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Layouts/slideLayout21.xml" ContentType="application/vnd.openxmlformats-officedocument.presentationml.slideLayout+xml"/>
  <Default Extension="wdp" ContentType="image/vnd.ms-photo"/>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5"/>
  </p:notesMasterIdLst>
  <p:handoutMasterIdLst>
    <p:handoutMasterId r:id="rId196"/>
  </p:handoutMasterIdLst>
  <p:sldIdLst>
    <p:sldId id="256" r:id="rId3"/>
    <p:sldId id="257" r:id="rId4"/>
    <p:sldId id="258" r:id="rId5"/>
    <p:sldId id="259" r:id="rId6"/>
    <p:sldId id="260" r:id="rId7"/>
    <p:sldId id="263" r:id="rId8"/>
    <p:sldId id="373" r:id="rId9"/>
    <p:sldId id="374" r:id="rId10"/>
    <p:sldId id="375" r:id="rId11"/>
    <p:sldId id="376" r:id="rId12"/>
    <p:sldId id="377" r:id="rId13"/>
    <p:sldId id="378" r:id="rId14"/>
    <p:sldId id="379" r:id="rId15"/>
    <p:sldId id="380" r:id="rId16"/>
    <p:sldId id="262" r:id="rId17"/>
    <p:sldId id="261" r:id="rId18"/>
    <p:sldId id="264" r:id="rId19"/>
    <p:sldId id="265" r:id="rId20"/>
    <p:sldId id="266" r:id="rId21"/>
    <p:sldId id="382" r:id="rId22"/>
    <p:sldId id="279" r:id="rId23"/>
    <p:sldId id="280" r:id="rId24"/>
    <p:sldId id="281" r:id="rId25"/>
    <p:sldId id="282" r:id="rId26"/>
    <p:sldId id="283" r:id="rId27"/>
    <p:sldId id="285" r:id="rId28"/>
    <p:sldId id="286" r:id="rId29"/>
    <p:sldId id="284" r:id="rId30"/>
    <p:sldId id="287" r:id="rId31"/>
    <p:sldId id="288" r:id="rId32"/>
    <p:sldId id="289" r:id="rId33"/>
    <p:sldId id="290" r:id="rId34"/>
    <p:sldId id="291" r:id="rId35"/>
    <p:sldId id="293" r:id="rId36"/>
    <p:sldId id="292" r:id="rId37"/>
    <p:sldId id="294" r:id="rId38"/>
    <p:sldId id="297" r:id="rId39"/>
    <p:sldId id="306" r:id="rId40"/>
    <p:sldId id="545" r:id="rId41"/>
    <p:sldId id="307" r:id="rId42"/>
    <p:sldId id="298" r:id="rId43"/>
    <p:sldId id="299" r:id="rId44"/>
    <p:sldId id="300" r:id="rId45"/>
    <p:sldId id="301" r:id="rId46"/>
    <p:sldId id="302" r:id="rId47"/>
    <p:sldId id="308" r:id="rId48"/>
    <p:sldId id="303" r:id="rId49"/>
    <p:sldId id="304" r:id="rId50"/>
    <p:sldId id="305" r:id="rId51"/>
    <p:sldId id="309" r:id="rId52"/>
    <p:sldId id="310" r:id="rId53"/>
    <p:sldId id="313" r:id="rId54"/>
    <p:sldId id="311" r:id="rId55"/>
    <p:sldId id="314" r:id="rId56"/>
    <p:sldId id="312" r:id="rId57"/>
    <p:sldId id="315" r:id="rId58"/>
    <p:sldId id="316" r:id="rId59"/>
    <p:sldId id="317" r:id="rId60"/>
    <p:sldId id="571" r:id="rId61"/>
    <p:sldId id="318" r:id="rId62"/>
    <p:sldId id="572" r:id="rId63"/>
    <p:sldId id="319" r:id="rId64"/>
    <p:sldId id="573" r:id="rId65"/>
    <p:sldId id="326" r:id="rId66"/>
    <p:sldId id="320" r:id="rId67"/>
    <p:sldId id="574" r:id="rId68"/>
    <p:sldId id="575" r:id="rId69"/>
    <p:sldId id="323" r:id="rId70"/>
    <p:sldId id="321" r:id="rId71"/>
    <p:sldId id="325" r:id="rId72"/>
    <p:sldId id="576" r:id="rId73"/>
    <p:sldId id="577" r:id="rId74"/>
    <p:sldId id="578" r:id="rId75"/>
    <p:sldId id="322" r:id="rId76"/>
    <p:sldId id="324"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3" r:id="rId93"/>
    <p:sldId id="342"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83" r:id="rId124"/>
    <p:sldId id="384" r:id="rId125"/>
    <p:sldId id="385" r:id="rId126"/>
    <p:sldId id="386" r:id="rId127"/>
    <p:sldId id="387" r:id="rId128"/>
    <p:sldId id="388" r:id="rId129"/>
    <p:sldId id="389" r:id="rId130"/>
    <p:sldId id="390" r:id="rId131"/>
    <p:sldId id="391" r:id="rId132"/>
    <p:sldId id="392" r:id="rId133"/>
    <p:sldId id="393" r:id="rId134"/>
    <p:sldId id="394" r:id="rId135"/>
    <p:sldId id="395" r:id="rId136"/>
    <p:sldId id="396" r:id="rId137"/>
    <p:sldId id="397" r:id="rId138"/>
    <p:sldId id="398" r:id="rId139"/>
    <p:sldId id="399" r:id="rId140"/>
    <p:sldId id="400" r:id="rId141"/>
    <p:sldId id="401" r:id="rId142"/>
    <p:sldId id="402" r:id="rId143"/>
    <p:sldId id="403" r:id="rId144"/>
    <p:sldId id="404" r:id="rId145"/>
    <p:sldId id="405" r:id="rId146"/>
    <p:sldId id="406" r:id="rId147"/>
    <p:sldId id="407" r:id="rId148"/>
    <p:sldId id="408" r:id="rId149"/>
    <p:sldId id="409" r:id="rId150"/>
    <p:sldId id="410" r:id="rId151"/>
    <p:sldId id="411" r:id="rId152"/>
    <p:sldId id="412" r:id="rId153"/>
    <p:sldId id="413" r:id="rId154"/>
    <p:sldId id="414" r:id="rId155"/>
    <p:sldId id="415" r:id="rId156"/>
    <p:sldId id="417" r:id="rId157"/>
    <p:sldId id="416" r:id="rId158"/>
    <p:sldId id="418" r:id="rId159"/>
    <p:sldId id="419" r:id="rId160"/>
    <p:sldId id="420" r:id="rId161"/>
    <p:sldId id="421" r:id="rId162"/>
    <p:sldId id="422" r:id="rId163"/>
    <p:sldId id="423" r:id="rId164"/>
    <p:sldId id="580" r:id="rId165"/>
    <p:sldId id="582" r:id="rId166"/>
    <p:sldId id="584" r:id="rId167"/>
    <p:sldId id="585" r:id="rId168"/>
    <p:sldId id="586" r:id="rId169"/>
    <p:sldId id="587" r:id="rId170"/>
    <p:sldId id="588" r:id="rId171"/>
    <p:sldId id="589" r:id="rId172"/>
    <p:sldId id="590" r:id="rId173"/>
    <p:sldId id="591" r:id="rId174"/>
    <p:sldId id="592" r:id="rId175"/>
    <p:sldId id="593" r:id="rId176"/>
    <p:sldId id="594" r:id="rId177"/>
    <p:sldId id="595" r:id="rId178"/>
    <p:sldId id="596" r:id="rId179"/>
    <p:sldId id="597" r:id="rId180"/>
    <p:sldId id="598" r:id="rId181"/>
    <p:sldId id="599" r:id="rId182"/>
    <p:sldId id="600" r:id="rId183"/>
    <p:sldId id="601" r:id="rId184"/>
    <p:sldId id="602" r:id="rId185"/>
    <p:sldId id="603" r:id="rId186"/>
    <p:sldId id="604" r:id="rId187"/>
    <p:sldId id="605" r:id="rId188"/>
    <p:sldId id="606" r:id="rId189"/>
    <p:sldId id="607" r:id="rId190"/>
    <p:sldId id="608" r:id="rId191"/>
    <p:sldId id="609" r:id="rId192"/>
    <p:sldId id="610" r:id="rId193"/>
    <p:sldId id="611" r:id="rId19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2FF49D5D-0042-491D-9EDC-FABD96F3BCC3}">
          <p14:sldIdLst>
            <p14:sldId id="256"/>
            <p14:sldId id="257"/>
            <p14:sldId id="258"/>
            <p14:sldId id="259"/>
            <p14:sldId id="260"/>
            <p14:sldId id="263"/>
            <p14:sldId id="373"/>
            <p14:sldId id="374"/>
            <p14:sldId id="375"/>
            <p14:sldId id="376"/>
            <p14:sldId id="377"/>
            <p14:sldId id="378"/>
            <p14:sldId id="379"/>
            <p14:sldId id="380"/>
            <p14:sldId id="262"/>
            <p14:sldId id="261"/>
            <p14:sldId id="264"/>
            <p14:sldId id="265"/>
            <p14:sldId id="266"/>
            <p14:sldId id="382"/>
            <p14:sldId id="279"/>
            <p14:sldId id="280"/>
            <p14:sldId id="281"/>
            <p14:sldId id="282"/>
            <p14:sldId id="283"/>
            <p14:sldId id="285"/>
            <p14:sldId id="286"/>
            <p14:sldId id="284"/>
            <p14:sldId id="287"/>
            <p14:sldId id="288"/>
            <p14:sldId id="289"/>
            <p14:sldId id="290"/>
            <p14:sldId id="291"/>
            <p14:sldId id="293"/>
            <p14:sldId id="292"/>
            <p14:sldId id="294"/>
            <p14:sldId id="297"/>
            <p14:sldId id="306"/>
            <p14:sldId id="545"/>
            <p14:sldId id="307"/>
            <p14:sldId id="298"/>
            <p14:sldId id="299"/>
            <p14:sldId id="300"/>
            <p14:sldId id="301"/>
            <p14:sldId id="302"/>
            <p14:sldId id="308"/>
            <p14:sldId id="303"/>
            <p14:sldId id="304"/>
            <p14:sldId id="305"/>
            <p14:sldId id="309"/>
            <p14:sldId id="310"/>
            <p14:sldId id="313"/>
            <p14:sldId id="311"/>
            <p14:sldId id="314"/>
            <p14:sldId id="312"/>
            <p14:sldId id="315"/>
            <p14:sldId id="316"/>
            <p14:sldId id="317"/>
            <p14:sldId id="571"/>
            <p14:sldId id="318"/>
            <p14:sldId id="572"/>
            <p14:sldId id="319"/>
            <p14:sldId id="573"/>
            <p14:sldId id="326"/>
            <p14:sldId id="320"/>
            <p14:sldId id="574"/>
            <p14:sldId id="575"/>
            <p14:sldId id="323"/>
            <p14:sldId id="321"/>
            <p14:sldId id="325"/>
            <p14:sldId id="576"/>
            <p14:sldId id="577"/>
            <p14:sldId id="578"/>
            <p14:sldId id="322"/>
            <p14:sldId id="324"/>
            <p14:sldId id="327"/>
            <p14:sldId id="328"/>
            <p14:sldId id="329"/>
            <p14:sldId id="330"/>
            <p14:sldId id="331"/>
            <p14:sldId id="332"/>
            <p14:sldId id="333"/>
            <p14:sldId id="334"/>
            <p14:sldId id="335"/>
            <p14:sldId id="336"/>
            <p14:sldId id="337"/>
            <p14:sldId id="338"/>
            <p14:sldId id="339"/>
            <p14:sldId id="340"/>
            <p14:sldId id="341"/>
            <p14:sldId id="343"/>
            <p14:sldId id="342"/>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7"/>
            <p14:sldId id="416"/>
            <p14:sldId id="418"/>
            <p14:sldId id="419"/>
            <p14:sldId id="420"/>
            <p14:sldId id="421"/>
            <p14:sldId id="422"/>
            <p14:sldId id="423"/>
            <p14:sldId id="580"/>
            <p14:sldId id="582"/>
            <p14:sldId id="584"/>
            <p14:sldId id="585"/>
            <p14:sldId id="586"/>
            <p14:sldId id="587"/>
            <p14:sldId id="588"/>
            <p14:sldId id="589"/>
            <p14:sldId id="590"/>
            <p14:sldId id="591"/>
            <p14:sldId id="592"/>
            <p14:sldId id="593"/>
            <p14:sldId id="594"/>
            <p14:sldId id="595"/>
            <p14:sldId id="596"/>
            <p14:sldId id="597"/>
            <p14:sldId id="598"/>
            <p14:sldId id="599"/>
            <p14:sldId id="600"/>
            <p14:sldId id="601"/>
            <p14:sldId id="602"/>
            <p14:sldId id="603"/>
            <p14:sldId id="604"/>
            <p14:sldId id="605"/>
            <p14:sldId id="606"/>
            <p14:sldId id="607"/>
            <p14:sldId id="608"/>
            <p14:sldId id="609"/>
            <p14:sldId id="610"/>
            <p14:sldId id="6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87847" autoAdjust="0"/>
  </p:normalViewPr>
  <p:slideViewPr>
    <p:cSldViewPr>
      <p:cViewPr varScale="1">
        <p:scale>
          <a:sx n="82" d="100"/>
          <a:sy n="82" d="100"/>
        </p:scale>
        <p:origin x="-930" y="-84"/>
      </p:cViewPr>
      <p:guideLst>
        <p:guide orient="horz" pos="2160"/>
        <p:guide pos="2880"/>
      </p:guideLst>
    </p:cSldViewPr>
  </p:slideViewPr>
  <p:notesTextViewPr>
    <p:cViewPr>
      <p:scale>
        <a:sx n="1" d="1"/>
        <a:sy n="1" d="1"/>
      </p:scale>
      <p:origin x="0" y="0"/>
    </p:cViewPr>
  </p:notesTextViewPr>
  <p:sorterViewPr>
    <p:cViewPr>
      <p:scale>
        <a:sx n="100" d="100"/>
        <a:sy n="100" d="100"/>
      </p:scale>
      <p:origin x="0" y="33726"/>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196" Type="http://schemas.openxmlformats.org/officeDocument/2006/relationships/handoutMaster" Target="handoutMasters/handoutMaster1.xml"/><Relationship Id="rId200"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viewProps" Target="viewProps.xml"/><Relationship Id="rId172" Type="http://schemas.openxmlformats.org/officeDocument/2006/relationships/slide" Target="slides/slide170.xml"/><Relationship Id="rId193" Type="http://schemas.openxmlformats.org/officeDocument/2006/relationships/slide" Target="slides/slide19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notesMaster" Target="notesMasters/notesMaster1.xml"/><Relationship Id="rId190" Type="http://schemas.openxmlformats.org/officeDocument/2006/relationships/slide" Target="slides/slide188.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7C4B5836-BF82-4163-929E-7F1E62E1305A}" type="datetimeFigureOut">
              <a:rPr lang="en-US" smtClean="0"/>
              <a:t>3/18/2020</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B656990D-3FFD-4AE0-8B9B-DBD4B11DE1E1}"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4E34EC18-1907-4F05-82F7-A2296A0C0E25}" type="datetimeFigureOut">
              <a:rPr lang="en-US" smtClean="0"/>
              <a:pPr/>
              <a:t>3/18/2020</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8F7E64EB-1BD9-4ABD-A740-7458086420E6}" type="slidenum">
              <a:rPr lang="en-US" smtClean="0"/>
              <a:pPr/>
              <a:t>‹#›</a:t>
            </a:fld>
            <a:endParaRPr lang="en-US"/>
          </a:p>
        </p:txBody>
      </p:sp>
    </p:spTree>
    <p:extLst>
      <p:ext uri="{BB962C8B-B14F-4D97-AF65-F5344CB8AC3E}">
        <p14:creationId xmlns:p14="http://schemas.microsoft.com/office/powerpoint/2010/main" xmlns="" val="277112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9583E1-E52A-4CCD-891D-D8E7693C463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xmlns="" val="3006299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7E64EB-1BD9-4ABD-A740-7458086420E6}" type="slidenum">
              <a:rPr lang="en-US" smtClean="0"/>
              <a:pPr/>
              <a:t>35</a:t>
            </a:fld>
            <a:endParaRPr lang="en-US"/>
          </a:p>
        </p:txBody>
      </p:sp>
    </p:spTree>
    <p:extLst>
      <p:ext uri="{BB962C8B-B14F-4D97-AF65-F5344CB8AC3E}">
        <p14:creationId xmlns:p14="http://schemas.microsoft.com/office/powerpoint/2010/main" xmlns="" val="96653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944E80-F711-4AD9-ADCB-D06F46547172}" type="datetime1">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2F8EB-D623-43FC-AB15-0EFF6FAC25BD}" type="slidenum">
              <a:rPr lang="en-US" smtClean="0"/>
              <a:pPr/>
              <a:t>‹#›</a:t>
            </a:fld>
            <a:endParaRPr lang="en-US"/>
          </a:p>
        </p:txBody>
      </p:sp>
    </p:spTree>
    <p:extLst>
      <p:ext uri="{BB962C8B-B14F-4D97-AF65-F5344CB8AC3E}">
        <p14:creationId xmlns:p14="http://schemas.microsoft.com/office/powerpoint/2010/main" xmlns="" val="330230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7A6626-D0F1-40C8-B32E-030C5EFB9CEF}" type="datetime1">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2F8EB-D623-43FC-AB15-0EFF6FAC25BD}" type="slidenum">
              <a:rPr lang="en-US" smtClean="0"/>
              <a:pPr/>
              <a:t>‹#›</a:t>
            </a:fld>
            <a:endParaRPr lang="en-US"/>
          </a:p>
        </p:txBody>
      </p:sp>
    </p:spTree>
    <p:extLst>
      <p:ext uri="{BB962C8B-B14F-4D97-AF65-F5344CB8AC3E}">
        <p14:creationId xmlns:p14="http://schemas.microsoft.com/office/powerpoint/2010/main" xmlns="" val="270692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51AF5-1B0C-4CED-A164-EB3E52D92339}" type="datetime1">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2F8EB-D623-43FC-AB15-0EFF6FAC25BD}" type="slidenum">
              <a:rPr lang="en-US" smtClean="0"/>
              <a:pPr/>
              <a:t>‹#›</a:t>
            </a:fld>
            <a:endParaRPr lang="en-US"/>
          </a:p>
        </p:txBody>
      </p:sp>
    </p:spTree>
    <p:extLst>
      <p:ext uri="{BB962C8B-B14F-4D97-AF65-F5344CB8AC3E}">
        <p14:creationId xmlns:p14="http://schemas.microsoft.com/office/powerpoint/2010/main" xmlns="" val="2469599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A73AF4-F946-4606-97DF-56257131C44B}" type="datetime1">
              <a:rPr lang="en-US" smtClean="0">
                <a:solidFill>
                  <a:prstClr val="black">
                    <a:tint val="75000"/>
                  </a:prstClr>
                </a:solidFill>
              </a:rPr>
              <a:pPr/>
              <a:t>3/18/2020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E9F4B-F9EF-4609-8A9B-C558D194AD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32969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5F3E5-163B-40FE-B0D4-5A8F423D5451}" type="datetime1">
              <a:rPr lang="en-US" smtClean="0">
                <a:solidFill>
                  <a:prstClr val="black">
                    <a:tint val="75000"/>
                  </a:prstClr>
                </a:solidFill>
              </a:rPr>
              <a:pPr/>
              <a:t>3/18/2020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E9F4B-F9EF-4609-8A9B-C558D194AD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9679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640BE-A7AA-491C-B75D-D05D275695B0}" type="datetime1">
              <a:rPr lang="en-US" smtClean="0">
                <a:solidFill>
                  <a:prstClr val="black">
                    <a:tint val="75000"/>
                  </a:prstClr>
                </a:solidFill>
              </a:rPr>
              <a:pPr/>
              <a:t>3/18/2020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E9F4B-F9EF-4609-8A9B-C558D194AD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35634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237851-E109-407A-AB9F-0C51EAA69F33}" type="datetime1">
              <a:rPr lang="en-US" smtClean="0">
                <a:solidFill>
                  <a:prstClr val="black">
                    <a:tint val="75000"/>
                  </a:prstClr>
                </a:solidFill>
              </a:rPr>
              <a:pPr/>
              <a:t>3/18/2020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E9F4B-F9EF-4609-8A9B-C558D194AD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46061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A69BA4-E489-468D-AEBB-E7E11E44C578}" type="datetime1">
              <a:rPr lang="en-US" smtClean="0">
                <a:solidFill>
                  <a:prstClr val="black">
                    <a:tint val="75000"/>
                  </a:prstClr>
                </a:solidFill>
              </a:rPr>
              <a:pPr/>
              <a:t>3/18/2020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7E9F4B-F9EF-4609-8A9B-C558D194AD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22311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907075-D54F-462A-8AB9-43F9B0FF0F25}" type="datetime1">
              <a:rPr lang="en-US" smtClean="0">
                <a:solidFill>
                  <a:prstClr val="black">
                    <a:tint val="75000"/>
                  </a:prstClr>
                </a:solidFill>
              </a:rPr>
              <a:pPr/>
              <a:t>3/18/2020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7E9F4B-F9EF-4609-8A9B-C558D194AD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75045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6A9F5-CBD6-4611-A6A2-942A841D745B}" type="datetime1">
              <a:rPr lang="en-US" smtClean="0">
                <a:solidFill>
                  <a:prstClr val="black">
                    <a:tint val="75000"/>
                  </a:prstClr>
                </a:solidFill>
              </a:rPr>
              <a:pPr/>
              <a:t>3/18/2020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7E9F4B-F9EF-4609-8A9B-C558D194AD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95095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EA7EB8-B21C-4CFF-BF51-9EF3E5F2659B}" type="datetime1">
              <a:rPr lang="en-US" smtClean="0">
                <a:solidFill>
                  <a:prstClr val="black">
                    <a:tint val="75000"/>
                  </a:prstClr>
                </a:solidFill>
              </a:rPr>
              <a:pPr/>
              <a:t>3/18/2020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E9F4B-F9EF-4609-8A9B-C558D194AD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4129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B2C4F5-7A8A-4D40-A808-1E090E70E392}" type="datetime1">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2F8EB-D623-43FC-AB15-0EFF6FAC25BD}" type="slidenum">
              <a:rPr lang="en-US" smtClean="0"/>
              <a:pPr/>
              <a:t>‹#›</a:t>
            </a:fld>
            <a:endParaRPr lang="en-US"/>
          </a:p>
        </p:txBody>
      </p:sp>
    </p:spTree>
    <p:extLst>
      <p:ext uri="{BB962C8B-B14F-4D97-AF65-F5344CB8AC3E}">
        <p14:creationId xmlns:p14="http://schemas.microsoft.com/office/powerpoint/2010/main" xmlns="" val="3742941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E4903-E5B4-4E60-A046-9987BEF2CF7D}" type="datetime1">
              <a:rPr lang="en-US" smtClean="0">
                <a:solidFill>
                  <a:prstClr val="black">
                    <a:tint val="75000"/>
                  </a:prstClr>
                </a:solidFill>
              </a:rPr>
              <a:pPr/>
              <a:t>3/18/2020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E9F4B-F9EF-4609-8A9B-C558D194AD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74933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9211A-DD3F-4F0A-BEDA-A23189730B75}" type="datetime1">
              <a:rPr lang="en-US" smtClean="0">
                <a:solidFill>
                  <a:prstClr val="black">
                    <a:tint val="75000"/>
                  </a:prstClr>
                </a:solidFill>
              </a:rPr>
              <a:pPr/>
              <a:t>3/18/2020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E9F4B-F9EF-4609-8A9B-C558D194AD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29797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FD6E5-349C-405F-BDB1-833F01F36735}" type="datetime1">
              <a:rPr lang="en-US" smtClean="0">
                <a:solidFill>
                  <a:prstClr val="black">
                    <a:tint val="75000"/>
                  </a:prstClr>
                </a:solidFill>
              </a:rPr>
              <a:pPr/>
              <a:t>3/18/2020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E9F4B-F9EF-4609-8A9B-C558D194AD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03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3722E-CFB1-4F12-85DE-8E862189934B}" type="datetime1">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2F8EB-D623-43FC-AB15-0EFF6FAC25BD}" type="slidenum">
              <a:rPr lang="en-US" smtClean="0"/>
              <a:pPr/>
              <a:t>‹#›</a:t>
            </a:fld>
            <a:endParaRPr lang="en-US"/>
          </a:p>
        </p:txBody>
      </p:sp>
    </p:spTree>
    <p:extLst>
      <p:ext uri="{BB962C8B-B14F-4D97-AF65-F5344CB8AC3E}">
        <p14:creationId xmlns:p14="http://schemas.microsoft.com/office/powerpoint/2010/main" xmlns="" val="281510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2E3D7-61C3-4C5B-9827-11192340EF40}" type="datetime1">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2F8EB-D623-43FC-AB15-0EFF6FAC25BD}" type="slidenum">
              <a:rPr lang="en-US" smtClean="0"/>
              <a:pPr/>
              <a:t>‹#›</a:t>
            </a:fld>
            <a:endParaRPr lang="en-US"/>
          </a:p>
        </p:txBody>
      </p:sp>
    </p:spTree>
    <p:extLst>
      <p:ext uri="{BB962C8B-B14F-4D97-AF65-F5344CB8AC3E}">
        <p14:creationId xmlns:p14="http://schemas.microsoft.com/office/powerpoint/2010/main" xmlns="" val="420737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61C4E0-9B0F-46C6-B2D1-679F0BC80CD8}" type="datetime1">
              <a:rPr lang="en-US" smtClean="0"/>
              <a:pPr/>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2F8EB-D623-43FC-AB15-0EFF6FAC25BD}" type="slidenum">
              <a:rPr lang="en-US" smtClean="0"/>
              <a:pPr/>
              <a:t>‹#›</a:t>
            </a:fld>
            <a:endParaRPr lang="en-US"/>
          </a:p>
        </p:txBody>
      </p:sp>
    </p:spTree>
    <p:extLst>
      <p:ext uri="{BB962C8B-B14F-4D97-AF65-F5344CB8AC3E}">
        <p14:creationId xmlns:p14="http://schemas.microsoft.com/office/powerpoint/2010/main" xmlns="" val="40594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97206A-AD73-4551-8D84-D3F61CD00FBB}" type="datetime1">
              <a:rPr lang="en-US" smtClean="0"/>
              <a:pPr/>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2F8EB-D623-43FC-AB15-0EFF6FAC25BD}" type="slidenum">
              <a:rPr lang="en-US" smtClean="0"/>
              <a:pPr/>
              <a:t>‹#›</a:t>
            </a:fld>
            <a:endParaRPr lang="en-US"/>
          </a:p>
        </p:txBody>
      </p:sp>
    </p:spTree>
    <p:extLst>
      <p:ext uri="{BB962C8B-B14F-4D97-AF65-F5344CB8AC3E}">
        <p14:creationId xmlns:p14="http://schemas.microsoft.com/office/powerpoint/2010/main" xmlns="" val="8418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1C00C-6167-40DD-9474-EABC127771FA}" type="datetime1">
              <a:rPr lang="en-US" smtClean="0"/>
              <a:pPr/>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82F8EB-D623-43FC-AB15-0EFF6FAC25BD}" type="slidenum">
              <a:rPr lang="en-US" smtClean="0"/>
              <a:pPr/>
              <a:t>‹#›</a:t>
            </a:fld>
            <a:endParaRPr lang="en-US"/>
          </a:p>
        </p:txBody>
      </p:sp>
    </p:spTree>
    <p:extLst>
      <p:ext uri="{BB962C8B-B14F-4D97-AF65-F5344CB8AC3E}">
        <p14:creationId xmlns:p14="http://schemas.microsoft.com/office/powerpoint/2010/main" xmlns="" val="129045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62B34-54BC-4565-8FEE-501EF152A189}" type="datetime1">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2F8EB-D623-43FC-AB15-0EFF6FAC25BD}" type="slidenum">
              <a:rPr lang="en-US" smtClean="0"/>
              <a:pPr/>
              <a:t>‹#›</a:t>
            </a:fld>
            <a:endParaRPr lang="en-US"/>
          </a:p>
        </p:txBody>
      </p:sp>
    </p:spTree>
    <p:extLst>
      <p:ext uri="{BB962C8B-B14F-4D97-AF65-F5344CB8AC3E}">
        <p14:creationId xmlns:p14="http://schemas.microsoft.com/office/powerpoint/2010/main" xmlns="" val="265152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A3943-EA11-4155-AB7C-8663942D95BE}" type="datetime1">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2F8EB-D623-43FC-AB15-0EFF6FAC25BD}" type="slidenum">
              <a:rPr lang="en-US" smtClean="0"/>
              <a:pPr/>
              <a:t>‹#›</a:t>
            </a:fld>
            <a:endParaRPr lang="en-US"/>
          </a:p>
        </p:txBody>
      </p:sp>
    </p:spTree>
    <p:extLst>
      <p:ext uri="{BB962C8B-B14F-4D97-AF65-F5344CB8AC3E}">
        <p14:creationId xmlns:p14="http://schemas.microsoft.com/office/powerpoint/2010/main" xmlns="" val="370871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974D9-D45C-45EC-968B-7BAC98069DE6}" type="datetime1">
              <a:rPr lang="en-US" smtClean="0"/>
              <a:pPr/>
              <a:t>3/18/2020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2F8EB-D623-43FC-AB15-0EFF6FAC25BD}" type="slidenum">
              <a:rPr lang="en-US" smtClean="0"/>
              <a:pPr/>
              <a:t>‹#›</a:t>
            </a:fld>
            <a:endParaRPr lang="en-US"/>
          </a:p>
        </p:txBody>
      </p:sp>
    </p:spTree>
    <p:extLst>
      <p:ext uri="{BB962C8B-B14F-4D97-AF65-F5344CB8AC3E}">
        <p14:creationId xmlns:p14="http://schemas.microsoft.com/office/powerpoint/2010/main" xmlns="" val="3275951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0B10C-86A0-433A-9970-F914D511E8B9}" type="datetime1">
              <a:rPr lang="en-US" smtClean="0">
                <a:solidFill>
                  <a:prstClr val="black">
                    <a:tint val="75000"/>
                  </a:prstClr>
                </a:solidFill>
              </a:rPr>
              <a:pPr/>
              <a:t>3/18/2020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E9F4B-F9EF-4609-8A9B-C558D194AD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9327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gif"/><Relationship Id="rId1" Type="http://schemas.openxmlformats.org/officeDocument/2006/relationships/slideLayout" Target="../slideLayouts/slideLayout7.xml"/><Relationship Id="rId4" Type="http://schemas.openxmlformats.org/officeDocument/2006/relationships/image" Target="../media/image65.gif"/></Relationships>
</file>

<file path=ppt/slides/_rels/slide146.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75.gif"/><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gif"/><Relationship Id="rId1" Type="http://schemas.openxmlformats.org/officeDocument/2006/relationships/slideLayout" Target="../slideLayouts/slideLayout7.xml"/><Relationship Id="rId4" Type="http://schemas.openxmlformats.org/officeDocument/2006/relationships/image" Target="../media/image82.gif"/></Relationships>
</file>

<file path=ppt/slides/_rels/slide18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image" Target="../media/image84.gif"/><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86.gif"/><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cdn.biologydiscussion.com/wp-content/uploads/2017/03/clip_image006-37.jp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2"/>
            <a:ext cx="7772400" cy="1470025"/>
          </a:xfrm>
        </p:spPr>
        <p:txBody>
          <a:bodyPr>
            <a:normAutofit/>
          </a:bodyPr>
          <a:lstStyle/>
          <a:p>
            <a:r>
              <a:rPr lang="en-US" sz="3600" b="1" dirty="0" smtClean="0">
                <a:latin typeface="Times New Roman" pitchFamily="18" charset="0"/>
                <a:cs typeface="Times New Roman" pitchFamily="18" charset="0"/>
              </a:rPr>
              <a:t>FUNDAMENTALS OF BIOTECHNOLOGY</a:t>
            </a:r>
            <a:endParaRPr lang="en-US" sz="3600" b="1" dirty="0">
              <a:latin typeface="Times New Roman" pitchFamily="18" charset="0"/>
              <a:cs typeface="Times New Roman" pitchFamily="18" charset="0"/>
            </a:endParaRPr>
          </a:p>
        </p:txBody>
      </p:sp>
      <p:sp>
        <p:nvSpPr>
          <p:cNvPr id="3" name="Subtitle 2"/>
          <p:cNvSpPr>
            <a:spLocks noGrp="1"/>
          </p:cNvSpPr>
          <p:nvPr>
            <p:ph type="subTitle" idx="1"/>
          </p:nvPr>
        </p:nvSpPr>
        <p:spPr>
          <a:xfrm>
            <a:off x="1524000" y="1676400"/>
            <a:ext cx="6400800" cy="1752600"/>
          </a:xfrm>
        </p:spPr>
        <p:txBody>
          <a:bodyPr>
            <a:normAutofit/>
          </a:bodyPr>
          <a:lstStyle/>
          <a:p>
            <a:r>
              <a:rPr lang="en-US" b="1" dirty="0" smtClean="0">
                <a:solidFill>
                  <a:schemeClr val="tx1"/>
                </a:solidFill>
                <a:latin typeface="Times New Roman" pitchFamily="18" charset="0"/>
                <a:cs typeface="Times New Roman" pitchFamily="18" charset="0"/>
              </a:rPr>
              <a:t>Biol3073</a:t>
            </a:r>
            <a:endParaRPr lang="en-US" b="1" dirty="0">
              <a:solidFill>
                <a:schemeClr val="tx1"/>
              </a:solidFill>
              <a:latin typeface="Times New Roman" pitchFamily="18" charset="0"/>
              <a:cs typeface="Times New Roman" pitchFamily="18" charset="0"/>
            </a:endParaRPr>
          </a:p>
        </p:txBody>
      </p:sp>
      <p:pic>
        <p:nvPicPr>
          <p:cNvPr id="4" name="Picture 5"/>
          <p:cNvPicPr>
            <a:picLocks noChangeAspect="1" noChangeArrowheads="1"/>
          </p:cNvPicPr>
          <p:nvPr/>
        </p:nvPicPr>
        <p:blipFill>
          <a:blip r:embed="rId2"/>
          <a:srcRect/>
          <a:stretch>
            <a:fillRect/>
          </a:stretch>
        </p:blipFill>
        <p:spPr>
          <a:xfrm>
            <a:off x="228600" y="1362688"/>
            <a:ext cx="3733800" cy="3124200"/>
          </a:xfrm>
          <a:prstGeom prst="rect">
            <a:avLst/>
          </a:prstGeom>
        </p:spPr>
      </p:pic>
      <p:pic>
        <p:nvPicPr>
          <p:cNvPr id="5" name="Picture 4"/>
          <p:cNvPicPr>
            <a:picLocks noChangeAspect="1" noChangeArrowheads="1"/>
          </p:cNvPicPr>
          <p:nvPr/>
        </p:nvPicPr>
        <p:blipFill>
          <a:blip r:embed="rId3"/>
          <a:srcRect/>
          <a:stretch>
            <a:fillRect/>
          </a:stretch>
        </p:blipFill>
        <p:spPr bwMode="auto">
          <a:xfrm>
            <a:off x="5029200" y="2286000"/>
            <a:ext cx="4077286" cy="4401776"/>
          </a:xfrm>
          <a:prstGeom prst="rect">
            <a:avLst/>
          </a:prstGeom>
          <a:noFill/>
          <a:ln w="9525">
            <a:noFill/>
            <a:miter lim="800000"/>
            <a:headEnd/>
            <a:tailEnd/>
          </a:ln>
        </p:spPr>
      </p:pic>
      <p:sp>
        <p:nvSpPr>
          <p:cNvPr id="6" name="Rectangle 5"/>
          <p:cNvSpPr/>
          <p:nvPr/>
        </p:nvSpPr>
        <p:spPr>
          <a:xfrm>
            <a:off x="457200" y="5181602"/>
            <a:ext cx="4572000" cy="1200329"/>
          </a:xfrm>
          <a:prstGeom prst="rect">
            <a:avLst/>
          </a:prstGeom>
        </p:spPr>
        <p:txBody>
          <a:bodyPr>
            <a:spAutoFit/>
          </a:bodyPr>
          <a:lstStyle/>
          <a:p>
            <a:pPr lvl="0" algn="ctr"/>
            <a:r>
              <a:rPr lang="en-US" sz="2400" b="1" dirty="0" err="1" smtClean="0">
                <a:solidFill>
                  <a:srgbClr val="00B050"/>
                </a:solidFill>
                <a:latin typeface="Times New Roman" pitchFamily="18" charset="0"/>
                <a:ea typeface="Batang" panose="02030600000101010101" pitchFamily="18" charset="-127"/>
                <a:cs typeface="Times New Roman" pitchFamily="18" charset="0"/>
              </a:rPr>
              <a:t>Haftom</a:t>
            </a:r>
            <a:r>
              <a:rPr lang="en-US" sz="2400" b="1" dirty="0" smtClean="0">
                <a:solidFill>
                  <a:srgbClr val="00B050"/>
                </a:solidFill>
                <a:latin typeface="Times New Roman" pitchFamily="18" charset="0"/>
                <a:ea typeface="Batang" panose="02030600000101010101" pitchFamily="18" charset="-127"/>
                <a:cs typeface="Times New Roman" pitchFamily="18" charset="0"/>
              </a:rPr>
              <a:t> G.</a:t>
            </a:r>
            <a:endParaRPr lang="en-US" sz="2400" b="1" dirty="0">
              <a:solidFill>
                <a:srgbClr val="00B050"/>
              </a:solidFill>
              <a:latin typeface="Times New Roman" pitchFamily="18" charset="0"/>
              <a:ea typeface="Batang" panose="02030600000101010101" pitchFamily="18" charset="-127"/>
              <a:cs typeface="Times New Roman" pitchFamily="18" charset="0"/>
            </a:endParaRPr>
          </a:p>
          <a:p>
            <a:pPr lvl="0" algn="ctr"/>
            <a:r>
              <a:rPr lang="en-US" sz="2400" b="1" i="1" dirty="0" smtClean="0">
                <a:solidFill>
                  <a:srgbClr val="00B050"/>
                </a:solidFill>
                <a:latin typeface="Times New Roman" pitchFamily="18" charset="0"/>
                <a:ea typeface="Batang" panose="02030600000101010101" pitchFamily="18" charset="-127"/>
                <a:cs typeface="Times New Roman" pitchFamily="18" charset="0"/>
              </a:rPr>
              <a:t>Department </a:t>
            </a:r>
            <a:r>
              <a:rPr lang="en-US" sz="2400" b="1" i="1" dirty="0">
                <a:solidFill>
                  <a:srgbClr val="00B050"/>
                </a:solidFill>
                <a:latin typeface="Times New Roman" pitchFamily="18" charset="0"/>
                <a:ea typeface="Batang" panose="02030600000101010101" pitchFamily="18" charset="-127"/>
                <a:cs typeface="Times New Roman" pitchFamily="18" charset="0"/>
              </a:rPr>
              <a:t>of Biology</a:t>
            </a:r>
          </a:p>
          <a:p>
            <a:pPr lvl="0" algn="ctr"/>
            <a:r>
              <a:rPr lang="en-US" sz="2400" b="1" i="1" dirty="0" smtClean="0">
                <a:solidFill>
                  <a:srgbClr val="00B050"/>
                </a:solidFill>
                <a:latin typeface="Times New Roman" pitchFamily="18" charset="0"/>
                <a:ea typeface="Batang" panose="02030600000101010101" pitchFamily="18" charset="-127"/>
                <a:cs typeface="Times New Roman" pitchFamily="18" charset="0"/>
              </a:rPr>
              <a:t>Bonga </a:t>
            </a:r>
            <a:r>
              <a:rPr lang="en-US" sz="2400" b="1" i="1" dirty="0">
                <a:solidFill>
                  <a:srgbClr val="00B050"/>
                </a:solidFill>
                <a:latin typeface="Times New Roman" pitchFamily="18" charset="0"/>
                <a:ea typeface="Batang" panose="02030600000101010101" pitchFamily="18" charset="-127"/>
                <a:cs typeface="Times New Roman" pitchFamily="18" charset="0"/>
              </a:rPr>
              <a:t>University</a:t>
            </a:r>
          </a:p>
        </p:txBody>
      </p:sp>
      <p:sp>
        <p:nvSpPr>
          <p:cNvPr id="7" name="Slide Number Placeholder 6"/>
          <p:cNvSpPr>
            <a:spLocks noGrp="1"/>
          </p:cNvSpPr>
          <p:nvPr>
            <p:ph type="sldNum" sz="quarter" idx="12"/>
          </p:nvPr>
        </p:nvSpPr>
        <p:spPr/>
        <p:txBody>
          <a:bodyPr/>
          <a:lstStyle/>
          <a:p>
            <a:fld id="{8E82F8EB-D623-43FC-AB15-0EFF6FAC25BD}" type="slidenum">
              <a:rPr lang="en-US" smtClean="0"/>
              <a:pPr/>
              <a:t>1</a:t>
            </a:fld>
            <a:endParaRPr lang="en-US"/>
          </a:p>
        </p:txBody>
      </p:sp>
    </p:spTree>
    <p:extLst>
      <p:ext uri="{BB962C8B-B14F-4D97-AF65-F5344CB8AC3E}">
        <p14:creationId xmlns:p14="http://schemas.microsoft.com/office/powerpoint/2010/main" xmlns="" val="1939525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lum bright="10000"/>
          </a:blip>
          <a:srcRect b="56764"/>
          <a:stretch>
            <a:fillRect/>
          </a:stretch>
        </p:blipFill>
        <p:spPr bwMode="auto">
          <a:xfrm>
            <a:off x="0" y="152400"/>
            <a:ext cx="9067800" cy="647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p:cNvSpPr>
            <a:spLocks noGrp="1"/>
          </p:cNvSpPr>
          <p:nvPr>
            <p:ph type="sldNum" sz="quarter" idx="12"/>
          </p:nvPr>
        </p:nvSpPr>
        <p:spPr/>
        <p:txBody>
          <a:bodyPr/>
          <a:lstStyle/>
          <a:p>
            <a:fld id="{8E82F8EB-D623-43FC-AB15-0EFF6FAC25BD}" type="slidenum">
              <a:rPr lang="en-US" smtClean="0"/>
              <a:pPr/>
              <a:t>10</a:t>
            </a:fld>
            <a:endParaRPr lang="en-US"/>
          </a:p>
        </p:txBody>
      </p:sp>
    </p:spTree>
    <p:extLst>
      <p:ext uri="{BB962C8B-B14F-4D97-AF65-F5344CB8AC3E}">
        <p14:creationId xmlns:p14="http://schemas.microsoft.com/office/powerpoint/2010/main" xmlns="" val="365248108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1" cy="2400657"/>
          </a:xfrm>
          <a:prstGeom prst="rect">
            <a:avLst/>
          </a:prstGeom>
        </p:spPr>
        <p:txBody>
          <a:bodyPr wrap="square">
            <a:spAutoFit/>
          </a:bodyPr>
          <a:lstStyle/>
          <a:p>
            <a:pPr marL="342900" lvl="0" indent="-342900" algn="just" eaLnBrk="0" fontAlgn="base" hangingPunct="0">
              <a:lnSpc>
                <a:spcPct val="150000"/>
              </a:lnSpc>
              <a:spcBef>
                <a:spcPct val="20000"/>
              </a:spcBef>
              <a:spcAft>
                <a:spcPct val="0"/>
              </a:spcAft>
              <a:buClr>
                <a:srgbClr val="000000"/>
              </a:buClr>
              <a:buFont typeface="Wingdings" pitchFamily="2" charset="2"/>
              <a:buChar char="q"/>
            </a:pPr>
            <a:r>
              <a:rPr lang="en-US" sz="2500" kern="0" dirty="0">
                <a:solidFill>
                  <a:srgbClr val="000000"/>
                </a:solidFill>
                <a:latin typeface="Times New Roman" pitchFamily="18" charset="0"/>
                <a:cs typeface="Times New Roman" pitchFamily="18" charset="0"/>
              </a:rPr>
              <a:t>DNA probes labeled with radioactive isotopes or fluorescent dyes can be used for the screening of transformed colonies having the correct recombinant plasmid by Southern hybridization. </a:t>
            </a:r>
            <a:endParaRPr lang="en-US" altLang="zh-CN" sz="2500" kern="0" dirty="0">
              <a:solidFill>
                <a:srgbClr val="000000"/>
              </a:solidFill>
              <a:latin typeface="Times New Roman" pitchFamily="18" charset="0"/>
              <a:ea typeface="SimSun" pitchFamily="2" charset="-122"/>
              <a:cs typeface="Times New Roman" pitchFamily="18" charset="0"/>
            </a:endParaRPr>
          </a:p>
        </p:txBody>
      </p:sp>
      <p:pic>
        <p:nvPicPr>
          <p:cNvPr id="3" name="Picture 4" descr="32_01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91000" y="2209802"/>
            <a:ext cx="4800600" cy="4519837"/>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600" y="2597738"/>
            <a:ext cx="3962401" cy="4131900"/>
          </a:xfrm>
          <a:prstGeom prst="rect">
            <a:avLst/>
          </a:prstGeom>
        </p:spPr>
        <p:txBody>
          <a:bodyPr wrap="square">
            <a:spAutoFit/>
          </a:bodyPr>
          <a:lstStyle/>
          <a:p>
            <a:pPr marL="342900" lvl="0" indent="-342900" algn="just" eaLnBrk="0" fontAlgn="base" hangingPunct="0">
              <a:lnSpc>
                <a:spcPct val="150000"/>
              </a:lnSpc>
              <a:spcBef>
                <a:spcPct val="20000"/>
              </a:spcBef>
              <a:spcAft>
                <a:spcPct val="0"/>
              </a:spcAft>
              <a:buClr>
                <a:srgbClr val="000000"/>
              </a:buClr>
              <a:buFont typeface="Wingdings" pitchFamily="2" charset="2"/>
              <a:buChar char="q"/>
            </a:pPr>
            <a:r>
              <a:rPr lang="en-US" altLang="zh-CN" sz="2500" kern="0" dirty="0">
                <a:solidFill>
                  <a:srgbClr val="000000"/>
                </a:solidFill>
                <a:latin typeface="Times New Roman" pitchFamily="18" charset="0"/>
                <a:ea typeface="SimSun" pitchFamily="2" charset="-122"/>
                <a:cs typeface="Times New Roman" pitchFamily="18" charset="0"/>
              </a:rPr>
              <a:t>The probes used in hybridization of nucleic acids include </a:t>
            </a:r>
            <a:r>
              <a:rPr lang="en-US" altLang="zh-CN" sz="2500" kern="0" dirty="0">
                <a:solidFill>
                  <a:srgbClr val="FF0000"/>
                </a:solidFill>
                <a:latin typeface="Times New Roman" pitchFamily="18" charset="0"/>
                <a:ea typeface="SimSun" pitchFamily="2" charset="-122"/>
                <a:cs typeface="Times New Roman" pitchFamily="18" charset="0"/>
              </a:rPr>
              <a:t>oligonucleotide (15-50 nucleotides), genomic DNA fragment, </a:t>
            </a:r>
            <a:r>
              <a:rPr lang="en-US" altLang="zh-CN" sz="2500" kern="0" dirty="0" err="1">
                <a:solidFill>
                  <a:srgbClr val="FF0000"/>
                </a:solidFill>
                <a:latin typeface="Times New Roman" pitchFamily="18" charset="0"/>
                <a:ea typeface="SimSun" pitchFamily="2" charset="-122"/>
                <a:cs typeface="Times New Roman" pitchFamily="18" charset="0"/>
              </a:rPr>
              <a:t>cDNA</a:t>
            </a:r>
            <a:r>
              <a:rPr lang="en-US" altLang="zh-CN" sz="2500" kern="0" dirty="0">
                <a:solidFill>
                  <a:srgbClr val="FF0000"/>
                </a:solidFill>
                <a:latin typeface="Times New Roman" pitchFamily="18" charset="0"/>
                <a:ea typeface="SimSun" pitchFamily="2" charset="-122"/>
                <a:cs typeface="Times New Roman" pitchFamily="18" charset="0"/>
              </a:rPr>
              <a:t> fragment and RNA.</a:t>
            </a:r>
            <a:endParaRPr lang="en-US" sz="2500" kern="0" dirty="0">
              <a:solidFill>
                <a:srgbClr val="0000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8E82F8EB-D623-43FC-AB15-0EFF6FAC25BD}" type="slidenum">
              <a:rPr lang="en-US" smtClean="0"/>
              <a:pPr/>
              <a:t>100</a:t>
            </a:fld>
            <a:endParaRPr lang="en-US"/>
          </a:p>
        </p:txBody>
      </p:sp>
    </p:spTree>
    <p:extLst>
      <p:ext uri="{BB962C8B-B14F-4D97-AF65-F5344CB8AC3E}">
        <p14:creationId xmlns:p14="http://schemas.microsoft.com/office/powerpoint/2010/main" xmlns="" val="190144133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2"/>
            <a:ext cx="2725426" cy="53860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Types of Probes</a:t>
            </a:r>
            <a:endPar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691011"/>
            <a:ext cx="8458200" cy="5862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E82F8EB-D623-43FC-AB15-0EFF6FAC25BD}" type="slidenum">
              <a:rPr lang="en-US" smtClean="0"/>
              <a:pPr/>
              <a:t>101</a:t>
            </a:fld>
            <a:endParaRPr lang="en-US"/>
          </a:p>
        </p:txBody>
      </p:sp>
    </p:spTree>
    <p:extLst>
      <p:ext uri="{BB962C8B-B14F-4D97-AF65-F5344CB8AC3E}">
        <p14:creationId xmlns:p14="http://schemas.microsoft.com/office/powerpoint/2010/main" xmlns="" val="422115976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1"/>
            <a:ext cx="8763000" cy="6814173"/>
          </a:xfrm>
          <a:prstGeom prst="rect">
            <a:avLst/>
          </a:prstGeom>
        </p:spPr>
        <p:txBody>
          <a:bodyPr wrap="square">
            <a:spAutoFit/>
          </a:bodyPr>
          <a:lstStyle/>
          <a:p>
            <a:pPr lvl="0" algn="ctr" fontAlgn="base">
              <a:lnSpc>
                <a:spcPct val="150000"/>
              </a:lnSpc>
              <a:spcBef>
                <a:spcPct val="20000"/>
              </a:spcBef>
              <a:spcAft>
                <a:spcPct val="0"/>
              </a:spcAft>
              <a:buClr>
                <a:srgbClr val="000000"/>
              </a:buClr>
            </a:pPr>
            <a:r>
              <a:rPr lang="en-GB" altLang="en-GB" sz="2400" b="1" kern="0" dirty="0" smtClean="0">
                <a:solidFill>
                  <a:srgbClr val="0000FF"/>
                </a:solidFill>
                <a:latin typeface="Times New Roman" pitchFamily="18" charset="0"/>
                <a:cs typeface="Times New Roman" pitchFamily="18" charset="0"/>
              </a:rPr>
              <a:t>2.8. Nucleic </a:t>
            </a:r>
            <a:r>
              <a:rPr lang="en-GB" altLang="en-GB" sz="2400" b="1" kern="0" dirty="0">
                <a:solidFill>
                  <a:srgbClr val="0000FF"/>
                </a:solidFill>
                <a:latin typeface="Times New Roman" pitchFamily="18" charset="0"/>
                <a:cs typeface="Times New Roman" pitchFamily="18" charset="0"/>
              </a:rPr>
              <a:t>acid </a:t>
            </a:r>
            <a:r>
              <a:rPr lang="en-GB" altLang="en-GB" sz="2400" b="1" kern="0" dirty="0" smtClean="0">
                <a:solidFill>
                  <a:srgbClr val="0000FF"/>
                </a:solidFill>
                <a:latin typeface="Times New Roman" pitchFamily="18" charset="0"/>
                <a:cs typeface="Times New Roman" pitchFamily="18" charset="0"/>
              </a:rPr>
              <a:t>hybridization</a:t>
            </a:r>
          </a:p>
          <a:p>
            <a:pPr marL="342900" lvl="0" indent="-342900" algn="just" fontAlgn="base">
              <a:lnSpc>
                <a:spcPct val="150000"/>
              </a:lnSpc>
              <a:spcBef>
                <a:spcPct val="20000"/>
              </a:spcBef>
              <a:spcAft>
                <a:spcPct val="0"/>
              </a:spcAft>
              <a:buClr>
                <a:srgbClr val="000000"/>
              </a:buClr>
              <a:buFont typeface="Wingdings" pitchFamily="2" charset="2"/>
              <a:buChar char="ü"/>
            </a:pPr>
            <a:r>
              <a:rPr lang="en-US" altLang="en-GB" sz="2400" kern="0" dirty="0" smtClean="0">
                <a:latin typeface="Times New Roman" pitchFamily="18" charset="0"/>
                <a:cs typeface="Times New Roman" pitchFamily="18" charset="0"/>
              </a:rPr>
              <a:t>A </a:t>
            </a:r>
            <a:r>
              <a:rPr lang="en-US" altLang="en-GB" sz="2400" kern="0" dirty="0">
                <a:latin typeface="Times New Roman" pitchFamily="18" charset="0"/>
                <a:cs typeface="Times New Roman" pitchFamily="18" charset="0"/>
              </a:rPr>
              <a:t>technique in which single-stranded nucleic acids (DNA or RNA) are allowed to interact so that complexes called hybrids are formed by molecules with similar, complementary sequences</a:t>
            </a:r>
            <a:r>
              <a:rPr lang="en-US" altLang="en-GB" sz="2400" kern="0" dirty="0" smtClean="0">
                <a:latin typeface="Times New Roman" pitchFamily="18" charset="0"/>
                <a:cs typeface="Times New Roman" pitchFamily="18" charset="0"/>
              </a:rPr>
              <a:t>.</a:t>
            </a:r>
          </a:p>
          <a:p>
            <a:pPr marL="225425" lvl="0" indent="-225425" algn="just" fontAlgn="base">
              <a:lnSpc>
                <a:spcPct val="150000"/>
              </a:lnSpc>
              <a:spcAft>
                <a:spcPct val="0"/>
              </a:spcAft>
              <a:buClr>
                <a:srgbClr val="000000"/>
              </a:buClr>
              <a:buFontTx/>
              <a:buChar char="•"/>
            </a:pPr>
            <a:r>
              <a:rPr lang="en-GB" altLang="en-GB" sz="2400" kern="0" dirty="0" smtClean="0">
                <a:solidFill>
                  <a:srgbClr val="000000"/>
                </a:solidFill>
                <a:latin typeface="Times New Roman" pitchFamily="18" charset="0"/>
                <a:cs typeface="Times New Roman" pitchFamily="18" charset="0"/>
              </a:rPr>
              <a:t>Strands </a:t>
            </a:r>
            <a:r>
              <a:rPr lang="en-GB" altLang="en-GB" sz="2400" kern="0" dirty="0">
                <a:solidFill>
                  <a:srgbClr val="000000"/>
                </a:solidFill>
                <a:latin typeface="Times New Roman" pitchFamily="18" charset="0"/>
                <a:cs typeface="Times New Roman" pitchFamily="18" charset="0"/>
              </a:rPr>
              <a:t>can be </a:t>
            </a:r>
            <a:r>
              <a:rPr lang="en-GB" altLang="en-GB" sz="2400" kern="0" dirty="0">
                <a:solidFill>
                  <a:srgbClr val="0000FF"/>
                </a:solidFill>
                <a:latin typeface="Times New Roman" pitchFamily="18" charset="0"/>
                <a:cs typeface="Times New Roman" pitchFamily="18" charset="0"/>
              </a:rPr>
              <a:t>separated</a:t>
            </a:r>
            <a:r>
              <a:rPr lang="en-GB" altLang="en-GB" sz="2400" kern="0" dirty="0">
                <a:solidFill>
                  <a:srgbClr val="000000"/>
                </a:solidFill>
                <a:latin typeface="Times New Roman" pitchFamily="18" charset="0"/>
                <a:cs typeface="Times New Roman" pitchFamily="18" charset="0"/>
              </a:rPr>
              <a:t> (</a:t>
            </a:r>
            <a:r>
              <a:rPr lang="en-GB" altLang="en-GB" sz="2400" kern="0" dirty="0">
                <a:solidFill>
                  <a:srgbClr val="0000FF"/>
                </a:solidFill>
                <a:latin typeface="Times New Roman" pitchFamily="18" charset="0"/>
                <a:cs typeface="Times New Roman" pitchFamily="18" charset="0"/>
              </a:rPr>
              <a:t>denatured</a:t>
            </a:r>
            <a:r>
              <a:rPr lang="en-GB" altLang="en-GB" sz="2400" kern="0" dirty="0">
                <a:solidFill>
                  <a:srgbClr val="000000"/>
                </a:solidFill>
                <a:latin typeface="Times New Roman" pitchFamily="18" charset="0"/>
                <a:cs typeface="Times New Roman" pitchFamily="18" charset="0"/>
              </a:rPr>
              <a:t>) by heating</a:t>
            </a:r>
          </a:p>
          <a:p>
            <a:pPr marL="225425" lvl="0" indent="-225425" algn="just" fontAlgn="base">
              <a:lnSpc>
                <a:spcPct val="150000"/>
              </a:lnSpc>
              <a:spcAft>
                <a:spcPct val="0"/>
              </a:spcAft>
              <a:buClr>
                <a:srgbClr val="000000"/>
              </a:buClr>
              <a:buFontTx/>
              <a:buChar char="•"/>
            </a:pPr>
            <a:r>
              <a:rPr lang="en-GB" altLang="en-GB" sz="2400" kern="0" dirty="0">
                <a:solidFill>
                  <a:srgbClr val="000000"/>
                </a:solidFill>
                <a:latin typeface="Times New Roman" pitchFamily="18" charset="0"/>
                <a:cs typeface="Times New Roman" pitchFamily="18" charset="0"/>
              </a:rPr>
              <a:t>Remarkably, </a:t>
            </a:r>
            <a:r>
              <a:rPr lang="en-GB" altLang="en-GB" sz="2400" kern="0" dirty="0">
                <a:solidFill>
                  <a:srgbClr val="0000FF"/>
                </a:solidFill>
                <a:latin typeface="Times New Roman" pitchFamily="18" charset="0"/>
                <a:cs typeface="Times New Roman" pitchFamily="18" charset="0"/>
              </a:rPr>
              <a:t>DNA can reassemble</a:t>
            </a:r>
            <a:r>
              <a:rPr lang="en-GB" altLang="en-GB" sz="2400" kern="0" dirty="0">
                <a:solidFill>
                  <a:srgbClr val="000000"/>
                </a:solidFill>
                <a:latin typeface="Times New Roman" pitchFamily="18" charset="0"/>
                <a:cs typeface="Times New Roman" pitchFamily="18" charset="0"/>
              </a:rPr>
              <a:t> with perfect fidelity from separated </a:t>
            </a:r>
            <a:r>
              <a:rPr lang="en-GB" altLang="en-GB" sz="2400" kern="0" dirty="0" smtClean="0">
                <a:solidFill>
                  <a:srgbClr val="000000"/>
                </a:solidFill>
                <a:latin typeface="Times New Roman" pitchFamily="18" charset="0"/>
                <a:cs typeface="Times New Roman" pitchFamily="18" charset="0"/>
              </a:rPr>
              <a:t>strands.</a:t>
            </a:r>
          </a:p>
          <a:p>
            <a:pPr marL="342900" lvl="0" indent="-342900" algn="just" fontAlgn="base">
              <a:lnSpc>
                <a:spcPct val="150000"/>
              </a:lnSpc>
              <a:spcAft>
                <a:spcPct val="0"/>
              </a:spcAft>
              <a:buClr>
                <a:srgbClr val="000000"/>
              </a:buClr>
              <a:buFont typeface="Wingdings" pitchFamily="2" charset="2"/>
              <a:buChar char="ü"/>
            </a:pPr>
            <a:r>
              <a:rPr lang="en-US" altLang="en-GB" sz="2400" kern="0" dirty="0" smtClean="0">
                <a:solidFill>
                  <a:srgbClr val="000000"/>
                </a:solidFill>
                <a:latin typeface="Times New Roman" pitchFamily="18" charset="0"/>
                <a:cs typeface="Times New Roman" pitchFamily="18" charset="0"/>
              </a:rPr>
              <a:t>The </a:t>
            </a:r>
            <a:r>
              <a:rPr lang="en-US" altLang="en-GB" sz="2400" kern="0" dirty="0">
                <a:solidFill>
                  <a:srgbClr val="000000"/>
                </a:solidFill>
                <a:latin typeface="Times New Roman" pitchFamily="18" charset="0"/>
                <a:cs typeface="Times New Roman" pitchFamily="18" charset="0"/>
              </a:rPr>
              <a:t>hybridization can be carried out in solution or with one component immobilized on a gel or, most commonly, on nitrocellulose paper</a:t>
            </a:r>
            <a:r>
              <a:rPr lang="en-US" altLang="en-GB" sz="2400" kern="0" dirty="0" smtClean="0">
                <a:solidFill>
                  <a:srgbClr val="000000"/>
                </a:solidFill>
                <a:latin typeface="Times New Roman" pitchFamily="18" charset="0"/>
                <a:cs typeface="Times New Roman" pitchFamily="18" charset="0"/>
              </a:rPr>
              <a:t>.</a:t>
            </a:r>
          </a:p>
          <a:p>
            <a:pPr marL="342900" lvl="0" indent="-342900" algn="just" fontAlgn="base">
              <a:lnSpc>
                <a:spcPct val="150000"/>
              </a:lnSpc>
              <a:spcAft>
                <a:spcPct val="0"/>
              </a:spcAft>
              <a:buClr>
                <a:srgbClr val="000000"/>
              </a:buClr>
              <a:buFont typeface="Wingdings" pitchFamily="2" charset="2"/>
              <a:buChar char="ü"/>
            </a:pPr>
            <a:r>
              <a:rPr lang="en-US" altLang="en-GB" sz="2400" kern="0" dirty="0">
                <a:solidFill>
                  <a:srgbClr val="000000"/>
                </a:solidFill>
                <a:latin typeface="Times New Roman" pitchFamily="18" charset="0"/>
                <a:cs typeface="Times New Roman" pitchFamily="18" charset="0"/>
              </a:rPr>
              <a:t>Hybridizations are done in all combinations: </a:t>
            </a:r>
            <a:r>
              <a:rPr lang="en-US" altLang="en-GB" sz="2400" kern="0" dirty="0" smtClean="0">
                <a:solidFill>
                  <a:srgbClr val="000000"/>
                </a:solidFill>
                <a:latin typeface="Times New Roman" pitchFamily="18" charset="0"/>
                <a:cs typeface="Times New Roman" pitchFamily="18" charset="0"/>
              </a:rPr>
              <a:t>DNA-DNA, DNA-RNA </a:t>
            </a:r>
            <a:r>
              <a:rPr lang="en-US" altLang="en-GB" sz="2400" kern="0" dirty="0">
                <a:solidFill>
                  <a:srgbClr val="000000"/>
                </a:solidFill>
                <a:latin typeface="Times New Roman" pitchFamily="18" charset="0"/>
                <a:cs typeface="Times New Roman" pitchFamily="18" charset="0"/>
              </a:rPr>
              <a:t>or RNA-RNA.</a:t>
            </a:r>
            <a:endParaRPr lang="en-GB" altLang="en-GB" sz="2400" kern="0" dirty="0">
              <a:solidFill>
                <a:srgbClr val="00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102</a:t>
            </a:fld>
            <a:endParaRPr lang="en-US"/>
          </a:p>
        </p:txBody>
      </p:sp>
    </p:spTree>
    <p:extLst>
      <p:ext uri="{BB962C8B-B14F-4D97-AF65-F5344CB8AC3E}">
        <p14:creationId xmlns:p14="http://schemas.microsoft.com/office/powerpoint/2010/main" xmlns="" val="27653491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UCLEIC.gif                                                    00000173iMac 415                       B270324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177800"/>
            <a:ext cx="8077200" cy="650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8E82F8EB-D623-43FC-AB15-0EFF6FAC25BD}" type="slidenum">
              <a:rPr lang="en-US" smtClean="0"/>
              <a:pPr/>
              <a:t>103</a:t>
            </a:fld>
            <a:endParaRPr lang="en-US"/>
          </a:p>
        </p:txBody>
      </p:sp>
    </p:spTree>
    <p:extLst>
      <p:ext uri="{BB962C8B-B14F-4D97-AF65-F5344CB8AC3E}">
        <p14:creationId xmlns:p14="http://schemas.microsoft.com/office/powerpoint/2010/main" xmlns="" val="8437780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1"/>
            <a:ext cx="8305800" cy="5878532"/>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Hybridization Techniques</a:t>
            </a:r>
          </a:p>
          <a:p>
            <a:pPr marL="342900" lvl="0" indent="-342900" algn="just">
              <a:lnSpc>
                <a:spcPct val="150000"/>
              </a:lnSpc>
              <a:buFont typeface="Wingdings" pitchFamily="2" charset="2"/>
              <a:buChar char="ü"/>
            </a:pPr>
            <a:r>
              <a:rPr lang="en-US" sz="2400" kern="0" dirty="0" smtClean="0">
                <a:solidFill>
                  <a:sysClr val="windowText" lastClr="000000"/>
                </a:solidFill>
                <a:latin typeface="Times New Roman" pitchFamily="18" charset="0"/>
                <a:cs typeface="Times New Roman" pitchFamily="18" charset="0"/>
              </a:rPr>
              <a:t>Any </a:t>
            </a:r>
            <a:r>
              <a:rPr lang="en-US" sz="2400" kern="0" dirty="0">
                <a:solidFill>
                  <a:sysClr val="windowText" lastClr="000000"/>
                </a:solidFill>
                <a:latin typeface="Times New Roman" pitchFamily="18" charset="0"/>
                <a:cs typeface="Times New Roman" pitchFamily="18" charset="0"/>
              </a:rPr>
              <a:t>two single-stranded nucleic acid molecules will attempt to base pair with one another under appropriate </a:t>
            </a:r>
            <a:r>
              <a:rPr lang="en-US" sz="2400" kern="0" dirty="0" smtClean="0">
                <a:solidFill>
                  <a:sysClr val="windowText" lastClr="000000"/>
                </a:solidFill>
                <a:latin typeface="Times New Roman" pitchFamily="18" charset="0"/>
                <a:cs typeface="Times New Roman" pitchFamily="18" charset="0"/>
              </a:rPr>
              <a:t>conditions</a:t>
            </a:r>
          </a:p>
          <a:p>
            <a:pPr marL="342900" lvl="0" indent="-342900" algn="just">
              <a:lnSpc>
                <a:spcPct val="150000"/>
              </a:lnSpc>
              <a:buFont typeface="Wingdings" pitchFamily="2" charset="2"/>
              <a:buChar char="ü"/>
            </a:pPr>
            <a:r>
              <a:rPr lang="en-US" sz="2400" kern="0" dirty="0" smtClean="0">
                <a:solidFill>
                  <a:sysClr val="windowText" lastClr="000000"/>
                </a:solidFill>
                <a:latin typeface="Times New Roman" pitchFamily="18" charset="0"/>
                <a:cs typeface="Times New Roman" pitchFamily="18" charset="0"/>
              </a:rPr>
              <a:t>This </a:t>
            </a:r>
            <a:r>
              <a:rPr lang="en-US" sz="2400" kern="0" dirty="0">
                <a:solidFill>
                  <a:sysClr val="windowText" lastClr="000000"/>
                </a:solidFill>
                <a:latin typeface="Times New Roman" pitchFamily="18" charset="0"/>
                <a:cs typeface="Times New Roman" pitchFamily="18" charset="0"/>
              </a:rPr>
              <a:t>phenomenon of </a:t>
            </a:r>
            <a:r>
              <a:rPr lang="en-US" sz="2400" b="1" kern="0" dirty="0">
                <a:solidFill>
                  <a:sysClr val="windowText" lastClr="000000"/>
                </a:solidFill>
                <a:latin typeface="Times New Roman" pitchFamily="18" charset="0"/>
                <a:cs typeface="Times New Roman" pitchFamily="18" charset="0"/>
              </a:rPr>
              <a:t>nucleic acid hybridization </a:t>
            </a:r>
            <a:r>
              <a:rPr lang="en-US" sz="2400" kern="0" dirty="0">
                <a:solidFill>
                  <a:sysClr val="windowText" lastClr="000000"/>
                </a:solidFill>
                <a:latin typeface="Times New Roman" pitchFamily="18" charset="0"/>
                <a:cs typeface="Times New Roman" pitchFamily="18" charset="0"/>
              </a:rPr>
              <a:t>can be used to </a:t>
            </a:r>
            <a:r>
              <a:rPr lang="en-US" sz="2400" b="1" kern="0" dirty="0">
                <a:solidFill>
                  <a:sysClr val="windowText" lastClr="000000"/>
                </a:solidFill>
                <a:latin typeface="Times New Roman" pitchFamily="18" charset="0"/>
                <a:cs typeface="Times New Roman" pitchFamily="18" charset="0"/>
              </a:rPr>
              <a:t>identify a particular recombinant </a:t>
            </a:r>
            <a:r>
              <a:rPr lang="en-US" sz="2400" kern="0" dirty="0">
                <a:solidFill>
                  <a:sysClr val="windowText" lastClr="000000"/>
                </a:solidFill>
                <a:latin typeface="Times New Roman" pitchFamily="18" charset="0"/>
                <a:cs typeface="Times New Roman" pitchFamily="18" charset="0"/>
              </a:rPr>
              <a:t>if a </a:t>
            </a:r>
            <a:r>
              <a:rPr lang="en-US" sz="2400" b="1" kern="0" dirty="0">
                <a:solidFill>
                  <a:sysClr val="windowText" lastClr="000000"/>
                </a:solidFill>
                <a:latin typeface="Times New Roman" pitchFamily="18" charset="0"/>
                <a:cs typeface="Times New Roman" pitchFamily="18" charset="0"/>
              </a:rPr>
              <a:t>suitable probe</a:t>
            </a:r>
            <a:r>
              <a:rPr lang="en-US" sz="2400" kern="0" dirty="0" smtClean="0">
                <a:solidFill>
                  <a:sysClr val="windowText" lastClr="000000"/>
                </a:solidFill>
                <a:latin typeface="Times New Roman" pitchFamily="18" charset="0"/>
                <a:cs typeface="Times New Roman" pitchFamily="18" charset="0"/>
              </a:rPr>
              <a:t>, complementary </a:t>
            </a:r>
            <a:r>
              <a:rPr lang="en-US" sz="2400" kern="0" dirty="0">
                <a:solidFill>
                  <a:sysClr val="windowText" lastClr="000000"/>
                </a:solidFill>
                <a:latin typeface="Times New Roman" pitchFamily="18" charset="0"/>
                <a:cs typeface="Times New Roman" pitchFamily="18" charset="0"/>
              </a:rPr>
              <a:t>to the sequence sought, is </a:t>
            </a:r>
            <a:r>
              <a:rPr lang="en-US" sz="2400" kern="0" dirty="0" smtClean="0">
                <a:solidFill>
                  <a:sysClr val="windowText" lastClr="000000"/>
                </a:solidFill>
                <a:latin typeface="Times New Roman" pitchFamily="18" charset="0"/>
                <a:cs typeface="Times New Roman" pitchFamily="18" charset="0"/>
              </a:rPr>
              <a:t>available</a:t>
            </a:r>
          </a:p>
          <a:p>
            <a:pPr marL="342900" lvl="0" indent="-342900" algn="just">
              <a:lnSpc>
                <a:spcPct val="150000"/>
              </a:lnSpc>
              <a:buFont typeface="Wingdings" pitchFamily="2" charset="2"/>
              <a:buChar char="ü"/>
            </a:pPr>
            <a:r>
              <a:rPr lang="en-US" sz="2400" b="1" kern="0" dirty="0" smtClean="0">
                <a:solidFill>
                  <a:sysClr val="windowText" lastClr="000000"/>
                </a:solidFill>
                <a:latin typeface="Times New Roman" pitchFamily="18" charset="0"/>
                <a:cs typeface="Times New Roman" pitchFamily="18" charset="0"/>
              </a:rPr>
              <a:t>Types  </a:t>
            </a:r>
            <a:r>
              <a:rPr lang="en-US" sz="2400" b="1" kern="0" dirty="0">
                <a:solidFill>
                  <a:sysClr val="windowText" lastClr="000000"/>
                </a:solidFill>
                <a:latin typeface="Times New Roman" pitchFamily="18" charset="0"/>
                <a:cs typeface="Times New Roman" pitchFamily="18" charset="0"/>
              </a:rPr>
              <a:t>of </a:t>
            </a:r>
            <a:r>
              <a:rPr lang="en-US" sz="2400" b="1" kern="0" dirty="0" smtClean="0">
                <a:solidFill>
                  <a:sysClr val="windowText" lastClr="000000"/>
                </a:solidFill>
                <a:latin typeface="Times New Roman" pitchFamily="18" charset="0"/>
                <a:cs typeface="Times New Roman" pitchFamily="18" charset="0"/>
              </a:rPr>
              <a:t>hybridizations:</a:t>
            </a:r>
            <a:endParaRPr lang="en-US" sz="2400" b="1" kern="0" dirty="0">
              <a:solidFill>
                <a:sysClr val="windowText" lastClr="000000"/>
              </a:solidFill>
              <a:latin typeface="Times New Roman" pitchFamily="18" charset="0"/>
              <a:cs typeface="Times New Roman" pitchFamily="18" charset="0"/>
            </a:endParaRPr>
          </a:p>
          <a:p>
            <a:pPr lvl="2" algn="just">
              <a:lnSpc>
                <a:spcPct val="150000"/>
              </a:lnSpc>
            </a:pPr>
            <a:r>
              <a:rPr lang="en-US" sz="2400" b="1" kern="0" dirty="0">
                <a:solidFill>
                  <a:srgbClr val="FF0000"/>
                </a:solidFill>
                <a:latin typeface="Times New Roman" pitchFamily="18" charset="0"/>
                <a:cs typeface="Times New Roman" pitchFamily="18" charset="0"/>
              </a:rPr>
              <a:t>1</a:t>
            </a:r>
            <a:r>
              <a:rPr lang="en-US" sz="2400" b="1" kern="0" dirty="0" smtClean="0">
                <a:solidFill>
                  <a:srgbClr val="FF0000"/>
                </a:solidFill>
                <a:latin typeface="Times New Roman" pitchFamily="18" charset="0"/>
                <a:cs typeface="Times New Roman" pitchFamily="18" charset="0"/>
              </a:rPr>
              <a:t>. Southern </a:t>
            </a:r>
            <a:r>
              <a:rPr lang="en-US" sz="2400" b="1" kern="0" dirty="0">
                <a:solidFill>
                  <a:srgbClr val="FF0000"/>
                </a:solidFill>
                <a:latin typeface="Times New Roman" pitchFamily="18" charset="0"/>
                <a:cs typeface="Times New Roman" pitchFamily="18" charset="0"/>
              </a:rPr>
              <a:t>Hybridization</a:t>
            </a:r>
          </a:p>
          <a:p>
            <a:pPr lvl="2" algn="just">
              <a:lnSpc>
                <a:spcPct val="150000"/>
              </a:lnSpc>
            </a:pPr>
            <a:r>
              <a:rPr lang="en-US" sz="2400" b="1" kern="0" dirty="0">
                <a:solidFill>
                  <a:srgbClr val="FFC000"/>
                </a:solidFill>
                <a:latin typeface="Times New Roman" pitchFamily="18" charset="0"/>
                <a:cs typeface="Times New Roman" pitchFamily="18" charset="0"/>
              </a:rPr>
              <a:t>2. Northern Hybridization</a:t>
            </a:r>
          </a:p>
          <a:p>
            <a:pPr lvl="2" algn="just">
              <a:lnSpc>
                <a:spcPct val="150000"/>
              </a:lnSpc>
            </a:pPr>
            <a:r>
              <a:rPr lang="en-US" sz="2400" b="1" kern="0" dirty="0">
                <a:solidFill>
                  <a:srgbClr val="FF0000"/>
                </a:solidFill>
                <a:latin typeface="Times New Roman" pitchFamily="18" charset="0"/>
                <a:cs typeface="Times New Roman" pitchFamily="18" charset="0"/>
              </a:rPr>
              <a:t>3. Western Hybridization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104</a:t>
            </a:fld>
            <a:endParaRPr lang="en-US"/>
          </a:p>
        </p:txBody>
      </p:sp>
    </p:spTree>
    <p:extLst>
      <p:ext uri="{BB962C8B-B14F-4D97-AF65-F5344CB8AC3E}">
        <p14:creationId xmlns:p14="http://schemas.microsoft.com/office/powerpoint/2010/main" xmlns="" val="185902692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1"/>
            <a:ext cx="8839200" cy="6155531"/>
          </a:xfrm>
          <a:prstGeom prst="rect">
            <a:avLst/>
          </a:prstGeom>
        </p:spPr>
        <p:txBody>
          <a:bodyPr wrap="square">
            <a:spAutoFit/>
          </a:bodyPr>
          <a:lstStyle/>
          <a:p>
            <a:pPr lvl="0" algn="ctr" eaLnBrk="0" fontAlgn="base" hangingPunct="0">
              <a:lnSpc>
                <a:spcPct val="150000"/>
              </a:lnSpc>
              <a:spcBef>
                <a:spcPct val="20000"/>
              </a:spcBef>
              <a:spcAft>
                <a:spcPct val="0"/>
              </a:spcAft>
              <a:buClr>
                <a:srgbClr val="000000"/>
              </a:buClr>
            </a:pPr>
            <a:r>
              <a:rPr lang="en-US" sz="2400" b="1" kern="0" dirty="0" smtClean="0">
                <a:solidFill>
                  <a:srgbClr val="FF0000"/>
                </a:solidFill>
                <a:latin typeface="Times New Roman" pitchFamily="18" charset="0"/>
                <a:cs typeface="Times New Roman" pitchFamily="18" charset="0"/>
              </a:rPr>
              <a:t>Southern Hybridization/blotting</a:t>
            </a:r>
          </a:p>
          <a:p>
            <a:pPr marL="342900" lvl="0" indent="-342900" algn="just" eaLnBrk="0" fontAlgn="base" hangingPunct="0">
              <a:spcBef>
                <a:spcPts val="1200"/>
              </a:spcBef>
              <a:spcAft>
                <a:spcPts val="600"/>
              </a:spcAft>
              <a:buClr>
                <a:srgbClr val="000000"/>
              </a:buClr>
              <a:buFont typeface="Wingdings" pitchFamily="2" charset="2"/>
              <a:buChar char="v"/>
            </a:pPr>
            <a:r>
              <a:rPr lang="en-US" sz="2400" kern="0" dirty="0" smtClean="0">
                <a:solidFill>
                  <a:srgbClr val="000000"/>
                </a:solidFill>
                <a:latin typeface="Times New Roman" pitchFamily="18" charset="0"/>
                <a:cs typeface="Times New Roman" pitchFamily="18" charset="0"/>
              </a:rPr>
              <a:t>This </a:t>
            </a:r>
            <a:r>
              <a:rPr lang="en-US" sz="2400" kern="0" dirty="0">
                <a:solidFill>
                  <a:srgbClr val="000000"/>
                </a:solidFill>
                <a:latin typeface="Times New Roman" pitchFamily="18" charset="0"/>
                <a:cs typeface="Times New Roman" pitchFamily="18" charset="0"/>
              </a:rPr>
              <a:t>technique was originally devised by </a:t>
            </a:r>
            <a:r>
              <a:rPr lang="en-US" sz="2400" kern="0" dirty="0">
                <a:solidFill>
                  <a:srgbClr val="002060"/>
                </a:solidFill>
                <a:latin typeface="Times New Roman" pitchFamily="18" charset="0"/>
                <a:cs typeface="Times New Roman" pitchFamily="18" charset="0"/>
              </a:rPr>
              <a:t>Edward Southern </a:t>
            </a:r>
            <a:r>
              <a:rPr lang="en-US" sz="2400" kern="0" dirty="0">
                <a:solidFill>
                  <a:srgbClr val="000000"/>
                </a:solidFill>
                <a:latin typeface="Times New Roman" pitchFamily="18" charset="0"/>
                <a:cs typeface="Times New Roman" pitchFamily="18" charset="0"/>
              </a:rPr>
              <a:t>in 1975 </a:t>
            </a:r>
            <a:r>
              <a:rPr lang="en-US" sz="2400" b="1" kern="0" dirty="0">
                <a:solidFill>
                  <a:srgbClr val="00B050"/>
                </a:solidFill>
                <a:latin typeface="Times New Roman" pitchFamily="18" charset="0"/>
                <a:cs typeface="Times New Roman" pitchFamily="18" charset="0"/>
              </a:rPr>
              <a:t>to identify specific DNA fragments </a:t>
            </a:r>
            <a:r>
              <a:rPr lang="en-US" sz="2400" kern="0" dirty="0">
                <a:solidFill>
                  <a:srgbClr val="000000"/>
                </a:solidFill>
                <a:latin typeface="Times New Roman" pitchFamily="18" charset="0"/>
                <a:cs typeface="Times New Roman" pitchFamily="18" charset="0"/>
              </a:rPr>
              <a:t>on an </a:t>
            </a:r>
            <a:r>
              <a:rPr lang="en-US" sz="2400" kern="0" dirty="0" err="1">
                <a:solidFill>
                  <a:srgbClr val="000000"/>
                </a:solidFill>
                <a:latin typeface="Times New Roman" pitchFamily="18" charset="0"/>
                <a:cs typeface="Times New Roman" pitchFamily="18" charset="0"/>
              </a:rPr>
              <a:t>agarose</a:t>
            </a:r>
            <a:r>
              <a:rPr lang="en-US" sz="2400" kern="0" dirty="0">
                <a:solidFill>
                  <a:srgbClr val="000000"/>
                </a:solidFill>
                <a:latin typeface="Times New Roman" pitchFamily="18" charset="0"/>
                <a:cs typeface="Times New Roman" pitchFamily="18" charset="0"/>
              </a:rPr>
              <a:t> gel after the separation by electrophoresis.</a:t>
            </a:r>
          </a:p>
          <a:p>
            <a:pPr marL="225425" lvl="0" indent="-225425" algn="just" eaLnBrk="0" fontAlgn="base" hangingPunct="0">
              <a:spcBef>
                <a:spcPts val="1200"/>
              </a:spcBef>
              <a:spcAft>
                <a:spcPts val="600"/>
              </a:spcAft>
              <a:buClr>
                <a:srgbClr val="000000"/>
              </a:buClr>
              <a:buFontTx/>
              <a:buChar char="•"/>
            </a:pPr>
            <a:r>
              <a:rPr lang="en-US" sz="2400" kern="0" dirty="0">
                <a:solidFill>
                  <a:srgbClr val="000000"/>
                </a:solidFill>
                <a:latin typeface="Times New Roman" pitchFamily="18" charset="0"/>
                <a:cs typeface="Times New Roman" pitchFamily="18" charset="0"/>
              </a:rPr>
              <a:t>The technique </a:t>
            </a:r>
            <a:r>
              <a:rPr lang="en-US" sz="2400" kern="0" dirty="0" smtClean="0">
                <a:solidFill>
                  <a:srgbClr val="000000"/>
                </a:solidFill>
                <a:latin typeface="Times New Roman" pitchFamily="18" charset="0"/>
                <a:cs typeface="Times New Roman" pitchFamily="18" charset="0"/>
              </a:rPr>
              <a:t>involves: </a:t>
            </a:r>
            <a:endParaRPr lang="en-US" sz="2400" kern="0" dirty="0">
              <a:solidFill>
                <a:srgbClr val="000000"/>
              </a:solidFill>
              <a:latin typeface="Times New Roman" pitchFamily="18" charset="0"/>
              <a:cs typeface="Times New Roman" pitchFamily="18" charset="0"/>
            </a:endParaRPr>
          </a:p>
          <a:p>
            <a:pPr marL="225425" lvl="0" indent="-225425" algn="just" eaLnBrk="0" fontAlgn="base" hangingPunct="0">
              <a:spcBef>
                <a:spcPts val="1200"/>
              </a:spcBef>
              <a:spcAft>
                <a:spcPts val="600"/>
              </a:spcAft>
              <a:buClr>
                <a:srgbClr val="000000"/>
              </a:buClr>
            </a:pPr>
            <a:r>
              <a:rPr lang="en-US" sz="2400" kern="0" dirty="0" smtClean="0">
                <a:solidFill>
                  <a:srgbClr val="000000"/>
                </a:solidFill>
                <a:latin typeface="Times New Roman" pitchFamily="18" charset="0"/>
                <a:cs typeface="Times New Roman" pitchFamily="18" charset="0"/>
              </a:rPr>
              <a:t>1. </a:t>
            </a:r>
            <a:r>
              <a:rPr lang="en-US" sz="2400" b="1" kern="0" dirty="0" smtClean="0">
                <a:solidFill>
                  <a:srgbClr val="C00000"/>
                </a:solidFill>
                <a:latin typeface="Times New Roman" pitchFamily="18" charset="0"/>
                <a:cs typeface="Times New Roman" pitchFamily="18" charset="0"/>
              </a:rPr>
              <a:t>Isolation</a:t>
            </a:r>
            <a:r>
              <a:rPr lang="en-US" sz="2400" kern="0" dirty="0" smtClean="0">
                <a:solidFill>
                  <a:srgbClr val="C00000"/>
                </a:solidFill>
                <a:latin typeface="Times New Roman" pitchFamily="18" charset="0"/>
                <a:cs typeface="Times New Roman" pitchFamily="18" charset="0"/>
              </a:rPr>
              <a:t> </a:t>
            </a:r>
            <a:r>
              <a:rPr lang="en-US" sz="2400" kern="0" dirty="0">
                <a:solidFill>
                  <a:srgbClr val="000000"/>
                </a:solidFill>
                <a:latin typeface="Times New Roman" pitchFamily="18" charset="0"/>
                <a:cs typeface="Times New Roman" pitchFamily="18" charset="0"/>
              </a:rPr>
              <a:t>of the genomic DNA with a suitable procedure. </a:t>
            </a:r>
          </a:p>
          <a:p>
            <a:pPr marL="225425" lvl="0" indent="-225425" algn="just" eaLnBrk="0" fontAlgn="base" hangingPunct="0">
              <a:spcBef>
                <a:spcPts val="1200"/>
              </a:spcBef>
              <a:spcAft>
                <a:spcPts val="600"/>
              </a:spcAft>
              <a:buClr>
                <a:srgbClr val="000000"/>
              </a:buClr>
            </a:pPr>
            <a:r>
              <a:rPr lang="en-US" sz="2400" kern="0" dirty="0">
                <a:solidFill>
                  <a:srgbClr val="000000"/>
                </a:solidFill>
                <a:latin typeface="Times New Roman" pitchFamily="18" charset="0"/>
                <a:cs typeface="Times New Roman" pitchFamily="18" charset="0"/>
              </a:rPr>
              <a:t>2</a:t>
            </a:r>
            <a:r>
              <a:rPr lang="en-US" sz="2400" kern="0" dirty="0" smtClean="0">
                <a:solidFill>
                  <a:srgbClr val="000000"/>
                </a:solidFill>
                <a:latin typeface="Times New Roman" pitchFamily="18" charset="0"/>
                <a:cs typeface="Times New Roman" pitchFamily="18" charset="0"/>
              </a:rPr>
              <a:t>. The </a:t>
            </a:r>
            <a:r>
              <a:rPr lang="en-US" sz="2400" kern="0" dirty="0">
                <a:solidFill>
                  <a:srgbClr val="000000"/>
                </a:solidFill>
                <a:latin typeface="Times New Roman" pitchFamily="18" charset="0"/>
                <a:cs typeface="Times New Roman" pitchFamily="18" charset="0"/>
              </a:rPr>
              <a:t>genomic DNA is </a:t>
            </a:r>
            <a:r>
              <a:rPr lang="en-US" sz="2400" b="1" kern="0" dirty="0">
                <a:solidFill>
                  <a:srgbClr val="C00000"/>
                </a:solidFill>
                <a:latin typeface="Times New Roman" pitchFamily="18" charset="0"/>
                <a:cs typeface="Times New Roman" pitchFamily="18" charset="0"/>
              </a:rPr>
              <a:t>digested</a:t>
            </a:r>
            <a:r>
              <a:rPr lang="en-US" sz="2400" kern="0" dirty="0">
                <a:solidFill>
                  <a:srgbClr val="C00000"/>
                </a:solidFill>
                <a:latin typeface="Times New Roman" pitchFamily="18" charset="0"/>
                <a:cs typeface="Times New Roman" pitchFamily="18" charset="0"/>
              </a:rPr>
              <a:t> </a:t>
            </a:r>
            <a:r>
              <a:rPr lang="en-US" sz="2400" kern="0" dirty="0">
                <a:solidFill>
                  <a:srgbClr val="000000"/>
                </a:solidFill>
                <a:latin typeface="Times New Roman" pitchFamily="18" charset="0"/>
                <a:cs typeface="Times New Roman" pitchFamily="18" charset="0"/>
              </a:rPr>
              <a:t>with a suitable restriction enzyme or with a mixture of different restriction enzymes to cut the long DNA molecule into fragments. </a:t>
            </a:r>
          </a:p>
          <a:p>
            <a:pPr marL="225425" lvl="0" indent="-225425" algn="just" eaLnBrk="0" fontAlgn="base" hangingPunct="0">
              <a:spcBef>
                <a:spcPts val="1200"/>
              </a:spcBef>
              <a:spcAft>
                <a:spcPts val="600"/>
              </a:spcAft>
              <a:buClr>
                <a:srgbClr val="000000"/>
              </a:buClr>
            </a:pPr>
            <a:r>
              <a:rPr lang="en-US" sz="2400" kern="0" dirty="0">
                <a:solidFill>
                  <a:srgbClr val="000000"/>
                </a:solidFill>
                <a:latin typeface="Times New Roman" pitchFamily="18" charset="0"/>
                <a:cs typeface="Times New Roman" pitchFamily="18" charset="0"/>
              </a:rPr>
              <a:t>3. Restriction-digested genomic DNA is </a:t>
            </a:r>
            <a:r>
              <a:rPr lang="en-US" sz="2400" b="1" kern="0" dirty="0">
                <a:solidFill>
                  <a:srgbClr val="C00000"/>
                </a:solidFill>
                <a:latin typeface="Times New Roman" pitchFamily="18" charset="0"/>
                <a:cs typeface="Times New Roman" pitchFamily="18" charset="0"/>
              </a:rPr>
              <a:t>separated</a:t>
            </a:r>
            <a:r>
              <a:rPr lang="en-US" sz="2400" kern="0" dirty="0">
                <a:solidFill>
                  <a:srgbClr val="000000"/>
                </a:solidFill>
                <a:latin typeface="Times New Roman" pitchFamily="18" charset="0"/>
                <a:cs typeface="Times New Roman" pitchFamily="18" charset="0"/>
              </a:rPr>
              <a:t> by electrophoresis and the DNA separated on the gel is then </a:t>
            </a:r>
            <a:r>
              <a:rPr lang="en-US" sz="2400" b="1" kern="0" dirty="0">
                <a:solidFill>
                  <a:srgbClr val="C00000"/>
                </a:solidFill>
                <a:latin typeface="Times New Roman" pitchFamily="18" charset="0"/>
                <a:cs typeface="Times New Roman" pitchFamily="18" charset="0"/>
              </a:rPr>
              <a:t>transferred</a:t>
            </a:r>
            <a:r>
              <a:rPr lang="en-US" sz="2400" kern="0" dirty="0">
                <a:solidFill>
                  <a:srgbClr val="000000"/>
                </a:solidFill>
                <a:latin typeface="Times New Roman" pitchFamily="18" charset="0"/>
                <a:cs typeface="Times New Roman" pitchFamily="18" charset="0"/>
              </a:rPr>
              <a:t> to a membrane-a nitrocellulose or nylon membrane-with a process called </a:t>
            </a:r>
            <a:r>
              <a:rPr lang="en-US" sz="2400" b="1" kern="0" dirty="0">
                <a:solidFill>
                  <a:srgbClr val="0070C0"/>
                </a:solidFill>
                <a:latin typeface="Times New Roman" pitchFamily="18" charset="0"/>
                <a:cs typeface="Times New Roman" pitchFamily="18" charset="0"/>
              </a:rPr>
              <a:t>blotting,</a:t>
            </a:r>
            <a:r>
              <a:rPr lang="en-US" sz="2400" b="1" kern="0" dirty="0">
                <a:solidFill>
                  <a:srgbClr val="000000"/>
                </a:solidFill>
                <a:latin typeface="Times New Roman" pitchFamily="18" charset="0"/>
                <a:cs typeface="Times New Roman" pitchFamily="18" charset="0"/>
              </a:rPr>
              <a:t> </a:t>
            </a:r>
            <a:r>
              <a:rPr lang="en-US" sz="2400" kern="0" dirty="0">
                <a:solidFill>
                  <a:srgbClr val="000000"/>
                </a:solidFill>
                <a:latin typeface="Times New Roman" pitchFamily="18" charset="0"/>
                <a:cs typeface="Times New Roman" pitchFamily="18" charset="0"/>
              </a:rPr>
              <a:t>which is driven by capillary action.</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105</a:t>
            </a:fld>
            <a:endParaRPr lang="en-US"/>
          </a:p>
        </p:txBody>
      </p:sp>
    </p:spTree>
    <p:extLst>
      <p:ext uri="{BB962C8B-B14F-4D97-AF65-F5344CB8AC3E}">
        <p14:creationId xmlns:p14="http://schemas.microsoft.com/office/powerpoint/2010/main" xmlns="" val="238381827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1"/>
            <a:ext cx="8763000" cy="6629507"/>
          </a:xfrm>
          <a:prstGeom prst="rect">
            <a:avLst/>
          </a:prstGeom>
        </p:spPr>
        <p:txBody>
          <a:bodyPr wrap="square">
            <a:spAutoFit/>
          </a:bodyPr>
          <a:lstStyle/>
          <a:p>
            <a:pPr marL="225425" lvl="0" indent="-225425" algn="just" eaLnBrk="0" fontAlgn="base" hangingPunct="0">
              <a:lnSpc>
                <a:spcPct val="150000"/>
              </a:lnSpc>
              <a:spcBef>
                <a:spcPct val="20000"/>
              </a:spcBef>
              <a:spcAft>
                <a:spcPct val="0"/>
              </a:spcAft>
              <a:buClr>
                <a:srgbClr val="000000"/>
              </a:buClr>
              <a:buFontTx/>
              <a:buChar char="•"/>
            </a:pPr>
            <a:r>
              <a:rPr lang="en-US" sz="2400" kern="0" dirty="0">
                <a:solidFill>
                  <a:srgbClr val="000000"/>
                </a:solidFill>
                <a:latin typeface="Times New Roman" pitchFamily="18" charset="0"/>
                <a:cs typeface="Times New Roman" pitchFamily="18" charset="0"/>
              </a:rPr>
              <a:t>H</a:t>
            </a:r>
            <a:r>
              <a:rPr lang="en-US" sz="2400" kern="0" dirty="0" smtClean="0">
                <a:solidFill>
                  <a:srgbClr val="000000"/>
                </a:solidFill>
                <a:latin typeface="Times New Roman" pitchFamily="18" charset="0"/>
                <a:cs typeface="Times New Roman" pitchFamily="18" charset="0"/>
              </a:rPr>
              <a:t>ybridization </a:t>
            </a:r>
            <a:r>
              <a:rPr lang="en-US" sz="2400" kern="0" dirty="0">
                <a:solidFill>
                  <a:srgbClr val="000000"/>
                </a:solidFill>
                <a:latin typeface="Times New Roman" pitchFamily="18" charset="0"/>
                <a:cs typeface="Times New Roman" pitchFamily="18" charset="0"/>
              </a:rPr>
              <a:t>of </a:t>
            </a:r>
            <a:r>
              <a:rPr lang="en-US" sz="2400" b="1" kern="0" dirty="0">
                <a:solidFill>
                  <a:srgbClr val="002060"/>
                </a:solidFill>
                <a:latin typeface="Times New Roman" pitchFamily="18" charset="0"/>
                <a:cs typeface="Times New Roman" pitchFamily="18" charset="0"/>
              </a:rPr>
              <a:t>DNA with another DNA </a:t>
            </a:r>
            <a:r>
              <a:rPr lang="en-US" sz="2400" kern="0" dirty="0">
                <a:solidFill>
                  <a:srgbClr val="000000"/>
                </a:solidFill>
                <a:latin typeface="Times New Roman" pitchFamily="18" charset="0"/>
                <a:cs typeface="Times New Roman" pitchFamily="18" charset="0"/>
              </a:rPr>
              <a:t>molecule is called </a:t>
            </a:r>
            <a:r>
              <a:rPr lang="en-US" sz="2400" b="1" kern="0" dirty="0">
                <a:solidFill>
                  <a:srgbClr val="FF0000"/>
                </a:solidFill>
                <a:latin typeface="Times New Roman" pitchFamily="18" charset="0"/>
                <a:cs typeface="Times New Roman" pitchFamily="18" charset="0"/>
              </a:rPr>
              <a:t>Southern hybridization or </a:t>
            </a:r>
            <a:r>
              <a:rPr lang="en-US" sz="2400" b="1" kern="0" dirty="0" smtClean="0">
                <a:solidFill>
                  <a:srgbClr val="FF0000"/>
                </a:solidFill>
                <a:latin typeface="Times New Roman" pitchFamily="18" charset="0"/>
                <a:cs typeface="Times New Roman" pitchFamily="18" charset="0"/>
              </a:rPr>
              <a:t>blotting</a:t>
            </a:r>
            <a:endParaRPr lang="en-US" sz="2400" kern="0" dirty="0">
              <a:solidFill>
                <a:srgbClr val="FF0000"/>
              </a:solidFill>
              <a:latin typeface="Times New Roman" pitchFamily="18" charset="0"/>
              <a:cs typeface="Times New Roman" pitchFamily="18" charset="0"/>
            </a:endParaRPr>
          </a:p>
          <a:p>
            <a:pPr marL="225425" lvl="0" indent="-225425" algn="just" eaLnBrk="0" fontAlgn="base" hangingPunct="0">
              <a:lnSpc>
                <a:spcPct val="150000"/>
              </a:lnSpc>
              <a:spcBef>
                <a:spcPct val="20000"/>
              </a:spcBef>
              <a:spcAft>
                <a:spcPct val="0"/>
              </a:spcAft>
              <a:buClr>
                <a:srgbClr val="000000"/>
              </a:buClr>
              <a:buFontTx/>
              <a:buChar char="•"/>
            </a:pPr>
            <a:r>
              <a:rPr lang="en-US" sz="2400" kern="0" dirty="0">
                <a:solidFill>
                  <a:srgbClr val="000000"/>
                </a:solidFill>
                <a:latin typeface="Times New Roman" pitchFamily="18" charset="0"/>
                <a:cs typeface="Times New Roman" pitchFamily="18" charset="0"/>
              </a:rPr>
              <a:t> Hybridization between </a:t>
            </a:r>
            <a:r>
              <a:rPr lang="en-US" sz="2400" b="1" kern="0" dirty="0">
                <a:solidFill>
                  <a:srgbClr val="7030A0"/>
                </a:solidFill>
                <a:latin typeface="Times New Roman" pitchFamily="18" charset="0"/>
                <a:cs typeface="Times New Roman" pitchFamily="18" charset="0"/>
              </a:rPr>
              <a:t>RNA and DNA</a:t>
            </a:r>
            <a:r>
              <a:rPr lang="en-US" sz="2400" kern="0" dirty="0">
                <a:solidFill>
                  <a:srgbClr val="7030A0"/>
                </a:solidFill>
                <a:latin typeface="Times New Roman" pitchFamily="18" charset="0"/>
                <a:cs typeface="Times New Roman" pitchFamily="18" charset="0"/>
              </a:rPr>
              <a:t> </a:t>
            </a:r>
            <a:r>
              <a:rPr lang="en-US" sz="2400" kern="0" dirty="0">
                <a:solidFill>
                  <a:srgbClr val="000000"/>
                </a:solidFill>
                <a:latin typeface="Times New Roman" pitchFamily="18" charset="0"/>
                <a:cs typeface="Times New Roman" pitchFamily="18" charset="0"/>
              </a:rPr>
              <a:t>is called </a:t>
            </a:r>
            <a:r>
              <a:rPr lang="en-US" sz="2400" b="1" kern="0" dirty="0">
                <a:solidFill>
                  <a:srgbClr val="FF0000"/>
                </a:solidFill>
                <a:latin typeface="Times New Roman" pitchFamily="18" charset="0"/>
                <a:cs typeface="Times New Roman" pitchFamily="18" charset="0"/>
              </a:rPr>
              <a:t>Northern hybridization and </a:t>
            </a:r>
          </a:p>
          <a:p>
            <a:pPr marL="225425" lvl="0" indent="-225425" algn="just" eaLnBrk="0" fontAlgn="base" hangingPunct="0">
              <a:lnSpc>
                <a:spcPct val="150000"/>
              </a:lnSpc>
              <a:spcBef>
                <a:spcPct val="20000"/>
              </a:spcBef>
              <a:spcAft>
                <a:spcPct val="0"/>
              </a:spcAft>
              <a:buClr>
                <a:srgbClr val="000000"/>
              </a:buClr>
              <a:buFontTx/>
              <a:buChar char="•"/>
            </a:pPr>
            <a:r>
              <a:rPr lang="en-US" sz="2400" b="1" kern="0" dirty="0" smtClean="0">
                <a:solidFill>
                  <a:srgbClr val="0070C0"/>
                </a:solidFill>
                <a:latin typeface="Times New Roman" pitchFamily="18" charset="0"/>
                <a:cs typeface="Times New Roman" pitchFamily="18" charset="0"/>
              </a:rPr>
              <a:t>Protein-protein </a:t>
            </a:r>
            <a:r>
              <a:rPr lang="en-US" sz="2400" b="1" kern="0" dirty="0">
                <a:solidFill>
                  <a:srgbClr val="0070C0"/>
                </a:solidFill>
                <a:latin typeface="Times New Roman" pitchFamily="18" charset="0"/>
                <a:cs typeface="Times New Roman" pitchFamily="18" charset="0"/>
              </a:rPr>
              <a:t>hybridization </a:t>
            </a:r>
            <a:r>
              <a:rPr lang="en-US" sz="2400" kern="0" dirty="0">
                <a:solidFill>
                  <a:srgbClr val="000000"/>
                </a:solidFill>
                <a:latin typeface="Times New Roman" pitchFamily="18" charset="0"/>
                <a:cs typeface="Times New Roman" pitchFamily="18" charset="0"/>
              </a:rPr>
              <a:t>such</a:t>
            </a:r>
            <a:r>
              <a:rPr lang="en-US" sz="2400" b="1" kern="0" dirty="0">
                <a:solidFill>
                  <a:srgbClr val="000000"/>
                </a:solidFill>
                <a:latin typeface="Times New Roman" pitchFamily="18" charset="0"/>
                <a:cs typeface="Times New Roman" pitchFamily="18" charset="0"/>
              </a:rPr>
              <a:t> </a:t>
            </a:r>
            <a:r>
              <a:rPr lang="en-US" sz="2400" kern="0" dirty="0">
                <a:solidFill>
                  <a:srgbClr val="000000"/>
                </a:solidFill>
                <a:latin typeface="Times New Roman" pitchFamily="18" charset="0"/>
                <a:cs typeface="Times New Roman" pitchFamily="18" charset="0"/>
              </a:rPr>
              <a:t>as antigen-antibody binding or protein-ligand binding is called </a:t>
            </a:r>
            <a:r>
              <a:rPr lang="en-US" sz="2400" b="1" kern="0" dirty="0">
                <a:solidFill>
                  <a:srgbClr val="FF0000"/>
                </a:solidFill>
                <a:latin typeface="Times New Roman" pitchFamily="18" charset="0"/>
                <a:cs typeface="Times New Roman" pitchFamily="18" charset="0"/>
              </a:rPr>
              <a:t>Western hybridization.</a:t>
            </a:r>
          </a:p>
          <a:p>
            <a:pPr marL="742950" lvl="1" indent="-285750" algn="just" fontAlgn="base">
              <a:lnSpc>
                <a:spcPct val="150000"/>
              </a:lnSpc>
              <a:spcBef>
                <a:spcPct val="20000"/>
              </a:spcBef>
              <a:spcAft>
                <a:spcPct val="0"/>
              </a:spcAft>
              <a:buClr>
                <a:srgbClr val="000000"/>
              </a:buClr>
            </a:pPr>
            <a:r>
              <a:rPr lang="en-US" sz="2400" b="1" u="sng" kern="0" dirty="0">
                <a:solidFill>
                  <a:srgbClr val="00B050"/>
                </a:solidFill>
                <a:latin typeface="Times New Roman" pitchFamily="18" charset="0"/>
                <a:cs typeface="Times New Roman" pitchFamily="18" charset="0"/>
              </a:rPr>
              <a:t>Uses of Southern blots</a:t>
            </a:r>
          </a:p>
          <a:p>
            <a:pPr marL="1143000" lvl="2" indent="-228600" algn="just" fontAlgn="base">
              <a:lnSpc>
                <a:spcPct val="150000"/>
              </a:lnSpc>
              <a:spcBef>
                <a:spcPct val="20000"/>
              </a:spcBef>
              <a:spcAft>
                <a:spcPct val="0"/>
              </a:spcAft>
              <a:buClr>
                <a:srgbClr val="000000"/>
              </a:buClr>
              <a:buFont typeface="Times New Roman" pitchFamily="18" charset="0"/>
              <a:buChar char="–"/>
            </a:pPr>
            <a:r>
              <a:rPr lang="en-US" sz="2400" kern="0" dirty="0">
                <a:solidFill>
                  <a:srgbClr val="000000"/>
                </a:solidFill>
                <a:latin typeface="Times New Roman" pitchFamily="18" charset="0"/>
                <a:cs typeface="Times New Roman" pitchFamily="18" charset="0"/>
              </a:rPr>
              <a:t>Genetic “fingerprinting” </a:t>
            </a:r>
          </a:p>
          <a:p>
            <a:pPr marL="1143000" lvl="2" indent="-228600" algn="just" fontAlgn="base">
              <a:lnSpc>
                <a:spcPct val="150000"/>
              </a:lnSpc>
              <a:spcBef>
                <a:spcPct val="20000"/>
              </a:spcBef>
              <a:spcAft>
                <a:spcPct val="0"/>
              </a:spcAft>
              <a:buClr>
                <a:srgbClr val="000000"/>
              </a:buClr>
              <a:buFont typeface="Times New Roman" pitchFamily="18" charset="0"/>
              <a:buChar char="–"/>
            </a:pPr>
            <a:r>
              <a:rPr lang="en-US" sz="2400" kern="0" dirty="0">
                <a:solidFill>
                  <a:srgbClr val="000000"/>
                </a:solidFill>
                <a:latin typeface="Times New Roman" pitchFamily="18" charset="0"/>
                <a:cs typeface="Times New Roman" pitchFamily="18" charset="0"/>
              </a:rPr>
              <a:t>Diagnosis of infectious disease</a:t>
            </a:r>
          </a:p>
          <a:p>
            <a:pPr marL="1143000" lvl="2" indent="-228600" algn="just" fontAlgn="base">
              <a:lnSpc>
                <a:spcPct val="150000"/>
              </a:lnSpc>
              <a:spcBef>
                <a:spcPct val="20000"/>
              </a:spcBef>
              <a:spcAft>
                <a:spcPct val="0"/>
              </a:spcAft>
              <a:buClr>
                <a:srgbClr val="000000"/>
              </a:buClr>
              <a:buFont typeface="Times New Roman" pitchFamily="18" charset="0"/>
              <a:buChar char="–"/>
            </a:pPr>
            <a:r>
              <a:rPr lang="en-US" sz="2400" kern="0" dirty="0">
                <a:solidFill>
                  <a:srgbClr val="000000"/>
                </a:solidFill>
                <a:latin typeface="Times New Roman" pitchFamily="18" charset="0"/>
                <a:cs typeface="Times New Roman" pitchFamily="18" charset="0"/>
              </a:rPr>
              <a:t>Demonstrate incidence and prevalence of organisms that cannot be cultured</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106</a:t>
            </a:fld>
            <a:endParaRPr lang="en-US"/>
          </a:p>
        </p:txBody>
      </p:sp>
    </p:spTree>
    <p:extLst>
      <p:ext uri="{BB962C8B-B14F-4D97-AF65-F5344CB8AC3E}">
        <p14:creationId xmlns:p14="http://schemas.microsoft.com/office/powerpoint/2010/main" xmlns="" val="287798669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PS INVOLVED IN SOUTHERN&#10;BLOTTING&#10;1. Extract and purify DNA from cells;&#10;2. DNA is restricted with enzymes;;&#10;3. Separate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0707"/>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0" y="0"/>
            <a:ext cx="91440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r>
              <a:rPr lang="en-US" sz="3200" b="1" dirty="0" smtClean="0">
                <a:solidFill>
                  <a:prstClr val="black"/>
                </a:solidFill>
                <a:latin typeface="Times New Roman" pitchFamily="18" charset="0"/>
                <a:cs typeface="Times New Roman" pitchFamily="18" charset="0"/>
              </a:rPr>
              <a:t>Steps involved in southern blotting/hybridization</a:t>
            </a:r>
            <a:endParaRPr lang="en-US" sz="3200" b="1" dirty="0">
              <a:solidFill>
                <a:prstClr val="black"/>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8E82F8EB-D623-43FC-AB15-0EFF6FAC25BD}" type="slidenum">
              <a:rPr lang="en-US" smtClean="0"/>
              <a:pPr/>
              <a:t>107</a:t>
            </a:fld>
            <a:endParaRPr lang="en-US"/>
          </a:p>
        </p:txBody>
      </p:sp>
    </p:spTree>
    <p:extLst>
      <p:ext uri="{BB962C8B-B14F-4D97-AF65-F5344CB8AC3E}">
        <p14:creationId xmlns:p14="http://schemas.microsoft.com/office/powerpoint/2010/main" xmlns="" val="244075443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615" y="152400"/>
            <a:ext cx="8839200" cy="4824398"/>
          </a:xfrm>
          <a:prstGeom prst="rect">
            <a:avLst/>
          </a:prstGeom>
        </p:spPr>
        <p:txBody>
          <a:bodyPr wrap="square">
            <a:spAutoFit/>
          </a:bodyPr>
          <a:lstStyle/>
          <a:p>
            <a:pPr algn="just" fontAlgn="base">
              <a:lnSpc>
                <a:spcPct val="150000"/>
              </a:lnSpc>
            </a:pPr>
            <a:r>
              <a:rPr lang="en-US" sz="2400" b="1" dirty="0">
                <a:solidFill>
                  <a:srgbClr val="0070C0"/>
                </a:solidFill>
                <a:latin typeface="Times New Roman" pitchFamily="18" charset="0"/>
                <a:cs typeface="Times New Roman" pitchFamily="18" charset="0"/>
              </a:rPr>
              <a:t>Step 1: </a:t>
            </a:r>
            <a:r>
              <a:rPr lang="en-US" sz="2400" b="1" dirty="0" smtClean="0">
                <a:solidFill>
                  <a:srgbClr val="0070C0"/>
                </a:solidFill>
                <a:latin typeface="Times New Roman" pitchFamily="18" charset="0"/>
                <a:cs typeface="Times New Roman" pitchFamily="18" charset="0"/>
              </a:rPr>
              <a:t>extract and purify DNA from cells </a:t>
            </a:r>
          </a:p>
          <a:p>
            <a:pPr marL="342900" indent="-342900" algn="just" fontAlgn="base">
              <a:lnSpc>
                <a:spcPct val="150000"/>
              </a:lnSpc>
              <a:buFont typeface="Wingdings" pitchFamily="2" charset="2"/>
              <a:buChar char="q"/>
            </a:pPr>
            <a:r>
              <a:rPr lang="en-US" sz="2200" dirty="0" smtClean="0">
                <a:latin typeface="Times New Roman" pitchFamily="18" charset="0"/>
                <a:cs typeface="Times New Roman" pitchFamily="18" charset="0"/>
              </a:rPr>
              <a:t>To </a:t>
            </a:r>
            <a:r>
              <a:rPr lang="en-US" sz="2200" dirty="0">
                <a:latin typeface="Times New Roman" pitchFamily="18" charset="0"/>
                <a:cs typeface="Times New Roman" pitchFamily="18" charset="0"/>
              </a:rPr>
              <a:t>extract the DNA present inside the nucleus of a cell, we must first lyse the entire cell to enable the expulsion of the DNA. </a:t>
            </a:r>
            <a:endParaRPr lang="en-US" sz="2200" dirty="0" smtClean="0">
              <a:latin typeface="Times New Roman" pitchFamily="18" charset="0"/>
              <a:cs typeface="Times New Roman" pitchFamily="18" charset="0"/>
            </a:endParaRPr>
          </a:p>
          <a:p>
            <a:pPr marL="342900" indent="-342900" algn="just" fontAlgn="base">
              <a:lnSpc>
                <a:spcPct val="150000"/>
              </a:lnSpc>
              <a:buFont typeface="Wingdings" pitchFamily="2" charset="2"/>
              <a:buChar char="q"/>
            </a:pPr>
            <a:r>
              <a:rPr lang="en-US" sz="2200" dirty="0" smtClean="0">
                <a:latin typeface="Times New Roman" pitchFamily="18" charset="0"/>
                <a:cs typeface="Times New Roman" pitchFamily="18" charset="0"/>
              </a:rPr>
              <a:t>Incubating </a:t>
            </a:r>
            <a:r>
              <a:rPr lang="en-US" sz="2200" dirty="0">
                <a:latin typeface="Times New Roman" pitchFamily="18" charset="0"/>
                <a:cs typeface="Times New Roman" pitchFamily="18" charset="0"/>
              </a:rPr>
              <a:t>the cell culture with detergent lyses the entire cell. </a:t>
            </a:r>
            <a:endParaRPr lang="en-US" sz="2200" dirty="0" smtClean="0">
              <a:latin typeface="Times New Roman" pitchFamily="18" charset="0"/>
              <a:cs typeface="Times New Roman" pitchFamily="18" charset="0"/>
            </a:endParaRPr>
          </a:p>
          <a:p>
            <a:pPr marL="342900" indent="-342900" algn="just" fontAlgn="base">
              <a:lnSpc>
                <a:spcPct val="150000"/>
              </a:lnSpc>
              <a:buFont typeface="Wingdings" pitchFamily="2" charset="2"/>
              <a:buChar char="q"/>
            </a:pPr>
            <a:r>
              <a:rPr lang="en-US" sz="2200" dirty="0" smtClean="0">
                <a:latin typeface="Times New Roman" pitchFamily="18" charset="0"/>
                <a:cs typeface="Times New Roman" pitchFamily="18" charset="0"/>
              </a:rPr>
              <a:t>Now </a:t>
            </a:r>
            <a:r>
              <a:rPr lang="en-US" sz="2200" dirty="0">
                <a:latin typeface="Times New Roman" pitchFamily="18" charset="0"/>
                <a:cs typeface="Times New Roman" pitchFamily="18" charset="0"/>
              </a:rPr>
              <a:t>the lysed sample contains </a:t>
            </a:r>
            <a:r>
              <a:rPr lang="en-US" sz="2200" dirty="0" smtClean="0">
                <a:latin typeface="Times New Roman" pitchFamily="18" charset="0"/>
                <a:cs typeface="Times New Roman" pitchFamily="18" charset="0"/>
              </a:rPr>
              <a:t>DNA and protein. </a:t>
            </a:r>
          </a:p>
          <a:p>
            <a:pPr marL="342900" indent="-342900" algn="just" fontAlgn="base">
              <a:lnSpc>
                <a:spcPct val="150000"/>
              </a:lnSpc>
              <a:buFont typeface="Wingdings" pitchFamily="2" charset="2"/>
              <a:buChar char="q"/>
            </a:pPr>
            <a:r>
              <a:rPr lang="en-US" sz="2200" dirty="0" smtClean="0">
                <a:latin typeface="Times New Roman" pitchFamily="18" charset="0"/>
                <a:cs typeface="Times New Roman" pitchFamily="18" charset="0"/>
              </a:rPr>
              <a:t>Protein </a:t>
            </a:r>
            <a:r>
              <a:rPr lang="en-US" sz="2200" dirty="0">
                <a:latin typeface="Times New Roman" pitchFamily="18" charset="0"/>
                <a:cs typeface="Times New Roman" pitchFamily="18" charset="0"/>
              </a:rPr>
              <a:t>is lysed by adding the proteinase enzyme and incubated. </a:t>
            </a:r>
            <a:endParaRPr lang="en-US" sz="2200" dirty="0" smtClean="0">
              <a:latin typeface="Times New Roman" pitchFamily="18" charset="0"/>
              <a:cs typeface="Times New Roman" pitchFamily="18" charset="0"/>
            </a:endParaRPr>
          </a:p>
          <a:p>
            <a:pPr marL="342900" indent="-342900" algn="just" fontAlgn="base">
              <a:lnSpc>
                <a:spcPct val="150000"/>
              </a:lnSpc>
              <a:buFont typeface="Wingdings" pitchFamily="2" charset="2"/>
              <a:buChar char="q"/>
            </a:pPr>
            <a:r>
              <a:rPr lang="en-US" sz="2200" dirty="0" smtClean="0">
                <a:latin typeface="Times New Roman" pitchFamily="18" charset="0"/>
                <a:cs typeface="Times New Roman" pitchFamily="18" charset="0"/>
              </a:rPr>
              <a:t>DNA </a:t>
            </a:r>
            <a:r>
              <a:rPr lang="en-US" sz="2200" dirty="0">
                <a:latin typeface="Times New Roman" pitchFamily="18" charset="0"/>
                <a:cs typeface="Times New Roman" pitchFamily="18" charset="0"/>
              </a:rPr>
              <a:t>is purified and separated by alcohol </a:t>
            </a:r>
            <a:r>
              <a:rPr lang="en-US" sz="2200" dirty="0" smtClean="0">
                <a:latin typeface="Times New Roman" pitchFamily="18" charset="0"/>
                <a:cs typeface="Times New Roman" pitchFamily="18" charset="0"/>
              </a:rPr>
              <a:t>precipitation</a:t>
            </a:r>
            <a:r>
              <a:rPr lang="en-US" sz="2300" dirty="0" smtClean="0">
                <a:latin typeface="Times New Roman" pitchFamily="18" charset="0"/>
                <a:cs typeface="Times New Roman" pitchFamily="18" charset="0"/>
              </a:rPr>
              <a:t>.</a:t>
            </a:r>
          </a:p>
          <a:p>
            <a:pPr algn="just" fontAlgn="base">
              <a:lnSpc>
                <a:spcPct val="150000"/>
              </a:lnSpc>
            </a:pPr>
            <a:r>
              <a:rPr lang="en-US" sz="2400" b="1" dirty="0" smtClean="0">
                <a:solidFill>
                  <a:srgbClr val="0070C0"/>
                </a:solidFill>
                <a:latin typeface="Times New Roman" pitchFamily="18" charset="0"/>
                <a:cs typeface="Times New Roman" pitchFamily="18" charset="0"/>
              </a:rPr>
              <a:t>Step 2: restricted with enzymes</a:t>
            </a:r>
          </a:p>
          <a:p>
            <a:pPr algn="just" fontAlgn="base">
              <a:lnSpc>
                <a:spcPct val="150000"/>
              </a:lnSpc>
            </a:pPr>
            <a:endParaRPr lang="en-US" sz="2400" dirty="0">
              <a:latin typeface="Times New Roman" pitchFamily="18" charset="0"/>
              <a:cs typeface="Times New Roman" pitchFamily="18" charset="0"/>
            </a:endParaRPr>
          </a:p>
        </p:txBody>
      </p:sp>
      <p:sp>
        <p:nvSpPr>
          <p:cNvPr id="3" name="AutoShape 2" descr="Image result for dna digested with restriction enz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4267202"/>
            <a:ext cx="5734050" cy="2462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E82F8EB-D623-43FC-AB15-0EFF6FAC25BD}" type="slidenum">
              <a:rPr lang="en-US" smtClean="0"/>
              <a:pPr/>
              <a:t>108</a:t>
            </a:fld>
            <a:endParaRPr lang="en-US"/>
          </a:p>
        </p:txBody>
      </p:sp>
    </p:spTree>
    <p:extLst>
      <p:ext uri="{BB962C8B-B14F-4D97-AF65-F5344CB8AC3E}">
        <p14:creationId xmlns:p14="http://schemas.microsoft.com/office/powerpoint/2010/main" xmlns="" val="303427264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2872"/>
            <a:ext cx="8839200" cy="2677656"/>
          </a:xfrm>
          <a:prstGeom prst="rect">
            <a:avLst/>
          </a:prstGeom>
        </p:spPr>
        <p:txBody>
          <a:bodyPr wrap="square">
            <a:spAutoFit/>
          </a:bodyPr>
          <a:lstStyle/>
          <a:p>
            <a:r>
              <a:rPr lang="en-US" sz="2400" b="1" dirty="0">
                <a:solidFill>
                  <a:srgbClr val="0070C0"/>
                </a:solidFill>
                <a:latin typeface="Times New Roman" pitchFamily="18" charset="0"/>
                <a:cs typeface="Times New Roman" pitchFamily="18" charset="0"/>
              </a:rPr>
              <a:t>Step </a:t>
            </a:r>
            <a:r>
              <a:rPr lang="en-US" sz="2400" b="1" dirty="0" smtClean="0">
                <a:solidFill>
                  <a:srgbClr val="0070C0"/>
                </a:solidFill>
                <a:latin typeface="Times New Roman" pitchFamily="18" charset="0"/>
                <a:cs typeface="Times New Roman" pitchFamily="18" charset="0"/>
              </a:rPr>
              <a:t>3: separated by electrophoresis</a:t>
            </a:r>
          </a:p>
          <a:p>
            <a:pPr marL="457200" indent="-457200" algn="just">
              <a:lnSpc>
                <a:spcPct val="150000"/>
              </a:lnSpc>
              <a:buFont typeface="Wingdings" pitchFamily="2" charset="2"/>
              <a:buChar char="q"/>
            </a:pPr>
            <a:r>
              <a:rPr lang="en-US" sz="2400" dirty="0" smtClean="0">
                <a:latin typeface="Times New Roman" pitchFamily="18" charset="0"/>
                <a:cs typeface="Times New Roman" pitchFamily="18" charset="0"/>
              </a:rPr>
              <a:t>Nucleic </a:t>
            </a:r>
            <a:r>
              <a:rPr lang="en-US" sz="2400" dirty="0">
                <a:latin typeface="Times New Roman" pitchFamily="18" charset="0"/>
                <a:cs typeface="Times New Roman" pitchFamily="18" charset="0"/>
              </a:rPr>
              <a:t>acids are negatively charged molecules. </a:t>
            </a:r>
            <a:endParaRPr lang="en-US" sz="2400" dirty="0" smtClean="0">
              <a:latin typeface="Times New Roman" pitchFamily="18" charset="0"/>
              <a:cs typeface="Times New Roman" pitchFamily="18" charset="0"/>
            </a:endParaRPr>
          </a:p>
          <a:p>
            <a:pPr marL="457200" indent="-457200" algn="just">
              <a:lnSpc>
                <a:spcPct val="150000"/>
              </a:lnSpc>
              <a:buFont typeface="Wingdings" pitchFamily="2" charset="2"/>
              <a:buChar char="q"/>
            </a:pPr>
            <a:r>
              <a:rPr lang="en-US" sz="2400" dirty="0" smtClean="0">
                <a:latin typeface="Times New Roman" pitchFamily="18" charset="0"/>
                <a:cs typeface="Times New Roman" pitchFamily="18" charset="0"/>
              </a:rPr>
              <a:t>So </a:t>
            </a:r>
            <a:r>
              <a:rPr lang="en-US" sz="2400" dirty="0">
                <a:latin typeface="Times New Roman" pitchFamily="18" charset="0"/>
                <a:cs typeface="Times New Roman" pitchFamily="18" charset="0"/>
              </a:rPr>
              <a:t>they move towards the anode in an electrophoresis chamber. </a:t>
            </a:r>
            <a:endParaRPr lang="en-US" sz="2400" dirty="0" smtClean="0">
              <a:latin typeface="Times New Roman" pitchFamily="18" charset="0"/>
              <a:cs typeface="Times New Roman" pitchFamily="18" charset="0"/>
            </a:endParaRPr>
          </a:p>
          <a:p>
            <a:pPr marL="457200" indent="-457200" algn="just">
              <a:lnSpc>
                <a:spcPct val="150000"/>
              </a:lnSpc>
              <a:buFont typeface="Wingdings" pitchFamily="2" charset="2"/>
              <a:buChar char="q"/>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movement of the DNA fragments differentiates the rate of the transport thus enabling the separation by size.</a:t>
            </a:r>
          </a:p>
        </p:txBody>
      </p:sp>
      <p:pic>
        <p:nvPicPr>
          <p:cNvPr id="6146" name="Picture 2" descr="Image result for separation of dna fragments by agarose gel electrophoresis"/>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304800" y="2712428"/>
            <a:ext cx="8686800" cy="39624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8E82F8EB-D623-43FC-AB15-0EFF6FAC25BD}" type="slidenum">
              <a:rPr lang="en-US" smtClean="0"/>
              <a:pPr/>
              <a:t>109</a:t>
            </a:fld>
            <a:endParaRPr lang="en-US"/>
          </a:p>
        </p:txBody>
      </p:sp>
    </p:spTree>
    <p:extLst>
      <p:ext uri="{BB962C8B-B14F-4D97-AF65-F5344CB8AC3E}">
        <p14:creationId xmlns:p14="http://schemas.microsoft.com/office/powerpoint/2010/main" xmlns="" val="3981328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t="4636"/>
          <a:stretch>
            <a:fillRect/>
          </a:stretch>
        </p:blipFill>
        <p:spPr bwMode="auto">
          <a:xfrm>
            <a:off x="228600" y="184150"/>
            <a:ext cx="8915400" cy="65976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Slide Number Placeholder 2"/>
          <p:cNvSpPr>
            <a:spLocks noGrp="1"/>
          </p:cNvSpPr>
          <p:nvPr>
            <p:ph type="sldNum" sz="quarter" idx="12"/>
          </p:nvPr>
        </p:nvSpPr>
        <p:spPr/>
        <p:txBody>
          <a:bodyPr/>
          <a:lstStyle/>
          <a:p>
            <a:fld id="{8E82F8EB-D623-43FC-AB15-0EFF6FAC25BD}" type="slidenum">
              <a:rPr lang="en-US" smtClean="0"/>
              <a:pPr/>
              <a:t>11</a:t>
            </a:fld>
            <a:endParaRPr lang="en-US"/>
          </a:p>
        </p:txBody>
      </p:sp>
    </p:spTree>
    <p:extLst>
      <p:ext uri="{BB962C8B-B14F-4D97-AF65-F5344CB8AC3E}">
        <p14:creationId xmlns:p14="http://schemas.microsoft.com/office/powerpoint/2010/main" xmlns="" val="258778587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839200" cy="6417141"/>
          </a:xfrm>
          <a:prstGeom prst="rect">
            <a:avLst/>
          </a:prstGeom>
        </p:spPr>
        <p:txBody>
          <a:bodyPr wrap="square">
            <a:spAutoFit/>
          </a:bodyPr>
          <a:lstStyle/>
          <a:p>
            <a:pPr algn="just" fontAlgn="base">
              <a:lnSpc>
                <a:spcPct val="150000"/>
              </a:lnSpc>
            </a:pPr>
            <a:r>
              <a:rPr lang="en-US" sz="2400" b="1" dirty="0">
                <a:solidFill>
                  <a:srgbClr val="0070C0"/>
                </a:solidFill>
                <a:latin typeface="Times New Roman" pitchFamily="18" charset="0"/>
                <a:cs typeface="Times New Roman" pitchFamily="18" charset="0"/>
              </a:rPr>
              <a:t>Step 4: Denaturation</a:t>
            </a:r>
          </a:p>
          <a:p>
            <a:pPr marL="342900" indent="-342900" algn="just" fontAlgn="base">
              <a:lnSpc>
                <a:spcPct val="150000"/>
              </a:lnSpc>
              <a:buFont typeface="Wingdings" pitchFamily="2" charset="2"/>
              <a:buChar char="q"/>
            </a:pPr>
            <a:r>
              <a:rPr lang="en-US" sz="2200" dirty="0">
                <a:latin typeface="Times New Roman" pitchFamily="18" charset="0"/>
                <a:cs typeface="Times New Roman" pitchFamily="18" charset="0"/>
              </a:rPr>
              <a:t>DNA thus attained are double stranded in nature. </a:t>
            </a:r>
            <a:endParaRPr lang="en-US" sz="2200" dirty="0" smtClean="0">
              <a:latin typeface="Times New Roman" pitchFamily="18" charset="0"/>
              <a:cs typeface="Times New Roman" pitchFamily="18" charset="0"/>
            </a:endParaRPr>
          </a:p>
          <a:p>
            <a:pPr marL="342900" indent="-342900" algn="just" fontAlgn="base">
              <a:lnSpc>
                <a:spcPct val="150000"/>
              </a:lnSpc>
              <a:buFont typeface="Wingdings" pitchFamily="2" charset="2"/>
              <a:buChar char="q"/>
            </a:pPr>
            <a:r>
              <a:rPr lang="en-US" sz="2200" dirty="0" smtClean="0">
                <a:latin typeface="Times New Roman" pitchFamily="18" charset="0"/>
                <a:cs typeface="Times New Roman" pitchFamily="18" charset="0"/>
              </a:rPr>
              <a:t>For </a:t>
            </a:r>
            <a:r>
              <a:rPr lang="en-US" sz="2200" dirty="0">
                <a:latin typeface="Times New Roman" pitchFamily="18" charset="0"/>
                <a:cs typeface="Times New Roman" pitchFamily="18" charset="0"/>
              </a:rPr>
              <a:t>our purpose of probe hybridization, we need a single stranded DNA. </a:t>
            </a:r>
            <a:endParaRPr lang="en-US" sz="2200" dirty="0" smtClean="0">
              <a:latin typeface="Times New Roman" pitchFamily="18" charset="0"/>
              <a:cs typeface="Times New Roman" pitchFamily="18" charset="0"/>
            </a:endParaRPr>
          </a:p>
          <a:p>
            <a:pPr marL="342900" indent="-342900" algn="just" fontAlgn="base">
              <a:lnSpc>
                <a:spcPct val="150000"/>
              </a:lnSpc>
              <a:buFont typeface="Wingdings" pitchFamily="2" charset="2"/>
              <a:buChar char="q"/>
            </a:pPr>
            <a:r>
              <a:rPr lang="en-US" sz="2200" dirty="0" smtClean="0">
                <a:latin typeface="Times New Roman" pitchFamily="18" charset="0"/>
                <a:cs typeface="Times New Roman" pitchFamily="18" charset="0"/>
              </a:rPr>
              <a:t>DNA </a:t>
            </a:r>
            <a:r>
              <a:rPr lang="en-US" sz="2200" dirty="0">
                <a:latin typeface="Times New Roman" pitchFamily="18" charset="0"/>
                <a:cs typeface="Times New Roman" pitchFamily="18" charset="0"/>
              </a:rPr>
              <a:t>is therefore denatured in an alkaline solution. </a:t>
            </a:r>
            <a:endParaRPr lang="en-US" sz="2200" dirty="0" smtClean="0">
              <a:latin typeface="Times New Roman" pitchFamily="18" charset="0"/>
              <a:cs typeface="Times New Roman" pitchFamily="18" charset="0"/>
            </a:endParaRPr>
          </a:p>
          <a:p>
            <a:pPr marL="342900" indent="-342900" algn="just" fontAlgn="base">
              <a:lnSpc>
                <a:spcPct val="150000"/>
              </a:lnSpc>
              <a:buFont typeface="Wingdings" pitchFamily="2" charset="2"/>
              <a:buChar char="q"/>
            </a:pPr>
            <a:r>
              <a:rPr lang="en-US" sz="2200" dirty="0" smtClean="0">
                <a:latin typeface="Times New Roman" pitchFamily="18" charset="0"/>
                <a:cs typeface="Times New Roman" pitchFamily="18" charset="0"/>
              </a:rPr>
              <a:t>This </a:t>
            </a:r>
            <a:r>
              <a:rPr lang="en-US" sz="2200" dirty="0">
                <a:latin typeface="Times New Roman" pitchFamily="18" charset="0"/>
                <a:cs typeface="Times New Roman" pitchFamily="18" charset="0"/>
              </a:rPr>
              <a:t>results in the formation of denatured DNA</a:t>
            </a:r>
            <a:r>
              <a:rPr lang="en-US" sz="2200" dirty="0" smtClean="0">
                <a:latin typeface="Times New Roman" pitchFamily="18" charset="0"/>
                <a:cs typeface="Times New Roman" pitchFamily="18" charset="0"/>
              </a:rPr>
              <a:t>.</a:t>
            </a:r>
          </a:p>
          <a:p>
            <a:pPr algn="just" fontAlgn="base">
              <a:lnSpc>
                <a:spcPct val="150000"/>
              </a:lnSpc>
            </a:pPr>
            <a:r>
              <a:rPr lang="en-US" sz="2400" b="1" i="0" dirty="0" smtClean="0">
                <a:solidFill>
                  <a:srgbClr val="0070C0"/>
                </a:solidFill>
                <a:effectLst/>
                <a:latin typeface="Times New Roman" pitchFamily="18" charset="0"/>
                <a:cs typeface="Times New Roman" pitchFamily="18" charset="0"/>
              </a:rPr>
              <a:t>Step 5: transfer to nitrocellulose paper</a:t>
            </a:r>
          </a:p>
          <a:p>
            <a:pPr marL="342900" indent="-342900" algn="just" fontAlgn="base">
              <a:lnSpc>
                <a:spcPct val="150000"/>
              </a:lnSpc>
              <a:buFont typeface="Wingdings" pitchFamily="2" charset="2"/>
              <a:buChar char="q"/>
            </a:pPr>
            <a:r>
              <a:rPr lang="en-US" sz="2200" dirty="0" smtClean="0">
                <a:latin typeface="Times New Roman" pitchFamily="18" charset="0"/>
                <a:cs typeface="Times New Roman" pitchFamily="18" charset="0"/>
              </a:rPr>
              <a:t>Transfer the DNA from the gel to a solid support, i.e. blotting</a:t>
            </a:r>
          </a:p>
          <a:p>
            <a:pPr marL="342900" indent="-342900" algn="just" fontAlgn="base">
              <a:lnSpc>
                <a:spcPct val="150000"/>
              </a:lnSpc>
              <a:buFont typeface="Wingdings" pitchFamily="2" charset="2"/>
              <a:buChar char="q"/>
            </a:pPr>
            <a:r>
              <a:rPr lang="en-US" sz="2200" dirty="0">
                <a:latin typeface="Times New Roman" pitchFamily="18" charset="0"/>
                <a:cs typeface="Times New Roman" pitchFamily="18" charset="0"/>
              </a:rPr>
              <a:t>The DNA molecule is saturated using a </a:t>
            </a:r>
            <a:r>
              <a:rPr lang="en-US" sz="2200" dirty="0" err="1">
                <a:latin typeface="Times New Roman" pitchFamily="18" charset="0"/>
                <a:cs typeface="Times New Roman" pitchFamily="18" charset="0"/>
              </a:rPr>
              <a:t>NaCl</a:t>
            </a:r>
            <a:r>
              <a:rPr lang="en-US" sz="2200" dirty="0">
                <a:latin typeface="Times New Roman" pitchFamily="18" charset="0"/>
                <a:cs typeface="Times New Roman" pitchFamily="18" charset="0"/>
              </a:rPr>
              <a:t> solution and permanently fixed using either UV radiation or </a:t>
            </a:r>
            <a:r>
              <a:rPr lang="en-US" sz="2200" dirty="0" smtClean="0">
                <a:latin typeface="Times New Roman" pitchFamily="18" charset="0"/>
                <a:cs typeface="Times New Roman" pitchFamily="18" charset="0"/>
              </a:rPr>
              <a:t>drying 80 </a:t>
            </a:r>
            <a:r>
              <a:rPr lang="en-US" sz="2200" baseline="30000" dirty="0" err="1" smtClean="0">
                <a:latin typeface="Times New Roman"/>
                <a:ea typeface="Batang"/>
              </a:rPr>
              <a:t>o</a:t>
            </a:r>
            <a:r>
              <a:rPr lang="en-US" sz="2200" dirty="0" err="1" smtClean="0">
                <a:latin typeface="Times New Roman"/>
                <a:ea typeface="Batang"/>
              </a:rPr>
              <a:t>C</a:t>
            </a:r>
            <a:endParaRPr lang="en-US" sz="2200" dirty="0" smtClean="0">
              <a:latin typeface="Times New Roman" pitchFamily="18" charset="0"/>
              <a:cs typeface="Times New Roman" pitchFamily="18" charset="0"/>
            </a:endParaRPr>
          </a:p>
          <a:p>
            <a:pPr algn="just" fontAlgn="base">
              <a:lnSpc>
                <a:spcPct val="150000"/>
              </a:lnSpc>
            </a:pPr>
            <a:r>
              <a:rPr lang="en-US" sz="2400" b="1" dirty="0">
                <a:solidFill>
                  <a:srgbClr val="0070C0"/>
                </a:solidFill>
                <a:latin typeface="Times New Roman" pitchFamily="18" charset="0"/>
                <a:cs typeface="Times New Roman" pitchFamily="18" charset="0"/>
              </a:rPr>
              <a:t>Step 5</a:t>
            </a:r>
            <a:r>
              <a:rPr lang="en-US" sz="2400" b="1" dirty="0" smtClean="0">
                <a:solidFill>
                  <a:srgbClr val="0070C0"/>
                </a:solidFill>
                <a:latin typeface="Times New Roman" pitchFamily="18" charset="0"/>
                <a:cs typeface="Times New Roman" pitchFamily="18" charset="0"/>
              </a:rPr>
              <a:t>: add labeled probe for hybridization to take place</a:t>
            </a:r>
          </a:p>
          <a:p>
            <a:pPr marL="342900" indent="-342900" algn="just" fontAlgn="base">
              <a:lnSpc>
                <a:spcPct val="150000"/>
              </a:lnSpc>
              <a:buFont typeface="Wingdings" pitchFamily="2" charset="2"/>
              <a:buChar char="q"/>
            </a:pPr>
            <a:r>
              <a:rPr lang="en-US" sz="2400" i="0" dirty="0" smtClean="0">
                <a:solidFill>
                  <a:prstClr val="black"/>
                </a:solidFill>
                <a:effectLst/>
                <a:latin typeface="Times New Roman" pitchFamily="18" charset="0"/>
                <a:cs typeface="Times New Roman" pitchFamily="18" charset="0"/>
              </a:rPr>
              <a:t>The filter is incubated under hybridization conditions with a specific radiolabeled probe.</a:t>
            </a:r>
            <a:endParaRPr lang="en-US" sz="2400" i="0" dirty="0">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110</a:t>
            </a:fld>
            <a:endParaRPr lang="en-US"/>
          </a:p>
        </p:txBody>
      </p:sp>
    </p:spTree>
    <p:extLst>
      <p:ext uri="{BB962C8B-B14F-4D97-AF65-F5344CB8AC3E}">
        <p14:creationId xmlns:p14="http://schemas.microsoft.com/office/powerpoint/2010/main" xmlns="" val="128702870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152400"/>
            <a:ext cx="8839199" cy="2862322"/>
          </a:xfrm>
          <a:prstGeom prst="rect">
            <a:avLst/>
          </a:prstGeom>
        </p:spPr>
        <p:txBody>
          <a:bodyPr wrap="square">
            <a:spAutoFit/>
          </a:bodyPr>
          <a:lstStyle/>
          <a:p>
            <a:pPr marL="342900" indent="-342900" algn="just">
              <a:lnSpc>
                <a:spcPct val="150000"/>
              </a:lnSpc>
              <a:buFont typeface="Wingdings" pitchFamily="2" charset="2"/>
              <a:buChar char="q"/>
            </a:pPr>
            <a:r>
              <a:rPr lang="en-US" sz="2400" dirty="0" smtClean="0">
                <a:solidFill>
                  <a:prstClr val="black"/>
                </a:solidFill>
                <a:latin typeface="Times New Roman" pitchFamily="18" charset="0"/>
                <a:cs typeface="Times New Roman" pitchFamily="18" charset="0"/>
              </a:rPr>
              <a:t>The probe hybridizes to the complementary DNA restriction fragment.</a:t>
            </a:r>
          </a:p>
          <a:p>
            <a:pPr algn="just">
              <a:lnSpc>
                <a:spcPct val="150000"/>
              </a:lnSpc>
            </a:pPr>
            <a:r>
              <a:rPr lang="en-US" sz="2400" b="1" dirty="0" smtClean="0">
                <a:solidFill>
                  <a:srgbClr val="0070C0"/>
                </a:solidFill>
                <a:latin typeface="Times New Roman" pitchFamily="18" charset="0"/>
                <a:cs typeface="Times New Roman" pitchFamily="18" charset="0"/>
              </a:rPr>
              <a:t>Step 7: wash off unbound probe </a:t>
            </a:r>
          </a:p>
          <a:p>
            <a:pPr marL="342900" indent="-342900" algn="just">
              <a:lnSpc>
                <a:spcPct val="150000"/>
              </a:lnSpc>
              <a:buFont typeface="Wingdings" pitchFamily="2" charset="2"/>
              <a:buChar char="q"/>
            </a:pPr>
            <a:r>
              <a:rPr lang="en-US" sz="2400" dirty="0" smtClean="0">
                <a:solidFill>
                  <a:prstClr val="black"/>
                </a:solidFill>
                <a:latin typeface="Times New Roman" pitchFamily="18" charset="0"/>
                <a:cs typeface="Times New Roman" pitchFamily="18" charset="0"/>
              </a:rPr>
              <a:t> Blot is incubated with wash buffers containing </a:t>
            </a:r>
            <a:r>
              <a:rPr lang="en-US" sz="2400" dirty="0" err="1" smtClean="0">
                <a:solidFill>
                  <a:prstClr val="black"/>
                </a:solidFill>
                <a:latin typeface="Times New Roman" pitchFamily="18" charset="0"/>
                <a:cs typeface="Times New Roman" pitchFamily="18" charset="0"/>
              </a:rPr>
              <a:t>NaCl</a:t>
            </a:r>
            <a:r>
              <a:rPr lang="en-US" sz="2400" dirty="0" smtClean="0">
                <a:solidFill>
                  <a:prstClr val="black"/>
                </a:solidFill>
                <a:latin typeface="Times New Roman" pitchFamily="18" charset="0"/>
                <a:cs typeface="Times New Roman" pitchFamily="18" charset="0"/>
              </a:rPr>
              <a:t> and detergent to wash away excess probe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3014722"/>
            <a:ext cx="8610600" cy="3843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04800" y="3014722"/>
            <a:ext cx="5029200" cy="4142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dirty="0">
                <a:solidFill>
                  <a:srgbClr val="0070C0"/>
                </a:solidFill>
                <a:latin typeface="Times New Roman" pitchFamily="18" charset="0"/>
                <a:cs typeface="Times New Roman" pitchFamily="18" charset="0"/>
              </a:rPr>
              <a:t>Step </a:t>
            </a:r>
            <a:r>
              <a:rPr lang="en-US" sz="2400" b="1" dirty="0" smtClean="0">
                <a:solidFill>
                  <a:srgbClr val="0070C0"/>
                </a:solidFill>
                <a:latin typeface="Times New Roman" pitchFamily="18" charset="0"/>
                <a:cs typeface="Times New Roman" pitchFamily="18" charset="0"/>
              </a:rPr>
              <a:t>8: Autoradiograph</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8E82F8EB-D623-43FC-AB15-0EFF6FAC25BD}" type="slidenum">
              <a:rPr lang="en-US" smtClean="0"/>
              <a:pPr/>
              <a:t>111</a:t>
            </a:fld>
            <a:endParaRPr lang="en-US"/>
          </a:p>
        </p:txBody>
      </p:sp>
    </p:spTree>
    <p:extLst>
      <p:ext uri="{BB962C8B-B14F-4D97-AF65-F5344CB8AC3E}">
        <p14:creationId xmlns:p14="http://schemas.microsoft.com/office/powerpoint/2010/main" xmlns="" val="127682537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southern hybridization pp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8757"/>
            <a:ext cx="914400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112</a:t>
            </a:fld>
            <a:endParaRPr lang="en-US"/>
          </a:p>
        </p:txBody>
      </p:sp>
    </p:spTree>
    <p:extLst>
      <p:ext uri="{BB962C8B-B14F-4D97-AF65-F5344CB8AC3E}">
        <p14:creationId xmlns:p14="http://schemas.microsoft.com/office/powerpoint/2010/main" xmlns="" val="274322115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omparison between all blottings&#10;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113</a:t>
            </a:fld>
            <a:endParaRPr lang="en-US"/>
          </a:p>
        </p:txBody>
      </p:sp>
    </p:spTree>
    <p:extLst>
      <p:ext uri="{BB962C8B-B14F-4D97-AF65-F5344CB8AC3E}">
        <p14:creationId xmlns:p14="http://schemas.microsoft.com/office/powerpoint/2010/main" xmlns="" val="192606948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outhern blotti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114</a:t>
            </a:fld>
            <a:endParaRPr lang="en-US"/>
          </a:p>
        </p:txBody>
      </p:sp>
    </p:spTree>
    <p:extLst>
      <p:ext uri="{BB962C8B-B14F-4D97-AF65-F5344CB8AC3E}">
        <p14:creationId xmlns:p14="http://schemas.microsoft.com/office/powerpoint/2010/main" xmlns="" val="151451053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2"/>
            <a:ext cx="8610600" cy="6186309"/>
          </a:xfrm>
          <a:prstGeom prst="rect">
            <a:avLst/>
          </a:prstGeom>
        </p:spPr>
        <p:txBody>
          <a:bodyPr wrap="square">
            <a:spAutoFit/>
          </a:bodyPr>
          <a:lstStyle/>
          <a:p>
            <a:pPr algn="ctr">
              <a:lnSpc>
                <a:spcPct val="150000"/>
              </a:lnSpc>
            </a:pPr>
            <a:r>
              <a:rPr lang="en-US" sz="2400" b="1" dirty="0">
                <a:solidFill>
                  <a:srgbClr val="FF0000"/>
                </a:solidFill>
                <a:latin typeface="Times New Roman" pitchFamily="18" charset="0"/>
                <a:cs typeface="Times New Roman" pitchFamily="18" charset="0"/>
              </a:rPr>
              <a:t>Northern </a:t>
            </a:r>
            <a:r>
              <a:rPr lang="en-US" sz="2400" b="1" dirty="0" smtClean="0">
                <a:solidFill>
                  <a:srgbClr val="FF0000"/>
                </a:solidFill>
                <a:latin typeface="Times New Roman" pitchFamily="18" charset="0"/>
                <a:cs typeface="Times New Roman" pitchFamily="18" charset="0"/>
              </a:rPr>
              <a:t>blotting </a:t>
            </a:r>
            <a:endParaRPr lang="en-US" sz="2400" b="1" dirty="0">
              <a:solidFill>
                <a:srgbClr val="FF0000"/>
              </a:solidFill>
              <a:latin typeface="Times New Roman" pitchFamily="18" charset="0"/>
              <a:cs typeface="Times New Roman" pitchFamily="18" charset="0"/>
            </a:endParaRPr>
          </a:p>
          <a:p>
            <a:pPr marL="342900" indent="-342900" algn="just">
              <a:lnSpc>
                <a:spcPct val="150000"/>
              </a:lnSpc>
              <a:buFont typeface="Wingdings" pitchFamily="2" charset="2"/>
              <a:buChar char="ü"/>
            </a:pPr>
            <a:r>
              <a:rPr lang="en-US" sz="2400" dirty="0">
                <a:latin typeface="Times New Roman" pitchFamily="18" charset="0"/>
                <a:cs typeface="Times New Roman" pitchFamily="18" charset="0"/>
              </a:rPr>
              <a:t>Is a classical method for analysis of the size and steady-state level of a </a:t>
            </a:r>
            <a:r>
              <a:rPr lang="en-US" sz="2400" dirty="0" smtClean="0">
                <a:latin typeface="Times New Roman" pitchFamily="18" charset="0"/>
                <a:cs typeface="Times New Roman" pitchFamily="18" charset="0"/>
              </a:rPr>
              <a:t>specific RNA </a:t>
            </a:r>
            <a:r>
              <a:rPr lang="en-US" sz="2400" dirty="0">
                <a:latin typeface="Times New Roman" pitchFamily="18" charset="0"/>
                <a:cs typeface="Times New Roman" pitchFamily="18" charset="0"/>
              </a:rPr>
              <a:t>in a complex sample.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short, the RNA is size-fractionated by gel electrophoresis and </a:t>
            </a:r>
            <a:r>
              <a:rPr lang="en-US" sz="2400" dirty="0" smtClean="0">
                <a:latin typeface="Times New Roman" pitchFamily="18" charset="0"/>
                <a:cs typeface="Times New Roman" pitchFamily="18" charset="0"/>
              </a:rPr>
              <a:t>transferred by </a:t>
            </a:r>
            <a:r>
              <a:rPr lang="en-US" sz="2400" dirty="0">
                <a:latin typeface="Times New Roman" pitchFamily="18" charset="0"/>
                <a:cs typeface="Times New Roman" pitchFamily="18" charset="0"/>
              </a:rPr>
              <a:t>blotting onto a membrane to which the RNA is covalently bound.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Then</a:t>
            </a:r>
            <a:r>
              <a:rPr lang="en-US" sz="2400" dirty="0">
                <a:latin typeface="Times New Roman" pitchFamily="18" charset="0"/>
                <a:cs typeface="Times New Roman" pitchFamily="18" charset="0"/>
              </a:rPr>
              <a:t>, the membrane is </a:t>
            </a:r>
            <a:r>
              <a:rPr lang="en-US" sz="2400" dirty="0" smtClean="0">
                <a:latin typeface="Times New Roman" pitchFamily="18" charset="0"/>
                <a:cs typeface="Times New Roman" pitchFamily="18" charset="0"/>
              </a:rPr>
              <a:t>analyzed by </a:t>
            </a:r>
            <a:r>
              <a:rPr lang="en-US" sz="2400" dirty="0">
                <a:latin typeface="Times New Roman" pitchFamily="18" charset="0"/>
                <a:cs typeface="Times New Roman" pitchFamily="18" charset="0"/>
              </a:rPr>
              <a:t>hybridization to one or more specific probes that are </a:t>
            </a:r>
            <a:r>
              <a:rPr lang="en-US" sz="2400" dirty="0" smtClean="0">
                <a:latin typeface="Times New Roman" pitchFamily="18" charset="0"/>
                <a:cs typeface="Times New Roman" pitchFamily="18" charset="0"/>
              </a:rPr>
              <a:t>labeled </a:t>
            </a:r>
            <a:r>
              <a:rPr lang="en-US" sz="2400" dirty="0">
                <a:latin typeface="Times New Roman" pitchFamily="18" charset="0"/>
                <a:cs typeface="Times New Roman" pitchFamily="18" charset="0"/>
              </a:rPr>
              <a:t>for subsequent detection.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It was developed by </a:t>
            </a:r>
            <a:r>
              <a:rPr lang="en-US" sz="2400" dirty="0" err="1" smtClean="0">
                <a:latin typeface="Times New Roman" pitchFamily="18" charset="0"/>
                <a:cs typeface="Times New Roman" pitchFamily="18" charset="0"/>
              </a:rPr>
              <a:t>Alwine</a:t>
            </a:r>
            <a:r>
              <a:rPr lang="en-US" sz="2400" dirty="0" smtClean="0">
                <a:latin typeface="Times New Roman" pitchFamily="18" charset="0"/>
                <a:cs typeface="Times New Roman" pitchFamily="18" charset="0"/>
              </a:rPr>
              <a:t> and his colleagues in 1979.</a:t>
            </a:r>
          </a:p>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The term “northern” has no scientific significance just a misnomer.</a:t>
            </a:r>
            <a:endParaRPr lang="en-US" sz="24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115</a:t>
            </a:fld>
            <a:endParaRPr lang="en-US"/>
          </a:p>
        </p:txBody>
      </p:sp>
    </p:spTree>
    <p:extLst>
      <p:ext uri="{BB962C8B-B14F-4D97-AF65-F5344CB8AC3E}">
        <p14:creationId xmlns:p14="http://schemas.microsoft.com/office/powerpoint/2010/main" xmlns="" val="319235901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8796" y="152402"/>
            <a:ext cx="2502609" cy="461665"/>
          </a:xfrm>
          <a:prstGeom prst="rect">
            <a:avLst/>
          </a:prstGeom>
        </p:spPr>
        <p:txBody>
          <a:bodyPr wrap="none">
            <a:spAutoFit/>
          </a:bodyPr>
          <a:lstStyle/>
          <a:p>
            <a:pPr lvl="0" algn="ctr" eaLnBrk="0" fontAlgn="base" hangingPunct="0">
              <a:spcBef>
                <a:spcPct val="0"/>
              </a:spcBef>
              <a:spcAft>
                <a:spcPct val="0"/>
              </a:spcAft>
              <a:defRPr/>
            </a:pPr>
            <a:r>
              <a:rPr lang="en-US" sz="2400" b="1" dirty="0">
                <a:solidFill>
                  <a:srgbClr val="000000"/>
                </a:solidFill>
                <a:latin typeface="Times New Roman" pitchFamily="18" charset="0"/>
                <a:cs typeface="Times New Roman" pitchFamily="18" charset="0"/>
              </a:rPr>
              <a:t>Basic Steps of NB</a:t>
            </a:r>
          </a:p>
        </p:txBody>
      </p:sp>
      <p:sp>
        <p:nvSpPr>
          <p:cNvPr id="3" name="Rectangle 2"/>
          <p:cNvSpPr/>
          <p:nvPr/>
        </p:nvSpPr>
        <p:spPr>
          <a:xfrm>
            <a:off x="297976" y="614067"/>
            <a:ext cx="8305800" cy="6186309"/>
          </a:xfrm>
          <a:prstGeom prst="rect">
            <a:avLst/>
          </a:prstGeom>
        </p:spPr>
        <p:txBody>
          <a:bodyPr wrap="square">
            <a:spAutoFit/>
          </a:bodyPr>
          <a:lstStyle/>
          <a:p>
            <a:pPr marL="381000" lvl="0" indent="-381000" algn="just" eaLnBrk="0" fontAlgn="base" hangingPunct="0">
              <a:lnSpc>
                <a:spcPct val="150000"/>
              </a:lnSpc>
              <a:buClr>
                <a:srgbClr val="0BD0D9"/>
              </a:buClr>
              <a:buSzPct val="95000"/>
              <a:buBlip>
                <a:blip r:embed="rId2"/>
              </a:buBlip>
              <a:defRPr/>
            </a:pPr>
            <a:r>
              <a:rPr lang="en-US" sz="2400" dirty="0" smtClean="0">
                <a:solidFill>
                  <a:srgbClr val="000000"/>
                </a:solidFill>
                <a:latin typeface="Times New Roman" pitchFamily="18" charset="0"/>
                <a:cs typeface="Times New Roman" pitchFamily="18" charset="0"/>
              </a:rPr>
              <a:t>Isolation </a:t>
            </a:r>
            <a:r>
              <a:rPr lang="en-US" sz="2400" dirty="0">
                <a:solidFill>
                  <a:srgbClr val="000000"/>
                </a:solidFill>
                <a:latin typeface="Times New Roman" pitchFamily="18" charset="0"/>
                <a:cs typeface="Times New Roman" pitchFamily="18" charset="0"/>
              </a:rPr>
              <a:t>of intact </a:t>
            </a:r>
            <a:r>
              <a:rPr lang="en-US" sz="2400" dirty="0" smtClean="0">
                <a:solidFill>
                  <a:srgbClr val="000000"/>
                </a:solidFill>
                <a:latin typeface="Times New Roman" pitchFamily="18" charset="0"/>
                <a:cs typeface="Times New Roman" pitchFamily="18" charset="0"/>
              </a:rPr>
              <a:t>mRNA</a:t>
            </a:r>
          </a:p>
          <a:p>
            <a:pPr marL="381000" lvl="0" indent="-381000" algn="just" eaLnBrk="0" fontAlgn="base" hangingPunct="0">
              <a:lnSpc>
                <a:spcPct val="150000"/>
              </a:lnSpc>
              <a:buClr>
                <a:srgbClr val="0BD0D9"/>
              </a:buClr>
              <a:buSzPct val="95000"/>
              <a:buBlip>
                <a:blip r:embed="rId2"/>
              </a:buBlip>
              <a:defRPr/>
            </a:pPr>
            <a:r>
              <a:rPr lang="en-US" sz="2400" dirty="0" smtClean="0">
                <a:solidFill>
                  <a:srgbClr val="000000"/>
                </a:solidFill>
                <a:latin typeface="Times New Roman" pitchFamily="18" charset="0"/>
                <a:cs typeface="Times New Roman" pitchFamily="18" charset="0"/>
              </a:rPr>
              <a:t>Separation </a:t>
            </a:r>
            <a:r>
              <a:rPr lang="en-US" sz="2400" dirty="0">
                <a:solidFill>
                  <a:srgbClr val="000000"/>
                </a:solidFill>
                <a:latin typeface="Times New Roman" pitchFamily="18" charset="0"/>
                <a:cs typeface="Times New Roman" pitchFamily="18" charset="0"/>
              </a:rPr>
              <a:t>of RNA according to size (through a denaturing </a:t>
            </a:r>
            <a:r>
              <a:rPr lang="en-US" sz="2400" dirty="0" err="1">
                <a:solidFill>
                  <a:srgbClr val="000000"/>
                </a:solidFill>
                <a:latin typeface="Times New Roman" pitchFamily="18" charset="0"/>
                <a:cs typeface="Times New Roman" pitchFamily="18" charset="0"/>
              </a:rPr>
              <a:t>agarose</a:t>
            </a:r>
            <a:r>
              <a:rPr lang="en-US" sz="2400" dirty="0">
                <a:solidFill>
                  <a:srgbClr val="000000"/>
                </a:solidFill>
                <a:latin typeface="Times New Roman" pitchFamily="18" charset="0"/>
                <a:cs typeface="Times New Roman" pitchFamily="18" charset="0"/>
              </a:rPr>
              <a:t> gel e.g. with </a:t>
            </a:r>
            <a:r>
              <a:rPr lang="en-US" sz="2400" dirty="0" err="1">
                <a:solidFill>
                  <a:srgbClr val="000000"/>
                </a:solidFill>
                <a:latin typeface="Times New Roman" pitchFamily="18" charset="0"/>
                <a:cs typeface="Times New Roman" pitchFamily="18" charset="0"/>
              </a:rPr>
              <a:t>Glyoxal</a:t>
            </a:r>
            <a:r>
              <a:rPr lang="en-US" sz="2400" dirty="0">
                <a:solidFill>
                  <a:srgbClr val="000000"/>
                </a:solidFill>
                <a:latin typeface="Times New Roman" pitchFamily="18" charset="0"/>
                <a:cs typeface="Times New Roman" pitchFamily="18" charset="0"/>
              </a:rPr>
              <a:t>/</a:t>
            </a:r>
            <a:r>
              <a:rPr lang="en-US" sz="2400" dirty="0" err="1">
                <a:solidFill>
                  <a:srgbClr val="000000"/>
                </a:solidFill>
                <a:latin typeface="Times New Roman" pitchFamily="18" charset="0"/>
                <a:cs typeface="Times New Roman" pitchFamily="18" charset="0"/>
              </a:rPr>
              <a:t>formamide</a:t>
            </a:r>
            <a:r>
              <a:rPr lang="en-US" sz="2400" dirty="0" smtClean="0">
                <a:solidFill>
                  <a:srgbClr val="000000"/>
                </a:solidFill>
                <a:latin typeface="Times New Roman" pitchFamily="18" charset="0"/>
                <a:cs typeface="Times New Roman" pitchFamily="18" charset="0"/>
              </a:rPr>
              <a:t>)</a:t>
            </a:r>
            <a:endParaRPr lang="en-US" sz="2400" dirty="0">
              <a:solidFill>
                <a:srgbClr val="000000"/>
              </a:solidFill>
              <a:latin typeface="Times New Roman" pitchFamily="18" charset="0"/>
              <a:cs typeface="Times New Roman" pitchFamily="18" charset="0"/>
            </a:endParaRPr>
          </a:p>
          <a:p>
            <a:pPr marL="381000" lvl="0" indent="-381000" algn="just" eaLnBrk="0" fontAlgn="base" hangingPunct="0">
              <a:lnSpc>
                <a:spcPct val="150000"/>
              </a:lnSpc>
              <a:buClr>
                <a:srgbClr val="0BD0D9"/>
              </a:buClr>
              <a:buSzPct val="95000"/>
              <a:buBlip>
                <a:blip r:embed="rId2"/>
              </a:buBlip>
              <a:defRPr/>
            </a:pPr>
            <a:r>
              <a:rPr lang="en-US" sz="2400" dirty="0">
                <a:solidFill>
                  <a:srgbClr val="000000"/>
                </a:solidFill>
                <a:latin typeface="Times New Roman" pitchFamily="18" charset="0"/>
                <a:cs typeface="Times New Roman" pitchFamily="18" charset="0"/>
              </a:rPr>
              <a:t>Transfer of the RNA to a solid support</a:t>
            </a:r>
          </a:p>
          <a:p>
            <a:pPr marL="381000" lvl="0" indent="-381000" algn="just" eaLnBrk="0" fontAlgn="base" hangingPunct="0">
              <a:lnSpc>
                <a:spcPct val="150000"/>
              </a:lnSpc>
              <a:buClr>
                <a:srgbClr val="0BD0D9"/>
              </a:buClr>
              <a:buSzPct val="95000"/>
              <a:buBlip>
                <a:blip r:embed="rId2"/>
              </a:buBlip>
              <a:defRPr/>
            </a:pPr>
            <a:r>
              <a:rPr lang="en-US" sz="2400" dirty="0">
                <a:solidFill>
                  <a:srgbClr val="000000"/>
                </a:solidFill>
                <a:latin typeface="Times New Roman" pitchFamily="18" charset="0"/>
                <a:cs typeface="Times New Roman" pitchFamily="18" charset="0"/>
              </a:rPr>
              <a:t>Fixation of the RNA to the solid matrix</a:t>
            </a:r>
          </a:p>
          <a:p>
            <a:pPr marL="381000" lvl="0" indent="-381000" algn="just" eaLnBrk="0" fontAlgn="base" hangingPunct="0">
              <a:lnSpc>
                <a:spcPct val="150000"/>
              </a:lnSpc>
              <a:buClr>
                <a:srgbClr val="0BD0D9"/>
              </a:buClr>
              <a:buSzPct val="95000"/>
              <a:buBlip>
                <a:blip r:embed="rId2"/>
              </a:buBlip>
              <a:defRPr/>
            </a:pPr>
            <a:r>
              <a:rPr lang="en-US" sz="2400" dirty="0">
                <a:solidFill>
                  <a:srgbClr val="000000"/>
                </a:solidFill>
                <a:latin typeface="Times New Roman" pitchFamily="18" charset="0"/>
                <a:cs typeface="Times New Roman" pitchFamily="18" charset="0"/>
              </a:rPr>
              <a:t>Hybridization of the immobilized RNA to probes complementary to the sequences of interest</a:t>
            </a:r>
          </a:p>
          <a:p>
            <a:pPr marL="381000" lvl="0" indent="-381000" algn="just" eaLnBrk="0" fontAlgn="base" hangingPunct="0">
              <a:lnSpc>
                <a:spcPct val="150000"/>
              </a:lnSpc>
              <a:buClr>
                <a:srgbClr val="0BD0D9"/>
              </a:buClr>
              <a:buSzPct val="95000"/>
              <a:buBlip>
                <a:blip r:embed="rId2"/>
              </a:buBlip>
              <a:defRPr/>
            </a:pPr>
            <a:r>
              <a:rPr lang="en-US" sz="2400" dirty="0">
                <a:solidFill>
                  <a:srgbClr val="000000"/>
                </a:solidFill>
                <a:latin typeface="Times New Roman" pitchFamily="18" charset="0"/>
                <a:cs typeface="Times New Roman" pitchFamily="18" charset="0"/>
              </a:rPr>
              <a:t>Removal of probe molecules that are nonspecifically bound to the solid matrix</a:t>
            </a:r>
          </a:p>
          <a:p>
            <a:pPr marL="381000" lvl="0" indent="-381000" algn="just" eaLnBrk="0" fontAlgn="base" hangingPunct="0">
              <a:lnSpc>
                <a:spcPct val="150000"/>
              </a:lnSpc>
              <a:buClr>
                <a:srgbClr val="0BD0D9"/>
              </a:buClr>
              <a:buSzPct val="95000"/>
              <a:buBlip>
                <a:blip r:embed="rId2"/>
              </a:buBlip>
              <a:defRPr/>
            </a:pPr>
            <a:r>
              <a:rPr lang="en-US" sz="2400" dirty="0">
                <a:solidFill>
                  <a:srgbClr val="000000"/>
                </a:solidFill>
                <a:latin typeface="Times New Roman" pitchFamily="18" charset="0"/>
                <a:cs typeface="Times New Roman" pitchFamily="18" charset="0"/>
              </a:rPr>
              <a:t>Detection, capture, &amp; analysis of an image of the specifically bound probe molecules.</a:t>
            </a:r>
          </a:p>
        </p:txBody>
      </p:sp>
      <p:sp>
        <p:nvSpPr>
          <p:cNvPr id="4" name="Slide Number Placeholder 3"/>
          <p:cNvSpPr>
            <a:spLocks noGrp="1"/>
          </p:cNvSpPr>
          <p:nvPr>
            <p:ph type="sldNum" sz="quarter" idx="12"/>
          </p:nvPr>
        </p:nvSpPr>
        <p:spPr/>
        <p:txBody>
          <a:bodyPr/>
          <a:lstStyle/>
          <a:p>
            <a:fld id="{8E82F8EB-D623-43FC-AB15-0EFF6FAC25BD}" type="slidenum">
              <a:rPr lang="en-US" smtClean="0"/>
              <a:pPr/>
              <a:t>116</a:t>
            </a:fld>
            <a:endParaRPr lang="en-US"/>
          </a:p>
        </p:txBody>
      </p:sp>
    </p:spTree>
    <p:extLst>
      <p:ext uri="{BB962C8B-B14F-4D97-AF65-F5344CB8AC3E}">
        <p14:creationId xmlns:p14="http://schemas.microsoft.com/office/powerpoint/2010/main" xmlns="" val="94407543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northern blotting short not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117</a:t>
            </a:fld>
            <a:endParaRPr lang="en-US"/>
          </a:p>
        </p:txBody>
      </p:sp>
    </p:spTree>
    <p:extLst>
      <p:ext uri="{BB962C8B-B14F-4D97-AF65-F5344CB8AC3E}">
        <p14:creationId xmlns:p14="http://schemas.microsoft.com/office/powerpoint/2010/main" xmlns="" val="66064688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61458"/>
            <a:ext cx="8762999" cy="3970318"/>
          </a:xfrm>
          <a:prstGeom prst="rect">
            <a:avLst/>
          </a:prstGeom>
        </p:spPr>
        <p:txBody>
          <a:bodyPr wrap="square">
            <a:spAutoFit/>
          </a:bodyPr>
          <a:lstStyle/>
          <a:p>
            <a:pPr>
              <a:lnSpc>
                <a:spcPct val="150000"/>
              </a:lnSpc>
            </a:pPr>
            <a:r>
              <a:rPr lang="en-US" sz="2400" b="1" dirty="0" smtClean="0">
                <a:latin typeface="Times New Roman" pitchFamily="18" charset="0"/>
                <a:cs typeface="Times New Roman" pitchFamily="18" charset="0"/>
              </a:rPr>
              <a:t>Advantages/applications of NB</a:t>
            </a:r>
          </a:p>
          <a:p>
            <a:pPr marL="342900" indent="-342900" algn="just">
              <a:lnSpc>
                <a:spcPct val="150000"/>
              </a:lnSpc>
              <a:buFont typeface="Wingdings" pitchFamily="2" charset="2"/>
              <a:buChar char="ü"/>
            </a:pPr>
            <a:r>
              <a:rPr lang="en-US" sz="2400" dirty="0" smtClean="0">
                <a:solidFill>
                  <a:prstClr val="black"/>
                </a:solidFill>
                <a:latin typeface="Times New Roman" pitchFamily="18" charset="0"/>
                <a:cs typeface="Times New Roman" pitchFamily="18" charset="0"/>
              </a:rPr>
              <a:t>A standard for direct study of the gene expression at the level of mRNA</a:t>
            </a:r>
          </a:p>
          <a:p>
            <a:pPr marL="342900" indent="-342900" algn="just">
              <a:lnSpc>
                <a:spcPct val="150000"/>
              </a:lnSpc>
              <a:buFont typeface="Wingdings" pitchFamily="2" charset="2"/>
              <a:buChar char="ü"/>
            </a:pPr>
            <a:r>
              <a:rPr lang="en-US" sz="2400" dirty="0" smtClean="0">
                <a:solidFill>
                  <a:prstClr val="black"/>
                </a:solidFill>
                <a:latin typeface="Times New Roman" pitchFamily="18" charset="0"/>
                <a:cs typeface="Times New Roman" pitchFamily="18" charset="0"/>
              </a:rPr>
              <a:t>Detection of mRNA transcript</a:t>
            </a:r>
          </a:p>
          <a:p>
            <a:pPr algn="just">
              <a:lnSpc>
                <a:spcPct val="150000"/>
              </a:lnSpc>
            </a:pPr>
            <a:r>
              <a:rPr lang="en-US" sz="2400" b="1" dirty="0" smtClean="0">
                <a:solidFill>
                  <a:prstClr val="black"/>
                </a:solidFill>
                <a:latin typeface="Times New Roman" pitchFamily="18" charset="0"/>
                <a:cs typeface="Times New Roman" pitchFamily="18" charset="0"/>
              </a:rPr>
              <a:t>Disadvantages</a:t>
            </a:r>
          </a:p>
          <a:p>
            <a:pPr marL="342900" indent="-342900" algn="just">
              <a:lnSpc>
                <a:spcPct val="150000"/>
              </a:lnSpc>
              <a:buFont typeface="Wingdings" pitchFamily="2" charset="2"/>
              <a:buChar char="ü"/>
            </a:pPr>
            <a:r>
              <a:rPr lang="en-US" sz="2400" dirty="0" smtClean="0">
                <a:solidFill>
                  <a:prstClr val="black"/>
                </a:solidFill>
                <a:latin typeface="Times New Roman" pitchFamily="18" charset="0"/>
                <a:cs typeface="Times New Roman" pitchFamily="18" charset="0"/>
              </a:rPr>
              <a:t>Time consuming procedure</a:t>
            </a:r>
          </a:p>
          <a:p>
            <a:pPr marL="342900" indent="-342900" algn="just">
              <a:lnSpc>
                <a:spcPct val="150000"/>
              </a:lnSpc>
              <a:buFont typeface="Wingdings" pitchFamily="2" charset="2"/>
              <a:buChar char="ü"/>
            </a:pPr>
            <a:r>
              <a:rPr lang="en-US" sz="2400" dirty="0" smtClean="0">
                <a:solidFill>
                  <a:prstClr val="black"/>
                </a:solidFill>
                <a:latin typeface="Times New Roman" pitchFamily="18" charset="0"/>
                <a:cs typeface="Times New Roman" pitchFamily="18" charset="0"/>
              </a:rPr>
              <a:t>Use of </a:t>
            </a:r>
            <a:r>
              <a:rPr lang="en-US" sz="2400" dirty="0" err="1" smtClean="0">
                <a:solidFill>
                  <a:prstClr val="black"/>
                </a:solidFill>
                <a:latin typeface="Times New Roman" pitchFamily="18" charset="0"/>
                <a:cs typeface="Times New Roman" pitchFamily="18" charset="0"/>
              </a:rPr>
              <a:t>ethidium</a:t>
            </a:r>
            <a:r>
              <a:rPr lang="en-US" sz="2400" dirty="0" smtClean="0">
                <a:solidFill>
                  <a:prstClr val="black"/>
                </a:solidFill>
                <a:latin typeface="Times New Roman" pitchFamily="18" charset="0"/>
                <a:cs typeface="Times New Roman" pitchFamily="18" charset="0"/>
              </a:rPr>
              <a:t> bromide and UV-light needs special training</a:t>
            </a:r>
            <a:endParaRPr lang="en-US" dirty="0"/>
          </a:p>
        </p:txBody>
      </p:sp>
      <p:sp>
        <p:nvSpPr>
          <p:cNvPr id="5" name="Rectangle 4"/>
          <p:cNvSpPr/>
          <p:nvPr/>
        </p:nvSpPr>
        <p:spPr>
          <a:xfrm>
            <a:off x="152398" y="4021540"/>
            <a:ext cx="8762999" cy="2862322"/>
          </a:xfrm>
          <a:prstGeom prst="rect">
            <a:avLst/>
          </a:prstGeom>
        </p:spPr>
        <p:txBody>
          <a:bodyPr wrap="square">
            <a:spAutoFit/>
          </a:bodyPr>
          <a:lstStyle/>
          <a:p>
            <a:pPr algn="ctr">
              <a:lnSpc>
                <a:spcPct val="150000"/>
              </a:lnSpc>
            </a:pPr>
            <a:r>
              <a:rPr lang="en-US" sz="2400" b="1" dirty="0">
                <a:solidFill>
                  <a:srgbClr val="FF0000"/>
                </a:solidFill>
                <a:latin typeface="Times New Roman" pitchFamily="18" charset="0"/>
                <a:cs typeface="Times New Roman" pitchFamily="18" charset="0"/>
              </a:rPr>
              <a:t>Western Blotting</a:t>
            </a:r>
          </a:p>
          <a:p>
            <a:pPr marL="342900" indent="-342900" algn="just">
              <a:lnSpc>
                <a:spcPct val="150000"/>
              </a:lnSpc>
              <a:buFont typeface="Wingdings" pitchFamily="2" charset="2"/>
              <a:buChar char="Ø"/>
            </a:pP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 technique in which proteins are detected immunologically in a gel following electrophoresis.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400" dirty="0">
                <a:latin typeface="Times New Roman" pitchFamily="18" charset="0"/>
                <a:cs typeface="Times New Roman" pitchFamily="18" charset="0"/>
              </a:rPr>
              <a:t>A</a:t>
            </a:r>
            <a:r>
              <a:rPr lang="en-US" sz="2400" dirty="0" smtClean="0">
                <a:latin typeface="Times New Roman" pitchFamily="18" charset="0"/>
                <a:cs typeface="Times New Roman" pitchFamily="18" charset="0"/>
              </a:rPr>
              <a:t>ntibodies </a:t>
            </a:r>
            <a:r>
              <a:rPr lang="en-US" sz="2400" dirty="0">
                <a:latin typeface="Times New Roman" pitchFamily="18" charset="0"/>
                <a:cs typeface="Times New Roman" pitchFamily="18" charset="0"/>
              </a:rPr>
              <a:t>directed against a particular protein or set of proteins are used to selectively detect those, and only those, </a:t>
            </a:r>
            <a:r>
              <a:rPr lang="en-US" sz="2400" dirty="0" smtClean="0">
                <a:latin typeface="Times New Roman" pitchFamily="18" charset="0"/>
                <a:cs typeface="Times New Roman" pitchFamily="18" charset="0"/>
              </a:rPr>
              <a:t>proteins.</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118</a:t>
            </a:fld>
            <a:endParaRPr lang="en-US"/>
          </a:p>
        </p:txBody>
      </p:sp>
    </p:spTree>
    <p:extLst>
      <p:ext uri="{BB962C8B-B14F-4D97-AF65-F5344CB8AC3E}">
        <p14:creationId xmlns:p14="http://schemas.microsoft.com/office/powerpoint/2010/main" xmlns="" val="301088015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7924800" cy="5780044"/>
          </a:xfrm>
          <a:prstGeom prst="rect">
            <a:avLst/>
          </a:prstGeom>
        </p:spPr>
        <p:txBody>
          <a:bodyPr wrap="square">
            <a:spAutoFit/>
          </a:bodyPr>
          <a:lstStyle/>
          <a:p>
            <a:pPr marL="115888" lvl="1" algn="just" eaLnBrk="0" fontAlgn="base" hangingPunct="0">
              <a:lnSpc>
                <a:spcPct val="150000"/>
              </a:lnSpc>
              <a:spcBef>
                <a:spcPct val="20000"/>
              </a:spcBef>
              <a:spcAft>
                <a:spcPct val="0"/>
              </a:spcAft>
              <a:buClr>
                <a:srgbClr val="BBE0E3"/>
              </a:buClr>
              <a:buSzPct val="85000"/>
              <a:defRPr/>
            </a:pPr>
            <a:r>
              <a:rPr lang="en-US" sz="2400" b="1" dirty="0">
                <a:solidFill>
                  <a:srgbClr val="FF0000"/>
                </a:solidFill>
                <a:latin typeface="Times New Roman" pitchFamily="18" charset="0"/>
                <a:cs typeface="Times New Roman" pitchFamily="18" charset="0"/>
              </a:rPr>
              <a:t>Applications:</a:t>
            </a:r>
          </a:p>
          <a:p>
            <a:pPr marL="458788" lvl="1" indent="-342900" algn="just" eaLnBrk="0" fontAlgn="base" hangingPunct="0">
              <a:lnSpc>
                <a:spcPct val="150000"/>
              </a:lnSpc>
              <a:spcBef>
                <a:spcPct val="20000"/>
              </a:spcBef>
              <a:spcAft>
                <a:spcPct val="0"/>
              </a:spcAft>
              <a:buClr>
                <a:srgbClr val="BBE0E3"/>
              </a:buClr>
              <a:buSzPct val="85000"/>
              <a:buFont typeface="Courier New" pitchFamily="49" charset="0"/>
              <a:buChar char="o"/>
              <a:defRPr/>
            </a:pPr>
            <a:r>
              <a:rPr lang="en-US" sz="2400" dirty="0" smtClean="0">
                <a:solidFill>
                  <a:srgbClr val="000000"/>
                </a:solidFill>
                <a:latin typeface="Times New Roman" pitchFamily="18" charset="0"/>
                <a:cs typeface="Times New Roman" pitchFamily="18" charset="0"/>
              </a:rPr>
              <a:t>To </a:t>
            </a:r>
            <a:r>
              <a:rPr lang="en-US" sz="2400" dirty="0">
                <a:solidFill>
                  <a:srgbClr val="000000"/>
                </a:solidFill>
                <a:latin typeface="Times New Roman" pitchFamily="18" charset="0"/>
                <a:cs typeface="Times New Roman" pitchFamily="18" charset="0"/>
              </a:rPr>
              <a:t>determine the molecular weight of a protein (</a:t>
            </a:r>
            <a:r>
              <a:rPr lang="en-US" sz="2400" dirty="0" smtClean="0">
                <a:solidFill>
                  <a:srgbClr val="000000"/>
                </a:solidFill>
                <a:latin typeface="Times New Roman" pitchFamily="18" charset="0"/>
                <a:cs typeface="Times New Roman" pitchFamily="18" charset="0"/>
              </a:rPr>
              <a:t>identification)</a:t>
            </a:r>
          </a:p>
          <a:p>
            <a:pPr marL="458788" lvl="1" indent="-342900" algn="just" eaLnBrk="0" fontAlgn="base" hangingPunct="0">
              <a:lnSpc>
                <a:spcPct val="150000"/>
              </a:lnSpc>
              <a:spcBef>
                <a:spcPct val="20000"/>
              </a:spcBef>
              <a:spcAft>
                <a:spcPct val="0"/>
              </a:spcAft>
              <a:buClr>
                <a:srgbClr val="BBE0E3"/>
              </a:buClr>
              <a:buSzPct val="85000"/>
              <a:buFont typeface="Courier New" pitchFamily="49" charset="0"/>
              <a:buChar char="o"/>
              <a:defRPr/>
            </a:pPr>
            <a:r>
              <a:rPr lang="en-US" sz="2400" dirty="0" smtClean="0">
                <a:solidFill>
                  <a:srgbClr val="000000"/>
                </a:solidFill>
                <a:latin typeface="Times New Roman" pitchFamily="18" charset="0"/>
                <a:cs typeface="Times New Roman" pitchFamily="18" charset="0"/>
              </a:rPr>
              <a:t>To </a:t>
            </a:r>
            <a:r>
              <a:rPr lang="en-US" sz="2400" dirty="0">
                <a:solidFill>
                  <a:srgbClr val="000000"/>
                </a:solidFill>
                <a:latin typeface="Times New Roman" pitchFamily="18" charset="0"/>
                <a:cs typeface="Times New Roman" pitchFamily="18" charset="0"/>
              </a:rPr>
              <a:t>measure relative amounts (quantitation) of the protein present in complex mixtures of proteins that are not radiolabeled </a:t>
            </a:r>
            <a:endParaRPr lang="en-US" sz="2400" dirty="0">
              <a:solidFill>
                <a:prstClr val="black"/>
              </a:solidFill>
              <a:latin typeface="Times New Roman" pitchFamily="18" charset="0"/>
              <a:cs typeface="Times New Roman" pitchFamily="18" charset="0"/>
            </a:endParaRPr>
          </a:p>
          <a:p>
            <a:pPr lvl="0" algn="just">
              <a:lnSpc>
                <a:spcPct val="150000"/>
              </a:lnSpc>
            </a:pPr>
            <a:r>
              <a:rPr lang="en-US" sz="2400" b="1" dirty="0" smtClean="0">
                <a:solidFill>
                  <a:prstClr val="black"/>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Advantages </a:t>
            </a:r>
          </a:p>
          <a:p>
            <a:pPr marL="342900" lvl="0" indent="-342900" algn="just">
              <a:lnSpc>
                <a:spcPct val="150000"/>
              </a:lnSpc>
              <a:buFont typeface="Courier New" pitchFamily="49" charset="0"/>
              <a:buChar char="o"/>
            </a:pPr>
            <a:r>
              <a:rPr lang="en-US" sz="2400" dirty="0">
                <a:solidFill>
                  <a:prstClr val="black"/>
                </a:solidFill>
                <a:latin typeface="Times New Roman" pitchFamily="18" charset="0"/>
                <a:cs typeface="Times New Roman" pitchFamily="18" charset="0"/>
              </a:rPr>
              <a:t>S</a:t>
            </a:r>
            <a:r>
              <a:rPr lang="en-US" sz="2400" dirty="0" smtClean="0">
                <a:solidFill>
                  <a:prstClr val="black"/>
                </a:solidFill>
                <a:latin typeface="Times New Roman" pitchFamily="18" charset="0"/>
                <a:cs typeface="Times New Roman" pitchFamily="18" charset="0"/>
              </a:rPr>
              <a:t>ensitivity </a:t>
            </a:r>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as </a:t>
            </a:r>
            <a:r>
              <a:rPr lang="en-US" sz="2400" dirty="0">
                <a:solidFill>
                  <a:prstClr val="black"/>
                </a:solidFill>
                <a:latin typeface="Times New Roman" pitchFamily="18" charset="0"/>
                <a:cs typeface="Times New Roman" pitchFamily="18" charset="0"/>
              </a:rPr>
              <a:t>little as </a:t>
            </a:r>
            <a:r>
              <a:rPr lang="en-US" sz="2400" dirty="0" smtClean="0">
                <a:solidFill>
                  <a:prstClr val="black"/>
                </a:solidFill>
                <a:latin typeface="Times New Roman" pitchFamily="18" charset="0"/>
                <a:cs typeface="Times New Roman" pitchFamily="18" charset="0"/>
              </a:rPr>
              <a:t>0.1 </a:t>
            </a:r>
            <a:r>
              <a:rPr lang="en-US" sz="2400" dirty="0" err="1">
                <a:solidFill>
                  <a:prstClr val="black"/>
                </a:solidFill>
                <a:latin typeface="Times New Roman" pitchFamily="18" charset="0"/>
                <a:cs typeface="Times New Roman" pitchFamily="18" charset="0"/>
              </a:rPr>
              <a:t>ng</a:t>
            </a:r>
            <a:r>
              <a:rPr lang="en-US" sz="2400" dirty="0">
                <a:solidFill>
                  <a:prstClr val="black"/>
                </a:solidFill>
                <a:latin typeface="Times New Roman" pitchFamily="18" charset="0"/>
                <a:cs typeface="Times New Roman" pitchFamily="18" charset="0"/>
              </a:rPr>
              <a:t> of an average-sized protein can be detected by WB</a:t>
            </a:r>
          </a:p>
          <a:p>
            <a:pPr marL="342900" lvl="0" indent="-342900" algn="just">
              <a:lnSpc>
                <a:spcPct val="150000"/>
              </a:lnSpc>
              <a:buFont typeface="Courier New" pitchFamily="49" charset="0"/>
              <a:buChar char="o"/>
            </a:pPr>
            <a:r>
              <a:rPr lang="en-US" sz="2400" dirty="0">
                <a:solidFill>
                  <a:prstClr val="black"/>
                </a:solidFill>
                <a:latin typeface="Times New Roman" pitchFamily="18" charset="0"/>
                <a:cs typeface="Times New Roman" pitchFamily="18" charset="0"/>
              </a:rPr>
              <a:t>S</a:t>
            </a:r>
            <a:r>
              <a:rPr lang="en-US" sz="2400" dirty="0" smtClean="0">
                <a:solidFill>
                  <a:prstClr val="black"/>
                </a:solidFill>
                <a:latin typeface="Times New Roman" pitchFamily="18" charset="0"/>
                <a:cs typeface="Times New Roman" pitchFamily="18" charset="0"/>
              </a:rPr>
              <a:t>pecificity </a:t>
            </a:r>
            <a:r>
              <a:rPr lang="en-US" sz="2400" dirty="0">
                <a:solidFill>
                  <a:prstClr val="black"/>
                </a:solidFill>
                <a:latin typeface="Times New Roman" pitchFamily="18" charset="0"/>
                <a:cs typeface="Times New Roman" pitchFamily="18" charset="0"/>
              </a:rPr>
              <a:t>- only the protein(s) of interest will be detected.</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119</a:t>
            </a:fld>
            <a:endParaRPr lang="en-US"/>
          </a:p>
        </p:txBody>
      </p:sp>
    </p:spTree>
    <p:extLst>
      <p:ext uri="{BB962C8B-B14F-4D97-AF65-F5344CB8AC3E}">
        <p14:creationId xmlns:p14="http://schemas.microsoft.com/office/powerpoint/2010/main" xmlns="" val="119241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52400" y="141290"/>
            <a:ext cx="8839201" cy="6580187"/>
          </a:xfrm>
          <a:prstGeom prst="rect">
            <a:avLst/>
          </a:prstGeom>
          <a:ln w="2286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fld id="{8E82F8EB-D623-43FC-AB15-0EFF6FAC25BD}" type="slidenum">
              <a:rPr lang="en-US" smtClean="0"/>
              <a:pPr/>
              <a:t>12</a:t>
            </a:fld>
            <a:endParaRPr lang="en-US"/>
          </a:p>
        </p:txBody>
      </p:sp>
    </p:spTree>
    <p:extLst>
      <p:ext uri="{BB962C8B-B14F-4D97-AF65-F5344CB8AC3E}">
        <p14:creationId xmlns:p14="http://schemas.microsoft.com/office/powerpoint/2010/main" xmlns="" val="254482541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19" y="228600"/>
            <a:ext cx="8763000" cy="6223242"/>
          </a:xfrm>
          <a:prstGeom prst="rect">
            <a:avLst/>
          </a:prstGeom>
        </p:spPr>
        <p:txBody>
          <a:bodyPr wrap="square">
            <a:spAutoFit/>
          </a:bodyPr>
          <a:lstStyle/>
          <a:p>
            <a:pPr marL="225425" lvl="0" indent="-225425" algn="just" fontAlgn="base">
              <a:lnSpc>
                <a:spcPct val="150000"/>
              </a:lnSpc>
              <a:spcBef>
                <a:spcPct val="20000"/>
              </a:spcBef>
              <a:spcAft>
                <a:spcPct val="0"/>
              </a:spcAft>
              <a:buClr>
                <a:srgbClr val="000000"/>
              </a:buClr>
            </a:pPr>
            <a:r>
              <a:rPr lang="en-US" sz="2400" b="1" kern="0" dirty="0">
                <a:solidFill>
                  <a:srgbClr val="000000"/>
                </a:solidFill>
                <a:latin typeface="Times New Roman" pitchFamily="18" charset="0"/>
                <a:cs typeface="Times New Roman" pitchFamily="18" charset="0"/>
              </a:rPr>
              <a:t>Western blotting steps </a:t>
            </a:r>
            <a:endParaRPr lang="en-US" sz="2400" kern="0" dirty="0">
              <a:solidFill>
                <a:srgbClr val="000000"/>
              </a:solidFill>
              <a:latin typeface="Times New Roman" pitchFamily="18" charset="0"/>
              <a:cs typeface="Times New Roman" pitchFamily="18" charset="0"/>
            </a:endParaRPr>
          </a:p>
          <a:p>
            <a:pPr marL="342900" lvl="0" indent="-342900" algn="just" fontAlgn="base">
              <a:lnSpc>
                <a:spcPct val="150000"/>
              </a:lnSpc>
              <a:spcBef>
                <a:spcPct val="20000"/>
              </a:spcBef>
              <a:spcAft>
                <a:spcPct val="0"/>
              </a:spcAft>
              <a:buClr>
                <a:srgbClr val="000000"/>
              </a:buClr>
              <a:buFont typeface="Wingdings" pitchFamily="2" charset="2"/>
              <a:buChar char="q"/>
            </a:pPr>
            <a:r>
              <a:rPr lang="en-US" sz="2400" kern="0" dirty="0" smtClean="0">
                <a:solidFill>
                  <a:srgbClr val="000000"/>
                </a:solidFill>
                <a:latin typeface="Times New Roman" pitchFamily="18" charset="0"/>
                <a:cs typeface="Times New Roman" pitchFamily="18" charset="0"/>
              </a:rPr>
              <a:t>The </a:t>
            </a:r>
            <a:r>
              <a:rPr lang="en-US" sz="2400" kern="0" dirty="0">
                <a:solidFill>
                  <a:srgbClr val="000000"/>
                </a:solidFill>
                <a:latin typeface="Times New Roman" pitchFamily="18" charset="0"/>
                <a:cs typeface="Times New Roman" pitchFamily="18" charset="0"/>
              </a:rPr>
              <a:t>main steps of blotting technique </a:t>
            </a:r>
            <a:r>
              <a:rPr lang="en-US" sz="2400" kern="0" dirty="0" smtClean="0">
                <a:solidFill>
                  <a:srgbClr val="000000"/>
                </a:solidFill>
                <a:latin typeface="Times New Roman" pitchFamily="18" charset="0"/>
                <a:cs typeface="Times New Roman" pitchFamily="18" charset="0"/>
              </a:rPr>
              <a:t>in</a:t>
            </a:r>
            <a:r>
              <a:rPr lang="en-US" sz="2400" kern="0" dirty="0">
                <a:solidFill>
                  <a:srgbClr val="000000"/>
                </a:solidFill>
                <a:latin typeface="Times New Roman" pitchFamily="18" charset="0"/>
                <a:cs typeface="Times New Roman" pitchFamily="18" charset="0"/>
              </a:rPr>
              <a:t>	a chronological order </a:t>
            </a:r>
            <a:r>
              <a:rPr lang="en-US" sz="2400" kern="0" dirty="0" smtClean="0">
                <a:solidFill>
                  <a:srgbClr val="000000"/>
                </a:solidFill>
                <a:latin typeface="Times New Roman" pitchFamily="18" charset="0"/>
                <a:cs typeface="Times New Roman" pitchFamily="18" charset="0"/>
              </a:rPr>
              <a:t>are </a:t>
            </a:r>
            <a:r>
              <a:rPr lang="en-US" sz="2400" kern="0" dirty="0">
                <a:solidFill>
                  <a:srgbClr val="000000"/>
                </a:solidFill>
                <a:latin typeface="Times New Roman" pitchFamily="18" charset="0"/>
                <a:cs typeface="Times New Roman" pitchFamily="18" charset="0"/>
              </a:rPr>
              <a:t>as follows: </a:t>
            </a:r>
          </a:p>
          <a:p>
            <a:pPr marL="682625" lvl="1" indent="-225425" algn="just" fontAlgn="base">
              <a:lnSpc>
                <a:spcPct val="150000"/>
              </a:lnSpc>
              <a:spcBef>
                <a:spcPct val="20000"/>
              </a:spcBef>
              <a:spcAft>
                <a:spcPct val="0"/>
              </a:spcAft>
              <a:buClr>
                <a:srgbClr val="000000"/>
              </a:buClr>
              <a:buFontTx/>
              <a:buChar char="•"/>
            </a:pPr>
            <a:r>
              <a:rPr lang="en-US" sz="2400" kern="0" dirty="0" smtClean="0">
                <a:solidFill>
                  <a:srgbClr val="000000"/>
                </a:solidFill>
                <a:latin typeface="Times New Roman" pitchFamily="18" charset="0"/>
                <a:cs typeface="Times New Roman" pitchFamily="18" charset="0"/>
              </a:rPr>
              <a:t>Sample preparation - by digesting a cell</a:t>
            </a:r>
          </a:p>
          <a:p>
            <a:pPr marL="682625" lvl="1" indent="-225425" algn="just" fontAlgn="base">
              <a:lnSpc>
                <a:spcPct val="150000"/>
              </a:lnSpc>
              <a:spcBef>
                <a:spcPct val="20000"/>
              </a:spcBef>
              <a:spcAft>
                <a:spcPct val="0"/>
              </a:spcAft>
              <a:buClr>
                <a:srgbClr val="000000"/>
              </a:buClr>
              <a:buFontTx/>
              <a:buChar char="•"/>
            </a:pPr>
            <a:r>
              <a:rPr lang="en-US" sz="2400" kern="0" dirty="0" smtClean="0">
                <a:solidFill>
                  <a:srgbClr val="000000"/>
                </a:solidFill>
                <a:latin typeface="Times New Roman" pitchFamily="18" charset="0"/>
                <a:cs typeface="Times New Roman" pitchFamily="18" charset="0"/>
              </a:rPr>
              <a:t>Gel electrophoresis – to separate proteins according their size</a:t>
            </a:r>
          </a:p>
          <a:p>
            <a:pPr marL="682625" lvl="1" indent="-225425" algn="just" fontAlgn="base">
              <a:lnSpc>
                <a:spcPct val="150000"/>
              </a:lnSpc>
              <a:spcBef>
                <a:spcPct val="20000"/>
              </a:spcBef>
              <a:spcAft>
                <a:spcPct val="0"/>
              </a:spcAft>
              <a:buClr>
                <a:srgbClr val="000000"/>
              </a:buClr>
              <a:buFontTx/>
              <a:buChar char="•"/>
            </a:pPr>
            <a:r>
              <a:rPr lang="en-US" sz="2400" kern="0" dirty="0" smtClean="0">
                <a:solidFill>
                  <a:srgbClr val="000000"/>
                </a:solidFill>
                <a:latin typeface="Times New Roman" pitchFamily="18" charset="0"/>
                <a:cs typeface="Times New Roman" pitchFamily="18" charset="0"/>
              </a:rPr>
              <a:t>Blotting (transferring ) the protein to solid support membrane </a:t>
            </a:r>
          </a:p>
          <a:p>
            <a:pPr marL="682625" lvl="1" indent="-225425" algn="just" fontAlgn="base">
              <a:lnSpc>
                <a:spcPct val="150000"/>
              </a:lnSpc>
              <a:spcBef>
                <a:spcPct val="20000"/>
              </a:spcBef>
              <a:spcAft>
                <a:spcPct val="0"/>
              </a:spcAft>
              <a:buClr>
                <a:srgbClr val="000000"/>
              </a:buClr>
              <a:buFontTx/>
              <a:buChar char="•"/>
            </a:pPr>
            <a:r>
              <a:rPr lang="en-US" sz="2400" kern="0" dirty="0" smtClean="0">
                <a:solidFill>
                  <a:srgbClr val="000000"/>
                </a:solidFill>
                <a:latin typeface="Times New Roman" pitchFamily="18" charset="0"/>
                <a:cs typeface="Times New Roman" pitchFamily="18" charset="0"/>
              </a:rPr>
              <a:t>Probing </a:t>
            </a:r>
            <a:r>
              <a:rPr lang="en-US" sz="2400" kern="0" dirty="0">
                <a:solidFill>
                  <a:srgbClr val="000000"/>
                </a:solidFill>
                <a:latin typeface="Times New Roman" pitchFamily="18" charset="0"/>
                <a:cs typeface="Times New Roman" pitchFamily="18" charset="0"/>
              </a:rPr>
              <a:t>with the specific antibody(</a:t>
            </a:r>
            <a:r>
              <a:rPr lang="en-US" sz="2400" kern="0" dirty="0" err="1">
                <a:solidFill>
                  <a:srgbClr val="000000"/>
                </a:solidFill>
                <a:latin typeface="Times New Roman" pitchFamily="18" charset="0"/>
                <a:cs typeface="Times New Roman" pitchFamily="18" charset="0"/>
              </a:rPr>
              <a:t>ies</a:t>
            </a:r>
            <a:r>
              <a:rPr lang="en-US" sz="2400" kern="0" dirty="0" smtClean="0">
                <a:solidFill>
                  <a:srgbClr val="000000"/>
                </a:solidFill>
                <a:latin typeface="Times New Roman" pitchFamily="18" charset="0"/>
                <a:cs typeface="Times New Roman" pitchFamily="18" charset="0"/>
              </a:rPr>
              <a:t>) and blocking</a:t>
            </a:r>
            <a:endParaRPr lang="en-US" sz="2400" kern="0" dirty="0">
              <a:solidFill>
                <a:srgbClr val="000000"/>
              </a:solidFill>
              <a:latin typeface="Times New Roman" pitchFamily="18" charset="0"/>
              <a:cs typeface="Times New Roman" pitchFamily="18" charset="0"/>
            </a:endParaRPr>
          </a:p>
          <a:p>
            <a:pPr marL="682625" lvl="1" indent="-225425" algn="just" fontAlgn="base">
              <a:lnSpc>
                <a:spcPct val="150000"/>
              </a:lnSpc>
              <a:spcBef>
                <a:spcPct val="20000"/>
              </a:spcBef>
              <a:spcAft>
                <a:spcPct val="0"/>
              </a:spcAft>
              <a:buClr>
                <a:srgbClr val="000000"/>
              </a:buClr>
              <a:buFontTx/>
              <a:buChar char="•"/>
            </a:pPr>
            <a:r>
              <a:rPr lang="en-US" sz="2400" kern="0" dirty="0">
                <a:solidFill>
                  <a:srgbClr val="000000"/>
                </a:solidFill>
                <a:latin typeface="Times New Roman" pitchFamily="18" charset="0"/>
                <a:cs typeface="Times New Roman" pitchFamily="18" charset="0"/>
              </a:rPr>
              <a:t>Wash</a:t>
            </a:r>
          </a:p>
          <a:p>
            <a:pPr marL="682625" lvl="1" indent="-225425" algn="just" fontAlgn="base">
              <a:lnSpc>
                <a:spcPct val="150000"/>
              </a:lnSpc>
              <a:spcBef>
                <a:spcPct val="20000"/>
              </a:spcBef>
              <a:spcAft>
                <a:spcPct val="0"/>
              </a:spcAft>
              <a:buClr>
                <a:srgbClr val="000000"/>
              </a:buClr>
              <a:buFontTx/>
              <a:buChar char="•"/>
            </a:pPr>
            <a:r>
              <a:rPr lang="en-US" sz="2400" kern="0" dirty="0">
                <a:solidFill>
                  <a:srgbClr val="000000"/>
                </a:solidFill>
                <a:latin typeface="Times New Roman" pitchFamily="18" charset="0"/>
                <a:cs typeface="Times New Roman" pitchFamily="18" charset="0"/>
              </a:rPr>
              <a:t>Detection </a:t>
            </a:r>
            <a:r>
              <a:rPr lang="en-US" sz="2400" kern="0" dirty="0" smtClean="0">
                <a:solidFill>
                  <a:srgbClr val="000000"/>
                </a:solidFill>
                <a:latin typeface="Times New Roman" pitchFamily="18" charset="0"/>
                <a:cs typeface="Times New Roman" pitchFamily="18" charset="0"/>
              </a:rPr>
              <a:t>of the protein-antibody complex on the membrane</a:t>
            </a:r>
            <a:endParaRPr lang="en-US" sz="2400" kern="0" dirty="0">
              <a:solidFill>
                <a:srgbClr val="000000"/>
              </a:solidFill>
              <a:latin typeface="Times New Roman" pitchFamily="18" charset="0"/>
              <a:cs typeface="Times New Roman" pitchFamily="18" charset="0"/>
            </a:endParaRPr>
          </a:p>
          <a:p>
            <a:pPr marL="682625" lvl="1" indent="-225425" algn="just" fontAlgn="base">
              <a:lnSpc>
                <a:spcPct val="150000"/>
              </a:lnSpc>
              <a:spcBef>
                <a:spcPct val="20000"/>
              </a:spcBef>
              <a:spcAft>
                <a:spcPct val="0"/>
              </a:spcAft>
              <a:buClr>
                <a:srgbClr val="000000"/>
              </a:buClr>
              <a:buFontTx/>
              <a:buChar char="•"/>
            </a:pPr>
            <a:r>
              <a:rPr lang="en-US" sz="2400" kern="0" dirty="0" smtClean="0">
                <a:solidFill>
                  <a:srgbClr val="000000"/>
                </a:solidFill>
                <a:latin typeface="Times New Roman" pitchFamily="18" charset="0"/>
                <a:cs typeface="Times New Roman" pitchFamily="18" charset="0"/>
              </a:rPr>
              <a:t>Imaging and analysis</a:t>
            </a:r>
            <a:endParaRPr lang="en-US" sz="2400" kern="0" dirty="0">
              <a:solidFill>
                <a:srgbClr val="00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120</a:t>
            </a:fld>
            <a:endParaRPr lang="en-US"/>
          </a:p>
        </p:txBody>
      </p:sp>
    </p:spTree>
    <p:extLst>
      <p:ext uri="{BB962C8B-B14F-4D97-AF65-F5344CB8AC3E}">
        <p14:creationId xmlns:p14="http://schemas.microsoft.com/office/powerpoint/2010/main" xmlns="" val="232875199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2"/>
            <a:ext cx="8686800"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prstClr val="black"/>
                </a:solidFill>
                <a:effectLst/>
                <a:uLnTx/>
                <a:uFillTx/>
                <a:latin typeface="Times New Roman" pitchFamily="18" charset="0"/>
                <a:ea typeface="+mj-ea"/>
                <a:cs typeface="Times New Roman" pitchFamily="18" charset="0"/>
              </a:rPr>
              <a:t>Unit Three</a:t>
            </a:r>
            <a:br>
              <a:rPr kumimoji="0" lang="en-US" sz="3600" b="1" i="0" u="none" strike="noStrike" kern="0" cap="none" spc="0" normalizeH="0" baseline="0" noProof="0" dirty="0" smtClean="0">
                <a:ln>
                  <a:noFill/>
                </a:ln>
                <a:solidFill>
                  <a:prstClr val="black"/>
                </a:solidFill>
                <a:effectLst/>
                <a:uLnTx/>
                <a:uFillTx/>
                <a:latin typeface="Times New Roman" pitchFamily="18" charset="0"/>
                <a:ea typeface="+mj-ea"/>
                <a:cs typeface="Times New Roman" pitchFamily="18" charset="0"/>
              </a:rPr>
            </a:br>
            <a:r>
              <a:rPr kumimoji="0" lang="en-US" sz="3600" b="1" i="0" u="none" strike="noStrike" kern="0" cap="none" spc="0" normalizeH="0" baseline="0" noProof="0" dirty="0" smtClean="0">
                <a:ln>
                  <a:noFill/>
                </a:ln>
                <a:solidFill>
                  <a:prstClr val="black"/>
                </a:solidFill>
                <a:effectLst/>
                <a:uLnTx/>
                <a:uFillTx/>
                <a:latin typeface="Times New Roman" pitchFamily="18" charset="0"/>
                <a:ea typeface="+mj-ea"/>
                <a:cs typeface="Times New Roman" pitchFamily="18" charset="0"/>
              </a:rPr>
              <a:t>Biotechnology in Health</a:t>
            </a:r>
            <a:endParaRPr kumimoji="0" lang="en-US" sz="14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p:txBody>
      </p:sp>
      <p:sp>
        <p:nvSpPr>
          <p:cNvPr id="3" name="Rectangle 2"/>
          <p:cNvSpPr/>
          <p:nvPr/>
        </p:nvSpPr>
        <p:spPr>
          <a:xfrm>
            <a:off x="381000" y="1752600"/>
            <a:ext cx="6858000" cy="4806957"/>
          </a:xfrm>
          <a:prstGeom prst="rect">
            <a:avLst/>
          </a:prstGeom>
        </p:spPr>
        <p:txBody>
          <a:bodyPr wrap="square">
            <a:spAutoFit/>
          </a:bodyPr>
          <a:lstStyle/>
          <a:p>
            <a:pPr marL="685800" lvl="1" indent="-228600">
              <a:lnSpc>
                <a:spcPct val="90000"/>
              </a:lnSpc>
              <a:spcBef>
                <a:spcPts val="500"/>
              </a:spcBef>
              <a:buFont typeface="Arial" panose="020B0604020202020204" pitchFamily="34" charset="0"/>
              <a:buChar char="•"/>
            </a:pPr>
            <a:r>
              <a:rPr lang="en-US" sz="2800" b="1" dirty="0" err="1">
                <a:solidFill>
                  <a:schemeClr val="accent6">
                    <a:lumMod val="50000"/>
                  </a:schemeClr>
                </a:solidFill>
                <a:latin typeface="Times New Roman" pitchFamily="18" charset="0"/>
                <a:cs typeface="Times New Roman" pitchFamily="18" charset="0"/>
              </a:rPr>
              <a:t>Hybridoma</a:t>
            </a:r>
            <a:r>
              <a:rPr lang="en-US" sz="2800" b="1" dirty="0">
                <a:solidFill>
                  <a:schemeClr val="accent6">
                    <a:lumMod val="50000"/>
                  </a:schemeClr>
                </a:solidFill>
                <a:latin typeface="Times New Roman" pitchFamily="18" charset="0"/>
                <a:cs typeface="Times New Roman" pitchFamily="18" charset="0"/>
              </a:rPr>
              <a:t> Technology and Monoclonal Antibodies</a:t>
            </a:r>
          </a:p>
          <a:p>
            <a:pPr marL="685800" lvl="1" indent="-228600">
              <a:lnSpc>
                <a:spcPct val="90000"/>
              </a:lnSpc>
              <a:spcBef>
                <a:spcPts val="500"/>
              </a:spcBef>
              <a:buFont typeface="Arial" panose="020B0604020202020204" pitchFamily="34" charset="0"/>
              <a:buChar char="•"/>
            </a:pPr>
            <a:r>
              <a:rPr lang="en-US" sz="2800" b="1" dirty="0">
                <a:solidFill>
                  <a:srgbClr val="00B050"/>
                </a:solidFill>
                <a:latin typeface="Times New Roman" pitchFamily="18" charset="0"/>
                <a:cs typeface="Times New Roman" pitchFamily="18" charset="0"/>
              </a:rPr>
              <a:t>Application of Biotechnology in Medicine</a:t>
            </a:r>
          </a:p>
          <a:p>
            <a:pPr marL="1143000" lvl="2" indent="-228600">
              <a:lnSpc>
                <a:spcPct val="90000"/>
              </a:lnSpc>
              <a:spcBef>
                <a:spcPts val="500"/>
              </a:spcBef>
              <a:buFont typeface="Wingdings" panose="05000000000000000000" pitchFamily="2" charset="2"/>
              <a:buChar char="ü"/>
            </a:pPr>
            <a:r>
              <a:rPr lang="en-US" sz="2800" b="1" dirty="0">
                <a:solidFill>
                  <a:srgbClr val="00B0F0"/>
                </a:solidFill>
                <a:latin typeface="Times New Roman" pitchFamily="18" charset="0"/>
                <a:cs typeface="Times New Roman" pitchFamily="18" charset="0"/>
              </a:rPr>
              <a:t>Diagnosis</a:t>
            </a:r>
          </a:p>
          <a:p>
            <a:pPr marL="1143000" lvl="2" indent="-228600">
              <a:lnSpc>
                <a:spcPct val="90000"/>
              </a:lnSpc>
              <a:spcBef>
                <a:spcPts val="500"/>
              </a:spcBef>
              <a:buFont typeface="Wingdings" panose="05000000000000000000" pitchFamily="2" charset="2"/>
              <a:buChar char="ü"/>
            </a:pPr>
            <a:r>
              <a:rPr lang="en-US" sz="2800" b="1" dirty="0">
                <a:solidFill>
                  <a:srgbClr val="0070C0"/>
                </a:solidFill>
                <a:latin typeface="Times New Roman" pitchFamily="18" charset="0"/>
                <a:cs typeface="Times New Roman" pitchFamily="18" charset="0"/>
              </a:rPr>
              <a:t>Vaccine production</a:t>
            </a:r>
          </a:p>
          <a:p>
            <a:pPr marL="1143000" lvl="2" indent="-228600">
              <a:lnSpc>
                <a:spcPct val="90000"/>
              </a:lnSpc>
              <a:spcBef>
                <a:spcPts val="500"/>
              </a:spcBef>
              <a:buFont typeface="Wingdings" panose="05000000000000000000" pitchFamily="2" charset="2"/>
              <a:buChar char="ü"/>
            </a:pPr>
            <a:r>
              <a:rPr lang="en-US" sz="2800" b="1" dirty="0">
                <a:solidFill>
                  <a:srgbClr val="002060"/>
                </a:solidFill>
                <a:latin typeface="Times New Roman" pitchFamily="18" charset="0"/>
                <a:cs typeface="Times New Roman" pitchFamily="18" charset="0"/>
              </a:rPr>
              <a:t>Gene Therapy </a:t>
            </a:r>
          </a:p>
          <a:p>
            <a:pPr marL="1143000" lvl="2" indent="-228600">
              <a:lnSpc>
                <a:spcPct val="90000"/>
              </a:lnSpc>
              <a:spcBef>
                <a:spcPts val="500"/>
              </a:spcBef>
              <a:buFont typeface="Wingdings" panose="05000000000000000000" pitchFamily="2" charset="2"/>
              <a:buChar char="ü"/>
            </a:pPr>
            <a:r>
              <a:rPr lang="en-US" sz="2800" b="1" dirty="0">
                <a:solidFill>
                  <a:srgbClr val="7030A0"/>
                </a:solidFill>
                <a:latin typeface="Times New Roman" pitchFamily="18" charset="0"/>
                <a:cs typeface="Times New Roman" pitchFamily="18" charset="0"/>
              </a:rPr>
              <a:t>Organ/tissue transplantation</a:t>
            </a:r>
          </a:p>
          <a:p>
            <a:pPr marL="1143000" lvl="2" indent="-228600">
              <a:lnSpc>
                <a:spcPct val="90000"/>
              </a:lnSpc>
              <a:spcBef>
                <a:spcPts val="500"/>
              </a:spcBef>
              <a:buFont typeface="Wingdings" panose="05000000000000000000" pitchFamily="2" charset="2"/>
              <a:buChar char="ü"/>
            </a:pPr>
            <a:r>
              <a:rPr lang="en-US" sz="2800" b="1" dirty="0">
                <a:solidFill>
                  <a:schemeClr val="accent2">
                    <a:lumMod val="75000"/>
                  </a:schemeClr>
                </a:solidFill>
                <a:latin typeface="Times New Roman" pitchFamily="18" charset="0"/>
                <a:cs typeface="Times New Roman" pitchFamily="18" charset="0"/>
              </a:rPr>
              <a:t>Forensic medicine</a:t>
            </a:r>
          </a:p>
          <a:p>
            <a:pPr marL="1143000" lvl="2" indent="-228600">
              <a:lnSpc>
                <a:spcPct val="90000"/>
              </a:lnSpc>
              <a:spcBef>
                <a:spcPts val="500"/>
              </a:spcBef>
              <a:buFont typeface="Wingdings" panose="05000000000000000000" pitchFamily="2" charset="2"/>
              <a:buChar char="ü"/>
            </a:pPr>
            <a:r>
              <a:rPr lang="en-US" sz="2800" b="1" dirty="0">
                <a:solidFill>
                  <a:schemeClr val="accent4">
                    <a:lumMod val="75000"/>
                  </a:schemeClr>
                </a:solidFill>
                <a:latin typeface="Times New Roman" pitchFamily="18" charset="0"/>
                <a:cs typeface="Times New Roman" pitchFamily="18" charset="0"/>
              </a:rPr>
              <a:t>Stem cell research and its potential in medicine</a:t>
            </a:r>
          </a:p>
        </p:txBody>
      </p:sp>
      <p:sp>
        <p:nvSpPr>
          <p:cNvPr id="4" name="Slide Number Placeholder 3"/>
          <p:cNvSpPr>
            <a:spLocks noGrp="1"/>
          </p:cNvSpPr>
          <p:nvPr>
            <p:ph type="sldNum" sz="quarter" idx="12"/>
          </p:nvPr>
        </p:nvSpPr>
        <p:spPr/>
        <p:txBody>
          <a:bodyPr/>
          <a:lstStyle/>
          <a:p>
            <a:fld id="{8E82F8EB-D623-43FC-AB15-0EFF6FAC25BD}" type="slidenum">
              <a:rPr lang="en-US" smtClean="0"/>
              <a:pPr/>
              <a:t>121</a:t>
            </a:fld>
            <a:endParaRPr lang="en-US"/>
          </a:p>
        </p:txBody>
      </p:sp>
    </p:spTree>
    <p:extLst>
      <p:ext uri="{BB962C8B-B14F-4D97-AF65-F5344CB8AC3E}">
        <p14:creationId xmlns:p14="http://schemas.microsoft.com/office/powerpoint/2010/main" xmlns="" val="72733354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486391"/>
          </a:xfrm>
          <a:prstGeom prst="rect">
            <a:avLst/>
          </a:prstGeom>
        </p:spPr>
        <p:txBody>
          <a:bodyPr wrap="square">
            <a:spAutoFit/>
          </a:bodyPr>
          <a:lstStyle/>
          <a:p>
            <a:pPr lvl="0" algn="ctr">
              <a:lnSpc>
                <a:spcPct val="150000"/>
              </a:lnSpc>
              <a:spcBef>
                <a:spcPts val="1000"/>
              </a:spcBef>
            </a:pPr>
            <a:r>
              <a:rPr lang="en-US" sz="2400" b="1" dirty="0" smtClean="0">
                <a:solidFill>
                  <a:srgbClr val="FF0000"/>
                </a:solidFill>
                <a:latin typeface="Times New Roman" pitchFamily="18" charset="0"/>
                <a:cs typeface="Times New Roman" pitchFamily="18" charset="0"/>
              </a:rPr>
              <a:t>3.1. </a:t>
            </a:r>
            <a:r>
              <a:rPr lang="en-US" sz="2400" b="1" dirty="0" err="1" smtClean="0">
                <a:solidFill>
                  <a:srgbClr val="FF0000"/>
                </a:solidFill>
                <a:latin typeface="Times New Roman" pitchFamily="18" charset="0"/>
                <a:cs typeface="Times New Roman" pitchFamily="18" charset="0"/>
              </a:rPr>
              <a:t>Hybridoma</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Technology and Monoclonal Antibodies</a:t>
            </a:r>
          </a:p>
          <a:p>
            <a:pPr marL="342900" indent="-342900" algn="just">
              <a:lnSpc>
                <a:spcPct val="150000"/>
              </a:lnSpc>
              <a:buFont typeface="Courier New" pitchFamily="49" charset="0"/>
              <a:buChar char="o"/>
            </a:pPr>
            <a:r>
              <a:rPr lang="en-US" sz="2300" b="1" dirty="0" err="1" smtClean="0">
                <a:solidFill>
                  <a:srgbClr val="000000"/>
                </a:solidFill>
                <a:latin typeface="Times New Roman" pitchFamily="18" charset="0"/>
                <a:cs typeface="Times New Roman" pitchFamily="18" charset="0"/>
              </a:rPr>
              <a:t>Hybridomas</a:t>
            </a:r>
            <a:r>
              <a:rPr lang="en-US" sz="2300" dirty="0" smtClean="0">
                <a:solidFill>
                  <a:srgbClr val="000000"/>
                </a:solidFill>
                <a:latin typeface="Times New Roman" pitchFamily="18" charset="0"/>
                <a:cs typeface="Times New Roman" pitchFamily="18" charset="0"/>
              </a:rPr>
              <a:t> </a:t>
            </a:r>
            <a:r>
              <a:rPr lang="en-US" sz="2300" dirty="0">
                <a:solidFill>
                  <a:srgbClr val="000000"/>
                </a:solidFill>
                <a:latin typeface="Times New Roman" pitchFamily="18" charset="0"/>
                <a:cs typeface="Times New Roman" pitchFamily="18" charset="0"/>
              </a:rPr>
              <a:t>are the </a:t>
            </a:r>
            <a:r>
              <a:rPr lang="en-US" sz="2300" dirty="0" smtClean="0">
                <a:solidFill>
                  <a:srgbClr val="000000"/>
                </a:solidFill>
                <a:latin typeface="Times New Roman" pitchFamily="18" charset="0"/>
                <a:cs typeface="Times New Roman" pitchFamily="18" charset="0"/>
              </a:rPr>
              <a:t>hybrid cells </a:t>
            </a:r>
            <a:r>
              <a:rPr lang="en-US" sz="2300" dirty="0">
                <a:solidFill>
                  <a:srgbClr val="000000"/>
                </a:solidFill>
                <a:latin typeface="Times New Roman" pitchFamily="18" charset="0"/>
                <a:cs typeface="Times New Roman" pitchFamily="18" charset="0"/>
              </a:rPr>
              <a:t>of myeloma (cancer) cells with antibody producing cells (lymphocytes) from an </a:t>
            </a:r>
            <a:r>
              <a:rPr lang="en-US" sz="2300" dirty="0" smtClean="0">
                <a:solidFill>
                  <a:srgbClr val="000000"/>
                </a:solidFill>
                <a:latin typeface="Times New Roman" pitchFamily="18" charset="0"/>
                <a:cs typeface="Times New Roman" pitchFamily="18" charset="0"/>
              </a:rPr>
              <a:t>immunized donor </a:t>
            </a:r>
            <a:r>
              <a:rPr lang="en-US" sz="2300" dirty="0">
                <a:solidFill>
                  <a:srgbClr val="000000"/>
                </a:solidFill>
                <a:latin typeface="Times New Roman" pitchFamily="18" charset="0"/>
                <a:cs typeface="Times New Roman" pitchFamily="18" charset="0"/>
              </a:rPr>
              <a:t>(animal). </a:t>
            </a:r>
            <a:endParaRPr lang="en-US" sz="2300" dirty="0" smtClean="0">
              <a:solidFill>
                <a:srgbClr val="000000"/>
              </a:solidFill>
              <a:latin typeface="Times New Roman" pitchFamily="18" charset="0"/>
              <a:cs typeface="Times New Roman" pitchFamily="18" charset="0"/>
            </a:endParaRPr>
          </a:p>
          <a:p>
            <a:pPr marL="342900" indent="-342900" algn="just">
              <a:lnSpc>
                <a:spcPct val="150000"/>
              </a:lnSpc>
              <a:buFont typeface="Courier New" pitchFamily="49" charset="0"/>
              <a:buChar char="o"/>
            </a:pPr>
            <a:r>
              <a:rPr lang="en-US" sz="2300" dirty="0" smtClean="0">
                <a:solidFill>
                  <a:srgbClr val="000000"/>
                </a:solidFill>
                <a:latin typeface="Times New Roman" pitchFamily="18" charset="0"/>
                <a:cs typeface="Times New Roman" pitchFamily="18" charset="0"/>
              </a:rPr>
              <a:t>The </a:t>
            </a:r>
            <a:r>
              <a:rPr lang="en-US" sz="2300" dirty="0">
                <a:solidFill>
                  <a:srgbClr val="000000"/>
                </a:solidFill>
                <a:latin typeface="Times New Roman" pitchFamily="18" charset="0"/>
                <a:cs typeface="Times New Roman" pitchFamily="18" charset="0"/>
              </a:rPr>
              <a:t>hybrid cell </a:t>
            </a:r>
            <a:r>
              <a:rPr lang="en-US" sz="2300" dirty="0" smtClean="0">
                <a:solidFill>
                  <a:srgbClr val="000000"/>
                </a:solidFill>
                <a:latin typeface="Times New Roman" pitchFamily="18" charset="0"/>
                <a:cs typeface="Times New Roman" pitchFamily="18" charset="0"/>
              </a:rPr>
              <a:t>resulting </a:t>
            </a:r>
            <a:r>
              <a:rPr lang="en-US" sz="2300" dirty="0">
                <a:solidFill>
                  <a:srgbClr val="000000"/>
                </a:solidFill>
                <a:latin typeface="Times New Roman" pitchFamily="18" charset="0"/>
                <a:cs typeface="Times New Roman" pitchFamily="18" charset="0"/>
              </a:rPr>
              <a:t>from this fusion has the ability </a:t>
            </a:r>
            <a:r>
              <a:rPr lang="en-US" sz="2300" dirty="0" smtClean="0">
                <a:solidFill>
                  <a:srgbClr val="000000"/>
                </a:solidFill>
                <a:latin typeface="Times New Roman" pitchFamily="18" charset="0"/>
                <a:cs typeface="Times New Roman" pitchFamily="18" charset="0"/>
              </a:rPr>
              <a:t>to:</a:t>
            </a:r>
          </a:p>
          <a:p>
            <a:pPr marL="800100" lvl="1" indent="-342900" algn="just">
              <a:lnSpc>
                <a:spcPct val="150000"/>
              </a:lnSpc>
              <a:buFont typeface="Wingdings" pitchFamily="2" charset="2"/>
              <a:buChar char="§"/>
            </a:pPr>
            <a:r>
              <a:rPr lang="en-US" sz="2300" dirty="0" smtClean="0">
                <a:solidFill>
                  <a:srgbClr val="000000"/>
                </a:solidFill>
                <a:latin typeface="Times New Roman" pitchFamily="18" charset="0"/>
                <a:cs typeface="Times New Roman" pitchFamily="18" charset="0"/>
              </a:rPr>
              <a:t>Multiply rapidly </a:t>
            </a:r>
            <a:r>
              <a:rPr lang="en-US" sz="2300" dirty="0">
                <a:solidFill>
                  <a:srgbClr val="000000"/>
                </a:solidFill>
                <a:latin typeface="Times New Roman" pitchFamily="18" charset="0"/>
                <a:cs typeface="Times New Roman" pitchFamily="18" charset="0"/>
              </a:rPr>
              <a:t>and indefinitely in vitro </a:t>
            </a:r>
            <a:endParaRPr lang="en-US" sz="2300" dirty="0" smtClean="0">
              <a:solidFill>
                <a:srgbClr val="000000"/>
              </a:solidFill>
              <a:latin typeface="Times New Roman" pitchFamily="18" charset="0"/>
              <a:cs typeface="Times New Roman" pitchFamily="18" charset="0"/>
            </a:endParaRPr>
          </a:p>
          <a:p>
            <a:pPr marL="800100" lvl="1" indent="-342900" algn="just">
              <a:lnSpc>
                <a:spcPct val="150000"/>
              </a:lnSpc>
              <a:buFont typeface="Wingdings" pitchFamily="2" charset="2"/>
              <a:buChar char="§"/>
            </a:pPr>
            <a:r>
              <a:rPr lang="en-US" sz="2300" dirty="0" smtClean="0">
                <a:solidFill>
                  <a:srgbClr val="000000"/>
                </a:solidFill>
                <a:latin typeface="Times New Roman" pitchFamily="18" charset="0"/>
                <a:cs typeface="Times New Roman" pitchFamily="18" charset="0"/>
              </a:rPr>
              <a:t>Produce an </a:t>
            </a:r>
            <a:r>
              <a:rPr lang="en-US" sz="2300" dirty="0">
                <a:solidFill>
                  <a:srgbClr val="000000"/>
                </a:solidFill>
                <a:latin typeface="Times New Roman" pitchFamily="18" charset="0"/>
                <a:cs typeface="Times New Roman" pitchFamily="18" charset="0"/>
              </a:rPr>
              <a:t>antibody of predetermined specificity, known </a:t>
            </a:r>
            <a:r>
              <a:rPr lang="en-US" sz="2300" dirty="0" smtClean="0">
                <a:solidFill>
                  <a:srgbClr val="000000"/>
                </a:solidFill>
                <a:latin typeface="Times New Roman" pitchFamily="18" charset="0"/>
                <a:cs typeface="Times New Roman" pitchFamily="18" charset="0"/>
              </a:rPr>
              <a:t>as </a:t>
            </a:r>
            <a:r>
              <a:rPr lang="en-US" sz="2300" b="1" dirty="0" smtClean="0">
                <a:solidFill>
                  <a:srgbClr val="000000"/>
                </a:solidFill>
                <a:latin typeface="Times New Roman" pitchFamily="18" charset="0"/>
                <a:cs typeface="Times New Roman" pitchFamily="18" charset="0"/>
              </a:rPr>
              <a:t>monoclonal </a:t>
            </a:r>
            <a:r>
              <a:rPr lang="en-US" sz="2300" b="1" dirty="0">
                <a:solidFill>
                  <a:srgbClr val="000000"/>
                </a:solidFill>
                <a:latin typeface="Times New Roman" pitchFamily="18" charset="0"/>
                <a:cs typeface="Times New Roman" pitchFamily="18" charset="0"/>
              </a:rPr>
              <a:t>antibody (</a:t>
            </a:r>
            <a:r>
              <a:rPr lang="en-US" sz="2300" b="1" dirty="0" err="1">
                <a:solidFill>
                  <a:srgbClr val="000000"/>
                </a:solidFill>
                <a:latin typeface="Times New Roman" pitchFamily="18" charset="0"/>
                <a:cs typeface="Times New Roman" pitchFamily="18" charset="0"/>
              </a:rPr>
              <a:t>MAb</a:t>
            </a:r>
            <a:r>
              <a:rPr lang="en-US" sz="2300" b="1" dirty="0">
                <a:solidFill>
                  <a:srgbClr val="000000"/>
                </a:solidFill>
                <a:latin typeface="Times New Roman" pitchFamily="18" charset="0"/>
                <a:cs typeface="Times New Roman" pitchFamily="18" charset="0"/>
              </a:rPr>
              <a:t>). </a:t>
            </a:r>
            <a:endParaRPr lang="en-US" sz="2300" b="1" dirty="0" smtClean="0">
              <a:solidFill>
                <a:srgbClr val="000000"/>
              </a:solidFill>
              <a:latin typeface="Times New Roman" pitchFamily="18" charset="0"/>
              <a:cs typeface="Times New Roman" pitchFamily="18" charset="0"/>
            </a:endParaRPr>
          </a:p>
          <a:p>
            <a:pPr marL="342900" indent="-342900" algn="just">
              <a:lnSpc>
                <a:spcPct val="150000"/>
              </a:lnSpc>
              <a:buFont typeface="Courier New" pitchFamily="49" charset="0"/>
              <a:buChar char="o"/>
            </a:pPr>
            <a:r>
              <a:rPr lang="en-US" sz="2300" dirty="0" smtClean="0">
                <a:solidFill>
                  <a:srgbClr val="000000"/>
                </a:solidFill>
                <a:latin typeface="Times New Roman" pitchFamily="18" charset="0"/>
                <a:cs typeface="Times New Roman" pitchFamily="18" charset="0"/>
              </a:rPr>
              <a:t>The </a:t>
            </a:r>
            <a:r>
              <a:rPr lang="en-US" sz="2300" dirty="0">
                <a:solidFill>
                  <a:srgbClr val="000000"/>
                </a:solidFill>
                <a:latin typeface="Times New Roman" pitchFamily="18" charset="0"/>
                <a:cs typeface="Times New Roman" pitchFamily="18" charset="0"/>
              </a:rPr>
              <a:t>technique of producing monoclonal antibodies (</a:t>
            </a:r>
            <a:r>
              <a:rPr lang="en-US" sz="2300" dirty="0" err="1">
                <a:solidFill>
                  <a:srgbClr val="000000"/>
                </a:solidFill>
                <a:latin typeface="Times New Roman" pitchFamily="18" charset="0"/>
                <a:cs typeface="Times New Roman" pitchFamily="18" charset="0"/>
              </a:rPr>
              <a:t>MAbs</a:t>
            </a:r>
            <a:r>
              <a:rPr lang="en-US" sz="2300" dirty="0">
                <a:solidFill>
                  <a:srgbClr val="000000"/>
                </a:solidFill>
                <a:latin typeface="Times New Roman" pitchFamily="18" charset="0"/>
                <a:cs typeface="Times New Roman" pitchFamily="18" charset="0"/>
              </a:rPr>
              <a:t>) in </a:t>
            </a:r>
            <a:r>
              <a:rPr lang="en-US" sz="2300" dirty="0" err="1" smtClean="0">
                <a:solidFill>
                  <a:srgbClr val="000000"/>
                </a:solidFill>
                <a:latin typeface="Times New Roman" pitchFamily="18" charset="0"/>
                <a:cs typeface="Times New Roman" pitchFamily="18" charset="0"/>
              </a:rPr>
              <a:t>spe-cialized</a:t>
            </a:r>
            <a:r>
              <a:rPr lang="en-US" sz="2300" dirty="0" smtClean="0">
                <a:solidFill>
                  <a:srgbClr val="000000"/>
                </a:solidFill>
                <a:latin typeface="Times New Roman" pitchFamily="18" charset="0"/>
                <a:cs typeface="Times New Roman" pitchFamily="18" charset="0"/>
              </a:rPr>
              <a:t> </a:t>
            </a:r>
            <a:r>
              <a:rPr lang="en-US" sz="2300" dirty="0">
                <a:solidFill>
                  <a:srgbClr val="000000"/>
                </a:solidFill>
                <a:latin typeface="Times New Roman" pitchFamily="18" charset="0"/>
                <a:cs typeface="Times New Roman" pitchFamily="18" charset="0"/>
              </a:rPr>
              <a:t>cells is now popularly known as </a:t>
            </a:r>
            <a:r>
              <a:rPr lang="en-US" sz="2300" b="1" dirty="0" err="1">
                <a:solidFill>
                  <a:srgbClr val="000000"/>
                </a:solidFill>
                <a:latin typeface="Times New Roman" pitchFamily="18" charset="0"/>
                <a:cs typeface="Times New Roman" pitchFamily="18" charset="0"/>
              </a:rPr>
              <a:t>hybridoma</a:t>
            </a:r>
            <a:r>
              <a:rPr lang="en-US" sz="2300" b="1" dirty="0">
                <a:solidFill>
                  <a:srgbClr val="000000"/>
                </a:solidFill>
                <a:latin typeface="Times New Roman" pitchFamily="18" charset="0"/>
                <a:cs typeface="Times New Roman" pitchFamily="18" charset="0"/>
              </a:rPr>
              <a:t> </a:t>
            </a:r>
            <a:r>
              <a:rPr lang="en-US" sz="2300" b="1" dirty="0" smtClean="0">
                <a:solidFill>
                  <a:srgbClr val="000000"/>
                </a:solidFill>
                <a:latin typeface="Times New Roman" pitchFamily="18" charset="0"/>
                <a:cs typeface="Times New Roman" pitchFamily="18" charset="0"/>
              </a:rPr>
              <a:t>technology.</a:t>
            </a:r>
          </a:p>
          <a:p>
            <a:pPr marL="342900" indent="-342900" algn="just">
              <a:lnSpc>
                <a:spcPct val="150000"/>
              </a:lnSpc>
              <a:buFont typeface="Courier New" pitchFamily="49" charset="0"/>
              <a:buChar char="o"/>
            </a:pPr>
            <a:r>
              <a:rPr lang="en-US" sz="2300" dirty="0">
                <a:solidFill>
                  <a:srgbClr val="000000"/>
                </a:solidFill>
                <a:latin typeface="Times New Roman" pitchFamily="18" charset="0"/>
                <a:cs typeface="Times New Roman" pitchFamily="18" charset="0"/>
              </a:rPr>
              <a:t>This technology was discovered in 1975 by two scientists, George Kohler and </a:t>
            </a:r>
            <a:r>
              <a:rPr lang="en-US" sz="2300" dirty="0" err="1">
                <a:solidFill>
                  <a:srgbClr val="000000"/>
                </a:solidFill>
                <a:latin typeface="Times New Roman" pitchFamily="18" charset="0"/>
                <a:cs typeface="Times New Roman" pitchFamily="18" charset="0"/>
              </a:rPr>
              <a:t>Cesal</a:t>
            </a:r>
            <a:r>
              <a:rPr lang="en-US" sz="2300" dirty="0">
                <a:solidFill>
                  <a:srgbClr val="000000"/>
                </a:solidFill>
                <a:latin typeface="Times New Roman" pitchFamily="18" charset="0"/>
                <a:cs typeface="Times New Roman" pitchFamily="18" charset="0"/>
              </a:rPr>
              <a:t> Milstein</a:t>
            </a:r>
            <a:r>
              <a:rPr lang="en-US" sz="2300" dirty="0" smtClean="0">
                <a:solidFill>
                  <a:srgbClr val="000000"/>
                </a:solidFill>
                <a:latin typeface="Times New Roman" pitchFamily="18" charset="0"/>
                <a:cs typeface="Times New Roman" pitchFamily="18" charset="0"/>
              </a:rPr>
              <a:t>.</a:t>
            </a:r>
            <a:r>
              <a:rPr lang="en-US" sz="2300" b="1" dirty="0" smtClean="0">
                <a:solidFill>
                  <a:srgbClr val="000000"/>
                </a:solidFill>
                <a:latin typeface="Times New Roman" pitchFamily="18" charset="0"/>
                <a:cs typeface="Times New Roman" pitchFamily="18" charset="0"/>
              </a:rPr>
              <a:t> </a:t>
            </a:r>
            <a:endParaRPr lang="en-US" sz="2300" b="1" i="0" dirty="0">
              <a:solidFill>
                <a:srgbClr val="000000"/>
              </a:solidFill>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122</a:t>
            </a:fld>
            <a:endParaRPr lang="en-US"/>
          </a:p>
        </p:txBody>
      </p:sp>
    </p:spTree>
    <p:extLst>
      <p:ext uri="{BB962C8B-B14F-4D97-AF65-F5344CB8AC3E}">
        <p14:creationId xmlns:p14="http://schemas.microsoft.com/office/powerpoint/2010/main" xmlns="" val="279050296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15400" cy="6599242"/>
          </a:xfrm>
          <a:prstGeom prst="rect">
            <a:avLst/>
          </a:prstGeom>
        </p:spPr>
        <p:txBody>
          <a:bodyPr wrap="square">
            <a:spAutoFit/>
          </a:bodyPr>
          <a:lstStyle/>
          <a:p>
            <a:pPr marL="342900" indent="-342900" algn="just">
              <a:lnSpc>
                <a:spcPct val="150000"/>
              </a:lnSpc>
              <a:buFont typeface="Courier New" pitchFamily="49" charset="0"/>
              <a:buChar char="o"/>
            </a:pPr>
            <a:r>
              <a:rPr lang="en-US" sz="2400" dirty="0" err="1" smtClean="0">
                <a:solidFill>
                  <a:srgbClr val="000000"/>
                </a:solidFill>
                <a:latin typeface="Times New Roman" pitchFamily="18" charset="0"/>
                <a:cs typeface="Times New Roman" pitchFamily="18" charset="0"/>
              </a:rPr>
              <a:t>Hybridoma</a:t>
            </a:r>
            <a:r>
              <a:rPr lang="en-US" sz="2400" dirty="0" smtClean="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cells are mass-cultured for the </a:t>
            </a:r>
            <a:r>
              <a:rPr lang="en-US" sz="2400" dirty="0" smtClean="0">
                <a:solidFill>
                  <a:srgbClr val="000000"/>
                </a:solidFill>
                <a:latin typeface="Times New Roman" pitchFamily="18" charset="0"/>
                <a:cs typeface="Times New Roman" pitchFamily="18" charset="0"/>
              </a:rPr>
              <a:t>production </a:t>
            </a:r>
            <a:r>
              <a:rPr lang="en-US" sz="2400" dirty="0">
                <a:solidFill>
                  <a:srgbClr val="000000"/>
                </a:solidFill>
                <a:latin typeface="Times New Roman" pitchFamily="18" charset="0"/>
                <a:cs typeface="Times New Roman" pitchFamily="18" charset="0"/>
              </a:rPr>
              <a:t>of monoclonal antibodies (</a:t>
            </a:r>
            <a:r>
              <a:rPr lang="en-US" sz="2400" dirty="0" err="1">
                <a:solidFill>
                  <a:srgbClr val="000000"/>
                </a:solidFill>
                <a:latin typeface="Times New Roman" pitchFamily="18" charset="0"/>
                <a:cs typeface="Times New Roman" pitchFamily="18" charset="0"/>
              </a:rPr>
              <a:t>MAbs</a:t>
            </a:r>
            <a:r>
              <a:rPr lang="en-US" sz="2400" dirty="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either:</a:t>
            </a:r>
          </a:p>
          <a:p>
            <a:pPr marL="800100" lvl="1" indent="-342900" algn="just">
              <a:lnSpc>
                <a:spcPct val="150000"/>
              </a:lnSpc>
              <a:buFont typeface="Wingdings" pitchFamily="2" charset="2"/>
              <a:buChar char="§"/>
            </a:pPr>
            <a:r>
              <a:rPr lang="en-US" sz="2400" dirty="0" smtClean="0">
                <a:solidFill>
                  <a:srgbClr val="000000"/>
                </a:solidFill>
                <a:latin typeface="Times New Roman" pitchFamily="18" charset="0"/>
                <a:cs typeface="Times New Roman" pitchFamily="18" charset="0"/>
              </a:rPr>
              <a:t>In vivo - injection </a:t>
            </a:r>
            <a:r>
              <a:rPr lang="en-US" sz="2400" dirty="0">
                <a:solidFill>
                  <a:srgbClr val="000000"/>
                </a:solidFill>
                <a:latin typeface="Times New Roman" pitchFamily="18" charset="0"/>
                <a:cs typeface="Times New Roman" pitchFamily="18" charset="0"/>
              </a:rPr>
              <a:t>in the peritoneal cavity of mice or </a:t>
            </a:r>
            <a:endParaRPr lang="en-US" sz="2400" dirty="0" smtClean="0">
              <a:solidFill>
                <a:srgbClr val="000000"/>
              </a:solidFill>
              <a:latin typeface="Times New Roman" pitchFamily="18" charset="0"/>
              <a:cs typeface="Times New Roman" pitchFamily="18" charset="0"/>
            </a:endParaRPr>
          </a:p>
          <a:p>
            <a:pPr marL="800100" lvl="1" indent="-342900" algn="just">
              <a:lnSpc>
                <a:spcPct val="150000"/>
              </a:lnSpc>
              <a:buFont typeface="Wingdings" pitchFamily="2" charset="2"/>
              <a:buChar char="§"/>
            </a:pPr>
            <a:r>
              <a:rPr lang="en-US" sz="2400" dirty="0" smtClean="0">
                <a:solidFill>
                  <a:srgbClr val="000000"/>
                </a:solidFill>
                <a:latin typeface="Times New Roman" pitchFamily="18" charset="0"/>
                <a:cs typeface="Times New Roman" pitchFamily="18" charset="0"/>
              </a:rPr>
              <a:t>In </a:t>
            </a:r>
            <a:r>
              <a:rPr lang="en-US" sz="2400" dirty="0">
                <a:solidFill>
                  <a:srgbClr val="000000"/>
                </a:solidFill>
                <a:latin typeface="Times New Roman" pitchFamily="18" charset="0"/>
                <a:cs typeface="Times New Roman" pitchFamily="18" charset="0"/>
              </a:rPr>
              <a:t>vitro </a:t>
            </a:r>
            <a:r>
              <a:rPr lang="en-US" sz="2400" dirty="0" smtClean="0">
                <a:solidFill>
                  <a:srgbClr val="000000"/>
                </a:solidFill>
                <a:latin typeface="Times New Roman" pitchFamily="18" charset="0"/>
                <a:cs typeface="Times New Roman" pitchFamily="18" charset="0"/>
              </a:rPr>
              <a:t>in large </a:t>
            </a:r>
            <a:r>
              <a:rPr lang="en-US" sz="2400" dirty="0">
                <a:solidFill>
                  <a:srgbClr val="000000"/>
                </a:solidFill>
                <a:latin typeface="Times New Roman" pitchFamily="18" charset="0"/>
                <a:cs typeface="Times New Roman" pitchFamily="18" charset="0"/>
              </a:rPr>
              <a:t>scale culture </a:t>
            </a:r>
            <a:r>
              <a:rPr lang="en-US" sz="2400" dirty="0" smtClean="0">
                <a:solidFill>
                  <a:srgbClr val="000000"/>
                </a:solidFill>
                <a:latin typeface="Times New Roman" pitchFamily="18" charset="0"/>
                <a:cs typeface="Times New Roman" pitchFamily="18" charset="0"/>
              </a:rPr>
              <a:t>vessels (tissue culture)</a:t>
            </a:r>
            <a:endParaRPr lang="en-US" sz="2400" dirty="0">
              <a:solidFill>
                <a:srgbClr val="000000"/>
              </a:solidFill>
              <a:latin typeface="Times New Roman" pitchFamily="18" charset="0"/>
              <a:cs typeface="Times New Roman" pitchFamily="18" charset="0"/>
            </a:endParaRPr>
          </a:p>
          <a:p>
            <a:pPr lvl="0" algn="just">
              <a:lnSpc>
                <a:spcPct val="150000"/>
              </a:lnSpc>
              <a:spcBef>
                <a:spcPts val="1000"/>
              </a:spcBef>
            </a:pPr>
            <a:r>
              <a:rPr lang="en-US" sz="2400" b="1" dirty="0">
                <a:solidFill>
                  <a:prstClr val="black"/>
                </a:solidFill>
                <a:latin typeface="Times New Roman" pitchFamily="18" charset="0"/>
                <a:cs typeface="Times New Roman" pitchFamily="18" charset="0"/>
              </a:rPr>
              <a:t>Monoclonal </a:t>
            </a:r>
            <a:r>
              <a:rPr lang="en-US" sz="2400" b="1" dirty="0" smtClean="0">
                <a:solidFill>
                  <a:prstClr val="black"/>
                </a:solidFill>
                <a:latin typeface="Times New Roman" pitchFamily="18" charset="0"/>
                <a:cs typeface="Times New Roman" pitchFamily="18" charset="0"/>
              </a:rPr>
              <a:t>Antibodies </a:t>
            </a:r>
            <a:endParaRPr lang="en-US" sz="2400" b="1" dirty="0">
              <a:solidFill>
                <a:prstClr val="black"/>
              </a:solidFill>
              <a:latin typeface="Times New Roman" pitchFamily="18" charset="0"/>
              <a:cs typeface="Times New Roman" pitchFamily="18" charset="0"/>
            </a:endParaRPr>
          </a:p>
          <a:p>
            <a:pPr marL="685800" lvl="1" indent="-228600" algn="just">
              <a:lnSpc>
                <a:spcPct val="150000"/>
              </a:lnSpc>
              <a:spcBef>
                <a:spcPts val="500"/>
              </a:spcBef>
              <a:buFont typeface="Wingdings" panose="05000000000000000000" pitchFamily="2" charset="2"/>
              <a:buChar char="§"/>
            </a:pPr>
            <a:r>
              <a:rPr lang="en-US" sz="2400" dirty="0" smtClean="0">
                <a:solidFill>
                  <a:prstClr val="black"/>
                </a:solidFill>
                <a:latin typeface="Times New Roman" pitchFamily="18" charset="0"/>
                <a:cs typeface="Times New Roman" pitchFamily="18" charset="0"/>
              </a:rPr>
              <a:t>Are a single type of antibody that are identical and are directed against a specific epitope (antigenic determinant).</a:t>
            </a:r>
          </a:p>
          <a:p>
            <a:pPr marL="685800" lvl="1" indent="-228600" algn="just">
              <a:lnSpc>
                <a:spcPct val="150000"/>
              </a:lnSpc>
              <a:spcBef>
                <a:spcPts val="500"/>
              </a:spcBef>
              <a:buFont typeface="Wingdings" panose="05000000000000000000" pitchFamily="2" charset="2"/>
              <a:buChar char="§"/>
            </a:pPr>
            <a:r>
              <a:rPr lang="en-US" sz="2400" dirty="0" smtClean="0">
                <a:solidFill>
                  <a:prstClr val="black"/>
                </a:solidFill>
                <a:latin typeface="Times New Roman" pitchFamily="18" charset="0"/>
                <a:cs typeface="Times New Roman" pitchFamily="18" charset="0"/>
              </a:rPr>
              <a:t>Are produced by cell clones of a single parent or a single </a:t>
            </a:r>
            <a:r>
              <a:rPr lang="en-US" sz="2400" dirty="0" err="1" smtClean="0">
                <a:solidFill>
                  <a:prstClr val="black"/>
                </a:solidFill>
                <a:latin typeface="Times New Roman" pitchFamily="18" charset="0"/>
                <a:cs typeface="Times New Roman" pitchFamily="18" charset="0"/>
              </a:rPr>
              <a:t>hybridoma</a:t>
            </a:r>
            <a:r>
              <a:rPr lang="en-US" sz="2400" dirty="0" smtClean="0">
                <a:solidFill>
                  <a:prstClr val="black"/>
                </a:solidFill>
                <a:latin typeface="Times New Roman" pitchFamily="18" charset="0"/>
                <a:cs typeface="Times New Roman" pitchFamily="18" charset="0"/>
              </a:rPr>
              <a:t> cell line. </a:t>
            </a:r>
            <a:endParaRPr lang="en-US" sz="2400" dirty="0">
              <a:solidFill>
                <a:prstClr val="black"/>
              </a:solidFill>
              <a:latin typeface="Times New Roman" pitchFamily="18" charset="0"/>
              <a:cs typeface="Times New Roman" pitchFamily="18" charset="0"/>
            </a:endParaRPr>
          </a:p>
          <a:p>
            <a:pPr marL="685800" lvl="1" indent="-228600" algn="just">
              <a:lnSpc>
                <a:spcPct val="150000"/>
              </a:lnSpc>
              <a:spcBef>
                <a:spcPts val="500"/>
              </a:spcBef>
              <a:buFont typeface="Wingdings" panose="05000000000000000000" pitchFamily="2" charset="2"/>
              <a:buChar char="§"/>
            </a:pPr>
            <a:r>
              <a:rPr lang="en-US" sz="2400" dirty="0">
                <a:solidFill>
                  <a:prstClr val="black"/>
                </a:solidFill>
                <a:latin typeface="Times New Roman" pitchFamily="18" charset="0"/>
                <a:cs typeface="Times New Roman" pitchFamily="18" charset="0"/>
              </a:rPr>
              <a:t>B-cell is isolated and fused to an immortal </a:t>
            </a:r>
            <a:r>
              <a:rPr lang="en-US" sz="2400" dirty="0" smtClean="0">
                <a:solidFill>
                  <a:prstClr val="black"/>
                </a:solidFill>
                <a:latin typeface="Times New Roman" pitchFamily="18" charset="0"/>
                <a:cs typeface="Times New Roman" pitchFamily="18" charset="0"/>
              </a:rPr>
              <a:t>myeloma </a:t>
            </a:r>
            <a:r>
              <a:rPr lang="en-US" sz="2400" dirty="0">
                <a:solidFill>
                  <a:prstClr val="black"/>
                </a:solidFill>
                <a:latin typeface="Times New Roman" pitchFamily="18" charset="0"/>
                <a:cs typeface="Times New Roman" pitchFamily="18" charset="0"/>
              </a:rPr>
              <a:t>cell line so that large quantities of identical antibody can be generated</a:t>
            </a:r>
            <a:r>
              <a:rPr lang="en-US" sz="2800" dirty="0" smtClean="0">
                <a:solidFill>
                  <a:prstClr val="black"/>
                </a:solidFill>
                <a:latin typeface="Times New Roman" pitchFamily="18" charset="0"/>
                <a:cs typeface="Times New Roman" pitchFamily="18" charset="0"/>
              </a:rPr>
              <a:t>.</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123</a:t>
            </a:fld>
            <a:endParaRPr lang="en-US"/>
          </a:p>
        </p:txBody>
      </p:sp>
    </p:spTree>
    <p:extLst>
      <p:ext uri="{BB962C8B-B14F-4D97-AF65-F5344CB8AC3E}">
        <p14:creationId xmlns:p14="http://schemas.microsoft.com/office/powerpoint/2010/main" xmlns="" val="232519482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2245"/>
            <a:ext cx="8839200" cy="6740307"/>
          </a:xfrm>
          <a:prstGeom prst="rect">
            <a:avLst/>
          </a:prstGeom>
        </p:spPr>
        <p:txBody>
          <a:bodyPr wrap="square">
            <a:spAutoFit/>
          </a:bodyPr>
          <a:lstStyle/>
          <a:p>
            <a:pPr marL="228600" lvl="0" algn="just">
              <a:lnSpc>
                <a:spcPct val="150000"/>
              </a:lnSpc>
            </a:pPr>
            <a:r>
              <a:rPr lang="en-US" sz="2300" b="1" dirty="0">
                <a:solidFill>
                  <a:prstClr val="black"/>
                </a:solidFill>
                <a:latin typeface="Times New Roman" pitchFamily="18" charset="0"/>
                <a:cs typeface="Times New Roman" pitchFamily="18" charset="0"/>
              </a:rPr>
              <a:t>Advantages</a:t>
            </a:r>
          </a:p>
          <a:p>
            <a:pPr marL="571500" indent="-342900" algn="just">
              <a:lnSpc>
                <a:spcPct val="150000"/>
              </a:lnSpc>
              <a:buFont typeface="Wingdings" pitchFamily="2" charset="2"/>
              <a:buChar char="v"/>
            </a:pPr>
            <a:r>
              <a:rPr lang="en-US" sz="2200" dirty="0">
                <a:solidFill>
                  <a:prstClr val="black"/>
                </a:solidFill>
                <a:latin typeface="Times New Roman" pitchFamily="18" charset="0"/>
                <a:cs typeface="Times New Roman" pitchFamily="18" charset="0"/>
              </a:rPr>
              <a:t>Can produce large quantities of identical </a:t>
            </a:r>
            <a:r>
              <a:rPr lang="en-US" sz="2200" dirty="0" smtClean="0">
                <a:solidFill>
                  <a:prstClr val="black"/>
                </a:solidFill>
                <a:latin typeface="Times New Roman" pitchFamily="18" charset="0"/>
                <a:cs typeface="Times New Roman" pitchFamily="18" charset="0"/>
              </a:rPr>
              <a:t>antibody. Batch to batch homogeneity</a:t>
            </a:r>
          </a:p>
          <a:p>
            <a:pPr marL="571500" indent="-342900" algn="just">
              <a:lnSpc>
                <a:spcPct val="150000"/>
              </a:lnSpc>
              <a:buFont typeface="Wingdings" pitchFamily="2" charset="2"/>
              <a:buChar char="v"/>
            </a:pPr>
            <a:r>
              <a:rPr lang="en-US" sz="2200" dirty="0" smtClean="0">
                <a:solidFill>
                  <a:prstClr val="black"/>
                </a:solidFill>
                <a:latin typeface="Times New Roman" pitchFamily="18" charset="0"/>
                <a:cs typeface="Times New Roman" pitchFamily="18" charset="0"/>
              </a:rPr>
              <a:t>High </a:t>
            </a:r>
            <a:r>
              <a:rPr lang="en-US" sz="2200" dirty="0">
                <a:solidFill>
                  <a:prstClr val="black"/>
                </a:solidFill>
                <a:latin typeface="Times New Roman" pitchFamily="18" charset="0"/>
                <a:cs typeface="Times New Roman" pitchFamily="18" charset="0"/>
              </a:rPr>
              <a:t>specificity to a single epitope </a:t>
            </a:r>
            <a:r>
              <a:rPr lang="en-US" sz="2200" dirty="0" smtClean="0">
                <a:solidFill>
                  <a:prstClr val="black"/>
                </a:solidFill>
                <a:latin typeface="Times New Roman" pitchFamily="18" charset="0"/>
                <a:cs typeface="Times New Roman" pitchFamily="18" charset="0"/>
              </a:rPr>
              <a:t>thus reduced </a:t>
            </a:r>
            <a:r>
              <a:rPr lang="en-US" sz="2200" dirty="0">
                <a:solidFill>
                  <a:prstClr val="black"/>
                </a:solidFill>
                <a:latin typeface="Times New Roman" pitchFamily="18" charset="0"/>
                <a:cs typeface="Times New Roman" pitchFamily="18" charset="0"/>
              </a:rPr>
              <a:t>probability of cross </a:t>
            </a:r>
            <a:r>
              <a:rPr lang="en-US" sz="2200" dirty="0" smtClean="0">
                <a:solidFill>
                  <a:prstClr val="black"/>
                </a:solidFill>
                <a:latin typeface="Times New Roman" pitchFamily="18" charset="0"/>
                <a:cs typeface="Times New Roman" pitchFamily="18" charset="0"/>
              </a:rPr>
              <a:t>reactivity.</a:t>
            </a:r>
          </a:p>
          <a:p>
            <a:pPr marL="571500" indent="-342900" algn="just">
              <a:lnSpc>
                <a:spcPct val="150000"/>
              </a:lnSpc>
              <a:buFont typeface="Wingdings" pitchFamily="2" charset="2"/>
              <a:buChar char="v"/>
            </a:pPr>
            <a:r>
              <a:rPr lang="en-US" sz="2200" dirty="0" smtClean="0">
                <a:solidFill>
                  <a:prstClr val="black"/>
                </a:solidFill>
                <a:latin typeface="Times New Roman" pitchFamily="18" charset="0"/>
                <a:cs typeface="Times New Roman" pitchFamily="18" charset="0"/>
              </a:rPr>
              <a:t>Can </a:t>
            </a:r>
            <a:r>
              <a:rPr lang="en-US" sz="2200" dirty="0">
                <a:solidFill>
                  <a:prstClr val="black"/>
                </a:solidFill>
                <a:latin typeface="Times New Roman" pitchFamily="18" charset="0"/>
                <a:cs typeface="Times New Roman" pitchFamily="18" charset="0"/>
              </a:rPr>
              <a:t>provide better results in assays requiring quantification of the protein levels</a:t>
            </a:r>
            <a:r>
              <a:rPr lang="en-US" sz="2200" dirty="0" smtClean="0">
                <a:solidFill>
                  <a:prstClr val="black"/>
                </a:solidFill>
                <a:latin typeface="Times New Roman" pitchFamily="18" charset="0"/>
                <a:cs typeface="Times New Roman" pitchFamily="18" charset="0"/>
              </a:rPr>
              <a:t>.</a:t>
            </a:r>
          </a:p>
          <a:p>
            <a:pPr marL="228600" lvl="0" algn="just">
              <a:lnSpc>
                <a:spcPct val="150000"/>
              </a:lnSpc>
            </a:pPr>
            <a:r>
              <a:rPr lang="en-US" sz="2300" b="1" dirty="0">
                <a:solidFill>
                  <a:prstClr val="black"/>
                </a:solidFill>
                <a:latin typeface="Times New Roman" pitchFamily="18" charset="0"/>
                <a:cs typeface="Times New Roman" pitchFamily="18" charset="0"/>
              </a:rPr>
              <a:t>Disadvantages</a:t>
            </a:r>
          </a:p>
          <a:p>
            <a:pPr marL="571500" indent="-342900" algn="just">
              <a:lnSpc>
                <a:spcPct val="150000"/>
              </a:lnSpc>
              <a:buFont typeface="Wingdings" pitchFamily="2" charset="2"/>
              <a:buChar char="v"/>
            </a:pPr>
            <a:r>
              <a:rPr lang="en-US" sz="2200" dirty="0">
                <a:solidFill>
                  <a:prstClr val="black"/>
                </a:solidFill>
                <a:latin typeface="Times New Roman" pitchFamily="18" charset="0"/>
                <a:cs typeface="Times New Roman" pitchFamily="18" charset="0"/>
              </a:rPr>
              <a:t>Significantly more expensive to </a:t>
            </a:r>
            <a:r>
              <a:rPr lang="en-US" sz="2200" dirty="0" smtClean="0">
                <a:solidFill>
                  <a:prstClr val="black"/>
                </a:solidFill>
                <a:latin typeface="Times New Roman" pitchFamily="18" charset="0"/>
                <a:cs typeface="Times New Roman" pitchFamily="18" charset="0"/>
              </a:rPr>
              <a:t>produce</a:t>
            </a:r>
          </a:p>
          <a:p>
            <a:pPr marL="571500" indent="-342900" algn="just">
              <a:lnSpc>
                <a:spcPct val="150000"/>
              </a:lnSpc>
              <a:buFont typeface="Wingdings" pitchFamily="2" charset="2"/>
              <a:buChar char="v"/>
            </a:pPr>
            <a:r>
              <a:rPr lang="en-US" sz="2200" dirty="0" smtClean="0">
                <a:solidFill>
                  <a:prstClr val="black"/>
                </a:solidFill>
                <a:latin typeface="Times New Roman" pitchFamily="18" charset="0"/>
                <a:cs typeface="Times New Roman" pitchFamily="18" charset="0"/>
              </a:rPr>
              <a:t>Requires </a:t>
            </a:r>
            <a:r>
              <a:rPr lang="en-US" sz="2200" dirty="0">
                <a:solidFill>
                  <a:prstClr val="black"/>
                </a:solidFill>
                <a:latin typeface="Times New Roman" pitchFamily="18" charset="0"/>
                <a:cs typeface="Times New Roman" pitchFamily="18" charset="0"/>
              </a:rPr>
              <a:t>significantly more time to produce and develop the hybridized </a:t>
            </a:r>
            <a:r>
              <a:rPr lang="en-US" sz="2200" dirty="0" smtClean="0">
                <a:solidFill>
                  <a:prstClr val="black"/>
                </a:solidFill>
                <a:latin typeface="Times New Roman" pitchFamily="18" charset="0"/>
                <a:cs typeface="Times New Roman" pitchFamily="18" charset="0"/>
              </a:rPr>
              <a:t>clone</a:t>
            </a:r>
          </a:p>
          <a:p>
            <a:pPr marL="571500" indent="-342900" algn="just">
              <a:lnSpc>
                <a:spcPct val="150000"/>
              </a:lnSpc>
              <a:buFont typeface="Wingdings" pitchFamily="2" charset="2"/>
              <a:buChar char="v"/>
            </a:pPr>
            <a:r>
              <a:rPr lang="en-US" sz="2200" dirty="0" smtClean="0">
                <a:solidFill>
                  <a:prstClr val="black"/>
                </a:solidFill>
                <a:latin typeface="Times New Roman" pitchFamily="18" charset="0"/>
                <a:cs typeface="Times New Roman" pitchFamily="18" charset="0"/>
              </a:rPr>
              <a:t>Small changes in the epitopes structure often render the </a:t>
            </a:r>
            <a:r>
              <a:rPr lang="en-US" sz="2200" dirty="0" err="1" smtClean="0">
                <a:solidFill>
                  <a:prstClr val="black"/>
                </a:solidFill>
                <a:latin typeface="Times New Roman" pitchFamily="18" charset="0"/>
                <a:cs typeface="Times New Roman" pitchFamily="18" charset="0"/>
              </a:rPr>
              <a:t>MAb</a:t>
            </a:r>
            <a:r>
              <a:rPr lang="en-US" sz="2200" dirty="0" smtClean="0">
                <a:solidFill>
                  <a:prstClr val="black"/>
                </a:solidFill>
                <a:latin typeface="Times New Roman" pitchFamily="18" charset="0"/>
                <a:cs typeface="Times New Roman" pitchFamily="18" charset="0"/>
              </a:rPr>
              <a:t> unable to detect the target protein</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124</a:t>
            </a:fld>
            <a:endParaRPr lang="en-US"/>
          </a:p>
        </p:txBody>
      </p:sp>
    </p:spTree>
    <p:extLst>
      <p:ext uri="{BB962C8B-B14F-4D97-AF65-F5344CB8AC3E}">
        <p14:creationId xmlns:p14="http://schemas.microsoft.com/office/powerpoint/2010/main" xmlns="" val="252080802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7635"/>
            <a:ext cx="8839200" cy="6832640"/>
          </a:xfrm>
          <a:prstGeom prst="rect">
            <a:avLst/>
          </a:prstGeom>
        </p:spPr>
        <p:txBody>
          <a:bodyPr wrap="square">
            <a:spAutoFit/>
          </a:bodyPr>
          <a:lstStyle/>
          <a:p>
            <a:pPr marR="0" lvl="0" indent="0" algn="just" defTabSz="914400" eaLnBrk="1" fontAlgn="auto" latinLnBrk="0" hangingPunct="1">
              <a:lnSpc>
                <a:spcPct val="150000"/>
              </a:lnSpc>
              <a:spcAft>
                <a:spcPts val="0"/>
              </a:spcAft>
              <a:buClrTx/>
              <a:buSzTx/>
              <a:buFontTx/>
              <a:buNone/>
              <a:tabLst/>
              <a:defRPr/>
            </a:pP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Polyclonal Antibody</a:t>
            </a:r>
          </a:p>
          <a:p>
            <a:pPr marL="342900" marR="0" lvl="1" indent="-342900" algn="just" defTabSz="914400" eaLnBrk="1" fontAlgn="auto" latinLnBrk="0" hangingPunct="1">
              <a:lnSpc>
                <a:spcPct val="150000"/>
              </a:lnSpc>
              <a:spcAft>
                <a:spcPts val="0"/>
              </a:spcAft>
              <a:buClrTx/>
              <a:buSzTx/>
              <a:buFont typeface="Wingdings" pitchFamily="2" charset="2"/>
              <a:buChar char="§"/>
              <a:tabLst/>
              <a:defRPr/>
            </a:pPr>
            <a:r>
              <a:rPr lang="en-US" sz="2200" kern="0" dirty="0">
                <a:solidFill>
                  <a:prstClr val="black"/>
                </a:solidFill>
                <a:latin typeface="Times New Roman" pitchFamily="18" charset="0"/>
                <a:cs typeface="Times New Roman" pitchFamily="18" charset="0"/>
              </a:rPr>
              <a:t>C</a:t>
            </a:r>
            <a:r>
              <a:rPr kumimoji="0" lang="en-US" sz="2200" b="0"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ollection</a:t>
            </a:r>
            <a:r>
              <a:rPr kumimoji="0" lang="en-US" sz="22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of antibodies from different B cells that recognize multiple epitopes on the same antigen</a:t>
            </a:r>
          </a:p>
          <a:p>
            <a:pPr marL="342900" marR="0" lvl="1" indent="-342900" algn="just" defTabSz="914400" eaLnBrk="1" fontAlgn="auto" latinLnBrk="0" hangingPunct="1">
              <a:lnSpc>
                <a:spcPct val="150000"/>
              </a:lnSpc>
              <a:spcAft>
                <a:spcPts val="0"/>
              </a:spcAft>
              <a:buClrTx/>
              <a:buSzTx/>
              <a:buFont typeface="Wingdings" pitchFamily="2" charset="2"/>
              <a:buChar char="§"/>
              <a:tabLst/>
              <a:defRPr/>
            </a:pPr>
            <a:r>
              <a:rPr kumimoji="0" lang="en-US" sz="22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Each of these individual antibodies recognizes a unique epitope that is located on that antigen.</a:t>
            </a:r>
          </a:p>
          <a:p>
            <a:pPr marR="0" lvl="0" algn="just" defTabSz="914400" eaLnBrk="1" fontAlgn="auto" latinLnBrk="0" hangingPunct="1">
              <a:lnSpc>
                <a:spcPct val="150000"/>
              </a:lnSpc>
              <a:spcAft>
                <a:spcPts val="0"/>
              </a:spcAft>
              <a:buClrTx/>
              <a:buSzTx/>
              <a:tabLst/>
              <a:defRPr/>
            </a:pPr>
            <a:r>
              <a:rPr kumimoji="0" lang="en-US" sz="2200" b="1"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Advantages</a:t>
            </a:r>
          </a:p>
          <a:p>
            <a:pPr marL="342900" marR="0" lvl="1" indent="-342900" algn="just" defTabSz="914400" eaLnBrk="1" fontAlgn="auto" latinLnBrk="0" hangingPunct="1">
              <a:lnSpc>
                <a:spcPct val="150000"/>
              </a:lnSpc>
              <a:spcAft>
                <a:spcPts val="0"/>
              </a:spcAft>
              <a:buClrTx/>
              <a:buSzTx/>
              <a:buFont typeface="Wingdings" pitchFamily="2" charset="2"/>
              <a:buChar char="ü"/>
              <a:tabLst/>
              <a:defRPr/>
            </a:pPr>
            <a:r>
              <a:rPr kumimoji="0" lang="en-US" sz="22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Inexpensive and quick to produce (Purified antibody is ready to use in under four months)</a:t>
            </a:r>
          </a:p>
          <a:p>
            <a:pPr marL="342900" marR="0" lvl="1" indent="-342900" algn="just" defTabSz="914400" eaLnBrk="1" fontAlgn="auto" latinLnBrk="0" hangingPunct="1">
              <a:lnSpc>
                <a:spcPct val="150000"/>
              </a:lnSpc>
              <a:spcAft>
                <a:spcPts val="0"/>
              </a:spcAft>
              <a:buClrTx/>
              <a:buSzTx/>
              <a:buFont typeface="Wingdings" pitchFamily="2" charset="2"/>
              <a:buChar char="ü"/>
              <a:tabLst/>
              <a:defRPr/>
            </a:pPr>
            <a:r>
              <a:rPr kumimoji="0" lang="en-US" sz="22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Higher overall antibody affinity against the antigen due to recognition of multiple epitopes.</a:t>
            </a:r>
          </a:p>
          <a:p>
            <a:pPr marL="342900" marR="0" lvl="1" indent="-342900" algn="just" defTabSz="914400" eaLnBrk="1" fontAlgn="auto" latinLnBrk="0" hangingPunct="1">
              <a:lnSpc>
                <a:spcPct val="150000"/>
              </a:lnSpc>
              <a:spcAft>
                <a:spcPts val="0"/>
              </a:spcAft>
              <a:buClrTx/>
              <a:buSzTx/>
              <a:buFont typeface="Wingdings" pitchFamily="2" charset="2"/>
              <a:buChar char="ü"/>
              <a:tabLst/>
              <a:defRPr/>
            </a:pPr>
            <a:r>
              <a:rPr kumimoji="0" lang="en-US" sz="22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Offers greater sensitivity for detecting proteins that are present in low quantities in a sample since multiple antibodies will bind to multiple epitopes on the protein.</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125</a:t>
            </a:fld>
            <a:endParaRPr lang="en-US"/>
          </a:p>
        </p:txBody>
      </p:sp>
    </p:spTree>
    <p:extLst>
      <p:ext uri="{BB962C8B-B14F-4D97-AF65-F5344CB8AC3E}">
        <p14:creationId xmlns:p14="http://schemas.microsoft.com/office/powerpoint/2010/main" xmlns="" val="399912909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6145785"/>
          </a:xfrm>
          <a:prstGeom prst="rect">
            <a:avLst/>
          </a:prstGeom>
        </p:spPr>
        <p:txBody>
          <a:bodyPr wrap="square">
            <a:spAutoFit/>
          </a:bodyPr>
          <a:lstStyle/>
          <a:p>
            <a:pPr lvl="0" algn="just">
              <a:lnSpc>
                <a:spcPct val="150000"/>
              </a:lnSpc>
              <a:spcBef>
                <a:spcPts val="1000"/>
              </a:spcBef>
              <a:defRPr/>
            </a:pPr>
            <a:r>
              <a:rPr lang="en-US" sz="2200" b="1" kern="0" dirty="0">
                <a:solidFill>
                  <a:prstClr val="black"/>
                </a:solidFill>
                <a:latin typeface="Times New Roman" pitchFamily="18" charset="0"/>
                <a:cs typeface="Times New Roman" pitchFamily="18" charset="0"/>
              </a:rPr>
              <a:t>Disadvantages</a:t>
            </a:r>
          </a:p>
          <a:p>
            <a:pPr marL="800100" lvl="1" indent="-342900" algn="just">
              <a:lnSpc>
                <a:spcPct val="150000"/>
              </a:lnSpc>
              <a:spcBef>
                <a:spcPts val="500"/>
              </a:spcBef>
              <a:buFont typeface="Wingdings" pitchFamily="2" charset="2"/>
              <a:buChar char="ü"/>
              <a:defRPr/>
            </a:pPr>
            <a:r>
              <a:rPr lang="en-US" sz="2200" kern="0" dirty="0">
                <a:solidFill>
                  <a:prstClr val="black"/>
                </a:solidFill>
                <a:latin typeface="Times New Roman" pitchFamily="18" charset="0"/>
                <a:cs typeface="Times New Roman" pitchFamily="18" charset="0"/>
              </a:rPr>
              <a:t>Variability between different batches produced in different animals at different </a:t>
            </a:r>
            <a:r>
              <a:rPr lang="en-US" sz="2200" kern="0" dirty="0" smtClean="0">
                <a:solidFill>
                  <a:prstClr val="black"/>
                </a:solidFill>
                <a:latin typeface="Times New Roman" pitchFamily="18" charset="0"/>
                <a:cs typeface="Times New Roman" pitchFamily="18" charset="0"/>
              </a:rPr>
              <a:t>times</a:t>
            </a:r>
          </a:p>
          <a:p>
            <a:pPr marL="800100" lvl="1" indent="-342900" algn="just">
              <a:lnSpc>
                <a:spcPct val="150000"/>
              </a:lnSpc>
              <a:spcBef>
                <a:spcPts val="500"/>
              </a:spcBef>
              <a:buFont typeface="Wingdings" pitchFamily="2" charset="2"/>
              <a:buChar char="ü"/>
              <a:defRPr/>
            </a:pPr>
            <a:r>
              <a:rPr lang="en-US" sz="2200" kern="0" dirty="0" smtClean="0">
                <a:solidFill>
                  <a:prstClr val="black"/>
                </a:solidFill>
                <a:latin typeface="Times New Roman" pitchFamily="18" charset="0"/>
                <a:cs typeface="Times New Roman" pitchFamily="18" charset="0"/>
              </a:rPr>
              <a:t>Higher </a:t>
            </a:r>
            <a:r>
              <a:rPr lang="en-US" sz="2200" kern="0" dirty="0">
                <a:solidFill>
                  <a:prstClr val="black"/>
                </a:solidFill>
                <a:latin typeface="Times New Roman" pitchFamily="18" charset="0"/>
                <a:cs typeface="Times New Roman" pitchFamily="18" charset="0"/>
              </a:rPr>
              <a:t>potential for cross reactivity due to recognizing multiple </a:t>
            </a:r>
            <a:r>
              <a:rPr lang="en-US" sz="2200" kern="0" dirty="0" smtClean="0">
                <a:solidFill>
                  <a:prstClr val="black"/>
                </a:solidFill>
                <a:latin typeface="Times New Roman" pitchFamily="18" charset="0"/>
                <a:cs typeface="Times New Roman" pitchFamily="18" charset="0"/>
              </a:rPr>
              <a:t>epitopes</a:t>
            </a:r>
          </a:p>
          <a:p>
            <a:pPr marL="800100" lvl="1" indent="-342900" algn="just">
              <a:lnSpc>
                <a:spcPct val="150000"/>
              </a:lnSpc>
              <a:spcBef>
                <a:spcPts val="500"/>
              </a:spcBef>
              <a:buFont typeface="Wingdings" pitchFamily="2" charset="2"/>
              <a:buChar char="ü"/>
              <a:defRPr/>
            </a:pPr>
            <a:r>
              <a:rPr lang="en-US" sz="2200" kern="0" dirty="0" smtClean="0">
                <a:solidFill>
                  <a:prstClr val="black"/>
                </a:solidFill>
                <a:latin typeface="Times New Roman" pitchFamily="18" charset="0"/>
                <a:cs typeface="Times New Roman" pitchFamily="18" charset="0"/>
              </a:rPr>
              <a:t>Affinity </a:t>
            </a:r>
            <a:r>
              <a:rPr lang="en-US" sz="2200" kern="0" dirty="0">
                <a:solidFill>
                  <a:prstClr val="black"/>
                </a:solidFill>
                <a:latin typeface="Times New Roman" pitchFamily="18" charset="0"/>
                <a:cs typeface="Times New Roman" pitchFamily="18" charset="0"/>
              </a:rPr>
              <a:t>purification of the serum will typically be required to minimize cross </a:t>
            </a:r>
            <a:r>
              <a:rPr lang="en-US" sz="2200" kern="0" dirty="0" smtClean="0">
                <a:solidFill>
                  <a:prstClr val="black"/>
                </a:solidFill>
                <a:latin typeface="Times New Roman" pitchFamily="18" charset="0"/>
                <a:cs typeface="Times New Roman" pitchFamily="18" charset="0"/>
              </a:rPr>
              <a:t>reactivity</a:t>
            </a:r>
          </a:p>
          <a:p>
            <a:pPr lvl="0">
              <a:lnSpc>
                <a:spcPct val="90000"/>
              </a:lnSpc>
              <a:spcBef>
                <a:spcPts val="1000"/>
              </a:spcBef>
            </a:pPr>
            <a:r>
              <a:rPr lang="en-US" altLang="zh-TW" sz="2800" b="1" dirty="0">
                <a:solidFill>
                  <a:prstClr val="black"/>
                </a:solidFill>
                <a:latin typeface="Times New Roman" pitchFamily="18" charset="0"/>
                <a:cs typeface="Times New Roman" pitchFamily="18" charset="0"/>
              </a:rPr>
              <a:t>Formation and Selection of Hybrid </a:t>
            </a:r>
            <a:r>
              <a:rPr lang="en-US" altLang="zh-TW" sz="2800" b="1" dirty="0" smtClean="0">
                <a:solidFill>
                  <a:prstClr val="black"/>
                </a:solidFill>
                <a:latin typeface="Times New Roman" pitchFamily="18" charset="0"/>
                <a:cs typeface="Times New Roman" pitchFamily="18" charset="0"/>
              </a:rPr>
              <a:t>Cells</a:t>
            </a:r>
          </a:p>
          <a:p>
            <a:pPr marL="342900" lvl="0" indent="-342900" algn="just">
              <a:lnSpc>
                <a:spcPct val="150000"/>
              </a:lnSpc>
              <a:spcBef>
                <a:spcPts val="1000"/>
              </a:spcBef>
              <a:buFont typeface="Wingdings" pitchFamily="2" charset="2"/>
              <a:buChar char="q"/>
            </a:pPr>
            <a:r>
              <a:rPr lang="en-US" altLang="zh-TW" sz="2400" dirty="0" smtClean="0">
                <a:solidFill>
                  <a:prstClr val="black"/>
                </a:solidFill>
                <a:latin typeface="Times New Roman" pitchFamily="18" charset="0"/>
                <a:cs typeface="Times New Roman" pitchFamily="18" charset="0"/>
              </a:rPr>
              <a:t>A </a:t>
            </a:r>
            <a:r>
              <a:rPr lang="en-US" altLang="zh-TW" sz="2400" dirty="0" err="1" smtClean="0">
                <a:solidFill>
                  <a:prstClr val="black"/>
                </a:solidFill>
                <a:latin typeface="Times New Roman" pitchFamily="18" charset="0"/>
                <a:cs typeface="Times New Roman" pitchFamily="18" charset="0"/>
              </a:rPr>
              <a:t>hybridoma</a:t>
            </a:r>
            <a:r>
              <a:rPr lang="en-US" altLang="zh-TW" sz="2400" dirty="0" smtClean="0">
                <a:solidFill>
                  <a:prstClr val="black"/>
                </a:solidFill>
                <a:latin typeface="Times New Roman" pitchFamily="18" charset="0"/>
                <a:cs typeface="Times New Roman" pitchFamily="18" charset="0"/>
              </a:rPr>
              <a:t>, is produced by the injection of a specific antigen into a mouse, producing the antigen-specific plasma cells (antibody producing cell) from the mouse’s spleen.</a:t>
            </a:r>
            <a:endParaRPr lang="en-US" sz="2200" kern="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126</a:t>
            </a:fld>
            <a:endParaRPr lang="en-US"/>
          </a:p>
        </p:txBody>
      </p:sp>
    </p:spTree>
    <p:extLst>
      <p:ext uri="{BB962C8B-B14F-4D97-AF65-F5344CB8AC3E}">
        <p14:creationId xmlns:p14="http://schemas.microsoft.com/office/powerpoint/2010/main" xmlns="" val="20933557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6378669"/>
          </a:xfrm>
          <a:prstGeom prst="rect">
            <a:avLst/>
          </a:prstGeom>
        </p:spPr>
        <p:txBody>
          <a:bodyPr wrap="square">
            <a:spAutoFit/>
          </a:bodyPr>
          <a:lstStyle/>
          <a:p>
            <a:pPr marL="342900" indent="-342900" algn="just">
              <a:lnSpc>
                <a:spcPct val="150000"/>
              </a:lnSpc>
              <a:buFont typeface="Wingdings" pitchFamily="2" charset="2"/>
              <a:buChar char="q"/>
            </a:pPr>
            <a:r>
              <a:rPr lang="en-US" sz="2400" dirty="0" smtClean="0">
                <a:solidFill>
                  <a:prstClr val="black"/>
                </a:solidFill>
                <a:latin typeface="Times New Roman" pitchFamily="18" charset="0"/>
                <a:cs typeface="Times New Roman" pitchFamily="18" charset="0"/>
              </a:rPr>
              <a:t>One’s spleen cells are isolated, the B cells are fused with immortal </a:t>
            </a:r>
            <a:r>
              <a:rPr lang="en-US" sz="2400" dirty="0" err="1" smtClean="0">
                <a:solidFill>
                  <a:prstClr val="black"/>
                </a:solidFill>
                <a:latin typeface="Times New Roman" pitchFamily="18" charset="0"/>
                <a:cs typeface="Times New Roman" pitchFamily="18" charset="0"/>
              </a:rPr>
              <a:t>myolema</a:t>
            </a:r>
            <a:r>
              <a:rPr lang="en-US" sz="2400" dirty="0" smtClean="0">
                <a:solidFill>
                  <a:prstClr val="black"/>
                </a:solidFill>
                <a:latin typeface="Times New Roman" pitchFamily="18" charset="0"/>
                <a:cs typeface="Times New Roman" pitchFamily="18" charset="0"/>
              </a:rPr>
              <a:t> cells.</a:t>
            </a:r>
          </a:p>
          <a:p>
            <a:pPr marL="342900" indent="-342900" algn="just">
              <a:lnSpc>
                <a:spcPct val="150000"/>
              </a:lnSpc>
              <a:buFont typeface="Wingdings" pitchFamily="2" charset="2"/>
              <a:buChar char="q"/>
            </a:pPr>
            <a:r>
              <a:rPr lang="en-US" sz="2400" dirty="0" smtClean="0">
                <a:solidFill>
                  <a:prstClr val="black"/>
                </a:solidFill>
                <a:latin typeface="Times New Roman" pitchFamily="18" charset="0"/>
                <a:cs typeface="Times New Roman" pitchFamily="18" charset="0"/>
              </a:rPr>
              <a:t>Fusion is mediated by chemical protocols, most often using polyethylene glycol.</a:t>
            </a:r>
          </a:p>
          <a:p>
            <a:pPr marL="342900" lvl="0" indent="-342900" algn="just">
              <a:lnSpc>
                <a:spcPct val="150000"/>
              </a:lnSpc>
              <a:spcBef>
                <a:spcPts val="500"/>
              </a:spcBef>
              <a:buFont typeface="Wingdings" pitchFamily="2" charset="2"/>
              <a:buChar char="q"/>
            </a:pPr>
            <a:r>
              <a:rPr lang="en-US" altLang="zh-TW" sz="2400" kern="0" dirty="0">
                <a:solidFill>
                  <a:prstClr val="black"/>
                </a:solidFill>
                <a:latin typeface="Times New Roman" pitchFamily="18" charset="0"/>
                <a:cs typeface="Times New Roman" pitchFamily="18" charset="0"/>
              </a:rPr>
              <a:t>Fused cells are selected by using HAT medium (Hypoxanthine </a:t>
            </a:r>
            <a:r>
              <a:rPr lang="en-US" altLang="zh-TW" sz="2400" kern="0" dirty="0" err="1">
                <a:solidFill>
                  <a:prstClr val="black"/>
                </a:solidFill>
                <a:latin typeface="Times New Roman" pitchFamily="18" charset="0"/>
                <a:cs typeface="Times New Roman" pitchFamily="18" charset="0"/>
              </a:rPr>
              <a:t>Aminopterin</a:t>
            </a:r>
            <a:r>
              <a:rPr lang="en-US" altLang="zh-TW" sz="2400" kern="0" dirty="0">
                <a:solidFill>
                  <a:prstClr val="black"/>
                </a:solidFill>
                <a:latin typeface="Times New Roman" pitchFamily="18" charset="0"/>
                <a:cs typeface="Times New Roman" pitchFamily="18" charset="0"/>
              </a:rPr>
              <a:t> Thymidine)</a:t>
            </a:r>
          </a:p>
          <a:p>
            <a:pPr marL="1257300" lvl="2" indent="-342900" algn="just">
              <a:lnSpc>
                <a:spcPct val="150000"/>
              </a:lnSpc>
              <a:spcBef>
                <a:spcPts val="500"/>
              </a:spcBef>
              <a:buFont typeface="Wingdings" pitchFamily="2" charset="2"/>
              <a:buChar char="ü"/>
            </a:pPr>
            <a:r>
              <a:rPr lang="en-US" altLang="zh-TW" sz="2400" dirty="0">
                <a:solidFill>
                  <a:prstClr val="black"/>
                </a:solidFill>
                <a:latin typeface="Times New Roman" pitchFamily="18" charset="0"/>
                <a:cs typeface="Times New Roman" pitchFamily="18" charset="0"/>
              </a:rPr>
              <a:t>Myeloma cells are unable to grow in HAT - lack the HGPRT (hypoxanthine-guanine </a:t>
            </a:r>
            <a:r>
              <a:rPr lang="en-US" altLang="zh-TW" sz="2400" dirty="0" err="1">
                <a:solidFill>
                  <a:prstClr val="black"/>
                </a:solidFill>
                <a:latin typeface="Times New Roman" pitchFamily="18" charset="0"/>
                <a:cs typeface="Times New Roman" pitchFamily="18" charset="0"/>
              </a:rPr>
              <a:t>phosphoribosyl</a:t>
            </a:r>
            <a:r>
              <a:rPr lang="en-US" altLang="zh-TW" sz="2400" dirty="0">
                <a:solidFill>
                  <a:prstClr val="black"/>
                </a:solidFill>
                <a:latin typeface="Times New Roman" pitchFamily="18" charset="0"/>
                <a:cs typeface="Times New Roman" pitchFamily="18" charset="0"/>
              </a:rPr>
              <a:t> </a:t>
            </a:r>
            <a:r>
              <a:rPr lang="en-US" altLang="zh-TW" sz="2400" dirty="0" err="1">
                <a:solidFill>
                  <a:prstClr val="black"/>
                </a:solidFill>
                <a:latin typeface="Times New Roman" pitchFamily="18" charset="0"/>
                <a:cs typeface="Times New Roman" pitchFamily="18" charset="0"/>
              </a:rPr>
              <a:t>transferase</a:t>
            </a:r>
            <a:r>
              <a:rPr lang="en-US" altLang="zh-TW" sz="2400" dirty="0">
                <a:solidFill>
                  <a:prstClr val="black"/>
                </a:solidFill>
                <a:latin typeface="Times New Roman" pitchFamily="18" charset="0"/>
                <a:cs typeface="Times New Roman" pitchFamily="18" charset="0"/>
              </a:rPr>
              <a:t>) </a:t>
            </a:r>
            <a:r>
              <a:rPr lang="en-US" altLang="zh-TW" sz="2400" dirty="0" smtClean="0">
                <a:solidFill>
                  <a:prstClr val="black"/>
                </a:solidFill>
                <a:latin typeface="Times New Roman" pitchFamily="18" charset="0"/>
                <a:cs typeface="Times New Roman" pitchFamily="18" charset="0"/>
              </a:rPr>
              <a:t>gene.</a:t>
            </a:r>
            <a:endParaRPr lang="en-US" altLang="zh-TW" sz="2400" dirty="0">
              <a:solidFill>
                <a:prstClr val="black"/>
              </a:solidFill>
              <a:latin typeface="Times New Roman" pitchFamily="18" charset="0"/>
              <a:cs typeface="Times New Roman" pitchFamily="18" charset="0"/>
            </a:endParaRPr>
          </a:p>
          <a:p>
            <a:pPr marL="1257300" lvl="2" indent="-342900" algn="just">
              <a:lnSpc>
                <a:spcPct val="150000"/>
              </a:lnSpc>
              <a:spcBef>
                <a:spcPts val="500"/>
              </a:spcBef>
              <a:buFont typeface="Wingdings" pitchFamily="2" charset="2"/>
              <a:buChar char="ü"/>
            </a:pPr>
            <a:r>
              <a:rPr lang="en-US" altLang="zh-TW" sz="2400" dirty="0">
                <a:solidFill>
                  <a:prstClr val="black"/>
                </a:solidFill>
                <a:latin typeface="Times New Roman" pitchFamily="18" charset="0"/>
                <a:cs typeface="Times New Roman" pitchFamily="18" charset="0"/>
              </a:rPr>
              <a:t>B cells are able to survive (have functional HGPRT), but can not live for extended </a:t>
            </a:r>
            <a:r>
              <a:rPr lang="en-US" altLang="zh-TW" sz="2400" dirty="0" smtClean="0">
                <a:solidFill>
                  <a:prstClr val="black"/>
                </a:solidFill>
                <a:latin typeface="Times New Roman" pitchFamily="18" charset="0"/>
                <a:cs typeface="Times New Roman" pitchFamily="18" charset="0"/>
              </a:rPr>
              <a:t>periods.</a:t>
            </a:r>
            <a:endParaRPr lang="en-US" sz="2400" dirty="0" smtClean="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127</a:t>
            </a:fld>
            <a:endParaRPr lang="en-US"/>
          </a:p>
        </p:txBody>
      </p:sp>
    </p:spTree>
    <p:extLst>
      <p:ext uri="{BB962C8B-B14F-4D97-AF65-F5344CB8AC3E}">
        <p14:creationId xmlns:p14="http://schemas.microsoft.com/office/powerpoint/2010/main" xmlns="" val="353418338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7532"/>
            <a:ext cx="8839200" cy="6655668"/>
          </a:xfrm>
          <a:prstGeom prst="rect">
            <a:avLst/>
          </a:prstGeom>
        </p:spPr>
        <p:txBody>
          <a:bodyPr wrap="square">
            <a:spAutoFit/>
          </a:bodyPr>
          <a:lstStyle/>
          <a:p>
            <a:pPr marL="342900" indent="-342900" algn="just">
              <a:lnSpc>
                <a:spcPct val="150000"/>
              </a:lnSpc>
              <a:spcBef>
                <a:spcPts val="500"/>
              </a:spcBef>
              <a:buFont typeface="Wingdings" pitchFamily="2" charset="2"/>
              <a:buChar char="q"/>
            </a:pPr>
            <a:r>
              <a:rPr lang="en-US" altLang="zh-TW" sz="2300" kern="0" dirty="0" smtClean="0">
                <a:solidFill>
                  <a:prstClr val="black"/>
                </a:solidFill>
                <a:latin typeface="Times New Roman" pitchFamily="18" charset="0"/>
                <a:cs typeface="Times New Roman" pitchFamily="18" charset="0"/>
              </a:rPr>
              <a:t>Fused </a:t>
            </a:r>
            <a:r>
              <a:rPr lang="en-US" altLang="zh-TW" sz="2300" kern="0" dirty="0">
                <a:solidFill>
                  <a:prstClr val="black"/>
                </a:solidFill>
                <a:latin typeface="Times New Roman" pitchFamily="18" charset="0"/>
                <a:cs typeface="Times New Roman" pitchFamily="18" charset="0"/>
              </a:rPr>
              <a:t>cells are incubated in the HAT </a:t>
            </a:r>
            <a:r>
              <a:rPr lang="en-US" altLang="zh-TW" sz="2300" kern="0" dirty="0" smtClean="0">
                <a:solidFill>
                  <a:prstClr val="black"/>
                </a:solidFill>
                <a:latin typeface="Times New Roman" pitchFamily="18" charset="0"/>
                <a:cs typeface="Times New Roman" pitchFamily="18" charset="0"/>
              </a:rPr>
              <a:t>medium</a:t>
            </a:r>
            <a:r>
              <a:rPr lang="en-US" altLang="zh-TW" sz="2300" kern="0" dirty="0">
                <a:solidFill>
                  <a:prstClr val="black"/>
                </a:solidFill>
                <a:latin typeface="Times New Roman" pitchFamily="18" charset="0"/>
                <a:cs typeface="Times New Roman" pitchFamily="18" charset="0"/>
              </a:rPr>
              <a:t>.</a:t>
            </a:r>
          </a:p>
          <a:p>
            <a:pPr marL="342900" indent="-342900" algn="just">
              <a:lnSpc>
                <a:spcPct val="150000"/>
              </a:lnSpc>
              <a:spcBef>
                <a:spcPts val="500"/>
              </a:spcBef>
              <a:buFont typeface="Wingdings" pitchFamily="2" charset="2"/>
              <a:buChar char="q"/>
            </a:pPr>
            <a:r>
              <a:rPr lang="en-US" altLang="zh-TW" sz="2300" kern="0" dirty="0" smtClean="0">
                <a:solidFill>
                  <a:prstClr val="black"/>
                </a:solidFill>
                <a:latin typeface="Times New Roman" pitchFamily="18" charset="0"/>
                <a:cs typeface="Times New Roman" pitchFamily="18" charset="0"/>
              </a:rPr>
              <a:t>Myeloma </a:t>
            </a:r>
            <a:r>
              <a:rPr lang="en-US" altLang="zh-TW" sz="2300" kern="0" dirty="0">
                <a:solidFill>
                  <a:prstClr val="black"/>
                </a:solidFill>
                <a:latin typeface="Times New Roman" pitchFamily="18" charset="0"/>
                <a:cs typeface="Times New Roman" pitchFamily="18" charset="0"/>
              </a:rPr>
              <a:t>cells die, as they cannot produce </a:t>
            </a:r>
            <a:r>
              <a:rPr lang="en-US" altLang="zh-TW" sz="2300" kern="0" dirty="0" smtClean="0">
                <a:solidFill>
                  <a:prstClr val="black"/>
                </a:solidFill>
                <a:latin typeface="Times New Roman" pitchFamily="18" charset="0"/>
                <a:cs typeface="Times New Roman" pitchFamily="18" charset="0"/>
              </a:rPr>
              <a:t>nucleotides.</a:t>
            </a:r>
          </a:p>
          <a:p>
            <a:pPr marL="342900" indent="-342900" algn="just">
              <a:lnSpc>
                <a:spcPct val="150000"/>
              </a:lnSpc>
              <a:spcBef>
                <a:spcPts val="500"/>
              </a:spcBef>
              <a:buFont typeface="Wingdings" pitchFamily="2" charset="2"/>
              <a:buChar char="q"/>
            </a:pPr>
            <a:r>
              <a:rPr lang="en-US" altLang="zh-TW" sz="2300" kern="0" dirty="0" err="1" smtClean="0">
                <a:solidFill>
                  <a:prstClr val="black"/>
                </a:solidFill>
                <a:latin typeface="Times New Roman" pitchFamily="18" charset="0"/>
                <a:cs typeface="Times New Roman" pitchFamily="18" charset="0"/>
              </a:rPr>
              <a:t>Unfused</a:t>
            </a:r>
            <a:r>
              <a:rPr lang="en-US" altLang="zh-TW" sz="2300" kern="0" dirty="0" smtClean="0">
                <a:solidFill>
                  <a:prstClr val="black"/>
                </a:solidFill>
                <a:latin typeface="Times New Roman" pitchFamily="18" charset="0"/>
                <a:cs typeface="Times New Roman" pitchFamily="18" charset="0"/>
              </a:rPr>
              <a:t> </a:t>
            </a:r>
            <a:r>
              <a:rPr lang="en-US" altLang="zh-TW" sz="2300" kern="0" dirty="0">
                <a:solidFill>
                  <a:prstClr val="black"/>
                </a:solidFill>
                <a:latin typeface="Times New Roman" pitchFamily="18" charset="0"/>
                <a:cs typeface="Times New Roman" pitchFamily="18" charset="0"/>
              </a:rPr>
              <a:t>B cells </a:t>
            </a:r>
            <a:r>
              <a:rPr lang="en-US" altLang="zh-TW" sz="2300" kern="0" dirty="0" smtClean="0">
                <a:solidFill>
                  <a:prstClr val="black"/>
                </a:solidFill>
                <a:latin typeface="Times New Roman" pitchFamily="18" charset="0"/>
                <a:cs typeface="Times New Roman" pitchFamily="18" charset="0"/>
              </a:rPr>
              <a:t>die, </a:t>
            </a:r>
            <a:r>
              <a:rPr lang="en-US" altLang="zh-TW" sz="2300" kern="0" dirty="0">
                <a:solidFill>
                  <a:prstClr val="black"/>
                </a:solidFill>
                <a:latin typeface="Times New Roman" pitchFamily="18" charset="0"/>
                <a:cs typeface="Times New Roman" pitchFamily="18" charset="0"/>
              </a:rPr>
              <a:t>as they have a short life span. </a:t>
            </a:r>
          </a:p>
          <a:p>
            <a:pPr marL="342900" indent="-342900" algn="just">
              <a:lnSpc>
                <a:spcPct val="150000"/>
              </a:lnSpc>
              <a:spcBef>
                <a:spcPts val="500"/>
              </a:spcBef>
              <a:buFont typeface="Wingdings" pitchFamily="2" charset="2"/>
              <a:buChar char="q"/>
            </a:pPr>
            <a:r>
              <a:rPr lang="en-US" altLang="zh-TW" sz="2300" kern="0" dirty="0" smtClean="0">
                <a:solidFill>
                  <a:prstClr val="black"/>
                </a:solidFill>
                <a:latin typeface="Times New Roman" pitchFamily="18" charset="0"/>
                <a:cs typeface="Times New Roman" pitchFamily="18" charset="0"/>
              </a:rPr>
              <a:t>Only </a:t>
            </a:r>
            <a:r>
              <a:rPr lang="en-US" altLang="zh-TW" sz="2300" kern="0" dirty="0">
                <a:solidFill>
                  <a:prstClr val="black"/>
                </a:solidFill>
                <a:latin typeface="Times New Roman" pitchFamily="18" charset="0"/>
                <a:cs typeface="Times New Roman" pitchFamily="18" charset="0"/>
              </a:rPr>
              <a:t>the B cell-myeloma hybrids survive, since the HGPRT gene coming from the B cells is functional. </a:t>
            </a:r>
            <a:endParaRPr lang="en-US" altLang="zh-TW" sz="2300" kern="0" dirty="0" smtClean="0">
              <a:solidFill>
                <a:prstClr val="black"/>
              </a:solidFill>
              <a:latin typeface="Times New Roman" pitchFamily="18" charset="0"/>
              <a:cs typeface="Times New Roman" pitchFamily="18" charset="0"/>
            </a:endParaRPr>
          </a:p>
          <a:p>
            <a:pPr marL="342900" lvl="0" indent="-342900" algn="just">
              <a:lnSpc>
                <a:spcPct val="150000"/>
              </a:lnSpc>
              <a:buFont typeface="Wingdings" pitchFamily="2" charset="2"/>
              <a:buChar char="q"/>
            </a:pPr>
            <a:r>
              <a:rPr lang="en-US" sz="2300" dirty="0">
                <a:solidFill>
                  <a:prstClr val="black"/>
                </a:solidFill>
                <a:latin typeface="Times New Roman" pitchFamily="18" charset="0"/>
                <a:cs typeface="Times New Roman" pitchFamily="18" charset="0"/>
              </a:rPr>
              <a:t>H</a:t>
            </a:r>
            <a:r>
              <a:rPr lang="en-US" sz="2300" dirty="0" smtClean="0">
                <a:solidFill>
                  <a:prstClr val="black"/>
                </a:solidFill>
                <a:latin typeface="Times New Roman" pitchFamily="18" charset="0"/>
                <a:cs typeface="Times New Roman" pitchFamily="18" charset="0"/>
              </a:rPr>
              <a:t>ybrid cell can </a:t>
            </a:r>
            <a:r>
              <a:rPr lang="en-US" sz="2300" dirty="0">
                <a:solidFill>
                  <a:prstClr val="black"/>
                </a:solidFill>
                <a:latin typeface="Times New Roman" pitchFamily="18" charset="0"/>
                <a:cs typeface="Times New Roman" pitchFamily="18" charset="0"/>
              </a:rPr>
              <a:t>be cloned to produce many identical daughter </a:t>
            </a:r>
            <a:r>
              <a:rPr lang="en-US" sz="2300" dirty="0" smtClean="0">
                <a:solidFill>
                  <a:prstClr val="black"/>
                </a:solidFill>
                <a:latin typeface="Times New Roman" pitchFamily="18" charset="0"/>
                <a:cs typeface="Times New Roman" pitchFamily="18" charset="0"/>
              </a:rPr>
              <a:t>clones.</a:t>
            </a:r>
            <a:endParaRPr lang="en-US" sz="2300" dirty="0">
              <a:solidFill>
                <a:prstClr val="black"/>
              </a:solidFill>
              <a:latin typeface="Times New Roman" pitchFamily="18" charset="0"/>
              <a:cs typeface="Times New Roman" pitchFamily="18" charset="0"/>
            </a:endParaRPr>
          </a:p>
          <a:p>
            <a:pPr marL="342900" lvl="0" indent="-342900" algn="just">
              <a:lnSpc>
                <a:spcPct val="150000"/>
              </a:lnSpc>
              <a:buFont typeface="Wingdings" pitchFamily="2" charset="2"/>
              <a:buChar char="q"/>
            </a:pPr>
            <a:r>
              <a:rPr lang="en-US" sz="2300" dirty="0">
                <a:solidFill>
                  <a:prstClr val="black"/>
                </a:solidFill>
                <a:latin typeface="Times New Roman" pitchFamily="18" charset="0"/>
                <a:cs typeface="Times New Roman" pitchFamily="18" charset="0"/>
              </a:rPr>
              <a:t>These daughter clones then secrete the immune cell product. </a:t>
            </a:r>
          </a:p>
          <a:p>
            <a:pPr marL="342900" lvl="0" indent="-342900" algn="just">
              <a:lnSpc>
                <a:spcPct val="150000"/>
              </a:lnSpc>
              <a:buFont typeface="Wingdings" pitchFamily="2" charset="2"/>
              <a:buChar char="q"/>
            </a:pPr>
            <a:r>
              <a:rPr lang="en-US" sz="2300" dirty="0">
                <a:solidFill>
                  <a:prstClr val="black"/>
                </a:solidFill>
                <a:latin typeface="Times New Roman" pitchFamily="18" charset="0"/>
                <a:cs typeface="Times New Roman" pitchFamily="18" charset="0"/>
              </a:rPr>
              <a:t>Since these antibodies come from only one type of cell (the </a:t>
            </a:r>
            <a:r>
              <a:rPr lang="en-US" sz="2300" dirty="0" err="1">
                <a:solidFill>
                  <a:prstClr val="black"/>
                </a:solidFill>
                <a:latin typeface="Times New Roman" pitchFamily="18" charset="0"/>
                <a:cs typeface="Times New Roman" pitchFamily="18" charset="0"/>
              </a:rPr>
              <a:t>hybridoma</a:t>
            </a:r>
            <a:r>
              <a:rPr lang="en-US" sz="2300" dirty="0">
                <a:solidFill>
                  <a:prstClr val="black"/>
                </a:solidFill>
                <a:latin typeface="Times New Roman" pitchFamily="18" charset="0"/>
                <a:cs typeface="Times New Roman" pitchFamily="18" charset="0"/>
              </a:rPr>
              <a:t> cell) they are called </a:t>
            </a:r>
            <a:r>
              <a:rPr lang="en-US" sz="2300" b="1" dirty="0">
                <a:solidFill>
                  <a:prstClr val="black"/>
                </a:solidFill>
                <a:latin typeface="Times New Roman" pitchFamily="18" charset="0"/>
                <a:cs typeface="Times New Roman" pitchFamily="18" charset="0"/>
              </a:rPr>
              <a:t>monoclonal antibodies. </a:t>
            </a:r>
          </a:p>
          <a:p>
            <a:pPr marL="342900" lvl="0" indent="-342900" algn="just">
              <a:lnSpc>
                <a:spcPct val="150000"/>
              </a:lnSpc>
              <a:buFont typeface="Wingdings" pitchFamily="2" charset="2"/>
              <a:buChar char="q"/>
            </a:pPr>
            <a:r>
              <a:rPr lang="en-US" sz="2300" dirty="0">
                <a:solidFill>
                  <a:prstClr val="black"/>
                </a:solidFill>
                <a:latin typeface="Times New Roman" pitchFamily="18" charset="0"/>
                <a:cs typeface="Times New Roman" pitchFamily="18" charset="0"/>
              </a:rPr>
              <a:t>The advantage of this process is that it can combine the qualities of the two different types of cells; the ability to grow continually, and to produce large amounts of pure antibody</a:t>
            </a:r>
            <a:r>
              <a:rPr lang="en-US" sz="2300" dirty="0" smtClean="0">
                <a:solidFill>
                  <a:prstClr val="black"/>
                </a:solidFill>
                <a:latin typeface="Times New Roman" pitchFamily="18" charset="0"/>
                <a:cs typeface="Times New Roman" pitchFamily="18" charset="0"/>
              </a:rPr>
              <a:t>.</a:t>
            </a:r>
            <a:endParaRPr lang="en-US" sz="23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128</a:t>
            </a:fld>
            <a:endParaRPr lang="en-US"/>
          </a:p>
        </p:txBody>
      </p:sp>
    </p:spTree>
    <p:extLst>
      <p:ext uri="{BB962C8B-B14F-4D97-AF65-F5344CB8AC3E}">
        <p14:creationId xmlns:p14="http://schemas.microsoft.com/office/powerpoint/2010/main" xmlns="" val="80821467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Program Files\KUBY40IRCD\ART\CH04\F04-22.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472" y="136478"/>
            <a:ext cx="8971128"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8E82F8EB-D623-43FC-AB15-0EFF6FAC25BD}" type="slidenum">
              <a:rPr lang="en-US" smtClean="0"/>
              <a:pPr/>
              <a:t>129</a:t>
            </a:fld>
            <a:endParaRPr lang="en-US"/>
          </a:p>
        </p:txBody>
      </p:sp>
    </p:spTree>
    <p:extLst>
      <p:ext uri="{BB962C8B-B14F-4D97-AF65-F5344CB8AC3E}">
        <p14:creationId xmlns:p14="http://schemas.microsoft.com/office/powerpoint/2010/main" xmlns="" val="747235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571030"/>
          </a:xfrm>
          <a:prstGeom prst="rect">
            <a:avLst/>
          </a:prstGeom>
          <a:solidFill>
            <a:schemeClr val="bg2">
              <a:lumMod val="90000"/>
            </a:schemeClr>
          </a:solidFill>
        </p:spPr>
        <p:txBody>
          <a:bodyPr wrap="square">
            <a:spAutoFit/>
          </a:bodyPr>
          <a:lstStyle/>
          <a:p>
            <a:pPr lvl="0" algn="ctr">
              <a:lnSpc>
                <a:spcPct val="150000"/>
              </a:lnSpc>
              <a:spcBef>
                <a:spcPts val="1000"/>
              </a:spcBef>
            </a:pPr>
            <a:r>
              <a:rPr lang="en-US" sz="2400" b="1" dirty="0">
                <a:solidFill>
                  <a:srgbClr val="002060"/>
                </a:solidFill>
                <a:latin typeface="Times New Roman" pitchFamily="18" charset="0"/>
                <a:cs typeface="Times New Roman" pitchFamily="18" charset="0"/>
              </a:rPr>
              <a:t>Classical </a:t>
            </a:r>
            <a:r>
              <a:rPr lang="en-US" sz="2400" b="1" dirty="0" err="1" smtClean="0">
                <a:solidFill>
                  <a:srgbClr val="002060"/>
                </a:solidFill>
                <a:latin typeface="Times New Roman" pitchFamily="18" charset="0"/>
                <a:cs typeface="Times New Roman" pitchFamily="18" charset="0"/>
              </a:rPr>
              <a:t>Vs</a:t>
            </a:r>
            <a:r>
              <a:rPr lang="en-US" sz="2400" b="1" dirty="0" smtClean="0">
                <a:solidFill>
                  <a:srgbClr val="002060"/>
                </a:solidFill>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modern Biotechnology</a:t>
            </a:r>
          </a:p>
          <a:p>
            <a:pPr marL="228600" lvl="0" indent="-228600" algn="just">
              <a:lnSpc>
                <a:spcPct val="150000"/>
              </a:lnSpc>
              <a:spcBef>
                <a:spcPts val="1000"/>
              </a:spcBef>
              <a:buFont typeface="Wingdings" panose="05000000000000000000" pitchFamily="2" charset="2"/>
              <a:buChar char="Ø"/>
            </a:pPr>
            <a:r>
              <a:rPr lang="en-US" sz="2400" dirty="0" smtClean="0">
                <a:solidFill>
                  <a:prstClr val="black"/>
                </a:solidFill>
                <a:latin typeface="Times New Roman" pitchFamily="18" charset="0"/>
                <a:cs typeface="Times New Roman" pitchFamily="18" charset="0"/>
              </a:rPr>
              <a:t> No </a:t>
            </a:r>
            <a:r>
              <a:rPr lang="en-US" sz="2400" dirty="0">
                <a:solidFill>
                  <a:prstClr val="black"/>
                </a:solidFill>
                <a:latin typeface="Times New Roman" pitchFamily="18" charset="0"/>
                <a:cs typeface="Times New Roman" pitchFamily="18" charset="0"/>
              </a:rPr>
              <a:t>differences in principles but technological advancement of utilizing living cells for the benefit of man</a:t>
            </a:r>
          </a:p>
          <a:p>
            <a:pPr lvl="0" algn="just">
              <a:lnSpc>
                <a:spcPct val="150000"/>
              </a:lnSpc>
              <a:spcBef>
                <a:spcPts val="1000"/>
              </a:spcBef>
            </a:pPr>
            <a:r>
              <a:rPr lang="en-US" sz="2400" b="1" dirty="0">
                <a:solidFill>
                  <a:prstClr val="black"/>
                </a:solidFill>
                <a:latin typeface="Times New Roman" pitchFamily="18" charset="0"/>
                <a:cs typeface="Times New Roman" pitchFamily="18" charset="0"/>
              </a:rPr>
              <a:t>Classical Biotechnology</a:t>
            </a:r>
          </a:p>
          <a:p>
            <a:pPr marL="685800" lvl="1" indent="-228600" algn="just">
              <a:lnSpc>
                <a:spcPct val="150000"/>
              </a:lnSpc>
              <a:spcBef>
                <a:spcPts val="500"/>
              </a:spcBef>
              <a:buFont typeface="Arial" panose="020B0604020202020204" pitchFamily="34" charset="0"/>
              <a:buChar char="•"/>
            </a:pPr>
            <a:r>
              <a:rPr lang="en-US" sz="2400" dirty="0" smtClean="0">
                <a:solidFill>
                  <a:prstClr val="black"/>
                </a:solidFill>
                <a:latin typeface="Times New Roman" pitchFamily="18" charset="0"/>
                <a:cs typeface="Times New Roman" pitchFamily="18" charset="0"/>
              </a:rPr>
              <a:t>Basically </a:t>
            </a:r>
            <a:r>
              <a:rPr lang="en-US" sz="2400" dirty="0">
                <a:solidFill>
                  <a:prstClr val="black"/>
                </a:solidFill>
                <a:latin typeface="Times New Roman" pitchFamily="18" charset="0"/>
                <a:cs typeface="Times New Roman" pitchFamily="18" charset="0"/>
              </a:rPr>
              <a:t>a </a:t>
            </a:r>
            <a:r>
              <a:rPr lang="en-US" sz="2400" dirty="0">
                <a:solidFill>
                  <a:srgbClr val="0070C0"/>
                </a:solidFill>
                <a:latin typeface="Times New Roman" pitchFamily="18" charset="0"/>
                <a:cs typeface="Times New Roman" pitchFamily="18" charset="0"/>
              </a:rPr>
              <a:t>microbial-based fermentation process </a:t>
            </a:r>
          </a:p>
          <a:p>
            <a:pPr marL="685800" lvl="1" indent="-228600" algn="just">
              <a:lnSpc>
                <a:spcPct val="150000"/>
              </a:lnSpc>
              <a:spcBef>
                <a:spcPts val="500"/>
              </a:spcBef>
              <a:buFont typeface="Arial" panose="020B0604020202020204" pitchFamily="34" charset="0"/>
              <a:buChar char="•"/>
            </a:pPr>
            <a:r>
              <a:rPr lang="en-US" sz="2400" dirty="0" smtClean="0">
                <a:solidFill>
                  <a:prstClr val="black"/>
                </a:solidFill>
                <a:latin typeface="Times New Roman" pitchFamily="18" charset="0"/>
                <a:cs typeface="Times New Roman" pitchFamily="18" charset="0"/>
              </a:rPr>
              <a:t>Is </a:t>
            </a:r>
            <a:r>
              <a:rPr lang="en-US" sz="2400" dirty="0">
                <a:solidFill>
                  <a:prstClr val="black"/>
                </a:solidFill>
                <a:latin typeface="Times New Roman" pitchFamily="18" charset="0"/>
                <a:cs typeface="Times New Roman" pitchFamily="18" charset="0"/>
              </a:rPr>
              <a:t>a hybrid of </a:t>
            </a:r>
            <a:r>
              <a:rPr lang="en-US" sz="2400" dirty="0">
                <a:solidFill>
                  <a:srgbClr val="002060"/>
                </a:solidFill>
                <a:latin typeface="Times New Roman" pitchFamily="18" charset="0"/>
                <a:cs typeface="Times New Roman" pitchFamily="18" charset="0"/>
              </a:rPr>
              <a:t>fermentation</a:t>
            </a:r>
            <a:r>
              <a:rPr lang="en-US" sz="2400" dirty="0">
                <a:solidFill>
                  <a:prstClr val="black"/>
                </a:solidFill>
                <a:latin typeface="Times New Roman" pitchFamily="18" charset="0"/>
                <a:cs typeface="Times New Roman" pitchFamily="18" charset="0"/>
              </a:rPr>
              <a:t> and </a:t>
            </a:r>
            <a:r>
              <a:rPr lang="en-US" sz="2400" dirty="0">
                <a:solidFill>
                  <a:srgbClr val="002060"/>
                </a:solidFill>
                <a:latin typeface="Times New Roman" pitchFamily="18" charset="0"/>
                <a:cs typeface="Times New Roman" pitchFamily="18" charset="0"/>
              </a:rPr>
              <a:t>biochemical engineering</a:t>
            </a:r>
            <a:r>
              <a:rPr lang="en-US" sz="2400" dirty="0">
                <a:solidFill>
                  <a:prstClr val="black"/>
                </a:solidFill>
                <a:latin typeface="Times New Roman" pitchFamily="18" charset="0"/>
                <a:cs typeface="Times New Roman" pitchFamily="18" charset="0"/>
              </a:rPr>
              <a:t> </a:t>
            </a:r>
          </a:p>
          <a:p>
            <a:pPr marL="228600" lvl="0" indent="-228600" algn="just">
              <a:lnSpc>
                <a:spcPct val="150000"/>
              </a:lnSpc>
              <a:buFont typeface="Arial" panose="020B0604020202020204" pitchFamily="34" charset="0"/>
              <a:buChar char="•"/>
            </a:pPr>
            <a:r>
              <a:rPr lang="en-US" sz="2400" dirty="0">
                <a:solidFill>
                  <a:prstClr val="black"/>
                </a:solidFill>
                <a:latin typeface="Times New Roman" pitchFamily="18" charset="0"/>
                <a:cs typeface="Times New Roman" pitchFamily="18" charset="0"/>
              </a:rPr>
              <a:t>Emerged during the early 20</a:t>
            </a:r>
            <a:r>
              <a:rPr lang="en-US" sz="2400" baseline="30000" dirty="0">
                <a:solidFill>
                  <a:prstClr val="black"/>
                </a:solidFill>
                <a:latin typeface="Times New Roman" pitchFamily="18" charset="0"/>
                <a:cs typeface="Times New Roman" pitchFamily="18" charset="0"/>
              </a:rPr>
              <a:t>th</a:t>
            </a:r>
            <a:r>
              <a:rPr lang="en-US" sz="2400" dirty="0">
                <a:solidFill>
                  <a:prstClr val="black"/>
                </a:solidFill>
                <a:latin typeface="Times New Roman" pitchFamily="18" charset="0"/>
                <a:cs typeface="Times New Roman" pitchFamily="18" charset="0"/>
              </a:rPr>
              <a:t> century</a:t>
            </a:r>
          </a:p>
          <a:p>
            <a:pPr marL="685800" lvl="1" indent="-228600" algn="just">
              <a:lnSpc>
                <a:spcPct val="150000"/>
              </a:lnSpc>
              <a:buFont typeface="Arial" panose="020B0604020202020204" pitchFamily="34" charset="0"/>
              <a:buChar char="•"/>
            </a:pPr>
            <a:r>
              <a:rPr lang="en-US" sz="2400" dirty="0" smtClean="0">
                <a:solidFill>
                  <a:prstClr val="black"/>
                </a:solidFill>
                <a:latin typeface="Times New Roman" pitchFamily="18" charset="0"/>
                <a:cs typeface="Times New Roman" pitchFamily="18" charset="0"/>
              </a:rPr>
              <a:t>Industries </a:t>
            </a:r>
            <a:r>
              <a:rPr lang="en-US" sz="2400" dirty="0">
                <a:solidFill>
                  <a:prstClr val="black"/>
                </a:solidFill>
                <a:latin typeface="Times New Roman" pitchFamily="18" charset="0"/>
                <a:cs typeface="Times New Roman" pitchFamily="18" charset="0"/>
              </a:rPr>
              <a:t>linked to the fermentation technology </a:t>
            </a:r>
          </a:p>
          <a:p>
            <a:pPr marL="1143000" lvl="2" indent="-228600" algn="just">
              <a:lnSpc>
                <a:spcPct val="150000"/>
              </a:lnSpc>
              <a:buFont typeface="Arial" panose="020B0604020202020204" pitchFamily="34" charset="0"/>
              <a:buChar char="•"/>
            </a:pPr>
            <a:r>
              <a:rPr lang="en-US" sz="2400" dirty="0" smtClean="0">
                <a:solidFill>
                  <a:prstClr val="black"/>
                </a:solidFill>
                <a:latin typeface="Times New Roman" pitchFamily="18" charset="0"/>
                <a:cs typeface="Times New Roman" pitchFamily="18" charset="0"/>
              </a:rPr>
              <a:t>To produce various </a:t>
            </a:r>
            <a:r>
              <a:rPr lang="en-US" sz="2400" dirty="0">
                <a:solidFill>
                  <a:prstClr val="black"/>
                </a:solidFill>
                <a:latin typeface="Times New Roman" pitchFamily="18" charset="0"/>
                <a:cs typeface="Times New Roman" pitchFamily="18" charset="0"/>
              </a:rPr>
              <a:t>chemicals such as </a:t>
            </a:r>
            <a:r>
              <a:rPr lang="en-US" sz="2400" dirty="0">
                <a:solidFill>
                  <a:srgbClr val="FF0000"/>
                </a:solidFill>
                <a:latin typeface="Times New Roman" pitchFamily="18" charset="0"/>
                <a:cs typeface="Times New Roman" pitchFamily="18" charset="0"/>
              </a:rPr>
              <a:t>ethanol,  </a:t>
            </a:r>
            <a:r>
              <a:rPr lang="en-US" sz="2400" dirty="0" err="1">
                <a:solidFill>
                  <a:srgbClr val="FF0000"/>
                </a:solidFill>
                <a:latin typeface="Times New Roman" pitchFamily="18" charset="0"/>
                <a:cs typeface="Times New Roman" pitchFamily="18" charset="0"/>
              </a:rPr>
              <a:t>butanol</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glycerine</a:t>
            </a:r>
            <a:r>
              <a:rPr lang="en-US" sz="2400" dirty="0">
                <a:solidFill>
                  <a:srgbClr val="FF0000"/>
                </a:solidFill>
                <a:latin typeface="Times New Roman" pitchFamily="18" charset="0"/>
                <a:cs typeface="Times New Roman" pitchFamily="18" charset="0"/>
              </a:rPr>
              <a:t>, acetone, </a:t>
            </a:r>
            <a:r>
              <a:rPr lang="en-US" sz="2400" dirty="0">
                <a:solidFill>
                  <a:prstClr val="black"/>
                </a:solidFill>
                <a:latin typeface="Times New Roman" pitchFamily="18" charset="0"/>
                <a:cs typeface="Times New Roman" pitchFamily="18" charset="0"/>
              </a:rPr>
              <a:t>etc. </a:t>
            </a:r>
            <a:endParaRPr lang="en-US" sz="2400" dirty="0" smtClean="0">
              <a:solidFill>
                <a:prstClr val="black"/>
              </a:solidFill>
              <a:latin typeface="Times New Roman" pitchFamily="18" charset="0"/>
              <a:cs typeface="Times New Roman" pitchFamily="18" charset="0"/>
            </a:endParaRPr>
          </a:p>
          <a:p>
            <a:pPr lvl="2" algn="just">
              <a:lnSpc>
                <a:spcPct val="150000"/>
              </a:lnSpc>
            </a:pPr>
            <a:endParaRPr lang="en-US" sz="24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13</a:t>
            </a:fld>
            <a:endParaRPr lang="en-US"/>
          </a:p>
        </p:txBody>
      </p:sp>
    </p:spTree>
    <p:extLst>
      <p:ext uri="{BB962C8B-B14F-4D97-AF65-F5344CB8AC3E}">
        <p14:creationId xmlns:p14="http://schemas.microsoft.com/office/powerpoint/2010/main" xmlns="" val="289503434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1020792"/>
          </a:xfrm>
          <a:prstGeom prst="rect">
            <a:avLst/>
          </a:prstGeom>
        </p:spPr>
        <p:txBody>
          <a:bodyPr wrap="square">
            <a:spAutoFit/>
          </a:bodyPr>
          <a:lstStyle/>
          <a:p>
            <a:pPr marL="0" lvl="2" algn="ctr">
              <a:spcBef>
                <a:spcPts val="1000"/>
              </a:spcBef>
              <a:defRPr/>
            </a:pPr>
            <a:r>
              <a:rPr lang="en-US" sz="2800" b="1" dirty="0" smtClean="0">
                <a:solidFill>
                  <a:srgbClr val="FF0000"/>
                </a:solidFill>
                <a:latin typeface="Times New Roman" pitchFamily="18" charset="0"/>
                <a:cs typeface="Times New Roman" pitchFamily="18" charset="0"/>
              </a:rPr>
              <a:t>3.2. Application </a:t>
            </a:r>
            <a:r>
              <a:rPr lang="en-US" sz="2800" b="1" dirty="0">
                <a:solidFill>
                  <a:srgbClr val="FF0000"/>
                </a:solidFill>
                <a:latin typeface="Times New Roman" pitchFamily="18" charset="0"/>
                <a:cs typeface="Times New Roman" pitchFamily="18" charset="0"/>
              </a:rPr>
              <a:t>of Biotechnology in </a:t>
            </a:r>
            <a:r>
              <a:rPr lang="en-US" sz="2800" b="1" dirty="0" smtClean="0">
                <a:solidFill>
                  <a:srgbClr val="FF0000"/>
                </a:solidFill>
                <a:latin typeface="Times New Roman" pitchFamily="18" charset="0"/>
                <a:cs typeface="Times New Roman" pitchFamily="18" charset="0"/>
              </a:rPr>
              <a:t>Medicine</a:t>
            </a:r>
            <a:endParaRPr lang="en-US" sz="2800" b="1" dirty="0" smtClean="0">
              <a:solidFill>
                <a:srgbClr val="0070C0"/>
              </a:solidFill>
              <a:latin typeface="Times New Roman" pitchFamily="18" charset="0"/>
              <a:cs typeface="Times New Roman" pitchFamily="18" charset="0"/>
            </a:endParaRPr>
          </a:p>
          <a:p>
            <a:pPr marL="0" lvl="2" algn="just">
              <a:spcBef>
                <a:spcPts val="1000"/>
              </a:spcBef>
              <a:defRPr/>
            </a:pPr>
            <a:r>
              <a:rPr lang="en-US" sz="2400" b="1" dirty="0" smtClean="0">
                <a:solidFill>
                  <a:srgbClr val="0070C0"/>
                </a:solidFill>
                <a:latin typeface="Times New Roman" pitchFamily="18" charset="0"/>
                <a:cs typeface="Times New Roman" pitchFamily="18" charset="0"/>
              </a:rPr>
              <a:t>3.2.1. Diagnosis</a:t>
            </a:r>
          </a:p>
        </p:txBody>
      </p:sp>
      <p:sp>
        <p:nvSpPr>
          <p:cNvPr id="3" name="Rectangle 2"/>
          <p:cNvSpPr/>
          <p:nvPr/>
        </p:nvSpPr>
        <p:spPr>
          <a:xfrm>
            <a:off x="128516" y="1066800"/>
            <a:ext cx="8839200" cy="5463034"/>
          </a:xfrm>
          <a:prstGeom prst="rect">
            <a:avLst/>
          </a:prstGeom>
        </p:spPr>
        <p:txBody>
          <a:bodyPr wrap="square">
            <a:spAutoFit/>
          </a:bodyPr>
          <a:lstStyle/>
          <a:p>
            <a:pPr marL="342900" marR="0" lvl="0" indent="-342900" algn="just" defTabSz="914400" eaLnBrk="1" fontAlgn="auto" latinLnBrk="0" hangingPunct="1">
              <a:lnSpc>
                <a:spcPct val="150000"/>
              </a:lnSpc>
              <a:spcBef>
                <a:spcPts val="1000"/>
              </a:spcBef>
              <a:spcAft>
                <a:spcPts val="0"/>
              </a:spcAft>
              <a:buClrTx/>
              <a:buSzTx/>
              <a:buFont typeface="Wingdings" pitchFamily="2" charset="2"/>
              <a:buChar char="§"/>
              <a:tabLst/>
              <a:defRPr/>
            </a:pP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Accurate </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diagnosis of disease is critical for effective management and cure.</a:t>
            </a:r>
          </a:p>
          <a:p>
            <a:pPr marL="228600" marR="0" lvl="0" indent="-228600" algn="just" defTabSz="91440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The standard procedure for detecting some pathogens is to grow it in the lab from clinical </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specimens. </a:t>
            </a:r>
            <a:endPar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228600" marR="0" lvl="0" indent="-228600" algn="just" defTabSz="914400" eaLnBrk="1" fontAlgn="auto" latinLnBrk="0" hangingPunct="1">
              <a:lnSpc>
                <a:spcPct val="150000"/>
              </a:lnSpc>
              <a:spcBef>
                <a:spcPts val="1000"/>
              </a:spcBef>
              <a:spcAft>
                <a:spcPts val="0"/>
              </a:spcAft>
              <a:buClrTx/>
              <a:buSzTx/>
              <a:buFont typeface="Wingdings" panose="05000000000000000000" pitchFamily="2" charset="2"/>
              <a:buChar char="§"/>
              <a:tabLst/>
              <a:defRPr/>
            </a:pPr>
            <a:r>
              <a:rPr lang="en-US" sz="2400" kern="0" dirty="0">
                <a:solidFill>
                  <a:prstClr val="black"/>
                </a:solidFill>
                <a:latin typeface="Times New Roman" pitchFamily="18" charset="0"/>
                <a:cs typeface="Times New Roman" pitchFamily="18" charset="0"/>
              </a:rPr>
              <a:t>M</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any </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viruses and some bacteria are difficult or even impossible to grow in the </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laboratory.</a:t>
            </a:r>
            <a:endPar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685800" marR="0" lvl="1" indent="-228600" algn="just" defTabSz="914400" eaLnBrk="1" fontAlgn="auto" latinLnBrk="0" hangingPunct="1">
              <a:lnSpc>
                <a:spcPct val="150000"/>
              </a:lnSpc>
              <a:spcBef>
                <a:spcPts val="500"/>
              </a:spcBef>
              <a:spcAft>
                <a:spcPts val="0"/>
              </a:spcAft>
              <a:buClrTx/>
              <a:buSzTx/>
              <a:buFont typeface="Wingdings" panose="05000000000000000000" pitchFamily="2" charset="2"/>
              <a:buChar char="ü"/>
              <a:tabLst/>
              <a:defRPr/>
            </a:pPr>
            <a:r>
              <a:rPr lang="en-US" sz="2400" kern="0" dirty="0" smtClean="0">
                <a:solidFill>
                  <a:prstClr val="black"/>
                </a:solidFill>
                <a:latin typeface="Times New Roman" pitchFamily="18" charset="0"/>
                <a:cs typeface="Times New Roman" pitchFamily="18" charset="0"/>
              </a:rPr>
              <a:t> D</a:t>
            </a:r>
            <a:r>
              <a:rPr kumimoji="0" lang="en-US" sz="2400" b="0"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ifferent</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microorganisms require different culture media and culture </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conditions.</a:t>
            </a:r>
            <a:endPar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685800" marR="0" lvl="1" indent="-228600" algn="just" defTabSz="914400" eaLnBrk="1" fontAlgn="auto" latinLnBrk="0" hangingPunct="1">
              <a:lnSpc>
                <a:spcPct val="150000"/>
              </a:lnSpc>
              <a:spcBef>
                <a:spcPts val="500"/>
              </a:spcBef>
              <a:spcAft>
                <a:spcPts val="0"/>
              </a:spcAft>
              <a:buClrTx/>
              <a:buSzTx/>
              <a:buFont typeface="Wingdings" panose="05000000000000000000" pitchFamily="2" charset="2"/>
              <a:buChar char="ü"/>
              <a:tabLst/>
              <a:defRPr/>
            </a:pP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Thus </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traditional methods of identification can be laborious. </a:t>
            </a:r>
          </a:p>
        </p:txBody>
      </p:sp>
      <p:sp>
        <p:nvSpPr>
          <p:cNvPr id="4" name="Slide Number Placeholder 3"/>
          <p:cNvSpPr>
            <a:spLocks noGrp="1"/>
          </p:cNvSpPr>
          <p:nvPr>
            <p:ph type="sldNum" sz="quarter" idx="12"/>
          </p:nvPr>
        </p:nvSpPr>
        <p:spPr/>
        <p:txBody>
          <a:bodyPr/>
          <a:lstStyle/>
          <a:p>
            <a:fld id="{8E82F8EB-D623-43FC-AB15-0EFF6FAC25BD}" type="slidenum">
              <a:rPr lang="en-US" smtClean="0"/>
              <a:pPr/>
              <a:t>130</a:t>
            </a:fld>
            <a:endParaRPr lang="en-US"/>
          </a:p>
        </p:txBody>
      </p:sp>
    </p:spTree>
    <p:extLst>
      <p:ext uri="{BB962C8B-B14F-4D97-AF65-F5344CB8AC3E}">
        <p14:creationId xmlns:p14="http://schemas.microsoft.com/office/powerpoint/2010/main" xmlns="" val="172389135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2926442"/>
          </a:xfrm>
          <a:prstGeom prst="rect">
            <a:avLst/>
          </a:prstGeom>
        </p:spPr>
        <p:txBody>
          <a:bodyPr wrap="square">
            <a:spAutoFit/>
          </a:bodyPr>
          <a:lstStyle/>
          <a:p>
            <a:pPr marL="228600" lvl="0" indent="-228600" algn="just">
              <a:lnSpc>
                <a:spcPct val="150000"/>
              </a:lnSpc>
              <a:spcBef>
                <a:spcPts val="1000"/>
              </a:spcBef>
              <a:buFont typeface="Wingdings" panose="05000000000000000000" pitchFamily="2" charset="2"/>
              <a:buChar char="§"/>
              <a:defRPr/>
            </a:pPr>
            <a:r>
              <a:rPr lang="en-US" sz="2400" kern="0" dirty="0">
                <a:solidFill>
                  <a:prstClr val="black"/>
                </a:solidFill>
                <a:latin typeface="Times New Roman" pitchFamily="18" charset="0"/>
                <a:cs typeface="Times New Roman" pitchFamily="18" charset="0"/>
              </a:rPr>
              <a:t>In contrast, molecular approaches analyze macromolecules such as DNA, RNA, or protein rather than attempting to grow the disease causing agents.</a:t>
            </a:r>
          </a:p>
          <a:p>
            <a:pPr marL="685800" lvl="1" indent="-228600" algn="just">
              <a:lnSpc>
                <a:spcPct val="150000"/>
              </a:lnSpc>
              <a:spcBef>
                <a:spcPts val="500"/>
              </a:spcBef>
              <a:buFont typeface="Wingdings" panose="05000000000000000000" pitchFamily="2" charset="2"/>
              <a:buChar char="ü"/>
              <a:defRPr/>
            </a:pPr>
            <a:r>
              <a:rPr lang="en-US" sz="2400" kern="0" dirty="0">
                <a:solidFill>
                  <a:prstClr val="black"/>
                </a:solidFill>
                <a:latin typeface="Times New Roman" pitchFamily="18" charset="0"/>
                <a:cs typeface="Times New Roman" pitchFamily="18" charset="0"/>
              </a:rPr>
              <a:t>In some cases, it is quicker and more accurate than conventional methods.</a:t>
            </a:r>
          </a:p>
        </p:txBody>
      </p:sp>
      <p:sp>
        <p:nvSpPr>
          <p:cNvPr id="3" name="Rectangle 2"/>
          <p:cNvSpPr/>
          <p:nvPr/>
        </p:nvSpPr>
        <p:spPr>
          <a:xfrm>
            <a:off x="236561" y="3065194"/>
            <a:ext cx="8839200" cy="3748719"/>
          </a:xfrm>
          <a:prstGeom prst="rect">
            <a:avLst/>
          </a:prstGeom>
        </p:spPr>
        <p:txBody>
          <a:bodyPr wrap="square">
            <a:spAutoFit/>
          </a:bodyPr>
          <a:lstStyle/>
          <a:p>
            <a:pPr marL="228600" marR="0" lvl="0" indent="-228600" algn="just" defTabSz="914400" eaLnBrk="1" fontAlgn="auto" latinLnBrk="0" hangingPunct="1">
              <a:lnSpc>
                <a:spcPct val="90000"/>
              </a:lnSpc>
              <a:spcBef>
                <a:spcPts val="100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Molecular diagnosis</a:t>
            </a:r>
          </a:p>
          <a:p>
            <a:pPr marL="274320" marR="0" lvl="0" indent="-274320" algn="just" defTabSz="914400" eaLnBrk="1" fontAlgn="auto" latinLnBrk="0" hangingPunct="1">
              <a:lnSpc>
                <a:spcPct val="150000"/>
              </a:lnSpc>
              <a:spcAft>
                <a:spcPts val="0"/>
              </a:spcAft>
              <a:buClrTx/>
              <a:buSzTx/>
              <a:buFont typeface="Wingdings" pitchFamily="2" charset="2"/>
              <a:buChar char="§"/>
              <a:tabLst/>
              <a:defRPr/>
            </a:pPr>
            <a:r>
              <a:rPr lang="en-US" sz="2400" kern="0" dirty="0" smtClean="0">
                <a:solidFill>
                  <a:prstClr val="black"/>
                </a:solidFill>
                <a:latin typeface="Times New Roman" pitchFamily="18" charset="0"/>
                <a:cs typeface="Times New Roman" pitchFamily="18" charset="0"/>
              </a:rPr>
              <a:t>Is the use of DNA, RNA, and proteins to facilitate disease detection, diagnosis, sub-classification, prognosis, and monitoring response to therapy.</a:t>
            </a:r>
            <a:endPar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endParaRPr>
          </a:p>
          <a:p>
            <a:pPr marL="228600" marR="0" lvl="0" indent="-228600" algn="just" defTabSz="914400" eaLnBrk="1" fontAlgn="auto" latinLnBrk="0" hangingPunct="1">
              <a:lnSpc>
                <a:spcPct val="150000"/>
              </a:lnSpc>
              <a:spcAft>
                <a:spcPts val="0"/>
              </a:spcAft>
              <a:buClrTx/>
              <a:buSzTx/>
              <a:buFont typeface="Wingdings" panose="05000000000000000000" pitchFamily="2" charset="2"/>
              <a:buChar char="§"/>
              <a:tabLst/>
              <a:defRPr/>
            </a:pP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Every species of organism has a unique small-subunit ribosomal RNA coding sequence/gene (16S </a:t>
            </a:r>
            <a:r>
              <a:rPr kumimoji="0" lang="en-US" sz="2400" b="0"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rRNA</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coding gene in bacteria, 18S </a:t>
            </a:r>
            <a:r>
              <a:rPr kumimoji="0" lang="en-US" sz="2400" b="0"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rRNA</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coding gene in eukaryotes). </a:t>
            </a:r>
          </a:p>
        </p:txBody>
      </p:sp>
      <p:sp>
        <p:nvSpPr>
          <p:cNvPr id="4" name="Slide Number Placeholder 3"/>
          <p:cNvSpPr>
            <a:spLocks noGrp="1"/>
          </p:cNvSpPr>
          <p:nvPr>
            <p:ph type="sldNum" sz="quarter" idx="12"/>
          </p:nvPr>
        </p:nvSpPr>
        <p:spPr/>
        <p:txBody>
          <a:bodyPr/>
          <a:lstStyle/>
          <a:p>
            <a:fld id="{8E82F8EB-D623-43FC-AB15-0EFF6FAC25BD}" type="slidenum">
              <a:rPr lang="en-US" smtClean="0"/>
              <a:pPr/>
              <a:t>131</a:t>
            </a:fld>
            <a:endParaRPr lang="en-US"/>
          </a:p>
        </p:txBody>
      </p:sp>
    </p:spTree>
    <p:extLst>
      <p:ext uri="{BB962C8B-B14F-4D97-AF65-F5344CB8AC3E}">
        <p14:creationId xmlns:p14="http://schemas.microsoft.com/office/powerpoint/2010/main" xmlns="" val="400842881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4524315"/>
          </a:xfrm>
          <a:prstGeom prst="rect">
            <a:avLst/>
          </a:prstGeom>
        </p:spPr>
        <p:txBody>
          <a:bodyPr wrap="square">
            <a:spAutoFit/>
          </a:bodyPr>
          <a:lstStyle/>
          <a:p>
            <a:pPr marL="228600" lvl="0" indent="-228600" algn="just">
              <a:lnSpc>
                <a:spcPct val="150000"/>
              </a:lnSpc>
              <a:buFont typeface="Wingdings" panose="05000000000000000000" pitchFamily="2" charset="2"/>
              <a:buChar char="§"/>
              <a:defRPr/>
            </a:pPr>
            <a:r>
              <a:rPr lang="en-US" sz="2400" kern="0" dirty="0">
                <a:solidFill>
                  <a:prstClr val="black"/>
                </a:solidFill>
                <a:latin typeface="Times New Roman" pitchFamily="18" charset="0"/>
                <a:cs typeface="Times New Roman" pitchFamily="18" charset="0"/>
              </a:rPr>
              <a:t>Hence bacteria and eukaryotic parasites may be identified by analysis of this sequence</a:t>
            </a:r>
            <a:r>
              <a:rPr lang="en-US" sz="2400" kern="0" dirty="0" smtClean="0">
                <a:solidFill>
                  <a:prstClr val="black"/>
                </a:solidFill>
                <a:latin typeface="Times New Roman" pitchFamily="18" charset="0"/>
                <a:cs typeface="Times New Roman" pitchFamily="18" charset="0"/>
              </a:rPr>
              <a:t>.</a:t>
            </a:r>
            <a:endParaRPr lang="en-US" sz="2400" b="1" kern="0" dirty="0">
              <a:solidFill>
                <a:prstClr val="black"/>
              </a:solidFill>
              <a:latin typeface="Times New Roman" pitchFamily="18" charset="0"/>
              <a:cs typeface="Times New Roman" pitchFamily="18" charset="0"/>
            </a:endParaRPr>
          </a:p>
          <a:p>
            <a:pPr marL="228600" lvl="0" indent="-228600" algn="just">
              <a:lnSpc>
                <a:spcPct val="150000"/>
              </a:lnSpc>
              <a:buFont typeface="Wingdings" panose="05000000000000000000" pitchFamily="2" charset="2"/>
              <a:buChar char="§"/>
              <a:defRPr/>
            </a:pPr>
            <a:r>
              <a:rPr lang="en-US" sz="2400" kern="0" dirty="0" smtClean="0">
                <a:solidFill>
                  <a:prstClr val="black"/>
                </a:solidFill>
                <a:latin typeface="Times New Roman" pitchFamily="18" charset="0"/>
                <a:cs typeface="Times New Roman" pitchFamily="18" charset="0"/>
              </a:rPr>
              <a:t>DNA based diagnostic systems include:</a:t>
            </a:r>
          </a:p>
          <a:p>
            <a:pPr marL="800100" lvl="1" indent="-342900" algn="just">
              <a:lnSpc>
                <a:spcPct val="150000"/>
              </a:lnSpc>
              <a:buFont typeface="Courier New" pitchFamily="49" charset="0"/>
              <a:buChar char="o"/>
              <a:defRPr/>
            </a:pPr>
            <a:r>
              <a:rPr lang="en-US" sz="2400" kern="0" dirty="0" smtClean="0">
                <a:solidFill>
                  <a:prstClr val="black"/>
                </a:solidFill>
                <a:latin typeface="Times New Roman" pitchFamily="18" charset="0"/>
                <a:cs typeface="Times New Roman" pitchFamily="18" charset="0"/>
              </a:rPr>
              <a:t>DNA hybridization</a:t>
            </a:r>
          </a:p>
          <a:p>
            <a:pPr marL="800100" lvl="1" indent="-342900" algn="just">
              <a:lnSpc>
                <a:spcPct val="150000"/>
              </a:lnSpc>
              <a:buFont typeface="Courier New" pitchFamily="49" charset="0"/>
              <a:buChar char="o"/>
              <a:defRPr/>
            </a:pPr>
            <a:r>
              <a:rPr lang="en-US" sz="2400" kern="0" dirty="0" smtClean="0">
                <a:solidFill>
                  <a:prstClr val="black"/>
                </a:solidFill>
                <a:latin typeface="Times New Roman" pitchFamily="18" charset="0"/>
                <a:cs typeface="Times New Roman" pitchFamily="18" charset="0"/>
              </a:rPr>
              <a:t>PCR</a:t>
            </a:r>
          </a:p>
          <a:p>
            <a:pPr marL="800100" lvl="1" indent="-342900" algn="just">
              <a:lnSpc>
                <a:spcPct val="150000"/>
              </a:lnSpc>
              <a:buFont typeface="Courier New" pitchFamily="49" charset="0"/>
              <a:buChar char="o"/>
              <a:defRPr/>
            </a:pPr>
            <a:r>
              <a:rPr lang="en-US" sz="2400" kern="0" dirty="0" smtClean="0">
                <a:solidFill>
                  <a:prstClr val="black"/>
                </a:solidFill>
                <a:latin typeface="Times New Roman" pitchFamily="18" charset="0"/>
                <a:cs typeface="Times New Roman" pitchFamily="18" charset="0"/>
              </a:rPr>
              <a:t>DNA sequencing</a:t>
            </a:r>
          </a:p>
          <a:p>
            <a:pPr marL="800100" lvl="1" indent="-342900" algn="just">
              <a:lnSpc>
                <a:spcPct val="150000"/>
              </a:lnSpc>
              <a:buFont typeface="Courier New" pitchFamily="49" charset="0"/>
              <a:buChar char="o"/>
              <a:defRPr/>
            </a:pPr>
            <a:r>
              <a:rPr lang="en-US" sz="2400" kern="0" dirty="0" smtClean="0">
                <a:solidFill>
                  <a:prstClr val="black"/>
                </a:solidFill>
                <a:latin typeface="Times New Roman" pitchFamily="18" charset="0"/>
                <a:cs typeface="Times New Roman" pitchFamily="18" charset="0"/>
              </a:rPr>
              <a:t>DNA fingerprinting etc…</a:t>
            </a:r>
          </a:p>
          <a:p>
            <a:pPr marL="800100" lvl="1" indent="-342900" algn="just">
              <a:lnSpc>
                <a:spcPct val="150000"/>
              </a:lnSpc>
              <a:buFont typeface="Courier New" pitchFamily="49" charset="0"/>
              <a:buChar char="o"/>
              <a:defRPr/>
            </a:pPr>
            <a:endParaRPr lang="en-US" sz="2400" kern="0" dirty="0">
              <a:solidFill>
                <a:prstClr val="black"/>
              </a:solidFill>
              <a:latin typeface="Times New Roman" pitchFamily="18" charset="0"/>
              <a:cs typeface="Times New Roman" pitchFamily="18" charset="0"/>
            </a:endParaRPr>
          </a:p>
        </p:txBody>
      </p:sp>
      <p:sp>
        <p:nvSpPr>
          <p:cNvPr id="3" name="Rectangle 2"/>
          <p:cNvSpPr/>
          <p:nvPr/>
        </p:nvSpPr>
        <p:spPr>
          <a:xfrm>
            <a:off x="211750" y="4096748"/>
            <a:ext cx="8779850" cy="2862322"/>
          </a:xfrm>
          <a:prstGeom prst="rect">
            <a:avLst/>
          </a:prstGeom>
        </p:spPr>
        <p:txBody>
          <a:bodyPr wrap="square">
            <a:spAutoFit/>
          </a:bodyPr>
          <a:lstStyle/>
          <a:p>
            <a:pPr algn="just">
              <a:lnSpc>
                <a:spcPct val="150000"/>
              </a:lnSpc>
              <a:defRPr/>
            </a:pPr>
            <a:r>
              <a:rPr lang="en-US" sz="2400" b="1" kern="0" dirty="0">
                <a:solidFill>
                  <a:prstClr val="black"/>
                </a:solidFill>
                <a:latin typeface="Times New Roman" pitchFamily="18" charset="0"/>
                <a:cs typeface="Times New Roman" pitchFamily="18" charset="0"/>
              </a:rPr>
              <a:t>DNA </a:t>
            </a:r>
            <a:r>
              <a:rPr lang="en-US" sz="2400" b="1" kern="0" dirty="0" smtClean="0">
                <a:solidFill>
                  <a:prstClr val="black"/>
                </a:solidFill>
                <a:latin typeface="Times New Roman" pitchFamily="18" charset="0"/>
                <a:cs typeface="Times New Roman" pitchFamily="18" charset="0"/>
              </a:rPr>
              <a:t>hybridization</a:t>
            </a:r>
          </a:p>
          <a:p>
            <a:pPr marL="342900" indent="-342900" algn="just">
              <a:lnSpc>
                <a:spcPct val="150000"/>
              </a:lnSpc>
              <a:buFont typeface="Wingdings" pitchFamily="2" charset="2"/>
              <a:buChar char="v"/>
              <a:defRPr/>
            </a:pPr>
            <a:r>
              <a:rPr lang="en-US" sz="2400" kern="0" dirty="0" smtClean="0">
                <a:solidFill>
                  <a:prstClr val="black"/>
                </a:solidFill>
                <a:latin typeface="Times New Roman" pitchFamily="18" charset="0"/>
                <a:cs typeface="Times New Roman" pitchFamily="18" charset="0"/>
              </a:rPr>
              <a:t>Bacterial, fungal and viral pathogens have specific genes or sets of genes coding for diseases.</a:t>
            </a:r>
          </a:p>
          <a:p>
            <a:pPr marL="342900" indent="-342900" algn="just">
              <a:lnSpc>
                <a:spcPct val="150000"/>
              </a:lnSpc>
              <a:buFont typeface="Wingdings" pitchFamily="2" charset="2"/>
              <a:buChar char="v"/>
              <a:defRPr/>
            </a:pPr>
            <a:r>
              <a:rPr lang="en-US" sz="2400" kern="0" dirty="0" smtClean="0">
                <a:solidFill>
                  <a:prstClr val="black"/>
                </a:solidFill>
                <a:latin typeface="Times New Roman" pitchFamily="18" charset="0"/>
                <a:cs typeface="Times New Roman" pitchFamily="18" charset="0"/>
              </a:rPr>
              <a:t>Genetic diseases on the other hand are due to mutations or absence of particular gene or genes.</a:t>
            </a:r>
          </a:p>
        </p:txBody>
      </p:sp>
      <p:sp>
        <p:nvSpPr>
          <p:cNvPr id="4" name="Slide Number Placeholder 3"/>
          <p:cNvSpPr>
            <a:spLocks noGrp="1"/>
          </p:cNvSpPr>
          <p:nvPr>
            <p:ph type="sldNum" sz="quarter" idx="12"/>
          </p:nvPr>
        </p:nvSpPr>
        <p:spPr/>
        <p:txBody>
          <a:bodyPr/>
          <a:lstStyle/>
          <a:p>
            <a:fld id="{8E82F8EB-D623-43FC-AB15-0EFF6FAC25BD}" type="slidenum">
              <a:rPr lang="en-US" smtClean="0"/>
              <a:pPr/>
              <a:t>132</a:t>
            </a:fld>
            <a:endParaRPr lang="en-US"/>
          </a:p>
        </p:txBody>
      </p:sp>
    </p:spTree>
    <p:extLst>
      <p:ext uri="{BB962C8B-B14F-4D97-AF65-F5344CB8AC3E}">
        <p14:creationId xmlns:p14="http://schemas.microsoft.com/office/powerpoint/2010/main" xmlns="" val="288240889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186309"/>
          </a:xfrm>
          <a:prstGeom prst="rect">
            <a:avLst/>
          </a:prstGeom>
        </p:spPr>
        <p:txBody>
          <a:bodyPr wrap="square">
            <a:spAutoFit/>
          </a:bodyPr>
          <a:lstStyle/>
          <a:p>
            <a:pPr marL="342900" lvl="0" indent="-342900" algn="just">
              <a:lnSpc>
                <a:spcPct val="150000"/>
              </a:lnSpc>
              <a:buFont typeface="Wingdings" pitchFamily="2" charset="2"/>
              <a:buChar char="v"/>
              <a:defRPr/>
            </a:pPr>
            <a:r>
              <a:rPr lang="en-US" sz="2400" kern="0" dirty="0">
                <a:solidFill>
                  <a:prstClr val="black"/>
                </a:solidFill>
                <a:latin typeface="Times New Roman" pitchFamily="18" charset="0"/>
                <a:cs typeface="Times New Roman" pitchFamily="18" charset="0"/>
              </a:rPr>
              <a:t>These genes (DNA) can be used as a diagnostic </a:t>
            </a:r>
            <a:r>
              <a:rPr lang="en-US" sz="2400" kern="0" dirty="0" smtClean="0">
                <a:solidFill>
                  <a:prstClr val="black"/>
                </a:solidFill>
                <a:latin typeface="Times New Roman" pitchFamily="18" charset="0"/>
                <a:cs typeface="Times New Roman" pitchFamily="18" charset="0"/>
              </a:rPr>
              <a:t>tool</a:t>
            </a:r>
          </a:p>
          <a:p>
            <a:pPr lvl="0" algn="just">
              <a:lnSpc>
                <a:spcPct val="150000"/>
              </a:lnSpc>
              <a:defRPr/>
            </a:pPr>
            <a:r>
              <a:rPr lang="en-US" sz="2400" b="1" kern="0" dirty="0" smtClean="0">
                <a:solidFill>
                  <a:prstClr val="black"/>
                </a:solidFill>
                <a:latin typeface="Times New Roman" pitchFamily="18" charset="0"/>
                <a:cs typeface="Times New Roman" pitchFamily="18" charset="0"/>
              </a:rPr>
              <a:t>Example : Detection of malaria</a:t>
            </a:r>
          </a:p>
          <a:p>
            <a:pPr marL="342900" lvl="0" indent="-342900" algn="just">
              <a:lnSpc>
                <a:spcPct val="150000"/>
              </a:lnSpc>
              <a:buFont typeface="Wingdings" pitchFamily="2" charset="2"/>
              <a:buChar char="v"/>
              <a:defRPr/>
            </a:pPr>
            <a:r>
              <a:rPr lang="en-US" sz="2400" kern="0" dirty="0" smtClean="0">
                <a:solidFill>
                  <a:prstClr val="black"/>
                </a:solidFill>
                <a:latin typeface="Times New Roman" pitchFamily="18" charset="0"/>
                <a:cs typeface="Times New Roman" pitchFamily="18" charset="0"/>
              </a:rPr>
              <a:t>Develop a probe that just hybridized with plasmodium DNA and not with human DNA</a:t>
            </a:r>
          </a:p>
          <a:p>
            <a:pPr marL="342900" lvl="0" indent="-342900" algn="just">
              <a:lnSpc>
                <a:spcPct val="150000"/>
              </a:lnSpc>
              <a:buFont typeface="Wingdings" pitchFamily="2" charset="2"/>
              <a:buChar char="v"/>
              <a:defRPr/>
            </a:pPr>
            <a:r>
              <a:rPr lang="en-US" sz="2400" kern="0" dirty="0" smtClean="0">
                <a:solidFill>
                  <a:prstClr val="black"/>
                </a:solidFill>
                <a:latin typeface="Times New Roman" pitchFamily="18" charset="0"/>
                <a:cs typeface="Times New Roman" pitchFamily="18" charset="0"/>
              </a:rPr>
              <a:t>The probe is able to detect 10 </a:t>
            </a:r>
            <a:r>
              <a:rPr lang="en-US" sz="2400" kern="0" dirty="0" err="1" smtClean="0">
                <a:solidFill>
                  <a:prstClr val="black"/>
                </a:solidFill>
                <a:latin typeface="Times New Roman" pitchFamily="18" charset="0"/>
                <a:cs typeface="Times New Roman" pitchFamily="18" charset="0"/>
              </a:rPr>
              <a:t>pg</a:t>
            </a:r>
            <a:r>
              <a:rPr lang="en-US" sz="2400" kern="0" dirty="0" smtClean="0">
                <a:solidFill>
                  <a:prstClr val="black"/>
                </a:solidFill>
                <a:latin typeface="Times New Roman" pitchFamily="18" charset="0"/>
                <a:cs typeface="Times New Roman" pitchFamily="18" charset="0"/>
              </a:rPr>
              <a:t> of purified DNA or 1 </a:t>
            </a:r>
            <a:r>
              <a:rPr lang="en-US" sz="2400" kern="0" dirty="0" err="1" smtClean="0">
                <a:solidFill>
                  <a:prstClr val="black"/>
                </a:solidFill>
                <a:latin typeface="Times New Roman" pitchFamily="18" charset="0"/>
                <a:cs typeface="Times New Roman" pitchFamily="18" charset="0"/>
              </a:rPr>
              <a:t>ng</a:t>
            </a:r>
            <a:r>
              <a:rPr lang="en-US" sz="2400" kern="0" dirty="0" smtClean="0">
                <a:solidFill>
                  <a:prstClr val="black"/>
                </a:solidFill>
                <a:latin typeface="Times New Roman" pitchFamily="18" charset="0"/>
                <a:cs typeface="Times New Roman" pitchFamily="18" charset="0"/>
              </a:rPr>
              <a:t> of DNA in blood smear.</a:t>
            </a:r>
          </a:p>
          <a:p>
            <a:pPr marL="342900" lvl="0" indent="-342900" algn="just">
              <a:lnSpc>
                <a:spcPct val="150000"/>
              </a:lnSpc>
              <a:buFont typeface="Wingdings" pitchFamily="2" charset="2"/>
              <a:buChar char="v"/>
              <a:defRPr/>
            </a:pPr>
            <a:r>
              <a:rPr lang="en-US" sz="2400" kern="0" dirty="0" smtClean="0">
                <a:solidFill>
                  <a:prstClr val="black"/>
                </a:solidFill>
                <a:latin typeface="Times New Roman" pitchFamily="18" charset="0"/>
                <a:cs typeface="Times New Roman" pitchFamily="18" charset="0"/>
              </a:rPr>
              <a:t>If probe binds specifically to DNA reaction occurs and signal will be produced as a result of the reaction </a:t>
            </a:r>
          </a:p>
          <a:p>
            <a:pPr lvl="0" algn="just">
              <a:lnSpc>
                <a:spcPct val="150000"/>
              </a:lnSpc>
              <a:defRPr/>
            </a:pPr>
            <a:r>
              <a:rPr lang="en-US" sz="2400" b="1" kern="0" dirty="0" smtClean="0">
                <a:solidFill>
                  <a:prstClr val="black"/>
                </a:solidFill>
                <a:latin typeface="Times New Roman" pitchFamily="18" charset="0"/>
                <a:cs typeface="Times New Roman" pitchFamily="18" charset="0"/>
              </a:rPr>
              <a:t>PCR based methods</a:t>
            </a:r>
          </a:p>
          <a:p>
            <a:pPr marL="342900" lvl="0" indent="-342900" algn="just">
              <a:lnSpc>
                <a:spcPct val="150000"/>
              </a:lnSpc>
              <a:buFont typeface="Courier New" pitchFamily="49" charset="0"/>
              <a:buChar char="o"/>
              <a:defRPr/>
            </a:pPr>
            <a:r>
              <a:rPr lang="en-US" sz="2400" kern="0" dirty="0" smtClean="0">
                <a:solidFill>
                  <a:prstClr val="black"/>
                </a:solidFill>
                <a:latin typeface="Times New Roman" pitchFamily="18" charset="0"/>
                <a:cs typeface="Times New Roman" pitchFamily="18" charset="0"/>
              </a:rPr>
              <a:t>The presence of the appropriate amplified size fragment confirms the presence of the target</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133</a:t>
            </a:fld>
            <a:endParaRPr lang="en-US"/>
          </a:p>
        </p:txBody>
      </p:sp>
    </p:spTree>
    <p:extLst>
      <p:ext uri="{BB962C8B-B14F-4D97-AF65-F5344CB8AC3E}">
        <p14:creationId xmlns:p14="http://schemas.microsoft.com/office/powerpoint/2010/main" xmlns="" val="374777804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6186309"/>
          </a:xfrm>
          <a:prstGeom prst="rect">
            <a:avLst/>
          </a:prstGeom>
        </p:spPr>
        <p:txBody>
          <a:bodyPr wrap="square">
            <a:spAutoFit/>
          </a:bodyPr>
          <a:lstStyle/>
          <a:p>
            <a:pPr marL="342900" lvl="0" indent="-342900" algn="just">
              <a:lnSpc>
                <a:spcPct val="150000"/>
              </a:lnSpc>
              <a:buFont typeface="Courier New" pitchFamily="49" charset="0"/>
              <a:buChar char="o"/>
              <a:defRPr/>
            </a:pPr>
            <a:r>
              <a:rPr lang="en-US" sz="2400" kern="0" dirty="0">
                <a:solidFill>
                  <a:prstClr val="black"/>
                </a:solidFill>
                <a:latin typeface="Times New Roman" pitchFamily="18" charset="0"/>
                <a:cs typeface="Times New Roman" pitchFamily="18" charset="0"/>
              </a:rPr>
              <a:t>Specific primers are available for the detection of many pathogens including bacteria (</a:t>
            </a:r>
            <a:r>
              <a:rPr lang="en-US" sz="2400" i="1" kern="0" dirty="0">
                <a:solidFill>
                  <a:prstClr val="black"/>
                </a:solidFill>
                <a:latin typeface="Times New Roman" pitchFamily="18" charset="0"/>
                <a:cs typeface="Times New Roman" pitchFamily="18" charset="0"/>
              </a:rPr>
              <a:t>E. coli, M. tuberculosis</a:t>
            </a:r>
            <a:r>
              <a:rPr lang="en-US" sz="2400" kern="0" dirty="0">
                <a:solidFill>
                  <a:prstClr val="black"/>
                </a:solidFill>
                <a:latin typeface="Times New Roman" pitchFamily="18" charset="0"/>
                <a:cs typeface="Times New Roman" pitchFamily="18" charset="0"/>
              </a:rPr>
              <a:t>), viruses (</a:t>
            </a:r>
            <a:r>
              <a:rPr lang="en-US" sz="2400" i="1" kern="0" dirty="0">
                <a:solidFill>
                  <a:prstClr val="black"/>
                </a:solidFill>
                <a:latin typeface="Times New Roman" pitchFamily="18" charset="0"/>
                <a:cs typeface="Times New Roman" pitchFamily="18" charset="0"/>
              </a:rPr>
              <a:t>HIV</a:t>
            </a:r>
            <a:r>
              <a:rPr lang="en-US" sz="2400" kern="0" dirty="0">
                <a:solidFill>
                  <a:prstClr val="black"/>
                </a:solidFill>
                <a:latin typeface="Times New Roman" pitchFamily="18" charset="0"/>
                <a:cs typeface="Times New Roman" pitchFamily="18" charset="0"/>
              </a:rPr>
              <a:t>) and fungi</a:t>
            </a:r>
            <a:r>
              <a:rPr lang="en-US" sz="2400" kern="0" dirty="0" smtClean="0">
                <a:solidFill>
                  <a:prstClr val="black"/>
                </a:solidFill>
                <a:latin typeface="Times New Roman" pitchFamily="18" charset="0"/>
                <a:cs typeface="Times New Roman" pitchFamily="18" charset="0"/>
              </a:rPr>
              <a:t>.</a:t>
            </a:r>
          </a:p>
          <a:p>
            <a:pPr lvl="0" algn="just">
              <a:lnSpc>
                <a:spcPct val="150000"/>
              </a:lnSpc>
              <a:defRPr/>
            </a:pPr>
            <a:r>
              <a:rPr lang="en-US" sz="2400" b="1" kern="0" dirty="0" smtClean="0">
                <a:solidFill>
                  <a:prstClr val="black"/>
                </a:solidFill>
                <a:latin typeface="Times New Roman" pitchFamily="18" charset="0"/>
                <a:cs typeface="Times New Roman" pitchFamily="18" charset="0"/>
              </a:rPr>
              <a:t>Example: Detection of HIV</a:t>
            </a:r>
          </a:p>
          <a:p>
            <a:pPr marL="342900" lvl="0" indent="-342900" algn="just">
              <a:lnSpc>
                <a:spcPct val="150000"/>
              </a:lnSpc>
              <a:buFont typeface="Wingdings" pitchFamily="2" charset="2"/>
              <a:buChar char="§"/>
              <a:defRPr/>
            </a:pPr>
            <a:r>
              <a:rPr lang="en-US" sz="2400" kern="0" dirty="0" smtClean="0">
                <a:solidFill>
                  <a:prstClr val="black"/>
                </a:solidFill>
                <a:latin typeface="Times New Roman" pitchFamily="18" charset="0"/>
                <a:cs typeface="Times New Roman" pitchFamily="18" charset="0"/>
              </a:rPr>
              <a:t>Since HIV has a </a:t>
            </a:r>
            <a:r>
              <a:rPr lang="en-US" sz="2400" kern="0" dirty="0" err="1" smtClean="0">
                <a:solidFill>
                  <a:prstClr val="black"/>
                </a:solidFill>
                <a:latin typeface="Times New Roman" pitchFamily="18" charset="0"/>
                <a:cs typeface="Times New Roman" pitchFamily="18" charset="0"/>
              </a:rPr>
              <a:t>ssRNA</a:t>
            </a:r>
            <a:r>
              <a:rPr lang="en-US" sz="2400" kern="0" dirty="0" smtClean="0">
                <a:solidFill>
                  <a:prstClr val="black"/>
                </a:solidFill>
                <a:latin typeface="Times New Roman" pitchFamily="18" charset="0"/>
                <a:cs typeface="Times New Roman" pitchFamily="18" charset="0"/>
              </a:rPr>
              <a:t> genome, reverse transcriptase PCR is used</a:t>
            </a:r>
          </a:p>
          <a:p>
            <a:pPr marL="342900" lvl="0" indent="-342900" algn="just">
              <a:lnSpc>
                <a:spcPct val="150000"/>
              </a:lnSpc>
              <a:buFont typeface="Wingdings" pitchFamily="2" charset="2"/>
              <a:buChar char="§"/>
              <a:defRPr/>
            </a:pPr>
            <a:r>
              <a:rPr lang="en-US" sz="2400" kern="0" dirty="0" smtClean="0">
                <a:solidFill>
                  <a:prstClr val="black"/>
                </a:solidFill>
                <a:latin typeface="Times New Roman" pitchFamily="18" charset="0"/>
                <a:cs typeface="Times New Roman" pitchFamily="18" charset="0"/>
              </a:rPr>
              <a:t>Specific primers are used to amplify a 156 </a:t>
            </a:r>
            <a:r>
              <a:rPr lang="en-US" sz="2400" kern="0" dirty="0" err="1" smtClean="0">
                <a:solidFill>
                  <a:prstClr val="black"/>
                </a:solidFill>
                <a:latin typeface="Times New Roman" pitchFamily="18" charset="0"/>
                <a:cs typeface="Times New Roman" pitchFamily="18" charset="0"/>
              </a:rPr>
              <a:t>bp</a:t>
            </a:r>
            <a:r>
              <a:rPr lang="en-US" sz="2400" kern="0" dirty="0" smtClean="0">
                <a:solidFill>
                  <a:prstClr val="black"/>
                </a:solidFill>
                <a:latin typeface="Times New Roman" pitchFamily="18" charset="0"/>
                <a:cs typeface="Times New Roman" pitchFamily="18" charset="0"/>
              </a:rPr>
              <a:t> portion of the HIV gag gene</a:t>
            </a:r>
          </a:p>
          <a:p>
            <a:pPr marL="342900" lvl="0" indent="-342900" algn="just">
              <a:lnSpc>
                <a:spcPct val="150000"/>
              </a:lnSpc>
              <a:buFont typeface="Wingdings" pitchFamily="2" charset="2"/>
              <a:buChar char="§"/>
              <a:defRPr/>
            </a:pPr>
            <a:r>
              <a:rPr lang="en-US" sz="2400" kern="0" dirty="0" smtClean="0">
                <a:solidFill>
                  <a:prstClr val="black"/>
                </a:solidFill>
                <a:latin typeface="Times New Roman" pitchFamily="18" charset="0"/>
                <a:cs typeface="Times New Roman" pitchFamily="18" charset="0"/>
              </a:rPr>
              <a:t>Using standards the amount of PCR products can be used to determine the viral load.</a:t>
            </a:r>
          </a:p>
          <a:p>
            <a:pPr marL="342900" lvl="0" indent="-342900" algn="just">
              <a:lnSpc>
                <a:spcPct val="150000"/>
              </a:lnSpc>
              <a:buFont typeface="Wingdings" pitchFamily="2" charset="2"/>
              <a:buChar char="§"/>
              <a:defRPr/>
            </a:pPr>
            <a:r>
              <a:rPr lang="en-US" sz="2400" kern="0" dirty="0" smtClean="0">
                <a:solidFill>
                  <a:prstClr val="black"/>
                </a:solidFill>
                <a:latin typeface="Times New Roman" pitchFamily="18" charset="0"/>
                <a:cs typeface="Times New Roman" pitchFamily="18" charset="0"/>
              </a:rPr>
              <a:t>This method can also be used to determine the effectiveness of antiviral therapy.</a:t>
            </a:r>
            <a:endParaRPr lang="en-US" sz="2400" kern="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134</a:t>
            </a:fld>
            <a:endParaRPr lang="en-US"/>
          </a:p>
        </p:txBody>
      </p:sp>
    </p:spTree>
    <p:extLst>
      <p:ext uri="{BB962C8B-B14F-4D97-AF65-F5344CB8AC3E}">
        <p14:creationId xmlns:p14="http://schemas.microsoft.com/office/powerpoint/2010/main" xmlns="" val="387608534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15400" cy="6473567"/>
          </a:xfrm>
          <a:prstGeom prst="rect">
            <a:avLst/>
          </a:prstGeom>
        </p:spPr>
        <p:txBody>
          <a:bodyPr wrap="square">
            <a:spAutoFit/>
          </a:bodyPr>
          <a:lstStyle/>
          <a:p>
            <a:pPr marL="228600" lvl="2" indent="-228600" algn="just">
              <a:spcBef>
                <a:spcPts val="1000"/>
              </a:spcBef>
              <a:defRPr/>
            </a:pPr>
            <a:r>
              <a:rPr lang="en-US" sz="2400" b="1" dirty="0" smtClean="0">
                <a:solidFill>
                  <a:srgbClr val="0070C0"/>
                </a:solidFill>
                <a:latin typeface="Times New Roman" pitchFamily="18" charset="0"/>
                <a:cs typeface="Times New Roman" pitchFamily="18" charset="0"/>
              </a:rPr>
              <a:t>3.2.2. Vaccine production</a:t>
            </a:r>
          </a:p>
          <a:p>
            <a:pPr marL="342900" lvl="2" indent="-342900" algn="just">
              <a:lnSpc>
                <a:spcPct val="150000"/>
              </a:lnSpc>
              <a:spcBef>
                <a:spcPts val="1000"/>
              </a:spcBef>
              <a:buBlip>
                <a:blip r:embed="rId2"/>
              </a:buBlip>
              <a:defRPr/>
            </a:pPr>
            <a:r>
              <a:rPr lang="en-US" sz="2400" dirty="0" smtClean="0">
                <a:latin typeface="Times New Roman" pitchFamily="18" charset="0"/>
                <a:cs typeface="Times New Roman" pitchFamily="18" charset="0"/>
              </a:rPr>
              <a:t>A</a:t>
            </a:r>
            <a:r>
              <a:rPr lang="en-US" sz="2400" b="1" dirty="0" smtClean="0">
                <a:latin typeface="Times New Roman" pitchFamily="18" charset="0"/>
                <a:cs typeface="Times New Roman" pitchFamily="18" charset="0"/>
              </a:rPr>
              <a:t> vaccine </a:t>
            </a:r>
            <a:r>
              <a:rPr lang="en-US" sz="2400" dirty="0" smtClean="0">
                <a:latin typeface="Times New Roman" pitchFamily="18" charset="0"/>
                <a:cs typeface="Times New Roman" pitchFamily="18" charset="0"/>
              </a:rPr>
              <a:t>is any preparation of dead or attenuated pathogens, or their products, that when introduced into the body, stimulates the production of protective antibodies or T-cells without causing the disease.</a:t>
            </a:r>
          </a:p>
          <a:p>
            <a:pPr marL="0" lvl="2" algn="just">
              <a:lnSpc>
                <a:spcPct val="150000"/>
              </a:lnSpc>
              <a:spcBef>
                <a:spcPts val="1000"/>
              </a:spcBef>
              <a:defRPr/>
            </a:pPr>
            <a:r>
              <a:rPr lang="en-US" sz="2400" b="1" dirty="0" smtClean="0">
                <a:latin typeface="Times New Roman" pitchFamily="18" charset="0"/>
                <a:cs typeface="Times New Roman" pitchFamily="18" charset="0"/>
              </a:rPr>
              <a:t>Types of vaccine </a:t>
            </a:r>
          </a:p>
          <a:p>
            <a:pPr marL="914400" lvl="3" indent="-457200" algn="just">
              <a:spcBef>
                <a:spcPts val="1000"/>
              </a:spcBef>
              <a:buFont typeface="Courier New" pitchFamily="49" charset="0"/>
              <a:buChar char="o"/>
              <a:defRPr/>
            </a:pPr>
            <a:r>
              <a:rPr lang="en-US" sz="2400" dirty="0" smtClean="0">
                <a:latin typeface="Times New Roman" pitchFamily="18" charset="0"/>
                <a:cs typeface="Times New Roman" pitchFamily="18" charset="0"/>
              </a:rPr>
              <a:t>Whole organism – live/attenuated vaccines</a:t>
            </a:r>
          </a:p>
          <a:p>
            <a:pPr marL="457200" lvl="3" algn="just">
              <a:spcBef>
                <a:spcPts val="1000"/>
              </a:spcBef>
              <a:defRPr/>
            </a:pPr>
            <a:r>
              <a:rPr lang="en-US" sz="2400" dirty="0" smtClean="0">
                <a:latin typeface="Times New Roman" pitchFamily="18" charset="0"/>
                <a:cs typeface="Times New Roman" pitchFamily="18" charset="0"/>
              </a:rPr>
              <a:t>                                  - killed/inactivated vaccines</a:t>
            </a:r>
          </a:p>
          <a:p>
            <a:pPr marL="914400" lvl="3" indent="-457200" algn="just">
              <a:spcBef>
                <a:spcPts val="1000"/>
              </a:spcBef>
              <a:buFont typeface="Courier New" pitchFamily="49" charset="0"/>
              <a:buChar char="o"/>
              <a:defRPr/>
            </a:pPr>
            <a:r>
              <a:rPr lang="en-US" sz="2400" dirty="0" smtClean="0">
                <a:latin typeface="Times New Roman" pitchFamily="18" charset="0"/>
                <a:cs typeface="Times New Roman" pitchFamily="18" charset="0"/>
              </a:rPr>
              <a:t>Toxoids</a:t>
            </a:r>
          </a:p>
          <a:p>
            <a:pPr marL="914400" lvl="3" indent="-457200" algn="just">
              <a:spcBef>
                <a:spcPts val="1000"/>
              </a:spcBef>
              <a:buFont typeface="Courier New" pitchFamily="49" charset="0"/>
              <a:buChar char="o"/>
              <a:defRPr/>
            </a:pPr>
            <a:r>
              <a:rPr lang="en-US" sz="2400" dirty="0" smtClean="0">
                <a:latin typeface="Times New Roman" pitchFamily="18" charset="0"/>
                <a:cs typeface="Times New Roman" pitchFamily="18" charset="0"/>
              </a:rPr>
              <a:t>Peptide vaccines</a:t>
            </a:r>
          </a:p>
          <a:p>
            <a:pPr marL="914400" lvl="3" indent="-457200" algn="just">
              <a:spcBef>
                <a:spcPts val="1000"/>
              </a:spcBef>
              <a:buFont typeface="Courier New" pitchFamily="49" charset="0"/>
              <a:buChar char="o"/>
              <a:defRPr/>
            </a:pPr>
            <a:r>
              <a:rPr lang="en-US" sz="2400" dirty="0" smtClean="0">
                <a:latin typeface="Times New Roman" pitchFamily="18" charset="0"/>
                <a:cs typeface="Times New Roman" pitchFamily="18" charset="0"/>
              </a:rPr>
              <a:t>Recombinant vaccines</a:t>
            </a:r>
          </a:p>
          <a:p>
            <a:pPr marL="914400" lvl="3" indent="-457200" algn="just">
              <a:spcBef>
                <a:spcPts val="1000"/>
              </a:spcBef>
              <a:buFont typeface="Courier New" pitchFamily="49" charset="0"/>
              <a:buChar char="o"/>
              <a:defRPr/>
            </a:pPr>
            <a:r>
              <a:rPr lang="en-US" sz="2400" dirty="0" smtClean="0">
                <a:latin typeface="Times New Roman" pitchFamily="18" charset="0"/>
                <a:cs typeface="Times New Roman" pitchFamily="18" charset="0"/>
              </a:rPr>
              <a:t>DNA vaccines</a:t>
            </a:r>
            <a:endParaRPr lang="en-US" sz="24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135</a:t>
            </a:fld>
            <a:endParaRPr lang="en-US"/>
          </a:p>
        </p:txBody>
      </p:sp>
    </p:spTree>
    <p:extLst>
      <p:ext uri="{BB962C8B-B14F-4D97-AF65-F5344CB8AC3E}">
        <p14:creationId xmlns:p14="http://schemas.microsoft.com/office/powerpoint/2010/main" xmlns="" val="36648299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839200" cy="5591274"/>
          </a:xfrm>
          <a:prstGeom prst="rect">
            <a:avLst/>
          </a:prstGeom>
        </p:spPr>
        <p:txBody>
          <a:bodyPr wrap="square">
            <a:spAutoFit/>
          </a:bodyPr>
          <a:lstStyle/>
          <a:p>
            <a:pPr marL="457200" indent="-457200" algn="ctr">
              <a:lnSpc>
                <a:spcPct val="150000"/>
              </a:lnSpc>
              <a:spcBef>
                <a:spcPts val="1000"/>
              </a:spcBef>
              <a:buAutoNum type="arabicPeriod"/>
              <a:defRPr/>
            </a:pPr>
            <a:r>
              <a:rPr lang="en-US" sz="2400" b="1" dirty="0" smtClean="0">
                <a:solidFill>
                  <a:prstClr val="black"/>
                </a:solidFill>
                <a:latin typeface="Times New Roman" pitchFamily="18" charset="0"/>
                <a:cs typeface="Times New Roman" pitchFamily="18" charset="0"/>
              </a:rPr>
              <a:t>Live/attenuated vaccines</a:t>
            </a:r>
          </a:p>
          <a:p>
            <a:pPr marL="342900" indent="-342900" algn="just">
              <a:lnSpc>
                <a:spcPct val="150000"/>
              </a:lnSpc>
              <a:spcBef>
                <a:spcPts val="1000"/>
              </a:spcBef>
              <a:buFont typeface="Wingdings" pitchFamily="2" charset="2"/>
              <a:buChar char="Ø"/>
              <a:defRPr/>
            </a:pPr>
            <a:r>
              <a:rPr lang="en-US" sz="2400" b="1" dirty="0" smtClean="0">
                <a:solidFill>
                  <a:prstClr val="black"/>
                </a:solidFill>
                <a:latin typeface="Times New Roman" pitchFamily="18" charset="0"/>
                <a:cs typeface="Times New Roman" pitchFamily="18" charset="0"/>
              </a:rPr>
              <a:t>Attenuation</a:t>
            </a:r>
            <a:r>
              <a:rPr lang="en-US" sz="2400" dirty="0" smtClean="0">
                <a:solidFill>
                  <a:prstClr val="black"/>
                </a:solidFill>
                <a:latin typeface="Times New Roman" pitchFamily="18" charset="0"/>
                <a:cs typeface="Times New Roman" pitchFamily="18" charset="0"/>
              </a:rPr>
              <a:t> is the process of reducing the strength, effect, or value of pathogenicity</a:t>
            </a:r>
          </a:p>
          <a:p>
            <a:pPr marL="342900" indent="-342900" algn="just">
              <a:lnSpc>
                <a:spcPct val="150000"/>
              </a:lnSpc>
              <a:spcBef>
                <a:spcPts val="1000"/>
              </a:spcBef>
              <a:buFont typeface="Wingdings" pitchFamily="2" charset="2"/>
              <a:buChar char="Ø"/>
              <a:defRPr/>
            </a:pPr>
            <a:r>
              <a:rPr lang="en-US" sz="2400" dirty="0" smtClean="0">
                <a:solidFill>
                  <a:prstClr val="black"/>
                </a:solidFill>
                <a:latin typeface="Times New Roman" pitchFamily="18" charset="0"/>
                <a:cs typeface="Times New Roman" pitchFamily="18" charset="0"/>
              </a:rPr>
              <a:t>Live/attenuated vaccines makeup the bulk of successful viral vaccines</a:t>
            </a:r>
          </a:p>
          <a:p>
            <a:pPr marL="342900" indent="-342900" algn="just">
              <a:lnSpc>
                <a:spcPct val="150000"/>
              </a:lnSpc>
              <a:spcBef>
                <a:spcPts val="1000"/>
              </a:spcBef>
              <a:buFont typeface="Wingdings" pitchFamily="2" charset="2"/>
              <a:buChar char="Ø"/>
              <a:defRPr/>
            </a:pPr>
            <a:r>
              <a:rPr lang="en-US" sz="2400" dirty="0" smtClean="0">
                <a:solidFill>
                  <a:prstClr val="black"/>
                </a:solidFill>
                <a:latin typeface="Times New Roman" pitchFamily="18" charset="0"/>
                <a:cs typeface="Times New Roman" pitchFamily="18" charset="0"/>
              </a:rPr>
              <a:t>Are prepared from attenuated strains that are almost or completely devoid of pathogenicity but are still immunogenic</a:t>
            </a:r>
          </a:p>
          <a:p>
            <a:pPr marL="342900" indent="-342900" algn="just">
              <a:lnSpc>
                <a:spcPct val="150000"/>
              </a:lnSpc>
              <a:spcBef>
                <a:spcPts val="1000"/>
              </a:spcBef>
              <a:buFont typeface="Wingdings" pitchFamily="2" charset="2"/>
              <a:buChar char="Ø"/>
              <a:defRPr/>
            </a:pPr>
            <a:r>
              <a:rPr lang="en-US" sz="2400" dirty="0" smtClean="0">
                <a:solidFill>
                  <a:prstClr val="black"/>
                </a:solidFill>
                <a:latin typeface="Times New Roman" pitchFamily="18" charset="0"/>
                <a:cs typeface="Times New Roman" pitchFamily="18" charset="0"/>
              </a:rPr>
              <a:t>They multiply in the human host and provide continuous antigenic stimulation over a period of time </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136</a:t>
            </a:fld>
            <a:endParaRPr lang="en-US"/>
          </a:p>
        </p:txBody>
      </p:sp>
    </p:spTree>
    <p:extLst>
      <p:ext uri="{BB962C8B-B14F-4D97-AF65-F5344CB8AC3E}">
        <p14:creationId xmlns:p14="http://schemas.microsoft.com/office/powerpoint/2010/main" xmlns="" val="284226563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7140416"/>
          </a:xfrm>
          <a:prstGeom prst="rect">
            <a:avLst/>
          </a:prstGeom>
        </p:spPr>
        <p:txBody>
          <a:bodyPr wrap="square">
            <a:spAutoFit/>
          </a:bodyPr>
          <a:lstStyle/>
          <a:p>
            <a:pPr marL="457200" lvl="3" algn="ctr">
              <a:lnSpc>
                <a:spcPct val="150000"/>
              </a:lnSpc>
              <a:spcBef>
                <a:spcPts val="1000"/>
              </a:spcBef>
              <a:defRPr/>
            </a:pPr>
            <a:r>
              <a:rPr lang="en-US" sz="2400" b="1" dirty="0" smtClean="0">
                <a:solidFill>
                  <a:prstClr val="black"/>
                </a:solidFill>
                <a:latin typeface="Times New Roman" pitchFamily="18" charset="0"/>
                <a:cs typeface="Times New Roman" pitchFamily="18" charset="0"/>
              </a:rPr>
              <a:t>Methods used for attenuation</a:t>
            </a:r>
          </a:p>
          <a:p>
            <a:pPr marL="342900" indent="-342900" algn="just">
              <a:lnSpc>
                <a:spcPct val="150000"/>
              </a:lnSpc>
              <a:spcBef>
                <a:spcPts val="1000"/>
              </a:spcBef>
              <a:buBlip>
                <a:blip r:embed="rId2"/>
              </a:buBlip>
              <a:defRPr/>
            </a:pPr>
            <a:r>
              <a:rPr lang="en-US" sz="2400" dirty="0" smtClean="0">
                <a:solidFill>
                  <a:prstClr val="black"/>
                </a:solidFill>
                <a:latin typeface="Times New Roman" pitchFamily="18" charset="0"/>
                <a:cs typeface="Times New Roman" pitchFamily="18" charset="0"/>
              </a:rPr>
              <a:t>Use of a related virus from another animal E.g. use of cowpox to prevent smallpox</a:t>
            </a:r>
          </a:p>
          <a:p>
            <a:pPr marL="342900" indent="-342900" algn="just">
              <a:lnSpc>
                <a:spcPct val="150000"/>
              </a:lnSpc>
              <a:spcBef>
                <a:spcPts val="1000"/>
              </a:spcBef>
              <a:buBlip>
                <a:blip r:embed="rId2"/>
              </a:buBlip>
              <a:defRPr/>
            </a:pPr>
            <a:r>
              <a:rPr lang="en-US" sz="2400" dirty="0" smtClean="0">
                <a:solidFill>
                  <a:prstClr val="black"/>
                </a:solidFill>
                <a:latin typeface="Times New Roman" pitchFamily="18" charset="0"/>
                <a:cs typeface="Times New Roman" pitchFamily="18" charset="0"/>
              </a:rPr>
              <a:t>Administration of pathogenic or partially attenuated virus by an unnatural route.</a:t>
            </a:r>
          </a:p>
          <a:p>
            <a:pPr marL="800100" lvl="1" indent="-342900" algn="just">
              <a:spcBef>
                <a:spcPts val="600"/>
              </a:spcBef>
              <a:buFont typeface="Wingdings" pitchFamily="2" charset="2"/>
              <a:buChar char="§"/>
              <a:defRPr/>
            </a:pPr>
            <a:r>
              <a:rPr lang="en-US" sz="2400" dirty="0">
                <a:solidFill>
                  <a:prstClr val="black"/>
                </a:solidFill>
                <a:latin typeface="Times New Roman" pitchFamily="18" charset="0"/>
                <a:cs typeface="Times New Roman" pitchFamily="18" charset="0"/>
              </a:rPr>
              <a:t>Repeated passages of the virus are made in an unnatural hosts</a:t>
            </a:r>
          </a:p>
          <a:p>
            <a:pPr marL="800100" lvl="1" indent="-342900" algn="just">
              <a:spcBef>
                <a:spcPts val="600"/>
              </a:spcBef>
              <a:buFont typeface="Wingdings" pitchFamily="2" charset="2"/>
              <a:buChar char="§"/>
              <a:defRPr/>
            </a:pPr>
            <a:r>
              <a:rPr lang="en-US" sz="2400" dirty="0" smtClean="0">
                <a:solidFill>
                  <a:prstClr val="black"/>
                </a:solidFill>
                <a:latin typeface="Times New Roman" pitchFamily="18" charset="0"/>
                <a:cs typeface="Times New Roman" pitchFamily="18" charset="0"/>
              </a:rPr>
              <a:t>The virulence of the virus is often reduced when administered by an unnatural route.</a:t>
            </a:r>
          </a:p>
          <a:p>
            <a:pPr marL="800100" lvl="1" indent="-342900" algn="just">
              <a:spcBef>
                <a:spcPts val="600"/>
              </a:spcBef>
              <a:buFont typeface="Wingdings" pitchFamily="2" charset="2"/>
              <a:buChar char="§"/>
              <a:defRPr/>
            </a:pPr>
            <a:r>
              <a:rPr lang="en-US" sz="2400" dirty="0" smtClean="0">
                <a:solidFill>
                  <a:prstClr val="black"/>
                </a:solidFill>
                <a:latin typeface="Times New Roman" pitchFamily="18" charset="0"/>
                <a:cs typeface="Times New Roman" pitchFamily="18" charset="0"/>
              </a:rPr>
              <a:t>The virus is then transferred into the natural host</a:t>
            </a:r>
          </a:p>
          <a:p>
            <a:pPr marL="800100" lvl="1" indent="-342900" algn="just">
              <a:spcBef>
                <a:spcPts val="600"/>
              </a:spcBef>
              <a:buFont typeface="Wingdings" pitchFamily="2" charset="2"/>
              <a:buChar char="§"/>
              <a:defRPr/>
            </a:pPr>
            <a:r>
              <a:rPr lang="en-US" sz="2400" dirty="0" smtClean="0">
                <a:solidFill>
                  <a:prstClr val="black"/>
                </a:solidFill>
                <a:latin typeface="Times New Roman" pitchFamily="18" charset="0"/>
                <a:cs typeface="Times New Roman" pitchFamily="18" charset="0"/>
              </a:rPr>
              <a:t>Initial passages are made in healthy animals or in primary cell cultures</a:t>
            </a:r>
          </a:p>
          <a:p>
            <a:pPr marL="800100" lvl="1" indent="-342900" algn="just">
              <a:spcBef>
                <a:spcPts val="600"/>
              </a:spcBef>
              <a:buFont typeface="Wingdings" pitchFamily="2" charset="2"/>
              <a:buChar char="§"/>
              <a:defRPr/>
            </a:pPr>
            <a:r>
              <a:rPr lang="en-US" sz="2400" dirty="0" smtClean="0">
                <a:solidFill>
                  <a:prstClr val="black"/>
                </a:solidFill>
                <a:latin typeface="Times New Roman" pitchFamily="18" charset="0"/>
                <a:cs typeface="Times New Roman" pitchFamily="18" charset="0"/>
              </a:rPr>
              <a:t>The major vaccines used in man and animals have all been derived this way</a:t>
            </a:r>
          </a:p>
          <a:p>
            <a:pPr marL="342900" indent="-342900" algn="just">
              <a:lnSpc>
                <a:spcPct val="150000"/>
              </a:lnSpc>
              <a:spcBef>
                <a:spcPts val="1000"/>
              </a:spcBef>
              <a:buFont typeface="Courier New" pitchFamily="49" charset="0"/>
              <a:buChar char="o"/>
              <a:defRPr/>
            </a:pPr>
            <a:endParaRPr lang="en-US" sz="24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137</a:t>
            </a:fld>
            <a:endParaRPr lang="en-US"/>
          </a:p>
        </p:txBody>
      </p:sp>
    </p:spTree>
    <p:extLst>
      <p:ext uri="{BB962C8B-B14F-4D97-AF65-F5344CB8AC3E}">
        <p14:creationId xmlns:p14="http://schemas.microsoft.com/office/powerpoint/2010/main" xmlns="" val="238516512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35890"/>
            <a:ext cx="8839199" cy="6186309"/>
          </a:xfrm>
          <a:prstGeom prst="rect">
            <a:avLst/>
          </a:prstGeom>
        </p:spPr>
        <p:txBody>
          <a:bodyPr wrap="square">
            <a:spAutoFit/>
          </a:bodyPr>
          <a:lstStyle/>
          <a:p>
            <a:pPr algn="ctr">
              <a:lnSpc>
                <a:spcPct val="150000"/>
              </a:lnSpc>
            </a:pPr>
            <a:r>
              <a:rPr lang="en-US" sz="2400" b="1" dirty="0" smtClean="0">
                <a:solidFill>
                  <a:prstClr val="black"/>
                </a:solidFill>
                <a:latin typeface="Times New Roman" pitchFamily="18" charset="0"/>
                <a:cs typeface="Times New Roman" pitchFamily="18" charset="0"/>
              </a:rPr>
              <a:t>2. Killed/inactivated vaccines</a:t>
            </a:r>
          </a:p>
          <a:p>
            <a:pPr marL="342900" indent="-342900" algn="just">
              <a:lnSpc>
                <a:spcPct val="150000"/>
              </a:lnSpc>
              <a:buFont typeface="Wingdings" pitchFamily="2" charset="2"/>
              <a:buChar char="ü"/>
            </a:pPr>
            <a:r>
              <a:rPr lang="en-US" sz="2400" dirty="0">
                <a:latin typeface="Times New Roman" pitchFamily="18" charset="0"/>
                <a:cs typeface="Times New Roman" pitchFamily="18" charset="0"/>
              </a:rPr>
              <a:t>Vaccines of this type are created by inactivating a pathogen, typically using heat or chemicals such as formaldehyde or formalin</a:t>
            </a:r>
            <a:r>
              <a:rPr lang="en-US" sz="2400" dirty="0" smtClean="0">
                <a:latin typeface="Times New Roman" pitchFamily="18" charset="0"/>
                <a:cs typeface="Times New Roman" pitchFamily="18" charset="0"/>
              </a:rPr>
              <a:t>.</a:t>
            </a:r>
          </a:p>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destroys the pathogen’s ability to replicate, but keeps it “intact” so that the immune system can still recognize </a:t>
            </a:r>
            <a:r>
              <a:rPr lang="en-US" sz="2400" dirty="0" smtClean="0">
                <a:latin typeface="Times New Roman" pitchFamily="18" charset="0"/>
                <a:cs typeface="Times New Roman" pitchFamily="18" charset="0"/>
              </a:rPr>
              <a:t>it.</a:t>
            </a:r>
          </a:p>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term </a:t>
            </a:r>
            <a:r>
              <a:rPr lang="en-US" sz="2400" dirty="0" smtClean="0">
                <a:latin typeface="Times New Roman" pitchFamily="18" charset="0"/>
                <a:cs typeface="Times New Roman" pitchFamily="18" charset="0"/>
              </a:rPr>
              <a:t>‘killed’ </a:t>
            </a:r>
            <a:r>
              <a:rPr lang="en-US" sz="2400" dirty="0">
                <a:latin typeface="Times New Roman" pitchFamily="18" charset="0"/>
                <a:cs typeface="Times New Roman" pitchFamily="18" charset="0"/>
              </a:rPr>
              <a:t>generally refers to bacterial vaccines, whereas </a:t>
            </a:r>
            <a:r>
              <a:rPr lang="en-US" sz="2400" dirty="0" smtClean="0">
                <a:latin typeface="Times New Roman" pitchFamily="18" charset="0"/>
                <a:cs typeface="Times New Roman" pitchFamily="18" charset="0"/>
              </a:rPr>
              <a:t>‘inactivated’ </a:t>
            </a:r>
            <a:r>
              <a:rPr lang="en-US" sz="2400" dirty="0">
                <a:latin typeface="Times New Roman" pitchFamily="18" charset="0"/>
                <a:cs typeface="Times New Roman" pitchFamily="18" charset="0"/>
              </a:rPr>
              <a:t>relates to viral </a:t>
            </a:r>
            <a:r>
              <a:rPr lang="en-US" sz="2400" dirty="0" smtClean="0">
                <a:latin typeface="Times New Roman" pitchFamily="18" charset="0"/>
                <a:cs typeface="Times New Roman" pitchFamily="18" charset="0"/>
              </a:rPr>
              <a:t>vaccines</a:t>
            </a:r>
          </a:p>
          <a:p>
            <a:pPr marL="342900" indent="-342900" algn="just">
              <a:lnSpc>
                <a:spcPct val="150000"/>
              </a:lnSpc>
              <a:buFont typeface="Wingdings" pitchFamily="2" charset="2"/>
              <a:buChar char="ü"/>
            </a:pPr>
            <a:r>
              <a:rPr lang="en-US" sz="2400" dirty="0">
                <a:latin typeface="Times New Roman" pitchFamily="18" charset="0"/>
                <a:cs typeface="Times New Roman" pitchFamily="18" charset="0"/>
              </a:rPr>
              <a:t>Because killed or inactivated pathogens can’t replicate at all, they can’t revert to a more virulent form capable of causing </a:t>
            </a:r>
            <a:r>
              <a:rPr lang="en-US" sz="2400" dirty="0" smtClean="0">
                <a:latin typeface="Times New Roman" pitchFamily="18" charset="0"/>
                <a:cs typeface="Times New Roman" pitchFamily="18" charset="0"/>
              </a:rPr>
              <a:t>disease. </a:t>
            </a:r>
          </a:p>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Polio </a:t>
            </a:r>
            <a:r>
              <a:rPr lang="en-US" sz="2400" dirty="0">
                <a:latin typeface="Times New Roman" pitchFamily="18" charset="0"/>
                <a:cs typeface="Times New Roman" pitchFamily="18" charset="0"/>
              </a:rPr>
              <a:t>vaccine and the seasonal influenza </a:t>
            </a:r>
            <a:r>
              <a:rPr lang="en-US" sz="2400" dirty="0" smtClean="0">
                <a:latin typeface="Times New Roman" pitchFamily="18" charset="0"/>
                <a:cs typeface="Times New Roman" pitchFamily="18" charset="0"/>
              </a:rPr>
              <a:t>vaccine are examples of killed or inactivated vaccines</a:t>
            </a: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8E82F8EB-D623-43FC-AB15-0EFF6FAC25BD}" type="slidenum">
              <a:rPr lang="en-US" smtClean="0"/>
              <a:pPr/>
              <a:t>138</a:t>
            </a:fld>
            <a:endParaRPr lang="en-US"/>
          </a:p>
        </p:txBody>
      </p:sp>
    </p:spTree>
    <p:extLst>
      <p:ext uri="{BB962C8B-B14F-4D97-AF65-F5344CB8AC3E}">
        <p14:creationId xmlns:p14="http://schemas.microsoft.com/office/powerpoint/2010/main" xmlns="" val="77465814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6186309"/>
          </a:xfrm>
          <a:prstGeom prst="rect">
            <a:avLst/>
          </a:prstGeom>
        </p:spPr>
        <p:txBody>
          <a:bodyPr wrap="square">
            <a:spAutoFit/>
          </a:bodyPr>
          <a:lstStyle/>
          <a:p>
            <a:pPr algn="ctr">
              <a:lnSpc>
                <a:spcPct val="150000"/>
              </a:lnSpc>
            </a:pPr>
            <a:r>
              <a:rPr lang="en-US" sz="2400" b="1" dirty="0" smtClean="0">
                <a:solidFill>
                  <a:srgbClr val="333333"/>
                </a:solidFill>
                <a:latin typeface="Times New Roman" pitchFamily="18" charset="0"/>
                <a:cs typeface="Times New Roman" pitchFamily="18" charset="0"/>
              </a:rPr>
              <a:t>3. Toxoids</a:t>
            </a:r>
            <a:endParaRPr lang="en-US" sz="2400" b="1" dirty="0">
              <a:solidFill>
                <a:srgbClr val="333333"/>
              </a:solidFill>
              <a:latin typeface="Times New Roman" pitchFamily="18" charset="0"/>
              <a:cs typeface="Times New Roman" pitchFamily="18" charset="0"/>
            </a:endParaRPr>
          </a:p>
          <a:p>
            <a:pPr marL="342900" indent="-342900" algn="just">
              <a:lnSpc>
                <a:spcPct val="150000"/>
              </a:lnSpc>
              <a:buBlip>
                <a:blip r:embed="rId2"/>
              </a:buBlip>
            </a:pPr>
            <a:r>
              <a:rPr lang="en-US" sz="2400" dirty="0">
                <a:solidFill>
                  <a:srgbClr val="333333"/>
                </a:solidFill>
                <a:latin typeface="Times New Roman" pitchFamily="18" charset="0"/>
                <a:cs typeface="Times New Roman" pitchFamily="18" charset="0"/>
              </a:rPr>
              <a:t>Some bacterial diseases are not directly caused by a bacterium itself, but by a toxin produced by the bacterium. </a:t>
            </a:r>
            <a:endParaRPr lang="en-US" sz="2400" dirty="0" smtClean="0">
              <a:solidFill>
                <a:srgbClr val="333333"/>
              </a:solidFill>
              <a:latin typeface="Times New Roman" pitchFamily="18" charset="0"/>
              <a:cs typeface="Times New Roman" pitchFamily="18" charset="0"/>
            </a:endParaRPr>
          </a:p>
          <a:p>
            <a:pPr marL="342900" indent="-342900" algn="just">
              <a:lnSpc>
                <a:spcPct val="150000"/>
              </a:lnSpc>
              <a:buBlip>
                <a:blip r:embed="rId2"/>
              </a:buBlip>
            </a:pPr>
            <a:r>
              <a:rPr lang="en-US" sz="2400" dirty="0" smtClean="0">
                <a:solidFill>
                  <a:srgbClr val="333333"/>
                </a:solidFill>
                <a:latin typeface="Times New Roman" pitchFamily="18" charset="0"/>
                <a:cs typeface="Times New Roman" pitchFamily="18" charset="0"/>
              </a:rPr>
              <a:t>One </a:t>
            </a:r>
            <a:r>
              <a:rPr lang="en-US" sz="2400" dirty="0">
                <a:solidFill>
                  <a:srgbClr val="333333"/>
                </a:solidFill>
                <a:latin typeface="Times New Roman" pitchFamily="18" charset="0"/>
                <a:cs typeface="Times New Roman" pitchFamily="18" charset="0"/>
              </a:rPr>
              <a:t>example is tetanus: its symptoms are not caused by the </a:t>
            </a:r>
            <a:r>
              <a:rPr lang="en-US" sz="2400" i="1" dirty="0">
                <a:solidFill>
                  <a:srgbClr val="333333"/>
                </a:solidFill>
                <a:latin typeface="Times New Roman" pitchFamily="18" charset="0"/>
                <a:cs typeface="Times New Roman" pitchFamily="18" charset="0"/>
              </a:rPr>
              <a:t>Clostridium </a:t>
            </a:r>
            <a:r>
              <a:rPr lang="en-US" sz="2400" i="1" dirty="0" err="1">
                <a:solidFill>
                  <a:srgbClr val="333333"/>
                </a:solidFill>
                <a:latin typeface="Times New Roman" pitchFamily="18" charset="0"/>
                <a:cs typeface="Times New Roman" pitchFamily="18" charset="0"/>
              </a:rPr>
              <a:t>tetani</a:t>
            </a:r>
            <a:r>
              <a:rPr lang="en-US" sz="2400" i="1" dirty="0">
                <a:solidFill>
                  <a:srgbClr val="333333"/>
                </a:solidFill>
                <a:latin typeface="Times New Roman" pitchFamily="18" charset="0"/>
                <a:cs typeface="Times New Roman" pitchFamily="18" charset="0"/>
              </a:rPr>
              <a:t> </a:t>
            </a:r>
            <a:r>
              <a:rPr lang="en-US" sz="2400" dirty="0">
                <a:solidFill>
                  <a:srgbClr val="333333"/>
                </a:solidFill>
                <a:latin typeface="Times New Roman" pitchFamily="18" charset="0"/>
                <a:cs typeface="Times New Roman" pitchFamily="18" charset="0"/>
              </a:rPr>
              <a:t>bacterium, but by a neurotoxin it produces (</a:t>
            </a:r>
            <a:r>
              <a:rPr lang="en-US" sz="2400" dirty="0" err="1">
                <a:solidFill>
                  <a:srgbClr val="333333"/>
                </a:solidFill>
                <a:latin typeface="Times New Roman" pitchFamily="18" charset="0"/>
                <a:cs typeface="Times New Roman" pitchFamily="18" charset="0"/>
              </a:rPr>
              <a:t>tetanospasmin</a:t>
            </a:r>
            <a:r>
              <a:rPr lang="en-US" sz="2400" dirty="0">
                <a:solidFill>
                  <a:srgbClr val="333333"/>
                </a:solidFill>
                <a:latin typeface="Times New Roman" pitchFamily="18" charset="0"/>
                <a:cs typeface="Times New Roman" pitchFamily="18" charset="0"/>
              </a:rPr>
              <a:t>). </a:t>
            </a:r>
            <a:endParaRPr lang="en-US" sz="2400" dirty="0" smtClean="0">
              <a:solidFill>
                <a:srgbClr val="333333"/>
              </a:solidFill>
              <a:latin typeface="Times New Roman" pitchFamily="18" charset="0"/>
              <a:cs typeface="Times New Roman" pitchFamily="18" charset="0"/>
            </a:endParaRPr>
          </a:p>
          <a:p>
            <a:pPr marL="342900" indent="-342900" algn="just">
              <a:lnSpc>
                <a:spcPct val="150000"/>
              </a:lnSpc>
              <a:buBlip>
                <a:blip r:embed="rId2"/>
              </a:buBlip>
            </a:pPr>
            <a:r>
              <a:rPr lang="en-US" sz="2400" dirty="0" smtClean="0">
                <a:solidFill>
                  <a:srgbClr val="333333"/>
                </a:solidFill>
                <a:latin typeface="Times New Roman" pitchFamily="18" charset="0"/>
                <a:cs typeface="Times New Roman" pitchFamily="18" charset="0"/>
              </a:rPr>
              <a:t>Immunizations </a:t>
            </a:r>
            <a:r>
              <a:rPr lang="en-US" sz="2400" dirty="0">
                <a:solidFill>
                  <a:srgbClr val="333333"/>
                </a:solidFill>
                <a:latin typeface="Times New Roman" pitchFamily="18" charset="0"/>
                <a:cs typeface="Times New Roman" pitchFamily="18" charset="0"/>
              </a:rPr>
              <a:t>for this type of pathogen can be made by inactivating the toxin that causes disease symptoms. </a:t>
            </a:r>
            <a:endParaRPr lang="en-US" sz="2400" dirty="0" smtClean="0">
              <a:solidFill>
                <a:srgbClr val="333333"/>
              </a:solidFill>
              <a:latin typeface="Times New Roman" pitchFamily="18" charset="0"/>
              <a:cs typeface="Times New Roman" pitchFamily="18" charset="0"/>
            </a:endParaRPr>
          </a:p>
          <a:p>
            <a:pPr marL="342900" indent="-342900" algn="just">
              <a:lnSpc>
                <a:spcPct val="150000"/>
              </a:lnSpc>
              <a:buBlip>
                <a:blip r:embed="rId2"/>
              </a:buBlip>
            </a:pPr>
            <a:r>
              <a:rPr lang="en-US" sz="2400" dirty="0" smtClean="0">
                <a:solidFill>
                  <a:srgbClr val="333333"/>
                </a:solidFill>
                <a:latin typeface="Times New Roman" pitchFamily="18" charset="0"/>
                <a:cs typeface="Times New Roman" pitchFamily="18" charset="0"/>
              </a:rPr>
              <a:t>As </a:t>
            </a:r>
            <a:r>
              <a:rPr lang="en-US" sz="2400" dirty="0">
                <a:solidFill>
                  <a:srgbClr val="333333"/>
                </a:solidFill>
                <a:latin typeface="Times New Roman" pitchFamily="18" charset="0"/>
                <a:cs typeface="Times New Roman" pitchFamily="18" charset="0"/>
              </a:rPr>
              <a:t>with organisms or viruses used in killed or inactivated vaccines, this can be done via treatment with a chemical such as formalin, or by using heat or other </a:t>
            </a:r>
            <a:r>
              <a:rPr lang="en-US" sz="2400" dirty="0" smtClean="0">
                <a:solidFill>
                  <a:srgbClr val="333333"/>
                </a:solidFill>
                <a:latin typeface="Times New Roman" pitchFamily="18" charset="0"/>
                <a:cs typeface="Times New Roman" pitchFamily="18" charset="0"/>
              </a:rPr>
              <a:t>methods.</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139</a:t>
            </a:fld>
            <a:endParaRPr lang="en-US"/>
          </a:p>
        </p:txBody>
      </p:sp>
    </p:spTree>
    <p:extLst>
      <p:ext uri="{BB962C8B-B14F-4D97-AF65-F5344CB8AC3E}">
        <p14:creationId xmlns:p14="http://schemas.microsoft.com/office/powerpoint/2010/main" xmlns="" val="919885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749" y="76201"/>
            <a:ext cx="8915400" cy="6755696"/>
          </a:xfrm>
          <a:prstGeom prst="rect">
            <a:avLst/>
          </a:prstGeom>
          <a:solidFill>
            <a:schemeClr val="bg2">
              <a:lumMod val="90000"/>
            </a:schemeClr>
          </a:solidFill>
        </p:spPr>
        <p:txBody>
          <a:bodyPr wrap="square">
            <a:spAutoFit/>
          </a:bodyPr>
          <a:lstStyle/>
          <a:p>
            <a:pPr marL="722313" lvl="1" indent="-265113" algn="just">
              <a:lnSpc>
                <a:spcPct val="150000"/>
              </a:lnSpc>
              <a:spcBef>
                <a:spcPts val="250"/>
              </a:spcBef>
              <a:buClr>
                <a:srgbClr val="5B9BD5"/>
              </a:buClr>
              <a:buSzPct val="80000"/>
              <a:buFont typeface="Arial" panose="020B0604020202020204" pitchFamily="34" charset="0"/>
              <a:buChar char="•"/>
            </a:pPr>
            <a:r>
              <a:rPr lang="en-US" sz="2300" dirty="0">
                <a:solidFill>
                  <a:prstClr val="black"/>
                </a:solidFill>
                <a:latin typeface="Times New Roman" pitchFamily="18" charset="0"/>
                <a:cs typeface="Times New Roman" pitchFamily="18" charset="0"/>
              </a:rPr>
              <a:t>Bioprocess technology</a:t>
            </a:r>
          </a:p>
          <a:p>
            <a:pPr marL="1179513" lvl="2" indent="-265113" algn="just">
              <a:lnSpc>
                <a:spcPct val="150000"/>
              </a:lnSpc>
              <a:spcBef>
                <a:spcPts val="250"/>
              </a:spcBef>
              <a:buClr>
                <a:srgbClr val="5B9BD5"/>
              </a:buClr>
              <a:buSzPct val="80000"/>
              <a:buFont typeface="Wingdings 2" pitchFamily="18" charset="2"/>
              <a:buChar char=""/>
            </a:pPr>
            <a:r>
              <a:rPr lang="en-US" sz="2300" dirty="0" smtClean="0">
                <a:solidFill>
                  <a:prstClr val="black"/>
                </a:solidFill>
                <a:latin typeface="Times New Roman" pitchFamily="18" charset="0"/>
                <a:cs typeface="Times New Roman" pitchFamily="18" charset="0"/>
              </a:rPr>
              <a:t>Large-scale </a:t>
            </a:r>
            <a:r>
              <a:rPr lang="en-US" sz="2300" dirty="0">
                <a:solidFill>
                  <a:prstClr val="black"/>
                </a:solidFill>
                <a:latin typeface="Times New Roman" pitchFamily="18" charset="0"/>
                <a:cs typeface="Times New Roman" pitchFamily="18" charset="0"/>
              </a:rPr>
              <a:t>production of </a:t>
            </a:r>
            <a:r>
              <a:rPr lang="en-US" sz="2300" dirty="0">
                <a:solidFill>
                  <a:srgbClr val="C00000"/>
                </a:solidFill>
                <a:latin typeface="Times New Roman" pitchFamily="18" charset="0"/>
                <a:cs typeface="Times New Roman" pitchFamily="18" charset="0"/>
              </a:rPr>
              <a:t>proteins,</a:t>
            </a:r>
            <a:r>
              <a:rPr lang="en-US" sz="2300" dirty="0">
                <a:solidFill>
                  <a:prstClr val="black"/>
                </a:solidFill>
                <a:latin typeface="Times New Roman" pitchFamily="18" charset="0"/>
                <a:cs typeface="Times New Roman" pitchFamily="18" charset="0"/>
              </a:rPr>
              <a:t> </a:t>
            </a:r>
            <a:r>
              <a:rPr lang="en-US" sz="2300" dirty="0">
                <a:solidFill>
                  <a:srgbClr val="00B050"/>
                </a:solidFill>
                <a:latin typeface="Times New Roman" pitchFamily="18" charset="0"/>
                <a:cs typeface="Times New Roman" pitchFamily="18" charset="0"/>
              </a:rPr>
              <a:t>antibiotics</a:t>
            </a:r>
            <a:r>
              <a:rPr lang="en-US" sz="2300" dirty="0">
                <a:solidFill>
                  <a:prstClr val="black"/>
                </a:solidFill>
                <a:latin typeface="Times New Roman" pitchFamily="18" charset="0"/>
                <a:cs typeface="Times New Roman" pitchFamily="18" charset="0"/>
              </a:rPr>
              <a:t> and </a:t>
            </a:r>
            <a:r>
              <a:rPr lang="en-US" sz="2300" dirty="0">
                <a:solidFill>
                  <a:srgbClr val="FF0000"/>
                </a:solidFill>
                <a:latin typeface="Times New Roman" pitchFamily="18" charset="0"/>
                <a:cs typeface="Times New Roman" pitchFamily="18" charset="0"/>
              </a:rPr>
              <a:t>enzymes </a:t>
            </a:r>
          </a:p>
          <a:p>
            <a:pPr marL="1179513" lvl="2" indent="-265113" algn="just">
              <a:lnSpc>
                <a:spcPct val="150000"/>
              </a:lnSpc>
              <a:spcBef>
                <a:spcPts val="250"/>
              </a:spcBef>
              <a:buClr>
                <a:srgbClr val="5B9BD5"/>
              </a:buClr>
              <a:buSzPct val="80000"/>
              <a:buFont typeface="Wingdings 2" pitchFamily="18" charset="2"/>
              <a:buChar char=""/>
            </a:pPr>
            <a:r>
              <a:rPr lang="en-US" sz="2300" dirty="0" smtClean="0">
                <a:solidFill>
                  <a:prstClr val="black"/>
                </a:solidFill>
                <a:latin typeface="Times New Roman" pitchFamily="18" charset="0"/>
                <a:cs typeface="Times New Roman" pitchFamily="18" charset="0"/>
              </a:rPr>
              <a:t>Includes </a:t>
            </a:r>
            <a:r>
              <a:rPr lang="en-US" sz="2300" dirty="0">
                <a:solidFill>
                  <a:srgbClr val="7030A0"/>
                </a:solidFill>
                <a:latin typeface="Times New Roman" pitchFamily="18" charset="0"/>
                <a:cs typeface="Times New Roman" pitchFamily="18" charset="0"/>
              </a:rPr>
              <a:t>media and buffer preparation</a:t>
            </a:r>
            <a:r>
              <a:rPr lang="en-US" sz="2300" dirty="0">
                <a:solidFill>
                  <a:prstClr val="black"/>
                </a:solidFill>
                <a:latin typeface="Times New Roman" pitchFamily="18" charset="0"/>
                <a:cs typeface="Times New Roman" pitchFamily="18" charset="0"/>
              </a:rPr>
              <a:t>, </a:t>
            </a:r>
            <a:r>
              <a:rPr lang="en-US" sz="2300" dirty="0">
                <a:solidFill>
                  <a:schemeClr val="accent6">
                    <a:lumMod val="50000"/>
                  </a:schemeClr>
                </a:solidFill>
                <a:latin typeface="Times New Roman" pitchFamily="18" charset="0"/>
                <a:cs typeface="Times New Roman" pitchFamily="18" charset="0"/>
              </a:rPr>
              <a:t>upstream processing and downstream processing. </a:t>
            </a:r>
          </a:p>
          <a:p>
            <a:pPr marL="265113" lvl="0" indent="-265113" algn="just">
              <a:lnSpc>
                <a:spcPct val="150000"/>
              </a:lnSpc>
              <a:spcBef>
                <a:spcPts val="250"/>
              </a:spcBef>
              <a:buClr>
                <a:srgbClr val="5B9BD5"/>
              </a:buClr>
              <a:buSzPct val="80000"/>
              <a:buFont typeface="Wingdings 2" pitchFamily="18" charset="2"/>
              <a:buChar char=""/>
            </a:pPr>
            <a:r>
              <a:rPr lang="en-US" sz="2300" dirty="0">
                <a:solidFill>
                  <a:prstClr val="black"/>
                </a:solidFill>
                <a:latin typeface="Times New Roman" pitchFamily="18" charset="0"/>
                <a:cs typeface="Times New Roman" pitchFamily="18" charset="0"/>
              </a:rPr>
              <a:t>Thus, fermentation technology is now part of the classical </a:t>
            </a:r>
            <a:r>
              <a:rPr lang="en-US" sz="2300" dirty="0" smtClean="0">
                <a:solidFill>
                  <a:prstClr val="black"/>
                </a:solidFill>
                <a:latin typeface="Times New Roman" pitchFamily="18" charset="0"/>
                <a:cs typeface="Times New Roman" pitchFamily="18" charset="0"/>
              </a:rPr>
              <a:t>biotechnology</a:t>
            </a:r>
          </a:p>
          <a:p>
            <a:pPr marL="265113" lvl="0" indent="-265113">
              <a:lnSpc>
                <a:spcPct val="150000"/>
              </a:lnSpc>
              <a:spcBef>
                <a:spcPts val="250"/>
              </a:spcBef>
              <a:buClr>
                <a:srgbClr val="5B9BD5"/>
              </a:buClr>
              <a:buSzPct val="80000"/>
            </a:pPr>
            <a:r>
              <a:rPr lang="en-US" sz="2400" b="1" dirty="0">
                <a:solidFill>
                  <a:prstClr val="black"/>
                </a:solidFill>
                <a:latin typeface="Times New Roman" pitchFamily="18" charset="0"/>
                <a:cs typeface="Times New Roman" pitchFamily="18" charset="0"/>
              </a:rPr>
              <a:t>Modern Biotechnology </a:t>
            </a:r>
          </a:p>
          <a:p>
            <a:pPr marL="265113" lvl="0" indent="-265113" algn="just">
              <a:lnSpc>
                <a:spcPct val="150000"/>
              </a:lnSpc>
              <a:spcBef>
                <a:spcPts val="250"/>
              </a:spcBef>
              <a:buClr>
                <a:srgbClr val="5B9BD5"/>
              </a:buClr>
              <a:buSzPct val="80000"/>
              <a:buFont typeface="Wingdings 2" pitchFamily="18" charset="2"/>
              <a:buChar char=""/>
            </a:pPr>
            <a:r>
              <a:rPr lang="en-US" sz="2300" dirty="0">
                <a:solidFill>
                  <a:prstClr val="black"/>
                </a:solidFill>
                <a:latin typeface="Times New Roman" pitchFamily="18" charset="0"/>
                <a:cs typeface="Times New Roman" pitchFamily="18" charset="0"/>
              </a:rPr>
              <a:t>M</a:t>
            </a:r>
            <a:r>
              <a:rPr lang="en-US" sz="2300" dirty="0" smtClean="0">
                <a:solidFill>
                  <a:prstClr val="black"/>
                </a:solidFill>
                <a:latin typeface="Times New Roman" pitchFamily="18" charset="0"/>
                <a:cs typeface="Times New Roman" pitchFamily="18" charset="0"/>
              </a:rPr>
              <a:t>ainly </a:t>
            </a:r>
            <a:r>
              <a:rPr lang="en-US" sz="2300" dirty="0">
                <a:solidFill>
                  <a:prstClr val="black"/>
                </a:solidFill>
                <a:latin typeface="Times New Roman" pitchFamily="18" charset="0"/>
                <a:cs typeface="Times New Roman" pitchFamily="18" charset="0"/>
              </a:rPr>
              <a:t>based on </a:t>
            </a:r>
            <a:r>
              <a:rPr lang="en-US" sz="2300" dirty="0">
                <a:solidFill>
                  <a:srgbClr val="FF0000"/>
                </a:solidFill>
                <a:latin typeface="Times New Roman" pitchFamily="18" charset="0"/>
                <a:cs typeface="Times New Roman" pitchFamily="18" charset="0"/>
              </a:rPr>
              <a:t>Genetic engineering/recombinant DNA technology </a:t>
            </a:r>
            <a:r>
              <a:rPr lang="en-US" sz="2300" dirty="0">
                <a:solidFill>
                  <a:prstClr val="black"/>
                </a:solidFill>
                <a:latin typeface="Times New Roman" pitchFamily="18" charset="0"/>
                <a:cs typeface="Times New Roman" pitchFamily="18" charset="0"/>
              </a:rPr>
              <a:t>and </a:t>
            </a:r>
            <a:r>
              <a:rPr lang="en-US" sz="2300" dirty="0" err="1">
                <a:solidFill>
                  <a:srgbClr val="C00000"/>
                </a:solidFill>
                <a:latin typeface="Times New Roman" pitchFamily="18" charset="0"/>
                <a:cs typeface="Times New Roman" pitchFamily="18" charset="0"/>
              </a:rPr>
              <a:t>hybridoma</a:t>
            </a:r>
            <a:r>
              <a:rPr lang="en-US" sz="2300" dirty="0">
                <a:solidFill>
                  <a:srgbClr val="C00000"/>
                </a:solidFill>
                <a:latin typeface="Times New Roman" pitchFamily="18" charset="0"/>
                <a:cs typeface="Times New Roman" pitchFamily="18" charset="0"/>
              </a:rPr>
              <a:t> technology </a:t>
            </a:r>
            <a:r>
              <a:rPr lang="en-US" sz="2300" dirty="0">
                <a:solidFill>
                  <a:prstClr val="black"/>
                </a:solidFill>
                <a:latin typeface="Times New Roman" pitchFamily="18" charset="0"/>
                <a:cs typeface="Times New Roman" pitchFamily="18" charset="0"/>
              </a:rPr>
              <a:t>in addition to bioprocess technology</a:t>
            </a:r>
          </a:p>
          <a:p>
            <a:pPr marL="265113" lvl="0" indent="-265113" algn="just">
              <a:lnSpc>
                <a:spcPct val="150000"/>
              </a:lnSpc>
              <a:spcBef>
                <a:spcPts val="250"/>
              </a:spcBef>
              <a:buClr>
                <a:srgbClr val="5B9BD5"/>
              </a:buClr>
              <a:buSzPct val="80000"/>
              <a:buFont typeface="Wingdings 2" pitchFamily="18" charset="2"/>
              <a:buChar char=""/>
            </a:pPr>
            <a:r>
              <a:rPr lang="en-US" sz="2300" dirty="0" err="1">
                <a:solidFill>
                  <a:prstClr val="black"/>
                </a:solidFill>
                <a:latin typeface="Times New Roman" pitchFamily="18" charset="0"/>
                <a:cs typeface="Times New Roman" pitchFamily="18" charset="0"/>
              </a:rPr>
              <a:t>rDNA</a:t>
            </a:r>
            <a:r>
              <a:rPr lang="en-US" sz="2300" dirty="0">
                <a:solidFill>
                  <a:prstClr val="black"/>
                </a:solidFill>
                <a:latin typeface="Times New Roman" pitchFamily="18" charset="0"/>
                <a:cs typeface="Times New Roman" pitchFamily="18" charset="0"/>
              </a:rPr>
              <a:t> technology is the main tool to produce genetically-modified organisms, </a:t>
            </a:r>
            <a:r>
              <a:rPr lang="en-US" sz="2300" dirty="0" smtClean="0">
                <a:solidFill>
                  <a:prstClr val="black"/>
                </a:solidFill>
                <a:latin typeface="Times New Roman" pitchFamily="18" charset="0"/>
                <a:cs typeface="Times New Roman" pitchFamily="18" charset="0"/>
              </a:rPr>
              <a:t>including:  plants</a:t>
            </a:r>
            <a:r>
              <a:rPr lang="en-US" sz="2300" dirty="0">
                <a:solidFill>
                  <a:prstClr val="black"/>
                </a:solidFill>
                <a:latin typeface="Times New Roman" pitchFamily="18" charset="0"/>
                <a:cs typeface="Times New Roman" pitchFamily="18" charset="0"/>
              </a:rPr>
              <a:t>, </a:t>
            </a:r>
            <a:r>
              <a:rPr lang="en-US" sz="2300" dirty="0" smtClean="0">
                <a:solidFill>
                  <a:prstClr val="black"/>
                </a:solidFill>
                <a:latin typeface="Times New Roman" pitchFamily="18" charset="0"/>
                <a:cs typeface="Times New Roman" pitchFamily="18" charset="0"/>
              </a:rPr>
              <a:t>animals</a:t>
            </a:r>
            <a:r>
              <a:rPr lang="en-US" sz="2300" dirty="0">
                <a:solidFill>
                  <a:prstClr val="black"/>
                </a:solidFill>
                <a:latin typeface="Times New Roman" pitchFamily="18" charset="0"/>
                <a:cs typeface="Times New Roman" pitchFamily="18" charset="0"/>
              </a:rPr>
              <a:t>, and </a:t>
            </a:r>
            <a:r>
              <a:rPr lang="en-US" sz="2300" dirty="0" smtClean="0">
                <a:solidFill>
                  <a:prstClr val="black"/>
                </a:solidFill>
                <a:latin typeface="Times New Roman" pitchFamily="18" charset="0"/>
                <a:cs typeface="Times New Roman" pitchFamily="18" charset="0"/>
              </a:rPr>
              <a:t>microbes</a:t>
            </a:r>
          </a:p>
          <a:p>
            <a:pPr lvl="0" algn="just">
              <a:lnSpc>
                <a:spcPct val="150000"/>
              </a:lnSpc>
              <a:spcBef>
                <a:spcPts val="250"/>
              </a:spcBef>
              <a:buClr>
                <a:srgbClr val="5B9BD5"/>
              </a:buClr>
              <a:buSzPct val="80000"/>
            </a:pPr>
            <a:endParaRPr lang="en-US" sz="23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14</a:t>
            </a:fld>
            <a:endParaRPr lang="en-US"/>
          </a:p>
        </p:txBody>
      </p:sp>
    </p:spTree>
    <p:extLst>
      <p:ext uri="{BB962C8B-B14F-4D97-AF65-F5344CB8AC3E}">
        <p14:creationId xmlns:p14="http://schemas.microsoft.com/office/powerpoint/2010/main" xmlns="" val="34626010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6740307"/>
          </a:xfrm>
          <a:prstGeom prst="rect">
            <a:avLst/>
          </a:prstGeom>
        </p:spPr>
        <p:txBody>
          <a:bodyPr wrap="square">
            <a:spAutoFit/>
          </a:bodyPr>
          <a:lstStyle/>
          <a:p>
            <a:pPr marL="342900" lvl="0" indent="-342900" algn="just">
              <a:lnSpc>
                <a:spcPct val="150000"/>
              </a:lnSpc>
              <a:buBlip>
                <a:blip r:embed="rId2"/>
              </a:buBlip>
            </a:pPr>
            <a:r>
              <a:rPr lang="en-US" sz="2400" dirty="0">
                <a:solidFill>
                  <a:srgbClr val="333333"/>
                </a:solidFill>
                <a:latin typeface="Times New Roman" pitchFamily="18" charset="0"/>
                <a:cs typeface="Times New Roman" pitchFamily="18" charset="0"/>
              </a:rPr>
              <a:t>Immunizations created using inactivated toxins are called </a:t>
            </a:r>
            <a:r>
              <a:rPr lang="en-US" sz="2400" i="1" dirty="0">
                <a:solidFill>
                  <a:srgbClr val="333333"/>
                </a:solidFill>
                <a:latin typeface="Times New Roman" pitchFamily="18" charset="0"/>
                <a:cs typeface="Times New Roman" pitchFamily="18" charset="0"/>
              </a:rPr>
              <a:t>toxoids</a:t>
            </a:r>
            <a:r>
              <a:rPr lang="en-US" sz="2400" dirty="0">
                <a:solidFill>
                  <a:srgbClr val="333333"/>
                </a:solidFill>
                <a:latin typeface="Times New Roman" pitchFamily="18" charset="0"/>
                <a:cs typeface="Times New Roman" pitchFamily="18" charset="0"/>
              </a:rPr>
              <a:t>.</a:t>
            </a:r>
          </a:p>
          <a:p>
            <a:pPr marL="342900" lvl="0" indent="-342900" algn="just">
              <a:lnSpc>
                <a:spcPct val="150000"/>
              </a:lnSpc>
              <a:buBlip>
                <a:blip r:embed="rId2"/>
              </a:buBlip>
            </a:pPr>
            <a:r>
              <a:rPr lang="en-US" sz="2400" dirty="0">
                <a:solidFill>
                  <a:srgbClr val="333333"/>
                </a:solidFill>
                <a:latin typeface="Times New Roman" pitchFamily="18" charset="0"/>
                <a:cs typeface="Times New Roman" pitchFamily="18" charset="0"/>
              </a:rPr>
              <a:t>Toxoids can actually be considered </a:t>
            </a:r>
            <a:r>
              <a:rPr lang="en-US" sz="2400" dirty="0" smtClean="0">
                <a:solidFill>
                  <a:srgbClr val="333333"/>
                </a:solidFill>
                <a:latin typeface="Times New Roman" pitchFamily="18" charset="0"/>
                <a:cs typeface="Times New Roman" pitchFamily="18" charset="0"/>
              </a:rPr>
              <a:t>as killed </a:t>
            </a:r>
            <a:r>
              <a:rPr lang="en-US" sz="2400" dirty="0">
                <a:solidFill>
                  <a:srgbClr val="333333"/>
                </a:solidFill>
                <a:latin typeface="Times New Roman" pitchFamily="18" charset="0"/>
                <a:cs typeface="Times New Roman" pitchFamily="18" charset="0"/>
              </a:rPr>
              <a:t>or inactivated vaccines, but are sometimes given their own category to highlight the fact that they contain an inactivated toxin, and not an inactivated form of bacteria</a:t>
            </a:r>
            <a:r>
              <a:rPr lang="en-US" sz="2400" dirty="0" smtClean="0">
                <a:solidFill>
                  <a:srgbClr val="333333"/>
                </a:solidFill>
                <a:latin typeface="Times New Roman" pitchFamily="18" charset="0"/>
                <a:cs typeface="Times New Roman" pitchFamily="18" charset="0"/>
              </a:rPr>
              <a:t>.</a:t>
            </a:r>
          </a:p>
          <a:p>
            <a:pPr lvl="0" algn="ctr">
              <a:lnSpc>
                <a:spcPct val="150000"/>
              </a:lnSpc>
            </a:pPr>
            <a:r>
              <a:rPr lang="en-US" sz="2400" b="1" dirty="0" smtClean="0">
                <a:solidFill>
                  <a:srgbClr val="333333"/>
                </a:solidFill>
                <a:latin typeface="Times New Roman" pitchFamily="18" charset="0"/>
                <a:cs typeface="Times New Roman" pitchFamily="18" charset="0"/>
              </a:rPr>
              <a:t>4. Recombinant vaccines</a:t>
            </a:r>
          </a:p>
          <a:p>
            <a:pPr marL="342900" lvl="0" indent="-342900" algn="just">
              <a:lnSpc>
                <a:spcPct val="150000"/>
              </a:lnSpc>
              <a:buBlip>
                <a:blip r:embed="rId3"/>
              </a:buBlip>
            </a:pPr>
            <a:r>
              <a:rPr lang="en-US" sz="2400" dirty="0" smtClean="0">
                <a:solidFill>
                  <a:srgbClr val="333333"/>
                </a:solidFill>
                <a:latin typeface="Times New Roman" pitchFamily="18" charset="0"/>
                <a:cs typeface="Times New Roman" pitchFamily="18" charset="0"/>
              </a:rPr>
              <a:t>A recombinant vaccine contains either a protein or a gene encoding a protein of a pathogen origin that is immunogenic and is critical to the pathogen function.</a:t>
            </a:r>
          </a:p>
          <a:p>
            <a:pPr marL="342900" lvl="0" indent="-342900" algn="just">
              <a:lnSpc>
                <a:spcPct val="150000"/>
              </a:lnSpc>
              <a:buBlip>
                <a:blip r:embed="rId3"/>
              </a:buBlip>
            </a:pPr>
            <a:r>
              <a:rPr lang="en-US" sz="2400" dirty="0" smtClean="0">
                <a:solidFill>
                  <a:srgbClr val="333333"/>
                </a:solidFill>
                <a:latin typeface="Times New Roman" pitchFamily="18" charset="0"/>
                <a:cs typeface="Times New Roman" pitchFamily="18" charset="0"/>
              </a:rPr>
              <a:t>The vaccine is produced using recombinant technology.</a:t>
            </a:r>
          </a:p>
          <a:p>
            <a:pPr marL="342900" lvl="0" indent="-342900" algn="just">
              <a:lnSpc>
                <a:spcPct val="150000"/>
              </a:lnSpc>
              <a:buBlip>
                <a:blip r:embed="rId3"/>
              </a:buBlip>
            </a:pPr>
            <a:r>
              <a:rPr lang="en-US" sz="2400" dirty="0" smtClean="0">
                <a:solidFill>
                  <a:srgbClr val="333333"/>
                </a:solidFill>
                <a:latin typeface="Times New Roman" pitchFamily="18" charset="0"/>
                <a:cs typeface="Times New Roman" pitchFamily="18" charset="0"/>
              </a:rPr>
              <a:t>The vaccines based on recombinant proteins are also called subunit vaccines.</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140</a:t>
            </a:fld>
            <a:endParaRPr lang="en-US"/>
          </a:p>
        </p:txBody>
      </p:sp>
    </p:spTree>
    <p:extLst>
      <p:ext uri="{BB962C8B-B14F-4D97-AF65-F5344CB8AC3E}">
        <p14:creationId xmlns:p14="http://schemas.microsoft.com/office/powerpoint/2010/main" xmlns="" val="312517371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763000" cy="5632311"/>
          </a:xfrm>
          <a:prstGeom prst="rect">
            <a:avLst/>
          </a:prstGeom>
        </p:spPr>
        <p:txBody>
          <a:bodyPr wrap="square">
            <a:spAutoFit/>
          </a:bodyPr>
          <a:lstStyle/>
          <a:p>
            <a:pPr marL="342900" lvl="0" indent="-342900" algn="just">
              <a:lnSpc>
                <a:spcPct val="150000"/>
              </a:lnSpc>
              <a:buBlip>
                <a:blip r:embed="rId2"/>
              </a:buBlip>
            </a:pPr>
            <a:r>
              <a:rPr lang="en-US" sz="2400" dirty="0">
                <a:solidFill>
                  <a:srgbClr val="333333"/>
                </a:solidFill>
                <a:latin typeface="Times New Roman" pitchFamily="18" charset="0"/>
                <a:cs typeface="Times New Roman" pitchFamily="18" charset="0"/>
              </a:rPr>
              <a:t>The logic of such vaccines, in simple terms, is as follows:</a:t>
            </a:r>
          </a:p>
          <a:p>
            <a:pPr marL="342900" lvl="0" indent="-342900" algn="just">
              <a:lnSpc>
                <a:spcPct val="150000"/>
              </a:lnSpc>
              <a:buBlip>
                <a:blip r:embed="rId2"/>
              </a:buBlip>
            </a:pPr>
            <a:r>
              <a:rPr lang="en-US" sz="2400" dirty="0">
                <a:solidFill>
                  <a:srgbClr val="333333"/>
                </a:solidFill>
                <a:latin typeface="Times New Roman" pitchFamily="18" charset="0"/>
                <a:cs typeface="Times New Roman" pitchFamily="18" charset="0"/>
              </a:rPr>
              <a:t>Proteins are generally immunogenic, and many of them are critical for the pathogenic </a:t>
            </a:r>
            <a:r>
              <a:rPr lang="en-US" sz="2400" dirty="0" smtClean="0">
                <a:solidFill>
                  <a:srgbClr val="333333"/>
                </a:solidFill>
                <a:latin typeface="Times New Roman" pitchFamily="18" charset="0"/>
                <a:cs typeface="Times New Roman" pitchFamily="18" charset="0"/>
              </a:rPr>
              <a:t>organism.</a:t>
            </a:r>
            <a:endParaRPr lang="en-US" sz="2400" dirty="0">
              <a:solidFill>
                <a:srgbClr val="333333"/>
              </a:solidFill>
              <a:latin typeface="Times New Roman" pitchFamily="18" charset="0"/>
              <a:cs typeface="Times New Roman" pitchFamily="18" charset="0"/>
            </a:endParaRPr>
          </a:p>
          <a:p>
            <a:pPr marL="342900" lvl="0" indent="-342900" algn="just">
              <a:lnSpc>
                <a:spcPct val="150000"/>
              </a:lnSpc>
              <a:buBlip>
                <a:blip r:embed="rId2"/>
              </a:buBlip>
            </a:pPr>
            <a:r>
              <a:rPr lang="en-US" sz="2400" dirty="0">
                <a:solidFill>
                  <a:srgbClr val="333333"/>
                </a:solidFill>
                <a:latin typeface="Times New Roman" pitchFamily="18" charset="0"/>
                <a:cs typeface="Times New Roman" pitchFamily="18" charset="0"/>
              </a:rPr>
              <a:t>The genes encoding such proteins can be identified and isolated from a </a:t>
            </a:r>
            <a:r>
              <a:rPr lang="en-US" sz="2400" dirty="0" smtClean="0">
                <a:solidFill>
                  <a:srgbClr val="333333"/>
                </a:solidFill>
                <a:latin typeface="Times New Roman" pitchFamily="18" charset="0"/>
                <a:cs typeface="Times New Roman" pitchFamily="18" charset="0"/>
              </a:rPr>
              <a:t>pathogen.</a:t>
            </a:r>
            <a:endParaRPr lang="en-US" sz="2400" dirty="0">
              <a:solidFill>
                <a:srgbClr val="333333"/>
              </a:solidFill>
              <a:latin typeface="Times New Roman" pitchFamily="18" charset="0"/>
              <a:cs typeface="Times New Roman" pitchFamily="18" charset="0"/>
            </a:endParaRPr>
          </a:p>
          <a:p>
            <a:pPr marL="342900" lvl="0" indent="-342900" algn="just">
              <a:lnSpc>
                <a:spcPct val="150000"/>
              </a:lnSpc>
              <a:buBlip>
                <a:blip r:embed="rId2"/>
              </a:buBlip>
            </a:pPr>
            <a:r>
              <a:rPr lang="en-US" sz="2400" dirty="0">
                <a:solidFill>
                  <a:srgbClr val="333333"/>
                </a:solidFill>
                <a:latin typeface="Times New Roman" pitchFamily="18" charset="0"/>
                <a:cs typeface="Times New Roman" pitchFamily="18" charset="0"/>
              </a:rPr>
              <a:t>The gene is integrated into a suitable expression vector and introduced into a suitable host where it expresses the protein in large quantities.</a:t>
            </a:r>
          </a:p>
          <a:p>
            <a:pPr marL="342900" lvl="0" indent="-342900" algn="just">
              <a:lnSpc>
                <a:spcPct val="150000"/>
              </a:lnSpc>
              <a:buBlip>
                <a:blip r:embed="rId2"/>
              </a:buBlip>
            </a:pPr>
            <a:r>
              <a:rPr lang="en-US" sz="2400" dirty="0">
                <a:solidFill>
                  <a:srgbClr val="333333"/>
                </a:solidFill>
                <a:latin typeface="Times New Roman" pitchFamily="18" charset="0"/>
                <a:cs typeface="Times New Roman" pitchFamily="18" charset="0"/>
              </a:rPr>
              <a:t>The protein is then </a:t>
            </a:r>
            <a:r>
              <a:rPr lang="en-US" sz="2400" dirty="0" smtClean="0">
                <a:solidFill>
                  <a:srgbClr val="333333"/>
                </a:solidFill>
                <a:latin typeface="Times New Roman" pitchFamily="18" charset="0"/>
                <a:cs typeface="Times New Roman" pitchFamily="18" charset="0"/>
              </a:rPr>
              <a:t>isolated, </a:t>
            </a:r>
            <a:r>
              <a:rPr lang="en-US" sz="2400" dirty="0">
                <a:solidFill>
                  <a:srgbClr val="333333"/>
                </a:solidFill>
                <a:latin typeface="Times New Roman" pitchFamily="18" charset="0"/>
                <a:cs typeface="Times New Roman" pitchFamily="18" charset="0"/>
              </a:rPr>
              <a:t>purified and used for immunization or preparation of </a:t>
            </a:r>
            <a:r>
              <a:rPr lang="en-US" sz="2400" dirty="0" smtClean="0">
                <a:solidFill>
                  <a:srgbClr val="333333"/>
                </a:solidFill>
                <a:latin typeface="Times New Roman" pitchFamily="18" charset="0"/>
                <a:cs typeface="Times New Roman" pitchFamily="18" charset="0"/>
              </a:rPr>
              <a:t>vaccine.</a:t>
            </a:r>
            <a:endParaRPr lang="en-US" sz="2400" dirty="0">
              <a:solidFill>
                <a:srgbClr val="333333"/>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141</a:t>
            </a:fld>
            <a:endParaRPr lang="en-US"/>
          </a:p>
        </p:txBody>
      </p:sp>
    </p:spTree>
    <p:extLst>
      <p:ext uri="{BB962C8B-B14F-4D97-AF65-F5344CB8AC3E}">
        <p14:creationId xmlns:p14="http://schemas.microsoft.com/office/powerpoint/2010/main" xmlns="" val="212922899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971" y="15922"/>
            <a:ext cx="8763000" cy="6740307"/>
          </a:xfrm>
          <a:prstGeom prst="rect">
            <a:avLst/>
          </a:prstGeom>
        </p:spPr>
        <p:txBody>
          <a:bodyPr wrap="square">
            <a:spAutoFit/>
          </a:bodyPr>
          <a:lstStyle/>
          <a:p>
            <a:pPr lvl="0" algn="ctr">
              <a:lnSpc>
                <a:spcPct val="150000"/>
              </a:lnSpc>
            </a:pPr>
            <a:r>
              <a:rPr lang="en-US" sz="2400" b="1" dirty="0" smtClean="0">
                <a:solidFill>
                  <a:srgbClr val="333333"/>
                </a:solidFill>
                <a:latin typeface="Times New Roman" pitchFamily="18" charset="0"/>
                <a:cs typeface="Times New Roman" pitchFamily="18" charset="0"/>
              </a:rPr>
              <a:t>5. DNA vaccines</a:t>
            </a:r>
          </a:p>
          <a:p>
            <a:pPr marL="342900" lvl="0" indent="-342900" algn="just">
              <a:lnSpc>
                <a:spcPct val="150000"/>
              </a:lnSpc>
              <a:buBlip>
                <a:blip r:embed="rId2"/>
              </a:buBlip>
            </a:pPr>
            <a:r>
              <a:rPr lang="en-US" sz="2400" dirty="0" smtClean="0">
                <a:solidFill>
                  <a:srgbClr val="333333"/>
                </a:solidFill>
                <a:latin typeface="Times New Roman" pitchFamily="18" charset="0"/>
                <a:cs typeface="Times New Roman" pitchFamily="18" charset="0"/>
              </a:rPr>
              <a:t>DNA vaccines use a microbe’s genetic material, in particular, the genes that code for important antigens.</a:t>
            </a:r>
          </a:p>
          <a:p>
            <a:pPr marL="342900" lvl="0" indent="-342900" algn="just">
              <a:lnSpc>
                <a:spcPct val="150000"/>
              </a:lnSpc>
              <a:buBlip>
                <a:blip r:embed="rId2"/>
              </a:buBlip>
            </a:pPr>
            <a:r>
              <a:rPr lang="en-US" sz="2400" dirty="0" smtClean="0">
                <a:solidFill>
                  <a:srgbClr val="333333"/>
                </a:solidFill>
                <a:latin typeface="Times New Roman" pitchFamily="18" charset="0"/>
                <a:cs typeface="Times New Roman" pitchFamily="18" charset="0"/>
              </a:rPr>
              <a:t>The DNA in these vaccines is a circular form known as a plasmid.</a:t>
            </a:r>
          </a:p>
          <a:p>
            <a:pPr marL="342900" lvl="0" indent="-342900" algn="just">
              <a:lnSpc>
                <a:spcPct val="150000"/>
              </a:lnSpc>
              <a:buBlip>
                <a:blip r:embed="rId2"/>
              </a:buBlip>
            </a:pPr>
            <a:r>
              <a:rPr lang="en-US" sz="2400" dirty="0" smtClean="0">
                <a:solidFill>
                  <a:srgbClr val="333333"/>
                </a:solidFill>
                <a:latin typeface="Times New Roman" pitchFamily="18" charset="0"/>
                <a:cs typeface="Times New Roman" pitchFamily="18" charset="0"/>
              </a:rPr>
              <a:t>When the genes for microbe’s antigens are introduced into the body, some cells will take up that DNA</a:t>
            </a:r>
          </a:p>
          <a:p>
            <a:pPr marL="342900" lvl="0" indent="-342900" algn="just">
              <a:lnSpc>
                <a:spcPct val="150000"/>
              </a:lnSpc>
              <a:buBlip>
                <a:blip r:embed="rId2"/>
              </a:buBlip>
            </a:pPr>
            <a:r>
              <a:rPr lang="en-US" sz="2400" dirty="0" smtClean="0">
                <a:solidFill>
                  <a:srgbClr val="333333"/>
                </a:solidFill>
                <a:latin typeface="Times New Roman" pitchFamily="18" charset="0"/>
                <a:cs typeface="Times New Roman" pitchFamily="18" charset="0"/>
              </a:rPr>
              <a:t>The DNA then instructs those cells to make the microbe’s antigen.</a:t>
            </a:r>
          </a:p>
          <a:p>
            <a:pPr marL="342900" lvl="0" indent="-342900" algn="just">
              <a:lnSpc>
                <a:spcPct val="150000"/>
              </a:lnSpc>
              <a:buBlip>
                <a:blip r:embed="rId2"/>
              </a:buBlip>
            </a:pPr>
            <a:r>
              <a:rPr lang="en-US" sz="2400" dirty="0" smtClean="0">
                <a:solidFill>
                  <a:srgbClr val="333333"/>
                </a:solidFill>
                <a:latin typeface="Times New Roman" pitchFamily="18" charset="0"/>
                <a:cs typeface="Times New Roman" pitchFamily="18" charset="0"/>
              </a:rPr>
              <a:t>The cells secrete the antigens and display them on their surfaces.</a:t>
            </a:r>
          </a:p>
          <a:p>
            <a:pPr marL="342900" lvl="0" indent="-342900" algn="just">
              <a:lnSpc>
                <a:spcPct val="150000"/>
              </a:lnSpc>
              <a:buBlip>
                <a:blip r:embed="rId2"/>
              </a:buBlip>
            </a:pPr>
            <a:r>
              <a:rPr lang="en-US" sz="2400" dirty="0" smtClean="0">
                <a:solidFill>
                  <a:srgbClr val="333333"/>
                </a:solidFill>
                <a:latin typeface="Times New Roman" pitchFamily="18" charset="0"/>
                <a:cs typeface="Times New Roman" pitchFamily="18" charset="0"/>
              </a:rPr>
              <a:t>In other words, the body’s own cells become vaccine making factories to stimulate the immune system.</a:t>
            </a:r>
            <a:endParaRPr lang="en-US" sz="2400" dirty="0">
              <a:solidFill>
                <a:srgbClr val="333333"/>
              </a:solidFill>
              <a:latin typeface="Times New Roman" pitchFamily="18" charset="0"/>
              <a:cs typeface="Times New Roman" pitchFamily="18" charset="0"/>
            </a:endParaRPr>
          </a:p>
          <a:p>
            <a:pPr marL="342900" lvl="0" indent="-342900" algn="just">
              <a:lnSpc>
                <a:spcPct val="150000"/>
              </a:lnSpc>
              <a:buBlip>
                <a:blip r:embed="rId2"/>
              </a:buBlip>
            </a:pPr>
            <a:r>
              <a:rPr lang="en-US" sz="2400" dirty="0" smtClean="0">
                <a:solidFill>
                  <a:srgbClr val="333333"/>
                </a:solidFill>
                <a:latin typeface="Times New Roman" pitchFamily="18" charset="0"/>
                <a:cs typeface="Times New Roman" pitchFamily="18" charset="0"/>
              </a:rPr>
              <a:t>DNA vaccines are relatively easy and inexpensive to design and practice</a:t>
            </a:r>
            <a:endParaRPr lang="en-US" sz="2400" dirty="0">
              <a:solidFill>
                <a:srgbClr val="333333"/>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142</a:t>
            </a:fld>
            <a:endParaRPr lang="en-US"/>
          </a:p>
        </p:txBody>
      </p:sp>
    </p:spTree>
    <p:extLst>
      <p:ext uri="{BB962C8B-B14F-4D97-AF65-F5344CB8AC3E}">
        <p14:creationId xmlns:p14="http://schemas.microsoft.com/office/powerpoint/2010/main" xmlns="" val="15631259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gene therap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49" y="0"/>
            <a:ext cx="9139451" cy="6542088"/>
          </a:xfrm>
          <a:prstGeom prst="rect">
            <a:avLst/>
          </a:prstGeom>
          <a:noFill/>
          <a:extLst>
            <a:ext uri="{909E8E84-426E-40DD-AFC4-6F175D3DCCD1}">
              <a14:hiddenFill xmlns:a14="http://schemas.microsoft.com/office/drawing/2010/main" xmlns="">
                <a:solidFill>
                  <a:srgbClr val="FFFFFF"/>
                </a:solidFill>
              </a14:hiddenFill>
            </a:ext>
          </a:extLst>
        </p:spPr>
      </p:pic>
      <p:pic>
        <p:nvPicPr>
          <p:cNvPr id="15364" name="Picture 4" descr="Image result for gene therap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62201" y="2046412"/>
            <a:ext cx="6762466" cy="479239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143</a:t>
            </a:fld>
            <a:endParaRPr lang="en-US"/>
          </a:p>
        </p:txBody>
      </p:sp>
    </p:spTree>
    <p:extLst>
      <p:ext uri="{BB962C8B-B14F-4D97-AF65-F5344CB8AC3E}">
        <p14:creationId xmlns:p14="http://schemas.microsoft.com/office/powerpoint/2010/main" xmlns="" val="193060329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91600" cy="6209392"/>
          </a:xfrm>
          <a:prstGeom prst="rect">
            <a:avLst/>
          </a:prstGeom>
        </p:spPr>
        <p:txBody>
          <a:bodyPr wrap="square">
            <a:spAutoFit/>
          </a:bodyPr>
          <a:lstStyle/>
          <a:p>
            <a:pPr lvl="0" algn="just">
              <a:lnSpc>
                <a:spcPct val="150000"/>
              </a:lnSpc>
            </a:pPr>
            <a:r>
              <a:rPr lang="en-US" sz="2400" b="1" dirty="0" smtClean="0">
                <a:solidFill>
                  <a:srgbClr val="0070C0"/>
                </a:solidFill>
                <a:latin typeface="Times New Roman" pitchFamily="18" charset="0"/>
                <a:cs typeface="Times New Roman" pitchFamily="18" charset="0"/>
              </a:rPr>
              <a:t>3.2.3. </a:t>
            </a:r>
            <a:r>
              <a:rPr kumimoji="0" lang="en-US" sz="2400" b="1"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Gene </a:t>
            </a:r>
            <a:r>
              <a:rPr kumimoji="0" lang="en-US" sz="24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Therapy </a:t>
            </a:r>
          </a:p>
          <a:p>
            <a:pPr marL="228600" marR="0" lvl="0" indent="-228600" algn="just" defTabSz="91440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Human beings suffer from more than 5000 different genetic diseases.</a:t>
            </a:r>
          </a:p>
          <a:p>
            <a:pPr marL="685800" marR="0" lvl="1" indent="-228600" algn="just" defTabSz="914400" eaLnBrk="1" fontAlgn="auto" latinLnBrk="0" hangingPunct="1">
              <a:lnSpc>
                <a:spcPct val="150000"/>
              </a:lnSpc>
              <a:spcBef>
                <a:spcPts val="500"/>
              </a:spcBef>
              <a:spcAft>
                <a:spcPts val="0"/>
              </a:spcAft>
              <a:buClrTx/>
              <a:buSzTx/>
              <a:buFont typeface="Wingdings" panose="05000000000000000000" pitchFamily="2" charset="2"/>
              <a:buChar char="ü"/>
              <a:tabLst/>
              <a:defRPr/>
            </a:pP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Eg</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Cystic fibrosis, sickle cell anemia, hemophilia, etc.</a:t>
            </a:r>
          </a:p>
          <a:p>
            <a:pPr marL="228600" marR="0" lvl="0" indent="-228600" algn="just" defTabSz="91440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In addition many common disorders like cancer, hypertension, mental </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illness etc… </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have genetic components</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t>
            </a:r>
          </a:p>
          <a:p>
            <a:pPr marL="228600" marR="0" lvl="0" indent="-228600" algn="just" defTabSz="914400" eaLnBrk="1" fontAlgn="auto" latinLnBrk="0" hangingPunct="1">
              <a:lnSpc>
                <a:spcPct val="150000"/>
              </a:lnSpc>
              <a:spcBef>
                <a:spcPts val="1000"/>
              </a:spcBef>
              <a:spcAft>
                <a:spcPts val="0"/>
              </a:spcAft>
              <a:buClrTx/>
              <a:buSzTx/>
              <a:buFont typeface="Wingdings" panose="05000000000000000000" pitchFamily="2" charset="2"/>
              <a:buChar char="§"/>
              <a:tabLst/>
              <a:defRPr/>
            </a:pPr>
            <a:r>
              <a:rPr lang="en-US" sz="2400" kern="0" dirty="0" smtClean="0">
                <a:solidFill>
                  <a:prstClr val="black"/>
                </a:solidFill>
                <a:latin typeface="Times New Roman" pitchFamily="18" charset="0"/>
                <a:cs typeface="Times New Roman" pitchFamily="18" charset="0"/>
              </a:rPr>
              <a:t>Gene therapy is a technique for correcting defective genes that are responsible for disease development.</a:t>
            </a:r>
            <a:endPar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228600" marR="0" lvl="0" indent="-228600" algn="just" defTabSz="91440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Or</a:t>
            </a:r>
            <a:r>
              <a:rPr kumimoji="0" lang="en-US" sz="2400" b="0" i="0" u="none" strike="noStrike" kern="0" cap="none" spc="0" normalizeH="0" noProof="0" dirty="0" smtClean="0">
                <a:ln>
                  <a:noFill/>
                </a:ln>
                <a:solidFill>
                  <a:prstClr val="black"/>
                </a:solidFill>
                <a:effectLst/>
                <a:uLnTx/>
                <a:uFillTx/>
                <a:latin typeface="Times New Roman" pitchFamily="18" charset="0"/>
                <a:cs typeface="Times New Roman" pitchFamily="18" charset="0"/>
              </a:rPr>
              <a:t> it </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is </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the introduction of a normal functional gene into cells, which contains the defective allele of concerned gene with the objective of correcting  a genetic disorder</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t>
            </a:r>
            <a:endPar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144</a:t>
            </a:fld>
            <a:endParaRPr lang="en-US"/>
          </a:p>
        </p:txBody>
      </p:sp>
    </p:spTree>
    <p:extLst>
      <p:ext uri="{BB962C8B-B14F-4D97-AF65-F5344CB8AC3E}">
        <p14:creationId xmlns:p14="http://schemas.microsoft.com/office/powerpoint/2010/main" xmlns="" val="299126678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763000" cy="6955750"/>
          </a:xfrm>
          <a:prstGeom prst="rect">
            <a:avLst/>
          </a:prstGeom>
        </p:spPr>
        <p:txBody>
          <a:bodyPr wrap="square">
            <a:spAutoFit/>
          </a:bodyPr>
          <a:lstStyle/>
          <a:p>
            <a:pPr marL="342900" lvl="0" indent="-342900" algn="just">
              <a:lnSpc>
                <a:spcPct val="150000"/>
              </a:lnSpc>
              <a:spcBef>
                <a:spcPts val="1000"/>
              </a:spcBef>
              <a:buBlip>
                <a:blip r:embed="rId2"/>
              </a:buBlip>
              <a:defRPr/>
            </a:pPr>
            <a:r>
              <a:rPr lang="en-US" sz="2400" kern="0" dirty="0" smtClean="0">
                <a:solidFill>
                  <a:prstClr val="black"/>
                </a:solidFill>
                <a:latin typeface="Times New Roman" pitchFamily="18" charset="0"/>
                <a:cs typeface="Times New Roman" pitchFamily="18" charset="0"/>
              </a:rPr>
              <a:t>There are three approaches/strategies:</a:t>
            </a:r>
          </a:p>
          <a:p>
            <a:pPr marL="914400" lvl="1" indent="-457200" algn="just">
              <a:lnSpc>
                <a:spcPct val="150000"/>
              </a:lnSpc>
              <a:spcBef>
                <a:spcPts val="1000"/>
              </a:spcBef>
              <a:buAutoNum type="arabicPeriod"/>
              <a:defRPr/>
            </a:pPr>
            <a:r>
              <a:rPr lang="en-US" sz="2400" kern="0" dirty="0" smtClean="0">
                <a:solidFill>
                  <a:prstClr val="black"/>
                </a:solidFill>
                <a:latin typeface="Times New Roman" pitchFamily="18" charset="0"/>
                <a:cs typeface="Times New Roman" pitchFamily="18" charset="0"/>
              </a:rPr>
              <a:t>Replacing abnormal gene by normal gene</a:t>
            </a:r>
          </a:p>
          <a:p>
            <a:pPr marL="914400" lvl="1" indent="-457200" algn="just">
              <a:lnSpc>
                <a:spcPct val="150000"/>
              </a:lnSpc>
              <a:spcBef>
                <a:spcPts val="1000"/>
              </a:spcBef>
              <a:buAutoNum type="arabicPeriod"/>
              <a:defRPr/>
            </a:pPr>
            <a:r>
              <a:rPr lang="en-US" sz="2400" kern="0" dirty="0" smtClean="0">
                <a:solidFill>
                  <a:prstClr val="black"/>
                </a:solidFill>
                <a:latin typeface="Times New Roman" pitchFamily="18" charset="0"/>
                <a:cs typeface="Times New Roman" pitchFamily="18" charset="0"/>
              </a:rPr>
              <a:t>Repairing abnormal gene</a:t>
            </a:r>
          </a:p>
          <a:p>
            <a:pPr marL="914400" lvl="1" indent="-457200" algn="just">
              <a:lnSpc>
                <a:spcPct val="150000"/>
              </a:lnSpc>
              <a:spcBef>
                <a:spcPts val="1000"/>
              </a:spcBef>
              <a:buAutoNum type="arabicPeriod"/>
              <a:defRPr/>
            </a:pPr>
            <a:r>
              <a:rPr lang="en-US" sz="2400" kern="0" dirty="0" smtClean="0">
                <a:solidFill>
                  <a:prstClr val="black"/>
                </a:solidFill>
                <a:latin typeface="Times New Roman" pitchFamily="18" charset="0"/>
                <a:cs typeface="Times New Roman" pitchFamily="18" charset="0"/>
              </a:rPr>
              <a:t>Turning a gene on or off</a:t>
            </a:r>
          </a:p>
          <a:p>
            <a:pPr marL="342900" lvl="0" indent="-342900" algn="just">
              <a:lnSpc>
                <a:spcPct val="150000"/>
              </a:lnSpc>
              <a:spcBef>
                <a:spcPts val="1000"/>
              </a:spcBef>
              <a:buBlip>
                <a:blip r:embed="rId3"/>
              </a:buBlip>
              <a:defRPr/>
            </a:pPr>
            <a:r>
              <a:rPr lang="en-US" sz="2400" kern="0" dirty="0" smtClean="0">
                <a:solidFill>
                  <a:prstClr val="black"/>
                </a:solidFill>
                <a:latin typeface="Times New Roman" pitchFamily="18" charset="0"/>
                <a:cs typeface="Times New Roman" pitchFamily="18" charset="0"/>
              </a:rPr>
              <a:t>Two types </a:t>
            </a:r>
            <a:r>
              <a:rPr lang="en-US" sz="2400" kern="0" dirty="0">
                <a:solidFill>
                  <a:prstClr val="black"/>
                </a:solidFill>
                <a:latin typeface="Times New Roman" pitchFamily="18" charset="0"/>
                <a:cs typeface="Times New Roman" pitchFamily="18" charset="0"/>
              </a:rPr>
              <a:t>of gene </a:t>
            </a:r>
            <a:r>
              <a:rPr lang="en-US" sz="2400" kern="0" dirty="0" smtClean="0">
                <a:solidFill>
                  <a:prstClr val="black"/>
                </a:solidFill>
                <a:latin typeface="Times New Roman" pitchFamily="18" charset="0"/>
                <a:cs typeface="Times New Roman" pitchFamily="18" charset="0"/>
              </a:rPr>
              <a:t>therapy are known:</a:t>
            </a:r>
            <a:endParaRPr lang="en-US" sz="2400" kern="0" dirty="0">
              <a:solidFill>
                <a:prstClr val="black"/>
              </a:solidFill>
              <a:latin typeface="Times New Roman" pitchFamily="18" charset="0"/>
              <a:cs typeface="Times New Roman" pitchFamily="18" charset="0"/>
            </a:endParaRPr>
          </a:p>
          <a:p>
            <a:pPr marL="685800" lvl="1" indent="-228600" algn="just">
              <a:lnSpc>
                <a:spcPct val="150000"/>
              </a:lnSpc>
              <a:spcBef>
                <a:spcPts val="500"/>
              </a:spcBef>
              <a:buFont typeface="Wingdings" panose="05000000000000000000" pitchFamily="2" charset="2"/>
              <a:buChar char="ü"/>
              <a:defRPr/>
            </a:pPr>
            <a:r>
              <a:rPr lang="en-US" sz="2400" kern="0" dirty="0" err="1">
                <a:solidFill>
                  <a:prstClr val="black"/>
                </a:solidFill>
                <a:latin typeface="Times New Roman" pitchFamily="18" charset="0"/>
                <a:cs typeface="Times New Roman" pitchFamily="18" charset="0"/>
              </a:rPr>
              <a:t>Germline</a:t>
            </a:r>
            <a:r>
              <a:rPr lang="en-US" sz="2400" kern="0" dirty="0">
                <a:solidFill>
                  <a:prstClr val="black"/>
                </a:solidFill>
                <a:latin typeface="Times New Roman" pitchFamily="18" charset="0"/>
                <a:cs typeface="Times New Roman" pitchFamily="18" charset="0"/>
              </a:rPr>
              <a:t> gene therapy</a:t>
            </a:r>
          </a:p>
          <a:p>
            <a:pPr marL="685800" lvl="1" indent="-228600" algn="just">
              <a:lnSpc>
                <a:spcPct val="150000"/>
              </a:lnSpc>
              <a:spcBef>
                <a:spcPts val="500"/>
              </a:spcBef>
              <a:buFont typeface="Wingdings" panose="05000000000000000000" pitchFamily="2" charset="2"/>
              <a:buChar char="ü"/>
              <a:defRPr/>
            </a:pPr>
            <a:r>
              <a:rPr lang="en-US" sz="2400" kern="0" dirty="0">
                <a:solidFill>
                  <a:prstClr val="black"/>
                </a:solidFill>
                <a:latin typeface="Times New Roman" pitchFamily="18" charset="0"/>
                <a:cs typeface="Times New Roman" pitchFamily="18" charset="0"/>
              </a:rPr>
              <a:t>Somatic cell gene </a:t>
            </a:r>
            <a:r>
              <a:rPr lang="en-US" sz="2400" kern="0" dirty="0" smtClean="0">
                <a:solidFill>
                  <a:prstClr val="black"/>
                </a:solidFill>
                <a:latin typeface="Times New Roman" pitchFamily="18" charset="0"/>
                <a:cs typeface="Times New Roman" pitchFamily="18" charset="0"/>
              </a:rPr>
              <a:t>therapy</a:t>
            </a:r>
          </a:p>
          <a:p>
            <a:pPr algn="just">
              <a:lnSpc>
                <a:spcPct val="150000"/>
              </a:lnSpc>
              <a:spcBef>
                <a:spcPts val="500"/>
              </a:spcBef>
              <a:defRPr/>
            </a:pPr>
            <a:r>
              <a:rPr lang="en-US" sz="2400" b="1" kern="0" dirty="0" err="1">
                <a:solidFill>
                  <a:prstClr val="black"/>
                </a:solidFill>
                <a:latin typeface="Times New Roman" pitchFamily="18" charset="0"/>
                <a:cs typeface="Times New Roman" pitchFamily="18" charset="0"/>
              </a:rPr>
              <a:t>Germline</a:t>
            </a:r>
            <a:r>
              <a:rPr lang="en-US" sz="2400" b="1" kern="0" dirty="0">
                <a:solidFill>
                  <a:prstClr val="black"/>
                </a:solidFill>
                <a:latin typeface="Times New Roman" pitchFamily="18" charset="0"/>
                <a:cs typeface="Times New Roman" pitchFamily="18" charset="0"/>
              </a:rPr>
              <a:t> gene </a:t>
            </a:r>
            <a:r>
              <a:rPr lang="en-US" sz="2400" b="1" kern="0" dirty="0" smtClean="0">
                <a:solidFill>
                  <a:prstClr val="black"/>
                </a:solidFill>
                <a:latin typeface="Times New Roman" pitchFamily="18" charset="0"/>
                <a:cs typeface="Times New Roman" pitchFamily="18" charset="0"/>
              </a:rPr>
              <a:t>therapy</a:t>
            </a:r>
          </a:p>
          <a:p>
            <a:pPr marL="342900" indent="-342900" algn="just">
              <a:lnSpc>
                <a:spcPct val="150000"/>
              </a:lnSpc>
              <a:spcBef>
                <a:spcPts val="500"/>
              </a:spcBef>
              <a:buBlip>
                <a:blip r:embed="rId4"/>
              </a:buBlip>
              <a:defRPr/>
            </a:pPr>
            <a:r>
              <a:rPr lang="en-US" sz="2400" kern="0" dirty="0" smtClean="0">
                <a:solidFill>
                  <a:prstClr val="black"/>
                </a:solidFill>
                <a:latin typeface="Times New Roman" pitchFamily="18" charset="0"/>
                <a:cs typeface="Times New Roman" pitchFamily="18" charset="0"/>
              </a:rPr>
              <a:t>Germ </a:t>
            </a:r>
            <a:r>
              <a:rPr lang="en-US" sz="2400" kern="0" dirty="0">
                <a:solidFill>
                  <a:prstClr val="black"/>
                </a:solidFill>
                <a:latin typeface="Times New Roman" pitchFamily="18" charset="0"/>
                <a:cs typeface="Times New Roman" pitchFamily="18" charset="0"/>
              </a:rPr>
              <a:t>cells i.e. sperms and eggs are modified by introduction of functional genes, which are ordinarily integrated into their </a:t>
            </a:r>
            <a:r>
              <a:rPr lang="en-US" sz="2400" kern="0" dirty="0" smtClean="0">
                <a:solidFill>
                  <a:prstClr val="black"/>
                </a:solidFill>
                <a:latin typeface="Times New Roman" pitchFamily="18" charset="0"/>
                <a:cs typeface="Times New Roman" pitchFamily="18" charset="0"/>
              </a:rPr>
              <a:t>genomes.</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145</a:t>
            </a:fld>
            <a:endParaRPr lang="en-US"/>
          </a:p>
        </p:txBody>
      </p:sp>
    </p:spTree>
    <p:extLst>
      <p:ext uri="{BB962C8B-B14F-4D97-AF65-F5344CB8AC3E}">
        <p14:creationId xmlns:p14="http://schemas.microsoft.com/office/powerpoint/2010/main" xmlns="" val="262402079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5863144"/>
          </a:xfrm>
          <a:prstGeom prst="rect">
            <a:avLst/>
          </a:prstGeom>
        </p:spPr>
        <p:txBody>
          <a:bodyPr wrap="square">
            <a:spAutoFit/>
          </a:bodyPr>
          <a:lstStyle/>
          <a:p>
            <a:pPr marL="342900" lvl="0" indent="-342900" algn="just">
              <a:lnSpc>
                <a:spcPct val="150000"/>
              </a:lnSpc>
              <a:spcBef>
                <a:spcPts val="500"/>
              </a:spcBef>
              <a:buBlip>
                <a:blip r:embed="rId2"/>
              </a:buBlip>
              <a:defRPr/>
            </a:pPr>
            <a:r>
              <a:rPr lang="en-US" sz="2400" kern="0" dirty="0">
                <a:solidFill>
                  <a:prstClr val="black"/>
                </a:solidFill>
                <a:latin typeface="Times New Roman" pitchFamily="18" charset="0"/>
                <a:cs typeface="Times New Roman" pitchFamily="18" charset="0"/>
              </a:rPr>
              <a:t>A fertilized egg is provided with a copy of the correct version of the relevant gene and re-implanted into the mother</a:t>
            </a:r>
            <a:r>
              <a:rPr lang="en-US" sz="2400" kern="0" dirty="0" smtClean="0">
                <a:solidFill>
                  <a:prstClr val="black"/>
                </a:solidFill>
                <a:latin typeface="Times New Roman" pitchFamily="18" charset="0"/>
                <a:cs typeface="Times New Roman" pitchFamily="18" charset="0"/>
              </a:rPr>
              <a:t>.</a:t>
            </a:r>
          </a:p>
          <a:p>
            <a:pPr marL="765810" lvl="1" indent="-342900" algn="just">
              <a:lnSpc>
                <a:spcPct val="150000"/>
              </a:lnSpc>
              <a:spcBef>
                <a:spcPts val="375"/>
              </a:spcBef>
              <a:buFont typeface="Wingdings" panose="05000000000000000000" pitchFamily="2" charset="2"/>
              <a:buChar char="ü"/>
              <a:defRPr/>
            </a:pPr>
            <a:r>
              <a:rPr lang="en-US" sz="2400" dirty="0">
                <a:solidFill>
                  <a:prstClr val="black"/>
                </a:solidFill>
                <a:latin typeface="Times New Roman" pitchFamily="18" charset="0"/>
                <a:cs typeface="Times New Roman" pitchFamily="18" charset="0"/>
              </a:rPr>
              <a:t>If successful, the gene is present and expressed in all cells of the resulting individual.</a:t>
            </a:r>
          </a:p>
          <a:p>
            <a:pPr marL="765810" lvl="1" indent="-342900" algn="just">
              <a:lnSpc>
                <a:spcPct val="150000"/>
              </a:lnSpc>
              <a:spcBef>
                <a:spcPts val="375"/>
              </a:spcBef>
              <a:buFont typeface="Wingdings" panose="05000000000000000000" pitchFamily="2" charset="2"/>
              <a:buChar char="ü"/>
              <a:defRPr/>
            </a:pPr>
            <a:r>
              <a:rPr lang="en-US" sz="2400" dirty="0">
                <a:solidFill>
                  <a:prstClr val="black"/>
                </a:solidFill>
                <a:latin typeface="Times New Roman" pitchFamily="18" charset="0"/>
                <a:cs typeface="Times New Roman" pitchFamily="18" charset="0"/>
              </a:rPr>
              <a:t>Therefore the change due to therapy would be heritable and would be passed on to later generations.</a:t>
            </a:r>
          </a:p>
          <a:p>
            <a:pPr marL="342900" lvl="0" indent="-342900" algn="just">
              <a:lnSpc>
                <a:spcPct val="150000"/>
              </a:lnSpc>
              <a:spcBef>
                <a:spcPts val="500"/>
              </a:spcBef>
              <a:buBlip>
                <a:blip r:embed="rId2"/>
              </a:buBlip>
              <a:defRPr/>
            </a:pPr>
            <a:r>
              <a:rPr lang="en-US" sz="2400" kern="0" dirty="0">
                <a:solidFill>
                  <a:prstClr val="black"/>
                </a:solidFill>
                <a:latin typeface="Times New Roman" pitchFamily="18" charset="0"/>
                <a:cs typeface="Times New Roman" pitchFamily="18" charset="0"/>
              </a:rPr>
              <a:t>N</a:t>
            </a:r>
            <a:r>
              <a:rPr lang="en-US" sz="2400" kern="0" dirty="0" smtClean="0">
                <a:solidFill>
                  <a:prstClr val="black"/>
                </a:solidFill>
                <a:latin typeface="Times New Roman" pitchFamily="18" charset="0"/>
                <a:cs typeface="Times New Roman" pitchFamily="18" charset="0"/>
              </a:rPr>
              <a:t>ot </a:t>
            </a:r>
            <a:r>
              <a:rPr lang="en-US" sz="2400" kern="0" dirty="0">
                <a:solidFill>
                  <a:prstClr val="black"/>
                </a:solidFill>
                <a:latin typeface="Times New Roman" pitchFamily="18" charset="0"/>
                <a:cs typeface="Times New Roman" pitchFamily="18" charset="0"/>
              </a:rPr>
              <a:t>yet applied for human beings due to lack of development of the techniques and ethical issues.</a:t>
            </a:r>
          </a:p>
          <a:p>
            <a:pPr marL="342900" lvl="0" indent="-342900" algn="just">
              <a:lnSpc>
                <a:spcPct val="150000"/>
              </a:lnSpc>
              <a:spcBef>
                <a:spcPts val="500"/>
              </a:spcBef>
              <a:buBlip>
                <a:blip r:embed="rId2"/>
              </a:buBlip>
              <a:defRPr/>
            </a:pPr>
            <a:r>
              <a:rPr lang="en-US" sz="2400" kern="0" dirty="0">
                <a:solidFill>
                  <a:prstClr val="black"/>
                </a:solidFill>
                <a:latin typeface="Times New Roman" pitchFamily="18" charset="0"/>
                <a:cs typeface="Times New Roman" pitchFamily="18" charset="0"/>
              </a:rPr>
              <a:t>Used for curing diseases in animals (lower high blood pressure in rats</a:t>
            </a:r>
            <a:r>
              <a:rPr lang="en-US" sz="2400" kern="0" dirty="0" smtClean="0">
                <a:solidFill>
                  <a:prstClr val="black"/>
                </a:solidFill>
                <a:latin typeface="Times New Roman" pitchFamily="18" charset="0"/>
                <a:cs typeface="Times New Roman" pitchFamily="18" charset="0"/>
              </a:rPr>
              <a:t>) </a:t>
            </a:r>
            <a:endParaRPr lang="en-US" sz="2400" kern="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146</a:t>
            </a:fld>
            <a:endParaRPr lang="en-US"/>
          </a:p>
        </p:txBody>
      </p:sp>
    </p:spTree>
    <p:extLst>
      <p:ext uri="{BB962C8B-B14F-4D97-AF65-F5344CB8AC3E}">
        <p14:creationId xmlns:p14="http://schemas.microsoft.com/office/powerpoint/2010/main" xmlns="" val="162182516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germline gene therap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866" y="76200"/>
            <a:ext cx="9067800" cy="6781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147</a:t>
            </a:fld>
            <a:endParaRPr lang="en-US"/>
          </a:p>
        </p:txBody>
      </p:sp>
    </p:spTree>
    <p:extLst>
      <p:ext uri="{BB962C8B-B14F-4D97-AF65-F5344CB8AC3E}">
        <p14:creationId xmlns:p14="http://schemas.microsoft.com/office/powerpoint/2010/main" xmlns="" val="349833957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55531"/>
          </a:xfrm>
          <a:prstGeom prst="rect">
            <a:avLst/>
          </a:prstGeom>
        </p:spPr>
        <p:txBody>
          <a:bodyPr wrap="square">
            <a:spAutoFit/>
          </a:bodyPr>
          <a:lstStyle/>
          <a:p>
            <a:pPr marR="0" lvl="0" indent="-273050" algn="just" defTabSz="914400" eaLnBrk="1" fontAlgn="auto" latinLnBrk="0" hangingPunct="1">
              <a:lnSpc>
                <a:spcPct val="150000"/>
              </a:lnSpc>
              <a:spcBef>
                <a:spcPts val="1200"/>
              </a:spcBef>
              <a:buClrTx/>
              <a:buSzTx/>
              <a:buFontTx/>
              <a:buNone/>
              <a:tabLst/>
              <a:defRPr/>
            </a:pPr>
            <a:r>
              <a:rPr kumimoji="0" 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Somatic gene </a:t>
            </a: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therapy</a:t>
            </a:r>
          </a:p>
          <a:p>
            <a:pPr marL="69850" marR="0" lvl="0" indent="-342900" algn="just" defTabSz="914400" eaLnBrk="1" fontAlgn="auto" latinLnBrk="0" hangingPunct="1">
              <a:lnSpc>
                <a:spcPct val="150000"/>
              </a:lnSpc>
              <a:spcBef>
                <a:spcPts val="1200"/>
              </a:spcBef>
              <a:buClrTx/>
              <a:buSzTx/>
              <a:buBlip>
                <a:blip r:embed="rId2"/>
              </a:buBlip>
              <a:tabLst/>
              <a:defRPr/>
            </a:pP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Somatic </a:t>
            </a:r>
            <a:r>
              <a:rPr lang="en-US" sz="2400" kern="0" dirty="0" smtClean="0">
                <a:solidFill>
                  <a:prstClr val="black"/>
                </a:solidFill>
                <a:latin typeface="Times New Roman" pitchFamily="18" charset="0"/>
                <a:cs typeface="Times New Roman" pitchFamily="18" charset="0"/>
              </a:rPr>
              <a:t>gene</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therapy involves manipulation of somatic </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cells</a:t>
            </a:r>
          </a:p>
          <a:p>
            <a:pPr marL="69850" marR="0" lvl="0" indent="-342900" algn="just" defTabSz="914400" eaLnBrk="1" fontAlgn="auto" latinLnBrk="0" hangingPunct="1">
              <a:lnSpc>
                <a:spcPct val="150000"/>
              </a:lnSpc>
              <a:spcBef>
                <a:spcPts val="1200"/>
              </a:spcBef>
              <a:buClrTx/>
              <a:buSzTx/>
              <a:buBlip>
                <a:blip r:embed="rId2"/>
              </a:buBlip>
              <a:tabLst/>
              <a:defRPr/>
            </a:pPr>
            <a:r>
              <a:rPr lang="en-US" sz="2400" kern="0" dirty="0" smtClean="0">
                <a:solidFill>
                  <a:prstClr val="black"/>
                </a:solidFill>
                <a:latin typeface="Times New Roman" pitchFamily="18" charset="0"/>
                <a:cs typeface="Times New Roman" pitchFamily="18" charset="0"/>
              </a:rPr>
              <a:t>It is ideally only the transfer of genes to the affected cells.</a:t>
            </a:r>
            <a:endParaRPr lang="en-US" sz="2400" kern="0" dirty="0">
              <a:solidFill>
                <a:prstClr val="black"/>
              </a:solidFill>
              <a:latin typeface="Times New Roman" pitchFamily="18" charset="0"/>
              <a:cs typeface="Times New Roman" pitchFamily="18" charset="0"/>
            </a:endParaRPr>
          </a:p>
          <a:p>
            <a:pPr marL="69850" marR="0" lvl="0" indent="-342900" algn="just" defTabSz="914400" eaLnBrk="1" fontAlgn="auto" latinLnBrk="0" hangingPunct="1">
              <a:lnSpc>
                <a:spcPct val="150000"/>
              </a:lnSpc>
              <a:spcBef>
                <a:spcPts val="1200"/>
              </a:spcBef>
              <a:buClrTx/>
              <a:buSzTx/>
              <a:buBlip>
                <a:blip r:embed="rId2"/>
              </a:buBlip>
              <a:tabLst/>
              <a:defRPr/>
            </a:pP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Expression </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of the introduced gene eliminates symptoms of </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the</a:t>
            </a:r>
            <a:r>
              <a:rPr kumimoji="0" lang="en-US" sz="2400" b="0" i="0" u="none" strike="noStrike" kern="0" cap="none" spc="0" normalizeH="0" noProof="0" dirty="0" smtClean="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disorder </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and is not </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heritable.</a:t>
            </a:r>
          </a:p>
          <a:p>
            <a:pPr marL="69850" marR="0" lvl="0" indent="-342900" algn="just" defTabSz="914400" eaLnBrk="1" fontAlgn="auto" latinLnBrk="0" hangingPunct="1">
              <a:lnSpc>
                <a:spcPct val="150000"/>
              </a:lnSpc>
              <a:spcBef>
                <a:spcPts val="1200"/>
              </a:spcBef>
              <a:buClrTx/>
              <a:buSzTx/>
              <a:buBlip>
                <a:blip r:embed="rId2"/>
              </a:buBlip>
              <a:tabLst/>
              <a:defRPr/>
            </a:pP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Somatic </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cell therapy has potential in the treatment </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of:</a:t>
            </a:r>
            <a:endPar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1371600" lvl="5" indent="-342900" algn="just">
              <a:lnSpc>
                <a:spcPct val="150000"/>
              </a:lnSpc>
              <a:spcBef>
                <a:spcPts val="1200"/>
              </a:spcBef>
              <a:buClr>
                <a:srgbClr val="0066FF"/>
              </a:buClr>
              <a:buFont typeface="Wingdings" panose="05000000000000000000" pitchFamily="2" charset="2"/>
              <a:buChar char="ü"/>
              <a:defRPr/>
            </a:pP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Hemophilia </a:t>
            </a:r>
          </a:p>
          <a:p>
            <a:pPr marL="1371600" lvl="5" indent="-342900" algn="just">
              <a:lnSpc>
                <a:spcPct val="150000"/>
              </a:lnSpc>
              <a:spcBef>
                <a:spcPts val="1200"/>
              </a:spcBef>
              <a:buClr>
                <a:srgbClr val="0066FF"/>
              </a:buClr>
              <a:buFont typeface="Wingdings" panose="05000000000000000000" pitchFamily="2" charset="2"/>
              <a:buChar char="ü"/>
              <a:defRPr/>
            </a:pP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Cystic fibrosis</a:t>
            </a:r>
          </a:p>
          <a:p>
            <a:pPr marL="1371600" lvl="5" indent="-342900" algn="just">
              <a:lnSpc>
                <a:spcPct val="150000"/>
              </a:lnSpc>
              <a:spcBef>
                <a:spcPts val="1200"/>
              </a:spcBef>
              <a:buClr>
                <a:srgbClr val="0066FF"/>
              </a:buClr>
              <a:buFont typeface="Wingdings" panose="05000000000000000000" pitchFamily="2" charset="2"/>
              <a:buChar char="ü"/>
              <a:defRPr/>
            </a:pP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Pancrease</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failure</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148</a:t>
            </a:fld>
            <a:endParaRPr lang="en-US"/>
          </a:p>
        </p:txBody>
      </p:sp>
    </p:spTree>
    <p:extLst>
      <p:ext uri="{BB962C8B-B14F-4D97-AF65-F5344CB8AC3E}">
        <p14:creationId xmlns:p14="http://schemas.microsoft.com/office/powerpoint/2010/main" xmlns="" val="163454981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somatic gene therap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749" y="152400"/>
            <a:ext cx="9090212" cy="66294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8E82F8EB-D623-43FC-AB15-0EFF6FAC25BD}" type="slidenum">
              <a:rPr lang="en-US" smtClean="0"/>
              <a:pPr/>
              <a:t>149</a:t>
            </a:fld>
            <a:endParaRPr lang="en-US"/>
          </a:p>
        </p:txBody>
      </p:sp>
    </p:spTree>
    <p:extLst>
      <p:ext uri="{BB962C8B-B14F-4D97-AF65-F5344CB8AC3E}">
        <p14:creationId xmlns:p14="http://schemas.microsoft.com/office/powerpoint/2010/main" xmlns="" val="460046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7694"/>
            <a:ext cx="8686800" cy="6740307"/>
          </a:xfrm>
          <a:prstGeom prst="rect">
            <a:avLst/>
          </a:prstGeom>
          <a:solidFill>
            <a:schemeClr val="bg2">
              <a:lumMod val="90000"/>
            </a:schemeClr>
          </a:solidFill>
        </p:spPr>
        <p:txBody>
          <a:bodyPr wrap="square">
            <a:spAutoFit/>
          </a:bodyPr>
          <a:lstStyle/>
          <a:p>
            <a:pPr algn="ctr">
              <a:lnSpc>
                <a:spcPct val="150000"/>
              </a:lnSpc>
            </a:pPr>
            <a:r>
              <a:rPr lang="en-US" sz="2800" b="1" i="0" dirty="0" smtClean="0">
                <a:solidFill>
                  <a:srgbClr val="006699"/>
                </a:solidFill>
                <a:effectLst/>
                <a:latin typeface="Times New Roman" pitchFamily="18" charset="0"/>
                <a:cs typeface="Times New Roman" pitchFamily="18" charset="0"/>
              </a:rPr>
              <a:t>Scope and importance of Biotechnology</a:t>
            </a:r>
          </a:p>
          <a:p>
            <a:pPr marL="457200" indent="-457200" algn="just">
              <a:lnSpc>
                <a:spcPct val="150000"/>
              </a:lnSpc>
              <a:buFont typeface="Wingdings" pitchFamily="2" charset="2"/>
              <a:buChar char="q"/>
            </a:pPr>
            <a:r>
              <a:rPr lang="en-US" sz="2600" i="0" dirty="0" smtClean="0">
                <a:effectLst/>
                <a:latin typeface="Times New Roman" pitchFamily="18" charset="0"/>
                <a:cs typeface="Times New Roman" pitchFamily="18" charset="0"/>
              </a:rPr>
              <a:t>Biotechnology is controlled use of biological agents for beneficial use.</a:t>
            </a:r>
          </a:p>
          <a:p>
            <a:pPr marL="457200" indent="-457200" algn="just">
              <a:lnSpc>
                <a:spcPct val="150000"/>
              </a:lnSpc>
              <a:buFont typeface="Wingdings" pitchFamily="2" charset="2"/>
              <a:buChar char="q"/>
            </a:pPr>
            <a:r>
              <a:rPr lang="en-US" sz="2600" dirty="0" smtClean="0">
                <a:latin typeface="Times New Roman" pitchFamily="18" charset="0"/>
                <a:cs typeface="Times New Roman" pitchFamily="18" charset="0"/>
              </a:rPr>
              <a:t>It is integrated use of </a:t>
            </a:r>
            <a:r>
              <a:rPr lang="en-US" sz="2600" dirty="0" smtClean="0">
                <a:solidFill>
                  <a:srgbClr val="C00000"/>
                </a:solidFill>
                <a:latin typeface="Times New Roman" pitchFamily="18" charset="0"/>
                <a:cs typeface="Times New Roman" pitchFamily="18" charset="0"/>
              </a:rPr>
              <a:t>biochemistry,</a:t>
            </a:r>
            <a:r>
              <a:rPr lang="en-US" sz="2600" dirty="0" smtClean="0">
                <a:latin typeface="Times New Roman" pitchFamily="18" charset="0"/>
                <a:cs typeface="Times New Roman" pitchFamily="18" charset="0"/>
              </a:rPr>
              <a:t> </a:t>
            </a:r>
            <a:r>
              <a:rPr lang="en-US" sz="2600" dirty="0" smtClean="0">
                <a:solidFill>
                  <a:srgbClr val="00B050"/>
                </a:solidFill>
                <a:latin typeface="Times New Roman" pitchFamily="18" charset="0"/>
                <a:cs typeface="Times New Roman" pitchFamily="18" charset="0"/>
              </a:rPr>
              <a:t>molecular biology, </a:t>
            </a:r>
            <a:r>
              <a:rPr lang="en-US" sz="2600" dirty="0" smtClean="0">
                <a:solidFill>
                  <a:srgbClr val="FF0000"/>
                </a:solidFill>
                <a:latin typeface="Times New Roman" pitchFamily="18" charset="0"/>
                <a:cs typeface="Times New Roman" pitchFamily="18" charset="0"/>
              </a:rPr>
              <a:t>microbiology</a:t>
            </a:r>
            <a:r>
              <a:rPr lang="en-US" sz="2600" dirty="0" smtClean="0">
                <a:latin typeface="Times New Roman" pitchFamily="18" charset="0"/>
                <a:cs typeface="Times New Roman" pitchFamily="18" charset="0"/>
              </a:rPr>
              <a:t> to achieve technological application of the capabilities of biological agents.</a:t>
            </a:r>
          </a:p>
          <a:p>
            <a:pPr marL="457200" indent="-457200" algn="just">
              <a:lnSpc>
                <a:spcPct val="150000"/>
              </a:lnSpc>
              <a:buFont typeface="Wingdings" pitchFamily="2" charset="2"/>
              <a:buChar char="q"/>
            </a:pPr>
            <a:r>
              <a:rPr lang="en-US" sz="2600" i="0" dirty="0" smtClean="0">
                <a:effectLst/>
                <a:latin typeface="Times New Roman" pitchFamily="18" charset="0"/>
                <a:cs typeface="Times New Roman" pitchFamily="18" charset="0"/>
              </a:rPr>
              <a:t>Therefore, biotechnology has emerged as a science with immense potential for human welfare ranging from </a:t>
            </a:r>
            <a:r>
              <a:rPr lang="en-US" sz="2600" i="0" dirty="0" smtClean="0">
                <a:solidFill>
                  <a:srgbClr val="00B050"/>
                </a:solidFill>
                <a:effectLst/>
                <a:latin typeface="Times New Roman" pitchFamily="18" charset="0"/>
                <a:cs typeface="Times New Roman" pitchFamily="18" charset="0"/>
              </a:rPr>
              <a:t>food processing</a:t>
            </a:r>
            <a:r>
              <a:rPr lang="en-US" sz="2600" i="0" dirty="0" smtClean="0">
                <a:effectLst/>
                <a:latin typeface="Times New Roman" pitchFamily="18" charset="0"/>
                <a:cs typeface="Times New Roman" pitchFamily="18" charset="0"/>
              </a:rPr>
              <a:t>, </a:t>
            </a:r>
            <a:r>
              <a:rPr lang="en-US" sz="2600" i="0" dirty="0" smtClean="0">
                <a:solidFill>
                  <a:srgbClr val="00B0F0"/>
                </a:solidFill>
                <a:effectLst/>
                <a:latin typeface="Times New Roman" pitchFamily="18" charset="0"/>
                <a:cs typeface="Times New Roman" pitchFamily="18" charset="0"/>
              </a:rPr>
              <a:t>human health </a:t>
            </a:r>
            <a:r>
              <a:rPr lang="en-US" sz="2600" i="0" dirty="0" smtClean="0">
                <a:effectLst/>
                <a:latin typeface="Times New Roman" pitchFamily="18" charset="0"/>
                <a:cs typeface="Times New Roman" pitchFamily="18" charset="0"/>
              </a:rPr>
              <a:t>to </a:t>
            </a:r>
            <a:r>
              <a:rPr lang="en-US" sz="2600" i="0" dirty="0" smtClean="0">
                <a:solidFill>
                  <a:srgbClr val="0070C0"/>
                </a:solidFill>
                <a:effectLst/>
                <a:latin typeface="Times New Roman" pitchFamily="18" charset="0"/>
                <a:cs typeface="Times New Roman" pitchFamily="18" charset="0"/>
              </a:rPr>
              <a:t>environment protection</a:t>
            </a:r>
            <a:r>
              <a:rPr lang="en-US" sz="2600" i="0" dirty="0" smtClean="0">
                <a:effectLst/>
                <a:latin typeface="Times New Roman" pitchFamily="18" charset="0"/>
                <a:cs typeface="Times New Roman" pitchFamily="18" charset="0"/>
              </a:rPr>
              <a:t>.</a:t>
            </a:r>
          </a:p>
          <a:p>
            <a:pPr marL="457200" indent="-457200" algn="just">
              <a:lnSpc>
                <a:spcPct val="150000"/>
              </a:lnSpc>
              <a:buFont typeface="Wingdings" pitchFamily="2" charset="2"/>
              <a:buChar char="q"/>
            </a:pPr>
            <a:r>
              <a:rPr lang="en-US" sz="2600" dirty="0" smtClean="0">
                <a:latin typeface="Times New Roman" pitchFamily="18" charset="0"/>
                <a:cs typeface="Times New Roman" pitchFamily="18" charset="0"/>
              </a:rPr>
              <a:t>The following are some of the most important applications of biotechnology.</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15</a:t>
            </a:fld>
            <a:endParaRPr lang="en-US"/>
          </a:p>
        </p:txBody>
      </p:sp>
    </p:spTree>
    <p:extLst>
      <p:ext uri="{BB962C8B-B14F-4D97-AF65-F5344CB8AC3E}">
        <p14:creationId xmlns:p14="http://schemas.microsoft.com/office/powerpoint/2010/main" xmlns="" val="20772947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diseases for applying gene therap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548"/>
            <a:ext cx="9144000" cy="68534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150</a:t>
            </a:fld>
            <a:endParaRPr lang="en-US"/>
          </a:p>
        </p:txBody>
      </p:sp>
    </p:spTree>
    <p:extLst>
      <p:ext uri="{BB962C8B-B14F-4D97-AF65-F5344CB8AC3E}">
        <p14:creationId xmlns:p14="http://schemas.microsoft.com/office/powerpoint/2010/main" xmlns="" val="61953935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gene delivary strategies: in vivo and ex viv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1524000"/>
            <a:ext cx="8229600" cy="5029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200400" y="297976"/>
            <a:ext cx="3849131" cy="523220"/>
          </a:xfrm>
          <a:prstGeom prst="rect">
            <a:avLst/>
          </a:prstGeom>
        </p:spPr>
        <p:txBody>
          <a:bodyPr wrap="none">
            <a:spAutoFit/>
          </a:bodyPr>
          <a:lstStyle/>
          <a:p>
            <a:r>
              <a:rPr lang="en-US" sz="2800" b="1" kern="0" dirty="0" smtClean="0">
                <a:solidFill>
                  <a:prstClr val="black"/>
                </a:solidFill>
                <a:latin typeface="Times New Roman" pitchFamily="18" charset="0"/>
                <a:cs typeface="Times New Roman" pitchFamily="18" charset="0"/>
              </a:rPr>
              <a:t>Gene delivery strategies</a:t>
            </a:r>
            <a:endParaRPr lang="en-US" sz="2000" b="1" dirty="0"/>
          </a:p>
        </p:txBody>
      </p:sp>
      <p:sp>
        <p:nvSpPr>
          <p:cNvPr id="3" name="Down Arrow 2"/>
          <p:cNvSpPr/>
          <p:nvPr/>
        </p:nvSpPr>
        <p:spPr>
          <a:xfrm rot="1467514">
            <a:off x="2728448" y="814053"/>
            <a:ext cx="830718" cy="8237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9937981">
            <a:off x="6678624" y="806817"/>
            <a:ext cx="741814" cy="779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E82F8EB-D623-43FC-AB15-0EFF6FAC25BD}" type="slidenum">
              <a:rPr lang="en-US" smtClean="0"/>
              <a:pPr/>
              <a:t>151</a:t>
            </a:fld>
            <a:endParaRPr lang="en-US"/>
          </a:p>
        </p:txBody>
      </p:sp>
    </p:spTree>
    <p:extLst>
      <p:ext uri="{BB962C8B-B14F-4D97-AF65-F5344CB8AC3E}">
        <p14:creationId xmlns:p14="http://schemas.microsoft.com/office/powerpoint/2010/main" xmlns="" val="320023964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in vivo gene therap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152</a:t>
            </a:fld>
            <a:endParaRPr lang="en-US"/>
          </a:p>
        </p:txBody>
      </p:sp>
    </p:spTree>
    <p:extLst>
      <p:ext uri="{BB962C8B-B14F-4D97-AF65-F5344CB8AC3E}">
        <p14:creationId xmlns:p14="http://schemas.microsoft.com/office/powerpoint/2010/main" xmlns="" val="38947359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ex vivo gene therap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6200"/>
            <a:ext cx="9121254" cy="66294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153</a:t>
            </a:fld>
            <a:endParaRPr lang="en-US"/>
          </a:p>
        </p:txBody>
      </p:sp>
    </p:spTree>
    <p:extLst>
      <p:ext uri="{BB962C8B-B14F-4D97-AF65-F5344CB8AC3E}">
        <p14:creationId xmlns:p14="http://schemas.microsoft.com/office/powerpoint/2010/main" xmlns="" val="311343409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839200" cy="6232475"/>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GB"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The first case/the first gene therapy</a:t>
            </a:r>
          </a:p>
          <a:p>
            <a:pPr marL="342900" marR="0" lvl="0" indent="-342900" algn="just" defTabSz="914400" eaLnBrk="1" fontAlgn="auto" latinLnBrk="0" hangingPunct="1">
              <a:lnSpc>
                <a:spcPct val="150000"/>
              </a:lnSpc>
              <a:spcBef>
                <a:spcPts val="0"/>
              </a:spcBef>
              <a:spcAft>
                <a:spcPts val="0"/>
              </a:spcAft>
              <a:buClrTx/>
              <a:buSzTx/>
              <a:buBlip>
                <a:blip r:embed="rId2"/>
              </a:buBlip>
              <a:tabLst/>
              <a:defRPr/>
            </a:pPr>
            <a:r>
              <a:rPr kumimoji="0" lang="en-US" sz="22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In the 1980s,</a:t>
            </a:r>
            <a:r>
              <a:rPr kumimoji="0" lang="en-US" sz="2200" b="0" i="0" u="none" strike="noStrike" kern="0" cap="none" spc="0" normalizeH="0" noProof="0" dirty="0" smtClean="0">
                <a:ln>
                  <a:noFill/>
                </a:ln>
                <a:solidFill>
                  <a:sysClr val="windowText" lastClr="000000"/>
                </a:solidFill>
                <a:effectLst/>
                <a:uLnTx/>
                <a:uFillTx/>
                <a:latin typeface="Times New Roman" pitchFamily="18" charset="0"/>
                <a:cs typeface="Times New Roman" pitchFamily="18" charset="0"/>
              </a:rPr>
              <a:t> scientists began to look into gene therapy.</a:t>
            </a:r>
          </a:p>
          <a:p>
            <a:pPr marL="342900" marR="0" lvl="0" indent="-342900" algn="just" defTabSz="914400" eaLnBrk="1" fontAlgn="auto" latinLnBrk="0" hangingPunct="1">
              <a:lnSpc>
                <a:spcPct val="150000"/>
              </a:lnSpc>
              <a:spcBef>
                <a:spcPts val="0"/>
              </a:spcBef>
              <a:spcAft>
                <a:spcPts val="0"/>
              </a:spcAft>
              <a:buClrTx/>
              <a:buSzTx/>
              <a:buBlip>
                <a:blip r:embed="rId2"/>
              </a:buBlip>
              <a:tabLst/>
              <a:defRPr/>
            </a:pPr>
            <a:r>
              <a:rPr lang="en-US" sz="2200" kern="0" baseline="0" dirty="0" smtClean="0">
                <a:solidFill>
                  <a:sysClr val="windowText" lastClr="000000"/>
                </a:solidFill>
                <a:latin typeface="Times New Roman" pitchFamily="18" charset="0"/>
                <a:cs typeface="Times New Roman" pitchFamily="18" charset="0"/>
              </a:rPr>
              <a:t>They</a:t>
            </a:r>
            <a:r>
              <a:rPr lang="en-US" sz="2200" kern="0" dirty="0" smtClean="0">
                <a:solidFill>
                  <a:sysClr val="windowText" lastClr="000000"/>
                </a:solidFill>
                <a:latin typeface="Times New Roman" pitchFamily="18" charset="0"/>
                <a:cs typeface="Times New Roman" pitchFamily="18" charset="0"/>
              </a:rPr>
              <a:t> would insert human genes into a bacteria cell.</a:t>
            </a:r>
          </a:p>
          <a:p>
            <a:pPr marL="342900" marR="0" lvl="0" indent="-342900" algn="just" defTabSz="914400" eaLnBrk="1" fontAlgn="auto" latinLnBrk="0" hangingPunct="1">
              <a:lnSpc>
                <a:spcPct val="150000"/>
              </a:lnSpc>
              <a:spcBef>
                <a:spcPts val="0"/>
              </a:spcBef>
              <a:spcAft>
                <a:spcPts val="0"/>
              </a:spcAft>
              <a:buClrTx/>
              <a:buSzTx/>
              <a:buBlip>
                <a:blip r:embed="rId2"/>
              </a:buBlip>
              <a:tabLst/>
              <a:defRPr/>
            </a:pPr>
            <a:r>
              <a:rPr kumimoji="0" lang="en-US" sz="22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Then</a:t>
            </a:r>
            <a:r>
              <a:rPr kumimoji="0" lang="en-US" sz="2200" b="0" i="0" u="none" strike="noStrike" kern="0" cap="none" spc="0" normalizeH="0" noProof="0" dirty="0" smtClean="0">
                <a:ln>
                  <a:noFill/>
                </a:ln>
                <a:solidFill>
                  <a:sysClr val="windowText" lastClr="000000"/>
                </a:solidFill>
                <a:effectLst/>
                <a:uLnTx/>
                <a:uFillTx/>
                <a:latin typeface="Times New Roman" pitchFamily="18" charset="0"/>
                <a:cs typeface="Times New Roman" pitchFamily="18" charset="0"/>
              </a:rPr>
              <a:t> the bacteria cell would transcribe and translate the information into a protein</a:t>
            </a:r>
          </a:p>
          <a:p>
            <a:pPr marL="342900" marR="0" lvl="0" indent="-342900" algn="just" defTabSz="914400" eaLnBrk="1" fontAlgn="auto" latinLnBrk="0" hangingPunct="1">
              <a:lnSpc>
                <a:spcPct val="150000"/>
              </a:lnSpc>
              <a:spcBef>
                <a:spcPts val="0"/>
              </a:spcBef>
              <a:spcAft>
                <a:spcPts val="0"/>
              </a:spcAft>
              <a:buClrTx/>
              <a:buSzTx/>
              <a:buBlip>
                <a:blip r:embed="rId2"/>
              </a:buBlip>
              <a:tabLst/>
              <a:defRPr/>
            </a:pPr>
            <a:r>
              <a:rPr lang="en-US" sz="2200" kern="0" baseline="0" dirty="0" smtClean="0">
                <a:solidFill>
                  <a:sysClr val="windowText" lastClr="000000"/>
                </a:solidFill>
                <a:latin typeface="Times New Roman" pitchFamily="18" charset="0"/>
                <a:cs typeface="Times New Roman" pitchFamily="18" charset="0"/>
              </a:rPr>
              <a:t>Then they would introduce the protein into human cells.</a:t>
            </a:r>
            <a:endParaRPr kumimoji="0" lang="en-US" sz="22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342900" marR="0" lvl="0" indent="-342900" algn="just" defTabSz="914400" eaLnBrk="1" fontAlgn="auto" latinLnBrk="0" hangingPunct="1">
              <a:lnSpc>
                <a:spcPct val="150000"/>
              </a:lnSpc>
              <a:spcBef>
                <a:spcPts val="0"/>
              </a:spcBef>
              <a:spcAft>
                <a:spcPts val="0"/>
              </a:spcAft>
              <a:buClrTx/>
              <a:buSzTx/>
              <a:buBlip>
                <a:blip r:embed="rId2"/>
              </a:buBlip>
              <a:tabLst/>
              <a:defRPr/>
            </a:pPr>
            <a:r>
              <a:rPr kumimoji="0" lang="en-US" sz="22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The first gene therapy was performed on </a:t>
            </a:r>
            <a:r>
              <a:rPr lang="en-US" sz="2200" kern="0" dirty="0">
                <a:solidFill>
                  <a:sysClr val="windowText" lastClr="000000"/>
                </a:solidFill>
                <a:latin typeface="Times New Roman" pitchFamily="18" charset="0"/>
                <a:cs typeface="Times New Roman" pitchFamily="18" charset="0"/>
              </a:rPr>
              <a:t>S</a:t>
            </a:r>
            <a:r>
              <a:rPr kumimoji="0" lang="en-US" sz="2200" b="0" i="0" u="none" strike="noStrike" kern="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eptember</a:t>
            </a:r>
            <a:r>
              <a:rPr kumimoji="0" lang="en-US" sz="22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14</a:t>
            </a:r>
            <a:r>
              <a:rPr kumimoji="0" lang="en-US" sz="2200" b="0" i="0" u="none" strike="noStrike" kern="0" cap="none" spc="0" normalizeH="0" baseline="30000" noProof="0" dirty="0" smtClean="0">
                <a:ln>
                  <a:noFill/>
                </a:ln>
                <a:solidFill>
                  <a:sysClr val="windowText" lastClr="000000"/>
                </a:solidFill>
                <a:effectLst/>
                <a:uLnTx/>
                <a:uFillTx/>
                <a:latin typeface="Times New Roman" pitchFamily="18" charset="0"/>
                <a:cs typeface="Times New Roman" pitchFamily="18" charset="0"/>
              </a:rPr>
              <a:t>th</a:t>
            </a:r>
            <a:r>
              <a:rPr kumimoji="0" lang="en-US" sz="2200" b="0" i="0" u="none" strike="noStrike" kern="0" cap="none" spc="0" normalizeH="0" noProof="0" dirty="0" smtClean="0">
                <a:ln>
                  <a:noFill/>
                </a:ln>
                <a:solidFill>
                  <a:sysClr val="windowText" lastClr="000000"/>
                </a:solidFill>
                <a:effectLst/>
                <a:uLnTx/>
                <a:uFillTx/>
                <a:latin typeface="Times New Roman" pitchFamily="18" charset="0"/>
                <a:cs typeface="Times New Roman" pitchFamily="18" charset="0"/>
              </a:rPr>
              <a:t>, 1990.</a:t>
            </a:r>
          </a:p>
          <a:p>
            <a:pPr marL="342900" marR="0" lvl="0" indent="-342900" algn="just" defTabSz="914400" eaLnBrk="1" fontAlgn="auto" latinLnBrk="0" hangingPunct="1">
              <a:lnSpc>
                <a:spcPct val="150000"/>
              </a:lnSpc>
              <a:spcBef>
                <a:spcPts val="0"/>
              </a:spcBef>
              <a:spcAft>
                <a:spcPts val="0"/>
              </a:spcAft>
              <a:buClrTx/>
              <a:buSzTx/>
              <a:buBlip>
                <a:blip r:embed="rId2"/>
              </a:buBlip>
              <a:tabLst/>
              <a:defRPr/>
            </a:pPr>
            <a:r>
              <a:rPr lang="en-US" sz="2200" kern="0" baseline="0" dirty="0" smtClean="0">
                <a:solidFill>
                  <a:sysClr val="windowText" lastClr="000000"/>
                </a:solidFill>
                <a:latin typeface="Times New Roman" pitchFamily="18" charset="0"/>
                <a:cs typeface="Times New Roman" pitchFamily="18" charset="0"/>
              </a:rPr>
              <a:t>Ashanti</a:t>
            </a:r>
            <a:r>
              <a:rPr lang="en-US" sz="2200" kern="0" dirty="0" smtClean="0">
                <a:solidFill>
                  <a:sysClr val="windowText" lastClr="000000"/>
                </a:solidFill>
                <a:latin typeface="Times New Roman" pitchFamily="18" charset="0"/>
                <a:cs typeface="Times New Roman" pitchFamily="18" charset="0"/>
              </a:rPr>
              <a:t> </a:t>
            </a:r>
            <a:r>
              <a:rPr lang="en-US" sz="2200" kern="0" dirty="0" err="1" smtClean="0">
                <a:solidFill>
                  <a:sysClr val="windowText" lastClr="000000"/>
                </a:solidFill>
                <a:latin typeface="Times New Roman" pitchFamily="18" charset="0"/>
                <a:cs typeface="Times New Roman" pitchFamily="18" charset="0"/>
              </a:rPr>
              <a:t>DeSilva</a:t>
            </a:r>
            <a:r>
              <a:rPr lang="en-US" sz="2200" kern="0" dirty="0" smtClean="0">
                <a:solidFill>
                  <a:sysClr val="windowText" lastClr="000000"/>
                </a:solidFill>
                <a:latin typeface="Times New Roman" pitchFamily="18" charset="0"/>
                <a:cs typeface="Times New Roman" pitchFamily="18" charset="0"/>
              </a:rPr>
              <a:t> was treated for SCID (sever combined </a:t>
            </a:r>
            <a:r>
              <a:rPr lang="en-US" sz="2200" kern="0" dirty="0" err="1" smtClean="0">
                <a:solidFill>
                  <a:sysClr val="windowText" lastClr="000000"/>
                </a:solidFill>
                <a:latin typeface="Times New Roman" pitchFamily="18" charset="0"/>
                <a:cs typeface="Times New Roman" pitchFamily="18" charset="0"/>
              </a:rPr>
              <a:t>immunodefiency</a:t>
            </a:r>
            <a:r>
              <a:rPr lang="en-US" sz="2200" kern="0" dirty="0" smtClean="0">
                <a:solidFill>
                  <a:sysClr val="windowText" lastClr="000000"/>
                </a:solidFill>
                <a:latin typeface="Times New Roman" pitchFamily="18" charset="0"/>
                <a:cs typeface="Times New Roman" pitchFamily="18" charset="0"/>
              </a:rPr>
              <a:t>)</a:t>
            </a:r>
          </a:p>
          <a:p>
            <a:pPr marL="342900" marR="0" lvl="0" indent="-342900" algn="just" defTabSz="914400" eaLnBrk="1" fontAlgn="auto" latinLnBrk="0" hangingPunct="1">
              <a:lnSpc>
                <a:spcPct val="150000"/>
              </a:lnSpc>
              <a:spcBef>
                <a:spcPts val="0"/>
              </a:spcBef>
              <a:spcAft>
                <a:spcPts val="0"/>
              </a:spcAft>
              <a:buClrTx/>
              <a:buSzTx/>
              <a:buBlip>
                <a:blip r:embed="rId2"/>
              </a:buBlip>
              <a:tabLst/>
              <a:defRPr/>
            </a:pPr>
            <a:r>
              <a:rPr kumimoji="0" lang="en-US" sz="22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Doctors removed her white blood cells, inserted the missing gene into the WBC, and then put them back into her blood stream</a:t>
            </a:r>
          </a:p>
          <a:p>
            <a:pPr marL="342900" marR="0" lvl="0" indent="-342900" algn="just" defTabSz="914400" eaLnBrk="1" fontAlgn="auto" latinLnBrk="0" hangingPunct="1">
              <a:lnSpc>
                <a:spcPct val="150000"/>
              </a:lnSpc>
              <a:spcBef>
                <a:spcPts val="0"/>
              </a:spcBef>
              <a:spcAft>
                <a:spcPts val="0"/>
              </a:spcAft>
              <a:buClrTx/>
              <a:buSzTx/>
              <a:buBlip>
                <a:blip r:embed="rId2"/>
              </a:buBlip>
              <a:tabLst/>
              <a:defRPr/>
            </a:pPr>
            <a:r>
              <a:rPr lang="en-US" sz="2200" kern="0" dirty="0" smtClean="0">
                <a:solidFill>
                  <a:sysClr val="windowText" lastClr="000000"/>
                </a:solidFill>
                <a:latin typeface="Times New Roman" pitchFamily="18" charset="0"/>
                <a:cs typeface="Times New Roman" pitchFamily="18" charset="0"/>
              </a:rPr>
              <a:t>This strengthen her immune system</a:t>
            </a:r>
          </a:p>
          <a:p>
            <a:pPr marL="342900" marR="0" lvl="0" indent="-342900" algn="just" defTabSz="914400" eaLnBrk="1" fontAlgn="auto" latinLnBrk="0" hangingPunct="1">
              <a:lnSpc>
                <a:spcPct val="150000"/>
              </a:lnSpc>
              <a:spcBef>
                <a:spcPts val="0"/>
              </a:spcBef>
              <a:spcAft>
                <a:spcPts val="0"/>
              </a:spcAft>
              <a:buClrTx/>
              <a:buSzTx/>
              <a:buBlip>
                <a:blip r:embed="rId2"/>
              </a:buBlip>
              <a:tabLst/>
              <a:defRPr/>
            </a:pPr>
            <a:r>
              <a:rPr kumimoji="0" lang="en-US" sz="22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Only worked for a few months</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154</a:t>
            </a:fld>
            <a:endParaRPr lang="en-US"/>
          </a:p>
        </p:txBody>
      </p:sp>
    </p:spTree>
    <p:extLst>
      <p:ext uri="{BB962C8B-B14F-4D97-AF65-F5344CB8AC3E}">
        <p14:creationId xmlns:p14="http://schemas.microsoft.com/office/powerpoint/2010/main" xmlns="" val="175069410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839200" cy="6740307"/>
          </a:xfrm>
          <a:prstGeom prst="rect">
            <a:avLst/>
          </a:prstGeom>
        </p:spPr>
        <p:txBody>
          <a:bodyPr wrap="square">
            <a:spAutoFit/>
          </a:bodyPr>
          <a:lstStyle/>
          <a:p>
            <a:pPr lvl="0" algn="just">
              <a:lnSpc>
                <a:spcPct val="150000"/>
              </a:lnSpc>
              <a:defRPr/>
            </a:pPr>
            <a:r>
              <a:rPr lang="en-US" sz="2400" b="1" kern="0" dirty="0">
                <a:solidFill>
                  <a:sysClr val="windowText" lastClr="000000"/>
                </a:solidFill>
                <a:latin typeface="Times New Roman" pitchFamily="18" charset="0"/>
                <a:cs typeface="Times New Roman" pitchFamily="18" charset="0"/>
              </a:rPr>
              <a:t>How it works?</a:t>
            </a:r>
          </a:p>
          <a:p>
            <a:pPr marL="800100" lvl="1" indent="-342900" algn="just">
              <a:lnSpc>
                <a:spcPct val="150000"/>
              </a:lnSpc>
              <a:buBlip>
                <a:blip r:embed="rId2"/>
              </a:buBlip>
            </a:pPr>
            <a:r>
              <a:rPr lang="en-US" sz="2400" kern="0" dirty="0">
                <a:solidFill>
                  <a:sysClr val="windowText" lastClr="000000"/>
                </a:solidFill>
                <a:latin typeface="Times New Roman" pitchFamily="18" charset="0"/>
                <a:cs typeface="Times New Roman" pitchFamily="18" charset="0"/>
              </a:rPr>
              <a:t>A vector delivers the therapeutic gene into a patients target cell</a:t>
            </a:r>
          </a:p>
          <a:p>
            <a:pPr marL="800100" lvl="1" indent="-342900" algn="just">
              <a:lnSpc>
                <a:spcPct val="150000"/>
              </a:lnSpc>
              <a:buBlip>
                <a:blip r:embed="rId2"/>
              </a:buBlip>
            </a:pPr>
            <a:r>
              <a:rPr lang="en-US" sz="2400" kern="0" dirty="0">
                <a:solidFill>
                  <a:sysClr val="windowText" lastClr="000000"/>
                </a:solidFill>
                <a:latin typeface="Times New Roman" pitchFamily="18" charset="0"/>
                <a:cs typeface="Times New Roman" pitchFamily="18" charset="0"/>
              </a:rPr>
              <a:t>The target cells become infected with the viral vector</a:t>
            </a:r>
          </a:p>
          <a:p>
            <a:pPr marL="800100" lvl="1" indent="-342900" algn="just">
              <a:lnSpc>
                <a:spcPct val="150000"/>
              </a:lnSpc>
              <a:buBlip>
                <a:blip r:embed="rId2"/>
              </a:buBlip>
            </a:pPr>
            <a:r>
              <a:rPr lang="en-US" sz="2400" kern="0" dirty="0">
                <a:solidFill>
                  <a:sysClr val="windowText" lastClr="000000"/>
                </a:solidFill>
                <a:latin typeface="Times New Roman" pitchFamily="18" charset="0"/>
                <a:cs typeface="Times New Roman" pitchFamily="18" charset="0"/>
              </a:rPr>
              <a:t>The vectors genetic material is inserted into the target cell</a:t>
            </a:r>
          </a:p>
          <a:p>
            <a:pPr marL="800100" lvl="1" indent="-342900" algn="just">
              <a:lnSpc>
                <a:spcPct val="150000"/>
              </a:lnSpc>
              <a:buBlip>
                <a:blip r:embed="rId2"/>
              </a:buBlip>
            </a:pPr>
            <a:r>
              <a:rPr lang="en-US" sz="2400" kern="0" dirty="0">
                <a:solidFill>
                  <a:sysClr val="windowText" lastClr="000000"/>
                </a:solidFill>
                <a:latin typeface="Times New Roman" pitchFamily="18" charset="0"/>
                <a:cs typeface="Times New Roman" pitchFamily="18" charset="0"/>
              </a:rPr>
              <a:t>Functional proteins are created from the therapeutic gene causing the cell to return to a normal </a:t>
            </a:r>
            <a:r>
              <a:rPr lang="en-US" sz="2400" kern="0" dirty="0" smtClean="0">
                <a:solidFill>
                  <a:sysClr val="windowText" lastClr="000000"/>
                </a:solidFill>
                <a:latin typeface="Times New Roman" pitchFamily="18" charset="0"/>
                <a:cs typeface="Times New Roman" pitchFamily="18" charset="0"/>
              </a:rPr>
              <a:t>state</a:t>
            </a:r>
          </a:p>
          <a:p>
            <a:pPr algn="just">
              <a:lnSpc>
                <a:spcPct val="150000"/>
              </a:lnSpc>
            </a:pPr>
            <a:r>
              <a:rPr lang="en-US" sz="2400" b="1" kern="0" dirty="0" smtClean="0">
                <a:solidFill>
                  <a:sysClr val="windowText" lastClr="000000"/>
                </a:solidFill>
                <a:latin typeface="Times New Roman" pitchFamily="18" charset="0"/>
                <a:cs typeface="Times New Roman" pitchFamily="18" charset="0"/>
              </a:rPr>
              <a:t>Viruses (Ex vivo therapy)</a:t>
            </a:r>
          </a:p>
          <a:p>
            <a:pPr marL="342900" indent="-342900" algn="just">
              <a:lnSpc>
                <a:spcPct val="150000"/>
              </a:lnSpc>
              <a:buFont typeface="Arial" pitchFamily="34" charset="0"/>
              <a:buChar char="•"/>
            </a:pPr>
            <a:r>
              <a:rPr lang="en-US" sz="2400" kern="0" dirty="0" smtClean="0">
                <a:solidFill>
                  <a:sysClr val="windowText" lastClr="000000"/>
                </a:solidFill>
                <a:latin typeface="Times New Roman" pitchFamily="18" charset="0"/>
                <a:cs typeface="Times New Roman" pitchFamily="18" charset="0"/>
              </a:rPr>
              <a:t>Replicate by inserting their DNA into a host cell</a:t>
            </a:r>
          </a:p>
          <a:p>
            <a:pPr marL="342900" indent="-342900" algn="just">
              <a:lnSpc>
                <a:spcPct val="150000"/>
              </a:lnSpc>
              <a:buFont typeface="Arial" pitchFamily="34" charset="0"/>
              <a:buChar char="•"/>
            </a:pPr>
            <a:r>
              <a:rPr lang="en-US" sz="2400" kern="0" dirty="0" smtClean="0">
                <a:solidFill>
                  <a:sysClr val="windowText" lastClr="000000"/>
                </a:solidFill>
                <a:latin typeface="Times New Roman" pitchFamily="18" charset="0"/>
                <a:cs typeface="Times New Roman" pitchFamily="18" charset="0"/>
              </a:rPr>
              <a:t>Gene therapy can use this to insert genes that </a:t>
            </a:r>
            <a:r>
              <a:rPr lang="en-US" sz="2400" kern="0" dirty="0">
                <a:solidFill>
                  <a:sysClr val="windowText" lastClr="000000"/>
                </a:solidFill>
                <a:latin typeface="Times New Roman" pitchFamily="18" charset="0"/>
                <a:cs typeface="Times New Roman" pitchFamily="18" charset="0"/>
              </a:rPr>
              <a:t>e</a:t>
            </a:r>
            <a:r>
              <a:rPr lang="en-US" sz="2400" kern="0" dirty="0" smtClean="0">
                <a:solidFill>
                  <a:sysClr val="windowText" lastClr="000000"/>
                </a:solidFill>
                <a:latin typeface="Times New Roman" pitchFamily="18" charset="0"/>
                <a:cs typeface="Times New Roman" pitchFamily="18" charset="0"/>
              </a:rPr>
              <a:t>ncode for a desired protein to create the desired product</a:t>
            </a:r>
          </a:p>
          <a:p>
            <a:pPr marL="342900" indent="-342900" algn="just">
              <a:lnSpc>
                <a:spcPct val="150000"/>
              </a:lnSpc>
              <a:buFont typeface="Arial" pitchFamily="34" charset="0"/>
              <a:buChar char="•"/>
            </a:pPr>
            <a:r>
              <a:rPr lang="en-US" sz="2400" kern="0" dirty="0" smtClean="0">
                <a:solidFill>
                  <a:sysClr val="windowText" lastClr="000000"/>
                </a:solidFill>
                <a:latin typeface="Times New Roman" pitchFamily="18" charset="0"/>
                <a:cs typeface="Times New Roman" pitchFamily="18" charset="0"/>
              </a:rPr>
              <a:t>Four different types of viruses are mostly used for ex vivo gene therapy</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155</a:t>
            </a:fld>
            <a:endParaRPr lang="en-US"/>
          </a:p>
        </p:txBody>
      </p:sp>
    </p:spTree>
    <p:extLst>
      <p:ext uri="{BB962C8B-B14F-4D97-AF65-F5344CB8AC3E}">
        <p14:creationId xmlns:p14="http://schemas.microsoft.com/office/powerpoint/2010/main" xmlns="" val="102028888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839199" cy="6186309"/>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en-GB" sz="2400" b="1" kern="0" dirty="0" smtClean="0">
                <a:solidFill>
                  <a:prstClr val="black"/>
                </a:solidFill>
                <a:latin typeface="Times New Roman" pitchFamily="18" charset="0"/>
                <a:cs typeface="Times New Roman" pitchFamily="18" charset="0"/>
              </a:rPr>
              <a:t>R</a:t>
            </a:r>
            <a:r>
              <a:rPr kumimoji="0" lang="en-GB" sz="24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etroviruses</a:t>
            </a:r>
            <a:endParaRPr kumimoji="0" lang="en-GB"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endParaRPr>
          </a:p>
          <a:p>
            <a:pPr marL="342900" marR="0" lvl="0" indent="-342900" algn="just" defTabSz="914400" eaLnBrk="1" fontAlgn="auto" latinLnBrk="0" hangingPunct="1">
              <a:lnSpc>
                <a:spcPct val="150000"/>
              </a:lnSpc>
              <a:spcBef>
                <a:spcPts val="0"/>
              </a:spcBef>
              <a:spcAft>
                <a:spcPts val="0"/>
              </a:spcAft>
              <a:buClrTx/>
              <a:buSzTx/>
              <a:buFont typeface="Wingdings" pitchFamily="2" charset="2"/>
              <a:buChar char="v"/>
              <a:tabLst/>
              <a:defRPr/>
            </a:pPr>
            <a:r>
              <a:rPr lang="en-GB" sz="2400" kern="0" dirty="0" smtClean="0">
                <a:solidFill>
                  <a:prstClr val="black"/>
                </a:solidFill>
                <a:latin typeface="Times New Roman" pitchFamily="18" charset="0"/>
                <a:cs typeface="Times New Roman" pitchFamily="18" charset="0"/>
              </a:rPr>
              <a:t>Are single stranded RNA genome</a:t>
            </a:r>
          </a:p>
          <a:p>
            <a:pPr marL="342900" marR="0" lvl="0" indent="-342900" algn="just" defTabSz="914400" eaLnBrk="1" fontAlgn="auto" latinLnBrk="0" hangingPunct="1">
              <a:lnSpc>
                <a:spcPct val="150000"/>
              </a:lnSpc>
              <a:spcBef>
                <a:spcPts val="0"/>
              </a:spcBef>
              <a:spcAft>
                <a:spcPts val="0"/>
              </a:spcAft>
              <a:buClrTx/>
              <a:buSzTx/>
              <a:buFont typeface="Wingdings" pitchFamily="2" charset="2"/>
              <a:buChar char="v"/>
              <a:tabLst/>
              <a:defRPr/>
            </a:pPr>
            <a:r>
              <a:rPr kumimoji="0" lang="en-GB"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The retrovirus goes through reverse transcription to create double stranded DNA </a:t>
            </a:r>
          </a:p>
          <a:p>
            <a:pPr marL="342900" marR="0" lvl="0" indent="-342900" algn="just" defTabSz="914400" eaLnBrk="1" fontAlgn="auto" latinLnBrk="0" hangingPunct="1">
              <a:lnSpc>
                <a:spcPct val="150000"/>
              </a:lnSpc>
              <a:spcBef>
                <a:spcPts val="0"/>
              </a:spcBef>
              <a:spcAft>
                <a:spcPts val="0"/>
              </a:spcAft>
              <a:buClrTx/>
              <a:buSzTx/>
              <a:buFont typeface="Wingdings" pitchFamily="2" charset="2"/>
              <a:buChar char="v"/>
              <a:tabLst/>
              <a:defRPr/>
            </a:pPr>
            <a:r>
              <a:rPr lang="en-GB" sz="2400" kern="0" dirty="0" smtClean="0">
                <a:solidFill>
                  <a:prstClr val="black"/>
                </a:solidFill>
                <a:latin typeface="Times New Roman" pitchFamily="18" charset="0"/>
                <a:cs typeface="Times New Roman" pitchFamily="18" charset="0"/>
              </a:rPr>
              <a:t>The double stranded viral genome integrates into the human genome using </a:t>
            </a:r>
            <a:r>
              <a:rPr lang="en-GB" sz="2400" i="1" kern="0" dirty="0" err="1" smtClean="0">
                <a:solidFill>
                  <a:prstClr val="black"/>
                </a:solidFill>
                <a:latin typeface="Times New Roman" pitchFamily="18" charset="0"/>
                <a:cs typeface="Times New Roman" pitchFamily="18" charset="0"/>
              </a:rPr>
              <a:t>integrase</a:t>
            </a:r>
            <a:endParaRPr lang="en-GB" sz="2400" i="1" kern="0" dirty="0" smtClean="0">
              <a:solidFill>
                <a:prstClr val="black"/>
              </a:solidFill>
              <a:latin typeface="Times New Roman" pitchFamily="18" charset="0"/>
              <a:cs typeface="Times New Roman" pitchFamily="18" charset="0"/>
            </a:endParaRPr>
          </a:p>
          <a:p>
            <a:pPr marL="800100" lvl="1" indent="-342900" algn="just">
              <a:lnSpc>
                <a:spcPct val="150000"/>
              </a:lnSpc>
              <a:buFont typeface="Wingdings" pitchFamily="2" charset="2"/>
              <a:buChar char="§"/>
            </a:pPr>
            <a:r>
              <a:rPr kumimoji="0" lang="en-US" sz="2400" b="0" i="1" u="none" strike="noStrike" kern="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Integrase</a:t>
            </a:r>
            <a:r>
              <a:rPr kumimoji="0" lang="en-US" sz="24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inserts the genome anywhere because it has no specific site</a:t>
            </a:r>
          </a:p>
          <a:p>
            <a:pPr marL="800100" lvl="1" indent="-342900" algn="just">
              <a:lnSpc>
                <a:spcPct val="150000"/>
              </a:lnSpc>
              <a:buFont typeface="Wingdings" pitchFamily="2" charset="2"/>
              <a:buChar char="§"/>
            </a:pPr>
            <a:r>
              <a:rPr lang="en-US" sz="2400" kern="0" dirty="0" smtClean="0">
                <a:solidFill>
                  <a:sysClr val="windowText" lastClr="000000"/>
                </a:solidFill>
                <a:latin typeface="Times New Roman" pitchFamily="18" charset="0"/>
                <a:cs typeface="Times New Roman" pitchFamily="18" charset="0"/>
              </a:rPr>
              <a:t>May disrupt genes of the host and cause </a:t>
            </a:r>
            <a:r>
              <a:rPr lang="en-US" sz="2400" kern="0" dirty="0" err="1" smtClean="0">
                <a:solidFill>
                  <a:sysClr val="windowText" lastClr="000000"/>
                </a:solidFill>
                <a:latin typeface="Times New Roman" pitchFamily="18" charset="0"/>
                <a:cs typeface="Times New Roman" pitchFamily="18" charset="0"/>
              </a:rPr>
              <a:t>insertional</a:t>
            </a:r>
            <a:r>
              <a:rPr lang="en-US" sz="2400" kern="0" dirty="0" smtClean="0">
                <a:solidFill>
                  <a:sysClr val="windowText" lastClr="000000"/>
                </a:solidFill>
                <a:latin typeface="Times New Roman" pitchFamily="18" charset="0"/>
                <a:cs typeface="Times New Roman" pitchFamily="18" charset="0"/>
              </a:rPr>
              <a:t> mutagenesis</a:t>
            </a:r>
          </a:p>
          <a:p>
            <a:pPr marL="800100" lvl="1" indent="-342900" algn="just">
              <a:lnSpc>
                <a:spcPct val="150000"/>
              </a:lnSpc>
              <a:buFont typeface="Wingdings" pitchFamily="2" charset="2"/>
              <a:buChar char="§"/>
            </a:pPr>
            <a:r>
              <a:rPr kumimoji="0" lang="en-US" sz="24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Vectors used are derived from the human immunodeficiency virus (HIV) and are being evaluated for safety. </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156</a:t>
            </a:fld>
            <a:endParaRPr lang="en-US"/>
          </a:p>
        </p:txBody>
      </p:sp>
    </p:spTree>
    <p:extLst>
      <p:ext uri="{BB962C8B-B14F-4D97-AF65-F5344CB8AC3E}">
        <p14:creationId xmlns:p14="http://schemas.microsoft.com/office/powerpoint/2010/main" xmlns="" val="223437998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740307"/>
          </a:xfrm>
          <a:prstGeom prst="rect">
            <a:avLst/>
          </a:prstGeom>
        </p:spPr>
        <p:txBody>
          <a:bodyPr wrap="square">
            <a:spAutoFit/>
          </a:bodyPr>
          <a:lstStyle/>
          <a:p>
            <a:pPr algn="just">
              <a:lnSpc>
                <a:spcPct val="150000"/>
              </a:lnSpc>
            </a:pPr>
            <a:r>
              <a:rPr lang="en-US" sz="2400" b="1" kern="0" dirty="0" smtClean="0">
                <a:solidFill>
                  <a:sysClr val="windowText" lastClr="000000"/>
                </a:solidFill>
                <a:latin typeface="Times New Roman" pitchFamily="18" charset="0"/>
                <a:cs typeface="Times New Roman" pitchFamily="18" charset="0"/>
              </a:rPr>
              <a:t>Adenoviruses</a:t>
            </a:r>
          </a:p>
          <a:p>
            <a:pPr marL="342900" indent="-342900" algn="just">
              <a:lnSpc>
                <a:spcPct val="150000"/>
              </a:lnSpc>
              <a:buFont typeface="Wingdings" pitchFamily="2" charset="2"/>
              <a:buChar char="q"/>
            </a:pPr>
            <a:r>
              <a:rPr lang="en-US" sz="2400" dirty="0" err="1" smtClean="0">
                <a:solidFill>
                  <a:srgbClr val="000000"/>
                </a:solidFill>
                <a:latin typeface="Times New Roman" pitchFamily="18" charset="0"/>
                <a:cs typeface="Times New Roman" pitchFamily="18" charset="0"/>
              </a:rPr>
              <a:t>Nonenveloped</a:t>
            </a:r>
            <a:r>
              <a:rPr lang="en-US" sz="2400" dirty="0" smtClean="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(naked</a:t>
            </a:r>
            <a:r>
              <a:rPr lang="en-US" sz="2400" dirty="0" smtClean="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icosahedral viruses composed of a </a:t>
            </a:r>
            <a:r>
              <a:rPr lang="en-US" sz="2400" dirty="0" err="1">
                <a:solidFill>
                  <a:srgbClr val="000000"/>
                </a:solidFill>
                <a:latin typeface="Times New Roman" pitchFamily="18" charset="0"/>
                <a:cs typeface="Times New Roman" pitchFamily="18" charset="0"/>
              </a:rPr>
              <a:t>nucleocapsid</a:t>
            </a:r>
            <a:r>
              <a:rPr lang="en-US" sz="2400" dirty="0">
                <a:solidFill>
                  <a:srgbClr val="000000"/>
                </a:solidFill>
                <a:latin typeface="Times New Roman" pitchFamily="18" charset="0"/>
                <a:cs typeface="Times New Roman" pitchFamily="18" charset="0"/>
              </a:rPr>
              <a:t> and a double-stranded linear DNA genome</a:t>
            </a:r>
            <a:r>
              <a:rPr lang="en-US" sz="2400" dirty="0" smtClean="0">
                <a:solidFill>
                  <a:srgbClr val="000000"/>
                </a:solidFill>
                <a:latin typeface="Times New Roman" pitchFamily="18" charset="0"/>
                <a:cs typeface="Times New Roman" pitchFamily="18" charset="0"/>
              </a:rPr>
              <a:t>.</a:t>
            </a:r>
          </a:p>
          <a:p>
            <a:pPr marL="342900" indent="-342900" algn="just">
              <a:lnSpc>
                <a:spcPct val="150000"/>
              </a:lnSpc>
              <a:buFont typeface="Wingdings" pitchFamily="2" charset="2"/>
              <a:buChar char="q"/>
            </a:pPr>
            <a:r>
              <a:rPr lang="en-US" sz="2400" kern="0" dirty="0" smtClean="0">
                <a:solidFill>
                  <a:srgbClr val="000000"/>
                </a:solidFill>
                <a:latin typeface="Times New Roman" pitchFamily="18" charset="0"/>
                <a:cs typeface="Times New Roman" pitchFamily="18" charset="0"/>
              </a:rPr>
              <a:t>They cause respiratory, intestinal, and eye infections in humans.</a:t>
            </a:r>
          </a:p>
          <a:p>
            <a:pPr marL="342900" indent="-342900" algn="just">
              <a:lnSpc>
                <a:spcPct val="150000"/>
              </a:lnSpc>
              <a:buFont typeface="Wingdings" pitchFamily="2" charset="2"/>
              <a:buChar char="q"/>
            </a:pPr>
            <a:r>
              <a:rPr lang="en-US" sz="2400" dirty="0">
                <a:solidFill>
                  <a:srgbClr val="000000"/>
                </a:solidFill>
                <a:latin typeface="Times New Roman" pitchFamily="18" charset="0"/>
                <a:cs typeface="Times New Roman" pitchFamily="18" charset="0"/>
              </a:rPr>
              <a:t>The genetic material of the adenoviruses is not incorporated (transient) into the host cell's genetic material</a:t>
            </a:r>
            <a:r>
              <a:rPr lang="en-US" sz="2400" dirty="0" smtClean="0">
                <a:solidFill>
                  <a:srgbClr val="000000"/>
                </a:solidFill>
                <a:latin typeface="Times New Roman" pitchFamily="18" charset="0"/>
                <a:cs typeface="Times New Roman" pitchFamily="18" charset="0"/>
              </a:rPr>
              <a:t>.</a:t>
            </a:r>
          </a:p>
          <a:p>
            <a:pPr marL="342900" indent="-342900" algn="just">
              <a:lnSpc>
                <a:spcPct val="150000"/>
              </a:lnSpc>
              <a:buFont typeface="Wingdings" pitchFamily="2" charset="2"/>
              <a:buChar char="q"/>
            </a:pPr>
            <a:r>
              <a:rPr lang="en-US" sz="2400" dirty="0">
                <a:solidFill>
                  <a:srgbClr val="000000"/>
                </a:solidFill>
                <a:latin typeface="Times New Roman" pitchFamily="18" charset="0"/>
                <a:cs typeface="Times New Roman" pitchFamily="18" charset="0"/>
              </a:rPr>
              <a:t>The </a:t>
            </a:r>
            <a:r>
              <a:rPr lang="en-US" sz="2400" dirty="0" smtClean="0">
                <a:solidFill>
                  <a:srgbClr val="000000"/>
                </a:solidFill>
                <a:latin typeface="Times New Roman" pitchFamily="18" charset="0"/>
                <a:cs typeface="Times New Roman" pitchFamily="18" charset="0"/>
              </a:rPr>
              <a:t>inserted DNA is not incorporated into the host’s genome, left free in the nucleus.</a:t>
            </a:r>
          </a:p>
          <a:p>
            <a:pPr marL="342900" indent="-342900" algn="just">
              <a:lnSpc>
                <a:spcPct val="150000"/>
              </a:lnSpc>
              <a:buFont typeface="Wingdings" pitchFamily="2" charset="2"/>
              <a:buChar char="q"/>
            </a:pPr>
            <a:r>
              <a:rPr lang="en-US" sz="2400" dirty="0" smtClean="0">
                <a:solidFill>
                  <a:srgbClr val="000000"/>
                </a:solidFill>
                <a:latin typeface="Times New Roman" pitchFamily="18" charset="0"/>
                <a:cs typeface="Times New Roman" pitchFamily="18" charset="0"/>
              </a:rPr>
              <a:t>The </a:t>
            </a:r>
            <a:r>
              <a:rPr lang="en-US" sz="2400" dirty="0">
                <a:solidFill>
                  <a:srgbClr val="000000"/>
                </a:solidFill>
                <a:latin typeface="Times New Roman" pitchFamily="18" charset="0"/>
                <a:cs typeface="Times New Roman" pitchFamily="18" charset="0"/>
              </a:rPr>
              <a:t>instructions in this extra DNA molecule are transcribed </a:t>
            </a:r>
            <a:r>
              <a:rPr lang="en-US" sz="2400" dirty="0" smtClean="0">
                <a:solidFill>
                  <a:srgbClr val="000000"/>
                </a:solidFill>
                <a:latin typeface="Times New Roman" pitchFamily="18" charset="0"/>
                <a:cs typeface="Times New Roman" pitchFamily="18" charset="0"/>
              </a:rPr>
              <a:t>but not replicated when the host cell undergoes division.</a:t>
            </a:r>
          </a:p>
          <a:p>
            <a:pPr marL="342900" indent="-342900" algn="just">
              <a:lnSpc>
                <a:spcPct val="150000"/>
              </a:lnSpc>
              <a:buFont typeface="Wingdings" pitchFamily="2" charset="2"/>
              <a:buChar char="q"/>
            </a:pPr>
            <a:r>
              <a:rPr lang="en-US" sz="2400" kern="0" dirty="0" smtClean="0">
                <a:solidFill>
                  <a:sysClr val="windowText" lastClr="000000"/>
                </a:solidFill>
                <a:latin typeface="Times New Roman" pitchFamily="18" charset="0"/>
                <a:cs typeface="Times New Roman" pitchFamily="18" charset="0"/>
              </a:rPr>
              <a:t>Therefore, descendants </a:t>
            </a:r>
            <a:r>
              <a:rPr lang="en-US" sz="2400" kern="0" dirty="0">
                <a:solidFill>
                  <a:sysClr val="windowText" lastClr="000000"/>
                </a:solidFill>
                <a:latin typeface="Times New Roman" pitchFamily="18" charset="0"/>
                <a:cs typeface="Times New Roman" pitchFamily="18" charset="0"/>
              </a:rPr>
              <a:t>of that cell will not have the extra gene</a:t>
            </a:r>
            <a:r>
              <a:rPr lang="en-US" sz="2200" kern="0" dirty="0" smtClean="0">
                <a:solidFill>
                  <a:sysClr val="windowText" lastClr="000000"/>
                </a:solidFill>
                <a:latin typeface="Times New Roman" pitchFamily="18" charset="0"/>
                <a:cs typeface="Times New Roman" pitchFamily="18" charset="0"/>
              </a:rPr>
              <a:t>.</a:t>
            </a:r>
          </a:p>
          <a:p>
            <a:pPr marL="342900" indent="-342900" algn="just">
              <a:lnSpc>
                <a:spcPct val="150000"/>
              </a:lnSpc>
              <a:buFont typeface="Wingdings" pitchFamily="2" charset="2"/>
              <a:buChar char="q"/>
            </a:pPr>
            <a:r>
              <a:rPr lang="en-US" sz="2400" kern="0" dirty="0" smtClean="0">
                <a:solidFill>
                  <a:sysClr val="windowText" lastClr="000000"/>
                </a:solidFill>
                <a:latin typeface="Times New Roman" pitchFamily="18" charset="0"/>
                <a:cs typeface="Times New Roman" pitchFamily="18" charset="0"/>
              </a:rPr>
              <a:t>Thus, it has to be reinserted when more cells divide</a:t>
            </a:r>
            <a:endParaRPr lang="en-US" sz="2400" kern="0" dirty="0">
              <a:solidFill>
                <a:sysClr val="windowText" lastClr="00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157</a:t>
            </a:fld>
            <a:endParaRPr lang="en-US"/>
          </a:p>
        </p:txBody>
      </p:sp>
    </p:spTree>
    <p:extLst>
      <p:ext uri="{BB962C8B-B14F-4D97-AF65-F5344CB8AC3E}">
        <p14:creationId xmlns:p14="http://schemas.microsoft.com/office/powerpoint/2010/main" xmlns="" val="74645946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839200" cy="5632311"/>
          </a:xfrm>
          <a:prstGeom prst="rect">
            <a:avLst/>
          </a:prstGeom>
        </p:spPr>
        <p:txBody>
          <a:bodyPr wrap="square">
            <a:spAutoFit/>
          </a:bodyPr>
          <a:lstStyle/>
          <a:p>
            <a:pPr>
              <a:lnSpc>
                <a:spcPct val="150000"/>
              </a:lnSpc>
            </a:pPr>
            <a:r>
              <a:rPr lang="en-US" sz="2400" b="1" dirty="0" err="1" smtClean="0">
                <a:solidFill>
                  <a:srgbClr val="000000"/>
                </a:solidFill>
                <a:latin typeface="Times New Roman" pitchFamily="18" charset="0"/>
                <a:cs typeface="Times New Roman" pitchFamily="18" charset="0"/>
              </a:rPr>
              <a:t>Adeno</a:t>
            </a:r>
            <a:r>
              <a:rPr lang="en-US" sz="2400" b="1" dirty="0" smtClean="0">
                <a:solidFill>
                  <a:srgbClr val="000000"/>
                </a:solidFill>
                <a:latin typeface="Times New Roman" pitchFamily="18" charset="0"/>
                <a:cs typeface="Times New Roman" pitchFamily="18" charset="0"/>
              </a:rPr>
              <a:t>-associated viruses</a:t>
            </a:r>
          </a:p>
          <a:p>
            <a:pPr marL="342900" indent="-342900" algn="just">
              <a:lnSpc>
                <a:spcPct val="150000"/>
              </a:lnSpc>
              <a:buFont typeface="Wingdings" pitchFamily="2" charset="2"/>
              <a:buChar char="q"/>
            </a:pPr>
            <a:r>
              <a:rPr lang="en-US" sz="2400" dirty="0" smtClean="0">
                <a:latin typeface="Times New Roman" pitchFamily="18" charset="0"/>
                <a:cs typeface="Times New Roman" pitchFamily="18" charset="0"/>
              </a:rPr>
              <a:t>Are </a:t>
            </a:r>
            <a:r>
              <a:rPr lang="en-US" sz="2400" dirty="0">
                <a:latin typeface="Times New Roman" pitchFamily="18" charset="0"/>
                <a:cs typeface="Times New Roman" pitchFamily="18" charset="0"/>
              </a:rPr>
              <a:t>small viruses with a genome of single stranded DNA.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q"/>
            </a:pPr>
            <a:r>
              <a:rPr lang="en-US" sz="2400" dirty="0" smtClean="0">
                <a:latin typeface="Times New Roman" pitchFamily="18" charset="0"/>
                <a:cs typeface="Times New Roman" pitchFamily="18" charset="0"/>
              </a:rPr>
              <a:t>These </a:t>
            </a:r>
            <a:r>
              <a:rPr lang="en-US" sz="2400" dirty="0">
                <a:latin typeface="Times New Roman" pitchFamily="18" charset="0"/>
                <a:cs typeface="Times New Roman" pitchFamily="18" charset="0"/>
              </a:rPr>
              <a:t>viruses can insert genetic material at a specific site on chromosome </a:t>
            </a:r>
            <a:r>
              <a:rPr lang="en-US" sz="2400" dirty="0" smtClean="0">
                <a:latin typeface="Times New Roman" pitchFamily="18" charset="0"/>
                <a:cs typeface="Times New Roman" pitchFamily="18" charset="0"/>
              </a:rPr>
              <a:t>19.</a:t>
            </a:r>
          </a:p>
          <a:p>
            <a:pPr marL="342900" indent="-342900" algn="just">
              <a:lnSpc>
                <a:spcPct val="150000"/>
              </a:lnSpc>
              <a:buFont typeface="Wingdings" pitchFamily="2" charset="2"/>
              <a:buChar char="q"/>
            </a:pPr>
            <a:r>
              <a:rPr lang="en-US" sz="2400" dirty="0" smtClean="0">
                <a:latin typeface="Times New Roman" pitchFamily="18" charset="0"/>
                <a:cs typeface="Times New Roman" pitchFamily="18" charset="0"/>
              </a:rPr>
              <a:t>It causes no known disease and does not trigger patients immune response</a:t>
            </a:r>
          </a:p>
          <a:p>
            <a:pPr marL="342900" indent="-342900" algn="just">
              <a:lnSpc>
                <a:spcPct val="150000"/>
              </a:lnSpc>
              <a:buFont typeface="Wingdings" pitchFamily="2" charset="2"/>
              <a:buChar char="q"/>
            </a:pPr>
            <a:r>
              <a:rPr lang="en-US" sz="2400" dirty="0">
                <a:latin typeface="Times New Roman" pitchFamily="18" charset="0"/>
                <a:cs typeface="Times New Roman" pitchFamily="18" charset="0"/>
              </a:rPr>
              <a:t>There are a few disadvantages to using AAV, </a:t>
            </a:r>
            <a:r>
              <a:rPr lang="en-US" sz="2400" dirty="0" smtClean="0">
                <a:latin typeface="Times New Roman" pitchFamily="18" charset="0"/>
                <a:cs typeface="Times New Roman" pitchFamily="18" charset="0"/>
              </a:rPr>
              <a:t>including:</a:t>
            </a:r>
          </a:p>
          <a:p>
            <a:pPr marL="800100" lvl="1" indent="-342900" algn="just">
              <a:lnSpc>
                <a:spcPct val="150000"/>
              </a:lnSpc>
              <a:buFont typeface="Wingdings" pitchFamily="2" charset="2"/>
              <a:buChar char="§"/>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can </a:t>
            </a:r>
            <a:r>
              <a:rPr lang="en-US" sz="2400" dirty="0" smtClean="0">
                <a:latin typeface="Times New Roman" pitchFamily="18" charset="0"/>
                <a:cs typeface="Times New Roman" pitchFamily="18" charset="0"/>
              </a:rPr>
              <a:t>carry</a:t>
            </a:r>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very </a:t>
            </a:r>
            <a:r>
              <a:rPr lang="en-US" sz="2400" dirty="0">
                <a:solidFill>
                  <a:prstClr val="black"/>
                </a:solidFill>
                <a:latin typeface="Times New Roman" pitchFamily="18" charset="0"/>
                <a:cs typeface="Times New Roman" pitchFamily="18" charset="0"/>
              </a:rPr>
              <a:t>small amount of DNA</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(low </a:t>
            </a:r>
            <a:r>
              <a:rPr lang="en-US" sz="2400" dirty="0" smtClean="0">
                <a:latin typeface="Times New Roman" pitchFamily="18" charset="0"/>
                <a:cs typeface="Times New Roman" pitchFamily="18" charset="0"/>
              </a:rPr>
              <a:t>capacity)</a:t>
            </a:r>
          </a:p>
          <a:p>
            <a:pPr marL="800100" lvl="1" indent="-342900" algn="just">
              <a:lnSpc>
                <a:spcPct val="150000"/>
              </a:lnSpc>
              <a:buFont typeface="Wingdings" pitchFamily="2" charset="2"/>
              <a:buChar char="§"/>
            </a:pPr>
            <a:r>
              <a:rPr lang="en-US" sz="2400" dirty="0" smtClean="0">
                <a:latin typeface="Times New Roman" pitchFamily="18" charset="0"/>
                <a:cs typeface="Times New Roman" pitchFamily="18" charset="0"/>
              </a:rPr>
              <a:t>Gene always “on” so the protein is always being expressed, possibly even in instances when it is not needed.</a:t>
            </a:r>
            <a:endParaRPr lang="en-US" sz="24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158</a:t>
            </a:fld>
            <a:endParaRPr lang="en-US"/>
          </a:p>
        </p:txBody>
      </p:sp>
    </p:spTree>
    <p:extLst>
      <p:ext uri="{BB962C8B-B14F-4D97-AF65-F5344CB8AC3E}">
        <p14:creationId xmlns:p14="http://schemas.microsoft.com/office/powerpoint/2010/main" xmlns="" val="104595927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915400" cy="6740307"/>
          </a:xfrm>
          <a:prstGeom prst="rect">
            <a:avLst/>
          </a:prstGeom>
        </p:spPr>
        <p:txBody>
          <a:bodyPr wrap="square">
            <a:spAutoFit/>
          </a:bodyPr>
          <a:lstStyle/>
          <a:p>
            <a:pPr algn="just">
              <a:lnSpc>
                <a:spcPct val="150000"/>
              </a:lnSpc>
            </a:pPr>
            <a:r>
              <a:rPr lang="en-US" sz="2400" b="1" dirty="0">
                <a:latin typeface="Times New Roman" pitchFamily="18" charset="0"/>
                <a:cs typeface="Times New Roman" pitchFamily="18" charset="0"/>
              </a:rPr>
              <a:t>Herpes simplex viruses </a:t>
            </a:r>
            <a:r>
              <a:rPr lang="en-US" sz="2400" b="1" dirty="0">
                <a:solidFill>
                  <a:srgbClr val="000000"/>
                </a:solidFill>
                <a:latin typeface="Times New Roman" pitchFamily="18" charset="0"/>
                <a:cs typeface="Times New Roman" pitchFamily="18" charset="0"/>
              </a:rPr>
              <a:t>(HSV</a:t>
            </a:r>
            <a:r>
              <a:rPr lang="en-US" sz="2400" dirty="0" smtClean="0">
                <a:solidFill>
                  <a:srgbClr val="000000"/>
                </a:solidFill>
                <a:latin typeface="Times New Roman" pitchFamily="18" charset="0"/>
                <a:cs typeface="Times New Roman" pitchFamily="18" charset="0"/>
              </a:rPr>
              <a:t>)</a:t>
            </a:r>
          </a:p>
          <a:p>
            <a:pPr marL="342900" indent="-342900" algn="just">
              <a:lnSpc>
                <a:spcPct val="150000"/>
              </a:lnSpc>
              <a:buFont typeface="Wingdings" pitchFamily="2" charset="2"/>
              <a:buChar char="ü"/>
            </a:pPr>
            <a:r>
              <a:rPr lang="en-US" sz="2400" dirty="0">
                <a:solidFill>
                  <a:srgbClr val="000000"/>
                </a:solidFill>
                <a:latin typeface="Times New Roman" pitchFamily="18" charset="0"/>
                <a:cs typeface="Times New Roman" pitchFamily="18" charset="0"/>
              </a:rPr>
              <a:t> R</a:t>
            </a:r>
            <a:r>
              <a:rPr lang="en-US" sz="2400" dirty="0" smtClean="0">
                <a:solidFill>
                  <a:srgbClr val="000000"/>
                </a:solidFill>
                <a:latin typeface="Times New Roman" pitchFamily="18" charset="0"/>
                <a:cs typeface="Times New Roman" pitchFamily="18" charset="0"/>
              </a:rPr>
              <a:t>elatively </a:t>
            </a:r>
            <a:r>
              <a:rPr lang="en-US" sz="2400" dirty="0">
                <a:solidFill>
                  <a:srgbClr val="000000"/>
                </a:solidFill>
                <a:latin typeface="Times New Roman" pitchFamily="18" charset="0"/>
                <a:cs typeface="Times New Roman" pitchFamily="18" charset="0"/>
              </a:rPr>
              <a:t>large linear </a:t>
            </a:r>
            <a:r>
              <a:rPr lang="en-US" sz="2400" dirty="0">
                <a:latin typeface="Times New Roman" pitchFamily="18" charset="0"/>
                <a:cs typeface="Times New Roman" pitchFamily="18" charset="0"/>
              </a:rPr>
              <a:t>DNA genome</a:t>
            </a:r>
            <a:r>
              <a:rPr lang="en-US" sz="2400" dirty="0">
                <a:solidFill>
                  <a:srgbClr val="000000"/>
                </a:solidFill>
                <a:latin typeface="Times New Roman" pitchFamily="18" charset="0"/>
                <a:cs typeface="Times New Roman" pitchFamily="18" charset="0"/>
              </a:rPr>
              <a:t> of double-stranded DNA 150 kb in length, encased within an icosahedral </a:t>
            </a:r>
            <a:r>
              <a:rPr lang="en-US" sz="2400" dirty="0">
                <a:latin typeface="Times New Roman" pitchFamily="18" charset="0"/>
                <a:cs typeface="Times New Roman" pitchFamily="18" charset="0"/>
              </a:rPr>
              <a:t>protein</a:t>
            </a:r>
            <a:r>
              <a:rPr lang="en-US" sz="2400" dirty="0">
                <a:solidFill>
                  <a:srgbClr val="000000"/>
                </a:solidFill>
                <a:latin typeface="Times New Roman" pitchFamily="18" charset="0"/>
                <a:cs typeface="Times New Roman" pitchFamily="18" charset="0"/>
              </a:rPr>
              <a:t> cage called the </a:t>
            </a:r>
            <a:r>
              <a:rPr lang="en-US" sz="2400" dirty="0" smtClean="0">
                <a:solidFill>
                  <a:srgbClr val="000000"/>
                </a:solidFill>
                <a:latin typeface="Times New Roman" pitchFamily="18" charset="0"/>
                <a:cs typeface="Times New Roman" pitchFamily="18" charset="0"/>
              </a:rPr>
              <a:t>capsid</a:t>
            </a:r>
          </a:p>
          <a:p>
            <a:pPr marL="342900" indent="-342900" algn="just">
              <a:lnSpc>
                <a:spcPct val="150000"/>
              </a:lnSpc>
              <a:buFont typeface="Wingdings" pitchFamily="2" charset="2"/>
              <a:buChar char="ü"/>
            </a:pPr>
            <a:r>
              <a:rPr lang="en-US" sz="2400" dirty="0" smtClean="0">
                <a:solidFill>
                  <a:srgbClr val="000000"/>
                </a:solidFill>
                <a:latin typeface="Times New Roman" pitchFamily="18" charset="0"/>
                <a:cs typeface="Times New Roman" pitchFamily="18" charset="0"/>
              </a:rPr>
              <a:t>Are tropic for the central nervous system (CNS) and can establish lifelong latent infections in neurons.</a:t>
            </a:r>
          </a:p>
          <a:p>
            <a:pPr marL="342900" indent="-342900" algn="just">
              <a:lnSpc>
                <a:spcPct val="150000"/>
              </a:lnSpc>
              <a:buFont typeface="Wingdings" pitchFamily="2" charset="2"/>
              <a:buChar char="ü"/>
            </a:pPr>
            <a:r>
              <a:rPr lang="en-US" sz="2400" dirty="0" smtClean="0">
                <a:solidFill>
                  <a:srgbClr val="000000"/>
                </a:solidFill>
                <a:latin typeface="Times New Roman" pitchFamily="18" charset="0"/>
                <a:cs typeface="Times New Roman" pitchFamily="18" charset="0"/>
              </a:rPr>
              <a:t>They have a comparatively large insert size capacity (&gt;20 kb) but are non integrating and so long-term expression of transferred genes is not possible</a:t>
            </a:r>
          </a:p>
          <a:p>
            <a:pPr marL="342900" indent="-342900" algn="just">
              <a:lnSpc>
                <a:spcPct val="150000"/>
              </a:lnSpc>
              <a:buFont typeface="Wingdings" pitchFamily="2" charset="2"/>
              <a:buChar char="ü"/>
            </a:pPr>
            <a:r>
              <a:rPr lang="en-US" sz="2400" dirty="0" smtClean="0">
                <a:solidFill>
                  <a:srgbClr val="000000"/>
                </a:solidFill>
                <a:latin typeface="Times New Roman" pitchFamily="18" charset="0"/>
                <a:cs typeface="Times New Roman" pitchFamily="18" charset="0"/>
              </a:rPr>
              <a:t>The major applications are expected to be in delivering genes into neurons for the treatment of </a:t>
            </a:r>
            <a:r>
              <a:rPr lang="en-US" sz="2400" dirty="0" err="1" smtClean="0">
                <a:solidFill>
                  <a:srgbClr val="000000"/>
                </a:solidFill>
                <a:latin typeface="Times New Roman" pitchFamily="18" charset="0"/>
                <a:cs typeface="Times New Roman" pitchFamily="18" charset="0"/>
              </a:rPr>
              <a:t>nuerological</a:t>
            </a:r>
            <a:r>
              <a:rPr lang="en-US" sz="2400" dirty="0" smtClean="0">
                <a:solidFill>
                  <a:srgbClr val="000000"/>
                </a:solidFill>
                <a:latin typeface="Times New Roman" pitchFamily="18" charset="0"/>
                <a:cs typeface="Times New Roman" pitchFamily="18" charset="0"/>
              </a:rPr>
              <a:t> diseases, such as Parkinson’s disease, and for treating CNS tumors.</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159</a:t>
            </a:fld>
            <a:endParaRPr lang="en-US"/>
          </a:p>
        </p:txBody>
      </p:sp>
    </p:spTree>
    <p:extLst>
      <p:ext uri="{BB962C8B-B14F-4D97-AF65-F5344CB8AC3E}">
        <p14:creationId xmlns:p14="http://schemas.microsoft.com/office/powerpoint/2010/main" xmlns="" val="728757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86473"/>
          </a:xfrm>
          <a:prstGeom prst="rect">
            <a:avLst/>
          </a:prstGeom>
          <a:solidFill>
            <a:schemeClr val="bg2">
              <a:lumMod val="90000"/>
            </a:schemeClr>
          </a:solidFill>
        </p:spPr>
        <p:txBody>
          <a:bodyPr wrap="square">
            <a:spAutoFit/>
          </a:bodyPr>
          <a:lstStyle/>
          <a:p>
            <a:pPr marL="514350" lvl="0" indent="-514350" algn="just">
              <a:lnSpc>
                <a:spcPct val="150000"/>
              </a:lnSpc>
              <a:buFontTx/>
              <a:buAutoNum type="alphaUcPeriod"/>
            </a:pPr>
            <a:r>
              <a:rPr lang="en-US" sz="2600" b="1" dirty="0">
                <a:solidFill>
                  <a:prstClr val="black"/>
                </a:solidFill>
                <a:latin typeface="Times New Roman" pitchFamily="18" charset="0"/>
                <a:cs typeface="Times New Roman" pitchFamily="18" charset="0"/>
              </a:rPr>
              <a:t>Biotechnology in Medicine</a:t>
            </a:r>
          </a:p>
          <a:p>
            <a:pPr marL="457200" lvl="0" indent="-457200" algn="just">
              <a:lnSpc>
                <a:spcPct val="150000"/>
              </a:lnSpc>
              <a:buFont typeface="Wingdings" pitchFamily="2" charset="2"/>
              <a:buChar char="§"/>
            </a:pPr>
            <a:r>
              <a:rPr lang="en-US" sz="2400" dirty="0">
                <a:solidFill>
                  <a:prstClr val="black"/>
                </a:solidFill>
                <a:latin typeface="Times New Roman" pitchFamily="18" charset="0"/>
                <a:cs typeface="Times New Roman" pitchFamily="18" charset="0"/>
              </a:rPr>
              <a:t>Production of </a:t>
            </a:r>
            <a:r>
              <a:rPr lang="en-US" sz="2400" dirty="0">
                <a:solidFill>
                  <a:schemeClr val="accent6">
                    <a:lumMod val="75000"/>
                  </a:schemeClr>
                </a:solidFill>
                <a:latin typeface="Times New Roman" pitchFamily="18" charset="0"/>
                <a:cs typeface="Times New Roman" pitchFamily="18" charset="0"/>
              </a:rPr>
              <a:t>antibodies,</a:t>
            </a:r>
            <a:r>
              <a:rPr lang="en-US" sz="2400" dirty="0">
                <a:solidFill>
                  <a:prstClr val="black"/>
                </a:solidFill>
                <a:latin typeface="Times New Roman" pitchFamily="18" charset="0"/>
                <a:cs typeface="Times New Roman" pitchFamily="18" charset="0"/>
              </a:rPr>
              <a:t> </a:t>
            </a:r>
            <a:r>
              <a:rPr lang="en-US" sz="2400" dirty="0">
                <a:solidFill>
                  <a:srgbClr val="00B0F0"/>
                </a:solidFill>
                <a:latin typeface="Times New Roman" pitchFamily="18" charset="0"/>
                <a:cs typeface="Times New Roman" pitchFamily="18" charset="0"/>
              </a:rPr>
              <a:t>DNA, RNA probes </a:t>
            </a:r>
            <a:r>
              <a:rPr lang="en-US" sz="2400" dirty="0">
                <a:solidFill>
                  <a:prstClr val="black"/>
                </a:solidFill>
                <a:latin typeface="Times New Roman" pitchFamily="18" charset="0"/>
                <a:cs typeface="Times New Roman" pitchFamily="18" charset="0"/>
              </a:rPr>
              <a:t>for diagnosis of various </a:t>
            </a:r>
            <a:r>
              <a:rPr lang="en-US" sz="2400" dirty="0" smtClean="0">
                <a:solidFill>
                  <a:prstClr val="black"/>
                </a:solidFill>
                <a:latin typeface="Times New Roman" pitchFamily="18" charset="0"/>
                <a:cs typeface="Times New Roman" pitchFamily="18" charset="0"/>
              </a:rPr>
              <a:t>diseases;</a:t>
            </a:r>
          </a:p>
          <a:p>
            <a:pPr marL="457200" lvl="0" indent="-457200" algn="just">
              <a:lnSpc>
                <a:spcPct val="150000"/>
              </a:lnSpc>
              <a:buFont typeface="Wingdings" pitchFamily="2" charset="2"/>
              <a:buChar char="§"/>
            </a:pPr>
            <a:r>
              <a:rPr lang="en-US" sz="2400" dirty="0">
                <a:solidFill>
                  <a:srgbClr val="FF0000"/>
                </a:solidFill>
                <a:latin typeface="Times New Roman" pitchFamily="18" charset="0"/>
                <a:cs typeface="Times New Roman" pitchFamily="18" charset="0"/>
              </a:rPr>
              <a:t>Gene therapy: </a:t>
            </a:r>
            <a:r>
              <a:rPr lang="en-US" sz="2400" dirty="0">
                <a:solidFill>
                  <a:prstClr val="black"/>
                </a:solidFill>
                <a:latin typeface="Times New Roman" pitchFamily="18" charset="0"/>
                <a:cs typeface="Times New Roman" pitchFamily="18" charset="0"/>
              </a:rPr>
              <a:t>artificially replacing  a disease-causing gene with a normal </a:t>
            </a:r>
            <a:r>
              <a:rPr lang="en-US" sz="2400" dirty="0" smtClean="0">
                <a:solidFill>
                  <a:prstClr val="black"/>
                </a:solidFill>
                <a:latin typeface="Times New Roman" pitchFamily="18" charset="0"/>
                <a:cs typeface="Times New Roman" pitchFamily="18" charset="0"/>
              </a:rPr>
              <a:t>allele e.g</a:t>
            </a:r>
            <a:r>
              <a:rPr lang="en-US" sz="2400" dirty="0">
                <a:solidFill>
                  <a:prstClr val="black"/>
                </a:solidFill>
                <a:latin typeface="Times New Roman" pitchFamily="18" charset="0"/>
                <a:cs typeface="Times New Roman" pitchFamily="18" charset="0"/>
              </a:rPr>
              <a:t>. treatment of cystic </a:t>
            </a:r>
            <a:r>
              <a:rPr lang="en-US" sz="2400" dirty="0" smtClean="0">
                <a:solidFill>
                  <a:prstClr val="black"/>
                </a:solidFill>
                <a:latin typeface="Times New Roman" pitchFamily="18" charset="0"/>
                <a:cs typeface="Times New Roman" pitchFamily="18" charset="0"/>
              </a:rPr>
              <a:t>fibrosis</a:t>
            </a:r>
          </a:p>
          <a:p>
            <a:pPr marL="457200" lvl="0" indent="-457200" algn="just">
              <a:lnSpc>
                <a:spcPct val="150000"/>
              </a:lnSpc>
              <a:buFont typeface="Wingdings" pitchFamily="2" charset="2"/>
              <a:buChar char="§"/>
            </a:pPr>
            <a:r>
              <a:rPr lang="en-US" sz="2400" dirty="0" smtClean="0">
                <a:solidFill>
                  <a:prstClr val="black"/>
                </a:solidFill>
                <a:latin typeface="Times New Roman" pitchFamily="18" charset="0"/>
                <a:cs typeface="Times New Roman" pitchFamily="18" charset="0"/>
              </a:rPr>
              <a:t>Valuable </a:t>
            </a:r>
            <a:r>
              <a:rPr lang="en-US" sz="2400" dirty="0" smtClean="0">
                <a:solidFill>
                  <a:srgbClr val="002060"/>
                </a:solidFill>
                <a:latin typeface="Times New Roman" pitchFamily="18" charset="0"/>
                <a:cs typeface="Times New Roman" pitchFamily="18" charset="0"/>
              </a:rPr>
              <a:t>drugs</a:t>
            </a:r>
            <a:r>
              <a:rPr lang="en-US" sz="2400" dirty="0" smtClean="0">
                <a:solidFill>
                  <a:prstClr val="black"/>
                </a:solidFill>
                <a:latin typeface="Times New Roman" pitchFamily="18" charset="0"/>
                <a:cs typeface="Times New Roman" pitchFamily="18" charset="0"/>
              </a:rPr>
              <a:t> like </a:t>
            </a:r>
            <a:r>
              <a:rPr lang="en-US" sz="2400" dirty="0" smtClean="0">
                <a:solidFill>
                  <a:schemeClr val="accent6">
                    <a:lumMod val="50000"/>
                  </a:schemeClr>
                </a:solidFill>
                <a:latin typeface="Times New Roman" pitchFamily="18" charset="0"/>
                <a:cs typeface="Times New Roman" pitchFamily="18" charset="0"/>
              </a:rPr>
              <a:t>insulin</a:t>
            </a:r>
            <a:r>
              <a:rPr lang="en-US" sz="2400" dirty="0" smtClean="0">
                <a:solidFill>
                  <a:prstClr val="black"/>
                </a:solidFill>
                <a:latin typeface="Times New Roman" pitchFamily="18" charset="0"/>
                <a:cs typeface="Times New Roman" pitchFamily="18" charset="0"/>
              </a:rPr>
              <a:t> and </a:t>
            </a:r>
            <a:r>
              <a:rPr lang="en-US" sz="2400" dirty="0" smtClean="0">
                <a:solidFill>
                  <a:schemeClr val="accent6">
                    <a:lumMod val="50000"/>
                  </a:schemeClr>
                </a:solidFill>
                <a:latin typeface="Times New Roman" pitchFamily="18" charset="0"/>
                <a:cs typeface="Times New Roman" pitchFamily="18" charset="0"/>
              </a:rPr>
              <a:t>interferon</a:t>
            </a:r>
            <a:r>
              <a:rPr lang="en-US" sz="2400" dirty="0" smtClean="0">
                <a:solidFill>
                  <a:prstClr val="black"/>
                </a:solidFill>
                <a:latin typeface="Times New Roman" pitchFamily="18" charset="0"/>
                <a:cs typeface="Times New Roman" pitchFamily="18" charset="0"/>
              </a:rPr>
              <a:t> have been synthesized by bacteria for treatment of human diseases.</a:t>
            </a:r>
          </a:p>
          <a:p>
            <a:pPr marL="457200" lvl="0" indent="-457200" algn="just">
              <a:lnSpc>
                <a:spcPct val="150000"/>
              </a:lnSpc>
              <a:buFont typeface="Wingdings" pitchFamily="2" charset="2"/>
              <a:buChar char="§"/>
            </a:pPr>
            <a:r>
              <a:rPr lang="en-US" sz="2400" dirty="0" smtClean="0">
                <a:solidFill>
                  <a:srgbClr val="00B050"/>
                </a:solidFill>
                <a:latin typeface="Times New Roman" pitchFamily="18" charset="0"/>
                <a:cs typeface="Times New Roman" pitchFamily="18" charset="0"/>
              </a:rPr>
              <a:t>DNA fingerprinting </a:t>
            </a:r>
            <a:r>
              <a:rPr lang="en-US" sz="2400" dirty="0" smtClean="0">
                <a:solidFill>
                  <a:prstClr val="black"/>
                </a:solidFill>
                <a:latin typeface="Times New Roman" pitchFamily="18" charset="0"/>
                <a:cs typeface="Times New Roman" pitchFamily="18" charset="0"/>
              </a:rPr>
              <a:t>is utilized for identification of parents and criminals.</a:t>
            </a:r>
          </a:p>
          <a:p>
            <a:pPr marL="457200" lvl="0" indent="-457200" algn="just">
              <a:lnSpc>
                <a:spcPct val="150000"/>
              </a:lnSpc>
              <a:buFont typeface="Wingdings" pitchFamily="2" charset="2"/>
              <a:buChar char="§"/>
            </a:pPr>
            <a:r>
              <a:rPr lang="en-US" sz="2400" dirty="0" smtClean="0">
                <a:solidFill>
                  <a:prstClr val="black"/>
                </a:solidFill>
                <a:latin typeface="Times New Roman" pitchFamily="18" charset="0"/>
                <a:cs typeface="Times New Roman" pitchFamily="18" charset="0"/>
              </a:rPr>
              <a:t>Development of </a:t>
            </a:r>
            <a:r>
              <a:rPr lang="en-US" sz="2400" dirty="0" smtClean="0">
                <a:solidFill>
                  <a:srgbClr val="00B0F0"/>
                </a:solidFill>
                <a:latin typeface="Times New Roman" pitchFamily="18" charset="0"/>
                <a:cs typeface="Times New Roman" pitchFamily="18" charset="0"/>
              </a:rPr>
              <a:t>recombinant vaccines </a:t>
            </a:r>
            <a:r>
              <a:rPr lang="en-US" sz="2400" dirty="0" smtClean="0">
                <a:solidFill>
                  <a:prstClr val="black"/>
                </a:solidFill>
                <a:latin typeface="Times New Roman" pitchFamily="18" charset="0"/>
                <a:cs typeface="Times New Roman" pitchFamily="18" charset="0"/>
              </a:rPr>
              <a:t>like human hepatitis B etc. by genetically engineered microbes</a:t>
            </a:r>
          </a:p>
          <a:p>
            <a:pPr marL="457200" lvl="0" indent="-457200" algn="just">
              <a:lnSpc>
                <a:spcPct val="150000"/>
              </a:lnSpc>
              <a:buFont typeface="Wingdings" pitchFamily="2" charset="2"/>
              <a:buChar char="§"/>
            </a:pPr>
            <a:r>
              <a:rPr lang="en-US" sz="2400" dirty="0" smtClean="0">
                <a:solidFill>
                  <a:srgbClr val="0070C0"/>
                </a:solidFill>
                <a:latin typeface="Times New Roman" pitchFamily="18" charset="0"/>
                <a:cs typeface="Times New Roman" pitchFamily="18" charset="0"/>
              </a:rPr>
              <a:t>Test </a:t>
            </a:r>
            <a:r>
              <a:rPr lang="en-US" sz="2400" dirty="0">
                <a:solidFill>
                  <a:srgbClr val="0070C0"/>
                </a:solidFill>
                <a:latin typeface="Times New Roman" pitchFamily="18" charset="0"/>
                <a:cs typeface="Times New Roman" pitchFamily="18" charset="0"/>
              </a:rPr>
              <a:t>tube baby in </a:t>
            </a:r>
            <a:r>
              <a:rPr lang="en-US" sz="2400" dirty="0" smtClean="0">
                <a:solidFill>
                  <a:srgbClr val="0070C0"/>
                </a:solidFill>
                <a:latin typeface="Times New Roman" pitchFamily="18" charset="0"/>
                <a:cs typeface="Times New Roman" pitchFamily="18" charset="0"/>
              </a:rPr>
              <a:t>humans </a:t>
            </a: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to resolve problem of </a:t>
            </a:r>
            <a:r>
              <a:rPr lang="en-US" sz="2400" dirty="0" smtClean="0">
                <a:solidFill>
                  <a:prstClr val="black"/>
                </a:solidFill>
                <a:latin typeface="Times New Roman" pitchFamily="18" charset="0"/>
                <a:cs typeface="Times New Roman" pitchFamily="18" charset="0"/>
              </a:rPr>
              <a:t>infertility</a:t>
            </a:r>
            <a:endParaRPr lang="en-US" sz="24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16</a:t>
            </a:fld>
            <a:endParaRPr lang="en-US"/>
          </a:p>
        </p:txBody>
      </p:sp>
    </p:spTree>
    <p:extLst>
      <p:ext uri="{BB962C8B-B14F-4D97-AF65-F5344CB8AC3E}">
        <p14:creationId xmlns:p14="http://schemas.microsoft.com/office/powerpoint/2010/main" xmlns="" val="193217943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1"/>
            <a:ext cx="8763000" cy="2500685"/>
          </a:xfrm>
          <a:prstGeom prst="rect">
            <a:avLst/>
          </a:prstGeom>
        </p:spPr>
        <p:txBody>
          <a:bodyPr wrap="square">
            <a:spAutoFit/>
          </a:bodyPr>
          <a:lstStyle/>
          <a:p>
            <a:pPr marL="514350" marR="0" lvl="0" indent="-514350" algn="just" defTabSz="914400" eaLnBrk="1" fontAlgn="auto" latinLnBrk="0" hangingPunct="1">
              <a:lnSpc>
                <a:spcPct val="150000"/>
              </a:lnSpc>
              <a:spcBef>
                <a:spcPts val="1000"/>
              </a:spcBef>
              <a:spcAft>
                <a:spcPts val="0"/>
              </a:spcAft>
              <a:buClrTx/>
              <a:buSzTx/>
              <a:buFontTx/>
              <a:buNone/>
              <a:tabLst/>
              <a:defRPr/>
            </a:pPr>
            <a:r>
              <a:rPr kumimoji="0" lang="en-GB"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Non viral methods</a:t>
            </a:r>
          </a:p>
          <a:p>
            <a:pPr marL="685800" marR="0" lvl="1" indent="-228600" algn="just" defTabSz="914400" eaLnBrk="1" fontAlgn="auto" latinLnBrk="0" hangingPunct="1">
              <a:lnSpc>
                <a:spcPct val="150000"/>
              </a:lnSpc>
              <a:spcBef>
                <a:spcPts val="500"/>
              </a:spcBef>
              <a:spcAft>
                <a:spcPts val="0"/>
              </a:spcAft>
              <a:buClrTx/>
              <a:buSzTx/>
              <a:buFont typeface="Wingdings" panose="05000000000000000000" pitchFamily="2" charset="2"/>
              <a:buChar char="§"/>
              <a:tabLst/>
              <a:defRPr/>
            </a:pPr>
            <a:r>
              <a:rPr kumimoji="0" lang="en-GB"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Naked DNA insertion</a:t>
            </a:r>
          </a:p>
          <a:p>
            <a:pPr marL="685800" marR="0" lvl="1" indent="-228600" algn="just" defTabSz="914400" eaLnBrk="1" fontAlgn="auto" latinLnBrk="0" hangingPunct="1">
              <a:lnSpc>
                <a:spcPct val="150000"/>
              </a:lnSpc>
              <a:spcBef>
                <a:spcPts val="500"/>
              </a:spcBef>
              <a:spcAft>
                <a:spcPts val="0"/>
              </a:spcAft>
              <a:buClrTx/>
              <a:buSzTx/>
              <a:buFont typeface="Wingdings" panose="05000000000000000000" pitchFamily="2" charset="2"/>
              <a:buChar char="§"/>
              <a:tabLst/>
              <a:defRPr/>
            </a:pPr>
            <a:r>
              <a:rPr kumimoji="0" lang="en-GB"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Liposomes</a:t>
            </a:r>
          </a:p>
          <a:p>
            <a:pPr marL="685800" marR="0" lvl="1" indent="-228600" algn="just" defTabSz="914400" eaLnBrk="1" fontAlgn="auto" latinLnBrk="0" hangingPunct="1">
              <a:lnSpc>
                <a:spcPct val="150000"/>
              </a:lnSpc>
              <a:spcBef>
                <a:spcPts val="500"/>
              </a:spcBef>
              <a:spcAft>
                <a:spcPts val="0"/>
              </a:spcAft>
              <a:buClrTx/>
              <a:buSzTx/>
              <a:buFont typeface="Wingdings" panose="05000000000000000000" pitchFamily="2" charset="2"/>
              <a:buChar char="§"/>
              <a:tabLst/>
              <a:defRPr/>
            </a:pPr>
            <a:r>
              <a:rPr kumimoji="0" lang="en-GB"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Chemical methods</a:t>
            </a:r>
            <a:endParaRPr kumimoji="0" lang="en-GB" sz="28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3" name="Rectangle 2"/>
          <p:cNvSpPr/>
          <p:nvPr/>
        </p:nvSpPr>
        <p:spPr>
          <a:xfrm>
            <a:off x="228600" y="2653087"/>
            <a:ext cx="8763000" cy="4162678"/>
          </a:xfrm>
          <a:prstGeom prst="rect">
            <a:avLst/>
          </a:prstGeom>
        </p:spPr>
        <p:txBody>
          <a:bodyPr wrap="square">
            <a:spAutoFit/>
          </a:bodyPr>
          <a:lstStyle/>
          <a:p>
            <a:pPr algn="just">
              <a:lnSpc>
                <a:spcPct val="150000"/>
              </a:lnSpc>
              <a:spcBef>
                <a:spcPts val="500"/>
              </a:spcBef>
              <a:defRPr/>
            </a:pPr>
            <a:r>
              <a:rPr lang="en-GB" sz="2400" b="1" kern="0" dirty="0">
                <a:solidFill>
                  <a:prstClr val="black"/>
                </a:solidFill>
                <a:latin typeface="Times New Roman" pitchFamily="18" charset="0"/>
                <a:cs typeface="Times New Roman" pitchFamily="18" charset="0"/>
              </a:rPr>
              <a:t>Naked DNA </a:t>
            </a:r>
            <a:r>
              <a:rPr lang="en-GB" sz="2400" b="1" kern="0" dirty="0" smtClean="0">
                <a:solidFill>
                  <a:prstClr val="black"/>
                </a:solidFill>
                <a:latin typeface="Times New Roman" pitchFamily="18" charset="0"/>
                <a:cs typeface="Times New Roman" pitchFamily="18" charset="0"/>
              </a:rPr>
              <a:t>insertion</a:t>
            </a:r>
          </a:p>
          <a:p>
            <a:pPr marL="342900" indent="-342900" algn="just">
              <a:lnSpc>
                <a:spcPct val="150000"/>
              </a:lnSpc>
              <a:spcBef>
                <a:spcPts val="500"/>
              </a:spcBef>
              <a:buFont typeface="Wingdings" pitchFamily="2" charset="2"/>
              <a:buChar char="ü"/>
              <a:defRPr/>
            </a:pPr>
            <a:r>
              <a:rPr lang="en-US" sz="2400" kern="0" dirty="0" smtClean="0">
                <a:solidFill>
                  <a:prstClr val="black"/>
                </a:solidFill>
                <a:latin typeface="Times New Roman" pitchFamily="18" charset="0"/>
                <a:cs typeface="Times New Roman" pitchFamily="18" charset="0"/>
              </a:rPr>
              <a:t>Is based </a:t>
            </a:r>
            <a:r>
              <a:rPr lang="en-US" sz="2400" kern="0" dirty="0">
                <a:solidFill>
                  <a:prstClr val="black"/>
                </a:solidFill>
                <a:latin typeface="Times New Roman" pitchFamily="18" charset="0"/>
                <a:cs typeface="Times New Roman" pitchFamily="18" charset="0"/>
              </a:rPr>
              <a:t>on plasmid, which is a closed, circular DNA strand. </a:t>
            </a:r>
            <a:endParaRPr lang="en-US" sz="2400" kern="0" dirty="0" smtClean="0">
              <a:solidFill>
                <a:prstClr val="black"/>
              </a:solidFill>
              <a:latin typeface="Times New Roman" pitchFamily="18" charset="0"/>
              <a:cs typeface="Times New Roman" pitchFamily="18" charset="0"/>
            </a:endParaRPr>
          </a:p>
          <a:p>
            <a:pPr marL="342900" indent="-342900" algn="just">
              <a:lnSpc>
                <a:spcPct val="150000"/>
              </a:lnSpc>
              <a:spcBef>
                <a:spcPts val="500"/>
              </a:spcBef>
              <a:buFont typeface="Wingdings" pitchFamily="2" charset="2"/>
              <a:buChar char="ü"/>
              <a:defRPr/>
            </a:pPr>
            <a:r>
              <a:rPr lang="en-US" sz="2400" kern="0" dirty="0" smtClean="0">
                <a:solidFill>
                  <a:prstClr val="black"/>
                </a:solidFill>
                <a:latin typeface="Times New Roman" pitchFamily="18" charset="0"/>
                <a:cs typeface="Times New Roman" pitchFamily="18" charset="0"/>
              </a:rPr>
              <a:t>Therapeutic </a:t>
            </a:r>
            <a:r>
              <a:rPr lang="en-US" sz="2400" kern="0" dirty="0">
                <a:solidFill>
                  <a:prstClr val="black"/>
                </a:solidFill>
                <a:latin typeface="Times New Roman" pitchFamily="18" charset="0"/>
                <a:cs typeface="Times New Roman" pitchFamily="18" charset="0"/>
              </a:rPr>
              <a:t>genes can be inserted directly into the plasmid, and then this recombinant plasmid can be introduced into cells in a variety of ways. </a:t>
            </a:r>
            <a:endParaRPr lang="en-US" sz="2400" kern="0" dirty="0" smtClean="0">
              <a:solidFill>
                <a:prstClr val="black"/>
              </a:solidFill>
              <a:latin typeface="Times New Roman" pitchFamily="18" charset="0"/>
              <a:cs typeface="Times New Roman" pitchFamily="18" charset="0"/>
            </a:endParaRPr>
          </a:p>
          <a:p>
            <a:pPr marL="342900" indent="-342900" algn="just">
              <a:lnSpc>
                <a:spcPct val="150000"/>
              </a:lnSpc>
              <a:spcBef>
                <a:spcPts val="500"/>
              </a:spcBef>
              <a:buFont typeface="Wingdings" pitchFamily="2" charset="2"/>
              <a:buChar char="ü"/>
              <a:defRPr/>
            </a:pPr>
            <a:r>
              <a:rPr lang="en-US" sz="2400" kern="0" dirty="0" smtClean="0">
                <a:solidFill>
                  <a:prstClr val="black"/>
                </a:solidFill>
                <a:latin typeface="Times New Roman" pitchFamily="18" charset="0"/>
                <a:cs typeface="Times New Roman" pitchFamily="18" charset="0"/>
              </a:rPr>
              <a:t>For </a:t>
            </a:r>
            <a:r>
              <a:rPr lang="en-US" sz="2400" kern="0" dirty="0">
                <a:solidFill>
                  <a:prstClr val="black"/>
                </a:solidFill>
                <a:latin typeface="Times New Roman" pitchFamily="18" charset="0"/>
                <a:cs typeface="Times New Roman" pitchFamily="18" charset="0"/>
              </a:rPr>
              <a:t>example, it can be injected directly into targeted tissues as naked-DNA.</a:t>
            </a:r>
            <a:endParaRPr lang="en-GB" sz="2400" kern="0" dirty="0">
              <a:solidFill>
                <a:prstClr val="black"/>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82F8EB-D623-43FC-AB15-0EFF6FAC25BD}" type="slidenum">
              <a:rPr lang="en-US" smtClean="0"/>
              <a:pPr/>
              <a:t>160</a:t>
            </a:fld>
            <a:endParaRPr lang="en-US"/>
          </a:p>
        </p:txBody>
      </p:sp>
    </p:spTree>
    <p:extLst>
      <p:ext uri="{BB962C8B-B14F-4D97-AF65-F5344CB8AC3E}">
        <p14:creationId xmlns:p14="http://schemas.microsoft.com/office/powerpoint/2010/main" xmlns="" val="218406559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715" y="14977"/>
            <a:ext cx="8635901" cy="6855723"/>
          </a:xfrm>
          <a:prstGeom prst="rect">
            <a:avLst/>
          </a:prstGeom>
        </p:spPr>
        <p:txBody>
          <a:bodyPr wrap="square">
            <a:spAutoFit/>
          </a:bodyPr>
          <a:lstStyle/>
          <a:p>
            <a:pPr algn="just">
              <a:lnSpc>
                <a:spcPct val="150000"/>
              </a:lnSpc>
              <a:spcBef>
                <a:spcPts val="500"/>
              </a:spcBef>
            </a:pPr>
            <a:r>
              <a:rPr kumimoji="0" lang="en-GB"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Liposome</a:t>
            </a:r>
          </a:p>
          <a:p>
            <a:pPr marL="342900" indent="-342900" algn="just">
              <a:lnSpc>
                <a:spcPct val="150000"/>
              </a:lnSpc>
              <a:spcBef>
                <a:spcPts val="500"/>
              </a:spcBef>
              <a:buFont typeface="Wingdings" pitchFamily="2" charset="2"/>
              <a:buChar char="q"/>
            </a:pPr>
            <a:r>
              <a:rPr lang="en-GB" sz="2200" kern="0" dirty="0" smtClean="0">
                <a:solidFill>
                  <a:prstClr val="black"/>
                </a:solidFill>
                <a:latin typeface="Times New Roman" pitchFamily="18" charset="0"/>
                <a:cs typeface="Times New Roman" pitchFamily="18" charset="0"/>
              </a:rPr>
              <a:t>Is an artificially prepared vesicle made up of lipid bilayer</a:t>
            </a:r>
          </a:p>
          <a:p>
            <a:pPr marL="342900" indent="-342900" algn="just">
              <a:lnSpc>
                <a:spcPct val="150000"/>
              </a:lnSpc>
              <a:spcBef>
                <a:spcPts val="500"/>
              </a:spcBef>
              <a:buFont typeface="Wingdings" pitchFamily="2" charset="2"/>
              <a:buChar char="q"/>
            </a:pPr>
            <a:r>
              <a:rPr kumimoji="0" lang="en-GB" sz="22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DNA is encapsulated within liposome</a:t>
            </a:r>
          </a:p>
          <a:p>
            <a:pPr marL="342900" indent="-342900" algn="just">
              <a:lnSpc>
                <a:spcPct val="150000"/>
              </a:lnSpc>
              <a:spcBef>
                <a:spcPts val="500"/>
              </a:spcBef>
              <a:buFont typeface="Wingdings" pitchFamily="2" charset="2"/>
              <a:buChar char="q"/>
            </a:pPr>
            <a:r>
              <a:rPr lang="en-GB" sz="2200" kern="0" dirty="0" smtClean="0">
                <a:solidFill>
                  <a:prstClr val="black"/>
                </a:solidFill>
                <a:latin typeface="Times New Roman" pitchFamily="18" charset="0"/>
                <a:cs typeface="Times New Roman" pitchFamily="18" charset="0"/>
              </a:rPr>
              <a:t>Can carry large size of DNA fragment</a:t>
            </a:r>
          </a:p>
          <a:p>
            <a:pPr marL="342900" indent="-342900" algn="just">
              <a:lnSpc>
                <a:spcPct val="150000"/>
              </a:lnSpc>
              <a:spcBef>
                <a:spcPts val="500"/>
              </a:spcBef>
              <a:buFont typeface="Wingdings" pitchFamily="2" charset="2"/>
              <a:buChar char="q"/>
            </a:pPr>
            <a:r>
              <a:rPr lang="en-GB" sz="2200" kern="0" dirty="0" smtClean="0">
                <a:solidFill>
                  <a:prstClr val="black"/>
                </a:solidFill>
                <a:latin typeface="Times New Roman" pitchFamily="18" charset="0"/>
                <a:cs typeface="Times New Roman" pitchFamily="18" charset="0"/>
              </a:rPr>
              <a:t>Liposome easily enters the cell membrane and delivers the genes to the target cell</a:t>
            </a:r>
          </a:p>
          <a:p>
            <a:pPr marL="342900" indent="-342900" algn="just">
              <a:lnSpc>
                <a:spcPct val="150000"/>
              </a:lnSpc>
              <a:spcBef>
                <a:spcPts val="500"/>
              </a:spcBef>
              <a:buFont typeface="Wingdings" pitchFamily="2" charset="2"/>
              <a:buChar char="q"/>
            </a:pPr>
            <a:r>
              <a:rPr lang="en-GB" sz="2200" kern="0" dirty="0" smtClean="0">
                <a:solidFill>
                  <a:prstClr val="black"/>
                </a:solidFill>
                <a:latin typeface="Times New Roman" pitchFamily="18" charset="0"/>
                <a:cs typeface="Times New Roman" pitchFamily="18" charset="0"/>
              </a:rPr>
              <a:t>It does not cause an immune response</a:t>
            </a:r>
          </a:p>
          <a:p>
            <a:pPr algn="just">
              <a:lnSpc>
                <a:spcPct val="150000"/>
              </a:lnSpc>
              <a:spcBef>
                <a:spcPts val="500"/>
              </a:spcBef>
            </a:pPr>
            <a:r>
              <a:rPr kumimoji="0" lang="en-GB"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Chemical methods</a:t>
            </a:r>
          </a:p>
          <a:p>
            <a:pPr marL="342900" indent="-342900" algn="just">
              <a:lnSpc>
                <a:spcPct val="150000"/>
              </a:lnSpc>
              <a:spcBef>
                <a:spcPts val="500"/>
              </a:spcBef>
              <a:buFont typeface="Courier New" pitchFamily="49" charset="0"/>
              <a:buChar char="o"/>
            </a:pPr>
            <a:r>
              <a:rPr kumimoji="0" lang="en-GB" sz="22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Involves the use of certain chemicals which increases cellular permeability</a:t>
            </a:r>
          </a:p>
          <a:p>
            <a:pPr marL="342900" indent="-342900" algn="just">
              <a:lnSpc>
                <a:spcPct val="150000"/>
              </a:lnSpc>
              <a:spcBef>
                <a:spcPts val="500"/>
              </a:spcBef>
              <a:buFont typeface="Courier New" pitchFamily="49" charset="0"/>
              <a:buChar char="o"/>
            </a:pPr>
            <a:r>
              <a:rPr lang="en-GB" sz="2200" kern="0" dirty="0" smtClean="0">
                <a:solidFill>
                  <a:prstClr val="black"/>
                </a:solidFill>
                <a:latin typeface="Times New Roman" pitchFamily="18" charset="0"/>
                <a:cs typeface="Times New Roman" pitchFamily="18" charset="0"/>
              </a:rPr>
              <a:t>E.g. CaPO</a:t>
            </a:r>
            <a:r>
              <a:rPr lang="en-GB" kern="0" dirty="0" smtClean="0">
                <a:solidFill>
                  <a:prstClr val="black"/>
                </a:solidFill>
                <a:latin typeface="Times New Roman" pitchFamily="18" charset="0"/>
                <a:cs typeface="Times New Roman" pitchFamily="18" charset="0"/>
              </a:rPr>
              <a:t>4</a:t>
            </a:r>
            <a:r>
              <a:rPr lang="en-GB" sz="2200" kern="0" dirty="0" smtClean="0">
                <a:solidFill>
                  <a:prstClr val="black"/>
                </a:solidFill>
                <a:latin typeface="Times New Roman" pitchFamily="18" charset="0"/>
                <a:cs typeface="Times New Roman" pitchFamily="18" charset="0"/>
              </a:rPr>
              <a:t> increases cellular permeability by creating pores.</a:t>
            </a:r>
          </a:p>
          <a:p>
            <a:pPr marL="342900" indent="-342900" algn="just">
              <a:lnSpc>
                <a:spcPct val="150000"/>
              </a:lnSpc>
              <a:spcBef>
                <a:spcPts val="500"/>
              </a:spcBef>
              <a:buFont typeface="Courier New" pitchFamily="49" charset="0"/>
              <a:buChar char="o"/>
            </a:pPr>
            <a:r>
              <a:rPr kumimoji="0" lang="en-GB" sz="22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The</a:t>
            </a:r>
            <a:r>
              <a:rPr kumimoji="0" lang="en-GB" sz="2200" b="0" i="0" u="none" strike="noStrike" kern="0" cap="none" spc="0" normalizeH="0" noProof="0" dirty="0" smtClean="0">
                <a:ln>
                  <a:noFill/>
                </a:ln>
                <a:solidFill>
                  <a:prstClr val="black"/>
                </a:solidFill>
                <a:effectLst/>
                <a:uLnTx/>
                <a:uFillTx/>
                <a:latin typeface="Times New Roman" pitchFamily="18" charset="0"/>
                <a:cs typeface="Times New Roman" pitchFamily="18" charset="0"/>
              </a:rPr>
              <a:t> desired genes are inserted into the target cell through these pores.</a:t>
            </a:r>
            <a:endParaRPr kumimoji="0" lang="en-GB" sz="22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161</a:t>
            </a:fld>
            <a:endParaRPr lang="en-US"/>
          </a:p>
        </p:txBody>
      </p:sp>
    </p:spTree>
    <p:extLst>
      <p:ext uri="{BB962C8B-B14F-4D97-AF65-F5344CB8AC3E}">
        <p14:creationId xmlns:p14="http://schemas.microsoft.com/office/powerpoint/2010/main" xmlns="" val="309595269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problems with gene therapy pp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060" y="26158"/>
            <a:ext cx="9126940" cy="683184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162</a:t>
            </a:fld>
            <a:endParaRPr lang="en-US"/>
          </a:p>
        </p:txBody>
      </p:sp>
    </p:spTree>
    <p:extLst>
      <p:ext uri="{BB962C8B-B14F-4D97-AF65-F5344CB8AC3E}">
        <p14:creationId xmlns:p14="http://schemas.microsoft.com/office/powerpoint/2010/main" xmlns="" val="141292571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186309"/>
          </a:xfrm>
          <a:prstGeom prst="rect">
            <a:avLst/>
          </a:prstGeom>
        </p:spPr>
        <p:txBody>
          <a:bodyPr wrap="square">
            <a:spAutoFit/>
          </a:bodyPr>
          <a:lstStyle/>
          <a:p>
            <a:pPr algn="just">
              <a:lnSpc>
                <a:spcPct val="150000"/>
              </a:lnSpc>
              <a:defRPr/>
            </a:pPr>
            <a:r>
              <a:rPr lang="en-US" sz="2400" b="1" kern="0" dirty="0" smtClean="0">
                <a:solidFill>
                  <a:srgbClr val="0070C0"/>
                </a:solidFill>
                <a:latin typeface="Times New Roman" pitchFamily="18" charset="0"/>
                <a:cs typeface="Times New Roman" pitchFamily="18" charset="0"/>
              </a:rPr>
              <a:t>3.2.4. Organ/tissue transplantation</a:t>
            </a:r>
          </a:p>
          <a:p>
            <a:pPr marL="228600" indent="-228600" algn="just">
              <a:lnSpc>
                <a:spcPct val="150000"/>
              </a:lnSpc>
              <a:buFont typeface="Wingdings" panose="05000000000000000000" pitchFamily="2" charset="2"/>
              <a:buChar char="§"/>
              <a:defRPr/>
            </a:pPr>
            <a:r>
              <a:rPr lang="en-US" sz="2400" kern="0" dirty="0" smtClean="0">
                <a:solidFill>
                  <a:prstClr val="black"/>
                </a:solidFill>
                <a:latin typeface="Times New Roman" pitchFamily="18" charset="0"/>
                <a:cs typeface="Times New Roman" pitchFamily="18" charset="0"/>
              </a:rPr>
              <a:t>Organ/tissue transplantation is an operation of moving an organ/tissue from one organism (the donor) to another (the recipient) or from one site to another location of a single organism.</a:t>
            </a:r>
          </a:p>
          <a:p>
            <a:pPr marL="228600" indent="-228600" algn="just">
              <a:lnSpc>
                <a:spcPct val="150000"/>
              </a:lnSpc>
              <a:buFont typeface="Wingdings" panose="05000000000000000000" pitchFamily="2" charset="2"/>
              <a:buChar char="§"/>
              <a:defRPr/>
            </a:pPr>
            <a:r>
              <a:rPr lang="en-US" sz="2400" kern="0" dirty="0" smtClean="0">
                <a:solidFill>
                  <a:prstClr val="black"/>
                </a:solidFill>
                <a:latin typeface="Times New Roman" pitchFamily="18" charset="0"/>
                <a:cs typeface="Times New Roman" pitchFamily="18" charset="0"/>
              </a:rPr>
              <a:t>Its objective is to replace the recipient’s damaged or absent tissue or organ</a:t>
            </a:r>
          </a:p>
          <a:p>
            <a:pPr marL="228600" indent="-228600" algn="just">
              <a:lnSpc>
                <a:spcPct val="150000"/>
              </a:lnSpc>
              <a:buFont typeface="Wingdings" panose="05000000000000000000" pitchFamily="2" charset="2"/>
              <a:buChar char="§"/>
              <a:defRPr/>
            </a:pPr>
            <a:r>
              <a:rPr lang="en-US" sz="2400" kern="0" dirty="0" smtClean="0">
                <a:solidFill>
                  <a:prstClr val="black"/>
                </a:solidFill>
                <a:latin typeface="Times New Roman" pitchFamily="18" charset="0"/>
                <a:cs typeface="Times New Roman" pitchFamily="18" charset="0"/>
              </a:rPr>
              <a:t>A major limitation to the success of transplantation is the immune response of the recipient to the donor tissue. </a:t>
            </a:r>
            <a:endParaRPr lang="en-US" sz="2400" kern="0" dirty="0">
              <a:solidFill>
                <a:prstClr val="black"/>
              </a:solidFill>
              <a:latin typeface="Times New Roman" pitchFamily="18" charset="0"/>
              <a:cs typeface="Times New Roman" pitchFamily="18" charset="0"/>
            </a:endParaRPr>
          </a:p>
          <a:p>
            <a:pPr marL="228600" indent="-228600" algn="just">
              <a:lnSpc>
                <a:spcPct val="150000"/>
              </a:lnSpc>
              <a:buFont typeface="Wingdings" panose="05000000000000000000" pitchFamily="2" charset="2"/>
              <a:buChar char="§"/>
              <a:defRPr/>
            </a:pPr>
            <a:r>
              <a:rPr lang="en-US" sz="2400" kern="0" dirty="0" smtClean="0">
                <a:solidFill>
                  <a:prstClr val="black"/>
                </a:solidFill>
                <a:latin typeface="Times New Roman" pitchFamily="18" charset="0"/>
                <a:cs typeface="Times New Roman" pitchFamily="18" charset="0"/>
              </a:rPr>
              <a:t>Transplantation immunology – sequence of events that occurs after an allograft or </a:t>
            </a:r>
            <a:r>
              <a:rPr lang="en-US" sz="2400" kern="0" dirty="0" err="1" smtClean="0">
                <a:solidFill>
                  <a:prstClr val="black"/>
                </a:solidFill>
                <a:latin typeface="Times New Roman" pitchFamily="18" charset="0"/>
                <a:cs typeface="Times New Roman" pitchFamily="18" charset="0"/>
              </a:rPr>
              <a:t>xenograft</a:t>
            </a:r>
            <a:r>
              <a:rPr lang="en-US" sz="2400" kern="0" dirty="0" smtClean="0">
                <a:solidFill>
                  <a:prstClr val="black"/>
                </a:solidFill>
                <a:latin typeface="Times New Roman" pitchFamily="18" charset="0"/>
                <a:cs typeface="Times New Roman" pitchFamily="18" charset="0"/>
              </a:rPr>
              <a:t> is removed from donor and then transplanted into a recipient.</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163</a:t>
            </a:fld>
            <a:endParaRPr lang="en-US"/>
          </a:p>
        </p:txBody>
      </p:sp>
    </p:spTree>
    <p:extLst>
      <p:ext uri="{BB962C8B-B14F-4D97-AF65-F5344CB8AC3E}">
        <p14:creationId xmlns:p14="http://schemas.microsoft.com/office/powerpoint/2010/main" xmlns="" val="101775327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301" y="152400"/>
            <a:ext cx="8839200" cy="6273512"/>
          </a:xfrm>
          <a:prstGeom prst="rect">
            <a:avLst/>
          </a:prstGeom>
        </p:spPr>
        <p:txBody>
          <a:bodyPr wrap="square">
            <a:spAutoFit/>
          </a:bodyPr>
          <a:lstStyle/>
          <a:p>
            <a:pPr>
              <a:lnSpc>
                <a:spcPct val="150000"/>
              </a:lnSpc>
              <a:spcBef>
                <a:spcPts val="1000"/>
              </a:spcBef>
              <a:defRPr/>
            </a:pPr>
            <a:r>
              <a:rPr lang="en-US" sz="2400" b="1" kern="0" dirty="0" smtClean="0">
                <a:solidFill>
                  <a:prstClr val="black"/>
                </a:solidFill>
                <a:latin typeface="Times New Roman" pitchFamily="18" charset="0"/>
                <a:cs typeface="Times New Roman" pitchFamily="18" charset="0"/>
              </a:rPr>
              <a:t>Types of transplants </a:t>
            </a:r>
          </a:p>
          <a:p>
            <a:pPr marL="457200" indent="-457200" algn="just">
              <a:lnSpc>
                <a:spcPct val="150000"/>
              </a:lnSpc>
              <a:spcBef>
                <a:spcPts val="1000"/>
              </a:spcBef>
              <a:buFontTx/>
              <a:buAutoNum type="arabicPeriod"/>
              <a:defRPr/>
            </a:pPr>
            <a:r>
              <a:rPr lang="en-US" sz="2400" b="1" kern="0" dirty="0" err="1" smtClean="0">
                <a:solidFill>
                  <a:prstClr val="black"/>
                </a:solidFill>
                <a:latin typeface="Times New Roman" pitchFamily="18" charset="0"/>
                <a:cs typeface="Times New Roman" pitchFamily="18" charset="0"/>
              </a:rPr>
              <a:t>Autotransplant</a:t>
            </a:r>
            <a:r>
              <a:rPr lang="en-US" sz="2400" b="1" kern="0" dirty="0" smtClean="0">
                <a:solidFill>
                  <a:prstClr val="black"/>
                </a:solidFill>
                <a:latin typeface="Times New Roman" pitchFamily="18" charset="0"/>
                <a:cs typeface="Times New Roman" pitchFamily="18" charset="0"/>
              </a:rPr>
              <a:t>: </a:t>
            </a:r>
            <a:r>
              <a:rPr lang="en-US" sz="2400" kern="0" dirty="0" smtClean="0">
                <a:solidFill>
                  <a:prstClr val="black"/>
                </a:solidFill>
                <a:latin typeface="Times New Roman" pitchFamily="18" charset="0"/>
                <a:cs typeface="Times New Roman" pitchFamily="18" charset="0"/>
              </a:rPr>
              <a:t>is a self-tissue transfer from one body site to another in the same individual.</a:t>
            </a:r>
          </a:p>
          <a:p>
            <a:pPr marL="342900" indent="-342900" algn="just">
              <a:lnSpc>
                <a:spcPct val="150000"/>
              </a:lnSpc>
              <a:spcBef>
                <a:spcPts val="1000"/>
              </a:spcBef>
              <a:buFontTx/>
              <a:buBlip>
                <a:blip r:embed="rId2"/>
              </a:buBlip>
              <a:defRPr/>
            </a:pPr>
            <a:r>
              <a:rPr lang="en-US" sz="2400" kern="0" dirty="0" smtClean="0">
                <a:solidFill>
                  <a:prstClr val="black"/>
                </a:solidFill>
                <a:latin typeface="Times New Roman" pitchFamily="18" charset="0"/>
                <a:cs typeface="Times New Roman" pitchFamily="18" charset="0"/>
              </a:rPr>
              <a:t>Organs or tissues that are transplanted within the same person’s body are called </a:t>
            </a:r>
            <a:r>
              <a:rPr lang="en-US" sz="2400" b="1" kern="0" dirty="0" err="1" smtClean="0">
                <a:solidFill>
                  <a:prstClr val="black"/>
                </a:solidFill>
                <a:latin typeface="Times New Roman" pitchFamily="18" charset="0"/>
                <a:cs typeface="Times New Roman" pitchFamily="18" charset="0"/>
              </a:rPr>
              <a:t>autografts</a:t>
            </a:r>
            <a:r>
              <a:rPr lang="en-US" sz="2400" kern="0" dirty="0" smtClean="0">
                <a:solidFill>
                  <a:prstClr val="black"/>
                </a:solidFill>
                <a:latin typeface="Times New Roman" pitchFamily="18" charset="0"/>
                <a:cs typeface="Times New Roman" pitchFamily="18" charset="0"/>
              </a:rPr>
              <a:t>.</a:t>
            </a:r>
          </a:p>
          <a:p>
            <a:pPr marL="457200" indent="-457200" algn="just">
              <a:lnSpc>
                <a:spcPct val="150000"/>
              </a:lnSpc>
              <a:spcBef>
                <a:spcPts val="1000"/>
              </a:spcBef>
              <a:buFont typeface="+mj-lt"/>
              <a:buAutoNum type="arabicPeriod" startAt="2"/>
              <a:defRPr/>
            </a:pPr>
            <a:r>
              <a:rPr lang="en-US" sz="2400" b="1" kern="0" dirty="0" smtClean="0">
                <a:solidFill>
                  <a:prstClr val="black"/>
                </a:solidFill>
                <a:latin typeface="Times New Roman" pitchFamily="18" charset="0"/>
                <a:cs typeface="Times New Roman" pitchFamily="18" charset="0"/>
              </a:rPr>
              <a:t>Allotransplant: </a:t>
            </a:r>
            <a:r>
              <a:rPr lang="en-US" sz="2400" kern="0" dirty="0" smtClean="0">
                <a:solidFill>
                  <a:prstClr val="black"/>
                </a:solidFill>
                <a:latin typeface="Times New Roman" pitchFamily="18" charset="0"/>
                <a:cs typeface="Times New Roman" pitchFamily="18" charset="0"/>
              </a:rPr>
              <a:t>is transfer of tissue or organ between genetically different members of the same species.</a:t>
            </a:r>
          </a:p>
          <a:p>
            <a:pPr marL="342900" indent="-342900" algn="just">
              <a:lnSpc>
                <a:spcPct val="150000"/>
              </a:lnSpc>
              <a:spcBef>
                <a:spcPts val="1000"/>
              </a:spcBef>
              <a:buFontTx/>
              <a:buBlip>
                <a:blip r:embed="rId3"/>
              </a:buBlip>
              <a:defRPr/>
            </a:pPr>
            <a:r>
              <a:rPr lang="en-US" sz="2400" kern="0" dirty="0" smtClean="0">
                <a:solidFill>
                  <a:prstClr val="black"/>
                </a:solidFill>
                <a:latin typeface="Times New Roman" pitchFamily="18" charset="0"/>
                <a:cs typeface="Times New Roman" pitchFamily="18" charset="0"/>
              </a:rPr>
              <a:t>Organs or tissues that are transplanted between two subjects of the same species are called </a:t>
            </a:r>
            <a:r>
              <a:rPr lang="en-US" sz="2400" b="1" kern="0" dirty="0" smtClean="0">
                <a:solidFill>
                  <a:prstClr val="black"/>
                </a:solidFill>
                <a:latin typeface="Times New Roman" pitchFamily="18" charset="0"/>
                <a:cs typeface="Times New Roman" pitchFamily="18" charset="0"/>
              </a:rPr>
              <a:t>allografts</a:t>
            </a:r>
            <a:r>
              <a:rPr lang="en-US" sz="2400" kern="0" dirty="0" smtClean="0">
                <a:solidFill>
                  <a:prstClr val="black"/>
                </a:solidFill>
                <a:latin typeface="Times New Roman" pitchFamily="18" charset="0"/>
                <a:cs typeface="Times New Roman" pitchFamily="18" charset="0"/>
              </a:rPr>
              <a:t>.</a:t>
            </a:r>
          </a:p>
          <a:p>
            <a:pPr marL="342900" indent="-342900" algn="just">
              <a:lnSpc>
                <a:spcPct val="150000"/>
              </a:lnSpc>
              <a:spcBef>
                <a:spcPts val="1000"/>
              </a:spcBef>
              <a:buFontTx/>
              <a:buBlip>
                <a:blip r:embed="rId3"/>
              </a:buBlip>
              <a:defRPr/>
            </a:pPr>
            <a:r>
              <a:rPr lang="en-US" sz="2400" kern="0" dirty="0" smtClean="0">
                <a:solidFill>
                  <a:prstClr val="black"/>
                </a:solidFill>
                <a:latin typeface="Times New Roman" pitchFamily="18" charset="0"/>
                <a:cs typeface="Times New Roman" pitchFamily="18" charset="0"/>
              </a:rPr>
              <a:t>Most human tissue and organ transplants are allografts.</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164</a:t>
            </a:fld>
            <a:endParaRPr lang="en-US"/>
          </a:p>
        </p:txBody>
      </p:sp>
    </p:spTree>
    <p:extLst>
      <p:ext uri="{BB962C8B-B14F-4D97-AF65-F5344CB8AC3E}">
        <p14:creationId xmlns:p14="http://schemas.microsoft.com/office/powerpoint/2010/main" xmlns="" val="221537877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7443384"/>
          </a:xfrm>
          <a:prstGeom prst="rect">
            <a:avLst/>
          </a:prstGeom>
        </p:spPr>
        <p:txBody>
          <a:bodyPr wrap="square">
            <a:spAutoFit/>
          </a:bodyPr>
          <a:lstStyle/>
          <a:p>
            <a:pPr marL="457200" indent="-457200" algn="just">
              <a:lnSpc>
                <a:spcPct val="150000"/>
              </a:lnSpc>
              <a:spcBef>
                <a:spcPts val="1000"/>
              </a:spcBef>
              <a:buFont typeface="+mj-lt"/>
              <a:buAutoNum type="arabicPeriod" startAt="3"/>
            </a:pPr>
            <a:r>
              <a:rPr lang="en-US" sz="2200" b="1" kern="0" dirty="0" err="1" smtClean="0">
                <a:solidFill>
                  <a:prstClr val="black"/>
                </a:solidFill>
                <a:latin typeface="Times New Roman" pitchFamily="18" charset="0"/>
                <a:cs typeface="Times New Roman" pitchFamily="18" charset="0"/>
              </a:rPr>
              <a:t>Isograft</a:t>
            </a:r>
            <a:r>
              <a:rPr lang="en-US" sz="2200" b="1" kern="0" dirty="0">
                <a:solidFill>
                  <a:prstClr val="black"/>
                </a:solidFill>
                <a:latin typeface="Times New Roman" pitchFamily="18" charset="0"/>
                <a:cs typeface="Times New Roman" pitchFamily="18" charset="0"/>
              </a:rPr>
              <a:t>: </a:t>
            </a:r>
            <a:r>
              <a:rPr lang="en-US" sz="2200" kern="0" dirty="0">
                <a:solidFill>
                  <a:prstClr val="black"/>
                </a:solidFill>
                <a:latin typeface="Times New Roman" pitchFamily="18" charset="0"/>
                <a:cs typeface="Times New Roman" pitchFamily="18" charset="0"/>
              </a:rPr>
              <a:t>A subset of allografts in which organs or tissues are transplanted from a donor to a genetically identical recipient (such as an identical twin). </a:t>
            </a:r>
          </a:p>
          <a:p>
            <a:pPr marL="457200" indent="-457200">
              <a:lnSpc>
                <a:spcPct val="150000"/>
              </a:lnSpc>
              <a:spcBef>
                <a:spcPts val="1000"/>
              </a:spcBef>
              <a:buFont typeface="+mj-lt"/>
              <a:buAutoNum type="arabicPeriod" startAt="3"/>
            </a:pPr>
            <a:r>
              <a:rPr lang="en-US" sz="2200" b="1" kern="0" dirty="0" smtClean="0">
                <a:solidFill>
                  <a:prstClr val="black"/>
                </a:solidFill>
                <a:latin typeface="Times New Roman" pitchFamily="18" charset="0"/>
                <a:cs typeface="Times New Roman" pitchFamily="18" charset="0"/>
              </a:rPr>
              <a:t> X</a:t>
            </a:r>
            <a:r>
              <a:rPr lang="en-US" sz="2200" b="1" kern="0" dirty="0" err="1" smtClean="0">
                <a:solidFill>
                  <a:prstClr val="black"/>
                </a:solidFill>
                <a:latin typeface="Times New Roman" pitchFamily="18" charset="0"/>
                <a:cs typeface="Times New Roman" pitchFamily="18" charset="0"/>
              </a:rPr>
              <a:t>enograft</a:t>
            </a:r>
            <a:r>
              <a:rPr lang="en-US" sz="2200" b="1" kern="0" dirty="0">
                <a:solidFill>
                  <a:prstClr val="black"/>
                </a:solidFill>
                <a:latin typeface="Times New Roman" pitchFamily="18" charset="0"/>
                <a:cs typeface="Times New Roman" pitchFamily="18" charset="0"/>
              </a:rPr>
              <a:t>: </a:t>
            </a:r>
            <a:r>
              <a:rPr lang="en-US" sz="2200" kern="0" dirty="0">
                <a:solidFill>
                  <a:prstClr val="black"/>
                </a:solidFill>
                <a:latin typeface="Times New Roman" pitchFamily="18" charset="0"/>
                <a:cs typeface="Times New Roman" pitchFamily="18" charset="0"/>
              </a:rPr>
              <a:t>A transplant of organs or tissue from one species to another. </a:t>
            </a:r>
          </a:p>
          <a:p>
            <a:pPr marL="342900" indent="-342900">
              <a:lnSpc>
                <a:spcPct val="150000"/>
              </a:lnSpc>
              <a:spcBef>
                <a:spcPts val="1000"/>
              </a:spcBef>
              <a:buFontTx/>
              <a:buBlip>
                <a:blip r:embed="rId2"/>
              </a:buBlip>
            </a:pPr>
            <a:r>
              <a:rPr lang="en-US" sz="2200" kern="0" dirty="0" smtClean="0">
                <a:solidFill>
                  <a:prstClr val="black"/>
                </a:solidFill>
                <a:latin typeface="Times New Roman" pitchFamily="18" charset="0"/>
                <a:cs typeface="Times New Roman" pitchFamily="18" charset="0"/>
              </a:rPr>
              <a:t>Often </a:t>
            </a:r>
            <a:r>
              <a:rPr lang="en-US" sz="2200" kern="0" dirty="0">
                <a:solidFill>
                  <a:prstClr val="black"/>
                </a:solidFill>
                <a:latin typeface="Times New Roman" pitchFamily="18" charset="0"/>
                <a:cs typeface="Times New Roman" pitchFamily="18" charset="0"/>
              </a:rPr>
              <a:t>an extremely dangerous type of transplant. </a:t>
            </a:r>
          </a:p>
          <a:p>
            <a:pPr marL="342900" indent="-342900">
              <a:lnSpc>
                <a:spcPct val="150000"/>
              </a:lnSpc>
              <a:spcBef>
                <a:spcPts val="1000"/>
              </a:spcBef>
              <a:buFontTx/>
              <a:buBlip>
                <a:blip r:embed="rId2"/>
              </a:buBlip>
            </a:pPr>
            <a:r>
              <a:rPr lang="en-US" sz="2200" kern="0" dirty="0" smtClean="0">
                <a:solidFill>
                  <a:prstClr val="black"/>
                </a:solidFill>
                <a:latin typeface="Times New Roman" pitchFamily="18" charset="0"/>
                <a:cs typeface="Times New Roman" pitchFamily="18" charset="0"/>
              </a:rPr>
              <a:t>E.g. </a:t>
            </a:r>
            <a:r>
              <a:rPr lang="en-US" sz="2200" kern="0" dirty="0">
                <a:solidFill>
                  <a:prstClr val="black"/>
                </a:solidFill>
                <a:latin typeface="Times New Roman" pitchFamily="18" charset="0"/>
                <a:cs typeface="Times New Roman" pitchFamily="18" charset="0"/>
              </a:rPr>
              <a:t>porcine heart </a:t>
            </a:r>
            <a:r>
              <a:rPr lang="en-US" sz="2200" kern="0" dirty="0" smtClean="0">
                <a:solidFill>
                  <a:prstClr val="black"/>
                </a:solidFill>
                <a:latin typeface="Times New Roman" pitchFamily="18" charset="0"/>
                <a:cs typeface="Times New Roman" pitchFamily="18" charset="0"/>
              </a:rPr>
              <a:t>valves </a:t>
            </a:r>
            <a:r>
              <a:rPr lang="en-US" sz="2200" kern="0" dirty="0">
                <a:solidFill>
                  <a:prstClr val="black"/>
                </a:solidFill>
                <a:latin typeface="Times New Roman" pitchFamily="18" charset="0"/>
                <a:cs typeface="Times New Roman" pitchFamily="18" charset="0"/>
              </a:rPr>
              <a:t>(successful), a baboon-to-human heart (failed</a:t>
            </a:r>
            <a:r>
              <a:rPr lang="en-US" sz="2200" kern="0" dirty="0" smtClean="0">
                <a:solidFill>
                  <a:prstClr val="black"/>
                </a:solidFill>
                <a:latin typeface="Times New Roman" pitchFamily="18" charset="0"/>
                <a:cs typeface="Times New Roman" pitchFamily="18" charset="0"/>
              </a:rPr>
              <a:t>) etc… </a:t>
            </a:r>
            <a:endParaRPr lang="en-US" sz="2200" kern="0" dirty="0">
              <a:solidFill>
                <a:prstClr val="black"/>
              </a:solidFill>
              <a:latin typeface="Times New Roman" pitchFamily="18" charset="0"/>
              <a:cs typeface="Times New Roman" pitchFamily="18" charset="0"/>
            </a:endParaRPr>
          </a:p>
          <a:p>
            <a:pPr marL="457200" indent="-457200" algn="just">
              <a:lnSpc>
                <a:spcPct val="150000"/>
              </a:lnSpc>
              <a:spcBef>
                <a:spcPts val="1000"/>
              </a:spcBef>
              <a:buFont typeface="+mj-lt"/>
              <a:buAutoNum type="arabicPeriod" startAt="5"/>
            </a:pPr>
            <a:r>
              <a:rPr lang="en-US" sz="2200" b="1" kern="0" dirty="0" smtClean="0">
                <a:solidFill>
                  <a:prstClr val="black"/>
                </a:solidFill>
                <a:latin typeface="Times New Roman" pitchFamily="18" charset="0"/>
                <a:cs typeface="Times New Roman" pitchFamily="18" charset="0"/>
              </a:rPr>
              <a:t>Domino transplants: </a:t>
            </a:r>
            <a:r>
              <a:rPr lang="en-US" sz="2200" kern="0" dirty="0" smtClean="0">
                <a:solidFill>
                  <a:prstClr val="black"/>
                </a:solidFill>
                <a:latin typeface="Times New Roman" pitchFamily="18" charset="0"/>
                <a:cs typeface="Times New Roman" pitchFamily="18" charset="0"/>
              </a:rPr>
              <a:t>This </a:t>
            </a:r>
            <a:r>
              <a:rPr lang="en-US" sz="2200" kern="0" dirty="0">
                <a:solidFill>
                  <a:prstClr val="black"/>
                </a:solidFill>
                <a:latin typeface="Times New Roman" pitchFamily="18" charset="0"/>
                <a:cs typeface="Times New Roman" pitchFamily="18" charset="0"/>
              </a:rPr>
              <a:t>operation is usually performed for cystic fibrosis as both lungs need to be replaced and it is a technically easier operation to replace the heart and lungs en </a:t>
            </a:r>
            <a:r>
              <a:rPr lang="en-US" sz="2200" kern="0" dirty="0" smtClean="0">
                <a:solidFill>
                  <a:prstClr val="black"/>
                </a:solidFill>
                <a:latin typeface="Times New Roman" pitchFamily="18" charset="0"/>
                <a:cs typeface="Times New Roman" pitchFamily="18" charset="0"/>
              </a:rPr>
              <a:t>bloc (at the same time).</a:t>
            </a:r>
            <a:endParaRPr lang="en-US" sz="2200" kern="0" dirty="0">
              <a:solidFill>
                <a:prstClr val="black"/>
              </a:solidFill>
              <a:latin typeface="Times New Roman" pitchFamily="18" charset="0"/>
              <a:cs typeface="Times New Roman" pitchFamily="18" charset="0"/>
            </a:endParaRPr>
          </a:p>
          <a:p>
            <a:pPr marL="342900" indent="-342900" algn="just">
              <a:lnSpc>
                <a:spcPct val="150000"/>
              </a:lnSpc>
              <a:spcBef>
                <a:spcPts val="1000"/>
              </a:spcBef>
              <a:buFont typeface="Courier New" pitchFamily="49" charset="0"/>
              <a:buChar char="o"/>
            </a:pPr>
            <a:r>
              <a:rPr lang="en-US" sz="2200" kern="0" dirty="0">
                <a:solidFill>
                  <a:prstClr val="black"/>
                </a:solidFill>
                <a:latin typeface="Times New Roman" pitchFamily="18" charset="0"/>
                <a:cs typeface="Times New Roman" pitchFamily="18" charset="0"/>
              </a:rPr>
              <a:t>As the recipient's native heart is usually healthy, this can then itself be transplanted into someone needing a heart transplant</a:t>
            </a:r>
          </a:p>
          <a:p>
            <a:pPr>
              <a:lnSpc>
                <a:spcPct val="150000"/>
              </a:lnSpc>
              <a:spcBef>
                <a:spcPts val="1000"/>
              </a:spcBef>
            </a:pPr>
            <a:endParaRPr lang="en-US" sz="2400" kern="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165</a:t>
            </a:fld>
            <a:endParaRPr lang="en-US"/>
          </a:p>
        </p:txBody>
      </p:sp>
    </p:spTree>
    <p:extLst>
      <p:ext uri="{BB962C8B-B14F-4D97-AF65-F5344CB8AC3E}">
        <p14:creationId xmlns:p14="http://schemas.microsoft.com/office/powerpoint/2010/main" xmlns="" val="283048535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52400"/>
            <a:ext cx="6477000" cy="461665"/>
          </a:xfrm>
          <a:prstGeom prst="rect">
            <a:avLst/>
          </a:prstGeom>
        </p:spPr>
        <p:txBody>
          <a:bodyPr wrap="square">
            <a:spAutoFit/>
          </a:bodyPr>
          <a:lstStyle/>
          <a:p>
            <a:pPr algn="ctr">
              <a:defRPr/>
            </a:pPr>
            <a:r>
              <a:rPr lang="en-US" sz="2400" b="1" kern="0" dirty="0" smtClean="0">
                <a:solidFill>
                  <a:prstClr val="black"/>
                </a:solidFill>
                <a:latin typeface="Times New Roman" pitchFamily="18" charset="0"/>
                <a:cs typeface="Times New Roman" pitchFamily="18" charset="0"/>
              </a:rPr>
              <a:t>Major organs and tissues transplanted </a:t>
            </a:r>
            <a:endParaRPr lang="en-US" sz="1400" b="1" kern="0" dirty="0" smtClean="0">
              <a:solidFill>
                <a:prstClr val="black"/>
              </a:solidFill>
              <a:latin typeface="Times New Roman" pitchFamily="18" charset="0"/>
              <a:cs typeface="Times New Roman" pitchFamily="18" charset="0"/>
            </a:endParaRPr>
          </a:p>
        </p:txBody>
      </p:sp>
      <p:sp>
        <p:nvSpPr>
          <p:cNvPr id="3" name="Rectangle 2"/>
          <p:cNvSpPr/>
          <p:nvPr/>
        </p:nvSpPr>
        <p:spPr>
          <a:xfrm>
            <a:off x="228600" y="614065"/>
            <a:ext cx="8686800" cy="5421997"/>
          </a:xfrm>
          <a:prstGeom prst="rect">
            <a:avLst/>
          </a:prstGeom>
        </p:spPr>
        <p:txBody>
          <a:bodyPr wrap="square">
            <a:spAutoFit/>
          </a:bodyPr>
          <a:lstStyle/>
          <a:p>
            <a:pPr>
              <a:lnSpc>
                <a:spcPct val="150000"/>
              </a:lnSpc>
              <a:spcBef>
                <a:spcPts val="1000"/>
              </a:spcBef>
              <a:defRPr/>
            </a:pPr>
            <a:r>
              <a:rPr lang="en-US" sz="2400" b="1" kern="0" dirty="0" smtClean="0">
                <a:solidFill>
                  <a:srgbClr val="7030A0"/>
                </a:solidFill>
                <a:latin typeface="Times New Roman" pitchFamily="18" charset="0"/>
                <a:cs typeface="Times New Roman" pitchFamily="18" charset="0"/>
              </a:rPr>
              <a:t>Thoracic organs</a:t>
            </a:r>
          </a:p>
          <a:p>
            <a:pPr marL="228600" indent="-228600">
              <a:lnSpc>
                <a:spcPct val="150000"/>
              </a:lnSpc>
              <a:spcBef>
                <a:spcPts val="1000"/>
              </a:spcBef>
              <a:buFont typeface="Wingdings" panose="05000000000000000000" pitchFamily="2" charset="2"/>
              <a:buChar char="ü"/>
              <a:defRPr/>
            </a:pPr>
            <a:r>
              <a:rPr lang="en-US" sz="2400" kern="0" dirty="0" smtClean="0">
                <a:solidFill>
                  <a:prstClr val="black"/>
                </a:solidFill>
                <a:latin typeface="Times New Roman" pitchFamily="18" charset="0"/>
                <a:cs typeface="Times New Roman" pitchFamily="18" charset="0"/>
              </a:rPr>
              <a:t>Heart (Deceased-donor only) </a:t>
            </a:r>
          </a:p>
          <a:p>
            <a:pPr marL="228600" indent="-228600">
              <a:lnSpc>
                <a:spcPct val="150000"/>
              </a:lnSpc>
              <a:spcBef>
                <a:spcPts val="1000"/>
              </a:spcBef>
              <a:buFont typeface="Wingdings" panose="05000000000000000000" pitchFamily="2" charset="2"/>
              <a:buChar char="ü"/>
              <a:defRPr/>
            </a:pPr>
            <a:r>
              <a:rPr lang="en-US" sz="2400" kern="0" dirty="0" smtClean="0">
                <a:solidFill>
                  <a:prstClr val="black"/>
                </a:solidFill>
                <a:latin typeface="Times New Roman" pitchFamily="18" charset="0"/>
                <a:cs typeface="Times New Roman" pitchFamily="18" charset="0"/>
              </a:rPr>
              <a:t>Lung (Deceased-donor and Living-Donor) </a:t>
            </a:r>
          </a:p>
          <a:p>
            <a:pPr marL="228600" indent="-228600">
              <a:lnSpc>
                <a:spcPct val="150000"/>
              </a:lnSpc>
              <a:spcBef>
                <a:spcPts val="1000"/>
              </a:spcBef>
              <a:buFont typeface="Wingdings" panose="05000000000000000000" pitchFamily="2" charset="2"/>
              <a:buChar char="ü"/>
              <a:defRPr/>
            </a:pPr>
            <a:r>
              <a:rPr lang="en-US" sz="2400" kern="0" dirty="0" smtClean="0">
                <a:solidFill>
                  <a:prstClr val="black"/>
                </a:solidFill>
                <a:latin typeface="Times New Roman" pitchFamily="18" charset="0"/>
                <a:cs typeface="Times New Roman" pitchFamily="18" charset="0"/>
              </a:rPr>
              <a:t>En bloc Heart/Lung (Deceased-donor and Domino transplant) </a:t>
            </a:r>
          </a:p>
          <a:p>
            <a:pPr>
              <a:lnSpc>
                <a:spcPct val="150000"/>
              </a:lnSpc>
              <a:spcBef>
                <a:spcPts val="1000"/>
              </a:spcBef>
              <a:defRPr/>
            </a:pPr>
            <a:r>
              <a:rPr lang="en-US" sz="2400" b="1" kern="0" dirty="0" smtClean="0">
                <a:solidFill>
                  <a:srgbClr val="7030A0"/>
                </a:solidFill>
                <a:latin typeface="Times New Roman" pitchFamily="18" charset="0"/>
                <a:cs typeface="Times New Roman" pitchFamily="18" charset="0"/>
              </a:rPr>
              <a:t>Other organs</a:t>
            </a:r>
          </a:p>
          <a:p>
            <a:pPr marL="228600" indent="-228600">
              <a:lnSpc>
                <a:spcPct val="150000"/>
              </a:lnSpc>
              <a:spcBef>
                <a:spcPts val="1000"/>
              </a:spcBef>
              <a:buFont typeface="Wingdings" panose="05000000000000000000" pitchFamily="2" charset="2"/>
              <a:buChar char="ü"/>
              <a:defRPr/>
            </a:pPr>
            <a:r>
              <a:rPr lang="en-US" sz="2400" kern="0" dirty="0" smtClean="0">
                <a:solidFill>
                  <a:prstClr val="black"/>
                </a:solidFill>
                <a:latin typeface="Times New Roman" pitchFamily="18" charset="0"/>
                <a:cs typeface="Times New Roman" pitchFamily="18" charset="0"/>
              </a:rPr>
              <a:t>Kidney (Deceased-donor and Living-Donor) </a:t>
            </a:r>
          </a:p>
          <a:p>
            <a:pPr marL="228600" indent="-228600">
              <a:lnSpc>
                <a:spcPct val="150000"/>
              </a:lnSpc>
              <a:spcBef>
                <a:spcPts val="1000"/>
              </a:spcBef>
              <a:buFont typeface="Wingdings" panose="05000000000000000000" pitchFamily="2" charset="2"/>
              <a:buChar char="ü"/>
              <a:defRPr/>
            </a:pPr>
            <a:r>
              <a:rPr lang="en-US" sz="2400" kern="0" dirty="0" smtClean="0">
                <a:solidFill>
                  <a:prstClr val="black"/>
                </a:solidFill>
                <a:latin typeface="Times New Roman" pitchFamily="18" charset="0"/>
                <a:cs typeface="Times New Roman" pitchFamily="18" charset="0"/>
              </a:rPr>
              <a:t>Liver (Deceased-donor and Living-Donor) </a:t>
            </a:r>
          </a:p>
          <a:p>
            <a:pPr marL="228600" indent="-228600">
              <a:lnSpc>
                <a:spcPct val="150000"/>
              </a:lnSpc>
              <a:spcBef>
                <a:spcPts val="1000"/>
              </a:spcBef>
              <a:buFont typeface="Wingdings" panose="05000000000000000000" pitchFamily="2" charset="2"/>
              <a:buChar char="ü"/>
              <a:defRPr/>
            </a:pPr>
            <a:r>
              <a:rPr lang="en-US" sz="2400" kern="0" dirty="0" smtClean="0">
                <a:solidFill>
                  <a:prstClr val="black"/>
                </a:solidFill>
                <a:latin typeface="Times New Roman" pitchFamily="18" charset="0"/>
                <a:cs typeface="Times New Roman" pitchFamily="18" charset="0"/>
              </a:rPr>
              <a:t>Pancreas (Deceased-donor only) </a:t>
            </a:r>
          </a:p>
        </p:txBody>
      </p:sp>
      <p:sp>
        <p:nvSpPr>
          <p:cNvPr id="4" name="Slide Number Placeholder 3"/>
          <p:cNvSpPr>
            <a:spLocks noGrp="1"/>
          </p:cNvSpPr>
          <p:nvPr>
            <p:ph type="sldNum" sz="quarter" idx="12"/>
          </p:nvPr>
        </p:nvSpPr>
        <p:spPr/>
        <p:txBody>
          <a:bodyPr/>
          <a:lstStyle/>
          <a:p>
            <a:fld id="{8E82F8EB-D623-43FC-AB15-0EFF6FAC25BD}" type="slidenum">
              <a:rPr lang="en-US" smtClean="0"/>
              <a:pPr/>
              <a:t>166</a:t>
            </a:fld>
            <a:endParaRPr lang="en-US"/>
          </a:p>
        </p:txBody>
      </p:sp>
    </p:spTree>
    <p:extLst>
      <p:ext uri="{BB962C8B-B14F-4D97-AF65-F5344CB8AC3E}">
        <p14:creationId xmlns:p14="http://schemas.microsoft.com/office/powerpoint/2010/main" xmlns="" val="23924070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417141"/>
          </a:xfrm>
          <a:prstGeom prst="rect">
            <a:avLst/>
          </a:prstGeom>
        </p:spPr>
        <p:txBody>
          <a:bodyPr wrap="square">
            <a:spAutoFit/>
          </a:bodyPr>
          <a:lstStyle/>
          <a:p>
            <a:pPr>
              <a:lnSpc>
                <a:spcPct val="150000"/>
              </a:lnSpc>
              <a:spcBef>
                <a:spcPts val="1000"/>
              </a:spcBef>
              <a:defRPr/>
            </a:pPr>
            <a:r>
              <a:rPr lang="en-US" sz="2400" b="1" kern="0" dirty="0">
                <a:solidFill>
                  <a:srgbClr val="7030A0"/>
                </a:solidFill>
                <a:latin typeface="Times New Roman" pitchFamily="18" charset="0"/>
                <a:cs typeface="Times New Roman" pitchFamily="18" charset="0"/>
              </a:rPr>
              <a:t>Tissues, cells, fluids</a:t>
            </a:r>
          </a:p>
          <a:p>
            <a:pPr marL="228600" indent="-228600" algn="just">
              <a:lnSpc>
                <a:spcPct val="150000"/>
              </a:lnSpc>
              <a:spcBef>
                <a:spcPts val="1000"/>
              </a:spcBef>
              <a:buFont typeface="Wingdings" panose="05000000000000000000" pitchFamily="2" charset="2"/>
              <a:buChar char="ü"/>
              <a:defRPr/>
            </a:pPr>
            <a:r>
              <a:rPr lang="en-US" sz="2000" kern="0" dirty="0">
                <a:solidFill>
                  <a:prstClr val="black"/>
                </a:solidFill>
                <a:latin typeface="Times New Roman" pitchFamily="18" charset="0"/>
                <a:cs typeface="Times New Roman" pitchFamily="18" charset="0"/>
              </a:rPr>
              <a:t>Hand (Deceased-donor only</a:t>
            </a:r>
            <a:r>
              <a:rPr lang="en-US" sz="2000" kern="0" dirty="0" smtClean="0">
                <a:solidFill>
                  <a:prstClr val="black"/>
                </a:solidFill>
                <a:latin typeface="Times New Roman" pitchFamily="18" charset="0"/>
                <a:cs typeface="Times New Roman" pitchFamily="18" charset="0"/>
              </a:rPr>
              <a:t>)</a:t>
            </a:r>
          </a:p>
          <a:p>
            <a:pPr marL="228600" indent="-228600" algn="just">
              <a:lnSpc>
                <a:spcPct val="150000"/>
              </a:lnSpc>
              <a:spcBef>
                <a:spcPts val="1000"/>
              </a:spcBef>
              <a:buFont typeface="Wingdings" panose="05000000000000000000" pitchFamily="2" charset="2"/>
              <a:buChar char="ü"/>
              <a:defRPr/>
            </a:pPr>
            <a:r>
              <a:rPr lang="en-US" sz="2000" kern="0" dirty="0">
                <a:solidFill>
                  <a:prstClr val="black"/>
                </a:solidFill>
                <a:latin typeface="Times New Roman" pitchFamily="18" charset="0"/>
                <a:cs typeface="Times New Roman" pitchFamily="18" charset="0"/>
              </a:rPr>
              <a:t>Cornea (Deceased-donor only Skin graft including Face transplant (almost always </a:t>
            </a:r>
            <a:r>
              <a:rPr lang="en-US" sz="2000" kern="0" dirty="0" err="1">
                <a:solidFill>
                  <a:prstClr val="black"/>
                </a:solidFill>
                <a:latin typeface="Times New Roman" pitchFamily="18" charset="0"/>
                <a:cs typeface="Times New Roman" pitchFamily="18" charset="0"/>
              </a:rPr>
              <a:t>autograft</a:t>
            </a:r>
            <a:r>
              <a:rPr lang="en-US" sz="2000" kern="0" dirty="0">
                <a:solidFill>
                  <a:prstClr val="black"/>
                </a:solidFill>
                <a:latin typeface="Times New Roman" pitchFamily="18" charset="0"/>
                <a:cs typeface="Times New Roman" pitchFamily="18" charset="0"/>
              </a:rPr>
              <a:t>) </a:t>
            </a:r>
          </a:p>
          <a:p>
            <a:pPr marL="228600" indent="-228600" algn="just">
              <a:lnSpc>
                <a:spcPct val="150000"/>
              </a:lnSpc>
              <a:spcBef>
                <a:spcPts val="1000"/>
              </a:spcBef>
              <a:buFont typeface="Wingdings" panose="05000000000000000000" pitchFamily="2" charset="2"/>
              <a:buChar char="ü"/>
              <a:defRPr/>
            </a:pPr>
            <a:r>
              <a:rPr lang="en-US" sz="2000" kern="0" dirty="0">
                <a:solidFill>
                  <a:prstClr val="black"/>
                </a:solidFill>
                <a:latin typeface="Times New Roman" pitchFamily="18" charset="0"/>
                <a:cs typeface="Times New Roman" pitchFamily="18" charset="0"/>
              </a:rPr>
              <a:t>Islets of Langerhans (Pancreas Islet Cells) (Deceased-donor and Living-Donor) </a:t>
            </a:r>
          </a:p>
          <a:p>
            <a:pPr marL="228600" indent="-228600" algn="just">
              <a:lnSpc>
                <a:spcPct val="150000"/>
              </a:lnSpc>
              <a:spcBef>
                <a:spcPts val="1000"/>
              </a:spcBef>
              <a:buFont typeface="Wingdings" panose="05000000000000000000" pitchFamily="2" charset="2"/>
              <a:buChar char="ü"/>
              <a:defRPr/>
            </a:pPr>
            <a:r>
              <a:rPr lang="en-US" sz="2000" kern="0" dirty="0">
                <a:solidFill>
                  <a:prstClr val="black"/>
                </a:solidFill>
                <a:latin typeface="Times New Roman" pitchFamily="18" charset="0"/>
                <a:cs typeface="Times New Roman" pitchFamily="18" charset="0"/>
              </a:rPr>
              <a:t>Bone marrow/Adult stem cell (Living-Donor and </a:t>
            </a:r>
            <a:r>
              <a:rPr lang="en-US" sz="2000" kern="0" dirty="0" err="1">
                <a:solidFill>
                  <a:prstClr val="black"/>
                </a:solidFill>
                <a:latin typeface="Times New Roman" pitchFamily="18" charset="0"/>
                <a:cs typeface="Times New Roman" pitchFamily="18" charset="0"/>
              </a:rPr>
              <a:t>Autograft</a:t>
            </a:r>
            <a:r>
              <a:rPr lang="en-US" sz="2000" kern="0" dirty="0">
                <a:solidFill>
                  <a:prstClr val="black"/>
                </a:solidFill>
                <a:latin typeface="Times New Roman" pitchFamily="18" charset="0"/>
                <a:cs typeface="Times New Roman" pitchFamily="18" charset="0"/>
              </a:rPr>
              <a:t>) </a:t>
            </a:r>
          </a:p>
          <a:p>
            <a:pPr marL="228600" indent="-228600" algn="just">
              <a:lnSpc>
                <a:spcPct val="150000"/>
              </a:lnSpc>
              <a:spcBef>
                <a:spcPts val="1000"/>
              </a:spcBef>
              <a:buFont typeface="Wingdings" panose="05000000000000000000" pitchFamily="2" charset="2"/>
              <a:buChar char="ü"/>
              <a:defRPr/>
            </a:pPr>
            <a:r>
              <a:rPr lang="en-US" sz="2000" kern="0" dirty="0">
                <a:solidFill>
                  <a:prstClr val="black"/>
                </a:solidFill>
                <a:latin typeface="Times New Roman" pitchFamily="18" charset="0"/>
                <a:cs typeface="Times New Roman" pitchFamily="18" charset="0"/>
              </a:rPr>
              <a:t>Blood transfusion/Blood Parts Transfusion (Living-Donor and </a:t>
            </a:r>
            <a:r>
              <a:rPr lang="en-US" sz="2000" kern="0" dirty="0" err="1">
                <a:solidFill>
                  <a:prstClr val="black"/>
                </a:solidFill>
                <a:latin typeface="Times New Roman" pitchFamily="18" charset="0"/>
                <a:cs typeface="Times New Roman" pitchFamily="18" charset="0"/>
              </a:rPr>
              <a:t>Autograft</a:t>
            </a:r>
            <a:r>
              <a:rPr lang="en-US" sz="2000" kern="0" dirty="0">
                <a:solidFill>
                  <a:prstClr val="black"/>
                </a:solidFill>
                <a:latin typeface="Times New Roman" pitchFamily="18" charset="0"/>
                <a:cs typeface="Times New Roman" pitchFamily="18" charset="0"/>
              </a:rPr>
              <a:t>) </a:t>
            </a:r>
          </a:p>
          <a:p>
            <a:pPr marL="228600" indent="-228600" algn="just">
              <a:lnSpc>
                <a:spcPct val="150000"/>
              </a:lnSpc>
              <a:spcBef>
                <a:spcPts val="1000"/>
              </a:spcBef>
              <a:buFont typeface="Wingdings" panose="05000000000000000000" pitchFamily="2" charset="2"/>
              <a:buChar char="ü"/>
              <a:defRPr/>
            </a:pPr>
            <a:r>
              <a:rPr lang="en-US" sz="2000" kern="0" dirty="0">
                <a:solidFill>
                  <a:prstClr val="black"/>
                </a:solidFill>
                <a:latin typeface="Times New Roman" pitchFamily="18" charset="0"/>
                <a:cs typeface="Times New Roman" pitchFamily="18" charset="0"/>
              </a:rPr>
              <a:t>Blood vessels (</a:t>
            </a:r>
            <a:r>
              <a:rPr lang="en-US" sz="2000" kern="0" dirty="0" err="1">
                <a:solidFill>
                  <a:prstClr val="black"/>
                </a:solidFill>
                <a:latin typeface="Times New Roman" pitchFamily="18" charset="0"/>
                <a:cs typeface="Times New Roman" pitchFamily="18" charset="0"/>
              </a:rPr>
              <a:t>Autograft</a:t>
            </a:r>
            <a:r>
              <a:rPr lang="en-US" sz="2000" kern="0" dirty="0">
                <a:solidFill>
                  <a:prstClr val="black"/>
                </a:solidFill>
                <a:latin typeface="Times New Roman" pitchFamily="18" charset="0"/>
                <a:cs typeface="Times New Roman" pitchFamily="18" charset="0"/>
              </a:rPr>
              <a:t> and Deceased-Donor) </a:t>
            </a:r>
          </a:p>
          <a:p>
            <a:pPr marL="228600" indent="-228600" algn="just">
              <a:lnSpc>
                <a:spcPct val="150000"/>
              </a:lnSpc>
              <a:spcBef>
                <a:spcPts val="1000"/>
              </a:spcBef>
              <a:buFont typeface="Wingdings" panose="05000000000000000000" pitchFamily="2" charset="2"/>
              <a:buChar char="ü"/>
              <a:defRPr/>
            </a:pPr>
            <a:r>
              <a:rPr lang="en-US" sz="2000" kern="0" dirty="0">
                <a:solidFill>
                  <a:prstClr val="black"/>
                </a:solidFill>
                <a:latin typeface="Times New Roman" pitchFamily="18" charset="0"/>
                <a:cs typeface="Times New Roman" pitchFamily="18" charset="0"/>
              </a:rPr>
              <a:t>Heart valve (Deceased-Donor, Living-Donor and </a:t>
            </a:r>
            <a:r>
              <a:rPr lang="en-US" sz="2000" kern="0" dirty="0" err="1">
                <a:solidFill>
                  <a:prstClr val="black"/>
                </a:solidFill>
                <a:latin typeface="Times New Roman" pitchFamily="18" charset="0"/>
                <a:cs typeface="Times New Roman" pitchFamily="18" charset="0"/>
              </a:rPr>
              <a:t>Xenograft</a:t>
            </a:r>
            <a:r>
              <a:rPr lang="en-US" sz="2000" kern="0" dirty="0">
                <a:solidFill>
                  <a:prstClr val="black"/>
                </a:solidFill>
                <a:latin typeface="Times New Roman" pitchFamily="18" charset="0"/>
                <a:cs typeface="Times New Roman" pitchFamily="18" charset="0"/>
              </a:rPr>
              <a:t>[Porcine/bovine]) </a:t>
            </a:r>
          </a:p>
          <a:p>
            <a:pPr marL="228600" indent="-228600" algn="just">
              <a:lnSpc>
                <a:spcPct val="150000"/>
              </a:lnSpc>
              <a:spcBef>
                <a:spcPts val="1000"/>
              </a:spcBef>
              <a:buFont typeface="Wingdings" panose="05000000000000000000" pitchFamily="2" charset="2"/>
              <a:buChar char="ü"/>
              <a:defRPr/>
            </a:pPr>
            <a:r>
              <a:rPr lang="en-US" sz="2000" kern="0" dirty="0">
                <a:solidFill>
                  <a:prstClr val="black"/>
                </a:solidFill>
                <a:latin typeface="Times New Roman" pitchFamily="18" charset="0"/>
                <a:cs typeface="Times New Roman" pitchFamily="18" charset="0"/>
              </a:rPr>
              <a:t>Bone (Deceased-Donor, Living-Donor, and </a:t>
            </a:r>
            <a:r>
              <a:rPr lang="en-US" sz="2000" kern="0" dirty="0" err="1">
                <a:solidFill>
                  <a:prstClr val="black"/>
                </a:solidFill>
                <a:latin typeface="Times New Roman" pitchFamily="18" charset="0"/>
                <a:cs typeface="Times New Roman" pitchFamily="18" charset="0"/>
              </a:rPr>
              <a:t>Autograft</a:t>
            </a:r>
            <a:r>
              <a:rPr lang="en-US" sz="2000" kern="0" dirty="0">
                <a:solidFill>
                  <a:prstClr val="black"/>
                </a:solidFill>
                <a:latin typeface="Times New Roman" pitchFamily="18" charset="0"/>
                <a:cs typeface="Times New Roman" pitchFamily="18" charset="0"/>
              </a:rPr>
              <a:t>) </a:t>
            </a:r>
          </a:p>
          <a:p>
            <a:pPr marL="228600" indent="-228600" algn="just">
              <a:lnSpc>
                <a:spcPct val="150000"/>
              </a:lnSpc>
              <a:spcBef>
                <a:spcPts val="1000"/>
              </a:spcBef>
              <a:buFont typeface="Wingdings" panose="05000000000000000000" pitchFamily="2" charset="2"/>
              <a:buChar char="ü"/>
              <a:defRPr/>
            </a:pPr>
            <a:r>
              <a:rPr lang="en-US" sz="2000" kern="0" dirty="0">
                <a:solidFill>
                  <a:prstClr val="black"/>
                </a:solidFill>
                <a:latin typeface="Times New Roman" pitchFamily="18" charset="0"/>
                <a:cs typeface="Times New Roman" pitchFamily="18" charset="0"/>
              </a:rPr>
              <a:t>Skin(Deceased-Donor, Living-Donor, and </a:t>
            </a:r>
            <a:r>
              <a:rPr lang="en-US" sz="2000" kern="0" dirty="0" err="1">
                <a:solidFill>
                  <a:prstClr val="black"/>
                </a:solidFill>
                <a:latin typeface="Times New Roman" pitchFamily="18" charset="0"/>
                <a:cs typeface="Times New Roman" pitchFamily="18" charset="0"/>
              </a:rPr>
              <a:t>Autograft</a:t>
            </a:r>
            <a:r>
              <a:rPr lang="en-US" sz="2000" kern="0" dirty="0">
                <a:solidFill>
                  <a:prstClr val="black"/>
                </a:solidFill>
                <a:latin typeface="Times New Roman" pitchFamily="18" charset="0"/>
                <a:cs typeface="Times New Roman" pitchFamily="18" charset="0"/>
              </a:rPr>
              <a:t>) </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167</a:t>
            </a:fld>
            <a:endParaRPr lang="en-US"/>
          </a:p>
        </p:txBody>
      </p:sp>
    </p:spTree>
    <p:extLst>
      <p:ext uri="{BB962C8B-B14F-4D97-AF65-F5344CB8AC3E}">
        <p14:creationId xmlns:p14="http://schemas.microsoft.com/office/powerpoint/2010/main" xmlns="" val="114582301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839200" cy="6186309"/>
          </a:xfrm>
          <a:prstGeom prst="rect">
            <a:avLst/>
          </a:prstGeom>
        </p:spPr>
        <p:txBody>
          <a:bodyPr wrap="square">
            <a:spAutoFit/>
          </a:bodyPr>
          <a:lstStyle/>
          <a:p>
            <a:pPr algn="ctr">
              <a:lnSpc>
                <a:spcPct val="150000"/>
              </a:lnSpc>
            </a:pPr>
            <a:r>
              <a:rPr lang="en-US" sz="2400" b="1" kern="0" dirty="0" smtClean="0">
                <a:solidFill>
                  <a:prstClr val="black"/>
                </a:solidFill>
                <a:latin typeface="Times New Roman" pitchFamily="18" charset="0"/>
                <a:cs typeface="Times New Roman" pitchFamily="18" charset="0"/>
              </a:rPr>
              <a:t>Xenotransplantation</a:t>
            </a:r>
            <a:endParaRPr lang="en-US" dirty="0" smtClean="0">
              <a:solidFill>
                <a:prstClr val="black"/>
              </a:solidFill>
            </a:endParaRPr>
          </a:p>
          <a:p>
            <a:pPr marL="342900" indent="-342900" algn="just">
              <a:lnSpc>
                <a:spcPct val="150000"/>
              </a:lnSpc>
              <a:buFont typeface="Arial" pitchFamily="34" charset="0"/>
              <a:buChar char="•"/>
            </a:pPr>
            <a:r>
              <a:rPr lang="en-US" sz="2400" kern="0" dirty="0" smtClean="0">
                <a:solidFill>
                  <a:prstClr val="black"/>
                </a:solidFill>
                <a:latin typeface="Times New Roman" pitchFamily="18" charset="0"/>
                <a:cs typeface="Times New Roman" pitchFamily="18" charset="0"/>
              </a:rPr>
              <a:t>Xenotransplantation is the transplantation of cells, tissues or organs from one species to another, particularly transplants from animals to human.</a:t>
            </a:r>
          </a:p>
          <a:p>
            <a:pPr marL="342900" indent="-342900" algn="just">
              <a:lnSpc>
                <a:spcPct val="150000"/>
              </a:lnSpc>
              <a:buFont typeface="Arial" pitchFamily="34" charset="0"/>
              <a:buChar char="•"/>
            </a:pPr>
            <a:r>
              <a:rPr lang="en-US" sz="2400" kern="0" dirty="0" smtClean="0">
                <a:solidFill>
                  <a:prstClr val="black"/>
                </a:solidFill>
                <a:latin typeface="Times New Roman" pitchFamily="18" charset="0"/>
                <a:cs typeface="Times New Roman" pitchFamily="18" charset="0"/>
              </a:rPr>
              <a:t>It was formulated to overcome the shortage/failure of organs.</a:t>
            </a:r>
          </a:p>
          <a:p>
            <a:pPr marL="342900" indent="-342900" algn="just">
              <a:lnSpc>
                <a:spcPct val="150000"/>
              </a:lnSpc>
              <a:buFont typeface="Arial" pitchFamily="34" charset="0"/>
              <a:buChar char="•"/>
            </a:pPr>
            <a:r>
              <a:rPr lang="en-US" sz="2400" kern="0" dirty="0" smtClean="0">
                <a:solidFill>
                  <a:prstClr val="black"/>
                </a:solidFill>
                <a:latin typeface="Times New Roman" pitchFamily="18" charset="0"/>
                <a:cs typeface="Times New Roman" pitchFamily="18" charset="0"/>
              </a:rPr>
              <a:t>A lot of peoples are die due to failure of their organs.</a:t>
            </a:r>
          </a:p>
          <a:p>
            <a:pPr marL="342900" indent="-342900" algn="just">
              <a:lnSpc>
                <a:spcPct val="150000"/>
              </a:lnSpc>
              <a:buFont typeface="Arial" pitchFamily="34" charset="0"/>
              <a:buChar char="•"/>
            </a:pPr>
            <a:r>
              <a:rPr lang="en-US" sz="2400" kern="0" dirty="0" smtClean="0">
                <a:solidFill>
                  <a:prstClr val="black"/>
                </a:solidFill>
                <a:latin typeface="Times New Roman" pitchFamily="18" charset="0"/>
                <a:cs typeface="Times New Roman" pitchFamily="18" charset="0"/>
              </a:rPr>
              <a:t>Xenotransplantation is hoped to help fill the dire/urgent need for organs and to completely alleviate the need for human organ donors. </a:t>
            </a:r>
          </a:p>
          <a:p>
            <a:pPr marL="342900" indent="-342900" algn="just">
              <a:lnSpc>
                <a:spcPct val="150000"/>
              </a:lnSpc>
              <a:buFont typeface="Arial" pitchFamily="34" charset="0"/>
              <a:buChar char="•"/>
            </a:pPr>
            <a:r>
              <a:rPr lang="en-US" sz="2400" kern="0" dirty="0" smtClean="0">
                <a:solidFill>
                  <a:prstClr val="black"/>
                </a:solidFill>
                <a:latin typeface="Times New Roman" pitchFamily="18" charset="0"/>
                <a:cs typeface="Times New Roman" pitchFamily="18" charset="0"/>
              </a:rPr>
              <a:t>Pigs and primates are the most preferred candidate for organ donors because of:</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168</a:t>
            </a:fld>
            <a:endParaRPr lang="en-US"/>
          </a:p>
        </p:txBody>
      </p:sp>
    </p:spTree>
    <p:extLst>
      <p:ext uri="{BB962C8B-B14F-4D97-AF65-F5344CB8AC3E}">
        <p14:creationId xmlns:p14="http://schemas.microsoft.com/office/powerpoint/2010/main" xmlns="" val="376862393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373351474"/>
              </p:ext>
            </p:extLst>
          </p:nvPr>
        </p:nvGraphicFramePr>
        <p:xfrm>
          <a:off x="381000" y="304800"/>
          <a:ext cx="8229600" cy="1844040"/>
        </p:xfrm>
        <a:graphic>
          <a:graphicData uri="http://schemas.openxmlformats.org/drawingml/2006/table">
            <a:tbl>
              <a:tblPr firstRow="1" bandRow="1">
                <a:tableStyleId>{5FD0F851-EC5A-4D38-B0AD-8093EC10F338}</a:tableStyleId>
              </a:tblPr>
              <a:tblGrid>
                <a:gridCol w="4114800"/>
                <a:gridCol w="4114800"/>
              </a:tblGrid>
              <a:tr h="533400">
                <a:tc>
                  <a:txBody>
                    <a:bodyPr/>
                    <a:lstStyle/>
                    <a:p>
                      <a:pPr algn="ctr"/>
                      <a:r>
                        <a:rPr lang="en-US" sz="2400" dirty="0" smtClean="0">
                          <a:latin typeface="Times New Roman" pitchFamily="18" charset="0"/>
                          <a:cs typeface="Times New Roman" pitchFamily="18" charset="0"/>
                        </a:rPr>
                        <a:t>Pigs </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Primates (baboon)</a:t>
                      </a:r>
                      <a:endParaRPr lang="en-US" sz="2400" dirty="0">
                        <a:latin typeface="Times New Roman" pitchFamily="18" charset="0"/>
                        <a:cs typeface="Times New Roman" pitchFamily="18" charset="0"/>
                      </a:endParaRPr>
                    </a:p>
                  </a:txBody>
                  <a:tcPr/>
                </a:tc>
              </a:tr>
              <a:tr h="533400">
                <a:tc>
                  <a:txBody>
                    <a:bodyPr/>
                    <a:lstStyle/>
                    <a:p>
                      <a:pPr marL="342900" indent="-342900" algn="just">
                        <a:buFont typeface="Arial" pitchFamily="34" charset="0"/>
                        <a:buChar char="•"/>
                      </a:pPr>
                      <a:r>
                        <a:rPr lang="en-US" sz="2000" dirty="0" smtClean="0">
                          <a:latin typeface="Times New Roman" pitchFamily="18" charset="0"/>
                          <a:cs typeface="Times New Roman" pitchFamily="18" charset="0"/>
                        </a:rPr>
                        <a:t>Their organ closely match</a:t>
                      </a:r>
                      <a:r>
                        <a:rPr lang="en-US" sz="2000" baseline="0" dirty="0" smtClean="0">
                          <a:latin typeface="Times New Roman" pitchFamily="18" charset="0"/>
                          <a:cs typeface="Times New Roman" pitchFamily="18" charset="0"/>
                        </a:rPr>
                        <a:t> ours in size</a:t>
                      </a:r>
                    </a:p>
                    <a:p>
                      <a:pPr marL="342900" indent="-342900" algn="just">
                        <a:buFont typeface="Arial" pitchFamily="34" charset="0"/>
                        <a:buChar char="•"/>
                      </a:pPr>
                      <a:r>
                        <a:rPr lang="en-US" sz="2000" baseline="0" dirty="0" smtClean="0">
                          <a:latin typeface="Times New Roman" pitchFamily="18" charset="0"/>
                          <a:cs typeface="Times New Roman" pitchFamily="18" charset="0"/>
                        </a:rPr>
                        <a:t>Their wide availability</a:t>
                      </a:r>
                      <a:endParaRPr lang="en-US" sz="2000" dirty="0">
                        <a:latin typeface="Times New Roman" pitchFamily="18" charset="0"/>
                        <a:cs typeface="Times New Roman" pitchFamily="18" charset="0"/>
                      </a:endParaRPr>
                    </a:p>
                  </a:txBody>
                  <a:tcPr/>
                </a:tc>
                <a:tc>
                  <a:txBody>
                    <a:bodyPr/>
                    <a:lstStyle/>
                    <a:p>
                      <a:pPr marL="342900" indent="-342900" algn="just">
                        <a:buFont typeface="Courier New" pitchFamily="49" charset="0"/>
                        <a:buChar char="o"/>
                      </a:pPr>
                      <a:r>
                        <a:rPr lang="en-US" sz="2000" dirty="0" smtClean="0">
                          <a:latin typeface="Times New Roman" pitchFamily="18" charset="0"/>
                          <a:cs typeface="Times New Roman" pitchFamily="18" charset="0"/>
                        </a:rPr>
                        <a:t>Have considerably smaller</a:t>
                      </a:r>
                      <a:r>
                        <a:rPr lang="en-US" sz="2000" baseline="0" dirty="0" smtClean="0">
                          <a:latin typeface="Times New Roman" pitchFamily="18" charset="0"/>
                          <a:cs typeface="Times New Roman" pitchFamily="18" charset="0"/>
                        </a:rPr>
                        <a:t> organs</a:t>
                      </a:r>
                    </a:p>
                    <a:p>
                      <a:pPr marL="342900" indent="-342900" algn="just">
                        <a:buFont typeface="Courier New" pitchFamily="49" charset="0"/>
                        <a:buChar char="o"/>
                      </a:pPr>
                      <a:r>
                        <a:rPr lang="en-US" sz="2000" baseline="0" dirty="0" smtClean="0">
                          <a:latin typeface="Times New Roman" pitchFamily="18" charset="0"/>
                          <a:cs typeface="Times New Roman" pitchFamily="18" charset="0"/>
                        </a:rPr>
                        <a:t>Share 98% of our genetic make up, they are to be used as substitute humans</a:t>
                      </a:r>
                      <a:endParaRPr lang="en-US" sz="2000" dirty="0">
                        <a:latin typeface="Times New Roman" pitchFamily="18" charset="0"/>
                        <a:cs typeface="Times New Roman" pitchFamily="18" charset="0"/>
                      </a:endParaRPr>
                    </a:p>
                  </a:txBody>
                  <a:tcPr/>
                </a:tc>
              </a:tr>
            </a:tbl>
          </a:graphicData>
        </a:graphic>
      </p:graphicFrame>
      <p:sp>
        <p:nvSpPr>
          <p:cNvPr id="3" name="Rectangle 2"/>
          <p:cNvSpPr/>
          <p:nvPr/>
        </p:nvSpPr>
        <p:spPr>
          <a:xfrm>
            <a:off x="216090" y="2362200"/>
            <a:ext cx="3810000" cy="2241960"/>
          </a:xfrm>
          <a:prstGeom prst="rect">
            <a:avLst/>
          </a:prstGeom>
        </p:spPr>
        <p:txBody>
          <a:bodyPr wrap="square">
            <a:spAutoFit/>
          </a:bodyPr>
          <a:lstStyle/>
          <a:p>
            <a:pPr>
              <a:lnSpc>
                <a:spcPct val="150000"/>
              </a:lnSpc>
            </a:pPr>
            <a:r>
              <a:rPr lang="en-US" sz="2400" b="1" kern="0" dirty="0" smtClean="0">
                <a:solidFill>
                  <a:prstClr val="black"/>
                </a:solidFill>
                <a:latin typeface="Times New Roman" pitchFamily="18" charset="0"/>
                <a:cs typeface="Times New Roman" pitchFamily="18" charset="0"/>
              </a:rPr>
              <a:t>Advantages</a:t>
            </a:r>
          </a:p>
          <a:p>
            <a:pPr marL="342900" indent="-342900">
              <a:lnSpc>
                <a:spcPct val="150000"/>
              </a:lnSpc>
              <a:buFont typeface="Wingdings" pitchFamily="2" charset="2"/>
              <a:buChar char="ü"/>
            </a:pPr>
            <a:r>
              <a:rPr lang="en-US" sz="2400" dirty="0" smtClean="0">
                <a:solidFill>
                  <a:prstClr val="black"/>
                </a:solidFill>
                <a:latin typeface="Times New Roman" pitchFamily="18" charset="0"/>
                <a:cs typeface="Times New Roman" pitchFamily="18" charset="0"/>
              </a:rPr>
              <a:t>It saves human lives</a:t>
            </a:r>
          </a:p>
          <a:p>
            <a:pPr marL="342900" indent="-342900">
              <a:lnSpc>
                <a:spcPct val="150000"/>
              </a:lnSpc>
              <a:buFont typeface="Wingdings" pitchFamily="2" charset="2"/>
              <a:buChar char="ü"/>
            </a:pPr>
            <a:r>
              <a:rPr lang="en-US" sz="2400" dirty="0" smtClean="0">
                <a:solidFill>
                  <a:prstClr val="black"/>
                </a:solidFill>
                <a:latin typeface="Times New Roman" pitchFamily="18" charset="0"/>
                <a:cs typeface="Times New Roman" pitchFamily="18" charset="0"/>
              </a:rPr>
              <a:t>It solves organ shortage</a:t>
            </a:r>
          </a:p>
          <a:p>
            <a:pPr marL="342900" indent="-342900">
              <a:lnSpc>
                <a:spcPct val="150000"/>
              </a:lnSpc>
              <a:buFont typeface="Arial" pitchFamily="34" charset="0"/>
              <a:buChar char="•"/>
            </a:pPr>
            <a:r>
              <a:rPr lang="en-US" sz="2400" dirty="0" smtClean="0">
                <a:solidFill>
                  <a:prstClr val="black"/>
                </a:solidFill>
                <a:latin typeface="Times New Roman" pitchFamily="18" charset="0"/>
                <a:cs typeface="Times New Roman" pitchFamily="18" charset="0"/>
              </a:rPr>
              <a:t>But it needs more research</a:t>
            </a:r>
            <a:endParaRPr lang="en-US" sz="2400" dirty="0">
              <a:solidFill>
                <a:prstClr val="black"/>
              </a:solidFill>
              <a:latin typeface="Times New Roman" pitchFamily="18" charset="0"/>
              <a:cs typeface="Times New Roman" pitchFamily="18" charset="0"/>
            </a:endParaRPr>
          </a:p>
        </p:txBody>
      </p:sp>
      <p:sp>
        <p:nvSpPr>
          <p:cNvPr id="4" name="Rectangle 3"/>
          <p:cNvSpPr/>
          <p:nvPr/>
        </p:nvSpPr>
        <p:spPr>
          <a:xfrm>
            <a:off x="4021541" y="2234280"/>
            <a:ext cx="4876800" cy="4739759"/>
          </a:xfrm>
          <a:prstGeom prst="rect">
            <a:avLst/>
          </a:prstGeom>
        </p:spPr>
        <p:txBody>
          <a:bodyPr wrap="square">
            <a:spAutoFit/>
          </a:bodyPr>
          <a:lstStyle/>
          <a:p>
            <a:pPr>
              <a:lnSpc>
                <a:spcPct val="150000"/>
              </a:lnSpc>
            </a:pPr>
            <a:r>
              <a:rPr lang="en-US" sz="2400" b="1" kern="0" dirty="0" smtClean="0">
                <a:solidFill>
                  <a:prstClr val="black"/>
                </a:solidFill>
                <a:latin typeface="Times New Roman" pitchFamily="18" charset="0"/>
                <a:cs typeface="Times New Roman" pitchFamily="18" charset="0"/>
              </a:rPr>
              <a:t>Arguments for xenotransplantation</a:t>
            </a:r>
          </a:p>
          <a:p>
            <a:pPr marL="342900" indent="-342900" algn="just">
              <a:buFont typeface="Wingdings" pitchFamily="2" charset="2"/>
              <a:buChar char="v"/>
            </a:pPr>
            <a:r>
              <a:rPr lang="en-US" sz="2200" kern="0" dirty="0" smtClean="0">
                <a:solidFill>
                  <a:prstClr val="black"/>
                </a:solidFill>
                <a:latin typeface="Times New Roman" pitchFamily="18" charset="0"/>
                <a:cs typeface="Times New Roman" pitchFamily="18" charset="0"/>
              </a:rPr>
              <a:t>Immune rejection – sometimes the body rejects the organ</a:t>
            </a:r>
          </a:p>
          <a:p>
            <a:pPr marL="342900" indent="-342900" algn="just">
              <a:buFont typeface="Wingdings" pitchFamily="2" charset="2"/>
              <a:buChar char="v"/>
            </a:pPr>
            <a:r>
              <a:rPr lang="en-US" sz="2200" kern="0" dirty="0" smtClean="0">
                <a:solidFill>
                  <a:prstClr val="black"/>
                </a:solidFill>
                <a:latin typeface="Times New Roman" pitchFamily="18" charset="0"/>
                <a:cs typeface="Times New Roman" pitchFamily="18" charset="0"/>
              </a:rPr>
              <a:t>Diseases may be transferred from pig to humans</a:t>
            </a:r>
            <a:endParaRPr lang="en-US" sz="2400" kern="0" dirty="0" smtClean="0">
              <a:solidFill>
                <a:prstClr val="black"/>
              </a:solidFill>
              <a:latin typeface="Times New Roman" pitchFamily="18" charset="0"/>
              <a:cs typeface="Times New Roman" pitchFamily="18" charset="0"/>
            </a:endParaRPr>
          </a:p>
          <a:p>
            <a:pPr marL="342900" indent="-342900" algn="just">
              <a:buFont typeface="Wingdings" pitchFamily="2" charset="2"/>
              <a:buChar char="v"/>
            </a:pPr>
            <a:r>
              <a:rPr lang="en-US" sz="2200" kern="0" dirty="0" smtClean="0">
                <a:solidFill>
                  <a:prstClr val="black"/>
                </a:solidFill>
                <a:latin typeface="Times New Roman" pitchFamily="18" charset="0"/>
                <a:cs typeface="Times New Roman" pitchFamily="18" charset="0"/>
              </a:rPr>
              <a:t>Ethical issues</a:t>
            </a:r>
          </a:p>
          <a:p>
            <a:pPr marL="800100" lvl="1" indent="-342900" algn="just">
              <a:buFont typeface="Arial" pitchFamily="34" charset="0"/>
              <a:buChar char="•"/>
            </a:pPr>
            <a:r>
              <a:rPr lang="en-US" sz="2200" kern="0" dirty="0" smtClean="0">
                <a:solidFill>
                  <a:prstClr val="black"/>
                </a:solidFill>
                <a:latin typeface="Times New Roman" pitchFamily="18" charset="0"/>
                <a:cs typeface="Times New Roman" pitchFamily="18" charset="0"/>
              </a:rPr>
              <a:t>Not allowed by some regions</a:t>
            </a:r>
            <a:endParaRPr lang="en-US" sz="2200" kern="0" dirty="0">
              <a:solidFill>
                <a:prstClr val="black"/>
              </a:solidFill>
              <a:latin typeface="Times New Roman" pitchFamily="18" charset="0"/>
              <a:cs typeface="Times New Roman" pitchFamily="18" charset="0"/>
            </a:endParaRPr>
          </a:p>
          <a:p>
            <a:pPr marL="342900" indent="-342900" algn="just">
              <a:lnSpc>
                <a:spcPct val="150000"/>
              </a:lnSpc>
              <a:buFont typeface="Wingdings" pitchFamily="2" charset="2"/>
              <a:buChar char="v"/>
            </a:pPr>
            <a:r>
              <a:rPr lang="en-US" sz="2200" kern="0" dirty="0" smtClean="0">
                <a:solidFill>
                  <a:prstClr val="black"/>
                </a:solidFill>
                <a:latin typeface="Times New Roman" pitchFamily="18" charset="0"/>
                <a:cs typeface="Times New Roman" pitchFamily="18" charset="0"/>
              </a:rPr>
              <a:t>Animals right</a:t>
            </a:r>
          </a:p>
          <a:p>
            <a:pPr marL="800100" lvl="1" indent="-342900" algn="just">
              <a:lnSpc>
                <a:spcPct val="150000"/>
              </a:lnSpc>
              <a:buFont typeface="Arial" pitchFamily="34" charset="0"/>
              <a:buChar char="•"/>
            </a:pPr>
            <a:r>
              <a:rPr lang="en-US" sz="2200" kern="0" dirty="0" smtClean="0">
                <a:solidFill>
                  <a:prstClr val="black"/>
                </a:solidFill>
                <a:latin typeface="Times New Roman" pitchFamily="18" charset="0"/>
                <a:cs typeface="Times New Roman" pitchFamily="18" charset="0"/>
              </a:rPr>
              <a:t>Why should animals suffer for humans?</a:t>
            </a:r>
          </a:p>
          <a:p>
            <a:pPr marL="800100" lvl="1" indent="-342900" algn="just">
              <a:lnSpc>
                <a:spcPct val="150000"/>
              </a:lnSpc>
              <a:buFont typeface="Arial" pitchFamily="34" charset="0"/>
              <a:buChar char="•"/>
            </a:pPr>
            <a:r>
              <a:rPr lang="en-US" sz="2200" kern="0" dirty="0" smtClean="0">
                <a:solidFill>
                  <a:prstClr val="black"/>
                </a:solidFill>
                <a:latin typeface="Times New Roman" pitchFamily="18" charset="0"/>
                <a:cs typeface="Times New Roman" pitchFamily="18" charset="0"/>
              </a:rPr>
              <a:t>The right to life</a:t>
            </a:r>
          </a:p>
        </p:txBody>
      </p:sp>
      <p:sp>
        <p:nvSpPr>
          <p:cNvPr id="5" name="Slide Number Placeholder 4"/>
          <p:cNvSpPr>
            <a:spLocks noGrp="1"/>
          </p:cNvSpPr>
          <p:nvPr>
            <p:ph type="sldNum" sz="quarter" idx="12"/>
          </p:nvPr>
        </p:nvSpPr>
        <p:spPr/>
        <p:txBody>
          <a:bodyPr/>
          <a:lstStyle/>
          <a:p>
            <a:fld id="{8E82F8EB-D623-43FC-AB15-0EFF6FAC25BD}" type="slidenum">
              <a:rPr lang="en-US" smtClean="0"/>
              <a:pPr/>
              <a:t>169</a:t>
            </a:fld>
            <a:endParaRPr lang="en-US"/>
          </a:p>
        </p:txBody>
      </p:sp>
    </p:spTree>
    <p:extLst>
      <p:ext uri="{BB962C8B-B14F-4D97-AF65-F5344CB8AC3E}">
        <p14:creationId xmlns:p14="http://schemas.microsoft.com/office/powerpoint/2010/main" xmlns="" val="3549400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 y="58828"/>
            <a:ext cx="8839200" cy="6786473"/>
          </a:xfrm>
          <a:prstGeom prst="rect">
            <a:avLst/>
          </a:prstGeom>
          <a:solidFill>
            <a:schemeClr val="bg2">
              <a:lumMod val="90000"/>
            </a:schemeClr>
          </a:solidFill>
        </p:spPr>
        <p:txBody>
          <a:bodyPr wrap="square">
            <a:spAutoFit/>
          </a:bodyPr>
          <a:lstStyle/>
          <a:p>
            <a:pPr lvl="0" algn="just">
              <a:lnSpc>
                <a:spcPct val="150000"/>
              </a:lnSpc>
            </a:pPr>
            <a:r>
              <a:rPr lang="en-US" sz="2600" dirty="0" smtClean="0">
                <a:solidFill>
                  <a:prstClr val="black"/>
                </a:solidFill>
                <a:latin typeface="Times New Roman" pitchFamily="18" charset="0"/>
                <a:cs typeface="Times New Roman" pitchFamily="18" charset="0"/>
              </a:rPr>
              <a:t>B. </a:t>
            </a:r>
            <a:r>
              <a:rPr lang="en-US" sz="2600" b="1" dirty="0" smtClean="0">
                <a:solidFill>
                  <a:prstClr val="black"/>
                </a:solidFill>
                <a:latin typeface="Times New Roman" pitchFamily="18" charset="0"/>
                <a:cs typeface="Times New Roman" pitchFamily="18" charset="0"/>
              </a:rPr>
              <a:t>Industrial Biotechnology</a:t>
            </a:r>
          </a:p>
          <a:p>
            <a:pPr marL="457200" lvl="0" indent="-457200" algn="just">
              <a:lnSpc>
                <a:spcPct val="150000"/>
              </a:lnSpc>
              <a:buFont typeface="Wingdings" pitchFamily="2" charset="2"/>
              <a:buChar char="ü"/>
            </a:pPr>
            <a:r>
              <a:rPr lang="en-US" sz="2400" dirty="0" smtClean="0">
                <a:solidFill>
                  <a:prstClr val="black"/>
                </a:solidFill>
                <a:latin typeface="Times New Roman" pitchFamily="18" charset="0"/>
                <a:cs typeface="Times New Roman" pitchFamily="18" charset="0"/>
              </a:rPr>
              <a:t>Is an area with which biotechnology was identified for large scale production of </a:t>
            </a:r>
            <a:r>
              <a:rPr lang="en-US" sz="2400" dirty="0" smtClean="0">
                <a:solidFill>
                  <a:srgbClr val="0070C0"/>
                </a:solidFill>
                <a:latin typeface="Times New Roman" pitchFamily="18" charset="0"/>
                <a:cs typeface="Times New Roman" pitchFamily="18" charset="0"/>
              </a:rPr>
              <a:t>alcohol</a:t>
            </a:r>
            <a:r>
              <a:rPr lang="en-US" sz="2400" dirty="0" smtClean="0">
                <a:solidFill>
                  <a:prstClr val="black"/>
                </a:solidFill>
                <a:latin typeface="Times New Roman" pitchFamily="18" charset="0"/>
                <a:cs typeface="Times New Roman" pitchFamily="18" charset="0"/>
              </a:rPr>
              <a:t> and </a:t>
            </a:r>
            <a:r>
              <a:rPr lang="en-US" sz="2400" dirty="0" smtClean="0">
                <a:solidFill>
                  <a:srgbClr val="00B0F0"/>
                </a:solidFill>
                <a:latin typeface="Times New Roman" pitchFamily="18" charset="0"/>
                <a:cs typeface="Times New Roman" pitchFamily="18" charset="0"/>
              </a:rPr>
              <a:t>antibiotics</a:t>
            </a:r>
            <a:r>
              <a:rPr lang="en-US" sz="2400" dirty="0" smtClean="0">
                <a:solidFill>
                  <a:prstClr val="black"/>
                </a:solidFill>
                <a:latin typeface="Times New Roman" pitchFamily="18" charset="0"/>
                <a:cs typeface="Times New Roman" pitchFamily="18" charset="0"/>
              </a:rPr>
              <a:t> by microbes.</a:t>
            </a:r>
          </a:p>
          <a:p>
            <a:pPr marL="457200" lvl="0" indent="-457200" algn="just">
              <a:lnSpc>
                <a:spcPct val="150000"/>
              </a:lnSpc>
              <a:buFont typeface="Wingdings" pitchFamily="2" charset="2"/>
              <a:buChar char="ü"/>
            </a:pPr>
            <a:r>
              <a:rPr lang="en-US" sz="2400" dirty="0" smtClean="0">
                <a:solidFill>
                  <a:prstClr val="black"/>
                </a:solidFill>
                <a:latin typeface="Times New Roman" pitchFamily="18" charset="0"/>
                <a:cs typeface="Times New Roman" pitchFamily="18" charset="0"/>
              </a:rPr>
              <a:t>Even today, a variety of </a:t>
            </a:r>
            <a:r>
              <a:rPr lang="en-US" sz="2400" dirty="0" smtClean="0">
                <a:solidFill>
                  <a:srgbClr val="002060"/>
                </a:solidFill>
                <a:latin typeface="Times New Roman" pitchFamily="18" charset="0"/>
                <a:cs typeface="Times New Roman" pitchFamily="18" charset="0"/>
              </a:rPr>
              <a:t>pharmaceutical drugs </a:t>
            </a:r>
            <a:r>
              <a:rPr lang="en-US" sz="2400" dirty="0" smtClean="0">
                <a:solidFill>
                  <a:prstClr val="black"/>
                </a:solidFill>
                <a:latin typeface="Times New Roman" pitchFamily="18" charset="0"/>
                <a:cs typeface="Times New Roman" pitchFamily="18" charset="0"/>
              </a:rPr>
              <a:t>and chemicals like </a:t>
            </a:r>
            <a:r>
              <a:rPr lang="en-US" sz="2400" dirty="0" smtClean="0">
                <a:solidFill>
                  <a:srgbClr val="00B050"/>
                </a:solidFill>
                <a:latin typeface="Times New Roman" pitchFamily="18" charset="0"/>
                <a:cs typeface="Times New Roman" pitchFamily="18" charset="0"/>
              </a:rPr>
              <a:t>lactic acid, </a:t>
            </a:r>
            <a:r>
              <a:rPr lang="en-US" sz="2400" dirty="0" err="1" smtClean="0">
                <a:solidFill>
                  <a:srgbClr val="00B050"/>
                </a:solidFill>
                <a:latin typeface="Times New Roman" pitchFamily="18" charset="0"/>
                <a:cs typeface="Times New Roman" pitchFamily="18" charset="0"/>
              </a:rPr>
              <a:t>glycerine</a:t>
            </a:r>
            <a:r>
              <a:rPr lang="en-US" sz="2400" dirty="0" smtClean="0">
                <a:solidFill>
                  <a:srgbClr val="00B050"/>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etc. are being produced by genetic engineering for better quality and quantity.</a:t>
            </a:r>
          </a:p>
          <a:p>
            <a:pPr marL="457200" lvl="0" indent="-457200" algn="just">
              <a:lnSpc>
                <a:spcPct val="150000"/>
              </a:lnSpc>
              <a:buFont typeface="Wingdings" pitchFamily="2" charset="2"/>
              <a:buChar char="ü"/>
            </a:pPr>
            <a:r>
              <a:rPr lang="en-US" sz="2400" dirty="0" smtClean="0">
                <a:solidFill>
                  <a:prstClr val="black"/>
                </a:solidFill>
                <a:latin typeface="Times New Roman" pitchFamily="18" charset="0"/>
                <a:cs typeface="Times New Roman" pitchFamily="18" charset="0"/>
              </a:rPr>
              <a:t>Biotechnology has provided us with a very efficient and economic technique for production of variety of biochemical i.e. </a:t>
            </a:r>
            <a:r>
              <a:rPr lang="en-US" sz="2400" dirty="0" smtClean="0">
                <a:solidFill>
                  <a:schemeClr val="accent6">
                    <a:lumMod val="75000"/>
                  </a:schemeClr>
                </a:solidFill>
                <a:latin typeface="Times New Roman" pitchFamily="18" charset="0"/>
                <a:cs typeface="Times New Roman" pitchFamily="18" charset="0"/>
              </a:rPr>
              <a:t>immobilized enzymes.</a:t>
            </a:r>
          </a:p>
          <a:p>
            <a:pPr marL="457200" lvl="0" indent="-457200" algn="just">
              <a:lnSpc>
                <a:spcPct val="150000"/>
              </a:lnSpc>
              <a:buFont typeface="Wingdings" pitchFamily="2" charset="2"/>
              <a:buChar char="ü"/>
            </a:pPr>
            <a:r>
              <a:rPr lang="en-US" sz="2400" dirty="0" smtClean="0">
                <a:solidFill>
                  <a:srgbClr val="FF0000"/>
                </a:solidFill>
                <a:latin typeface="Times New Roman" pitchFamily="18" charset="0"/>
                <a:cs typeface="Times New Roman" pitchFamily="18" charset="0"/>
              </a:rPr>
              <a:t>Protein engineering </a:t>
            </a:r>
            <a:r>
              <a:rPr lang="en-US" sz="2400" dirty="0" smtClean="0">
                <a:solidFill>
                  <a:prstClr val="black"/>
                </a:solidFill>
                <a:latin typeface="Times New Roman" pitchFamily="18" charset="0"/>
                <a:cs typeface="Times New Roman" pitchFamily="18" charset="0"/>
              </a:rPr>
              <a:t>is other important area where existing proteins and enzymes are remodeled for a specific function or for increasing efficiency of their function.</a:t>
            </a:r>
            <a:endParaRPr lang="en-US" sz="24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17</a:t>
            </a:fld>
            <a:endParaRPr lang="en-US"/>
          </a:p>
        </p:txBody>
      </p:sp>
    </p:spTree>
    <p:extLst>
      <p:ext uri="{BB962C8B-B14F-4D97-AF65-F5344CB8AC3E}">
        <p14:creationId xmlns:p14="http://schemas.microsoft.com/office/powerpoint/2010/main" xmlns="" val="281714566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305800" cy="6078587"/>
          </a:xfrm>
          <a:prstGeom prst="rect">
            <a:avLst/>
          </a:prstGeom>
        </p:spPr>
        <p:txBody>
          <a:bodyPr wrap="square">
            <a:spAutoFit/>
          </a:bodyPr>
          <a:lstStyle/>
          <a:p>
            <a:pPr algn="ctr">
              <a:lnSpc>
                <a:spcPct val="150000"/>
              </a:lnSpc>
              <a:defRPr/>
            </a:pPr>
            <a:r>
              <a:rPr lang="en-US" sz="2400" b="1" kern="0" dirty="0" smtClean="0">
                <a:solidFill>
                  <a:prstClr val="black"/>
                </a:solidFill>
                <a:latin typeface="Times New Roman" pitchFamily="18" charset="0"/>
                <a:cs typeface="Times New Roman" pitchFamily="18" charset="0"/>
              </a:rPr>
              <a:t>Forensic medicine </a:t>
            </a:r>
          </a:p>
          <a:p>
            <a:pPr marL="342900" indent="-342900" algn="just">
              <a:lnSpc>
                <a:spcPct val="150000"/>
              </a:lnSpc>
              <a:spcBef>
                <a:spcPts val="600"/>
              </a:spcBef>
              <a:spcAft>
                <a:spcPts val="600"/>
              </a:spcAft>
              <a:buFontTx/>
              <a:buBlip>
                <a:blip r:embed="rId2"/>
              </a:buBlip>
              <a:defRPr/>
            </a:pPr>
            <a:r>
              <a:rPr lang="en-US" sz="2400" kern="0" dirty="0" smtClean="0">
                <a:solidFill>
                  <a:prstClr val="black"/>
                </a:solidFill>
                <a:latin typeface="Times New Roman" pitchFamily="18" charset="0"/>
                <a:cs typeface="Times New Roman" pitchFamily="18" charset="0"/>
              </a:rPr>
              <a:t>Forensic medicine uses DNA testing to:</a:t>
            </a:r>
          </a:p>
          <a:p>
            <a:pPr marL="742950" lvl="1" indent="-285750" algn="just">
              <a:lnSpc>
                <a:spcPct val="150000"/>
              </a:lnSpc>
              <a:spcBef>
                <a:spcPts val="600"/>
              </a:spcBef>
              <a:spcAft>
                <a:spcPts val="600"/>
              </a:spcAft>
              <a:buFont typeface="Wingdings" pitchFamily="2" charset="2"/>
              <a:buChar char="ü"/>
            </a:pPr>
            <a:r>
              <a:rPr lang="en-US" sz="2400" kern="0" dirty="0" smtClean="0">
                <a:solidFill>
                  <a:prstClr val="black"/>
                </a:solidFill>
                <a:latin typeface="Times New Roman" pitchFamily="18" charset="0"/>
                <a:cs typeface="Times New Roman" pitchFamily="18" charset="0"/>
              </a:rPr>
              <a:t>Establish paternity</a:t>
            </a:r>
          </a:p>
          <a:p>
            <a:pPr marL="742950" lvl="1" indent="-285750" algn="just">
              <a:lnSpc>
                <a:spcPct val="150000"/>
              </a:lnSpc>
              <a:spcBef>
                <a:spcPts val="600"/>
              </a:spcBef>
              <a:spcAft>
                <a:spcPts val="600"/>
              </a:spcAft>
              <a:buFont typeface="Wingdings" pitchFamily="2" charset="2"/>
              <a:buChar char="ü"/>
            </a:pPr>
            <a:r>
              <a:rPr lang="en-US" sz="2400" kern="0" dirty="0" smtClean="0">
                <a:solidFill>
                  <a:prstClr val="black"/>
                </a:solidFill>
                <a:latin typeface="Times New Roman" pitchFamily="18" charset="0"/>
                <a:cs typeface="Times New Roman" pitchFamily="18" charset="0"/>
              </a:rPr>
              <a:t>Solve violent crimes</a:t>
            </a:r>
          </a:p>
          <a:p>
            <a:pPr marL="742950" lvl="1" indent="-285750" algn="just">
              <a:lnSpc>
                <a:spcPct val="150000"/>
              </a:lnSpc>
              <a:spcBef>
                <a:spcPts val="600"/>
              </a:spcBef>
              <a:spcAft>
                <a:spcPts val="600"/>
              </a:spcAft>
              <a:buFont typeface="Wingdings" pitchFamily="2" charset="2"/>
              <a:buChar char="ü"/>
            </a:pPr>
            <a:r>
              <a:rPr lang="en-US" sz="2400" kern="0" dirty="0" smtClean="0">
                <a:solidFill>
                  <a:prstClr val="black"/>
                </a:solidFill>
                <a:latin typeface="Times New Roman" pitchFamily="18" charset="0"/>
                <a:cs typeface="Times New Roman" pitchFamily="18" charset="0"/>
              </a:rPr>
              <a:t>Investigate bioterror attacks</a:t>
            </a:r>
          </a:p>
          <a:p>
            <a:pPr marL="742950" lvl="1" indent="-285750" algn="just">
              <a:lnSpc>
                <a:spcPct val="150000"/>
              </a:lnSpc>
              <a:spcBef>
                <a:spcPts val="600"/>
              </a:spcBef>
              <a:spcAft>
                <a:spcPts val="600"/>
              </a:spcAft>
              <a:buFont typeface="Wingdings" pitchFamily="2" charset="2"/>
              <a:buChar char="ü"/>
            </a:pPr>
            <a:r>
              <a:rPr lang="en-US" sz="2400" kern="0" dirty="0" smtClean="0">
                <a:solidFill>
                  <a:prstClr val="black"/>
                </a:solidFill>
                <a:latin typeface="Times New Roman" pitchFamily="18" charset="0"/>
                <a:cs typeface="Times New Roman" pitchFamily="18" charset="0"/>
              </a:rPr>
              <a:t>Trace family relationships</a:t>
            </a:r>
          </a:p>
          <a:p>
            <a:pPr marL="742950" lvl="1" indent="-285750" algn="just">
              <a:lnSpc>
                <a:spcPct val="150000"/>
              </a:lnSpc>
              <a:spcBef>
                <a:spcPts val="600"/>
              </a:spcBef>
              <a:spcAft>
                <a:spcPts val="600"/>
              </a:spcAft>
              <a:buFont typeface="Wingdings" pitchFamily="2" charset="2"/>
              <a:buChar char="ü"/>
            </a:pPr>
            <a:r>
              <a:rPr lang="en-US" sz="2400" kern="0" dirty="0" smtClean="0">
                <a:solidFill>
                  <a:prstClr val="black"/>
                </a:solidFill>
                <a:latin typeface="Times New Roman" pitchFamily="18" charset="0"/>
                <a:cs typeface="Times New Roman" pitchFamily="18" charset="0"/>
              </a:rPr>
              <a:t>Track the spread of disease-causing pathogens, and</a:t>
            </a:r>
          </a:p>
          <a:p>
            <a:pPr marL="742950" lvl="1" indent="-285750" algn="just">
              <a:lnSpc>
                <a:spcPct val="150000"/>
              </a:lnSpc>
              <a:spcBef>
                <a:spcPts val="600"/>
              </a:spcBef>
              <a:spcAft>
                <a:spcPts val="600"/>
              </a:spcAft>
              <a:buFont typeface="Wingdings" pitchFamily="2" charset="2"/>
              <a:buChar char="ü"/>
            </a:pPr>
            <a:r>
              <a:rPr lang="en-US" sz="2400" kern="0" dirty="0" smtClean="0">
                <a:solidFill>
                  <a:prstClr val="black"/>
                </a:solidFill>
                <a:latin typeface="Times New Roman" pitchFamily="18" charset="0"/>
                <a:cs typeface="Times New Roman" pitchFamily="18" charset="0"/>
              </a:rPr>
              <a:t>Identify the origins of human race and follow the early migrations of human populations</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170</a:t>
            </a:fld>
            <a:endParaRPr lang="en-US"/>
          </a:p>
        </p:txBody>
      </p:sp>
    </p:spTree>
    <p:extLst>
      <p:ext uri="{BB962C8B-B14F-4D97-AF65-F5344CB8AC3E}">
        <p14:creationId xmlns:p14="http://schemas.microsoft.com/office/powerpoint/2010/main" xmlns="" val="338722313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6355586"/>
          </a:xfrm>
          <a:prstGeom prst="rect">
            <a:avLst/>
          </a:prstGeom>
        </p:spPr>
        <p:txBody>
          <a:bodyPr wrap="square">
            <a:spAutoFit/>
          </a:bodyPr>
          <a:lstStyle/>
          <a:p>
            <a:pPr algn="just">
              <a:lnSpc>
                <a:spcPct val="150000"/>
              </a:lnSpc>
              <a:defRPr/>
            </a:pPr>
            <a:r>
              <a:rPr lang="en-US" sz="2400" b="1" kern="0" dirty="0">
                <a:solidFill>
                  <a:prstClr val="black"/>
                </a:solidFill>
                <a:latin typeface="Times New Roman" pitchFamily="18" charset="0"/>
                <a:cs typeface="Times New Roman" pitchFamily="18" charset="0"/>
              </a:rPr>
              <a:t>DNA fingerprinting </a:t>
            </a:r>
            <a:endParaRPr lang="en-US" sz="2400" b="1" kern="0" dirty="0" smtClean="0">
              <a:solidFill>
                <a:prstClr val="black"/>
              </a:solidFill>
              <a:latin typeface="Times New Roman" pitchFamily="18" charset="0"/>
              <a:cs typeface="Times New Roman" pitchFamily="18" charset="0"/>
            </a:endParaRPr>
          </a:p>
          <a:p>
            <a:pPr marL="228600" indent="-228600" algn="just">
              <a:lnSpc>
                <a:spcPct val="150000"/>
              </a:lnSpc>
              <a:spcBef>
                <a:spcPts val="1200"/>
              </a:spcBef>
              <a:buFont typeface="Wingdings" panose="05000000000000000000" pitchFamily="2" charset="2"/>
              <a:buChar char="§"/>
              <a:defRPr/>
            </a:pPr>
            <a:r>
              <a:rPr lang="en-US" sz="2400" kern="0" dirty="0" smtClean="0">
                <a:solidFill>
                  <a:prstClr val="black"/>
                </a:solidFill>
                <a:latin typeface="Times New Roman" pitchFamily="18" charset="0"/>
                <a:cs typeface="Times New Roman" pitchFamily="18" charset="0"/>
              </a:rPr>
              <a:t>Is </a:t>
            </a:r>
            <a:r>
              <a:rPr lang="en-US" sz="2400" kern="0" dirty="0">
                <a:solidFill>
                  <a:prstClr val="black"/>
                </a:solidFill>
                <a:latin typeface="Times New Roman" pitchFamily="18" charset="0"/>
                <a:cs typeface="Times New Roman" pitchFamily="18" charset="0"/>
              </a:rPr>
              <a:t>one of the methods employed in forensic medicine. </a:t>
            </a:r>
          </a:p>
          <a:p>
            <a:pPr marL="228600" indent="-228600" algn="just">
              <a:lnSpc>
                <a:spcPct val="150000"/>
              </a:lnSpc>
              <a:spcBef>
                <a:spcPts val="1200"/>
              </a:spcBef>
              <a:buFont typeface="Wingdings" panose="05000000000000000000" pitchFamily="2" charset="2"/>
              <a:buChar char="§"/>
              <a:defRPr/>
            </a:pPr>
            <a:r>
              <a:rPr lang="en-US" sz="2400" kern="0" dirty="0">
                <a:solidFill>
                  <a:prstClr val="black"/>
                </a:solidFill>
                <a:latin typeface="Times New Roman" pitchFamily="18" charset="0"/>
                <a:cs typeface="Times New Roman" pitchFamily="18" charset="0"/>
              </a:rPr>
              <a:t>It is the characterization of one or more relatively rare features of an individuals genome or hereditary make up</a:t>
            </a:r>
            <a:r>
              <a:rPr lang="en-US" sz="2400" kern="0" dirty="0" smtClean="0">
                <a:solidFill>
                  <a:prstClr val="black"/>
                </a:solidFill>
                <a:latin typeface="Times New Roman" pitchFamily="18" charset="0"/>
                <a:cs typeface="Times New Roman" pitchFamily="18" charset="0"/>
              </a:rPr>
              <a:t>.</a:t>
            </a:r>
          </a:p>
          <a:p>
            <a:pPr marL="228600" indent="-228600" algn="just">
              <a:lnSpc>
                <a:spcPct val="150000"/>
              </a:lnSpc>
              <a:spcBef>
                <a:spcPts val="1200"/>
              </a:spcBef>
              <a:buFont typeface="Wingdings" panose="05000000000000000000" pitchFamily="2" charset="2"/>
              <a:buChar char="§"/>
              <a:defRPr/>
            </a:pPr>
            <a:r>
              <a:rPr lang="en-US" sz="2300" kern="0" dirty="0" smtClean="0">
                <a:solidFill>
                  <a:prstClr val="black"/>
                </a:solidFill>
                <a:latin typeface="Times New Roman" pitchFamily="18" charset="0"/>
                <a:cs typeface="Times New Roman" pitchFamily="18" charset="0"/>
              </a:rPr>
              <a:t>Is used to characterize biological samples and analyses genotypic traits.</a:t>
            </a:r>
          </a:p>
          <a:p>
            <a:pPr marL="228600" indent="-228600" algn="just">
              <a:lnSpc>
                <a:spcPct val="150000"/>
              </a:lnSpc>
              <a:spcBef>
                <a:spcPts val="1200"/>
              </a:spcBef>
              <a:buFont typeface="Wingdings" panose="05000000000000000000" pitchFamily="2" charset="2"/>
              <a:buChar char="§"/>
              <a:defRPr/>
            </a:pPr>
            <a:r>
              <a:rPr lang="en-US" sz="2400" kern="0" dirty="0" smtClean="0">
                <a:solidFill>
                  <a:prstClr val="black"/>
                </a:solidFill>
                <a:latin typeface="Times New Roman" pitchFamily="18" charset="0"/>
                <a:cs typeface="Times New Roman" pitchFamily="18" charset="0"/>
              </a:rPr>
              <a:t>You’re 99.9% identical but unique  in a genome of three million letters (0.1%).</a:t>
            </a:r>
          </a:p>
          <a:p>
            <a:pPr marL="228600" indent="-228600" algn="just">
              <a:lnSpc>
                <a:spcPct val="150000"/>
              </a:lnSpc>
              <a:spcBef>
                <a:spcPts val="1200"/>
              </a:spcBef>
              <a:buFont typeface="Wingdings" panose="05000000000000000000" pitchFamily="2" charset="2"/>
              <a:buChar char="§"/>
              <a:defRPr/>
            </a:pPr>
            <a:r>
              <a:rPr lang="en-US" sz="2400" kern="0" dirty="0" smtClean="0">
                <a:solidFill>
                  <a:prstClr val="black"/>
                </a:solidFill>
                <a:latin typeface="Times New Roman" pitchFamily="18" charset="0"/>
                <a:cs typeface="Times New Roman" pitchFamily="18" charset="0"/>
              </a:rPr>
              <a:t>These differences (polymorphisms) exist in several places in the genome, often in microsatellites.</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171</a:t>
            </a:fld>
            <a:endParaRPr lang="en-US"/>
          </a:p>
        </p:txBody>
      </p:sp>
    </p:spTree>
    <p:extLst>
      <p:ext uri="{BB962C8B-B14F-4D97-AF65-F5344CB8AC3E}">
        <p14:creationId xmlns:p14="http://schemas.microsoft.com/office/powerpoint/2010/main" xmlns="" val="150237129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86800" cy="6273512"/>
          </a:xfrm>
          <a:prstGeom prst="rect">
            <a:avLst/>
          </a:prstGeom>
        </p:spPr>
        <p:txBody>
          <a:bodyPr wrap="square">
            <a:spAutoFit/>
          </a:bodyPr>
          <a:lstStyle/>
          <a:p>
            <a:pPr marL="228600" indent="-228600" algn="just">
              <a:lnSpc>
                <a:spcPct val="150000"/>
              </a:lnSpc>
              <a:spcBef>
                <a:spcPts val="1200"/>
              </a:spcBef>
              <a:buFont typeface="Wingdings" panose="05000000000000000000" pitchFamily="2" charset="2"/>
              <a:buChar char="§"/>
              <a:defRPr/>
            </a:pPr>
            <a:r>
              <a:rPr lang="en-US" sz="2400" b="1" kern="0" dirty="0">
                <a:solidFill>
                  <a:prstClr val="black"/>
                </a:solidFill>
                <a:latin typeface="Times New Roman" pitchFamily="18" charset="0"/>
                <a:cs typeface="Times New Roman" pitchFamily="18" charset="0"/>
              </a:rPr>
              <a:t>Microsatellites: </a:t>
            </a:r>
            <a:r>
              <a:rPr lang="en-US" sz="2400" kern="0" dirty="0">
                <a:solidFill>
                  <a:prstClr val="black"/>
                </a:solidFill>
                <a:latin typeface="Times New Roman" pitchFamily="18" charset="0"/>
                <a:cs typeface="Times New Roman" pitchFamily="18" charset="0"/>
              </a:rPr>
              <a:t>are a tract of repetitive DNA in which certain DNA motifs are repeated, </a:t>
            </a:r>
            <a:r>
              <a:rPr lang="en-US" sz="2400" kern="0" dirty="0" err="1">
                <a:solidFill>
                  <a:prstClr val="black"/>
                </a:solidFill>
                <a:latin typeface="Times New Roman" pitchFamily="18" charset="0"/>
                <a:cs typeface="Times New Roman" pitchFamily="18" charset="0"/>
              </a:rPr>
              <a:t>tipically</a:t>
            </a:r>
            <a:r>
              <a:rPr lang="en-US" sz="2400" kern="0" dirty="0">
                <a:solidFill>
                  <a:prstClr val="black"/>
                </a:solidFill>
                <a:latin typeface="Times New Roman" pitchFamily="18" charset="0"/>
                <a:cs typeface="Times New Roman" pitchFamily="18" charset="0"/>
              </a:rPr>
              <a:t> 5-50 times</a:t>
            </a:r>
            <a:r>
              <a:rPr lang="en-US" sz="2400" kern="0" dirty="0" smtClean="0">
                <a:solidFill>
                  <a:prstClr val="black"/>
                </a:solidFill>
                <a:latin typeface="Times New Roman" pitchFamily="18" charset="0"/>
                <a:cs typeface="Times New Roman" pitchFamily="18" charset="0"/>
              </a:rPr>
              <a:t>.</a:t>
            </a:r>
            <a:endParaRPr lang="en-US" sz="2400" b="1" kern="0" dirty="0" smtClean="0">
              <a:solidFill>
                <a:prstClr val="black"/>
              </a:solidFill>
              <a:latin typeface="Times New Roman" pitchFamily="18" charset="0"/>
              <a:cs typeface="Times New Roman" pitchFamily="18" charset="0"/>
            </a:endParaRPr>
          </a:p>
          <a:p>
            <a:pPr algn="ctr">
              <a:lnSpc>
                <a:spcPct val="150000"/>
              </a:lnSpc>
              <a:spcBef>
                <a:spcPts val="1000"/>
              </a:spcBef>
              <a:defRPr/>
            </a:pPr>
            <a:r>
              <a:rPr lang="en-US" sz="2400" b="1" kern="0" dirty="0" smtClean="0">
                <a:solidFill>
                  <a:prstClr val="black"/>
                </a:solidFill>
                <a:latin typeface="Times New Roman" pitchFamily="18" charset="0"/>
                <a:cs typeface="Times New Roman" pitchFamily="18" charset="0"/>
              </a:rPr>
              <a:t>The working principle of DNA fingerprinting</a:t>
            </a:r>
          </a:p>
          <a:p>
            <a:pPr marL="342900" indent="-342900" algn="just">
              <a:lnSpc>
                <a:spcPct val="150000"/>
              </a:lnSpc>
              <a:spcBef>
                <a:spcPts val="1000"/>
              </a:spcBef>
              <a:buFont typeface="Wingdings" pitchFamily="2" charset="2"/>
              <a:buChar char="§"/>
              <a:defRPr/>
            </a:pPr>
            <a:r>
              <a:rPr lang="en-US" sz="2400" kern="0" dirty="0" smtClean="0">
                <a:solidFill>
                  <a:prstClr val="black"/>
                </a:solidFill>
                <a:latin typeface="Times New Roman" pitchFamily="18" charset="0"/>
                <a:cs typeface="Times New Roman" pitchFamily="18" charset="0"/>
              </a:rPr>
              <a:t>DNA is obtained from hair, semen, blood, sweat, saliva, bone or any other tissue (often found at a crime scene).</a:t>
            </a:r>
          </a:p>
          <a:p>
            <a:pPr marL="342900" indent="-342900" algn="just">
              <a:lnSpc>
                <a:spcPct val="150000"/>
              </a:lnSpc>
              <a:spcBef>
                <a:spcPts val="1000"/>
              </a:spcBef>
              <a:buFont typeface="Wingdings" pitchFamily="2" charset="2"/>
              <a:buChar char="§"/>
              <a:defRPr/>
            </a:pPr>
            <a:r>
              <a:rPr lang="en-US" sz="2400" kern="0" dirty="0" smtClean="0">
                <a:solidFill>
                  <a:prstClr val="black"/>
                </a:solidFill>
                <a:latin typeface="Times New Roman" pitchFamily="18" charset="0"/>
                <a:cs typeface="Times New Roman" pitchFamily="18" charset="0"/>
              </a:rPr>
              <a:t>Can be done by southern blotting with an appropriate probe or by a PCR method using appropriate primers.</a:t>
            </a:r>
          </a:p>
          <a:p>
            <a:pPr marL="342900" indent="-342900" algn="just">
              <a:lnSpc>
                <a:spcPct val="150000"/>
              </a:lnSpc>
              <a:spcBef>
                <a:spcPts val="1000"/>
              </a:spcBef>
              <a:buFont typeface="Wingdings" pitchFamily="2" charset="2"/>
              <a:buChar char="§"/>
              <a:defRPr/>
            </a:pPr>
            <a:r>
              <a:rPr lang="en-US" sz="2400" kern="0" dirty="0" smtClean="0">
                <a:solidFill>
                  <a:prstClr val="black"/>
                </a:solidFill>
                <a:latin typeface="Times New Roman" pitchFamily="18" charset="0"/>
                <a:cs typeface="Times New Roman" pitchFamily="18" charset="0"/>
              </a:rPr>
              <a:t>Can use single probes/primer or multiple probes/primers</a:t>
            </a:r>
          </a:p>
          <a:p>
            <a:pPr marL="342900" indent="-342900" algn="just">
              <a:lnSpc>
                <a:spcPct val="150000"/>
              </a:lnSpc>
              <a:spcBef>
                <a:spcPts val="1000"/>
              </a:spcBef>
              <a:buFont typeface="Wingdings" pitchFamily="2" charset="2"/>
              <a:buChar char="§"/>
              <a:defRPr/>
            </a:pPr>
            <a:r>
              <a:rPr lang="en-US" sz="2400" kern="0" dirty="0" smtClean="0">
                <a:solidFill>
                  <a:prstClr val="black"/>
                </a:solidFill>
                <a:latin typeface="Times New Roman" pitchFamily="18" charset="0"/>
                <a:cs typeface="Times New Roman" pitchFamily="18" charset="0"/>
              </a:rPr>
              <a:t>DNA can be resolved on a gel or by a capillary electrophoresis system.</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172</a:t>
            </a:fld>
            <a:endParaRPr lang="en-US"/>
          </a:p>
        </p:txBody>
      </p:sp>
    </p:spTree>
    <p:extLst>
      <p:ext uri="{BB962C8B-B14F-4D97-AF65-F5344CB8AC3E}">
        <p14:creationId xmlns:p14="http://schemas.microsoft.com/office/powerpoint/2010/main" xmlns="" val="69073353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928" y="304800"/>
            <a:ext cx="8839200" cy="5770811"/>
          </a:xfrm>
          <a:prstGeom prst="rect">
            <a:avLst/>
          </a:prstGeom>
        </p:spPr>
        <p:txBody>
          <a:bodyPr wrap="square">
            <a:spAutoFit/>
          </a:bodyPr>
          <a:lstStyle/>
          <a:p>
            <a:pPr marL="342900" indent="-342900" algn="just">
              <a:lnSpc>
                <a:spcPct val="150000"/>
              </a:lnSpc>
              <a:spcBef>
                <a:spcPts val="1000"/>
              </a:spcBef>
              <a:buFont typeface="Wingdings" pitchFamily="2" charset="2"/>
              <a:buChar char="§"/>
              <a:defRPr/>
            </a:pPr>
            <a:r>
              <a:rPr lang="en-US" sz="2400" kern="0" dirty="0">
                <a:solidFill>
                  <a:prstClr val="black"/>
                </a:solidFill>
                <a:latin typeface="Times New Roman" pitchFamily="18" charset="0"/>
                <a:cs typeface="Times New Roman" pitchFamily="18" charset="0"/>
              </a:rPr>
              <a:t>A DNA fingerprint is constructed by first extracting a DNA sample from body tissue, hair or fluids such as blood, saliva etc…</a:t>
            </a:r>
          </a:p>
          <a:p>
            <a:pPr marL="228600" indent="-228600" algn="just">
              <a:lnSpc>
                <a:spcPct val="150000"/>
              </a:lnSpc>
              <a:spcBef>
                <a:spcPts val="1000"/>
              </a:spcBef>
              <a:spcAft>
                <a:spcPts val="1200"/>
              </a:spcAft>
              <a:buFont typeface="Wingdings" panose="05000000000000000000" pitchFamily="2" charset="2"/>
              <a:buChar char="§"/>
              <a:defRPr/>
            </a:pPr>
            <a:r>
              <a:rPr lang="en-US" sz="2400" kern="0" dirty="0" smtClean="0">
                <a:solidFill>
                  <a:prstClr val="black"/>
                </a:solidFill>
                <a:latin typeface="Times New Roman" pitchFamily="18" charset="0"/>
                <a:cs typeface="Times New Roman" pitchFamily="18" charset="0"/>
              </a:rPr>
              <a:t>The sample the segmented using enzymes, and the segments arranged by size using a process called electrophoresis.</a:t>
            </a:r>
          </a:p>
          <a:p>
            <a:pPr marL="228600" indent="-228600" algn="just">
              <a:lnSpc>
                <a:spcPct val="150000"/>
              </a:lnSpc>
              <a:spcBef>
                <a:spcPts val="1000"/>
              </a:spcBef>
              <a:spcAft>
                <a:spcPts val="1200"/>
              </a:spcAft>
              <a:buFont typeface="Wingdings" panose="05000000000000000000" pitchFamily="2" charset="2"/>
              <a:buChar char="§"/>
              <a:defRPr/>
            </a:pPr>
            <a:r>
              <a:rPr lang="en-US" sz="2400" kern="0" dirty="0" smtClean="0">
                <a:solidFill>
                  <a:prstClr val="black"/>
                </a:solidFill>
                <a:latin typeface="Times New Roman" pitchFamily="18" charset="0"/>
                <a:cs typeface="Times New Roman" pitchFamily="18" charset="0"/>
              </a:rPr>
              <a:t>The segments are marked with probes and exposed on X-ray film, where they form a characteristic pattern of black bars – the DNA fingerprint.</a:t>
            </a:r>
          </a:p>
          <a:p>
            <a:pPr marL="228600" indent="-228600" algn="just">
              <a:lnSpc>
                <a:spcPct val="150000"/>
              </a:lnSpc>
              <a:spcBef>
                <a:spcPts val="1000"/>
              </a:spcBef>
              <a:spcAft>
                <a:spcPts val="1200"/>
              </a:spcAft>
              <a:buFont typeface="Wingdings" panose="05000000000000000000" pitchFamily="2" charset="2"/>
              <a:buChar char="§"/>
              <a:defRPr/>
            </a:pPr>
            <a:r>
              <a:rPr lang="en-US" sz="2400" kern="0" dirty="0" smtClean="0">
                <a:solidFill>
                  <a:prstClr val="black"/>
                </a:solidFill>
                <a:latin typeface="Times New Roman" pitchFamily="18" charset="0"/>
                <a:cs typeface="Times New Roman" pitchFamily="18" charset="0"/>
              </a:rPr>
              <a:t>If the DNA fingerprints produced from two different samples match, the two samples probably came from the same person</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173</a:t>
            </a:fld>
            <a:endParaRPr lang="en-US"/>
          </a:p>
        </p:txBody>
      </p:sp>
    </p:spTree>
    <p:extLst>
      <p:ext uri="{BB962C8B-B14F-4D97-AF65-F5344CB8AC3E}">
        <p14:creationId xmlns:p14="http://schemas.microsoft.com/office/powerpoint/2010/main" xmlns="" val="192895972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working principle of dna fingerprinting"/>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52400" y="838200"/>
            <a:ext cx="8839200" cy="58674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685800" y="13648"/>
            <a:ext cx="7924800" cy="498663"/>
          </a:xfrm>
          <a:prstGeom prst="rect">
            <a:avLst/>
          </a:prstGeom>
        </p:spPr>
        <p:txBody>
          <a:bodyPr wrap="square">
            <a:spAutoFit/>
          </a:bodyPr>
          <a:lstStyle/>
          <a:p>
            <a:pPr algn="ctr">
              <a:lnSpc>
                <a:spcPct val="150000"/>
              </a:lnSpc>
              <a:spcBef>
                <a:spcPts val="1000"/>
              </a:spcBef>
              <a:defRPr/>
            </a:pPr>
            <a:r>
              <a:rPr lang="en-US" sz="2000" b="1" kern="0" dirty="0">
                <a:solidFill>
                  <a:prstClr val="black"/>
                </a:solidFill>
                <a:latin typeface="Times New Roman" pitchFamily="18" charset="0"/>
                <a:cs typeface="Times New Roman" pitchFamily="18" charset="0"/>
              </a:rPr>
              <a:t>The working principle of DNA fingerprinting</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174</a:t>
            </a:fld>
            <a:endParaRPr lang="en-US"/>
          </a:p>
        </p:txBody>
      </p:sp>
    </p:spTree>
    <p:extLst>
      <p:ext uri="{BB962C8B-B14F-4D97-AF65-F5344CB8AC3E}">
        <p14:creationId xmlns:p14="http://schemas.microsoft.com/office/powerpoint/2010/main" xmlns="" val="53458853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7924800" cy="579967"/>
          </a:xfrm>
          <a:prstGeom prst="rect">
            <a:avLst/>
          </a:prstGeom>
        </p:spPr>
        <p:txBody>
          <a:bodyPr wrap="square">
            <a:spAutoFit/>
          </a:bodyPr>
          <a:lstStyle/>
          <a:p>
            <a:pPr algn="ctr">
              <a:lnSpc>
                <a:spcPct val="150000"/>
              </a:lnSpc>
              <a:spcBef>
                <a:spcPts val="1000"/>
              </a:spcBef>
              <a:defRPr/>
            </a:pPr>
            <a:r>
              <a:rPr lang="en-US" sz="2400" b="1" kern="0" dirty="0" smtClean="0">
                <a:solidFill>
                  <a:prstClr val="black"/>
                </a:solidFill>
                <a:latin typeface="Times New Roman" pitchFamily="18" charset="0"/>
                <a:cs typeface="Times New Roman" pitchFamily="18" charset="0"/>
              </a:rPr>
              <a:t>Identification of criminals</a:t>
            </a:r>
            <a:endParaRPr lang="en-US" sz="2400" b="1" kern="0" dirty="0">
              <a:solidFill>
                <a:prstClr val="black"/>
              </a:solidFill>
              <a:latin typeface="Times New Roman" pitchFamily="18" charset="0"/>
              <a:cs typeface="Times New Roman" pitchFamily="18" charset="0"/>
            </a:endParaRPr>
          </a:p>
        </p:txBody>
      </p:sp>
      <p:pic>
        <p:nvPicPr>
          <p:cNvPr id="2050" name="Picture 2" descr="Image result for identification of suspects using dna fingerprinti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9830" y="838200"/>
            <a:ext cx="8416970" cy="5562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8E82F8EB-D623-43FC-AB15-0EFF6FAC25BD}" type="slidenum">
              <a:rPr lang="en-US" smtClean="0"/>
              <a:pPr/>
              <a:t>175</a:t>
            </a:fld>
            <a:endParaRPr lang="en-US"/>
          </a:p>
        </p:txBody>
      </p:sp>
    </p:spTree>
    <p:extLst>
      <p:ext uri="{BB962C8B-B14F-4D97-AF65-F5344CB8AC3E}">
        <p14:creationId xmlns:p14="http://schemas.microsoft.com/office/powerpoint/2010/main" xmlns="" val="17996976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952" y="81669"/>
            <a:ext cx="8686800" cy="6827510"/>
          </a:xfrm>
          <a:prstGeom prst="rect">
            <a:avLst/>
          </a:prstGeom>
        </p:spPr>
        <p:txBody>
          <a:bodyPr wrap="square">
            <a:spAutoFit/>
          </a:bodyPr>
          <a:lstStyle/>
          <a:p>
            <a:pPr algn="ctr">
              <a:lnSpc>
                <a:spcPct val="150000"/>
              </a:lnSpc>
              <a:spcBef>
                <a:spcPts val="1000"/>
              </a:spcBef>
              <a:defRPr/>
            </a:pPr>
            <a:r>
              <a:rPr lang="en-US" sz="2400" b="1" kern="0" dirty="0" smtClean="0">
                <a:solidFill>
                  <a:prstClr val="black"/>
                </a:solidFill>
                <a:latin typeface="Times New Roman" pitchFamily="18" charset="0"/>
                <a:cs typeface="Times New Roman" pitchFamily="18" charset="0"/>
              </a:rPr>
              <a:t>Sequences examined in </a:t>
            </a:r>
            <a:r>
              <a:rPr lang="en-US" sz="2400" b="1" kern="0" dirty="0">
                <a:solidFill>
                  <a:prstClr val="black"/>
                </a:solidFill>
                <a:latin typeface="Times New Roman" pitchFamily="18" charset="0"/>
                <a:cs typeface="Times New Roman" pitchFamily="18" charset="0"/>
              </a:rPr>
              <a:t>DNA </a:t>
            </a:r>
            <a:r>
              <a:rPr lang="en-US" sz="2400" b="1" kern="0" dirty="0" smtClean="0">
                <a:solidFill>
                  <a:prstClr val="black"/>
                </a:solidFill>
                <a:latin typeface="Times New Roman" pitchFamily="18" charset="0"/>
                <a:cs typeface="Times New Roman" pitchFamily="18" charset="0"/>
              </a:rPr>
              <a:t>fingerprinting</a:t>
            </a:r>
          </a:p>
          <a:p>
            <a:pPr marL="342900" indent="-342900" algn="just">
              <a:lnSpc>
                <a:spcPct val="150000"/>
              </a:lnSpc>
              <a:spcBef>
                <a:spcPts val="1000"/>
              </a:spcBef>
              <a:buFont typeface="Wingdings" pitchFamily="2" charset="2"/>
              <a:buChar char="v"/>
              <a:defRPr/>
            </a:pPr>
            <a:r>
              <a:rPr lang="en-US" sz="2400" b="1" kern="0" dirty="0" smtClean="0">
                <a:solidFill>
                  <a:prstClr val="black"/>
                </a:solidFill>
                <a:latin typeface="Times New Roman" pitchFamily="18" charset="0"/>
                <a:cs typeface="Times New Roman" pitchFamily="18" charset="0"/>
              </a:rPr>
              <a:t>VNTRs</a:t>
            </a:r>
            <a:r>
              <a:rPr lang="en-US" sz="2400" kern="0" dirty="0" smtClean="0">
                <a:solidFill>
                  <a:prstClr val="black"/>
                </a:solidFill>
                <a:latin typeface="Times New Roman" pitchFamily="18" charset="0"/>
                <a:cs typeface="Times New Roman" pitchFamily="18" charset="0"/>
              </a:rPr>
              <a:t> – variable number tandem repeats: composed of 8-80 </a:t>
            </a:r>
            <a:r>
              <a:rPr lang="en-US" sz="2400" kern="0" dirty="0" err="1" smtClean="0">
                <a:solidFill>
                  <a:prstClr val="black"/>
                </a:solidFill>
                <a:latin typeface="Times New Roman" pitchFamily="18" charset="0"/>
                <a:cs typeface="Times New Roman" pitchFamily="18" charset="0"/>
              </a:rPr>
              <a:t>bp</a:t>
            </a:r>
            <a:r>
              <a:rPr lang="en-US" sz="2400" kern="0" dirty="0" smtClean="0">
                <a:solidFill>
                  <a:prstClr val="black"/>
                </a:solidFill>
                <a:latin typeface="Times New Roman" pitchFamily="18" charset="0"/>
                <a:cs typeface="Times New Roman" pitchFamily="18" charset="0"/>
              </a:rPr>
              <a:t> repeat units (</a:t>
            </a:r>
            <a:r>
              <a:rPr lang="en-US" sz="2400" kern="0" dirty="0" err="1" smtClean="0">
                <a:solidFill>
                  <a:prstClr val="black"/>
                </a:solidFill>
                <a:latin typeface="Times New Roman" pitchFamily="18" charset="0"/>
                <a:cs typeface="Times New Roman" pitchFamily="18" charset="0"/>
              </a:rPr>
              <a:t>eg</a:t>
            </a:r>
            <a:r>
              <a:rPr lang="en-US" sz="2400" kern="0" dirty="0" smtClean="0">
                <a:solidFill>
                  <a:prstClr val="black"/>
                </a:solidFill>
                <a:latin typeface="Times New Roman" pitchFamily="18" charset="0"/>
                <a:cs typeface="Times New Roman" pitchFamily="18" charset="0"/>
              </a:rPr>
              <a:t>. [GCGCAATG]n) which are </a:t>
            </a:r>
            <a:r>
              <a:rPr lang="en-US" sz="2400" kern="0" dirty="0" err="1" smtClean="0">
                <a:solidFill>
                  <a:prstClr val="black"/>
                </a:solidFill>
                <a:latin typeface="Times New Roman" pitchFamily="18" charset="0"/>
                <a:cs typeface="Times New Roman" pitchFamily="18" charset="0"/>
              </a:rPr>
              <a:t>tandemly</a:t>
            </a:r>
            <a:r>
              <a:rPr lang="en-US" sz="2400" kern="0" dirty="0" smtClean="0">
                <a:solidFill>
                  <a:prstClr val="black"/>
                </a:solidFill>
                <a:latin typeface="Times New Roman" pitchFamily="18" charset="0"/>
                <a:cs typeface="Times New Roman" pitchFamily="18" charset="0"/>
              </a:rPr>
              <a:t> repeated so that the overall length is 1-30 kb.</a:t>
            </a:r>
          </a:p>
          <a:p>
            <a:pPr marL="342900" indent="-342900" algn="just">
              <a:lnSpc>
                <a:spcPct val="150000"/>
              </a:lnSpc>
              <a:spcBef>
                <a:spcPts val="1000"/>
              </a:spcBef>
              <a:buFont typeface="Wingdings" pitchFamily="2" charset="2"/>
              <a:buChar char="v"/>
              <a:defRPr/>
            </a:pPr>
            <a:r>
              <a:rPr lang="en-US" sz="2400" b="1" kern="0" dirty="0" smtClean="0">
                <a:solidFill>
                  <a:prstClr val="black"/>
                </a:solidFill>
                <a:latin typeface="Times New Roman" pitchFamily="18" charset="0"/>
                <a:cs typeface="Times New Roman" pitchFamily="18" charset="0"/>
              </a:rPr>
              <a:t>STRs</a:t>
            </a:r>
            <a:r>
              <a:rPr lang="en-US" sz="2400" kern="0" dirty="0" smtClean="0">
                <a:solidFill>
                  <a:prstClr val="black"/>
                </a:solidFill>
                <a:latin typeface="Times New Roman" pitchFamily="18" charset="0"/>
                <a:cs typeface="Times New Roman" pitchFamily="18" charset="0"/>
              </a:rPr>
              <a:t> – short tandem repeats: composed of 2-7 </a:t>
            </a:r>
            <a:r>
              <a:rPr lang="en-US" sz="2400" kern="0" dirty="0" err="1" smtClean="0">
                <a:solidFill>
                  <a:prstClr val="black"/>
                </a:solidFill>
                <a:latin typeface="Times New Roman" pitchFamily="18" charset="0"/>
                <a:cs typeface="Times New Roman" pitchFamily="18" charset="0"/>
              </a:rPr>
              <a:t>bp</a:t>
            </a:r>
            <a:r>
              <a:rPr lang="en-US" sz="2400" kern="0" dirty="0" smtClean="0">
                <a:solidFill>
                  <a:prstClr val="black"/>
                </a:solidFill>
                <a:latin typeface="Times New Roman" pitchFamily="18" charset="0"/>
                <a:cs typeface="Times New Roman" pitchFamily="18" charset="0"/>
              </a:rPr>
              <a:t> repeat units (</a:t>
            </a:r>
            <a:r>
              <a:rPr lang="en-US" sz="2400" kern="0" dirty="0" err="1" smtClean="0">
                <a:solidFill>
                  <a:prstClr val="black"/>
                </a:solidFill>
                <a:latin typeface="Times New Roman" pitchFamily="18" charset="0"/>
                <a:cs typeface="Times New Roman" pitchFamily="18" charset="0"/>
              </a:rPr>
              <a:t>eg</a:t>
            </a:r>
            <a:r>
              <a:rPr lang="en-US" sz="2400" kern="0" dirty="0" smtClean="0">
                <a:solidFill>
                  <a:prstClr val="black"/>
                </a:solidFill>
                <a:latin typeface="Times New Roman" pitchFamily="18" charset="0"/>
                <a:cs typeface="Times New Roman" pitchFamily="18" charset="0"/>
              </a:rPr>
              <a:t>. [AC]n) which are </a:t>
            </a:r>
            <a:r>
              <a:rPr lang="en-US" sz="2400" kern="0" dirty="0" err="1" smtClean="0">
                <a:solidFill>
                  <a:prstClr val="black"/>
                </a:solidFill>
                <a:latin typeface="Times New Roman" pitchFamily="18" charset="0"/>
                <a:cs typeface="Times New Roman" pitchFamily="18" charset="0"/>
              </a:rPr>
              <a:t>tandemly</a:t>
            </a:r>
            <a:r>
              <a:rPr lang="en-US" sz="2400" kern="0" dirty="0" smtClean="0">
                <a:solidFill>
                  <a:prstClr val="black"/>
                </a:solidFill>
                <a:latin typeface="Times New Roman" pitchFamily="18" charset="0"/>
                <a:cs typeface="Times New Roman" pitchFamily="18" charset="0"/>
              </a:rPr>
              <a:t> repeated so that the overall length is less than 1 kb.</a:t>
            </a:r>
          </a:p>
          <a:p>
            <a:pPr marL="342900" indent="-342900" algn="just">
              <a:lnSpc>
                <a:spcPct val="150000"/>
              </a:lnSpc>
              <a:spcBef>
                <a:spcPts val="1000"/>
              </a:spcBef>
              <a:buFont typeface="Wingdings" pitchFamily="2" charset="2"/>
              <a:buChar char="v"/>
              <a:defRPr/>
            </a:pPr>
            <a:r>
              <a:rPr lang="en-US" sz="2400" b="1" kern="0" dirty="0" smtClean="0">
                <a:solidFill>
                  <a:prstClr val="black"/>
                </a:solidFill>
                <a:latin typeface="Times New Roman" pitchFamily="18" charset="0"/>
                <a:cs typeface="Times New Roman" pitchFamily="18" charset="0"/>
              </a:rPr>
              <a:t>RLFPs</a:t>
            </a:r>
            <a:r>
              <a:rPr lang="en-US" sz="2400" kern="0" dirty="0" smtClean="0">
                <a:solidFill>
                  <a:prstClr val="black"/>
                </a:solidFill>
                <a:latin typeface="Times New Roman" pitchFamily="18" charset="0"/>
                <a:cs typeface="Times New Roman" pitchFamily="18" charset="0"/>
              </a:rPr>
              <a:t> – restriction fragment length polymorphisms</a:t>
            </a:r>
            <a:endParaRPr lang="en-US" sz="2400" kern="0" dirty="0">
              <a:solidFill>
                <a:prstClr val="black"/>
              </a:solidFill>
              <a:latin typeface="Times New Roman" pitchFamily="18" charset="0"/>
              <a:cs typeface="Times New Roman" pitchFamily="18" charset="0"/>
            </a:endParaRPr>
          </a:p>
          <a:p>
            <a:pPr marL="342900" indent="-342900" algn="just">
              <a:lnSpc>
                <a:spcPct val="150000"/>
              </a:lnSpc>
              <a:spcBef>
                <a:spcPts val="1000"/>
              </a:spcBef>
              <a:buFont typeface="Courier New" pitchFamily="49" charset="0"/>
              <a:buChar char="o"/>
              <a:defRPr/>
            </a:pPr>
            <a:r>
              <a:rPr lang="en-US" sz="2400" kern="0" dirty="0" smtClean="0">
                <a:solidFill>
                  <a:prstClr val="black"/>
                </a:solidFill>
                <a:latin typeface="Times New Roman" pitchFamily="18" charset="0"/>
                <a:cs typeface="Times New Roman" pitchFamily="18" charset="0"/>
              </a:rPr>
              <a:t>Amplify using PCR, cut PCR products with restriction enzyme the size fractionation using </a:t>
            </a:r>
            <a:r>
              <a:rPr lang="en-US" sz="2400" kern="0" dirty="0" err="1">
                <a:solidFill>
                  <a:prstClr val="black"/>
                </a:solidFill>
                <a:latin typeface="Times New Roman" pitchFamily="18" charset="0"/>
                <a:cs typeface="Times New Roman" pitchFamily="18" charset="0"/>
              </a:rPr>
              <a:t>A</a:t>
            </a:r>
            <a:r>
              <a:rPr lang="en-US" sz="2400" kern="0" dirty="0" err="1" smtClean="0">
                <a:solidFill>
                  <a:prstClr val="black"/>
                </a:solidFill>
                <a:latin typeface="Times New Roman" pitchFamily="18" charset="0"/>
                <a:cs typeface="Times New Roman" pitchFamily="18" charset="0"/>
              </a:rPr>
              <a:t>garose</a:t>
            </a:r>
            <a:r>
              <a:rPr lang="en-US" sz="2400" kern="0" dirty="0" smtClean="0">
                <a:solidFill>
                  <a:prstClr val="black"/>
                </a:solidFill>
                <a:latin typeface="Times New Roman" pitchFamily="18" charset="0"/>
                <a:cs typeface="Times New Roman" pitchFamily="18" charset="0"/>
              </a:rPr>
              <a:t> gel electrophoresis</a:t>
            </a:r>
            <a:endParaRPr lang="en-US" sz="2400" kern="0" dirty="0">
              <a:solidFill>
                <a:prstClr val="black"/>
              </a:solidFill>
              <a:latin typeface="Times New Roman" pitchFamily="18" charset="0"/>
              <a:cs typeface="Times New Roman" pitchFamily="18" charset="0"/>
            </a:endParaRPr>
          </a:p>
          <a:p>
            <a:pPr marL="342900" indent="-342900" algn="just">
              <a:lnSpc>
                <a:spcPct val="150000"/>
              </a:lnSpc>
              <a:spcBef>
                <a:spcPts val="1000"/>
              </a:spcBef>
              <a:buFont typeface="Wingdings" pitchFamily="2" charset="2"/>
              <a:buChar char="v"/>
              <a:defRPr/>
            </a:pPr>
            <a:r>
              <a:rPr lang="en-US" sz="2400" b="1" kern="0" dirty="0" smtClean="0">
                <a:solidFill>
                  <a:prstClr val="black"/>
                </a:solidFill>
                <a:latin typeface="Times New Roman" pitchFamily="18" charset="0"/>
                <a:cs typeface="Times New Roman" pitchFamily="18" charset="0"/>
              </a:rPr>
              <a:t>SNPs</a:t>
            </a:r>
            <a:r>
              <a:rPr lang="en-US" sz="2400" kern="0" dirty="0" smtClean="0">
                <a:solidFill>
                  <a:prstClr val="black"/>
                </a:solidFill>
                <a:latin typeface="Times New Roman" pitchFamily="18" charset="0"/>
                <a:cs typeface="Times New Roman" pitchFamily="18" charset="0"/>
              </a:rPr>
              <a:t> – single nucleotide polymorphism</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176</a:t>
            </a:fld>
            <a:endParaRPr lang="en-US"/>
          </a:p>
        </p:txBody>
      </p:sp>
    </p:spTree>
    <p:extLst>
      <p:ext uri="{BB962C8B-B14F-4D97-AF65-F5344CB8AC3E}">
        <p14:creationId xmlns:p14="http://schemas.microsoft.com/office/powerpoint/2010/main" xmlns="" val="366472628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15400" cy="6740307"/>
          </a:xfrm>
          <a:prstGeom prst="rect">
            <a:avLst/>
          </a:prstGeom>
        </p:spPr>
        <p:txBody>
          <a:bodyPr wrap="square">
            <a:spAutoFit/>
          </a:bodyPr>
          <a:lstStyle/>
          <a:p>
            <a:pPr algn="ctr">
              <a:lnSpc>
                <a:spcPct val="150000"/>
              </a:lnSpc>
            </a:pPr>
            <a:r>
              <a:rPr lang="en-US" sz="2400" b="1" dirty="0">
                <a:solidFill>
                  <a:prstClr val="black"/>
                </a:solidFill>
                <a:latin typeface="Times New Roman"/>
                <a:ea typeface="Times New Roman"/>
              </a:rPr>
              <a:t>Stem cell research and its potential in </a:t>
            </a:r>
            <a:r>
              <a:rPr lang="en-US" sz="2400" b="1" dirty="0" smtClean="0">
                <a:solidFill>
                  <a:prstClr val="black"/>
                </a:solidFill>
                <a:latin typeface="Times New Roman"/>
                <a:ea typeface="Times New Roman"/>
              </a:rPr>
              <a:t>medicine</a:t>
            </a:r>
          </a:p>
          <a:p>
            <a:pPr marL="285750" indent="-285750" algn="just">
              <a:lnSpc>
                <a:spcPct val="150000"/>
              </a:lnSpc>
              <a:buFont typeface="Wingdings" pitchFamily="2" charset="2"/>
              <a:buChar char="v"/>
            </a:pPr>
            <a:r>
              <a:rPr lang="en-US" sz="2400" dirty="0" smtClean="0">
                <a:solidFill>
                  <a:prstClr val="black"/>
                </a:solidFill>
                <a:latin typeface="Times New Roman" pitchFamily="18" charset="0"/>
                <a:cs typeface="Times New Roman" pitchFamily="18" charset="0"/>
              </a:rPr>
              <a:t>  Stem </a:t>
            </a:r>
            <a:r>
              <a:rPr lang="en-US" sz="2400" dirty="0">
                <a:solidFill>
                  <a:prstClr val="black"/>
                </a:solidFill>
                <a:latin typeface="Times New Roman" pitchFamily="18" charset="0"/>
                <a:cs typeface="Times New Roman" pitchFamily="18" charset="0"/>
              </a:rPr>
              <a:t>cells are unspecialized cells of the human body. </a:t>
            </a:r>
            <a:endParaRPr lang="en-US" sz="2400" dirty="0" smtClean="0">
              <a:solidFill>
                <a:prstClr val="black"/>
              </a:solidFill>
              <a:latin typeface="Times New Roman" pitchFamily="18" charset="0"/>
              <a:cs typeface="Times New Roman" pitchFamily="18" charset="0"/>
            </a:endParaRPr>
          </a:p>
          <a:p>
            <a:pPr marL="285750" indent="-285750" algn="just">
              <a:lnSpc>
                <a:spcPct val="150000"/>
              </a:lnSpc>
              <a:buFont typeface="Wingdings" pitchFamily="2" charset="2"/>
              <a:buChar char="v"/>
            </a:pPr>
            <a:r>
              <a:rPr lang="en-US" sz="2400" dirty="0" smtClean="0">
                <a:solidFill>
                  <a:prstClr val="black"/>
                </a:solidFill>
                <a:latin typeface="Times New Roman" pitchFamily="18" charset="0"/>
                <a:cs typeface="Times New Roman" pitchFamily="18" charset="0"/>
              </a:rPr>
              <a:t>They </a:t>
            </a:r>
            <a:r>
              <a:rPr lang="en-US" sz="2400" dirty="0">
                <a:solidFill>
                  <a:prstClr val="black"/>
                </a:solidFill>
                <a:latin typeface="Times New Roman" pitchFamily="18" charset="0"/>
                <a:cs typeface="Times New Roman" pitchFamily="18" charset="0"/>
              </a:rPr>
              <a:t>are able to differentiate into </a:t>
            </a:r>
            <a:r>
              <a:rPr lang="en-US" sz="2400" dirty="0" smtClean="0">
                <a:solidFill>
                  <a:prstClr val="black"/>
                </a:solidFill>
                <a:latin typeface="Times New Roman" pitchFamily="18" charset="0"/>
                <a:cs typeface="Times New Roman" pitchFamily="18" charset="0"/>
              </a:rPr>
              <a:t>a specialized different cell types and </a:t>
            </a:r>
            <a:r>
              <a:rPr lang="en-US" sz="2400" dirty="0">
                <a:solidFill>
                  <a:prstClr val="black"/>
                </a:solidFill>
                <a:latin typeface="Times New Roman" pitchFamily="18" charset="0"/>
                <a:cs typeface="Times New Roman" pitchFamily="18" charset="0"/>
              </a:rPr>
              <a:t>have the ability of self-renewal</a:t>
            </a:r>
            <a:r>
              <a:rPr lang="en-US" sz="2400" dirty="0" smtClean="0">
                <a:solidFill>
                  <a:prstClr val="black"/>
                </a:solidFill>
                <a:latin typeface="Times New Roman" pitchFamily="18" charset="0"/>
                <a:cs typeface="Times New Roman" pitchFamily="18" charset="0"/>
              </a:rPr>
              <a:t>.</a:t>
            </a:r>
          </a:p>
          <a:p>
            <a:pPr marL="285750" indent="-285750" algn="just">
              <a:lnSpc>
                <a:spcPct val="150000"/>
              </a:lnSpc>
              <a:buFont typeface="Wingdings" pitchFamily="2" charset="2"/>
              <a:buChar char="v"/>
            </a:pPr>
            <a:r>
              <a:rPr lang="en-US" sz="2400" dirty="0">
                <a:solidFill>
                  <a:prstClr val="black"/>
                </a:solidFill>
                <a:latin typeface="Times New Roman" pitchFamily="18" charset="0"/>
                <a:cs typeface="Times New Roman" pitchFamily="18" charset="0"/>
              </a:rPr>
              <a:t>Stem cells are the foundation cells for every organ and tissue in our bodies. </a:t>
            </a:r>
            <a:endParaRPr lang="en-US" sz="2400" dirty="0" smtClean="0">
              <a:solidFill>
                <a:prstClr val="black"/>
              </a:solidFill>
              <a:latin typeface="Times New Roman" pitchFamily="18" charset="0"/>
              <a:cs typeface="Times New Roman" pitchFamily="18" charset="0"/>
            </a:endParaRPr>
          </a:p>
          <a:p>
            <a:pPr marL="285750" indent="-285750" algn="just">
              <a:lnSpc>
                <a:spcPct val="150000"/>
              </a:lnSpc>
              <a:buFont typeface="Wingdings" pitchFamily="2" charset="2"/>
              <a:buChar char="v"/>
            </a:pPr>
            <a:r>
              <a:rPr lang="en-US" sz="2400" dirty="0" smtClean="0">
                <a:solidFill>
                  <a:prstClr val="black"/>
                </a:solidFill>
                <a:latin typeface="Times New Roman" pitchFamily="18" charset="0"/>
                <a:cs typeface="Times New Roman" pitchFamily="18" charset="0"/>
              </a:rPr>
              <a:t>The </a:t>
            </a:r>
            <a:r>
              <a:rPr lang="en-US" sz="2400" dirty="0">
                <a:solidFill>
                  <a:prstClr val="black"/>
                </a:solidFill>
                <a:latin typeface="Times New Roman" pitchFamily="18" charset="0"/>
                <a:cs typeface="Times New Roman" pitchFamily="18" charset="0"/>
              </a:rPr>
              <a:t>highly </a:t>
            </a:r>
            <a:r>
              <a:rPr lang="en-US" sz="2400" dirty="0" smtClean="0">
                <a:solidFill>
                  <a:prstClr val="black"/>
                </a:solidFill>
                <a:latin typeface="Times New Roman" pitchFamily="18" charset="0"/>
                <a:cs typeface="Times New Roman" pitchFamily="18" charset="0"/>
              </a:rPr>
              <a:t>specialized cells </a:t>
            </a:r>
            <a:r>
              <a:rPr lang="en-US" sz="2400" dirty="0">
                <a:solidFill>
                  <a:prstClr val="black"/>
                </a:solidFill>
                <a:latin typeface="Times New Roman" pitchFamily="18" charset="0"/>
                <a:cs typeface="Times New Roman" pitchFamily="18" charset="0"/>
              </a:rPr>
              <a:t>that make up these tissues originally came from an initial pool of stem cells formed </a:t>
            </a:r>
            <a:r>
              <a:rPr lang="en-US" sz="2400" dirty="0" smtClean="0">
                <a:solidFill>
                  <a:prstClr val="black"/>
                </a:solidFill>
                <a:latin typeface="Times New Roman" pitchFamily="18" charset="0"/>
                <a:cs typeface="Times New Roman" pitchFamily="18" charset="0"/>
              </a:rPr>
              <a:t>shortly after </a:t>
            </a:r>
            <a:r>
              <a:rPr lang="en-US" sz="2400" dirty="0">
                <a:solidFill>
                  <a:prstClr val="black"/>
                </a:solidFill>
                <a:latin typeface="Times New Roman" pitchFamily="18" charset="0"/>
                <a:cs typeface="Times New Roman" pitchFamily="18" charset="0"/>
              </a:rPr>
              <a:t>fertilization. </a:t>
            </a:r>
            <a:endParaRPr lang="en-US" sz="2400" dirty="0" smtClean="0">
              <a:solidFill>
                <a:prstClr val="black"/>
              </a:solidFill>
              <a:latin typeface="Times New Roman" pitchFamily="18" charset="0"/>
              <a:cs typeface="Times New Roman" pitchFamily="18" charset="0"/>
            </a:endParaRPr>
          </a:p>
          <a:p>
            <a:pPr marL="285750" indent="-285750" algn="just">
              <a:lnSpc>
                <a:spcPct val="150000"/>
              </a:lnSpc>
              <a:buFont typeface="Wingdings" pitchFamily="2" charset="2"/>
              <a:buChar char="v"/>
            </a:pPr>
            <a:r>
              <a:rPr lang="en-US" sz="2400" dirty="0" smtClean="0">
                <a:solidFill>
                  <a:prstClr val="black"/>
                </a:solidFill>
                <a:latin typeface="Times New Roman" pitchFamily="18" charset="0"/>
                <a:cs typeface="Times New Roman" pitchFamily="18" charset="0"/>
              </a:rPr>
              <a:t>Throughout </a:t>
            </a:r>
            <a:r>
              <a:rPr lang="en-US" sz="2400" dirty="0">
                <a:solidFill>
                  <a:prstClr val="black"/>
                </a:solidFill>
                <a:latin typeface="Times New Roman" pitchFamily="18" charset="0"/>
                <a:cs typeface="Times New Roman" pitchFamily="18" charset="0"/>
              </a:rPr>
              <a:t>our lives, we continue to rely on stem cells to replace injured </a:t>
            </a:r>
            <a:r>
              <a:rPr lang="en-US" sz="2400" dirty="0" smtClean="0">
                <a:solidFill>
                  <a:prstClr val="black"/>
                </a:solidFill>
                <a:latin typeface="Times New Roman" pitchFamily="18" charset="0"/>
                <a:cs typeface="Times New Roman" pitchFamily="18" charset="0"/>
              </a:rPr>
              <a:t>tissues and </a:t>
            </a:r>
            <a:r>
              <a:rPr lang="en-US" sz="2400" dirty="0">
                <a:solidFill>
                  <a:prstClr val="black"/>
                </a:solidFill>
                <a:latin typeface="Times New Roman" pitchFamily="18" charset="0"/>
                <a:cs typeface="Times New Roman" pitchFamily="18" charset="0"/>
              </a:rPr>
              <a:t>cells that are lost every day, such as those in our skin, hair, blood and the lining of our gut. </a:t>
            </a:r>
            <a:endParaRPr lang="en-US" sz="2400" dirty="0" smtClean="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177</a:t>
            </a:fld>
            <a:endParaRPr lang="en-US"/>
          </a:p>
        </p:txBody>
      </p:sp>
    </p:spTree>
    <p:extLst>
      <p:ext uri="{BB962C8B-B14F-4D97-AF65-F5344CB8AC3E}">
        <p14:creationId xmlns:p14="http://schemas.microsoft.com/office/powerpoint/2010/main" xmlns="" val="412829250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5632311"/>
          </a:xfrm>
          <a:prstGeom prst="rect">
            <a:avLst/>
          </a:prstGeom>
        </p:spPr>
        <p:txBody>
          <a:bodyPr wrap="square">
            <a:spAutoFit/>
          </a:bodyPr>
          <a:lstStyle/>
          <a:p>
            <a:pPr marL="285750" indent="-285750" algn="just">
              <a:lnSpc>
                <a:spcPct val="150000"/>
              </a:lnSpc>
              <a:buFont typeface="Wingdings" pitchFamily="2" charset="2"/>
              <a:buChar char="v"/>
            </a:pPr>
            <a:r>
              <a:rPr lang="en-US" sz="2400" dirty="0">
                <a:solidFill>
                  <a:prstClr val="black"/>
                </a:solidFill>
                <a:latin typeface="Times New Roman" pitchFamily="18" charset="0"/>
                <a:cs typeface="Times New Roman" pitchFamily="18" charset="0"/>
              </a:rPr>
              <a:t>When a stem cell divides, each new cell has the potential either to remain a stem cell or become another type of cell with a more specialized function, such as muscle cell, red blood cell or other cells</a:t>
            </a:r>
            <a:r>
              <a:rPr lang="en-US" sz="2400" dirty="0" smtClean="0">
                <a:solidFill>
                  <a:prstClr val="black"/>
                </a:solidFill>
                <a:latin typeface="Times New Roman" pitchFamily="18" charset="0"/>
                <a:cs typeface="Times New Roman" pitchFamily="18" charset="0"/>
              </a:rPr>
              <a:t>.</a:t>
            </a:r>
          </a:p>
          <a:p>
            <a:pPr algn="ctr">
              <a:lnSpc>
                <a:spcPct val="150000"/>
              </a:lnSpc>
            </a:pPr>
            <a:r>
              <a:rPr lang="en-US" sz="2400" b="1" dirty="0" smtClean="0">
                <a:solidFill>
                  <a:prstClr val="black"/>
                </a:solidFill>
                <a:latin typeface="Times New Roman" pitchFamily="18" charset="0"/>
                <a:cs typeface="Times New Roman" pitchFamily="18" charset="0"/>
              </a:rPr>
              <a:t>Unique properties of all stem cells</a:t>
            </a:r>
          </a:p>
          <a:p>
            <a:pPr marL="342900" indent="-342900" algn="just">
              <a:lnSpc>
                <a:spcPct val="150000"/>
              </a:lnSpc>
              <a:buFont typeface="Courier New" pitchFamily="49" charset="0"/>
              <a:buChar char="o"/>
            </a:pPr>
            <a:r>
              <a:rPr lang="en-US" sz="2400" dirty="0" smtClean="0">
                <a:solidFill>
                  <a:prstClr val="black"/>
                </a:solidFill>
                <a:latin typeface="Times New Roman" pitchFamily="18" charset="0"/>
                <a:cs typeface="Times New Roman" pitchFamily="18" charset="0"/>
              </a:rPr>
              <a:t>All stem cells regardless of their source have three general properties:</a:t>
            </a:r>
          </a:p>
          <a:p>
            <a:pPr marL="457200" indent="-457200" algn="just">
              <a:lnSpc>
                <a:spcPct val="150000"/>
              </a:lnSpc>
              <a:buFontTx/>
              <a:buAutoNum type="arabicPeriod"/>
            </a:pPr>
            <a:r>
              <a:rPr lang="en-US" sz="2400" i="1" dirty="0" smtClean="0">
                <a:solidFill>
                  <a:prstClr val="black"/>
                </a:solidFill>
                <a:latin typeface="Times New Roman" pitchFamily="18" charset="0"/>
                <a:cs typeface="Times New Roman" pitchFamily="18" charset="0"/>
              </a:rPr>
              <a:t>They are capable of dividing and renewing themselves for long periods; </a:t>
            </a:r>
            <a:r>
              <a:rPr lang="en-US" sz="2400" dirty="0" smtClean="0">
                <a:solidFill>
                  <a:prstClr val="black"/>
                </a:solidFill>
                <a:latin typeface="Times New Roman" pitchFamily="18" charset="0"/>
                <a:cs typeface="Times New Roman" pitchFamily="18" charset="0"/>
              </a:rPr>
              <a:t>unlike muscle cells, blood cells, or nerve cells, which do not replicate many times.</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178</a:t>
            </a:fld>
            <a:endParaRPr lang="en-US"/>
          </a:p>
        </p:txBody>
      </p:sp>
    </p:spTree>
    <p:extLst>
      <p:ext uri="{BB962C8B-B14F-4D97-AF65-F5344CB8AC3E}">
        <p14:creationId xmlns:p14="http://schemas.microsoft.com/office/powerpoint/2010/main" xmlns="" val="363119149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7693"/>
            <a:ext cx="8763000" cy="6740307"/>
          </a:xfrm>
          <a:prstGeom prst="rect">
            <a:avLst/>
          </a:prstGeom>
        </p:spPr>
        <p:txBody>
          <a:bodyPr wrap="square">
            <a:spAutoFit/>
          </a:bodyPr>
          <a:lstStyle/>
          <a:p>
            <a:pPr marL="457200" indent="-457200" algn="just">
              <a:lnSpc>
                <a:spcPct val="150000"/>
              </a:lnSpc>
              <a:buFont typeface="+mj-lt"/>
              <a:buAutoNum type="arabicPeriod" startAt="2"/>
            </a:pPr>
            <a:r>
              <a:rPr lang="en-US" sz="2400" i="1" dirty="0" smtClean="0">
                <a:solidFill>
                  <a:prstClr val="black"/>
                </a:solidFill>
                <a:latin typeface="Times New Roman" pitchFamily="18" charset="0"/>
                <a:cs typeface="Times New Roman" pitchFamily="18" charset="0"/>
              </a:rPr>
              <a:t>They are unspecialized; </a:t>
            </a:r>
            <a:r>
              <a:rPr lang="en-US" sz="2400" dirty="0" smtClean="0">
                <a:solidFill>
                  <a:prstClr val="black"/>
                </a:solidFill>
                <a:latin typeface="Times New Roman" pitchFamily="18" charset="0"/>
                <a:cs typeface="Times New Roman" pitchFamily="18" charset="0"/>
              </a:rPr>
              <a:t>they don’t have any tissue specific structures that allow them to perform specialized functions.</a:t>
            </a:r>
            <a:endParaRPr lang="en-US" sz="2400" i="1" dirty="0">
              <a:solidFill>
                <a:prstClr val="black"/>
              </a:solidFill>
              <a:latin typeface="Times New Roman" pitchFamily="18" charset="0"/>
              <a:cs typeface="Times New Roman" pitchFamily="18" charset="0"/>
            </a:endParaRPr>
          </a:p>
          <a:p>
            <a:pPr marL="457200" indent="-457200" algn="just">
              <a:lnSpc>
                <a:spcPct val="150000"/>
              </a:lnSpc>
              <a:buFont typeface="+mj-lt"/>
              <a:buAutoNum type="arabicPeriod" startAt="2"/>
            </a:pPr>
            <a:r>
              <a:rPr lang="en-US" sz="2400" i="1" dirty="0" smtClean="0">
                <a:solidFill>
                  <a:prstClr val="black"/>
                </a:solidFill>
                <a:latin typeface="Times New Roman" pitchFamily="18" charset="0"/>
                <a:cs typeface="Times New Roman" pitchFamily="18" charset="0"/>
              </a:rPr>
              <a:t>They can give rise to specialized cell types.</a:t>
            </a:r>
            <a:r>
              <a:rPr lang="en-US" sz="2400" dirty="0">
                <a:solidFill>
                  <a:prstClr val="black"/>
                </a:solidFill>
                <a:latin typeface="Times New Roman" pitchFamily="18" charset="0"/>
                <a:cs typeface="Times New Roman" pitchFamily="18" charset="0"/>
              </a:rPr>
              <a:t> </a:t>
            </a:r>
            <a:endParaRPr lang="en-US" sz="2400" dirty="0" smtClean="0">
              <a:solidFill>
                <a:prstClr val="black"/>
              </a:solidFill>
              <a:latin typeface="Times New Roman" pitchFamily="18" charset="0"/>
              <a:cs typeface="Times New Roman" pitchFamily="18" charset="0"/>
            </a:endParaRPr>
          </a:p>
          <a:p>
            <a:pPr marL="342900" indent="-342900" algn="just">
              <a:lnSpc>
                <a:spcPct val="150000"/>
              </a:lnSpc>
              <a:buFont typeface="Arial" pitchFamily="34" charset="0"/>
              <a:buChar char="•"/>
            </a:pPr>
            <a:r>
              <a:rPr lang="en-US" sz="2400" dirty="0" smtClean="0">
                <a:solidFill>
                  <a:prstClr val="black"/>
                </a:solidFill>
                <a:latin typeface="Times New Roman" pitchFamily="18" charset="0"/>
                <a:cs typeface="Times New Roman" pitchFamily="18" charset="0"/>
              </a:rPr>
              <a:t>When unspecialized stem cells give rise to specialized cells, the process is called differentiation.</a:t>
            </a:r>
          </a:p>
          <a:p>
            <a:pPr marL="342900" indent="-342900" algn="just">
              <a:lnSpc>
                <a:spcPct val="150000"/>
              </a:lnSpc>
              <a:buFont typeface="Arial" pitchFamily="34" charset="0"/>
              <a:buChar char="•"/>
            </a:pPr>
            <a:r>
              <a:rPr lang="en-US" sz="2400" dirty="0" smtClean="0">
                <a:solidFill>
                  <a:prstClr val="black"/>
                </a:solidFill>
                <a:latin typeface="Times New Roman" pitchFamily="18" charset="0"/>
                <a:cs typeface="Times New Roman" pitchFamily="18" charset="0"/>
              </a:rPr>
              <a:t>While differentiating, the cell usually goes through several stages, becoming more specialized at each stage.</a:t>
            </a:r>
          </a:p>
          <a:p>
            <a:pPr marL="342900" indent="-342900" algn="just">
              <a:lnSpc>
                <a:spcPct val="150000"/>
              </a:lnSpc>
              <a:buFont typeface="Wingdings" pitchFamily="2" charset="2"/>
              <a:buChar char="v"/>
            </a:pPr>
            <a:r>
              <a:rPr lang="en-US" sz="2400" b="1" dirty="0" smtClean="0">
                <a:solidFill>
                  <a:prstClr val="black"/>
                </a:solidFill>
                <a:latin typeface="Times New Roman" pitchFamily="18" charset="0"/>
                <a:cs typeface="Times New Roman" pitchFamily="18" charset="0"/>
              </a:rPr>
              <a:t>Differentiation: </a:t>
            </a:r>
            <a:r>
              <a:rPr lang="en-US" sz="2400" dirty="0" smtClean="0">
                <a:solidFill>
                  <a:prstClr val="black"/>
                </a:solidFill>
                <a:latin typeface="Times New Roman" pitchFamily="18" charset="0"/>
                <a:cs typeface="Times New Roman" pitchFamily="18" charset="0"/>
              </a:rPr>
              <a:t>unspecialized stem cells give rise to specialized (differentiated) cells in response to external or internal signals.</a:t>
            </a:r>
          </a:p>
          <a:p>
            <a:pPr marL="342900" indent="-342900" algn="just">
              <a:lnSpc>
                <a:spcPct val="150000"/>
              </a:lnSpc>
              <a:buFont typeface="Wingdings" pitchFamily="2" charset="2"/>
              <a:buChar char="v"/>
            </a:pPr>
            <a:r>
              <a:rPr lang="en-US" sz="2400" b="1" dirty="0" smtClean="0">
                <a:solidFill>
                  <a:prstClr val="black"/>
                </a:solidFill>
                <a:latin typeface="Times New Roman" pitchFamily="18" charset="0"/>
                <a:cs typeface="Times New Roman" pitchFamily="18" charset="0"/>
              </a:rPr>
              <a:t>Internal signals: </a:t>
            </a:r>
            <a:r>
              <a:rPr lang="en-US" sz="2400" dirty="0" smtClean="0">
                <a:solidFill>
                  <a:prstClr val="black"/>
                </a:solidFill>
                <a:latin typeface="Times New Roman" pitchFamily="18" charset="0"/>
                <a:cs typeface="Times New Roman" pitchFamily="18" charset="0"/>
              </a:rPr>
              <a:t>turn on specific genes causing differential gene expression and the </a:t>
            </a:r>
            <a:r>
              <a:rPr lang="en-US" sz="2400" b="1" dirty="0" smtClean="0">
                <a:solidFill>
                  <a:prstClr val="black"/>
                </a:solidFill>
                <a:latin typeface="Times New Roman" pitchFamily="18" charset="0"/>
                <a:cs typeface="Times New Roman" pitchFamily="18" charset="0"/>
              </a:rPr>
              <a:t>External signals </a:t>
            </a:r>
            <a:r>
              <a:rPr lang="en-US" sz="2400" dirty="0" smtClean="0">
                <a:solidFill>
                  <a:prstClr val="black"/>
                </a:solidFill>
                <a:latin typeface="Times New Roman" pitchFamily="18" charset="0"/>
                <a:cs typeface="Times New Roman" pitchFamily="18" charset="0"/>
              </a:rPr>
              <a:t>include: chemicals secreted by other cells such as growth factors, cytokines etc. </a:t>
            </a:r>
            <a:endParaRPr lang="en-US" dirty="0">
              <a:solidFill>
                <a:prstClr val="black"/>
              </a:solidFill>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179</a:t>
            </a:fld>
            <a:endParaRPr lang="en-US"/>
          </a:p>
        </p:txBody>
      </p:sp>
    </p:spTree>
    <p:extLst>
      <p:ext uri="{BB962C8B-B14F-4D97-AF65-F5344CB8AC3E}">
        <p14:creationId xmlns:p14="http://schemas.microsoft.com/office/powerpoint/2010/main" xmlns="" val="1349077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6694140"/>
          </a:xfrm>
          <a:prstGeom prst="rect">
            <a:avLst/>
          </a:prstGeom>
          <a:solidFill>
            <a:schemeClr val="bg2">
              <a:lumMod val="90000"/>
            </a:schemeClr>
          </a:solidFill>
        </p:spPr>
        <p:txBody>
          <a:bodyPr wrap="square">
            <a:spAutoFit/>
          </a:bodyPr>
          <a:lstStyle/>
          <a:p>
            <a:pPr lvl="0" algn="just">
              <a:lnSpc>
                <a:spcPct val="150000"/>
              </a:lnSpc>
            </a:pPr>
            <a:r>
              <a:rPr lang="en-US" sz="2600" b="1" dirty="0" smtClean="0">
                <a:solidFill>
                  <a:prstClr val="black"/>
                </a:solidFill>
                <a:latin typeface="Times New Roman" pitchFamily="18" charset="0"/>
                <a:cs typeface="Times New Roman" pitchFamily="18" charset="0"/>
              </a:rPr>
              <a:t>C. Biotechnology and Environment</a:t>
            </a:r>
          </a:p>
          <a:p>
            <a:pPr marL="457200" lvl="0" indent="-457200" algn="just">
              <a:lnSpc>
                <a:spcPct val="150000"/>
              </a:lnSpc>
              <a:buFont typeface="Wingdings" pitchFamily="2" charset="2"/>
              <a:buChar char="q"/>
            </a:pPr>
            <a:r>
              <a:rPr lang="en-US" sz="2600" dirty="0" smtClean="0">
                <a:solidFill>
                  <a:prstClr val="black"/>
                </a:solidFill>
                <a:latin typeface="Times New Roman" pitchFamily="18" charset="0"/>
                <a:cs typeface="Times New Roman" pitchFamily="18" charset="0"/>
              </a:rPr>
              <a:t>Environmental problems like:</a:t>
            </a:r>
          </a:p>
          <a:p>
            <a:pPr marL="914400" lvl="1" indent="-457200" algn="just">
              <a:lnSpc>
                <a:spcPct val="150000"/>
              </a:lnSpc>
              <a:buFont typeface="Courier New" pitchFamily="49" charset="0"/>
              <a:buChar char="o"/>
            </a:pPr>
            <a:r>
              <a:rPr lang="en-US" sz="2600" dirty="0" smtClean="0">
                <a:solidFill>
                  <a:prstClr val="black"/>
                </a:solidFill>
                <a:latin typeface="Times New Roman" pitchFamily="18" charset="0"/>
                <a:cs typeface="Times New Roman" pitchFamily="18" charset="0"/>
              </a:rPr>
              <a:t>Pollution control,</a:t>
            </a:r>
          </a:p>
          <a:p>
            <a:pPr marL="914400" lvl="1" indent="-457200" algn="just">
              <a:lnSpc>
                <a:spcPct val="150000"/>
              </a:lnSpc>
              <a:buFont typeface="Courier New" pitchFamily="49" charset="0"/>
              <a:buChar char="o"/>
            </a:pPr>
            <a:r>
              <a:rPr lang="en-US" sz="2600" dirty="0" smtClean="0">
                <a:solidFill>
                  <a:prstClr val="black"/>
                </a:solidFill>
                <a:latin typeface="Times New Roman" pitchFamily="18" charset="0"/>
                <a:cs typeface="Times New Roman" pitchFamily="18" charset="0"/>
              </a:rPr>
              <a:t>Depletion of natural resources  for non renewable energy</a:t>
            </a:r>
          </a:p>
          <a:p>
            <a:pPr marL="914400" lvl="1" indent="-457200" algn="just">
              <a:lnSpc>
                <a:spcPct val="150000"/>
              </a:lnSpc>
              <a:buFont typeface="Courier New" pitchFamily="49" charset="0"/>
              <a:buChar char="o"/>
            </a:pPr>
            <a:r>
              <a:rPr lang="en-US" sz="2600" dirty="0" smtClean="0">
                <a:solidFill>
                  <a:prstClr val="black"/>
                </a:solidFill>
                <a:latin typeface="Times New Roman" pitchFamily="18" charset="0"/>
                <a:cs typeface="Times New Roman" pitchFamily="18" charset="0"/>
              </a:rPr>
              <a:t>Conservation of biodiversity etc. are being dealt with using biotechnology.</a:t>
            </a:r>
          </a:p>
          <a:p>
            <a:pPr marL="457200" indent="-457200" algn="just">
              <a:lnSpc>
                <a:spcPct val="150000"/>
              </a:lnSpc>
              <a:buFont typeface="Wingdings" pitchFamily="2" charset="2"/>
              <a:buChar char="q"/>
            </a:pPr>
            <a:r>
              <a:rPr lang="en-US" sz="2600" dirty="0" smtClean="0">
                <a:solidFill>
                  <a:prstClr val="black"/>
                </a:solidFill>
                <a:latin typeface="Times New Roman" pitchFamily="18" charset="0"/>
                <a:cs typeface="Times New Roman" pitchFamily="18" charset="0"/>
              </a:rPr>
              <a:t>For e.g. bacteria are being utilized for detoxification of industrial effluents, in combating soil spills for treatment of sewage and for biogas production.</a:t>
            </a:r>
          </a:p>
          <a:p>
            <a:pPr marL="457200" indent="-457200" algn="just">
              <a:lnSpc>
                <a:spcPct val="150000"/>
              </a:lnSpc>
              <a:buFont typeface="Wingdings" pitchFamily="2" charset="2"/>
              <a:buChar char="q"/>
            </a:pPr>
            <a:r>
              <a:rPr lang="en-US" sz="2600" dirty="0" smtClean="0">
                <a:solidFill>
                  <a:srgbClr val="00B050"/>
                </a:solidFill>
                <a:latin typeface="Times New Roman" pitchFamily="18" charset="0"/>
                <a:cs typeface="Times New Roman" pitchFamily="18" charset="0"/>
              </a:rPr>
              <a:t>Bio-pesticides</a:t>
            </a:r>
            <a:r>
              <a:rPr lang="en-US" sz="2600" dirty="0" smtClean="0">
                <a:solidFill>
                  <a:prstClr val="black"/>
                </a:solidFill>
                <a:latin typeface="Times New Roman" pitchFamily="18" charset="0"/>
                <a:cs typeface="Times New Roman" pitchFamily="18" charset="0"/>
              </a:rPr>
              <a:t> give environmentally safer alternative to chemical pesticides for control of insect pests and diseases.</a:t>
            </a:r>
            <a:endParaRPr lang="en-US" sz="26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18</a:t>
            </a:fld>
            <a:endParaRPr lang="en-US"/>
          </a:p>
        </p:txBody>
      </p:sp>
    </p:spTree>
    <p:extLst>
      <p:ext uri="{BB962C8B-B14F-4D97-AF65-F5344CB8AC3E}">
        <p14:creationId xmlns:p14="http://schemas.microsoft.com/office/powerpoint/2010/main" xmlns="" val="206093770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6009337"/>
          </a:xfrm>
          <a:prstGeom prst="rect">
            <a:avLst/>
          </a:prstGeom>
        </p:spPr>
        <p:txBody>
          <a:bodyPr wrap="square">
            <a:spAutoFit/>
          </a:bodyPr>
          <a:lstStyle/>
          <a:p>
            <a:pPr marL="285750" indent="-285750">
              <a:lnSpc>
                <a:spcPct val="150000"/>
              </a:lnSpc>
              <a:buFontTx/>
              <a:buBlip>
                <a:blip r:embed="rId2"/>
              </a:buBlip>
            </a:pPr>
            <a:r>
              <a:rPr lang="en-US" sz="2400" dirty="0" smtClean="0">
                <a:solidFill>
                  <a:prstClr val="black"/>
                </a:solidFill>
                <a:latin typeface="Times New Roman" pitchFamily="18" charset="0"/>
                <a:cs typeface="Times New Roman" pitchFamily="18" charset="0"/>
              </a:rPr>
              <a:t>All stem cells are not alike! Some stem cells have more potential than others.</a:t>
            </a:r>
          </a:p>
          <a:p>
            <a:pPr marL="285750" indent="-285750">
              <a:lnSpc>
                <a:spcPct val="150000"/>
              </a:lnSpc>
              <a:buFontTx/>
              <a:buBlip>
                <a:blip r:embed="rId3"/>
              </a:buBlip>
            </a:pPr>
            <a:r>
              <a:rPr lang="en-US" sz="2400" i="1" dirty="0" smtClean="0">
                <a:solidFill>
                  <a:prstClr val="black"/>
                </a:solidFill>
                <a:latin typeface="Times New Roman" pitchFamily="18" charset="0"/>
                <a:cs typeface="Times New Roman" pitchFamily="18" charset="0"/>
              </a:rPr>
              <a:t>POTENCY</a:t>
            </a:r>
            <a:r>
              <a:rPr lang="en-US" sz="2400" dirty="0" smtClean="0">
                <a:solidFill>
                  <a:prstClr val="black"/>
                </a:solidFill>
                <a:latin typeface="Times New Roman" pitchFamily="18" charset="0"/>
                <a:cs typeface="Times New Roman" pitchFamily="18" charset="0"/>
              </a:rPr>
              <a:t> describes flexibility of cells.</a:t>
            </a:r>
          </a:p>
          <a:p>
            <a:pPr marL="742950" lvl="1" indent="-285750">
              <a:lnSpc>
                <a:spcPct val="150000"/>
              </a:lnSpc>
              <a:spcBef>
                <a:spcPts val="600"/>
              </a:spcBef>
              <a:spcAft>
                <a:spcPts val="600"/>
              </a:spcAft>
              <a:buFontTx/>
              <a:buBlip>
                <a:blip r:embed="rId4"/>
              </a:buBlip>
            </a:pPr>
            <a:r>
              <a:rPr lang="en-US" sz="2300" i="1" dirty="0" err="1" smtClean="0">
                <a:solidFill>
                  <a:prstClr val="black"/>
                </a:solidFill>
                <a:latin typeface="Times New Roman" pitchFamily="18" charset="0"/>
                <a:cs typeface="Times New Roman" pitchFamily="18" charset="0"/>
              </a:rPr>
              <a:t>Unipoten</a:t>
            </a:r>
            <a:r>
              <a:rPr lang="en-US" sz="2300" dirty="0" err="1" smtClean="0">
                <a:solidFill>
                  <a:prstClr val="black"/>
                </a:solidFill>
                <a:latin typeface="Times New Roman" pitchFamily="18" charset="0"/>
                <a:cs typeface="Times New Roman" pitchFamily="18" charset="0"/>
              </a:rPr>
              <a:t>t</a:t>
            </a:r>
            <a:r>
              <a:rPr lang="en-US" sz="2300" dirty="0" smtClean="0">
                <a:solidFill>
                  <a:prstClr val="black"/>
                </a:solidFill>
                <a:latin typeface="Times New Roman" pitchFamily="18" charset="0"/>
                <a:cs typeface="Times New Roman" pitchFamily="18" charset="0"/>
              </a:rPr>
              <a:t> stem cells form only one type of specialized cell type.</a:t>
            </a:r>
          </a:p>
          <a:p>
            <a:pPr marL="742950" lvl="1" indent="-285750">
              <a:lnSpc>
                <a:spcPct val="150000"/>
              </a:lnSpc>
              <a:spcBef>
                <a:spcPts val="600"/>
              </a:spcBef>
              <a:spcAft>
                <a:spcPts val="600"/>
              </a:spcAft>
              <a:buFontTx/>
              <a:buBlip>
                <a:blip r:embed="rId4"/>
              </a:buBlip>
            </a:pPr>
            <a:r>
              <a:rPr lang="en-US" sz="2300" i="1" dirty="0" err="1" smtClean="0">
                <a:solidFill>
                  <a:prstClr val="black"/>
                </a:solidFill>
                <a:latin typeface="Times New Roman" pitchFamily="18" charset="0"/>
                <a:cs typeface="Times New Roman" pitchFamily="18" charset="0"/>
              </a:rPr>
              <a:t>Multipotent</a:t>
            </a:r>
            <a:r>
              <a:rPr lang="en-US" sz="2300" dirty="0" smtClean="0">
                <a:solidFill>
                  <a:prstClr val="black"/>
                </a:solidFill>
                <a:latin typeface="Times New Roman" pitchFamily="18" charset="0"/>
                <a:cs typeface="Times New Roman" pitchFamily="18" charset="0"/>
              </a:rPr>
              <a:t> stem cells can form multiple types of cells and tissue types.</a:t>
            </a:r>
          </a:p>
          <a:p>
            <a:pPr marL="742950" lvl="1" indent="-285750">
              <a:lnSpc>
                <a:spcPct val="150000"/>
              </a:lnSpc>
              <a:spcBef>
                <a:spcPts val="600"/>
              </a:spcBef>
              <a:spcAft>
                <a:spcPts val="600"/>
              </a:spcAft>
              <a:buFontTx/>
              <a:buBlip>
                <a:blip r:embed="rId4"/>
              </a:buBlip>
            </a:pPr>
            <a:r>
              <a:rPr lang="en-US" sz="2300" i="1" dirty="0" smtClean="0">
                <a:solidFill>
                  <a:prstClr val="black"/>
                </a:solidFill>
                <a:latin typeface="Times New Roman" pitchFamily="18" charset="0"/>
                <a:cs typeface="Times New Roman" pitchFamily="18" charset="0"/>
              </a:rPr>
              <a:t>Pluripotent</a:t>
            </a:r>
            <a:r>
              <a:rPr lang="en-US" sz="2300" dirty="0" smtClean="0">
                <a:solidFill>
                  <a:prstClr val="black"/>
                </a:solidFill>
                <a:latin typeface="Times New Roman" pitchFamily="18" charset="0"/>
                <a:cs typeface="Times New Roman" pitchFamily="18" charset="0"/>
              </a:rPr>
              <a:t> stem cells can form most or all cell types in the adult.</a:t>
            </a:r>
          </a:p>
          <a:p>
            <a:pPr marL="742950" lvl="1" indent="-285750">
              <a:lnSpc>
                <a:spcPct val="150000"/>
              </a:lnSpc>
              <a:spcBef>
                <a:spcPts val="600"/>
              </a:spcBef>
              <a:spcAft>
                <a:spcPts val="600"/>
              </a:spcAft>
              <a:buFontTx/>
              <a:buBlip>
                <a:blip r:embed="rId4"/>
              </a:buBlip>
            </a:pPr>
            <a:r>
              <a:rPr lang="en-US" sz="2300" i="1" dirty="0" smtClean="0">
                <a:solidFill>
                  <a:prstClr val="black"/>
                </a:solidFill>
                <a:latin typeface="Times New Roman" pitchFamily="18" charset="0"/>
                <a:cs typeface="Times New Roman" pitchFamily="18" charset="0"/>
              </a:rPr>
              <a:t>Totipotent</a:t>
            </a:r>
            <a:r>
              <a:rPr lang="en-US" sz="2300" dirty="0" smtClean="0">
                <a:solidFill>
                  <a:prstClr val="black"/>
                </a:solidFill>
                <a:latin typeface="Times New Roman" pitchFamily="18" charset="0"/>
                <a:cs typeface="Times New Roman" pitchFamily="18" charset="0"/>
              </a:rPr>
              <a:t> stem cells can form all adult cell types as well as the specialized tissues to support development of the embryo (e.g. the placenta)</a:t>
            </a:r>
            <a:endParaRPr lang="en-US" sz="23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180</a:t>
            </a:fld>
            <a:endParaRPr lang="en-US"/>
          </a:p>
        </p:txBody>
      </p:sp>
    </p:spTree>
    <p:extLst>
      <p:ext uri="{BB962C8B-B14F-4D97-AF65-F5344CB8AC3E}">
        <p14:creationId xmlns:p14="http://schemas.microsoft.com/office/powerpoint/2010/main" xmlns="" val="45689686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stem-cells.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6200"/>
            <a:ext cx="8991600" cy="662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8E82F8EB-D623-43FC-AB15-0EFF6FAC25BD}" type="slidenum">
              <a:rPr lang="en-US" smtClean="0"/>
              <a:pPr/>
              <a:t>181</a:t>
            </a:fld>
            <a:endParaRPr lang="en-US"/>
          </a:p>
        </p:txBody>
      </p:sp>
    </p:spTree>
    <p:extLst>
      <p:ext uri="{BB962C8B-B14F-4D97-AF65-F5344CB8AC3E}">
        <p14:creationId xmlns:p14="http://schemas.microsoft.com/office/powerpoint/2010/main" xmlns="" val="124453573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740307"/>
          </a:xfrm>
          <a:prstGeom prst="rect">
            <a:avLst/>
          </a:prstGeom>
        </p:spPr>
        <p:txBody>
          <a:bodyPr wrap="square">
            <a:spAutoFit/>
          </a:bodyPr>
          <a:lstStyle/>
          <a:p>
            <a:pPr algn="ctr">
              <a:lnSpc>
                <a:spcPct val="150000"/>
              </a:lnSpc>
            </a:pPr>
            <a:r>
              <a:rPr lang="en-US" sz="2400" b="1" dirty="0" smtClean="0">
                <a:solidFill>
                  <a:prstClr val="black"/>
                </a:solidFill>
                <a:latin typeface="Times New Roman" pitchFamily="18" charset="0"/>
                <a:cs typeface="Times New Roman" pitchFamily="18" charset="0"/>
              </a:rPr>
              <a:t>Types of stem cells: embryonic and adult</a:t>
            </a:r>
          </a:p>
          <a:p>
            <a:pPr>
              <a:lnSpc>
                <a:spcPct val="150000"/>
              </a:lnSpc>
            </a:pPr>
            <a:r>
              <a:rPr lang="en-US" sz="2400" b="1" dirty="0" smtClean="0">
                <a:solidFill>
                  <a:prstClr val="black"/>
                </a:solidFill>
                <a:latin typeface="Times New Roman" pitchFamily="18" charset="0"/>
                <a:cs typeface="Times New Roman" pitchFamily="18" charset="0"/>
              </a:rPr>
              <a:t>Embryonic stem cells</a:t>
            </a:r>
          </a:p>
          <a:p>
            <a:pPr marL="285750" indent="-285750" algn="just">
              <a:lnSpc>
                <a:spcPct val="150000"/>
              </a:lnSpc>
              <a:buFontTx/>
              <a:buBlip>
                <a:blip r:embed="rId2"/>
              </a:buBlip>
            </a:pPr>
            <a:r>
              <a:rPr lang="en-US" sz="2400" dirty="0" smtClean="0">
                <a:solidFill>
                  <a:prstClr val="black"/>
                </a:solidFill>
                <a:latin typeface="Times New Roman" pitchFamily="18" charset="0"/>
                <a:cs typeface="Times New Roman" pitchFamily="18" charset="0"/>
              </a:rPr>
              <a:t>Are derived from embryos that develop from eggs that have been fertilized in vitro.</a:t>
            </a:r>
          </a:p>
          <a:p>
            <a:pPr marL="285750" indent="-285750" algn="just">
              <a:lnSpc>
                <a:spcPct val="150000"/>
              </a:lnSpc>
              <a:buFontTx/>
              <a:buBlip>
                <a:blip r:embed="rId2"/>
              </a:buBlip>
            </a:pPr>
            <a:r>
              <a:rPr lang="en-US" sz="2400" dirty="0" smtClean="0">
                <a:solidFill>
                  <a:prstClr val="black"/>
                </a:solidFill>
                <a:latin typeface="Times New Roman" pitchFamily="18" charset="0"/>
                <a:cs typeface="Times New Roman" pitchFamily="18" charset="0"/>
              </a:rPr>
              <a:t>They are not derived from eggs fertilized in a women’s body</a:t>
            </a:r>
          </a:p>
          <a:p>
            <a:pPr marL="285750" indent="-285750" algn="just">
              <a:lnSpc>
                <a:spcPct val="150000"/>
              </a:lnSpc>
              <a:buFontTx/>
              <a:buBlip>
                <a:blip r:embed="rId2"/>
              </a:buBlip>
            </a:pPr>
            <a:r>
              <a:rPr lang="en-US" sz="2400" dirty="0" smtClean="0">
                <a:solidFill>
                  <a:prstClr val="black"/>
                </a:solidFill>
                <a:latin typeface="Times New Roman" pitchFamily="18" charset="0"/>
                <a:cs typeface="Times New Roman" pitchFamily="18" charset="0"/>
              </a:rPr>
              <a:t> Can become all cell types of the body because they are either </a:t>
            </a:r>
            <a:r>
              <a:rPr lang="en-US" sz="2400" i="1" dirty="0" smtClean="0">
                <a:solidFill>
                  <a:prstClr val="black"/>
                </a:solidFill>
                <a:latin typeface="Times New Roman" pitchFamily="18" charset="0"/>
                <a:cs typeface="Times New Roman" pitchFamily="18" charset="0"/>
              </a:rPr>
              <a:t>pluripotent</a:t>
            </a:r>
            <a:r>
              <a:rPr lang="en-US" sz="2400" dirty="0" smtClean="0">
                <a:solidFill>
                  <a:prstClr val="black"/>
                </a:solidFill>
                <a:latin typeface="Times New Roman" pitchFamily="18" charset="0"/>
                <a:cs typeface="Times New Roman" pitchFamily="18" charset="0"/>
              </a:rPr>
              <a:t> or </a:t>
            </a:r>
            <a:r>
              <a:rPr lang="en-US" sz="2400" i="1" dirty="0" smtClean="0">
                <a:solidFill>
                  <a:prstClr val="black"/>
                </a:solidFill>
                <a:latin typeface="Times New Roman" pitchFamily="18" charset="0"/>
                <a:cs typeface="Times New Roman" pitchFamily="18" charset="0"/>
              </a:rPr>
              <a:t>totipotent</a:t>
            </a:r>
          </a:p>
          <a:p>
            <a:pPr marL="285750" indent="-285750" algn="just">
              <a:lnSpc>
                <a:spcPct val="150000"/>
              </a:lnSpc>
              <a:buFontTx/>
              <a:buBlip>
                <a:blip r:embed="rId2"/>
              </a:buBlip>
            </a:pPr>
            <a:r>
              <a:rPr lang="en-US" sz="2400" dirty="0" smtClean="0">
                <a:solidFill>
                  <a:prstClr val="black"/>
                </a:solidFill>
                <a:latin typeface="Times New Roman" pitchFamily="18" charset="0"/>
                <a:cs typeface="Times New Roman" pitchFamily="18" charset="0"/>
              </a:rPr>
              <a:t>Can be grown relatively easily in culture</a:t>
            </a:r>
          </a:p>
          <a:p>
            <a:pPr algn="just">
              <a:lnSpc>
                <a:spcPct val="150000"/>
              </a:lnSpc>
            </a:pPr>
            <a:r>
              <a:rPr lang="en-US" sz="2400" b="1" dirty="0" smtClean="0">
                <a:solidFill>
                  <a:prstClr val="black"/>
                </a:solidFill>
                <a:latin typeface="Times New Roman" pitchFamily="18" charset="0"/>
                <a:cs typeface="Times New Roman" pitchFamily="18" charset="0"/>
              </a:rPr>
              <a:t>Adult stem cells</a:t>
            </a:r>
          </a:p>
          <a:p>
            <a:pPr marL="342900" indent="-342900" algn="just">
              <a:lnSpc>
                <a:spcPct val="150000"/>
              </a:lnSpc>
              <a:buFontTx/>
              <a:buBlip>
                <a:blip r:embed="rId3"/>
              </a:buBlip>
            </a:pPr>
            <a:r>
              <a:rPr lang="en-US" sz="2400" dirty="0" smtClean="0">
                <a:solidFill>
                  <a:prstClr val="black"/>
                </a:solidFill>
                <a:latin typeface="Times New Roman" pitchFamily="18" charset="0"/>
                <a:cs typeface="Times New Roman" pitchFamily="18" charset="0"/>
              </a:rPr>
              <a:t>Also called somatic stem cell, where somatic refers to cells of the body (not the germ cells, sperm or eggs)</a:t>
            </a:r>
          </a:p>
          <a:p>
            <a:pPr algn="just">
              <a:lnSpc>
                <a:spcPct val="150000"/>
              </a:lnSpc>
            </a:pPr>
            <a:endParaRPr lang="en-US" sz="24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182</a:t>
            </a:fld>
            <a:endParaRPr lang="en-US"/>
          </a:p>
        </p:txBody>
      </p:sp>
    </p:spTree>
    <p:extLst>
      <p:ext uri="{BB962C8B-B14F-4D97-AF65-F5344CB8AC3E}">
        <p14:creationId xmlns:p14="http://schemas.microsoft.com/office/powerpoint/2010/main" xmlns="" val="395282794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6186309"/>
          </a:xfrm>
          <a:prstGeom prst="rect">
            <a:avLst/>
          </a:prstGeom>
        </p:spPr>
        <p:txBody>
          <a:bodyPr wrap="square">
            <a:spAutoFit/>
          </a:bodyPr>
          <a:lstStyle/>
          <a:p>
            <a:pPr marL="342900" indent="-342900" algn="just">
              <a:lnSpc>
                <a:spcPct val="150000"/>
              </a:lnSpc>
              <a:buFontTx/>
              <a:buBlip>
                <a:blip r:embed="rId2"/>
              </a:buBlip>
            </a:pPr>
            <a:r>
              <a:rPr lang="en-US" sz="2400" dirty="0">
                <a:solidFill>
                  <a:prstClr val="black"/>
                </a:solidFill>
                <a:latin typeface="Times New Roman" pitchFamily="18" charset="0"/>
                <a:cs typeface="Times New Roman" pitchFamily="18" charset="0"/>
              </a:rPr>
              <a:t>They are thought to be an undifferentiated cells, found among differentiated cells in a tissue or organ.</a:t>
            </a:r>
          </a:p>
          <a:p>
            <a:pPr marL="342900" indent="-342900" algn="just">
              <a:lnSpc>
                <a:spcPct val="150000"/>
              </a:lnSpc>
              <a:buFontTx/>
              <a:buBlip>
                <a:blip r:embed="rId2"/>
              </a:buBlip>
            </a:pPr>
            <a:r>
              <a:rPr lang="en-US" sz="2400" dirty="0" err="1">
                <a:solidFill>
                  <a:prstClr val="black"/>
                </a:solidFill>
                <a:latin typeface="Times New Roman" pitchFamily="18" charset="0"/>
                <a:cs typeface="Times New Roman" pitchFamily="18" charset="0"/>
              </a:rPr>
              <a:t>Eg</a:t>
            </a:r>
            <a:r>
              <a:rPr lang="en-US" sz="2400" dirty="0">
                <a:solidFill>
                  <a:prstClr val="black"/>
                </a:solidFill>
                <a:latin typeface="Times New Roman" pitchFamily="18" charset="0"/>
                <a:cs typeface="Times New Roman" pitchFamily="18" charset="0"/>
              </a:rPr>
              <a:t>. Limited tissues (bone marrow, muscle, brain)</a:t>
            </a:r>
          </a:p>
          <a:p>
            <a:pPr marL="342900" indent="-342900" algn="just">
              <a:lnSpc>
                <a:spcPct val="150000"/>
              </a:lnSpc>
              <a:buFontTx/>
              <a:buBlip>
                <a:blip r:embed="rId2"/>
              </a:buBlip>
            </a:pPr>
            <a:r>
              <a:rPr lang="en-US" sz="2400" dirty="0">
                <a:solidFill>
                  <a:prstClr val="black"/>
                </a:solidFill>
                <a:latin typeface="Times New Roman" pitchFamily="18" charset="0"/>
                <a:cs typeface="Times New Roman" pitchFamily="18" charset="0"/>
              </a:rPr>
              <a:t>The primary role of adult stem cells in a living organism is to maintain and repair the tissue in which they are found.</a:t>
            </a:r>
          </a:p>
          <a:p>
            <a:pPr marL="342900" indent="-342900" algn="just">
              <a:lnSpc>
                <a:spcPct val="150000"/>
              </a:lnSpc>
              <a:buFontTx/>
              <a:buBlip>
                <a:blip r:embed="rId2"/>
              </a:buBlip>
            </a:pPr>
            <a:r>
              <a:rPr lang="en-US" sz="2400" dirty="0">
                <a:solidFill>
                  <a:prstClr val="black"/>
                </a:solidFill>
                <a:latin typeface="Times New Roman" pitchFamily="18" charset="0"/>
                <a:cs typeface="Times New Roman" pitchFamily="18" charset="0"/>
              </a:rPr>
              <a:t>Limited to differentiate into different cell types of their tissue of origin.</a:t>
            </a:r>
          </a:p>
          <a:p>
            <a:pPr marL="342900" indent="-342900" algn="just">
              <a:lnSpc>
                <a:spcPct val="150000"/>
              </a:lnSpc>
              <a:buFontTx/>
              <a:buBlip>
                <a:blip r:embed="rId2"/>
              </a:buBlip>
            </a:pPr>
            <a:r>
              <a:rPr lang="en-US" sz="2400" dirty="0">
                <a:solidFill>
                  <a:prstClr val="black"/>
                </a:solidFill>
                <a:latin typeface="Times New Roman" pitchFamily="18" charset="0"/>
                <a:cs typeface="Times New Roman" pitchFamily="18" charset="0"/>
              </a:rPr>
              <a:t>Therefore, they are either </a:t>
            </a:r>
            <a:r>
              <a:rPr lang="en-US" sz="2400" i="1" dirty="0" err="1">
                <a:solidFill>
                  <a:prstClr val="black"/>
                </a:solidFill>
                <a:latin typeface="Times New Roman" pitchFamily="18" charset="0"/>
                <a:cs typeface="Times New Roman" pitchFamily="18" charset="0"/>
              </a:rPr>
              <a:t>unipotent</a:t>
            </a:r>
            <a:r>
              <a:rPr lang="en-US" sz="2400" dirty="0">
                <a:solidFill>
                  <a:prstClr val="black"/>
                </a:solidFill>
                <a:latin typeface="Times New Roman" pitchFamily="18" charset="0"/>
                <a:cs typeface="Times New Roman" pitchFamily="18" charset="0"/>
              </a:rPr>
              <a:t> or </a:t>
            </a:r>
            <a:r>
              <a:rPr lang="en-US" sz="2400" i="1" dirty="0" err="1" smtClean="0">
                <a:solidFill>
                  <a:prstClr val="black"/>
                </a:solidFill>
                <a:latin typeface="Times New Roman" pitchFamily="18" charset="0"/>
                <a:cs typeface="Times New Roman" pitchFamily="18" charset="0"/>
              </a:rPr>
              <a:t>multipoten</a:t>
            </a:r>
            <a:r>
              <a:rPr lang="en-US" sz="2400" dirty="0" err="1" smtClean="0">
                <a:solidFill>
                  <a:prstClr val="black"/>
                </a:solidFill>
                <a:latin typeface="Times New Roman" pitchFamily="18" charset="0"/>
                <a:cs typeface="Times New Roman" pitchFamily="18" charset="0"/>
              </a:rPr>
              <a:t>t</a:t>
            </a:r>
            <a:endParaRPr lang="en-US" sz="2400" dirty="0" smtClean="0">
              <a:solidFill>
                <a:prstClr val="black"/>
              </a:solidFill>
              <a:latin typeface="Times New Roman" pitchFamily="18" charset="0"/>
              <a:cs typeface="Times New Roman" pitchFamily="18" charset="0"/>
            </a:endParaRPr>
          </a:p>
          <a:p>
            <a:pPr marL="342900" indent="-342900" algn="just">
              <a:lnSpc>
                <a:spcPct val="150000"/>
              </a:lnSpc>
              <a:buFontTx/>
              <a:buBlip>
                <a:blip r:embed="rId2"/>
              </a:buBlip>
            </a:pPr>
            <a:r>
              <a:rPr lang="en-US" sz="2400" dirty="0" smtClean="0">
                <a:solidFill>
                  <a:prstClr val="black"/>
                </a:solidFill>
                <a:latin typeface="Times New Roman" pitchFamily="18" charset="0"/>
                <a:cs typeface="Times New Roman" pitchFamily="18" charset="0"/>
              </a:rPr>
              <a:t>Unlike embryonic stem cells, which are defined by their origin (from pre-implantation-stage embryo), the origin of adult stem cells in some mature tissues is still unknown</a:t>
            </a:r>
            <a:endParaRPr lang="en-US" sz="24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183</a:t>
            </a:fld>
            <a:endParaRPr lang="en-US"/>
          </a:p>
        </p:txBody>
      </p:sp>
    </p:spTree>
    <p:extLst>
      <p:ext uri="{BB962C8B-B14F-4D97-AF65-F5344CB8AC3E}">
        <p14:creationId xmlns:p14="http://schemas.microsoft.com/office/powerpoint/2010/main" xmlns="" val="217230107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186309"/>
          </a:xfrm>
          <a:prstGeom prst="rect">
            <a:avLst/>
          </a:prstGeom>
        </p:spPr>
        <p:txBody>
          <a:bodyPr wrap="square">
            <a:spAutoFit/>
          </a:bodyPr>
          <a:lstStyle/>
          <a:p>
            <a:pPr algn="ctr">
              <a:lnSpc>
                <a:spcPct val="150000"/>
              </a:lnSpc>
            </a:pPr>
            <a:r>
              <a:rPr lang="en-US" sz="2400" b="1" dirty="0">
                <a:solidFill>
                  <a:prstClr val="black"/>
                </a:solidFill>
                <a:latin typeface="Times New Roman"/>
                <a:ea typeface="Times New Roman"/>
              </a:rPr>
              <a:t>Stem cell research and its potential in </a:t>
            </a:r>
            <a:r>
              <a:rPr lang="en-US" sz="2400" b="1" dirty="0" smtClean="0">
                <a:solidFill>
                  <a:prstClr val="black"/>
                </a:solidFill>
                <a:latin typeface="Times New Roman"/>
                <a:ea typeface="Times New Roman"/>
              </a:rPr>
              <a:t>medicine</a:t>
            </a:r>
          </a:p>
          <a:p>
            <a:pPr marL="342900" indent="-342900" algn="just">
              <a:lnSpc>
                <a:spcPct val="150000"/>
              </a:lnSpc>
              <a:buFont typeface="Wingdings" pitchFamily="2" charset="2"/>
              <a:buChar char="q"/>
            </a:pPr>
            <a:r>
              <a:rPr lang="en-US" sz="2400" dirty="0" smtClean="0">
                <a:solidFill>
                  <a:prstClr val="black"/>
                </a:solidFill>
                <a:latin typeface="Times New Roman"/>
                <a:ea typeface="Times New Roman"/>
              </a:rPr>
              <a:t>Because stem cells (particularly ES cells) can be manipulated </a:t>
            </a:r>
            <a:r>
              <a:rPr lang="en-US" sz="2400" i="1" dirty="0" smtClean="0">
                <a:solidFill>
                  <a:prstClr val="black"/>
                </a:solidFill>
                <a:latin typeface="Times New Roman"/>
                <a:ea typeface="Times New Roman"/>
              </a:rPr>
              <a:t>in vitro</a:t>
            </a:r>
            <a:r>
              <a:rPr lang="en-US" sz="2400" dirty="0" smtClean="0">
                <a:solidFill>
                  <a:prstClr val="black"/>
                </a:solidFill>
                <a:latin typeface="Times New Roman"/>
                <a:ea typeface="Times New Roman"/>
              </a:rPr>
              <a:t> to form a variety of different cell types, they hold great potential for regenerative medicine.</a:t>
            </a:r>
          </a:p>
          <a:p>
            <a:pPr marL="342900" indent="-342900" algn="just">
              <a:lnSpc>
                <a:spcPct val="150000"/>
              </a:lnSpc>
              <a:buFont typeface="Wingdings" pitchFamily="2" charset="2"/>
              <a:buChar char="q"/>
            </a:pPr>
            <a:r>
              <a:rPr lang="en-US" sz="2400" dirty="0" smtClean="0">
                <a:solidFill>
                  <a:prstClr val="black"/>
                </a:solidFill>
                <a:latin typeface="Times New Roman"/>
                <a:ea typeface="Times New Roman"/>
              </a:rPr>
              <a:t>Regenerative </a:t>
            </a:r>
            <a:r>
              <a:rPr lang="en-US" sz="2400" dirty="0">
                <a:solidFill>
                  <a:prstClr val="black"/>
                </a:solidFill>
                <a:latin typeface="Times New Roman"/>
                <a:ea typeface="Times New Roman"/>
              </a:rPr>
              <a:t>Medicine is a comprehensive term used to describe the current methods and research employed to revive and/or replace dead or damaged tissue. </a:t>
            </a:r>
            <a:endParaRPr lang="en-US" sz="2400" dirty="0" smtClean="0">
              <a:solidFill>
                <a:prstClr val="black"/>
              </a:solidFill>
              <a:latin typeface="Times New Roman"/>
              <a:ea typeface="Times New Roman"/>
            </a:endParaRPr>
          </a:p>
          <a:p>
            <a:pPr marL="342900" indent="-342900" algn="just">
              <a:lnSpc>
                <a:spcPct val="150000"/>
              </a:lnSpc>
              <a:buFont typeface="Wingdings" pitchFamily="2" charset="2"/>
              <a:buChar char="q"/>
            </a:pPr>
            <a:r>
              <a:rPr lang="en-US" sz="2400" dirty="0" smtClean="0">
                <a:solidFill>
                  <a:prstClr val="black"/>
                </a:solidFill>
                <a:latin typeface="Times New Roman"/>
                <a:ea typeface="Times New Roman"/>
              </a:rPr>
              <a:t>ES/totipotent cells are of most interest as they have the most developmental potential, including the ability to differentiate into tissues in which adult stem cells are only present with very low abundance.</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184</a:t>
            </a:fld>
            <a:endParaRPr lang="en-US"/>
          </a:p>
        </p:txBody>
      </p:sp>
    </p:spTree>
    <p:extLst>
      <p:ext uri="{BB962C8B-B14F-4D97-AF65-F5344CB8AC3E}">
        <p14:creationId xmlns:p14="http://schemas.microsoft.com/office/powerpoint/2010/main" xmlns="" val="140554268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128" y="152400"/>
            <a:ext cx="8686800" cy="5632311"/>
          </a:xfrm>
          <a:prstGeom prst="rect">
            <a:avLst/>
          </a:prstGeom>
        </p:spPr>
        <p:txBody>
          <a:bodyPr wrap="square">
            <a:spAutoFit/>
          </a:bodyPr>
          <a:lstStyle/>
          <a:p>
            <a:pPr marL="342900" indent="-342900" algn="just">
              <a:lnSpc>
                <a:spcPct val="150000"/>
              </a:lnSpc>
              <a:buFont typeface="Wingdings" pitchFamily="2" charset="2"/>
              <a:buChar char="q"/>
            </a:pPr>
            <a:r>
              <a:rPr lang="en-US" sz="2400" dirty="0">
                <a:solidFill>
                  <a:prstClr val="black"/>
                </a:solidFill>
                <a:latin typeface="Times New Roman"/>
                <a:ea typeface="Times New Roman"/>
              </a:rPr>
              <a:t>Stem cells offer new potentials for treating diseases such as diabetes and heart disease</a:t>
            </a:r>
          </a:p>
          <a:p>
            <a:pPr marL="342900" indent="-342900" algn="just">
              <a:lnSpc>
                <a:spcPct val="150000"/>
              </a:lnSpc>
              <a:buFont typeface="Wingdings" pitchFamily="2" charset="2"/>
              <a:buChar char="q"/>
            </a:pPr>
            <a:r>
              <a:rPr lang="en-US" sz="2400" dirty="0">
                <a:solidFill>
                  <a:prstClr val="black"/>
                </a:solidFill>
                <a:latin typeface="Times New Roman"/>
                <a:ea typeface="Times New Roman"/>
              </a:rPr>
              <a:t>Human stem cells are currently being used to test new drugs.</a:t>
            </a:r>
          </a:p>
          <a:p>
            <a:pPr marL="342900" indent="-342900" algn="just">
              <a:lnSpc>
                <a:spcPct val="150000"/>
              </a:lnSpc>
              <a:buFont typeface="Wingdings" pitchFamily="2" charset="2"/>
              <a:buChar char="q"/>
            </a:pPr>
            <a:r>
              <a:rPr lang="en-US" sz="2400" dirty="0">
                <a:solidFill>
                  <a:prstClr val="black"/>
                </a:solidFill>
                <a:latin typeface="Times New Roman"/>
                <a:ea typeface="Times New Roman"/>
              </a:rPr>
              <a:t>Stem cells, directed to differentiate into specific cell types, offer the possibility of a renewable source of replacement cells and tissues to treat  different diseases.</a:t>
            </a:r>
          </a:p>
          <a:p>
            <a:pPr algn="just">
              <a:lnSpc>
                <a:spcPct val="150000"/>
              </a:lnSpc>
            </a:pPr>
            <a:r>
              <a:rPr lang="en-US" sz="2400" dirty="0">
                <a:solidFill>
                  <a:prstClr val="black"/>
                </a:solidFill>
                <a:latin typeface="Times New Roman"/>
                <a:ea typeface="Times New Roman"/>
              </a:rPr>
              <a:t>Example </a:t>
            </a:r>
          </a:p>
          <a:p>
            <a:pPr marL="800100" lvl="1" indent="-342900" algn="just">
              <a:lnSpc>
                <a:spcPct val="150000"/>
              </a:lnSpc>
              <a:buFont typeface="Wingdings" pitchFamily="2" charset="2"/>
              <a:buChar char="v"/>
            </a:pPr>
            <a:r>
              <a:rPr lang="en-US" sz="2400" dirty="0">
                <a:solidFill>
                  <a:prstClr val="black"/>
                </a:solidFill>
                <a:latin typeface="Times New Roman"/>
                <a:ea typeface="Times New Roman"/>
              </a:rPr>
              <a:t>Pancreatic islet cells to treat patients with diabetics, </a:t>
            </a:r>
          </a:p>
          <a:p>
            <a:pPr marL="800100" lvl="1" indent="-342900" algn="just">
              <a:lnSpc>
                <a:spcPct val="150000"/>
              </a:lnSpc>
              <a:buFont typeface="Wingdings" pitchFamily="2" charset="2"/>
              <a:buChar char="v"/>
            </a:pPr>
            <a:r>
              <a:rPr lang="en-US" sz="2400" dirty="0">
                <a:solidFill>
                  <a:prstClr val="black"/>
                </a:solidFill>
                <a:latin typeface="Times New Roman"/>
                <a:ea typeface="Times New Roman"/>
              </a:rPr>
              <a:t>Heart muscle to replace damaged or diseased heart tissue and </a:t>
            </a:r>
          </a:p>
          <a:p>
            <a:pPr marL="800100" lvl="1" indent="-342900" algn="just">
              <a:lnSpc>
                <a:spcPct val="150000"/>
              </a:lnSpc>
              <a:buFont typeface="Wingdings" pitchFamily="2" charset="2"/>
              <a:buChar char="v"/>
            </a:pPr>
            <a:r>
              <a:rPr lang="en-US" sz="2400" dirty="0">
                <a:solidFill>
                  <a:prstClr val="black"/>
                </a:solidFill>
                <a:latin typeface="Times New Roman"/>
                <a:ea typeface="Times New Roman"/>
              </a:rPr>
              <a:t>Immune cells for patients with immune </a:t>
            </a:r>
            <a:r>
              <a:rPr lang="en-US" sz="2400" dirty="0" smtClean="0">
                <a:solidFill>
                  <a:prstClr val="black"/>
                </a:solidFill>
                <a:latin typeface="Times New Roman"/>
                <a:ea typeface="Times New Roman"/>
              </a:rPr>
              <a:t>deficiencies</a:t>
            </a:r>
            <a:r>
              <a:rPr lang="en-US" sz="2400" dirty="0">
                <a:solidFill>
                  <a:prstClr val="black"/>
                </a:solidFill>
                <a:latin typeface="Times New Roman"/>
                <a:ea typeface="Times New Roman"/>
              </a:rPr>
              <a:t>.</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185</a:t>
            </a:fld>
            <a:endParaRPr lang="en-US"/>
          </a:p>
        </p:txBody>
      </p:sp>
    </p:spTree>
    <p:extLst>
      <p:ext uri="{BB962C8B-B14F-4D97-AF65-F5344CB8AC3E}">
        <p14:creationId xmlns:p14="http://schemas.microsoft.com/office/powerpoint/2010/main" xmlns="" val="114988344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385" y="228600"/>
            <a:ext cx="8686800" cy="6186309"/>
          </a:xfrm>
          <a:prstGeom prst="rect">
            <a:avLst/>
          </a:prstGeom>
        </p:spPr>
        <p:txBody>
          <a:bodyPr wrap="square">
            <a:spAutoFit/>
          </a:bodyPr>
          <a:lstStyle/>
          <a:p>
            <a:pPr algn="ctr">
              <a:lnSpc>
                <a:spcPct val="150000"/>
              </a:lnSpc>
            </a:pPr>
            <a:r>
              <a:rPr lang="en-US" sz="2400" b="1" dirty="0" smtClean="0">
                <a:solidFill>
                  <a:prstClr val="black"/>
                </a:solidFill>
                <a:latin typeface="Times New Roman"/>
                <a:ea typeface="Times New Roman"/>
              </a:rPr>
              <a:t>Genomics</a:t>
            </a:r>
          </a:p>
          <a:p>
            <a:pPr marL="342900" indent="-342900" algn="just">
              <a:lnSpc>
                <a:spcPct val="150000"/>
              </a:lnSpc>
              <a:buFontTx/>
              <a:buBlip>
                <a:blip r:embed="rId2"/>
              </a:buBlip>
            </a:pPr>
            <a:r>
              <a:rPr lang="en-US" sz="2400" dirty="0" smtClean="0">
                <a:solidFill>
                  <a:prstClr val="black"/>
                </a:solidFill>
                <a:latin typeface="Times New Roman"/>
                <a:ea typeface="Times New Roman"/>
              </a:rPr>
              <a:t>Genomics is defined as investigation into the structure and function of every large numbers of genes undertaken in a simultaneous fashion.</a:t>
            </a:r>
          </a:p>
          <a:p>
            <a:pPr marL="342900" indent="-342900" algn="just">
              <a:lnSpc>
                <a:spcPct val="150000"/>
              </a:lnSpc>
              <a:buFontTx/>
              <a:buBlip>
                <a:blip r:embed="rId2"/>
              </a:buBlip>
            </a:pPr>
            <a:r>
              <a:rPr lang="en-US" sz="2400" dirty="0" smtClean="0">
                <a:solidFill>
                  <a:prstClr val="black"/>
                </a:solidFill>
                <a:latin typeface="Times New Roman"/>
                <a:ea typeface="Times New Roman"/>
              </a:rPr>
              <a:t>Classified into:</a:t>
            </a:r>
          </a:p>
          <a:p>
            <a:pPr marL="800100" lvl="1" indent="-342900" algn="just">
              <a:lnSpc>
                <a:spcPct val="150000"/>
              </a:lnSpc>
              <a:buFont typeface="Wingdings" pitchFamily="2" charset="2"/>
              <a:buChar char="ü"/>
            </a:pPr>
            <a:r>
              <a:rPr lang="en-US" sz="2400" dirty="0" smtClean="0">
                <a:solidFill>
                  <a:prstClr val="black"/>
                </a:solidFill>
                <a:latin typeface="Times New Roman"/>
                <a:ea typeface="Times New Roman"/>
              </a:rPr>
              <a:t>Functional genomics</a:t>
            </a:r>
          </a:p>
          <a:p>
            <a:pPr marL="800100" lvl="1" indent="-342900" algn="just">
              <a:lnSpc>
                <a:spcPct val="150000"/>
              </a:lnSpc>
              <a:buFont typeface="Wingdings" pitchFamily="2" charset="2"/>
              <a:buChar char="ü"/>
            </a:pPr>
            <a:r>
              <a:rPr lang="en-US" sz="2400" dirty="0" smtClean="0">
                <a:solidFill>
                  <a:prstClr val="black"/>
                </a:solidFill>
                <a:latin typeface="Times New Roman"/>
                <a:ea typeface="Times New Roman"/>
              </a:rPr>
              <a:t>Structural genomics</a:t>
            </a:r>
          </a:p>
          <a:p>
            <a:pPr marL="800100" lvl="1" indent="-342900" algn="just">
              <a:lnSpc>
                <a:spcPct val="150000"/>
              </a:lnSpc>
              <a:buFont typeface="Wingdings" pitchFamily="2" charset="2"/>
              <a:buChar char="ü"/>
            </a:pPr>
            <a:r>
              <a:rPr lang="en-US" sz="2400" dirty="0" smtClean="0">
                <a:solidFill>
                  <a:prstClr val="black"/>
                </a:solidFill>
                <a:latin typeface="Times New Roman"/>
                <a:ea typeface="Times New Roman"/>
              </a:rPr>
              <a:t>Comparative genomics</a:t>
            </a:r>
          </a:p>
          <a:p>
            <a:pPr marL="342900" indent="-342900" algn="just">
              <a:lnSpc>
                <a:spcPct val="150000"/>
              </a:lnSpc>
              <a:buFontTx/>
              <a:buBlip>
                <a:blip r:embed="rId3"/>
              </a:buBlip>
            </a:pPr>
            <a:r>
              <a:rPr lang="en-US" sz="2400" b="1" dirty="0">
                <a:solidFill>
                  <a:prstClr val="black"/>
                </a:solidFill>
                <a:latin typeface="Times New Roman"/>
                <a:ea typeface="Times New Roman"/>
              </a:rPr>
              <a:t>Functional </a:t>
            </a:r>
            <a:r>
              <a:rPr lang="en-US" sz="2400" b="1" dirty="0" smtClean="0">
                <a:solidFill>
                  <a:prstClr val="black"/>
                </a:solidFill>
                <a:latin typeface="Times New Roman"/>
                <a:ea typeface="Times New Roman"/>
              </a:rPr>
              <a:t>genomics</a:t>
            </a:r>
            <a:r>
              <a:rPr lang="en-US" sz="2400" dirty="0" smtClean="0">
                <a:solidFill>
                  <a:prstClr val="black"/>
                </a:solidFill>
                <a:latin typeface="Times New Roman"/>
                <a:ea typeface="Times New Roman"/>
              </a:rPr>
              <a:t>: attempts to understand the broad sweep of genome function at different developmental stages and under different environmental conditions using different techniques.</a:t>
            </a:r>
            <a:endParaRPr lang="en-US" sz="2400" dirty="0">
              <a:solidFill>
                <a:prstClr val="black"/>
              </a:solidFill>
              <a:latin typeface="Times New Roman"/>
              <a:ea typeface="Times New Roman"/>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186</a:t>
            </a:fld>
            <a:endParaRPr lang="en-US"/>
          </a:p>
        </p:txBody>
      </p:sp>
    </p:spTree>
    <p:extLst>
      <p:ext uri="{BB962C8B-B14F-4D97-AF65-F5344CB8AC3E}">
        <p14:creationId xmlns:p14="http://schemas.microsoft.com/office/powerpoint/2010/main" xmlns="" val="49267440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186309"/>
          </a:xfrm>
          <a:prstGeom prst="rect">
            <a:avLst/>
          </a:prstGeom>
        </p:spPr>
        <p:txBody>
          <a:bodyPr wrap="square">
            <a:spAutoFit/>
          </a:bodyPr>
          <a:lstStyle/>
          <a:p>
            <a:pPr marL="342900" indent="-342900" algn="just">
              <a:lnSpc>
                <a:spcPct val="150000"/>
              </a:lnSpc>
              <a:buFont typeface="Arial" pitchFamily="34" charset="0"/>
              <a:buChar char="•"/>
            </a:pPr>
            <a:r>
              <a:rPr lang="en-US" sz="2400" dirty="0" smtClean="0">
                <a:solidFill>
                  <a:prstClr val="black"/>
                </a:solidFill>
                <a:latin typeface="Times New Roman"/>
                <a:ea typeface="Times New Roman"/>
              </a:rPr>
              <a:t>Functional genomics is </a:t>
            </a:r>
            <a:r>
              <a:rPr lang="en-US" sz="2400" dirty="0">
                <a:solidFill>
                  <a:prstClr val="black"/>
                </a:solidFill>
                <a:latin typeface="Times New Roman"/>
                <a:ea typeface="Times New Roman"/>
              </a:rPr>
              <a:t>the study of genes, their resulting proteins, and the role played by the proteins </a:t>
            </a:r>
          </a:p>
          <a:p>
            <a:pPr marL="342900" indent="-342900" algn="just">
              <a:lnSpc>
                <a:spcPct val="150000"/>
              </a:lnSpc>
              <a:buFont typeface="Arial" pitchFamily="34" charset="0"/>
              <a:buChar char="•"/>
            </a:pPr>
            <a:r>
              <a:rPr lang="en-US" sz="2400" dirty="0">
                <a:solidFill>
                  <a:prstClr val="black"/>
                </a:solidFill>
                <a:latin typeface="Times New Roman"/>
                <a:ea typeface="Times New Roman"/>
              </a:rPr>
              <a:t>Also involves understanding the genetic control </a:t>
            </a:r>
            <a:r>
              <a:rPr lang="en-US" sz="2400" dirty="0" smtClean="0">
                <a:solidFill>
                  <a:prstClr val="black"/>
                </a:solidFill>
                <a:latin typeface="Times New Roman"/>
                <a:ea typeface="Times New Roman"/>
              </a:rPr>
              <a:t>mechanisms</a:t>
            </a:r>
          </a:p>
          <a:p>
            <a:pPr marL="342900" indent="-342900" algn="just">
              <a:lnSpc>
                <a:spcPct val="150000"/>
              </a:lnSpc>
              <a:buFont typeface="Arial" pitchFamily="34" charset="0"/>
              <a:buChar char="•"/>
            </a:pPr>
            <a:r>
              <a:rPr lang="en-US" sz="2400" b="1" i="1" dirty="0" smtClean="0">
                <a:solidFill>
                  <a:prstClr val="black"/>
                </a:solidFill>
                <a:latin typeface="Times New Roman"/>
                <a:ea typeface="Times New Roman"/>
              </a:rPr>
              <a:t>Genetic studies</a:t>
            </a:r>
            <a:r>
              <a:rPr lang="en-US" sz="2400" dirty="0" smtClean="0">
                <a:solidFill>
                  <a:prstClr val="black"/>
                </a:solidFill>
                <a:latin typeface="Times New Roman"/>
                <a:ea typeface="Times New Roman"/>
              </a:rPr>
              <a:t>: approach to unravel/not complicate functional genomics.</a:t>
            </a:r>
          </a:p>
          <a:p>
            <a:pPr marL="342900" indent="-342900" algn="just">
              <a:lnSpc>
                <a:spcPct val="150000"/>
              </a:lnSpc>
              <a:buFont typeface="Arial" pitchFamily="34" charset="0"/>
              <a:buChar char="•"/>
            </a:pPr>
            <a:r>
              <a:rPr lang="en-US" sz="2400" dirty="0" smtClean="0">
                <a:solidFill>
                  <a:prstClr val="black"/>
                </a:solidFill>
                <a:latin typeface="Times New Roman"/>
                <a:ea typeface="Times New Roman"/>
              </a:rPr>
              <a:t>Involve studying function of a gene using mutations: loss of function, gain of function, irregular function.</a:t>
            </a:r>
          </a:p>
          <a:p>
            <a:pPr marL="342900" indent="-342900" algn="just">
              <a:lnSpc>
                <a:spcPct val="150000"/>
              </a:lnSpc>
              <a:buFont typeface="Arial" pitchFamily="34" charset="0"/>
              <a:buChar char="•"/>
            </a:pPr>
            <a:r>
              <a:rPr lang="en-US" sz="2400" dirty="0" smtClean="0">
                <a:solidFill>
                  <a:prstClr val="black"/>
                </a:solidFill>
                <a:latin typeface="Times New Roman"/>
                <a:ea typeface="Times New Roman"/>
              </a:rPr>
              <a:t>Characterization of mutant phenotype of every gene at all levels, including its genetic interaction with other mutants.</a:t>
            </a:r>
          </a:p>
          <a:p>
            <a:pPr marL="342900" indent="-342900" algn="just">
              <a:lnSpc>
                <a:spcPct val="150000"/>
              </a:lnSpc>
              <a:buFont typeface="Arial" pitchFamily="34" charset="0"/>
              <a:buChar char="•"/>
            </a:pPr>
            <a:r>
              <a:rPr lang="en-US" sz="2400" dirty="0" smtClean="0">
                <a:solidFill>
                  <a:prstClr val="black"/>
                </a:solidFill>
                <a:latin typeface="Times New Roman"/>
                <a:ea typeface="Times New Roman"/>
              </a:rPr>
              <a:t>The goal of genetic approach to functional genomics: to identify the function of every gene by analyzing its mutant phenotype. </a:t>
            </a:r>
            <a:endParaRPr lang="en-US" sz="2400" dirty="0">
              <a:solidFill>
                <a:prstClr val="black"/>
              </a:solidFill>
              <a:latin typeface="Times New Roman"/>
              <a:ea typeface="Times New Roman"/>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187</a:t>
            </a:fld>
            <a:endParaRPr lang="en-US"/>
          </a:p>
        </p:txBody>
      </p:sp>
    </p:spTree>
    <p:extLst>
      <p:ext uri="{BB962C8B-B14F-4D97-AF65-F5344CB8AC3E}">
        <p14:creationId xmlns:p14="http://schemas.microsoft.com/office/powerpoint/2010/main" xmlns="" val="207709805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2999" cy="6186309"/>
          </a:xfrm>
          <a:prstGeom prst="rect">
            <a:avLst/>
          </a:prstGeom>
        </p:spPr>
        <p:txBody>
          <a:bodyPr wrap="square">
            <a:spAutoFit/>
          </a:bodyPr>
          <a:lstStyle/>
          <a:p>
            <a:pPr marL="342900" indent="-342900" algn="just">
              <a:lnSpc>
                <a:spcPct val="150000"/>
              </a:lnSpc>
              <a:buFontTx/>
              <a:buBlip>
                <a:blip r:embed="rId2"/>
              </a:buBlip>
            </a:pPr>
            <a:r>
              <a:rPr lang="en-US" sz="2400" b="1" dirty="0" smtClean="0">
                <a:solidFill>
                  <a:prstClr val="black"/>
                </a:solidFill>
                <a:latin typeface="Times New Roman"/>
                <a:ea typeface="Times New Roman"/>
              </a:rPr>
              <a:t>Structural </a:t>
            </a:r>
            <a:r>
              <a:rPr lang="en-US" sz="2400" b="1" dirty="0">
                <a:solidFill>
                  <a:prstClr val="black"/>
                </a:solidFill>
                <a:latin typeface="Times New Roman"/>
                <a:ea typeface="Times New Roman"/>
              </a:rPr>
              <a:t>genomics</a:t>
            </a:r>
            <a:r>
              <a:rPr lang="en-US" sz="2400" dirty="0">
                <a:solidFill>
                  <a:prstClr val="black"/>
                </a:solidFill>
                <a:latin typeface="Times New Roman"/>
                <a:ea typeface="Times New Roman"/>
              </a:rPr>
              <a:t>: </a:t>
            </a:r>
            <a:r>
              <a:rPr lang="en-US" sz="2400" dirty="0" smtClean="0">
                <a:solidFill>
                  <a:prstClr val="black"/>
                </a:solidFill>
                <a:latin typeface="Times New Roman"/>
                <a:ea typeface="Times New Roman"/>
              </a:rPr>
              <a:t>characterization the physical nature of the whole genome.</a:t>
            </a:r>
          </a:p>
          <a:p>
            <a:pPr marL="285750" indent="-285750" algn="just">
              <a:lnSpc>
                <a:spcPct val="150000"/>
              </a:lnSpc>
              <a:buFont typeface="Arial" pitchFamily="34" charset="0"/>
              <a:buChar char="•"/>
            </a:pPr>
            <a:r>
              <a:rPr lang="en-US" sz="2400" dirty="0" smtClean="0">
                <a:solidFill>
                  <a:prstClr val="black"/>
                </a:solidFill>
                <a:latin typeface="Times New Roman"/>
              </a:rPr>
              <a:t>Includes the genetic mapping, physical mapping and sequencing of entire genome.</a:t>
            </a:r>
          </a:p>
          <a:p>
            <a:pPr marL="342900" indent="-342900" algn="just">
              <a:lnSpc>
                <a:spcPct val="150000"/>
              </a:lnSpc>
              <a:buFontTx/>
              <a:buBlip>
                <a:blip r:embed="rId2"/>
              </a:buBlip>
            </a:pPr>
            <a:r>
              <a:rPr lang="en-US" sz="2400" b="1" dirty="0" smtClean="0">
                <a:solidFill>
                  <a:prstClr val="black"/>
                </a:solidFill>
                <a:latin typeface="Times New Roman"/>
              </a:rPr>
              <a:t>Comparative genomics</a:t>
            </a:r>
            <a:r>
              <a:rPr lang="en-US" sz="2400" dirty="0" smtClean="0">
                <a:solidFill>
                  <a:prstClr val="black"/>
                </a:solidFill>
                <a:latin typeface="Times New Roman"/>
              </a:rPr>
              <a:t>: </a:t>
            </a:r>
          </a:p>
          <a:p>
            <a:pPr marL="342900" indent="-342900" algn="just">
              <a:lnSpc>
                <a:spcPct val="150000"/>
              </a:lnSpc>
              <a:buFont typeface="Arial" pitchFamily="34" charset="0"/>
              <a:buChar char="•"/>
            </a:pPr>
            <a:r>
              <a:rPr lang="en-US" sz="2400" dirty="0" smtClean="0">
                <a:solidFill>
                  <a:prstClr val="black"/>
                </a:solidFill>
                <a:latin typeface="Times New Roman"/>
              </a:rPr>
              <a:t>Information gained in one organism can have application in other organism even distantly related organisms.</a:t>
            </a:r>
          </a:p>
          <a:p>
            <a:pPr marL="342900" indent="-342900" algn="just">
              <a:lnSpc>
                <a:spcPct val="150000"/>
              </a:lnSpc>
              <a:buFont typeface="Arial" pitchFamily="34" charset="0"/>
              <a:buChar char="•"/>
            </a:pPr>
            <a:r>
              <a:rPr lang="en-US" sz="2400" dirty="0" smtClean="0">
                <a:solidFill>
                  <a:prstClr val="black"/>
                </a:solidFill>
                <a:latin typeface="Times New Roman"/>
              </a:rPr>
              <a:t>Analyzing DNA sequence of different organisms side by side to identify genes and determine their functions</a:t>
            </a:r>
          </a:p>
          <a:p>
            <a:pPr marL="342900" indent="-342900" algn="just">
              <a:lnSpc>
                <a:spcPct val="150000"/>
              </a:lnSpc>
              <a:buFont typeface="Arial" pitchFamily="34" charset="0"/>
              <a:buChar char="•"/>
            </a:pPr>
            <a:r>
              <a:rPr lang="en-US" sz="2400" dirty="0" smtClean="0">
                <a:solidFill>
                  <a:prstClr val="black"/>
                </a:solidFill>
                <a:latin typeface="Times New Roman"/>
              </a:rPr>
              <a:t>Looking for similar genes in different species to determine possible relationships and genomic variations. </a:t>
            </a:r>
            <a:endParaRPr lang="en-US" dirty="0">
              <a:solidFill>
                <a:prstClr val="black"/>
              </a:solidFill>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188</a:t>
            </a:fld>
            <a:endParaRPr lang="en-US"/>
          </a:p>
        </p:txBody>
      </p:sp>
    </p:spTree>
    <p:extLst>
      <p:ext uri="{BB962C8B-B14F-4D97-AF65-F5344CB8AC3E}">
        <p14:creationId xmlns:p14="http://schemas.microsoft.com/office/powerpoint/2010/main" xmlns="" val="116229508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549485"/>
          </a:xfrm>
          <a:prstGeom prst="rect">
            <a:avLst/>
          </a:prstGeom>
        </p:spPr>
        <p:txBody>
          <a:bodyPr wrap="square">
            <a:spAutoFit/>
          </a:bodyPr>
          <a:lstStyle/>
          <a:p>
            <a:pPr algn="ctr">
              <a:lnSpc>
                <a:spcPct val="150000"/>
              </a:lnSpc>
              <a:defRPr/>
            </a:pPr>
            <a:r>
              <a:rPr lang="en-US" sz="2400" b="1" kern="0" dirty="0" smtClean="0">
                <a:solidFill>
                  <a:srgbClr val="04617B"/>
                </a:solidFill>
                <a:latin typeface="Times New Roman" pitchFamily="18" charset="0"/>
                <a:cs typeface="Times New Roman" pitchFamily="18" charset="0"/>
              </a:rPr>
              <a:t>Relationship between Genes &amp; Disease</a:t>
            </a:r>
          </a:p>
          <a:p>
            <a:pPr marL="273050" indent="-273050" algn="just" fontAlgn="base">
              <a:lnSpc>
                <a:spcPct val="150000"/>
              </a:lnSpc>
              <a:spcBef>
                <a:spcPct val="20000"/>
              </a:spcBef>
              <a:spcAft>
                <a:spcPct val="0"/>
              </a:spcAft>
              <a:buClr>
                <a:srgbClr val="0BD0D9"/>
              </a:buClr>
              <a:buSzPct val="95000"/>
              <a:buFont typeface="Wingdings 2" pitchFamily="18" charset="2"/>
              <a:buChar char=""/>
            </a:pPr>
            <a:r>
              <a:rPr lang="en-US" sz="2800" dirty="0">
                <a:solidFill>
                  <a:prstClr val="black"/>
                </a:solidFill>
                <a:latin typeface="Times New Roman" pitchFamily="18" charset="0"/>
                <a:cs typeface="Times New Roman" pitchFamily="18" charset="0"/>
              </a:rPr>
              <a:t>Genes do not cause </a:t>
            </a:r>
            <a:r>
              <a:rPr lang="en-US" sz="2800" dirty="0" smtClean="0">
                <a:solidFill>
                  <a:prstClr val="black"/>
                </a:solidFill>
                <a:latin typeface="Times New Roman" pitchFamily="18" charset="0"/>
                <a:cs typeface="Times New Roman" pitchFamily="18" charset="0"/>
              </a:rPr>
              <a:t>disease, defective genes do.</a:t>
            </a:r>
          </a:p>
          <a:p>
            <a:pPr marL="273050" indent="-273050" algn="just" fontAlgn="base">
              <a:lnSpc>
                <a:spcPct val="150000"/>
              </a:lnSpc>
              <a:spcBef>
                <a:spcPct val="20000"/>
              </a:spcBef>
              <a:spcAft>
                <a:spcPct val="0"/>
              </a:spcAft>
              <a:buClr>
                <a:srgbClr val="0BD0D9"/>
              </a:buClr>
              <a:buSzPct val="95000"/>
              <a:buFont typeface="Wingdings 2" pitchFamily="18" charset="2"/>
              <a:buChar char=""/>
            </a:pPr>
            <a:r>
              <a:rPr lang="en-US" sz="2800" dirty="0">
                <a:solidFill>
                  <a:prstClr val="black"/>
                </a:solidFill>
                <a:latin typeface="Times New Roman" pitchFamily="18" charset="0"/>
                <a:cs typeface="Times New Roman" pitchFamily="18" charset="0"/>
              </a:rPr>
              <a:t>One gene </a:t>
            </a:r>
            <a:r>
              <a:rPr lang="en-US" sz="2800" dirty="0" smtClean="0">
                <a:solidFill>
                  <a:prstClr val="black"/>
                </a:solidFill>
                <a:latin typeface="Times New Roman" pitchFamily="18" charset="0"/>
                <a:cs typeface="Times New Roman" pitchFamily="18" charset="0"/>
              </a:rPr>
              <a:t>encodes one protein/enzyme </a:t>
            </a:r>
            <a:r>
              <a:rPr lang="en-US" sz="2800" dirty="0">
                <a:solidFill>
                  <a:prstClr val="black"/>
                </a:solidFill>
                <a:latin typeface="Times New Roman" pitchFamily="18" charset="0"/>
                <a:cs typeface="Times New Roman" pitchFamily="18" charset="0"/>
              </a:rPr>
              <a:t>(Beadle and Tatum 1940s</a:t>
            </a:r>
            <a:r>
              <a:rPr lang="en-US" sz="2800" dirty="0" smtClean="0">
                <a:solidFill>
                  <a:prstClr val="black"/>
                </a:solidFill>
                <a:latin typeface="Times New Roman" pitchFamily="18" charset="0"/>
                <a:cs typeface="Times New Roman" pitchFamily="18" charset="0"/>
              </a:rPr>
              <a:t>)</a:t>
            </a:r>
          </a:p>
          <a:p>
            <a:pPr marL="273050" indent="-273050" algn="just" fontAlgn="base">
              <a:lnSpc>
                <a:spcPct val="150000"/>
              </a:lnSpc>
              <a:spcBef>
                <a:spcPct val="20000"/>
              </a:spcBef>
              <a:spcAft>
                <a:spcPct val="0"/>
              </a:spcAft>
              <a:buClr>
                <a:srgbClr val="0BD0D9"/>
              </a:buClr>
              <a:buSzPct val="95000"/>
              <a:buFont typeface="Wingdings 2" pitchFamily="18" charset="2"/>
              <a:buChar char=""/>
            </a:pPr>
            <a:r>
              <a:rPr lang="en-US" sz="2800" dirty="0" smtClean="0">
                <a:solidFill>
                  <a:prstClr val="black"/>
                </a:solidFill>
                <a:latin typeface="Times New Roman" pitchFamily="18" charset="0"/>
                <a:cs typeface="Times New Roman" pitchFamily="18" charset="0"/>
              </a:rPr>
              <a:t>If mutation occurs in a given gene, the protein encoded by that gene will not function properly</a:t>
            </a:r>
          </a:p>
          <a:p>
            <a:pPr marL="273050" indent="-273050" algn="just" fontAlgn="base">
              <a:lnSpc>
                <a:spcPct val="150000"/>
              </a:lnSpc>
              <a:spcBef>
                <a:spcPct val="20000"/>
              </a:spcBef>
              <a:spcAft>
                <a:spcPct val="0"/>
              </a:spcAft>
              <a:buClr>
                <a:srgbClr val="0BD0D9"/>
              </a:buClr>
              <a:buSzPct val="95000"/>
              <a:buFont typeface="Wingdings 2" pitchFamily="18" charset="2"/>
              <a:buChar char=""/>
            </a:pPr>
            <a:r>
              <a:rPr lang="en-US" sz="2800" dirty="0" smtClean="0">
                <a:solidFill>
                  <a:prstClr val="black"/>
                </a:solidFill>
                <a:latin typeface="Times New Roman" pitchFamily="18" charset="0"/>
                <a:cs typeface="Times New Roman" pitchFamily="18" charset="0"/>
              </a:rPr>
              <a:t>Many diseases are caused by mutations in the DNA</a:t>
            </a:r>
          </a:p>
          <a:p>
            <a:pPr marL="273050" indent="-273050" algn="just" fontAlgn="base">
              <a:lnSpc>
                <a:spcPct val="150000"/>
              </a:lnSpc>
              <a:spcBef>
                <a:spcPct val="20000"/>
              </a:spcBef>
              <a:spcAft>
                <a:spcPct val="0"/>
              </a:spcAft>
              <a:buClr>
                <a:srgbClr val="0BD0D9"/>
              </a:buClr>
              <a:buSzPct val="95000"/>
              <a:buFont typeface="Wingdings 2" pitchFamily="18" charset="2"/>
              <a:buChar char=""/>
            </a:pPr>
            <a:r>
              <a:rPr lang="en-US" sz="2800" dirty="0">
                <a:solidFill>
                  <a:prstClr val="black"/>
                </a:solidFill>
                <a:latin typeface="Times New Roman" pitchFamily="18" charset="0"/>
                <a:cs typeface="Times New Roman" pitchFamily="18" charset="0"/>
              </a:rPr>
              <a:t>E</a:t>
            </a:r>
            <a:r>
              <a:rPr lang="en-US" sz="2800" dirty="0" smtClean="0">
                <a:solidFill>
                  <a:prstClr val="black"/>
                </a:solidFill>
                <a:latin typeface="Times New Roman" pitchFamily="18" charset="0"/>
                <a:cs typeface="Times New Roman" pitchFamily="18" charset="0"/>
              </a:rPr>
              <a:t>xample: Cystic fibrosis, diabetes, cancer etc..</a:t>
            </a:r>
          </a:p>
          <a:p>
            <a:pPr marL="273050" indent="-273050" algn="just" fontAlgn="base">
              <a:lnSpc>
                <a:spcPct val="150000"/>
              </a:lnSpc>
              <a:spcBef>
                <a:spcPct val="20000"/>
              </a:spcBef>
              <a:spcAft>
                <a:spcPct val="0"/>
              </a:spcAft>
              <a:buClr>
                <a:srgbClr val="0BD0D9"/>
              </a:buClr>
              <a:buSzPct val="95000"/>
              <a:buFont typeface="Wingdings 2" pitchFamily="18" charset="2"/>
              <a:buChar char=""/>
            </a:pPr>
            <a:r>
              <a:rPr lang="en-US" sz="2800" dirty="0" smtClean="0">
                <a:solidFill>
                  <a:prstClr val="black"/>
                </a:solidFill>
                <a:latin typeface="Times New Roman" pitchFamily="18" charset="0"/>
                <a:cs typeface="Times New Roman" pitchFamily="18" charset="0"/>
              </a:rPr>
              <a:t>In some cases the diseases are heritable</a:t>
            </a:r>
            <a:endParaRPr lang="en-US" sz="2800" dirty="0">
              <a:solidFill>
                <a:prstClr val="black"/>
              </a:solidFill>
              <a:latin typeface="Times New Roman" pitchFamily="18" charset="0"/>
              <a:cs typeface="Times New Roman" pitchFamily="18" charset="0"/>
            </a:endParaRPr>
          </a:p>
          <a:p>
            <a:pPr algn="just">
              <a:defRPr/>
            </a:pPr>
            <a:endParaRPr lang="en-US" sz="1400" b="1" kern="0" dirty="0" smtClean="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189</a:t>
            </a:fld>
            <a:endParaRPr lang="en-US"/>
          </a:p>
        </p:txBody>
      </p:sp>
    </p:spTree>
    <p:extLst>
      <p:ext uri="{BB962C8B-B14F-4D97-AF65-F5344CB8AC3E}">
        <p14:creationId xmlns:p14="http://schemas.microsoft.com/office/powerpoint/2010/main" xmlns="" val="1470299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6283771"/>
          </a:xfrm>
          <a:prstGeom prst="rect">
            <a:avLst/>
          </a:prstGeom>
          <a:solidFill>
            <a:schemeClr val="bg2">
              <a:lumMod val="90000"/>
            </a:schemeClr>
          </a:solidFill>
        </p:spPr>
        <p:txBody>
          <a:bodyPr wrap="square">
            <a:spAutoFit/>
          </a:bodyPr>
          <a:lstStyle/>
          <a:p>
            <a:pPr lvl="0" algn="just">
              <a:lnSpc>
                <a:spcPct val="150000"/>
              </a:lnSpc>
            </a:pPr>
            <a:r>
              <a:rPr lang="en-US" sz="2600" b="1" dirty="0" smtClean="0">
                <a:solidFill>
                  <a:prstClr val="black"/>
                </a:solidFill>
                <a:latin typeface="Times New Roman" pitchFamily="18" charset="0"/>
                <a:cs typeface="Times New Roman" pitchFamily="18" charset="0"/>
              </a:rPr>
              <a:t>D. Biotechnology and agriculture</a:t>
            </a:r>
          </a:p>
          <a:p>
            <a:pPr marL="365760" lvl="1" algn="just">
              <a:lnSpc>
                <a:spcPct val="150000"/>
              </a:lnSpc>
              <a:spcBef>
                <a:spcPts val="500"/>
              </a:spcBef>
              <a:defRPr/>
            </a:pPr>
            <a:r>
              <a:rPr lang="en-US" sz="2800" dirty="0" smtClean="0">
                <a:solidFill>
                  <a:prstClr val="black"/>
                </a:solidFill>
                <a:latin typeface="Times New Roman" pitchFamily="18" charset="0"/>
                <a:cs typeface="Times New Roman" pitchFamily="18" charset="0"/>
              </a:rPr>
              <a:t>Production of</a:t>
            </a:r>
          </a:p>
          <a:p>
            <a:pPr marL="708660" lvl="1" indent="-342900" algn="just">
              <a:lnSpc>
                <a:spcPct val="150000"/>
              </a:lnSpc>
              <a:spcBef>
                <a:spcPts val="500"/>
              </a:spcBef>
              <a:buFont typeface="Wingdings" panose="05000000000000000000" pitchFamily="2" charset="2"/>
              <a:buChar char="§"/>
              <a:defRPr/>
            </a:pPr>
            <a:r>
              <a:rPr lang="en-US" sz="2400" dirty="0">
                <a:solidFill>
                  <a:prstClr val="black"/>
                </a:solidFill>
                <a:latin typeface="Times New Roman" pitchFamily="18" charset="0"/>
                <a:cs typeface="Times New Roman" pitchFamily="18" charset="0"/>
              </a:rPr>
              <a:t>T</a:t>
            </a:r>
            <a:r>
              <a:rPr lang="en-US" sz="2400" dirty="0" smtClean="0">
                <a:solidFill>
                  <a:prstClr val="black"/>
                </a:solidFill>
                <a:latin typeface="Times New Roman" pitchFamily="18" charset="0"/>
                <a:cs typeface="Times New Roman" pitchFamily="18" charset="0"/>
              </a:rPr>
              <a:t>ransgenic </a:t>
            </a:r>
            <a:r>
              <a:rPr lang="en-US" sz="2400" dirty="0">
                <a:solidFill>
                  <a:prstClr val="black"/>
                </a:solidFill>
                <a:latin typeface="Times New Roman" pitchFamily="18" charset="0"/>
                <a:cs typeface="Times New Roman" pitchFamily="18" charset="0"/>
              </a:rPr>
              <a:t>animals for</a:t>
            </a:r>
          </a:p>
          <a:p>
            <a:pPr marL="1108710" lvl="2" indent="-342900" algn="just">
              <a:lnSpc>
                <a:spcPct val="150000"/>
              </a:lnSpc>
              <a:spcBef>
                <a:spcPts val="500"/>
              </a:spcBef>
              <a:buFont typeface="Wingdings" panose="05000000000000000000" pitchFamily="2" charset="2"/>
              <a:buChar char="ü"/>
              <a:defRPr/>
            </a:pPr>
            <a:r>
              <a:rPr lang="en-US" sz="2400" dirty="0">
                <a:solidFill>
                  <a:prstClr val="black"/>
                </a:solidFill>
                <a:latin typeface="Times New Roman" pitchFamily="18" charset="0"/>
                <a:cs typeface="Times New Roman" pitchFamily="18" charset="0"/>
              </a:rPr>
              <a:t>increased milk production and growth rate and resistance to diseases </a:t>
            </a:r>
            <a:r>
              <a:rPr lang="en-US" sz="2400" dirty="0" smtClean="0">
                <a:solidFill>
                  <a:prstClr val="black"/>
                </a:solidFill>
                <a:latin typeface="Times New Roman" pitchFamily="18" charset="0"/>
                <a:cs typeface="Times New Roman" pitchFamily="18" charset="0"/>
              </a:rPr>
              <a:t>etc…</a:t>
            </a:r>
            <a:endParaRPr lang="en-US" sz="2400" dirty="0">
              <a:solidFill>
                <a:prstClr val="black"/>
              </a:solidFill>
              <a:latin typeface="Times New Roman" pitchFamily="18" charset="0"/>
              <a:cs typeface="Times New Roman" pitchFamily="18" charset="0"/>
            </a:endParaRPr>
          </a:p>
          <a:p>
            <a:pPr marL="651510" lvl="1" indent="-342900" algn="just">
              <a:lnSpc>
                <a:spcPct val="150000"/>
              </a:lnSpc>
              <a:spcBef>
                <a:spcPts val="500"/>
              </a:spcBef>
              <a:buFont typeface="Wingdings" panose="05000000000000000000" pitchFamily="2" charset="2"/>
              <a:buChar char="§"/>
              <a:defRPr/>
            </a:pPr>
            <a:r>
              <a:rPr lang="en-US" sz="2400" dirty="0">
                <a:solidFill>
                  <a:prstClr val="black"/>
                </a:solidFill>
                <a:latin typeface="Times New Roman" pitchFamily="18" charset="0"/>
                <a:cs typeface="Times New Roman" pitchFamily="18" charset="0"/>
              </a:rPr>
              <a:t>Transgenic plants for</a:t>
            </a:r>
          </a:p>
          <a:p>
            <a:pPr marL="1108710" lvl="2" indent="-342900" algn="just">
              <a:lnSpc>
                <a:spcPct val="150000"/>
              </a:lnSpc>
              <a:spcBef>
                <a:spcPts val="500"/>
              </a:spcBef>
              <a:buFont typeface="Wingdings" panose="05000000000000000000" pitchFamily="2" charset="2"/>
              <a:buChar char="ü"/>
              <a:defRPr/>
            </a:pPr>
            <a:r>
              <a:rPr lang="en-US" sz="2400" dirty="0">
                <a:solidFill>
                  <a:prstClr val="black"/>
                </a:solidFill>
                <a:latin typeface="Times New Roman" pitchFamily="18" charset="0"/>
                <a:cs typeface="Times New Roman" pitchFamily="18" charset="0"/>
              </a:rPr>
              <a:t>Insect  and herbicide resistance and Virus protection</a:t>
            </a:r>
          </a:p>
          <a:p>
            <a:pPr marL="1108710" lvl="2" indent="-342900" algn="just">
              <a:lnSpc>
                <a:spcPct val="150000"/>
              </a:lnSpc>
              <a:spcBef>
                <a:spcPts val="500"/>
              </a:spcBef>
              <a:buFont typeface="Wingdings" panose="05000000000000000000" pitchFamily="2" charset="2"/>
              <a:buChar char="ü"/>
              <a:defRPr/>
            </a:pPr>
            <a:r>
              <a:rPr lang="en-US" sz="2400" dirty="0">
                <a:solidFill>
                  <a:prstClr val="black"/>
                </a:solidFill>
                <a:latin typeface="Times New Roman" pitchFamily="18" charset="0"/>
                <a:cs typeface="Times New Roman" pitchFamily="18" charset="0"/>
              </a:rPr>
              <a:t>Increased nutritional quality and yield</a:t>
            </a:r>
          </a:p>
          <a:p>
            <a:pPr marL="708660" lvl="1" indent="-342900" algn="just">
              <a:lnSpc>
                <a:spcPct val="150000"/>
              </a:lnSpc>
              <a:spcBef>
                <a:spcPts val="500"/>
              </a:spcBef>
              <a:buFont typeface="Wingdings" panose="05000000000000000000" pitchFamily="2" charset="2"/>
              <a:buChar char="§"/>
              <a:defRPr/>
            </a:pPr>
            <a:r>
              <a:rPr lang="en-US" sz="2400" i="1" dirty="0" smtClean="0">
                <a:solidFill>
                  <a:prstClr val="black"/>
                </a:solidFill>
                <a:latin typeface="Times New Roman" pitchFamily="18" charset="0"/>
                <a:cs typeface="Times New Roman" pitchFamily="18" charset="0"/>
              </a:rPr>
              <a:t>In-vitro</a:t>
            </a:r>
            <a:r>
              <a:rPr lang="en-US" sz="2400" dirty="0" smtClean="0">
                <a:solidFill>
                  <a:prstClr val="black"/>
                </a:solidFill>
                <a:latin typeface="Times New Roman" pitchFamily="18" charset="0"/>
                <a:cs typeface="Times New Roman" pitchFamily="18" charset="0"/>
              </a:rPr>
              <a:t> fertilization - </a:t>
            </a:r>
            <a:r>
              <a:rPr lang="en-US" sz="2400" dirty="0">
                <a:solidFill>
                  <a:prstClr val="black"/>
                </a:solidFill>
                <a:latin typeface="Times New Roman" pitchFamily="18" charset="0"/>
                <a:cs typeface="Times New Roman" pitchFamily="18" charset="0"/>
              </a:rPr>
              <a:t>for rapid multiplication of animals</a:t>
            </a:r>
          </a:p>
          <a:p>
            <a:pPr marL="708660" lvl="1" indent="-342900" algn="just">
              <a:lnSpc>
                <a:spcPct val="150000"/>
              </a:lnSpc>
              <a:spcBef>
                <a:spcPts val="500"/>
              </a:spcBef>
              <a:buFont typeface="Wingdings" panose="05000000000000000000" pitchFamily="2" charset="2"/>
              <a:buChar char="§"/>
              <a:defRPr/>
            </a:pPr>
            <a:r>
              <a:rPr lang="en-US" sz="2400" dirty="0">
                <a:solidFill>
                  <a:prstClr val="black"/>
                </a:solidFill>
                <a:latin typeface="Times New Roman" pitchFamily="18" charset="0"/>
                <a:cs typeface="Times New Roman" pitchFamily="18" charset="0"/>
              </a:rPr>
              <a:t>Rapid multiplication of plants through plant tissue culture</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19</a:t>
            </a:fld>
            <a:endParaRPr lang="en-US"/>
          </a:p>
        </p:txBody>
      </p:sp>
    </p:spTree>
    <p:extLst>
      <p:ext uri="{BB962C8B-B14F-4D97-AF65-F5344CB8AC3E}">
        <p14:creationId xmlns:p14="http://schemas.microsoft.com/office/powerpoint/2010/main" xmlns="" val="237138234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015" y="838200"/>
            <a:ext cx="8686800" cy="5565947"/>
          </a:xfrm>
          <a:prstGeom prst="rect">
            <a:avLst/>
          </a:prstGeom>
        </p:spPr>
        <p:txBody>
          <a:bodyPr wrap="square">
            <a:spAutoFit/>
          </a:bodyPr>
          <a:lstStyle/>
          <a:p>
            <a:pPr marL="342900" indent="-342900" algn="just" fontAlgn="base">
              <a:lnSpc>
                <a:spcPct val="150000"/>
              </a:lnSpc>
              <a:spcBef>
                <a:spcPct val="0"/>
              </a:spcBef>
              <a:spcAft>
                <a:spcPct val="0"/>
              </a:spcAft>
              <a:buFont typeface="Wingdings" pitchFamily="2" charset="2"/>
              <a:buChar char="v"/>
            </a:pPr>
            <a:r>
              <a:rPr lang="en-US" sz="2400" dirty="0" smtClean="0">
                <a:solidFill>
                  <a:prstClr val="black"/>
                </a:solidFill>
                <a:latin typeface="Times New Roman" pitchFamily="18" charset="0"/>
                <a:cs typeface="Times New Roman" pitchFamily="18" charset="0"/>
              </a:rPr>
              <a:t>As discussed </a:t>
            </a:r>
            <a:r>
              <a:rPr lang="en-US" sz="2400" dirty="0">
                <a:solidFill>
                  <a:prstClr val="black"/>
                </a:solidFill>
                <a:latin typeface="Times New Roman" pitchFamily="18" charset="0"/>
                <a:cs typeface="Times New Roman" pitchFamily="18" charset="0"/>
              </a:rPr>
              <a:t>in the </a:t>
            </a:r>
            <a:r>
              <a:rPr lang="en-US" sz="2400" dirty="0" smtClean="0">
                <a:solidFill>
                  <a:prstClr val="black"/>
                </a:solidFill>
                <a:latin typeface="Times New Roman" pitchFamily="18" charset="0"/>
                <a:cs typeface="Times New Roman" pitchFamily="18" charset="0"/>
              </a:rPr>
              <a:t>“Relationship </a:t>
            </a:r>
            <a:r>
              <a:rPr lang="en-US" sz="2400" dirty="0">
                <a:solidFill>
                  <a:prstClr val="black"/>
                </a:solidFill>
                <a:latin typeface="Times New Roman" pitchFamily="18" charset="0"/>
                <a:cs typeface="Times New Roman" pitchFamily="18" charset="0"/>
              </a:rPr>
              <a:t>between Genes &amp; </a:t>
            </a:r>
            <a:r>
              <a:rPr lang="en-US" sz="2400" dirty="0" smtClean="0">
                <a:solidFill>
                  <a:prstClr val="black"/>
                </a:solidFill>
                <a:latin typeface="Times New Roman" pitchFamily="18" charset="0"/>
                <a:cs typeface="Times New Roman" pitchFamily="18" charset="0"/>
              </a:rPr>
              <a:t>Disease” blog, there are many diseases which are the result of alteration of DNA sequence of one or more genes.</a:t>
            </a:r>
          </a:p>
          <a:p>
            <a:pPr marL="342900" indent="-342900" algn="just" fontAlgn="base">
              <a:lnSpc>
                <a:spcPct val="150000"/>
              </a:lnSpc>
              <a:spcBef>
                <a:spcPct val="0"/>
              </a:spcBef>
              <a:spcAft>
                <a:spcPct val="0"/>
              </a:spcAft>
              <a:buFont typeface="Wingdings" pitchFamily="2" charset="2"/>
              <a:buChar char="v"/>
            </a:pPr>
            <a:r>
              <a:rPr lang="en-US" sz="2400" dirty="0" smtClean="0">
                <a:solidFill>
                  <a:prstClr val="black"/>
                </a:solidFill>
                <a:latin typeface="Times New Roman" pitchFamily="18" charset="0"/>
                <a:cs typeface="Times New Roman" pitchFamily="18" charset="0"/>
              </a:rPr>
              <a:t>Genomics is thus important to know the genes implicated in hereditary diseases</a:t>
            </a:r>
          </a:p>
          <a:p>
            <a:pPr marL="342900" indent="-342900" algn="just" fontAlgn="base">
              <a:lnSpc>
                <a:spcPct val="150000"/>
              </a:lnSpc>
              <a:spcBef>
                <a:spcPct val="0"/>
              </a:spcBef>
              <a:spcAft>
                <a:spcPct val="0"/>
              </a:spcAft>
              <a:buFont typeface="Wingdings" pitchFamily="2" charset="2"/>
              <a:buChar char="v"/>
            </a:pPr>
            <a:r>
              <a:rPr lang="en-US" sz="2400" dirty="0" smtClean="0">
                <a:solidFill>
                  <a:prstClr val="black"/>
                </a:solidFill>
                <a:latin typeface="Times New Roman" pitchFamily="18" charset="0"/>
                <a:cs typeface="Times New Roman" pitchFamily="18" charset="0"/>
              </a:rPr>
              <a:t>This knowledge can lead to improvements in disease prevention, diagnosis and treatment.</a:t>
            </a:r>
          </a:p>
          <a:p>
            <a:pPr marL="342900" indent="-342900" algn="just" fontAlgn="base">
              <a:lnSpc>
                <a:spcPct val="150000"/>
              </a:lnSpc>
              <a:spcBef>
                <a:spcPct val="0"/>
              </a:spcBef>
              <a:spcAft>
                <a:spcPct val="0"/>
              </a:spcAft>
              <a:buFont typeface="Wingdings" pitchFamily="2" charset="2"/>
              <a:buChar char="v"/>
            </a:pPr>
            <a:r>
              <a:rPr lang="en-US" sz="2400" dirty="0" smtClean="0">
                <a:solidFill>
                  <a:prstClr val="black"/>
                </a:solidFill>
                <a:latin typeface="Times New Roman" pitchFamily="18" charset="0"/>
                <a:cs typeface="Times New Roman" pitchFamily="18" charset="0"/>
              </a:rPr>
              <a:t>Use </a:t>
            </a:r>
            <a:r>
              <a:rPr lang="en-US" sz="2400" dirty="0">
                <a:solidFill>
                  <a:prstClr val="black"/>
                </a:solidFill>
                <a:latin typeface="Times New Roman" pitchFamily="18" charset="0"/>
                <a:cs typeface="Times New Roman" pitchFamily="18" charset="0"/>
              </a:rPr>
              <a:t>of genomics to discover new drug targets began </a:t>
            </a:r>
            <a:r>
              <a:rPr lang="en-US" sz="2400" dirty="0" smtClean="0">
                <a:solidFill>
                  <a:prstClr val="black"/>
                </a:solidFill>
                <a:latin typeface="Times New Roman" pitchFamily="18" charset="0"/>
                <a:cs typeface="Times New Roman" pitchFamily="18" charset="0"/>
              </a:rPr>
              <a:t>in 1993</a:t>
            </a:r>
          </a:p>
          <a:p>
            <a:pPr marL="342900" indent="-342900" algn="just" fontAlgn="base">
              <a:lnSpc>
                <a:spcPct val="150000"/>
              </a:lnSpc>
              <a:spcBef>
                <a:spcPct val="0"/>
              </a:spcBef>
              <a:spcAft>
                <a:spcPct val="0"/>
              </a:spcAft>
              <a:buFont typeface="Wingdings" pitchFamily="2" charset="2"/>
              <a:buChar char="v"/>
            </a:pPr>
            <a:r>
              <a:rPr lang="en-US" sz="2400" dirty="0" smtClean="0">
                <a:solidFill>
                  <a:prstClr val="black"/>
                </a:solidFill>
                <a:latin typeface="Times New Roman" pitchFamily="18" charset="0"/>
                <a:cs typeface="Times New Roman" pitchFamily="18" charset="0"/>
              </a:rPr>
              <a:t>Today</a:t>
            </a:r>
            <a:r>
              <a:rPr lang="en-US" sz="2400" dirty="0">
                <a:solidFill>
                  <a:prstClr val="black"/>
                </a:solidFill>
                <a:latin typeface="Times New Roman" pitchFamily="18" charset="0"/>
                <a:cs typeface="Times New Roman" pitchFamily="18" charset="0"/>
              </a:rPr>
              <a:t>, percent of research projects based on genomics in </a:t>
            </a:r>
            <a:r>
              <a:rPr lang="en-US" sz="2400" dirty="0" smtClean="0">
                <a:solidFill>
                  <a:prstClr val="black"/>
                </a:solidFill>
                <a:latin typeface="Times New Roman" pitchFamily="18" charset="0"/>
                <a:cs typeface="Times New Roman" pitchFamily="18" charset="0"/>
              </a:rPr>
              <a:t>pharmacology: </a:t>
            </a:r>
            <a:r>
              <a:rPr lang="en-US" sz="2400" dirty="0">
                <a:solidFill>
                  <a:prstClr val="black"/>
                </a:solidFill>
                <a:latin typeface="Times New Roman" pitchFamily="18" charset="0"/>
                <a:cs typeface="Times New Roman" pitchFamily="18" charset="0"/>
              </a:rPr>
              <a:t>10-25% </a:t>
            </a:r>
            <a:r>
              <a:rPr lang="en-US" sz="2400" dirty="0" smtClean="0">
                <a:solidFill>
                  <a:prstClr val="black"/>
                </a:solidFill>
                <a:latin typeface="Times New Roman" pitchFamily="18" charset="0"/>
                <a:cs typeface="Times New Roman" pitchFamily="18" charset="0"/>
              </a:rPr>
              <a:t>average</a:t>
            </a:r>
          </a:p>
        </p:txBody>
      </p:sp>
      <p:sp>
        <p:nvSpPr>
          <p:cNvPr id="3" name="Rectangle 2"/>
          <p:cNvSpPr/>
          <p:nvPr/>
        </p:nvSpPr>
        <p:spPr>
          <a:xfrm>
            <a:off x="457200" y="152400"/>
            <a:ext cx="8305800" cy="517065"/>
          </a:xfrm>
          <a:prstGeom prst="rect">
            <a:avLst/>
          </a:prstGeom>
        </p:spPr>
        <p:txBody>
          <a:bodyPr wrap="square">
            <a:spAutoFit/>
          </a:bodyPr>
          <a:lstStyle/>
          <a:p>
            <a:pPr lvl="2" algn="just">
              <a:lnSpc>
                <a:spcPct val="115000"/>
              </a:lnSpc>
              <a:spcAft>
                <a:spcPts val="1000"/>
              </a:spcAft>
            </a:pPr>
            <a:r>
              <a:rPr lang="en-US" sz="2400" b="1" dirty="0">
                <a:solidFill>
                  <a:prstClr val="black"/>
                </a:solidFill>
                <a:latin typeface="Times New Roman"/>
                <a:ea typeface="Times New Roman"/>
              </a:rPr>
              <a:t>Genomics and the potential for new drug development</a:t>
            </a:r>
            <a:endParaRPr lang="en-US" sz="2400" b="1" dirty="0">
              <a:solidFill>
                <a:prstClr val="black"/>
              </a:solidFill>
            </a:endParaRPr>
          </a:p>
        </p:txBody>
      </p:sp>
      <p:sp>
        <p:nvSpPr>
          <p:cNvPr id="4" name="Slide Number Placeholder 3"/>
          <p:cNvSpPr>
            <a:spLocks noGrp="1"/>
          </p:cNvSpPr>
          <p:nvPr>
            <p:ph type="sldNum" sz="quarter" idx="12"/>
          </p:nvPr>
        </p:nvSpPr>
        <p:spPr/>
        <p:txBody>
          <a:bodyPr/>
          <a:lstStyle/>
          <a:p>
            <a:fld id="{8E82F8EB-D623-43FC-AB15-0EFF6FAC25BD}" type="slidenum">
              <a:rPr lang="en-US" smtClean="0"/>
              <a:pPr/>
              <a:t>190</a:t>
            </a:fld>
            <a:endParaRPr lang="en-US"/>
          </a:p>
        </p:txBody>
      </p:sp>
    </p:spTree>
    <p:extLst>
      <p:ext uri="{BB962C8B-B14F-4D97-AF65-F5344CB8AC3E}">
        <p14:creationId xmlns:p14="http://schemas.microsoft.com/office/powerpoint/2010/main" xmlns="" val="181177053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76529"/>
            <a:ext cx="8839200" cy="5233549"/>
          </a:xfrm>
          <a:prstGeom prst="rect">
            <a:avLst/>
          </a:prstGeom>
        </p:spPr>
        <p:txBody>
          <a:bodyPr wrap="square">
            <a:spAutoFit/>
          </a:bodyPr>
          <a:lstStyle/>
          <a:p>
            <a:pPr marL="273050" indent="-273050" algn="just" eaLnBrk="0" fontAlgn="base" hangingPunct="0">
              <a:lnSpc>
                <a:spcPct val="150000"/>
              </a:lnSpc>
              <a:spcBef>
                <a:spcPct val="20000"/>
              </a:spcBef>
              <a:spcAft>
                <a:spcPct val="0"/>
              </a:spcAft>
              <a:buClr>
                <a:srgbClr val="0BD0D9"/>
              </a:buClr>
              <a:buSzPct val="95000"/>
              <a:buFont typeface="Wingdings 2" pitchFamily="18" charset="2"/>
              <a:buChar char=""/>
            </a:pPr>
            <a:r>
              <a:rPr lang="en-US" sz="2400" b="1" dirty="0">
                <a:solidFill>
                  <a:prstClr val="black"/>
                </a:solidFill>
                <a:latin typeface="Times New Roman" pitchFamily="18" charset="0"/>
                <a:cs typeface="Times New Roman" pitchFamily="18" charset="0"/>
              </a:rPr>
              <a:t>Proteomics</a:t>
            </a:r>
            <a:r>
              <a:rPr lang="en-US" sz="2400" dirty="0">
                <a:solidFill>
                  <a:prstClr val="black"/>
                </a:solidFill>
                <a:latin typeface="Times New Roman" pitchFamily="18" charset="0"/>
                <a:cs typeface="Times New Roman" pitchFamily="18" charset="0"/>
              </a:rPr>
              <a:t> is large-scale study of proteins, particularly their structures and functions.</a:t>
            </a:r>
          </a:p>
          <a:p>
            <a:pPr marL="273050" indent="-273050" algn="just" eaLnBrk="0" fontAlgn="base" hangingPunct="0">
              <a:lnSpc>
                <a:spcPct val="150000"/>
              </a:lnSpc>
              <a:spcBef>
                <a:spcPct val="20000"/>
              </a:spcBef>
              <a:spcAft>
                <a:spcPct val="0"/>
              </a:spcAft>
              <a:buClr>
                <a:srgbClr val="0BD0D9"/>
              </a:buClr>
              <a:buSzPct val="95000"/>
              <a:buFont typeface="Wingdings 2" pitchFamily="18" charset="2"/>
              <a:buChar char=""/>
            </a:pPr>
            <a:r>
              <a:rPr lang="en-US" sz="2400" dirty="0">
                <a:solidFill>
                  <a:prstClr val="black"/>
                </a:solidFill>
                <a:latin typeface="Times New Roman" pitchFamily="18" charset="0"/>
                <a:cs typeface="Times New Roman" pitchFamily="18" charset="0"/>
              </a:rPr>
              <a:t>Proteins are vital parts of living organisms, as they are the main components of the physiological metabolic pathways of cells.</a:t>
            </a:r>
          </a:p>
          <a:p>
            <a:pPr marL="273050" indent="-273050" algn="just" eaLnBrk="0" fontAlgn="base" hangingPunct="0">
              <a:lnSpc>
                <a:spcPct val="150000"/>
              </a:lnSpc>
              <a:spcBef>
                <a:spcPct val="20000"/>
              </a:spcBef>
              <a:spcAft>
                <a:spcPct val="0"/>
              </a:spcAft>
              <a:buClr>
                <a:srgbClr val="0BD0D9"/>
              </a:buClr>
              <a:buSzPct val="95000"/>
              <a:buFont typeface="Wingdings 2" pitchFamily="18" charset="2"/>
              <a:buChar char=""/>
            </a:pPr>
            <a:r>
              <a:rPr lang="en-US" sz="2400" dirty="0">
                <a:solidFill>
                  <a:prstClr val="black"/>
                </a:solidFill>
                <a:latin typeface="Times New Roman" pitchFamily="18" charset="0"/>
                <a:cs typeface="Times New Roman" pitchFamily="18" charset="0"/>
              </a:rPr>
              <a:t>The word "proteome" is a blend of "protein" and "genome", and was coined by Marc Wilkins in 1994 while working on the concept as a PhD student.</a:t>
            </a:r>
          </a:p>
          <a:p>
            <a:pPr marL="273050" indent="-273050" algn="just" eaLnBrk="0" fontAlgn="base" hangingPunct="0">
              <a:lnSpc>
                <a:spcPct val="150000"/>
              </a:lnSpc>
              <a:spcBef>
                <a:spcPct val="20000"/>
              </a:spcBef>
              <a:spcAft>
                <a:spcPct val="0"/>
              </a:spcAft>
              <a:buClr>
                <a:srgbClr val="0BD0D9"/>
              </a:buClr>
              <a:buSzPct val="95000"/>
              <a:buFont typeface="Wingdings 2" pitchFamily="18" charset="2"/>
              <a:buChar char=""/>
            </a:pPr>
            <a:r>
              <a:rPr lang="en-US" sz="2400" dirty="0">
                <a:solidFill>
                  <a:prstClr val="black"/>
                </a:solidFill>
                <a:latin typeface="Times New Roman" pitchFamily="18" charset="0"/>
                <a:cs typeface="Times New Roman" pitchFamily="18" charset="0"/>
              </a:rPr>
              <a:t>Proteomics is a technology platform that is gaining widespread use in drug discovery and drug development programs.</a:t>
            </a:r>
          </a:p>
        </p:txBody>
      </p:sp>
      <p:sp>
        <p:nvSpPr>
          <p:cNvPr id="3" name="Rectangle 2"/>
          <p:cNvSpPr/>
          <p:nvPr/>
        </p:nvSpPr>
        <p:spPr>
          <a:xfrm>
            <a:off x="381000" y="76200"/>
            <a:ext cx="8610600" cy="1200329"/>
          </a:xfrm>
          <a:prstGeom prst="rect">
            <a:avLst/>
          </a:prstGeom>
        </p:spPr>
        <p:txBody>
          <a:bodyPr wrap="square">
            <a:spAutoFit/>
          </a:bodyPr>
          <a:lstStyle/>
          <a:p>
            <a:pPr algn="ctr">
              <a:defRPr/>
            </a:pPr>
            <a:r>
              <a:rPr lang="en-US" sz="3600" b="1" kern="0" dirty="0" smtClean="0">
                <a:solidFill>
                  <a:srgbClr val="04617B"/>
                </a:solidFill>
              </a:rPr>
              <a:t>Protein based Drugs:</a:t>
            </a:r>
            <a:br>
              <a:rPr lang="en-US" sz="3600" b="1" kern="0" dirty="0" smtClean="0">
                <a:solidFill>
                  <a:srgbClr val="04617B"/>
                </a:solidFill>
              </a:rPr>
            </a:br>
            <a:r>
              <a:rPr lang="en-US" sz="3600" b="1" kern="0" dirty="0" smtClean="0">
                <a:solidFill>
                  <a:srgbClr val="04617B"/>
                </a:solidFill>
              </a:rPr>
              <a:t>Role of Proteomics in drug development</a:t>
            </a:r>
            <a:endParaRPr lang="en-US" kern="0" dirty="0" smtClean="0">
              <a:solidFill>
                <a:sysClr val="windowText" lastClr="000000"/>
              </a:solidFill>
            </a:endParaRPr>
          </a:p>
        </p:txBody>
      </p:sp>
      <p:sp>
        <p:nvSpPr>
          <p:cNvPr id="4" name="Slide Number Placeholder 3"/>
          <p:cNvSpPr>
            <a:spLocks noGrp="1"/>
          </p:cNvSpPr>
          <p:nvPr>
            <p:ph type="sldNum" sz="quarter" idx="12"/>
          </p:nvPr>
        </p:nvSpPr>
        <p:spPr/>
        <p:txBody>
          <a:bodyPr/>
          <a:lstStyle/>
          <a:p>
            <a:fld id="{8E82F8EB-D623-43FC-AB15-0EFF6FAC25BD}" type="slidenum">
              <a:rPr lang="en-US" smtClean="0"/>
              <a:pPr/>
              <a:t>191</a:t>
            </a:fld>
            <a:endParaRPr lang="en-US"/>
          </a:p>
        </p:txBody>
      </p:sp>
    </p:spTree>
    <p:extLst>
      <p:ext uri="{BB962C8B-B14F-4D97-AF65-F5344CB8AC3E}">
        <p14:creationId xmlns:p14="http://schemas.microsoft.com/office/powerpoint/2010/main" xmlns="" val="159159542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630" y="228600"/>
            <a:ext cx="8182970" cy="5473614"/>
          </a:xfrm>
          <a:prstGeom prst="rect">
            <a:avLst/>
          </a:prstGeom>
        </p:spPr>
        <p:txBody>
          <a:bodyPr wrap="square">
            <a:spAutoFit/>
          </a:bodyPr>
          <a:lstStyle/>
          <a:p>
            <a:pPr marL="273050" indent="-273050" algn="just" eaLnBrk="0" fontAlgn="base" hangingPunct="0">
              <a:lnSpc>
                <a:spcPct val="150000"/>
              </a:lnSpc>
              <a:spcBef>
                <a:spcPts val="1200"/>
              </a:spcBef>
              <a:spcAft>
                <a:spcPts val="600"/>
              </a:spcAft>
              <a:buClr>
                <a:srgbClr val="0BD0D9"/>
              </a:buClr>
              <a:buSzPct val="95000"/>
              <a:buFont typeface="Wingdings 2" pitchFamily="18" charset="2"/>
              <a:buChar char=""/>
            </a:pPr>
            <a:r>
              <a:rPr lang="en-US" sz="2400" dirty="0">
                <a:solidFill>
                  <a:prstClr val="black"/>
                </a:solidFill>
                <a:latin typeface="Times New Roman" pitchFamily="18" charset="0"/>
                <a:cs typeface="Times New Roman" pitchFamily="18" charset="0"/>
              </a:rPr>
              <a:t>Proteomics-provides effective means to identify biomarkers that have the potential to improve decision making surrounding drug efficacy and safety issues based on data derived from the study of key tissues and the discovery and appropriate utilization of biomarkers.</a:t>
            </a:r>
          </a:p>
          <a:p>
            <a:pPr marL="273050" indent="-273050" algn="just" eaLnBrk="0" fontAlgn="base" hangingPunct="0">
              <a:lnSpc>
                <a:spcPct val="150000"/>
              </a:lnSpc>
              <a:spcBef>
                <a:spcPts val="1200"/>
              </a:spcBef>
              <a:spcAft>
                <a:spcPts val="600"/>
              </a:spcAft>
              <a:buClr>
                <a:srgbClr val="0BD0D9"/>
              </a:buClr>
              <a:buSzPct val="95000"/>
              <a:buFont typeface="Wingdings 2" pitchFamily="18" charset="2"/>
              <a:buChar char=""/>
            </a:pPr>
            <a:r>
              <a:rPr lang="en-US" sz="2400" dirty="0">
                <a:solidFill>
                  <a:prstClr val="black"/>
                </a:solidFill>
                <a:latin typeface="Times New Roman" pitchFamily="18" charset="0"/>
                <a:cs typeface="Times New Roman" pitchFamily="18" charset="0"/>
              </a:rPr>
              <a:t>Proteomics is complementary to genomics because it focuses on the gene products, which are the active agents in cells. </a:t>
            </a:r>
            <a:endParaRPr lang="en-US" sz="2400" dirty="0" smtClean="0">
              <a:solidFill>
                <a:prstClr val="black"/>
              </a:solidFill>
              <a:latin typeface="Times New Roman" pitchFamily="18" charset="0"/>
              <a:cs typeface="Times New Roman" pitchFamily="18" charset="0"/>
            </a:endParaRPr>
          </a:p>
          <a:p>
            <a:pPr marL="273050" indent="-273050" algn="just" eaLnBrk="0" fontAlgn="base" hangingPunct="0">
              <a:lnSpc>
                <a:spcPct val="150000"/>
              </a:lnSpc>
              <a:spcBef>
                <a:spcPts val="1200"/>
              </a:spcBef>
              <a:spcAft>
                <a:spcPts val="600"/>
              </a:spcAft>
              <a:buClr>
                <a:srgbClr val="0BD0D9"/>
              </a:buClr>
              <a:buSzPct val="95000"/>
              <a:buFont typeface="Wingdings 2" pitchFamily="18" charset="2"/>
              <a:buChar char=""/>
            </a:pPr>
            <a:r>
              <a:rPr lang="en-US" sz="2400" dirty="0" smtClean="0">
                <a:solidFill>
                  <a:prstClr val="black"/>
                </a:solidFill>
                <a:latin typeface="Times New Roman" pitchFamily="18" charset="0"/>
                <a:cs typeface="Times New Roman" pitchFamily="18" charset="0"/>
              </a:rPr>
              <a:t>For </a:t>
            </a:r>
            <a:r>
              <a:rPr lang="en-US" sz="2400" dirty="0">
                <a:solidFill>
                  <a:prstClr val="black"/>
                </a:solidFill>
                <a:latin typeface="Times New Roman" pitchFamily="18" charset="0"/>
                <a:cs typeface="Times New Roman" pitchFamily="18" charset="0"/>
              </a:rPr>
              <a:t>this reason, proteomics directly contributes to drug development as almost all drugs are directed against proteins</a:t>
            </a:r>
          </a:p>
        </p:txBody>
      </p:sp>
      <p:sp>
        <p:nvSpPr>
          <p:cNvPr id="3" name="Slide Number Placeholder 2"/>
          <p:cNvSpPr>
            <a:spLocks noGrp="1"/>
          </p:cNvSpPr>
          <p:nvPr>
            <p:ph type="sldNum" sz="quarter" idx="12"/>
          </p:nvPr>
        </p:nvSpPr>
        <p:spPr/>
        <p:txBody>
          <a:bodyPr/>
          <a:lstStyle/>
          <a:p>
            <a:fld id="{8E82F8EB-D623-43FC-AB15-0EFF6FAC25BD}" type="slidenum">
              <a:rPr lang="en-US" smtClean="0"/>
              <a:pPr/>
              <a:t>192</a:t>
            </a:fld>
            <a:endParaRPr lang="en-US"/>
          </a:p>
        </p:txBody>
      </p:sp>
    </p:spTree>
    <p:extLst>
      <p:ext uri="{BB962C8B-B14F-4D97-AF65-F5344CB8AC3E}">
        <p14:creationId xmlns:p14="http://schemas.microsoft.com/office/powerpoint/2010/main" xmlns="" val="4294588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4701"/>
            <a:ext cx="7543800" cy="1569660"/>
          </a:xfrm>
          <a:prstGeom prst="rect">
            <a:avLst/>
          </a:prstGeom>
        </p:spPr>
        <p:txBody>
          <a:bodyPr wrap="square">
            <a:spAutoFit/>
          </a:bodyPr>
          <a:lstStyle/>
          <a:p>
            <a:pPr algn="ctr"/>
            <a:r>
              <a:rPr lang="en-US" sz="3200" b="1" dirty="0" smtClean="0">
                <a:latin typeface="Times New Roman" pitchFamily="18" charset="0"/>
                <a:cs typeface="Times New Roman" pitchFamily="18" charset="0"/>
              </a:rPr>
              <a:t>CHAPTER ONE: </a:t>
            </a:r>
          </a:p>
          <a:p>
            <a:pPr algn="ctr"/>
            <a:endParaRPr lang="en-US" sz="3200" b="1" dirty="0">
              <a:latin typeface="Times New Roman" pitchFamily="18" charset="0"/>
              <a:cs typeface="Times New Roman" pitchFamily="18" charset="0"/>
            </a:endParaRPr>
          </a:p>
          <a:p>
            <a:pPr algn="ctr"/>
            <a:r>
              <a:rPr lang="en-US" sz="3200" b="1" dirty="0" smtClean="0">
                <a:latin typeface="Times New Roman" pitchFamily="18" charset="0"/>
                <a:cs typeface="Times New Roman" pitchFamily="18" charset="0"/>
              </a:rPr>
              <a:t>INTRODUCTION AND DEFINITION</a:t>
            </a:r>
            <a:endParaRPr lang="en-US" sz="3200" b="1" dirty="0">
              <a:latin typeface="Times New Roman" pitchFamily="18" charset="0"/>
              <a:cs typeface="Times New Roman" pitchFamily="18" charset="0"/>
            </a:endParaRPr>
          </a:p>
        </p:txBody>
      </p:sp>
      <p:sp>
        <p:nvSpPr>
          <p:cNvPr id="3" name="Rectangle 2"/>
          <p:cNvSpPr/>
          <p:nvPr/>
        </p:nvSpPr>
        <p:spPr>
          <a:xfrm>
            <a:off x="228600" y="2058346"/>
            <a:ext cx="8001000" cy="1383969"/>
          </a:xfrm>
          <a:prstGeom prst="rect">
            <a:avLst/>
          </a:prstGeom>
        </p:spPr>
        <p:txBody>
          <a:bodyPr wrap="square">
            <a:spAutoFit/>
          </a:bodyPr>
          <a:lstStyle/>
          <a:p>
            <a:pPr marL="685800" lvl="1" indent="-228600">
              <a:lnSpc>
                <a:spcPct val="90000"/>
              </a:lnSpc>
              <a:spcBef>
                <a:spcPts val="500"/>
              </a:spcBef>
              <a:buFont typeface="Wingdings" panose="05000000000000000000" pitchFamily="2" charset="2"/>
              <a:buChar char="§"/>
            </a:pPr>
            <a:r>
              <a:rPr lang="en-US" sz="2800" dirty="0">
                <a:solidFill>
                  <a:srgbClr val="5B9BD5">
                    <a:lumMod val="60000"/>
                    <a:lumOff val="40000"/>
                  </a:srgbClr>
                </a:solidFill>
                <a:latin typeface="Times New Roman" pitchFamily="18" charset="0"/>
                <a:cs typeface="Times New Roman" pitchFamily="18" charset="0"/>
              </a:rPr>
              <a:t>Definition </a:t>
            </a:r>
          </a:p>
          <a:p>
            <a:pPr marL="685800" lvl="1" indent="-228600">
              <a:lnSpc>
                <a:spcPct val="90000"/>
              </a:lnSpc>
              <a:spcBef>
                <a:spcPts val="500"/>
              </a:spcBef>
              <a:buFont typeface="Wingdings" panose="05000000000000000000" pitchFamily="2" charset="2"/>
              <a:buChar char="§"/>
            </a:pPr>
            <a:r>
              <a:rPr lang="en-US" sz="2800" dirty="0">
                <a:solidFill>
                  <a:srgbClr val="5B9BD5">
                    <a:lumMod val="75000"/>
                  </a:srgbClr>
                </a:solidFill>
                <a:latin typeface="Times New Roman" pitchFamily="18" charset="0"/>
                <a:cs typeface="Times New Roman" pitchFamily="18" charset="0"/>
              </a:rPr>
              <a:t>Classical V</a:t>
            </a:r>
            <a:r>
              <a:rPr lang="en-US" sz="2800" baseline="-25000" dirty="0">
                <a:solidFill>
                  <a:srgbClr val="5B9BD5">
                    <a:lumMod val="75000"/>
                  </a:srgbClr>
                </a:solidFill>
                <a:latin typeface="Times New Roman" pitchFamily="18" charset="0"/>
                <a:cs typeface="Times New Roman" pitchFamily="18" charset="0"/>
              </a:rPr>
              <a:t>S</a:t>
            </a:r>
            <a:r>
              <a:rPr lang="en-US" sz="2800" dirty="0">
                <a:solidFill>
                  <a:srgbClr val="5B9BD5">
                    <a:lumMod val="75000"/>
                  </a:srgbClr>
                </a:solidFill>
                <a:latin typeface="Times New Roman" pitchFamily="18" charset="0"/>
                <a:cs typeface="Times New Roman" pitchFamily="18" charset="0"/>
              </a:rPr>
              <a:t> modern Biotechnology</a:t>
            </a:r>
          </a:p>
          <a:p>
            <a:pPr marL="685800" lvl="1" indent="-228600">
              <a:lnSpc>
                <a:spcPct val="90000"/>
              </a:lnSpc>
              <a:spcBef>
                <a:spcPts val="500"/>
              </a:spcBef>
              <a:buFont typeface="Wingdings" panose="05000000000000000000" pitchFamily="2" charset="2"/>
              <a:buChar char="§"/>
            </a:pPr>
            <a:r>
              <a:rPr lang="en-US" sz="2800" dirty="0">
                <a:solidFill>
                  <a:srgbClr val="5B9BD5">
                    <a:lumMod val="50000"/>
                  </a:srgbClr>
                </a:solidFill>
                <a:latin typeface="Times New Roman" pitchFamily="18" charset="0"/>
                <a:cs typeface="Times New Roman" pitchFamily="18" charset="0"/>
              </a:rPr>
              <a:t> Scope and Application of Biotechnology</a:t>
            </a:r>
            <a:endParaRPr lang="en-US" sz="3200" dirty="0">
              <a:solidFill>
                <a:srgbClr val="5B9BD5">
                  <a:lumMod val="50000"/>
                </a:srgb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82F8EB-D623-43FC-AB15-0EFF6FAC25BD}" type="slidenum">
              <a:rPr lang="en-US" smtClean="0"/>
              <a:pPr/>
              <a:t>2</a:t>
            </a:fld>
            <a:endParaRPr lang="en-US"/>
          </a:p>
        </p:txBody>
      </p:sp>
    </p:spTree>
    <p:extLst>
      <p:ext uri="{BB962C8B-B14F-4D97-AF65-F5344CB8AC3E}">
        <p14:creationId xmlns:p14="http://schemas.microsoft.com/office/powerpoint/2010/main" xmlns="" val="1161859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93570" y="5105400"/>
            <a:ext cx="3317081" cy="1612900"/>
          </a:xfrm>
          <a:prstGeom prst="rect">
            <a:avLst/>
          </a:prstGeom>
        </p:spPr>
      </p:pic>
      <p:sp>
        <p:nvSpPr>
          <p:cNvPr id="2" name="Title 1"/>
          <p:cNvSpPr>
            <a:spLocks noGrp="1"/>
          </p:cNvSpPr>
          <p:nvPr>
            <p:ph type="title"/>
          </p:nvPr>
        </p:nvSpPr>
        <p:spPr>
          <a:xfrm>
            <a:off x="1028700" y="328615"/>
            <a:ext cx="7886700" cy="1387475"/>
          </a:xfrm>
        </p:spPr>
        <p:txBody>
          <a:bodyPr>
            <a:noAutofit/>
          </a:bodyPr>
          <a:lstStyle/>
          <a:p>
            <a:pPr lvl="0" algn="ctr"/>
            <a:r>
              <a:rPr lang="en-US" sz="3200" b="1" dirty="0" smtClean="0">
                <a:solidFill>
                  <a:schemeClr val="accent2">
                    <a:lumMod val="75000"/>
                  </a:schemeClr>
                </a:solidFill>
                <a:latin typeface="Times New Roman" pitchFamily="18" charset="0"/>
                <a:cs typeface="Times New Roman" pitchFamily="18" charset="0"/>
              </a:rPr>
              <a:t>Unit two </a:t>
            </a:r>
            <a:br>
              <a:rPr lang="en-US" sz="3200" b="1" dirty="0" smtClean="0">
                <a:solidFill>
                  <a:schemeClr val="accent2">
                    <a:lumMod val="75000"/>
                  </a:schemeClr>
                </a:solidFill>
                <a:latin typeface="Times New Roman" pitchFamily="18" charset="0"/>
                <a:cs typeface="Times New Roman" pitchFamily="18" charset="0"/>
              </a:rPr>
            </a:br>
            <a:r>
              <a:rPr lang="en-US" sz="3200" b="1" dirty="0" smtClean="0">
                <a:solidFill>
                  <a:schemeClr val="accent2">
                    <a:lumMod val="75000"/>
                  </a:schemeClr>
                </a:solidFill>
                <a:latin typeface="Times New Roman" pitchFamily="18" charset="0"/>
                <a:cs typeface="Times New Roman" pitchFamily="18" charset="0"/>
              </a:rPr>
              <a:t>Recombinant </a:t>
            </a:r>
            <a:r>
              <a:rPr lang="en-US" sz="3200" b="1" dirty="0">
                <a:solidFill>
                  <a:schemeClr val="accent2">
                    <a:lumMod val="75000"/>
                  </a:schemeClr>
                </a:solidFill>
                <a:latin typeface="Times New Roman" pitchFamily="18" charset="0"/>
                <a:cs typeface="Times New Roman" pitchFamily="18" charset="0"/>
              </a:rPr>
              <a:t>DNA </a:t>
            </a:r>
            <a:r>
              <a:rPr lang="en-US" sz="3200" b="1" dirty="0" smtClean="0">
                <a:solidFill>
                  <a:schemeClr val="accent2">
                    <a:lumMod val="75000"/>
                  </a:schemeClr>
                </a:solidFill>
                <a:latin typeface="Times New Roman" pitchFamily="18" charset="0"/>
                <a:cs typeface="Times New Roman" pitchFamily="18" charset="0"/>
              </a:rPr>
              <a:t>Technology</a:t>
            </a:r>
            <a:endParaRPr lang="en-US" sz="3200" b="1" dirty="0">
              <a:solidFill>
                <a:schemeClr val="accent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3581400" y="1609299"/>
            <a:ext cx="4448175" cy="4191000"/>
          </a:xfrm>
        </p:spPr>
        <p:txBody>
          <a:bodyPr>
            <a:noAutofit/>
          </a:bodyPr>
          <a:lstStyle/>
          <a:p>
            <a:pPr lvl="1">
              <a:lnSpc>
                <a:spcPct val="100000"/>
              </a:lnSpc>
            </a:pPr>
            <a:r>
              <a:rPr lang="x-none" sz="2000" dirty="0" smtClean="0">
                <a:latin typeface="Times New Roman" pitchFamily="18" charset="0"/>
                <a:cs typeface="Times New Roman" pitchFamily="18" charset="0"/>
              </a:rPr>
              <a:t>Tools </a:t>
            </a:r>
            <a:r>
              <a:rPr lang="x-none" sz="2000" dirty="0">
                <a:latin typeface="Times New Roman" pitchFamily="18" charset="0"/>
                <a:cs typeface="Times New Roman" pitchFamily="18" charset="0"/>
              </a:rPr>
              <a:t>of Recombinant DNA Technology</a:t>
            </a:r>
            <a:endParaRPr lang="en-US" sz="2000" dirty="0">
              <a:latin typeface="Times New Roman" pitchFamily="18" charset="0"/>
              <a:cs typeface="Times New Roman" pitchFamily="18" charset="0"/>
            </a:endParaRPr>
          </a:p>
          <a:p>
            <a:pPr lvl="1">
              <a:lnSpc>
                <a:spcPct val="100000"/>
              </a:lnSpc>
            </a:pPr>
            <a:r>
              <a:rPr lang="x-none" sz="2000" dirty="0">
                <a:latin typeface="Times New Roman" pitchFamily="18" charset="0"/>
                <a:cs typeface="Times New Roman" pitchFamily="18" charset="0"/>
              </a:rPr>
              <a:t>Making Recombinant DNA </a:t>
            </a:r>
            <a:endParaRPr lang="en-US" sz="2000" dirty="0">
              <a:latin typeface="Times New Roman" pitchFamily="18" charset="0"/>
              <a:cs typeface="Times New Roman" pitchFamily="18" charset="0"/>
            </a:endParaRPr>
          </a:p>
          <a:p>
            <a:pPr lvl="1">
              <a:lnSpc>
                <a:spcPct val="100000"/>
              </a:lnSpc>
            </a:pPr>
            <a:r>
              <a:rPr lang="x-none" sz="2000" dirty="0">
                <a:latin typeface="Times New Roman" pitchFamily="18" charset="0"/>
                <a:cs typeface="Times New Roman" pitchFamily="18" charset="0"/>
              </a:rPr>
              <a:t>DNA Library</a:t>
            </a:r>
            <a:endParaRPr lang="en-US" sz="2000" dirty="0">
              <a:latin typeface="Times New Roman" pitchFamily="18" charset="0"/>
              <a:cs typeface="Times New Roman" pitchFamily="18" charset="0"/>
            </a:endParaRPr>
          </a:p>
          <a:p>
            <a:pPr lvl="1">
              <a:lnSpc>
                <a:spcPct val="100000"/>
              </a:lnSpc>
            </a:pPr>
            <a:r>
              <a:rPr lang="x-none" sz="2000" dirty="0" smtClean="0">
                <a:latin typeface="Times New Roman" pitchFamily="18" charset="0"/>
                <a:cs typeface="Times New Roman" pitchFamily="18" charset="0"/>
              </a:rPr>
              <a:t>Transgenic</a:t>
            </a:r>
            <a:endParaRPr lang="en-US" sz="2000" dirty="0">
              <a:latin typeface="Times New Roman" pitchFamily="18" charset="0"/>
              <a:cs typeface="Times New Roman" pitchFamily="18" charset="0"/>
            </a:endParaRPr>
          </a:p>
          <a:p>
            <a:pPr lvl="1">
              <a:lnSpc>
                <a:spcPct val="100000"/>
              </a:lnSpc>
            </a:pPr>
            <a:r>
              <a:rPr lang="x-none" sz="2000" dirty="0">
                <a:latin typeface="Times New Roman" pitchFamily="18" charset="0"/>
                <a:cs typeface="Times New Roman" pitchFamily="18" charset="0"/>
              </a:rPr>
              <a:t>Identification of Recombinants</a:t>
            </a:r>
            <a:endParaRPr lang="en-US" sz="2000" dirty="0">
              <a:latin typeface="Times New Roman" pitchFamily="18" charset="0"/>
              <a:cs typeface="Times New Roman" pitchFamily="18" charset="0"/>
            </a:endParaRPr>
          </a:p>
          <a:p>
            <a:pPr lvl="2">
              <a:lnSpc>
                <a:spcPct val="100000"/>
              </a:lnSpc>
              <a:buFont typeface="Wingdings" panose="05000000000000000000" pitchFamily="2" charset="2"/>
              <a:buChar char="ü"/>
            </a:pPr>
            <a:r>
              <a:rPr lang="x-none" dirty="0">
                <a:latin typeface="Times New Roman" pitchFamily="18" charset="0"/>
                <a:cs typeface="Times New Roman" pitchFamily="18" charset="0"/>
              </a:rPr>
              <a:t>Polymerase Chain Reaction (PCR)</a:t>
            </a:r>
            <a:endParaRPr lang="en-US" dirty="0">
              <a:latin typeface="Times New Roman" pitchFamily="18" charset="0"/>
              <a:cs typeface="Times New Roman" pitchFamily="18" charset="0"/>
            </a:endParaRPr>
          </a:p>
          <a:p>
            <a:pPr lvl="2">
              <a:lnSpc>
                <a:spcPct val="100000"/>
              </a:lnSpc>
              <a:buFont typeface="Wingdings" panose="05000000000000000000" pitchFamily="2" charset="2"/>
              <a:buChar char="ü"/>
            </a:pPr>
            <a:r>
              <a:rPr lang="en-US" dirty="0">
                <a:latin typeface="Times New Roman" pitchFamily="18" charset="0"/>
                <a:cs typeface="Times New Roman" pitchFamily="18" charset="0"/>
              </a:rPr>
              <a:t>DNA Probes and Hybridization </a:t>
            </a:r>
            <a:r>
              <a:rPr lang="en-US" dirty="0" smtClean="0">
                <a:latin typeface="Times New Roman" pitchFamily="18" charset="0"/>
                <a:cs typeface="Times New Roman" pitchFamily="18" charset="0"/>
              </a:rPr>
              <a:t>Techniques</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9551" y="1716089"/>
            <a:ext cx="3629025" cy="469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8C7E9F4B-F9EF-4609-8A9B-C558D194AD46}"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xmlns="" val="3650425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1" y="25360"/>
            <a:ext cx="8924498" cy="6832640"/>
          </a:xfrm>
          <a:prstGeom prst="rect">
            <a:avLst/>
          </a:prstGeom>
        </p:spPr>
        <p:txBody>
          <a:bodyPr wrap="square">
            <a:spAutoFit/>
          </a:bodyPr>
          <a:lstStyle/>
          <a:p>
            <a:pPr algn="ctr">
              <a:lnSpc>
                <a:spcPct val="150000"/>
              </a:lnSpc>
            </a:pPr>
            <a:r>
              <a:rPr lang="en-US" sz="2800" b="1" dirty="0" smtClean="0">
                <a:solidFill>
                  <a:srgbClr val="813588"/>
                </a:solidFill>
                <a:latin typeface="Times New Roman" pitchFamily="18" charset="0"/>
                <a:cs typeface="Times New Roman" pitchFamily="18" charset="0"/>
              </a:rPr>
              <a:t>2. Recombinant </a:t>
            </a:r>
            <a:r>
              <a:rPr lang="en-US" sz="2800" b="1" dirty="0">
                <a:solidFill>
                  <a:srgbClr val="813588"/>
                </a:solidFill>
                <a:latin typeface="Times New Roman" pitchFamily="18" charset="0"/>
                <a:cs typeface="Times New Roman" pitchFamily="18" charset="0"/>
              </a:rPr>
              <a:t>DNA </a:t>
            </a:r>
            <a:r>
              <a:rPr lang="en-US" sz="2800" b="1" dirty="0" smtClean="0">
                <a:solidFill>
                  <a:srgbClr val="813588"/>
                </a:solidFill>
                <a:latin typeface="Times New Roman" pitchFamily="18" charset="0"/>
                <a:cs typeface="Times New Roman" pitchFamily="18" charset="0"/>
              </a:rPr>
              <a:t>Technology (RDT)</a:t>
            </a:r>
            <a:endParaRPr lang="en-US" sz="2800" b="1" dirty="0" smtClean="0">
              <a:latin typeface="Times New Roman" pitchFamily="18" charset="0"/>
              <a:cs typeface="Times New Roman" pitchFamily="18" charset="0"/>
            </a:endParaRPr>
          </a:p>
          <a:p>
            <a:pPr marL="342900" indent="-342900" algn="just">
              <a:lnSpc>
                <a:spcPct val="150000"/>
              </a:lnSpc>
              <a:buFont typeface="Arial" pitchFamily="34" charset="0"/>
              <a:buChar char="•"/>
            </a:pPr>
            <a:r>
              <a:rPr lang="en-US" sz="2200" dirty="0">
                <a:solidFill>
                  <a:srgbClr val="333333"/>
                </a:solidFill>
                <a:latin typeface="Times New Roman" pitchFamily="18" charset="0"/>
                <a:cs typeface="Times New Roman" pitchFamily="18" charset="0"/>
              </a:rPr>
              <a:t>The technology used for producing artificial DNA through the combination of different genetic materials (DNA) from different sources is referred to as </a:t>
            </a:r>
            <a:r>
              <a:rPr lang="en-US" sz="2200" b="1" dirty="0">
                <a:solidFill>
                  <a:srgbClr val="FF0000"/>
                </a:solidFill>
                <a:latin typeface="Times New Roman" pitchFamily="18" charset="0"/>
                <a:cs typeface="Times New Roman" pitchFamily="18" charset="0"/>
              </a:rPr>
              <a:t>Recombinant DNA Technology</a:t>
            </a:r>
            <a:r>
              <a:rPr lang="en-US" sz="2200" b="1" dirty="0" smtClean="0">
                <a:solidFill>
                  <a:srgbClr val="FF0000"/>
                </a:solidFill>
                <a:latin typeface="Times New Roman" pitchFamily="18" charset="0"/>
                <a:cs typeface="Times New Roman" pitchFamily="18" charset="0"/>
              </a:rPr>
              <a:t>.</a:t>
            </a:r>
          </a:p>
          <a:p>
            <a:pPr marL="342900" indent="-342900" algn="just">
              <a:lnSpc>
                <a:spcPct val="150000"/>
              </a:lnSpc>
              <a:buFont typeface="Arial" pitchFamily="34" charset="0"/>
              <a:buChar char="•"/>
            </a:pPr>
            <a:r>
              <a:rPr lang="en-US" sz="2200" b="1" dirty="0" smtClean="0">
                <a:solidFill>
                  <a:srgbClr val="333333"/>
                </a:solidFill>
                <a:latin typeface="Times New Roman" pitchFamily="18" charset="0"/>
                <a:cs typeface="Times New Roman" pitchFamily="18" charset="0"/>
              </a:rPr>
              <a:t>RDT</a:t>
            </a:r>
            <a:r>
              <a:rPr lang="en-US" sz="2200" dirty="0" smtClean="0">
                <a:solidFill>
                  <a:srgbClr val="333333"/>
                </a:solidFill>
                <a:latin typeface="Times New Roman" pitchFamily="18" charset="0"/>
                <a:cs typeface="Times New Roman" pitchFamily="18" charset="0"/>
              </a:rPr>
              <a:t> is also </a:t>
            </a:r>
            <a:r>
              <a:rPr lang="en-US" sz="2200" dirty="0">
                <a:solidFill>
                  <a:srgbClr val="333333"/>
                </a:solidFill>
                <a:latin typeface="Times New Roman" pitchFamily="18" charset="0"/>
                <a:cs typeface="Times New Roman" pitchFamily="18" charset="0"/>
              </a:rPr>
              <a:t>defined as the development and application of sci­entific methods, procedures, and technolo­gies that permit direct manipulation of ge­netic material in order to alter the hereditary traits of a cell, organism, or popula­tion.</a:t>
            </a:r>
          </a:p>
          <a:p>
            <a:pPr marL="342900" indent="-342900" algn="just">
              <a:lnSpc>
                <a:spcPct val="150000"/>
              </a:lnSpc>
              <a:buFont typeface="Arial" pitchFamily="34" charset="0"/>
              <a:buChar char="•"/>
            </a:pPr>
            <a:r>
              <a:rPr lang="en-US" sz="2200" b="1" dirty="0" smtClean="0">
                <a:solidFill>
                  <a:srgbClr val="333333"/>
                </a:solidFill>
                <a:latin typeface="Times New Roman" pitchFamily="18" charset="0"/>
                <a:cs typeface="Times New Roman" pitchFamily="18" charset="0"/>
              </a:rPr>
              <a:t>RDT</a:t>
            </a:r>
            <a:r>
              <a:rPr lang="en-US" sz="2200" dirty="0" smtClean="0">
                <a:solidFill>
                  <a:srgbClr val="333333"/>
                </a:solidFill>
                <a:latin typeface="Times New Roman" pitchFamily="18" charset="0"/>
                <a:cs typeface="Times New Roman" pitchFamily="18" charset="0"/>
              </a:rPr>
              <a:t> includes </a:t>
            </a:r>
            <a:r>
              <a:rPr lang="en-US" sz="2200" dirty="0">
                <a:solidFill>
                  <a:srgbClr val="333333"/>
                </a:solidFill>
                <a:latin typeface="Times New Roman" pitchFamily="18" charset="0"/>
                <a:cs typeface="Times New Roman" pitchFamily="18" charset="0"/>
              </a:rPr>
              <a:t>a bunch of techniques that produce unlimi­ted amounts of otherwise unavailable or scarce biological product by introducing DNA isolated from animals or plants into bacteria and then harvesting the product from a bacterial colony, as human insulin produced in bacteria by the human insu­lin gene. </a:t>
            </a:r>
            <a:endParaRPr lang="en-US" sz="2200" dirty="0" smtClean="0">
              <a:solidFill>
                <a:srgbClr val="333333"/>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21</a:t>
            </a:fld>
            <a:endParaRPr lang="en-US"/>
          </a:p>
        </p:txBody>
      </p:sp>
    </p:spTree>
    <p:extLst>
      <p:ext uri="{BB962C8B-B14F-4D97-AF65-F5344CB8AC3E}">
        <p14:creationId xmlns:p14="http://schemas.microsoft.com/office/powerpoint/2010/main" xmlns="" val="512271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1"/>
            <a:ext cx="8839200" cy="6186309"/>
          </a:xfrm>
          <a:prstGeom prst="rect">
            <a:avLst/>
          </a:prstGeom>
        </p:spPr>
        <p:txBody>
          <a:bodyPr wrap="square">
            <a:spAutoFit/>
          </a:bodyPr>
          <a:lstStyle/>
          <a:p>
            <a:pPr marL="342900" lvl="0" indent="-342900" algn="just">
              <a:lnSpc>
                <a:spcPct val="150000"/>
              </a:lnSpc>
              <a:buFont typeface="Arial" pitchFamily="34" charset="0"/>
              <a:buChar char="•"/>
            </a:pPr>
            <a:r>
              <a:rPr lang="en-US" sz="2200" dirty="0">
                <a:solidFill>
                  <a:srgbClr val="333333"/>
                </a:solidFill>
                <a:latin typeface="Times New Roman" pitchFamily="18" charset="0"/>
                <a:cs typeface="Times New Roman" pitchFamily="18" charset="0"/>
              </a:rPr>
              <a:t>Recombinant DNA technology is popularly known as </a:t>
            </a:r>
            <a:r>
              <a:rPr lang="en-US" sz="2200" b="1" dirty="0">
                <a:solidFill>
                  <a:srgbClr val="333333"/>
                </a:solidFill>
                <a:latin typeface="Times New Roman" pitchFamily="18" charset="0"/>
                <a:cs typeface="Times New Roman" pitchFamily="18" charset="0"/>
              </a:rPr>
              <a:t>genetic engineering.</a:t>
            </a:r>
          </a:p>
          <a:p>
            <a:pPr marL="342900" lvl="0" indent="-342900" algn="just">
              <a:lnSpc>
                <a:spcPct val="150000"/>
              </a:lnSpc>
              <a:buFont typeface="Arial" pitchFamily="34" charset="0"/>
              <a:buChar char="•"/>
            </a:pPr>
            <a:r>
              <a:rPr lang="en-US" sz="2200" b="1" dirty="0" smtClean="0">
                <a:solidFill>
                  <a:srgbClr val="333333"/>
                </a:solidFill>
                <a:latin typeface="Times New Roman" pitchFamily="18" charset="0"/>
                <a:cs typeface="Times New Roman" pitchFamily="18" charset="0"/>
              </a:rPr>
              <a:t>RDT</a:t>
            </a:r>
            <a:r>
              <a:rPr lang="en-US" sz="2200" dirty="0" smtClean="0">
                <a:solidFill>
                  <a:srgbClr val="333333"/>
                </a:solidFill>
                <a:latin typeface="Times New Roman" pitchFamily="18" charset="0"/>
                <a:cs typeface="Times New Roman" pitchFamily="18" charset="0"/>
              </a:rPr>
              <a:t> was emerged </a:t>
            </a:r>
            <a:r>
              <a:rPr lang="en-US" sz="2200" dirty="0">
                <a:solidFill>
                  <a:srgbClr val="333333"/>
                </a:solidFill>
                <a:latin typeface="Times New Roman" pitchFamily="18" charset="0"/>
                <a:cs typeface="Times New Roman" pitchFamily="18" charset="0"/>
              </a:rPr>
              <a:t>with the discovery of </a:t>
            </a:r>
            <a:r>
              <a:rPr lang="en-US" sz="2200" b="1" dirty="0">
                <a:solidFill>
                  <a:srgbClr val="333333"/>
                </a:solidFill>
                <a:latin typeface="Times New Roman" pitchFamily="18" charset="0"/>
                <a:cs typeface="Times New Roman" pitchFamily="18" charset="0"/>
              </a:rPr>
              <a:t>restriction enzymes</a:t>
            </a:r>
            <a:r>
              <a:rPr lang="en-US" sz="2200" dirty="0">
                <a:solidFill>
                  <a:srgbClr val="333333"/>
                </a:solidFill>
                <a:latin typeface="Times New Roman" pitchFamily="18" charset="0"/>
                <a:cs typeface="Times New Roman" pitchFamily="18" charset="0"/>
              </a:rPr>
              <a:t> in the year 1968 by Swiss microbiologist Werner Arber</a:t>
            </a:r>
          </a:p>
          <a:p>
            <a:pPr marL="342900" lvl="0" indent="-342900" algn="just">
              <a:lnSpc>
                <a:spcPct val="150000"/>
              </a:lnSpc>
              <a:buFont typeface="Arial" pitchFamily="34" charset="0"/>
              <a:buChar char="•"/>
            </a:pPr>
            <a:r>
              <a:rPr lang="en-US" sz="2200" dirty="0">
                <a:solidFill>
                  <a:srgbClr val="333333"/>
                </a:solidFill>
                <a:latin typeface="Times New Roman" pitchFamily="18" charset="0"/>
                <a:cs typeface="Times New Roman" pitchFamily="18" charset="0"/>
              </a:rPr>
              <a:t>Inserting the desired gene into the genome of the host is not as easy as it sounds. </a:t>
            </a:r>
          </a:p>
          <a:p>
            <a:pPr marL="342900" lvl="0" indent="-342900" algn="just">
              <a:lnSpc>
                <a:spcPct val="150000"/>
              </a:lnSpc>
              <a:buFont typeface="Arial" pitchFamily="34" charset="0"/>
              <a:buChar char="•"/>
            </a:pPr>
            <a:r>
              <a:rPr lang="en-US" sz="2200" dirty="0" smtClean="0">
                <a:solidFill>
                  <a:srgbClr val="333333"/>
                </a:solidFill>
                <a:latin typeface="Times New Roman" pitchFamily="18" charset="0"/>
                <a:cs typeface="Times New Roman" pitchFamily="18" charset="0"/>
              </a:rPr>
              <a:t>It </a:t>
            </a:r>
            <a:r>
              <a:rPr lang="en-US" sz="2200" dirty="0">
                <a:solidFill>
                  <a:srgbClr val="333333"/>
                </a:solidFill>
                <a:latin typeface="Times New Roman" pitchFamily="18" charset="0"/>
                <a:cs typeface="Times New Roman" pitchFamily="18" charset="0"/>
              </a:rPr>
              <a:t>involves the</a:t>
            </a:r>
            <a:r>
              <a:rPr lang="en-US" sz="2200" b="1" dirty="0">
                <a:solidFill>
                  <a:srgbClr val="00B050"/>
                </a:solidFill>
                <a:latin typeface="Times New Roman" pitchFamily="18" charset="0"/>
                <a:cs typeface="Times New Roman" pitchFamily="18" charset="0"/>
              </a:rPr>
              <a:t> selection of the desired gene </a:t>
            </a:r>
            <a:r>
              <a:rPr lang="en-US" sz="2200" dirty="0">
                <a:solidFill>
                  <a:srgbClr val="333333"/>
                </a:solidFill>
                <a:latin typeface="Times New Roman" pitchFamily="18" charset="0"/>
                <a:cs typeface="Times New Roman" pitchFamily="18" charset="0"/>
              </a:rPr>
              <a:t>for administration into the host followed by a </a:t>
            </a:r>
            <a:r>
              <a:rPr lang="en-US" sz="2200" b="1" dirty="0">
                <a:solidFill>
                  <a:srgbClr val="00B0F0"/>
                </a:solidFill>
                <a:latin typeface="Times New Roman" pitchFamily="18" charset="0"/>
                <a:cs typeface="Times New Roman" pitchFamily="18" charset="0"/>
              </a:rPr>
              <a:t>selection of the perfect vector </a:t>
            </a:r>
            <a:r>
              <a:rPr lang="en-US" sz="2200" dirty="0">
                <a:solidFill>
                  <a:srgbClr val="333333"/>
                </a:solidFill>
                <a:latin typeface="Times New Roman" pitchFamily="18" charset="0"/>
                <a:cs typeface="Times New Roman" pitchFamily="18" charset="0"/>
              </a:rPr>
              <a:t>with which the gene has to be integrated and recombinant DNA formed.</a:t>
            </a:r>
          </a:p>
          <a:p>
            <a:pPr marL="342900" lvl="0" indent="-342900" algn="just">
              <a:lnSpc>
                <a:spcPct val="150000"/>
              </a:lnSpc>
              <a:buFont typeface="Arial" pitchFamily="34" charset="0"/>
              <a:buChar char="•"/>
            </a:pPr>
            <a:r>
              <a:rPr lang="en-US" sz="2200" dirty="0">
                <a:solidFill>
                  <a:srgbClr val="333333"/>
                </a:solidFill>
                <a:latin typeface="Times New Roman" pitchFamily="18" charset="0"/>
                <a:cs typeface="Times New Roman" pitchFamily="18" charset="0"/>
              </a:rPr>
              <a:t>Thus the </a:t>
            </a:r>
            <a:r>
              <a:rPr lang="en-US" sz="2200" b="1" dirty="0">
                <a:solidFill>
                  <a:srgbClr val="0070C0"/>
                </a:solidFill>
                <a:latin typeface="Times New Roman" pitchFamily="18" charset="0"/>
                <a:cs typeface="Times New Roman" pitchFamily="18" charset="0"/>
              </a:rPr>
              <a:t>recombinant DNA has to be introduced into the host. </a:t>
            </a:r>
            <a:endParaRPr lang="en-US" sz="2200" b="1" dirty="0" smtClean="0">
              <a:solidFill>
                <a:srgbClr val="0070C0"/>
              </a:solidFill>
              <a:latin typeface="Times New Roman" pitchFamily="18" charset="0"/>
              <a:cs typeface="Times New Roman" pitchFamily="18" charset="0"/>
            </a:endParaRPr>
          </a:p>
          <a:p>
            <a:pPr marL="342900" lvl="0" indent="-342900" algn="just">
              <a:lnSpc>
                <a:spcPct val="150000"/>
              </a:lnSpc>
              <a:buFont typeface="Arial" pitchFamily="34" charset="0"/>
              <a:buChar char="•"/>
            </a:pPr>
            <a:r>
              <a:rPr lang="en-US" sz="2200" dirty="0" smtClean="0">
                <a:solidFill>
                  <a:srgbClr val="333333"/>
                </a:solidFill>
                <a:latin typeface="Times New Roman" pitchFamily="18" charset="0"/>
                <a:cs typeface="Times New Roman" pitchFamily="18" charset="0"/>
              </a:rPr>
              <a:t>And </a:t>
            </a:r>
            <a:r>
              <a:rPr lang="en-US" sz="2200" dirty="0">
                <a:solidFill>
                  <a:srgbClr val="333333"/>
                </a:solidFill>
                <a:latin typeface="Times New Roman" pitchFamily="18" charset="0"/>
                <a:cs typeface="Times New Roman" pitchFamily="18" charset="0"/>
              </a:rPr>
              <a:t>at last, it has to be </a:t>
            </a:r>
            <a:r>
              <a:rPr lang="en-US" sz="2200" b="1" dirty="0">
                <a:solidFill>
                  <a:srgbClr val="7030A0"/>
                </a:solidFill>
                <a:latin typeface="Times New Roman" pitchFamily="18" charset="0"/>
                <a:cs typeface="Times New Roman" pitchFamily="18" charset="0"/>
              </a:rPr>
              <a:t>maintained in the host </a:t>
            </a:r>
            <a:r>
              <a:rPr lang="en-US" sz="2200" dirty="0">
                <a:solidFill>
                  <a:srgbClr val="333333"/>
                </a:solidFill>
                <a:latin typeface="Times New Roman" pitchFamily="18" charset="0"/>
                <a:cs typeface="Times New Roman" pitchFamily="18" charset="0"/>
              </a:rPr>
              <a:t>and </a:t>
            </a:r>
            <a:r>
              <a:rPr lang="en-US" sz="2200" b="1" dirty="0">
                <a:solidFill>
                  <a:srgbClr val="002060"/>
                </a:solidFill>
                <a:latin typeface="Times New Roman" pitchFamily="18" charset="0"/>
                <a:cs typeface="Times New Roman" pitchFamily="18" charset="0"/>
              </a:rPr>
              <a:t>carried forward to the offspring</a:t>
            </a:r>
            <a:endParaRPr lang="en-US" sz="2200" b="1" dirty="0">
              <a:solidFill>
                <a:srgbClr val="002060"/>
              </a:solidFill>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22</a:t>
            </a:fld>
            <a:endParaRPr lang="en-US"/>
          </a:p>
        </p:txBody>
      </p:sp>
    </p:spTree>
    <p:extLst>
      <p:ext uri="{BB962C8B-B14F-4D97-AF65-F5344CB8AC3E}">
        <p14:creationId xmlns:p14="http://schemas.microsoft.com/office/powerpoint/2010/main" xmlns="" val="1229002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combinant DNA Technolog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479" y="2"/>
            <a:ext cx="9023918" cy="68489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23</a:t>
            </a:fld>
            <a:endParaRPr lang="en-US"/>
          </a:p>
        </p:txBody>
      </p:sp>
    </p:spTree>
    <p:extLst>
      <p:ext uri="{BB962C8B-B14F-4D97-AF65-F5344CB8AC3E}">
        <p14:creationId xmlns:p14="http://schemas.microsoft.com/office/powerpoint/2010/main" xmlns="" val="1466855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77"/>
            <a:ext cx="8839200" cy="6740307"/>
          </a:xfrm>
          <a:prstGeom prst="rect">
            <a:avLst/>
          </a:prstGeom>
        </p:spPr>
        <p:txBody>
          <a:bodyPr wrap="square">
            <a:spAutoFit/>
          </a:bodyPr>
          <a:lstStyle/>
          <a:p>
            <a:pPr algn="ctr">
              <a:lnSpc>
                <a:spcPct val="150000"/>
              </a:lnSpc>
            </a:pPr>
            <a:r>
              <a:rPr lang="en-US" sz="2400" b="1" dirty="0" smtClean="0">
                <a:latin typeface="Times New Roman" pitchFamily="18" charset="0"/>
                <a:cs typeface="Times New Roman" pitchFamily="18" charset="0"/>
              </a:rPr>
              <a:t>2.1. Tools </a:t>
            </a:r>
            <a:r>
              <a:rPr lang="en-US" sz="2400" b="1" dirty="0">
                <a:latin typeface="Times New Roman" pitchFamily="18" charset="0"/>
                <a:cs typeface="Times New Roman" pitchFamily="18" charset="0"/>
              </a:rPr>
              <a:t>o</a:t>
            </a:r>
            <a:r>
              <a:rPr lang="en-US" sz="2400" b="1" dirty="0" smtClean="0">
                <a:latin typeface="Times New Roman" pitchFamily="18" charset="0"/>
                <a:cs typeface="Times New Roman" pitchFamily="18" charset="0"/>
              </a:rPr>
              <a:t>f </a:t>
            </a:r>
            <a:r>
              <a:rPr lang="en-US" sz="2400" b="1" dirty="0">
                <a:latin typeface="Times New Roman" pitchFamily="18" charset="0"/>
                <a:cs typeface="Times New Roman" pitchFamily="18" charset="0"/>
              </a:rPr>
              <a:t>Recombinant DNA </a:t>
            </a:r>
            <a:r>
              <a:rPr lang="en-US" sz="2400" b="1" dirty="0" smtClean="0">
                <a:latin typeface="Times New Roman" pitchFamily="18" charset="0"/>
                <a:cs typeface="Times New Roman" pitchFamily="18" charset="0"/>
              </a:rPr>
              <a:t>Technology</a:t>
            </a:r>
          </a:p>
          <a:p>
            <a:pPr marL="514350" indent="-514350" algn="just">
              <a:lnSpc>
                <a:spcPct val="150000"/>
              </a:lnSpc>
              <a:buAutoNum type="romanUcPeriod"/>
            </a:pPr>
            <a:r>
              <a:rPr lang="en-US" sz="2400" b="1" dirty="0" smtClean="0">
                <a:solidFill>
                  <a:srgbClr val="FF0000"/>
                </a:solidFill>
                <a:latin typeface="Times New Roman" pitchFamily="18" charset="0"/>
                <a:cs typeface="Times New Roman" pitchFamily="18" charset="0"/>
              </a:rPr>
              <a:t>Restriction enzymes</a:t>
            </a:r>
          </a:p>
          <a:p>
            <a:pPr marL="342900" indent="-342900" algn="just">
              <a:lnSpc>
                <a:spcPct val="150000"/>
              </a:lnSpc>
              <a:buFont typeface="Courier New" pitchFamily="49" charset="0"/>
              <a:buChar char="o"/>
            </a:pPr>
            <a:r>
              <a:rPr lang="en-US" sz="2400" dirty="0">
                <a:solidFill>
                  <a:srgbClr val="424142"/>
                </a:solidFill>
                <a:latin typeface="Georgia"/>
              </a:rPr>
              <a:t>Restriction enzymes belong to a larger class of enzymes called nucleases</a:t>
            </a:r>
            <a:r>
              <a:rPr lang="en-US" sz="2400" dirty="0" smtClean="0">
                <a:solidFill>
                  <a:srgbClr val="424142"/>
                </a:solidFill>
                <a:latin typeface="Georgia"/>
              </a:rPr>
              <a:t>.</a:t>
            </a:r>
          </a:p>
          <a:p>
            <a:pPr marL="342900" indent="-342900" algn="just">
              <a:lnSpc>
                <a:spcPct val="150000"/>
              </a:lnSpc>
              <a:buFont typeface="Courier New" pitchFamily="49" charset="0"/>
              <a:buChar char="o"/>
            </a:pPr>
            <a:r>
              <a:rPr lang="en-US" sz="2400" dirty="0">
                <a:latin typeface="Times New Roman" pitchFamily="18" charset="0"/>
                <a:cs typeface="Times New Roman" pitchFamily="18" charset="0"/>
              </a:rPr>
              <a:t>They are of two types</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A. </a:t>
            </a:r>
            <a:r>
              <a:rPr lang="en-US" sz="2400" b="1" dirty="0" err="1" smtClean="0">
                <a:latin typeface="Times New Roman" pitchFamily="18" charset="0"/>
                <a:cs typeface="Times New Roman" pitchFamily="18" charset="0"/>
              </a:rPr>
              <a:t>Exonucleases</a:t>
            </a:r>
            <a:r>
              <a:rPr lang="en-US" sz="2400" b="1" dirty="0">
                <a:latin typeface="Times New Roman" pitchFamily="18" charset="0"/>
                <a:cs typeface="Times New Roman" pitchFamily="18" charset="0"/>
              </a:rPr>
              <a:t>: </a:t>
            </a:r>
          </a:p>
          <a:p>
            <a:pPr marL="342900" indent="-342900" algn="just">
              <a:lnSpc>
                <a:spcPct val="150000"/>
              </a:lnSpc>
              <a:buFont typeface="Courier New" pitchFamily="49" charset="0"/>
              <a:buChar char="o"/>
            </a:pPr>
            <a:r>
              <a:rPr lang="en-US" sz="2400" dirty="0">
                <a:latin typeface="Times New Roman" pitchFamily="18" charset="0"/>
                <a:cs typeface="Times New Roman" pitchFamily="18" charset="0"/>
              </a:rPr>
              <a:t>They remove nucleotides from the ends of DNA. </a:t>
            </a:r>
          </a:p>
          <a:p>
            <a:pPr algn="just">
              <a:lnSpc>
                <a:spcPct val="150000"/>
              </a:lnSpc>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B. Endonucleases</a:t>
            </a:r>
            <a:r>
              <a:rPr lang="en-US" sz="2400" b="1" dirty="0">
                <a:latin typeface="Times New Roman" pitchFamily="18" charset="0"/>
                <a:cs typeface="Times New Roman" pitchFamily="18" charset="0"/>
              </a:rPr>
              <a:t>: </a:t>
            </a:r>
          </a:p>
          <a:p>
            <a:pPr marL="342900" indent="-342900" algn="just">
              <a:lnSpc>
                <a:spcPct val="150000"/>
              </a:lnSpc>
              <a:buFont typeface="Courier New" pitchFamily="49" charset="0"/>
              <a:buChar char="o"/>
            </a:pPr>
            <a:r>
              <a:rPr lang="en-US" sz="2400" dirty="0">
                <a:latin typeface="Times New Roman" pitchFamily="18" charset="0"/>
                <a:cs typeface="Times New Roman" pitchFamily="18" charset="0"/>
              </a:rPr>
              <a:t>They make cuts at specific positions within </a:t>
            </a:r>
            <a:r>
              <a:rPr lang="en-US" sz="2400" dirty="0" smtClean="0">
                <a:latin typeface="Times New Roman" pitchFamily="18" charset="0"/>
                <a:cs typeface="Times New Roman" pitchFamily="18" charset="0"/>
              </a:rPr>
              <a:t>DNA.</a:t>
            </a:r>
          </a:p>
          <a:p>
            <a:pPr marL="342900" indent="-342900" algn="just">
              <a:lnSpc>
                <a:spcPct val="150000"/>
              </a:lnSpc>
              <a:buFont typeface="Courier New" pitchFamily="49" charset="0"/>
              <a:buChar char="o"/>
            </a:pPr>
            <a:r>
              <a:rPr lang="en-US" sz="2400" dirty="0" smtClean="0">
                <a:latin typeface="Times New Roman" pitchFamily="18" charset="0"/>
                <a:cs typeface="Times New Roman" pitchFamily="18" charset="0"/>
              </a:rPr>
              <a:t>Restriction enzymes that are used in</a:t>
            </a:r>
            <a:r>
              <a:rPr lang="en-US" sz="2400" b="1" dirty="0" smtClean="0">
                <a:latin typeface="Times New Roman" pitchFamily="18" charset="0"/>
                <a:cs typeface="Times New Roman" pitchFamily="18" charset="0"/>
              </a:rPr>
              <a:t> RDT </a:t>
            </a:r>
            <a:r>
              <a:rPr lang="en-US" sz="2400" dirty="0" smtClean="0">
                <a:latin typeface="Times New Roman" pitchFamily="18" charset="0"/>
                <a:cs typeface="Times New Roman" pitchFamily="18" charset="0"/>
              </a:rPr>
              <a:t>are endonucleases</a:t>
            </a:r>
          </a:p>
          <a:p>
            <a:pPr marL="342900" indent="-342900" algn="just">
              <a:lnSpc>
                <a:spcPct val="150000"/>
              </a:lnSpc>
              <a:buFont typeface="Courier New" pitchFamily="49" charset="0"/>
              <a:buChar char="o"/>
            </a:pPr>
            <a:r>
              <a:rPr lang="en-US" sz="2400" dirty="0" smtClean="0">
                <a:latin typeface="Times New Roman" pitchFamily="18" charset="0"/>
                <a:cs typeface="Times New Roman" pitchFamily="18" charset="0"/>
              </a:rPr>
              <a:t>They recognize </a:t>
            </a:r>
            <a:r>
              <a:rPr lang="en-US" sz="2400" dirty="0">
                <a:latin typeface="Times New Roman" pitchFamily="18" charset="0"/>
                <a:cs typeface="Times New Roman" pitchFamily="18" charset="0"/>
              </a:rPr>
              <a:t>a specific base pair sequence in DNA called a </a:t>
            </a:r>
            <a:r>
              <a:rPr lang="en-US" sz="2400" b="1" dirty="0">
                <a:solidFill>
                  <a:schemeClr val="accent6">
                    <a:lumMod val="50000"/>
                  </a:schemeClr>
                </a:solidFill>
                <a:latin typeface="Times New Roman" pitchFamily="18" charset="0"/>
                <a:cs typeface="Times New Roman" pitchFamily="18" charset="0"/>
              </a:rPr>
              <a:t>restriction site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cleave </a:t>
            </a:r>
            <a:r>
              <a:rPr lang="en-US" sz="2400" dirty="0">
                <a:latin typeface="Times New Roman" pitchFamily="18" charset="0"/>
                <a:cs typeface="Times New Roman" pitchFamily="18" charset="0"/>
              </a:rPr>
              <a:t>the DNA </a:t>
            </a:r>
            <a:r>
              <a:rPr lang="en-US" sz="2400" dirty="0" smtClean="0">
                <a:latin typeface="Times New Roman" pitchFamily="18" charset="0"/>
                <a:cs typeface="Times New Roman" pitchFamily="18" charset="0"/>
              </a:rPr>
              <a:t>within </a:t>
            </a:r>
            <a:r>
              <a:rPr lang="en-US" sz="2400" dirty="0">
                <a:latin typeface="Times New Roman" pitchFamily="18" charset="0"/>
                <a:cs typeface="Times New Roman" pitchFamily="18" charset="0"/>
              </a:rPr>
              <a:t>the sequence.</a:t>
            </a:r>
          </a:p>
        </p:txBody>
      </p:sp>
      <p:sp>
        <p:nvSpPr>
          <p:cNvPr id="3" name="Slide Number Placeholder 2"/>
          <p:cNvSpPr>
            <a:spLocks noGrp="1"/>
          </p:cNvSpPr>
          <p:nvPr>
            <p:ph type="sldNum" sz="quarter" idx="12"/>
          </p:nvPr>
        </p:nvSpPr>
        <p:spPr/>
        <p:txBody>
          <a:bodyPr/>
          <a:lstStyle/>
          <a:p>
            <a:fld id="{8E82F8EB-D623-43FC-AB15-0EFF6FAC25BD}" type="slidenum">
              <a:rPr lang="en-US" smtClean="0"/>
              <a:pPr/>
              <a:t>24</a:t>
            </a:fld>
            <a:endParaRPr lang="en-US"/>
          </a:p>
        </p:txBody>
      </p:sp>
    </p:spTree>
    <p:extLst>
      <p:ext uri="{BB962C8B-B14F-4D97-AF65-F5344CB8AC3E}">
        <p14:creationId xmlns:p14="http://schemas.microsoft.com/office/powerpoint/2010/main" xmlns="" val="1952077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915400" cy="6463308"/>
          </a:xfrm>
          <a:prstGeom prst="rect">
            <a:avLst/>
          </a:prstGeom>
        </p:spPr>
        <p:txBody>
          <a:bodyPr wrap="square">
            <a:spAutoFit/>
          </a:bodyPr>
          <a:lstStyle/>
          <a:p>
            <a:pPr marL="342900" indent="-342900" algn="just">
              <a:lnSpc>
                <a:spcPct val="150000"/>
              </a:lnSpc>
              <a:buFont typeface="Courier New" pitchFamily="49" charset="0"/>
              <a:buChar char="o"/>
            </a:pPr>
            <a:r>
              <a:rPr lang="en-US" sz="2300" dirty="0" smtClean="0">
                <a:solidFill>
                  <a:srgbClr val="424142"/>
                </a:solidFill>
                <a:latin typeface="Times New Roman" pitchFamily="18" charset="0"/>
                <a:cs typeface="Times New Roman" pitchFamily="18" charset="0"/>
              </a:rPr>
              <a:t>Restriction sites </a:t>
            </a:r>
            <a:r>
              <a:rPr lang="en-US" sz="2300" dirty="0">
                <a:solidFill>
                  <a:srgbClr val="424142"/>
                </a:solidFill>
                <a:latin typeface="Times New Roman" pitchFamily="18" charset="0"/>
                <a:cs typeface="Times New Roman" pitchFamily="18" charset="0"/>
              </a:rPr>
              <a:t>differ for different restriction enzymes. </a:t>
            </a:r>
            <a:endParaRPr lang="en-US" sz="2300" dirty="0" smtClean="0">
              <a:solidFill>
                <a:srgbClr val="424142"/>
              </a:solidFill>
              <a:latin typeface="Times New Roman" pitchFamily="18" charset="0"/>
              <a:cs typeface="Times New Roman" pitchFamily="18" charset="0"/>
            </a:endParaRPr>
          </a:p>
          <a:p>
            <a:pPr marL="342900" indent="-342900" algn="just">
              <a:lnSpc>
                <a:spcPct val="150000"/>
              </a:lnSpc>
              <a:buFont typeface="Courier New" pitchFamily="49" charset="0"/>
              <a:buChar char="o"/>
            </a:pPr>
            <a:r>
              <a:rPr lang="en-US" sz="2300" dirty="0" smtClean="0">
                <a:solidFill>
                  <a:srgbClr val="424142"/>
                </a:solidFill>
                <a:latin typeface="Times New Roman" pitchFamily="18" charset="0"/>
                <a:cs typeface="Times New Roman" pitchFamily="18" charset="0"/>
              </a:rPr>
              <a:t>Restriction </a:t>
            </a:r>
            <a:r>
              <a:rPr lang="en-US" sz="2300" dirty="0">
                <a:solidFill>
                  <a:srgbClr val="424142"/>
                </a:solidFill>
                <a:latin typeface="Times New Roman" pitchFamily="18" charset="0"/>
                <a:cs typeface="Times New Roman" pitchFamily="18" charset="0"/>
              </a:rPr>
              <a:t>enzymes are </a:t>
            </a:r>
            <a:r>
              <a:rPr lang="en-US" sz="2300" b="1" dirty="0">
                <a:solidFill>
                  <a:srgbClr val="0070C0"/>
                </a:solidFill>
                <a:latin typeface="Times New Roman" pitchFamily="18" charset="0"/>
                <a:cs typeface="Times New Roman" pitchFamily="18" charset="0"/>
              </a:rPr>
              <a:t>widely found in prokaryotes </a:t>
            </a:r>
            <a:r>
              <a:rPr lang="en-US" sz="2300" dirty="0">
                <a:solidFill>
                  <a:srgbClr val="424142"/>
                </a:solidFill>
                <a:latin typeface="Times New Roman" pitchFamily="18" charset="0"/>
                <a:cs typeface="Times New Roman" pitchFamily="18" charset="0"/>
              </a:rPr>
              <a:t>and </a:t>
            </a:r>
            <a:r>
              <a:rPr lang="en-US" sz="2300" b="1" dirty="0">
                <a:solidFill>
                  <a:srgbClr val="00B050"/>
                </a:solidFill>
                <a:latin typeface="Times New Roman" pitchFamily="18" charset="0"/>
                <a:cs typeface="Times New Roman" pitchFamily="18" charset="0"/>
              </a:rPr>
              <a:t>provide protection</a:t>
            </a:r>
            <a:r>
              <a:rPr lang="en-US" sz="2300" dirty="0">
                <a:solidFill>
                  <a:srgbClr val="424142"/>
                </a:solidFill>
                <a:latin typeface="Times New Roman" pitchFamily="18" charset="0"/>
                <a:cs typeface="Times New Roman" pitchFamily="18" charset="0"/>
              </a:rPr>
              <a:t> to host cell by </a:t>
            </a:r>
            <a:r>
              <a:rPr lang="en-US" sz="2300" b="1" dirty="0">
                <a:solidFill>
                  <a:srgbClr val="C00000"/>
                </a:solidFill>
                <a:latin typeface="Times New Roman" pitchFamily="18" charset="0"/>
                <a:cs typeface="Times New Roman" pitchFamily="18" charset="0"/>
              </a:rPr>
              <a:t>destroying foreign DNA </a:t>
            </a:r>
            <a:r>
              <a:rPr lang="en-US" sz="2300" dirty="0">
                <a:solidFill>
                  <a:srgbClr val="424142"/>
                </a:solidFill>
                <a:latin typeface="Times New Roman" pitchFamily="18" charset="0"/>
                <a:cs typeface="Times New Roman" pitchFamily="18" charset="0"/>
              </a:rPr>
              <a:t>that makes entry into it. </a:t>
            </a:r>
            <a:endParaRPr lang="en-US" sz="2300" dirty="0" smtClean="0">
              <a:solidFill>
                <a:srgbClr val="424142"/>
              </a:solidFill>
              <a:latin typeface="Times New Roman" pitchFamily="18" charset="0"/>
              <a:cs typeface="Times New Roman" pitchFamily="18" charset="0"/>
            </a:endParaRPr>
          </a:p>
          <a:p>
            <a:pPr marL="342900" indent="-342900" algn="just">
              <a:lnSpc>
                <a:spcPct val="150000"/>
              </a:lnSpc>
              <a:buFont typeface="Courier New" pitchFamily="49" charset="0"/>
              <a:buChar char="o"/>
            </a:pPr>
            <a:r>
              <a:rPr lang="en-US" sz="2300" dirty="0">
                <a:solidFill>
                  <a:srgbClr val="424142"/>
                </a:solidFill>
                <a:latin typeface="Times New Roman" pitchFamily="18" charset="0"/>
                <a:cs typeface="Times New Roman" pitchFamily="18" charset="0"/>
              </a:rPr>
              <a:t>Three main types of restriction endonucleases i.e., </a:t>
            </a:r>
            <a:r>
              <a:rPr lang="en-US" sz="2300" b="1" dirty="0">
                <a:solidFill>
                  <a:srgbClr val="424142"/>
                </a:solidFill>
                <a:latin typeface="Times New Roman" pitchFamily="18" charset="0"/>
                <a:cs typeface="Times New Roman" pitchFamily="18" charset="0"/>
              </a:rPr>
              <a:t>Type I, Type II </a:t>
            </a:r>
            <a:r>
              <a:rPr lang="en-US" sz="2300" dirty="0">
                <a:solidFill>
                  <a:srgbClr val="424142"/>
                </a:solidFill>
                <a:latin typeface="Times New Roman" pitchFamily="18" charset="0"/>
                <a:cs typeface="Times New Roman" pitchFamily="18" charset="0"/>
              </a:rPr>
              <a:t>and </a:t>
            </a:r>
            <a:r>
              <a:rPr lang="en-US" sz="2300" b="1" dirty="0">
                <a:solidFill>
                  <a:srgbClr val="424142"/>
                </a:solidFill>
                <a:latin typeface="Times New Roman" pitchFamily="18" charset="0"/>
                <a:cs typeface="Times New Roman" pitchFamily="18" charset="0"/>
              </a:rPr>
              <a:t>Type III </a:t>
            </a:r>
            <a:r>
              <a:rPr lang="en-US" sz="2300" dirty="0">
                <a:solidFill>
                  <a:srgbClr val="424142"/>
                </a:solidFill>
                <a:latin typeface="Times New Roman" pitchFamily="18" charset="0"/>
                <a:cs typeface="Times New Roman" pitchFamily="18" charset="0"/>
              </a:rPr>
              <a:t>are known with slightly different mode of action. </a:t>
            </a:r>
            <a:endParaRPr lang="en-US" sz="2300" dirty="0" smtClean="0">
              <a:solidFill>
                <a:srgbClr val="424142"/>
              </a:solidFill>
              <a:latin typeface="Times New Roman" pitchFamily="18" charset="0"/>
              <a:cs typeface="Times New Roman" pitchFamily="18" charset="0"/>
            </a:endParaRPr>
          </a:p>
          <a:p>
            <a:pPr marL="342900" indent="-342900" algn="just">
              <a:lnSpc>
                <a:spcPct val="150000"/>
              </a:lnSpc>
              <a:buFont typeface="Courier New" pitchFamily="49" charset="0"/>
              <a:buChar char="o"/>
            </a:pPr>
            <a:r>
              <a:rPr lang="en-US" sz="2300" dirty="0" smtClean="0">
                <a:solidFill>
                  <a:srgbClr val="00B0F0"/>
                </a:solidFill>
                <a:latin typeface="Times New Roman" pitchFamily="18" charset="0"/>
                <a:cs typeface="Times New Roman" pitchFamily="18" charset="0"/>
              </a:rPr>
              <a:t>Type </a:t>
            </a:r>
            <a:r>
              <a:rPr lang="en-US" sz="2300" dirty="0">
                <a:solidFill>
                  <a:srgbClr val="00B0F0"/>
                </a:solidFill>
                <a:latin typeface="Times New Roman" pitchFamily="18" charset="0"/>
                <a:cs typeface="Times New Roman" pitchFamily="18" charset="0"/>
              </a:rPr>
              <a:t>II restriction enzymes are used in </a:t>
            </a:r>
            <a:r>
              <a:rPr lang="en-US" sz="2300" dirty="0" err="1">
                <a:solidFill>
                  <a:srgbClr val="00B0F0"/>
                </a:solidFill>
                <a:latin typeface="Times New Roman" pitchFamily="18" charset="0"/>
                <a:cs typeface="Times New Roman" pitchFamily="18" charset="0"/>
              </a:rPr>
              <a:t>rDNA</a:t>
            </a:r>
            <a:r>
              <a:rPr lang="en-US" sz="2300" dirty="0">
                <a:solidFill>
                  <a:srgbClr val="00B0F0"/>
                </a:solidFill>
                <a:latin typeface="Times New Roman" pitchFamily="18" charset="0"/>
                <a:cs typeface="Times New Roman" pitchFamily="18" charset="0"/>
              </a:rPr>
              <a:t> technology </a:t>
            </a:r>
            <a:r>
              <a:rPr lang="en-US" sz="2300" dirty="0">
                <a:solidFill>
                  <a:srgbClr val="424142"/>
                </a:solidFill>
                <a:latin typeface="Times New Roman" pitchFamily="18" charset="0"/>
                <a:cs typeface="Times New Roman" pitchFamily="18" charset="0"/>
              </a:rPr>
              <a:t>because they can be used in vitro to identify and cleave within specific DNA sequences usually having 4-8 nucleotides</a:t>
            </a:r>
            <a:r>
              <a:rPr lang="en-US" sz="2300" dirty="0" smtClean="0">
                <a:solidFill>
                  <a:srgbClr val="424142"/>
                </a:solidFill>
                <a:latin typeface="Times New Roman" pitchFamily="18" charset="0"/>
                <a:cs typeface="Times New Roman" pitchFamily="18" charset="0"/>
              </a:rPr>
              <a:t>.</a:t>
            </a:r>
          </a:p>
          <a:p>
            <a:pPr marL="342900" indent="-342900" algn="just">
              <a:lnSpc>
                <a:spcPct val="150000"/>
              </a:lnSpc>
              <a:buFont typeface="Courier New" pitchFamily="49" charset="0"/>
              <a:buChar char="o"/>
            </a:pPr>
            <a:r>
              <a:rPr lang="en-US" sz="2300" dirty="0">
                <a:solidFill>
                  <a:srgbClr val="424142"/>
                </a:solidFill>
                <a:latin typeface="Times New Roman" pitchFamily="18" charset="0"/>
                <a:cs typeface="Times New Roman" pitchFamily="18" charset="0"/>
              </a:rPr>
              <a:t>More than 350 different type II endonucleases with 100 different recognition sequences are known. </a:t>
            </a:r>
            <a:endParaRPr lang="en-US" sz="2300" dirty="0" smtClean="0">
              <a:solidFill>
                <a:srgbClr val="424142"/>
              </a:solidFill>
              <a:latin typeface="Times New Roman" pitchFamily="18" charset="0"/>
              <a:cs typeface="Times New Roman" pitchFamily="18" charset="0"/>
            </a:endParaRPr>
          </a:p>
          <a:p>
            <a:pPr marL="342900" indent="-342900" algn="just">
              <a:lnSpc>
                <a:spcPct val="150000"/>
              </a:lnSpc>
              <a:buFont typeface="Courier New" pitchFamily="49" charset="0"/>
              <a:buChar char="o"/>
            </a:pPr>
            <a:r>
              <a:rPr lang="en-US" sz="2300" dirty="0" smtClean="0">
                <a:solidFill>
                  <a:srgbClr val="424142"/>
                </a:solidFill>
                <a:latin typeface="Times New Roman" pitchFamily="18" charset="0"/>
                <a:cs typeface="Times New Roman" pitchFamily="18" charset="0"/>
              </a:rPr>
              <a:t>The </a:t>
            </a:r>
            <a:r>
              <a:rPr lang="en-US" sz="2300" dirty="0">
                <a:solidFill>
                  <a:srgbClr val="424142"/>
                </a:solidFill>
                <a:latin typeface="Times New Roman" pitchFamily="18" charset="0"/>
                <a:cs typeface="Times New Roman" pitchFamily="18" charset="0"/>
              </a:rPr>
              <a:t>first type II enzyme isolated was </a:t>
            </a:r>
            <a:r>
              <a:rPr lang="en-US" sz="2300" i="1" dirty="0" err="1" smtClean="0">
                <a:solidFill>
                  <a:srgbClr val="424142"/>
                </a:solidFill>
                <a:latin typeface="Times New Roman" pitchFamily="18" charset="0"/>
                <a:cs typeface="Times New Roman" pitchFamily="18" charset="0"/>
              </a:rPr>
              <a:t>Hin</a:t>
            </a:r>
            <a:r>
              <a:rPr lang="en-US" sz="2300" dirty="0" err="1" smtClean="0">
                <a:solidFill>
                  <a:srgbClr val="424142"/>
                </a:solidFill>
                <a:latin typeface="Times New Roman" pitchFamily="18" charset="0"/>
                <a:cs typeface="Times New Roman" pitchFamily="18" charset="0"/>
              </a:rPr>
              <a:t>dII</a:t>
            </a:r>
            <a:r>
              <a:rPr lang="en-US" sz="2300" i="1" dirty="0" smtClean="0">
                <a:solidFill>
                  <a:srgbClr val="424142"/>
                </a:solidFill>
                <a:latin typeface="Times New Roman" pitchFamily="18" charset="0"/>
                <a:cs typeface="Times New Roman" pitchFamily="18" charset="0"/>
              </a:rPr>
              <a:t> </a:t>
            </a:r>
            <a:r>
              <a:rPr lang="en-US" sz="2300" dirty="0">
                <a:solidFill>
                  <a:srgbClr val="424142"/>
                </a:solidFill>
                <a:latin typeface="Times New Roman" pitchFamily="18" charset="0"/>
                <a:cs typeface="Times New Roman" pitchFamily="18" charset="0"/>
              </a:rPr>
              <a:t>in 1970. </a:t>
            </a:r>
            <a:endParaRPr lang="en-US" sz="2300" dirty="0" smtClean="0">
              <a:solidFill>
                <a:srgbClr val="424142"/>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25</a:t>
            </a:fld>
            <a:endParaRPr lang="en-US"/>
          </a:p>
        </p:txBody>
      </p:sp>
    </p:spTree>
    <p:extLst>
      <p:ext uri="{BB962C8B-B14F-4D97-AF65-F5344CB8AC3E}">
        <p14:creationId xmlns:p14="http://schemas.microsoft.com/office/powerpoint/2010/main" xmlns="" val="406624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xamples of Type II Restriction Enzyme">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29570"/>
            <a:ext cx="9106748" cy="682843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26</a:t>
            </a:fld>
            <a:endParaRPr lang="en-US"/>
          </a:p>
        </p:txBody>
      </p:sp>
    </p:spTree>
    <p:extLst>
      <p:ext uri="{BB962C8B-B14F-4D97-AF65-F5344CB8AC3E}">
        <p14:creationId xmlns:p14="http://schemas.microsoft.com/office/powerpoint/2010/main" xmlns="" val="1238158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77"/>
            <a:ext cx="8763000" cy="6717223"/>
          </a:xfrm>
          <a:prstGeom prst="rect">
            <a:avLst/>
          </a:prstGeom>
        </p:spPr>
        <p:txBody>
          <a:bodyPr wrap="square">
            <a:spAutoFit/>
          </a:bodyPr>
          <a:lstStyle/>
          <a:p>
            <a:pPr algn="just">
              <a:lnSpc>
                <a:spcPct val="150000"/>
              </a:lnSpc>
            </a:pPr>
            <a:r>
              <a:rPr lang="en-US" sz="2300" b="1" dirty="0">
                <a:solidFill>
                  <a:srgbClr val="424142"/>
                </a:solidFill>
                <a:latin typeface="Times New Roman" pitchFamily="18" charset="0"/>
                <a:cs typeface="Times New Roman" pitchFamily="18" charset="0"/>
              </a:rPr>
              <a:t>Nomenclature: </a:t>
            </a:r>
            <a:endParaRPr lang="en-US" sz="2300" dirty="0">
              <a:solidFill>
                <a:srgbClr val="424142"/>
              </a:solidFill>
              <a:latin typeface="Times New Roman" pitchFamily="18" charset="0"/>
              <a:cs typeface="Times New Roman" pitchFamily="18" charset="0"/>
            </a:endParaRPr>
          </a:p>
          <a:p>
            <a:pPr marL="342900" indent="-342900" algn="just">
              <a:lnSpc>
                <a:spcPct val="150000"/>
              </a:lnSpc>
              <a:buFont typeface="Wingdings" pitchFamily="2" charset="2"/>
              <a:buChar char="ü"/>
            </a:pPr>
            <a:r>
              <a:rPr lang="en-US" sz="2200" dirty="0">
                <a:solidFill>
                  <a:srgbClr val="424142"/>
                </a:solidFill>
                <a:latin typeface="Times New Roman" pitchFamily="18" charset="0"/>
                <a:cs typeface="Times New Roman" pitchFamily="18" charset="0"/>
              </a:rPr>
              <a:t>Nomenclature of restriction enzymes is usually done by </a:t>
            </a:r>
            <a:r>
              <a:rPr lang="en-US" sz="2200" dirty="0" smtClean="0">
                <a:solidFill>
                  <a:srgbClr val="424142"/>
                </a:solidFill>
                <a:latin typeface="Times New Roman" pitchFamily="18" charset="0"/>
                <a:cs typeface="Times New Roman" pitchFamily="18" charset="0"/>
              </a:rPr>
              <a:t>the following </a:t>
            </a:r>
            <a:r>
              <a:rPr lang="en-US" sz="2200" dirty="0">
                <a:solidFill>
                  <a:srgbClr val="424142"/>
                </a:solidFill>
                <a:latin typeface="Times New Roman" pitchFamily="18" charset="0"/>
                <a:cs typeface="Times New Roman" pitchFamily="18" charset="0"/>
              </a:rPr>
              <a:t>technique: </a:t>
            </a:r>
          </a:p>
          <a:p>
            <a:pPr marL="514350" indent="-514350" algn="just">
              <a:lnSpc>
                <a:spcPct val="150000"/>
              </a:lnSpc>
              <a:buFont typeface="+mj-lt"/>
              <a:buAutoNum type="romanLcPeriod"/>
            </a:pPr>
            <a:r>
              <a:rPr lang="en-US" sz="2200" dirty="0" smtClean="0">
                <a:solidFill>
                  <a:srgbClr val="424142"/>
                </a:solidFill>
                <a:latin typeface="Times New Roman" pitchFamily="18" charset="0"/>
                <a:cs typeface="Times New Roman" pitchFamily="18" charset="0"/>
              </a:rPr>
              <a:t>The </a:t>
            </a:r>
            <a:r>
              <a:rPr lang="en-US" sz="2200" b="1" dirty="0">
                <a:solidFill>
                  <a:srgbClr val="424142"/>
                </a:solidFill>
                <a:latin typeface="Times New Roman" pitchFamily="18" charset="0"/>
                <a:cs typeface="Times New Roman" pitchFamily="18" charset="0"/>
              </a:rPr>
              <a:t>first letter of the genus is taken </a:t>
            </a:r>
            <a:r>
              <a:rPr lang="en-US" sz="2200" dirty="0">
                <a:solidFill>
                  <a:srgbClr val="424142"/>
                </a:solidFill>
                <a:latin typeface="Times New Roman" pitchFamily="18" charset="0"/>
                <a:cs typeface="Times New Roman" pitchFamily="18" charset="0"/>
              </a:rPr>
              <a:t>in which said enzyme was discovered. This letter is written in capital. </a:t>
            </a:r>
            <a:endParaRPr lang="en-US" sz="2200" dirty="0" smtClean="0">
              <a:solidFill>
                <a:srgbClr val="424142"/>
              </a:solidFill>
              <a:latin typeface="Times New Roman" pitchFamily="18" charset="0"/>
              <a:cs typeface="Times New Roman" pitchFamily="18" charset="0"/>
            </a:endParaRPr>
          </a:p>
          <a:p>
            <a:pPr marL="514350" indent="-514350" algn="just">
              <a:lnSpc>
                <a:spcPct val="150000"/>
              </a:lnSpc>
              <a:buFont typeface="+mj-lt"/>
              <a:buAutoNum type="romanLcPeriod"/>
            </a:pPr>
            <a:r>
              <a:rPr lang="en-US" sz="2200" dirty="0" smtClean="0">
                <a:solidFill>
                  <a:srgbClr val="424142"/>
                </a:solidFill>
                <a:latin typeface="Times New Roman" pitchFamily="18" charset="0"/>
                <a:cs typeface="Times New Roman" pitchFamily="18" charset="0"/>
              </a:rPr>
              <a:t>Then</a:t>
            </a:r>
            <a:r>
              <a:rPr lang="en-US" sz="2200" dirty="0">
                <a:solidFill>
                  <a:srgbClr val="424142"/>
                </a:solidFill>
                <a:latin typeface="Times New Roman" pitchFamily="18" charset="0"/>
                <a:cs typeface="Times New Roman" pitchFamily="18" charset="0"/>
              </a:rPr>
              <a:t>, </a:t>
            </a:r>
            <a:r>
              <a:rPr lang="en-US" sz="2200" b="1" dirty="0">
                <a:solidFill>
                  <a:srgbClr val="424142"/>
                </a:solidFill>
                <a:latin typeface="Times New Roman" pitchFamily="18" charset="0"/>
                <a:cs typeface="Times New Roman" pitchFamily="18" charset="0"/>
              </a:rPr>
              <a:t>first two letters of species </a:t>
            </a:r>
            <a:r>
              <a:rPr lang="en-US" sz="2200" dirty="0">
                <a:solidFill>
                  <a:srgbClr val="424142"/>
                </a:solidFill>
                <a:latin typeface="Times New Roman" pitchFamily="18" charset="0"/>
                <a:cs typeface="Times New Roman" pitchFamily="18" charset="0"/>
              </a:rPr>
              <a:t>of that organism are written. </a:t>
            </a:r>
            <a:endParaRPr lang="en-US" sz="2200" dirty="0" smtClean="0">
              <a:solidFill>
                <a:srgbClr val="424142"/>
              </a:solidFill>
              <a:latin typeface="Times New Roman" pitchFamily="18" charset="0"/>
              <a:cs typeface="Times New Roman" pitchFamily="18" charset="0"/>
            </a:endParaRPr>
          </a:p>
          <a:p>
            <a:pPr marL="514350" indent="-514350" algn="just">
              <a:lnSpc>
                <a:spcPct val="150000"/>
              </a:lnSpc>
              <a:buFont typeface="+mj-lt"/>
              <a:buAutoNum type="romanLcPeriod"/>
            </a:pPr>
            <a:r>
              <a:rPr lang="en-US" sz="2200" dirty="0" smtClean="0">
                <a:solidFill>
                  <a:srgbClr val="424142"/>
                </a:solidFill>
                <a:latin typeface="Times New Roman" pitchFamily="18" charset="0"/>
                <a:cs typeface="Times New Roman" pitchFamily="18" charset="0"/>
              </a:rPr>
              <a:t>All </a:t>
            </a:r>
            <a:r>
              <a:rPr lang="en-US" sz="2200" dirty="0">
                <a:solidFill>
                  <a:srgbClr val="424142"/>
                </a:solidFill>
                <a:latin typeface="Times New Roman" pitchFamily="18" charset="0"/>
                <a:cs typeface="Times New Roman" pitchFamily="18" charset="0"/>
              </a:rPr>
              <a:t>the above three letters should be written in </a:t>
            </a:r>
            <a:r>
              <a:rPr lang="en-US" sz="2200" b="1" dirty="0" smtClean="0">
                <a:solidFill>
                  <a:srgbClr val="424142"/>
                </a:solidFill>
                <a:latin typeface="Times New Roman" pitchFamily="18" charset="0"/>
                <a:cs typeface="Times New Roman" pitchFamily="18" charset="0"/>
              </a:rPr>
              <a:t>italics.</a:t>
            </a:r>
          </a:p>
          <a:p>
            <a:pPr marL="514350" indent="-514350" algn="just">
              <a:lnSpc>
                <a:spcPct val="150000"/>
              </a:lnSpc>
              <a:buFont typeface="+mj-lt"/>
              <a:buAutoNum type="romanLcPeriod"/>
            </a:pPr>
            <a:r>
              <a:rPr lang="en-US" sz="2200" dirty="0" smtClean="0">
                <a:solidFill>
                  <a:srgbClr val="424142"/>
                </a:solidFill>
                <a:latin typeface="Times New Roman" pitchFamily="18" charset="0"/>
                <a:cs typeface="Times New Roman" pitchFamily="18" charset="0"/>
              </a:rPr>
              <a:t>This </a:t>
            </a:r>
            <a:r>
              <a:rPr lang="en-US" sz="2200" dirty="0">
                <a:solidFill>
                  <a:srgbClr val="424142"/>
                </a:solidFill>
                <a:latin typeface="Times New Roman" pitchFamily="18" charset="0"/>
                <a:cs typeface="Times New Roman" pitchFamily="18" charset="0"/>
              </a:rPr>
              <a:t>followed by </a:t>
            </a:r>
            <a:r>
              <a:rPr lang="en-US" sz="2200" b="1" dirty="0">
                <a:solidFill>
                  <a:srgbClr val="424142"/>
                </a:solidFill>
                <a:latin typeface="Times New Roman" pitchFamily="18" charset="0"/>
                <a:cs typeface="Times New Roman" pitchFamily="18" charset="0"/>
              </a:rPr>
              <a:t>strain</a:t>
            </a:r>
            <a:r>
              <a:rPr lang="en-US" sz="2200" dirty="0">
                <a:solidFill>
                  <a:srgbClr val="424142"/>
                </a:solidFill>
                <a:latin typeface="Times New Roman" pitchFamily="18" charset="0"/>
                <a:cs typeface="Times New Roman" pitchFamily="18" charset="0"/>
              </a:rPr>
              <a:t> or type </a:t>
            </a:r>
            <a:r>
              <a:rPr lang="en-US" sz="2200" dirty="0" smtClean="0">
                <a:solidFill>
                  <a:srgbClr val="424142"/>
                </a:solidFill>
                <a:latin typeface="Times New Roman" pitchFamily="18" charset="0"/>
                <a:cs typeface="Times New Roman" pitchFamily="18" charset="0"/>
              </a:rPr>
              <a:t>identification</a:t>
            </a:r>
          </a:p>
          <a:p>
            <a:pPr marL="514350" indent="-514350" algn="just">
              <a:lnSpc>
                <a:spcPct val="150000"/>
              </a:lnSpc>
              <a:buFont typeface="+mj-lt"/>
              <a:buAutoNum type="romanLcPeriod"/>
            </a:pPr>
            <a:r>
              <a:rPr lang="en-US" sz="2200" b="1" dirty="0">
                <a:solidFill>
                  <a:srgbClr val="424142"/>
                </a:solidFill>
                <a:latin typeface="Times New Roman" pitchFamily="18" charset="0"/>
                <a:cs typeface="Times New Roman" pitchFamily="18" charset="0"/>
              </a:rPr>
              <a:t> If an organism forms many enzymes</a:t>
            </a:r>
            <a:r>
              <a:rPr lang="en-US" sz="2200" dirty="0">
                <a:solidFill>
                  <a:srgbClr val="424142"/>
                </a:solidFill>
                <a:latin typeface="Times New Roman" pitchFamily="18" charset="0"/>
                <a:cs typeface="Times New Roman" pitchFamily="18" charset="0"/>
              </a:rPr>
              <a:t>, they are identified by sequential </a:t>
            </a:r>
            <a:r>
              <a:rPr lang="en-US" sz="2200" b="1" dirty="0">
                <a:solidFill>
                  <a:srgbClr val="424142"/>
                </a:solidFill>
                <a:latin typeface="Times New Roman" pitchFamily="18" charset="0"/>
                <a:cs typeface="Times New Roman" pitchFamily="18" charset="0"/>
              </a:rPr>
              <a:t>Roman numerals. </a:t>
            </a:r>
            <a:endParaRPr lang="en-US" sz="2200" b="1" dirty="0" smtClean="0">
              <a:solidFill>
                <a:srgbClr val="424142"/>
              </a:solidFill>
              <a:latin typeface="Times New Roman" pitchFamily="18" charset="0"/>
              <a:cs typeface="Times New Roman" pitchFamily="18" charset="0"/>
            </a:endParaRPr>
          </a:p>
          <a:p>
            <a:pPr algn="just">
              <a:lnSpc>
                <a:spcPct val="150000"/>
              </a:lnSpc>
            </a:pPr>
            <a:r>
              <a:rPr lang="en-US" sz="2200" dirty="0" smtClean="0">
                <a:solidFill>
                  <a:srgbClr val="424142"/>
                </a:solidFill>
                <a:latin typeface="Times New Roman" pitchFamily="18" charset="0"/>
                <a:cs typeface="Times New Roman" pitchFamily="18" charset="0"/>
              </a:rPr>
              <a:t>E.g</a:t>
            </a:r>
            <a:r>
              <a:rPr lang="en-US" sz="2200" dirty="0">
                <a:solidFill>
                  <a:srgbClr val="424142"/>
                </a:solidFill>
                <a:latin typeface="Times New Roman" pitchFamily="18" charset="0"/>
                <a:cs typeface="Times New Roman" pitchFamily="18" charset="0"/>
              </a:rPr>
              <a:t>. </a:t>
            </a:r>
            <a:r>
              <a:rPr lang="en-US" sz="2200" i="1" dirty="0" err="1" smtClean="0">
                <a:solidFill>
                  <a:srgbClr val="424142"/>
                </a:solidFill>
                <a:latin typeface="Times New Roman" pitchFamily="18" charset="0"/>
                <a:cs typeface="Times New Roman" pitchFamily="18" charset="0"/>
              </a:rPr>
              <a:t>Eco</a:t>
            </a:r>
            <a:r>
              <a:rPr lang="en-US" sz="2200" dirty="0" err="1" smtClean="0">
                <a:solidFill>
                  <a:srgbClr val="424142"/>
                </a:solidFill>
                <a:latin typeface="Times New Roman" pitchFamily="18" charset="0"/>
                <a:cs typeface="Times New Roman" pitchFamily="18" charset="0"/>
              </a:rPr>
              <a:t>RI</a:t>
            </a:r>
            <a:r>
              <a:rPr lang="en-US" sz="2200" i="1" dirty="0" smtClean="0">
                <a:solidFill>
                  <a:srgbClr val="424142"/>
                </a:solidFill>
                <a:latin typeface="Times New Roman" pitchFamily="18" charset="0"/>
                <a:cs typeface="Times New Roman" pitchFamily="18" charset="0"/>
              </a:rPr>
              <a:t> </a:t>
            </a:r>
            <a:r>
              <a:rPr lang="en-US" sz="2200" dirty="0">
                <a:solidFill>
                  <a:srgbClr val="424142"/>
                </a:solidFill>
                <a:latin typeface="Times New Roman" pitchFamily="18" charset="0"/>
                <a:cs typeface="Times New Roman" pitchFamily="18" charset="0"/>
              </a:rPr>
              <a:t>i.e., </a:t>
            </a:r>
            <a:r>
              <a:rPr lang="en-US" sz="2200" i="1" dirty="0" err="1" smtClean="0">
                <a:solidFill>
                  <a:srgbClr val="424142"/>
                </a:solidFill>
                <a:latin typeface="Times New Roman" pitchFamily="18" charset="0"/>
                <a:cs typeface="Times New Roman" pitchFamily="18" charset="0"/>
              </a:rPr>
              <a:t>Eco</a:t>
            </a:r>
            <a:r>
              <a:rPr lang="en-US" sz="2200" dirty="0" err="1" smtClean="0">
                <a:solidFill>
                  <a:srgbClr val="424142"/>
                </a:solidFill>
                <a:latin typeface="Times New Roman" pitchFamily="18" charset="0"/>
                <a:cs typeface="Times New Roman" pitchFamily="18" charset="0"/>
              </a:rPr>
              <a:t>RI</a:t>
            </a:r>
            <a:r>
              <a:rPr lang="en-US" sz="2200" i="1" dirty="0" smtClean="0">
                <a:solidFill>
                  <a:srgbClr val="424142"/>
                </a:solidFill>
                <a:latin typeface="Times New Roman" pitchFamily="18" charset="0"/>
                <a:cs typeface="Times New Roman" pitchFamily="18" charset="0"/>
              </a:rPr>
              <a:t> </a:t>
            </a:r>
            <a:r>
              <a:rPr lang="en-US" sz="2200" dirty="0">
                <a:solidFill>
                  <a:srgbClr val="424142"/>
                </a:solidFill>
                <a:latin typeface="Times New Roman" pitchFamily="18" charset="0"/>
                <a:cs typeface="Times New Roman" pitchFamily="18" charset="0"/>
              </a:rPr>
              <a:t>comes from </a:t>
            </a:r>
            <a:r>
              <a:rPr lang="en-US" sz="2200" i="1" dirty="0">
                <a:solidFill>
                  <a:srgbClr val="424142"/>
                </a:solidFill>
                <a:latin typeface="Times New Roman" pitchFamily="18" charset="0"/>
                <a:cs typeface="Times New Roman" pitchFamily="18" charset="0"/>
              </a:rPr>
              <a:t>Escherichia coli</a:t>
            </a:r>
            <a:r>
              <a:rPr lang="en-US" sz="2200" dirty="0">
                <a:solidFill>
                  <a:srgbClr val="424142"/>
                </a:solidFill>
                <a:latin typeface="Times New Roman" pitchFamily="18" charset="0"/>
                <a:cs typeface="Times New Roman" pitchFamily="18" charset="0"/>
              </a:rPr>
              <a:t> RY13. Here ‘R’ is derived from the name of strain. Roman numbers </a:t>
            </a:r>
            <a:r>
              <a:rPr lang="en-US" sz="2200" dirty="0" smtClean="0">
                <a:solidFill>
                  <a:srgbClr val="424142"/>
                </a:solidFill>
                <a:latin typeface="Times New Roman" pitchFamily="18" charset="0"/>
                <a:cs typeface="Times New Roman" pitchFamily="18" charset="0"/>
              </a:rPr>
              <a:t>indicate </a:t>
            </a:r>
            <a:r>
              <a:rPr lang="en-US" sz="2200" dirty="0">
                <a:solidFill>
                  <a:srgbClr val="424142"/>
                </a:solidFill>
                <a:latin typeface="Times New Roman" pitchFamily="18" charset="0"/>
                <a:cs typeface="Times New Roman" pitchFamily="18" charset="0"/>
              </a:rPr>
              <a:t>the order in which enzymes were isolated from the strain of bacteria. </a:t>
            </a:r>
            <a:endParaRPr lang="en-US" sz="2200" b="0" i="0" u="none" strike="noStrike" dirty="0">
              <a:solidFill>
                <a:srgbClr val="424142"/>
              </a:solidFill>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27</a:t>
            </a:fld>
            <a:endParaRPr lang="en-US"/>
          </a:p>
        </p:txBody>
      </p:sp>
    </p:spTree>
    <p:extLst>
      <p:ext uri="{BB962C8B-B14F-4D97-AF65-F5344CB8AC3E}">
        <p14:creationId xmlns:p14="http://schemas.microsoft.com/office/powerpoint/2010/main" xmlns="" val="119334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3"/>
            <a:ext cx="8686800" cy="6740307"/>
          </a:xfrm>
          <a:prstGeom prst="rect">
            <a:avLst/>
          </a:prstGeom>
        </p:spPr>
        <p:txBody>
          <a:bodyPr wrap="square">
            <a:spAutoFit/>
          </a:bodyPr>
          <a:lstStyle/>
          <a:p>
            <a:pPr>
              <a:lnSpc>
                <a:spcPct val="150000"/>
              </a:lnSpc>
            </a:pPr>
            <a:r>
              <a:rPr lang="en-US" sz="2400" b="1" dirty="0">
                <a:solidFill>
                  <a:srgbClr val="000000"/>
                </a:solidFill>
                <a:latin typeface="Times New Roman"/>
              </a:rPr>
              <a:t>Cleavage Patterns of Some Common Restriction Endonucleases: </a:t>
            </a:r>
            <a:endParaRPr lang="en-US" sz="2400" dirty="0">
              <a:solidFill>
                <a:srgbClr val="000000"/>
              </a:solidFill>
              <a:latin typeface="Times New Roman"/>
            </a:endParaRPr>
          </a:p>
          <a:p>
            <a:pPr marL="342900" indent="-342900" algn="just">
              <a:lnSpc>
                <a:spcPct val="150000"/>
              </a:lnSpc>
              <a:buFont typeface="Wingdings" pitchFamily="2" charset="2"/>
              <a:buChar char="v"/>
            </a:pPr>
            <a:r>
              <a:rPr lang="en-US" sz="2200" dirty="0">
                <a:solidFill>
                  <a:srgbClr val="000000"/>
                </a:solidFill>
                <a:latin typeface="Times New Roman"/>
              </a:rPr>
              <a:t>The recognition and cleavage sites and cleavage patterns of </a:t>
            </a:r>
            <a:r>
              <a:rPr lang="en-US" sz="2200" i="1" dirty="0" err="1">
                <a:solidFill>
                  <a:srgbClr val="000000"/>
                </a:solidFill>
                <a:latin typeface="Times New Roman"/>
              </a:rPr>
              <a:t>Hin</a:t>
            </a:r>
            <a:r>
              <a:rPr lang="en-US" sz="2200" dirty="0" err="1">
                <a:solidFill>
                  <a:srgbClr val="000000"/>
                </a:solidFill>
                <a:latin typeface="Times New Roman"/>
              </a:rPr>
              <a:t>dIII</a:t>
            </a:r>
            <a:r>
              <a:rPr lang="en-US" sz="2200" i="1" dirty="0">
                <a:solidFill>
                  <a:srgbClr val="000000"/>
                </a:solidFill>
                <a:latin typeface="Times New Roman"/>
              </a:rPr>
              <a:t>, </a:t>
            </a:r>
            <a:r>
              <a:rPr lang="en-US" sz="2200" i="1" dirty="0" err="1">
                <a:solidFill>
                  <a:srgbClr val="000000"/>
                </a:solidFill>
                <a:latin typeface="Times New Roman"/>
              </a:rPr>
              <a:t>Sma</a:t>
            </a:r>
            <a:r>
              <a:rPr lang="en-US" sz="2200" dirty="0" err="1">
                <a:solidFill>
                  <a:srgbClr val="000000"/>
                </a:solidFill>
                <a:latin typeface="Times New Roman"/>
              </a:rPr>
              <a:t>I</a:t>
            </a:r>
            <a:r>
              <a:rPr lang="en-US" sz="2200" i="1" dirty="0">
                <a:solidFill>
                  <a:srgbClr val="000000"/>
                </a:solidFill>
                <a:latin typeface="Times New Roman"/>
              </a:rPr>
              <a:t>, </a:t>
            </a:r>
            <a:r>
              <a:rPr lang="en-US" sz="2200" i="1" dirty="0" err="1">
                <a:solidFill>
                  <a:srgbClr val="000000"/>
                </a:solidFill>
                <a:latin typeface="Times New Roman"/>
              </a:rPr>
              <a:t>Eco</a:t>
            </a:r>
            <a:r>
              <a:rPr lang="en-US" sz="2200" dirty="0" err="1">
                <a:solidFill>
                  <a:srgbClr val="000000"/>
                </a:solidFill>
                <a:latin typeface="Times New Roman"/>
              </a:rPr>
              <a:t>RI</a:t>
            </a:r>
            <a:r>
              <a:rPr lang="en-US" sz="2200" dirty="0">
                <a:solidFill>
                  <a:srgbClr val="000000"/>
                </a:solidFill>
                <a:latin typeface="Times New Roman"/>
              </a:rPr>
              <a:t>, and </a:t>
            </a:r>
            <a:r>
              <a:rPr lang="en-US" sz="2200" i="1" dirty="0" err="1">
                <a:solidFill>
                  <a:srgbClr val="000000"/>
                </a:solidFill>
                <a:latin typeface="Times New Roman"/>
              </a:rPr>
              <a:t>Bam</a:t>
            </a:r>
            <a:r>
              <a:rPr lang="en-US" sz="2200" dirty="0" err="1">
                <a:solidFill>
                  <a:srgbClr val="000000"/>
                </a:solidFill>
                <a:latin typeface="Times New Roman"/>
              </a:rPr>
              <a:t>HI</a:t>
            </a:r>
            <a:r>
              <a:rPr lang="en-US" sz="2200" i="1" dirty="0">
                <a:solidFill>
                  <a:srgbClr val="000000"/>
                </a:solidFill>
                <a:latin typeface="Times New Roman"/>
              </a:rPr>
              <a:t> </a:t>
            </a:r>
            <a:r>
              <a:rPr lang="en-US" sz="2200" dirty="0">
                <a:solidFill>
                  <a:srgbClr val="000000"/>
                </a:solidFill>
                <a:latin typeface="Times New Roman"/>
              </a:rPr>
              <a:t>are shown</a:t>
            </a:r>
            <a:r>
              <a:rPr lang="en-US" sz="2200" dirty="0" smtClean="0">
                <a:solidFill>
                  <a:srgbClr val="000000"/>
                </a:solidFill>
                <a:latin typeface="Times New Roman"/>
              </a:rPr>
              <a:t>.</a:t>
            </a:r>
          </a:p>
          <a:p>
            <a:pPr marL="342900" indent="-342900" algn="just">
              <a:lnSpc>
                <a:spcPct val="150000"/>
              </a:lnSpc>
              <a:buFont typeface="Wingdings" pitchFamily="2" charset="2"/>
              <a:buChar char="v"/>
            </a:pPr>
            <a:r>
              <a:rPr lang="en-US" sz="2200" dirty="0" smtClean="0">
                <a:solidFill>
                  <a:srgbClr val="000000"/>
                </a:solidFill>
                <a:latin typeface="Times New Roman"/>
              </a:rPr>
              <a:t>Cleavage </a:t>
            </a:r>
            <a:r>
              <a:rPr lang="en-US" sz="2200" dirty="0">
                <a:solidFill>
                  <a:srgbClr val="000000"/>
                </a:solidFill>
                <a:latin typeface="Times New Roman"/>
              </a:rPr>
              <a:t>by an endonuclease creates DNA sequence with either a sticky end or blunt end</a:t>
            </a:r>
            <a:r>
              <a:rPr lang="en-US" sz="2200" dirty="0" smtClean="0">
                <a:solidFill>
                  <a:srgbClr val="000000"/>
                </a:solidFill>
                <a:latin typeface="Times New Roman"/>
              </a:rPr>
              <a:t>.</a:t>
            </a:r>
          </a:p>
          <a:p>
            <a:pPr marL="342900" indent="-342900" algn="just">
              <a:lnSpc>
                <a:spcPct val="150000"/>
              </a:lnSpc>
              <a:buFont typeface="Wingdings" pitchFamily="2" charset="2"/>
              <a:buChar char="v"/>
            </a:pPr>
            <a:r>
              <a:rPr lang="en-US" sz="2200" b="1" dirty="0" smtClean="0">
                <a:solidFill>
                  <a:srgbClr val="000000"/>
                </a:solidFill>
                <a:latin typeface="Times New Roman"/>
              </a:rPr>
              <a:t>Sticky </a:t>
            </a:r>
            <a:r>
              <a:rPr lang="en-US" sz="2200" b="1" dirty="0">
                <a:solidFill>
                  <a:srgbClr val="000000"/>
                </a:solidFill>
                <a:latin typeface="Times New Roman"/>
              </a:rPr>
              <a:t>ends </a:t>
            </a:r>
            <a:r>
              <a:rPr lang="en-US" sz="2200" dirty="0">
                <a:solidFill>
                  <a:srgbClr val="000000"/>
                </a:solidFill>
                <a:latin typeface="Times New Roman"/>
              </a:rPr>
              <a:t>- fragment of DNA </a:t>
            </a:r>
            <a:r>
              <a:rPr lang="en-US" sz="2200" dirty="0" smtClean="0">
                <a:solidFill>
                  <a:srgbClr val="000000"/>
                </a:solidFill>
                <a:latin typeface="Times New Roman"/>
              </a:rPr>
              <a:t>in </a:t>
            </a:r>
            <a:r>
              <a:rPr lang="en-US" sz="2200" dirty="0">
                <a:solidFill>
                  <a:srgbClr val="000000"/>
                </a:solidFill>
                <a:latin typeface="Times New Roman"/>
              </a:rPr>
              <a:t>which the terminal portion has a stretch of unpaired nucleotides, and the strands are not of the same length.</a:t>
            </a:r>
            <a:endParaRPr lang="en-US" sz="2200" dirty="0" smtClean="0">
              <a:solidFill>
                <a:srgbClr val="000000"/>
              </a:solidFill>
              <a:latin typeface="Times New Roman"/>
            </a:endParaRPr>
          </a:p>
          <a:p>
            <a:pPr marL="342900" indent="-342900" algn="just">
              <a:lnSpc>
                <a:spcPct val="150000"/>
              </a:lnSpc>
              <a:buFont typeface="Wingdings" pitchFamily="2" charset="2"/>
              <a:buChar char="v"/>
            </a:pPr>
            <a:r>
              <a:rPr lang="en-US" sz="2200" b="1" dirty="0" smtClean="0">
                <a:solidFill>
                  <a:srgbClr val="000000"/>
                </a:solidFill>
                <a:latin typeface="Times New Roman"/>
              </a:rPr>
              <a:t>Blunt </a:t>
            </a:r>
            <a:r>
              <a:rPr lang="en-US" sz="2200" b="1" dirty="0">
                <a:solidFill>
                  <a:srgbClr val="000000"/>
                </a:solidFill>
                <a:latin typeface="Times New Roman"/>
              </a:rPr>
              <a:t>ends </a:t>
            </a:r>
            <a:r>
              <a:rPr lang="en-US" sz="2200" dirty="0">
                <a:solidFill>
                  <a:srgbClr val="000000"/>
                </a:solidFill>
                <a:latin typeface="Times New Roman"/>
              </a:rPr>
              <a:t>- </a:t>
            </a:r>
            <a:r>
              <a:rPr lang="en-US" sz="2200" dirty="0" smtClean="0">
                <a:solidFill>
                  <a:srgbClr val="000000"/>
                </a:solidFill>
                <a:latin typeface="Times New Roman"/>
              </a:rPr>
              <a:t>the </a:t>
            </a:r>
            <a:r>
              <a:rPr lang="en-US" sz="2200" dirty="0">
                <a:solidFill>
                  <a:srgbClr val="000000"/>
                </a:solidFill>
                <a:latin typeface="Times New Roman"/>
              </a:rPr>
              <a:t>end of a DNA duplex that has been cut by a restriction enzyme at the same site on both strands so that there is no single-stranded overhang.</a:t>
            </a:r>
            <a:endParaRPr lang="en-US" sz="2200" dirty="0" smtClean="0">
              <a:solidFill>
                <a:srgbClr val="000000"/>
              </a:solidFill>
              <a:latin typeface="Times New Roman"/>
            </a:endParaRPr>
          </a:p>
          <a:p>
            <a:pPr marL="342900" indent="-342900" algn="just">
              <a:lnSpc>
                <a:spcPct val="150000"/>
              </a:lnSpc>
              <a:buFont typeface="Wingdings" pitchFamily="2" charset="2"/>
              <a:buChar char="v"/>
            </a:pPr>
            <a:r>
              <a:rPr lang="en-US" sz="2200" dirty="0" smtClean="0">
                <a:solidFill>
                  <a:srgbClr val="000000"/>
                </a:solidFill>
                <a:latin typeface="Times New Roman"/>
              </a:rPr>
              <a:t>The </a:t>
            </a:r>
            <a:r>
              <a:rPr lang="en-US" sz="2200" dirty="0">
                <a:solidFill>
                  <a:srgbClr val="000000"/>
                </a:solidFill>
                <a:latin typeface="Times New Roman"/>
              </a:rPr>
              <a:t>blunt ended fragments can be joined to any other DNA fragment with blunt ends using </a:t>
            </a:r>
            <a:r>
              <a:rPr lang="en-US" sz="2200" dirty="0" smtClean="0">
                <a:solidFill>
                  <a:srgbClr val="000000"/>
                </a:solidFill>
                <a:latin typeface="Times New Roman"/>
              </a:rPr>
              <a:t>linkers/adapters.</a:t>
            </a:r>
            <a:endParaRPr lang="en-US" sz="2200" dirty="0"/>
          </a:p>
        </p:txBody>
      </p:sp>
      <p:sp>
        <p:nvSpPr>
          <p:cNvPr id="3" name="Slide Number Placeholder 2"/>
          <p:cNvSpPr>
            <a:spLocks noGrp="1"/>
          </p:cNvSpPr>
          <p:nvPr>
            <p:ph type="sldNum" sz="quarter" idx="12"/>
          </p:nvPr>
        </p:nvSpPr>
        <p:spPr/>
        <p:txBody>
          <a:bodyPr/>
          <a:lstStyle/>
          <a:p>
            <a:fld id="{8E82F8EB-D623-43FC-AB15-0EFF6FAC25BD}" type="slidenum">
              <a:rPr lang="en-US" smtClean="0"/>
              <a:pPr/>
              <a:t>28</a:t>
            </a:fld>
            <a:endParaRPr lang="en-US"/>
          </a:p>
        </p:txBody>
      </p:sp>
    </p:spTree>
    <p:extLst>
      <p:ext uri="{BB962C8B-B14F-4D97-AF65-F5344CB8AC3E}">
        <p14:creationId xmlns:p14="http://schemas.microsoft.com/office/powerpoint/2010/main" xmlns="" val="346531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7772400" y="1219200"/>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712642" y="1086536"/>
            <a:ext cx="1431360" cy="53937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lnSpc>
                <a:spcPct val="150000"/>
              </a:lnSpc>
            </a:pPr>
            <a:r>
              <a:rPr lang="en-US" sz="2200" dirty="0">
                <a:solidFill>
                  <a:srgbClr val="000000"/>
                </a:solidFill>
                <a:latin typeface="Times New Roman"/>
              </a:rPr>
              <a:t>Sticky </a:t>
            </a:r>
            <a:r>
              <a:rPr lang="en-US" sz="2200" dirty="0" smtClean="0">
                <a:solidFill>
                  <a:srgbClr val="000000"/>
                </a:solidFill>
                <a:latin typeface="Times New Roman"/>
              </a:rPr>
              <a:t>end</a:t>
            </a:r>
            <a:endParaRPr lang="en-US" sz="2200" dirty="0">
              <a:solidFill>
                <a:srgbClr val="000000"/>
              </a:solidFill>
              <a:latin typeface="Times New Roman"/>
            </a:endParaRPr>
          </a:p>
        </p:txBody>
      </p:sp>
      <p:sp>
        <p:nvSpPr>
          <p:cNvPr id="7" name="Rectangle 6"/>
          <p:cNvSpPr/>
          <p:nvPr/>
        </p:nvSpPr>
        <p:spPr>
          <a:xfrm>
            <a:off x="7620001" y="4267200"/>
            <a:ext cx="1524001" cy="457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lnSpc>
                <a:spcPct val="150000"/>
              </a:lnSpc>
            </a:pPr>
            <a:r>
              <a:rPr lang="en-US" sz="2400" dirty="0">
                <a:solidFill>
                  <a:srgbClr val="000000"/>
                </a:solidFill>
                <a:latin typeface="Times New Roman"/>
              </a:rPr>
              <a:t>Sticky end</a:t>
            </a:r>
          </a:p>
        </p:txBody>
      </p:sp>
      <p:sp>
        <p:nvSpPr>
          <p:cNvPr id="8" name="Rectangle 7"/>
          <p:cNvSpPr/>
          <p:nvPr/>
        </p:nvSpPr>
        <p:spPr>
          <a:xfrm>
            <a:off x="7620000" y="5638800"/>
            <a:ext cx="1524000" cy="533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lnSpc>
                <a:spcPct val="150000"/>
              </a:lnSpc>
            </a:pPr>
            <a:r>
              <a:rPr lang="en-US" sz="2400" dirty="0">
                <a:solidFill>
                  <a:srgbClr val="000000"/>
                </a:solidFill>
                <a:latin typeface="Times New Roman"/>
              </a:rPr>
              <a:t>Sticky end</a:t>
            </a:r>
          </a:p>
        </p:txBody>
      </p:sp>
      <p:sp>
        <p:nvSpPr>
          <p:cNvPr id="9" name="Rectangle 8"/>
          <p:cNvSpPr/>
          <p:nvPr/>
        </p:nvSpPr>
        <p:spPr>
          <a:xfrm>
            <a:off x="7543800" y="2514600"/>
            <a:ext cx="1600200" cy="533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smtClean="0">
                <a:latin typeface="Times New Roman" pitchFamily="18" charset="0"/>
                <a:cs typeface="Times New Roman" pitchFamily="18" charset="0"/>
              </a:rPr>
              <a:t>Blunt end</a:t>
            </a: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8E82F8EB-D623-43FC-AB15-0EFF6FAC25BD}" type="slidenum">
              <a:rPr lang="en-US" smtClean="0"/>
              <a:pPr/>
              <a:t>29</a:t>
            </a:fld>
            <a:endParaRPr lang="en-US"/>
          </a:p>
        </p:txBody>
      </p:sp>
    </p:spTree>
    <p:extLst>
      <p:ext uri="{BB962C8B-B14F-4D97-AF65-F5344CB8AC3E}">
        <p14:creationId xmlns:p14="http://schemas.microsoft.com/office/powerpoint/2010/main" xmlns="" val="1191815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6509474"/>
          </a:xfrm>
          <a:prstGeom prst="rect">
            <a:avLst/>
          </a:prstGeom>
          <a:solidFill>
            <a:schemeClr val="bg2">
              <a:lumMod val="90000"/>
            </a:schemeClr>
          </a:solidFill>
        </p:spPr>
        <p:txBody>
          <a:bodyPr wrap="square">
            <a:spAutoFit/>
          </a:bodyPr>
          <a:lstStyle/>
          <a:p>
            <a:pPr>
              <a:lnSpc>
                <a:spcPct val="150000"/>
              </a:lnSpc>
            </a:pPr>
            <a:r>
              <a:rPr lang="en-US" sz="2800" b="1" dirty="0" smtClean="0">
                <a:latin typeface="Times New Roman" pitchFamily="18" charset="0"/>
                <a:cs typeface="Times New Roman" pitchFamily="18" charset="0"/>
              </a:rPr>
              <a:t>Introduction</a:t>
            </a:r>
            <a:endParaRPr lang="en-US" dirty="0" smtClean="0"/>
          </a:p>
          <a:p>
            <a:pPr marL="457200" indent="-457200" algn="just">
              <a:lnSpc>
                <a:spcPct val="150000"/>
              </a:lnSpc>
              <a:buFont typeface="Wingdings" pitchFamily="2" charset="2"/>
              <a:buChar char="§"/>
            </a:pPr>
            <a:r>
              <a:rPr lang="en-US" sz="2800" dirty="0" smtClean="0">
                <a:latin typeface="Times New Roman" pitchFamily="18" charset="0"/>
                <a:cs typeface="Times New Roman" pitchFamily="18" charset="0"/>
              </a:rPr>
              <a:t>The term </a:t>
            </a:r>
            <a:r>
              <a:rPr lang="en-US" sz="2800" dirty="0" smtClean="0">
                <a:solidFill>
                  <a:srgbClr val="FF0000"/>
                </a:solidFill>
                <a:latin typeface="Times New Roman" pitchFamily="18" charset="0"/>
                <a:cs typeface="Times New Roman" pitchFamily="18" charset="0"/>
              </a:rPr>
              <a:t>‘biotechnology’ </a:t>
            </a:r>
            <a:r>
              <a:rPr lang="en-US" sz="2800" dirty="0" smtClean="0">
                <a:latin typeface="Times New Roman" pitchFamily="18" charset="0"/>
                <a:cs typeface="Times New Roman" pitchFamily="18" charset="0"/>
              </a:rPr>
              <a:t>was used before the 20</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century for traditional activities such as making </a:t>
            </a:r>
            <a:r>
              <a:rPr lang="en-US" sz="2800" dirty="0" smtClean="0">
                <a:solidFill>
                  <a:srgbClr val="0070C0"/>
                </a:solidFill>
                <a:latin typeface="Times New Roman" pitchFamily="18" charset="0"/>
                <a:cs typeface="Times New Roman" pitchFamily="18" charset="0"/>
              </a:rPr>
              <a:t>cheese</a:t>
            </a:r>
            <a:r>
              <a:rPr lang="en-US" sz="2800" dirty="0" smtClean="0">
                <a:latin typeface="Times New Roman" pitchFamily="18" charset="0"/>
                <a:cs typeface="Times New Roman" pitchFamily="18" charset="0"/>
              </a:rPr>
              <a:t>, </a:t>
            </a:r>
            <a:r>
              <a:rPr lang="en-US" sz="2800" dirty="0" smtClean="0">
                <a:solidFill>
                  <a:srgbClr val="00B0F0"/>
                </a:solidFill>
                <a:latin typeface="Times New Roman" pitchFamily="18" charset="0"/>
                <a:cs typeface="Times New Roman" pitchFamily="18" charset="0"/>
              </a:rPr>
              <a:t>bread, </a:t>
            </a:r>
            <a:r>
              <a:rPr lang="en-US" sz="2800" dirty="0" smtClean="0">
                <a:solidFill>
                  <a:srgbClr val="7030A0"/>
                </a:solidFill>
                <a:latin typeface="Times New Roman" pitchFamily="18" charset="0"/>
                <a:cs typeface="Times New Roman" pitchFamily="18" charset="0"/>
              </a:rPr>
              <a:t>wine,</a:t>
            </a:r>
            <a:r>
              <a:rPr lang="en-US" sz="2800" dirty="0" smtClean="0">
                <a:latin typeface="Times New Roman" pitchFamily="18" charset="0"/>
                <a:cs typeface="Times New Roman" pitchFamily="18" charset="0"/>
              </a:rPr>
              <a:t> </a:t>
            </a:r>
            <a:r>
              <a:rPr lang="en-US" sz="2800" b="1" dirty="0" smtClean="0">
                <a:solidFill>
                  <a:srgbClr val="00B050"/>
                </a:solidFill>
                <a:latin typeface="Times New Roman" pitchFamily="18" charset="0"/>
                <a:cs typeface="Times New Roman" pitchFamily="18" charset="0"/>
              </a:rPr>
              <a:t>beer,</a:t>
            </a:r>
            <a:r>
              <a:rPr lang="en-US" sz="2800" dirty="0" smtClean="0">
                <a:latin typeface="Times New Roman" pitchFamily="18" charset="0"/>
                <a:cs typeface="Times New Roman" pitchFamily="18" charset="0"/>
              </a:rPr>
              <a:t> etc. </a:t>
            </a:r>
          </a:p>
          <a:p>
            <a:pPr marL="457200" indent="-457200" algn="just">
              <a:lnSpc>
                <a:spcPct val="150000"/>
              </a:lnSpc>
              <a:buFont typeface="Wingdings" pitchFamily="2" charset="2"/>
              <a:buChar char="§"/>
            </a:pPr>
            <a:r>
              <a:rPr lang="en-US" sz="2800" dirty="0" smtClean="0">
                <a:latin typeface="Times New Roman" pitchFamily="18" charset="0"/>
                <a:cs typeface="Times New Roman" pitchFamily="18" charset="0"/>
              </a:rPr>
              <a:t>But none of these could be considered biotechnology in the modern sense. </a:t>
            </a:r>
          </a:p>
          <a:p>
            <a:pPr marL="457200" indent="-457200" algn="just">
              <a:lnSpc>
                <a:spcPct val="150000"/>
              </a:lnSpc>
              <a:buFont typeface="Wingdings" pitchFamily="2" charset="2"/>
              <a:buChar char="§"/>
            </a:pPr>
            <a:r>
              <a:rPr lang="en-US" sz="2800" dirty="0" smtClean="0">
                <a:solidFill>
                  <a:srgbClr val="7030A0"/>
                </a:solidFill>
                <a:latin typeface="Times New Roman" pitchFamily="18" charset="0"/>
                <a:cs typeface="Times New Roman" pitchFamily="18" charset="0"/>
              </a:rPr>
              <a:t>Genetic alteration of organisms through</a:t>
            </a:r>
            <a:r>
              <a:rPr lang="en-US" sz="2800" dirty="0" smtClean="0">
                <a:latin typeface="Times New Roman" pitchFamily="18" charset="0"/>
                <a:cs typeface="Times New Roman" pitchFamily="18" charset="0"/>
              </a:rPr>
              <a:t> </a:t>
            </a:r>
            <a:r>
              <a:rPr lang="en-US" sz="2800" dirty="0" smtClean="0">
                <a:solidFill>
                  <a:srgbClr val="7030A0"/>
                </a:solidFill>
                <a:latin typeface="Times New Roman" pitchFamily="18" charset="0"/>
                <a:cs typeface="Times New Roman" pitchFamily="18" charset="0"/>
              </a:rPr>
              <a:t>selective breeding,</a:t>
            </a:r>
            <a:r>
              <a:rPr lang="en-US" sz="2800" dirty="0" smtClean="0">
                <a:latin typeface="Times New Roman" pitchFamily="18" charset="0"/>
                <a:cs typeface="Times New Roman" pitchFamily="18" charset="0"/>
              </a:rPr>
              <a:t> </a:t>
            </a:r>
            <a:r>
              <a:rPr lang="en-US" sz="2800" dirty="0" smtClean="0">
                <a:solidFill>
                  <a:schemeClr val="accent6">
                    <a:lumMod val="50000"/>
                  </a:schemeClr>
                </a:solidFill>
                <a:latin typeface="Times New Roman" pitchFamily="18" charset="0"/>
                <a:cs typeface="Times New Roman" pitchFamily="18" charset="0"/>
              </a:rPr>
              <a:t>plant cloning by grafting,</a:t>
            </a:r>
            <a:r>
              <a:rPr lang="en-US" sz="2800" dirty="0" smtClean="0">
                <a:latin typeface="Times New Roman" pitchFamily="18" charset="0"/>
                <a:cs typeface="Times New Roman" pitchFamily="18" charset="0"/>
              </a:rPr>
              <a:t> etc. do not fall under biotechnology</a:t>
            </a:r>
            <a:r>
              <a:rPr lang="en-US" sz="2600" dirty="0" smtClean="0">
                <a:latin typeface="Times New Roman" pitchFamily="18" charset="0"/>
                <a:cs typeface="Times New Roman" pitchFamily="18" charset="0"/>
              </a:rPr>
              <a:t>.</a:t>
            </a:r>
          </a:p>
          <a:p>
            <a:pPr algn="just">
              <a:lnSpc>
                <a:spcPct val="150000"/>
              </a:lnSpc>
            </a:pPr>
            <a:endParaRPr lang="en-US" sz="2600" dirty="0" smtClean="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3</a:t>
            </a:fld>
            <a:endParaRPr lang="en-US"/>
          </a:p>
        </p:txBody>
      </p:sp>
    </p:spTree>
    <p:extLst>
      <p:ext uri="{BB962C8B-B14F-4D97-AF65-F5344CB8AC3E}">
        <p14:creationId xmlns:p14="http://schemas.microsoft.com/office/powerpoint/2010/main" xmlns="" val="2417569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8915400" cy="6740307"/>
          </a:xfrm>
          <a:prstGeom prst="rect">
            <a:avLst/>
          </a:prstGeom>
        </p:spPr>
        <p:txBody>
          <a:bodyPr wrap="square">
            <a:spAutoFit/>
          </a:bodyPr>
          <a:lstStyle/>
          <a:p>
            <a:pPr algn="just">
              <a:lnSpc>
                <a:spcPct val="150000"/>
              </a:lnSpc>
            </a:pPr>
            <a:r>
              <a:rPr lang="en-US" sz="2400" b="1" dirty="0" smtClean="0">
                <a:solidFill>
                  <a:srgbClr val="FF0000"/>
                </a:solidFill>
                <a:latin typeface="Times New Roman" pitchFamily="18" charset="0"/>
                <a:cs typeface="Times New Roman" pitchFamily="18" charset="0"/>
              </a:rPr>
              <a:t>II. Cloning Vectors </a:t>
            </a:r>
          </a:p>
          <a:p>
            <a:pPr marL="342900" indent="-342900" algn="just">
              <a:lnSpc>
                <a:spcPct val="150000"/>
              </a:lnSpc>
              <a:buFont typeface="Wingdings" pitchFamily="2" charset="2"/>
              <a:buChar char="v"/>
            </a:pPr>
            <a:r>
              <a:rPr lang="en-US" sz="2200" dirty="0">
                <a:solidFill>
                  <a:srgbClr val="333333"/>
                </a:solidFill>
                <a:latin typeface="Times New Roman" pitchFamily="18" charset="0"/>
                <a:cs typeface="Times New Roman" pitchFamily="18" charset="0"/>
              </a:rPr>
              <a:t>H</a:t>
            </a:r>
            <a:r>
              <a:rPr lang="en-US" sz="2200" dirty="0" smtClean="0">
                <a:solidFill>
                  <a:srgbClr val="333333"/>
                </a:solidFill>
                <a:latin typeface="Times New Roman" pitchFamily="18" charset="0"/>
                <a:cs typeface="Times New Roman" pitchFamily="18" charset="0"/>
              </a:rPr>
              <a:t>elp </a:t>
            </a:r>
            <a:r>
              <a:rPr lang="en-US" sz="2200" dirty="0">
                <a:solidFill>
                  <a:srgbClr val="333333"/>
                </a:solidFill>
                <a:latin typeface="Times New Roman" pitchFamily="18" charset="0"/>
                <a:cs typeface="Times New Roman" pitchFamily="18" charset="0"/>
              </a:rPr>
              <a:t>in carrying and integrating the desired gene. </a:t>
            </a:r>
            <a:endParaRPr lang="en-US" sz="2200" dirty="0" smtClean="0">
              <a:solidFill>
                <a:srgbClr val="333333"/>
              </a:solidFill>
              <a:latin typeface="Times New Roman" pitchFamily="18" charset="0"/>
              <a:cs typeface="Times New Roman" pitchFamily="18" charset="0"/>
            </a:endParaRPr>
          </a:p>
          <a:p>
            <a:pPr marL="342900" indent="-342900" algn="just">
              <a:lnSpc>
                <a:spcPct val="150000"/>
              </a:lnSpc>
              <a:buFont typeface="Wingdings" pitchFamily="2" charset="2"/>
              <a:buChar char="v"/>
            </a:pPr>
            <a:r>
              <a:rPr lang="en-US" sz="2200" dirty="0" smtClean="0">
                <a:solidFill>
                  <a:srgbClr val="333333"/>
                </a:solidFill>
                <a:latin typeface="Times New Roman" pitchFamily="18" charset="0"/>
                <a:cs typeface="Times New Roman" pitchFamily="18" charset="0"/>
              </a:rPr>
              <a:t>These </a:t>
            </a:r>
            <a:r>
              <a:rPr lang="en-US" sz="2200" dirty="0">
                <a:solidFill>
                  <a:srgbClr val="333333"/>
                </a:solidFill>
                <a:latin typeface="Times New Roman" pitchFamily="18" charset="0"/>
                <a:cs typeface="Times New Roman" pitchFamily="18" charset="0"/>
              </a:rPr>
              <a:t>form a very important part of the tools of recombinant DNA technology as they are the </a:t>
            </a:r>
            <a:r>
              <a:rPr lang="en-US" sz="2200" b="1" dirty="0">
                <a:solidFill>
                  <a:srgbClr val="00B0F0"/>
                </a:solidFill>
                <a:latin typeface="Times New Roman" pitchFamily="18" charset="0"/>
                <a:cs typeface="Times New Roman" pitchFamily="18" charset="0"/>
              </a:rPr>
              <a:t>ultimate vehicles </a:t>
            </a:r>
            <a:r>
              <a:rPr lang="en-US" sz="2200" dirty="0">
                <a:solidFill>
                  <a:srgbClr val="333333"/>
                </a:solidFill>
                <a:latin typeface="Times New Roman" pitchFamily="18" charset="0"/>
                <a:cs typeface="Times New Roman" pitchFamily="18" charset="0"/>
              </a:rPr>
              <a:t>that carry forward the desired gene into the host organism. </a:t>
            </a:r>
            <a:endParaRPr lang="en-US" sz="2200" dirty="0" smtClean="0">
              <a:solidFill>
                <a:srgbClr val="333333"/>
              </a:solidFill>
              <a:latin typeface="Times New Roman" pitchFamily="18" charset="0"/>
              <a:cs typeface="Times New Roman" pitchFamily="18" charset="0"/>
            </a:endParaRPr>
          </a:p>
          <a:p>
            <a:pPr marL="342900" indent="-342900" algn="just">
              <a:lnSpc>
                <a:spcPct val="150000"/>
              </a:lnSpc>
              <a:buFont typeface="Wingdings" pitchFamily="2" charset="2"/>
              <a:buChar char="v"/>
            </a:pPr>
            <a:r>
              <a:rPr lang="en-US" sz="2200" dirty="0">
                <a:latin typeface="Times New Roman" pitchFamily="18" charset="0"/>
                <a:cs typeface="Times New Roman" pitchFamily="18" charset="0"/>
              </a:rPr>
              <a:t>Requirements for a cloning vector </a:t>
            </a:r>
            <a:endParaRPr lang="en-US" sz="2200" dirty="0" smtClean="0">
              <a:latin typeface="Times New Roman" pitchFamily="18" charset="0"/>
              <a:cs typeface="Times New Roman" pitchFamily="18" charset="0"/>
            </a:endParaRPr>
          </a:p>
          <a:p>
            <a:pPr marL="914400" lvl="1" indent="-457200" algn="just">
              <a:lnSpc>
                <a:spcPct val="150000"/>
              </a:lnSpc>
              <a:buAutoNum type="alphaLcParenR"/>
            </a:pPr>
            <a:r>
              <a:rPr lang="en-US" sz="2200" b="1" dirty="0" smtClean="0">
                <a:solidFill>
                  <a:srgbClr val="C00000"/>
                </a:solidFill>
                <a:latin typeface="Times New Roman" pitchFamily="18" charset="0"/>
                <a:cs typeface="Times New Roman" pitchFamily="18" charset="0"/>
              </a:rPr>
              <a:t>Origin of replication </a:t>
            </a:r>
            <a:r>
              <a:rPr lang="en-US" sz="2200" dirty="0" smtClean="0">
                <a:latin typeface="Times New Roman" pitchFamily="18" charset="0"/>
                <a:cs typeface="Times New Roman" pitchFamily="18" charset="0"/>
              </a:rPr>
              <a:t>- help for independent replication </a:t>
            </a:r>
            <a:r>
              <a:rPr lang="en-US" sz="2200" dirty="0">
                <a:latin typeface="Times New Roman" pitchFamily="18" charset="0"/>
                <a:cs typeface="Times New Roman" pitchFamily="18" charset="0"/>
              </a:rPr>
              <a:t>in host cell </a:t>
            </a:r>
            <a:endParaRPr lang="en-US" sz="2200" dirty="0" smtClean="0">
              <a:latin typeface="Times New Roman" pitchFamily="18" charset="0"/>
              <a:cs typeface="Times New Roman" pitchFamily="18" charset="0"/>
            </a:endParaRPr>
          </a:p>
          <a:p>
            <a:pPr marL="914400" lvl="1" indent="-457200" algn="just">
              <a:lnSpc>
                <a:spcPct val="150000"/>
              </a:lnSpc>
              <a:buAutoNum type="alphaLcParenR"/>
            </a:pPr>
            <a:r>
              <a:rPr lang="en-US" sz="2200" b="1" dirty="0" smtClean="0">
                <a:solidFill>
                  <a:srgbClr val="C00000"/>
                </a:solidFill>
                <a:latin typeface="Times New Roman" pitchFamily="18" charset="0"/>
                <a:cs typeface="Times New Roman" pitchFamily="18" charset="0"/>
              </a:rPr>
              <a:t>Cloning </a:t>
            </a:r>
            <a:r>
              <a:rPr lang="en-US" sz="2200" b="1" dirty="0">
                <a:solidFill>
                  <a:srgbClr val="C00000"/>
                </a:solidFill>
                <a:latin typeface="Times New Roman" pitchFamily="18" charset="0"/>
                <a:cs typeface="Times New Roman" pitchFamily="18" charset="0"/>
              </a:rPr>
              <a:t>sites </a:t>
            </a:r>
            <a:r>
              <a:rPr lang="en-US" sz="2200" dirty="0">
                <a:latin typeface="Times New Roman" pitchFamily="18" charset="0"/>
                <a:cs typeface="Times New Roman" pitchFamily="18" charset="0"/>
              </a:rPr>
              <a:t>– the sites recognized by the restriction enzymes where desired DNAs are inserted</a:t>
            </a:r>
            <a:r>
              <a:rPr lang="en-US" sz="2200" dirty="0" smtClean="0">
                <a:latin typeface="Times New Roman" pitchFamily="18" charset="0"/>
                <a:cs typeface="Times New Roman" pitchFamily="18" charset="0"/>
              </a:rPr>
              <a:t>.</a:t>
            </a:r>
          </a:p>
          <a:p>
            <a:pPr marL="914400" lvl="1" indent="-457200" algn="just">
              <a:lnSpc>
                <a:spcPct val="150000"/>
              </a:lnSpc>
              <a:buAutoNum type="alphaLcParenR"/>
            </a:pPr>
            <a:r>
              <a:rPr lang="en-US" sz="2200" b="1" dirty="0">
                <a:solidFill>
                  <a:srgbClr val="C00000"/>
                </a:solidFill>
                <a:latin typeface="Times New Roman" pitchFamily="18" charset="0"/>
                <a:cs typeface="Times New Roman" pitchFamily="18" charset="0"/>
              </a:rPr>
              <a:t>Selectable marker </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genes </a:t>
            </a:r>
            <a:r>
              <a:rPr lang="en-US" sz="2200" dirty="0">
                <a:latin typeface="Times New Roman" pitchFamily="18" charset="0"/>
                <a:cs typeface="Times New Roman" pitchFamily="18" charset="0"/>
              </a:rPr>
              <a:t>which show resistance to certain antibiotics like </a:t>
            </a:r>
            <a:r>
              <a:rPr lang="en-US" sz="2200" dirty="0" smtClean="0">
                <a:latin typeface="Times New Roman" pitchFamily="18" charset="0"/>
                <a:cs typeface="Times New Roman" pitchFamily="18" charset="0"/>
              </a:rPr>
              <a:t>ampicillin that help </a:t>
            </a:r>
            <a:r>
              <a:rPr lang="en-US" sz="2200" dirty="0">
                <a:latin typeface="Times New Roman" pitchFamily="18" charset="0"/>
                <a:cs typeface="Times New Roman" pitchFamily="18" charset="0"/>
              </a:rPr>
              <a:t>indicate which host cells received recombinant DNA molecule </a:t>
            </a:r>
          </a:p>
          <a:p>
            <a:pPr marL="914400" lvl="1" indent="-457200" algn="just">
              <a:lnSpc>
                <a:spcPct val="150000"/>
              </a:lnSpc>
              <a:buAutoNum type="alphaLcParenR"/>
            </a:pPr>
            <a:r>
              <a:rPr lang="en-US" sz="2200" dirty="0" smtClean="0">
                <a:latin typeface="Times New Roman" pitchFamily="18" charset="0"/>
                <a:cs typeface="Times New Roman" pitchFamily="18" charset="0"/>
              </a:rPr>
              <a:t>Should </a:t>
            </a:r>
            <a:r>
              <a:rPr lang="en-US" sz="2200" dirty="0">
                <a:latin typeface="Times New Roman" pitchFamily="18" charset="0"/>
                <a:cs typeface="Times New Roman" pitchFamily="18" charset="0"/>
              </a:rPr>
              <a:t>be </a:t>
            </a:r>
            <a:r>
              <a:rPr lang="en-US" sz="2200" b="1" dirty="0">
                <a:solidFill>
                  <a:srgbClr val="C00000"/>
                </a:solidFill>
                <a:latin typeface="Times New Roman" pitchFamily="18" charset="0"/>
                <a:cs typeface="Times New Roman" pitchFamily="18" charset="0"/>
              </a:rPr>
              <a:t>small</a:t>
            </a:r>
            <a:r>
              <a:rPr lang="en-US" sz="2200" dirty="0">
                <a:latin typeface="Times New Roman" pitchFamily="18" charset="0"/>
                <a:cs typeface="Times New Roman" pitchFamily="18" charset="0"/>
              </a:rPr>
              <a:t> and </a:t>
            </a:r>
            <a:r>
              <a:rPr lang="en-US" sz="2200" b="1" dirty="0">
                <a:solidFill>
                  <a:srgbClr val="C00000"/>
                </a:solidFill>
                <a:latin typeface="Times New Roman" pitchFamily="18" charset="0"/>
                <a:cs typeface="Times New Roman" pitchFamily="18" charset="0"/>
              </a:rPr>
              <a:t>easy</a:t>
            </a:r>
            <a:r>
              <a:rPr lang="en-US" sz="2200" dirty="0">
                <a:latin typeface="Times New Roman" pitchFamily="18" charset="0"/>
                <a:cs typeface="Times New Roman" pitchFamily="18" charset="0"/>
              </a:rPr>
              <a:t> to isolate</a:t>
            </a:r>
          </a:p>
        </p:txBody>
      </p:sp>
      <p:sp>
        <p:nvSpPr>
          <p:cNvPr id="3" name="Slide Number Placeholder 2"/>
          <p:cNvSpPr>
            <a:spLocks noGrp="1"/>
          </p:cNvSpPr>
          <p:nvPr>
            <p:ph type="sldNum" sz="quarter" idx="12"/>
          </p:nvPr>
        </p:nvSpPr>
        <p:spPr/>
        <p:txBody>
          <a:bodyPr/>
          <a:lstStyle/>
          <a:p>
            <a:fld id="{8E82F8EB-D623-43FC-AB15-0EFF6FAC25BD}" type="slidenum">
              <a:rPr lang="en-US" smtClean="0"/>
              <a:pPr/>
              <a:t>30</a:t>
            </a:fld>
            <a:endParaRPr lang="en-US"/>
          </a:p>
        </p:txBody>
      </p:sp>
    </p:spTree>
    <p:extLst>
      <p:ext uri="{BB962C8B-B14F-4D97-AF65-F5344CB8AC3E}">
        <p14:creationId xmlns:p14="http://schemas.microsoft.com/office/powerpoint/2010/main" xmlns="" val="195211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46509"/>
            <a:ext cx="8915400" cy="6786473"/>
          </a:xfrm>
          <a:prstGeom prst="rect">
            <a:avLst/>
          </a:prstGeom>
        </p:spPr>
        <p:txBody>
          <a:bodyPr wrap="square">
            <a:spAutoFit/>
          </a:bodyPr>
          <a:lstStyle/>
          <a:p>
            <a:pPr>
              <a:lnSpc>
                <a:spcPct val="150000"/>
              </a:lnSpc>
            </a:pPr>
            <a:r>
              <a:rPr lang="en-US" sz="2400" b="1" dirty="0">
                <a:latin typeface="Times New Roman" pitchFamily="18" charset="0"/>
                <a:cs typeface="Times New Roman" pitchFamily="18" charset="0"/>
              </a:rPr>
              <a:t>General Steps of Cloning with Vectors  </a:t>
            </a:r>
            <a:endParaRPr lang="en-US" sz="2400" b="1" dirty="0" smtClean="0">
              <a:latin typeface="Times New Roman" pitchFamily="18" charset="0"/>
              <a:cs typeface="Times New Roman" pitchFamily="18" charset="0"/>
            </a:endParaRPr>
          </a:p>
          <a:p>
            <a:pPr marL="914400" lvl="1" indent="-457200" algn="just">
              <a:lnSpc>
                <a:spcPct val="150000"/>
              </a:lnSpc>
              <a:buAutoNum type="arabicPeriod"/>
            </a:pPr>
            <a:r>
              <a:rPr lang="en-US" sz="2200" b="1" dirty="0" smtClean="0">
                <a:solidFill>
                  <a:srgbClr val="00B050"/>
                </a:solidFill>
                <a:latin typeface="Times New Roman" pitchFamily="18" charset="0"/>
                <a:cs typeface="Times New Roman" pitchFamily="18" charset="0"/>
              </a:rPr>
              <a:t>Prepare</a:t>
            </a:r>
            <a:r>
              <a:rPr lang="en-US" sz="2200" dirty="0" smtClean="0">
                <a:solidFill>
                  <a:srgbClr val="00B050"/>
                </a:solidFill>
                <a:latin typeface="Times New Roman" pitchFamily="18" charset="0"/>
                <a:cs typeface="Times New Roman" pitchFamily="18" charset="0"/>
              </a:rPr>
              <a:t> </a:t>
            </a:r>
            <a:r>
              <a:rPr lang="en-US" sz="2200" b="1" dirty="0">
                <a:solidFill>
                  <a:srgbClr val="00B050"/>
                </a:solidFill>
                <a:latin typeface="Times New Roman" pitchFamily="18" charset="0"/>
                <a:cs typeface="Times New Roman" pitchFamily="18" charset="0"/>
              </a:rPr>
              <a:t>the vector </a:t>
            </a:r>
            <a:r>
              <a:rPr lang="en-US" sz="2200" dirty="0">
                <a:latin typeface="Times New Roman" pitchFamily="18" charset="0"/>
                <a:cs typeface="Times New Roman" pitchFamily="18" charset="0"/>
              </a:rPr>
              <a:t>and </a:t>
            </a:r>
            <a:r>
              <a:rPr lang="en-US" sz="2200" b="1" dirty="0">
                <a:solidFill>
                  <a:srgbClr val="00B050"/>
                </a:solidFill>
                <a:latin typeface="Times New Roman" pitchFamily="18" charset="0"/>
                <a:cs typeface="Times New Roman" pitchFamily="18" charset="0"/>
              </a:rPr>
              <a:t>the DNA </a:t>
            </a:r>
            <a:r>
              <a:rPr lang="en-US" sz="2200" dirty="0">
                <a:latin typeface="Times New Roman" pitchFamily="18" charset="0"/>
                <a:cs typeface="Times New Roman" pitchFamily="18" charset="0"/>
              </a:rPr>
              <a:t>to be cloned by digestion with restriction enzymes to generate complementary ends.  </a:t>
            </a:r>
          </a:p>
          <a:p>
            <a:pPr marL="914400" lvl="1" indent="-457200" algn="just">
              <a:lnSpc>
                <a:spcPct val="150000"/>
              </a:lnSpc>
              <a:buAutoNum type="arabicPeriod"/>
            </a:pPr>
            <a:r>
              <a:rPr lang="en-US" sz="2200" b="1" dirty="0" smtClean="0">
                <a:solidFill>
                  <a:srgbClr val="00B0F0"/>
                </a:solidFill>
                <a:latin typeface="Times New Roman" pitchFamily="18" charset="0"/>
                <a:cs typeface="Times New Roman" pitchFamily="18" charset="0"/>
              </a:rPr>
              <a:t>Ligate</a:t>
            </a:r>
            <a:r>
              <a:rPr lang="en-US" sz="2200" dirty="0" smtClean="0">
                <a:latin typeface="Times New Roman" pitchFamily="18" charset="0"/>
                <a:cs typeface="Times New Roman" pitchFamily="18" charset="0"/>
              </a:rPr>
              <a:t> the </a:t>
            </a:r>
            <a:r>
              <a:rPr lang="en-US" sz="2200" dirty="0">
                <a:latin typeface="Times New Roman" pitchFamily="18" charset="0"/>
                <a:cs typeface="Times New Roman" pitchFamily="18" charset="0"/>
              </a:rPr>
              <a:t>foreign DNA into the vector with the enzyme DNA ligase.  </a:t>
            </a:r>
          </a:p>
          <a:p>
            <a:pPr marL="914400" lvl="1" indent="-457200" algn="just">
              <a:lnSpc>
                <a:spcPct val="150000"/>
              </a:lnSpc>
              <a:buAutoNum type="arabicPeriod"/>
            </a:pPr>
            <a:r>
              <a:rPr lang="en-US" sz="2200" b="1" dirty="0" smtClean="0">
                <a:solidFill>
                  <a:srgbClr val="0070C0"/>
                </a:solidFill>
                <a:latin typeface="Times New Roman" pitchFamily="18" charset="0"/>
                <a:cs typeface="Times New Roman" pitchFamily="18" charset="0"/>
              </a:rPr>
              <a:t>Introduce </a:t>
            </a:r>
            <a:r>
              <a:rPr lang="en-US" sz="2200" b="1" dirty="0">
                <a:solidFill>
                  <a:srgbClr val="0070C0"/>
                </a:solidFill>
                <a:latin typeface="Times New Roman" pitchFamily="18" charset="0"/>
                <a:cs typeface="Times New Roman" pitchFamily="18" charset="0"/>
              </a:rPr>
              <a:t>the DNA </a:t>
            </a:r>
            <a:r>
              <a:rPr lang="en-US" sz="2200" dirty="0">
                <a:latin typeface="Times New Roman" pitchFamily="18" charset="0"/>
                <a:cs typeface="Times New Roman" pitchFamily="18" charset="0"/>
              </a:rPr>
              <a:t>into bacterial </a:t>
            </a:r>
            <a:r>
              <a:rPr lang="en-US" sz="2200" dirty="0" smtClean="0">
                <a:latin typeface="Times New Roman" pitchFamily="18" charset="0"/>
                <a:cs typeface="Times New Roman" pitchFamily="18" charset="0"/>
              </a:rPr>
              <a:t>or </a:t>
            </a:r>
            <a:r>
              <a:rPr lang="en-US" sz="2200" dirty="0">
                <a:latin typeface="Times New Roman" pitchFamily="18" charset="0"/>
                <a:cs typeface="Times New Roman" pitchFamily="18" charset="0"/>
              </a:rPr>
              <a:t>yeast cells by transformation.  </a:t>
            </a:r>
          </a:p>
          <a:p>
            <a:pPr marL="914400" lvl="1" indent="-457200" algn="just">
              <a:lnSpc>
                <a:spcPct val="150000"/>
              </a:lnSpc>
              <a:buAutoNum type="arabicPeriod"/>
            </a:pPr>
            <a:r>
              <a:rPr lang="en-US" sz="2200" b="1" dirty="0" smtClean="0">
                <a:solidFill>
                  <a:srgbClr val="002060"/>
                </a:solidFill>
                <a:latin typeface="Times New Roman" pitchFamily="18" charset="0"/>
                <a:cs typeface="Times New Roman" pitchFamily="18" charset="0"/>
              </a:rPr>
              <a:t>Select </a:t>
            </a:r>
            <a:r>
              <a:rPr lang="en-US" sz="2200" b="1" dirty="0">
                <a:solidFill>
                  <a:srgbClr val="002060"/>
                </a:solidFill>
                <a:latin typeface="Times New Roman" pitchFamily="18" charset="0"/>
                <a:cs typeface="Times New Roman" pitchFamily="18" charset="0"/>
              </a:rPr>
              <a:t>cells containing foreign DNA </a:t>
            </a:r>
            <a:r>
              <a:rPr lang="en-US" sz="2200" dirty="0">
                <a:latin typeface="Times New Roman" pitchFamily="18" charset="0"/>
                <a:cs typeface="Times New Roman" pitchFamily="18" charset="0"/>
              </a:rPr>
              <a:t>by screening for selectable markers (commonly drug resistance).  </a:t>
            </a:r>
            <a:endParaRPr lang="en-US" sz="2200" dirty="0" smtClean="0">
              <a:latin typeface="Times New Roman" pitchFamily="18" charset="0"/>
              <a:cs typeface="Times New Roman" pitchFamily="18" charset="0"/>
            </a:endParaRPr>
          </a:p>
          <a:p>
            <a:pPr>
              <a:lnSpc>
                <a:spcPct val="150000"/>
              </a:lnSpc>
            </a:pPr>
            <a:r>
              <a:rPr lang="en-US" sz="2400" b="1" dirty="0" smtClean="0">
                <a:latin typeface="Times New Roman" pitchFamily="18" charset="0"/>
                <a:cs typeface="Times New Roman" pitchFamily="18" charset="0"/>
              </a:rPr>
              <a:t>Types </a:t>
            </a:r>
            <a:r>
              <a:rPr lang="en-US" sz="2400" b="1" dirty="0">
                <a:latin typeface="Times New Roman" pitchFamily="18" charset="0"/>
                <a:cs typeface="Times New Roman" pitchFamily="18" charset="0"/>
              </a:rPr>
              <a:t>of Cloning Vectors  </a:t>
            </a:r>
            <a:endParaRPr lang="en-US" sz="2400" b="1" dirty="0" smtClean="0">
              <a:latin typeface="Times New Roman" pitchFamily="18" charset="0"/>
              <a:cs typeface="Times New Roman" pitchFamily="18" charset="0"/>
            </a:endParaRPr>
          </a:p>
          <a:p>
            <a:pPr marL="800100" lvl="1" indent="-342900">
              <a:lnSpc>
                <a:spcPct val="150000"/>
              </a:lnSpc>
              <a:buFont typeface="Wingdings" pitchFamily="2" charset="2"/>
              <a:buChar char="§"/>
            </a:pPr>
            <a:r>
              <a:rPr lang="en-US" sz="2200" dirty="0" smtClean="0">
                <a:latin typeface="Times New Roman" pitchFamily="18" charset="0"/>
                <a:cs typeface="Times New Roman" pitchFamily="18" charset="0"/>
              </a:rPr>
              <a:t>Plasmid</a:t>
            </a:r>
          </a:p>
          <a:p>
            <a:pPr marL="800100" lvl="1" indent="-342900">
              <a:lnSpc>
                <a:spcPct val="150000"/>
              </a:lnSpc>
              <a:buFont typeface="Wingdings" pitchFamily="2" charset="2"/>
              <a:buChar char="§"/>
            </a:pPr>
            <a:r>
              <a:rPr lang="en-US" sz="2200" dirty="0" smtClean="0">
                <a:latin typeface="Times New Roman" pitchFamily="18" charset="0"/>
                <a:cs typeface="Times New Roman" pitchFamily="18" charset="0"/>
              </a:rPr>
              <a:t>Phage  </a:t>
            </a:r>
          </a:p>
          <a:p>
            <a:pPr marL="800100" lvl="1" indent="-342900">
              <a:lnSpc>
                <a:spcPct val="150000"/>
              </a:lnSpc>
              <a:buFont typeface="Wingdings" pitchFamily="2" charset="2"/>
              <a:buChar char="§"/>
            </a:pPr>
            <a:r>
              <a:rPr lang="en-US" sz="2200" dirty="0" err="1" smtClean="0">
                <a:latin typeface="Times New Roman" pitchFamily="18" charset="0"/>
                <a:cs typeface="Times New Roman" pitchFamily="18" charset="0"/>
              </a:rPr>
              <a:t>Cosmid</a:t>
            </a:r>
            <a:r>
              <a:rPr lang="en-US" sz="2200" dirty="0" smtClean="0">
                <a:latin typeface="Times New Roman" pitchFamily="18" charset="0"/>
                <a:cs typeface="Times New Roman" pitchFamily="18" charset="0"/>
              </a:rPr>
              <a:t>  </a:t>
            </a:r>
          </a:p>
          <a:p>
            <a:pPr marL="800100" lvl="1" indent="-342900">
              <a:lnSpc>
                <a:spcPct val="150000"/>
              </a:lnSpc>
              <a:buFont typeface="Wingdings" pitchFamily="2" charset="2"/>
              <a:buChar char="§"/>
            </a:pPr>
            <a:r>
              <a:rPr lang="en-US" sz="2200" dirty="0" smtClean="0">
                <a:latin typeface="Times New Roman" pitchFamily="18" charset="0"/>
                <a:cs typeface="Times New Roman" pitchFamily="18" charset="0"/>
              </a:rPr>
              <a:t>Bacterial </a:t>
            </a:r>
            <a:r>
              <a:rPr lang="en-US" sz="2200" dirty="0">
                <a:latin typeface="Times New Roman" pitchFamily="18" charset="0"/>
                <a:cs typeface="Times New Roman" pitchFamily="18" charset="0"/>
              </a:rPr>
              <a:t>Artificial Chromosomes (BAC)  </a:t>
            </a:r>
          </a:p>
          <a:p>
            <a:pPr marL="800100" lvl="1" indent="-342900">
              <a:lnSpc>
                <a:spcPct val="150000"/>
              </a:lnSpc>
              <a:buFont typeface="Wingdings" pitchFamily="2" charset="2"/>
              <a:buChar char="§"/>
            </a:pPr>
            <a:r>
              <a:rPr lang="en-US" sz="2200" dirty="0" smtClean="0">
                <a:latin typeface="Times New Roman" pitchFamily="18" charset="0"/>
                <a:cs typeface="Times New Roman" pitchFamily="18" charset="0"/>
              </a:rPr>
              <a:t>Yeast </a:t>
            </a:r>
            <a:r>
              <a:rPr lang="en-US" sz="2200" dirty="0">
                <a:latin typeface="Times New Roman" pitchFamily="18" charset="0"/>
                <a:cs typeface="Times New Roman" pitchFamily="18" charset="0"/>
              </a:rPr>
              <a:t>Artificial Chromosomes (YAC) </a:t>
            </a:r>
          </a:p>
        </p:txBody>
      </p:sp>
      <p:sp>
        <p:nvSpPr>
          <p:cNvPr id="2" name="Slide Number Placeholder 1"/>
          <p:cNvSpPr>
            <a:spLocks noGrp="1"/>
          </p:cNvSpPr>
          <p:nvPr>
            <p:ph type="sldNum" sz="quarter" idx="12"/>
          </p:nvPr>
        </p:nvSpPr>
        <p:spPr/>
        <p:txBody>
          <a:bodyPr/>
          <a:lstStyle/>
          <a:p>
            <a:fld id="{8E82F8EB-D623-43FC-AB15-0EFF6FAC25BD}" type="slidenum">
              <a:rPr lang="en-US" smtClean="0"/>
              <a:pPr/>
              <a:t>31</a:t>
            </a:fld>
            <a:endParaRPr lang="en-US"/>
          </a:p>
        </p:txBody>
      </p:sp>
    </p:spTree>
    <p:extLst>
      <p:ext uri="{BB962C8B-B14F-4D97-AF65-F5344CB8AC3E}">
        <p14:creationId xmlns:p14="http://schemas.microsoft.com/office/powerpoint/2010/main" xmlns="" val="857242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3505200" cy="5216813"/>
          </a:xfrm>
          <a:prstGeom prst="rect">
            <a:avLst/>
          </a:prstGeom>
        </p:spPr>
        <p:txBody>
          <a:bodyPr wrap="square">
            <a:spAutoFit/>
          </a:bodyPr>
          <a:lstStyle/>
          <a:p>
            <a:pPr marL="457200" indent="-457200" algn="just">
              <a:lnSpc>
                <a:spcPct val="150000"/>
              </a:lnSpc>
              <a:buFont typeface="+mj-lt"/>
              <a:buAutoNum type="alphaUcPeriod"/>
            </a:pPr>
            <a:r>
              <a:rPr lang="en-US" sz="2400" b="1" dirty="0">
                <a:solidFill>
                  <a:srgbClr val="0070C0"/>
                </a:solidFill>
                <a:latin typeface="Times New Roman" pitchFamily="18" charset="0"/>
                <a:cs typeface="Times New Roman" pitchFamily="18" charset="0"/>
              </a:rPr>
              <a:t>P</a:t>
            </a:r>
            <a:r>
              <a:rPr lang="en-US" sz="2400" b="1" dirty="0" smtClean="0">
                <a:solidFill>
                  <a:srgbClr val="0070C0"/>
                </a:solidFill>
                <a:latin typeface="Times New Roman" pitchFamily="18" charset="0"/>
                <a:cs typeface="Times New Roman" pitchFamily="18" charset="0"/>
              </a:rPr>
              <a:t>lasmids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200" dirty="0">
                <a:latin typeface="Times New Roman" pitchFamily="18" charset="0"/>
                <a:cs typeface="Times New Roman" pitchFamily="18" charset="0"/>
              </a:rPr>
              <a:t>are the most widely used cloning vectors in the technique of gene-manipulation in bacteria. </a:t>
            </a:r>
            <a:endParaRPr lang="en-US" sz="2200" dirty="0" smtClean="0">
              <a:latin typeface="Times New Roman" pitchFamily="18" charset="0"/>
              <a:cs typeface="Times New Roman" pitchFamily="18" charset="0"/>
            </a:endParaRPr>
          </a:p>
          <a:p>
            <a:pPr marL="800100" lvl="1" indent="-342900" algn="just">
              <a:lnSpc>
                <a:spcPct val="150000"/>
              </a:lnSpc>
              <a:buFont typeface="Wingdings" pitchFamily="2" charset="2"/>
              <a:buChar char="§"/>
            </a:pPr>
            <a:r>
              <a:rPr lang="en-US" sz="2200" dirty="0" smtClean="0">
                <a:latin typeface="Times New Roman" pitchFamily="18" charset="0"/>
                <a:cs typeface="Times New Roman" pitchFamily="18" charset="0"/>
              </a:rPr>
              <a:t>They </a:t>
            </a:r>
            <a:r>
              <a:rPr lang="en-US" sz="2200" dirty="0">
                <a:latin typeface="Times New Roman" pitchFamily="18" charset="0"/>
                <a:cs typeface="Times New Roman" pitchFamily="18" charset="0"/>
              </a:rPr>
              <a:t>are circular, double-stranded DNA molecules </a:t>
            </a:r>
            <a:r>
              <a:rPr lang="en-US" sz="2200" dirty="0" smtClean="0">
                <a:latin typeface="Times New Roman" pitchFamily="18" charset="0"/>
                <a:cs typeface="Times New Roman" pitchFamily="18" charset="0"/>
              </a:rPr>
              <a:t>occurring </a:t>
            </a:r>
            <a:r>
              <a:rPr lang="en-US" sz="2200" dirty="0">
                <a:latin typeface="Times New Roman" pitchFamily="18" charset="0"/>
                <a:cs typeface="Times New Roman" pitchFamily="18" charset="0"/>
              </a:rPr>
              <a:t>in </a:t>
            </a:r>
            <a:r>
              <a:rPr lang="en-US" sz="2200" dirty="0" err="1">
                <a:latin typeface="Times New Roman" pitchFamily="18" charset="0"/>
                <a:cs typeface="Times New Roman" pitchFamily="18" charset="0"/>
              </a:rPr>
              <a:t>extrachromosomal</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state</a:t>
            </a:r>
          </a:p>
        </p:txBody>
      </p:sp>
      <p:pic>
        <p:nvPicPr>
          <p:cNvPr id="4098" name="Picture 2" descr="Image result for plasmid vecto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7601" y="304800"/>
            <a:ext cx="5486399" cy="4419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52400" y="5105402"/>
            <a:ext cx="8763000" cy="1615827"/>
          </a:xfrm>
          <a:prstGeom prst="rect">
            <a:avLst/>
          </a:prstGeom>
        </p:spPr>
        <p:txBody>
          <a:bodyPr wrap="square">
            <a:spAutoFit/>
          </a:bodyPr>
          <a:lstStyle/>
          <a:p>
            <a:pPr marL="800100" lvl="1" indent="-342900" algn="just">
              <a:lnSpc>
                <a:spcPct val="150000"/>
              </a:lnSpc>
              <a:buFont typeface="Wingdings" pitchFamily="2" charset="2"/>
              <a:buChar char="§"/>
            </a:pPr>
            <a:r>
              <a:rPr lang="en-US" sz="2200" dirty="0">
                <a:solidFill>
                  <a:prstClr val="black"/>
                </a:solidFill>
                <a:latin typeface="Times New Roman" pitchFamily="18" charset="0"/>
                <a:cs typeface="Times New Roman" pitchFamily="18" charset="0"/>
              </a:rPr>
              <a:t>They replicate independently of the bacterial chromosome.  </a:t>
            </a:r>
          </a:p>
          <a:p>
            <a:pPr marL="800100" lvl="1" indent="-342900" algn="just">
              <a:lnSpc>
                <a:spcPct val="150000"/>
              </a:lnSpc>
              <a:buFont typeface="Wingdings" pitchFamily="2" charset="2"/>
              <a:buChar char="§"/>
            </a:pPr>
            <a:r>
              <a:rPr lang="en-US" sz="2200" dirty="0">
                <a:solidFill>
                  <a:prstClr val="black"/>
                </a:solidFill>
                <a:latin typeface="Times New Roman" pitchFamily="18" charset="0"/>
                <a:cs typeface="Times New Roman" pitchFamily="18" charset="0"/>
              </a:rPr>
              <a:t>Useful for cloning DNA inserts </a:t>
            </a:r>
            <a:r>
              <a:rPr lang="en-US" sz="2200" b="1" dirty="0">
                <a:solidFill>
                  <a:srgbClr val="00B050"/>
                </a:solidFill>
                <a:latin typeface="Times New Roman" pitchFamily="18" charset="0"/>
                <a:cs typeface="Times New Roman" pitchFamily="18" charset="0"/>
              </a:rPr>
              <a:t>less that 20 kb (</a:t>
            </a:r>
            <a:r>
              <a:rPr lang="en-US" sz="2200" b="1" dirty="0" err="1">
                <a:solidFill>
                  <a:srgbClr val="00B050"/>
                </a:solidFill>
                <a:latin typeface="Times New Roman" pitchFamily="18" charset="0"/>
                <a:cs typeface="Times New Roman" pitchFamily="18" charset="0"/>
              </a:rPr>
              <a:t>kilobase</a:t>
            </a:r>
            <a:r>
              <a:rPr lang="en-US" sz="2200" b="1" dirty="0">
                <a:solidFill>
                  <a:srgbClr val="00B050"/>
                </a:solidFill>
                <a:latin typeface="Times New Roman" pitchFamily="18" charset="0"/>
                <a:cs typeface="Times New Roman" pitchFamily="18" charset="0"/>
              </a:rPr>
              <a:t> pairs).</a:t>
            </a:r>
            <a:r>
              <a:rPr lang="en-US" sz="2200" dirty="0">
                <a:solidFill>
                  <a:prstClr val="black"/>
                </a:solidFill>
                <a:latin typeface="Times New Roman" pitchFamily="18" charset="0"/>
                <a:cs typeface="Times New Roman" pitchFamily="18" charset="0"/>
              </a:rPr>
              <a:t> </a:t>
            </a:r>
            <a:endParaRPr lang="en-US" sz="2200" dirty="0" smtClean="0">
              <a:solidFill>
                <a:prstClr val="black"/>
              </a:solidFill>
              <a:latin typeface="Times New Roman" pitchFamily="18" charset="0"/>
              <a:cs typeface="Times New Roman" pitchFamily="18" charset="0"/>
            </a:endParaRPr>
          </a:p>
          <a:p>
            <a:pPr marL="800100" lvl="1" indent="-342900" algn="just">
              <a:lnSpc>
                <a:spcPct val="150000"/>
              </a:lnSpc>
              <a:buFont typeface="Wingdings" pitchFamily="2" charset="2"/>
              <a:buChar char="§"/>
            </a:pPr>
            <a:r>
              <a:rPr lang="en-US" sz="2200" dirty="0" smtClean="0">
                <a:solidFill>
                  <a:prstClr val="black"/>
                </a:solidFill>
                <a:latin typeface="Times New Roman" pitchFamily="18" charset="0"/>
                <a:cs typeface="Times New Roman" pitchFamily="18" charset="0"/>
              </a:rPr>
              <a:t>Inserts </a:t>
            </a:r>
            <a:r>
              <a:rPr lang="en-US" sz="2200" dirty="0">
                <a:solidFill>
                  <a:prstClr val="black"/>
                </a:solidFill>
                <a:latin typeface="Times New Roman" pitchFamily="18" charset="0"/>
                <a:cs typeface="Times New Roman" pitchFamily="18" charset="0"/>
              </a:rPr>
              <a:t>larger than 20 kb are lost easily in the bacterial cell.</a:t>
            </a:r>
          </a:p>
        </p:txBody>
      </p:sp>
      <p:sp>
        <p:nvSpPr>
          <p:cNvPr id="4" name="Slide Number Placeholder 3"/>
          <p:cNvSpPr>
            <a:spLocks noGrp="1"/>
          </p:cNvSpPr>
          <p:nvPr>
            <p:ph type="sldNum" sz="quarter" idx="12"/>
          </p:nvPr>
        </p:nvSpPr>
        <p:spPr/>
        <p:txBody>
          <a:bodyPr/>
          <a:lstStyle/>
          <a:p>
            <a:fld id="{8E82F8EB-D623-43FC-AB15-0EFF6FAC25BD}" type="slidenum">
              <a:rPr lang="en-US" smtClean="0"/>
              <a:pPr/>
              <a:t>32</a:t>
            </a:fld>
            <a:endParaRPr lang="en-US"/>
          </a:p>
        </p:txBody>
      </p:sp>
    </p:spTree>
    <p:extLst>
      <p:ext uri="{BB962C8B-B14F-4D97-AF65-F5344CB8AC3E}">
        <p14:creationId xmlns:p14="http://schemas.microsoft.com/office/powerpoint/2010/main" xmlns="" val="2766089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301" y="152401"/>
            <a:ext cx="8839200" cy="6463308"/>
          </a:xfrm>
          <a:prstGeom prst="rect">
            <a:avLst/>
          </a:prstGeom>
        </p:spPr>
        <p:txBody>
          <a:bodyPr wrap="square">
            <a:spAutoFit/>
          </a:bodyPr>
          <a:lstStyle/>
          <a:p>
            <a:pPr marL="457200" indent="-457200" algn="just">
              <a:lnSpc>
                <a:spcPct val="150000"/>
              </a:lnSpc>
              <a:buFont typeface="+mj-lt"/>
              <a:buAutoNum type="alphaUcPeriod" startAt="2"/>
            </a:pPr>
            <a:r>
              <a:rPr lang="en-US" sz="2400" b="1" dirty="0" smtClean="0">
                <a:solidFill>
                  <a:srgbClr val="0070C0"/>
                </a:solidFill>
                <a:latin typeface="Times New Roman" pitchFamily="18" charset="0"/>
                <a:cs typeface="Times New Roman" pitchFamily="18" charset="0"/>
              </a:rPr>
              <a:t>Bacteriophage lambda </a:t>
            </a:r>
            <a:r>
              <a:rPr lang="en-US" sz="2400" dirty="0">
                <a:latin typeface="Times New Roman" pitchFamily="18" charset="0"/>
                <a:cs typeface="Times New Roman" pitchFamily="18" charset="0"/>
              </a:rPr>
              <a:t>-  </a:t>
            </a:r>
            <a:r>
              <a:rPr lang="en-US" sz="2300" dirty="0">
                <a:latin typeface="Times New Roman" pitchFamily="18" charset="0"/>
                <a:cs typeface="Times New Roman" pitchFamily="18" charset="0"/>
              </a:rPr>
              <a:t>are derivatives of bacteriophage lambda (λ phage), a virus which infects E. coli.  </a:t>
            </a:r>
            <a:endParaRPr lang="en-US" sz="2300" dirty="0" smtClean="0">
              <a:latin typeface="Times New Roman" pitchFamily="18" charset="0"/>
              <a:cs typeface="Times New Roman" pitchFamily="18" charset="0"/>
            </a:endParaRPr>
          </a:p>
          <a:p>
            <a:pPr marL="800100" lvl="1" indent="-342900" algn="just">
              <a:lnSpc>
                <a:spcPct val="150000"/>
              </a:lnSpc>
              <a:buFont typeface="Courier New" pitchFamily="49" charset="0"/>
              <a:buChar char="o"/>
            </a:pPr>
            <a:r>
              <a:rPr lang="en-US" sz="2300" dirty="0" smtClean="0">
                <a:latin typeface="Times New Roman" pitchFamily="18" charset="0"/>
                <a:cs typeface="Times New Roman" pitchFamily="18" charset="0"/>
              </a:rPr>
              <a:t>They </a:t>
            </a:r>
            <a:r>
              <a:rPr lang="en-US" sz="2300" dirty="0">
                <a:latin typeface="Times New Roman" pitchFamily="18" charset="0"/>
                <a:cs typeface="Times New Roman" pitchFamily="18" charset="0"/>
              </a:rPr>
              <a:t>are linear DNA </a:t>
            </a:r>
            <a:r>
              <a:rPr lang="en-US" sz="2300" dirty="0" smtClean="0">
                <a:latin typeface="Times New Roman" pitchFamily="18" charset="0"/>
                <a:cs typeface="Times New Roman" pitchFamily="18" charset="0"/>
              </a:rPr>
              <a:t>molecules, contains </a:t>
            </a:r>
            <a:r>
              <a:rPr lang="en-US" sz="2300" dirty="0">
                <a:latin typeface="Times New Roman" pitchFamily="18" charset="0"/>
                <a:cs typeface="Times New Roman" pitchFamily="18" charset="0"/>
              </a:rPr>
              <a:t>a central region of 15 kb that is not required for replication or formation of progeny phage in E. coli.  </a:t>
            </a:r>
          </a:p>
          <a:p>
            <a:pPr marL="800100" lvl="1" indent="-342900" algn="just">
              <a:lnSpc>
                <a:spcPct val="150000"/>
              </a:lnSpc>
              <a:buFont typeface="Courier New" pitchFamily="49" charset="0"/>
              <a:buChar char="o"/>
            </a:pPr>
            <a:r>
              <a:rPr lang="en-US" sz="2300" dirty="0" smtClean="0">
                <a:latin typeface="Times New Roman" pitchFamily="18" charset="0"/>
                <a:cs typeface="Times New Roman" pitchFamily="18" charset="0"/>
              </a:rPr>
              <a:t>Thus</a:t>
            </a:r>
            <a:r>
              <a:rPr lang="en-US" sz="2300" dirty="0">
                <a:latin typeface="Times New Roman" pitchFamily="18" charset="0"/>
                <a:cs typeface="Times New Roman" pitchFamily="18" charset="0"/>
              </a:rPr>
              <a:t>, lambda can be used as a cloning vector by replacing the central 15 kb with 10-15 kb of foreign DNA.  </a:t>
            </a:r>
          </a:p>
          <a:p>
            <a:pPr marL="800100" lvl="1" indent="-342900" algn="just">
              <a:lnSpc>
                <a:spcPct val="150000"/>
              </a:lnSpc>
              <a:buFont typeface="Courier New" pitchFamily="49" charset="0"/>
              <a:buChar char="o"/>
            </a:pPr>
            <a:r>
              <a:rPr lang="en-US" sz="2300" dirty="0" smtClean="0">
                <a:latin typeface="Times New Roman" pitchFamily="18" charset="0"/>
                <a:cs typeface="Times New Roman" pitchFamily="18" charset="0"/>
              </a:rPr>
              <a:t>This </a:t>
            </a:r>
            <a:r>
              <a:rPr lang="en-US" sz="2300" dirty="0">
                <a:latin typeface="Times New Roman" pitchFamily="18" charset="0"/>
                <a:cs typeface="Times New Roman" pitchFamily="18" charset="0"/>
              </a:rPr>
              <a:t>is done as follows:  mix </a:t>
            </a:r>
            <a:r>
              <a:rPr lang="en-US" sz="2300" dirty="0" smtClean="0">
                <a:latin typeface="Times New Roman" pitchFamily="18" charset="0"/>
                <a:cs typeface="Times New Roman" pitchFamily="18" charset="0"/>
              </a:rPr>
              <a:t>RE, </a:t>
            </a:r>
            <a:r>
              <a:rPr lang="en-US" sz="2300" dirty="0">
                <a:latin typeface="Times New Roman" pitchFamily="18" charset="0"/>
                <a:cs typeface="Times New Roman" pitchFamily="18" charset="0"/>
              </a:rPr>
              <a:t>cut donor DNA and lambda DNA in test </a:t>
            </a:r>
            <a:r>
              <a:rPr lang="en-US" sz="2300" dirty="0" smtClean="0">
                <a:latin typeface="Times New Roman" pitchFamily="18" charset="0"/>
                <a:cs typeface="Times New Roman" pitchFamily="18" charset="0"/>
              </a:rPr>
              <a:t>tube       ligate       </a:t>
            </a:r>
            <a:r>
              <a:rPr lang="en-US" sz="2300" dirty="0">
                <a:latin typeface="Times New Roman" pitchFamily="18" charset="0"/>
                <a:cs typeface="Times New Roman" pitchFamily="18" charset="0"/>
              </a:rPr>
              <a:t>use in vitro </a:t>
            </a:r>
            <a:r>
              <a:rPr lang="en-US" sz="2300" dirty="0" smtClean="0">
                <a:latin typeface="Times New Roman" pitchFamily="18" charset="0"/>
                <a:cs typeface="Times New Roman" pitchFamily="18" charset="0"/>
              </a:rPr>
              <a:t>packaging </a:t>
            </a:r>
            <a:r>
              <a:rPr lang="en-US" sz="2300" dirty="0">
                <a:latin typeface="Times New Roman" pitchFamily="18" charset="0"/>
                <a:cs typeface="Times New Roman" pitchFamily="18" charset="0"/>
              </a:rPr>
              <a:t>that will assemble progeny phage carrying the foreign </a:t>
            </a:r>
            <a:r>
              <a:rPr lang="en-US" sz="2300" dirty="0" smtClean="0">
                <a:latin typeface="Times New Roman" pitchFamily="18" charset="0"/>
                <a:cs typeface="Times New Roman" pitchFamily="18" charset="0"/>
              </a:rPr>
              <a:t>DNA          </a:t>
            </a:r>
            <a:r>
              <a:rPr lang="en-US" sz="2300" dirty="0">
                <a:latin typeface="Times New Roman" pitchFamily="18" charset="0"/>
                <a:cs typeface="Times New Roman" pitchFamily="18" charset="0"/>
              </a:rPr>
              <a:t>infect E. coli with the phage to amplify </a:t>
            </a:r>
            <a:endParaRPr lang="en-US" sz="2300" dirty="0" smtClean="0">
              <a:latin typeface="Times New Roman" pitchFamily="18" charset="0"/>
              <a:cs typeface="Times New Roman" pitchFamily="18" charset="0"/>
            </a:endParaRPr>
          </a:p>
          <a:p>
            <a:pPr marL="800100" lvl="1" indent="-342900" algn="just">
              <a:lnSpc>
                <a:spcPct val="150000"/>
              </a:lnSpc>
              <a:buFont typeface="Courier New" pitchFamily="49" charset="0"/>
              <a:buChar char="o"/>
            </a:pPr>
            <a:r>
              <a:rPr lang="en-US" sz="2200" dirty="0">
                <a:latin typeface="Times New Roman" pitchFamily="18" charset="0"/>
                <a:cs typeface="Times New Roman" pitchFamily="18" charset="0"/>
              </a:rPr>
              <a:t>H</a:t>
            </a:r>
            <a:r>
              <a:rPr lang="en-US" sz="2200" dirty="0" smtClean="0">
                <a:latin typeface="Times New Roman" pitchFamily="18" charset="0"/>
                <a:cs typeface="Times New Roman" pitchFamily="18" charset="0"/>
              </a:rPr>
              <a:t>igh </a:t>
            </a:r>
            <a:r>
              <a:rPr lang="en-US" sz="2200" dirty="0">
                <a:latin typeface="Times New Roman" pitchFamily="18" charset="0"/>
                <a:cs typeface="Times New Roman" pitchFamily="18" charset="0"/>
              </a:rPr>
              <a:t>transformation </a:t>
            </a:r>
            <a:r>
              <a:rPr lang="en-US" sz="2200" dirty="0" smtClean="0">
                <a:latin typeface="Times New Roman" pitchFamily="18" charset="0"/>
                <a:cs typeface="Times New Roman" pitchFamily="18" charset="0"/>
              </a:rPr>
              <a:t>efficiency (1000X </a:t>
            </a:r>
            <a:r>
              <a:rPr lang="en-US" sz="2200" dirty="0">
                <a:latin typeface="Times New Roman" pitchFamily="18" charset="0"/>
                <a:cs typeface="Times New Roman" pitchFamily="18" charset="0"/>
              </a:rPr>
              <a:t>greater than </a:t>
            </a:r>
            <a:r>
              <a:rPr lang="en-US" sz="2200" dirty="0" smtClean="0">
                <a:latin typeface="Times New Roman" pitchFamily="18" charset="0"/>
                <a:cs typeface="Times New Roman" pitchFamily="18" charset="0"/>
              </a:rPr>
              <a:t>plasmid vector) </a:t>
            </a:r>
            <a:endParaRPr lang="en-US" sz="2200" dirty="0">
              <a:latin typeface="Times New Roman" pitchFamily="18" charset="0"/>
              <a:cs typeface="Times New Roman" pitchFamily="18" charset="0"/>
            </a:endParaRPr>
          </a:p>
        </p:txBody>
      </p:sp>
      <p:sp>
        <p:nvSpPr>
          <p:cNvPr id="3" name="Right Arrow 2"/>
          <p:cNvSpPr/>
          <p:nvPr/>
        </p:nvSpPr>
        <p:spPr>
          <a:xfrm>
            <a:off x="3181350" y="4686300"/>
            <a:ext cx="552450" cy="139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4528402" y="4686300"/>
            <a:ext cx="576998" cy="139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086600" y="5194300"/>
            <a:ext cx="7239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8E82F8EB-D623-43FC-AB15-0EFF6FAC25BD}" type="slidenum">
              <a:rPr lang="en-US" smtClean="0"/>
              <a:pPr/>
              <a:t>33</a:t>
            </a:fld>
            <a:endParaRPr lang="en-US"/>
          </a:p>
        </p:txBody>
      </p:sp>
    </p:spTree>
    <p:extLst>
      <p:ext uri="{BB962C8B-B14F-4D97-AF65-F5344CB8AC3E}">
        <p14:creationId xmlns:p14="http://schemas.microsoft.com/office/powerpoint/2010/main" xmlns="" val="3957010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phage vecto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0"/>
            <a:ext cx="8763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34</a:t>
            </a:fld>
            <a:endParaRPr lang="en-US"/>
          </a:p>
        </p:txBody>
      </p:sp>
    </p:spTree>
    <p:extLst>
      <p:ext uri="{BB962C8B-B14F-4D97-AF65-F5344CB8AC3E}">
        <p14:creationId xmlns:p14="http://schemas.microsoft.com/office/powerpoint/2010/main" xmlns="" val="1615783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3276600" cy="6232475"/>
          </a:xfrm>
          <a:prstGeom prst="rect">
            <a:avLst/>
          </a:prstGeom>
        </p:spPr>
        <p:txBody>
          <a:bodyPr wrap="square">
            <a:spAutoFit/>
          </a:bodyPr>
          <a:lstStyle/>
          <a:p>
            <a:pPr marL="457200" indent="-457200" algn="just">
              <a:lnSpc>
                <a:spcPct val="150000"/>
              </a:lnSpc>
              <a:buFont typeface="+mj-lt"/>
              <a:buAutoNum type="alphaUcPeriod" startAt="3"/>
            </a:pPr>
            <a:r>
              <a:rPr lang="en-US" sz="2400" b="1" dirty="0" err="1">
                <a:solidFill>
                  <a:srgbClr val="0070C0"/>
                </a:solidFill>
                <a:latin typeface="Times New Roman" pitchFamily="18" charset="0"/>
                <a:cs typeface="Times New Roman" pitchFamily="18" charset="0"/>
              </a:rPr>
              <a:t>Cosmids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p>
          <a:p>
            <a:pPr marL="342900" indent="-342900" algn="just">
              <a:lnSpc>
                <a:spcPct val="150000"/>
              </a:lnSpc>
              <a:buFont typeface="Courier New" pitchFamily="49" charset="0"/>
              <a:buChar char="o"/>
            </a:pPr>
            <a:r>
              <a:rPr lang="en-US" sz="2200" dirty="0" smtClean="0">
                <a:latin typeface="Times New Roman" pitchFamily="18" charset="0"/>
                <a:cs typeface="Times New Roman" pitchFamily="18" charset="0"/>
              </a:rPr>
              <a:t>are extra-chromosomal </a:t>
            </a:r>
            <a:r>
              <a:rPr lang="en-US" sz="2200" dirty="0">
                <a:latin typeface="Times New Roman" pitchFamily="18" charset="0"/>
                <a:cs typeface="Times New Roman" pitchFamily="18" charset="0"/>
              </a:rPr>
              <a:t>circular DNA molecules that combine features of </a:t>
            </a:r>
            <a:r>
              <a:rPr lang="en-US" sz="2200" b="1" dirty="0">
                <a:latin typeface="Times New Roman" pitchFamily="18" charset="0"/>
                <a:cs typeface="Times New Roman" pitchFamily="18" charset="0"/>
              </a:rPr>
              <a:t>plasmids</a:t>
            </a:r>
            <a:r>
              <a:rPr lang="en-US" sz="2200" dirty="0">
                <a:latin typeface="Times New Roman" pitchFamily="18" charset="0"/>
                <a:cs typeface="Times New Roman" pitchFamily="18" charset="0"/>
              </a:rPr>
              <a:t> and </a:t>
            </a:r>
            <a:r>
              <a:rPr lang="en-US" sz="2200" b="1" dirty="0">
                <a:latin typeface="Times New Roman" pitchFamily="18" charset="0"/>
                <a:cs typeface="Times New Roman" pitchFamily="18" charset="0"/>
              </a:rPr>
              <a:t>phages.</a:t>
            </a:r>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marL="800100" lvl="1" indent="-342900" algn="just">
              <a:lnSpc>
                <a:spcPct val="150000"/>
              </a:lnSpc>
              <a:buFont typeface="Courier New" pitchFamily="49" charset="0"/>
              <a:buChar char="o"/>
            </a:pPr>
            <a:r>
              <a:rPr lang="en-US" sz="2200" dirty="0" smtClean="0">
                <a:latin typeface="Times New Roman" pitchFamily="18" charset="0"/>
                <a:cs typeface="Times New Roman" pitchFamily="18" charset="0"/>
              </a:rPr>
              <a:t>They </a:t>
            </a:r>
            <a:r>
              <a:rPr lang="en-US" sz="2200" dirty="0">
                <a:latin typeface="Times New Roman" pitchFamily="18" charset="0"/>
                <a:cs typeface="Times New Roman" pitchFamily="18" charset="0"/>
              </a:rPr>
              <a:t>also have a high transformation efficiency, and their cloning limit of </a:t>
            </a:r>
            <a:r>
              <a:rPr lang="en-US" sz="2200" b="1" dirty="0">
                <a:latin typeface="Times New Roman" pitchFamily="18" charset="0"/>
                <a:cs typeface="Times New Roman" pitchFamily="18" charset="0"/>
              </a:rPr>
              <a:t>35-50 kb </a:t>
            </a:r>
            <a:r>
              <a:rPr lang="en-US" sz="2200" dirty="0">
                <a:latin typeface="Times New Roman" pitchFamily="18" charset="0"/>
                <a:cs typeface="Times New Roman" pitchFamily="18" charset="0"/>
              </a:rPr>
              <a:t>is larger than that of plasmids or phages. </a:t>
            </a:r>
            <a:endParaRPr lang="en-US" sz="2200" dirty="0" smtClean="0">
              <a:latin typeface="Times New Roman" pitchFamily="18" charset="0"/>
              <a:cs typeface="Times New Roman" pitchFamily="18" charset="0"/>
            </a:endParaRPr>
          </a:p>
        </p:txBody>
      </p:sp>
      <p:pic>
        <p:nvPicPr>
          <p:cNvPr id="6146" name="Picture 2" descr="Image result for cosmid vecto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04350" y="685800"/>
            <a:ext cx="5639651" cy="54864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8E82F8EB-D623-43FC-AB15-0EFF6FAC25BD}" type="slidenum">
              <a:rPr lang="en-US" smtClean="0"/>
              <a:pPr/>
              <a:t>35</a:t>
            </a:fld>
            <a:endParaRPr lang="en-US"/>
          </a:p>
        </p:txBody>
      </p:sp>
    </p:spTree>
    <p:extLst>
      <p:ext uri="{BB962C8B-B14F-4D97-AF65-F5344CB8AC3E}">
        <p14:creationId xmlns:p14="http://schemas.microsoft.com/office/powerpoint/2010/main" xmlns="" val="1637228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2"/>
            <a:ext cx="8915400" cy="2192908"/>
          </a:xfrm>
          <a:prstGeom prst="rect">
            <a:avLst/>
          </a:prstGeom>
        </p:spPr>
        <p:txBody>
          <a:bodyPr wrap="square">
            <a:spAutoFit/>
          </a:bodyPr>
          <a:lstStyle/>
          <a:p>
            <a:pPr marL="457200" lvl="0" indent="-457200" algn="just">
              <a:lnSpc>
                <a:spcPct val="150000"/>
              </a:lnSpc>
              <a:buFont typeface="+mj-lt"/>
              <a:buAutoNum type="alphaUcPeriod" startAt="4"/>
            </a:pPr>
            <a:r>
              <a:rPr lang="en-US" sz="2400" b="1" dirty="0" smtClean="0">
                <a:solidFill>
                  <a:srgbClr val="0070C0"/>
                </a:solidFill>
                <a:latin typeface="Times New Roman" pitchFamily="18" charset="0"/>
                <a:cs typeface="Times New Roman" pitchFamily="18" charset="0"/>
              </a:rPr>
              <a:t>Bacterial </a:t>
            </a:r>
            <a:r>
              <a:rPr lang="en-US" sz="2400" b="1" dirty="0">
                <a:solidFill>
                  <a:srgbClr val="0070C0"/>
                </a:solidFill>
                <a:latin typeface="Times New Roman" pitchFamily="18" charset="0"/>
                <a:cs typeface="Times New Roman" pitchFamily="18" charset="0"/>
              </a:rPr>
              <a:t>Artificial Chromosomes (BAC) </a:t>
            </a:r>
            <a:r>
              <a:rPr lang="en-US" sz="2400" dirty="0">
                <a:solidFill>
                  <a:prstClr val="black"/>
                </a:solidFill>
                <a:latin typeface="Times New Roman" pitchFamily="18" charset="0"/>
                <a:cs typeface="Times New Roman" pitchFamily="18" charset="0"/>
              </a:rPr>
              <a:t>- </a:t>
            </a:r>
            <a:r>
              <a:rPr lang="en-US" sz="2200" dirty="0">
                <a:solidFill>
                  <a:prstClr val="black"/>
                </a:solidFill>
                <a:latin typeface="Times New Roman" pitchFamily="18" charset="0"/>
                <a:cs typeface="Times New Roman" pitchFamily="18" charset="0"/>
              </a:rPr>
              <a:t>are based on </a:t>
            </a:r>
            <a:r>
              <a:rPr lang="en-US" sz="2200" dirty="0">
                <a:solidFill>
                  <a:srgbClr val="FF0000"/>
                </a:solidFill>
                <a:latin typeface="Times New Roman" pitchFamily="18" charset="0"/>
                <a:cs typeface="Times New Roman" pitchFamily="18" charset="0"/>
              </a:rPr>
              <a:t>bacterial mini-F plasmids</a:t>
            </a:r>
            <a:r>
              <a:rPr lang="en-US" sz="2200" dirty="0">
                <a:solidFill>
                  <a:prstClr val="black"/>
                </a:solidFill>
                <a:latin typeface="Times New Roman" pitchFamily="18" charset="0"/>
                <a:cs typeface="Times New Roman" pitchFamily="18" charset="0"/>
              </a:rPr>
              <a:t>, which are small pieces of </a:t>
            </a:r>
            <a:r>
              <a:rPr lang="en-US" sz="2200" dirty="0" err="1">
                <a:solidFill>
                  <a:prstClr val="black"/>
                </a:solidFill>
                <a:latin typeface="Times New Roman" pitchFamily="18" charset="0"/>
                <a:cs typeface="Times New Roman" pitchFamily="18" charset="0"/>
              </a:rPr>
              <a:t>episomal</a:t>
            </a:r>
            <a:r>
              <a:rPr lang="en-US" sz="2200" dirty="0">
                <a:solidFill>
                  <a:prstClr val="black"/>
                </a:solidFill>
                <a:latin typeface="Times New Roman" pitchFamily="18" charset="0"/>
                <a:cs typeface="Times New Roman" pitchFamily="18" charset="0"/>
              </a:rPr>
              <a:t> bacterial DNA that give the bacteria the ability to initiate conjugation with adjacent bacteria. </a:t>
            </a:r>
          </a:p>
          <a:p>
            <a:pPr marL="800100" lvl="1" indent="-342900" algn="just">
              <a:lnSpc>
                <a:spcPct val="150000"/>
              </a:lnSpc>
              <a:buFont typeface="Courier New" pitchFamily="49" charset="0"/>
              <a:buChar char="o"/>
            </a:pPr>
            <a:r>
              <a:rPr lang="en-US" sz="2300" dirty="0">
                <a:solidFill>
                  <a:prstClr val="black"/>
                </a:solidFill>
                <a:latin typeface="Times New Roman" pitchFamily="18" charset="0"/>
                <a:cs typeface="Times New Roman" pitchFamily="18" charset="0"/>
              </a:rPr>
              <a:t>They have a cloning limit of </a:t>
            </a:r>
            <a:r>
              <a:rPr lang="en-US" sz="2300" b="1" dirty="0">
                <a:solidFill>
                  <a:prstClr val="black"/>
                </a:solidFill>
                <a:latin typeface="Times New Roman" pitchFamily="18" charset="0"/>
                <a:cs typeface="Times New Roman" pitchFamily="18" charset="0"/>
              </a:rPr>
              <a:t>75-300 kb. </a:t>
            </a:r>
          </a:p>
        </p:txBody>
      </p:sp>
      <p:sp>
        <p:nvSpPr>
          <p:cNvPr id="3" name="Rectangle 2"/>
          <p:cNvSpPr/>
          <p:nvPr/>
        </p:nvSpPr>
        <p:spPr>
          <a:xfrm>
            <a:off x="152400" y="2281703"/>
            <a:ext cx="8915400" cy="4201150"/>
          </a:xfrm>
          <a:prstGeom prst="rect">
            <a:avLst/>
          </a:prstGeom>
        </p:spPr>
        <p:txBody>
          <a:bodyPr wrap="square">
            <a:spAutoFit/>
          </a:bodyPr>
          <a:lstStyle/>
          <a:p>
            <a:pPr marL="342900" indent="-342900" algn="just">
              <a:lnSpc>
                <a:spcPct val="150000"/>
              </a:lnSpc>
              <a:buFont typeface="+mj-lt"/>
              <a:buAutoNum type="alphaUcPeriod" startAt="5"/>
            </a:pPr>
            <a:r>
              <a:rPr lang="en-US" sz="2400" b="1" dirty="0">
                <a:solidFill>
                  <a:srgbClr val="0070C0"/>
                </a:solidFill>
                <a:latin typeface="Times New Roman" pitchFamily="18" charset="0"/>
                <a:cs typeface="Times New Roman" pitchFamily="18" charset="0"/>
              </a:rPr>
              <a:t>Yeast artificial chromosomes (</a:t>
            </a:r>
            <a:r>
              <a:rPr lang="en-US" sz="2400" b="1" dirty="0" smtClean="0">
                <a:solidFill>
                  <a:srgbClr val="0070C0"/>
                </a:solidFill>
                <a:latin typeface="Times New Roman" pitchFamily="18" charset="0"/>
                <a:cs typeface="Times New Roman" pitchFamily="18" charset="0"/>
              </a:rPr>
              <a:t>YAC) </a:t>
            </a:r>
            <a:r>
              <a:rPr lang="en-US" sz="2200" dirty="0">
                <a:latin typeface="Times New Roman" pitchFamily="18" charset="0"/>
                <a:cs typeface="Times New Roman" pitchFamily="18" charset="0"/>
              </a:rPr>
              <a:t>are yeast vectors that have been engineered to contain a centromere, telomere, origin of replication, and a selectable marker.   </a:t>
            </a:r>
            <a:endParaRPr lang="en-US" sz="2200" dirty="0" smtClean="0">
              <a:latin typeface="Times New Roman" pitchFamily="18" charset="0"/>
              <a:cs typeface="Times New Roman" pitchFamily="18" charset="0"/>
            </a:endParaRPr>
          </a:p>
          <a:p>
            <a:pPr marL="800100" lvl="1" indent="-342900" algn="just">
              <a:lnSpc>
                <a:spcPct val="150000"/>
              </a:lnSpc>
              <a:buFont typeface="Courier New" pitchFamily="49" charset="0"/>
              <a:buChar char="o"/>
            </a:pPr>
            <a:r>
              <a:rPr lang="en-US" sz="2200" dirty="0" smtClean="0">
                <a:latin typeface="Times New Roman" pitchFamily="18" charset="0"/>
                <a:cs typeface="Times New Roman" pitchFamily="18" charset="0"/>
              </a:rPr>
              <a:t>They </a:t>
            </a:r>
            <a:r>
              <a:rPr lang="en-US" sz="2200" dirty="0">
                <a:latin typeface="Times New Roman" pitchFamily="18" charset="0"/>
                <a:cs typeface="Times New Roman" pitchFamily="18" charset="0"/>
              </a:rPr>
              <a:t>can carry up to </a:t>
            </a:r>
            <a:r>
              <a:rPr lang="en-US" sz="2200" b="1" dirty="0">
                <a:latin typeface="Times New Roman" pitchFamily="18" charset="0"/>
                <a:cs typeface="Times New Roman" pitchFamily="18" charset="0"/>
              </a:rPr>
              <a:t>1,000 kb of DNA.  </a:t>
            </a:r>
            <a:endParaRPr lang="en-US" sz="2200" b="1" dirty="0" smtClean="0">
              <a:latin typeface="Times New Roman" pitchFamily="18" charset="0"/>
              <a:cs typeface="Times New Roman" pitchFamily="18" charset="0"/>
            </a:endParaRPr>
          </a:p>
          <a:p>
            <a:pPr marL="800100" lvl="1" indent="-342900" algn="just">
              <a:lnSpc>
                <a:spcPct val="150000"/>
              </a:lnSpc>
              <a:buFont typeface="Courier New" pitchFamily="49" charset="0"/>
              <a:buChar char="o"/>
            </a:pPr>
            <a:r>
              <a:rPr lang="en-US" sz="2200" dirty="0" smtClean="0">
                <a:latin typeface="Times New Roman" pitchFamily="18" charset="0"/>
                <a:cs typeface="Times New Roman" pitchFamily="18" charset="0"/>
              </a:rPr>
              <a:t>Since </a:t>
            </a:r>
            <a:r>
              <a:rPr lang="en-US" sz="2200" dirty="0">
                <a:latin typeface="Times New Roman" pitchFamily="18" charset="0"/>
                <a:cs typeface="Times New Roman" pitchFamily="18" charset="0"/>
              </a:rPr>
              <a:t>they are maintained in yeast (a eukaryote), they are useful for cloning eukaryotic genes that contain introns.  </a:t>
            </a:r>
            <a:endParaRPr lang="en-US" sz="2200" dirty="0" smtClean="0">
              <a:latin typeface="Times New Roman" pitchFamily="18" charset="0"/>
              <a:cs typeface="Times New Roman" pitchFamily="18" charset="0"/>
            </a:endParaRPr>
          </a:p>
          <a:p>
            <a:pPr marL="800100" lvl="1" indent="-342900" algn="just">
              <a:lnSpc>
                <a:spcPct val="150000"/>
              </a:lnSpc>
              <a:buFont typeface="Courier New" pitchFamily="49" charset="0"/>
              <a:buChar char="o"/>
            </a:pPr>
            <a:r>
              <a:rPr lang="en-US" sz="2200" dirty="0" smtClean="0">
                <a:latin typeface="Times New Roman" pitchFamily="18" charset="0"/>
                <a:cs typeface="Times New Roman" pitchFamily="18" charset="0"/>
              </a:rPr>
              <a:t>Also</a:t>
            </a:r>
            <a:r>
              <a:rPr lang="en-US" sz="2200" dirty="0">
                <a:latin typeface="Times New Roman" pitchFamily="18" charset="0"/>
                <a:cs typeface="Times New Roman" pitchFamily="18" charset="0"/>
              </a:rPr>
              <a:t>, eukaryotic genes are more easily expressed in a eukaryotic host such as yeast. </a:t>
            </a:r>
          </a:p>
        </p:txBody>
      </p:sp>
      <p:sp>
        <p:nvSpPr>
          <p:cNvPr id="4" name="Slide Number Placeholder 3"/>
          <p:cNvSpPr>
            <a:spLocks noGrp="1"/>
          </p:cNvSpPr>
          <p:nvPr>
            <p:ph type="sldNum" sz="quarter" idx="12"/>
          </p:nvPr>
        </p:nvSpPr>
        <p:spPr/>
        <p:txBody>
          <a:bodyPr/>
          <a:lstStyle/>
          <a:p>
            <a:fld id="{8E82F8EB-D623-43FC-AB15-0EFF6FAC25BD}" type="slidenum">
              <a:rPr lang="en-US" smtClean="0"/>
              <a:pPr/>
              <a:t>36</a:t>
            </a:fld>
            <a:endParaRPr lang="en-US"/>
          </a:p>
        </p:txBody>
      </p:sp>
    </p:spTree>
    <p:extLst>
      <p:ext uri="{BB962C8B-B14F-4D97-AF65-F5344CB8AC3E}">
        <p14:creationId xmlns:p14="http://schemas.microsoft.com/office/powerpoint/2010/main" xmlns="" val="2522003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839200" cy="4708981"/>
          </a:xfrm>
          <a:prstGeom prst="rect">
            <a:avLst/>
          </a:prstGeom>
        </p:spPr>
        <p:txBody>
          <a:bodyPr wrap="square">
            <a:spAutoFit/>
          </a:bodyPr>
          <a:lstStyle/>
          <a:p>
            <a:r>
              <a:rPr lang="en-US" sz="2400" b="1" dirty="0" smtClean="0">
                <a:solidFill>
                  <a:srgbClr val="FF0000"/>
                </a:solidFill>
                <a:latin typeface="Times New Roman" pitchFamily="18" charset="0"/>
                <a:cs typeface="Times New Roman" pitchFamily="18" charset="0"/>
              </a:rPr>
              <a:t>III. DNA Ligase</a:t>
            </a:r>
          </a:p>
          <a:p>
            <a:pPr marL="342900" indent="-342900" algn="just">
              <a:lnSpc>
                <a:spcPct val="150000"/>
              </a:lnSpc>
              <a:buFont typeface="Wingdings" pitchFamily="2" charset="2"/>
              <a:buChar char="v"/>
            </a:pPr>
            <a:r>
              <a:rPr lang="en-US" sz="2400" dirty="0">
                <a:latin typeface="Times New Roman" pitchFamily="18" charset="0"/>
                <a:cs typeface="Times New Roman" pitchFamily="18" charset="0"/>
              </a:rPr>
              <a:t>Once you have isolated and cut the donor and vector DNAs, they must be joined </a:t>
            </a:r>
            <a:r>
              <a:rPr lang="en-US" sz="2400" dirty="0" smtClean="0">
                <a:latin typeface="Times New Roman" pitchFamily="18" charset="0"/>
                <a:cs typeface="Times New Roman" pitchFamily="18" charset="0"/>
              </a:rPr>
              <a:t>together.</a:t>
            </a: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DNAs are mixed together in a tube.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If </a:t>
            </a:r>
            <a:r>
              <a:rPr lang="en-US" sz="2400" dirty="0">
                <a:latin typeface="Times New Roman" pitchFamily="18" charset="0"/>
                <a:cs typeface="Times New Roman" pitchFamily="18" charset="0"/>
              </a:rPr>
              <a:t>both have been cut with the same RE, </a:t>
            </a:r>
            <a:r>
              <a:rPr lang="en-US" sz="2400" dirty="0" smtClean="0">
                <a:latin typeface="Times New Roman" pitchFamily="18" charset="0"/>
                <a:cs typeface="Times New Roman" pitchFamily="18" charset="0"/>
              </a:rPr>
              <a:t>the ends </a:t>
            </a:r>
            <a:r>
              <a:rPr lang="en-US" sz="2400" dirty="0">
                <a:latin typeface="Times New Roman" pitchFamily="18" charset="0"/>
                <a:cs typeface="Times New Roman" pitchFamily="18" charset="0"/>
              </a:rPr>
              <a:t>will match up because they are sticky.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DNA </a:t>
            </a:r>
            <a:r>
              <a:rPr lang="en-US" sz="2400" dirty="0">
                <a:latin typeface="Times New Roman" pitchFamily="18" charset="0"/>
                <a:cs typeface="Times New Roman" pitchFamily="18" charset="0"/>
              </a:rPr>
              <a:t>ligase is the </a:t>
            </a:r>
            <a:r>
              <a:rPr lang="en-US" sz="2400" dirty="0" smtClean="0">
                <a:latin typeface="Times New Roman" pitchFamily="18" charset="0"/>
                <a:cs typeface="Times New Roman" pitchFamily="18" charset="0"/>
              </a:rPr>
              <a:t>enzyme that </a:t>
            </a:r>
            <a:r>
              <a:rPr lang="en-US" sz="2400" dirty="0">
                <a:latin typeface="Times New Roman" pitchFamily="18" charset="0"/>
                <a:cs typeface="Times New Roman" pitchFamily="18" charset="0"/>
              </a:rPr>
              <a:t>holds the ends of the DNAs </a:t>
            </a:r>
            <a:r>
              <a:rPr lang="en-US" sz="2400" dirty="0" smtClean="0">
                <a:latin typeface="Times New Roman" pitchFamily="18" charset="0"/>
                <a:cs typeface="Times New Roman" pitchFamily="18" charset="0"/>
              </a:rPr>
              <a:t>together.</a:t>
            </a: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DNA </a:t>
            </a:r>
            <a:r>
              <a:rPr lang="en-US" sz="2400" dirty="0">
                <a:latin typeface="Times New Roman" pitchFamily="18" charset="0"/>
                <a:cs typeface="Times New Roman" pitchFamily="18" charset="0"/>
              </a:rPr>
              <a:t>ligase creates a </a:t>
            </a:r>
            <a:r>
              <a:rPr lang="en-US" sz="2400" dirty="0" err="1" smtClean="0">
                <a:latin typeface="Times New Roman" pitchFamily="18" charset="0"/>
                <a:cs typeface="Times New Roman" pitchFamily="18" charset="0"/>
              </a:rPr>
              <a:t>phosphodiester</a:t>
            </a:r>
            <a:r>
              <a:rPr lang="en-US" sz="2400" dirty="0" smtClean="0">
                <a:latin typeface="Times New Roman" pitchFamily="18" charset="0"/>
                <a:cs typeface="Times New Roman" pitchFamily="18" charset="0"/>
              </a:rPr>
              <a:t> bond between </a:t>
            </a:r>
            <a:r>
              <a:rPr lang="en-US" sz="2400" dirty="0">
                <a:latin typeface="Times New Roman" pitchFamily="18" charset="0"/>
                <a:cs typeface="Times New Roman" pitchFamily="18" charset="0"/>
              </a:rPr>
              <a:t>two DNA ends.</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3074" name="Picture 2" descr="Image result for dna ligas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4343400"/>
            <a:ext cx="8229600"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8E82F8EB-D623-43FC-AB15-0EFF6FAC25BD}" type="slidenum">
              <a:rPr lang="en-US" smtClean="0"/>
              <a:pPr/>
              <a:t>37</a:t>
            </a:fld>
            <a:endParaRPr lang="en-US"/>
          </a:p>
        </p:txBody>
      </p:sp>
    </p:spTree>
    <p:extLst>
      <p:ext uri="{BB962C8B-B14F-4D97-AF65-F5344CB8AC3E}">
        <p14:creationId xmlns:p14="http://schemas.microsoft.com/office/powerpoint/2010/main" xmlns="" val="23223413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how vector is introduced into hos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76200"/>
            <a:ext cx="8305800" cy="66294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8E82F8EB-D623-43FC-AB15-0EFF6FAC25BD}" type="slidenum">
              <a:rPr lang="en-US" smtClean="0"/>
              <a:pPr/>
              <a:t>38</a:t>
            </a:fld>
            <a:endParaRPr lang="en-US"/>
          </a:p>
        </p:txBody>
      </p:sp>
    </p:spTree>
    <p:extLst>
      <p:ext uri="{BB962C8B-B14F-4D97-AF65-F5344CB8AC3E}">
        <p14:creationId xmlns:p14="http://schemas.microsoft.com/office/powerpoint/2010/main" xmlns="" val="23403122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2"/>
            <a:ext cx="8839200" cy="6486391"/>
          </a:xfrm>
          <a:prstGeom prst="rect">
            <a:avLst/>
          </a:prstGeom>
        </p:spPr>
        <p:txBody>
          <a:bodyPr wrap="square">
            <a:spAutoFit/>
          </a:bodyPr>
          <a:lstStyle/>
          <a:p>
            <a:pPr algn="just">
              <a:lnSpc>
                <a:spcPct val="150000"/>
              </a:lnSpc>
            </a:pPr>
            <a:r>
              <a:rPr lang="en-US" sz="2400" b="1" dirty="0" smtClean="0">
                <a:solidFill>
                  <a:srgbClr val="FF0000"/>
                </a:solidFill>
                <a:latin typeface="Times New Roman" pitchFamily="18" charset="0"/>
                <a:cs typeface="Times New Roman" pitchFamily="18" charset="0"/>
              </a:rPr>
              <a:t>IV. Competent Host </a:t>
            </a:r>
            <a:r>
              <a:rPr lang="en-US" sz="2400" b="1" dirty="0" smtClean="0">
                <a:solidFill>
                  <a:prstClr val="black"/>
                </a:solidFill>
                <a:latin typeface="Times New Roman" pitchFamily="18" charset="0"/>
                <a:cs typeface="Times New Roman" pitchFamily="18" charset="0"/>
              </a:rPr>
              <a:t>- </a:t>
            </a:r>
            <a:r>
              <a:rPr lang="en-US" sz="2300" dirty="0" smtClean="0">
                <a:solidFill>
                  <a:prstClr val="black"/>
                </a:solidFill>
                <a:latin typeface="Times New Roman" pitchFamily="18" charset="0"/>
                <a:cs typeface="Times New Roman" pitchFamily="18" charset="0"/>
              </a:rPr>
              <a:t>into </a:t>
            </a:r>
            <a:r>
              <a:rPr lang="en-US" sz="2300" dirty="0">
                <a:solidFill>
                  <a:prstClr val="black"/>
                </a:solidFill>
                <a:latin typeface="Times New Roman" pitchFamily="18" charset="0"/>
                <a:cs typeface="Times New Roman" pitchFamily="18" charset="0"/>
              </a:rPr>
              <a:t>which the recombinant DNA is introduced</a:t>
            </a:r>
            <a:r>
              <a:rPr lang="en-US" sz="2300" dirty="0" smtClean="0">
                <a:solidFill>
                  <a:prstClr val="black"/>
                </a:solidFill>
                <a:latin typeface="Times New Roman" pitchFamily="18" charset="0"/>
                <a:cs typeface="Times New Roman" pitchFamily="18" charset="0"/>
              </a:rPr>
              <a:t>.</a:t>
            </a:r>
          </a:p>
          <a:p>
            <a:pPr marL="342900" indent="-342900" algn="just">
              <a:lnSpc>
                <a:spcPct val="150000"/>
              </a:lnSpc>
              <a:buFont typeface="Wingdings" pitchFamily="2" charset="2"/>
              <a:buChar char="Ø"/>
            </a:pPr>
            <a:r>
              <a:rPr lang="en-US" sz="2300" dirty="0" smtClean="0">
                <a:solidFill>
                  <a:prstClr val="black"/>
                </a:solidFill>
                <a:latin typeface="Times New Roman" pitchFamily="18" charset="0"/>
                <a:cs typeface="Times New Roman" pitchFamily="18" charset="0"/>
              </a:rPr>
              <a:t>The </a:t>
            </a:r>
            <a:r>
              <a:rPr lang="en-US" sz="2300" dirty="0">
                <a:solidFill>
                  <a:prstClr val="black"/>
                </a:solidFill>
                <a:latin typeface="Times New Roman" pitchFamily="18" charset="0"/>
                <a:cs typeface="Times New Roman" pitchFamily="18" charset="0"/>
              </a:rPr>
              <a:t>host is the ultimate tool of recombinant DNA technology which takes in the vector engineered with the desired DNA with the help of the enzymes</a:t>
            </a:r>
            <a:r>
              <a:rPr lang="en-US" sz="2300" dirty="0" smtClean="0">
                <a:solidFill>
                  <a:prstClr val="black"/>
                </a:solidFill>
                <a:latin typeface="Times New Roman" pitchFamily="18" charset="0"/>
                <a:cs typeface="Times New Roman" pitchFamily="18" charset="0"/>
              </a:rPr>
              <a:t>.</a:t>
            </a:r>
          </a:p>
          <a:p>
            <a:pPr marL="342900" indent="-342900" algn="just">
              <a:lnSpc>
                <a:spcPct val="150000"/>
              </a:lnSpc>
              <a:buFont typeface="Wingdings" pitchFamily="2" charset="2"/>
              <a:buChar char="Ø"/>
            </a:pPr>
            <a:r>
              <a:rPr lang="en-US" sz="2300" dirty="0" smtClean="0">
                <a:solidFill>
                  <a:prstClr val="black"/>
                </a:solidFill>
                <a:latin typeface="Times New Roman" pitchFamily="18" charset="0"/>
                <a:cs typeface="Times New Roman" pitchFamily="18" charset="0"/>
              </a:rPr>
              <a:t>Host </a:t>
            </a:r>
            <a:r>
              <a:rPr lang="en-US" sz="2300" dirty="0">
                <a:solidFill>
                  <a:prstClr val="black"/>
                </a:solidFill>
                <a:latin typeface="Times New Roman" pitchFamily="18" charset="0"/>
                <a:cs typeface="Times New Roman" pitchFamily="18" charset="0"/>
              </a:rPr>
              <a:t>cells </a:t>
            </a:r>
            <a:r>
              <a:rPr lang="en-US" sz="2300" b="1" dirty="0">
                <a:solidFill>
                  <a:prstClr val="black"/>
                </a:solidFill>
                <a:latin typeface="Times New Roman" pitchFamily="18" charset="0"/>
                <a:cs typeface="Times New Roman" pitchFamily="18" charset="0"/>
              </a:rPr>
              <a:t>like E. coli, </a:t>
            </a:r>
            <a:r>
              <a:rPr lang="en-US" sz="2300" b="1" dirty="0" smtClean="0">
                <a:solidFill>
                  <a:prstClr val="black"/>
                </a:solidFill>
                <a:latin typeface="Times New Roman" pitchFamily="18" charset="0"/>
                <a:cs typeface="Times New Roman" pitchFamily="18" charset="0"/>
              </a:rPr>
              <a:t>yeast, plant </a:t>
            </a:r>
            <a:r>
              <a:rPr lang="en-US" sz="2300" dirty="0">
                <a:solidFill>
                  <a:prstClr val="black"/>
                </a:solidFill>
                <a:latin typeface="Times New Roman" pitchFamily="18" charset="0"/>
                <a:cs typeface="Times New Roman" pitchFamily="18" charset="0"/>
              </a:rPr>
              <a:t>and </a:t>
            </a:r>
            <a:r>
              <a:rPr lang="en-US" sz="2300" b="1" dirty="0">
                <a:solidFill>
                  <a:prstClr val="black"/>
                </a:solidFill>
                <a:latin typeface="Times New Roman" pitchFamily="18" charset="0"/>
                <a:cs typeface="Times New Roman" pitchFamily="18" charset="0"/>
              </a:rPr>
              <a:t>animal cells </a:t>
            </a:r>
            <a:r>
              <a:rPr lang="en-US" sz="2300" dirty="0">
                <a:solidFill>
                  <a:prstClr val="black"/>
                </a:solidFill>
                <a:latin typeface="Times New Roman" pitchFamily="18" charset="0"/>
                <a:cs typeface="Times New Roman" pitchFamily="18" charset="0"/>
              </a:rPr>
              <a:t>are being used. </a:t>
            </a:r>
            <a:endParaRPr lang="en-US" sz="2300" dirty="0" smtClean="0">
              <a:solidFill>
                <a:prstClr val="black"/>
              </a:solidFill>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300" dirty="0" smtClean="0">
                <a:solidFill>
                  <a:prstClr val="black"/>
                </a:solidFill>
                <a:latin typeface="Times New Roman" pitchFamily="18" charset="0"/>
                <a:cs typeface="Times New Roman" pitchFamily="18" charset="0"/>
              </a:rPr>
              <a:t>Most </a:t>
            </a:r>
            <a:r>
              <a:rPr lang="en-US" sz="2300" dirty="0">
                <a:solidFill>
                  <a:prstClr val="black"/>
                </a:solidFill>
                <a:latin typeface="Times New Roman" pitchFamily="18" charset="0"/>
                <a:cs typeface="Times New Roman" pitchFamily="18" charset="0"/>
              </a:rPr>
              <a:t>popular and extensively used bacterium is E. coli due to following reasons</a:t>
            </a:r>
            <a:r>
              <a:rPr lang="en-US" sz="2300" dirty="0" smtClean="0">
                <a:solidFill>
                  <a:prstClr val="black"/>
                </a:solidFill>
                <a:latin typeface="Times New Roman" pitchFamily="18" charset="0"/>
                <a:cs typeface="Times New Roman" pitchFamily="18" charset="0"/>
              </a:rPr>
              <a:t>:</a:t>
            </a:r>
          </a:p>
          <a:p>
            <a:pPr marL="800100" lvl="1" indent="-342900" algn="just">
              <a:lnSpc>
                <a:spcPct val="150000"/>
              </a:lnSpc>
              <a:buFont typeface="Courier New" pitchFamily="49" charset="0"/>
              <a:buChar char="o"/>
            </a:pPr>
            <a:r>
              <a:rPr lang="en-US" sz="2300" dirty="0">
                <a:solidFill>
                  <a:prstClr val="black"/>
                </a:solidFill>
                <a:latin typeface="Times New Roman" pitchFamily="18" charset="0"/>
                <a:cs typeface="Times New Roman" pitchFamily="18" charset="0"/>
              </a:rPr>
              <a:t>E. coli a gram negative bacterium is easy to handle and grow. </a:t>
            </a:r>
            <a:endParaRPr lang="en-US" sz="2300" dirty="0" smtClean="0">
              <a:solidFill>
                <a:prstClr val="black"/>
              </a:solidFill>
              <a:latin typeface="Times New Roman" pitchFamily="18" charset="0"/>
              <a:cs typeface="Times New Roman" pitchFamily="18" charset="0"/>
            </a:endParaRPr>
          </a:p>
          <a:p>
            <a:pPr marL="800100" lvl="1" indent="-342900" algn="just">
              <a:lnSpc>
                <a:spcPct val="150000"/>
              </a:lnSpc>
              <a:buFont typeface="Courier New" pitchFamily="49" charset="0"/>
              <a:buChar char="o"/>
            </a:pPr>
            <a:r>
              <a:rPr lang="en-US" sz="2300" dirty="0">
                <a:solidFill>
                  <a:prstClr val="black"/>
                </a:solidFill>
                <a:latin typeface="Times New Roman" pitchFamily="18" charset="0"/>
                <a:cs typeface="Times New Roman" pitchFamily="18" charset="0"/>
              </a:rPr>
              <a:t>It can accept a variety of vectors. </a:t>
            </a:r>
            <a:endParaRPr lang="en-US" sz="2300" dirty="0" smtClean="0">
              <a:solidFill>
                <a:prstClr val="black"/>
              </a:solidFill>
              <a:latin typeface="Times New Roman" pitchFamily="18" charset="0"/>
              <a:cs typeface="Times New Roman" pitchFamily="18" charset="0"/>
            </a:endParaRPr>
          </a:p>
          <a:p>
            <a:pPr marL="800100" lvl="1" indent="-342900" algn="just">
              <a:lnSpc>
                <a:spcPct val="150000"/>
              </a:lnSpc>
              <a:buFont typeface="Courier New" pitchFamily="49" charset="0"/>
              <a:buChar char="o"/>
            </a:pPr>
            <a:r>
              <a:rPr lang="en-US" sz="2300" dirty="0">
                <a:solidFill>
                  <a:prstClr val="black"/>
                </a:solidFill>
                <a:latin typeface="Times New Roman" pitchFamily="18" charset="0"/>
                <a:cs typeface="Times New Roman" pitchFamily="18" charset="0"/>
              </a:rPr>
              <a:t>Under optimal conditions, </a:t>
            </a:r>
            <a:r>
              <a:rPr lang="en-US" sz="2300" dirty="0" err="1" smtClean="0">
                <a:solidFill>
                  <a:prstClr val="black"/>
                </a:solidFill>
                <a:latin typeface="Times New Roman" pitchFamily="18" charset="0"/>
                <a:cs typeface="Times New Roman" pitchFamily="18" charset="0"/>
              </a:rPr>
              <a:t>E.coli</a:t>
            </a:r>
            <a:r>
              <a:rPr lang="en-US" sz="2300" dirty="0" smtClean="0">
                <a:solidFill>
                  <a:prstClr val="black"/>
                </a:solidFill>
                <a:latin typeface="Times New Roman" pitchFamily="18" charset="0"/>
                <a:cs typeface="Times New Roman" pitchFamily="18" charset="0"/>
              </a:rPr>
              <a:t> </a:t>
            </a:r>
            <a:r>
              <a:rPr lang="en-US" sz="2300" dirty="0">
                <a:solidFill>
                  <a:prstClr val="black"/>
                </a:solidFill>
                <a:latin typeface="Times New Roman" pitchFamily="18" charset="0"/>
                <a:cs typeface="Times New Roman" pitchFamily="18" charset="0"/>
              </a:rPr>
              <a:t>double their numbers every 20 minutes. When bacteria reproduce recombinant DNA also reproduces. </a:t>
            </a:r>
          </a:p>
        </p:txBody>
      </p:sp>
      <p:sp>
        <p:nvSpPr>
          <p:cNvPr id="3" name="Slide Number Placeholder 2"/>
          <p:cNvSpPr>
            <a:spLocks noGrp="1"/>
          </p:cNvSpPr>
          <p:nvPr>
            <p:ph type="sldNum" sz="quarter" idx="12"/>
          </p:nvPr>
        </p:nvSpPr>
        <p:spPr/>
        <p:txBody>
          <a:bodyPr/>
          <a:lstStyle/>
          <a:p>
            <a:fld id="{8E82F8EB-D623-43FC-AB15-0EFF6FAC25BD}" type="slidenum">
              <a:rPr lang="en-US" smtClean="0"/>
              <a:pPr/>
              <a:t>39</a:t>
            </a:fld>
            <a:endParaRPr lang="en-US"/>
          </a:p>
        </p:txBody>
      </p:sp>
    </p:spTree>
    <p:extLst>
      <p:ext uri="{BB962C8B-B14F-4D97-AF65-F5344CB8AC3E}">
        <p14:creationId xmlns:p14="http://schemas.microsoft.com/office/powerpoint/2010/main" xmlns="" val="2462550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694140"/>
          </a:xfrm>
          <a:prstGeom prst="rect">
            <a:avLst/>
          </a:prstGeom>
          <a:solidFill>
            <a:schemeClr val="bg2">
              <a:lumMod val="90000"/>
            </a:schemeClr>
          </a:solidFill>
        </p:spPr>
        <p:txBody>
          <a:bodyPr wrap="square">
            <a:spAutoFit/>
          </a:bodyPr>
          <a:lstStyle/>
          <a:p>
            <a:pPr marL="457200" lvl="0" indent="-457200" algn="just">
              <a:lnSpc>
                <a:spcPct val="150000"/>
              </a:lnSpc>
              <a:buFont typeface="Wingdings" pitchFamily="2" charset="2"/>
              <a:buChar char="§"/>
            </a:pPr>
            <a:r>
              <a:rPr lang="en-US" sz="2600" dirty="0">
                <a:solidFill>
                  <a:prstClr val="black"/>
                </a:solidFill>
                <a:latin typeface="Times New Roman" pitchFamily="18" charset="0"/>
                <a:cs typeface="Times New Roman" pitchFamily="18" charset="0"/>
              </a:rPr>
              <a:t>The process of fermentation for the preparation and manufacturing of products such </a:t>
            </a:r>
            <a:r>
              <a:rPr lang="en-US" sz="2600" dirty="0" smtClean="0">
                <a:solidFill>
                  <a:prstClr val="black"/>
                </a:solidFill>
                <a:latin typeface="Times New Roman" pitchFamily="18" charset="0"/>
                <a:cs typeface="Times New Roman" pitchFamily="18" charset="0"/>
              </a:rPr>
              <a:t>as:</a:t>
            </a:r>
          </a:p>
          <a:p>
            <a:pPr marL="1371600" lvl="2" indent="-457200" algn="just">
              <a:lnSpc>
                <a:spcPct val="150000"/>
              </a:lnSpc>
              <a:buFont typeface="Wingdings" pitchFamily="2" charset="2"/>
              <a:buChar char="Ø"/>
            </a:pPr>
            <a:r>
              <a:rPr lang="en-US" sz="2600" dirty="0" smtClean="0">
                <a:solidFill>
                  <a:srgbClr val="00B050"/>
                </a:solidFill>
                <a:latin typeface="Times New Roman" pitchFamily="18" charset="0"/>
                <a:cs typeface="Times New Roman" pitchFamily="18" charset="0"/>
              </a:rPr>
              <a:t>Alcohol, beer, wine</a:t>
            </a:r>
          </a:p>
          <a:p>
            <a:pPr marL="1371600" lvl="2" indent="-457200" algn="just">
              <a:lnSpc>
                <a:spcPct val="150000"/>
              </a:lnSpc>
              <a:buFont typeface="Wingdings" pitchFamily="2" charset="2"/>
              <a:buChar char="Ø"/>
            </a:pPr>
            <a:r>
              <a:rPr lang="en-US" sz="2600" dirty="0">
                <a:solidFill>
                  <a:srgbClr val="0070C0"/>
                </a:solidFill>
                <a:latin typeface="Times New Roman" pitchFamily="18" charset="0"/>
                <a:cs typeface="Times New Roman" pitchFamily="18" charset="0"/>
              </a:rPr>
              <a:t>D</a:t>
            </a:r>
            <a:r>
              <a:rPr lang="en-US" sz="2600" dirty="0" smtClean="0">
                <a:solidFill>
                  <a:srgbClr val="0070C0"/>
                </a:solidFill>
                <a:latin typeface="Times New Roman" pitchFamily="18" charset="0"/>
                <a:cs typeface="Times New Roman" pitchFamily="18" charset="0"/>
              </a:rPr>
              <a:t>airy products</a:t>
            </a:r>
          </a:p>
          <a:p>
            <a:pPr marL="1371600" lvl="2" indent="-457200" algn="just">
              <a:lnSpc>
                <a:spcPct val="150000"/>
              </a:lnSpc>
              <a:buFont typeface="Wingdings" pitchFamily="2" charset="2"/>
              <a:buChar char="Ø"/>
            </a:pPr>
            <a:r>
              <a:rPr lang="en-US" sz="2600" dirty="0">
                <a:solidFill>
                  <a:prstClr val="black"/>
                </a:solidFill>
                <a:latin typeface="Times New Roman" pitchFamily="18" charset="0"/>
                <a:cs typeface="Times New Roman" pitchFamily="18" charset="0"/>
              </a:rPr>
              <a:t>V</a:t>
            </a:r>
            <a:r>
              <a:rPr lang="en-US" sz="2600" dirty="0" smtClean="0">
                <a:solidFill>
                  <a:prstClr val="black"/>
                </a:solidFill>
                <a:latin typeface="Times New Roman" pitchFamily="18" charset="0"/>
                <a:cs typeface="Times New Roman" pitchFamily="18" charset="0"/>
              </a:rPr>
              <a:t>arious </a:t>
            </a:r>
            <a:r>
              <a:rPr lang="en-US" sz="2600" dirty="0">
                <a:solidFill>
                  <a:prstClr val="black"/>
                </a:solidFill>
                <a:latin typeface="Times New Roman" pitchFamily="18" charset="0"/>
                <a:cs typeface="Times New Roman" pitchFamily="18" charset="0"/>
              </a:rPr>
              <a:t>types of organic acids such as </a:t>
            </a:r>
            <a:r>
              <a:rPr lang="en-US" sz="2600" dirty="0">
                <a:solidFill>
                  <a:srgbClr val="FF0000"/>
                </a:solidFill>
                <a:latin typeface="Times New Roman" pitchFamily="18" charset="0"/>
                <a:cs typeface="Times New Roman" pitchFamily="18" charset="0"/>
              </a:rPr>
              <a:t>vinegar, citric acid, amino acids, and vitamins</a:t>
            </a:r>
            <a:r>
              <a:rPr lang="en-US" sz="2600" dirty="0">
                <a:solidFill>
                  <a:prstClr val="black"/>
                </a:solidFill>
                <a:latin typeface="Times New Roman" pitchFamily="18" charset="0"/>
                <a:cs typeface="Times New Roman" pitchFamily="18" charset="0"/>
              </a:rPr>
              <a:t> can be called </a:t>
            </a:r>
            <a:r>
              <a:rPr lang="en-US" sz="2600" b="1" dirty="0">
                <a:solidFill>
                  <a:prstClr val="black"/>
                </a:solidFill>
                <a:latin typeface="Times New Roman" pitchFamily="18" charset="0"/>
                <a:cs typeface="Times New Roman" pitchFamily="18" charset="0"/>
              </a:rPr>
              <a:t>classical biotechnology </a:t>
            </a:r>
            <a:r>
              <a:rPr lang="en-US" sz="2600" dirty="0">
                <a:solidFill>
                  <a:prstClr val="black"/>
                </a:solidFill>
                <a:latin typeface="Times New Roman" pitchFamily="18" charset="0"/>
                <a:cs typeface="Times New Roman" pitchFamily="18" charset="0"/>
              </a:rPr>
              <a:t>or</a:t>
            </a:r>
            <a:r>
              <a:rPr lang="en-US" sz="2600" b="1" dirty="0">
                <a:solidFill>
                  <a:prstClr val="black"/>
                </a:solidFill>
                <a:latin typeface="Times New Roman" pitchFamily="18" charset="0"/>
                <a:cs typeface="Times New Roman" pitchFamily="18" charset="0"/>
              </a:rPr>
              <a:t> traditional </a:t>
            </a:r>
            <a:r>
              <a:rPr lang="en-US" sz="2600" b="1" dirty="0" smtClean="0">
                <a:solidFill>
                  <a:prstClr val="black"/>
                </a:solidFill>
                <a:latin typeface="Times New Roman" pitchFamily="18" charset="0"/>
                <a:cs typeface="Times New Roman" pitchFamily="18" charset="0"/>
              </a:rPr>
              <a:t>biotechnology.</a:t>
            </a:r>
          </a:p>
          <a:p>
            <a:pPr marL="457200" indent="-457200" algn="just">
              <a:lnSpc>
                <a:spcPct val="150000"/>
              </a:lnSpc>
              <a:buFont typeface="Wingdings" pitchFamily="2" charset="2"/>
              <a:buChar char="§"/>
            </a:pPr>
            <a:r>
              <a:rPr lang="en-US" sz="2600" dirty="0">
                <a:solidFill>
                  <a:prstClr val="black"/>
                </a:solidFill>
                <a:latin typeface="Times New Roman" pitchFamily="18" charset="0"/>
                <a:cs typeface="Times New Roman" pitchFamily="18" charset="0"/>
              </a:rPr>
              <a:t>Modern biotechnology is similar to classical biotechnology in </a:t>
            </a:r>
            <a:r>
              <a:rPr lang="en-US" sz="2600" dirty="0">
                <a:solidFill>
                  <a:srgbClr val="002060"/>
                </a:solidFill>
                <a:latin typeface="Times New Roman" pitchFamily="18" charset="0"/>
                <a:cs typeface="Times New Roman" pitchFamily="18" charset="0"/>
              </a:rPr>
              <a:t>utilizing </a:t>
            </a:r>
            <a:r>
              <a:rPr lang="en-US" sz="2600" dirty="0" smtClean="0">
                <a:solidFill>
                  <a:srgbClr val="002060"/>
                </a:solidFill>
                <a:latin typeface="Times New Roman" pitchFamily="18" charset="0"/>
                <a:cs typeface="Times New Roman" pitchFamily="18" charset="0"/>
              </a:rPr>
              <a:t>living organisms.</a:t>
            </a:r>
          </a:p>
          <a:p>
            <a:pPr marL="457200" indent="-457200" algn="just">
              <a:lnSpc>
                <a:spcPct val="150000"/>
              </a:lnSpc>
              <a:buFont typeface="Wingdings" pitchFamily="2" charset="2"/>
              <a:buChar char="§"/>
            </a:pPr>
            <a:r>
              <a:rPr lang="en-US" sz="2600" dirty="0">
                <a:solidFill>
                  <a:prstClr val="black"/>
                </a:solidFill>
                <a:latin typeface="Times New Roman" pitchFamily="18" charset="0"/>
                <a:cs typeface="Times New Roman" pitchFamily="18" charset="0"/>
              </a:rPr>
              <a:t>It is not modern in </a:t>
            </a:r>
            <a:r>
              <a:rPr lang="en-US" sz="2600" dirty="0" smtClean="0">
                <a:solidFill>
                  <a:prstClr val="black"/>
                </a:solidFill>
                <a:latin typeface="Times New Roman" pitchFamily="18" charset="0"/>
                <a:cs typeface="Times New Roman" pitchFamily="18" charset="0"/>
              </a:rPr>
              <a:t>the sense </a:t>
            </a:r>
            <a:r>
              <a:rPr lang="en-US" sz="2600" dirty="0">
                <a:solidFill>
                  <a:prstClr val="black"/>
                </a:solidFill>
                <a:latin typeface="Times New Roman" pitchFamily="18" charset="0"/>
                <a:cs typeface="Times New Roman" pitchFamily="18" charset="0"/>
              </a:rPr>
              <a:t>of using various living organisms, but </a:t>
            </a:r>
            <a:r>
              <a:rPr lang="en-US" sz="2600" dirty="0">
                <a:solidFill>
                  <a:srgbClr val="00B0F0"/>
                </a:solidFill>
                <a:latin typeface="Times New Roman" pitchFamily="18" charset="0"/>
                <a:cs typeface="Times New Roman" pitchFamily="18" charset="0"/>
              </a:rPr>
              <a:t>in the techniques for doing so. </a:t>
            </a:r>
          </a:p>
        </p:txBody>
      </p:sp>
      <p:sp>
        <p:nvSpPr>
          <p:cNvPr id="3" name="Slide Number Placeholder 2"/>
          <p:cNvSpPr>
            <a:spLocks noGrp="1"/>
          </p:cNvSpPr>
          <p:nvPr>
            <p:ph type="sldNum" sz="quarter" idx="12"/>
          </p:nvPr>
        </p:nvSpPr>
        <p:spPr/>
        <p:txBody>
          <a:bodyPr/>
          <a:lstStyle/>
          <a:p>
            <a:fld id="{8E82F8EB-D623-43FC-AB15-0EFF6FAC25BD}" type="slidenum">
              <a:rPr lang="en-US" smtClean="0"/>
              <a:pPr/>
              <a:t>4</a:t>
            </a:fld>
            <a:endParaRPr lang="en-US"/>
          </a:p>
        </p:txBody>
      </p:sp>
    </p:spTree>
    <p:extLst>
      <p:ext uri="{BB962C8B-B14F-4D97-AF65-F5344CB8AC3E}">
        <p14:creationId xmlns:p14="http://schemas.microsoft.com/office/powerpoint/2010/main" xmlns="" val="1240581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election of transformed cell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201304"/>
            <a:ext cx="8839200" cy="635189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40</a:t>
            </a:fld>
            <a:endParaRPr lang="en-US"/>
          </a:p>
        </p:txBody>
      </p:sp>
    </p:spTree>
    <p:extLst>
      <p:ext uri="{BB962C8B-B14F-4D97-AF65-F5344CB8AC3E}">
        <p14:creationId xmlns:p14="http://schemas.microsoft.com/office/powerpoint/2010/main" xmlns="" val="14522754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152402"/>
            <a:ext cx="8839200" cy="6740307"/>
          </a:xfrm>
          <a:prstGeom prst="rect">
            <a:avLst/>
          </a:prstGeom>
        </p:spPr>
        <p:txBody>
          <a:bodyPr wrap="square">
            <a:spAutoFit/>
          </a:bodyPr>
          <a:lstStyle/>
          <a:p>
            <a:pPr>
              <a:lnSpc>
                <a:spcPct val="150000"/>
              </a:lnSpc>
            </a:pPr>
            <a:r>
              <a:rPr lang="en-US" sz="2400" b="1" dirty="0" smtClean="0">
                <a:solidFill>
                  <a:srgbClr val="FF0000"/>
                </a:solidFill>
                <a:latin typeface="Times New Roman" pitchFamily="18" charset="0"/>
                <a:cs typeface="Times New Roman" pitchFamily="18" charset="0"/>
              </a:rPr>
              <a:t>2.2. Making Recombinant DNA</a:t>
            </a:r>
          </a:p>
          <a:p>
            <a:pPr marL="342900" indent="-342900" algn="just">
              <a:lnSpc>
                <a:spcPct val="150000"/>
              </a:lnSpc>
              <a:buFont typeface="Wingdings" pitchFamily="2" charset="2"/>
              <a:buChar char="v"/>
            </a:pPr>
            <a:r>
              <a:rPr lang="en-US" sz="2400" dirty="0" smtClean="0">
                <a:solidFill>
                  <a:srgbClr val="0070C0"/>
                </a:solidFill>
                <a:latin typeface="Times New Roman" pitchFamily="18" charset="0"/>
                <a:cs typeface="Times New Roman" pitchFamily="18" charset="0"/>
              </a:rPr>
              <a:t>Recombinant </a:t>
            </a:r>
            <a:r>
              <a:rPr lang="en-US" sz="2400" dirty="0">
                <a:solidFill>
                  <a:srgbClr val="0070C0"/>
                </a:solidFill>
                <a:latin typeface="Times New Roman" pitchFamily="18" charset="0"/>
                <a:cs typeface="Times New Roman" pitchFamily="18" charset="0"/>
              </a:rPr>
              <a:t>DNA </a:t>
            </a:r>
            <a:r>
              <a:rPr lang="en-US" sz="2400" dirty="0">
                <a:latin typeface="Times New Roman" pitchFamily="18" charset="0"/>
                <a:cs typeface="Times New Roman" pitchFamily="18" charset="0"/>
              </a:rPr>
              <a:t>is DNA that has been created artificially.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DNA </a:t>
            </a:r>
            <a:r>
              <a:rPr lang="en-US" sz="2400" dirty="0">
                <a:latin typeface="Times New Roman" pitchFamily="18" charset="0"/>
                <a:cs typeface="Times New Roman" pitchFamily="18" charset="0"/>
              </a:rPr>
              <a:t>from two or more sources is incorporated into a single recombinant molecule.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Treat </a:t>
            </a:r>
            <a:r>
              <a:rPr lang="en-US" sz="2400" dirty="0">
                <a:latin typeface="Times New Roman" pitchFamily="18" charset="0"/>
                <a:cs typeface="Times New Roman" pitchFamily="18" charset="0"/>
              </a:rPr>
              <a:t>DNA from both sources with the same restriction endonuclease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eg</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Bam</a:t>
            </a:r>
            <a:r>
              <a:rPr lang="en-US" sz="2400" dirty="0" err="1" smtClean="0">
                <a:latin typeface="Times New Roman" pitchFamily="18" charset="0"/>
                <a:cs typeface="Times New Roman" pitchFamily="18" charset="0"/>
              </a:rPr>
              <a:t>HI</a:t>
            </a:r>
            <a:r>
              <a:rPr lang="en-US" sz="2400" dirty="0" smtClean="0">
                <a:latin typeface="Times New Roman" pitchFamily="18" charset="0"/>
                <a:cs typeface="Times New Roman" pitchFamily="18" charset="0"/>
              </a:rPr>
              <a:t>). </a:t>
            </a:r>
          </a:p>
          <a:p>
            <a:pPr marL="342900" indent="-342900">
              <a:lnSpc>
                <a:spcPct val="150000"/>
              </a:lnSpc>
              <a:buFont typeface="Wingdings" pitchFamily="2" charset="2"/>
              <a:buChar char="v"/>
            </a:pPr>
            <a:r>
              <a:rPr lang="en-US" sz="2400" i="1" dirty="0" err="1" smtClean="0">
                <a:latin typeface="Times New Roman" pitchFamily="18" charset="0"/>
                <a:cs typeface="Times New Roman" pitchFamily="18" charset="0"/>
              </a:rPr>
              <a:t>Bam</a:t>
            </a:r>
            <a:r>
              <a:rPr lang="en-US" sz="2400" dirty="0" err="1" smtClean="0">
                <a:latin typeface="Times New Roman" pitchFamily="18" charset="0"/>
                <a:cs typeface="Times New Roman" pitchFamily="18" charset="0"/>
              </a:rPr>
              <a:t>HI</a:t>
            </a:r>
            <a:r>
              <a:rPr lang="en-US" sz="2400" i="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cuts the same site on both molecules </a:t>
            </a:r>
            <a:r>
              <a:rPr lang="en-US" sz="2400" dirty="0" smtClean="0">
                <a:latin typeface="Times New Roman" pitchFamily="18" charset="0"/>
                <a:cs typeface="Times New Roman" pitchFamily="18" charset="0"/>
              </a:rPr>
              <a:t>5' GGATCC </a:t>
            </a:r>
            <a:r>
              <a:rPr lang="en-US" sz="2400" dirty="0">
                <a:latin typeface="Times New Roman" pitchFamily="18" charset="0"/>
                <a:cs typeface="Times New Roman" pitchFamily="18" charset="0"/>
              </a:rPr>
              <a:t>3'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3</a:t>
            </a:r>
            <a:r>
              <a:rPr lang="en-US" sz="2400" dirty="0">
                <a:latin typeface="Times New Roman" pitchFamily="18" charset="0"/>
                <a:cs typeface="Times New Roman" pitchFamily="18" charset="0"/>
              </a:rPr>
              <a:t>' CCTAGG 5</a:t>
            </a:r>
            <a:r>
              <a:rPr lang="en-US" sz="2400" dirty="0" smtClean="0">
                <a:latin typeface="Times New Roman" pitchFamily="18" charset="0"/>
                <a:cs typeface="Times New Roman" pitchFamily="18" charset="0"/>
              </a:rPr>
              <a:t>' </a:t>
            </a: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ends of the cut have an overhanging piece of single-stranded DNA.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These </a:t>
            </a:r>
            <a:r>
              <a:rPr lang="en-US" sz="2400" dirty="0">
                <a:latin typeface="Times New Roman" pitchFamily="18" charset="0"/>
                <a:cs typeface="Times New Roman" pitchFamily="18" charset="0"/>
              </a:rPr>
              <a:t>are called "sticky </a:t>
            </a:r>
            <a:r>
              <a:rPr lang="en-US" sz="2400" dirty="0" smtClean="0">
                <a:latin typeface="Times New Roman" pitchFamily="18" charset="0"/>
                <a:cs typeface="Times New Roman" pitchFamily="18" charset="0"/>
              </a:rPr>
              <a:t>ends“. They </a:t>
            </a:r>
            <a:r>
              <a:rPr lang="en-US" sz="2400" dirty="0">
                <a:latin typeface="Times New Roman" pitchFamily="18" charset="0"/>
                <a:cs typeface="Times New Roman" pitchFamily="18" charset="0"/>
              </a:rPr>
              <a:t>are able to base pair with any DNA molecule containing the complementary sticky end. </a:t>
            </a:r>
          </a:p>
        </p:txBody>
      </p:sp>
      <p:sp>
        <p:nvSpPr>
          <p:cNvPr id="3" name="Slide Number Placeholder 2"/>
          <p:cNvSpPr>
            <a:spLocks noGrp="1"/>
          </p:cNvSpPr>
          <p:nvPr>
            <p:ph type="sldNum" sz="quarter" idx="12"/>
          </p:nvPr>
        </p:nvSpPr>
        <p:spPr/>
        <p:txBody>
          <a:bodyPr/>
          <a:lstStyle/>
          <a:p>
            <a:fld id="{8E82F8EB-D623-43FC-AB15-0EFF6FAC25BD}" type="slidenum">
              <a:rPr lang="en-US" smtClean="0"/>
              <a:pPr/>
              <a:t>41</a:t>
            </a:fld>
            <a:endParaRPr lang="en-US"/>
          </a:p>
        </p:txBody>
      </p:sp>
    </p:spTree>
    <p:extLst>
      <p:ext uri="{BB962C8B-B14F-4D97-AF65-F5344CB8AC3E}">
        <p14:creationId xmlns:p14="http://schemas.microsoft.com/office/powerpoint/2010/main" xmlns="" val="2600430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2"/>
            <a:ext cx="8839200" cy="1200329"/>
          </a:xfrm>
          <a:prstGeom prst="rect">
            <a:avLst/>
          </a:prstGeom>
        </p:spPr>
        <p:txBody>
          <a:bodyPr wrap="square">
            <a:spAutoFit/>
          </a:bodyPr>
          <a:lstStyle/>
          <a:p>
            <a:pPr marL="342900" lvl="0" indent="-342900" algn="just">
              <a:lnSpc>
                <a:spcPct val="150000"/>
              </a:lnSpc>
              <a:buFont typeface="Wingdings" pitchFamily="2" charset="2"/>
              <a:buChar char="v"/>
            </a:pPr>
            <a:r>
              <a:rPr lang="en-US" sz="2400" dirty="0">
                <a:latin typeface="Times New Roman" pitchFamily="18" charset="0"/>
                <a:cs typeface="Times New Roman" pitchFamily="18" charset="0"/>
              </a:rPr>
              <a:t>In this case, both DNA preparations have complementary sticky ends and thus can pair with each other when mixed. </a:t>
            </a:r>
          </a:p>
        </p:txBody>
      </p:sp>
      <p:sp>
        <p:nvSpPr>
          <p:cNvPr id="3" name="Rectangle 2"/>
          <p:cNvSpPr/>
          <p:nvPr/>
        </p:nvSpPr>
        <p:spPr>
          <a:xfrm>
            <a:off x="3957889" y="3198170"/>
            <a:ext cx="1731564" cy="461665"/>
          </a:xfrm>
          <a:prstGeom prst="rect">
            <a:avLst/>
          </a:prstGeom>
        </p:spPr>
        <p:txBody>
          <a:bodyPr wrap="none">
            <a:spAutoFit/>
          </a:bodyPr>
          <a:lstStyle/>
          <a:p>
            <a:r>
              <a:rPr lang="en-US" sz="2400" i="1" dirty="0" smtClean="0">
                <a:solidFill>
                  <a:srgbClr val="424142"/>
                </a:solidFill>
                <a:latin typeface="Times New Roman" pitchFamily="18" charset="0"/>
                <a:cs typeface="Times New Roman" pitchFamily="18" charset="0"/>
              </a:rPr>
              <a:t>Fig Bam </a:t>
            </a:r>
            <a:r>
              <a:rPr lang="en-US" sz="2400" i="1" dirty="0">
                <a:solidFill>
                  <a:srgbClr val="424142"/>
                </a:solidFill>
                <a:latin typeface="Times New Roman" pitchFamily="18" charset="0"/>
                <a:cs typeface="Times New Roman" pitchFamily="18" charset="0"/>
              </a:rPr>
              <a:t>HI </a:t>
            </a:r>
            <a:endParaRPr lang="en-US" dirty="0"/>
          </a:p>
        </p:txBody>
      </p:sp>
      <p:sp>
        <p:nvSpPr>
          <p:cNvPr id="4" name="Rectangle 3"/>
          <p:cNvSpPr/>
          <p:nvPr/>
        </p:nvSpPr>
        <p:spPr>
          <a:xfrm>
            <a:off x="146713" y="5562600"/>
            <a:ext cx="8839200" cy="1090555"/>
          </a:xfrm>
          <a:prstGeom prst="rect">
            <a:avLst/>
          </a:prstGeom>
        </p:spPr>
        <p:txBody>
          <a:bodyPr wrap="square">
            <a:spAutoFit/>
          </a:bodyPr>
          <a:lstStyle/>
          <a:p>
            <a:pPr marL="342900" lvl="0" indent="-342900" algn="just">
              <a:lnSpc>
                <a:spcPct val="150000"/>
              </a:lnSpc>
              <a:buFont typeface="Wingdings" pitchFamily="2" charset="2"/>
              <a:buChar char="v"/>
            </a:pPr>
            <a:r>
              <a:rPr lang="en-US" sz="2300" dirty="0">
                <a:solidFill>
                  <a:prstClr val="black"/>
                </a:solidFill>
                <a:latin typeface="Times New Roman" pitchFamily="18" charset="0"/>
                <a:cs typeface="Times New Roman" pitchFamily="18" charset="0"/>
              </a:rPr>
              <a:t>DNA ligase covalently links the two into a molecule of </a:t>
            </a:r>
            <a:r>
              <a:rPr lang="en-US" sz="2300" b="1" dirty="0">
                <a:solidFill>
                  <a:srgbClr val="FF0000"/>
                </a:solidFill>
                <a:latin typeface="Times New Roman" pitchFamily="18" charset="0"/>
                <a:cs typeface="Times New Roman" pitchFamily="18" charset="0"/>
              </a:rPr>
              <a:t>recombinant DNA. </a:t>
            </a:r>
          </a:p>
        </p:txBody>
      </p:sp>
      <p:pic>
        <p:nvPicPr>
          <p:cNvPr id="1026" name="Picture 2" descr="Image result for DNA cut by Bam H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71790" y="1352730"/>
            <a:ext cx="6172199" cy="42098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8E82F8EB-D623-43FC-AB15-0EFF6FAC25BD}" type="slidenum">
              <a:rPr lang="en-US" smtClean="0"/>
              <a:pPr/>
              <a:t>42</a:t>
            </a:fld>
            <a:endParaRPr lang="en-US"/>
          </a:p>
        </p:txBody>
      </p:sp>
    </p:spTree>
    <p:extLst>
      <p:ext uri="{BB962C8B-B14F-4D97-AF65-F5344CB8AC3E}">
        <p14:creationId xmlns:p14="http://schemas.microsoft.com/office/powerpoint/2010/main" xmlns="" val="29687146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2"/>
            <a:ext cx="8915400" cy="6740307"/>
          </a:xfrm>
          <a:prstGeom prst="rect">
            <a:avLst/>
          </a:prstGeom>
        </p:spPr>
        <p:txBody>
          <a:bodyPr wrap="square">
            <a:spAutoFit/>
          </a:bodyPr>
          <a:lstStyle/>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be useful, </a:t>
            </a:r>
            <a:r>
              <a:rPr lang="en-US" sz="2400" dirty="0">
                <a:solidFill>
                  <a:srgbClr val="002060"/>
                </a:solidFill>
                <a:latin typeface="Times New Roman" pitchFamily="18" charset="0"/>
                <a:cs typeface="Times New Roman" pitchFamily="18" charset="0"/>
              </a:rPr>
              <a:t>the recombinant molecule must be replicated</a:t>
            </a:r>
            <a:r>
              <a:rPr lang="en-US" sz="2400" dirty="0">
                <a:latin typeface="Times New Roman" pitchFamily="18" charset="0"/>
                <a:cs typeface="Times New Roman" pitchFamily="18" charset="0"/>
              </a:rPr>
              <a:t> many times to provide material for analysis, sequencing, etc</a:t>
            </a:r>
            <a:r>
              <a:rPr lang="en-US" sz="2400" dirty="0" smtClean="0">
                <a:latin typeface="Times New Roman" pitchFamily="18" charset="0"/>
                <a:cs typeface="Times New Roman" pitchFamily="18" charset="0"/>
              </a:rPr>
              <a:t>.</a:t>
            </a:r>
          </a:p>
          <a:p>
            <a:pPr marL="342900" indent="-342900" algn="just">
              <a:lnSpc>
                <a:spcPct val="150000"/>
              </a:lnSpc>
              <a:buFont typeface="Wingdings" pitchFamily="2" charset="2"/>
              <a:buChar char="v"/>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a:t>
            </a:r>
            <a:r>
              <a:rPr lang="en-US" sz="2400" dirty="0">
                <a:latin typeface="Times New Roman" pitchFamily="18" charset="0"/>
                <a:cs typeface="Times New Roman" pitchFamily="18" charset="0"/>
              </a:rPr>
              <a:t>complete </a:t>
            </a:r>
            <a:r>
              <a:rPr lang="en-US" sz="2400" dirty="0">
                <a:solidFill>
                  <a:srgbClr val="7030A0"/>
                </a:solidFill>
                <a:latin typeface="Times New Roman" pitchFamily="18" charset="0"/>
                <a:cs typeface="Times New Roman" pitchFamily="18" charset="0"/>
              </a:rPr>
              <a:t>process of </a:t>
            </a:r>
            <a:r>
              <a:rPr lang="en-US" sz="2400" dirty="0" smtClean="0">
                <a:solidFill>
                  <a:srgbClr val="7030A0"/>
                </a:solidFill>
                <a:latin typeface="Times New Roman" pitchFamily="18" charset="0"/>
                <a:cs typeface="Times New Roman" pitchFamily="18" charset="0"/>
              </a:rPr>
              <a:t>making recombinant </a:t>
            </a:r>
            <a:r>
              <a:rPr lang="en-US" sz="2400" dirty="0">
                <a:solidFill>
                  <a:srgbClr val="7030A0"/>
                </a:solidFill>
                <a:latin typeface="Times New Roman" pitchFamily="18" charset="0"/>
                <a:cs typeface="Times New Roman" pitchFamily="18" charset="0"/>
              </a:rPr>
              <a:t>DNA </a:t>
            </a:r>
            <a:r>
              <a:rPr lang="en-US" sz="2400" dirty="0" smtClean="0">
                <a:solidFill>
                  <a:srgbClr val="7030A0"/>
                </a:solidFill>
                <a:latin typeface="Times New Roman" pitchFamily="18" charset="0"/>
                <a:cs typeface="Times New Roman" pitchFamily="18" charset="0"/>
              </a:rPr>
              <a:t>includes </a:t>
            </a:r>
            <a:r>
              <a:rPr lang="en-US" sz="2400" dirty="0">
                <a:solidFill>
                  <a:srgbClr val="7030A0"/>
                </a:solidFill>
                <a:latin typeface="Times New Roman" pitchFamily="18" charset="0"/>
                <a:cs typeface="Times New Roman" pitchFamily="18" charset="0"/>
              </a:rPr>
              <a:t>multiple steps,</a:t>
            </a:r>
            <a:r>
              <a:rPr lang="en-US" sz="2400" dirty="0">
                <a:latin typeface="Times New Roman" pitchFamily="18" charset="0"/>
                <a:cs typeface="Times New Roman" pitchFamily="18" charset="0"/>
              </a:rPr>
              <a:t> maintained in a specific sequence to generate the desired product</a:t>
            </a:r>
            <a:r>
              <a:rPr lang="en-US" sz="2400" dirty="0" smtClean="0">
                <a:latin typeface="Times New Roman" pitchFamily="18" charset="0"/>
                <a:cs typeface="Times New Roman" pitchFamily="18" charset="0"/>
              </a:rPr>
              <a:t>.</a:t>
            </a:r>
          </a:p>
          <a:p>
            <a:pPr marL="971550" lvl="1" indent="-514350" algn="just">
              <a:lnSpc>
                <a:spcPct val="150000"/>
              </a:lnSpc>
              <a:buAutoNum type="romanLcPeriod"/>
            </a:pPr>
            <a:r>
              <a:rPr lang="en-US" sz="2400" dirty="0" smtClean="0">
                <a:latin typeface="Times New Roman" pitchFamily="18" charset="0"/>
                <a:cs typeface="Times New Roman" pitchFamily="18" charset="0"/>
              </a:rPr>
              <a:t>Selection </a:t>
            </a:r>
            <a:r>
              <a:rPr lang="en-US" sz="2400" dirty="0">
                <a:latin typeface="Times New Roman" pitchFamily="18" charset="0"/>
                <a:cs typeface="Times New Roman" pitchFamily="18" charset="0"/>
              </a:rPr>
              <a:t>and isolation of DNA insert </a:t>
            </a:r>
            <a:r>
              <a:rPr lang="en-US" sz="2400" dirty="0" smtClean="0">
                <a:latin typeface="Times New Roman" pitchFamily="18" charset="0"/>
                <a:cs typeface="Times New Roman" pitchFamily="18" charset="0"/>
              </a:rPr>
              <a:t> </a:t>
            </a:r>
          </a:p>
          <a:p>
            <a:pPr marL="971550" lvl="1" indent="-514350" algn="just">
              <a:lnSpc>
                <a:spcPct val="150000"/>
              </a:lnSpc>
              <a:buAutoNum type="romanLcPeriod"/>
            </a:pPr>
            <a:r>
              <a:rPr lang="en-US" sz="2400" dirty="0" smtClean="0">
                <a:latin typeface="Times New Roman" pitchFamily="18" charset="0"/>
                <a:cs typeface="Times New Roman" pitchFamily="18" charset="0"/>
              </a:rPr>
              <a:t>Selection </a:t>
            </a:r>
            <a:r>
              <a:rPr lang="en-US" sz="2400" dirty="0">
                <a:latin typeface="Times New Roman" pitchFamily="18" charset="0"/>
                <a:cs typeface="Times New Roman" pitchFamily="18" charset="0"/>
              </a:rPr>
              <a:t>of suitable cloning vector </a:t>
            </a:r>
          </a:p>
          <a:p>
            <a:pPr marL="971550" lvl="1" indent="-514350" algn="just">
              <a:lnSpc>
                <a:spcPct val="150000"/>
              </a:lnSpc>
              <a:buAutoNum type="romanLcPeriod"/>
            </a:pPr>
            <a:r>
              <a:rPr lang="en-US" sz="2400" dirty="0" smtClean="0">
                <a:latin typeface="Times New Roman" pitchFamily="18" charset="0"/>
                <a:cs typeface="Times New Roman" pitchFamily="18" charset="0"/>
              </a:rPr>
              <a:t>Introduction </a:t>
            </a:r>
            <a:r>
              <a:rPr lang="en-US" sz="2400" dirty="0">
                <a:latin typeface="Times New Roman" pitchFamily="18" charset="0"/>
                <a:cs typeface="Times New Roman" pitchFamily="18" charset="0"/>
              </a:rPr>
              <a:t>of DNA-insert into vector to form rec DNA molecule </a:t>
            </a:r>
          </a:p>
          <a:p>
            <a:pPr marL="971550" lvl="1" indent="-514350" algn="just">
              <a:lnSpc>
                <a:spcPct val="150000"/>
              </a:lnSpc>
              <a:buAutoNum type="romanLcPeriod"/>
            </a:pPr>
            <a:r>
              <a:rPr lang="en-US" sz="2400" dirty="0" smtClean="0">
                <a:latin typeface="Times New Roman" pitchFamily="18" charset="0"/>
                <a:cs typeface="Times New Roman" pitchFamily="18" charset="0"/>
              </a:rPr>
              <a:t>rec </a:t>
            </a:r>
            <a:r>
              <a:rPr lang="en-US" sz="2400" dirty="0">
                <a:latin typeface="Times New Roman" pitchFamily="18" charset="0"/>
                <a:cs typeface="Times New Roman" pitchFamily="18" charset="0"/>
              </a:rPr>
              <a:t>DNA molecule is introduced into a suitable host. </a:t>
            </a:r>
          </a:p>
          <a:p>
            <a:pPr marL="971550" lvl="1" indent="-514350" algn="just">
              <a:lnSpc>
                <a:spcPct val="150000"/>
              </a:lnSpc>
              <a:buAutoNum type="romanLcPeriod"/>
            </a:pPr>
            <a:r>
              <a:rPr lang="en-US" sz="2400" dirty="0" smtClean="0">
                <a:latin typeface="Times New Roman" pitchFamily="18" charset="0"/>
                <a:cs typeface="Times New Roman" pitchFamily="18" charset="0"/>
              </a:rPr>
              <a:t>Selection </a:t>
            </a:r>
            <a:r>
              <a:rPr lang="en-US" sz="2400" dirty="0">
                <a:latin typeface="Times New Roman" pitchFamily="18" charset="0"/>
                <a:cs typeface="Times New Roman" pitchFamily="18" charset="0"/>
              </a:rPr>
              <a:t>of transformed host cells. </a:t>
            </a:r>
          </a:p>
          <a:p>
            <a:pPr marL="971550" lvl="1" indent="-514350" algn="just">
              <a:lnSpc>
                <a:spcPct val="150000"/>
              </a:lnSpc>
              <a:buAutoNum type="romanLcPeriod"/>
            </a:pPr>
            <a:r>
              <a:rPr lang="en-US" sz="2400" dirty="0" smtClean="0">
                <a:latin typeface="Times New Roman" pitchFamily="18" charset="0"/>
                <a:cs typeface="Times New Roman" pitchFamily="18" charset="0"/>
              </a:rPr>
              <a:t>Expression </a:t>
            </a:r>
            <a:r>
              <a:rPr lang="en-US" sz="2400" dirty="0">
                <a:latin typeface="Times New Roman" pitchFamily="18" charset="0"/>
                <a:cs typeface="Times New Roman" pitchFamily="18" charset="0"/>
              </a:rPr>
              <a:t>and multiplication of DNA-insert in the host. </a:t>
            </a:r>
          </a:p>
        </p:txBody>
      </p:sp>
      <p:sp>
        <p:nvSpPr>
          <p:cNvPr id="3" name="Slide Number Placeholder 2"/>
          <p:cNvSpPr>
            <a:spLocks noGrp="1"/>
          </p:cNvSpPr>
          <p:nvPr>
            <p:ph type="sldNum" sz="quarter" idx="12"/>
          </p:nvPr>
        </p:nvSpPr>
        <p:spPr/>
        <p:txBody>
          <a:bodyPr/>
          <a:lstStyle/>
          <a:p>
            <a:fld id="{8E82F8EB-D623-43FC-AB15-0EFF6FAC25BD}" type="slidenum">
              <a:rPr lang="en-US" smtClean="0"/>
              <a:pPr/>
              <a:t>43</a:t>
            </a:fld>
            <a:endParaRPr lang="en-US"/>
          </a:p>
        </p:txBody>
      </p:sp>
    </p:spTree>
    <p:extLst>
      <p:ext uri="{BB962C8B-B14F-4D97-AF65-F5344CB8AC3E}">
        <p14:creationId xmlns:p14="http://schemas.microsoft.com/office/powerpoint/2010/main" xmlns="" val="30637952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3886"/>
            <a:ext cx="8839200" cy="6740307"/>
          </a:xfrm>
          <a:prstGeom prst="rect">
            <a:avLst/>
          </a:prstGeom>
        </p:spPr>
        <p:txBody>
          <a:bodyPr wrap="square">
            <a:spAutoFit/>
          </a:bodyPr>
          <a:lstStyle/>
          <a:p>
            <a:pPr algn="just">
              <a:lnSpc>
                <a:spcPct val="150000"/>
              </a:lnSpc>
            </a:pPr>
            <a:r>
              <a:rPr lang="en-US" sz="2400" b="1" dirty="0" smtClean="0">
                <a:solidFill>
                  <a:srgbClr val="00B050"/>
                </a:solidFill>
                <a:latin typeface="Times New Roman" pitchFamily="18" charset="0"/>
                <a:cs typeface="Times New Roman" pitchFamily="18" charset="0"/>
              </a:rPr>
              <a:t>i. Selection </a:t>
            </a:r>
            <a:r>
              <a:rPr lang="en-US" sz="2400" b="1" dirty="0">
                <a:solidFill>
                  <a:srgbClr val="00B050"/>
                </a:solidFill>
                <a:latin typeface="Times New Roman" pitchFamily="18" charset="0"/>
                <a:cs typeface="Times New Roman" pitchFamily="18" charset="0"/>
              </a:rPr>
              <a:t>and isolation of DNA insert:</a:t>
            </a:r>
            <a:r>
              <a:rPr lang="en-US" sz="2400" b="1" dirty="0">
                <a:latin typeface="Times New Roman" pitchFamily="18" charset="0"/>
                <a:cs typeface="Times New Roman" pitchFamily="18" charset="0"/>
              </a:rPr>
              <a:t> </a:t>
            </a:r>
          </a:p>
          <a:p>
            <a:pPr marL="342900" indent="-342900" algn="just">
              <a:lnSpc>
                <a:spcPct val="150000"/>
              </a:lnSpc>
              <a:buFont typeface="Wingdings" pitchFamily="2" charset="2"/>
              <a:buChar char="Ø"/>
            </a:pPr>
            <a:r>
              <a:rPr lang="en-US" sz="2400" dirty="0" smtClean="0">
                <a:latin typeface="Times New Roman" pitchFamily="18" charset="0"/>
                <a:cs typeface="Times New Roman" pitchFamily="18" charset="0"/>
              </a:rPr>
              <a:t>The first </a:t>
            </a:r>
            <a:r>
              <a:rPr lang="en-US" sz="2400" dirty="0">
                <a:latin typeface="Times New Roman" pitchFamily="18" charset="0"/>
                <a:cs typeface="Times New Roman" pitchFamily="18" charset="0"/>
              </a:rPr>
              <a:t>step in rec DNA technology is </a:t>
            </a:r>
            <a:r>
              <a:rPr lang="en-US" sz="2400" b="1" dirty="0">
                <a:solidFill>
                  <a:schemeClr val="accent2">
                    <a:lumMod val="50000"/>
                  </a:schemeClr>
                </a:solidFill>
                <a:latin typeface="Times New Roman" pitchFamily="18" charset="0"/>
                <a:cs typeface="Times New Roman" pitchFamily="18" charset="0"/>
              </a:rPr>
              <a:t>the selection of a DNA segment of interest </a:t>
            </a:r>
            <a:r>
              <a:rPr lang="en-US" sz="2400" dirty="0">
                <a:latin typeface="Times New Roman" pitchFamily="18" charset="0"/>
                <a:cs typeface="Times New Roman" pitchFamily="18" charset="0"/>
              </a:rPr>
              <a:t>which is to be cloned.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desired DNA segment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isolated enzymatically.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DNA segment of interest is termed as </a:t>
            </a:r>
            <a:r>
              <a:rPr lang="en-US" sz="2400" b="1" dirty="0">
                <a:solidFill>
                  <a:srgbClr val="C00000"/>
                </a:solidFill>
                <a:latin typeface="Times New Roman" pitchFamily="18" charset="0"/>
                <a:cs typeface="Times New Roman" pitchFamily="18" charset="0"/>
              </a:rPr>
              <a:t>DNA insert</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or </a:t>
            </a:r>
            <a:r>
              <a:rPr lang="en-US" sz="2400" b="1" dirty="0">
                <a:solidFill>
                  <a:srgbClr val="C00000"/>
                </a:solidFill>
                <a:latin typeface="Times New Roman" pitchFamily="18" charset="0"/>
                <a:cs typeface="Times New Roman" pitchFamily="18" charset="0"/>
              </a:rPr>
              <a:t>foreign</a:t>
            </a:r>
            <a:r>
              <a:rPr lang="en-US" sz="2400" b="1" dirty="0">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DNA</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or </a:t>
            </a:r>
            <a:r>
              <a:rPr lang="en-US" sz="2400" b="1" dirty="0">
                <a:solidFill>
                  <a:srgbClr val="C00000"/>
                </a:solidFill>
                <a:latin typeface="Times New Roman" pitchFamily="18" charset="0"/>
                <a:cs typeface="Times New Roman" pitchFamily="18" charset="0"/>
              </a:rPr>
              <a:t>target</a:t>
            </a:r>
            <a:r>
              <a:rPr lang="en-US" sz="2400" b="1" dirty="0">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DNA</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or </a:t>
            </a:r>
            <a:r>
              <a:rPr lang="en-US" sz="2400" b="1" dirty="0">
                <a:solidFill>
                  <a:srgbClr val="C00000"/>
                </a:solidFill>
                <a:latin typeface="Times New Roman" pitchFamily="18" charset="0"/>
                <a:cs typeface="Times New Roman" pitchFamily="18" charset="0"/>
              </a:rPr>
              <a:t>cloned</a:t>
            </a:r>
            <a:r>
              <a:rPr lang="en-US" sz="2400" b="1" dirty="0">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DNA</a:t>
            </a:r>
            <a:r>
              <a:rPr lang="en-US" sz="2400" b="1" dirty="0" smtClean="0">
                <a:latin typeface="Times New Roman" pitchFamily="18" charset="0"/>
                <a:cs typeface="Times New Roman" pitchFamily="18" charset="0"/>
              </a:rPr>
              <a:t>.</a:t>
            </a:r>
          </a:p>
          <a:p>
            <a:pPr algn="just">
              <a:lnSpc>
                <a:spcPct val="150000"/>
              </a:lnSpc>
            </a:pPr>
            <a:r>
              <a:rPr lang="en-US" sz="2400" b="1" dirty="0" smtClean="0">
                <a:solidFill>
                  <a:srgbClr val="00B0F0"/>
                </a:solidFill>
                <a:latin typeface="Times New Roman" pitchFamily="18" charset="0"/>
                <a:cs typeface="Times New Roman" pitchFamily="18" charset="0"/>
              </a:rPr>
              <a:t>ii. </a:t>
            </a:r>
            <a:r>
              <a:rPr lang="en-US" sz="2400" b="1" dirty="0">
                <a:solidFill>
                  <a:srgbClr val="00B0F0"/>
                </a:solidFill>
                <a:latin typeface="Times New Roman" pitchFamily="18" charset="0"/>
                <a:cs typeface="Times New Roman" pitchFamily="18" charset="0"/>
              </a:rPr>
              <a:t>Selection of suitable cloning vector: </a:t>
            </a:r>
          </a:p>
          <a:p>
            <a:pPr marL="342900" indent="-342900" algn="just">
              <a:lnSpc>
                <a:spcPct val="150000"/>
              </a:lnSpc>
              <a:buFont typeface="Wingdings" pitchFamily="2" charset="2"/>
              <a:buChar char="Ø"/>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next step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rec DNA </a:t>
            </a:r>
            <a:r>
              <a:rPr lang="en-US" sz="2400" dirty="0" smtClean="0">
                <a:latin typeface="Times New Roman" pitchFamily="18" charset="0"/>
                <a:cs typeface="Times New Roman" pitchFamily="18" charset="0"/>
              </a:rPr>
              <a:t>technology</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is selection of </a:t>
            </a:r>
            <a:r>
              <a:rPr lang="en-US" sz="2400" dirty="0" smtClean="0">
                <a:solidFill>
                  <a:prstClr val="black"/>
                </a:solidFill>
                <a:latin typeface="Times New Roman" pitchFamily="18" charset="0"/>
                <a:cs typeface="Times New Roman" pitchFamily="18" charset="0"/>
              </a:rPr>
              <a:t>a </a:t>
            </a:r>
            <a:r>
              <a:rPr lang="en-US" sz="2400" dirty="0">
                <a:solidFill>
                  <a:prstClr val="black"/>
                </a:solidFill>
                <a:latin typeface="Times New Roman" pitchFamily="18" charset="0"/>
                <a:cs typeface="Times New Roman" pitchFamily="18" charset="0"/>
              </a:rPr>
              <a:t>suitable cloning vector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cloning vector is a self-replicating DNA molecule, into which the DNA insert is to be integrated.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400" dirty="0" smtClean="0">
                <a:latin typeface="Times New Roman" pitchFamily="18" charset="0"/>
                <a:cs typeface="Times New Roman" pitchFamily="18" charset="0"/>
              </a:rPr>
              <a:t>Most </a:t>
            </a:r>
            <a:r>
              <a:rPr lang="en-US" sz="2400" dirty="0">
                <a:latin typeface="Times New Roman" pitchFamily="18" charset="0"/>
                <a:cs typeface="Times New Roman" pitchFamily="18" charset="0"/>
              </a:rPr>
              <a:t>commonly used vectors are </a:t>
            </a:r>
            <a:r>
              <a:rPr lang="en-US" sz="2400" b="1" dirty="0">
                <a:solidFill>
                  <a:schemeClr val="accent6">
                    <a:lumMod val="50000"/>
                  </a:schemeClr>
                </a:solidFill>
                <a:latin typeface="Times New Roman" pitchFamily="18" charset="0"/>
                <a:cs typeface="Times New Roman" pitchFamily="18" charset="0"/>
              </a:rPr>
              <a:t>plasmids</a:t>
            </a:r>
            <a:r>
              <a:rPr lang="en-US" sz="2400" dirty="0">
                <a:latin typeface="Times New Roman" pitchFamily="18" charset="0"/>
                <a:cs typeface="Times New Roman" pitchFamily="18" charset="0"/>
              </a:rPr>
              <a:t> and </a:t>
            </a:r>
            <a:r>
              <a:rPr lang="en-US" sz="2400" b="1" dirty="0">
                <a:solidFill>
                  <a:schemeClr val="accent6">
                    <a:lumMod val="50000"/>
                  </a:schemeClr>
                </a:solidFill>
                <a:latin typeface="Times New Roman" pitchFamily="18" charset="0"/>
                <a:cs typeface="Times New Roman" pitchFamily="18" charset="0"/>
              </a:rPr>
              <a:t>bacteriophages</a:t>
            </a:r>
          </a:p>
        </p:txBody>
      </p:sp>
      <p:sp>
        <p:nvSpPr>
          <p:cNvPr id="3" name="Slide Number Placeholder 2"/>
          <p:cNvSpPr>
            <a:spLocks noGrp="1"/>
          </p:cNvSpPr>
          <p:nvPr>
            <p:ph type="sldNum" sz="quarter" idx="12"/>
          </p:nvPr>
        </p:nvSpPr>
        <p:spPr/>
        <p:txBody>
          <a:bodyPr/>
          <a:lstStyle/>
          <a:p>
            <a:fld id="{8E82F8EB-D623-43FC-AB15-0EFF6FAC25BD}" type="slidenum">
              <a:rPr lang="en-US" smtClean="0"/>
              <a:pPr/>
              <a:t>44</a:t>
            </a:fld>
            <a:endParaRPr lang="en-US"/>
          </a:p>
        </p:txBody>
      </p:sp>
    </p:spTree>
    <p:extLst>
      <p:ext uri="{BB962C8B-B14F-4D97-AF65-F5344CB8AC3E}">
        <p14:creationId xmlns:p14="http://schemas.microsoft.com/office/powerpoint/2010/main" xmlns="" val="25743996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3"/>
            <a:ext cx="8915400" cy="6301725"/>
          </a:xfrm>
          <a:prstGeom prst="rect">
            <a:avLst/>
          </a:prstGeom>
        </p:spPr>
        <p:txBody>
          <a:bodyPr wrap="square">
            <a:spAutoFit/>
          </a:bodyPr>
          <a:lstStyle/>
          <a:p>
            <a:pPr>
              <a:lnSpc>
                <a:spcPct val="150000"/>
              </a:lnSpc>
            </a:pPr>
            <a:r>
              <a:rPr lang="en-US" sz="2400" b="1" dirty="0" smtClean="0">
                <a:solidFill>
                  <a:srgbClr val="0070C0"/>
                </a:solidFill>
                <a:latin typeface="Times New Roman" pitchFamily="18" charset="0"/>
                <a:cs typeface="Times New Roman" pitchFamily="18" charset="0"/>
              </a:rPr>
              <a:t>iii. Introduction </a:t>
            </a:r>
            <a:r>
              <a:rPr lang="en-US" sz="2400" b="1" dirty="0">
                <a:solidFill>
                  <a:srgbClr val="0070C0"/>
                </a:solidFill>
                <a:latin typeface="Times New Roman" pitchFamily="18" charset="0"/>
                <a:cs typeface="Times New Roman" pitchFamily="18" charset="0"/>
              </a:rPr>
              <a:t>of DNA-insert into vector to form </a:t>
            </a:r>
            <a:r>
              <a:rPr lang="en-US" sz="2400" b="1" dirty="0" err="1">
                <a:solidFill>
                  <a:srgbClr val="0070C0"/>
                </a:solidFill>
                <a:latin typeface="Times New Roman" pitchFamily="18" charset="0"/>
                <a:cs typeface="Times New Roman" pitchFamily="18" charset="0"/>
              </a:rPr>
              <a:t>recDNA</a:t>
            </a:r>
            <a:r>
              <a:rPr lang="en-US" sz="2400" b="1" dirty="0">
                <a:solidFill>
                  <a:srgbClr val="0070C0"/>
                </a:solidFill>
                <a:latin typeface="Times New Roman" pitchFamily="18" charset="0"/>
                <a:cs typeface="Times New Roman" pitchFamily="18" charset="0"/>
              </a:rPr>
              <a:t> </a:t>
            </a:r>
            <a:endParaRPr lang="en-US" sz="2400" b="1" dirty="0" smtClean="0">
              <a:solidFill>
                <a:srgbClr val="0070C0"/>
              </a:solidFill>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target DNA or the DNA insert which has been extracted and cleaved enzymatically by the selective </a:t>
            </a:r>
            <a:r>
              <a:rPr lang="en-US" sz="2200" dirty="0" smtClean="0">
                <a:latin typeface="Times New Roman" pitchFamily="18" charset="0"/>
                <a:cs typeface="Times New Roman" pitchFamily="18" charset="0"/>
              </a:rPr>
              <a:t>RE </a:t>
            </a:r>
            <a:r>
              <a:rPr lang="en-US" sz="2200" dirty="0">
                <a:latin typeface="Times New Roman" pitchFamily="18" charset="0"/>
                <a:cs typeface="Times New Roman" pitchFamily="18" charset="0"/>
              </a:rPr>
              <a:t>[in step (i)] are now </a:t>
            </a:r>
            <a:r>
              <a:rPr lang="en-US" sz="2200" dirty="0">
                <a:solidFill>
                  <a:srgbClr val="002060"/>
                </a:solidFill>
                <a:latin typeface="Times New Roman" pitchFamily="18" charset="0"/>
                <a:cs typeface="Times New Roman" pitchFamily="18" charset="0"/>
              </a:rPr>
              <a:t>ligated (joined) by the enzyme ligase to vector DNA to form a rec DNA molecule </a:t>
            </a:r>
            <a:r>
              <a:rPr lang="en-US" sz="2200" dirty="0">
                <a:latin typeface="Times New Roman" pitchFamily="18" charset="0"/>
                <a:cs typeface="Times New Roman" pitchFamily="18" charset="0"/>
              </a:rPr>
              <a:t>which is often called as </a:t>
            </a:r>
            <a:r>
              <a:rPr lang="en-US" sz="2200" b="1" dirty="0">
                <a:solidFill>
                  <a:schemeClr val="accent2">
                    <a:lumMod val="75000"/>
                  </a:schemeClr>
                </a:solidFill>
                <a:latin typeface="Times New Roman" pitchFamily="18" charset="0"/>
                <a:cs typeface="Times New Roman" pitchFamily="18" charset="0"/>
              </a:rPr>
              <a:t>cloning-vector-insert DNA construct</a:t>
            </a:r>
            <a:r>
              <a:rPr lang="en-US" sz="2200" b="1" dirty="0" smtClean="0">
                <a:solidFill>
                  <a:schemeClr val="accent2">
                    <a:lumMod val="75000"/>
                  </a:schemeClr>
                </a:solidFill>
                <a:latin typeface="Times New Roman" pitchFamily="18" charset="0"/>
                <a:cs typeface="Times New Roman" pitchFamily="18" charset="0"/>
              </a:rPr>
              <a:t>.</a:t>
            </a:r>
          </a:p>
          <a:p>
            <a:pPr algn="just">
              <a:lnSpc>
                <a:spcPct val="150000"/>
              </a:lnSpc>
            </a:pPr>
            <a:r>
              <a:rPr lang="en-US" sz="2400" b="1" dirty="0" smtClean="0">
                <a:solidFill>
                  <a:schemeClr val="accent6">
                    <a:lumMod val="75000"/>
                  </a:schemeClr>
                </a:solidFill>
                <a:latin typeface="Times New Roman" pitchFamily="18" charset="0"/>
                <a:cs typeface="Times New Roman" pitchFamily="18" charset="0"/>
              </a:rPr>
              <a:t>iv. </a:t>
            </a:r>
            <a:r>
              <a:rPr lang="en-US" sz="2400" b="1" dirty="0">
                <a:solidFill>
                  <a:schemeClr val="accent6">
                    <a:lumMod val="75000"/>
                  </a:schemeClr>
                </a:solidFill>
                <a:latin typeface="Times New Roman" pitchFamily="18" charset="0"/>
                <a:cs typeface="Times New Roman" pitchFamily="18" charset="0"/>
              </a:rPr>
              <a:t>rec DNA molecule is introduced into a suitable host: </a:t>
            </a:r>
          </a:p>
          <a:p>
            <a:pPr marL="342900" indent="-342900" algn="just">
              <a:lnSpc>
                <a:spcPct val="150000"/>
              </a:lnSpc>
              <a:buFont typeface="Wingdings" pitchFamily="2" charset="2"/>
              <a:buChar char="Ø"/>
            </a:pPr>
            <a:r>
              <a:rPr lang="en-US" sz="2200" dirty="0">
                <a:solidFill>
                  <a:srgbClr val="7030A0"/>
                </a:solidFill>
                <a:latin typeface="Times New Roman" pitchFamily="18" charset="0"/>
                <a:cs typeface="Times New Roman" pitchFamily="18" charset="0"/>
              </a:rPr>
              <a:t>Suitable host cells are selected </a:t>
            </a:r>
            <a:r>
              <a:rPr lang="en-US" sz="2200" dirty="0">
                <a:latin typeface="Times New Roman" pitchFamily="18" charset="0"/>
                <a:cs typeface="Times New Roman" pitchFamily="18" charset="0"/>
              </a:rPr>
              <a:t>and the rec DNA molecule so formed [in step (iii)] is introduced into these host cells. </a:t>
            </a:r>
            <a:endParaRPr lang="en-US" sz="2200"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200" dirty="0" smtClean="0">
                <a:latin typeface="Times New Roman" pitchFamily="18" charset="0"/>
                <a:cs typeface="Times New Roman" pitchFamily="18" charset="0"/>
              </a:rPr>
              <a:t>This </a:t>
            </a:r>
            <a:r>
              <a:rPr lang="en-US" sz="2200" dirty="0">
                <a:latin typeface="Times New Roman" pitchFamily="18" charset="0"/>
                <a:cs typeface="Times New Roman" pitchFamily="18" charset="0"/>
              </a:rPr>
              <a:t>process of entry of rec DNA into the host cell is called </a:t>
            </a:r>
            <a:r>
              <a:rPr lang="en-US" sz="2200" b="1" dirty="0">
                <a:solidFill>
                  <a:srgbClr val="C00000"/>
                </a:solidFill>
                <a:latin typeface="Times New Roman" pitchFamily="18" charset="0"/>
                <a:cs typeface="Times New Roman" pitchFamily="18" charset="0"/>
              </a:rPr>
              <a:t>transformation.</a:t>
            </a:r>
            <a:r>
              <a:rPr lang="en-US" sz="2200" dirty="0">
                <a:solidFill>
                  <a:srgbClr val="C00000"/>
                </a:solidFill>
                <a:latin typeface="Times New Roman" pitchFamily="18" charset="0"/>
                <a:cs typeface="Times New Roman" pitchFamily="18" charset="0"/>
              </a:rPr>
              <a:t> </a:t>
            </a:r>
            <a:endParaRPr lang="en-US" sz="2200" dirty="0" smtClean="0">
              <a:solidFill>
                <a:srgbClr val="C00000"/>
              </a:solidFill>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200" dirty="0" smtClean="0">
                <a:latin typeface="Times New Roman" pitchFamily="18" charset="0"/>
                <a:cs typeface="Times New Roman" pitchFamily="18" charset="0"/>
              </a:rPr>
              <a:t>Usually </a:t>
            </a:r>
            <a:r>
              <a:rPr lang="en-US" sz="2200" dirty="0">
                <a:latin typeface="Times New Roman" pitchFamily="18" charset="0"/>
                <a:cs typeface="Times New Roman" pitchFamily="18" charset="0"/>
              </a:rPr>
              <a:t>selected hosts are bacterial cells like </a:t>
            </a:r>
            <a:r>
              <a:rPr lang="en-US" sz="2200" i="1" dirty="0">
                <a:latin typeface="Times New Roman" pitchFamily="18" charset="0"/>
                <a:cs typeface="Times New Roman" pitchFamily="18" charset="0"/>
              </a:rPr>
              <a:t>E. coli</a:t>
            </a:r>
            <a:r>
              <a:rPr lang="en-US" sz="2200" dirty="0">
                <a:latin typeface="Times New Roman" pitchFamily="18" charset="0"/>
                <a:cs typeface="Times New Roman" pitchFamily="18" charset="0"/>
              </a:rPr>
              <a:t>, however yeast, fungi may also be utilized</a:t>
            </a:r>
            <a:r>
              <a:rPr lang="en-US" sz="2300" dirty="0">
                <a:latin typeface="Times New Roman" pitchFamily="18" charset="0"/>
                <a:cs typeface="Times New Roman" pitchFamily="18" charset="0"/>
              </a:rPr>
              <a:t>. </a:t>
            </a:r>
          </a:p>
        </p:txBody>
      </p:sp>
      <p:sp>
        <p:nvSpPr>
          <p:cNvPr id="3" name="Slide Number Placeholder 2"/>
          <p:cNvSpPr>
            <a:spLocks noGrp="1"/>
          </p:cNvSpPr>
          <p:nvPr>
            <p:ph type="sldNum" sz="quarter" idx="12"/>
          </p:nvPr>
        </p:nvSpPr>
        <p:spPr/>
        <p:txBody>
          <a:bodyPr/>
          <a:lstStyle/>
          <a:p>
            <a:fld id="{8E82F8EB-D623-43FC-AB15-0EFF6FAC25BD}" type="slidenum">
              <a:rPr lang="en-US" smtClean="0"/>
              <a:pPr/>
              <a:t>45</a:t>
            </a:fld>
            <a:endParaRPr lang="en-US"/>
          </a:p>
        </p:txBody>
      </p:sp>
    </p:spTree>
    <p:extLst>
      <p:ext uri="{BB962C8B-B14F-4D97-AF65-F5344CB8AC3E}">
        <p14:creationId xmlns:p14="http://schemas.microsoft.com/office/powerpoint/2010/main" xmlns="" val="2530631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selection of transformed cel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election of transformed cells"/>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33800" y="160338"/>
            <a:ext cx="5257800" cy="6469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55576" y="160339"/>
            <a:ext cx="4035424" cy="5770811"/>
          </a:xfrm>
          <a:prstGeom prst="rect">
            <a:avLst/>
          </a:prstGeom>
        </p:spPr>
        <p:txBody>
          <a:bodyPr wrap="square">
            <a:spAutoFit/>
          </a:bodyPr>
          <a:lstStyle/>
          <a:p>
            <a:pPr marL="514350" lvl="0" indent="-514350" algn="just">
              <a:lnSpc>
                <a:spcPct val="150000"/>
              </a:lnSpc>
              <a:buFont typeface="+mj-lt"/>
              <a:buAutoNum type="romanLcPeriod" startAt="5"/>
            </a:pPr>
            <a:r>
              <a:rPr lang="en-US" sz="2400" b="1" dirty="0" smtClean="0">
                <a:solidFill>
                  <a:prstClr val="black"/>
                </a:solidFill>
                <a:latin typeface="Times New Roman" pitchFamily="18" charset="0"/>
                <a:cs typeface="Times New Roman" pitchFamily="18" charset="0"/>
              </a:rPr>
              <a:t>Selection </a:t>
            </a:r>
            <a:r>
              <a:rPr lang="en-US" sz="2400" b="1" dirty="0">
                <a:solidFill>
                  <a:prstClr val="black"/>
                </a:solidFill>
                <a:latin typeface="Times New Roman" pitchFamily="18" charset="0"/>
                <a:cs typeface="Times New Roman" pitchFamily="18" charset="0"/>
              </a:rPr>
              <a:t>of transformed host cells</a:t>
            </a:r>
            <a:r>
              <a:rPr lang="en-US" sz="2400" dirty="0">
                <a:solidFill>
                  <a:prstClr val="black"/>
                </a:solidFill>
                <a:latin typeface="Times New Roman" pitchFamily="18" charset="0"/>
                <a:cs typeface="Times New Roman" pitchFamily="18" charset="0"/>
              </a:rPr>
              <a:t> </a:t>
            </a:r>
          </a:p>
          <a:p>
            <a:pPr marL="342900" lvl="0" indent="-342900" algn="just">
              <a:lnSpc>
                <a:spcPct val="150000"/>
              </a:lnSpc>
              <a:buFont typeface="Wingdings" pitchFamily="2" charset="2"/>
              <a:buChar char="Ø"/>
            </a:pPr>
            <a:r>
              <a:rPr lang="en-US" sz="2200" b="1" dirty="0">
                <a:solidFill>
                  <a:schemeClr val="accent6">
                    <a:lumMod val="75000"/>
                  </a:schemeClr>
                </a:solidFill>
                <a:latin typeface="Times New Roman" pitchFamily="18" charset="0"/>
                <a:cs typeface="Times New Roman" pitchFamily="18" charset="0"/>
              </a:rPr>
              <a:t>Transformed cells (or recombinant cells) </a:t>
            </a:r>
            <a:r>
              <a:rPr lang="en-US" sz="2200" dirty="0">
                <a:solidFill>
                  <a:prstClr val="black"/>
                </a:solidFill>
                <a:latin typeface="Times New Roman" pitchFamily="18" charset="0"/>
                <a:cs typeface="Times New Roman" pitchFamily="18" charset="0"/>
              </a:rPr>
              <a:t>are those host cells which have </a:t>
            </a:r>
            <a:r>
              <a:rPr lang="en-US" sz="2200" b="1" dirty="0">
                <a:solidFill>
                  <a:srgbClr val="C00000"/>
                </a:solidFill>
                <a:latin typeface="Times New Roman" pitchFamily="18" charset="0"/>
                <a:cs typeface="Times New Roman" pitchFamily="18" charset="0"/>
              </a:rPr>
              <a:t>taken up the </a:t>
            </a:r>
            <a:r>
              <a:rPr lang="en-US" sz="2200" b="1" dirty="0" err="1">
                <a:solidFill>
                  <a:srgbClr val="C00000"/>
                </a:solidFill>
                <a:latin typeface="Times New Roman" pitchFamily="18" charset="0"/>
                <a:cs typeface="Times New Roman" pitchFamily="18" charset="0"/>
              </a:rPr>
              <a:t>recDNA</a:t>
            </a:r>
            <a:r>
              <a:rPr lang="en-US" sz="2200" b="1" dirty="0">
                <a:solidFill>
                  <a:srgbClr val="C00000"/>
                </a:solidFill>
                <a:latin typeface="Times New Roman" pitchFamily="18" charset="0"/>
                <a:cs typeface="Times New Roman" pitchFamily="18" charset="0"/>
              </a:rPr>
              <a:t> molecule. </a:t>
            </a:r>
          </a:p>
          <a:p>
            <a:pPr marL="342900" lvl="0" indent="-342900" algn="just">
              <a:lnSpc>
                <a:spcPct val="150000"/>
              </a:lnSpc>
              <a:buFont typeface="Wingdings" pitchFamily="2" charset="2"/>
              <a:buChar char="Ø"/>
            </a:pPr>
            <a:r>
              <a:rPr lang="en-US" sz="2200" dirty="0">
                <a:solidFill>
                  <a:prstClr val="black"/>
                </a:solidFill>
                <a:latin typeface="Times New Roman" pitchFamily="18" charset="0"/>
                <a:cs typeface="Times New Roman" pitchFamily="18" charset="0"/>
              </a:rPr>
              <a:t>In this step the transformed cells are separated from the non-transformed cells by using various methods making </a:t>
            </a:r>
            <a:r>
              <a:rPr lang="en-US" sz="2200" b="1" dirty="0">
                <a:solidFill>
                  <a:srgbClr val="00B0F0"/>
                </a:solidFill>
                <a:latin typeface="Times New Roman" pitchFamily="18" charset="0"/>
                <a:cs typeface="Times New Roman" pitchFamily="18" charset="0"/>
              </a:rPr>
              <a:t>use of marker genes. </a:t>
            </a:r>
          </a:p>
        </p:txBody>
      </p:sp>
      <p:sp>
        <p:nvSpPr>
          <p:cNvPr id="5" name="Slide Number Placeholder 4"/>
          <p:cNvSpPr>
            <a:spLocks noGrp="1"/>
          </p:cNvSpPr>
          <p:nvPr>
            <p:ph type="sldNum" sz="quarter" idx="12"/>
          </p:nvPr>
        </p:nvSpPr>
        <p:spPr/>
        <p:txBody>
          <a:bodyPr/>
          <a:lstStyle/>
          <a:p>
            <a:fld id="{8E82F8EB-D623-43FC-AB15-0EFF6FAC25BD}" type="slidenum">
              <a:rPr lang="en-US" smtClean="0"/>
              <a:pPr/>
              <a:t>46</a:t>
            </a:fld>
            <a:endParaRPr lang="en-US"/>
          </a:p>
        </p:txBody>
      </p:sp>
    </p:spTree>
    <p:extLst>
      <p:ext uri="{BB962C8B-B14F-4D97-AF65-F5344CB8AC3E}">
        <p14:creationId xmlns:p14="http://schemas.microsoft.com/office/powerpoint/2010/main" xmlns="" val="811567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2"/>
            <a:ext cx="8839200" cy="6186309"/>
          </a:xfrm>
          <a:prstGeom prst="rect">
            <a:avLst/>
          </a:prstGeom>
        </p:spPr>
        <p:txBody>
          <a:bodyPr wrap="square">
            <a:spAutoFit/>
          </a:bodyPr>
          <a:lstStyle/>
          <a:p>
            <a:pPr algn="just">
              <a:lnSpc>
                <a:spcPct val="150000"/>
              </a:lnSpc>
            </a:pPr>
            <a:r>
              <a:rPr lang="en-US" sz="2400" b="1" dirty="0" smtClean="0">
                <a:solidFill>
                  <a:srgbClr val="C00000"/>
                </a:solidFill>
                <a:latin typeface="Times New Roman" pitchFamily="18" charset="0"/>
                <a:cs typeface="Times New Roman" pitchFamily="18" charset="0"/>
              </a:rPr>
              <a:t>vi. Expression </a:t>
            </a:r>
            <a:r>
              <a:rPr lang="en-US" sz="2400" b="1" dirty="0">
                <a:solidFill>
                  <a:srgbClr val="C00000"/>
                </a:solidFill>
                <a:latin typeface="Times New Roman" pitchFamily="18" charset="0"/>
                <a:cs typeface="Times New Roman" pitchFamily="18" charset="0"/>
              </a:rPr>
              <a:t>and Multiplication of DNA insert in the </a:t>
            </a:r>
            <a:r>
              <a:rPr lang="en-US" sz="2400" b="1" dirty="0" smtClean="0">
                <a:solidFill>
                  <a:srgbClr val="C00000"/>
                </a:solidFill>
                <a:latin typeface="Times New Roman" pitchFamily="18" charset="0"/>
                <a:cs typeface="Times New Roman" pitchFamily="18" charset="0"/>
              </a:rPr>
              <a:t>host </a:t>
            </a:r>
            <a:endParaRPr lang="en-US" sz="2400" b="1" dirty="0">
              <a:solidFill>
                <a:srgbClr val="C00000"/>
              </a:solidFill>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400" dirty="0">
                <a:solidFill>
                  <a:srgbClr val="002060"/>
                </a:solidFill>
                <a:latin typeface="Times New Roman" pitchFamily="18" charset="0"/>
                <a:cs typeface="Times New Roman" pitchFamily="18" charset="0"/>
              </a:rPr>
              <a:t>Finally, it is to be ensured that the foreign DNA inserted into the vector DNA is expressing the desired character in the host cells. </a:t>
            </a:r>
            <a:endParaRPr lang="en-US" sz="2400" dirty="0" smtClean="0">
              <a:solidFill>
                <a:srgbClr val="002060"/>
              </a:solidFill>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400" dirty="0" smtClean="0">
                <a:latin typeface="Times New Roman" pitchFamily="18" charset="0"/>
                <a:cs typeface="Times New Roman" pitchFamily="18" charset="0"/>
              </a:rPr>
              <a:t>Also</a:t>
            </a:r>
            <a:r>
              <a:rPr lang="en-US" sz="2400" dirty="0">
                <a:latin typeface="Times New Roman" pitchFamily="18" charset="0"/>
                <a:cs typeface="Times New Roman" pitchFamily="18" charset="0"/>
              </a:rPr>
              <a:t>, the </a:t>
            </a:r>
            <a:r>
              <a:rPr lang="en-US" sz="2400" dirty="0">
                <a:solidFill>
                  <a:srgbClr val="7030A0"/>
                </a:solidFill>
                <a:latin typeface="Times New Roman" pitchFamily="18" charset="0"/>
                <a:cs typeface="Times New Roman" pitchFamily="18" charset="0"/>
              </a:rPr>
              <a:t>transformed host cells are multiplied </a:t>
            </a:r>
            <a:r>
              <a:rPr lang="en-US" sz="2400" dirty="0">
                <a:latin typeface="Times New Roman" pitchFamily="18" charset="0"/>
                <a:cs typeface="Times New Roman" pitchFamily="18" charset="0"/>
              </a:rPr>
              <a:t>to obtain sufficient number of copies.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400" b="1" dirty="0" smtClean="0">
                <a:latin typeface="Times New Roman" pitchFamily="18" charset="0"/>
                <a:cs typeface="Times New Roman" pitchFamily="18" charset="0"/>
              </a:rPr>
              <a:t>If </a:t>
            </a:r>
            <a:r>
              <a:rPr lang="en-US" sz="2400" b="1" dirty="0">
                <a:latin typeface="Times New Roman" pitchFamily="18" charset="0"/>
                <a:cs typeface="Times New Roman" pitchFamily="18" charset="0"/>
              </a:rPr>
              <a:t>needed, </a:t>
            </a:r>
            <a:r>
              <a:rPr lang="en-US" sz="2400" dirty="0">
                <a:latin typeface="Times New Roman" pitchFamily="18" charset="0"/>
                <a:cs typeface="Times New Roman" pitchFamily="18" charset="0"/>
              </a:rPr>
              <a:t>such genes may also be transferred and expressed into another organism</a:t>
            </a:r>
            <a:r>
              <a:rPr lang="en-US" sz="2400" dirty="0" smtClean="0">
                <a:latin typeface="Times New Roman" pitchFamily="18" charset="0"/>
                <a:cs typeface="Times New Roman" pitchFamily="18" charset="0"/>
              </a:rPr>
              <a:t>.</a:t>
            </a:r>
          </a:p>
          <a:p>
            <a:pPr lvl="0" algn="ctr">
              <a:lnSpc>
                <a:spcPct val="150000"/>
              </a:lnSpc>
            </a:pPr>
            <a:r>
              <a:rPr lang="en-US" sz="2400" b="1" dirty="0">
                <a:solidFill>
                  <a:srgbClr val="FF0000"/>
                </a:solidFill>
                <a:latin typeface="Times New Roman" pitchFamily="18" charset="0"/>
                <a:cs typeface="Times New Roman" pitchFamily="18" charset="0"/>
              </a:rPr>
              <a:t>Gene Cloning</a:t>
            </a:r>
            <a:r>
              <a:rPr lang="en-US" sz="2400" dirty="0">
                <a:solidFill>
                  <a:srgbClr val="FF0000"/>
                </a:solidFill>
                <a:latin typeface="Times New Roman" pitchFamily="18" charset="0"/>
                <a:cs typeface="Times New Roman" pitchFamily="18" charset="0"/>
              </a:rPr>
              <a:t> </a:t>
            </a:r>
          </a:p>
          <a:p>
            <a:pPr marL="342900" lvl="0" indent="-342900" algn="just">
              <a:lnSpc>
                <a:spcPct val="150000"/>
              </a:lnSpc>
              <a:buFont typeface="Wingdings" pitchFamily="2" charset="2"/>
              <a:buChar char="q"/>
            </a:pPr>
            <a:r>
              <a:rPr lang="en-US" sz="2400" dirty="0">
                <a:solidFill>
                  <a:prstClr val="black"/>
                </a:solidFill>
                <a:latin typeface="Times New Roman" pitchFamily="18" charset="0"/>
                <a:cs typeface="Times New Roman" pitchFamily="18" charset="0"/>
              </a:rPr>
              <a:t>Is a process by which large quantities of a specific, desired gene or section of DNA may be cloned or copied once the desired DNA has been isolated.  </a:t>
            </a:r>
          </a:p>
        </p:txBody>
      </p:sp>
      <p:sp>
        <p:nvSpPr>
          <p:cNvPr id="3" name="Slide Number Placeholder 2"/>
          <p:cNvSpPr>
            <a:spLocks noGrp="1"/>
          </p:cNvSpPr>
          <p:nvPr>
            <p:ph type="sldNum" sz="quarter" idx="12"/>
          </p:nvPr>
        </p:nvSpPr>
        <p:spPr/>
        <p:txBody>
          <a:bodyPr/>
          <a:lstStyle/>
          <a:p>
            <a:fld id="{8E82F8EB-D623-43FC-AB15-0EFF6FAC25BD}" type="slidenum">
              <a:rPr lang="en-US" smtClean="0"/>
              <a:pPr/>
              <a:t>47</a:t>
            </a:fld>
            <a:endParaRPr lang="en-US"/>
          </a:p>
        </p:txBody>
      </p:sp>
    </p:spTree>
    <p:extLst>
      <p:ext uri="{BB962C8B-B14F-4D97-AF65-F5344CB8AC3E}">
        <p14:creationId xmlns:p14="http://schemas.microsoft.com/office/powerpoint/2010/main" xmlns="" val="42907134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152402"/>
            <a:ext cx="8700447" cy="6317114"/>
          </a:xfrm>
          <a:prstGeom prst="rect">
            <a:avLst/>
          </a:prstGeom>
        </p:spPr>
        <p:txBody>
          <a:bodyPr wrap="square">
            <a:spAutoFit/>
          </a:bodyPr>
          <a:lstStyle/>
          <a:p>
            <a:pPr algn="just">
              <a:lnSpc>
                <a:spcPct val="150000"/>
              </a:lnSpc>
            </a:pPr>
            <a:r>
              <a:rPr lang="en-US" sz="2300" b="1" dirty="0" smtClean="0">
                <a:solidFill>
                  <a:schemeClr val="accent6">
                    <a:lumMod val="75000"/>
                  </a:schemeClr>
                </a:solidFill>
                <a:latin typeface="Times New Roman" pitchFamily="18" charset="0"/>
                <a:cs typeface="Times New Roman" pitchFamily="18" charset="0"/>
              </a:rPr>
              <a:t>Method </a:t>
            </a:r>
            <a:r>
              <a:rPr lang="en-US" sz="2300" b="1" dirty="0">
                <a:solidFill>
                  <a:schemeClr val="accent6">
                    <a:lumMod val="75000"/>
                  </a:schemeClr>
                </a:solidFill>
                <a:latin typeface="Times New Roman" pitchFamily="18" charset="0"/>
                <a:cs typeface="Times New Roman" pitchFamily="18" charset="0"/>
              </a:rPr>
              <a:t>of Gene Cloning: </a:t>
            </a:r>
          </a:p>
          <a:p>
            <a:pPr marL="457200" indent="-457200" algn="just">
              <a:lnSpc>
                <a:spcPct val="150000"/>
              </a:lnSpc>
              <a:spcBef>
                <a:spcPts val="600"/>
              </a:spcBef>
              <a:buAutoNum type="arabicPeriod"/>
            </a:pPr>
            <a:r>
              <a:rPr lang="en-US" sz="2300" dirty="0" smtClean="0">
                <a:solidFill>
                  <a:srgbClr val="002060"/>
                </a:solidFill>
                <a:latin typeface="Times New Roman" pitchFamily="18" charset="0"/>
                <a:cs typeface="Times New Roman" pitchFamily="18" charset="0"/>
              </a:rPr>
              <a:t>Selection and isolation of the desired gene and the suitable vector.</a:t>
            </a:r>
          </a:p>
          <a:p>
            <a:pPr marL="457200" indent="-457200" algn="just">
              <a:lnSpc>
                <a:spcPct val="150000"/>
              </a:lnSpc>
              <a:spcBef>
                <a:spcPts val="600"/>
              </a:spcBef>
              <a:buAutoNum type="arabicPeriod"/>
            </a:pPr>
            <a:r>
              <a:rPr lang="en-US" sz="2300" dirty="0" smtClean="0">
                <a:latin typeface="Times New Roman" pitchFamily="18" charset="0"/>
                <a:cs typeface="Times New Roman" pitchFamily="18" charset="0"/>
              </a:rPr>
              <a:t>Both </a:t>
            </a:r>
            <a:r>
              <a:rPr lang="en-US" sz="2300" dirty="0">
                <a:latin typeface="Times New Roman" pitchFamily="18" charset="0"/>
                <a:cs typeface="Times New Roman" pitchFamily="18" charset="0"/>
              </a:rPr>
              <a:t>the </a:t>
            </a:r>
            <a:r>
              <a:rPr lang="en-US" sz="2300" dirty="0">
                <a:solidFill>
                  <a:srgbClr val="00B050"/>
                </a:solidFill>
                <a:latin typeface="Times New Roman" pitchFamily="18" charset="0"/>
                <a:cs typeface="Times New Roman" pitchFamily="18" charset="0"/>
              </a:rPr>
              <a:t>desired gene </a:t>
            </a:r>
            <a:r>
              <a:rPr lang="en-US" sz="2300" dirty="0">
                <a:latin typeface="Times New Roman" pitchFamily="18" charset="0"/>
                <a:cs typeface="Times New Roman" pitchFamily="18" charset="0"/>
              </a:rPr>
              <a:t>and </a:t>
            </a:r>
            <a:r>
              <a:rPr lang="en-US" sz="2300" dirty="0" smtClean="0">
                <a:latin typeface="Times New Roman" pitchFamily="18" charset="0"/>
                <a:cs typeface="Times New Roman" pitchFamily="18" charset="0"/>
              </a:rPr>
              <a:t>the </a:t>
            </a:r>
            <a:r>
              <a:rPr lang="en-US" sz="2300" dirty="0">
                <a:solidFill>
                  <a:schemeClr val="accent6">
                    <a:lumMod val="50000"/>
                  </a:schemeClr>
                </a:solidFill>
                <a:latin typeface="Times New Roman" pitchFamily="18" charset="0"/>
                <a:cs typeface="Times New Roman" pitchFamily="18" charset="0"/>
              </a:rPr>
              <a:t>plasmid</a:t>
            </a:r>
            <a:r>
              <a:rPr lang="en-US" sz="2300" dirty="0">
                <a:latin typeface="Times New Roman" pitchFamily="18" charset="0"/>
                <a:cs typeface="Times New Roman" pitchFamily="18" charset="0"/>
              </a:rPr>
              <a:t> are treated with the same restriction enzyme </a:t>
            </a:r>
            <a:r>
              <a:rPr lang="en-US" sz="2300" dirty="0">
                <a:solidFill>
                  <a:srgbClr val="002060"/>
                </a:solidFill>
                <a:latin typeface="Times New Roman" pitchFamily="18" charset="0"/>
                <a:cs typeface="Times New Roman" pitchFamily="18" charset="0"/>
              </a:rPr>
              <a:t>to produce identical sticky ends. </a:t>
            </a:r>
            <a:endParaRPr lang="en-US" sz="2300" dirty="0" smtClean="0">
              <a:solidFill>
                <a:srgbClr val="002060"/>
              </a:solidFill>
              <a:latin typeface="Times New Roman" pitchFamily="18" charset="0"/>
              <a:cs typeface="Times New Roman" pitchFamily="18" charset="0"/>
            </a:endParaRPr>
          </a:p>
          <a:p>
            <a:pPr marL="457200" indent="-457200" algn="just">
              <a:lnSpc>
                <a:spcPct val="150000"/>
              </a:lnSpc>
              <a:spcBef>
                <a:spcPts val="600"/>
              </a:spcBef>
              <a:buAutoNum type="arabicPeriod"/>
            </a:pPr>
            <a:r>
              <a:rPr lang="en-US" sz="2300" dirty="0" smtClean="0">
                <a:latin typeface="Times New Roman" pitchFamily="18" charset="0"/>
                <a:cs typeface="Times New Roman" pitchFamily="18" charset="0"/>
              </a:rPr>
              <a:t>The </a:t>
            </a:r>
            <a:r>
              <a:rPr lang="en-US" sz="2300" dirty="0">
                <a:latin typeface="Times New Roman" pitchFamily="18" charset="0"/>
                <a:cs typeface="Times New Roman" pitchFamily="18" charset="0"/>
              </a:rPr>
              <a:t>DNAs from both sources are </a:t>
            </a:r>
            <a:r>
              <a:rPr lang="en-US" sz="2300" dirty="0">
                <a:solidFill>
                  <a:srgbClr val="FF0000"/>
                </a:solidFill>
                <a:latin typeface="Times New Roman" pitchFamily="18" charset="0"/>
                <a:cs typeface="Times New Roman" pitchFamily="18" charset="0"/>
              </a:rPr>
              <a:t>mixed together </a:t>
            </a:r>
            <a:r>
              <a:rPr lang="en-US" sz="2300" dirty="0">
                <a:latin typeface="Times New Roman" pitchFamily="18" charset="0"/>
                <a:cs typeface="Times New Roman" pitchFamily="18" charset="0"/>
              </a:rPr>
              <a:t>and </a:t>
            </a:r>
            <a:r>
              <a:rPr lang="en-US" sz="2300" dirty="0">
                <a:solidFill>
                  <a:srgbClr val="FF0000"/>
                </a:solidFill>
                <a:latin typeface="Times New Roman" pitchFamily="18" charset="0"/>
                <a:cs typeface="Times New Roman" pitchFamily="18" charset="0"/>
              </a:rPr>
              <a:t>treated with the enzyme DNA ligase</a:t>
            </a:r>
            <a:r>
              <a:rPr lang="en-US" sz="2300" dirty="0">
                <a:latin typeface="Times New Roman" pitchFamily="18" charset="0"/>
                <a:cs typeface="Times New Roman" pitchFamily="18" charset="0"/>
              </a:rPr>
              <a:t> to splice them together. </a:t>
            </a:r>
            <a:endParaRPr lang="en-US" sz="2300" dirty="0" smtClean="0">
              <a:latin typeface="Times New Roman" pitchFamily="18" charset="0"/>
              <a:cs typeface="Times New Roman" pitchFamily="18" charset="0"/>
            </a:endParaRPr>
          </a:p>
          <a:p>
            <a:pPr marL="457200" indent="-457200" algn="just">
              <a:lnSpc>
                <a:spcPct val="150000"/>
              </a:lnSpc>
              <a:spcBef>
                <a:spcPts val="600"/>
              </a:spcBef>
              <a:buAutoNum type="arabicPeriod"/>
            </a:pPr>
            <a:r>
              <a:rPr lang="en-US" sz="2300" dirty="0" smtClean="0">
                <a:solidFill>
                  <a:srgbClr val="00B0F0"/>
                </a:solidFill>
                <a:latin typeface="Times New Roman" pitchFamily="18" charset="0"/>
                <a:cs typeface="Times New Roman" pitchFamily="18" charset="0"/>
              </a:rPr>
              <a:t>Recombinant plasmid</a:t>
            </a:r>
            <a:r>
              <a:rPr lang="en-US" sz="2300" dirty="0" smtClean="0">
                <a:latin typeface="Times New Roman" pitchFamily="18" charset="0"/>
                <a:cs typeface="Times New Roman" pitchFamily="18" charset="0"/>
              </a:rPr>
              <a:t> or </a:t>
            </a:r>
            <a:r>
              <a:rPr lang="en-US" sz="2300" dirty="0">
                <a:latin typeface="Times New Roman" pitchFamily="18" charset="0"/>
                <a:cs typeface="Times New Roman" pitchFamily="18" charset="0"/>
              </a:rPr>
              <a:t>the plasmid containing the added DNA or gene </a:t>
            </a:r>
            <a:r>
              <a:rPr lang="en-US" sz="2300" dirty="0" smtClean="0">
                <a:latin typeface="Times New Roman" pitchFamily="18" charset="0"/>
                <a:cs typeface="Times New Roman" pitchFamily="18" charset="0"/>
              </a:rPr>
              <a:t>is formed</a:t>
            </a:r>
            <a:r>
              <a:rPr lang="en-US" sz="2300" dirty="0">
                <a:latin typeface="Times New Roman" pitchFamily="18" charset="0"/>
                <a:cs typeface="Times New Roman" pitchFamily="18" charset="0"/>
              </a:rPr>
              <a:t>. </a:t>
            </a:r>
            <a:endParaRPr lang="en-US" sz="2300" dirty="0" smtClean="0">
              <a:latin typeface="Times New Roman" pitchFamily="18" charset="0"/>
              <a:cs typeface="Times New Roman" pitchFamily="18" charset="0"/>
            </a:endParaRPr>
          </a:p>
          <a:p>
            <a:pPr marL="457200" lvl="0" indent="-457200" algn="just">
              <a:lnSpc>
                <a:spcPct val="150000"/>
              </a:lnSpc>
              <a:spcBef>
                <a:spcPts val="600"/>
              </a:spcBef>
              <a:buFont typeface="+mj-lt"/>
              <a:buAutoNum type="arabicPeriod" startAt="5"/>
            </a:pPr>
            <a:r>
              <a:rPr lang="en-US" sz="2300" dirty="0">
                <a:solidFill>
                  <a:prstClr val="black"/>
                </a:solidFill>
                <a:latin typeface="Times New Roman" pitchFamily="18" charset="0"/>
                <a:cs typeface="Times New Roman" pitchFamily="18" charset="0"/>
              </a:rPr>
              <a:t>The recombinant plasmids are </a:t>
            </a:r>
            <a:r>
              <a:rPr lang="en-US" sz="2300" dirty="0">
                <a:solidFill>
                  <a:srgbClr val="002060"/>
                </a:solidFill>
                <a:latin typeface="Times New Roman" pitchFamily="18" charset="0"/>
                <a:cs typeface="Times New Roman" pitchFamily="18" charset="0"/>
              </a:rPr>
              <a:t>added to a culture of bacterial cells. </a:t>
            </a:r>
            <a:r>
              <a:rPr lang="en-US" sz="2300" dirty="0">
                <a:solidFill>
                  <a:prstClr val="black"/>
                </a:solidFill>
                <a:latin typeface="Times New Roman" pitchFamily="18" charset="0"/>
                <a:cs typeface="Times New Roman" pitchFamily="18" charset="0"/>
              </a:rPr>
              <a:t>Under the right conditions, </a:t>
            </a:r>
            <a:r>
              <a:rPr lang="en-US" sz="2300" dirty="0">
                <a:solidFill>
                  <a:srgbClr val="7030A0"/>
                </a:solidFill>
                <a:latin typeface="Times New Roman" pitchFamily="18" charset="0"/>
                <a:cs typeface="Times New Roman" pitchFamily="18" charset="0"/>
              </a:rPr>
              <a:t>some of the bacteria will take in the plasmid</a:t>
            </a:r>
            <a:r>
              <a:rPr lang="en-US" sz="2300" dirty="0">
                <a:solidFill>
                  <a:prstClr val="black"/>
                </a:solidFill>
                <a:latin typeface="Times New Roman" pitchFamily="18" charset="0"/>
                <a:cs typeface="Times New Roman" pitchFamily="18" charset="0"/>
              </a:rPr>
              <a:t> from the solution during a process known as </a:t>
            </a:r>
            <a:r>
              <a:rPr lang="en-US" sz="2300" dirty="0">
                <a:solidFill>
                  <a:srgbClr val="FF0000"/>
                </a:solidFill>
                <a:latin typeface="Times New Roman" pitchFamily="18" charset="0"/>
                <a:cs typeface="Times New Roman" pitchFamily="18" charset="0"/>
              </a:rPr>
              <a:t>transformation.</a:t>
            </a:r>
            <a:r>
              <a:rPr lang="en-US" sz="2300" dirty="0">
                <a:solidFill>
                  <a:prstClr val="black"/>
                </a:solidFill>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p>
        </p:txBody>
      </p:sp>
      <p:sp>
        <p:nvSpPr>
          <p:cNvPr id="3" name="Slide Number Placeholder 2"/>
          <p:cNvSpPr>
            <a:spLocks noGrp="1"/>
          </p:cNvSpPr>
          <p:nvPr>
            <p:ph type="sldNum" sz="quarter" idx="12"/>
          </p:nvPr>
        </p:nvSpPr>
        <p:spPr/>
        <p:txBody>
          <a:bodyPr/>
          <a:lstStyle/>
          <a:p>
            <a:fld id="{8E82F8EB-D623-43FC-AB15-0EFF6FAC25BD}" type="slidenum">
              <a:rPr lang="en-US" smtClean="0"/>
              <a:pPr/>
              <a:t>48</a:t>
            </a:fld>
            <a:endParaRPr lang="en-US"/>
          </a:p>
        </p:txBody>
      </p:sp>
    </p:spTree>
    <p:extLst>
      <p:ext uri="{BB962C8B-B14F-4D97-AF65-F5344CB8AC3E}">
        <p14:creationId xmlns:p14="http://schemas.microsoft.com/office/powerpoint/2010/main" xmlns="" val="601601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2631490"/>
          </a:xfrm>
          <a:prstGeom prst="rect">
            <a:avLst/>
          </a:prstGeom>
        </p:spPr>
        <p:txBody>
          <a:bodyPr wrap="square">
            <a:spAutoFit/>
          </a:bodyPr>
          <a:lstStyle/>
          <a:p>
            <a:pPr marL="457200" lvl="0" indent="-457200" algn="just">
              <a:lnSpc>
                <a:spcPct val="150000"/>
              </a:lnSpc>
              <a:buFont typeface="+mj-lt"/>
              <a:buAutoNum type="arabicPeriod" startAt="6"/>
            </a:pPr>
            <a:r>
              <a:rPr lang="en-US" sz="2200" dirty="0" smtClean="0">
                <a:solidFill>
                  <a:srgbClr val="0070C0"/>
                </a:solidFill>
                <a:latin typeface="Times New Roman" pitchFamily="18" charset="0"/>
                <a:cs typeface="Times New Roman" pitchFamily="18" charset="0"/>
              </a:rPr>
              <a:t>As </a:t>
            </a:r>
            <a:r>
              <a:rPr lang="en-US" sz="2200" dirty="0">
                <a:solidFill>
                  <a:srgbClr val="0070C0"/>
                </a:solidFill>
                <a:latin typeface="Times New Roman" pitchFamily="18" charset="0"/>
                <a:cs typeface="Times New Roman" pitchFamily="18" charset="0"/>
              </a:rPr>
              <a:t>the bacterial cells </a:t>
            </a:r>
            <a:r>
              <a:rPr lang="en-US" sz="2200" dirty="0" smtClean="0">
                <a:solidFill>
                  <a:srgbClr val="0070C0"/>
                </a:solidFill>
                <a:latin typeface="Times New Roman" pitchFamily="18" charset="0"/>
                <a:cs typeface="Times New Roman" pitchFamily="18" charset="0"/>
              </a:rPr>
              <a:t>reproduces, </a:t>
            </a:r>
            <a:r>
              <a:rPr lang="en-US" sz="2200" dirty="0">
                <a:solidFill>
                  <a:srgbClr val="0070C0"/>
                </a:solidFill>
                <a:latin typeface="Times New Roman" pitchFamily="18" charset="0"/>
                <a:cs typeface="Times New Roman" pitchFamily="18" charset="0"/>
              </a:rPr>
              <a:t>the recombinant plasmid is copied. </a:t>
            </a:r>
            <a:r>
              <a:rPr lang="en-US" sz="2200" dirty="0">
                <a:solidFill>
                  <a:prstClr val="black"/>
                </a:solidFill>
                <a:latin typeface="Times New Roman" pitchFamily="18" charset="0"/>
                <a:cs typeface="Times New Roman" pitchFamily="18" charset="0"/>
              </a:rPr>
              <a:t>Soon, there will be millions of bacteria containing the recombinant plasmid with its introduced gene.  </a:t>
            </a:r>
          </a:p>
          <a:p>
            <a:pPr marL="457200" lvl="0" indent="-457200" algn="just">
              <a:lnSpc>
                <a:spcPct val="150000"/>
              </a:lnSpc>
              <a:buFont typeface="+mj-lt"/>
              <a:buAutoNum type="arabicPeriod" startAt="7"/>
            </a:pPr>
            <a:r>
              <a:rPr lang="en-US" sz="2200" dirty="0" smtClean="0">
                <a:solidFill>
                  <a:prstClr val="black"/>
                </a:solidFill>
                <a:latin typeface="Times New Roman" pitchFamily="18" charset="0"/>
                <a:cs typeface="Times New Roman" pitchFamily="18" charset="0"/>
              </a:rPr>
              <a:t>The </a:t>
            </a:r>
            <a:r>
              <a:rPr lang="en-US" sz="2200" dirty="0">
                <a:solidFill>
                  <a:prstClr val="black"/>
                </a:solidFill>
                <a:latin typeface="Times New Roman" pitchFamily="18" charset="0"/>
                <a:cs typeface="Times New Roman" pitchFamily="18" charset="0"/>
              </a:rPr>
              <a:t>introduced gene can begin producing its protein via transcription and translation. </a:t>
            </a:r>
          </a:p>
        </p:txBody>
      </p:sp>
      <p:pic>
        <p:nvPicPr>
          <p:cNvPr id="7170" name="Picture 2" descr="Image result for gene cloni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2819400"/>
            <a:ext cx="7772400" cy="3810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8E82F8EB-D623-43FC-AB15-0EFF6FAC25BD}" type="slidenum">
              <a:rPr lang="en-US" smtClean="0"/>
              <a:pPr/>
              <a:t>49</a:t>
            </a:fld>
            <a:endParaRPr lang="en-US"/>
          </a:p>
        </p:txBody>
      </p:sp>
    </p:spTree>
    <p:extLst>
      <p:ext uri="{BB962C8B-B14F-4D97-AF65-F5344CB8AC3E}">
        <p14:creationId xmlns:p14="http://schemas.microsoft.com/office/powerpoint/2010/main" xmlns="" val="3035563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10600" cy="6140142"/>
          </a:xfrm>
          <a:prstGeom prst="rect">
            <a:avLst/>
          </a:prstGeom>
          <a:solidFill>
            <a:schemeClr val="bg2">
              <a:lumMod val="90000"/>
            </a:schemeClr>
          </a:solidFill>
        </p:spPr>
        <p:txBody>
          <a:bodyPr wrap="square">
            <a:spAutoFit/>
          </a:bodyPr>
          <a:lstStyle/>
          <a:p>
            <a:pPr>
              <a:lnSpc>
                <a:spcPct val="150000"/>
              </a:lnSpc>
            </a:pPr>
            <a:r>
              <a:rPr lang="en-US" sz="2800" b="1" dirty="0" smtClean="0">
                <a:latin typeface="Times New Roman" pitchFamily="18" charset="0"/>
                <a:cs typeface="Times New Roman" pitchFamily="18" charset="0"/>
              </a:rPr>
              <a:t>Definition of Biotechnology</a:t>
            </a:r>
          </a:p>
          <a:p>
            <a:pPr marL="457200" indent="-457200" algn="just">
              <a:lnSpc>
                <a:spcPct val="150000"/>
              </a:lnSpc>
              <a:buFont typeface="Wingdings" pitchFamily="2" charset="2"/>
              <a:buChar char="v"/>
            </a:pPr>
            <a:r>
              <a:rPr lang="en-US" sz="2600" dirty="0">
                <a:latin typeface="Times New Roman" pitchFamily="18" charset="0"/>
                <a:cs typeface="Times New Roman" pitchFamily="18" charset="0"/>
              </a:rPr>
              <a:t>T</a:t>
            </a:r>
            <a:r>
              <a:rPr lang="en-US" sz="2600" dirty="0" smtClean="0">
                <a:latin typeface="Times New Roman" pitchFamily="18" charset="0"/>
                <a:cs typeface="Times New Roman" pitchFamily="18" charset="0"/>
              </a:rPr>
              <a:t>he word </a:t>
            </a:r>
            <a:r>
              <a:rPr lang="en-US" sz="2600" b="1" dirty="0" smtClean="0">
                <a:solidFill>
                  <a:srgbClr val="00B050"/>
                </a:solidFill>
                <a:latin typeface="Times New Roman" pitchFamily="18" charset="0"/>
                <a:cs typeface="Times New Roman" pitchFamily="18" charset="0"/>
              </a:rPr>
              <a:t>‘biotechnology’ </a:t>
            </a:r>
            <a:r>
              <a:rPr lang="en-US" sz="2600" dirty="0" smtClean="0">
                <a:latin typeface="Times New Roman" pitchFamily="18" charset="0"/>
                <a:cs typeface="Times New Roman" pitchFamily="18" charset="0"/>
              </a:rPr>
              <a:t>has been derived from two simple terms of science, i.e., </a:t>
            </a:r>
            <a:r>
              <a:rPr lang="en-US" sz="2600" b="1" dirty="0" smtClean="0">
                <a:solidFill>
                  <a:srgbClr val="00B0F0"/>
                </a:solidFill>
                <a:latin typeface="Times New Roman" pitchFamily="18" charset="0"/>
                <a:cs typeface="Times New Roman" pitchFamily="18" charset="0"/>
              </a:rPr>
              <a:t>‘bio (Biology)’ </a:t>
            </a:r>
            <a:r>
              <a:rPr lang="en-US" sz="2600" dirty="0" smtClean="0">
                <a:latin typeface="Times New Roman" pitchFamily="18" charset="0"/>
                <a:cs typeface="Times New Roman" pitchFamily="18" charset="0"/>
              </a:rPr>
              <a:t>and </a:t>
            </a:r>
            <a:r>
              <a:rPr lang="en-US" sz="2600" b="1" dirty="0" smtClean="0">
                <a:solidFill>
                  <a:srgbClr val="0070C0"/>
                </a:solidFill>
                <a:latin typeface="Times New Roman" pitchFamily="18" charset="0"/>
                <a:cs typeface="Times New Roman" pitchFamily="18" charset="0"/>
              </a:rPr>
              <a:t>‘Technology’.</a:t>
            </a:r>
          </a:p>
          <a:p>
            <a:pPr marL="457200" indent="-457200" algn="just">
              <a:lnSpc>
                <a:spcPct val="150000"/>
              </a:lnSpc>
              <a:buFont typeface="Wingdings" pitchFamily="2" charset="2"/>
              <a:buChar char="ü"/>
            </a:pPr>
            <a:r>
              <a:rPr lang="en-US" sz="2600" b="1" dirty="0" smtClean="0">
                <a:solidFill>
                  <a:srgbClr val="00B0F0"/>
                </a:solidFill>
                <a:latin typeface="Times New Roman" pitchFamily="18" charset="0"/>
                <a:cs typeface="Times New Roman" pitchFamily="18" charset="0"/>
              </a:rPr>
              <a:t>Bio</a:t>
            </a:r>
            <a:r>
              <a:rPr lang="en-US" sz="2600" dirty="0" smtClean="0">
                <a:latin typeface="Times New Roman" pitchFamily="18" charset="0"/>
                <a:cs typeface="Times New Roman" pitchFamily="18" charset="0"/>
              </a:rPr>
              <a:t> – life</a:t>
            </a:r>
          </a:p>
          <a:p>
            <a:pPr marL="457200" indent="-457200" algn="just">
              <a:lnSpc>
                <a:spcPct val="150000"/>
              </a:lnSpc>
              <a:buFont typeface="Wingdings" pitchFamily="2" charset="2"/>
              <a:buChar char="ü"/>
            </a:pPr>
            <a:r>
              <a:rPr lang="en-US" sz="2600" b="1" dirty="0" smtClean="0">
                <a:solidFill>
                  <a:srgbClr val="0070C0"/>
                </a:solidFill>
                <a:latin typeface="Times New Roman" pitchFamily="18" charset="0"/>
                <a:cs typeface="Times New Roman" pitchFamily="18" charset="0"/>
              </a:rPr>
              <a:t>Technology</a:t>
            </a:r>
            <a:r>
              <a:rPr lang="en-US" sz="2600" dirty="0" smtClean="0">
                <a:latin typeface="Times New Roman" pitchFamily="18" charset="0"/>
                <a:cs typeface="Times New Roman" pitchFamily="18" charset="0"/>
              </a:rPr>
              <a:t> – any technique or procedure to develop new products.</a:t>
            </a:r>
          </a:p>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The term biotechnology was used for the first time by </a:t>
            </a:r>
            <a:r>
              <a:rPr lang="en-US" sz="2600" b="1" dirty="0" smtClean="0">
                <a:latin typeface="Times New Roman" pitchFamily="18" charset="0"/>
                <a:cs typeface="Times New Roman" pitchFamily="18" charset="0"/>
              </a:rPr>
              <a:t>Karl </a:t>
            </a:r>
            <a:r>
              <a:rPr lang="en-US" sz="2600" b="1" dirty="0" err="1" smtClean="0">
                <a:latin typeface="Times New Roman" pitchFamily="18" charset="0"/>
                <a:cs typeface="Times New Roman" pitchFamily="18" charset="0"/>
              </a:rPr>
              <a:t>Erkey</a:t>
            </a:r>
            <a:r>
              <a:rPr lang="en-US" sz="2600" b="1"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a Hungarian Engineer, in 1919.</a:t>
            </a:r>
          </a:p>
          <a:p>
            <a:pPr marL="457200" indent="-457200" algn="just">
              <a:lnSpc>
                <a:spcPct val="150000"/>
              </a:lnSpc>
              <a:buFont typeface="Wingdings" pitchFamily="2" charset="2"/>
              <a:buChar char="v"/>
            </a:pPr>
            <a:r>
              <a:rPr lang="en-US" sz="2600" dirty="0" smtClean="0">
                <a:latin typeface="Times New Roman" pitchFamily="18" charset="0"/>
                <a:cs typeface="Times New Roman" pitchFamily="18" charset="0"/>
              </a:rPr>
              <a:t>Later on biotechnology was defined by different scientists.</a:t>
            </a:r>
          </a:p>
        </p:txBody>
      </p:sp>
      <p:sp>
        <p:nvSpPr>
          <p:cNvPr id="3" name="Slide Number Placeholder 2"/>
          <p:cNvSpPr>
            <a:spLocks noGrp="1"/>
          </p:cNvSpPr>
          <p:nvPr>
            <p:ph type="sldNum" sz="quarter" idx="12"/>
          </p:nvPr>
        </p:nvSpPr>
        <p:spPr/>
        <p:txBody>
          <a:bodyPr/>
          <a:lstStyle/>
          <a:p>
            <a:fld id="{8E82F8EB-D623-43FC-AB15-0EFF6FAC25BD}" type="slidenum">
              <a:rPr lang="en-US" smtClean="0"/>
              <a:pPr/>
              <a:t>5</a:t>
            </a:fld>
            <a:endParaRPr lang="en-US"/>
          </a:p>
        </p:txBody>
      </p:sp>
    </p:spTree>
    <p:extLst>
      <p:ext uri="{BB962C8B-B14F-4D97-AF65-F5344CB8AC3E}">
        <p14:creationId xmlns:p14="http://schemas.microsoft.com/office/powerpoint/2010/main" xmlns="" val="11843458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2"/>
            <a:ext cx="8839200" cy="6740307"/>
          </a:xfrm>
          <a:prstGeom prst="rect">
            <a:avLst/>
          </a:prstGeom>
        </p:spPr>
        <p:txBody>
          <a:bodyPr wrap="square">
            <a:spAutoFit/>
          </a:bodyPr>
          <a:lstStyle/>
          <a:p>
            <a:pPr>
              <a:lnSpc>
                <a:spcPct val="150000"/>
              </a:lnSpc>
            </a:pPr>
            <a:r>
              <a:rPr lang="en-US" sz="2400" b="1" dirty="0" smtClean="0">
                <a:solidFill>
                  <a:srgbClr val="0070C0"/>
                </a:solidFill>
                <a:latin typeface="Times New Roman" pitchFamily="18" charset="0"/>
                <a:cs typeface="Times New Roman" pitchFamily="18" charset="0"/>
              </a:rPr>
              <a:t>2.3. DNA Library</a:t>
            </a:r>
          </a:p>
          <a:p>
            <a:pPr marL="342900" indent="-342900" algn="just">
              <a:lnSpc>
                <a:spcPct val="150000"/>
              </a:lnSpc>
              <a:buFont typeface="Wingdings" pitchFamily="2" charset="2"/>
              <a:buChar char="ü"/>
            </a:pPr>
            <a:r>
              <a:rPr lang="en-US" sz="2400" dirty="0">
                <a:latin typeface="Times New Roman" pitchFamily="18" charset="0"/>
                <a:cs typeface="Times New Roman" pitchFamily="18" charset="0"/>
              </a:rPr>
              <a:t>A DNA library is </a:t>
            </a:r>
            <a:r>
              <a:rPr lang="en-US" sz="2400" dirty="0" smtClean="0">
                <a:latin typeface="Times New Roman" pitchFamily="18" charset="0"/>
                <a:cs typeface="Times New Roman" pitchFamily="18" charset="0"/>
              </a:rPr>
              <a:t>a collection </a:t>
            </a:r>
            <a:r>
              <a:rPr lang="en-US" sz="2400" dirty="0">
                <a:latin typeface="Times New Roman" pitchFamily="18" charset="0"/>
                <a:cs typeface="Times New Roman" pitchFamily="18" charset="0"/>
              </a:rPr>
              <a:t>of </a:t>
            </a:r>
            <a:r>
              <a:rPr lang="en-US" sz="2400" dirty="0" smtClean="0">
                <a:latin typeface="Times New Roman" pitchFamily="18" charset="0"/>
                <a:cs typeface="Times New Roman" pitchFamily="18" charset="0"/>
              </a:rPr>
              <a:t>cloned restriction fragments of the DNA of an</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organism</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DNA </a:t>
            </a:r>
            <a:r>
              <a:rPr lang="en-US" sz="2400" dirty="0">
                <a:latin typeface="Times New Roman" pitchFamily="18" charset="0"/>
                <a:cs typeface="Times New Roman" pitchFamily="18" charset="0"/>
              </a:rPr>
              <a:t>libraries can be </a:t>
            </a:r>
            <a:r>
              <a:rPr lang="en-US" sz="2400" b="1" dirty="0">
                <a:solidFill>
                  <a:srgbClr val="C00000"/>
                </a:solidFill>
                <a:latin typeface="Times New Roman" pitchFamily="18" charset="0"/>
                <a:cs typeface="Times New Roman" pitchFamily="18" charset="0"/>
              </a:rPr>
              <a:t>used to isolate a specific gene of interest</a:t>
            </a:r>
            <a:r>
              <a:rPr lang="en-US" sz="2400" dirty="0">
                <a:latin typeface="Times New Roman" pitchFamily="18" charset="0"/>
                <a:cs typeface="Times New Roman" pitchFamily="18" charset="0"/>
              </a:rPr>
              <a:t>, as they generally include at least one fragment that contains the </a:t>
            </a:r>
            <a:r>
              <a:rPr lang="en-US" sz="2400" dirty="0" smtClean="0">
                <a:latin typeface="Times New Roman" pitchFamily="18" charset="0"/>
                <a:cs typeface="Times New Roman" pitchFamily="18" charset="0"/>
              </a:rPr>
              <a:t>gene.</a:t>
            </a:r>
          </a:p>
          <a:p>
            <a:pPr marL="342900" indent="-342900" algn="just">
              <a:lnSpc>
                <a:spcPct val="150000"/>
              </a:lnSpc>
              <a:buFont typeface="Wingdings" pitchFamily="2" charset="2"/>
              <a:buChar char="ü"/>
            </a:pPr>
            <a:r>
              <a:rPr lang="en-US" sz="2400" b="1" dirty="0" smtClean="0">
                <a:solidFill>
                  <a:srgbClr val="00B050"/>
                </a:solidFill>
                <a:latin typeface="Times New Roman" pitchFamily="18" charset="0"/>
                <a:cs typeface="Times New Roman" pitchFamily="18" charset="0"/>
              </a:rPr>
              <a:t>Two kinds of libraries </a:t>
            </a:r>
            <a:r>
              <a:rPr lang="en-US" sz="2400" dirty="0" smtClean="0">
                <a:latin typeface="Times New Roman" pitchFamily="18" charset="0"/>
                <a:cs typeface="Times New Roman" pitchFamily="18" charset="0"/>
              </a:rPr>
              <a:t>will be discussed: </a:t>
            </a:r>
            <a:r>
              <a:rPr lang="en-US" sz="2400" b="1" dirty="0" smtClean="0">
                <a:latin typeface="Times New Roman" pitchFamily="18" charset="0"/>
                <a:cs typeface="Times New Roman" pitchFamily="18" charset="0"/>
              </a:rPr>
              <a:t>genomic libraries </a:t>
            </a:r>
            <a:r>
              <a:rPr lang="en-US" sz="2400" dirty="0" smtClean="0">
                <a:latin typeface="Times New Roman" pitchFamily="18" charset="0"/>
                <a:cs typeface="Times New Roman" pitchFamily="18" charset="0"/>
              </a:rPr>
              <a:t>and </a:t>
            </a:r>
            <a:r>
              <a:rPr lang="en-US" sz="2400" b="1" dirty="0" smtClean="0">
                <a:solidFill>
                  <a:srgbClr val="002060"/>
                </a:solidFill>
                <a:latin typeface="Times New Roman" pitchFamily="18" charset="0"/>
                <a:cs typeface="Times New Roman" pitchFamily="18" charset="0"/>
              </a:rPr>
              <a:t>complementary DNA (</a:t>
            </a:r>
            <a:r>
              <a:rPr lang="en-US" sz="2400" b="1" dirty="0" err="1" smtClean="0">
                <a:solidFill>
                  <a:srgbClr val="002060"/>
                </a:solidFill>
                <a:latin typeface="Times New Roman" pitchFamily="18" charset="0"/>
                <a:cs typeface="Times New Roman" pitchFamily="18" charset="0"/>
              </a:rPr>
              <a:t>cDNA</a:t>
            </a:r>
            <a:r>
              <a:rPr lang="en-US" sz="2400" b="1" dirty="0" smtClean="0">
                <a:solidFill>
                  <a:srgbClr val="002060"/>
                </a:solidFill>
                <a:latin typeface="Times New Roman" pitchFamily="18" charset="0"/>
                <a:cs typeface="Times New Roman" pitchFamily="18" charset="0"/>
              </a:rPr>
              <a:t>) libraries.</a:t>
            </a:r>
          </a:p>
          <a:p>
            <a:pPr marL="457200" indent="-457200" algn="just">
              <a:lnSpc>
                <a:spcPct val="150000"/>
              </a:lnSpc>
              <a:buAutoNum type="arabicPeriod"/>
            </a:pPr>
            <a:r>
              <a:rPr lang="en-US" sz="2400" b="1" dirty="0" smtClean="0">
                <a:solidFill>
                  <a:srgbClr val="7030A0"/>
                </a:solidFill>
                <a:latin typeface="Times New Roman" pitchFamily="18" charset="0"/>
                <a:cs typeface="Times New Roman" pitchFamily="18" charset="0"/>
              </a:rPr>
              <a:t>Genomic DNA libraries</a:t>
            </a:r>
          </a:p>
          <a:p>
            <a:pPr marL="342900" indent="-342900" algn="just">
              <a:lnSpc>
                <a:spcPct val="150000"/>
              </a:lnSpc>
              <a:buFont typeface="Wingdings" pitchFamily="2" charset="2"/>
              <a:buChar char="ü"/>
            </a:pPr>
            <a:r>
              <a:rPr lang="en-US" sz="2400" dirty="0" smtClean="0">
                <a:solidFill>
                  <a:srgbClr val="FF0000"/>
                </a:solidFill>
                <a:latin typeface="Times New Roman" pitchFamily="18" charset="0"/>
                <a:cs typeface="Times New Roman" pitchFamily="18" charset="0"/>
              </a:rPr>
              <a:t>Genomic </a:t>
            </a:r>
            <a:r>
              <a:rPr lang="en-US" sz="2400" dirty="0">
                <a:solidFill>
                  <a:srgbClr val="FF0000"/>
                </a:solidFill>
                <a:latin typeface="Times New Roman" pitchFamily="18" charset="0"/>
                <a:cs typeface="Times New Roman" pitchFamily="18" charset="0"/>
              </a:rPr>
              <a:t>DNA libraries </a:t>
            </a:r>
            <a:r>
              <a:rPr lang="en-US" sz="2400" dirty="0">
                <a:latin typeface="Times New Roman" pitchFamily="18" charset="0"/>
                <a:cs typeface="Times New Roman" pitchFamily="18" charset="0"/>
              </a:rPr>
              <a:t>are </a:t>
            </a:r>
            <a:r>
              <a:rPr lang="en-US" sz="2400" dirty="0">
                <a:solidFill>
                  <a:srgbClr val="002060"/>
                </a:solidFill>
                <a:latin typeface="Times New Roman" pitchFamily="18" charset="0"/>
                <a:cs typeface="Times New Roman" pitchFamily="18" charset="0"/>
              </a:rPr>
              <a:t>a collection of DNA fragments that together represent the entire (or nearly entire) genome of the </a:t>
            </a:r>
            <a:r>
              <a:rPr lang="en-US" sz="2400" dirty="0" smtClean="0">
                <a:solidFill>
                  <a:srgbClr val="002060"/>
                </a:solidFill>
                <a:latin typeface="Times New Roman" pitchFamily="18" charset="0"/>
                <a:cs typeface="Times New Roman" pitchFamily="18" charset="0"/>
              </a:rPr>
              <a:t>individual</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from which the DNA was derived</a:t>
            </a:r>
            <a:r>
              <a:rPr lang="en-US" sz="2400" dirty="0" smtClean="0">
                <a:latin typeface="Times New Roman" pitchFamily="18" charset="0"/>
                <a:cs typeface="Times New Roman" pitchFamily="18" charset="0"/>
              </a:rPr>
              <a:t>.</a:t>
            </a:r>
          </a:p>
          <a:p>
            <a:pPr algn="just">
              <a:lnSpc>
                <a:spcPct val="150000"/>
              </a:lnSpc>
            </a:pPr>
            <a:endParaRPr lang="en-US" sz="2400"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8E82F8EB-D623-43FC-AB15-0EFF6FAC25BD}" type="slidenum">
              <a:rPr lang="en-US" smtClean="0"/>
              <a:pPr/>
              <a:t>50</a:t>
            </a:fld>
            <a:endParaRPr lang="en-US"/>
          </a:p>
        </p:txBody>
      </p:sp>
    </p:spTree>
    <p:extLst>
      <p:ext uri="{BB962C8B-B14F-4D97-AF65-F5344CB8AC3E}">
        <p14:creationId xmlns:p14="http://schemas.microsoft.com/office/powerpoint/2010/main" xmlns="" val="3128104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522"/>
            <a:ext cx="8839200" cy="6994222"/>
          </a:xfrm>
          <a:prstGeom prst="rect">
            <a:avLst/>
          </a:prstGeom>
        </p:spPr>
        <p:txBody>
          <a:bodyPr wrap="square">
            <a:spAutoFit/>
          </a:bodyPr>
          <a:lstStyle/>
          <a:p>
            <a:pPr marL="342900" lvl="0" indent="-342900" algn="just">
              <a:lnSpc>
                <a:spcPct val="150000"/>
              </a:lnSpc>
              <a:buFont typeface="Wingdings" pitchFamily="2" charset="2"/>
              <a:buChar char="ü"/>
            </a:pPr>
            <a:r>
              <a:rPr lang="en-US" sz="2300" dirty="0">
                <a:latin typeface="Times New Roman" pitchFamily="18" charset="0"/>
                <a:cs typeface="Times New Roman" pitchFamily="18" charset="0"/>
              </a:rPr>
              <a:t>The genomic DNA libraries can be prepared by the </a:t>
            </a:r>
            <a:r>
              <a:rPr lang="en-US" sz="2300" dirty="0">
                <a:solidFill>
                  <a:srgbClr val="0070C0"/>
                </a:solidFill>
                <a:latin typeface="Times New Roman" pitchFamily="18" charset="0"/>
                <a:cs typeface="Times New Roman" pitchFamily="18" charset="0"/>
              </a:rPr>
              <a:t>complete digestion of the total genomic DNA with a restriction enzyme</a:t>
            </a:r>
            <a:endParaRPr lang="en-US" sz="2300" dirty="0" smtClean="0">
              <a:solidFill>
                <a:srgbClr val="0070C0"/>
              </a:solidFill>
              <a:latin typeface="Times New Roman" pitchFamily="18" charset="0"/>
              <a:cs typeface="Times New Roman" pitchFamily="18" charset="0"/>
            </a:endParaRPr>
          </a:p>
          <a:p>
            <a:pPr marL="342900" lvl="0" indent="-342900" algn="just">
              <a:lnSpc>
                <a:spcPct val="150000"/>
              </a:lnSpc>
              <a:buFont typeface="Wingdings" pitchFamily="2" charset="2"/>
              <a:buChar char="ü"/>
            </a:pPr>
            <a:r>
              <a:rPr lang="en-US" sz="2300" dirty="0" smtClean="0">
                <a:latin typeface="Times New Roman" pitchFamily="18" charset="0"/>
                <a:cs typeface="Times New Roman" pitchFamily="18" charset="0"/>
              </a:rPr>
              <a:t>These </a:t>
            </a:r>
            <a:r>
              <a:rPr lang="en-US" sz="2300" dirty="0">
                <a:solidFill>
                  <a:srgbClr val="7030A0"/>
                </a:solidFill>
                <a:latin typeface="Times New Roman" pitchFamily="18" charset="0"/>
                <a:cs typeface="Times New Roman" pitchFamily="18" charset="0"/>
              </a:rPr>
              <a:t>fragments are </a:t>
            </a:r>
            <a:r>
              <a:rPr lang="en-US" sz="2300" dirty="0" smtClean="0">
                <a:solidFill>
                  <a:srgbClr val="7030A0"/>
                </a:solidFill>
                <a:latin typeface="Times New Roman" pitchFamily="18" charset="0"/>
                <a:cs typeface="Times New Roman" pitchFamily="18" charset="0"/>
              </a:rPr>
              <a:t>inserted into a suitable self-replicating </a:t>
            </a:r>
            <a:r>
              <a:rPr lang="en-US" sz="2300" dirty="0">
                <a:solidFill>
                  <a:srgbClr val="7030A0"/>
                </a:solidFill>
                <a:latin typeface="Times New Roman" pitchFamily="18" charset="0"/>
                <a:cs typeface="Times New Roman" pitchFamily="18" charset="0"/>
              </a:rPr>
              <a:t>vectors</a:t>
            </a:r>
            <a:r>
              <a:rPr lang="en-US" sz="2300" dirty="0">
                <a:latin typeface="Times New Roman" pitchFamily="18" charset="0"/>
                <a:cs typeface="Times New Roman" pitchFamily="18" charset="0"/>
              </a:rPr>
              <a:t> that enable them to be maintained and propagated within the cells of microorganisms, such as </a:t>
            </a:r>
            <a:r>
              <a:rPr lang="en-US" sz="2300" i="1" dirty="0">
                <a:latin typeface="Times New Roman" pitchFamily="18" charset="0"/>
                <a:cs typeface="Times New Roman" pitchFamily="18" charset="0"/>
              </a:rPr>
              <a:t>Escherichia coli </a:t>
            </a:r>
            <a:r>
              <a:rPr lang="en-US" sz="2300" dirty="0">
                <a:latin typeface="Times New Roman" pitchFamily="18" charset="0"/>
                <a:cs typeface="Times New Roman" pitchFamily="18" charset="0"/>
              </a:rPr>
              <a:t>or </a:t>
            </a:r>
            <a:r>
              <a:rPr lang="en-US" sz="2300" i="1" dirty="0">
                <a:latin typeface="Times New Roman" pitchFamily="18" charset="0"/>
                <a:cs typeface="Times New Roman" pitchFamily="18" charset="0"/>
              </a:rPr>
              <a:t>Saccharomyces </a:t>
            </a:r>
            <a:r>
              <a:rPr lang="en-US" sz="2300" i="1" dirty="0" err="1">
                <a:latin typeface="Times New Roman" pitchFamily="18" charset="0"/>
                <a:cs typeface="Times New Roman" pitchFamily="18" charset="0"/>
              </a:rPr>
              <a:t>cerevisiae</a:t>
            </a:r>
            <a:r>
              <a:rPr lang="en-US" sz="2300" i="1" dirty="0">
                <a:latin typeface="Times New Roman" pitchFamily="18" charset="0"/>
                <a:cs typeface="Times New Roman" pitchFamily="18" charset="0"/>
              </a:rPr>
              <a:t> </a:t>
            </a:r>
            <a:r>
              <a:rPr lang="en-US" sz="2300" dirty="0">
                <a:latin typeface="Times New Roman" pitchFamily="18" charset="0"/>
                <a:cs typeface="Times New Roman" pitchFamily="18" charset="0"/>
              </a:rPr>
              <a:t>(yeast).</a:t>
            </a:r>
          </a:p>
          <a:p>
            <a:pPr marL="342900" lvl="0" indent="-342900" algn="just">
              <a:lnSpc>
                <a:spcPct val="150000"/>
              </a:lnSpc>
              <a:buFont typeface="Wingdings" pitchFamily="2" charset="2"/>
              <a:buChar char="ü"/>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The </a:t>
            </a:r>
            <a:r>
              <a:rPr lang="en-US" sz="2300" dirty="0">
                <a:latin typeface="Times New Roman" pitchFamily="18" charset="0"/>
                <a:cs typeface="Times New Roman" pitchFamily="18" charset="0"/>
              </a:rPr>
              <a:t>amplified DNA fragments represent the entire genome of the organism and are called a </a:t>
            </a:r>
            <a:r>
              <a:rPr lang="en-US" sz="2300" b="1" dirty="0">
                <a:latin typeface="Times New Roman" pitchFamily="18" charset="0"/>
                <a:cs typeface="Times New Roman" pitchFamily="18" charset="0"/>
              </a:rPr>
              <a:t>genomic library.</a:t>
            </a:r>
          </a:p>
          <a:p>
            <a:pPr lvl="0" algn="just">
              <a:lnSpc>
                <a:spcPct val="150000"/>
              </a:lnSpc>
            </a:pPr>
            <a:r>
              <a:rPr lang="en-US" sz="2300" b="1" dirty="0">
                <a:latin typeface="Times New Roman" pitchFamily="18" charset="0"/>
                <a:cs typeface="Times New Roman" pitchFamily="18" charset="0"/>
              </a:rPr>
              <a:t>Note: </a:t>
            </a:r>
            <a:r>
              <a:rPr lang="en-US" sz="2300" b="1" dirty="0">
                <a:solidFill>
                  <a:srgbClr val="FF0000"/>
                </a:solidFill>
                <a:latin typeface="Times New Roman" pitchFamily="18" charset="0"/>
                <a:cs typeface="Times New Roman" pitchFamily="18" charset="0"/>
              </a:rPr>
              <a:t>cloned </a:t>
            </a:r>
            <a:r>
              <a:rPr lang="en-US" sz="2300" b="1" dirty="0" err="1">
                <a:solidFill>
                  <a:srgbClr val="FF0000"/>
                </a:solidFill>
                <a:latin typeface="Times New Roman" pitchFamily="18" charset="0"/>
                <a:cs typeface="Times New Roman" pitchFamily="18" charset="0"/>
              </a:rPr>
              <a:t>cDNA</a:t>
            </a:r>
            <a:r>
              <a:rPr lang="en-US" sz="2300" b="1" dirty="0">
                <a:solidFill>
                  <a:srgbClr val="FF0000"/>
                </a:solidFill>
                <a:latin typeface="Times New Roman" pitchFamily="18" charset="0"/>
                <a:cs typeface="Times New Roman" pitchFamily="18" charset="0"/>
              </a:rPr>
              <a:t> </a:t>
            </a:r>
            <a:r>
              <a:rPr lang="en-US" sz="2300" dirty="0">
                <a:latin typeface="Times New Roman" pitchFamily="18" charset="0"/>
                <a:cs typeface="Times New Roman" pitchFamily="18" charset="0"/>
              </a:rPr>
              <a:t>lack introns and the control regions of the genes, whereas these are present in </a:t>
            </a:r>
            <a:r>
              <a:rPr lang="en-US" sz="2300" b="1" dirty="0">
                <a:solidFill>
                  <a:srgbClr val="0070C0"/>
                </a:solidFill>
                <a:latin typeface="Times New Roman" pitchFamily="18" charset="0"/>
                <a:cs typeface="Times New Roman" pitchFamily="18" charset="0"/>
              </a:rPr>
              <a:t>genomic libraries. </a:t>
            </a:r>
            <a:endParaRPr lang="en-US" sz="2300" b="1" dirty="0" smtClean="0">
              <a:solidFill>
                <a:srgbClr val="0070C0"/>
              </a:solidFill>
              <a:latin typeface="Times New Roman" pitchFamily="18" charset="0"/>
              <a:cs typeface="Times New Roman" pitchFamily="18" charset="0"/>
            </a:endParaRPr>
          </a:p>
          <a:p>
            <a:pPr marL="285750" lvl="0" indent="-285750" algn="just">
              <a:lnSpc>
                <a:spcPct val="150000"/>
              </a:lnSpc>
              <a:buFont typeface="Wingdings" pitchFamily="2" charset="2"/>
              <a:buChar char="ü"/>
            </a:pPr>
            <a:r>
              <a:rPr lang="en-US" sz="2300" dirty="0">
                <a:latin typeface="Times New Roman" pitchFamily="18" charset="0"/>
                <a:cs typeface="Times New Roman" pitchFamily="18" charset="0"/>
              </a:rPr>
              <a:t>The drawback of this method is that </a:t>
            </a:r>
            <a:r>
              <a:rPr lang="en-US" sz="2300" dirty="0">
                <a:solidFill>
                  <a:srgbClr val="002060"/>
                </a:solidFill>
                <a:latin typeface="Times New Roman" pitchFamily="18" charset="0"/>
                <a:cs typeface="Times New Roman" pitchFamily="18" charset="0"/>
              </a:rPr>
              <a:t>sometimes the sequence of interest may contain multiple restriction sites, </a:t>
            </a:r>
            <a:r>
              <a:rPr lang="en-US" sz="2300" dirty="0">
                <a:latin typeface="Times New Roman" pitchFamily="18" charset="0"/>
                <a:cs typeface="Times New Roman" pitchFamily="18" charset="0"/>
              </a:rPr>
              <a:t>so </a:t>
            </a:r>
            <a:r>
              <a:rPr lang="en-US" sz="2300" dirty="0">
                <a:solidFill>
                  <a:srgbClr val="7030A0"/>
                </a:solidFill>
                <a:latin typeface="Times New Roman" pitchFamily="18" charset="0"/>
                <a:cs typeface="Times New Roman" pitchFamily="18" charset="0"/>
              </a:rPr>
              <a:t>digestion with RE results into two or more pieces</a:t>
            </a:r>
          </a:p>
        </p:txBody>
      </p:sp>
      <p:sp>
        <p:nvSpPr>
          <p:cNvPr id="3" name="Slide Number Placeholder 2"/>
          <p:cNvSpPr>
            <a:spLocks noGrp="1"/>
          </p:cNvSpPr>
          <p:nvPr>
            <p:ph type="sldNum" sz="quarter" idx="12"/>
          </p:nvPr>
        </p:nvSpPr>
        <p:spPr/>
        <p:txBody>
          <a:bodyPr/>
          <a:lstStyle/>
          <a:p>
            <a:fld id="{8E82F8EB-D623-43FC-AB15-0EFF6FAC25BD}" type="slidenum">
              <a:rPr lang="en-US" smtClean="0"/>
              <a:pPr/>
              <a:t>51</a:t>
            </a:fld>
            <a:endParaRPr lang="en-US"/>
          </a:p>
        </p:txBody>
      </p:sp>
    </p:spTree>
    <p:extLst>
      <p:ext uri="{BB962C8B-B14F-4D97-AF65-F5344CB8AC3E}">
        <p14:creationId xmlns:p14="http://schemas.microsoft.com/office/powerpoint/2010/main" xmlns="" val="49530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genomic dna libraries"/>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52400" y="152400"/>
            <a:ext cx="8763000" cy="6553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52</a:t>
            </a:fld>
            <a:endParaRPr lang="en-US"/>
          </a:p>
        </p:txBody>
      </p:sp>
    </p:spTree>
    <p:extLst>
      <p:ext uri="{BB962C8B-B14F-4D97-AF65-F5344CB8AC3E}">
        <p14:creationId xmlns:p14="http://schemas.microsoft.com/office/powerpoint/2010/main" xmlns="" val="11171294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2"/>
            <a:ext cx="8839200" cy="6740307"/>
          </a:xfrm>
          <a:prstGeom prst="rect">
            <a:avLst/>
          </a:prstGeom>
        </p:spPr>
        <p:txBody>
          <a:bodyPr wrap="square">
            <a:spAutoFit/>
          </a:bodyPr>
          <a:lstStyle/>
          <a:p>
            <a:pPr algn="just" fontAlgn="base">
              <a:lnSpc>
                <a:spcPct val="150000"/>
              </a:lnSpc>
            </a:pPr>
            <a:r>
              <a:rPr lang="en-US" sz="2400" b="1" dirty="0" smtClean="0">
                <a:solidFill>
                  <a:srgbClr val="C00000"/>
                </a:solidFill>
                <a:latin typeface="Times New Roman" pitchFamily="18" charset="0"/>
                <a:cs typeface="Times New Roman" pitchFamily="18" charset="0"/>
              </a:rPr>
              <a:t>2. </a:t>
            </a:r>
            <a:r>
              <a:rPr lang="en-US" sz="2400" b="1" dirty="0" err="1" smtClean="0">
                <a:solidFill>
                  <a:srgbClr val="C00000"/>
                </a:solidFill>
                <a:latin typeface="Times New Roman" pitchFamily="18" charset="0"/>
                <a:cs typeface="Times New Roman" pitchFamily="18" charset="0"/>
              </a:rPr>
              <a:t>cDNA</a:t>
            </a:r>
            <a:r>
              <a:rPr lang="en-US" sz="2400" b="1" dirty="0" smtClean="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Library:</a:t>
            </a:r>
            <a:endParaRPr lang="en-US" sz="2400" dirty="0">
              <a:solidFill>
                <a:srgbClr val="C00000"/>
              </a:solidFill>
              <a:latin typeface="Times New Roman" pitchFamily="18" charset="0"/>
              <a:cs typeface="Times New Roman" pitchFamily="18" charset="0"/>
            </a:endParaRPr>
          </a:p>
          <a:p>
            <a:pPr marL="342900" indent="-342900" algn="just" fontAlgn="base">
              <a:lnSpc>
                <a:spcPct val="150000"/>
              </a:lnSpc>
              <a:buFont typeface="Wingdings" pitchFamily="2" charset="2"/>
              <a:buChar char="v"/>
            </a:pPr>
            <a:r>
              <a:rPr lang="en-US" sz="2400" dirty="0" smtClean="0">
                <a:latin typeface="Times New Roman" pitchFamily="18" charset="0"/>
                <a:cs typeface="Times New Roman" pitchFamily="18" charset="0"/>
              </a:rPr>
              <a:t>If a gene of interest is expressed at a very high level in a particular tissue, it is likely that the </a:t>
            </a:r>
            <a:r>
              <a:rPr lang="en-US" sz="2400" b="1" dirty="0" smtClean="0">
                <a:solidFill>
                  <a:schemeClr val="accent6">
                    <a:lumMod val="50000"/>
                  </a:schemeClr>
                </a:solidFill>
                <a:latin typeface="Times New Roman" pitchFamily="18" charset="0"/>
                <a:cs typeface="Times New Roman" pitchFamily="18" charset="0"/>
              </a:rPr>
              <a:t>messenger RNA (mRNA) </a:t>
            </a:r>
            <a:r>
              <a:rPr lang="en-US" sz="2400" dirty="0" smtClean="0">
                <a:latin typeface="Times New Roman" pitchFamily="18" charset="0"/>
                <a:cs typeface="Times New Roman" pitchFamily="18" charset="0"/>
              </a:rPr>
              <a:t>corresponding to that gene is also present at high concentrations in the cell.</a:t>
            </a:r>
          </a:p>
          <a:p>
            <a:pPr marL="342900" indent="-342900" algn="just" fontAlgn="base">
              <a:lnSpc>
                <a:spcPct val="150000"/>
              </a:lnSpc>
              <a:buFont typeface="Wingdings" pitchFamily="2" charset="2"/>
              <a:buChar char="v"/>
            </a:pPr>
            <a:r>
              <a:rPr lang="en-US" sz="2400" b="1" dirty="0" err="1" smtClean="0">
                <a:solidFill>
                  <a:srgbClr val="C00000"/>
                </a:solidFill>
                <a:latin typeface="Times New Roman" pitchFamily="18" charset="0"/>
                <a:cs typeface="Times New Roman" pitchFamily="18" charset="0"/>
              </a:rPr>
              <a:t>cDNA</a:t>
            </a:r>
            <a:r>
              <a:rPr lang="en-US" sz="2400" b="1" dirty="0" smtClean="0">
                <a:solidFill>
                  <a:srgbClr val="C00000"/>
                </a:solidFill>
                <a:latin typeface="Times New Roman" pitchFamily="18" charset="0"/>
                <a:cs typeface="Times New Roman" pitchFamily="18" charset="0"/>
              </a:rPr>
              <a:t> libraries </a:t>
            </a:r>
            <a:r>
              <a:rPr lang="en-US" sz="2400" dirty="0" smtClean="0">
                <a:latin typeface="Times New Roman" pitchFamily="18" charset="0"/>
                <a:cs typeface="Times New Roman" pitchFamily="18" charset="0"/>
              </a:rPr>
              <a:t>are </a:t>
            </a:r>
            <a:r>
              <a:rPr lang="en-US" sz="2400" dirty="0" smtClean="0">
                <a:solidFill>
                  <a:srgbClr val="002060"/>
                </a:solidFill>
                <a:latin typeface="Times New Roman" pitchFamily="18" charset="0"/>
                <a:cs typeface="Times New Roman" pitchFamily="18" charset="0"/>
              </a:rPr>
              <a:t>prepared </a:t>
            </a:r>
            <a:r>
              <a:rPr lang="en-US" sz="2400" dirty="0">
                <a:solidFill>
                  <a:srgbClr val="002060"/>
                </a:solidFill>
                <a:latin typeface="Times New Roman" pitchFamily="18" charset="0"/>
                <a:cs typeface="Times New Roman" pitchFamily="18" charset="0"/>
              </a:rPr>
              <a:t>by iso­lating mRNAs from tissues which are actively synthesizing proteins, </a:t>
            </a:r>
            <a:r>
              <a:rPr lang="en-US" sz="2400" dirty="0">
                <a:latin typeface="Times New Roman" pitchFamily="18" charset="0"/>
                <a:cs typeface="Times New Roman" pitchFamily="18" charset="0"/>
              </a:rPr>
              <a:t>like </a:t>
            </a:r>
            <a:r>
              <a:rPr lang="en-US" sz="2400" b="1" dirty="0">
                <a:solidFill>
                  <a:schemeClr val="accent6">
                    <a:lumMod val="75000"/>
                  </a:schemeClr>
                </a:solidFill>
                <a:latin typeface="Times New Roman" pitchFamily="18" charset="0"/>
                <a:cs typeface="Times New Roman" pitchFamily="18" charset="0"/>
              </a:rPr>
              <a:t>roots</a:t>
            </a:r>
            <a:r>
              <a:rPr lang="en-US" sz="2400" dirty="0">
                <a:latin typeface="Times New Roman" pitchFamily="18" charset="0"/>
                <a:cs typeface="Times New Roman" pitchFamily="18" charset="0"/>
              </a:rPr>
              <a:t> and </a:t>
            </a:r>
            <a:r>
              <a:rPr lang="en-US" sz="2400" b="1" dirty="0">
                <a:solidFill>
                  <a:schemeClr val="accent6">
                    <a:lumMod val="50000"/>
                  </a:schemeClr>
                </a:solidFill>
                <a:latin typeface="Times New Roman" pitchFamily="18" charset="0"/>
                <a:cs typeface="Times New Roman" pitchFamily="18" charset="0"/>
              </a:rPr>
              <a:t>leaves</a:t>
            </a:r>
            <a:r>
              <a:rPr lang="en-US" sz="2400" dirty="0">
                <a:latin typeface="Times New Roman" pitchFamily="18" charset="0"/>
                <a:cs typeface="Times New Roman" pitchFamily="18" charset="0"/>
              </a:rPr>
              <a:t> in plants, </a:t>
            </a:r>
            <a:r>
              <a:rPr lang="en-US" sz="2400" b="1" dirty="0">
                <a:solidFill>
                  <a:schemeClr val="tx2">
                    <a:lumMod val="60000"/>
                    <a:lumOff val="40000"/>
                  </a:schemeClr>
                </a:solidFill>
                <a:latin typeface="Times New Roman" pitchFamily="18" charset="0"/>
                <a:cs typeface="Times New Roman" pitchFamily="18" charset="0"/>
              </a:rPr>
              <a:t>ovaries</a:t>
            </a:r>
            <a:r>
              <a:rPr lang="en-US" sz="2400" dirty="0">
                <a:latin typeface="Times New Roman" pitchFamily="18" charset="0"/>
                <a:cs typeface="Times New Roman" pitchFamily="18" charset="0"/>
              </a:rPr>
              <a:t> or </a:t>
            </a:r>
            <a:r>
              <a:rPr lang="en-US" sz="2400" b="1" dirty="0">
                <a:solidFill>
                  <a:schemeClr val="tx2">
                    <a:lumMod val="75000"/>
                  </a:schemeClr>
                </a:solidFill>
                <a:latin typeface="Times New Roman" pitchFamily="18" charset="0"/>
                <a:cs typeface="Times New Roman" pitchFamily="18" charset="0"/>
              </a:rPr>
              <a:t>reticulocytes</a:t>
            </a:r>
            <a:r>
              <a:rPr lang="en-US" sz="2400" dirty="0">
                <a:latin typeface="Times New Roman" pitchFamily="18" charset="0"/>
                <a:cs typeface="Times New Roman" pitchFamily="18" charset="0"/>
              </a:rPr>
              <a:t> in mammals, etc. </a:t>
            </a:r>
            <a:endParaRPr lang="en-US" sz="2400" dirty="0" smtClean="0">
              <a:latin typeface="Times New Roman" pitchFamily="18" charset="0"/>
              <a:cs typeface="Times New Roman" pitchFamily="18" charset="0"/>
            </a:endParaRPr>
          </a:p>
          <a:p>
            <a:pPr marL="342900" indent="-342900" algn="just" fontAlgn="base">
              <a:lnSpc>
                <a:spcPct val="150000"/>
              </a:lnSpc>
              <a:buFont typeface="Wingdings" pitchFamily="2" charset="2"/>
              <a:buChar char="v"/>
            </a:pPr>
            <a:r>
              <a:rPr lang="en-US" sz="2400" dirty="0" smtClean="0">
                <a:latin typeface="Times New Roman" pitchFamily="18" charset="0"/>
                <a:cs typeface="Times New Roman" pitchFamily="18" charset="0"/>
              </a:rPr>
              <a:t>The </a:t>
            </a:r>
            <a:r>
              <a:rPr lang="en-US" sz="2400" b="1" dirty="0">
                <a:solidFill>
                  <a:srgbClr val="00B050"/>
                </a:solidFill>
                <a:latin typeface="Times New Roman" pitchFamily="18" charset="0"/>
                <a:cs typeface="Times New Roman" pitchFamily="18" charset="0"/>
              </a:rPr>
              <a:t>mRNAs</a:t>
            </a:r>
            <a:r>
              <a:rPr lang="en-US" sz="2400" dirty="0">
                <a:latin typeface="Times New Roman" pitchFamily="18" charset="0"/>
                <a:cs typeface="Times New Roman" pitchFamily="18" charset="0"/>
              </a:rPr>
              <a:t> are used for copying them into </a:t>
            </a:r>
            <a:r>
              <a:rPr lang="en-US" sz="2400" b="1" dirty="0" err="1">
                <a:solidFill>
                  <a:srgbClr val="00B0F0"/>
                </a:solidFill>
                <a:latin typeface="Times New Roman" pitchFamily="18" charset="0"/>
                <a:cs typeface="Times New Roman" pitchFamily="18" charset="0"/>
              </a:rPr>
              <a:t>cDNAs</a:t>
            </a:r>
            <a:r>
              <a:rPr lang="en-US" sz="2400" dirty="0">
                <a:latin typeface="Times New Roman" pitchFamily="18" charset="0"/>
                <a:cs typeface="Times New Roman" pitchFamily="18" charset="0"/>
              </a:rPr>
              <a:t> through the use of </a:t>
            </a:r>
            <a:r>
              <a:rPr lang="en-US" sz="2400" i="1" dirty="0">
                <a:latin typeface="Times New Roman" pitchFamily="18" charset="0"/>
                <a:cs typeface="Times New Roman" pitchFamily="18" charset="0"/>
              </a:rPr>
              <a:t>reverse transcriptase. </a:t>
            </a:r>
            <a:endParaRPr lang="en-US" sz="2400" i="1" dirty="0" smtClean="0">
              <a:latin typeface="Times New Roman" pitchFamily="18" charset="0"/>
              <a:cs typeface="Times New Roman" pitchFamily="18" charset="0"/>
            </a:endParaRPr>
          </a:p>
          <a:p>
            <a:pPr marL="342900" indent="-342900" algn="just" fontAlgn="base">
              <a:lnSpc>
                <a:spcPct val="150000"/>
              </a:lnSpc>
              <a:buFont typeface="Wingdings" pitchFamily="2" charset="2"/>
              <a:buChar char="v"/>
            </a:pPr>
            <a:r>
              <a:rPr lang="en-US" sz="2400" dirty="0" smtClean="0">
                <a:latin typeface="Times New Roman" pitchFamily="18" charset="0"/>
                <a:cs typeface="Times New Roman" pitchFamily="18" charset="0"/>
              </a:rPr>
              <a:t>The resulting </a:t>
            </a:r>
            <a:r>
              <a:rPr lang="en-US" sz="2400" b="1" dirty="0" err="1" smtClean="0">
                <a:solidFill>
                  <a:srgbClr val="00B0F0"/>
                </a:solidFill>
                <a:latin typeface="Times New Roman" pitchFamily="18" charset="0"/>
                <a:cs typeface="Times New Roman" pitchFamily="18" charset="0"/>
              </a:rPr>
              <a:t>cDNA</a:t>
            </a:r>
            <a:r>
              <a:rPr lang="en-US" sz="2400" dirty="0" smtClean="0">
                <a:latin typeface="Times New Roman" pitchFamily="18" charset="0"/>
                <a:cs typeface="Times New Roman" pitchFamily="18" charset="0"/>
              </a:rPr>
              <a:t> is thus a </a:t>
            </a:r>
            <a:r>
              <a:rPr lang="en-US" sz="2400" b="1" dirty="0" smtClean="0">
                <a:solidFill>
                  <a:srgbClr val="00B050"/>
                </a:solidFill>
                <a:latin typeface="Times New Roman" pitchFamily="18" charset="0"/>
                <a:cs typeface="Times New Roman" pitchFamily="18" charset="0"/>
              </a:rPr>
              <a:t>double-stranded copy of mRNA.</a:t>
            </a:r>
          </a:p>
          <a:p>
            <a:pPr marL="342900" indent="-342900" algn="just" fontAlgn="base">
              <a:lnSpc>
                <a:spcPct val="150000"/>
              </a:lnSpc>
              <a:buFont typeface="Wingdings" pitchFamily="2" charset="2"/>
              <a:buChar char="v"/>
            </a:pPr>
            <a:r>
              <a:rPr lang="en-US" sz="2400" b="1" dirty="0" err="1" smtClean="0">
                <a:solidFill>
                  <a:srgbClr val="00B0F0"/>
                </a:solidFill>
                <a:latin typeface="Times New Roman" pitchFamily="18" charset="0"/>
                <a:cs typeface="Times New Roman" pitchFamily="18" charset="0"/>
              </a:rPr>
              <a:t>cDNA</a:t>
            </a:r>
            <a:r>
              <a:rPr lang="en-US" sz="2400" dirty="0" smtClean="0">
                <a:latin typeface="Times New Roman" pitchFamily="18" charset="0"/>
                <a:cs typeface="Times New Roman" pitchFamily="18" charset="0"/>
              </a:rPr>
              <a:t> can be amplified by </a:t>
            </a:r>
            <a:r>
              <a:rPr lang="en-US" sz="2400" b="1" dirty="0" smtClean="0">
                <a:solidFill>
                  <a:srgbClr val="002060"/>
                </a:solidFill>
                <a:latin typeface="Times New Roman" pitchFamily="18" charset="0"/>
                <a:cs typeface="Times New Roman" pitchFamily="18" charset="0"/>
              </a:rPr>
              <a:t>cloning</a:t>
            </a:r>
            <a:r>
              <a:rPr lang="en-US" sz="2400" dirty="0" smtClean="0">
                <a:latin typeface="Times New Roman" pitchFamily="18" charset="0"/>
                <a:cs typeface="Times New Roman" pitchFamily="18" charset="0"/>
              </a:rPr>
              <a:t> or by the </a:t>
            </a:r>
            <a:r>
              <a:rPr lang="en-US" sz="2400" b="1" dirty="0" smtClean="0">
                <a:solidFill>
                  <a:srgbClr val="7030A0"/>
                </a:solidFill>
                <a:latin typeface="Times New Roman" pitchFamily="18" charset="0"/>
                <a:cs typeface="Times New Roman" pitchFamily="18" charset="0"/>
              </a:rPr>
              <a:t>polymerase chain reaction (PCR).</a:t>
            </a:r>
            <a:r>
              <a:rPr lang="en-US" sz="2400" b="1" dirty="0">
                <a:solidFill>
                  <a:srgbClr val="7030A0"/>
                </a:solidFill>
                <a:latin typeface="Times New Roman" pitchFamily="18" charset="0"/>
                <a:cs typeface="Times New Roman" pitchFamily="18" charset="0"/>
              </a:rPr>
              <a:t> </a:t>
            </a:r>
            <a:endParaRPr lang="en-US" sz="2400" b="1" dirty="0">
              <a:solidFill>
                <a:srgbClr val="7030A0"/>
              </a:solidFill>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53</a:t>
            </a:fld>
            <a:endParaRPr lang="en-US"/>
          </a:p>
        </p:txBody>
      </p:sp>
    </p:spTree>
    <p:extLst>
      <p:ext uri="{BB962C8B-B14F-4D97-AF65-F5344CB8AC3E}">
        <p14:creationId xmlns:p14="http://schemas.microsoft.com/office/powerpoint/2010/main" xmlns="" val="11259640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cdna librari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52400"/>
            <a:ext cx="8001000" cy="6553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54</a:t>
            </a:fld>
            <a:endParaRPr lang="en-US"/>
          </a:p>
        </p:txBody>
      </p:sp>
    </p:spTree>
    <p:extLst>
      <p:ext uri="{BB962C8B-B14F-4D97-AF65-F5344CB8AC3E}">
        <p14:creationId xmlns:p14="http://schemas.microsoft.com/office/powerpoint/2010/main" xmlns="" val="26674688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3"/>
            <a:ext cx="8915400" cy="6186309"/>
          </a:xfrm>
          <a:prstGeom prst="rect">
            <a:avLst/>
          </a:prstGeom>
        </p:spPr>
        <p:txBody>
          <a:bodyPr wrap="square">
            <a:spAutoFit/>
          </a:bodyPr>
          <a:lstStyle/>
          <a:p>
            <a:pPr>
              <a:lnSpc>
                <a:spcPct val="150000"/>
              </a:lnSpc>
            </a:pPr>
            <a:r>
              <a:rPr lang="en-US" sz="2400" b="1" dirty="0" smtClean="0">
                <a:solidFill>
                  <a:srgbClr val="002060"/>
                </a:solidFill>
                <a:latin typeface="Times New Roman" pitchFamily="18" charset="0"/>
                <a:cs typeface="Times New Roman" pitchFamily="18" charset="0"/>
              </a:rPr>
              <a:t>2.4. Transgenic: Introduction </a:t>
            </a:r>
            <a:r>
              <a:rPr lang="en-US" sz="2400" b="1" dirty="0">
                <a:solidFill>
                  <a:srgbClr val="002060"/>
                </a:solidFill>
                <a:latin typeface="Times New Roman" pitchFamily="18" charset="0"/>
                <a:cs typeface="Times New Roman" pitchFamily="18" charset="0"/>
              </a:rPr>
              <a:t>of Recombinant DNA into Host </a:t>
            </a:r>
            <a:r>
              <a:rPr lang="en-US" sz="2400" b="1" dirty="0" smtClean="0">
                <a:solidFill>
                  <a:srgbClr val="002060"/>
                </a:solidFill>
                <a:latin typeface="Times New Roman" pitchFamily="18" charset="0"/>
                <a:cs typeface="Times New Roman" pitchFamily="18" charset="0"/>
              </a:rPr>
              <a:t>Cells</a:t>
            </a:r>
          </a:p>
          <a:p>
            <a:pPr marL="342900" indent="-342900" algn="just">
              <a:lnSpc>
                <a:spcPct val="150000"/>
              </a:lnSpc>
              <a:buFont typeface="Courier New" pitchFamily="49" charset="0"/>
              <a:buChar char="o"/>
            </a:pPr>
            <a:r>
              <a:rPr lang="en-US" sz="2400" b="1" dirty="0">
                <a:solidFill>
                  <a:srgbClr val="00B050"/>
                </a:solidFill>
                <a:latin typeface="Times New Roman" pitchFamily="18" charset="0"/>
                <a:cs typeface="Times New Roman" pitchFamily="18" charset="0"/>
              </a:rPr>
              <a:t>Transgenic organism </a:t>
            </a:r>
            <a:r>
              <a:rPr lang="en-US" sz="2400" dirty="0">
                <a:latin typeface="Times New Roman" pitchFamily="18" charset="0"/>
                <a:cs typeface="Times New Roman" pitchFamily="18" charset="0"/>
              </a:rPr>
              <a:t>is defined as living organisms containing genetic material into which DNA from </a:t>
            </a:r>
            <a:r>
              <a:rPr lang="en-US" sz="2400" dirty="0" smtClean="0">
                <a:latin typeface="Times New Roman" pitchFamily="18" charset="0"/>
                <a:cs typeface="Times New Roman" pitchFamily="18" charset="0"/>
              </a:rPr>
              <a:t>different organisms </a:t>
            </a:r>
            <a:r>
              <a:rPr lang="en-US" sz="2400" dirty="0">
                <a:latin typeface="Times New Roman" pitchFamily="18" charset="0"/>
                <a:cs typeface="Times New Roman" pitchFamily="18" charset="0"/>
              </a:rPr>
              <a:t>has been artificially </a:t>
            </a:r>
            <a:r>
              <a:rPr lang="en-US" sz="2400" dirty="0" smtClean="0">
                <a:latin typeface="Times New Roman" pitchFamily="18" charset="0"/>
                <a:cs typeface="Times New Roman" pitchFamily="18" charset="0"/>
              </a:rPr>
              <a:t>introduced</a:t>
            </a:r>
            <a:r>
              <a:rPr lang="en-US" sz="2400" dirty="0" smtClean="0">
                <a:solidFill>
                  <a:srgbClr val="3B3835"/>
                </a:solidFill>
                <a:latin typeface="Helvetica Neue"/>
              </a:rPr>
              <a:t>. </a:t>
            </a:r>
            <a:r>
              <a:rPr lang="en-US" sz="2400" dirty="0" smtClean="0">
                <a:latin typeface="Times New Roman" pitchFamily="18" charset="0"/>
                <a:cs typeface="Times New Roman" pitchFamily="18" charset="0"/>
              </a:rPr>
              <a:t>Or</a:t>
            </a:r>
          </a:p>
          <a:p>
            <a:pPr marL="342900" indent="-342900" algn="just">
              <a:lnSpc>
                <a:spcPct val="150000"/>
              </a:lnSpc>
              <a:buFont typeface="Courier New" pitchFamily="49" charset="0"/>
              <a:buChar char="o"/>
            </a:pPr>
            <a:r>
              <a:rPr lang="en-US" sz="2400" b="1" dirty="0" smtClean="0">
                <a:solidFill>
                  <a:srgbClr val="00B050"/>
                </a:solidFill>
                <a:latin typeface="Times New Roman" pitchFamily="18" charset="0"/>
                <a:cs typeface="Times New Roman" pitchFamily="18" charset="0"/>
              </a:rPr>
              <a:t>Transgenic</a:t>
            </a:r>
            <a:r>
              <a:rPr lang="en-US" sz="2400" dirty="0" smtClean="0">
                <a:latin typeface="Times New Roman" pitchFamily="18" charset="0"/>
                <a:cs typeface="Times New Roman" pitchFamily="18" charset="0"/>
              </a:rPr>
              <a:t> is an organism containing a </a:t>
            </a:r>
            <a:r>
              <a:rPr lang="en-US" sz="2400" b="1" dirty="0" smtClean="0">
                <a:solidFill>
                  <a:srgbClr val="00B0F0"/>
                </a:solidFill>
                <a:latin typeface="Times New Roman" pitchFamily="18" charset="0"/>
                <a:cs typeface="Times New Roman" pitchFamily="18" charset="0"/>
              </a:rPr>
              <a:t>transgene</a:t>
            </a:r>
            <a:r>
              <a:rPr lang="en-US" sz="2400" dirty="0" smtClean="0">
                <a:latin typeface="Times New Roman" pitchFamily="18" charset="0"/>
                <a:cs typeface="Times New Roman" pitchFamily="18" charset="0"/>
              </a:rPr>
              <a:t> introduced by technological (not breeding) methods.</a:t>
            </a:r>
          </a:p>
          <a:p>
            <a:pPr marL="342900" indent="-342900" algn="just">
              <a:lnSpc>
                <a:spcPct val="150000"/>
              </a:lnSpc>
              <a:buFont typeface="Courier New" pitchFamily="49" charset="0"/>
              <a:buChar char="o"/>
            </a:pPr>
            <a:r>
              <a:rPr lang="en-US" sz="2400" b="1" dirty="0" smtClean="0">
                <a:solidFill>
                  <a:srgbClr val="00B050"/>
                </a:solidFill>
                <a:latin typeface="Times New Roman" pitchFamily="18" charset="0"/>
                <a:cs typeface="Times New Roman" pitchFamily="18" charset="0"/>
              </a:rPr>
              <a:t>Transgene</a:t>
            </a:r>
            <a:r>
              <a:rPr lang="en-US" sz="2400" dirty="0" smtClean="0">
                <a:latin typeface="Times New Roman" pitchFamily="18" charset="0"/>
                <a:cs typeface="Times New Roman" pitchFamily="18" charset="0"/>
              </a:rPr>
              <a:t> is the genetically engineered gene added to a species.</a:t>
            </a:r>
          </a:p>
          <a:p>
            <a:pPr marL="342900" indent="-342900" algn="just">
              <a:lnSpc>
                <a:spcPct val="150000"/>
              </a:lnSpc>
              <a:buFont typeface="Courier New" pitchFamily="49" charset="0"/>
              <a:buChar char="o"/>
            </a:pPr>
            <a:r>
              <a:rPr lang="en-US" sz="2400" dirty="0" smtClean="0">
                <a:latin typeface="Times New Roman" pitchFamily="18" charset="0"/>
                <a:cs typeface="Times New Roman" pitchFamily="18" charset="0"/>
              </a:rPr>
              <a:t>The phenomenon of introduction of exogenous DNA (transgene) into the genome to create and maintain a stable and heritable character is called </a:t>
            </a:r>
            <a:r>
              <a:rPr lang="en-US" sz="2400" b="1" dirty="0" err="1" smtClean="0">
                <a:solidFill>
                  <a:srgbClr val="FF0000"/>
                </a:solidFill>
                <a:latin typeface="Times New Roman" pitchFamily="18" charset="0"/>
                <a:cs typeface="Times New Roman" pitchFamily="18" charset="0"/>
              </a:rPr>
              <a:t>transgenesis</a:t>
            </a:r>
            <a:r>
              <a:rPr lang="en-US" sz="2400" b="1" dirty="0" smtClean="0">
                <a:solidFill>
                  <a:srgbClr val="FF0000"/>
                </a:solidFill>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p>
          <a:p>
            <a:pPr marL="342900" indent="-342900" algn="just">
              <a:lnSpc>
                <a:spcPct val="150000"/>
              </a:lnSpc>
              <a:buFont typeface="Courier New" pitchFamily="49" charset="0"/>
              <a:buChar char="o"/>
            </a:pPr>
            <a:r>
              <a:rPr lang="en-US" sz="2400" dirty="0" smtClean="0">
                <a:solidFill>
                  <a:srgbClr val="7030A0"/>
                </a:solidFill>
                <a:latin typeface="Times New Roman" pitchFamily="18" charset="0"/>
                <a:cs typeface="Times New Roman" pitchFamily="18" charset="0"/>
              </a:rPr>
              <a:t>Transgenic can be plants, animals or microbes.</a:t>
            </a:r>
          </a:p>
        </p:txBody>
      </p:sp>
      <p:sp>
        <p:nvSpPr>
          <p:cNvPr id="2" name="Slide Number Placeholder 1"/>
          <p:cNvSpPr>
            <a:spLocks noGrp="1"/>
          </p:cNvSpPr>
          <p:nvPr>
            <p:ph type="sldNum" sz="quarter" idx="12"/>
          </p:nvPr>
        </p:nvSpPr>
        <p:spPr/>
        <p:txBody>
          <a:bodyPr/>
          <a:lstStyle/>
          <a:p>
            <a:fld id="{8E82F8EB-D623-43FC-AB15-0EFF6FAC25BD}" type="slidenum">
              <a:rPr lang="en-US" smtClean="0"/>
              <a:pPr/>
              <a:t>55</a:t>
            </a:fld>
            <a:endParaRPr lang="en-US"/>
          </a:p>
        </p:txBody>
      </p:sp>
    </p:spTree>
    <p:extLst>
      <p:ext uri="{BB962C8B-B14F-4D97-AF65-F5344CB8AC3E}">
        <p14:creationId xmlns:p14="http://schemas.microsoft.com/office/powerpoint/2010/main" xmlns="" val="3212922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2"/>
            <a:ext cx="8839200" cy="6186309"/>
          </a:xfrm>
          <a:prstGeom prst="rect">
            <a:avLst/>
          </a:prstGeom>
        </p:spPr>
        <p:txBody>
          <a:bodyPr wrap="square">
            <a:spAutoFit/>
          </a:bodyPr>
          <a:lstStyle/>
          <a:p>
            <a:pPr marL="342900" indent="-342900" algn="just">
              <a:lnSpc>
                <a:spcPct val="150000"/>
              </a:lnSpc>
              <a:buFont typeface="Courier New" pitchFamily="49" charset="0"/>
              <a:buChar char="o"/>
            </a:pPr>
            <a:r>
              <a:rPr lang="en-US" sz="2400" dirty="0" smtClean="0">
                <a:solidFill>
                  <a:srgbClr val="002060"/>
                </a:solidFill>
                <a:latin typeface="Times New Roman" pitchFamily="18" charset="0"/>
                <a:cs typeface="Times New Roman" pitchFamily="18" charset="0"/>
              </a:rPr>
              <a:t>Introduction of biologically active recombinant DNA into host cells is a very important step in recombinant DNA technology or genetic engineering</a:t>
            </a:r>
          </a:p>
          <a:p>
            <a:pPr marL="342900" indent="-342900" algn="just">
              <a:lnSpc>
                <a:spcPct val="150000"/>
              </a:lnSpc>
              <a:buFont typeface="Courier New" pitchFamily="49" charset="0"/>
              <a:buChar char="o"/>
            </a:pPr>
            <a:r>
              <a:rPr lang="en-US" sz="2400" dirty="0">
                <a:solidFill>
                  <a:srgbClr val="000000"/>
                </a:solidFill>
                <a:latin typeface="times new roman"/>
              </a:rPr>
              <a:t>The most common model organism used as a potential host for cloning is </a:t>
            </a:r>
            <a:r>
              <a:rPr lang="en-US" sz="2400" b="1" i="1" dirty="0">
                <a:solidFill>
                  <a:srgbClr val="0070C0"/>
                </a:solidFill>
                <a:latin typeface="times new roman"/>
              </a:rPr>
              <a:t>E. coli</a:t>
            </a:r>
            <a:r>
              <a:rPr lang="en-US" sz="2400" b="1" dirty="0">
                <a:solidFill>
                  <a:srgbClr val="0070C0"/>
                </a:solidFill>
                <a:latin typeface="times new roman"/>
              </a:rPr>
              <a:t> </a:t>
            </a:r>
            <a:r>
              <a:rPr lang="en-US" sz="2400" dirty="0">
                <a:solidFill>
                  <a:srgbClr val="000000"/>
                </a:solidFill>
                <a:latin typeface="times new roman"/>
              </a:rPr>
              <a:t>since it is very convenient to </a:t>
            </a:r>
            <a:r>
              <a:rPr lang="en-US" sz="2400" dirty="0" smtClean="0">
                <a:solidFill>
                  <a:srgbClr val="000000"/>
                </a:solidFill>
                <a:latin typeface="times new roman"/>
              </a:rPr>
              <a:t>use</a:t>
            </a:r>
            <a:r>
              <a:rPr lang="en-US" sz="2400" dirty="0" smtClean="0">
                <a:solidFill>
                  <a:srgbClr val="3B3835"/>
                </a:solidFill>
                <a:latin typeface="Times New Roman" pitchFamily="18" charset="0"/>
                <a:cs typeface="Times New Roman" pitchFamily="18" charset="0"/>
              </a:rPr>
              <a:t>.</a:t>
            </a:r>
          </a:p>
          <a:p>
            <a:pPr marL="342900" indent="-342900" algn="just">
              <a:lnSpc>
                <a:spcPct val="150000"/>
              </a:lnSpc>
              <a:buFont typeface="Courier New" pitchFamily="49" charset="0"/>
              <a:buChar char="o"/>
            </a:pPr>
            <a:r>
              <a:rPr lang="en-US" sz="2400" dirty="0">
                <a:solidFill>
                  <a:srgbClr val="000000"/>
                </a:solidFill>
                <a:latin typeface="times new roman"/>
              </a:rPr>
              <a:t>The </a:t>
            </a:r>
            <a:r>
              <a:rPr lang="en-US" sz="2400" b="1" dirty="0" smtClean="0">
                <a:solidFill>
                  <a:srgbClr val="00B0F0"/>
                </a:solidFill>
                <a:latin typeface="times new roman"/>
              </a:rPr>
              <a:t>recombinant vector </a:t>
            </a:r>
            <a:r>
              <a:rPr lang="en-US" sz="2400" b="1" dirty="0">
                <a:solidFill>
                  <a:srgbClr val="00B0F0"/>
                </a:solidFill>
                <a:latin typeface="times new roman"/>
              </a:rPr>
              <a:t>DNA</a:t>
            </a:r>
            <a:r>
              <a:rPr lang="en-US" sz="2400" dirty="0">
                <a:solidFill>
                  <a:srgbClr val="000000"/>
                </a:solidFill>
                <a:latin typeface="times new roman"/>
              </a:rPr>
              <a:t> can be introduced in </a:t>
            </a:r>
            <a:r>
              <a:rPr lang="en-US" sz="2400" i="1" dirty="0">
                <a:solidFill>
                  <a:srgbClr val="000000"/>
                </a:solidFill>
                <a:latin typeface="times new roman"/>
              </a:rPr>
              <a:t>E. coli </a:t>
            </a:r>
            <a:r>
              <a:rPr lang="en-US" sz="2400" dirty="0">
                <a:solidFill>
                  <a:srgbClr val="000000"/>
                </a:solidFill>
                <a:latin typeface="times new roman"/>
              </a:rPr>
              <a:t>using </a:t>
            </a:r>
            <a:r>
              <a:rPr lang="en-US" sz="2400" b="1" dirty="0">
                <a:solidFill>
                  <a:srgbClr val="7030A0"/>
                </a:solidFill>
                <a:latin typeface="times new roman"/>
              </a:rPr>
              <a:t>three gene transfer systems </a:t>
            </a:r>
            <a:r>
              <a:rPr lang="en-US" sz="2400" dirty="0">
                <a:solidFill>
                  <a:srgbClr val="000000"/>
                </a:solidFill>
                <a:latin typeface="times new roman"/>
              </a:rPr>
              <a:t>namely </a:t>
            </a:r>
            <a:r>
              <a:rPr lang="en-US" sz="2400" b="1" dirty="0">
                <a:solidFill>
                  <a:srgbClr val="C00000"/>
                </a:solidFill>
                <a:latin typeface="times new roman"/>
              </a:rPr>
              <a:t>t</a:t>
            </a:r>
            <a:r>
              <a:rPr lang="en-US" sz="2400" b="1" dirty="0" smtClean="0">
                <a:solidFill>
                  <a:srgbClr val="C00000"/>
                </a:solidFill>
                <a:latin typeface="times new roman"/>
              </a:rPr>
              <a:t>ransformation,</a:t>
            </a:r>
            <a:r>
              <a:rPr lang="en-US" sz="2400" b="1" dirty="0" smtClean="0">
                <a:solidFill>
                  <a:srgbClr val="000000"/>
                </a:solidFill>
                <a:latin typeface="times new roman"/>
              </a:rPr>
              <a:t> </a:t>
            </a:r>
            <a:r>
              <a:rPr lang="en-US" sz="2400" b="1" dirty="0" smtClean="0">
                <a:solidFill>
                  <a:srgbClr val="FF0000"/>
                </a:solidFill>
                <a:latin typeface="times new roman"/>
              </a:rPr>
              <a:t>transduction </a:t>
            </a:r>
            <a:r>
              <a:rPr lang="en-US" sz="2400" b="1" dirty="0" smtClean="0">
                <a:solidFill>
                  <a:srgbClr val="000000"/>
                </a:solidFill>
                <a:latin typeface="times new roman"/>
              </a:rPr>
              <a:t>and</a:t>
            </a:r>
            <a:r>
              <a:rPr lang="en-US" sz="2400" b="1" dirty="0" smtClean="0">
                <a:solidFill>
                  <a:srgbClr val="3B3835"/>
                </a:solidFill>
                <a:latin typeface="Times New Roman" pitchFamily="18" charset="0"/>
                <a:cs typeface="Times New Roman" pitchFamily="18" charset="0"/>
              </a:rPr>
              <a:t> </a:t>
            </a:r>
            <a:r>
              <a:rPr lang="en-US" sz="2400" b="1" dirty="0" smtClean="0">
                <a:solidFill>
                  <a:srgbClr val="00B050"/>
                </a:solidFill>
                <a:latin typeface="Times New Roman" pitchFamily="18" charset="0"/>
                <a:cs typeface="Times New Roman" pitchFamily="18" charset="0"/>
              </a:rPr>
              <a:t>conjugation.</a:t>
            </a:r>
          </a:p>
          <a:p>
            <a:pPr marL="457200" indent="-457200" algn="just">
              <a:lnSpc>
                <a:spcPct val="150000"/>
              </a:lnSpc>
              <a:buAutoNum type="arabicPeriod"/>
            </a:pPr>
            <a:r>
              <a:rPr lang="en-US" sz="2400" b="1" dirty="0" smtClean="0">
                <a:solidFill>
                  <a:srgbClr val="C00000"/>
                </a:solidFill>
                <a:latin typeface="Times New Roman" pitchFamily="18" charset="0"/>
                <a:cs typeface="Times New Roman" pitchFamily="18" charset="0"/>
              </a:rPr>
              <a:t>Transformation</a:t>
            </a:r>
            <a:r>
              <a:rPr lang="en-US" sz="2400" dirty="0" smtClean="0">
                <a:solidFill>
                  <a:srgbClr val="C00000"/>
                </a:solidFill>
                <a:latin typeface="Times New Roman" pitchFamily="18" charset="0"/>
                <a:cs typeface="Times New Roman" pitchFamily="18" charset="0"/>
              </a:rPr>
              <a:t> </a:t>
            </a:r>
          </a:p>
          <a:p>
            <a:pPr marL="342900" indent="-342900" algn="just">
              <a:lnSpc>
                <a:spcPct val="150000"/>
              </a:lnSpc>
              <a:buFont typeface="Wingdings" pitchFamily="2" charset="2"/>
              <a:buChar char="v"/>
            </a:pPr>
            <a:r>
              <a:rPr lang="en-US" sz="2400" dirty="0" smtClean="0">
                <a:solidFill>
                  <a:srgbClr val="000000"/>
                </a:solidFill>
                <a:latin typeface="times new roman"/>
              </a:rPr>
              <a:t>Is the </a:t>
            </a:r>
            <a:r>
              <a:rPr lang="en-US" sz="2400" dirty="0">
                <a:solidFill>
                  <a:srgbClr val="000000"/>
                </a:solidFill>
                <a:latin typeface="times new roman"/>
              </a:rPr>
              <a:t>process of taking up of naked DNA from the surroundings into the host cell</a:t>
            </a:r>
            <a:endParaRPr lang="en-US" sz="24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56</a:t>
            </a:fld>
            <a:endParaRPr lang="en-US"/>
          </a:p>
        </p:txBody>
      </p:sp>
    </p:spTree>
    <p:extLst>
      <p:ext uri="{BB962C8B-B14F-4D97-AF65-F5344CB8AC3E}">
        <p14:creationId xmlns:p14="http://schemas.microsoft.com/office/powerpoint/2010/main" xmlns="" val="1742937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2862322"/>
          </a:xfrm>
          <a:prstGeom prst="rect">
            <a:avLst/>
          </a:prstGeom>
        </p:spPr>
        <p:txBody>
          <a:bodyPr wrap="square">
            <a:spAutoFit/>
          </a:bodyPr>
          <a:lstStyle/>
          <a:p>
            <a:pPr marL="342900" indent="-342900">
              <a:lnSpc>
                <a:spcPct val="150000"/>
              </a:lnSpc>
              <a:buFont typeface="Wingdings" pitchFamily="2" charset="2"/>
              <a:buChar char="v"/>
            </a:pPr>
            <a:r>
              <a:rPr lang="en-US" sz="2400" b="1" dirty="0">
                <a:solidFill>
                  <a:srgbClr val="C00000"/>
                </a:solidFill>
                <a:latin typeface="Times New Roman" pitchFamily="18" charset="0"/>
                <a:cs typeface="Times New Roman" pitchFamily="18" charset="0"/>
              </a:rPr>
              <a:t>Transformation</a:t>
            </a:r>
            <a:r>
              <a:rPr lang="en-US" sz="2400" dirty="0">
                <a:solidFill>
                  <a:srgbClr val="000000"/>
                </a:solidFill>
                <a:latin typeface="Times New Roman" pitchFamily="18" charset="0"/>
                <a:cs typeface="Times New Roman" pitchFamily="18" charset="0"/>
              </a:rPr>
              <a:t> can be brought about by the following </a:t>
            </a:r>
            <a:r>
              <a:rPr lang="en-US" sz="2400" dirty="0" smtClean="0">
                <a:solidFill>
                  <a:srgbClr val="000000"/>
                </a:solidFill>
                <a:latin typeface="Times New Roman" pitchFamily="18" charset="0"/>
                <a:cs typeface="Times New Roman" pitchFamily="18" charset="0"/>
              </a:rPr>
              <a:t>methods:</a:t>
            </a:r>
            <a:endParaRPr lang="en-US" sz="2400" dirty="0" smtClean="0">
              <a:latin typeface="Times New Roman" pitchFamily="18" charset="0"/>
              <a:cs typeface="Times New Roman" pitchFamily="18" charset="0"/>
            </a:endParaRPr>
          </a:p>
          <a:p>
            <a:pPr marL="914400" lvl="1" indent="-457200">
              <a:lnSpc>
                <a:spcPct val="150000"/>
              </a:lnSpc>
              <a:buAutoNum type="alphaUcPeriod"/>
            </a:pPr>
            <a:r>
              <a:rPr lang="en-US" sz="2400" i="1" dirty="0" smtClean="0">
                <a:solidFill>
                  <a:srgbClr val="000000"/>
                </a:solidFill>
                <a:latin typeface="Times New Roman" pitchFamily="18" charset="0"/>
                <a:cs typeface="Times New Roman" pitchFamily="18" charset="0"/>
              </a:rPr>
              <a:t>Transformation </a:t>
            </a:r>
            <a:r>
              <a:rPr lang="en-US" sz="2400" i="1" dirty="0">
                <a:solidFill>
                  <a:srgbClr val="000000"/>
                </a:solidFill>
                <a:latin typeface="Times New Roman" pitchFamily="18" charset="0"/>
                <a:cs typeface="Times New Roman" pitchFamily="18" charset="0"/>
              </a:rPr>
              <a:t>by Natural </a:t>
            </a:r>
            <a:r>
              <a:rPr lang="en-US" sz="2400" i="1" dirty="0" smtClean="0">
                <a:solidFill>
                  <a:srgbClr val="000000"/>
                </a:solidFill>
                <a:latin typeface="Times New Roman" pitchFamily="18" charset="0"/>
                <a:cs typeface="Times New Roman" pitchFamily="18" charset="0"/>
              </a:rPr>
              <a:t>competence</a:t>
            </a:r>
          </a:p>
          <a:p>
            <a:pPr marL="914400" lvl="1" indent="-457200">
              <a:lnSpc>
                <a:spcPct val="150000"/>
              </a:lnSpc>
              <a:buAutoNum type="alphaUcPeriod"/>
            </a:pPr>
            <a:r>
              <a:rPr lang="en-US" sz="2400" i="1" dirty="0" smtClean="0">
                <a:solidFill>
                  <a:srgbClr val="000000"/>
                </a:solidFill>
                <a:latin typeface="Times New Roman" pitchFamily="18" charset="0"/>
                <a:cs typeface="Times New Roman" pitchFamily="18" charset="0"/>
              </a:rPr>
              <a:t>Transformation </a:t>
            </a:r>
            <a:r>
              <a:rPr lang="en-US" sz="2400" i="1" dirty="0">
                <a:solidFill>
                  <a:srgbClr val="000000"/>
                </a:solidFill>
                <a:latin typeface="Times New Roman" pitchFamily="18" charset="0"/>
                <a:cs typeface="Times New Roman" pitchFamily="18" charset="0"/>
              </a:rPr>
              <a:t>by Induced </a:t>
            </a:r>
            <a:r>
              <a:rPr lang="en-US" sz="2400" i="1" dirty="0" smtClean="0">
                <a:solidFill>
                  <a:srgbClr val="000000"/>
                </a:solidFill>
                <a:latin typeface="Times New Roman" pitchFamily="18" charset="0"/>
                <a:cs typeface="Times New Roman" pitchFamily="18" charset="0"/>
              </a:rPr>
              <a:t>competence</a:t>
            </a:r>
          </a:p>
          <a:p>
            <a:pPr marL="914400" lvl="1" indent="-457200">
              <a:lnSpc>
                <a:spcPct val="150000"/>
              </a:lnSpc>
              <a:buAutoNum type="alphaUcPeriod"/>
            </a:pPr>
            <a:r>
              <a:rPr lang="en-US" sz="2400" i="1" dirty="0" smtClean="0">
                <a:solidFill>
                  <a:srgbClr val="000000"/>
                </a:solidFill>
                <a:latin typeface="Times New Roman" pitchFamily="18" charset="0"/>
                <a:cs typeface="Times New Roman" pitchFamily="18" charset="0"/>
              </a:rPr>
              <a:t>Transformation by </a:t>
            </a:r>
            <a:r>
              <a:rPr lang="en-US" sz="2400" i="1" dirty="0">
                <a:solidFill>
                  <a:srgbClr val="000000"/>
                </a:solidFill>
                <a:latin typeface="Times New Roman" pitchFamily="18" charset="0"/>
                <a:cs typeface="Times New Roman" pitchFamily="18" charset="0"/>
              </a:rPr>
              <a:t>p</a:t>
            </a:r>
            <a:r>
              <a:rPr lang="en-US" sz="2400" i="1" dirty="0" smtClean="0">
                <a:solidFill>
                  <a:srgbClr val="000000"/>
                </a:solidFill>
                <a:latin typeface="Times New Roman" pitchFamily="18" charset="0"/>
                <a:cs typeface="Times New Roman" pitchFamily="18" charset="0"/>
              </a:rPr>
              <a:t>rotoplast </a:t>
            </a:r>
            <a:r>
              <a:rPr lang="en-US" sz="2400" i="1" dirty="0">
                <a:solidFill>
                  <a:srgbClr val="000000"/>
                </a:solidFill>
                <a:latin typeface="Times New Roman" pitchFamily="18" charset="0"/>
                <a:cs typeface="Times New Roman" pitchFamily="18" charset="0"/>
              </a:rPr>
              <a:t>Fusion </a:t>
            </a:r>
            <a:endParaRPr lang="en-US" sz="2400" i="1" dirty="0" smtClean="0">
              <a:solidFill>
                <a:srgbClr val="000000"/>
              </a:solidFill>
              <a:latin typeface="Times New Roman" pitchFamily="18" charset="0"/>
              <a:cs typeface="Times New Roman" pitchFamily="18" charset="0"/>
            </a:endParaRPr>
          </a:p>
          <a:p>
            <a:pPr marL="914400" lvl="1" indent="-457200">
              <a:lnSpc>
                <a:spcPct val="150000"/>
              </a:lnSpc>
              <a:buAutoNum type="alphaUcPeriod"/>
            </a:pPr>
            <a:r>
              <a:rPr lang="en-US" sz="2400" i="1" dirty="0" smtClean="0">
                <a:solidFill>
                  <a:srgbClr val="000000"/>
                </a:solidFill>
                <a:latin typeface="Times New Roman" pitchFamily="18" charset="0"/>
                <a:cs typeface="Times New Roman" pitchFamily="18" charset="0"/>
              </a:rPr>
              <a:t>Electroporation</a:t>
            </a:r>
            <a:endParaRPr lang="en-US" sz="2400" b="0" i="1" dirty="0">
              <a:solidFill>
                <a:srgbClr val="000000"/>
              </a:solidFill>
              <a:effectLst/>
              <a:latin typeface="Times New Roman" pitchFamily="18" charset="0"/>
              <a:cs typeface="Times New Roman" pitchFamily="18" charset="0"/>
            </a:endParaRPr>
          </a:p>
        </p:txBody>
      </p:sp>
      <p:sp>
        <p:nvSpPr>
          <p:cNvPr id="3" name="Rectangle 2"/>
          <p:cNvSpPr/>
          <p:nvPr/>
        </p:nvSpPr>
        <p:spPr>
          <a:xfrm>
            <a:off x="304800" y="2948064"/>
            <a:ext cx="8686800" cy="3323987"/>
          </a:xfrm>
          <a:prstGeom prst="rect">
            <a:avLst/>
          </a:prstGeom>
          <a:solidFill>
            <a:schemeClr val="bg1"/>
          </a:solidFill>
        </p:spPr>
        <p:txBody>
          <a:bodyPr wrap="square">
            <a:spAutoFit/>
          </a:bodyPr>
          <a:lstStyle/>
          <a:p>
            <a:pPr marL="457200" indent="-457200" algn="just">
              <a:lnSpc>
                <a:spcPct val="150000"/>
              </a:lnSpc>
              <a:buAutoNum type="alphaUcPeriod"/>
            </a:pPr>
            <a:r>
              <a:rPr lang="en-US" sz="2400" b="1" dirty="0" smtClean="0">
                <a:solidFill>
                  <a:srgbClr val="7030A0"/>
                </a:solidFill>
                <a:latin typeface="Times New Roman" pitchFamily="18" charset="0"/>
                <a:cs typeface="Times New Roman" pitchFamily="18" charset="0"/>
              </a:rPr>
              <a:t>Transformation </a:t>
            </a:r>
            <a:r>
              <a:rPr lang="en-US" sz="2400" b="1" dirty="0">
                <a:solidFill>
                  <a:srgbClr val="7030A0"/>
                </a:solidFill>
                <a:latin typeface="Times New Roman" pitchFamily="18" charset="0"/>
                <a:cs typeface="Times New Roman" pitchFamily="18" charset="0"/>
              </a:rPr>
              <a:t>by Natural </a:t>
            </a:r>
            <a:r>
              <a:rPr lang="en-US" sz="2400" b="1" dirty="0" smtClean="0">
                <a:solidFill>
                  <a:srgbClr val="7030A0"/>
                </a:solidFill>
                <a:latin typeface="Times New Roman" pitchFamily="18" charset="0"/>
                <a:cs typeface="Times New Roman" pitchFamily="18" charset="0"/>
              </a:rPr>
              <a:t>competence</a:t>
            </a: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Bacteria belonging to </a:t>
            </a:r>
            <a:r>
              <a:rPr lang="en-US" sz="2400" dirty="0" smtClean="0">
                <a:solidFill>
                  <a:srgbClr val="002060"/>
                </a:solidFill>
                <a:latin typeface="Times New Roman" pitchFamily="18" charset="0"/>
                <a:cs typeface="Times New Roman" pitchFamily="18" charset="0"/>
              </a:rPr>
              <a:t>Pneumococcus, Bacillus </a:t>
            </a:r>
            <a:r>
              <a:rPr lang="en-US" sz="2400" dirty="0" smtClean="0">
                <a:latin typeface="Times New Roman" pitchFamily="18" charset="0"/>
                <a:cs typeface="Times New Roman" pitchFamily="18" charset="0"/>
              </a:rPr>
              <a:t>and </a:t>
            </a:r>
            <a:r>
              <a:rPr lang="en-US" sz="2400" dirty="0" err="1" smtClean="0">
                <a:solidFill>
                  <a:srgbClr val="002060"/>
                </a:solidFill>
                <a:latin typeface="Times New Roman" pitchFamily="18" charset="0"/>
                <a:cs typeface="Times New Roman" pitchFamily="18" charset="0"/>
              </a:rPr>
              <a:t>Haemophillus</a:t>
            </a:r>
            <a:r>
              <a:rPr lang="en-US" sz="2400" dirty="0" smtClean="0">
                <a:latin typeface="Times New Roman" pitchFamily="18" charset="0"/>
                <a:cs typeface="Times New Roman" pitchFamily="18" charset="0"/>
              </a:rPr>
              <a:t> are naturally competent and </a:t>
            </a:r>
            <a:r>
              <a:rPr lang="en-US" sz="2400" b="1" dirty="0" smtClean="0">
                <a:solidFill>
                  <a:srgbClr val="00B050"/>
                </a:solidFill>
                <a:latin typeface="Times New Roman" pitchFamily="18" charset="0"/>
                <a:cs typeface="Times New Roman" pitchFamily="18" charset="0"/>
              </a:rPr>
              <a:t>can take up naked DNA.</a:t>
            </a:r>
          </a:p>
          <a:p>
            <a:pPr algn="just">
              <a:lnSpc>
                <a:spcPct val="150000"/>
              </a:lnSpc>
            </a:pPr>
            <a:r>
              <a:rPr lang="en-US" sz="2400" b="1" dirty="0" smtClean="0">
                <a:solidFill>
                  <a:srgbClr val="7030A0"/>
                </a:solidFill>
                <a:latin typeface="Times New Roman" pitchFamily="18" charset="0"/>
                <a:cs typeface="Times New Roman" pitchFamily="18" charset="0"/>
              </a:rPr>
              <a:t>B. Transformation by induced competence</a:t>
            </a:r>
          </a:p>
          <a:p>
            <a:pPr marL="342900" indent="-342900" algn="just">
              <a:lnSpc>
                <a:spcPct val="150000"/>
              </a:lnSpc>
              <a:buFont typeface="Wingdings" pitchFamily="2" charset="2"/>
              <a:buChar char="v"/>
            </a:pPr>
            <a:r>
              <a:rPr lang="en-US" sz="2200" dirty="0">
                <a:latin typeface="Times New Roman" pitchFamily="18" charset="0"/>
                <a:cs typeface="Times New Roman" pitchFamily="18" charset="0"/>
              </a:rPr>
              <a:t>This </a:t>
            </a:r>
            <a:r>
              <a:rPr lang="en-US" sz="2200" dirty="0" smtClean="0">
                <a:latin typeface="Times New Roman" pitchFamily="18" charset="0"/>
                <a:cs typeface="Times New Roman" pitchFamily="18" charset="0"/>
              </a:rPr>
              <a:t>involves </a:t>
            </a:r>
            <a:r>
              <a:rPr lang="en-US" sz="2200" b="1" dirty="0">
                <a:solidFill>
                  <a:srgbClr val="00B0F0"/>
                </a:solidFill>
                <a:latin typeface="Times New Roman" pitchFamily="18" charset="0"/>
                <a:cs typeface="Times New Roman" pitchFamily="18" charset="0"/>
              </a:rPr>
              <a:t>addition of calcium chloride</a:t>
            </a:r>
            <a:r>
              <a:rPr lang="en-US" sz="2200" dirty="0">
                <a:latin typeface="Times New Roman" pitchFamily="18" charset="0"/>
                <a:cs typeface="Times New Roman" pitchFamily="18" charset="0"/>
              </a:rPr>
              <a:t> to the cell suspension which enhances the binding of </a:t>
            </a:r>
            <a:r>
              <a:rPr lang="en-US" sz="2200" dirty="0">
                <a:solidFill>
                  <a:srgbClr val="C00000"/>
                </a:solidFill>
                <a:latin typeface="Times New Roman" pitchFamily="18" charset="0"/>
                <a:cs typeface="Times New Roman" pitchFamily="18" charset="0"/>
              </a:rPr>
              <a:t>plasmid</a:t>
            </a:r>
            <a:r>
              <a:rPr lang="en-US" sz="2200" dirty="0">
                <a:latin typeface="Times New Roman" pitchFamily="18" charset="0"/>
                <a:cs typeface="Times New Roman" pitchFamily="18" charset="0"/>
              </a:rPr>
              <a:t> </a:t>
            </a:r>
            <a:r>
              <a:rPr lang="en-US" sz="2200" dirty="0">
                <a:solidFill>
                  <a:srgbClr val="C00000"/>
                </a:solidFill>
                <a:latin typeface="Times New Roman" pitchFamily="18" charset="0"/>
                <a:cs typeface="Times New Roman" pitchFamily="18" charset="0"/>
              </a:rPr>
              <a:t>DNA</a:t>
            </a:r>
            <a:r>
              <a:rPr lang="en-US" sz="2200" dirty="0">
                <a:latin typeface="Times New Roman" pitchFamily="18" charset="0"/>
                <a:cs typeface="Times New Roman" pitchFamily="18" charset="0"/>
              </a:rPr>
              <a:t> to </a:t>
            </a:r>
            <a:r>
              <a:rPr lang="en-US" sz="2200" dirty="0" smtClean="0">
                <a:solidFill>
                  <a:srgbClr val="C00000"/>
                </a:solidFill>
                <a:latin typeface="Times New Roman" pitchFamily="18" charset="0"/>
                <a:cs typeface="Times New Roman" pitchFamily="18" charset="0"/>
              </a:rPr>
              <a:t>lipopolysaccharide</a:t>
            </a:r>
          </a:p>
        </p:txBody>
      </p:sp>
      <p:sp>
        <p:nvSpPr>
          <p:cNvPr id="4" name="Slide Number Placeholder 3"/>
          <p:cNvSpPr>
            <a:spLocks noGrp="1"/>
          </p:cNvSpPr>
          <p:nvPr>
            <p:ph type="sldNum" sz="quarter" idx="12"/>
          </p:nvPr>
        </p:nvSpPr>
        <p:spPr/>
        <p:txBody>
          <a:bodyPr/>
          <a:lstStyle/>
          <a:p>
            <a:fld id="{8E82F8EB-D623-43FC-AB15-0EFF6FAC25BD}" type="slidenum">
              <a:rPr lang="en-US" smtClean="0"/>
              <a:pPr/>
              <a:t>57</a:t>
            </a:fld>
            <a:endParaRPr lang="en-US"/>
          </a:p>
        </p:txBody>
      </p:sp>
    </p:spTree>
    <p:extLst>
      <p:ext uri="{BB962C8B-B14F-4D97-AF65-F5344CB8AC3E}">
        <p14:creationId xmlns:p14="http://schemas.microsoft.com/office/powerpoint/2010/main" xmlns="" val="37410330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242" y="152402"/>
            <a:ext cx="8915400" cy="6186309"/>
          </a:xfrm>
          <a:prstGeom prst="rect">
            <a:avLst/>
          </a:prstGeom>
        </p:spPr>
        <p:txBody>
          <a:bodyPr wrap="square">
            <a:spAutoFit/>
          </a:bodyPr>
          <a:lstStyle/>
          <a:p>
            <a:pPr marL="342900" lvl="0" indent="-342900" algn="just">
              <a:lnSpc>
                <a:spcPct val="150000"/>
              </a:lnSpc>
              <a:buFont typeface="Wingdings" pitchFamily="2" charset="2"/>
              <a:buChar char="v"/>
            </a:pPr>
            <a:r>
              <a:rPr lang="en-US" sz="2400" dirty="0">
                <a:solidFill>
                  <a:prstClr val="black"/>
                </a:solidFill>
                <a:latin typeface="Times New Roman" pitchFamily="18" charset="0"/>
                <a:cs typeface="Times New Roman" pitchFamily="18" charset="0"/>
              </a:rPr>
              <a:t>Normally, </a:t>
            </a:r>
            <a:r>
              <a:rPr lang="en-US" sz="2400" dirty="0">
                <a:solidFill>
                  <a:srgbClr val="FF0000"/>
                </a:solidFill>
                <a:latin typeface="Times New Roman" pitchFamily="18" charset="0"/>
                <a:cs typeface="Times New Roman" pitchFamily="18" charset="0"/>
              </a:rPr>
              <a:t>DNA can’t pass bacterial cell membrane</a:t>
            </a:r>
            <a:r>
              <a:rPr lang="en-US" sz="2400" dirty="0">
                <a:solidFill>
                  <a:prstClr val="black"/>
                </a:solidFill>
                <a:latin typeface="Times New Roman" pitchFamily="18" charset="0"/>
                <a:cs typeface="Times New Roman" pitchFamily="18" charset="0"/>
              </a:rPr>
              <a:t> because </a:t>
            </a:r>
            <a:r>
              <a:rPr lang="en-US" sz="2400" dirty="0">
                <a:solidFill>
                  <a:srgbClr val="0070C0"/>
                </a:solidFill>
                <a:latin typeface="Times New Roman" pitchFamily="18" charset="0"/>
                <a:cs typeface="Times New Roman" pitchFamily="18" charset="0"/>
              </a:rPr>
              <a:t>it is very hydrophilic.</a:t>
            </a:r>
          </a:p>
          <a:p>
            <a:pPr marL="342900" lvl="0" indent="-342900" algn="just">
              <a:lnSpc>
                <a:spcPct val="150000"/>
              </a:lnSpc>
              <a:buFont typeface="Wingdings" pitchFamily="2" charset="2"/>
              <a:buChar char="v"/>
            </a:pPr>
            <a:r>
              <a:rPr lang="en-US" sz="2400" dirty="0">
                <a:solidFill>
                  <a:srgbClr val="002060"/>
                </a:solidFill>
                <a:latin typeface="times new roman"/>
              </a:rPr>
              <a:t>Positively charged calcium ions attract the negatively charged DNA</a:t>
            </a:r>
          </a:p>
          <a:p>
            <a:pPr marL="342900" lvl="0" indent="-342900" algn="just">
              <a:lnSpc>
                <a:spcPct val="150000"/>
              </a:lnSpc>
              <a:buFont typeface="Wingdings" pitchFamily="2" charset="2"/>
              <a:buChar char="v"/>
            </a:pPr>
            <a:r>
              <a:rPr lang="en-US" sz="2400" dirty="0">
                <a:solidFill>
                  <a:srgbClr val="000000"/>
                </a:solidFill>
                <a:latin typeface="times new roman"/>
              </a:rPr>
              <a:t>The plasmid DNA can then pass into the cell upon </a:t>
            </a:r>
            <a:r>
              <a:rPr lang="en-US" sz="2400" b="1" dirty="0">
                <a:solidFill>
                  <a:srgbClr val="00B0F0"/>
                </a:solidFill>
                <a:latin typeface="times new roman"/>
              </a:rPr>
              <a:t>heat shock</a:t>
            </a:r>
            <a:r>
              <a:rPr lang="en-US" sz="2400" dirty="0">
                <a:solidFill>
                  <a:srgbClr val="000000"/>
                </a:solidFill>
                <a:latin typeface="times new roman"/>
              </a:rPr>
              <a:t>, wherein </a:t>
            </a:r>
            <a:r>
              <a:rPr lang="en-US" sz="2400" dirty="0">
                <a:solidFill>
                  <a:srgbClr val="7030A0"/>
                </a:solidFill>
                <a:latin typeface="times new roman"/>
              </a:rPr>
              <a:t>cells are cooled to a low temperature </a:t>
            </a:r>
            <a:r>
              <a:rPr lang="en-US" sz="2400" b="1" dirty="0">
                <a:solidFill>
                  <a:srgbClr val="7030A0"/>
                </a:solidFill>
                <a:latin typeface="times new roman"/>
              </a:rPr>
              <a:t>(4ºC) </a:t>
            </a:r>
            <a:r>
              <a:rPr lang="en-US" sz="2400" dirty="0">
                <a:solidFill>
                  <a:srgbClr val="7030A0"/>
                </a:solidFill>
                <a:latin typeface="times new roman"/>
              </a:rPr>
              <a:t>and then heated to a high temperature </a:t>
            </a:r>
            <a:r>
              <a:rPr lang="en-US" sz="2400" b="1" dirty="0">
                <a:solidFill>
                  <a:srgbClr val="7030A0"/>
                </a:solidFill>
                <a:latin typeface="times new roman"/>
              </a:rPr>
              <a:t>(42°C) </a:t>
            </a:r>
            <a:r>
              <a:rPr lang="en-US" sz="2400" dirty="0">
                <a:solidFill>
                  <a:srgbClr val="7030A0"/>
                </a:solidFill>
                <a:latin typeface="times new roman"/>
              </a:rPr>
              <a:t>for a short time. </a:t>
            </a:r>
          </a:p>
          <a:p>
            <a:pPr marL="342900" lvl="0" indent="-342900" algn="just">
              <a:lnSpc>
                <a:spcPct val="150000"/>
              </a:lnSpc>
              <a:buFont typeface="Wingdings" pitchFamily="2" charset="2"/>
              <a:buChar char="v"/>
            </a:pPr>
            <a:r>
              <a:rPr lang="en-US" sz="2400" b="1" dirty="0">
                <a:solidFill>
                  <a:schemeClr val="accent6">
                    <a:lumMod val="50000"/>
                  </a:schemeClr>
                </a:solidFill>
                <a:latin typeface="times new roman"/>
              </a:rPr>
              <a:t>This causes the bacteria to take up the DNA</a:t>
            </a:r>
            <a:r>
              <a:rPr lang="en-US" sz="2400" b="1" dirty="0" smtClean="0">
                <a:solidFill>
                  <a:schemeClr val="accent6">
                    <a:lumMod val="50000"/>
                  </a:schemeClr>
                </a:solidFill>
                <a:latin typeface="times new roman"/>
              </a:rPr>
              <a:t>.</a:t>
            </a:r>
          </a:p>
          <a:p>
            <a:pPr marL="342900" lvl="0" indent="-342900" algn="just">
              <a:lnSpc>
                <a:spcPct val="150000"/>
              </a:lnSpc>
              <a:buFont typeface="Wingdings" pitchFamily="2" charset="2"/>
              <a:buChar char="v"/>
            </a:pPr>
            <a:r>
              <a:rPr lang="en-US" sz="2400" dirty="0">
                <a:solidFill>
                  <a:srgbClr val="000000"/>
                </a:solidFill>
                <a:latin typeface="times new roman"/>
              </a:rPr>
              <a:t>The cells are then plated on </a:t>
            </a:r>
            <a:r>
              <a:rPr lang="en-US" sz="2400" b="1" dirty="0">
                <a:solidFill>
                  <a:schemeClr val="accent4">
                    <a:lumMod val="75000"/>
                  </a:schemeClr>
                </a:solidFill>
                <a:latin typeface="times new roman"/>
              </a:rPr>
              <a:t>LB agar </a:t>
            </a:r>
            <a:r>
              <a:rPr lang="en-US" sz="2400" dirty="0">
                <a:solidFill>
                  <a:srgbClr val="000000"/>
                </a:solidFill>
                <a:latin typeface="times new roman"/>
              </a:rPr>
              <a:t>(Luria </a:t>
            </a:r>
            <a:r>
              <a:rPr lang="en-US" sz="2400" dirty="0" err="1">
                <a:solidFill>
                  <a:srgbClr val="000000"/>
                </a:solidFill>
                <a:latin typeface="times new roman"/>
              </a:rPr>
              <a:t>Bertani</a:t>
            </a:r>
            <a:r>
              <a:rPr lang="en-US" sz="2400" dirty="0">
                <a:solidFill>
                  <a:srgbClr val="000000"/>
                </a:solidFill>
                <a:latin typeface="times new roman"/>
              </a:rPr>
              <a:t>) </a:t>
            </a:r>
            <a:r>
              <a:rPr lang="en-US" sz="2400" dirty="0" smtClean="0">
                <a:solidFill>
                  <a:srgbClr val="000000"/>
                </a:solidFill>
                <a:latin typeface="times new roman"/>
              </a:rPr>
              <a:t>medium </a:t>
            </a:r>
            <a:r>
              <a:rPr lang="en-US" sz="2400" dirty="0">
                <a:solidFill>
                  <a:srgbClr val="000000"/>
                </a:solidFill>
                <a:latin typeface="times new roman"/>
              </a:rPr>
              <a:t>containing appropriate </a:t>
            </a:r>
            <a:r>
              <a:rPr lang="en-US" sz="2400" dirty="0">
                <a:solidFill>
                  <a:srgbClr val="FF0000"/>
                </a:solidFill>
                <a:latin typeface="times new roman"/>
              </a:rPr>
              <a:t>antibiotics</a:t>
            </a:r>
            <a:r>
              <a:rPr lang="en-US" sz="2400" dirty="0">
                <a:solidFill>
                  <a:srgbClr val="000000"/>
                </a:solidFill>
                <a:latin typeface="times new roman"/>
              </a:rPr>
              <a:t> after incubation at 37ºC for one </a:t>
            </a:r>
            <a:r>
              <a:rPr lang="en-US" sz="2400" dirty="0" smtClean="0">
                <a:solidFill>
                  <a:srgbClr val="000000"/>
                </a:solidFill>
                <a:latin typeface="times new roman"/>
              </a:rPr>
              <a:t>hour.</a:t>
            </a:r>
          </a:p>
          <a:p>
            <a:pPr marL="342900" lvl="0" indent="-342900" algn="just">
              <a:lnSpc>
                <a:spcPct val="150000"/>
              </a:lnSpc>
              <a:buFont typeface="Wingdings" pitchFamily="2" charset="2"/>
              <a:buChar char="v"/>
            </a:pPr>
            <a:r>
              <a:rPr lang="en-US" sz="2400" dirty="0" smtClean="0">
                <a:solidFill>
                  <a:srgbClr val="000000"/>
                </a:solidFill>
                <a:latin typeface="times new roman"/>
              </a:rPr>
              <a:t>This </a:t>
            </a:r>
            <a:r>
              <a:rPr lang="en-US" sz="2400" dirty="0">
                <a:solidFill>
                  <a:srgbClr val="000000"/>
                </a:solidFill>
                <a:latin typeface="times new roman"/>
              </a:rPr>
              <a:t>enable the transferred genes to express in </a:t>
            </a:r>
            <a:r>
              <a:rPr lang="en-US" sz="2400" i="1" dirty="0">
                <a:solidFill>
                  <a:srgbClr val="000000"/>
                </a:solidFill>
                <a:latin typeface="times new roman"/>
              </a:rPr>
              <a:t>E. </a:t>
            </a:r>
            <a:r>
              <a:rPr lang="en-US" sz="2400" i="1" dirty="0" smtClean="0">
                <a:solidFill>
                  <a:srgbClr val="000000"/>
                </a:solidFill>
                <a:latin typeface="times new roman"/>
              </a:rPr>
              <a:t>coli</a:t>
            </a:r>
          </a:p>
        </p:txBody>
      </p:sp>
      <p:sp>
        <p:nvSpPr>
          <p:cNvPr id="3" name="Slide Number Placeholder 2"/>
          <p:cNvSpPr>
            <a:spLocks noGrp="1"/>
          </p:cNvSpPr>
          <p:nvPr>
            <p:ph type="sldNum" sz="quarter" idx="12"/>
          </p:nvPr>
        </p:nvSpPr>
        <p:spPr/>
        <p:txBody>
          <a:bodyPr/>
          <a:lstStyle/>
          <a:p>
            <a:fld id="{8E82F8EB-D623-43FC-AB15-0EFF6FAC25BD}" type="slidenum">
              <a:rPr lang="en-US" smtClean="0"/>
              <a:pPr/>
              <a:t>58</a:t>
            </a:fld>
            <a:endParaRPr lang="en-US"/>
          </a:p>
        </p:txBody>
      </p:sp>
    </p:spTree>
    <p:extLst>
      <p:ext uri="{BB962C8B-B14F-4D97-AF65-F5344CB8AC3E}">
        <p14:creationId xmlns:p14="http://schemas.microsoft.com/office/powerpoint/2010/main" xmlns="" val="1547556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457200" y="308610"/>
            <a:ext cx="8382000" cy="6379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59</a:t>
            </a:fld>
            <a:endParaRPr lang="en-US"/>
          </a:p>
        </p:txBody>
      </p:sp>
    </p:spTree>
    <p:extLst>
      <p:ext uri="{BB962C8B-B14F-4D97-AF65-F5344CB8AC3E}">
        <p14:creationId xmlns:p14="http://schemas.microsoft.com/office/powerpoint/2010/main" xmlns="" val="2404594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801"/>
            <a:ext cx="8839200" cy="6694140"/>
          </a:xfrm>
          <a:prstGeom prst="rect">
            <a:avLst/>
          </a:prstGeom>
          <a:solidFill>
            <a:schemeClr val="bg2">
              <a:lumMod val="90000"/>
            </a:schemeClr>
          </a:solidFill>
        </p:spPr>
        <p:txBody>
          <a:bodyPr wrap="square">
            <a:spAutoFit/>
          </a:bodyPr>
          <a:lstStyle/>
          <a:p>
            <a:pPr marL="457200" lvl="0" indent="-457200" algn="just">
              <a:lnSpc>
                <a:spcPct val="150000"/>
              </a:lnSpc>
              <a:buFont typeface="Wingdings" pitchFamily="2" charset="2"/>
              <a:buChar char="v"/>
            </a:pPr>
            <a:r>
              <a:rPr lang="en-US" sz="2600" dirty="0">
                <a:solidFill>
                  <a:prstClr val="black"/>
                </a:solidFill>
                <a:latin typeface="Times New Roman" pitchFamily="18" charset="0"/>
                <a:cs typeface="Times New Roman" pitchFamily="18" charset="0"/>
              </a:rPr>
              <a:t>As per one definition </a:t>
            </a:r>
            <a:r>
              <a:rPr lang="en-US" sz="2600" dirty="0">
                <a:solidFill>
                  <a:srgbClr val="FF0000"/>
                </a:solidFill>
                <a:latin typeface="Times New Roman" pitchFamily="18" charset="0"/>
                <a:cs typeface="Times New Roman" pitchFamily="18" charset="0"/>
              </a:rPr>
              <a:t>biotechnology</a:t>
            </a:r>
            <a:r>
              <a:rPr lang="en-US" sz="2600" dirty="0">
                <a:solidFill>
                  <a:prstClr val="black"/>
                </a:solidFill>
                <a:latin typeface="Times New Roman" pitchFamily="18" charset="0"/>
                <a:cs typeface="Times New Roman" pitchFamily="18" charset="0"/>
              </a:rPr>
              <a:t> is, </a:t>
            </a:r>
            <a:r>
              <a:rPr lang="en-US" sz="2600" dirty="0">
                <a:solidFill>
                  <a:srgbClr val="C00000"/>
                </a:solidFill>
                <a:latin typeface="Times New Roman" pitchFamily="18" charset="0"/>
                <a:cs typeface="Times New Roman" pitchFamily="18" charset="0"/>
              </a:rPr>
              <a:t>“Application of the principles of engineering and biological science to create new products from raw materials of biological origin, for example, vaccines or food.” </a:t>
            </a:r>
          </a:p>
          <a:p>
            <a:pPr marL="457200" lvl="0" indent="-457200" algn="just">
              <a:lnSpc>
                <a:spcPct val="150000"/>
              </a:lnSpc>
              <a:buFont typeface="Wingdings" pitchFamily="2" charset="2"/>
              <a:buChar char="v"/>
            </a:pPr>
            <a:r>
              <a:rPr lang="en-US" sz="2600" dirty="0">
                <a:solidFill>
                  <a:prstClr val="black"/>
                </a:solidFill>
                <a:latin typeface="Times New Roman" pitchFamily="18" charset="0"/>
                <a:cs typeface="Times New Roman" pitchFamily="18" charset="0"/>
              </a:rPr>
              <a:t>Or in other words, it can also be defined as, </a:t>
            </a:r>
            <a:r>
              <a:rPr lang="en-US" sz="2600" dirty="0">
                <a:solidFill>
                  <a:srgbClr val="002060"/>
                </a:solidFill>
                <a:latin typeface="Times New Roman" pitchFamily="18" charset="0"/>
                <a:cs typeface="Times New Roman" pitchFamily="18" charset="0"/>
              </a:rPr>
              <a:t>“the use of living organism/s or their product/s to modify or improve human health and human environment”. </a:t>
            </a:r>
            <a:endParaRPr lang="en-US" sz="2600" dirty="0" smtClean="0">
              <a:solidFill>
                <a:srgbClr val="002060"/>
              </a:solidFill>
              <a:latin typeface="Times New Roman" pitchFamily="18" charset="0"/>
              <a:cs typeface="Times New Roman" pitchFamily="18" charset="0"/>
            </a:endParaRPr>
          </a:p>
          <a:p>
            <a:pPr marL="457200" lvl="0" indent="-457200" algn="just">
              <a:lnSpc>
                <a:spcPct val="150000"/>
              </a:lnSpc>
              <a:buFont typeface="Wingdings" pitchFamily="2" charset="2"/>
              <a:buChar char="v"/>
            </a:pPr>
            <a:r>
              <a:rPr lang="en-US" sz="2600" dirty="0">
                <a:solidFill>
                  <a:srgbClr val="FF0000"/>
                </a:solidFill>
                <a:latin typeface="Times New Roman" pitchFamily="18" charset="0"/>
                <a:cs typeface="Times New Roman" pitchFamily="18" charset="0"/>
              </a:rPr>
              <a:t>B</a:t>
            </a:r>
            <a:r>
              <a:rPr lang="en-US" sz="2600" dirty="0" smtClean="0">
                <a:solidFill>
                  <a:srgbClr val="FF0000"/>
                </a:solidFill>
                <a:latin typeface="Times New Roman" pitchFamily="18" charset="0"/>
                <a:cs typeface="Times New Roman" pitchFamily="18" charset="0"/>
              </a:rPr>
              <a:t>iotechnology</a:t>
            </a:r>
            <a:r>
              <a:rPr lang="en-US" sz="2600" dirty="0" smtClean="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uses either living material or biological products to create new products for their use in various </a:t>
            </a:r>
            <a:r>
              <a:rPr lang="en-US" sz="2600" dirty="0">
                <a:solidFill>
                  <a:srgbClr val="00B0F0"/>
                </a:solidFill>
                <a:latin typeface="Times New Roman" pitchFamily="18" charset="0"/>
                <a:cs typeface="Times New Roman" pitchFamily="18" charset="0"/>
              </a:rPr>
              <a:t>pharmaceutical, medical, agricultural, and environmental applications</a:t>
            </a:r>
            <a:r>
              <a:rPr lang="en-US" sz="2600" dirty="0">
                <a:solidFill>
                  <a:prstClr val="black"/>
                </a:solidFill>
                <a:latin typeface="Times New Roman" pitchFamily="18" charset="0"/>
                <a:cs typeface="Times New Roman" pitchFamily="18" charset="0"/>
              </a:rPr>
              <a:t>, with the ultimate goal to benefit </a:t>
            </a:r>
            <a:r>
              <a:rPr lang="en-US" sz="2600" dirty="0" smtClean="0">
                <a:solidFill>
                  <a:prstClr val="black"/>
                </a:solidFill>
                <a:latin typeface="Times New Roman" pitchFamily="18" charset="0"/>
                <a:cs typeface="Times New Roman" pitchFamily="18" charset="0"/>
              </a:rPr>
              <a:t>humanity</a:t>
            </a:r>
            <a:r>
              <a:rPr lang="en-US" sz="2600" dirty="0">
                <a:solidFill>
                  <a:prstClr val="black"/>
                </a:solidFill>
                <a:latin typeface="Times New Roman" pitchFamily="18" charset="0"/>
                <a:cs typeface="Times New Roman" pitchFamily="18" charset="0"/>
              </a:rPr>
              <a:t>.</a:t>
            </a:r>
            <a:r>
              <a:rPr lang="en-US" sz="2600" dirty="0" smtClean="0">
                <a:solidFill>
                  <a:prstClr val="black"/>
                </a:solidFill>
                <a:latin typeface="Times New Roman" pitchFamily="18" charset="0"/>
                <a:cs typeface="Times New Roman" pitchFamily="18" charset="0"/>
              </a:rPr>
              <a:t> </a:t>
            </a:r>
            <a:endParaRPr lang="en-US" sz="26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6</a:t>
            </a:fld>
            <a:endParaRPr lang="en-US"/>
          </a:p>
        </p:txBody>
      </p:sp>
    </p:spTree>
    <p:extLst>
      <p:ext uri="{BB962C8B-B14F-4D97-AF65-F5344CB8AC3E}">
        <p14:creationId xmlns:p14="http://schemas.microsoft.com/office/powerpoint/2010/main" xmlns="" val="18593016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2"/>
            <a:ext cx="8763000" cy="5632311"/>
          </a:xfrm>
          <a:prstGeom prst="rect">
            <a:avLst/>
          </a:prstGeom>
        </p:spPr>
        <p:txBody>
          <a:bodyPr wrap="square">
            <a:spAutoFit/>
          </a:bodyPr>
          <a:lstStyle/>
          <a:p>
            <a:pPr>
              <a:lnSpc>
                <a:spcPct val="150000"/>
              </a:lnSpc>
            </a:pPr>
            <a:r>
              <a:rPr lang="en-US" sz="2400" b="1" dirty="0" smtClean="0">
                <a:solidFill>
                  <a:srgbClr val="7030A0"/>
                </a:solidFill>
                <a:latin typeface="Times New Roman" pitchFamily="18" charset="0"/>
                <a:cs typeface="Times New Roman" pitchFamily="18" charset="0"/>
              </a:rPr>
              <a:t>C. Transformation by protoplast fusion</a:t>
            </a:r>
          </a:p>
          <a:p>
            <a:pPr marL="342900" indent="-342900" algn="just">
              <a:lnSpc>
                <a:spcPct val="150000"/>
              </a:lnSpc>
              <a:buFont typeface="Wingdings" pitchFamily="2" charset="2"/>
              <a:buChar char="v"/>
            </a:pPr>
            <a:r>
              <a:rPr lang="en-US" sz="2400" dirty="0" smtClean="0">
                <a:solidFill>
                  <a:srgbClr val="000000"/>
                </a:solidFill>
                <a:latin typeface="times new roman"/>
              </a:rPr>
              <a:t>Is used </a:t>
            </a:r>
            <a:r>
              <a:rPr lang="en-US" sz="2400" dirty="0">
                <a:solidFill>
                  <a:srgbClr val="000000"/>
                </a:solidFill>
                <a:latin typeface="times new roman"/>
              </a:rPr>
              <a:t>in bacteria such as </a:t>
            </a:r>
            <a:r>
              <a:rPr lang="en-US" sz="2400" i="1" dirty="0">
                <a:solidFill>
                  <a:srgbClr val="002060"/>
                </a:solidFill>
                <a:latin typeface="times new roman"/>
              </a:rPr>
              <a:t>Bacillus</a:t>
            </a:r>
            <a:r>
              <a:rPr lang="en-US" sz="2400" dirty="0">
                <a:solidFill>
                  <a:srgbClr val="002060"/>
                </a:solidFill>
                <a:latin typeface="times new roman"/>
              </a:rPr>
              <a:t> spp.,</a:t>
            </a:r>
            <a:r>
              <a:rPr lang="en-US" sz="2400" dirty="0">
                <a:solidFill>
                  <a:srgbClr val="000000"/>
                </a:solidFill>
                <a:latin typeface="times new roman"/>
              </a:rPr>
              <a:t> </a:t>
            </a:r>
            <a:r>
              <a:rPr lang="en-US" sz="2400" i="1" dirty="0" err="1">
                <a:solidFill>
                  <a:srgbClr val="0070C0"/>
                </a:solidFill>
                <a:latin typeface="times new roman"/>
              </a:rPr>
              <a:t>Lactococcus</a:t>
            </a:r>
            <a:r>
              <a:rPr lang="en-US" sz="2400" dirty="0">
                <a:solidFill>
                  <a:srgbClr val="0070C0"/>
                </a:solidFill>
                <a:latin typeface="times new roman"/>
              </a:rPr>
              <a:t> spp. </a:t>
            </a:r>
            <a:r>
              <a:rPr lang="en-US" sz="2400" dirty="0">
                <a:solidFill>
                  <a:srgbClr val="000000"/>
                </a:solidFill>
                <a:latin typeface="times new roman"/>
              </a:rPr>
              <a:t>and </a:t>
            </a:r>
            <a:r>
              <a:rPr lang="en-US" sz="2400" i="1" dirty="0">
                <a:solidFill>
                  <a:srgbClr val="C00000"/>
                </a:solidFill>
                <a:latin typeface="times new roman"/>
              </a:rPr>
              <a:t>Lactobacillus</a:t>
            </a:r>
            <a:r>
              <a:rPr lang="en-US" sz="2400" dirty="0">
                <a:solidFill>
                  <a:srgbClr val="C00000"/>
                </a:solidFill>
                <a:latin typeface="times new roman"/>
              </a:rPr>
              <a:t> spp. </a:t>
            </a:r>
            <a:r>
              <a:rPr lang="en-US" sz="2400" dirty="0">
                <a:solidFill>
                  <a:srgbClr val="000000"/>
                </a:solidFill>
                <a:latin typeface="times new roman"/>
              </a:rPr>
              <a:t>etc. during their genetic manipulation</a:t>
            </a:r>
            <a:r>
              <a:rPr lang="en-US" sz="2400" dirty="0" smtClean="0">
                <a:solidFill>
                  <a:srgbClr val="000000"/>
                </a:solidFill>
                <a:latin typeface="times new roman"/>
              </a:rPr>
              <a:t>.</a:t>
            </a:r>
          </a:p>
          <a:p>
            <a:pPr marL="342900" indent="-342900" algn="just">
              <a:lnSpc>
                <a:spcPct val="150000"/>
              </a:lnSpc>
              <a:buFont typeface="Wingdings" pitchFamily="2" charset="2"/>
              <a:buChar char="v"/>
            </a:pPr>
            <a:r>
              <a:rPr lang="en-US" sz="2400" dirty="0">
                <a:solidFill>
                  <a:srgbClr val="000000"/>
                </a:solidFill>
                <a:latin typeface="times new roman"/>
              </a:rPr>
              <a:t>Initially, </a:t>
            </a:r>
            <a:r>
              <a:rPr lang="en-US" sz="2400" b="1" dirty="0">
                <a:solidFill>
                  <a:schemeClr val="accent6">
                    <a:lumMod val="50000"/>
                  </a:schemeClr>
                </a:solidFill>
                <a:latin typeface="times new roman"/>
              </a:rPr>
              <a:t>protoplasts</a:t>
            </a:r>
            <a:r>
              <a:rPr lang="en-US" sz="2400" dirty="0">
                <a:solidFill>
                  <a:srgbClr val="000000"/>
                </a:solidFill>
                <a:latin typeface="times new roman"/>
              </a:rPr>
              <a:t> are generated by enzymatic removal of cell walls of bacteria which are then </a:t>
            </a:r>
            <a:r>
              <a:rPr lang="en-US" sz="2400" dirty="0">
                <a:solidFill>
                  <a:srgbClr val="002060"/>
                </a:solidFill>
                <a:latin typeface="times new roman"/>
              </a:rPr>
              <a:t>transformed using polyethylene glycol (PEG) along with the DNA. </a:t>
            </a:r>
            <a:endParaRPr lang="en-US" sz="2400" dirty="0" smtClean="0">
              <a:solidFill>
                <a:srgbClr val="002060"/>
              </a:solidFill>
              <a:latin typeface="times new roman"/>
            </a:endParaRPr>
          </a:p>
          <a:p>
            <a:pPr marL="342900" indent="-342900" algn="just">
              <a:lnSpc>
                <a:spcPct val="150000"/>
              </a:lnSpc>
              <a:buFont typeface="Wingdings" pitchFamily="2" charset="2"/>
              <a:buChar char="v"/>
            </a:pPr>
            <a:r>
              <a:rPr lang="en-US" sz="2400" dirty="0" smtClean="0">
                <a:solidFill>
                  <a:srgbClr val="002060"/>
                </a:solidFill>
                <a:latin typeface="times new roman"/>
              </a:rPr>
              <a:t>PEG </a:t>
            </a:r>
            <a:r>
              <a:rPr lang="en-US" sz="2400" dirty="0">
                <a:solidFill>
                  <a:srgbClr val="002060"/>
                </a:solidFill>
                <a:latin typeface="times new roman"/>
              </a:rPr>
              <a:t>is then removed </a:t>
            </a:r>
            <a:r>
              <a:rPr lang="en-US" sz="2400" dirty="0">
                <a:solidFill>
                  <a:srgbClr val="000000"/>
                </a:solidFill>
                <a:latin typeface="times new roman"/>
              </a:rPr>
              <a:t>and </a:t>
            </a:r>
            <a:r>
              <a:rPr lang="en-US" sz="2400" dirty="0">
                <a:solidFill>
                  <a:srgbClr val="7030A0"/>
                </a:solidFill>
                <a:latin typeface="times new roman"/>
              </a:rPr>
              <a:t>protoplasts are allowed to regenerate on an </a:t>
            </a:r>
            <a:r>
              <a:rPr lang="en-US" sz="2400" dirty="0" err="1">
                <a:solidFill>
                  <a:srgbClr val="7030A0"/>
                </a:solidFill>
                <a:latin typeface="times new roman"/>
              </a:rPr>
              <a:t>osmotically</a:t>
            </a:r>
            <a:r>
              <a:rPr lang="en-US" sz="2400" dirty="0">
                <a:solidFill>
                  <a:srgbClr val="7030A0"/>
                </a:solidFill>
                <a:latin typeface="times new roman"/>
              </a:rPr>
              <a:t> </a:t>
            </a:r>
            <a:r>
              <a:rPr lang="en-US" sz="2400" dirty="0" smtClean="0">
                <a:solidFill>
                  <a:srgbClr val="7030A0"/>
                </a:solidFill>
                <a:latin typeface="times new roman"/>
              </a:rPr>
              <a:t>stabilized </a:t>
            </a:r>
            <a:r>
              <a:rPr lang="en-US" sz="2400" dirty="0">
                <a:solidFill>
                  <a:srgbClr val="7030A0"/>
                </a:solidFill>
                <a:latin typeface="times new roman"/>
              </a:rPr>
              <a:t>medium. </a:t>
            </a:r>
            <a:endParaRPr lang="en-US" sz="2400" dirty="0" smtClean="0">
              <a:solidFill>
                <a:srgbClr val="7030A0"/>
              </a:solidFill>
              <a:latin typeface="times new roman"/>
            </a:endParaRPr>
          </a:p>
          <a:p>
            <a:pPr marL="342900" indent="-342900" algn="just">
              <a:lnSpc>
                <a:spcPct val="150000"/>
              </a:lnSpc>
              <a:buFont typeface="Wingdings" pitchFamily="2" charset="2"/>
              <a:buChar char="v"/>
            </a:pPr>
            <a:r>
              <a:rPr lang="en-US" sz="2400" dirty="0" smtClean="0">
                <a:solidFill>
                  <a:srgbClr val="000000"/>
                </a:solidFill>
                <a:latin typeface="times new roman"/>
              </a:rPr>
              <a:t>The </a:t>
            </a:r>
            <a:r>
              <a:rPr lang="en-US" sz="2400" dirty="0">
                <a:solidFill>
                  <a:srgbClr val="000000"/>
                </a:solidFill>
                <a:latin typeface="times new roman"/>
              </a:rPr>
              <a:t>process wherein protoplasts from two different cells fuse together in PEG is called </a:t>
            </a:r>
            <a:r>
              <a:rPr lang="en-US" sz="2400" b="1" dirty="0">
                <a:solidFill>
                  <a:srgbClr val="0070C0"/>
                </a:solidFill>
                <a:latin typeface="times new roman"/>
              </a:rPr>
              <a:t>protoplast fusion</a:t>
            </a:r>
            <a:r>
              <a:rPr lang="en-US" sz="2400" b="1" dirty="0" smtClean="0">
                <a:solidFill>
                  <a:srgbClr val="0070C0"/>
                </a:solidFill>
                <a:latin typeface="times new roman"/>
              </a:rPr>
              <a:t>.</a:t>
            </a:r>
            <a:r>
              <a:rPr lang="en-US" sz="2400" b="1" dirty="0">
                <a:solidFill>
                  <a:srgbClr val="0070C0"/>
                </a:solidFill>
                <a:latin typeface="Times New Roman" pitchFamily="18" charset="0"/>
                <a:cs typeface="Times New Roman" pitchFamily="18" charset="0"/>
              </a:rPr>
              <a:t> </a:t>
            </a:r>
          </a:p>
        </p:txBody>
      </p:sp>
      <p:sp>
        <p:nvSpPr>
          <p:cNvPr id="3" name="Slide Number Placeholder 2"/>
          <p:cNvSpPr>
            <a:spLocks noGrp="1"/>
          </p:cNvSpPr>
          <p:nvPr>
            <p:ph type="sldNum" sz="quarter" idx="12"/>
          </p:nvPr>
        </p:nvSpPr>
        <p:spPr/>
        <p:txBody>
          <a:bodyPr/>
          <a:lstStyle/>
          <a:p>
            <a:fld id="{8E82F8EB-D623-43FC-AB15-0EFF6FAC25BD}" type="slidenum">
              <a:rPr lang="en-US" smtClean="0"/>
              <a:pPr/>
              <a:t>60</a:t>
            </a:fld>
            <a:endParaRPr lang="en-US"/>
          </a:p>
        </p:txBody>
      </p:sp>
    </p:spTree>
    <p:extLst>
      <p:ext uri="{BB962C8B-B14F-4D97-AF65-F5344CB8AC3E}">
        <p14:creationId xmlns:p14="http://schemas.microsoft.com/office/powerpoint/2010/main" xmlns="" val="20005756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3.amazonaws.com/classconnection/638/flashcards/2955638/png/protoplast_fusion-14CB9CE1DB4557BDE16.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28600"/>
            <a:ext cx="8610600" cy="6324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61</a:t>
            </a:fld>
            <a:endParaRPr lang="en-US"/>
          </a:p>
        </p:txBody>
      </p:sp>
    </p:spTree>
    <p:extLst>
      <p:ext uri="{BB962C8B-B14F-4D97-AF65-F5344CB8AC3E}">
        <p14:creationId xmlns:p14="http://schemas.microsoft.com/office/powerpoint/2010/main" xmlns="" val="12328424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2"/>
            <a:ext cx="8763000" cy="6186309"/>
          </a:xfrm>
          <a:prstGeom prst="rect">
            <a:avLst/>
          </a:prstGeom>
        </p:spPr>
        <p:txBody>
          <a:bodyPr wrap="square">
            <a:spAutoFit/>
          </a:bodyPr>
          <a:lstStyle/>
          <a:p>
            <a:pPr lvl="0" algn="just">
              <a:lnSpc>
                <a:spcPct val="150000"/>
              </a:lnSpc>
            </a:pPr>
            <a:r>
              <a:rPr lang="en-US" sz="2400" b="1" dirty="0">
                <a:solidFill>
                  <a:srgbClr val="7030A0"/>
                </a:solidFill>
                <a:latin typeface="times new roman"/>
              </a:rPr>
              <a:t>D. Electroporation</a:t>
            </a:r>
          </a:p>
          <a:p>
            <a:pPr marL="342900" lvl="0" indent="-342900" algn="just">
              <a:lnSpc>
                <a:spcPct val="150000"/>
              </a:lnSpc>
              <a:buFont typeface="Wingdings" pitchFamily="2" charset="2"/>
              <a:buChar char="v"/>
            </a:pPr>
            <a:r>
              <a:rPr lang="en-US" sz="2400" dirty="0">
                <a:solidFill>
                  <a:srgbClr val="C00000"/>
                </a:solidFill>
                <a:latin typeface="times new roman"/>
              </a:rPr>
              <a:t>Electroporation</a:t>
            </a:r>
            <a:r>
              <a:rPr lang="en-US" sz="2400" dirty="0">
                <a:solidFill>
                  <a:srgbClr val="000000"/>
                </a:solidFill>
                <a:latin typeface="times new roman"/>
              </a:rPr>
              <a:t> is yet another versatile method of transformation of Gram negative and Gram positive </a:t>
            </a:r>
            <a:r>
              <a:rPr lang="en-US" sz="2400" b="1" dirty="0">
                <a:solidFill>
                  <a:schemeClr val="accent6">
                    <a:lumMod val="75000"/>
                  </a:schemeClr>
                </a:solidFill>
                <a:latin typeface="times new roman"/>
              </a:rPr>
              <a:t>bacteria,</a:t>
            </a:r>
            <a:r>
              <a:rPr lang="en-US" sz="2400" b="1" dirty="0">
                <a:solidFill>
                  <a:srgbClr val="000000"/>
                </a:solidFill>
                <a:latin typeface="times new roman"/>
              </a:rPr>
              <a:t> </a:t>
            </a:r>
            <a:r>
              <a:rPr lang="en-US" sz="2400" b="1" dirty="0">
                <a:solidFill>
                  <a:srgbClr val="FF0000"/>
                </a:solidFill>
                <a:latin typeface="times new roman"/>
              </a:rPr>
              <a:t>yeasts</a:t>
            </a:r>
            <a:r>
              <a:rPr lang="en-US" sz="2400" b="1" dirty="0">
                <a:solidFill>
                  <a:srgbClr val="000000"/>
                </a:solidFill>
                <a:latin typeface="times new roman"/>
              </a:rPr>
              <a:t> </a:t>
            </a:r>
            <a:r>
              <a:rPr lang="en-US" sz="2400" dirty="0">
                <a:solidFill>
                  <a:srgbClr val="000000"/>
                </a:solidFill>
                <a:latin typeface="times new roman"/>
              </a:rPr>
              <a:t>and even the </a:t>
            </a:r>
            <a:r>
              <a:rPr lang="en-US" sz="2400" b="1" dirty="0">
                <a:solidFill>
                  <a:srgbClr val="00B0F0"/>
                </a:solidFill>
                <a:latin typeface="times new roman"/>
              </a:rPr>
              <a:t>mammalian cells. </a:t>
            </a:r>
          </a:p>
          <a:p>
            <a:pPr marL="342900" lvl="0" indent="-342900" algn="just">
              <a:lnSpc>
                <a:spcPct val="150000"/>
              </a:lnSpc>
              <a:buFont typeface="Wingdings" pitchFamily="2" charset="2"/>
              <a:buChar char="v"/>
            </a:pPr>
            <a:r>
              <a:rPr lang="en-US" sz="2400" dirty="0">
                <a:solidFill>
                  <a:srgbClr val="000000"/>
                </a:solidFill>
                <a:latin typeface="times new roman"/>
              </a:rPr>
              <a:t>Bacterial cells mixed with plasmid DNA are </a:t>
            </a:r>
            <a:r>
              <a:rPr lang="en-US" sz="2400" dirty="0">
                <a:solidFill>
                  <a:srgbClr val="002060"/>
                </a:solidFill>
                <a:latin typeface="times new roman"/>
              </a:rPr>
              <a:t>subjected to a brief pulse of high voltage electricity using </a:t>
            </a:r>
            <a:r>
              <a:rPr lang="en-US" sz="2400" dirty="0" err="1">
                <a:solidFill>
                  <a:srgbClr val="002060"/>
                </a:solidFill>
                <a:latin typeface="times new roman"/>
              </a:rPr>
              <a:t>electroporator</a:t>
            </a:r>
            <a:r>
              <a:rPr lang="en-US" sz="2400" dirty="0">
                <a:solidFill>
                  <a:srgbClr val="002060"/>
                </a:solidFill>
                <a:latin typeface="times new roman"/>
              </a:rPr>
              <a:t>. </a:t>
            </a:r>
          </a:p>
          <a:p>
            <a:pPr marL="342900" lvl="0" indent="-342900" algn="just">
              <a:lnSpc>
                <a:spcPct val="150000"/>
              </a:lnSpc>
              <a:buFont typeface="Wingdings" pitchFamily="2" charset="2"/>
              <a:buChar char="v"/>
            </a:pPr>
            <a:r>
              <a:rPr lang="en-US" sz="2400" dirty="0">
                <a:solidFill>
                  <a:srgbClr val="000000"/>
                </a:solidFill>
                <a:latin typeface="times new roman"/>
              </a:rPr>
              <a:t>The membrane of the cells exposed to high intensity electric pulse is temporarily destabilized in specific regions of cell. </a:t>
            </a:r>
          </a:p>
          <a:p>
            <a:pPr marL="342900" lvl="0" indent="-342900" algn="just">
              <a:lnSpc>
                <a:spcPct val="150000"/>
              </a:lnSpc>
              <a:buFont typeface="Wingdings" pitchFamily="2" charset="2"/>
              <a:buChar char="v"/>
            </a:pPr>
            <a:r>
              <a:rPr lang="en-US" sz="2400" dirty="0">
                <a:solidFill>
                  <a:srgbClr val="000000"/>
                </a:solidFill>
                <a:latin typeface="times new roman"/>
              </a:rPr>
              <a:t>Cells become </a:t>
            </a:r>
            <a:r>
              <a:rPr lang="en-US" sz="2400" dirty="0">
                <a:solidFill>
                  <a:srgbClr val="7030A0"/>
                </a:solidFill>
                <a:latin typeface="times new roman"/>
              </a:rPr>
              <a:t>permeable</a:t>
            </a:r>
            <a:r>
              <a:rPr lang="en-US" sz="2400" dirty="0">
                <a:solidFill>
                  <a:srgbClr val="000000"/>
                </a:solidFill>
                <a:latin typeface="times new roman"/>
              </a:rPr>
              <a:t> and </a:t>
            </a:r>
            <a:r>
              <a:rPr lang="en-US" sz="2400" dirty="0">
                <a:solidFill>
                  <a:srgbClr val="7030A0"/>
                </a:solidFill>
                <a:latin typeface="times new roman"/>
              </a:rPr>
              <a:t>DNA enters the cells. </a:t>
            </a:r>
          </a:p>
          <a:p>
            <a:pPr marL="342900" lvl="0" indent="-342900" algn="just">
              <a:lnSpc>
                <a:spcPct val="150000"/>
              </a:lnSpc>
              <a:buFont typeface="Wingdings" pitchFamily="2" charset="2"/>
              <a:buChar char="v"/>
            </a:pPr>
            <a:r>
              <a:rPr lang="en-US" sz="2400" dirty="0">
                <a:solidFill>
                  <a:srgbClr val="000000"/>
                </a:solidFill>
                <a:latin typeface="times new roman"/>
              </a:rPr>
              <a:t>Cells are then incubated for one hour and plated on LB agar with selection marker  </a:t>
            </a:r>
            <a:endParaRPr lang="en-US" dirty="0"/>
          </a:p>
        </p:txBody>
      </p:sp>
      <p:sp>
        <p:nvSpPr>
          <p:cNvPr id="3" name="Slide Number Placeholder 2"/>
          <p:cNvSpPr>
            <a:spLocks noGrp="1"/>
          </p:cNvSpPr>
          <p:nvPr>
            <p:ph type="sldNum" sz="quarter" idx="12"/>
          </p:nvPr>
        </p:nvSpPr>
        <p:spPr/>
        <p:txBody>
          <a:bodyPr/>
          <a:lstStyle/>
          <a:p>
            <a:fld id="{8E82F8EB-D623-43FC-AB15-0EFF6FAC25BD}" type="slidenum">
              <a:rPr lang="en-US" smtClean="0"/>
              <a:pPr/>
              <a:t>62</a:t>
            </a:fld>
            <a:endParaRPr lang="en-US"/>
          </a:p>
        </p:txBody>
      </p:sp>
    </p:spTree>
    <p:extLst>
      <p:ext uri="{BB962C8B-B14F-4D97-AF65-F5344CB8AC3E}">
        <p14:creationId xmlns:p14="http://schemas.microsoft.com/office/powerpoint/2010/main" xmlns="" val="17515609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3-us-west-2.amazonaws.com/courses-images/wp-content/uploads/sites/1094/2016/11/03164841/OSC_Microbio_12_01_electropo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5100" y="533400"/>
            <a:ext cx="8763000" cy="55911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63</a:t>
            </a:fld>
            <a:endParaRPr lang="en-US"/>
          </a:p>
        </p:txBody>
      </p:sp>
    </p:spTree>
    <p:extLst>
      <p:ext uri="{BB962C8B-B14F-4D97-AF65-F5344CB8AC3E}">
        <p14:creationId xmlns:p14="http://schemas.microsoft.com/office/powerpoint/2010/main" xmlns="" val="38420451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classes.midlandstech.edu/carterp/Courses/bio225/chap08/10th_ed_figures/figure_08_25_labeled.jpg"/>
          <p:cNvPicPr>
            <a:picLocks noGrp="1"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
            <a:ext cx="9144000" cy="671748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8E82F8EB-D623-43FC-AB15-0EFF6FAC25BD}" type="slidenum">
              <a:rPr lang="en-US" smtClean="0"/>
              <a:pPr/>
              <a:t>64</a:t>
            </a:fld>
            <a:endParaRPr lang="en-US"/>
          </a:p>
        </p:txBody>
      </p:sp>
    </p:spTree>
    <p:extLst>
      <p:ext uri="{BB962C8B-B14F-4D97-AF65-F5344CB8AC3E}">
        <p14:creationId xmlns:p14="http://schemas.microsoft.com/office/powerpoint/2010/main" xmlns="" val="25954685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2"/>
            <a:ext cx="8839200" cy="6186309"/>
          </a:xfrm>
          <a:prstGeom prst="rect">
            <a:avLst/>
          </a:prstGeom>
        </p:spPr>
        <p:txBody>
          <a:bodyPr wrap="square">
            <a:spAutoFit/>
          </a:bodyPr>
          <a:lstStyle/>
          <a:p>
            <a:pPr>
              <a:lnSpc>
                <a:spcPct val="150000"/>
              </a:lnSpc>
            </a:pPr>
            <a:r>
              <a:rPr lang="en-US" sz="2400" b="1" dirty="0" smtClean="0">
                <a:solidFill>
                  <a:srgbClr val="C00000"/>
                </a:solidFill>
                <a:latin typeface="Times New Roman" pitchFamily="18" charset="0"/>
                <a:cs typeface="Times New Roman" pitchFamily="18" charset="0"/>
              </a:rPr>
              <a:t>2. Transduction</a:t>
            </a:r>
          </a:p>
          <a:p>
            <a:pPr marL="342900" indent="-342900">
              <a:lnSpc>
                <a:spcPct val="150000"/>
              </a:lnSpc>
              <a:buFont typeface="Courier New" pitchFamily="49" charset="0"/>
              <a:buChar char="o"/>
            </a:pPr>
            <a:r>
              <a:rPr lang="en-US" sz="2400" dirty="0" smtClean="0">
                <a:solidFill>
                  <a:srgbClr val="000000"/>
                </a:solidFill>
                <a:latin typeface="Times New Roman" pitchFamily="18" charset="0"/>
                <a:cs typeface="Times New Roman" pitchFamily="18" charset="0"/>
              </a:rPr>
              <a:t>Transduction </a:t>
            </a:r>
            <a:r>
              <a:rPr lang="en-US" sz="2400" dirty="0">
                <a:solidFill>
                  <a:srgbClr val="000000"/>
                </a:solidFill>
                <a:latin typeface="Times New Roman" pitchFamily="18" charset="0"/>
                <a:cs typeface="Times New Roman" pitchFamily="18" charset="0"/>
              </a:rPr>
              <a:t>is </a:t>
            </a:r>
            <a:r>
              <a:rPr lang="en-US" sz="2400" dirty="0">
                <a:solidFill>
                  <a:srgbClr val="7030A0"/>
                </a:solidFill>
                <a:latin typeface="Times New Roman" pitchFamily="18" charset="0"/>
                <a:cs typeface="Times New Roman" pitchFamily="18" charset="0"/>
              </a:rPr>
              <a:t>the process of transfer of </a:t>
            </a:r>
            <a:r>
              <a:rPr lang="en-US" sz="2400" dirty="0" smtClean="0">
                <a:solidFill>
                  <a:srgbClr val="7030A0"/>
                </a:solidFill>
                <a:latin typeface="Times New Roman" pitchFamily="18" charset="0"/>
                <a:cs typeface="Times New Roman" pitchFamily="18" charset="0"/>
              </a:rPr>
              <a:t>bacterial genes </a:t>
            </a:r>
            <a:r>
              <a:rPr lang="en-US" sz="2400" dirty="0">
                <a:solidFill>
                  <a:srgbClr val="7030A0"/>
                </a:solidFill>
                <a:latin typeface="Times New Roman" pitchFamily="18" charset="0"/>
                <a:cs typeface="Times New Roman" pitchFamily="18" charset="0"/>
              </a:rPr>
              <a:t>into a host bacterium</a:t>
            </a:r>
            <a:r>
              <a:rPr lang="en-US" sz="2400" dirty="0">
                <a:solidFill>
                  <a:srgbClr val="000000"/>
                </a:solidFill>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with the help/aid of phages. </a:t>
            </a:r>
            <a:endParaRPr lang="en-US" sz="2400" dirty="0" smtClean="0">
              <a:solidFill>
                <a:srgbClr val="002060"/>
              </a:solidFill>
              <a:latin typeface="Times New Roman" pitchFamily="18" charset="0"/>
              <a:cs typeface="Times New Roman" pitchFamily="18" charset="0"/>
            </a:endParaRPr>
          </a:p>
          <a:p>
            <a:pPr marL="342900" indent="-342900">
              <a:lnSpc>
                <a:spcPct val="150000"/>
              </a:lnSpc>
              <a:buFont typeface="Courier New" pitchFamily="49" charset="0"/>
              <a:buChar char="o"/>
            </a:pPr>
            <a:r>
              <a:rPr lang="en-US" sz="2400" dirty="0" smtClean="0">
                <a:solidFill>
                  <a:srgbClr val="000000"/>
                </a:solidFill>
                <a:latin typeface="Times New Roman" pitchFamily="18" charset="0"/>
                <a:cs typeface="Times New Roman" pitchFamily="18" charset="0"/>
              </a:rPr>
              <a:t>Transduction </a:t>
            </a:r>
            <a:r>
              <a:rPr lang="en-US" sz="2400" dirty="0">
                <a:solidFill>
                  <a:srgbClr val="000000"/>
                </a:solidFill>
                <a:latin typeface="Times New Roman" pitchFamily="18" charset="0"/>
                <a:cs typeface="Times New Roman" pitchFamily="18" charset="0"/>
              </a:rPr>
              <a:t>is also known as </a:t>
            </a:r>
            <a:r>
              <a:rPr lang="en-US" sz="2400" b="1" dirty="0">
                <a:solidFill>
                  <a:schemeClr val="accent6">
                    <a:lumMod val="75000"/>
                  </a:schemeClr>
                </a:solidFill>
                <a:latin typeface="Times New Roman" pitchFamily="18" charset="0"/>
                <a:cs typeface="Times New Roman" pitchFamily="18" charset="0"/>
              </a:rPr>
              <a:t>phage mediated genetic </a:t>
            </a:r>
            <a:r>
              <a:rPr lang="en-US" sz="2400" b="1" dirty="0" smtClean="0">
                <a:solidFill>
                  <a:schemeClr val="accent6">
                    <a:lumMod val="75000"/>
                  </a:schemeClr>
                </a:solidFill>
                <a:latin typeface="Times New Roman" pitchFamily="18" charset="0"/>
                <a:cs typeface="Times New Roman" pitchFamily="18" charset="0"/>
              </a:rPr>
              <a:t>transfer.</a:t>
            </a:r>
          </a:p>
          <a:p>
            <a:pPr marL="342900" indent="-342900">
              <a:lnSpc>
                <a:spcPct val="150000"/>
              </a:lnSpc>
              <a:buFont typeface="Courier New" pitchFamily="49" charset="0"/>
              <a:buChar char="o"/>
            </a:pPr>
            <a:r>
              <a:rPr lang="en-US" sz="2400" dirty="0">
                <a:solidFill>
                  <a:srgbClr val="000000"/>
                </a:solidFill>
                <a:latin typeface="times new roman"/>
              </a:rPr>
              <a:t>Transduction is of two types</a:t>
            </a:r>
            <a:r>
              <a:rPr lang="en-US" sz="2400" dirty="0" smtClean="0">
                <a:solidFill>
                  <a:srgbClr val="000000"/>
                </a:solidFill>
                <a:latin typeface="times new roman"/>
              </a:rPr>
              <a:t>:</a:t>
            </a:r>
            <a:r>
              <a:rPr lang="en-US" sz="2400" dirty="0"/>
              <a:t/>
            </a:r>
            <a:br>
              <a:rPr lang="en-US" sz="2400" dirty="0"/>
            </a:br>
            <a:r>
              <a:rPr lang="en-US" sz="2400" b="1" dirty="0">
                <a:solidFill>
                  <a:srgbClr val="0070C0"/>
                </a:solidFill>
                <a:latin typeface="times new roman"/>
              </a:rPr>
              <a:t>a) Generalized </a:t>
            </a:r>
            <a:r>
              <a:rPr lang="en-US" sz="2400" b="1" dirty="0" smtClean="0">
                <a:solidFill>
                  <a:srgbClr val="0070C0"/>
                </a:solidFill>
                <a:latin typeface="times new roman"/>
              </a:rPr>
              <a:t>transduction</a:t>
            </a:r>
            <a:endParaRPr lang="en-US" sz="2400" dirty="0" smtClean="0">
              <a:solidFill>
                <a:srgbClr val="0070C0"/>
              </a:solidFill>
            </a:endParaRPr>
          </a:p>
          <a:p>
            <a:pPr marL="342900" indent="-342900" algn="just">
              <a:lnSpc>
                <a:spcPct val="150000"/>
              </a:lnSpc>
              <a:buFont typeface="Courier New" pitchFamily="49" charset="0"/>
              <a:buChar char="o"/>
            </a:pPr>
            <a:r>
              <a:rPr lang="en-US" sz="2400" dirty="0" smtClean="0">
                <a:solidFill>
                  <a:srgbClr val="000000"/>
                </a:solidFill>
                <a:latin typeface="times new roman"/>
              </a:rPr>
              <a:t>When </a:t>
            </a:r>
            <a:r>
              <a:rPr lang="en-US" sz="2400" dirty="0">
                <a:solidFill>
                  <a:srgbClr val="000000"/>
                </a:solidFill>
                <a:latin typeface="times new roman"/>
              </a:rPr>
              <a:t>a phage particle attacks a bacterial cell and during </a:t>
            </a:r>
            <a:r>
              <a:rPr lang="en-US" sz="2400" dirty="0" smtClean="0">
                <a:solidFill>
                  <a:srgbClr val="000000"/>
                </a:solidFill>
                <a:latin typeface="times new roman"/>
              </a:rPr>
              <a:t>its assembly</a:t>
            </a:r>
            <a:r>
              <a:rPr lang="en-US" sz="2400" dirty="0">
                <a:solidFill>
                  <a:srgbClr val="000000"/>
                </a:solidFill>
                <a:latin typeface="times new roman"/>
              </a:rPr>
              <a:t>, fragments of host DNA are packaged into phage particles in place of its own DNA. </a:t>
            </a:r>
            <a:endParaRPr lang="en-US" sz="2400" dirty="0" smtClean="0">
              <a:solidFill>
                <a:srgbClr val="000000"/>
              </a:solidFill>
              <a:latin typeface="times new roman"/>
            </a:endParaRPr>
          </a:p>
          <a:p>
            <a:pPr marL="342900" indent="-342900" algn="just">
              <a:lnSpc>
                <a:spcPct val="150000"/>
              </a:lnSpc>
              <a:buFont typeface="Courier New" pitchFamily="49" charset="0"/>
              <a:buChar char="o"/>
            </a:pPr>
            <a:r>
              <a:rPr lang="en-US" sz="2400" dirty="0" smtClean="0">
                <a:solidFill>
                  <a:srgbClr val="000000"/>
                </a:solidFill>
                <a:latin typeface="times new roman"/>
              </a:rPr>
              <a:t>When </a:t>
            </a:r>
            <a:r>
              <a:rPr lang="en-US" sz="2400" dirty="0">
                <a:solidFill>
                  <a:srgbClr val="000000"/>
                </a:solidFill>
                <a:latin typeface="times new roman"/>
              </a:rPr>
              <a:t>such a phage/virus particle infects a new host cell, DNA is injected into the host which can recombine with the host </a:t>
            </a:r>
            <a:r>
              <a:rPr lang="en-US" sz="2400" dirty="0" smtClean="0">
                <a:solidFill>
                  <a:srgbClr val="000000"/>
                </a:solidFill>
                <a:latin typeface="times new roman"/>
              </a:rPr>
              <a:t>genome.</a:t>
            </a:r>
            <a:r>
              <a:rPr lang="en-US" sz="2400" dirty="0">
                <a:solidFill>
                  <a:srgbClr val="000000"/>
                </a:solidFill>
                <a:latin typeface="times new roman"/>
              </a:rPr>
              <a:t>  </a:t>
            </a:r>
            <a:endParaRPr lang="en-US" sz="24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65</a:t>
            </a:fld>
            <a:endParaRPr lang="en-US"/>
          </a:p>
        </p:txBody>
      </p:sp>
    </p:spTree>
    <p:extLst>
      <p:ext uri="{BB962C8B-B14F-4D97-AF65-F5344CB8AC3E}">
        <p14:creationId xmlns:p14="http://schemas.microsoft.com/office/powerpoint/2010/main" xmlns="" val="35830271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228600"/>
            <a:ext cx="8610600" cy="632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66</a:t>
            </a:fld>
            <a:endParaRPr lang="en-US"/>
          </a:p>
        </p:txBody>
      </p:sp>
    </p:spTree>
    <p:extLst>
      <p:ext uri="{BB962C8B-B14F-4D97-AF65-F5344CB8AC3E}">
        <p14:creationId xmlns:p14="http://schemas.microsoft.com/office/powerpoint/2010/main" xmlns="" val="37962596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28600"/>
            <a:ext cx="8610600" cy="6457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67</a:t>
            </a:fld>
            <a:endParaRPr lang="en-US"/>
          </a:p>
        </p:txBody>
      </p:sp>
    </p:spTree>
    <p:extLst>
      <p:ext uri="{BB962C8B-B14F-4D97-AF65-F5344CB8AC3E}">
        <p14:creationId xmlns:p14="http://schemas.microsoft.com/office/powerpoint/2010/main" xmlns="" val="10787101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2"/>
            <a:ext cx="8839200" cy="6624891"/>
          </a:xfrm>
          <a:prstGeom prst="rect">
            <a:avLst/>
          </a:prstGeom>
        </p:spPr>
        <p:txBody>
          <a:bodyPr wrap="square">
            <a:spAutoFit/>
          </a:bodyPr>
          <a:lstStyle/>
          <a:p>
            <a:pPr lvl="0">
              <a:lnSpc>
                <a:spcPct val="150000"/>
              </a:lnSpc>
            </a:pPr>
            <a:r>
              <a:rPr lang="en-US" sz="2400" b="1" dirty="0" smtClean="0">
                <a:solidFill>
                  <a:srgbClr val="0070C0"/>
                </a:solidFill>
                <a:latin typeface="times new roman"/>
              </a:rPr>
              <a:t>b) Specialized transduction</a:t>
            </a:r>
            <a:endParaRPr lang="en-US" sz="2400" dirty="0" smtClean="0">
              <a:solidFill>
                <a:srgbClr val="0070C0"/>
              </a:solidFill>
            </a:endParaRPr>
          </a:p>
          <a:p>
            <a:pPr marL="342900" lvl="0" indent="-342900" algn="just">
              <a:lnSpc>
                <a:spcPct val="150000"/>
              </a:lnSpc>
              <a:buFont typeface="Courier New" pitchFamily="49" charset="0"/>
              <a:buChar char="o"/>
            </a:pPr>
            <a:r>
              <a:rPr lang="en-US" sz="2300" dirty="0" smtClean="0">
                <a:solidFill>
                  <a:srgbClr val="000000"/>
                </a:solidFill>
                <a:latin typeface="times new roman"/>
              </a:rPr>
              <a:t>A </a:t>
            </a:r>
            <a:r>
              <a:rPr lang="en-US" sz="2300" b="1" dirty="0">
                <a:solidFill>
                  <a:srgbClr val="00B050"/>
                </a:solidFill>
                <a:latin typeface="times new roman"/>
              </a:rPr>
              <a:t>lysogenic phage </a:t>
            </a:r>
            <a:r>
              <a:rPr lang="en-US" sz="2300" dirty="0">
                <a:solidFill>
                  <a:srgbClr val="002060"/>
                </a:solidFill>
                <a:latin typeface="times new roman"/>
              </a:rPr>
              <a:t>undergoes recombination with the host genome </a:t>
            </a:r>
            <a:r>
              <a:rPr lang="en-US" sz="2300" dirty="0">
                <a:solidFill>
                  <a:srgbClr val="000000"/>
                </a:solidFill>
                <a:latin typeface="times new roman"/>
              </a:rPr>
              <a:t>at a particular site </a:t>
            </a:r>
            <a:r>
              <a:rPr lang="en-US" sz="2300" dirty="0" smtClean="0">
                <a:solidFill>
                  <a:srgbClr val="000000"/>
                </a:solidFill>
                <a:latin typeface="times new roman"/>
              </a:rPr>
              <a:t>and </a:t>
            </a:r>
            <a:r>
              <a:rPr lang="en-US" sz="2300" dirty="0">
                <a:solidFill>
                  <a:srgbClr val="000000"/>
                </a:solidFill>
                <a:latin typeface="times new roman"/>
              </a:rPr>
              <a:t>later </a:t>
            </a:r>
            <a:r>
              <a:rPr lang="en-US" sz="2300" dirty="0">
                <a:solidFill>
                  <a:srgbClr val="0070C0"/>
                </a:solidFill>
                <a:latin typeface="times new roman"/>
              </a:rPr>
              <a:t>when it is excised to become an independent phage genome, it carries one or more host genes with </a:t>
            </a:r>
            <a:r>
              <a:rPr lang="en-US" sz="2300" dirty="0" smtClean="0">
                <a:solidFill>
                  <a:srgbClr val="0070C0"/>
                </a:solidFill>
                <a:latin typeface="times new roman"/>
              </a:rPr>
              <a:t>it.</a:t>
            </a:r>
          </a:p>
          <a:p>
            <a:pPr marL="342900" lvl="0" indent="-342900" algn="just">
              <a:lnSpc>
                <a:spcPct val="150000"/>
              </a:lnSpc>
              <a:buFont typeface="Courier New" pitchFamily="49" charset="0"/>
              <a:buChar char="o"/>
            </a:pPr>
            <a:r>
              <a:rPr lang="en-US" sz="2300" dirty="0" smtClean="0">
                <a:solidFill>
                  <a:srgbClr val="002060"/>
                </a:solidFill>
                <a:latin typeface="times new roman"/>
              </a:rPr>
              <a:t> </a:t>
            </a:r>
            <a:r>
              <a:rPr lang="en-US" sz="2300" dirty="0">
                <a:solidFill>
                  <a:srgbClr val="002060"/>
                </a:solidFill>
                <a:latin typeface="times new roman"/>
              </a:rPr>
              <a:t>These genes can be transduced into a new host cell </a:t>
            </a:r>
            <a:r>
              <a:rPr lang="en-US" sz="2300" dirty="0">
                <a:solidFill>
                  <a:srgbClr val="000000"/>
                </a:solidFill>
                <a:latin typeface="times new roman"/>
              </a:rPr>
              <a:t>which recombine into the genome of that cell</a:t>
            </a:r>
            <a:r>
              <a:rPr lang="en-US" sz="2300" dirty="0" smtClean="0">
                <a:solidFill>
                  <a:srgbClr val="000000"/>
                </a:solidFill>
                <a:latin typeface="times new roman"/>
              </a:rPr>
              <a:t>.</a:t>
            </a:r>
          </a:p>
          <a:p>
            <a:pPr lvl="0">
              <a:lnSpc>
                <a:spcPct val="150000"/>
              </a:lnSpc>
            </a:pPr>
            <a:r>
              <a:rPr lang="en-US" sz="2400" b="1" dirty="0">
                <a:solidFill>
                  <a:srgbClr val="C00000"/>
                </a:solidFill>
                <a:latin typeface="Times New Roman" pitchFamily="18" charset="0"/>
                <a:cs typeface="Times New Roman" pitchFamily="18" charset="0"/>
              </a:rPr>
              <a:t>3. Conjugation</a:t>
            </a:r>
          </a:p>
          <a:p>
            <a:pPr marL="342900" lvl="0" indent="-342900" algn="just">
              <a:lnSpc>
                <a:spcPct val="150000"/>
              </a:lnSpc>
              <a:buFont typeface="Courier New" pitchFamily="49" charset="0"/>
              <a:buChar char="o"/>
            </a:pPr>
            <a:r>
              <a:rPr lang="en-US" sz="2400" dirty="0">
                <a:solidFill>
                  <a:srgbClr val="000000"/>
                </a:solidFill>
                <a:latin typeface="Times New Roman" pitchFamily="18" charset="0"/>
                <a:cs typeface="Times New Roman" pitchFamily="18" charset="0"/>
              </a:rPr>
              <a:t>Conjugation is defined as </a:t>
            </a:r>
            <a:r>
              <a:rPr lang="en-US" sz="2400" dirty="0">
                <a:solidFill>
                  <a:srgbClr val="002060"/>
                </a:solidFill>
                <a:latin typeface="Times New Roman" pitchFamily="18" charset="0"/>
                <a:cs typeface="Times New Roman" pitchFamily="18" charset="0"/>
              </a:rPr>
              <a:t>the process of transfer of genetic material from a donor cell to a recipient cell</a:t>
            </a:r>
            <a:r>
              <a:rPr lang="en-US" sz="2400" dirty="0">
                <a:solidFill>
                  <a:srgbClr val="000000"/>
                </a:solidFill>
                <a:latin typeface="Times New Roman" pitchFamily="18" charset="0"/>
                <a:cs typeface="Times New Roman" pitchFamily="18" charset="0"/>
              </a:rPr>
              <a:t> through a </a:t>
            </a:r>
            <a:r>
              <a:rPr lang="en-US" sz="2400" b="1" dirty="0">
                <a:solidFill>
                  <a:schemeClr val="accent2">
                    <a:lumMod val="75000"/>
                  </a:schemeClr>
                </a:solidFill>
                <a:latin typeface="Times New Roman" pitchFamily="18" charset="0"/>
                <a:cs typeface="Times New Roman" pitchFamily="18" charset="0"/>
              </a:rPr>
              <a:t>mating bridge</a:t>
            </a:r>
          </a:p>
          <a:p>
            <a:pPr marL="342900" lvl="0" indent="-342900" algn="just">
              <a:lnSpc>
                <a:spcPct val="150000"/>
              </a:lnSpc>
              <a:buFont typeface="Courier New" pitchFamily="49" charset="0"/>
              <a:buChar char="o"/>
            </a:pPr>
            <a:r>
              <a:rPr lang="en-US" sz="2400" dirty="0">
                <a:solidFill>
                  <a:prstClr val="black"/>
                </a:solidFill>
                <a:latin typeface="Times New Roman" pitchFamily="18" charset="0"/>
                <a:cs typeface="Times New Roman" pitchFamily="18" charset="0"/>
              </a:rPr>
              <a:t> It was discovered by Lederberg and Tatum in 1946 who showed that two different strains of bacteria with different growth requirements could exchange genes. </a:t>
            </a:r>
          </a:p>
        </p:txBody>
      </p:sp>
      <p:sp>
        <p:nvSpPr>
          <p:cNvPr id="3" name="Slide Number Placeholder 2"/>
          <p:cNvSpPr>
            <a:spLocks noGrp="1"/>
          </p:cNvSpPr>
          <p:nvPr>
            <p:ph type="sldNum" sz="quarter" idx="12"/>
          </p:nvPr>
        </p:nvSpPr>
        <p:spPr/>
        <p:txBody>
          <a:bodyPr/>
          <a:lstStyle/>
          <a:p>
            <a:fld id="{8E82F8EB-D623-43FC-AB15-0EFF6FAC25BD}" type="slidenum">
              <a:rPr lang="en-US" smtClean="0"/>
              <a:pPr/>
              <a:t>68</a:t>
            </a:fld>
            <a:endParaRPr lang="en-US"/>
          </a:p>
        </p:txBody>
      </p:sp>
    </p:spTree>
    <p:extLst>
      <p:ext uri="{BB962C8B-B14F-4D97-AF65-F5344CB8AC3E}">
        <p14:creationId xmlns:p14="http://schemas.microsoft.com/office/powerpoint/2010/main" xmlns="" val="32359206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839200" cy="6463308"/>
          </a:xfrm>
          <a:prstGeom prst="rect">
            <a:avLst/>
          </a:prstGeom>
        </p:spPr>
        <p:txBody>
          <a:bodyPr wrap="square">
            <a:spAutoFit/>
          </a:bodyPr>
          <a:lstStyle/>
          <a:p>
            <a:pPr marL="342900" lvl="0" indent="-342900" algn="just">
              <a:lnSpc>
                <a:spcPct val="150000"/>
              </a:lnSpc>
              <a:buFont typeface="Courier New" pitchFamily="49" charset="0"/>
              <a:buChar char="o"/>
            </a:pPr>
            <a:r>
              <a:rPr lang="en-US" sz="2300" dirty="0" smtClean="0">
                <a:solidFill>
                  <a:prstClr val="black"/>
                </a:solidFill>
                <a:latin typeface="Times New Roman" pitchFamily="18" charset="0"/>
                <a:cs typeface="Times New Roman" pitchFamily="18" charset="0"/>
              </a:rPr>
              <a:t>They </a:t>
            </a:r>
            <a:r>
              <a:rPr lang="en-US" sz="2300" dirty="0">
                <a:solidFill>
                  <a:prstClr val="black"/>
                </a:solidFill>
                <a:latin typeface="Times New Roman" pitchFamily="18" charset="0"/>
                <a:cs typeface="Times New Roman" pitchFamily="18" charset="0"/>
              </a:rPr>
              <a:t>surmised that the </a:t>
            </a:r>
            <a:r>
              <a:rPr lang="en-US" sz="2300" dirty="0">
                <a:solidFill>
                  <a:srgbClr val="002060"/>
                </a:solidFill>
                <a:latin typeface="Times New Roman" pitchFamily="18" charset="0"/>
                <a:cs typeface="Times New Roman" pitchFamily="18" charset="0"/>
              </a:rPr>
              <a:t>bacterial cells must interact with each other in order to transfer the genetic material</a:t>
            </a:r>
            <a:r>
              <a:rPr lang="en-US" sz="2300" dirty="0">
                <a:solidFill>
                  <a:prstClr val="black"/>
                </a:solidFill>
                <a:latin typeface="Times New Roman" pitchFamily="18" charset="0"/>
                <a:cs typeface="Times New Roman" pitchFamily="18" charset="0"/>
              </a:rPr>
              <a:t> and the process is now known as </a:t>
            </a:r>
            <a:r>
              <a:rPr lang="en-US" sz="2300" b="1" dirty="0">
                <a:solidFill>
                  <a:schemeClr val="accent6">
                    <a:lumMod val="75000"/>
                  </a:schemeClr>
                </a:solidFill>
                <a:latin typeface="Times New Roman" pitchFamily="18" charset="0"/>
                <a:cs typeface="Times New Roman" pitchFamily="18" charset="0"/>
              </a:rPr>
              <a:t>sexual conjugation by direct contact. </a:t>
            </a:r>
          </a:p>
          <a:p>
            <a:pPr marL="342900" lvl="0" indent="-342900" algn="just">
              <a:lnSpc>
                <a:spcPct val="150000"/>
              </a:lnSpc>
              <a:buFont typeface="Courier New" pitchFamily="49" charset="0"/>
              <a:buChar char="o"/>
            </a:pPr>
            <a:r>
              <a:rPr lang="en-US" sz="2300" dirty="0">
                <a:solidFill>
                  <a:prstClr val="black"/>
                </a:solidFill>
                <a:latin typeface="Times New Roman" pitchFamily="18" charset="0"/>
                <a:cs typeface="Times New Roman" pitchFamily="18" charset="0"/>
              </a:rPr>
              <a:t>A segment (rarely all) of the donor’s chromosome recombines with the homologous recipient chromosome. </a:t>
            </a:r>
          </a:p>
          <a:p>
            <a:pPr marL="342900" lvl="0" indent="-342900" algn="just">
              <a:lnSpc>
                <a:spcPct val="150000"/>
              </a:lnSpc>
              <a:buFont typeface="Courier New" pitchFamily="49" charset="0"/>
              <a:buChar char="o"/>
            </a:pPr>
            <a:r>
              <a:rPr lang="en-US" sz="2300" b="1" dirty="0">
                <a:solidFill>
                  <a:srgbClr val="00B050"/>
                </a:solidFill>
                <a:latin typeface="Times New Roman" pitchFamily="18" charset="0"/>
                <a:cs typeface="Times New Roman" pitchFamily="18" charset="0"/>
              </a:rPr>
              <a:t>Recipients</a:t>
            </a:r>
            <a:r>
              <a:rPr lang="en-US" sz="2300" dirty="0">
                <a:solidFill>
                  <a:prstClr val="black"/>
                </a:solidFill>
                <a:latin typeface="Times New Roman" pitchFamily="18" charset="0"/>
                <a:cs typeface="Times New Roman" pitchFamily="18" charset="0"/>
              </a:rPr>
              <a:t> containing </a:t>
            </a:r>
            <a:r>
              <a:rPr lang="en-US" sz="2300" b="1" dirty="0">
                <a:solidFill>
                  <a:srgbClr val="00B0F0"/>
                </a:solidFill>
                <a:latin typeface="Times New Roman" pitchFamily="18" charset="0"/>
                <a:cs typeface="Times New Roman" pitchFamily="18" charset="0"/>
              </a:rPr>
              <a:t>donor DNA </a:t>
            </a:r>
            <a:r>
              <a:rPr lang="en-US" sz="2300" dirty="0">
                <a:solidFill>
                  <a:prstClr val="black"/>
                </a:solidFill>
                <a:latin typeface="Times New Roman" pitchFamily="18" charset="0"/>
                <a:cs typeface="Times New Roman" pitchFamily="18" charset="0"/>
              </a:rPr>
              <a:t>are called </a:t>
            </a:r>
            <a:r>
              <a:rPr lang="en-US" sz="2300" b="1" dirty="0" err="1">
                <a:solidFill>
                  <a:srgbClr val="FF0000"/>
                </a:solidFill>
                <a:latin typeface="Times New Roman" pitchFamily="18" charset="0"/>
                <a:cs typeface="Times New Roman" pitchFamily="18" charset="0"/>
              </a:rPr>
              <a:t>transconjugants</a:t>
            </a:r>
            <a:r>
              <a:rPr lang="en-US" sz="2300" b="1" dirty="0" smtClean="0">
                <a:solidFill>
                  <a:srgbClr val="FF0000"/>
                </a:solidFill>
                <a:latin typeface="Times New Roman" pitchFamily="18" charset="0"/>
                <a:cs typeface="Times New Roman" pitchFamily="18" charset="0"/>
              </a:rPr>
              <a:t>.</a:t>
            </a:r>
          </a:p>
          <a:p>
            <a:pPr marL="342900" lvl="0" indent="-342900" algn="just">
              <a:lnSpc>
                <a:spcPct val="150000"/>
              </a:lnSpc>
              <a:buFont typeface="Courier New" pitchFamily="49" charset="0"/>
              <a:buChar char="o"/>
            </a:pPr>
            <a:r>
              <a:rPr lang="en-US" sz="2300" dirty="0">
                <a:solidFill>
                  <a:srgbClr val="0070C0"/>
                </a:solidFill>
                <a:latin typeface="Times New Roman" pitchFamily="18" charset="0"/>
                <a:cs typeface="Times New Roman" pitchFamily="18" charset="0"/>
              </a:rPr>
              <a:t>Physical contact between cells is essential for transfer of </a:t>
            </a:r>
            <a:r>
              <a:rPr lang="en-US" sz="2300" dirty="0" smtClean="0">
                <a:solidFill>
                  <a:srgbClr val="0070C0"/>
                </a:solidFill>
                <a:latin typeface="Times New Roman" pitchFamily="18" charset="0"/>
                <a:cs typeface="Times New Roman" pitchFamily="18" charset="0"/>
              </a:rPr>
              <a:t>genes</a:t>
            </a:r>
            <a:endParaRPr lang="en-US" sz="2300" dirty="0">
              <a:solidFill>
                <a:srgbClr val="0070C0"/>
              </a:solidFill>
              <a:latin typeface="Times New Roman" pitchFamily="18" charset="0"/>
              <a:cs typeface="Times New Roman" pitchFamily="18" charset="0"/>
            </a:endParaRPr>
          </a:p>
          <a:p>
            <a:pPr marL="342900" lvl="0" indent="-342900" algn="just">
              <a:lnSpc>
                <a:spcPct val="150000"/>
              </a:lnSpc>
              <a:buFont typeface="Courier New" pitchFamily="49" charset="0"/>
              <a:buChar char="o"/>
            </a:pPr>
            <a:r>
              <a:rPr lang="en-US" sz="2300" dirty="0">
                <a:solidFill>
                  <a:srgbClr val="002060"/>
                </a:solidFill>
                <a:latin typeface="Times New Roman" pitchFamily="18" charset="0"/>
                <a:cs typeface="Times New Roman" pitchFamily="18" charset="0"/>
              </a:rPr>
              <a:t>Genetic exchange in E. coli occurs in only one direction </a:t>
            </a:r>
            <a:r>
              <a:rPr lang="en-US" sz="2300" dirty="0">
                <a:solidFill>
                  <a:prstClr val="black"/>
                </a:solidFill>
                <a:latin typeface="Times New Roman" pitchFamily="18" charset="0"/>
                <a:cs typeface="Times New Roman" pitchFamily="18" charset="0"/>
              </a:rPr>
              <a:t>and is </a:t>
            </a:r>
            <a:r>
              <a:rPr lang="en-US" sz="2300" b="1" dirty="0">
                <a:solidFill>
                  <a:srgbClr val="002060"/>
                </a:solidFill>
                <a:latin typeface="Times New Roman" pitchFamily="18" charset="0"/>
                <a:cs typeface="Times New Roman" pitchFamily="18" charset="0"/>
              </a:rPr>
              <a:t>mediated by sex factor F. </a:t>
            </a:r>
          </a:p>
          <a:p>
            <a:pPr marL="342900" lvl="0" indent="-342900" algn="just">
              <a:lnSpc>
                <a:spcPct val="150000"/>
              </a:lnSpc>
              <a:buFont typeface="Courier New" pitchFamily="49" charset="0"/>
              <a:buChar char="o"/>
            </a:pPr>
            <a:r>
              <a:rPr lang="en-US" sz="2300" dirty="0">
                <a:solidFill>
                  <a:prstClr val="black"/>
                </a:solidFill>
                <a:latin typeface="Times New Roman" pitchFamily="18" charset="0"/>
                <a:cs typeface="Times New Roman" pitchFamily="18" charset="0"/>
              </a:rPr>
              <a:t>Donor cell is </a:t>
            </a:r>
            <a:r>
              <a:rPr lang="en-US" sz="2300" b="1" dirty="0">
                <a:solidFill>
                  <a:prstClr val="black"/>
                </a:solidFill>
                <a:latin typeface="Times New Roman" pitchFamily="18" charset="0"/>
                <a:cs typeface="Times New Roman" pitchFamily="18" charset="0"/>
              </a:rPr>
              <a:t>F+ </a:t>
            </a:r>
            <a:r>
              <a:rPr lang="en-US" sz="2300" dirty="0">
                <a:solidFill>
                  <a:prstClr val="black"/>
                </a:solidFill>
                <a:latin typeface="Times New Roman" pitchFamily="18" charset="0"/>
                <a:cs typeface="Times New Roman" pitchFamily="18" charset="0"/>
              </a:rPr>
              <a:t>and the recipient cell is </a:t>
            </a:r>
            <a:r>
              <a:rPr lang="en-US" sz="2300" b="1" dirty="0">
                <a:solidFill>
                  <a:prstClr val="black"/>
                </a:solidFill>
                <a:latin typeface="Times New Roman" pitchFamily="18" charset="0"/>
                <a:cs typeface="Times New Roman" pitchFamily="18" charset="0"/>
              </a:rPr>
              <a:t>F-. </a:t>
            </a:r>
          </a:p>
          <a:p>
            <a:pPr marL="342900" lvl="0" indent="-342900" algn="just">
              <a:lnSpc>
                <a:spcPct val="150000"/>
              </a:lnSpc>
              <a:buFont typeface="Courier New" pitchFamily="49" charset="0"/>
              <a:buChar char="o"/>
            </a:pPr>
            <a:r>
              <a:rPr lang="en-US" sz="2300" dirty="0">
                <a:solidFill>
                  <a:srgbClr val="000000"/>
                </a:solidFill>
                <a:latin typeface="times new roman"/>
              </a:rPr>
              <a:t>The transferred DNA then gets integrated into the host cell through a process called </a:t>
            </a:r>
            <a:r>
              <a:rPr lang="en-US" sz="2300" b="1" dirty="0">
                <a:solidFill>
                  <a:schemeClr val="accent6">
                    <a:lumMod val="50000"/>
                  </a:schemeClr>
                </a:solidFill>
                <a:latin typeface="times new roman"/>
              </a:rPr>
              <a:t>recombination</a:t>
            </a:r>
            <a:endParaRPr lang="en-US" sz="2300" b="1" dirty="0">
              <a:solidFill>
                <a:schemeClr val="accent6">
                  <a:lumMod val="50000"/>
                </a:schemeClr>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69</a:t>
            </a:fld>
            <a:endParaRPr lang="en-US"/>
          </a:p>
        </p:txBody>
      </p:sp>
    </p:spTree>
    <p:extLst>
      <p:ext uri="{BB962C8B-B14F-4D97-AF65-F5344CB8AC3E}">
        <p14:creationId xmlns:p14="http://schemas.microsoft.com/office/powerpoint/2010/main" xmlns="" val="2507274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6734151"/>
          </a:xfrm>
          <a:prstGeom prst="rect">
            <a:avLst/>
          </a:prstGeom>
          <a:solidFill>
            <a:schemeClr val="bg2">
              <a:lumMod val="90000"/>
            </a:schemeClr>
          </a:solidFill>
        </p:spPr>
        <p:txBody>
          <a:bodyPr wrap="square">
            <a:spAutoFit/>
          </a:bodyPr>
          <a:lstStyle/>
          <a:p>
            <a:pPr marL="342900" lvl="0" indent="-342900" algn="just">
              <a:lnSpc>
                <a:spcPct val="90000"/>
              </a:lnSpc>
              <a:spcBef>
                <a:spcPts val="1000"/>
              </a:spcBef>
              <a:buFont typeface="Wingdings" pitchFamily="2" charset="2"/>
              <a:buChar char="v"/>
              <a:defRPr/>
            </a:pPr>
            <a:r>
              <a:rPr lang="en-US" sz="2400" dirty="0">
                <a:solidFill>
                  <a:prstClr val="black"/>
                </a:solidFill>
                <a:latin typeface="Times New Roman" pitchFamily="18" charset="0"/>
                <a:cs typeface="Times New Roman" pitchFamily="18" charset="0"/>
              </a:rPr>
              <a:t>There are several definitions for </a:t>
            </a:r>
            <a:r>
              <a:rPr lang="en-US" sz="2400" dirty="0" smtClean="0">
                <a:solidFill>
                  <a:srgbClr val="FF0000"/>
                </a:solidFill>
                <a:latin typeface="Times New Roman" pitchFamily="18" charset="0"/>
                <a:cs typeface="Times New Roman" pitchFamily="18" charset="0"/>
              </a:rPr>
              <a:t>Biotechnology</a:t>
            </a:r>
          </a:p>
          <a:p>
            <a:pPr marL="228600" lvl="0" indent="-228600" algn="just">
              <a:spcBef>
                <a:spcPts val="1000"/>
              </a:spcBef>
              <a:buFont typeface="Wingdings" pitchFamily="2" charset="2"/>
              <a:buChar char=""/>
              <a:defRPr/>
            </a:pPr>
            <a:r>
              <a:rPr lang="en-US" sz="2400" dirty="0">
                <a:solidFill>
                  <a:srgbClr val="00B050"/>
                </a:solidFill>
                <a:latin typeface="Times New Roman" pitchFamily="18" charset="0"/>
                <a:cs typeface="Times New Roman" pitchFamily="18" charset="0"/>
              </a:rPr>
              <a:t>United States National Science Academy</a:t>
            </a:r>
          </a:p>
          <a:p>
            <a:pPr marL="685800" lvl="1" indent="-228600" algn="just">
              <a:spcBef>
                <a:spcPts val="500"/>
              </a:spcBef>
              <a:buFont typeface="Wingdings" panose="05000000000000000000" pitchFamily="2" charset="2"/>
              <a:buChar char="ü"/>
              <a:defRPr/>
            </a:pPr>
            <a:r>
              <a:rPr lang="en-US" sz="2400" dirty="0">
                <a:solidFill>
                  <a:srgbClr val="00B050"/>
                </a:solidFill>
                <a:latin typeface="Times New Roman" pitchFamily="18" charset="0"/>
                <a:cs typeface="Times New Roman" pitchFamily="18" charset="0"/>
              </a:rPr>
              <a:t>“the controlled use of biological agents like cells or cellular components for beneficial use”.  </a:t>
            </a:r>
          </a:p>
          <a:p>
            <a:pPr marL="228600" lvl="0" indent="-228600" algn="just">
              <a:spcBef>
                <a:spcPts val="1000"/>
              </a:spcBef>
              <a:buFont typeface="Wingdings" pitchFamily="2" charset="2"/>
              <a:buChar char=""/>
              <a:defRPr/>
            </a:pPr>
            <a:r>
              <a:rPr lang="en-US" sz="2400" dirty="0">
                <a:solidFill>
                  <a:schemeClr val="accent6">
                    <a:lumMod val="75000"/>
                  </a:schemeClr>
                </a:solidFill>
                <a:latin typeface="Times New Roman" pitchFamily="18" charset="0"/>
                <a:cs typeface="Times New Roman" pitchFamily="18" charset="0"/>
              </a:rPr>
              <a:t>British Biotechnologists</a:t>
            </a:r>
          </a:p>
          <a:p>
            <a:pPr marL="685800" lvl="1" indent="-228600" algn="just">
              <a:spcBef>
                <a:spcPts val="500"/>
              </a:spcBef>
              <a:buFont typeface="Wingdings" panose="05000000000000000000" pitchFamily="2" charset="2"/>
              <a:buChar char="ü"/>
              <a:defRPr/>
            </a:pPr>
            <a:r>
              <a:rPr lang="en-US" sz="2400" dirty="0">
                <a:solidFill>
                  <a:schemeClr val="accent6">
                    <a:lumMod val="75000"/>
                  </a:schemeClr>
                </a:solidFill>
                <a:latin typeface="Times New Roman" pitchFamily="18" charset="0"/>
                <a:cs typeface="Times New Roman" pitchFamily="18" charset="0"/>
              </a:rPr>
              <a:t>“the application of biological organisms, systems or processes to manufacturing and service industries”</a:t>
            </a:r>
          </a:p>
          <a:p>
            <a:pPr marL="228600" lvl="0" indent="-228600" algn="just">
              <a:spcBef>
                <a:spcPts val="1000"/>
              </a:spcBef>
              <a:buClr>
                <a:prstClr val="black"/>
              </a:buClr>
              <a:buFont typeface="Wingdings" pitchFamily="2" charset="2"/>
              <a:buChar char="F"/>
            </a:pPr>
            <a:r>
              <a:rPr lang="en-GB" sz="2400" dirty="0">
                <a:solidFill>
                  <a:srgbClr val="0070C0"/>
                </a:solidFill>
                <a:latin typeface="Times New Roman" pitchFamily="18" charset="0"/>
                <a:cs typeface="Times New Roman" pitchFamily="18" charset="0"/>
              </a:rPr>
              <a:t>UN Convention on Biological Diversity (CBD) </a:t>
            </a:r>
          </a:p>
          <a:p>
            <a:pPr marL="685800" lvl="1" indent="-228600" algn="just">
              <a:spcBef>
                <a:spcPts val="500"/>
              </a:spcBef>
              <a:buClr>
                <a:prstClr val="black"/>
              </a:buClr>
              <a:buFont typeface="Wingdings" panose="05000000000000000000" pitchFamily="2" charset="2"/>
              <a:buChar char="ü"/>
            </a:pPr>
            <a:r>
              <a:rPr lang="en-GB" sz="2400" dirty="0" smtClean="0">
                <a:solidFill>
                  <a:srgbClr val="0070C0"/>
                </a:solidFill>
                <a:latin typeface="Times New Roman" pitchFamily="18" charset="0"/>
                <a:cs typeface="Times New Roman" pitchFamily="18" charset="0"/>
              </a:rPr>
              <a:t>“any </a:t>
            </a:r>
            <a:r>
              <a:rPr lang="en-GB" sz="2400" dirty="0">
                <a:solidFill>
                  <a:srgbClr val="0070C0"/>
                </a:solidFill>
                <a:latin typeface="Times New Roman" pitchFamily="18" charset="0"/>
                <a:cs typeface="Times New Roman" pitchFamily="18" charset="0"/>
              </a:rPr>
              <a:t>technological application that uses biological systems, living organisms, or derivatives thereof, to make or modify products or processes for specific use.’’</a:t>
            </a:r>
          </a:p>
          <a:p>
            <a:pPr marL="228600" lvl="0" indent="-228600" algn="just">
              <a:spcBef>
                <a:spcPts val="1000"/>
              </a:spcBef>
              <a:buClr>
                <a:prstClr val="black"/>
              </a:buClr>
              <a:buFont typeface="Wingdings" pitchFamily="2" charset="2"/>
              <a:buChar char="F"/>
            </a:pPr>
            <a:r>
              <a:rPr lang="en-US" sz="2400" dirty="0">
                <a:solidFill>
                  <a:srgbClr val="002060"/>
                </a:solidFill>
                <a:latin typeface="Times New Roman" pitchFamily="18" charset="0"/>
                <a:cs typeface="Times New Roman" pitchFamily="18" charset="0"/>
              </a:rPr>
              <a:t>Japanese Biotechnologists </a:t>
            </a:r>
          </a:p>
          <a:p>
            <a:pPr marL="685800" lvl="1" indent="-228600" algn="just">
              <a:spcBef>
                <a:spcPts val="500"/>
              </a:spcBef>
              <a:buClr>
                <a:prstClr val="black"/>
              </a:buClr>
              <a:buFont typeface="Wingdings" panose="05000000000000000000" pitchFamily="2" charset="2"/>
              <a:buChar char="ü"/>
            </a:pPr>
            <a:r>
              <a:rPr lang="en-US" sz="2400" dirty="0">
                <a:solidFill>
                  <a:srgbClr val="002060"/>
                </a:solidFill>
                <a:latin typeface="Times New Roman" pitchFamily="18" charset="0"/>
                <a:cs typeface="Times New Roman" pitchFamily="18" charset="0"/>
              </a:rPr>
              <a:t>“the integrated use of: biochemistry, molecular biology, microbiology and engineering sciences in order to achieve technological application of capabilities of microorganisms, cultured </a:t>
            </a:r>
            <a:r>
              <a:rPr lang="en-US" sz="2400" dirty="0" smtClean="0">
                <a:solidFill>
                  <a:srgbClr val="002060"/>
                </a:solidFill>
                <a:latin typeface="Times New Roman" pitchFamily="18" charset="0"/>
                <a:cs typeface="Times New Roman" pitchFamily="18" charset="0"/>
              </a:rPr>
              <a:t>tissues, </a:t>
            </a:r>
            <a:r>
              <a:rPr lang="en-US" sz="2400" dirty="0">
                <a:solidFill>
                  <a:srgbClr val="002060"/>
                </a:solidFill>
                <a:latin typeface="Times New Roman" pitchFamily="18" charset="0"/>
                <a:cs typeface="Times New Roman" pitchFamily="18" charset="0"/>
              </a:rPr>
              <a:t>cells and parts”                </a:t>
            </a:r>
          </a:p>
        </p:txBody>
      </p:sp>
      <p:sp>
        <p:nvSpPr>
          <p:cNvPr id="3" name="Slide Number Placeholder 2"/>
          <p:cNvSpPr>
            <a:spLocks noGrp="1"/>
          </p:cNvSpPr>
          <p:nvPr>
            <p:ph type="sldNum" sz="quarter" idx="12"/>
          </p:nvPr>
        </p:nvSpPr>
        <p:spPr/>
        <p:txBody>
          <a:bodyPr/>
          <a:lstStyle/>
          <a:p>
            <a:fld id="{8E82F8EB-D623-43FC-AB15-0EFF6FAC25BD}" type="slidenum">
              <a:rPr lang="en-US" smtClean="0"/>
              <a:pPr/>
              <a:t>7</a:t>
            </a:fld>
            <a:endParaRPr lang="en-US"/>
          </a:p>
        </p:txBody>
      </p:sp>
    </p:spTree>
    <p:extLst>
      <p:ext uri="{BB962C8B-B14F-4D97-AF65-F5344CB8AC3E}">
        <p14:creationId xmlns:p14="http://schemas.microsoft.com/office/powerpoint/2010/main" xmlns="" val="33607124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amrls.cvm.msu.edu/microbiology/molecular-basis-for-antimicrobial-resistance/acquired-resistance/resolveuid/bb99c7e2043a33ca6fbe240417b91027"/>
          <p:cNvPicPr>
            <a:picLocks noGrp="1"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8E82F8EB-D623-43FC-AB15-0EFF6FAC25BD}" type="slidenum">
              <a:rPr lang="en-US" smtClean="0"/>
              <a:pPr/>
              <a:t>70</a:t>
            </a:fld>
            <a:endParaRPr lang="en-US"/>
          </a:p>
        </p:txBody>
      </p:sp>
    </p:spTree>
    <p:extLst>
      <p:ext uri="{BB962C8B-B14F-4D97-AF65-F5344CB8AC3E}">
        <p14:creationId xmlns:p14="http://schemas.microsoft.com/office/powerpoint/2010/main" xmlns="" val="6860936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0" y="152400"/>
            <a:ext cx="8686800" cy="3801041"/>
          </a:xfrm>
          <a:prstGeom prst="rect">
            <a:avLst/>
          </a:prstGeom>
        </p:spPr>
        <p:txBody>
          <a:bodyPr wrap="square">
            <a:spAutoFit/>
          </a:bodyPr>
          <a:lstStyle/>
          <a:p>
            <a:pPr marL="0" marR="0" lvl="0" indent="0" algn="just" defTabSz="914400" eaLnBrk="1" fontAlgn="auto" latinLnBrk="0" hangingPunct="1">
              <a:lnSpc>
                <a:spcPct val="150000"/>
              </a:lnSpc>
              <a:spcBef>
                <a:spcPts val="100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Microinjection</a:t>
            </a:r>
          </a:p>
          <a:p>
            <a:pPr marL="342900" marR="0" lvl="0" indent="-342900" algn="just" defTabSz="914400" eaLnBrk="1" fontAlgn="auto" latinLnBrk="0" hangingPunct="1">
              <a:lnSpc>
                <a:spcPct val="150000"/>
              </a:lnSpc>
              <a:spcBef>
                <a:spcPts val="1000"/>
              </a:spcBef>
              <a:spcAft>
                <a:spcPts val="0"/>
              </a:spcAft>
              <a:buClrTx/>
              <a:buSzTx/>
              <a:buFont typeface="Wingdings" panose="05000000000000000000" pitchFamily="2" charset="2"/>
              <a:buChar char="§"/>
              <a:tabLst/>
              <a:defRPr/>
            </a:pPr>
            <a:r>
              <a:rPr lang="en-US" sz="2400" kern="0" dirty="0">
                <a:solidFill>
                  <a:prstClr val="black"/>
                </a:solidFill>
                <a:latin typeface="Times New Roman" pitchFamily="18" charset="0"/>
                <a:cs typeface="Times New Roman" pitchFamily="18" charset="0"/>
              </a:rPr>
              <a:t>S</a:t>
            </a:r>
            <a:r>
              <a:rPr kumimoji="0" lang="en-US" sz="2400" b="0"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pecialized</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technique by which the DNA fragment or gene can be directly injected into the nucleus of plant and animal cells</a:t>
            </a:r>
          </a:p>
          <a:p>
            <a:pPr marL="342900" marR="0" lvl="0" indent="-342900" algn="just" defTabSz="914400" eaLnBrk="1" fontAlgn="auto" latinLnBrk="0" hangingPunct="1">
              <a:lnSpc>
                <a:spcPct val="150000"/>
              </a:lnSpc>
              <a:spcBef>
                <a:spcPts val="1000"/>
              </a:spcBef>
              <a:spcAft>
                <a:spcPts val="0"/>
              </a:spcAft>
              <a:buClrTx/>
              <a:buSzTx/>
              <a:buFont typeface="Wingdings" panose="05000000000000000000" pitchFamily="2" charset="2"/>
              <a:buChar char="§"/>
              <a:tabLst/>
              <a:defRPr/>
            </a:pPr>
            <a:r>
              <a:rPr lang="en-US" sz="2400" kern="0" dirty="0">
                <a:solidFill>
                  <a:prstClr val="black"/>
                </a:solidFill>
                <a:latin typeface="Times New Roman" pitchFamily="18" charset="0"/>
                <a:cs typeface="Times New Roman" pitchFamily="18" charset="0"/>
              </a:rPr>
              <a:t>C</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an be carried out without the use of any specialized vector</a:t>
            </a:r>
          </a:p>
          <a:p>
            <a:pPr marL="342900" marR="0" lvl="0" indent="-342900" algn="just" defTabSz="914400" eaLnBrk="1" fontAlgn="auto" latinLnBrk="0" hangingPunct="1">
              <a:lnSpc>
                <a:spcPct val="150000"/>
              </a:lnSpc>
              <a:spcBef>
                <a:spcPts val="1000"/>
              </a:spcBef>
              <a:spcAft>
                <a:spcPts val="0"/>
              </a:spcAft>
              <a:buClrTx/>
              <a:buSzTx/>
              <a:buFont typeface="Wingdings" panose="05000000000000000000" pitchFamily="2" charset="2"/>
              <a:buChar char="§"/>
              <a:tabLst/>
              <a:defRPr/>
            </a:pPr>
            <a:r>
              <a:rPr lang="en-US" sz="2400" kern="0" dirty="0">
                <a:solidFill>
                  <a:prstClr val="black"/>
                </a:solidFill>
                <a:latin typeface="Times New Roman" pitchFamily="18" charset="0"/>
                <a:cs typeface="Times New Roman" pitchFamily="18" charset="0"/>
              </a:rPr>
              <a:t>I</a:t>
            </a:r>
            <a:r>
              <a:rPr kumimoji="0" lang="en-US" sz="2400" b="0"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nvolves</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the direct injection of the DNA into the nucleus of the host cell with the help of a </a:t>
            </a:r>
            <a:r>
              <a:rPr kumimoji="0" lang="en-US" sz="2400" b="1" i="0" u="none" strike="noStrike" kern="0" cap="none" spc="0" normalizeH="0" baseline="0" noProof="0" dirty="0" smtClean="0">
                <a:ln>
                  <a:noFill/>
                </a:ln>
                <a:solidFill>
                  <a:srgbClr val="C00000"/>
                </a:solidFill>
                <a:effectLst/>
                <a:uLnTx/>
                <a:uFillTx/>
                <a:latin typeface="Times New Roman" pitchFamily="18" charset="0"/>
                <a:cs typeface="Times New Roman" pitchFamily="18" charset="0"/>
              </a:rPr>
              <a:t>glass microinjection tube </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or </a:t>
            </a:r>
            <a:r>
              <a:rPr kumimoji="0" lang="en-US" sz="2400" b="1"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syringe</a:t>
            </a:r>
            <a:endParaRPr kumimoji="0" lang="en-US" sz="2400" b="1"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5400" y="3953442"/>
            <a:ext cx="6705600" cy="2666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E82F8EB-D623-43FC-AB15-0EFF6FAC25BD}" type="slidenum">
              <a:rPr lang="en-US" smtClean="0"/>
              <a:pPr/>
              <a:t>71</a:t>
            </a:fld>
            <a:endParaRPr lang="en-US"/>
          </a:p>
        </p:txBody>
      </p:sp>
    </p:spTree>
    <p:extLst>
      <p:ext uri="{BB962C8B-B14F-4D97-AF65-F5344CB8AC3E}">
        <p14:creationId xmlns:p14="http://schemas.microsoft.com/office/powerpoint/2010/main" xmlns="" val="25877121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534400" cy="4909036"/>
          </a:xfrm>
          <a:prstGeom prst="rect">
            <a:avLst/>
          </a:prstGeom>
        </p:spPr>
        <p:txBody>
          <a:bodyPr wrap="square">
            <a:spAutoFit/>
          </a:bodyPr>
          <a:lstStyle/>
          <a:p>
            <a:pPr marL="0" marR="0" lvl="0" indent="0" algn="just" defTabSz="914400" eaLnBrk="1" fontAlgn="auto" latinLnBrk="0" hangingPunct="1">
              <a:lnSpc>
                <a:spcPct val="150000"/>
              </a:lnSpc>
              <a:spcBef>
                <a:spcPts val="100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The biolistic method</a:t>
            </a:r>
          </a:p>
          <a:p>
            <a:pPr marL="342900" marR="0" lvl="0" indent="-342900" algn="just" defTabSz="914400" eaLnBrk="1" fontAlgn="auto" latinLnBrk="0" hangingPunct="1">
              <a:lnSpc>
                <a:spcPct val="150000"/>
              </a:lnSpc>
              <a:spcBef>
                <a:spcPts val="1000"/>
              </a:spcBef>
              <a:spcAft>
                <a:spcPts val="0"/>
              </a:spcAft>
              <a:buClrTx/>
              <a:buSzTx/>
              <a:buFont typeface="Wingdings" panose="05000000000000000000" pitchFamily="2" charset="2"/>
              <a:buChar char="§"/>
              <a:tabLst/>
              <a:defRPr/>
            </a:pPr>
            <a:r>
              <a:rPr lang="en-US" sz="2400" kern="0" dirty="0">
                <a:solidFill>
                  <a:prstClr val="black"/>
                </a:solidFill>
                <a:latin typeface="Times New Roman" pitchFamily="18" charset="0"/>
                <a:cs typeface="Times New Roman" pitchFamily="18" charset="0"/>
              </a:rPr>
              <a:t>W</a:t>
            </a: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as developed for introducing foreign DNA into plant cells with the help of </a:t>
            </a:r>
            <a:r>
              <a:rPr kumimoji="0" lang="en-US" sz="2400" b="1" i="0"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a gene or particle gun</a:t>
            </a:r>
          </a:p>
          <a:p>
            <a:pPr marL="342900" marR="0" lvl="0" indent="-342900" algn="just" defTabSz="91440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During the biolistic method, microscopic particles of gold or tungsten coated with the DNA of interest is bombarded into the cells at a high velocity</a:t>
            </a:r>
          </a:p>
          <a:p>
            <a:pPr marL="342900" marR="0" lvl="0" indent="-342900" algn="just" defTabSz="91440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en-US" sz="24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The bombardment of the particle is carried out with the help of a mechanical device called a </a:t>
            </a: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particle gun</a:t>
            </a:r>
            <a:endParaRPr kumimoji="0" 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72</a:t>
            </a:fld>
            <a:endParaRPr lang="en-US"/>
          </a:p>
        </p:txBody>
      </p:sp>
    </p:spTree>
    <p:extLst>
      <p:ext uri="{BB962C8B-B14F-4D97-AF65-F5344CB8AC3E}">
        <p14:creationId xmlns:p14="http://schemas.microsoft.com/office/powerpoint/2010/main" xmlns="" val="27116864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381000"/>
            <a:ext cx="4457700" cy="580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29200" y="381000"/>
            <a:ext cx="3962400" cy="580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73</a:t>
            </a:fld>
            <a:endParaRPr lang="en-US"/>
          </a:p>
        </p:txBody>
      </p:sp>
    </p:spTree>
    <p:extLst>
      <p:ext uri="{BB962C8B-B14F-4D97-AF65-F5344CB8AC3E}">
        <p14:creationId xmlns:p14="http://schemas.microsoft.com/office/powerpoint/2010/main" xmlns="" val="38264991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2"/>
            <a:ext cx="8839200" cy="6186309"/>
          </a:xfrm>
          <a:prstGeom prst="rect">
            <a:avLst/>
          </a:prstGeom>
        </p:spPr>
        <p:txBody>
          <a:bodyPr wrap="square">
            <a:spAutoFit/>
          </a:bodyPr>
          <a:lstStyle/>
          <a:p>
            <a:pPr algn="ctr">
              <a:lnSpc>
                <a:spcPct val="150000"/>
              </a:lnSpc>
            </a:pPr>
            <a:r>
              <a:rPr lang="en-US" sz="2400" b="1" dirty="0" smtClean="0">
                <a:solidFill>
                  <a:srgbClr val="FF0000"/>
                </a:solidFill>
                <a:latin typeface="Times New Roman" pitchFamily="18" charset="0"/>
                <a:cs typeface="Times New Roman" pitchFamily="18" charset="0"/>
              </a:rPr>
              <a:t>2.5. Selection </a:t>
            </a:r>
            <a:r>
              <a:rPr lang="en-US" sz="2400" b="1" dirty="0">
                <a:solidFill>
                  <a:srgbClr val="FF0000"/>
                </a:solidFill>
                <a:latin typeface="Times New Roman" pitchFamily="18" charset="0"/>
                <a:cs typeface="Times New Roman" pitchFamily="18" charset="0"/>
              </a:rPr>
              <a:t>of recombinants </a:t>
            </a:r>
            <a:endParaRPr lang="en-US" sz="2400" b="1" dirty="0" smtClean="0">
              <a:solidFill>
                <a:srgbClr val="FF0000"/>
              </a:solidFill>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need to identify the cells that contain the desired insert at the appropriate and right orientation and isolate these from those not successfully transformed is of utmost importance to researchers.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400" dirty="0" smtClean="0">
                <a:latin typeface="Times New Roman" pitchFamily="18" charset="0"/>
                <a:cs typeface="Times New Roman" pitchFamily="18" charset="0"/>
              </a:rPr>
              <a:t>Modern </a:t>
            </a:r>
            <a:r>
              <a:rPr lang="en-US" sz="2400" dirty="0">
                <a:latin typeface="Times New Roman" pitchFamily="18" charset="0"/>
                <a:cs typeface="Times New Roman" pitchFamily="18" charset="0"/>
              </a:rPr>
              <a:t>cloning vectors include selectable markers (most frequently antibiotic resistance markers) that allow only cells in which the vector, but not necessarily the insert, has been transformed to grow.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400" dirty="0" smtClean="0">
                <a:latin typeface="Times New Roman" pitchFamily="18" charset="0"/>
                <a:cs typeface="Times New Roman" pitchFamily="18" charset="0"/>
              </a:rPr>
              <a:t>Additionally</a:t>
            </a:r>
            <a:r>
              <a:rPr lang="en-US" sz="2400" dirty="0">
                <a:latin typeface="Times New Roman" pitchFamily="18" charset="0"/>
                <a:cs typeface="Times New Roman" pitchFamily="18" charset="0"/>
              </a:rPr>
              <a:t>, the cloning vectors may contain color selection markers which provide blue/white screening </a:t>
            </a:r>
            <a:r>
              <a:rPr lang="en-US" sz="2400" dirty="0" smtClean="0">
                <a:latin typeface="Times New Roman" pitchFamily="18" charset="0"/>
                <a:cs typeface="Times New Roman" pitchFamily="18" charset="0"/>
              </a:rPr>
              <a:t>on </a:t>
            </a:r>
            <a:r>
              <a:rPr lang="en-US" sz="2400" dirty="0">
                <a:latin typeface="Times New Roman" pitchFamily="18" charset="0"/>
                <a:cs typeface="Times New Roman" pitchFamily="18" charset="0"/>
              </a:rPr>
              <a:t>X-gal medium.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400" dirty="0" smtClean="0">
                <a:latin typeface="Times New Roman" pitchFamily="18" charset="0"/>
                <a:cs typeface="Times New Roman" pitchFamily="18" charset="0"/>
              </a:rPr>
              <a:t>Nevertheless</a:t>
            </a:r>
            <a:r>
              <a:rPr lang="en-US" sz="2400" dirty="0">
                <a:latin typeface="Times New Roman" pitchFamily="18" charset="0"/>
                <a:cs typeface="Times New Roman" pitchFamily="18" charset="0"/>
              </a:rPr>
              <a:t>, these selection steps do </a:t>
            </a:r>
            <a:r>
              <a:rPr lang="en-US" sz="2400" dirty="0" smtClean="0">
                <a:latin typeface="Times New Roman" pitchFamily="18" charset="0"/>
                <a:cs typeface="Times New Roman" pitchFamily="18" charset="0"/>
              </a:rPr>
              <a:t>not absolutely </a:t>
            </a:r>
            <a:r>
              <a:rPr lang="en-US" sz="2400" dirty="0">
                <a:latin typeface="Times New Roman" pitchFamily="18" charset="0"/>
                <a:cs typeface="Times New Roman" pitchFamily="18" charset="0"/>
              </a:rPr>
              <a:t>guarantee that the DNA insert is present in the cells. </a:t>
            </a:r>
          </a:p>
        </p:txBody>
      </p:sp>
      <p:sp>
        <p:nvSpPr>
          <p:cNvPr id="2" name="Slide Number Placeholder 1"/>
          <p:cNvSpPr>
            <a:spLocks noGrp="1"/>
          </p:cNvSpPr>
          <p:nvPr>
            <p:ph type="sldNum" sz="quarter" idx="12"/>
          </p:nvPr>
        </p:nvSpPr>
        <p:spPr/>
        <p:txBody>
          <a:bodyPr/>
          <a:lstStyle/>
          <a:p>
            <a:fld id="{8E82F8EB-D623-43FC-AB15-0EFF6FAC25BD}" type="slidenum">
              <a:rPr lang="en-US" smtClean="0"/>
              <a:pPr/>
              <a:t>74</a:t>
            </a:fld>
            <a:endParaRPr lang="en-US"/>
          </a:p>
        </p:txBody>
      </p:sp>
    </p:spTree>
    <p:extLst>
      <p:ext uri="{BB962C8B-B14F-4D97-AF65-F5344CB8AC3E}">
        <p14:creationId xmlns:p14="http://schemas.microsoft.com/office/powerpoint/2010/main" xmlns="" val="14747472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2"/>
            <a:ext cx="8839200" cy="6186309"/>
          </a:xfrm>
          <a:prstGeom prst="rect">
            <a:avLst/>
          </a:prstGeom>
        </p:spPr>
        <p:txBody>
          <a:bodyPr wrap="square">
            <a:spAutoFit/>
          </a:bodyPr>
          <a:lstStyle/>
          <a:p>
            <a:pPr marL="342900" indent="-342900" algn="just">
              <a:lnSpc>
                <a:spcPct val="150000"/>
              </a:lnSpc>
              <a:buFont typeface="Wingdings" pitchFamily="2" charset="2"/>
              <a:buChar char="Ø"/>
            </a:pPr>
            <a:r>
              <a:rPr lang="en-US" sz="2400" dirty="0">
                <a:solidFill>
                  <a:prstClr val="black"/>
                </a:solidFill>
                <a:latin typeface="Times New Roman" pitchFamily="18" charset="0"/>
                <a:cs typeface="Times New Roman" pitchFamily="18" charset="0"/>
              </a:rPr>
              <a:t>Further investigation of the resulting colonies is required to confirm that cloning was successful. </a:t>
            </a:r>
            <a:endParaRPr lang="en-US" sz="2400" dirty="0" smtClean="0">
              <a:solidFill>
                <a:prstClr val="black"/>
              </a:solidFill>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400" dirty="0" smtClean="0">
                <a:solidFill>
                  <a:prstClr val="black"/>
                </a:solidFill>
                <a:latin typeface="Times New Roman" pitchFamily="18" charset="0"/>
                <a:cs typeface="Times New Roman" pitchFamily="18" charset="0"/>
              </a:rPr>
              <a:t>This </a:t>
            </a:r>
            <a:r>
              <a:rPr lang="en-US" sz="2400" dirty="0">
                <a:solidFill>
                  <a:prstClr val="black"/>
                </a:solidFill>
                <a:latin typeface="Times New Roman" pitchFamily="18" charset="0"/>
                <a:cs typeface="Times New Roman" pitchFamily="18" charset="0"/>
              </a:rPr>
              <a:t>may  be accomplished by means of PCR, restriction fragment analysis and/or DNA sequencing</a:t>
            </a:r>
            <a:r>
              <a:rPr lang="en-US" sz="2400" dirty="0" smtClean="0">
                <a:solidFill>
                  <a:prstClr val="black"/>
                </a:solidFill>
                <a:latin typeface="Times New Roman" pitchFamily="18" charset="0"/>
                <a:cs typeface="Times New Roman" pitchFamily="18" charset="0"/>
              </a:rPr>
              <a:t>.</a:t>
            </a:r>
          </a:p>
          <a:p>
            <a:pPr marL="342900" indent="-342900" algn="just">
              <a:lnSpc>
                <a:spcPct val="150000"/>
              </a:lnSpc>
              <a:buFont typeface="Wingdings" pitchFamily="2" charset="2"/>
              <a:buChar char="Ø"/>
            </a:pPr>
            <a:r>
              <a:rPr lang="en-US" sz="2400" dirty="0">
                <a:solidFill>
                  <a:prstClr val="black"/>
                </a:solidFill>
                <a:latin typeface="Times New Roman" pitchFamily="18" charset="0"/>
                <a:cs typeface="Times New Roman" pitchFamily="18" charset="0"/>
              </a:rPr>
              <a:t>The art of cloning is to find the one particular transformed cell that contains the cloning vector with the gene of interest (referred to as a recombinant cell). </a:t>
            </a:r>
            <a:endParaRPr lang="en-US" sz="2400" dirty="0" smtClean="0">
              <a:solidFill>
                <a:prstClr val="black"/>
              </a:solidFill>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400" dirty="0" smtClean="0">
                <a:solidFill>
                  <a:prstClr val="black"/>
                </a:solidFill>
                <a:latin typeface="Times New Roman" pitchFamily="18" charset="0"/>
                <a:cs typeface="Times New Roman" pitchFamily="18" charset="0"/>
              </a:rPr>
              <a:t>It </a:t>
            </a:r>
            <a:r>
              <a:rPr lang="en-US" sz="2400" dirty="0">
                <a:solidFill>
                  <a:prstClr val="black"/>
                </a:solidFill>
                <a:latin typeface="Times New Roman" pitchFamily="18" charset="0"/>
                <a:cs typeface="Times New Roman" pitchFamily="18" charset="0"/>
              </a:rPr>
              <a:t>is thus most important to be able to select recombinant cells from transformed cells (containing the vector without insert DNA) . </a:t>
            </a:r>
            <a:endParaRPr lang="en-US" sz="2400" dirty="0" smtClean="0">
              <a:solidFill>
                <a:prstClr val="black"/>
              </a:solidFill>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400" dirty="0" smtClean="0">
                <a:solidFill>
                  <a:prstClr val="black"/>
                </a:solidFill>
                <a:latin typeface="Times New Roman" pitchFamily="18" charset="0"/>
                <a:cs typeface="Times New Roman" pitchFamily="18" charset="0"/>
              </a:rPr>
              <a:t>If </a:t>
            </a:r>
            <a:r>
              <a:rPr lang="en-US" sz="2400" dirty="0">
                <a:solidFill>
                  <a:prstClr val="black"/>
                </a:solidFill>
                <a:latin typeface="Times New Roman" pitchFamily="18" charset="0"/>
                <a:cs typeface="Times New Roman" pitchFamily="18" charset="0"/>
              </a:rPr>
              <a:t>this goal </a:t>
            </a:r>
            <a:r>
              <a:rPr lang="en-US" sz="2400" dirty="0" smtClean="0">
                <a:solidFill>
                  <a:prstClr val="black"/>
                </a:solidFill>
                <a:latin typeface="Times New Roman" pitchFamily="18" charset="0"/>
                <a:cs typeface="Times New Roman" pitchFamily="18" charset="0"/>
              </a:rPr>
              <a:t>is achieved, </a:t>
            </a:r>
            <a:r>
              <a:rPr lang="en-US" sz="2400" dirty="0">
                <a:solidFill>
                  <a:prstClr val="black"/>
                </a:solidFill>
                <a:latin typeface="Times New Roman" pitchFamily="18" charset="0"/>
                <a:cs typeface="Times New Roman" pitchFamily="18" charset="0"/>
              </a:rPr>
              <a:t>the gene in question is said to have been cloned. </a:t>
            </a:r>
          </a:p>
        </p:txBody>
      </p:sp>
      <p:sp>
        <p:nvSpPr>
          <p:cNvPr id="3" name="Slide Number Placeholder 2"/>
          <p:cNvSpPr>
            <a:spLocks noGrp="1"/>
          </p:cNvSpPr>
          <p:nvPr>
            <p:ph type="sldNum" sz="quarter" idx="12"/>
          </p:nvPr>
        </p:nvSpPr>
        <p:spPr/>
        <p:txBody>
          <a:bodyPr/>
          <a:lstStyle/>
          <a:p>
            <a:fld id="{8E82F8EB-D623-43FC-AB15-0EFF6FAC25BD}" type="slidenum">
              <a:rPr lang="en-US" smtClean="0"/>
              <a:pPr/>
              <a:t>75</a:t>
            </a:fld>
            <a:endParaRPr lang="en-US"/>
          </a:p>
        </p:txBody>
      </p:sp>
    </p:spTree>
    <p:extLst>
      <p:ext uri="{BB962C8B-B14F-4D97-AF65-F5344CB8AC3E}">
        <p14:creationId xmlns:p14="http://schemas.microsoft.com/office/powerpoint/2010/main" xmlns="" val="5976559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2"/>
            <a:ext cx="8991600" cy="6740307"/>
          </a:xfrm>
          <a:prstGeom prst="rect">
            <a:avLst/>
          </a:prstGeom>
        </p:spPr>
        <p:txBody>
          <a:bodyPr wrap="square">
            <a:spAutoFit/>
          </a:bodyPr>
          <a:lstStyle/>
          <a:p>
            <a:pPr marL="342900" lvl="0" indent="-342900" algn="just">
              <a:lnSpc>
                <a:spcPct val="150000"/>
              </a:lnSpc>
              <a:buFont typeface="Wingdings" pitchFamily="2" charset="2"/>
              <a:buChar char="Ø"/>
            </a:pPr>
            <a:r>
              <a:rPr lang="en-US" sz="2400" dirty="0">
                <a:solidFill>
                  <a:prstClr val="black"/>
                </a:solidFill>
                <a:latin typeface="Times New Roman" pitchFamily="18" charset="0"/>
                <a:cs typeface="Times New Roman" pitchFamily="18" charset="0"/>
              </a:rPr>
              <a:t>Although there are many different procedures by which the desired clone can be obtained, all are variations of two basic </a:t>
            </a:r>
            <a:r>
              <a:rPr lang="en-US" sz="2400" dirty="0" smtClean="0">
                <a:solidFill>
                  <a:prstClr val="black"/>
                </a:solidFill>
                <a:latin typeface="Times New Roman" pitchFamily="18" charset="0"/>
                <a:cs typeface="Times New Roman" pitchFamily="18" charset="0"/>
              </a:rPr>
              <a:t>concepts:  </a:t>
            </a:r>
          </a:p>
          <a:p>
            <a:pPr marL="1200150" lvl="2" indent="-285750" algn="just">
              <a:lnSpc>
                <a:spcPct val="150000"/>
              </a:lnSpc>
              <a:buFont typeface="Wingdings" pitchFamily="2" charset="2"/>
              <a:buChar char="v"/>
            </a:pPr>
            <a:r>
              <a:rPr lang="en-US" sz="2400" dirty="0" smtClean="0">
                <a:solidFill>
                  <a:prstClr val="black"/>
                </a:solidFill>
                <a:latin typeface="Times New Roman" pitchFamily="18" charset="0"/>
                <a:cs typeface="Times New Roman" pitchFamily="18" charset="0"/>
              </a:rPr>
              <a:t> </a:t>
            </a:r>
            <a:r>
              <a:rPr lang="en-US" sz="2400" b="1" dirty="0" smtClean="0">
                <a:solidFill>
                  <a:prstClr val="black"/>
                </a:solidFill>
                <a:latin typeface="Times New Roman" pitchFamily="18" charset="0"/>
                <a:cs typeface="Times New Roman" pitchFamily="18" charset="0"/>
              </a:rPr>
              <a:t>Direct selection</a:t>
            </a:r>
          </a:p>
          <a:p>
            <a:pPr marL="1200150" lvl="2" indent="-285750" algn="just">
              <a:lnSpc>
                <a:spcPct val="150000"/>
              </a:lnSpc>
              <a:buFont typeface="Wingdings" pitchFamily="2" charset="2"/>
              <a:buChar char="v"/>
            </a:pPr>
            <a:r>
              <a:rPr lang="en-US" sz="2400" b="1" dirty="0" smtClean="0">
                <a:solidFill>
                  <a:prstClr val="black"/>
                </a:solidFill>
                <a:latin typeface="Times New Roman" pitchFamily="18" charset="0"/>
                <a:cs typeface="Times New Roman" pitchFamily="18" charset="0"/>
              </a:rPr>
              <a:t> Identification </a:t>
            </a:r>
            <a:r>
              <a:rPr lang="en-US" sz="2400" b="1" dirty="0">
                <a:solidFill>
                  <a:prstClr val="black"/>
                </a:solidFill>
                <a:latin typeface="Times New Roman" pitchFamily="18" charset="0"/>
                <a:cs typeface="Times New Roman" pitchFamily="18" charset="0"/>
              </a:rPr>
              <a:t>of the clone from a gene </a:t>
            </a:r>
            <a:r>
              <a:rPr lang="en-US" sz="2400" b="1" dirty="0" smtClean="0">
                <a:solidFill>
                  <a:prstClr val="black"/>
                </a:solidFill>
                <a:latin typeface="Times New Roman" pitchFamily="18" charset="0"/>
                <a:cs typeface="Times New Roman" pitchFamily="18" charset="0"/>
              </a:rPr>
              <a:t>library</a:t>
            </a:r>
            <a:endParaRPr lang="en-US" sz="2400" b="1" dirty="0">
              <a:solidFill>
                <a:prstClr val="black"/>
              </a:solidFill>
              <a:latin typeface="Times New Roman" pitchFamily="18" charset="0"/>
              <a:cs typeface="Times New Roman" pitchFamily="18" charset="0"/>
            </a:endParaRPr>
          </a:p>
          <a:p>
            <a:pPr marL="514350" indent="-514350" algn="just">
              <a:lnSpc>
                <a:spcPct val="150000"/>
              </a:lnSpc>
              <a:buAutoNum type="romanUcPeriod"/>
            </a:pPr>
            <a:r>
              <a:rPr lang="en-US" sz="2400" b="1" dirty="0" smtClean="0">
                <a:solidFill>
                  <a:prstClr val="black"/>
                </a:solidFill>
                <a:latin typeface="Times New Roman" pitchFamily="18" charset="0"/>
                <a:cs typeface="Times New Roman" pitchFamily="18" charset="0"/>
              </a:rPr>
              <a:t>Direct </a:t>
            </a:r>
            <a:r>
              <a:rPr lang="en-US" sz="2400" b="1" dirty="0">
                <a:solidFill>
                  <a:prstClr val="black"/>
                </a:solidFill>
                <a:latin typeface="Times New Roman" pitchFamily="18" charset="0"/>
                <a:cs typeface="Times New Roman" pitchFamily="18" charset="0"/>
              </a:rPr>
              <a:t>selection </a:t>
            </a:r>
            <a:endParaRPr lang="en-US" sz="2400" b="1" dirty="0" smtClean="0">
              <a:solidFill>
                <a:prstClr val="black"/>
              </a:solidFill>
              <a:latin typeface="Times New Roman" pitchFamily="18" charset="0"/>
              <a:cs typeface="Times New Roman" pitchFamily="18" charset="0"/>
            </a:endParaRPr>
          </a:p>
          <a:p>
            <a:pPr marL="342900" indent="-342900" algn="just">
              <a:lnSpc>
                <a:spcPct val="150000"/>
              </a:lnSpc>
              <a:buFont typeface="Wingdings" pitchFamily="2" charset="2"/>
              <a:buChar char="ü"/>
            </a:pPr>
            <a:r>
              <a:rPr lang="en-US" sz="2400" dirty="0" smtClean="0">
                <a:solidFill>
                  <a:prstClr val="black"/>
                </a:solidFill>
                <a:latin typeface="Times New Roman" pitchFamily="18" charset="0"/>
                <a:cs typeface="Times New Roman" pitchFamily="18" charset="0"/>
              </a:rPr>
              <a:t>The </a:t>
            </a:r>
            <a:r>
              <a:rPr lang="en-US" sz="2400" dirty="0">
                <a:solidFill>
                  <a:prstClr val="black"/>
                </a:solidFill>
                <a:latin typeface="Times New Roman" pitchFamily="18" charset="0"/>
                <a:cs typeface="Times New Roman" pitchFamily="18" charset="0"/>
              </a:rPr>
              <a:t>cloning experiment is designed in such a way that the clones obtained </a:t>
            </a:r>
            <a:r>
              <a:rPr lang="en-US" sz="2400" dirty="0" smtClean="0">
                <a:solidFill>
                  <a:prstClr val="black"/>
                </a:solidFill>
                <a:latin typeface="Times New Roman" pitchFamily="18" charset="0"/>
                <a:cs typeface="Times New Roman" pitchFamily="18" charset="0"/>
              </a:rPr>
              <a:t>are </a:t>
            </a:r>
            <a:r>
              <a:rPr lang="en-US" sz="2400" dirty="0">
                <a:solidFill>
                  <a:prstClr val="black"/>
                </a:solidFill>
                <a:latin typeface="Times New Roman" pitchFamily="18" charset="0"/>
                <a:cs typeface="Times New Roman" pitchFamily="18" charset="0"/>
              </a:rPr>
              <a:t>clones </a:t>
            </a:r>
            <a:r>
              <a:rPr lang="en-US" sz="2400" dirty="0" smtClean="0">
                <a:solidFill>
                  <a:prstClr val="black"/>
                </a:solidFill>
                <a:latin typeface="Times New Roman" pitchFamily="18" charset="0"/>
                <a:cs typeface="Times New Roman" pitchFamily="18" charset="0"/>
              </a:rPr>
              <a:t>of </a:t>
            </a:r>
            <a:r>
              <a:rPr lang="en-US" sz="2400" dirty="0">
                <a:solidFill>
                  <a:prstClr val="black"/>
                </a:solidFill>
                <a:latin typeface="Times New Roman" pitchFamily="18" charset="0"/>
                <a:cs typeface="Times New Roman" pitchFamily="18" charset="0"/>
              </a:rPr>
              <a:t>the required gene</a:t>
            </a:r>
            <a:r>
              <a:rPr lang="en-US" sz="2400" dirty="0" smtClean="0">
                <a:solidFill>
                  <a:prstClr val="black"/>
                </a:solidFill>
                <a:latin typeface="Times New Roman" pitchFamily="18" charset="0"/>
                <a:cs typeface="Times New Roman" pitchFamily="18" charset="0"/>
              </a:rPr>
              <a:t>.</a:t>
            </a:r>
          </a:p>
          <a:p>
            <a:pPr marL="342900" indent="-342900" algn="just">
              <a:lnSpc>
                <a:spcPct val="150000"/>
              </a:lnSpc>
              <a:buFont typeface="Wingdings" pitchFamily="2" charset="2"/>
              <a:buChar char="ü"/>
            </a:pPr>
            <a:r>
              <a:rPr lang="en-US" sz="2400" dirty="0">
                <a:solidFill>
                  <a:prstClr val="black"/>
                </a:solidFill>
                <a:latin typeface="Times New Roman" pitchFamily="18" charset="0"/>
                <a:cs typeface="Times New Roman" pitchFamily="18" charset="0"/>
              </a:rPr>
              <a:t>I</a:t>
            </a:r>
            <a:r>
              <a:rPr lang="en-US" sz="2400" dirty="0" smtClean="0">
                <a:solidFill>
                  <a:prstClr val="black"/>
                </a:solidFill>
                <a:latin typeface="Times New Roman" pitchFamily="18" charset="0"/>
                <a:cs typeface="Times New Roman" pitchFamily="18" charset="0"/>
              </a:rPr>
              <a:t>nsertion </a:t>
            </a:r>
            <a:r>
              <a:rPr lang="en-US" sz="2400" dirty="0">
                <a:solidFill>
                  <a:prstClr val="black"/>
                </a:solidFill>
                <a:latin typeface="Times New Roman" pitchFamily="18" charset="0"/>
                <a:cs typeface="Times New Roman" pitchFamily="18" charset="0"/>
              </a:rPr>
              <a:t>of a DNA fragment into the vector destroys the integrity of one of the genes present on the molecule. </a:t>
            </a:r>
            <a:endParaRPr lang="en-US" sz="2400" dirty="0" smtClean="0">
              <a:solidFill>
                <a:prstClr val="black"/>
              </a:solidFill>
              <a:latin typeface="Times New Roman" pitchFamily="18" charset="0"/>
              <a:cs typeface="Times New Roman" pitchFamily="18" charset="0"/>
            </a:endParaRPr>
          </a:p>
          <a:p>
            <a:pPr marL="342900" indent="-342900" algn="just">
              <a:lnSpc>
                <a:spcPct val="150000"/>
              </a:lnSpc>
              <a:buFont typeface="Wingdings" pitchFamily="2" charset="2"/>
              <a:buChar char="ü"/>
            </a:pPr>
            <a:r>
              <a:rPr lang="en-US" sz="2400" dirty="0" smtClean="0">
                <a:solidFill>
                  <a:prstClr val="black"/>
                </a:solidFill>
                <a:latin typeface="Times New Roman" pitchFamily="18" charset="0"/>
                <a:cs typeface="Times New Roman" pitchFamily="18" charset="0"/>
              </a:rPr>
              <a:t>This </a:t>
            </a:r>
            <a:r>
              <a:rPr lang="en-US" sz="2400" dirty="0">
                <a:solidFill>
                  <a:prstClr val="black"/>
                </a:solidFill>
                <a:latin typeface="Times New Roman" pitchFamily="18" charset="0"/>
                <a:cs typeface="Times New Roman" pitchFamily="18" charset="0"/>
              </a:rPr>
              <a:t>is referred to as </a:t>
            </a:r>
            <a:r>
              <a:rPr lang="en-US" sz="2400" b="1" dirty="0" err="1">
                <a:solidFill>
                  <a:prstClr val="black"/>
                </a:solidFill>
                <a:latin typeface="Times New Roman" pitchFamily="18" charset="0"/>
                <a:cs typeface="Times New Roman" pitchFamily="18" charset="0"/>
              </a:rPr>
              <a:t>insertional</a:t>
            </a:r>
            <a:r>
              <a:rPr lang="en-US" sz="2400" b="1" dirty="0">
                <a:solidFill>
                  <a:prstClr val="black"/>
                </a:solidFill>
                <a:latin typeface="Times New Roman" pitchFamily="18" charset="0"/>
                <a:cs typeface="Times New Roman" pitchFamily="18" charset="0"/>
              </a:rPr>
              <a:t> </a:t>
            </a:r>
            <a:r>
              <a:rPr lang="en-US" sz="2400" b="1" dirty="0" smtClean="0">
                <a:solidFill>
                  <a:prstClr val="black"/>
                </a:solidFill>
                <a:latin typeface="Times New Roman" pitchFamily="18" charset="0"/>
                <a:cs typeface="Times New Roman" pitchFamily="18" charset="0"/>
              </a:rPr>
              <a:t>inactivation</a:t>
            </a:r>
            <a:r>
              <a:rPr lang="en-US" sz="2400" dirty="0" smtClean="0">
                <a:solidFill>
                  <a:prstClr val="black"/>
                </a:solidFill>
                <a:latin typeface="Times New Roman" pitchFamily="18" charset="0"/>
                <a:cs typeface="Times New Roman" pitchFamily="18" charset="0"/>
              </a:rPr>
              <a:t>. </a:t>
            </a:r>
          </a:p>
          <a:p>
            <a:pPr marL="342900" indent="-342900" algn="just">
              <a:lnSpc>
                <a:spcPct val="150000"/>
              </a:lnSpc>
              <a:buFont typeface="Wingdings" pitchFamily="2" charset="2"/>
              <a:buChar char="ü"/>
            </a:pPr>
            <a:r>
              <a:rPr lang="en-US" sz="2400" dirty="0" smtClean="0">
                <a:solidFill>
                  <a:prstClr val="black"/>
                </a:solidFill>
                <a:latin typeface="Times New Roman" pitchFamily="18" charset="0"/>
                <a:cs typeface="Times New Roman" pitchFamily="18" charset="0"/>
              </a:rPr>
              <a:t>Two </a:t>
            </a:r>
            <a:r>
              <a:rPr lang="en-US" sz="2400" dirty="0">
                <a:solidFill>
                  <a:prstClr val="black"/>
                </a:solidFill>
                <a:latin typeface="Times New Roman" pitchFamily="18" charset="0"/>
                <a:cs typeface="Times New Roman" pitchFamily="18" charset="0"/>
              </a:rPr>
              <a:t>examples will be discussed</a:t>
            </a:r>
            <a:r>
              <a:rPr lang="en-US" sz="2400" dirty="0" smtClean="0">
                <a:solidFill>
                  <a:prstClr val="black"/>
                </a:solidFill>
                <a:latin typeface="Times New Roman" pitchFamily="18" charset="0"/>
                <a:cs typeface="Times New Roman" pitchFamily="18" charset="0"/>
              </a:rPr>
              <a:t>: </a:t>
            </a:r>
            <a:r>
              <a:rPr lang="en-US" sz="2400" b="1" dirty="0" smtClean="0">
                <a:solidFill>
                  <a:prstClr val="black"/>
                </a:solidFill>
                <a:latin typeface="Times New Roman" pitchFamily="18" charset="0"/>
                <a:cs typeface="Times New Roman" pitchFamily="18" charset="0"/>
              </a:rPr>
              <a:t>A. direct </a:t>
            </a:r>
            <a:r>
              <a:rPr lang="en-US" sz="2400" b="1" dirty="0">
                <a:solidFill>
                  <a:prstClr val="black"/>
                </a:solidFill>
                <a:latin typeface="Times New Roman" pitchFamily="18" charset="0"/>
                <a:cs typeface="Times New Roman" pitchFamily="18" charset="0"/>
              </a:rPr>
              <a:t>antibiotic resistance screening, </a:t>
            </a:r>
            <a:r>
              <a:rPr lang="en-US" sz="2400" dirty="0">
                <a:solidFill>
                  <a:prstClr val="black"/>
                </a:solidFill>
                <a:latin typeface="Times New Roman" pitchFamily="18" charset="0"/>
                <a:cs typeface="Times New Roman" pitchFamily="18" charset="0"/>
              </a:rPr>
              <a:t>and</a:t>
            </a:r>
            <a:r>
              <a:rPr lang="en-US" sz="2400" b="1" dirty="0">
                <a:solidFill>
                  <a:prstClr val="black"/>
                </a:solidFill>
                <a:latin typeface="Times New Roman" pitchFamily="18" charset="0"/>
                <a:cs typeface="Times New Roman" pitchFamily="18" charset="0"/>
              </a:rPr>
              <a:t> </a:t>
            </a:r>
            <a:r>
              <a:rPr lang="en-US" sz="2400" b="1" dirty="0" smtClean="0">
                <a:solidFill>
                  <a:prstClr val="black"/>
                </a:solidFill>
                <a:latin typeface="Times New Roman" pitchFamily="18" charset="0"/>
                <a:cs typeface="Times New Roman" pitchFamily="18" charset="0"/>
              </a:rPr>
              <a:t>B. blue-white color </a:t>
            </a:r>
            <a:r>
              <a:rPr lang="en-US" sz="2400" b="1" dirty="0">
                <a:solidFill>
                  <a:prstClr val="black"/>
                </a:solidFill>
                <a:latin typeface="Times New Roman" pitchFamily="18" charset="0"/>
                <a:cs typeface="Times New Roman" pitchFamily="18" charset="0"/>
              </a:rPr>
              <a:t>screening. </a:t>
            </a:r>
            <a:r>
              <a:rPr lang="en-US" sz="2400" b="1" dirty="0" smtClean="0">
                <a:solidFill>
                  <a:prstClr val="black"/>
                </a:solidFill>
                <a:latin typeface="Times New Roman" pitchFamily="18" charset="0"/>
                <a:cs typeface="Times New Roman" pitchFamily="18" charset="0"/>
              </a:rPr>
              <a:t> </a:t>
            </a:r>
          </a:p>
        </p:txBody>
      </p:sp>
      <p:sp>
        <p:nvSpPr>
          <p:cNvPr id="3" name="Slide Number Placeholder 2"/>
          <p:cNvSpPr>
            <a:spLocks noGrp="1"/>
          </p:cNvSpPr>
          <p:nvPr>
            <p:ph type="sldNum" sz="quarter" idx="12"/>
          </p:nvPr>
        </p:nvSpPr>
        <p:spPr/>
        <p:txBody>
          <a:bodyPr/>
          <a:lstStyle/>
          <a:p>
            <a:fld id="{8E82F8EB-D623-43FC-AB15-0EFF6FAC25BD}" type="slidenum">
              <a:rPr lang="en-US" smtClean="0"/>
              <a:pPr/>
              <a:t>76</a:t>
            </a:fld>
            <a:endParaRPr lang="en-US"/>
          </a:p>
        </p:txBody>
      </p:sp>
    </p:spTree>
    <p:extLst>
      <p:ext uri="{BB962C8B-B14F-4D97-AF65-F5344CB8AC3E}">
        <p14:creationId xmlns:p14="http://schemas.microsoft.com/office/powerpoint/2010/main" xmlns="" val="6583370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129" y="2"/>
            <a:ext cx="8851710" cy="6740307"/>
          </a:xfrm>
          <a:prstGeom prst="rect">
            <a:avLst/>
          </a:prstGeom>
        </p:spPr>
        <p:txBody>
          <a:bodyPr wrap="square">
            <a:spAutoFit/>
          </a:bodyPr>
          <a:lstStyle/>
          <a:p>
            <a:pPr lvl="0" algn="just">
              <a:lnSpc>
                <a:spcPct val="150000"/>
              </a:lnSpc>
            </a:pPr>
            <a:r>
              <a:rPr lang="en-US" sz="2400" b="1" dirty="0">
                <a:solidFill>
                  <a:prstClr val="black"/>
                </a:solidFill>
                <a:latin typeface="Times New Roman" pitchFamily="18" charset="0"/>
                <a:cs typeface="Times New Roman" pitchFamily="18" charset="0"/>
              </a:rPr>
              <a:t>A. </a:t>
            </a:r>
            <a:r>
              <a:rPr lang="en-US" sz="2400" b="1" dirty="0" smtClean="0">
                <a:solidFill>
                  <a:prstClr val="black"/>
                </a:solidFill>
                <a:latin typeface="Times New Roman" pitchFamily="18" charset="0"/>
                <a:cs typeface="Times New Roman" pitchFamily="18" charset="0"/>
              </a:rPr>
              <a:t>Direct </a:t>
            </a:r>
            <a:r>
              <a:rPr lang="en-US" sz="2400" b="1" dirty="0">
                <a:solidFill>
                  <a:prstClr val="black"/>
                </a:solidFill>
                <a:latin typeface="Times New Roman" pitchFamily="18" charset="0"/>
                <a:cs typeface="Times New Roman" pitchFamily="18" charset="0"/>
              </a:rPr>
              <a:t>antibiotic resistance screening</a:t>
            </a:r>
            <a:endParaRPr lang="en-US" sz="2400" dirty="0" smtClean="0">
              <a:solidFill>
                <a:prstClr val="black"/>
              </a:solidFill>
              <a:latin typeface="Times New Roman" pitchFamily="18" charset="0"/>
              <a:cs typeface="Times New Roman" pitchFamily="18" charset="0"/>
            </a:endParaRPr>
          </a:p>
          <a:p>
            <a:pPr marL="342900" lvl="0" indent="-342900" algn="just">
              <a:lnSpc>
                <a:spcPct val="150000"/>
              </a:lnSpc>
              <a:buFont typeface="Wingdings" pitchFamily="2" charset="2"/>
              <a:buChar char="q"/>
            </a:pPr>
            <a:r>
              <a:rPr lang="en-US" sz="2400" dirty="0" smtClean="0">
                <a:solidFill>
                  <a:prstClr val="black"/>
                </a:solidFill>
                <a:latin typeface="Times New Roman" pitchFamily="18" charset="0"/>
                <a:cs typeface="Times New Roman" pitchFamily="18" charset="0"/>
              </a:rPr>
              <a:t>Most </a:t>
            </a:r>
            <a:r>
              <a:rPr lang="en-US" sz="2400" dirty="0">
                <a:solidFill>
                  <a:prstClr val="black"/>
                </a:solidFill>
                <a:latin typeface="Times New Roman" pitchFamily="18" charset="0"/>
                <a:cs typeface="Times New Roman" pitchFamily="18" charset="0"/>
              </a:rPr>
              <a:t>cloning vectors are designed so that the insertion of a DNA fragment into the vector destroys the integrity of one of the genes present on the molecule </a:t>
            </a:r>
            <a:r>
              <a:rPr lang="en-US" sz="2400" b="1" dirty="0">
                <a:solidFill>
                  <a:prstClr val="black"/>
                </a:solidFill>
                <a:latin typeface="Times New Roman" pitchFamily="18" charset="0"/>
                <a:cs typeface="Times New Roman" pitchFamily="18" charset="0"/>
              </a:rPr>
              <a:t>(usually an antibiotic resistance gene). </a:t>
            </a:r>
            <a:endParaRPr lang="en-US" sz="2400" b="1" dirty="0" smtClean="0">
              <a:solidFill>
                <a:prstClr val="black"/>
              </a:solidFill>
              <a:latin typeface="Times New Roman" pitchFamily="18" charset="0"/>
              <a:cs typeface="Times New Roman" pitchFamily="18" charset="0"/>
            </a:endParaRPr>
          </a:p>
          <a:p>
            <a:pPr marL="342900" lvl="0" indent="-342900" algn="just">
              <a:lnSpc>
                <a:spcPct val="150000"/>
              </a:lnSpc>
              <a:buFont typeface="Wingdings" pitchFamily="2" charset="2"/>
              <a:buChar char="q"/>
            </a:pPr>
            <a:r>
              <a:rPr lang="en-US" sz="2400" dirty="0" smtClean="0">
                <a:solidFill>
                  <a:prstClr val="black"/>
                </a:solidFill>
                <a:latin typeface="Times New Roman" pitchFamily="18" charset="0"/>
                <a:cs typeface="Times New Roman" pitchFamily="18" charset="0"/>
              </a:rPr>
              <a:t>For </a:t>
            </a:r>
            <a:r>
              <a:rPr lang="en-US" sz="2400" dirty="0">
                <a:solidFill>
                  <a:prstClr val="black"/>
                </a:solidFill>
                <a:latin typeface="Times New Roman" pitchFamily="18" charset="0"/>
                <a:cs typeface="Times New Roman" pitchFamily="18" charset="0"/>
              </a:rPr>
              <a:t>instance, if the vector carries an </a:t>
            </a:r>
            <a:r>
              <a:rPr lang="en-US" sz="2400" b="1" dirty="0">
                <a:solidFill>
                  <a:prstClr val="black"/>
                </a:solidFill>
                <a:latin typeface="Times New Roman" pitchFamily="18" charset="0"/>
                <a:cs typeface="Times New Roman" pitchFamily="18" charset="0"/>
              </a:rPr>
              <a:t>ampicillin resistance gene (</a:t>
            </a:r>
            <a:r>
              <a:rPr lang="en-US" sz="2400" b="1" i="1" dirty="0" err="1">
                <a:solidFill>
                  <a:prstClr val="black"/>
                </a:solidFill>
                <a:latin typeface="Times New Roman" pitchFamily="18" charset="0"/>
                <a:cs typeface="Times New Roman" pitchFamily="18" charset="0"/>
              </a:rPr>
              <a:t>ampr</a:t>
            </a:r>
            <a:r>
              <a:rPr lang="en-US" sz="2400" b="1" dirty="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it will confer ampicillin resistance to the </a:t>
            </a:r>
            <a:r>
              <a:rPr lang="en-US" sz="2400" i="1" dirty="0">
                <a:solidFill>
                  <a:prstClr val="black"/>
                </a:solidFill>
                <a:latin typeface="Times New Roman" pitchFamily="18" charset="0"/>
                <a:cs typeface="Times New Roman" pitchFamily="18" charset="0"/>
              </a:rPr>
              <a:t>E. coli </a:t>
            </a:r>
            <a:r>
              <a:rPr lang="en-US" sz="2400" dirty="0">
                <a:solidFill>
                  <a:prstClr val="black"/>
                </a:solidFill>
                <a:latin typeface="Times New Roman" pitchFamily="18" charset="0"/>
                <a:cs typeface="Times New Roman" pitchFamily="18" charset="0"/>
              </a:rPr>
              <a:t>cells if the transformation process was successful. </a:t>
            </a:r>
            <a:endParaRPr lang="en-US" sz="2400" dirty="0" smtClean="0">
              <a:solidFill>
                <a:prstClr val="black"/>
              </a:solidFill>
              <a:latin typeface="Times New Roman" pitchFamily="18" charset="0"/>
              <a:cs typeface="Times New Roman" pitchFamily="18" charset="0"/>
            </a:endParaRPr>
          </a:p>
          <a:p>
            <a:pPr marL="342900" lvl="0" indent="-342900" algn="just">
              <a:lnSpc>
                <a:spcPct val="150000"/>
              </a:lnSpc>
              <a:buFont typeface="Wingdings" pitchFamily="2" charset="2"/>
              <a:buChar char="q"/>
            </a:pPr>
            <a:r>
              <a:rPr lang="en-US" sz="2400" dirty="0" smtClean="0">
                <a:solidFill>
                  <a:prstClr val="black"/>
                </a:solidFill>
                <a:latin typeface="Times New Roman" pitchFamily="18" charset="0"/>
                <a:cs typeface="Times New Roman" pitchFamily="18" charset="0"/>
              </a:rPr>
              <a:t>This </a:t>
            </a:r>
            <a:r>
              <a:rPr lang="en-US" sz="2400" dirty="0">
                <a:solidFill>
                  <a:prstClr val="black"/>
                </a:solidFill>
                <a:latin typeface="Times New Roman" pitchFamily="18" charset="0"/>
                <a:cs typeface="Times New Roman" pitchFamily="18" charset="0"/>
              </a:rPr>
              <a:t>would mean that when the clones are plated out on ampicillin-containing medium, only cells containing a plasmid would be resistant to the antibiotic and, therefore, be able to grow. </a:t>
            </a:r>
            <a:endParaRPr lang="en-US" sz="2400" dirty="0" smtClean="0">
              <a:solidFill>
                <a:prstClr val="black"/>
              </a:solidFill>
              <a:latin typeface="Times New Roman" pitchFamily="18" charset="0"/>
              <a:cs typeface="Times New Roman" pitchFamily="18" charset="0"/>
            </a:endParaRPr>
          </a:p>
          <a:p>
            <a:pPr marL="342900" lvl="0" indent="-342900" algn="just">
              <a:lnSpc>
                <a:spcPct val="150000"/>
              </a:lnSpc>
              <a:buFont typeface="Wingdings" pitchFamily="2" charset="2"/>
              <a:buChar char="q"/>
            </a:pPr>
            <a:r>
              <a:rPr lang="en-US" sz="2400" dirty="0" smtClean="0">
                <a:solidFill>
                  <a:prstClr val="black"/>
                </a:solidFill>
                <a:latin typeface="Times New Roman" pitchFamily="18" charset="0"/>
                <a:cs typeface="Times New Roman" pitchFamily="18" charset="0"/>
              </a:rPr>
              <a:t>However</a:t>
            </a:r>
            <a:r>
              <a:rPr lang="en-US" sz="2400" dirty="0">
                <a:solidFill>
                  <a:prstClr val="black"/>
                </a:solidFill>
                <a:latin typeface="Times New Roman" pitchFamily="18" charset="0"/>
                <a:cs typeface="Times New Roman" pitchFamily="18" charset="0"/>
              </a:rPr>
              <a:t>, this does not show whether the cell contains the recombinant plasmid </a:t>
            </a:r>
            <a:r>
              <a:rPr lang="en-US" sz="2400" dirty="0" smtClean="0">
                <a:solidFill>
                  <a:prstClr val="black"/>
                </a:solidFill>
                <a:latin typeface="Times New Roman" pitchFamily="18" charset="0"/>
                <a:cs typeface="Times New Roman" pitchFamily="18" charset="0"/>
              </a:rPr>
              <a:t>or </a:t>
            </a:r>
            <a:r>
              <a:rPr lang="en-US" sz="2400" dirty="0">
                <a:solidFill>
                  <a:prstClr val="black"/>
                </a:solidFill>
                <a:latin typeface="Times New Roman" pitchFamily="18" charset="0"/>
                <a:cs typeface="Times New Roman" pitchFamily="18" charset="0"/>
              </a:rPr>
              <a:t>only the re-ligated </a:t>
            </a:r>
            <a:r>
              <a:rPr lang="en-US" sz="2400" dirty="0" smtClean="0">
                <a:solidFill>
                  <a:prstClr val="black"/>
                </a:solidFill>
                <a:latin typeface="Times New Roman" pitchFamily="18" charset="0"/>
                <a:cs typeface="Times New Roman" pitchFamily="18" charset="0"/>
              </a:rPr>
              <a:t>vector.</a:t>
            </a:r>
            <a:endParaRPr lang="en-US" sz="24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77</a:t>
            </a:fld>
            <a:endParaRPr lang="en-US"/>
          </a:p>
        </p:txBody>
      </p:sp>
    </p:spTree>
    <p:extLst>
      <p:ext uri="{BB962C8B-B14F-4D97-AF65-F5344CB8AC3E}">
        <p14:creationId xmlns:p14="http://schemas.microsoft.com/office/powerpoint/2010/main" xmlns="" val="37060065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Grp="1"/>
          </p:cNvPicPr>
          <p:nvPr/>
        </p:nvPicPr>
        <p:blipFill>
          <a:blip r:embed="rId2"/>
          <a:stretch>
            <a:fillRect/>
          </a:stretch>
        </p:blipFill>
        <p:spPr>
          <a:xfrm>
            <a:off x="76201" y="152402"/>
            <a:ext cx="8991601" cy="6553199"/>
          </a:xfrm>
          <a:prstGeom prst="rect">
            <a:avLst/>
          </a:prstGeom>
        </p:spPr>
      </p:pic>
      <p:sp>
        <p:nvSpPr>
          <p:cNvPr id="3" name="Slide Number Placeholder 2"/>
          <p:cNvSpPr>
            <a:spLocks noGrp="1"/>
          </p:cNvSpPr>
          <p:nvPr>
            <p:ph type="sldNum" sz="quarter" idx="12"/>
          </p:nvPr>
        </p:nvSpPr>
        <p:spPr/>
        <p:txBody>
          <a:bodyPr/>
          <a:lstStyle/>
          <a:p>
            <a:fld id="{8E82F8EB-D623-43FC-AB15-0EFF6FAC25BD}" type="slidenum">
              <a:rPr lang="en-US" smtClean="0"/>
              <a:pPr/>
              <a:t>78</a:t>
            </a:fld>
            <a:endParaRPr lang="en-US"/>
          </a:p>
        </p:txBody>
      </p:sp>
    </p:spTree>
    <p:extLst>
      <p:ext uri="{BB962C8B-B14F-4D97-AF65-F5344CB8AC3E}">
        <p14:creationId xmlns:p14="http://schemas.microsoft.com/office/powerpoint/2010/main" xmlns="" val="23778324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633" y="152400"/>
            <a:ext cx="8915400" cy="6017032"/>
          </a:xfrm>
          <a:prstGeom prst="rect">
            <a:avLst/>
          </a:prstGeom>
        </p:spPr>
        <p:txBody>
          <a:bodyPr wrap="square">
            <a:spAutoFit/>
          </a:bodyPr>
          <a:lstStyle/>
          <a:p>
            <a:pPr lvl="0" algn="just">
              <a:lnSpc>
                <a:spcPct val="150000"/>
              </a:lnSpc>
              <a:spcBef>
                <a:spcPts val="1000"/>
              </a:spcBef>
            </a:pPr>
            <a:r>
              <a:rPr lang="en-US" sz="2400" b="1" dirty="0">
                <a:solidFill>
                  <a:prstClr val="black"/>
                </a:solidFill>
                <a:latin typeface="Times New Roman" pitchFamily="18" charset="0"/>
                <a:cs typeface="Times New Roman" pitchFamily="18" charset="0"/>
              </a:rPr>
              <a:t>B. </a:t>
            </a:r>
            <a:r>
              <a:rPr lang="en-US" sz="2400" b="1" dirty="0" smtClean="0">
                <a:solidFill>
                  <a:prstClr val="black"/>
                </a:solidFill>
                <a:latin typeface="Times New Roman" pitchFamily="18" charset="0"/>
                <a:cs typeface="Times New Roman" pitchFamily="18" charset="0"/>
              </a:rPr>
              <a:t>Blue-white color </a:t>
            </a:r>
            <a:r>
              <a:rPr lang="en-US" sz="2400" b="1" dirty="0">
                <a:solidFill>
                  <a:prstClr val="black"/>
                </a:solidFill>
                <a:latin typeface="Times New Roman" pitchFamily="18" charset="0"/>
                <a:cs typeface="Times New Roman" pitchFamily="18" charset="0"/>
              </a:rPr>
              <a:t>screening.</a:t>
            </a:r>
            <a:endParaRPr lang="en-US" sz="2400" dirty="0" smtClean="0">
              <a:solidFill>
                <a:prstClr val="black"/>
              </a:solidFill>
              <a:latin typeface="Times New Roman" pitchFamily="18" charset="0"/>
              <a:cs typeface="Times New Roman" pitchFamily="18" charset="0"/>
            </a:endParaRPr>
          </a:p>
          <a:p>
            <a:pPr marL="342900" lvl="0" indent="-342900" algn="just">
              <a:lnSpc>
                <a:spcPct val="150000"/>
              </a:lnSpc>
              <a:spcBef>
                <a:spcPts val="1000"/>
              </a:spcBef>
              <a:buFont typeface="Wingdings" pitchFamily="2" charset="2"/>
              <a:buChar char="q"/>
            </a:pPr>
            <a:r>
              <a:rPr lang="en-US" sz="2400" dirty="0" smtClean="0">
                <a:solidFill>
                  <a:prstClr val="black"/>
                </a:solidFill>
                <a:latin typeface="Times New Roman" pitchFamily="18" charset="0"/>
                <a:cs typeface="Times New Roman" pitchFamily="18" charset="0"/>
              </a:rPr>
              <a:t>This </a:t>
            </a:r>
            <a:r>
              <a:rPr lang="en-US" sz="2400" dirty="0">
                <a:solidFill>
                  <a:prstClr val="black"/>
                </a:solidFill>
                <a:latin typeface="Times New Roman" pitchFamily="18" charset="0"/>
                <a:cs typeface="Times New Roman" pitchFamily="18" charset="0"/>
              </a:rPr>
              <a:t>method also involves the </a:t>
            </a:r>
            <a:r>
              <a:rPr lang="en-US" sz="2400" dirty="0" err="1">
                <a:solidFill>
                  <a:prstClr val="black"/>
                </a:solidFill>
                <a:latin typeface="Times New Roman" pitchFamily="18" charset="0"/>
                <a:cs typeface="Times New Roman" pitchFamily="18" charset="0"/>
              </a:rPr>
              <a:t>insertional</a:t>
            </a:r>
            <a:r>
              <a:rPr lang="en-US" sz="2400" dirty="0">
                <a:solidFill>
                  <a:prstClr val="black"/>
                </a:solidFill>
                <a:latin typeface="Times New Roman" pitchFamily="18" charset="0"/>
                <a:cs typeface="Times New Roman" pitchFamily="18" charset="0"/>
              </a:rPr>
              <a:t> inactivation of a gene and uses the production of a blue compound as an indicator . </a:t>
            </a:r>
            <a:endParaRPr lang="en-US" sz="2400" dirty="0" smtClean="0">
              <a:solidFill>
                <a:prstClr val="black"/>
              </a:solidFill>
              <a:latin typeface="Times New Roman" pitchFamily="18" charset="0"/>
              <a:cs typeface="Times New Roman" pitchFamily="18" charset="0"/>
            </a:endParaRPr>
          </a:p>
          <a:p>
            <a:pPr marL="342900" lvl="0" indent="-342900" algn="just">
              <a:lnSpc>
                <a:spcPct val="150000"/>
              </a:lnSpc>
              <a:spcBef>
                <a:spcPts val="1000"/>
              </a:spcBef>
              <a:buFont typeface="Wingdings" pitchFamily="2" charset="2"/>
              <a:buChar char="q"/>
            </a:pPr>
            <a:r>
              <a:rPr lang="en-US" sz="2400" dirty="0" smtClean="0">
                <a:solidFill>
                  <a:prstClr val="black"/>
                </a:solidFill>
                <a:latin typeface="Times New Roman" pitchFamily="18" charset="0"/>
                <a:cs typeface="Times New Roman" pitchFamily="18" charset="0"/>
              </a:rPr>
              <a:t>The </a:t>
            </a:r>
            <a:r>
              <a:rPr lang="en-US" sz="2400" dirty="0">
                <a:solidFill>
                  <a:prstClr val="black"/>
                </a:solidFill>
                <a:latin typeface="Times New Roman" pitchFamily="18" charset="0"/>
                <a:cs typeface="Times New Roman" pitchFamily="18" charset="0"/>
              </a:rPr>
              <a:t>gene is </a:t>
            </a:r>
            <a:r>
              <a:rPr lang="en-US" sz="2400" b="1" i="1" dirty="0" err="1">
                <a:solidFill>
                  <a:srgbClr val="FF0000"/>
                </a:solidFill>
                <a:latin typeface="Times New Roman" pitchFamily="18" charset="0"/>
                <a:cs typeface="Times New Roman" pitchFamily="18" charset="0"/>
              </a:rPr>
              <a:t>lacZ</a:t>
            </a:r>
            <a:r>
              <a:rPr lang="en-US" sz="2400" dirty="0">
                <a:solidFill>
                  <a:prstClr val="black"/>
                </a:solidFill>
                <a:latin typeface="Times New Roman" pitchFamily="18" charset="0"/>
                <a:cs typeface="Times New Roman" pitchFamily="18" charset="0"/>
              </a:rPr>
              <a:t>, which encodes the enzyme ß-</a:t>
            </a:r>
            <a:r>
              <a:rPr lang="en-US" sz="2400" dirty="0" err="1">
                <a:solidFill>
                  <a:prstClr val="black"/>
                </a:solidFill>
                <a:latin typeface="Times New Roman" pitchFamily="18" charset="0"/>
                <a:cs typeface="Times New Roman" pitchFamily="18" charset="0"/>
              </a:rPr>
              <a:t>galactosidase</a:t>
            </a:r>
            <a:r>
              <a:rPr lang="en-US" sz="2400" dirty="0">
                <a:solidFill>
                  <a:prstClr val="black"/>
                </a:solidFill>
                <a:latin typeface="Times New Roman" pitchFamily="18" charset="0"/>
                <a:cs typeface="Times New Roman" pitchFamily="18" charset="0"/>
              </a:rPr>
              <a:t>, and is under the control of the </a:t>
            </a:r>
            <a:r>
              <a:rPr lang="en-US" sz="2400" i="1" dirty="0">
                <a:solidFill>
                  <a:prstClr val="black"/>
                </a:solidFill>
                <a:latin typeface="Times New Roman" pitchFamily="18" charset="0"/>
                <a:cs typeface="Times New Roman" pitchFamily="18" charset="0"/>
              </a:rPr>
              <a:t>lac </a:t>
            </a:r>
            <a:r>
              <a:rPr lang="en-US" sz="2400" dirty="0">
                <a:solidFill>
                  <a:prstClr val="black"/>
                </a:solidFill>
                <a:latin typeface="Times New Roman" pitchFamily="18" charset="0"/>
                <a:cs typeface="Times New Roman" pitchFamily="18" charset="0"/>
              </a:rPr>
              <a:t>promoter. </a:t>
            </a:r>
            <a:endParaRPr lang="en-US" sz="2400" dirty="0" smtClean="0">
              <a:solidFill>
                <a:prstClr val="black"/>
              </a:solidFill>
              <a:latin typeface="Times New Roman" pitchFamily="18" charset="0"/>
              <a:cs typeface="Times New Roman" pitchFamily="18" charset="0"/>
            </a:endParaRPr>
          </a:p>
          <a:p>
            <a:pPr marL="342900" lvl="0" indent="-342900" algn="just">
              <a:lnSpc>
                <a:spcPct val="150000"/>
              </a:lnSpc>
              <a:spcBef>
                <a:spcPts val="1000"/>
              </a:spcBef>
              <a:buFont typeface="Wingdings" pitchFamily="2" charset="2"/>
              <a:buChar char="q"/>
            </a:pPr>
            <a:r>
              <a:rPr lang="en-US" sz="2400" dirty="0" smtClean="0">
                <a:solidFill>
                  <a:prstClr val="black"/>
                </a:solidFill>
                <a:latin typeface="Times New Roman" pitchFamily="18" charset="0"/>
                <a:cs typeface="Times New Roman" pitchFamily="18" charset="0"/>
              </a:rPr>
              <a:t>If </a:t>
            </a:r>
            <a:r>
              <a:rPr lang="en-US" sz="2400" dirty="0">
                <a:solidFill>
                  <a:prstClr val="black"/>
                </a:solidFill>
                <a:latin typeface="Times New Roman" pitchFamily="18" charset="0"/>
                <a:cs typeface="Times New Roman" pitchFamily="18" charset="0"/>
              </a:rPr>
              <a:t>the host </a:t>
            </a:r>
            <a:r>
              <a:rPr lang="en-US" sz="2400" i="1" dirty="0">
                <a:solidFill>
                  <a:prstClr val="black"/>
                </a:solidFill>
                <a:latin typeface="Times New Roman" pitchFamily="18" charset="0"/>
                <a:cs typeface="Times New Roman" pitchFamily="18" charset="0"/>
              </a:rPr>
              <a:t>E. coli </a:t>
            </a:r>
            <a:r>
              <a:rPr lang="en-US" sz="2400" dirty="0">
                <a:solidFill>
                  <a:prstClr val="black"/>
                </a:solidFill>
                <a:latin typeface="Times New Roman" pitchFamily="18" charset="0"/>
                <a:cs typeface="Times New Roman" pitchFamily="18" charset="0"/>
              </a:rPr>
              <a:t>strain is expressing the lac repressor, expression of a </a:t>
            </a:r>
            <a:r>
              <a:rPr lang="en-US" sz="2400" i="1" dirty="0" err="1">
                <a:solidFill>
                  <a:prstClr val="black"/>
                </a:solidFill>
                <a:latin typeface="Times New Roman" pitchFamily="18" charset="0"/>
                <a:cs typeface="Times New Roman" pitchFamily="18" charset="0"/>
              </a:rPr>
              <a:t>lacZ</a:t>
            </a:r>
            <a:r>
              <a:rPr lang="en-US" sz="2400" i="1" dirty="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gene on the vector may be induced using IPTG (isopropyl- ß-D-</a:t>
            </a:r>
            <a:r>
              <a:rPr lang="en-US" sz="2400" dirty="0" err="1">
                <a:solidFill>
                  <a:prstClr val="black"/>
                </a:solidFill>
                <a:latin typeface="Times New Roman" pitchFamily="18" charset="0"/>
                <a:cs typeface="Times New Roman" pitchFamily="18" charset="0"/>
              </a:rPr>
              <a:t>thiogalactopyranoside</a:t>
            </a:r>
            <a:r>
              <a:rPr lang="en-US" sz="2400" dirty="0">
                <a:solidFill>
                  <a:prstClr val="black"/>
                </a:solidFill>
                <a:latin typeface="Times New Roman" pitchFamily="18" charset="0"/>
                <a:cs typeface="Times New Roman" pitchFamily="18" charset="0"/>
              </a:rPr>
              <a:t>), and the expressed enzyme can utilize the synthetic substrate X-gal (5-bromo-4-chlore-3-indolyl- ß-D-</a:t>
            </a:r>
            <a:r>
              <a:rPr lang="en-US" sz="2400" dirty="0" err="1">
                <a:solidFill>
                  <a:prstClr val="black"/>
                </a:solidFill>
                <a:latin typeface="Times New Roman" pitchFamily="18" charset="0"/>
                <a:cs typeface="Times New Roman" pitchFamily="18" charset="0"/>
              </a:rPr>
              <a:t>galactopyranoside</a:t>
            </a:r>
            <a:r>
              <a:rPr lang="en-US" sz="2400" dirty="0">
                <a:solidFill>
                  <a:prstClr val="black"/>
                </a:solidFill>
                <a:latin typeface="Times New Roman" pitchFamily="18" charset="0"/>
                <a:cs typeface="Times New Roman" pitchFamily="18" charset="0"/>
              </a:rPr>
              <a:t>) to yield a blue product.</a:t>
            </a:r>
          </a:p>
        </p:txBody>
      </p:sp>
      <p:sp>
        <p:nvSpPr>
          <p:cNvPr id="3" name="Slide Number Placeholder 2"/>
          <p:cNvSpPr>
            <a:spLocks noGrp="1"/>
          </p:cNvSpPr>
          <p:nvPr>
            <p:ph type="sldNum" sz="quarter" idx="12"/>
          </p:nvPr>
        </p:nvSpPr>
        <p:spPr/>
        <p:txBody>
          <a:bodyPr/>
          <a:lstStyle/>
          <a:p>
            <a:fld id="{8E82F8EB-D623-43FC-AB15-0EFF6FAC25BD}" type="slidenum">
              <a:rPr lang="en-US" smtClean="0"/>
              <a:pPr/>
              <a:t>79</a:t>
            </a:fld>
            <a:endParaRPr lang="en-US"/>
          </a:p>
        </p:txBody>
      </p:sp>
    </p:spTree>
    <p:extLst>
      <p:ext uri="{BB962C8B-B14F-4D97-AF65-F5344CB8AC3E}">
        <p14:creationId xmlns:p14="http://schemas.microsoft.com/office/powerpoint/2010/main" xmlns="" val="3008184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312" y="228600"/>
            <a:ext cx="8772288" cy="6209392"/>
          </a:xfrm>
          <a:prstGeom prst="rect">
            <a:avLst/>
          </a:prstGeom>
          <a:solidFill>
            <a:schemeClr val="bg2">
              <a:lumMod val="90000"/>
            </a:schemeClr>
          </a:solidFill>
        </p:spPr>
        <p:txBody>
          <a:bodyPr wrap="square">
            <a:spAutoFit/>
          </a:bodyPr>
          <a:lstStyle/>
          <a:p>
            <a:pPr marL="228600" marR="0" lvl="0" indent="-228600" algn="just" defTabSz="914400" eaLnBrk="1" fontAlgn="auto" latinLnBrk="0" hangingPunct="1">
              <a:lnSpc>
                <a:spcPct val="150000"/>
              </a:lnSpc>
              <a:spcBef>
                <a:spcPts val="1000"/>
              </a:spcBef>
              <a:spcAft>
                <a:spcPts val="0"/>
              </a:spcAft>
              <a:buClrTx/>
              <a:buSzTx/>
              <a:buFontTx/>
              <a:buNone/>
              <a:tabLst/>
              <a:defRPr/>
            </a:pPr>
            <a:r>
              <a:rPr kumimoji="0" lang="en-GB" sz="2400" b="1"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Historical overview</a:t>
            </a:r>
          </a:p>
          <a:p>
            <a:pPr marL="228600" marR="0" lvl="0" indent="-228600" algn="just" defTabSz="914400" eaLnBrk="1" fontAlgn="auto" latinLnBrk="0" hangingPunct="1">
              <a:lnSpc>
                <a:spcPct val="150000"/>
              </a:lnSpc>
              <a:spcBef>
                <a:spcPts val="1000"/>
              </a:spcBef>
              <a:spcAft>
                <a:spcPts val="0"/>
              </a:spcAft>
              <a:buClrTx/>
              <a:buSzTx/>
              <a:buFontTx/>
              <a:buNone/>
              <a:tabLst/>
              <a:defRPr/>
            </a:pPr>
            <a:r>
              <a:rPr kumimoji="0" lang="en-US" sz="2400" b="1" u="none" strike="noStrike" kern="0" cap="none" spc="0" normalizeH="0" baseline="0" noProof="0" dirty="0" smtClean="0">
                <a:ln>
                  <a:noFill/>
                </a:ln>
                <a:solidFill>
                  <a:schemeClr val="accent6">
                    <a:lumMod val="75000"/>
                  </a:schemeClr>
                </a:solidFill>
                <a:effectLst/>
                <a:uLnTx/>
                <a:uFillTx/>
                <a:latin typeface="Times New Roman" pitchFamily="18" charset="0"/>
                <a:cs typeface="Times New Roman" pitchFamily="18" charset="0"/>
              </a:rPr>
              <a:t>How old is Biotechnology?</a:t>
            </a:r>
          </a:p>
          <a:p>
            <a:pPr marL="685800" marR="0" lvl="1" indent="-228600" algn="just" defTabSz="914400" eaLnBrk="1" fontAlgn="auto" latinLnBrk="0" hangingPunct="1">
              <a:lnSpc>
                <a:spcPct val="150000"/>
              </a:lnSpc>
              <a:spcBef>
                <a:spcPts val="500"/>
              </a:spcBef>
              <a:spcAft>
                <a:spcPts val="0"/>
              </a:spcAft>
              <a:buClrTx/>
              <a:buSzTx/>
              <a:buFont typeface="Wingdings" panose="05000000000000000000" pitchFamily="2" charset="2"/>
              <a:buChar char="§"/>
              <a:tabLst/>
              <a:defRPr/>
            </a:pPr>
            <a:r>
              <a:rPr lang="en-US" sz="2400" kern="0" dirty="0">
                <a:solidFill>
                  <a:prstClr val="black"/>
                </a:solidFill>
                <a:latin typeface="Times New Roman" pitchFamily="18" charset="0"/>
                <a:cs typeface="Times New Roman" pitchFamily="18" charset="0"/>
              </a:rPr>
              <a:t>A</a:t>
            </a:r>
            <a:r>
              <a:rPr kumimoji="0" lang="en-US" sz="2400" b="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s a science, it is very new But as a technology it is very old although (has not been coined biotechnology)</a:t>
            </a:r>
          </a:p>
          <a:p>
            <a:pPr marL="685800" marR="0" lvl="1" indent="-228600" algn="just" defTabSz="914400" eaLnBrk="1" fontAlgn="auto" latinLnBrk="0" hangingPunct="1">
              <a:lnSpc>
                <a:spcPct val="150000"/>
              </a:lnSpc>
              <a:spcBef>
                <a:spcPts val="500"/>
              </a:spcBef>
              <a:spcAft>
                <a:spcPts val="0"/>
              </a:spcAft>
              <a:buClrTx/>
              <a:buSzTx/>
              <a:buFont typeface="Wingdings" panose="05000000000000000000" pitchFamily="2" charset="2"/>
              <a:buChar char="§"/>
              <a:tabLst/>
              <a:defRPr/>
            </a:pPr>
            <a:r>
              <a:rPr kumimoji="0" lang="en-US" sz="2400" b="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Traditional biotechnology has been used for thousands of years</a:t>
            </a:r>
          </a:p>
          <a:p>
            <a:pPr marL="1143000" marR="0" lvl="2" indent="-228600" algn="just" defTabSz="914400" eaLnBrk="1" fontAlgn="auto" latinLnBrk="0" hangingPunct="1">
              <a:lnSpc>
                <a:spcPct val="150000"/>
              </a:lnSpc>
              <a:spcBef>
                <a:spcPts val="500"/>
              </a:spcBef>
              <a:spcAft>
                <a:spcPts val="0"/>
              </a:spcAft>
              <a:buClrTx/>
              <a:buSzTx/>
              <a:buFont typeface="Wingdings" panose="05000000000000000000" pitchFamily="2" charset="2"/>
              <a:buChar char="ü"/>
              <a:tabLst/>
              <a:defRPr/>
            </a:pPr>
            <a:r>
              <a:rPr kumimoji="0" lang="en-US" sz="2400" b="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To produce improved food and health care products. </a:t>
            </a:r>
          </a:p>
          <a:p>
            <a:pPr marL="685800" marR="0" lvl="1" indent="-228600" algn="just" defTabSz="914400" eaLnBrk="1" fontAlgn="auto" latinLnBrk="0" hangingPunct="1">
              <a:lnSpc>
                <a:spcPct val="150000"/>
              </a:lnSpc>
              <a:spcBef>
                <a:spcPts val="500"/>
              </a:spcBef>
              <a:spcAft>
                <a:spcPts val="0"/>
              </a:spcAft>
              <a:buClrTx/>
              <a:buSzTx/>
              <a:buFont typeface="Wingdings" panose="05000000000000000000" pitchFamily="2" charset="2"/>
              <a:buChar char="§"/>
              <a:tabLst/>
              <a:defRPr/>
            </a:pPr>
            <a:r>
              <a:rPr kumimoji="0" lang="en-US" sz="2400" b="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In one form or another, has flourished since prehistoric times. </a:t>
            </a:r>
          </a:p>
          <a:p>
            <a:pPr marL="1143000" marR="0" lvl="2" indent="-228600" algn="just" defTabSz="914400" eaLnBrk="1" fontAlgn="auto" latinLnBrk="0" hangingPunct="1">
              <a:lnSpc>
                <a:spcPct val="150000"/>
              </a:lnSpc>
              <a:spcBef>
                <a:spcPts val="500"/>
              </a:spcBef>
              <a:spcAft>
                <a:spcPts val="0"/>
              </a:spcAft>
              <a:buClrTx/>
              <a:buSzTx/>
              <a:buFont typeface="Wingdings" panose="05000000000000000000" pitchFamily="2" charset="2"/>
              <a:buChar char="ü"/>
              <a:tabLst/>
              <a:defRPr/>
            </a:pPr>
            <a:r>
              <a:rPr kumimoji="0" lang="en-US" sz="2400" b="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Egyptian and Indus valley</a:t>
            </a:r>
          </a:p>
          <a:p>
            <a:pPr marL="1600200" marR="0" lvl="3" indent="-228600" algn="just" defTabSz="914400" eaLnBrk="1" fontAlgn="auto" latinLnBrk="0" hangingPunct="1">
              <a:lnSpc>
                <a:spcPct val="150000"/>
              </a:lnSpc>
              <a:spcBef>
                <a:spcPts val="500"/>
              </a:spcBef>
              <a:spcAft>
                <a:spcPts val="0"/>
              </a:spcAft>
              <a:buClrTx/>
              <a:buSzTx/>
              <a:buFont typeface="Wingdings" panose="05000000000000000000" pitchFamily="2" charset="2"/>
              <a:buChar char="§"/>
              <a:tabLst/>
              <a:defRPr/>
            </a:pPr>
            <a:r>
              <a:rPr lang="en-US" sz="2400" kern="0" dirty="0">
                <a:solidFill>
                  <a:prstClr val="black"/>
                </a:solidFill>
                <a:latin typeface="Times New Roman" pitchFamily="18" charset="0"/>
                <a:cs typeface="Times New Roman" pitchFamily="18" charset="0"/>
              </a:rPr>
              <a:t>D</a:t>
            </a:r>
            <a:r>
              <a:rPr kumimoji="0" lang="en-US" sz="2400" b="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omesticated</a:t>
            </a:r>
            <a:r>
              <a:rPr kumimoji="0" lang="en-US" sz="2400" b="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and breed plants and animals</a:t>
            </a:r>
          </a:p>
          <a:p>
            <a:pPr marL="1600200" marR="0" lvl="3" indent="-228600" algn="just" defTabSz="914400" eaLnBrk="1" fontAlgn="auto" latinLnBrk="0" hangingPunct="1">
              <a:lnSpc>
                <a:spcPct val="150000"/>
              </a:lnSpc>
              <a:spcBef>
                <a:spcPts val="500"/>
              </a:spcBef>
              <a:spcAft>
                <a:spcPts val="0"/>
              </a:spcAft>
              <a:buClrTx/>
              <a:buSzTx/>
              <a:buFont typeface="Wingdings" panose="05000000000000000000" pitchFamily="2" charset="2"/>
              <a:buChar char="§"/>
              <a:tabLst/>
              <a:defRPr/>
            </a:pPr>
            <a:r>
              <a:rPr lang="en-US" sz="2400" kern="0" dirty="0">
                <a:solidFill>
                  <a:prstClr val="black"/>
                </a:solidFill>
                <a:latin typeface="Times New Roman" pitchFamily="18" charset="0"/>
                <a:cs typeface="Times New Roman" pitchFamily="18" charset="0"/>
              </a:rPr>
              <a:t>G</a:t>
            </a:r>
            <a:r>
              <a:rPr kumimoji="0" lang="en-US" sz="2400" b="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athered</a:t>
            </a:r>
            <a:r>
              <a:rPr kumimoji="0" lang="en-US" sz="2400" b="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and processed herbs for medicine</a:t>
            </a:r>
          </a:p>
        </p:txBody>
      </p:sp>
      <p:sp>
        <p:nvSpPr>
          <p:cNvPr id="3" name="Slide Number Placeholder 2"/>
          <p:cNvSpPr>
            <a:spLocks noGrp="1"/>
          </p:cNvSpPr>
          <p:nvPr>
            <p:ph type="sldNum" sz="quarter" idx="12"/>
          </p:nvPr>
        </p:nvSpPr>
        <p:spPr/>
        <p:txBody>
          <a:bodyPr/>
          <a:lstStyle/>
          <a:p>
            <a:fld id="{8E82F8EB-D623-43FC-AB15-0EFF6FAC25BD}" type="slidenum">
              <a:rPr lang="en-US" smtClean="0"/>
              <a:pPr/>
              <a:t>8</a:t>
            </a:fld>
            <a:endParaRPr lang="en-US"/>
          </a:p>
        </p:txBody>
      </p:sp>
    </p:spTree>
    <p:extLst>
      <p:ext uri="{BB962C8B-B14F-4D97-AF65-F5344CB8AC3E}">
        <p14:creationId xmlns:p14="http://schemas.microsoft.com/office/powerpoint/2010/main" xmlns="" val="21865873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686800" cy="6017032"/>
          </a:xfrm>
          <a:prstGeom prst="rect">
            <a:avLst/>
          </a:prstGeom>
        </p:spPr>
        <p:txBody>
          <a:bodyPr wrap="square">
            <a:spAutoFit/>
          </a:bodyPr>
          <a:lstStyle/>
          <a:p>
            <a:pPr marL="228600" lvl="0" indent="-228600" algn="just">
              <a:lnSpc>
                <a:spcPct val="150000"/>
              </a:lnSpc>
              <a:spcBef>
                <a:spcPts val="1000"/>
              </a:spcBef>
              <a:buFont typeface="Arial" panose="020B0604020202020204" pitchFamily="34" charset="0"/>
              <a:buChar char="•"/>
            </a:pPr>
            <a:r>
              <a:rPr lang="en-US" sz="2400" dirty="0">
                <a:solidFill>
                  <a:prstClr val="black"/>
                </a:solidFill>
                <a:latin typeface="Times New Roman" pitchFamily="18" charset="0"/>
                <a:cs typeface="Times New Roman" pitchFamily="18" charset="0"/>
              </a:rPr>
              <a:t>Insertion of a DNA fragment into the </a:t>
            </a:r>
            <a:r>
              <a:rPr lang="en-US" sz="2400" i="1" dirty="0" err="1">
                <a:solidFill>
                  <a:prstClr val="black"/>
                </a:solidFill>
                <a:latin typeface="Times New Roman" pitchFamily="18" charset="0"/>
                <a:cs typeface="Times New Roman" pitchFamily="18" charset="0"/>
              </a:rPr>
              <a:t>lacZ</a:t>
            </a:r>
            <a:r>
              <a:rPr lang="en-US" sz="2400" i="1" dirty="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gene (</a:t>
            </a:r>
            <a:r>
              <a:rPr lang="en-US" sz="2400" dirty="0" err="1">
                <a:solidFill>
                  <a:prstClr val="black"/>
                </a:solidFill>
                <a:latin typeface="Times New Roman" pitchFamily="18" charset="0"/>
                <a:cs typeface="Times New Roman" pitchFamily="18" charset="0"/>
              </a:rPr>
              <a:t>insertional</a:t>
            </a:r>
            <a:r>
              <a:rPr lang="en-US" sz="2400" dirty="0">
                <a:solidFill>
                  <a:prstClr val="black"/>
                </a:solidFill>
                <a:latin typeface="Times New Roman" pitchFamily="18" charset="0"/>
                <a:cs typeface="Times New Roman" pitchFamily="18" charset="0"/>
              </a:rPr>
              <a:t> inactivation of </a:t>
            </a:r>
            <a:r>
              <a:rPr lang="en-US" sz="2400" i="1" dirty="0" err="1">
                <a:solidFill>
                  <a:prstClr val="black"/>
                </a:solidFill>
                <a:latin typeface="Times New Roman" pitchFamily="18" charset="0"/>
                <a:cs typeface="Times New Roman" pitchFamily="18" charset="0"/>
              </a:rPr>
              <a:t>lacZ</a:t>
            </a:r>
            <a:r>
              <a:rPr lang="en-US" sz="2400" dirty="0">
                <a:solidFill>
                  <a:prstClr val="black"/>
                </a:solidFill>
                <a:latin typeface="Times New Roman" pitchFamily="18" charset="0"/>
                <a:cs typeface="Times New Roman" pitchFamily="18" charset="0"/>
              </a:rPr>
              <a:t>) in the production of a recombinant plasmid would prevent the development of the blue </a:t>
            </a:r>
            <a:r>
              <a:rPr lang="en-US" sz="2400" dirty="0" smtClean="0">
                <a:solidFill>
                  <a:prstClr val="black"/>
                </a:solidFill>
                <a:latin typeface="Times New Roman" pitchFamily="18" charset="0"/>
                <a:cs typeface="Times New Roman" pitchFamily="18" charset="0"/>
              </a:rPr>
              <a:t>color</a:t>
            </a:r>
            <a:r>
              <a:rPr lang="en-US" sz="2400" dirty="0">
                <a:solidFill>
                  <a:prstClr val="black"/>
                </a:solidFill>
                <a:latin typeface="Times New Roman" pitchFamily="18" charset="0"/>
                <a:cs typeface="Times New Roman" pitchFamily="18" charset="0"/>
              </a:rPr>
              <a:t>. </a:t>
            </a:r>
            <a:endParaRPr lang="en-US" sz="2400" dirty="0" smtClean="0">
              <a:solidFill>
                <a:prstClr val="black"/>
              </a:solidFill>
              <a:latin typeface="Times New Roman" pitchFamily="18" charset="0"/>
              <a:cs typeface="Times New Roman" pitchFamily="18" charset="0"/>
            </a:endParaRPr>
          </a:p>
          <a:p>
            <a:pPr marL="228600" lvl="0" indent="-228600" algn="just">
              <a:lnSpc>
                <a:spcPct val="150000"/>
              </a:lnSpc>
              <a:spcBef>
                <a:spcPts val="1000"/>
              </a:spcBef>
              <a:buFont typeface="Arial" panose="020B0604020202020204" pitchFamily="34" charset="0"/>
              <a:buChar char="•"/>
            </a:pPr>
            <a:r>
              <a:rPr lang="en-US" sz="2400" dirty="0" smtClean="0">
                <a:solidFill>
                  <a:prstClr val="black"/>
                </a:solidFill>
                <a:latin typeface="Times New Roman" pitchFamily="18" charset="0"/>
                <a:cs typeface="Times New Roman" pitchFamily="18" charset="0"/>
              </a:rPr>
              <a:t>In </a:t>
            </a:r>
            <a:r>
              <a:rPr lang="en-US" sz="2400" dirty="0">
                <a:solidFill>
                  <a:prstClr val="black"/>
                </a:solidFill>
                <a:latin typeface="Times New Roman" pitchFamily="18" charset="0"/>
                <a:cs typeface="Times New Roman" pitchFamily="18" charset="0"/>
              </a:rPr>
              <a:t>this method, the transformed cells are spread onto a plate containing an antibiotic (to select for </a:t>
            </a:r>
            <a:r>
              <a:rPr lang="en-US" sz="2400" dirty="0" err="1">
                <a:solidFill>
                  <a:prstClr val="black"/>
                </a:solidFill>
                <a:latin typeface="Times New Roman" pitchFamily="18" charset="0"/>
                <a:cs typeface="Times New Roman" pitchFamily="18" charset="0"/>
              </a:rPr>
              <a:t>transformants</a:t>
            </a:r>
            <a:r>
              <a:rPr lang="en-US" sz="2400" dirty="0">
                <a:solidFill>
                  <a:prstClr val="black"/>
                </a:solidFill>
                <a:latin typeface="Times New Roman" pitchFamily="18" charset="0"/>
                <a:cs typeface="Times New Roman" pitchFamily="18" charset="0"/>
              </a:rPr>
              <a:t> in the usual way), IPTG and X-gal, to yield a mixture of blue and white colonies. </a:t>
            </a:r>
            <a:endParaRPr lang="en-US" sz="2400" dirty="0" smtClean="0">
              <a:solidFill>
                <a:prstClr val="black"/>
              </a:solidFill>
              <a:latin typeface="Times New Roman" pitchFamily="18" charset="0"/>
              <a:cs typeface="Times New Roman" pitchFamily="18" charset="0"/>
            </a:endParaRPr>
          </a:p>
          <a:p>
            <a:pPr marL="228600" lvl="0" indent="-228600" algn="just">
              <a:lnSpc>
                <a:spcPct val="150000"/>
              </a:lnSpc>
              <a:spcBef>
                <a:spcPts val="1000"/>
              </a:spcBef>
              <a:buFont typeface="Arial" panose="020B0604020202020204" pitchFamily="34" charset="0"/>
              <a:buChar char="•"/>
            </a:pPr>
            <a:r>
              <a:rPr lang="en-US" sz="2400" dirty="0" smtClean="0">
                <a:solidFill>
                  <a:prstClr val="black"/>
                </a:solidFill>
                <a:latin typeface="Times New Roman" pitchFamily="18" charset="0"/>
                <a:cs typeface="Times New Roman" pitchFamily="18" charset="0"/>
              </a:rPr>
              <a:t>The </a:t>
            </a:r>
            <a:r>
              <a:rPr lang="en-US" sz="2400" dirty="0">
                <a:solidFill>
                  <a:prstClr val="black"/>
                </a:solidFill>
                <a:latin typeface="Times New Roman" pitchFamily="18" charset="0"/>
                <a:cs typeface="Times New Roman" pitchFamily="18" charset="0"/>
              </a:rPr>
              <a:t>white colonies have no expressed ß-</a:t>
            </a:r>
            <a:r>
              <a:rPr lang="en-US" sz="2400" dirty="0" err="1">
                <a:solidFill>
                  <a:prstClr val="black"/>
                </a:solidFill>
                <a:latin typeface="Times New Roman" pitchFamily="18" charset="0"/>
                <a:cs typeface="Times New Roman" pitchFamily="18" charset="0"/>
              </a:rPr>
              <a:t>galactosidase</a:t>
            </a:r>
            <a:r>
              <a:rPr lang="en-US" sz="2400" dirty="0">
                <a:solidFill>
                  <a:prstClr val="black"/>
                </a:solidFill>
                <a:latin typeface="Times New Roman" pitchFamily="18" charset="0"/>
                <a:cs typeface="Times New Roman" pitchFamily="18" charset="0"/>
              </a:rPr>
              <a:t> and are hence likely to </a:t>
            </a:r>
            <a:r>
              <a:rPr lang="en-US" sz="2400" b="1" dirty="0">
                <a:solidFill>
                  <a:srgbClr val="FF0000"/>
                </a:solidFill>
                <a:latin typeface="Times New Roman" pitchFamily="18" charset="0"/>
                <a:cs typeface="Times New Roman" pitchFamily="18" charset="0"/>
              </a:rPr>
              <a:t>contain the inserted target fragment</a:t>
            </a:r>
            <a:r>
              <a:rPr lang="en-US" sz="2400" dirty="0">
                <a:solidFill>
                  <a:prstClr val="black"/>
                </a:solidFill>
                <a:latin typeface="Times New Roman" pitchFamily="18" charset="0"/>
                <a:cs typeface="Times New Roman" pitchFamily="18" charset="0"/>
              </a:rPr>
              <a:t>. </a:t>
            </a:r>
            <a:endParaRPr lang="en-US" sz="2400" dirty="0" smtClean="0">
              <a:solidFill>
                <a:prstClr val="black"/>
              </a:solidFill>
              <a:latin typeface="Times New Roman" pitchFamily="18" charset="0"/>
              <a:cs typeface="Times New Roman" pitchFamily="18" charset="0"/>
            </a:endParaRPr>
          </a:p>
          <a:p>
            <a:pPr marL="228600" lvl="0" indent="-228600" algn="just">
              <a:lnSpc>
                <a:spcPct val="150000"/>
              </a:lnSpc>
              <a:spcBef>
                <a:spcPts val="1000"/>
              </a:spcBef>
              <a:buFont typeface="Arial" panose="020B0604020202020204" pitchFamily="34" charset="0"/>
              <a:buChar char="•"/>
            </a:pPr>
            <a:r>
              <a:rPr lang="en-US" sz="2400" dirty="0" smtClean="0">
                <a:solidFill>
                  <a:prstClr val="black"/>
                </a:solidFill>
                <a:latin typeface="Times New Roman" pitchFamily="18" charset="0"/>
                <a:cs typeface="Times New Roman" pitchFamily="18" charset="0"/>
              </a:rPr>
              <a:t>The </a:t>
            </a:r>
            <a:r>
              <a:rPr lang="en-US" sz="2400" dirty="0">
                <a:solidFill>
                  <a:prstClr val="black"/>
                </a:solidFill>
                <a:latin typeface="Times New Roman" pitchFamily="18" charset="0"/>
                <a:cs typeface="Times New Roman" pitchFamily="18" charset="0"/>
              </a:rPr>
              <a:t>blue colonies probably contain </a:t>
            </a:r>
            <a:r>
              <a:rPr lang="en-US" sz="2400" dirty="0" smtClean="0">
                <a:solidFill>
                  <a:prstClr val="black"/>
                </a:solidFill>
                <a:latin typeface="Times New Roman" pitchFamily="18" charset="0"/>
                <a:cs typeface="Times New Roman" pitchFamily="18" charset="0"/>
              </a:rPr>
              <a:t>re-ligated </a:t>
            </a:r>
            <a:r>
              <a:rPr lang="en-US" sz="2400" dirty="0">
                <a:solidFill>
                  <a:prstClr val="black"/>
                </a:solidFill>
                <a:latin typeface="Times New Roman" pitchFamily="18" charset="0"/>
                <a:cs typeface="Times New Roman" pitchFamily="18" charset="0"/>
              </a:rPr>
              <a:t>vector.</a:t>
            </a:r>
          </a:p>
        </p:txBody>
      </p:sp>
      <p:sp>
        <p:nvSpPr>
          <p:cNvPr id="3" name="Slide Number Placeholder 2"/>
          <p:cNvSpPr>
            <a:spLocks noGrp="1"/>
          </p:cNvSpPr>
          <p:nvPr>
            <p:ph type="sldNum" sz="quarter" idx="12"/>
          </p:nvPr>
        </p:nvSpPr>
        <p:spPr/>
        <p:txBody>
          <a:bodyPr/>
          <a:lstStyle/>
          <a:p>
            <a:fld id="{8E82F8EB-D623-43FC-AB15-0EFF6FAC25BD}" type="slidenum">
              <a:rPr lang="en-US" smtClean="0"/>
              <a:pPr/>
              <a:t>80</a:t>
            </a:fld>
            <a:endParaRPr lang="en-US"/>
          </a:p>
        </p:txBody>
      </p:sp>
    </p:spTree>
    <p:extLst>
      <p:ext uri="{BB962C8B-B14F-4D97-AF65-F5344CB8AC3E}">
        <p14:creationId xmlns:p14="http://schemas.microsoft.com/office/powerpoint/2010/main" xmlns="" val="41285163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eb.pdx.edu/~newmanl/plasmid1.gif"/>
          <p:cNvPicPr>
            <a:picLocks noGrp="1"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52402"/>
            <a:ext cx="8839200" cy="6476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8E82F8EB-D623-43FC-AB15-0EFF6FAC25BD}" type="slidenum">
              <a:rPr lang="en-US" smtClean="0"/>
              <a:pPr/>
              <a:t>81</a:t>
            </a:fld>
            <a:endParaRPr lang="en-US"/>
          </a:p>
        </p:txBody>
      </p:sp>
    </p:spTree>
    <p:extLst>
      <p:ext uri="{BB962C8B-B14F-4D97-AF65-F5344CB8AC3E}">
        <p14:creationId xmlns:p14="http://schemas.microsoft.com/office/powerpoint/2010/main" xmlns="" val="12934322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biology.arizona.edu/molecular_bio/problem_sets/recombinant_dna_technology/graphics/05tc.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1" y="0"/>
            <a:ext cx="7010400" cy="412290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http://www.biology.arizona.edu/molecular_bio/problem_sets/recombinant_dna_technology/graphics/05td.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8800" y="4122908"/>
            <a:ext cx="5486400" cy="247393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8E82F8EB-D623-43FC-AB15-0EFF6FAC25BD}" type="slidenum">
              <a:rPr lang="en-US" smtClean="0"/>
              <a:pPr/>
              <a:t>82</a:t>
            </a:fld>
            <a:endParaRPr lang="en-US"/>
          </a:p>
        </p:txBody>
      </p:sp>
    </p:spTree>
    <p:extLst>
      <p:ext uri="{BB962C8B-B14F-4D97-AF65-F5344CB8AC3E}">
        <p14:creationId xmlns:p14="http://schemas.microsoft.com/office/powerpoint/2010/main" xmlns="" val="20520985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242" y="76201"/>
            <a:ext cx="8839200" cy="6440225"/>
          </a:xfrm>
          <a:prstGeom prst="rect">
            <a:avLst/>
          </a:prstGeom>
        </p:spPr>
        <p:txBody>
          <a:bodyPr wrap="square">
            <a:spAutoFit/>
          </a:bodyPr>
          <a:lstStyle/>
          <a:p>
            <a:pPr algn="just">
              <a:lnSpc>
                <a:spcPct val="150000"/>
              </a:lnSpc>
            </a:pPr>
            <a:r>
              <a:rPr lang="en-US" sz="2400" b="1" dirty="0" smtClean="0">
                <a:latin typeface="Times New Roman" pitchFamily="18" charset="0"/>
                <a:cs typeface="Times New Roman" pitchFamily="18" charset="0"/>
              </a:rPr>
              <a:t>II. Identification </a:t>
            </a:r>
            <a:r>
              <a:rPr lang="en-US" sz="2400" b="1" dirty="0">
                <a:latin typeface="Times New Roman" pitchFamily="18" charset="0"/>
                <a:cs typeface="Times New Roman" pitchFamily="18" charset="0"/>
              </a:rPr>
              <a:t>of the clone from a gene library</a:t>
            </a:r>
          </a:p>
          <a:p>
            <a:pPr marL="342900" indent="-342900" algn="just">
              <a:lnSpc>
                <a:spcPct val="150000"/>
              </a:lnSpc>
              <a:buFont typeface="Wingdings" pitchFamily="2" charset="2"/>
              <a:buChar char="Ø"/>
            </a:pPr>
            <a:r>
              <a:rPr lang="en-US" sz="2300" dirty="0" smtClean="0">
                <a:latin typeface="Times New Roman" pitchFamily="18" charset="0"/>
                <a:cs typeface="Times New Roman" pitchFamily="18" charset="0"/>
              </a:rPr>
              <a:t>Many </a:t>
            </a:r>
            <a:r>
              <a:rPr lang="en-US" sz="2300" dirty="0">
                <a:latin typeface="Times New Roman" pitchFamily="18" charset="0"/>
                <a:cs typeface="Times New Roman" pitchFamily="18" charset="0"/>
              </a:rPr>
              <a:t>different techniques are available for screening a library. </a:t>
            </a:r>
            <a:endParaRPr lang="en-US" sz="2300"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300" dirty="0" smtClean="0">
                <a:latin typeface="Times New Roman" pitchFamily="18" charset="0"/>
                <a:cs typeface="Times New Roman" pitchFamily="18" charset="0"/>
              </a:rPr>
              <a:t>The </a:t>
            </a:r>
            <a:r>
              <a:rPr lang="en-US" sz="2300" dirty="0">
                <a:latin typeface="Times New Roman" pitchFamily="18" charset="0"/>
                <a:cs typeface="Times New Roman" pitchFamily="18" charset="0"/>
              </a:rPr>
              <a:t>most important approaches involve </a:t>
            </a:r>
            <a:r>
              <a:rPr lang="en-US" sz="2300" b="1" dirty="0">
                <a:latin typeface="Times New Roman" pitchFamily="18" charset="0"/>
                <a:cs typeface="Times New Roman" pitchFamily="18" charset="0"/>
              </a:rPr>
              <a:t>screening by nucleic acid hybridization and screening by functional analysis. </a:t>
            </a:r>
            <a:endParaRPr lang="en-US" sz="2300" b="1"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300" b="1" dirty="0" smtClean="0">
                <a:solidFill>
                  <a:srgbClr val="FF0000"/>
                </a:solidFill>
                <a:latin typeface="Times New Roman" pitchFamily="18" charset="0"/>
                <a:cs typeface="Times New Roman" pitchFamily="18" charset="0"/>
              </a:rPr>
              <a:t>Nucleic </a:t>
            </a:r>
            <a:r>
              <a:rPr lang="en-US" sz="2300" b="1" dirty="0">
                <a:solidFill>
                  <a:srgbClr val="FF0000"/>
                </a:solidFill>
                <a:latin typeface="Times New Roman" pitchFamily="18" charset="0"/>
                <a:cs typeface="Times New Roman" pitchFamily="18" charset="0"/>
              </a:rPr>
              <a:t>acid hybridization </a:t>
            </a:r>
            <a:r>
              <a:rPr lang="en-US" sz="2300" dirty="0">
                <a:latin typeface="Times New Roman" pitchFamily="18" charset="0"/>
                <a:cs typeface="Times New Roman" pitchFamily="18" charset="0"/>
              </a:rPr>
              <a:t>requires some prior knowledge of the DNA sequence either of the gene to be cloned or of stretches of DNA in the vicinity of the gene to be cloned. </a:t>
            </a:r>
            <a:endParaRPr lang="en-US" sz="2300"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300" b="1" dirty="0" smtClean="0">
                <a:solidFill>
                  <a:srgbClr val="FF0000"/>
                </a:solidFill>
                <a:latin typeface="Times New Roman" pitchFamily="18" charset="0"/>
                <a:cs typeface="Times New Roman" pitchFamily="18" charset="0"/>
              </a:rPr>
              <a:t>Functional </a:t>
            </a:r>
            <a:r>
              <a:rPr lang="en-US" sz="2300" b="1" dirty="0">
                <a:solidFill>
                  <a:srgbClr val="FF0000"/>
                </a:solidFill>
                <a:latin typeface="Times New Roman" pitchFamily="18" charset="0"/>
                <a:cs typeface="Times New Roman" pitchFamily="18" charset="0"/>
              </a:rPr>
              <a:t>screening </a:t>
            </a:r>
            <a:r>
              <a:rPr lang="en-US" sz="2300" dirty="0">
                <a:latin typeface="Times New Roman" pitchFamily="18" charset="0"/>
                <a:cs typeface="Times New Roman" pitchFamily="18" charset="0"/>
              </a:rPr>
              <a:t>involves the use of expression vectors that allow cells containing the vector with the desired gene to express the corresponding protein. </a:t>
            </a:r>
            <a:endParaRPr lang="en-US" sz="2300" dirty="0" smtClean="0">
              <a:latin typeface="Times New Roman" pitchFamily="18" charset="0"/>
              <a:cs typeface="Times New Roman" pitchFamily="18" charset="0"/>
            </a:endParaRPr>
          </a:p>
          <a:p>
            <a:pPr marL="342900" indent="-342900" algn="just">
              <a:lnSpc>
                <a:spcPct val="150000"/>
              </a:lnSpc>
              <a:buFont typeface="Wingdings" pitchFamily="2" charset="2"/>
              <a:buChar char="Ø"/>
            </a:pPr>
            <a:r>
              <a:rPr lang="en-US" sz="2200" dirty="0" smtClean="0">
                <a:latin typeface="Times New Roman" pitchFamily="18" charset="0"/>
                <a:cs typeface="Times New Roman" pitchFamily="18" charset="0"/>
              </a:rPr>
              <a:t>Under </a:t>
            </a:r>
            <a:r>
              <a:rPr lang="en-US" sz="2200" dirty="0">
                <a:latin typeface="Times New Roman" pitchFamily="18" charset="0"/>
                <a:cs typeface="Times New Roman" pitchFamily="18" charset="0"/>
              </a:rPr>
              <a:t>these circumstances, cells containing a vector with the desired gene can be identified by means of </a:t>
            </a:r>
            <a:r>
              <a:rPr lang="en-US" sz="2200" b="1" dirty="0">
                <a:solidFill>
                  <a:srgbClr val="FF0000"/>
                </a:solidFill>
                <a:latin typeface="Times New Roman" pitchFamily="18" charset="0"/>
                <a:cs typeface="Times New Roman" pitchFamily="18" charset="0"/>
              </a:rPr>
              <a:t>antibodies</a:t>
            </a:r>
            <a:r>
              <a:rPr lang="en-US" sz="2200" dirty="0">
                <a:latin typeface="Times New Roman" pitchFamily="18" charset="0"/>
                <a:cs typeface="Times New Roman" pitchFamily="18" charset="0"/>
              </a:rPr>
              <a:t> directed against the protein.  </a:t>
            </a:r>
          </a:p>
        </p:txBody>
      </p:sp>
      <p:sp>
        <p:nvSpPr>
          <p:cNvPr id="3" name="Slide Number Placeholder 2"/>
          <p:cNvSpPr>
            <a:spLocks noGrp="1"/>
          </p:cNvSpPr>
          <p:nvPr>
            <p:ph type="sldNum" sz="quarter" idx="12"/>
          </p:nvPr>
        </p:nvSpPr>
        <p:spPr/>
        <p:txBody>
          <a:bodyPr/>
          <a:lstStyle/>
          <a:p>
            <a:fld id="{8E82F8EB-D623-43FC-AB15-0EFF6FAC25BD}" type="slidenum">
              <a:rPr lang="en-US" smtClean="0"/>
              <a:pPr/>
              <a:t>83</a:t>
            </a:fld>
            <a:endParaRPr lang="en-US"/>
          </a:p>
        </p:txBody>
      </p:sp>
    </p:spTree>
    <p:extLst>
      <p:ext uri="{BB962C8B-B14F-4D97-AF65-F5344CB8AC3E}">
        <p14:creationId xmlns:p14="http://schemas.microsoft.com/office/powerpoint/2010/main" xmlns="" val="3939129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Grp="1" noChangeAspect="1"/>
          </p:cNvPicPr>
          <p:nvPr/>
        </p:nvPicPr>
        <p:blipFill>
          <a:blip r:embed="rId2"/>
          <a:stretch>
            <a:fillRect/>
          </a:stretch>
        </p:blipFill>
        <p:spPr>
          <a:xfrm>
            <a:off x="451317" y="228600"/>
            <a:ext cx="8241368" cy="6172200"/>
          </a:xfrm>
          <a:prstGeom prst="rect">
            <a:avLst/>
          </a:prstGeom>
        </p:spPr>
      </p:pic>
      <p:sp>
        <p:nvSpPr>
          <p:cNvPr id="3" name="Slide Number Placeholder 2"/>
          <p:cNvSpPr>
            <a:spLocks noGrp="1"/>
          </p:cNvSpPr>
          <p:nvPr>
            <p:ph type="sldNum" sz="quarter" idx="12"/>
          </p:nvPr>
        </p:nvSpPr>
        <p:spPr/>
        <p:txBody>
          <a:bodyPr/>
          <a:lstStyle/>
          <a:p>
            <a:fld id="{8E82F8EB-D623-43FC-AB15-0EFF6FAC25BD}" type="slidenum">
              <a:rPr lang="en-US" smtClean="0"/>
              <a:pPr/>
              <a:t>84</a:t>
            </a:fld>
            <a:endParaRPr lang="en-US"/>
          </a:p>
        </p:txBody>
      </p:sp>
    </p:spTree>
    <p:extLst>
      <p:ext uri="{BB962C8B-B14F-4D97-AF65-F5344CB8AC3E}">
        <p14:creationId xmlns:p14="http://schemas.microsoft.com/office/powerpoint/2010/main" xmlns="" val="7741151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304" y="152402"/>
            <a:ext cx="8763000" cy="6186309"/>
          </a:xfrm>
          <a:prstGeom prst="rect">
            <a:avLst/>
          </a:prstGeom>
        </p:spPr>
        <p:txBody>
          <a:bodyPr wrap="square">
            <a:spAutoFit/>
          </a:bodyPr>
          <a:lstStyle/>
          <a:p>
            <a:pPr algn="just">
              <a:lnSpc>
                <a:spcPct val="150000"/>
              </a:lnSpc>
            </a:pPr>
            <a:r>
              <a:rPr lang="en-US" sz="2400" b="1" dirty="0" smtClean="0">
                <a:solidFill>
                  <a:prstClr val="black"/>
                </a:solidFill>
                <a:latin typeface="Times New Roman" pitchFamily="18" charset="0"/>
                <a:cs typeface="Times New Roman" pitchFamily="18" charset="0"/>
              </a:rPr>
              <a:t>Functional screening</a:t>
            </a:r>
          </a:p>
          <a:p>
            <a:pPr marL="342900" indent="-342900" algn="just">
              <a:lnSpc>
                <a:spcPct val="150000"/>
              </a:lnSpc>
              <a:buFont typeface="Wingdings" pitchFamily="2" charset="2"/>
              <a:buChar char="q"/>
            </a:pPr>
            <a:r>
              <a:rPr lang="en-US" sz="2400" dirty="0" smtClean="0">
                <a:solidFill>
                  <a:prstClr val="black"/>
                </a:solidFill>
                <a:latin typeface="Times New Roman" pitchFamily="18" charset="0"/>
                <a:cs typeface="Times New Roman" pitchFamily="18" charset="0"/>
              </a:rPr>
              <a:t>The </a:t>
            </a:r>
            <a:r>
              <a:rPr lang="en-US" sz="2400" dirty="0">
                <a:solidFill>
                  <a:prstClr val="black"/>
                </a:solidFill>
                <a:latin typeface="Times New Roman" pitchFamily="18" charset="0"/>
                <a:cs typeface="Times New Roman" pitchFamily="18" charset="0"/>
              </a:rPr>
              <a:t>desired gene can also be identified by the activities of the encoded gene product. </a:t>
            </a:r>
            <a:endParaRPr lang="en-US" sz="2400" dirty="0" smtClean="0">
              <a:solidFill>
                <a:prstClr val="black"/>
              </a:solidFill>
              <a:latin typeface="Times New Roman" pitchFamily="18" charset="0"/>
              <a:cs typeface="Times New Roman" pitchFamily="18" charset="0"/>
            </a:endParaRPr>
          </a:p>
          <a:p>
            <a:pPr marL="342900" indent="-342900" algn="just">
              <a:lnSpc>
                <a:spcPct val="150000"/>
              </a:lnSpc>
              <a:buFont typeface="Wingdings" pitchFamily="2" charset="2"/>
              <a:buChar char="q"/>
            </a:pPr>
            <a:r>
              <a:rPr lang="en-US" sz="2400" dirty="0" smtClean="0">
                <a:solidFill>
                  <a:prstClr val="black"/>
                </a:solidFill>
                <a:latin typeface="Times New Roman" pitchFamily="18" charset="0"/>
                <a:cs typeface="Times New Roman" pitchFamily="18" charset="0"/>
              </a:rPr>
              <a:t>In </a:t>
            </a:r>
            <a:r>
              <a:rPr lang="en-US" sz="2400" dirty="0">
                <a:solidFill>
                  <a:prstClr val="black"/>
                </a:solidFill>
                <a:latin typeface="Times New Roman" pitchFamily="18" charset="0"/>
                <a:cs typeface="Times New Roman" pitchFamily="18" charset="0"/>
              </a:rPr>
              <a:t>this case, one uses a so-called expression library that has been established by cloning DNA (</a:t>
            </a:r>
            <a:r>
              <a:rPr lang="en-US" sz="2400" dirty="0" err="1">
                <a:solidFill>
                  <a:prstClr val="black"/>
                </a:solidFill>
                <a:latin typeface="Times New Roman" pitchFamily="18" charset="0"/>
                <a:cs typeface="Times New Roman" pitchFamily="18" charset="0"/>
              </a:rPr>
              <a:t>cDNA</a:t>
            </a:r>
            <a:r>
              <a:rPr lang="en-US" sz="2400" dirty="0">
                <a:solidFill>
                  <a:prstClr val="black"/>
                </a:solidFill>
                <a:latin typeface="Times New Roman" pitchFamily="18" charset="0"/>
                <a:cs typeface="Times New Roman" pitchFamily="18" charset="0"/>
              </a:rPr>
              <a:t> in the case of eukaryotes) fragments into special cloning vectors allowing the functional expression of cloned DNA fragments. </a:t>
            </a:r>
            <a:endParaRPr lang="en-US" sz="2400" dirty="0" smtClean="0">
              <a:solidFill>
                <a:prstClr val="black"/>
              </a:solidFill>
              <a:latin typeface="Times New Roman" pitchFamily="18" charset="0"/>
              <a:cs typeface="Times New Roman" pitchFamily="18" charset="0"/>
            </a:endParaRPr>
          </a:p>
          <a:p>
            <a:pPr marL="342900" indent="-342900" algn="just">
              <a:lnSpc>
                <a:spcPct val="150000"/>
              </a:lnSpc>
              <a:buFont typeface="Wingdings" pitchFamily="2" charset="2"/>
              <a:buChar char="q"/>
            </a:pPr>
            <a:r>
              <a:rPr lang="en-US" sz="2400" dirty="0" smtClean="0">
                <a:solidFill>
                  <a:prstClr val="black"/>
                </a:solidFill>
                <a:latin typeface="Times New Roman" pitchFamily="18" charset="0"/>
                <a:cs typeface="Times New Roman" pitchFamily="18" charset="0"/>
              </a:rPr>
              <a:t>Functional </a:t>
            </a:r>
            <a:r>
              <a:rPr lang="en-US" sz="2400" dirty="0">
                <a:solidFill>
                  <a:prstClr val="black"/>
                </a:solidFill>
                <a:latin typeface="Times New Roman" pitchFamily="18" charset="0"/>
                <a:cs typeface="Times New Roman" pitchFamily="18" charset="0"/>
              </a:rPr>
              <a:t>gene products and hence the desired clones can then be detected either by antibodies (</a:t>
            </a:r>
            <a:r>
              <a:rPr lang="en-US" sz="2400" dirty="0">
                <a:solidFill>
                  <a:srgbClr val="FF0000"/>
                </a:solidFill>
                <a:latin typeface="Times New Roman" pitchFamily="18" charset="0"/>
                <a:cs typeface="Times New Roman" pitchFamily="18" charset="0"/>
              </a:rPr>
              <a:t>immunological screening</a:t>
            </a:r>
            <a:r>
              <a:rPr lang="en-US" sz="2400" dirty="0">
                <a:solidFill>
                  <a:prstClr val="black"/>
                </a:solidFill>
                <a:latin typeface="Times New Roman" pitchFamily="18" charset="0"/>
                <a:cs typeface="Times New Roman" pitchFamily="18" charset="0"/>
              </a:rPr>
              <a:t>) or other </a:t>
            </a:r>
            <a:r>
              <a:rPr lang="en-US" sz="2400" dirty="0">
                <a:solidFill>
                  <a:srgbClr val="FF0000"/>
                </a:solidFill>
                <a:latin typeface="Times New Roman" pitchFamily="18" charset="0"/>
                <a:cs typeface="Times New Roman" pitchFamily="18" charset="0"/>
              </a:rPr>
              <a:t>ligands</a:t>
            </a:r>
            <a:r>
              <a:rPr lang="en-US" sz="2400" dirty="0">
                <a:solidFill>
                  <a:prstClr val="black"/>
                </a:solidFill>
                <a:latin typeface="Times New Roman" pitchFamily="18" charset="0"/>
                <a:cs typeface="Times New Roman" pitchFamily="18" charset="0"/>
              </a:rPr>
              <a:t> that specifically recognize the encoded proteins or by exploiting a bioactivity of the gene product, if </a:t>
            </a:r>
            <a:r>
              <a:rPr lang="en-US" sz="2400" dirty="0" smtClean="0">
                <a:solidFill>
                  <a:prstClr val="black"/>
                </a:solidFill>
                <a:latin typeface="Times New Roman" pitchFamily="18" charset="0"/>
                <a:cs typeface="Times New Roman" pitchFamily="18" charset="0"/>
              </a:rPr>
              <a:t>known. </a:t>
            </a:r>
            <a:endParaRPr lang="en-US" sz="16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85</a:t>
            </a:fld>
            <a:endParaRPr lang="en-US"/>
          </a:p>
        </p:txBody>
      </p:sp>
    </p:spTree>
    <p:extLst>
      <p:ext uri="{BB962C8B-B14F-4D97-AF65-F5344CB8AC3E}">
        <p14:creationId xmlns:p14="http://schemas.microsoft.com/office/powerpoint/2010/main" xmlns="" val="32599964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encrypted-tbn2.gstatic.com/images?q=tbn:ANd9GcQcakqAj6XURsJkxNZHP5EGwXziPwCt1UagUE0clUnxwQHyua-CPg"/>
          <p:cNvPicPr>
            <a:picLocks noGrp="1"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2885" y="561107"/>
            <a:ext cx="8698230" cy="573578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8E82F8EB-D623-43FC-AB15-0EFF6FAC25BD}" type="slidenum">
              <a:rPr lang="en-US" smtClean="0"/>
              <a:pPr/>
              <a:t>86</a:t>
            </a:fld>
            <a:endParaRPr lang="en-US"/>
          </a:p>
        </p:txBody>
      </p:sp>
    </p:spTree>
    <p:extLst>
      <p:ext uri="{BB962C8B-B14F-4D97-AF65-F5344CB8AC3E}">
        <p14:creationId xmlns:p14="http://schemas.microsoft.com/office/powerpoint/2010/main" xmlns="" val="42270130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001000" cy="4780796"/>
          </a:xfrm>
          <a:prstGeom prst="rect">
            <a:avLst/>
          </a:prstGeom>
        </p:spPr>
        <p:txBody>
          <a:bodyPr wrap="square">
            <a:spAutoFit/>
          </a:bodyPr>
          <a:lstStyle/>
          <a:p>
            <a:pPr marL="342900" lvl="0" indent="-342900" algn="just">
              <a:lnSpc>
                <a:spcPct val="150000"/>
              </a:lnSpc>
              <a:spcBef>
                <a:spcPts val="1000"/>
              </a:spcBef>
              <a:buFont typeface="Wingdings" pitchFamily="2" charset="2"/>
              <a:buChar char="q"/>
            </a:pPr>
            <a:r>
              <a:rPr lang="en-US" sz="2400" dirty="0">
                <a:solidFill>
                  <a:prstClr val="black"/>
                </a:solidFill>
                <a:latin typeface="Times New Roman" pitchFamily="18" charset="0"/>
                <a:cs typeface="Times New Roman" pitchFamily="18" charset="0"/>
              </a:rPr>
              <a:t>The procedure of immunological screening has similarities to hybridization screening, discussed before, though in this instance it is the protein encoded by the DNA (or </a:t>
            </a:r>
            <a:r>
              <a:rPr lang="en-US" sz="2400" dirty="0" err="1">
                <a:solidFill>
                  <a:prstClr val="black"/>
                </a:solidFill>
                <a:latin typeface="Times New Roman" pitchFamily="18" charset="0"/>
                <a:cs typeface="Times New Roman" pitchFamily="18" charset="0"/>
              </a:rPr>
              <a:t>cDNA</a:t>
            </a:r>
            <a:r>
              <a:rPr lang="en-US" sz="2400" dirty="0">
                <a:solidFill>
                  <a:prstClr val="black"/>
                </a:solidFill>
                <a:latin typeface="Times New Roman" pitchFamily="18" charset="0"/>
                <a:cs typeface="Times New Roman" pitchFamily="18" charset="0"/>
              </a:rPr>
              <a:t>) rather than the DNA itself that is detected on the membrane. </a:t>
            </a:r>
            <a:endParaRPr lang="en-US" sz="2400" dirty="0" smtClean="0">
              <a:solidFill>
                <a:prstClr val="black"/>
              </a:solidFill>
              <a:latin typeface="Times New Roman" pitchFamily="18" charset="0"/>
              <a:cs typeface="Times New Roman" pitchFamily="18" charset="0"/>
            </a:endParaRPr>
          </a:p>
          <a:p>
            <a:pPr marL="342900" lvl="0" indent="-342900" algn="just">
              <a:lnSpc>
                <a:spcPct val="150000"/>
              </a:lnSpc>
              <a:spcBef>
                <a:spcPts val="1000"/>
              </a:spcBef>
              <a:buFont typeface="Wingdings" pitchFamily="2" charset="2"/>
              <a:buChar char="q"/>
            </a:pPr>
            <a:r>
              <a:rPr lang="en-US" sz="2400" dirty="0" smtClean="0">
                <a:solidFill>
                  <a:prstClr val="black"/>
                </a:solidFill>
                <a:latin typeface="Times New Roman" pitchFamily="18" charset="0"/>
                <a:cs typeface="Times New Roman" pitchFamily="18" charset="0"/>
              </a:rPr>
              <a:t>The </a:t>
            </a:r>
            <a:r>
              <a:rPr lang="en-US" sz="2400" dirty="0">
                <a:solidFill>
                  <a:prstClr val="black"/>
                </a:solidFill>
                <a:latin typeface="Times New Roman" pitchFamily="18" charset="0"/>
                <a:cs typeface="Times New Roman" pitchFamily="18" charset="0"/>
              </a:rPr>
              <a:t>membrane is treated to covalently attach the protein, and immersed in a solution containing the antibodies. </a:t>
            </a:r>
            <a:endParaRPr lang="en-US" sz="2400" dirty="0" smtClean="0">
              <a:solidFill>
                <a:prstClr val="black"/>
              </a:solidFill>
              <a:latin typeface="Times New Roman" pitchFamily="18" charset="0"/>
              <a:cs typeface="Times New Roman" pitchFamily="18" charset="0"/>
            </a:endParaRPr>
          </a:p>
          <a:p>
            <a:pPr marL="342900" lvl="0" indent="-342900" algn="just">
              <a:lnSpc>
                <a:spcPct val="150000"/>
              </a:lnSpc>
              <a:spcBef>
                <a:spcPts val="1000"/>
              </a:spcBef>
              <a:buFont typeface="Wingdings" pitchFamily="2" charset="2"/>
              <a:buChar char="q"/>
            </a:pPr>
            <a:r>
              <a:rPr lang="en-US" sz="2400" dirty="0" smtClean="0">
                <a:solidFill>
                  <a:prstClr val="black"/>
                </a:solidFill>
                <a:latin typeface="Times New Roman" pitchFamily="18" charset="0"/>
                <a:cs typeface="Times New Roman" pitchFamily="18" charset="0"/>
              </a:rPr>
              <a:t>When </a:t>
            </a:r>
            <a:r>
              <a:rPr lang="en-US" sz="2400" dirty="0">
                <a:solidFill>
                  <a:prstClr val="black"/>
                </a:solidFill>
                <a:latin typeface="Times New Roman" pitchFamily="18" charset="0"/>
                <a:cs typeface="Times New Roman" pitchFamily="18" charset="0"/>
              </a:rPr>
              <a:t>the antibody has bound to its epitope, it is detected by other antibodies and/or chemicals that recognize it.</a:t>
            </a:r>
          </a:p>
        </p:txBody>
      </p:sp>
      <p:sp>
        <p:nvSpPr>
          <p:cNvPr id="3" name="Slide Number Placeholder 2"/>
          <p:cNvSpPr>
            <a:spLocks noGrp="1"/>
          </p:cNvSpPr>
          <p:nvPr>
            <p:ph type="sldNum" sz="quarter" idx="12"/>
          </p:nvPr>
        </p:nvSpPr>
        <p:spPr/>
        <p:txBody>
          <a:bodyPr/>
          <a:lstStyle/>
          <a:p>
            <a:fld id="{8E82F8EB-D623-43FC-AB15-0EFF6FAC25BD}" type="slidenum">
              <a:rPr lang="en-US" smtClean="0"/>
              <a:pPr/>
              <a:t>87</a:t>
            </a:fld>
            <a:endParaRPr lang="en-US"/>
          </a:p>
        </p:txBody>
      </p:sp>
    </p:spTree>
    <p:extLst>
      <p:ext uri="{BB962C8B-B14F-4D97-AF65-F5344CB8AC3E}">
        <p14:creationId xmlns:p14="http://schemas.microsoft.com/office/powerpoint/2010/main" xmlns="" val="28363770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2"/>
            <a:ext cx="8686800" cy="5632311"/>
          </a:xfrm>
          <a:prstGeom prst="rect">
            <a:avLst/>
          </a:prstGeom>
        </p:spPr>
        <p:txBody>
          <a:bodyPr wrap="square">
            <a:spAutoFit/>
          </a:bodyPr>
          <a:lstStyle/>
          <a:p>
            <a:pPr algn="ctr">
              <a:lnSpc>
                <a:spcPct val="150000"/>
              </a:lnSpc>
            </a:pPr>
            <a:r>
              <a:rPr lang="en-US" sz="2400" b="1" dirty="0" smtClean="0">
                <a:solidFill>
                  <a:srgbClr val="0070C0"/>
                </a:solidFill>
                <a:latin typeface="Times New Roman" pitchFamily="18" charset="0"/>
                <a:cs typeface="Times New Roman" pitchFamily="18" charset="0"/>
              </a:rPr>
              <a:t>2.6. Polymerase </a:t>
            </a:r>
            <a:r>
              <a:rPr lang="en-US" sz="2400" b="1" dirty="0">
                <a:solidFill>
                  <a:srgbClr val="0070C0"/>
                </a:solidFill>
                <a:latin typeface="Times New Roman" pitchFamily="18" charset="0"/>
                <a:cs typeface="Times New Roman" pitchFamily="18" charset="0"/>
              </a:rPr>
              <a:t>Chain </a:t>
            </a:r>
            <a:r>
              <a:rPr lang="en-US" sz="2400" b="1" dirty="0" smtClean="0">
                <a:solidFill>
                  <a:srgbClr val="0070C0"/>
                </a:solidFill>
                <a:latin typeface="Times New Roman" pitchFamily="18" charset="0"/>
                <a:cs typeface="Times New Roman" pitchFamily="18" charset="0"/>
              </a:rPr>
              <a:t>Reaction (PCR) </a:t>
            </a:r>
          </a:p>
          <a:p>
            <a:pPr marL="342900" indent="-342900" algn="just">
              <a:lnSpc>
                <a:spcPct val="150000"/>
              </a:lnSpc>
              <a:buBlip>
                <a:blip r:embed="rId2"/>
              </a:buBlip>
            </a:pPr>
            <a:r>
              <a:rPr lang="en-US" sz="2400" dirty="0" smtClean="0">
                <a:latin typeface="Times New Roman" pitchFamily="18" charset="0"/>
                <a:cs typeface="Times New Roman" pitchFamily="18" charset="0"/>
              </a:rPr>
              <a:t>PCR </a:t>
            </a:r>
            <a:r>
              <a:rPr lang="en-US" sz="2400" dirty="0">
                <a:latin typeface="Times New Roman" pitchFamily="18" charset="0"/>
                <a:cs typeface="Times New Roman" pitchFamily="18" charset="0"/>
              </a:rPr>
              <a:t>or Polymerase Chain Reaction is a technique used in molecular </a:t>
            </a:r>
            <a:r>
              <a:rPr lang="en-US" sz="2400" dirty="0" smtClean="0">
                <a:latin typeface="Times New Roman" pitchFamily="18" charset="0"/>
                <a:cs typeface="Times New Roman" pitchFamily="18" charset="0"/>
              </a:rPr>
              <a:t>biology and biotechnology </a:t>
            </a:r>
            <a:r>
              <a:rPr lang="en-US" sz="2400" dirty="0">
                <a:latin typeface="Times New Roman" pitchFamily="18" charset="0"/>
                <a:cs typeface="Times New Roman" pitchFamily="18" charset="0"/>
              </a:rPr>
              <a:t>to create several copies of a </a:t>
            </a:r>
            <a:r>
              <a:rPr lang="en-US" sz="2400" dirty="0" smtClean="0">
                <a:latin typeface="Times New Roman" pitchFamily="18" charset="0"/>
                <a:cs typeface="Times New Roman" pitchFamily="18" charset="0"/>
              </a:rPr>
              <a:t>specific </a:t>
            </a:r>
            <a:r>
              <a:rPr lang="en-US" sz="2400" dirty="0">
                <a:latin typeface="Times New Roman" pitchFamily="18" charset="0"/>
                <a:cs typeface="Times New Roman" pitchFamily="18" charset="0"/>
              </a:rPr>
              <a:t>DNA segment. </a:t>
            </a:r>
            <a:endParaRPr lang="en-US" sz="2400" dirty="0" smtClean="0">
              <a:latin typeface="Times New Roman" pitchFamily="18" charset="0"/>
              <a:cs typeface="Times New Roman" pitchFamily="18" charset="0"/>
            </a:endParaRPr>
          </a:p>
          <a:p>
            <a:pPr marL="342900" indent="-342900" algn="just">
              <a:lnSpc>
                <a:spcPct val="150000"/>
              </a:lnSpc>
              <a:buBlip>
                <a:blip r:embed="rId2"/>
              </a:buBlip>
            </a:pP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technique was developed in 1983 by </a:t>
            </a:r>
            <a:r>
              <a:rPr lang="en-US" sz="2400" dirty="0" err="1">
                <a:latin typeface="Times New Roman" pitchFamily="18" charset="0"/>
                <a:cs typeface="Times New Roman" pitchFamily="18" charset="0"/>
              </a:rPr>
              <a:t>Kary</a:t>
            </a:r>
            <a:r>
              <a:rPr lang="en-US" sz="2400" dirty="0">
                <a:latin typeface="Times New Roman" pitchFamily="18" charset="0"/>
                <a:cs typeface="Times New Roman" pitchFamily="18" charset="0"/>
              </a:rPr>
              <a:t> Mullis, an American biochemist. </a:t>
            </a:r>
            <a:endParaRPr lang="en-US" sz="2400" dirty="0" smtClean="0">
              <a:latin typeface="Times New Roman" pitchFamily="18" charset="0"/>
              <a:cs typeface="Times New Roman" pitchFamily="18" charset="0"/>
            </a:endParaRPr>
          </a:p>
          <a:p>
            <a:pPr marL="342900" indent="-342900" algn="just">
              <a:lnSpc>
                <a:spcPct val="150000"/>
              </a:lnSpc>
              <a:buBlip>
                <a:blip r:embed="rId2"/>
              </a:buBlip>
            </a:pPr>
            <a:r>
              <a:rPr lang="en-US" sz="2400" dirty="0" smtClean="0">
                <a:latin typeface="Times New Roman" pitchFamily="18" charset="0"/>
                <a:cs typeface="Times New Roman" pitchFamily="18" charset="0"/>
              </a:rPr>
              <a:t>PCR can generate billions of identical copies of a specific DNA sequence of interest in a few hours from minute amount of DNA.</a:t>
            </a:r>
          </a:p>
          <a:p>
            <a:pPr marL="342900" indent="-342900" algn="just">
              <a:lnSpc>
                <a:spcPct val="150000"/>
              </a:lnSpc>
              <a:buBlip>
                <a:blip r:embed="rId2"/>
              </a:buBlip>
            </a:pPr>
            <a:r>
              <a:rPr lang="en-US" sz="2400" dirty="0" smtClean="0">
                <a:effectLst/>
                <a:latin typeface="Times New Roman" pitchFamily="18" charset="0"/>
                <a:cs typeface="Times New Roman" pitchFamily="18" charset="0"/>
              </a:rPr>
              <a:t>Performed entirely biochemically (in vitro)</a:t>
            </a:r>
          </a:p>
          <a:p>
            <a:pPr marL="342900" indent="-342900" algn="just">
              <a:lnSpc>
                <a:spcPct val="150000"/>
              </a:lnSpc>
              <a:buBlip>
                <a:blip r:embed="rId2"/>
              </a:buBlip>
            </a:pPr>
            <a:r>
              <a:rPr lang="en-US" sz="2400" dirty="0" smtClean="0">
                <a:latin typeface="Times New Roman" pitchFamily="18" charset="0"/>
                <a:cs typeface="Times New Roman" pitchFamily="18" charset="0"/>
              </a:rPr>
              <a:t>Used every day in forensics, diagnosing diseases, etc…</a:t>
            </a:r>
            <a:endParaRPr lang="en-US" sz="2400" dirty="0">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88</a:t>
            </a:fld>
            <a:endParaRPr lang="en-US"/>
          </a:p>
        </p:txBody>
      </p:sp>
    </p:spTree>
    <p:extLst>
      <p:ext uri="{BB962C8B-B14F-4D97-AF65-F5344CB8AC3E}">
        <p14:creationId xmlns:p14="http://schemas.microsoft.com/office/powerpoint/2010/main" xmlns="" val="19486134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2"/>
            <a:ext cx="8839200" cy="6186309"/>
          </a:xfrm>
          <a:prstGeom prst="rect">
            <a:avLst/>
          </a:prstGeom>
        </p:spPr>
        <p:txBody>
          <a:bodyPr wrap="square">
            <a:spAutoFit/>
          </a:bodyPr>
          <a:lstStyle/>
          <a:p>
            <a:pPr>
              <a:lnSpc>
                <a:spcPct val="150000"/>
              </a:lnSpc>
            </a:pPr>
            <a:r>
              <a:rPr lang="en-US" sz="2400" b="1" dirty="0">
                <a:solidFill>
                  <a:srgbClr val="813588"/>
                </a:solidFill>
                <a:latin typeface="Times New Roman" pitchFamily="18" charset="0"/>
                <a:cs typeface="Times New Roman" pitchFamily="18" charset="0"/>
              </a:rPr>
              <a:t>Principle of PCR</a:t>
            </a:r>
          </a:p>
          <a:p>
            <a:pPr marL="342900" indent="-342900" algn="just">
              <a:lnSpc>
                <a:spcPct val="150000"/>
              </a:lnSpc>
              <a:buBlip>
                <a:blip r:embed="rId2"/>
              </a:buBlip>
            </a:pPr>
            <a:r>
              <a:rPr lang="en-US" sz="2400" dirty="0">
                <a:solidFill>
                  <a:srgbClr val="333333"/>
                </a:solidFill>
                <a:latin typeface="Times New Roman" pitchFamily="18" charset="0"/>
                <a:cs typeface="Times New Roman" pitchFamily="18" charset="0"/>
              </a:rPr>
              <a:t>The principle of PCR is </a:t>
            </a:r>
            <a:r>
              <a:rPr lang="en-US" sz="2400" dirty="0" smtClean="0">
                <a:solidFill>
                  <a:srgbClr val="333333"/>
                </a:solidFill>
                <a:latin typeface="Times New Roman" pitchFamily="18" charset="0"/>
                <a:cs typeface="Times New Roman" pitchFamily="18" charset="0"/>
              </a:rPr>
              <a:t>based </a:t>
            </a:r>
            <a:r>
              <a:rPr lang="en-US" sz="2400" dirty="0">
                <a:solidFill>
                  <a:srgbClr val="333333"/>
                </a:solidFill>
                <a:latin typeface="Times New Roman" pitchFamily="18" charset="0"/>
                <a:cs typeface="Times New Roman" pitchFamily="18" charset="0"/>
              </a:rPr>
              <a:t>on the natural processes a cell uses to replicate a new DNA strand. </a:t>
            </a:r>
            <a:endParaRPr lang="en-US" sz="2400" dirty="0" smtClean="0">
              <a:solidFill>
                <a:srgbClr val="333333"/>
              </a:solidFill>
              <a:latin typeface="Times New Roman" pitchFamily="18" charset="0"/>
              <a:cs typeface="Times New Roman" pitchFamily="18" charset="0"/>
            </a:endParaRPr>
          </a:p>
          <a:p>
            <a:pPr marL="342900" indent="-342900" algn="just">
              <a:lnSpc>
                <a:spcPct val="150000"/>
              </a:lnSpc>
              <a:buBlip>
                <a:blip r:embed="rId2"/>
              </a:buBlip>
            </a:pPr>
            <a:r>
              <a:rPr lang="en-US" sz="2400" dirty="0" smtClean="0">
                <a:solidFill>
                  <a:srgbClr val="333333"/>
                </a:solidFill>
                <a:latin typeface="Times New Roman" pitchFamily="18" charset="0"/>
                <a:cs typeface="Times New Roman" pitchFamily="18" charset="0"/>
              </a:rPr>
              <a:t>PCR </a:t>
            </a:r>
            <a:r>
              <a:rPr lang="en-US" sz="2400" dirty="0">
                <a:solidFill>
                  <a:srgbClr val="333333"/>
                </a:solidFill>
                <a:latin typeface="Times New Roman" pitchFamily="18" charset="0"/>
                <a:cs typeface="Times New Roman" pitchFamily="18" charset="0"/>
              </a:rPr>
              <a:t>involves the use of primer mediated enzymes for the amplification of </a:t>
            </a:r>
            <a:r>
              <a:rPr lang="en-US" sz="2400" dirty="0" smtClean="0">
                <a:solidFill>
                  <a:srgbClr val="73AD21"/>
                </a:solidFill>
                <a:latin typeface="Times New Roman" pitchFamily="18" charset="0"/>
                <a:cs typeface="Times New Roman" pitchFamily="18" charset="0"/>
              </a:rPr>
              <a:t>DNA</a:t>
            </a:r>
            <a:r>
              <a:rPr lang="en-US" sz="2400" dirty="0" smtClean="0">
                <a:solidFill>
                  <a:srgbClr val="333333"/>
                </a:solidFill>
                <a:latin typeface="Times New Roman" pitchFamily="18" charset="0"/>
                <a:cs typeface="Times New Roman" pitchFamily="18" charset="0"/>
              </a:rPr>
              <a:t>. </a:t>
            </a:r>
          </a:p>
          <a:p>
            <a:pPr marL="342900" indent="-342900" algn="just">
              <a:lnSpc>
                <a:spcPct val="150000"/>
              </a:lnSpc>
              <a:buBlip>
                <a:blip r:embed="rId2"/>
              </a:buBlip>
            </a:pPr>
            <a:r>
              <a:rPr lang="en-US" sz="2400" dirty="0" smtClean="0">
                <a:solidFill>
                  <a:srgbClr val="333333"/>
                </a:solidFill>
                <a:latin typeface="Times New Roman" pitchFamily="18" charset="0"/>
                <a:cs typeface="Times New Roman" pitchFamily="18" charset="0"/>
              </a:rPr>
              <a:t>DNA </a:t>
            </a:r>
            <a:r>
              <a:rPr lang="en-US" sz="2400" dirty="0">
                <a:solidFill>
                  <a:srgbClr val="333333"/>
                </a:solidFill>
                <a:latin typeface="Times New Roman" pitchFamily="18" charset="0"/>
                <a:cs typeface="Times New Roman" pitchFamily="18" charset="0"/>
              </a:rPr>
              <a:t>Polymerase </a:t>
            </a:r>
            <a:r>
              <a:rPr lang="en-US" sz="2400" dirty="0" smtClean="0">
                <a:solidFill>
                  <a:srgbClr val="333333"/>
                </a:solidFill>
                <a:latin typeface="Times New Roman" pitchFamily="18" charset="0"/>
                <a:cs typeface="Times New Roman" pitchFamily="18" charset="0"/>
              </a:rPr>
              <a:t>synthesizes </a:t>
            </a:r>
            <a:r>
              <a:rPr lang="en-US" sz="2400" dirty="0">
                <a:solidFill>
                  <a:srgbClr val="333333"/>
                </a:solidFill>
                <a:latin typeface="Times New Roman" pitchFamily="18" charset="0"/>
                <a:cs typeface="Times New Roman" pitchFamily="18" charset="0"/>
              </a:rPr>
              <a:t>new strands of DNA complementary to the template DNA. </a:t>
            </a:r>
            <a:endParaRPr lang="en-US" sz="2400" dirty="0" smtClean="0">
              <a:solidFill>
                <a:srgbClr val="333333"/>
              </a:solidFill>
              <a:latin typeface="Times New Roman" pitchFamily="18" charset="0"/>
              <a:cs typeface="Times New Roman" pitchFamily="18" charset="0"/>
            </a:endParaRPr>
          </a:p>
          <a:p>
            <a:pPr marL="342900" indent="-342900" algn="just">
              <a:lnSpc>
                <a:spcPct val="150000"/>
              </a:lnSpc>
              <a:buBlip>
                <a:blip r:embed="rId2"/>
              </a:buBlip>
            </a:pPr>
            <a:r>
              <a:rPr lang="en-US" sz="2400" dirty="0" smtClean="0">
                <a:solidFill>
                  <a:srgbClr val="333333"/>
                </a:solidFill>
                <a:latin typeface="Times New Roman" pitchFamily="18" charset="0"/>
                <a:cs typeface="Times New Roman" pitchFamily="18" charset="0"/>
              </a:rPr>
              <a:t>The </a:t>
            </a:r>
            <a:r>
              <a:rPr lang="en-US" sz="2400" dirty="0">
                <a:solidFill>
                  <a:srgbClr val="333333"/>
                </a:solidFill>
                <a:latin typeface="Times New Roman" pitchFamily="18" charset="0"/>
                <a:cs typeface="Times New Roman" pitchFamily="18" charset="0"/>
              </a:rPr>
              <a:t>DNA polymerase can add a nucleotide to the pre-existing 3’-OH group only. </a:t>
            </a:r>
            <a:endParaRPr lang="en-US" sz="2400" dirty="0" smtClean="0">
              <a:solidFill>
                <a:srgbClr val="333333"/>
              </a:solidFill>
              <a:latin typeface="Times New Roman" pitchFamily="18" charset="0"/>
              <a:cs typeface="Times New Roman" pitchFamily="18" charset="0"/>
            </a:endParaRPr>
          </a:p>
          <a:p>
            <a:pPr marL="342900" indent="-342900" algn="just">
              <a:lnSpc>
                <a:spcPct val="150000"/>
              </a:lnSpc>
              <a:buBlip>
                <a:blip r:embed="rId2"/>
              </a:buBlip>
            </a:pPr>
            <a:r>
              <a:rPr lang="en-US" sz="2400" dirty="0" smtClean="0">
                <a:solidFill>
                  <a:srgbClr val="333333"/>
                </a:solidFill>
                <a:latin typeface="Times New Roman" pitchFamily="18" charset="0"/>
                <a:cs typeface="Times New Roman" pitchFamily="18" charset="0"/>
              </a:rPr>
              <a:t>Therefore</a:t>
            </a:r>
            <a:r>
              <a:rPr lang="en-US" sz="2400" dirty="0">
                <a:solidFill>
                  <a:srgbClr val="333333"/>
                </a:solidFill>
                <a:latin typeface="Times New Roman" pitchFamily="18" charset="0"/>
                <a:cs typeface="Times New Roman" pitchFamily="18" charset="0"/>
              </a:rPr>
              <a:t>, a primer is required. Thus, more nucleotides are added to the 3’ prime end of the </a:t>
            </a:r>
            <a:r>
              <a:rPr lang="en-US" sz="2400" dirty="0" smtClean="0">
                <a:solidFill>
                  <a:srgbClr val="333333"/>
                </a:solidFill>
                <a:latin typeface="Times New Roman" pitchFamily="18" charset="0"/>
                <a:cs typeface="Times New Roman" pitchFamily="18" charset="0"/>
              </a:rPr>
              <a:t>primer by DNA polymerase.</a:t>
            </a:r>
            <a:endParaRPr lang="en-US" sz="2400" b="0" i="0" dirty="0">
              <a:solidFill>
                <a:srgbClr val="333333"/>
              </a:solidFill>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89</a:t>
            </a:fld>
            <a:endParaRPr lang="en-US"/>
          </a:p>
        </p:txBody>
      </p:sp>
    </p:spTree>
    <p:extLst>
      <p:ext uri="{BB962C8B-B14F-4D97-AF65-F5344CB8AC3E}">
        <p14:creationId xmlns:p14="http://schemas.microsoft.com/office/powerpoint/2010/main" xmlns="" val="3722719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8839200" cy="6655668"/>
          </a:xfrm>
          <a:prstGeom prst="rect">
            <a:avLst/>
          </a:prstGeom>
          <a:solidFill>
            <a:schemeClr val="bg2">
              <a:lumMod val="90000"/>
            </a:schemeClr>
          </a:solidFill>
        </p:spPr>
        <p:txBody>
          <a:bodyPr wrap="square">
            <a:spAutoFit/>
          </a:bodyPr>
          <a:lstStyle/>
          <a:p>
            <a:pPr marL="685800" marR="0" lvl="1" indent="-228600" algn="just" defTabSz="914400" eaLnBrk="1" fontAlgn="auto" latinLnBrk="0" hangingPunct="1">
              <a:lnSpc>
                <a:spcPct val="150000"/>
              </a:lnSpc>
              <a:spcBef>
                <a:spcPts val="500"/>
              </a:spcBef>
              <a:spcAft>
                <a:spcPts val="0"/>
              </a:spcAft>
              <a:buClrTx/>
              <a:buSzTx/>
              <a:buFont typeface="Wingdings" panose="05000000000000000000" pitchFamily="2" charset="2"/>
              <a:buChar char="§"/>
              <a:tabLst/>
              <a:defRPr/>
            </a:pPr>
            <a:r>
              <a:rPr lang="en-US" sz="2300" kern="0" dirty="0">
                <a:solidFill>
                  <a:prstClr val="black"/>
                </a:solidFill>
                <a:latin typeface="Times New Roman" pitchFamily="18" charset="0"/>
                <a:cs typeface="Times New Roman" pitchFamily="18" charset="0"/>
              </a:rPr>
              <a:t>T</a:t>
            </a:r>
            <a:r>
              <a:rPr kumimoji="0" lang="en-US" sz="23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hey could </a:t>
            </a:r>
            <a:r>
              <a:rPr kumimoji="0" lang="en-US" sz="2300" b="0" i="0" u="none" strike="noStrike" kern="0" cap="none" spc="0" normalizeH="0" baseline="0" noProof="0" dirty="0" smtClean="0">
                <a:ln>
                  <a:noFill/>
                </a:ln>
                <a:solidFill>
                  <a:srgbClr val="7030A0"/>
                </a:solidFill>
                <a:effectLst/>
                <a:uLnTx/>
                <a:uFillTx/>
                <a:latin typeface="Times New Roman" pitchFamily="18" charset="0"/>
                <a:cs typeface="Times New Roman" pitchFamily="18" charset="0"/>
              </a:rPr>
              <a:t>plant their own crops </a:t>
            </a:r>
            <a:r>
              <a:rPr kumimoji="0" lang="en-US" sz="23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and </a:t>
            </a:r>
            <a:r>
              <a:rPr kumimoji="0" lang="en-US" sz="2300" b="0"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breed their own animals,</a:t>
            </a:r>
            <a:r>
              <a:rPr kumimoji="0" lang="en-US" sz="23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they learned to use biotechnology. </a:t>
            </a:r>
          </a:p>
          <a:p>
            <a:pPr marL="342900" indent="-342900" algn="just">
              <a:lnSpc>
                <a:spcPct val="150000"/>
              </a:lnSpc>
              <a:spcBef>
                <a:spcPts val="500"/>
              </a:spcBef>
              <a:buFont typeface="Wingdings" pitchFamily="2" charset="2"/>
              <a:buChar char="q"/>
              <a:defRPr/>
            </a:pPr>
            <a:r>
              <a:rPr kumimoji="0" lang="en-US" sz="23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The discovery that </a:t>
            </a:r>
            <a:r>
              <a:rPr kumimoji="0" lang="en-US" sz="2300" b="0" i="0" u="none" strike="noStrike" kern="0" cap="none" spc="0" normalizeH="0" baseline="0" noProof="0" dirty="0" smtClean="0">
                <a:ln>
                  <a:noFill/>
                </a:ln>
                <a:solidFill>
                  <a:srgbClr val="00B050"/>
                </a:solidFill>
                <a:effectLst/>
                <a:uLnTx/>
                <a:uFillTx/>
                <a:latin typeface="Times New Roman" pitchFamily="18" charset="0"/>
                <a:cs typeface="Times New Roman" pitchFamily="18" charset="0"/>
              </a:rPr>
              <a:t>fruit juices fermented into wine,</a:t>
            </a:r>
            <a:r>
              <a:rPr kumimoji="0" lang="en-US" sz="23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or that </a:t>
            </a:r>
            <a:r>
              <a:rPr kumimoji="0" lang="en-US" sz="2300" b="0" i="0" u="none" strike="noStrike" kern="0" cap="none" spc="0" normalizeH="0" baseline="0" noProof="0" dirty="0" smtClean="0">
                <a:ln>
                  <a:noFill/>
                </a:ln>
                <a:solidFill>
                  <a:srgbClr val="00B0F0"/>
                </a:solidFill>
                <a:effectLst/>
                <a:uLnTx/>
                <a:uFillTx/>
                <a:latin typeface="Times New Roman" pitchFamily="18" charset="0"/>
                <a:cs typeface="Times New Roman" pitchFamily="18" charset="0"/>
              </a:rPr>
              <a:t>milk could be converted into cheese or yogurt,</a:t>
            </a:r>
            <a:r>
              <a:rPr kumimoji="0" lang="en-US" sz="23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or that </a:t>
            </a:r>
            <a:r>
              <a:rPr kumimoji="0" lang="en-US" sz="2300" b="0"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beer could be made by fermenting solutions of malt and hops </a:t>
            </a:r>
            <a:r>
              <a:rPr kumimoji="0" lang="en-US" sz="23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began the study of biotechnology</a:t>
            </a:r>
          </a:p>
          <a:p>
            <a:pPr marL="342900" indent="-342900" algn="just">
              <a:lnSpc>
                <a:spcPct val="150000"/>
              </a:lnSpc>
              <a:spcBef>
                <a:spcPts val="500"/>
              </a:spcBef>
              <a:buFont typeface="Wingdings" pitchFamily="2" charset="2"/>
              <a:buChar char="q"/>
              <a:defRPr/>
            </a:pPr>
            <a:r>
              <a:rPr kumimoji="0" lang="en-US" sz="23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When the first bakers found that they could make a soft, spongy bread rather than a firm, thin cracker (biscuit), they were acting as fledgling biotechnologists. </a:t>
            </a:r>
          </a:p>
          <a:p>
            <a:pPr marL="342900" indent="-342900" algn="just">
              <a:lnSpc>
                <a:spcPct val="150000"/>
              </a:lnSpc>
              <a:spcBef>
                <a:spcPts val="500"/>
              </a:spcBef>
              <a:buFont typeface="Wingdings" pitchFamily="2" charset="2"/>
              <a:buChar char="q"/>
              <a:defRPr/>
            </a:pPr>
            <a:r>
              <a:rPr kumimoji="0" lang="en-US" sz="23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The </a:t>
            </a:r>
            <a:r>
              <a:rPr kumimoji="0" lang="en-US" sz="2300" b="0"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first animal breeders</a:t>
            </a:r>
            <a:r>
              <a:rPr kumimoji="0" lang="en-US" sz="23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realizing that different physical traits could be either magnified or lost by mating appropriate pairs of animals, engaged in the manipulations of biotechnology. </a:t>
            </a:r>
            <a:endParaRPr kumimoji="0" lang="en-US" sz="23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9</a:t>
            </a:fld>
            <a:endParaRPr lang="en-US"/>
          </a:p>
        </p:txBody>
      </p:sp>
    </p:spTree>
    <p:extLst>
      <p:ext uri="{BB962C8B-B14F-4D97-AF65-F5344CB8AC3E}">
        <p14:creationId xmlns:p14="http://schemas.microsoft.com/office/powerpoint/2010/main" xmlns="" val="35531724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152402"/>
            <a:ext cx="8915400" cy="5262979"/>
          </a:xfrm>
          <a:prstGeom prst="rect">
            <a:avLst/>
          </a:prstGeom>
        </p:spPr>
        <p:txBody>
          <a:bodyPr wrap="square">
            <a:spAutoFit/>
          </a:bodyPr>
          <a:lstStyle/>
          <a:p>
            <a:pPr algn="ctr">
              <a:lnSpc>
                <a:spcPct val="150000"/>
              </a:lnSpc>
            </a:pPr>
            <a:r>
              <a:rPr lang="en-US" sz="2400" b="1" dirty="0">
                <a:latin typeface="Times New Roman" pitchFamily="18" charset="0"/>
                <a:cs typeface="Times New Roman" pitchFamily="18" charset="0"/>
              </a:rPr>
              <a:t>Components Of PCR</a:t>
            </a:r>
          </a:p>
          <a:p>
            <a:pPr marL="342900" indent="-342900" algn="just">
              <a:lnSpc>
                <a:spcPct val="150000"/>
              </a:lnSpc>
              <a:buFont typeface="Wingdings" pitchFamily="2" charset="2"/>
              <a:buChar char="q"/>
            </a:pPr>
            <a:r>
              <a:rPr lang="en-US" sz="2400" dirty="0">
                <a:latin typeface="Times New Roman" pitchFamily="18" charset="0"/>
                <a:cs typeface="Times New Roman" pitchFamily="18" charset="0"/>
              </a:rPr>
              <a:t>Components </a:t>
            </a:r>
            <a:r>
              <a:rPr lang="en-US" sz="2400" dirty="0" smtClean="0">
                <a:latin typeface="Times New Roman" pitchFamily="18" charset="0"/>
                <a:cs typeface="Times New Roman" pitchFamily="18" charset="0"/>
              </a:rPr>
              <a:t>of </a:t>
            </a:r>
            <a:r>
              <a:rPr lang="en-US" sz="2400" dirty="0">
                <a:latin typeface="Times New Roman" pitchFamily="18" charset="0"/>
                <a:cs typeface="Times New Roman" pitchFamily="18" charset="0"/>
              </a:rPr>
              <a:t>PCR constitutes the following</a:t>
            </a:r>
            <a:r>
              <a:rPr lang="en-US" sz="2400" dirty="0" smtClean="0">
                <a:latin typeface="Times New Roman" pitchFamily="18" charset="0"/>
                <a:cs typeface="Times New Roman" pitchFamily="18" charset="0"/>
              </a:rPr>
              <a:t>:</a:t>
            </a:r>
          </a:p>
          <a:p>
            <a:pPr marL="342900" indent="-342900" algn="just">
              <a:lnSpc>
                <a:spcPct val="150000"/>
              </a:lnSpc>
              <a:buFont typeface="Wingdings" pitchFamily="2" charset="2"/>
              <a:buChar char="v"/>
            </a:pPr>
            <a:r>
              <a:rPr lang="en-US" sz="2200" dirty="0" smtClean="0">
                <a:latin typeface="Times New Roman" pitchFamily="18" charset="0"/>
                <a:cs typeface="Times New Roman" pitchFamily="18" charset="0"/>
              </a:rPr>
              <a:t>Water</a:t>
            </a:r>
          </a:p>
          <a:p>
            <a:pPr marL="342900" indent="-342900" algn="just">
              <a:lnSpc>
                <a:spcPct val="150000"/>
              </a:lnSpc>
              <a:buFont typeface="Wingdings" pitchFamily="2" charset="2"/>
              <a:buChar char="v"/>
            </a:pPr>
            <a:r>
              <a:rPr lang="en-US" sz="2200" dirty="0" smtClean="0">
                <a:latin typeface="Times New Roman" pitchFamily="18" charset="0"/>
                <a:cs typeface="Times New Roman" pitchFamily="18" charset="0"/>
              </a:rPr>
              <a:t>Buffer system</a:t>
            </a:r>
          </a:p>
          <a:p>
            <a:pPr marL="342900" indent="-342900" algn="just">
              <a:lnSpc>
                <a:spcPct val="150000"/>
              </a:lnSpc>
              <a:buFont typeface="Wingdings" pitchFamily="2" charset="2"/>
              <a:buChar char="v"/>
            </a:pPr>
            <a:r>
              <a:rPr lang="en-US" sz="2200" dirty="0" err="1" smtClean="0">
                <a:solidFill>
                  <a:prstClr val="black"/>
                </a:solidFill>
                <a:latin typeface="Times New Roman" pitchFamily="18" charset="0"/>
                <a:cs typeface="Times New Roman" pitchFamily="18" charset="0"/>
              </a:rPr>
              <a:t>dNTPs</a:t>
            </a:r>
            <a:endParaRPr lang="en-US" sz="2200" dirty="0" smtClean="0">
              <a:latin typeface="Times New Roman" pitchFamily="18" charset="0"/>
              <a:cs typeface="Times New Roman" pitchFamily="18" charset="0"/>
            </a:endParaRPr>
          </a:p>
          <a:p>
            <a:pPr marL="342900" indent="-342900" algn="just">
              <a:lnSpc>
                <a:spcPct val="150000"/>
              </a:lnSpc>
              <a:buFont typeface="Wingdings" pitchFamily="2" charset="2"/>
              <a:buChar char="v"/>
            </a:pPr>
            <a:r>
              <a:rPr lang="en-US" sz="2200" dirty="0" smtClean="0">
                <a:solidFill>
                  <a:prstClr val="black"/>
                </a:solidFill>
                <a:latin typeface="Times New Roman" pitchFamily="18" charset="0"/>
                <a:cs typeface="Times New Roman" pitchFamily="18" charset="0"/>
              </a:rPr>
              <a:t>Template DNA</a:t>
            </a:r>
          </a:p>
          <a:p>
            <a:pPr marL="342900" indent="-342900" algn="just">
              <a:lnSpc>
                <a:spcPct val="150000"/>
              </a:lnSpc>
              <a:buFont typeface="Wingdings" pitchFamily="2" charset="2"/>
              <a:buChar char="v"/>
            </a:pPr>
            <a:r>
              <a:rPr lang="en-US" sz="2200" dirty="0" smtClean="0">
                <a:solidFill>
                  <a:prstClr val="black"/>
                </a:solidFill>
                <a:latin typeface="Times New Roman" pitchFamily="18" charset="0"/>
                <a:cs typeface="Times New Roman" pitchFamily="18" charset="0"/>
              </a:rPr>
              <a:t>Primer </a:t>
            </a:r>
            <a:endParaRPr lang="en-US" sz="2200" dirty="0">
              <a:solidFill>
                <a:prstClr val="black"/>
              </a:solidFill>
              <a:latin typeface="Times New Roman" pitchFamily="18" charset="0"/>
              <a:cs typeface="Times New Roman" pitchFamily="18" charset="0"/>
            </a:endParaRPr>
          </a:p>
          <a:p>
            <a:pPr marL="342900" indent="-342900" algn="just">
              <a:lnSpc>
                <a:spcPct val="150000"/>
              </a:lnSpc>
              <a:buFont typeface="Wingdings" pitchFamily="2" charset="2"/>
              <a:buChar char="v"/>
            </a:pPr>
            <a:r>
              <a:rPr lang="en-US" sz="2200" dirty="0">
                <a:solidFill>
                  <a:prstClr val="black"/>
                </a:solidFill>
                <a:latin typeface="Times New Roman" pitchFamily="18" charset="0"/>
                <a:cs typeface="Times New Roman" pitchFamily="18" charset="0"/>
              </a:rPr>
              <a:t>DNA polymerase</a:t>
            </a:r>
          </a:p>
          <a:p>
            <a:pPr marL="342900" indent="-342900" algn="just">
              <a:lnSpc>
                <a:spcPct val="150000"/>
              </a:lnSpc>
              <a:buFont typeface="Wingdings" pitchFamily="2" charset="2"/>
              <a:buChar char="v"/>
            </a:pPr>
            <a:r>
              <a:rPr lang="en-US" sz="2200" dirty="0" smtClean="0">
                <a:latin typeface="Times New Roman" pitchFamily="18" charset="0"/>
                <a:cs typeface="Times New Roman" pitchFamily="18" charset="0"/>
              </a:rPr>
              <a:t> Thermal cycler</a:t>
            </a:r>
          </a:p>
          <a:p>
            <a:pPr lvl="2" algn="just">
              <a:lnSpc>
                <a:spcPct val="150000"/>
              </a:lnSpc>
            </a:pPr>
            <a:r>
              <a:rPr lang="en-US" sz="2200" dirty="0" smtClean="0">
                <a:latin typeface="Times New Roman" pitchFamily="18" charset="0"/>
                <a:cs typeface="Times New Roman" pitchFamily="18" charset="0"/>
              </a:rPr>
              <a:t> </a:t>
            </a:r>
          </a:p>
        </p:txBody>
      </p:sp>
      <p:sp>
        <p:nvSpPr>
          <p:cNvPr id="3" name="Rectangle 2"/>
          <p:cNvSpPr/>
          <p:nvPr/>
        </p:nvSpPr>
        <p:spPr>
          <a:xfrm>
            <a:off x="104633" y="4953002"/>
            <a:ext cx="8915400" cy="1754326"/>
          </a:xfrm>
          <a:prstGeom prst="rect">
            <a:avLst/>
          </a:prstGeom>
        </p:spPr>
        <p:txBody>
          <a:bodyPr wrap="square">
            <a:spAutoFit/>
          </a:bodyPr>
          <a:lstStyle/>
          <a:p>
            <a:pPr marL="457200" indent="-457200" algn="just">
              <a:lnSpc>
                <a:spcPct val="150000"/>
              </a:lnSpc>
              <a:buAutoNum type="arabicPeriod"/>
            </a:pPr>
            <a:r>
              <a:rPr lang="en-US" sz="2400" b="1" dirty="0" smtClean="0">
                <a:latin typeface="Times New Roman" pitchFamily="18" charset="0"/>
                <a:cs typeface="Times New Roman" pitchFamily="18" charset="0"/>
              </a:rPr>
              <a:t>Water</a:t>
            </a:r>
            <a:r>
              <a:rPr lang="en-US" sz="2400" dirty="0" smtClean="0">
                <a:latin typeface="Times New Roman" pitchFamily="18" charset="0"/>
                <a:cs typeface="Times New Roman" pitchFamily="18" charset="0"/>
              </a:rPr>
              <a:t> - provide </a:t>
            </a:r>
            <a:r>
              <a:rPr lang="en-US" sz="2400" dirty="0">
                <a:latin typeface="Times New Roman" pitchFamily="18" charset="0"/>
                <a:cs typeface="Times New Roman" pitchFamily="18" charset="0"/>
              </a:rPr>
              <a:t>the liquid environment for the reaction to take place. </a:t>
            </a:r>
            <a:endParaRPr lang="en-US" sz="2400" dirty="0" smtClean="0">
              <a:latin typeface="Times New Roman" pitchFamily="18" charset="0"/>
              <a:cs typeface="Times New Roman" pitchFamily="18" charset="0"/>
            </a:endParaRPr>
          </a:p>
          <a:p>
            <a:pPr marL="800100" lvl="1" indent="-342900" algn="just">
              <a:lnSpc>
                <a:spcPct val="150000"/>
              </a:lnSpc>
              <a:buFont typeface="Courier New" pitchFamily="49" charset="0"/>
              <a:buChar char="o"/>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the matrix in which the other components interact. </a:t>
            </a:r>
            <a:endParaRPr lang="en-US" sz="2400" dirty="0" smtClean="0">
              <a:latin typeface="Times New Roman" pitchFamily="18" charset="0"/>
              <a:cs typeface="Times New Roman" pitchFamily="18" charset="0"/>
            </a:endParaRPr>
          </a:p>
        </p:txBody>
      </p:sp>
      <p:sp>
        <p:nvSpPr>
          <p:cNvPr id="4" name="AutoShape 2" descr="Image result for pcr mach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cr machine"/>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4601" y="1371600"/>
            <a:ext cx="6296023"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8E82F8EB-D623-43FC-AB15-0EFF6FAC25BD}" type="slidenum">
              <a:rPr lang="en-US" smtClean="0"/>
              <a:pPr/>
              <a:t>90</a:t>
            </a:fld>
            <a:endParaRPr lang="en-US"/>
          </a:p>
        </p:txBody>
      </p:sp>
    </p:spTree>
    <p:extLst>
      <p:ext uri="{BB962C8B-B14F-4D97-AF65-F5344CB8AC3E}">
        <p14:creationId xmlns:p14="http://schemas.microsoft.com/office/powerpoint/2010/main" xmlns="" val="173817202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2"/>
            <a:ext cx="8839200" cy="6186309"/>
          </a:xfrm>
          <a:prstGeom prst="rect">
            <a:avLst/>
          </a:prstGeom>
        </p:spPr>
        <p:txBody>
          <a:bodyPr wrap="square">
            <a:spAutoFit/>
          </a:bodyPr>
          <a:lstStyle/>
          <a:p>
            <a:pPr algn="just">
              <a:lnSpc>
                <a:spcPct val="150000"/>
              </a:lnSpc>
            </a:pPr>
            <a:r>
              <a:rPr lang="en-US" sz="2400" b="1" dirty="0" smtClean="0">
                <a:latin typeface="Times New Roman" pitchFamily="18" charset="0"/>
                <a:cs typeface="Times New Roman" pitchFamily="18" charset="0"/>
              </a:rPr>
              <a:t>2. Buffer system (PCR </a:t>
            </a:r>
            <a:r>
              <a:rPr lang="en-US" sz="2400" b="1" dirty="0">
                <a:latin typeface="Times New Roman" pitchFamily="18" charset="0"/>
                <a:cs typeface="Times New Roman" pitchFamily="18" charset="0"/>
              </a:rPr>
              <a:t>Reaction </a:t>
            </a:r>
            <a:r>
              <a:rPr lang="en-US" sz="2400" b="1" dirty="0" smtClean="0">
                <a:latin typeface="Times New Roman" pitchFamily="18" charset="0"/>
                <a:cs typeface="Times New Roman" pitchFamily="18" charset="0"/>
              </a:rPr>
              <a:t>Buffer)</a:t>
            </a:r>
          </a:p>
          <a:p>
            <a:pPr marL="342900" indent="-342900" algn="just">
              <a:lnSpc>
                <a:spcPct val="150000"/>
              </a:lnSpc>
              <a:buFont typeface="Courier New" pitchFamily="49" charset="0"/>
              <a:buChar char="o"/>
            </a:pPr>
            <a:r>
              <a:rPr lang="en-US" sz="2400" dirty="0">
                <a:latin typeface="Times New Roman" pitchFamily="18" charset="0"/>
                <a:cs typeface="Times New Roman" pitchFamily="18" charset="0"/>
              </a:rPr>
              <a:t>R</a:t>
            </a:r>
            <a:r>
              <a:rPr lang="en-US" sz="2400" dirty="0" smtClean="0">
                <a:latin typeface="Times New Roman" pitchFamily="18" charset="0"/>
                <a:cs typeface="Times New Roman" pitchFamily="18" charset="0"/>
              </a:rPr>
              <a:t>eagent that provides </a:t>
            </a:r>
            <a:r>
              <a:rPr lang="en-US" sz="2400" dirty="0">
                <a:latin typeface="Times New Roman" pitchFamily="18" charset="0"/>
                <a:cs typeface="Times New Roman" pitchFamily="18" charset="0"/>
              </a:rPr>
              <a:t>an optimal pH and monovalent salt environment for </a:t>
            </a:r>
            <a:r>
              <a:rPr lang="en-US" sz="2400" dirty="0" smtClean="0">
                <a:latin typeface="Times New Roman" pitchFamily="18" charset="0"/>
                <a:cs typeface="Times New Roman" pitchFamily="18" charset="0"/>
              </a:rPr>
              <a:t>the final </a:t>
            </a:r>
            <a:r>
              <a:rPr lang="en-US" sz="2400" dirty="0">
                <a:latin typeface="Times New Roman" pitchFamily="18" charset="0"/>
                <a:cs typeface="Times New Roman" pitchFamily="18" charset="0"/>
              </a:rPr>
              <a:t>reaction volume. </a:t>
            </a:r>
            <a:endParaRPr lang="en-US" sz="2400" dirty="0" smtClean="0">
              <a:latin typeface="Times New Roman" pitchFamily="18" charset="0"/>
              <a:cs typeface="Times New Roman" pitchFamily="18" charset="0"/>
            </a:endParaRPr>
          </a:p>
          <a:p>
            <a:pPr marL="342900" indent="-342900" algn="just">
              <a:lnSpc>
                <a:spcPct val="150000"/>
              </a:lnSpc>
              <a:buFont typeface="Courier New" pitchFamily="49" charset="0"/>
              <a:buChar char="o"/>
            </a:pPr>
            <a:r>
              <a:rPr lang="en-US" sz="2400" dirty="0" smtClean="0">
                <a:latin typeface="Times New Roman" pitchFamily="18" charset="0"/>
                <a:cs typeface="Times New Roman" pitchFamily="18" charset="0"/>
              </a:rPr>
              <a:t>It contains magnesium </a:t>
            </a:r>
            <a:r>
              <a:rPr lang="en-US" sz="2400" dirty="0">
                <a:latin typeface="Times New Roman" pitchFamily="18" charset="0"/>
                <a:cs typeface="Times New Roman" pitchFamily="18" charset="0"/>
              </a:rPr>
              <a:t>chloride (MgCl</a:t>
            </a:r>
            <a:r>
              <a:rPr lang="en-US" sz="20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 which supplies </a:t>
            </a:r>
            <a:r>
              <a:rPr lang="en-US" sz="2400" dirty="0">
                <a:latin typeface="Times New Roman" pitchFamily="18" charset="0"/>
                <a:cs typeface="Times New Roman" pitchFamily="18" charset="0"/>
              </a:rPr>
              <a:t>the Mg++ divalent </a:t>
            </a:r>
            <a:r>
              <a:rPr lang="en-US" sz="2400" dirty="0" err="1">
                <a:latin typeface="Times New Roman" pitchFamily="18" charset="0"/>
                <a:cs typeface="Times New Roman" pitchFamily="18" charset="0"/>
              </a:rPr>
              <a:t>cations</a:t>
            </a:r>
            <a:r>
              <a:rPr lang="en-US" sz="2400" dirty="0">
                <a:latin typeface="Times New Roman" pitchFamily="18" charset="0"/>
                <a:cs typeface="Times New Roman" pitchFamily="18" charset="0"/>
              </a:rPr>
              <a:t> required as </a:t>
            </a:r>
            <a:r>
              <a:rPr lang="en-US" sz="2400" dirty="0" smtClean="0">
                <a:latin typeface="Times New Roman" pitchFamily="18" charset="0"/>
                <a:cs typeface="Times New Roman" pitchFamily="18" charset="0"/>
              </a:rPr>
              <a:t>a cofactor </a:t>
            </a:r>
            <a:r>
              <a:rPr lang="en-US" sz="2400" dirty="0">
                <a:latin typeface="Times New Roman" pitchFamily="18" charset="0"/>
                <a:cs typeface="Times New Roman" pitchFamily="18" charset="0"/>
              </a:rPr>
              <a:t>for Type II enzymes, which include restriction endonucleases and </a:t>
            </a:r>
            <a:r>
              <a:rPr lang="en-US" sz="2400" dirty="0" smtClean="0">
                <a:latin typeface="Times New Roman" pitchFamily="18" charset="0"/>
                <a:cs typeface="Times New Roman" pitchFamily="18" charset="0"/>
              </a:rPr>
              <a:t>the polymerases </a:t>
            </a:r>
            <a:r>
              <a:rPr lang="en-US" sz="2400" dirty="0">
                <a:latin typeface="Times New Roman" pitchFamily="18" charset="0"/>
                <a:cs typeface="Times New Roman" pitchFamily="18" charset="0"/>
              </a:rPr>
              <a:t>used in PCR. </a:t>
            </a:r>
            <a:endParaRPr lang="en-US" sz="2400" dirty="0" smtClean="0">
              <a:latin typeface="Times New Roman" pitchFamily="18" charset="0"/>
              <a:cs typeface="Times New Roman" pitchFamily="18" charset="0"/>
            </a:endParaRPr>
          </a:p>
          <a:p>
            <a:pPr algn="just">
              <a:lnSpc>
                <a:spcPct val="150000"/>
              </a:lnSpc>
            </a:pPr>
            <a:r>
              <a:rPr lang="en-US" sz="2400" b="1" dirty="0" smtClean="0">
                <a:latin typeface="Times New Roman" pitchFamily="18" charset="0"/>
                <a:cs typeface="Times New Roman" pitchFamily="18" charset="0"/>
              </a:rPr>
              <a:t>3</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Deoxyribonucleotide</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triphosphate (</a:t>
            </a:r>
            <a:r>
              <a:rPr lang="en-US" sz="2400" b="1" dirty="0" err="1" smtClean="0">
                <a:latin typeface="Times New Roman" pitchFamily="18" charset="0"/>
                <a:cs typeface="Times New Roman" pitchFamily="18" charset="0"/>
              </a:rPr>
              <a:t>dNTPs</a:t>
            </a:r>
            <a:r>
              <a:rPr lang="en-US" sz="2400" b="1" dirty="0" smtClean="0">
                <a:latin typeface="Times New Roman" pitchFamily="18" charset="0"/>
                <a:cs typeface="Times New Roman" pitchFamily="18" charset="0"/>
              </a:rPr>
              <a:t>, Nucleotides)</a:t>
            </a:r>
            <a:endParaRPr lang="en-US" sz="2400" b="1" dirty="0">
              <a:latin typeface="Times New Roman" pitchFamily="18" charset="0"/>
              <a:cs typeface="Times New Roman" pitchFamily="18" charset="0"/>
            </a:endParaRPr>
          </a:p>
          <a:p>
            <a:pPr marL="342900" indent="-342900" algn="just">
              <a:lnSpc>
                <a:spcPct val="150000"/>
              </a:lnSpc>
              <a:buFont typeface="Wingdings" pitchFamily="2" charset="2"/>
              <a:buChar char="ü"/>
            </a:pPr>
            <a:r>
              <a:rPr lang="en-US" sz="2400" dirty="0" smtClean="0">
                <a:solidFill>
                  <a:srgbClr val="000000"/>
                </a:solidFill>
                <a:latin typeface="Times New Roman"/>
              </a:rPr>
              <a:t>Single </a:t>
            </a:r>
            <a:r>
              <a:rPr lang="en-US" sz="2400" dirty="0">
                <a:solidFill>
                  <a:srgbClr val="000000"/>
                </a:solidFill>
                <a:latin typeface="Times New Roman"/>
              </a:rPr>
              <a:t>units of the bases A, T, G, and C, which are essentially "building blocks" for new DNA strands</a:t>
            </a:r>
            <a:r>
              <a:rPr lang="en-US" sz="2400" dirty="0" smtClean="0">
                <a:solidFill>
                  <a:srgbClr val="000000"/>
                </a:solidFill>
                <a:latin typeface="Times New Roman"/>
              </a:rPr>
              <a:t>.</a:t>
            </a:r>
          </a:p>
          <a:p>
            <a:pPr algn="just">
              <a:lnSpc>
                <a:spcPct val="150000"/>
              </a:lnSpc>
            </a:pPr>
            <a:r>
              <a:rPr lang="en-US" sz="2400" b="1" dirty="0">
                <a:solidFill>
                  <a:srgbClr val="000000"/>
                </a:solidFill>
                <a:latin typeface="Times New Roman"/>
                <a:cs typeface="Times New Roman" pitchFamily="18" charset="0"/>
              </a:rPr>
              <a:t>4. Template DNA </a:t>
            </a:r>
            <a:r>
              <a:rPr lang="en-US" sz="2400" dirty="0" smtClean="0">
                <a:solidFill>
                  <a:srgbClr val="000000"/>
                </a:solidFill>
                <a:latin typeface="Times New Roman"/>
                <a:cs typeface="Times New Roman" pitchFamily="18" charset="0"/>
              </a:rPr>
              <a:t>– </a:t>
            </a:r>
          </a:p>
          <a:p>
            <a:pPr marL="342900" indent="-342900" algn="just">
              <a:lnSpc>
                <a:spcPct val="150000"/>
              </a:lnSpc>
              <a:buFont typeface="Wingdings" pitchFamily="2" charset="2"/>
              <a:buChar char="§"/>
            </a:pPr>
            <a:r>
              <a:rPr lang="en-US" sz="2400" dirty="0" smtClean="0">
                <a:solidFill>
                  <a:srgbClr val="000000"/>
                </a:solidFill>
                <a:latin typeface="Times New Roman"/>
                <a:cs typeface="Times New Roman" pitchFamily="18" charset="0"/>
              </a:rPr>
              <a:t>The </a:t>
            </a:r>
            <a:r>
              <a:rPr lang="en-US" sz="2400" dirty="0">
                <a:solidFill>
                  <a:srgbClr val="000000"/>
                </a:solidFill>
                <a:latin typeface="Times New Roman"/>
                <a:cs typeface="Times New Roman" pitchFamily="18" charset="0"/>
              </a:rPr>
              <a:t>DNA that contains the region to be copied, such as a gene. </a:t>
            </a:r>
            <a:endParaRPr lang="en-US" sz="24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91</a:t>
            </a:fld>
            <a:endParaRPr lang="en-US"/>
          </a:p>
        </p:txBody>
      </p:sp>
    </p:spTree>
    <p:extLst>
      <p:ext uri="{BB962C8B-B14F-4D97-AF65-F5344CB8AC3E}">
        <p14:creationId xmlns:p14="http://schemas.microsoft.com/office/powerpoint/2010/main" xmlns="" val="30607192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839200" cy="6463308"/>
          </a:xfrm>
          <a:prstGeom prst="rect">
            <a:avLst/>
          </a:prstGeom>
        </p:spPr>
        <p:txBody>
          <a:bodyPr wrap="square">
            <a:spAutoFit/>
          </a:bodyPr>
          <a:lstStyle/>
          <a:p>
            <a:pPr marL="342900" lvl="0" indent="-342900" algn="just">
              <a:lnSpc>
                <a:spcPct val="150000"/>
              </a:lnSpc>
              <a:buFont typeface="Wingdings" pitchFamily="2" charset="2"/>
              <a:buChar char="§"/>
            </a:pPr>
            <a:r>
              <a:rPr lang="en-US" sz="2300" dirty="0" smtClean="0">
                <a:solidFill>
                  <a:srgbClr val="000000"/>
                </a:solidFill>
                <a:latin typeface="Times New Roman" pitchFamily="18" charset="0"/>
                <a:cs typeface="Times New Roman" pitchFamily="18" charset="0"/>
              </a:rPr>
              <a:t>As </a:t>
            </a:r>
            <a:r>
              <a:rPr lang="en-US" sz="2300" dirty="0">
                <a:solidFill>
                  <a:srgbClr val="000000"/>
                </a:solidFill>
                <a:latin typeface="Times New Roman" pitchFamily="18" charset="0"/>
                <a:cs typeface="Times New Roman" pitchFamily="18" charset="0"/>
              </a:rPr>
              <a:t>little as one DNA molecule can serve as a template. </a:t>
            </a:r>
            <a:endParaRPr lang="en-US" sz="2300" dirty="0" smtClean="0">
              <a:solidFill>
                <a:srgbClr val="000000"/>
              </a:solidFill>
              <a:latin typeface="Times New Roman" pitchFamily="18" charset="0"/>
              <a:cs typeface="Times New Roman" pitchFamily="18" charset="0"/>
            </a:endParaRPr>
          </a:p>
          <a:p>
            <a:pPr marL="342900" lvl="0" indent="-342900" algn="just">
              <a:lnSpc>
                <a:spcPct val="150000"/>
              </a:lnSpc>
              <a:buFont typeface="Wingdings" pitchFamily="2" charset="2"/>
              <a:buChar char="§"/>
            </a:pPr>
            <a:r>
              <a:rPr lang="en-US" sz="2300" dirty="0" smtClean="0">
                <a:solidFill>
                  <a:srgbClr val="000000"/>
                </a:solidFill>
                <a:latin typeface="Times New Roman" pitchFamily="18" charset="0"/>
                <a:cs typeface="Times New Roman" pitchFamily="18" charset="0"/>
              </a:rPr>
              <a:t>The </a:t>
            </a:r>
            <a:r>
              <a:rPr lang="en-US" sz="2300" dirty="0">
                <a:solidFill>
                  <a:srgbClr val="000000"/>
                </a:solidFill>
                <a:latin typeface="Times New Roman" pitchFamily="18" charset="0"/>
                <a:cs typeface="Times New Roman" pitchFamily="18" charset="0"/>
              </a:rPr>
              <a:t>only information needed for this fragment to be replicated is the sequence of two short regions of nucleotides at either end of the region of interest. </a:t>
            </a:r>
          </a:p>
          <a:p>
            <a:pPr marL="342900" lvl="0" indent="-342900" algn="just">
              <a:lnSpc>
                <a:spcPct val="150000"/>
              </a:lnSpc>
              <a:buFont typeface="Wingdings" pitchFamily="2" charset="2"/>
              <a:buChar char="§"/>
            </a:pPr>
            <a:r>
              <a:rPr lang="en-US" sz="2300" dirty="0">
                <a:solidFill>
                  <a:srgbClr val="000000"/>
                </a:solidFill>
                <a:latin typeface="Times New Roman" pitchFamily="18" charset="0"/>
                <a:cs typeface="Times New Roman" pitchFamily="18" charset="0"/>
              </a:rPr>
              <a:t>These two short template sequences must be known so that two primers can be synthesized. </a:t>
            </a:r>
          </a:p>
          <a:p>
            <a:pPr marL="342900" lvl="0" indent="-342900" algn="just">
              <a:lnSpc>
                <a:spcPct val="150000"/>
              </a:lnSpc>
              <a:buFont typeface="Wingdings" pitchFamily="2" charset="2"/>
              <a:buChar char="§"/>
            </a:pPr>
            <a:r>
              <a:rPr lang="en-US" sz="2300" dirty="0">
                <a:solidFill>
                  <a:srgbClr val="000000"/>
                </a:solidFill>
                <a:latin typeface="Times New Roman" pitchFamily="18" charset="0"/>
                <a:cs typeface="Times New Roman" pitchFamily="18" charset="0"/>
              </a:rPr>
              <a:t>The primers bind, or anneal, to the template at their complementary sites and serve as the starting point for copying</a:t>
            </a:r>
            <a:r>
              <a:rPr lang="en-US" sz="2300" dirty="0" smtClean="0">
                <a:solidFill>
                  <a:srgbClr val="000000"/>
                </a:solidFill>
                <a:latin typeface="Times New Roman" pitchFamily="18" charset="0"/>
                <a:cs typeface="Times New Roman" pitchFamily="18" charset="0"/>
              </a:rPr>
              <a:t>.</a:t>
            </a:r>
          </a:p>
          <a:p>
            <a:pPr lvl="0" algn="just">
              <a:lnSpc>
                <a:spcPct val="150000"/>
              </a:lnSpc>
            </a:pPr>
            <a:r>
              <a:rPr lang="en-US" sz="2300" b="1" dirty="0" smtClean="0">
                <a:solidFill>
                  <a:srgbClr val="000000"/>
                </a:solidFill>
                <a:latin typeface="Times New Roman" pitchFamily="18" charset="0"/>
                <a:cs typeface="Times New Roman" pitchFamily="18" charset="0"/>
              </a:rPr>
              <a:t>5. Primers </a:t>
            </a:r>
          </a:p>
          <a:p>
            <a:pPr marL="285750" lvl="0" indent="-285750" algn="just">
              <a:lnSpc>
                <a:spcPct val="150000"/>
              </a:lnSpc>
              <a:buFont typeface="Wingdings" pitchFamily="2" charset="2"/>
              <a:buChar char="Ø"/>
            </a:pPr>
            <a:r>
              <a:rPr lang="en-US" sz="2300" dirty="0">
                <a:latin typeface="Times New Roman" pitchFamily="18" charset="0"/>
                <a:cs typeface="Times New Roman" pitchFamily="18" charset="0"/>
              </a:rPr>
              <a:t>These are the short stretches of single-stranded DNA complementary to the 3’ ends of sense and anti-sense </a:t>
            </a:r>
            <a:r>
              <a:rPr lang="en-US" sz="2300" dirty="0" smtClean="0">
                <a:latin typeface="Times New Roman" pitchFamily="18" charset="0"/>
                <a:cs typeface="Times New Roman" pitchFamily="18" charset="0"/>
              </a:rPr>
              <a:t>strands</a:t>
            </a:r>
          </a:p>
          <a:p>
            <a:pPr marL="285750" lvl="0" indent="-285750" algn="just">
              <a:lnSpc>
                <a:spcPct val="150000"/>
              </a:lnSpc>
              <a:buFont typeface="Wingdings" pitchFamily="2" charset="2"/>
              <a:buChar char="Ø"/>
            </a:pPr>
            <a:r>
              <a:rPr lang="en-US" sz="2300" dirty="0">
                <a:solidFill>
                  <a:srgbClr val="000000"/>
                </a:solidFill>
                <a:latin typeface="Times New Roman"/>
              </a:rPr>
              <a:t>P</a:t>
            </a:r>
            <a:r>
              <a:rPr lang="en-US" sz="2300" dirty="0" smtClean="0">
                <a:solidFill>
                  <a:srgbClr val="000000"/>
                </a:solidFill>
                <a:latin typeface="Times New Roman"/>
              </a:rPr>
              <a:t>olymerase </a:t>
            </a:r>
            <a:r>
              <a:rPr lang="en-US" sz="2300" dirty="0">
                <a:solidFill>
                  <a:srgbClr val="000000"/>
                </a:solidFill>
                <a:latin typeface="Times New Roman"/>
              </a:rPr>
              <a:t>begins synthesizing new DNA from the end of the primer.</a:t>
            </a:r>
            <a:endParaRPr lang="en-US" sz="23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92</a:t>
            </a:fld>
            <a:endParaRPr lang="en-US"/>
          </a:p>
        </p:txBody>
      </p:sp>
    </p:spTree>
    <p:extLst>
      <p:ext uri="{BB962C8B-B14F-4D97-AF65-F5344CB8AC3E}">
        <p14:creationId xmlns:p14="http://schemas.microsoft.com/office/powerpoint/2010/main" xmlns="" val="19587609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2"/>
            <a:ext cx="8839200" cy="6555641"/>
          </a:xfrm>
          <a:prstGeom prst="rect">
            <a:avLst/>
          </a:prstGeom>
        </p:spPr>
        <p:txBody>
          <a:bodyPr wrap="square">
            <a:spAutoFit/>
          </a:bodyPr>
          <a:lstStyle/>
          <a:p>
            <a:r>
              <a:rPr lang="en-US" sz="2400" b="1" dirty="0" smtClean="0">
                <a:latin typeface="Times New Roman" pitchFamily="18" charset="0"/>
                <a:cs typeface="Times New Roman" pitchFamily="18" charset="0"/>
              </a:rPr>
              <a:t>6. DNA polymerase</a:t>
            </a:r>
          </a:p>
          <a:p>
            <a:pPr marL="342900" indent="-342900" algn="just">
              <a:lnSpc>
                <a:spcPct val="150000"/>
              </a:lnSpc>
              <a:buFont typeface="Wingdings" pitchFamily="2" charset="2"/>
              <a:buChar char="v"/>
            </a:pPr>
            <a:r>
              <a:rPr lang="en-US" sz="2400" dirty="0">
                <a:latin typeface="Times New Roman" pitchFamily="18" charset="0"/>
                <a:cs typeface="Times New Roman" pitchFamily="18" charset="0"/>
              </a:rPr>
              <a:t>E</a:t>
            </a:r>
            <a:r>
              <a:rPr lang="en-US" sz="2400" dirty="0" smtClean="0">
                <a:latin typeface="Times New Roman" pitchFamily="18" charset="0"/>
                <a:cs typeface="Times New Roman" pitchFamily="18" charset="0"/>
              </a:rPr>
              <a:t>nzyme </a:t>
            </a:r>
            <a:r>
              <a:rPr lang="en-US" sz="2400" dirty="0">
                <a:latin typeface="Times New Roman" pitchFamily="18" charset="0"/>
                <a:cs typeface="Times New Roman" pitchFamily="18" charset="0"/>
              </a:rPr>
              <a:t>that synthesizes new strands of DNA complementary to the target sequence.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first and most commonly used of these enzymes </a:t>
            </a:r>
            <a:r>
              <a:rPr lang="en-US" sz="2400" dirty="0" smtClean="0">
                <a:latin typeface="Times New Roman" pitchFamily="18" charset="0"/>
                <a:cs typeface="Times New Roman" pitchFamily="18" charset="0"/>
              </a:rPr>
              <a:t>is </a:t>
            </a:r>
            <a:r>
              <a:rPr lang="en-US" sz="2400" b="1" dirty="0" err="1" smtClean="0">
                <a:solidFill>
                  <a:srgbClr val="0070C0"/>
                </a:solidFill>
                <a:latin typeface="Times New Roman" pitchFamily="18" charset="0"/>
                <a:cs typeface="Times New Roman" pitchFamily="18" charset="0"/>
              </a:rPr>
              <a:t>TaqDNA</a:t>
            </a:r>
            <a:r>
              <a:rPr lang="en-US" sz="2400" b="1" dirty="0" smtClean="0">
                <a:solidFill>
                  <a:srgbClr val="0070C0"/>
                </a:solidFill>
                <a:latin typeface="Times New Roman" pitchFamily="18" charset="0"/>
                <a:cs typeface="Times New Roman" pitchFamily="18" charset="0"/>
              </a:rPr>
              <a:t> </a:t>
            </a:r>
            <a:r>
              <a:rPr lang="en-US" sz="2400" b="1" dirty="0">
                <a:solidFill>
                  <a:srgbClr val="0070C0"/>
                </a:solidFill>
                <a:latin typeface="Times New Roman" pitchFamily="18" charset="0"/>
                <a:cs typeface="Times New Roman" pitchFamily="18" charset="0"/>
              </a:rPr>
              <a:t>polymerase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from </a:t>
            </a:r>
            <a:r>
              <a:rPr lang="en-US" sz="2400" i="1" dirty="0" err="1" smtClean="0">
                <a:latin typeface="Times New Roman" pitchFamily="18" charset="0"/>
                <a:cs typeface="Times New Roman" pitchFamily="18" charset="0"/>
              </a:rPr>
              <a:t>Thermus</a:t>
            </a:r>
            <a:r>
              <a:rPr lang="en-US" sz="2400" i="1" dirty="0" smtClean="0">
                <a:latin typeface="Times New Roman" pitchFamily="18" charset="0"/>
                <a:cs typeface="Times New Roman" pitchFamily="18" charset="0"/>
              </a:rPr>
              <a:t> </a:t>
            </a:r>
            <a:r>
              <a:rPr lang="en-US" sz="2400" i="1" dirty="0" err="1">
                <a:latin typeface="Times New Roman" pitchFamily="18" charset="0"/>
                <a:cs typeface="Times New Roman" pitchFamily="18" charset="0"/>
              </a:rPr>
              <a:t>aquaticus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whereas </a:t>
            </a:r>
            <a:r>
              <a:rPr lang="en-US" sz="2400" b="1" dirty="0" err="1" smtClean="0">
                <a:solidFill>
                  <a:srgbClr val="C00000"/>
                </a:solidFill>
                <a:latin typeface="Times New Roman" pitchFamily="18" charset="0"/>
                <a:cs typeface="Times New Roman" pitchFamily="18" charset="0"/>
              </a:rPr>
              <a:t>PfuDNA</a:t>
            </a:r>
            <a:r>
              <a:rPr lang="en-US" sz="2400" b="1" dirty="0" smtClean="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polymerase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from </a:t>
            </a:r>
            <a:r>
              <a:rPr lang="en-US" sz="2400" i="1" dirty="0" err="1" smtClean="0">
                <a:latin typeface="Times New Roman" pitchFamily="18" charset="0"/>
                <a:cs typeface="Times New Roman" pitchFamily="18" charset="0"/>
              </a:rPr>
              <a:t>Pyrococcus</a:t>
            </a:r>
            <a:r>
              <a:rPr lang="en-US" sz="2400" i="1" dirty="0" smtClean="0">
                <a:latin typeface="Times New Roman" pitchFamily="18" charset="0"/>
                <a:cs typeface="Times New Roman" pitchFamily="18" charset="0"/>
              </a:rPr>
              <a:t> </a:t>
            </a:r>
            <a:r>
              <a:rPr lang="en-US" sz="2400" i="1" dirty="0" err="1">
                <a:latin typeface="Times New Roman" pitchFamily="18" charset="0"/>
                <a:cs typeface="Times New Roman" pitchFamily="18" charset="0"/>
              </a:rPr>
              <a:t>furiosus</a:t>
            </a:r>
            <a:r>
              <a:rPr lang="en-US" sz="2400" dirty="0">
                <a:latin typeface="Times New Roman" pitchFamily="18" charset="0"/>
                <a:cs typeface="Times New Roman" pitchFamily="18" charset="0"/>
              </a:rPr>
              <a:t>) is used widely because of its higher fidelity when copying DNA. </a:t>
            </a:r>
            <a:endParaRPr lang="en-US" sz="2400" dirty="0" smtClean="0">
              <a:latin typeface="Times New Roman" pitchFamily="18" charset="0"/>
              <a:cs typeface="Times New Roman" pitchFamily="18" charset="0"/>
            </a:endParaRP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Although </a:t>
            </a:r>
            <a:r>
              <a:rPr lang="en-US" sz="2400" dirty="0">
                <a:latin typeface="Times New Roman" pitchFamily="18" charset="0"/>
                <a:cs typeface="Times New Roman" pitchFamily="18" charset="0"/>
              </a:rPr>
              <a:t>these enzymes are subtly different, they both have two capabilities that make them suitable for PCR: </a:t>
            </a:r>
            <a:endParaRPr lang="en-US" sz="2400" dirty="0" smtClean="0">
              <a:latin typeface="Times New Roman" pitchFamily="18" charset="0"/>
              <a:cs typeface="Times New Roman" pitchFamily="18" charset="0"/>
            </a:endParaRPr>
          </a:p>
          <a:p>
            <a:pPr marL="457200" indent="-457200" algn="just">
              <a:lnSpc>
                <a:spcPct val="150000"/>
              </a:lnSpc>
              <a:buAutoNum type="arabicPeriod"/>
            </a:pPr>
            <a:r>
              <a:rPr lang="en-US" sz="2400" dirty="0" smtClean="0">
                <a:latin typeface="Times New Roman" pitchFamily="18" charset="0"/>
                <a:cs typeface="Times New Roman" pitchFamily="18" charset="0"/>
              </a:rPr>
              <a:t>They </a:t>
            </a:r>
            <a:r>
              <a:rPr lang="en-US" sz="2400" dirty="0">
                <a:latin typeface="Times New Roman" pitchFamily="18" charset="0"/>
                <a:cs typeface="Times New Roman" pitchFamily="18" charset="0"/>
              </a:rPr>
              <a:t>can generate new strands of DNA using a DNA template and primers, and </a:t>
            </a:r>
          </a:p>
          <a:p>
            <a:pPr marL="457200" indent="-457200" algn="just">
              <a:lnSpc>
                <a:spcPct val="150000"/>
              </a:lnSpc>
              <a:buAutoNum type="arabicPeriod"/>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hey </a:t>
            </a:r>
            <a:r>
              <a:rPr lang="en-US" sz="2400" dirty="0">
                <a:latin typeface="Times New Roman" pitchFamily="18" charset="0"/>
                <a:cs typeface="Times New Roman" pitchFamily="18" charset="0"/>
              </a:rPr>
              <a:t>are heat resistant.</a:t>
            </a:r>
          </a:p>
        </p:txBody>
      </p:sp>
      <p:sp>
        <p:nvSpPr>
          <p:cNvPr id="2" name="Slide Number Placeholder 1"/>
          <p:cNvSpPr>
            <a:spLocks noGrp="1"/>
          </p:cNvSpPr>
          <p:nvPr>
            <p:ph type="sldNum" sz="quarter" idx="12"/>
          </p:nvPr>
        </p:nvSpPr>
        <p:spPr/>
        <p:txBody>
          <a:bodyPr/>
          <a:lstStyle/>
          <a:p>
            <a:fld id="{8E82F8EB-D623-43FC-AB15-0EFF6FAC25BD}" type="slidenum">
              <a:rPr lang="en-US" smtClean="0"/>
              <a:pPr/>
              <a:t>93</a:t>
            </a:fld>
            <a:endParaRPr lang="en-US"/>
          </a:p>
        </p:txBody>
      </p:sp>
    </p:spTree>
    <p:extLst>
      <p:ext uri="{BB962C8B-B14F-4D97-AF65-F5344CB8AC3E}">
        <p14:creationId xmlns:p14="http://schemas.microsoft.com/office/powerpoint/2010/main" xmlns="" val="6182979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6530"/>
            <a:ext cx="8686800" cy="6186309"/>
          </a:xfrm>
          <a:prstGeom prst="rect">
            <a:avLst/>
          </a:prstGeom>
        </p:spPr>
        <p:txBody>
          <a:bodyPr wrap="square">
            <a:spAutoFit/>
          </a:bodyPr>
          <a:lstStyle/>
          <a:p>
            <a:pPr marL="342900" indent="-342900" algn="just">
              <a:lnSpc>
                <a:spcPct val="150000"/>
              </a:lnSpc>
              <a:buFont typeface="Wingdings" pitchFamily="2" charset="2"/>
              <a:buChar char="v"/>
            </a:pPr>
            <a:r>
              <a:rPr lang="en-US" sz="2400" dirty="0" err="1" smtClean="0">
                <a:latin typeface="Times New Roman" pitchFamily="18" charset="0"/>
                <a:cs typeface="Times New Roman" pitchFamily="18" charset="0"/>
              </a:rPr>
              <a:t>Taq</a:t>
            </a:r>
            <a:r>
              <a:rPr lang="en-US" sz="2400" dirty="0" smtClean="0">
                <a:latin typeface="Times New Roman" pitchFamily="18" charset="0"/>
                <a:cs typeface="Times New Roman" pitchFamily="18" charset="0"/>
              </a:rPr>
              <a:t> pol lacks 3’ to 5’ </a:t>
            </a:r>
            <a:r>
              <a:rPr lang="en-US" sz="2400" dirty="0" err="1" smtClean="0">
                <a:latin typeface="Times New Roman" pitchFamily="18" charset="0"/>
                <a:cs typeface="Times New Roman" pitchFamily="18" charset="0"/>
              </a:rPr>
              <a:t>exonuclease</a:t>
            </a:r>
            <a:r>
              <a:rPr lang="en-US" sz="2400" dirty="0" smtClean="0">
                <a:latin typeface="Times New Roman" pitchFamily="18" charset="0"/>
                <a:cs typeface="Times New Roman" pitchFamily="18" charset="0"/>
              </a:rPr>
              <a:t> proof reading activity, commonly present in other polymerases.</a:t>
            </a:r>
          </a:p>
          <a:p>
            <a:pPr marL="342900" indent="-342900" algn="just">
              <a:lnSpc>
                <a:spcPct val="150000"/>
              </a:lnSpc>
              <a:buFont typeface="Wingdings" pitchFamily="2" charset="2"/>
              <a:buChar char="v"/>
            </a:pPr>
            <a:r>
              <a:rPr lang="en-US" sz="2400" dirty="0" err="1" smtClean="0">
                <a:latin typeface="Times New Roman" pitchFamily="18" charset="0"/>
                <a:cs typeface="Times New Roman" pitchFamily="18" charset="0"/>
              </a:rPr>
              <a:t>Taq</a:t>
            </a:r>
            <a:r>
              <a:rPr lang="en-US" sz="2400" dirty="0" smtClean="0">
                <a:latin typeface="Times New Roman" pitchFamily="18" charset="0"/>
                <a:cs typeface="Times New Roman" pitchFamily="18" charset="0"/>
              </a:rPr>
              <a:t> pol </a:t>
            </a:r>
            <a:r>
              <a:rPr lang="en-US" sz="2400" dirty="0" err="1" smtClean="0">
                <a:latin typeface="Times New Roman" pitchFamily="18" charset="0"/>
                <a:cs typeface="Times New Roman" pitchFamily="18" charset="0"/>
              </a:rPr>
              <a:t>mis</a:t>
            </a:r>
            <a:r>
              <a:rPr lang="en-US" sz="2400" dirty="0" smtClean="0">
                <a:latin typeface="Times New Roman" pitchFamily="18" charset="0"/>
                <a:cs typeface="Times New Roman" pitchFamily="18" charset="0"/>
              </a:rPr>
              <a:t>-incorporates 1 base in 10</a:t>
            </a:r>
            <a:r>
              <a:rPr lang="en-US" sz="2400" baseline="30000" dirty="0" smtClean="0">
                <a:latin typeface="Times New Roman" pitchFamily="18" charset="0"/>
                <a:cs typeface="Times New Roman" pitchFamily="18" charset="0"/>
              </a:rPr>
              <a:t>4</a:t>
            </a:r>
            <a:endParaRPr lang="en-US" sz="2400" dirty="0" smtClean="0">
              <a:latin typeface="Times New Roman" pitchFamily="18" charset="0"/>
              <a:cs typeface="Times New Roman" pitchFamily="18" charset="0"/>
            </a:endParaRPr>
          </a:p>
          <a:p>
            <a:pPr marL="457200" indent="-457200" algn="just">
              <a:lnSpc>
                <a:spcPct val="150000"/>
              </a:lnSpc>
              <a:buFont typeface="+mj-lt"/>
              <a:buAutoNum type="arabicPeriod" startAt="7"/>
            </a:pPr>
            <a:r>
              <a:rPr lang="en-US" sz="2400" b="1" dirty="0" smtClean="0">
                <a:latin typeface="Times New Roman" pitchFamily="18" charset="0"/>
                <a:cs typeface="Times New Roman" pitchFamily="18" charset="0"/>
              </a:rPr>
              <a:t>Thermal cycler- </a:t>
            </a:r>
            <a:r>
              <a:rPr lang="en-US" sz="2400" dirty="0" smtClean="0">
                <a:latin typeface="Times New Roman" pitchFamily="18" charset="0"/>
                <a:cs typeface="Times New Roman" pitchFamily="18" charset="0"/>
              </a:rPr>
              <a:t>machine which can be programmed to carryout heating and cooling samples over a number of cycles.</a:t>
            </a:r>
          </a:p>
          <a:p>
            <a:pPr algn="just">
              <a:lnSpc>
                <a:spcPct val="150000"/>
              </a:lnSpc>
            </a:pPr>
            <a:r>
              <a:rPr lang="en-US" sz="2400" b="1" dirty="0">
                <a:solidFill>
                  <a:srgbClr val="FF0000"/>
                </a:solidFill>
                <a:latin typeface="Times New Roman" pitchFamily="18" charset="0"/>
                <a:cs typeface="Times New Roman" pitchFamily="18" charset="0"/>
              </a:rPr>
              <a:t>Steps in PCR </a:t>
            </a:r>
            <a:endParaRPr lang="en-US" sz="2400" b="1" dirty="0" smtClean="0">
              <a:solidFill>
                <a:srgbClr val="FF0000"/>
              </a:solidFill>
              <a:latin typeface="Times New Roman" pitchFamily="18" charset="0"/>
              <a:cs typeface="Times New Roman" pitchFamily="18" charset="0"/>
            </a:endParaRP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a:t>
            </a:r>
            <a:r>
              <a:rPr lang="en-US" sz="2400" b="1" dirty="0">
                <a:latin typeface="Times New Roman" pitchFamily="18" charset="0"/>
                <a:cs typeface="Times New Roman" pitchFamily="18" charset="0"/>
              </a:rPr>
              <a:t>three major steps </a:t>
            </a:r>
            <a:r>
              <a:rPr lang="en-US" sz="2400" dirty="0">
                <a:latin typeface="Times New Roman" pitchFamily="18" charset="0"/>
                <a:cs typeface="Times New Roman" pitchFamily="18" charset="0"/>
              </a:rPr>
              <a:t>involved in the PCR technique: </a:t>
            </a:r>
            <a:r>
              <a:rPr lang="en-US" sz="2400" dirty="0">
                <a:solidFill>
                  <a:srgbClr val="7030A0"/>
                </a:solidFill>
                <a:latin typeface="Times New Roman" pitchFamily="18" charset="0"/>
                <a:cs typeface="Times New Roman" pitchFamily="18" charset="0"/>
              </a:rPr>
              <a:t>denaturation,</a:t>
            </a:r>
            <a:r>
              <a:rPr lang="en-US" sz="2400" dirty="0">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annealing, </a:t>
            </a:r>
            <a:r>
              <a:rPr lang="en-US" sz="2400" dirty="0">
                <a:latin typeface="Times New Roman" pitchFamily="18" charset="0"/>
                <a:cs typeface="Times New Roman" pitchFamily="18" charset="0"/>
              </a:rPr>
              <a:t>and </a:t>
            </a:r>
            <a:r>
              <a:rPr lang="en-US" sz="2400" dirty="0">
                <a:solidFill>
                  <a:srgbClr val="0070C0"/>
                </a:solidFill>
                <a:latin typeface="Times New Roman" pitchFamily="18" charset="0"/>
                <a:cs typeface="Times New Roman" pitchFamily="18" charset="0"/>
              </a:rPr>
              <a:t>extension</a:t>
            </a:r>
            <a:r>
              <a:rPr lang="en-US" sz="2400" dirty="0" smtClean="0">
                <a:solidFill>
                  <a:srgbClr val="0070C0"/>
                </a:solidFill>
                <a:latin typeface="Times New Roman" pitchFamily="18" charset="0"/>
                <a:cs typeface="Times New Roman" pitchFamily="18" charset="0"/>
              </a:rPr>
              <a:t>.</a:t>
            </a:r>
          </a:p>
          <a:p>
            <a:pPr algn="just">
              <a:lnSpc>
                <a:spcPct val="150000"/>
              </a:lnSpc>
            </a:pPr>
            <a:r>
              <a:rPr lang="en-US" sz="2400" b="1" dirty="0" smtClean="0">
                <a:solidFill>
                  <a:srgbClr val="7030A0"/>
                </a:solidFill>
                <a:latin typeface="Times New Roman" pitchFamily="18" charset="0"/>
                <a:cs typeface="Times New Roman" pitchFamily="18" charset="0"/>
              </a:rPr>
              <a:t>Step 1 - denaturation</a:t>
            </a:r>
          </a:p>
          <a:p>
            <a:pPr marL="342900" indent="-342900" algn="just">
              <a:lnSpc>
                <a:spcPct val="150000"/>
              </a:lnSpc>
              <a:buFont typeface="Wingdings" pitchFamily="2" charset="2"/>
              <a:buChar char="ü"/>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two strands of the DNA </a:t>
            </a:r>
            <a:r>
              <a:rPr lang="en-US" sz="2400" dirty="0" smtClean="0">
                <a:latin typeface="Times New Roman" pitchFamily="18" charset="0"/>
                <a:cs typeface="Times New Roman" pitchFamily="18" charset="0"/>
              </a:rPr>
              <a:t>molecule are separated by </a:t>
            </a:r>
            <a:r>
              <a:rPr lang="en-US" sz="2400" dirty="0">
                <a:latin typeface="Times New Roman" pitchFamily="18" charset="0"/>
                <a:cs typeface="Times New Roman" pitchFamily="18" charset="0"/>
              </a:rPr>
              <a:t>heating the starting material to temperatures of about </a:t>
            </a:r>
            <a:r>
              <a:rPr lang="en-US" sz="2400" dirty="0" smtClean="0">
                <a:latin typeface="Times New Roman" pitchFamily="18" charset="0"/>
                <a:cs typeface="Times New Roman" pitchFamily="18" charset="0"/>
              </a:rPr>
              <a:t>94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C. </a:t>
            </a:r>
          </a:p>
        </p:txBody>
      </p:sp>
      <p:sp>
        <p:nvSpPr>
          <p:cNvPr id="2" name="Slide Number Placeholder 1"/>
          <p:cNvSpPr>
            <a:spLocks noGrp="1"/>
          </p:cNvSpPr>
          <p:nvPr>
            <p:ph type="sldNum" sz="quarter" idx="12"/>
          </p:nvPr>
        </p:nvSpPr>
        <p:spPr/>
        <p:txBody>
          <a:bodyPr/>
          <a:lstStyle/>
          <a:p>
            <a:fld id="{8E82F8EB-D623-43FC-AB15-0EFF6FAC25BD}" type="slidenum">
              <a:rPr lang="en-US" smtClean="0"/>
              <a:pPr/>
              <a:t>94</a:t>
            </a:fld>
            <a:endParaRPr lang="en-US"/>
          </a:p>
        </p:txBody>
      </p:sp>
    </p:spTree>
    <p:extLst>
      <p:ext uri="{BB962C8B-B14F-4D97-AF65-F5344CB8AC3E}">
        <p14:creationId xmlns:p14="http://schemas.microsoft.com/office/powerpoint/2010/main" xmlns="" val="2034178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3"/>
            <a:ext cx="8915400" cy="6186309"/>
          </a:xfrm>
          <a:prstGeom prst="rect">
            <a:avLst/>
          </a:prstGeom>
        </p:spPr>
        <p:txBody>
          <a:bodyPr wrap="square">
            <a:spAutoFit/>
          </a:bodyPr>
          <a:lstStyle/>
          <a:p>
            <a:pPr lvl="0" algn="just">
              <a:lnSpc>
                <a:spcPct val="150000"/>
              </a:lnSpc>
            </a:pPr>
            <a:r>
              <a:rPr lang="en-US" sz="2400" b="1" dirty="0">
                <a:solidFill>
                  <a:srgbClr val="002060"/>
                </a:solidFill>
                <a:latin typeface="Times New Roman" pitchFamily="18" charset="0"/>
                <a:cs typeface="Times New Roman" pitchFamily="18" charset="0"/>
              </a:rPr>
              <a:t>Step 2 – annealing</a:t>
            </a:r>
            <a:r>
              <a:rPr lang="en-US" sz="2400" dirty="0">
                <a:solidFill>
                  <a:srgbClr val="002060"/>
                </a:solidFill>
                <a:latin typeface="Times New Roman" pitchFamily="18" charset="0"/>
                <a:cs typeface="Times New Roman" pitchFamily="18" charset="0"/>
              </a:rPr>
              <a:t> </a:t>
            </a:r>
          </a:p>
          <a:p>
            <a:pPr marL="342900" lvl="0" indent="-342900" algn="just">
              <a:lnSpc>
                <a:spcPct val="150000"/>
              </a:lnSpc>
              <a:buFont typeface="Wingdings" pitchFamily="2" charset="2"/>
              <a:buChar char="ü"/>
            </a:pPr>
            <a:r>
              <a:rPr lang="en-US" sz="2400" dirty="0">
                <a:solidFill>
                  <a:prstClr val="black"/>
                </a:solidFill>
                <a:latin typeface="Times New Roman" pitchFamily="18" charset="0"/>
                <a:cs typeface="Times New Roman" pitchFamily="18" charset="0"/>
              </a:rPr>
              <a:t>Temperature is reduced to about 54 °C so that the primers can anneal to the template. </a:t>
            </a:r>
            <a:endParaRPr lang="en-US" sz="2400" b="1" dirty="0" smtClean="0">
              <a:solidFill>
                <a:prstClr val="black"/>
              </a:solidFill>
              <a:latin typeface="Times New Roman" pitchFamily="18" charset="0"/>
              <a:cs typeface="Times New Roman" pitchFamily="18" charset="0"/>
            </a:endParaRPr>
          </a:p>
          <a:p>
            <a:pPr lvl="0" algn="just">
              <a:lnSpc>
                <a:spcPct val="150000"/>
              </a:lnSpc>
            </a:pPr>
            <a:r>
              <a:rPr lang="en-US" sz="2400" b="1" dirty="0" smtClean="0">
                <a:solidFill>
                  <a:srgbClr val="0070C0"/>
                </a:solidFill>
                <a:latin typeface="Times New Roman" pitchFamily="18" charset="0"/>
                <a:cs typeface="Times New Roman" pitchFamily="18" charset="0"/>
              </a:rPr>
              <a:t>Step 3 </a:t>
            </a:r>
            <a:r>
              <a:rPr lang="en-US" sz="2400" b="1" dirty="0">
                <a:solidFill>
                  <a:srgbClr val="0070C0"/>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extension</a:t>
            </a:r>
          </a:p>
          <a:p>
            <a:pPr marL="342900" lvl="0" indent="-342900" algn="just">
              <a:lnSpc>
                <a:spcPct val="150000"/>
              </a:lnSpc>
              <a:buFont typeface="Wingdings" pitchFamily="2" charset="2"/>
              <a:buChar char="ü"/>
            </a:pPr>
            <a:r>
              <a:rPr lang="en-US" sz="2400" dirty="0" smtClean="0">
                <a:solidFill>
                  <a:prstClr val="black"/>
                </a:solidFill>
                <a:latin typeface="Times New Roman" pitchFamily="18" charset="0"/>
                <a:cs typeface="Times New Roman" pitchFamily="18" charset="0"/>
              </a:rPr>
              <a:t>Temperature </a:t>
            </a:r>
            <a:r>
              <a:rPr lang="en-US" sz="2400" dirty="0">
                <a:solidFill>
                  <a:prstClr val="black"/>
                </a:solidFill>
                <a:latin typeface="Times New Roman" pitchFamily="18" charset="0"/>
                <a:cs typeface="Times New Roman" pitchFamily="18" charset="0"/>
              </a:rPr>
              <a:t>is raised to about 72 °C (162 °F), and the DNA polymerase begins adding nucleotides onto the ends of the annealed primers. </a:t>
            </a:r>
            <a:endParaRPr lang="en-US" sz="2400" dirty="0" smtClean="0">
              <a:solidFill>
                <a:prstClr val="black"/>
              </a:solidFill>
              <a:latin typeface="Times New Roman" pitchFamily="18" charset="0"/>
              <a:cs typeface="Times New Roman" pitchFamily="18" charset="0"/>
            </a:endParaRPr>
          </a:p>
          <a:p>
            <a:pPr marL="342900" lvl="0" indent="-342900" algn="just">
              <a:lnSpc>
                <a:spcPct val="150000"/>
              </a:lnSpc>
              <a:buFont typeface="Wingdings" pitchFamily="2" charset="2"/>
              <a:buChar char="q"/>
            </a:pPr>
            <a:r>
              <a:rPr lang="en-US" sz="2400" dirty="0" smtClean="0">
                <a:solidFill>
                  <a:prstClr val="black"/>
                </a:solidFill>
                <a:latin typeface="Times New Roman" pitchFamily="18" charset="0"/>
                <a:cs typeface="Times New Roman" pitchFamily="18" charset="0"/>
              </a:rPr>
              <a:t>At </a:t>
            </a:r>
            <a:r>
              <a:rPr lang="en-US" sz="2400" dirty="0">
                <a:solidFill>
                  <a:prstClr val="black"/>
                </a:solidFill>
                <a:latin typeface="Times New Roman" pitchFamily="18" charset="0"/>
                <a:cs typeface="Times New Roman" pitchFamily="18" charset="0"/>
              </a:rPr>
              <a:t>the end of the cycle, which lasts about five minutes, the temperature is raised and the process begins again. </a:t>
            </a:r>
          </a:p>
          <a:p>
            <a:pPr marL="342900" lvl="0" indent="-342900" algn="just">
              <a:lnSpc>
                <a:spcPct val="150000"/>
              </a:lnSpc>
              <a:buFont typeface="Wingdings" pitchFamily="2" charset="2"/>
              <a:buChar char="q"/>
            </a:pPr>
            <a:r>
              <a:rPr lang="en-US" sz="2400" dirty="0" smtClean="0">
                <a:solidFill>
                  <a:prstClr val="black"/>
                </a:solidFill>
                <a:latin typeface="Times New Roman" pitchFamily="18" charset="0"/>
                <a:cs typeface="Times New Roman" pitchFamily="18" charset="0"/>
              </a:rPr>
              <a:t>The </a:t>
            </a:r>
            <a:r>
              <a:rPr lang="en-US" sz="2400" dirty="0">
                <a:solidFill>
                  <a:prstClr val="black"/>
                </a:solidFill>
                <a:latin typeface="Times New Roman" pitchFamily="18" charset="0"/>
                <a:cs typeface="Times New Roman" pitchFamily="18" charset="0"/>
              </a:rPr>
              <a:t>number of copies doubles after each cycle. </a:t>
            </a:r>
            <a:endParaRPr lang="en-US" sz="2400" dirty="0" smtClean="0">
              <a:solidFill>
                <a:prstClr val="black"/>
              </a:solidFill>
              <a:latin typeface="Times New Roman" pitchFamily="18" charset="0"/>
              <a:cs typeface="Times New Roman" pitchFamily="18" charset="0"/>
            </a:endParaRPr>
          </a:p>
          <a:p>
            <a:pPr marL="342900" lvl="0" indent="-342900" algn="just">
              <a:lnSpc>
                <a:spcPct val="150000"/>
              </a:lnSpc>
              <a:buFont typeface="Wingdings" pitchFamily="2" charset="2"/>
              <a:buChar char="q"/>
            </a:pPr>
            <a:r>
              <a:rPr lang="en-US" sz="2400" dirty="0" smtClean="0">
                <a:solidFill>
                  <a:prstClr val="black"/>
                </a:solidFill>
                <a:latin typeface="Times New Roman" pitchFamily="18" charset="0"/>
                <a:cs typeface="Times New Roman" pitchFamily="18" charset="0"/>
              </a:rPr>
              <a:t>Usually </a:t>
            </a:r>
            <a:r>
              <a:rPr lang="en-US" sz="2400" dirty="0">
                <a:solidFill>
                  <a:prstClr val="black"/>
                </a:solidFill>
                <a:latin typeface="Times New Roman" pitchFamily="18" charset="0"/>
                <a:cs typeface="Times New Roman" pitchFamily="18" charset="0"/>
              </a:rPr>
              <a:t>25 to 30 cycles produce a sufficient amount of DNA.</a:t>
            </a:r>
          </a:p>
        </p:txBody>
      </p:sp>
      <p:sp>
        <p:nvSpPr>
          <p:cNvPr id="3" name="Slide Number Placeholder 2"/>
          <p:cNvSpPr>
            <a:spLocks noGrp="1"/>
          </p:cNvSpPr>
          <p:nvPr>
            <p:ph type="sldNum" sz="quarter" idx="12"/>
          </p:nvPr>
        </p:nvSpPr>
        <p:spPr/>
        <p:txBody>
          <a:bodyPr/>
          <a:lstStyle/>
          <a:p>
            <a:fld id="{8E82F8EB-D623-43FC-AB15-0EFF6FAC25BD}" type="slidenum">
              <a:rPr lang="en-US" smtClean="0"/>
              <a:pPr/>
              <a:t>95</a:t>
            </a:fld>
            <a:endParaRPr lang="en-US"/>
          </a:p>
        </p:txBody>
      </p:sp>
    </p:spTree>
    <p:extLst>
      <p:ext uri="{BB962C8B-B14F-4D97-AF65-F5344CB8AC3E}">
        <p14:creationId xmlns:p14="http://schemas.microsoft.com/office/powerpoint/2010/main" xmlns="" val="40311963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eps involved in pc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963"/>
            <a:ext cx="9067800" cy="685003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8E82F8EB-D623-43FC-AB15-0EFF6FAC25BD}" type="slidenum">
              <a:rPr lang="en-US" smtClean="0"/>
              <a:pPr/>
              <a:t>96</a:t>
            </a:fld>
            <a:endParaRPr lang="en-US"/>
          </a:p>
        </p:txBody>
      </p:sp>
    </p:spTree>
    <p:extLst>
      <p:ext uri="{BB962C8B-B14F-4D97-AF65-F5344CB8AC3E}">
        <p14:creationId xmlns:p14="http://schemas.microsoft.com/office/powerpoint/2010/main" xmlns="" val="61452252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dvantages and disadvantages of pcr pp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237" y="235424"/>
            <a:ext cx="8988425" cy="65463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09600" y="6320135"/>
            <a:ext cx="4191000" cy="3693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Advantages and disadvantages  of PCR</a:t>
            </a:r>
            <a:endParaRPr lang="en-US" dirty="0"/>
          </a:p>
        </p:txBody>
      </p:sp>
      <p:sp>
        <p:nvSpPr>
          <p:cNvPr id="2" name="Slide Number Placeholder 1"/>
          <p:cNvSpPr>
            <a:spLocks noGrp="1"/>
          </p:cNvSpPr>
          <p:nvPr>
            <p:ph type="sldNum" sz="quarter" idx="12"/>
          </p:nvPr>
        </p:nvSpPr>
        <p:spPr/>
        <p:txBody>
          <a:bodyPr/>
          <a:lstStyle/>
          <a:p>
            <a:fld id="{8E82F8EB-D623-43FC-AB15-0EFF6FAC25BD}" type="slidenum">
              <a:rPr lang="en-US" smtClean="0"/>
              <a:pPr/>
              <a:t>97</a:t>
            </a:fld>
            <a:endParaRPr lang="en-US"/>
          </a:p>
        </p:txBody>
      </p:sp>
    </p:spTree>
    <p:extLst>
      <p:ext uri="{BB962C8B-B14F-4D97-AF65-F5344CB8AC3E}">
        <p14:creationId xmlns:p14="http://schemas.microsoft.com/office/powerpoint/2010/main" xmlns="" val="95072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aplications of pcr pp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477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429000" y="5943600"/>
            <a:ext cx="5257800" cy="228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E82F8EB-D623-43FC-AB15-0EFF6FAC25BD}" type="slidenum">
              <a:rPr lang="en-US" smtClean="0"/>
              <a:pPr/>
              <a:t>98</a:t>
            </a:fld>
            <a:endParaRPr lang="en-US"/>
          </a:p>
        </p:txBody>
      </p:sp>
    </p:spTree>
    <p:extLst>
      <p:ext uri="{BB962C8B-B14F-4D97-AF65-F5344CB8AC3E}">
        <p14:creationId xmlns:p14="http://schemas.microsoft.com/office/powerpoint/2010/main" xmlns="" val="23530031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2"/>
            <a:ext cx="8839200" cy="6186309"/>
          </a:xfrm>
          <a:prstGeom prst="rect">
            <a:avLst/>
          </a:prstGeom>
        </p:spPr>
        <p:txBody>
          <a:bodyPr wrap="square">
            <a:spAutoFit/>
          </a:bodyPr>
          <a:lstStyle/>
          <a:p>
            <a:pPr algn="ctr">
              <a:lnSpc>
                <a:spcPct val="150000"/>
              </a:lnSpc>
            </a:pPr>
            <a:r>
              <a:rPr lang="en-US" sz="2500" b="1" dirty="0" smtClean="0">
                <a:solidFill>
                  <a:schemeClr val="accent6">
                    <a:lumMod val="50000"/>
                  </a:schemeClr>
                </a:solidFill>
                <a:latin typeface="Times New Roman" pitchFamily="18" charset="0"/>
                <a:cs typeface="Times New Roman" pitchFamily="18" charset="0"/>
              </a:rPr>
              <a:t>2.7. DNA </a:t>
            </a:r>
            <a:r>
              <a:rPr lang="en-US" sz="2500" b="1" dirty="0">
                <a:solidFill>
                  <a:schemeClr val="accent6">
                    <a:lumMod val="50000"/>
                  </a:schemeClr>
                </a:solidFill>
                <a:latin typeface="Times New Roman" pitchFamily="18" charset="0"/>
                <a:cs typeface="Times New Roman" pitchFamily="18" charset="0"/>
              </a:rPr>
              <a:t>probes</a:t>
            </a:r>
          </a:p>
          <a:p>
            <a:pPr marL="342900" indent="-342900" algn="just">
              <a:lnSpc>
                <a:spcPct val="150000"/>
              </a:lnSpc>
              <a:buFont typeface="Wingdings" pitchFamily="2" charset="2"/>
              <a:buChar char="q"/>
            </a:pPr>
            <a:r>
              <a:rPr lang="en-US" sz="2400" dirty="0">
                <a:latin typeface="Times New Roman" pitchFamily="18" charset="0"/>
                <a:cs typeface="Times New Roman" pitchFamily="18" charset="0"/>
              </a:rPr>
              <a:t>A DNA probe is a small, fluorescently or radioactively labeled DNA molecule that is used to locate similar or complementary sequences among a long stretch of DNA molecule or bacterial colonies such as genomic or </a:t>
            </a:r>
            <a:r>
              <a:rPr lang="en-US" sz="2400" dirty="0" err="1">
                <a:latin typeface="Times New Roman" pitchFamily="18" charset="0"/>
                <a:cs typeface="Times New Roman" pitchFamily="18" charset="0"/>
              </a:rPr>
              <a:t>cDNA</a:t>
            </a:r>
            <a:r>
              <a:rPr lang="en-US" sz="2400" dirty="0">
                <a:latin typeface="Times New Roman" pitchFamily="18" charset="0"/>
                <a:cs typeface="Times New Roman" pitchFamily="18" charset="0"/>
              </a:rPr>
              <a:t> libraries or in a genome</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342900" indent="-342900" algn="just">
              <a:lnSpc>
                <a:spcPct val="150000"/>
              </a:lnSpc>
              <a:buFont typeface="Wingdings" pitchFamily="2" charset="2"/>
              <a:buChar char="q"/>
            </a:pPr>
            <a:r>
              <a:rPr lang="en-US" sz="2400" dirty="0">
                <a:latin typeface="Times New Roman" pitchFamily="18" charset="0"/>
                <a:cs typeface="Times New Roman" pitchFamily="18" charset="0"/>
              </a:rPr>
              <a:t>Such DNA probes are used in </a:t>
            </a:r>
            <a:r>
              <a:rPr lang="en-US" sz="2400" b="1" dirty="0">
                <a:solidFill>
                  <a:srgbClr val="002060"/>
                </a:solidFill>
                <a:latin typeface="Times New Roman" pitchFamily="18" charset="0"/>
                <a:cs typeface="Times New Roman" pitchFamily="18" charset="0"/>
              </a:rPr>
              <a:t>hybridization experiments </a:t>
            </a:r>
            <a:r>
              <a:rPr lang="en-US" sz="2400" dirty="0">
                <a:latin typeface="Times New Roman" pitchFamily="18" charset="0"/>
                <a:cs typeface="Times New Roman" pitchFamily="18" charset="0"/>
              </a:rPr>
              <a:t>such as </a:t>
            </a:r>
            <a:r>
              <a:rPr lang="en-US" sz="2400" b="1" dirty="0">
                <a:solidFill>
                  <a:srgbClr val="00B0F0"/>
                </a:solidFill>
                <a:latin typeface="Times New Roman" pitchFamily="18" charset="0"/>
                <a:cs typeface="Times New Roman" pitchFamily="18" charset="0"/>
              </a:rPr>
              <a:t>Southern hybridization </a:t>
            </a:r>
            <a:r>
              <a:rPr lang="en-US" sz="2400" dirty="0">
                <a:latin typeface="Times New Roman" pitchFamily="18" charset="0"/>
                <a:cs typeface="Times New Roman" pitchFamily="18" charset="0"/>
              </a:rPr>
              <a:t>to detect certain specific sequences, which are complementary to the probes. </a:t>
            </a:r>
          </a:p>
          <a:p>
            <a:pPr marL="342900" indent="-342900" algn="just">
              <a:lnSpc>
                <a:spcPct val="150000"/>
              </a:lnSpc>
              <a:buFont typeface="Wingdings" pitchFamily="2" charset="2"/>
              <a:buChar char="q"/>
            </a:pPr>
            <a:r>
              <a:rPr lang="en-US" sz="2400" dirty="0">
                <a:latin typeface="Times New Roman" pitchFamily="18" charset="0"/>
                <a:cs typeface="Times New Roman" pitchFamily="18" charset="0"/>
              </a:rPr>
              <a:t>Since the probe is labeled with a fluorescent dye or radioactive </a:t>
            </a:r>
            <a:r>
              <a:rPr lang="en-US" sz="2400" dirty="0" smtClean="0">
                <a:latin typeface="Times New Roman" pitchFamily="18" charset="0"/>
                <a:cs typeface="Times New Roman" pitchFamily="18" charset="0"/>
              </a:rPr>
              <a:t>isotopes of </a:t>
            </a:r>
            <a:r>
              <a:rPr lang="en-US" sz="2400" dirty="0">
                <a:latin typeface="Times New Roman" pitchFamily="18" charset="0"/>
                <a:cs typeface="Times New Roman" pitchFamily="18" charset="0"/>
              </a:rPr>
              <a:t>phosphorous, its binding to specific sequences can be </a:t>
            </a:r>
            <a:r>
              <a:rPr lang="en-US" sz="2400" dirty="0" smtClean="0">
                <a:latin typeface="Times New Roman" pitchFamily="18" charset="0"/>
                <a:cs typeface="Times New Roman" pitchFamily="18" charset="0"/>
              </a:rPr>
              <a:t>detected.</a:t>
            </a:r>
            <a:endParaRPr lang="en-US" sz="2400" dirty="0">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8E82F8EB-D623-43FC-AB15-0EFF6FAC25BD}" type="slidenum">
              <a:rPr lang="en-US" smtClean="0"/>
              <a:pPr/>
              <a:t>99</a:t>
            </a:fld>
            <a:endParaRPr lang="en-US"/>
          </a:p>
        </p:txBody>
      </p:sp>
    </p:spTree>
    <p:extLst>
      <p:ext uri="{BB962C8B-B14F-4D97-AF65-F5344CB8AC3E}">
        <p14:creationId xmlns:p14="http://schemas.microsoft.com/office/powerpoint/2010/main" xmlns="" val="2411829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26016</TotalTime>
  <Words>11924</Words>
  <Application>Microsoft Office PowerPoint</Application>
  <PresentationFormat>On-screen Show (4:3)</PresentationFormat>
  <Paragraphs>1142</Paragraphs>
  <Slides>192</Slides>
  <Notes>2</Notes>
  <HiddenSlides>0</HiddenSlides>
  <MMClips>0</MMClips>
  <ScaleCrop>false</ScaleCrop>
  <HeadingPairs>
    <vt:vector size="4" baseType="variant">
      <vt:variant>
        <vt:lpstr>Theme</vt:lpstr>
      </vt:variant>
      <vt:variant>
        <vt:i4>2</vt:i4>
      </vt:variant>
      <vt:variant>
        <vt:lpstr>Slide Titles</vt:lpstr>
      </vt:variant>
      <vt:variant>
        <vt:i4>192</vt:i4>
      </vt:variant>
    </vt:vector>
  </HeadingPairs>
  <TitlesOfParts>
    <vt:vector size="194" baseType="lpstr">
      <vt:lpstr>Office Theme</vt:lpstr>
      <vt:lpstr>1_Office Theme</vt:lpstr>
      <vt:lpstr>FUNDAMENTALS OF BIOTECHNOLOGY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Unit two  Recombinant DNA Technology</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BIOTECHNOLOGY</dc:title>
  <dc:creator>user</dc:creator>
  <cp:lastModifiedBy>user</cp:lastModifiedBy>
  <cp:revision>497</cp:revision>
  <dcterms:created xsi:type="dcterms:W3CDTF">2020-01-13T10:25:53Z</dcterms:created>
  <dcterms:modified xsi:type="dcterms:W3CDTF">2020-03-19T06:36:58Z</dcterms:modified>
</cp:coreProperties>
</file>