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70" r:id="rId5"/>
    <p:sldId id="271" r:id="rId6"/>
    <p:sldId id="260" r:id="rId7"/>
    <p:sldId id="261" r:id="rId8"/>
    <p:sldId id="267" r:id="rId9"/>
    <p:sldId id="269" r:id="rId10"/>
    <p:sldId id="268" r:id="rId11"/>
    <p:sldId id="262" r:id="rId12"/>
    <p:sldId id="266" r:id="rId13"/>
    <p:sldId id="263" r:id="rId14"/>
    <p:sldId id="272" r:id="rId15"/>
    <p:sldId id="265" r:id="rId16"/>
    <p:sldId id="277" r:id="rId17"/>
    <p:sldId id="276" r:id="rId18"/>
    <p:sldId id="275" r:id="rId19"/>
    <p:sldId id="264" r:id="rId20"/>
    <p:sldId id="274" r:id="rId21"/>
    <p:sldId id="282" r:id="rId22"/>
    <p:sldId id="281" r:id="rId23"/>
    <p:sldId id="280" r:id="rId24"/>
    <p:sldId id="279" r:id="rId25"/>
    <p:sldId id="283" r:id="rId26"/>
    <p:sldId id="284" r:id="rId27"/>
    <p:sldId id="285" r:id="rId28"/>
    <p:sldId id="288" r:id="rId29"/>
    <p:sldId id="286" r:id="rId30"/>
    <p:sldId id="289" r:id="rId31"/>
    <p:sldId id="297" r:id="rId32"/>
    <p:sldId id="296" r:id="rId33"/>
    <p:sldId id="295" r:id="rId34"/>
    <p:sldId id="294" r:id="rId35"/>
    <p:sldId id="293" r:id="rId36"/>
    <p:sldId id="292" r:id="rId37"/>
    <p:sldId id="287" r:id="rId38"/>
    <p:sldId id="291" r:id="rId39"/>
    <p:sldId id="304" r:id="rId40"/>
    <p:sldId id="305" r:id="rId41"/>
    <p:sldId id="303" r:id="rId42"/>
    <p:sldId id="302" r:id="rId43"/>
    <p:sldId id="301" r:id="rId44"/>
    <p:sldId id="290" r:id="rId45"/>
    <p:sldId id="300" r:id="rId46"/>
    <p:sldId id="299" r:id="rId47"/>
    <p:sldId id="306" r:id="rId48"/>
    <p:sldId id="307" r:id="rId49"/>
    <p:sldId id="308" r:id="rId50"/>
    <p:sldId id="309" r:id="rId51"/>
    <p:sldId id="310" r:id="rId52"/>
    <p:sldId id="316" r:id="rId53"/>
    <p:sldId id="315" r:id="rId54"/>
    <p:sldId id="314" r:id="rId55"/>
    <p:sldId id="313" r:id="rId56"/>
    <p:sldId id="312" r:id="rId57"/>
    <p:sldId id="311" r:id="rId58"/>
    <p:sldId id="318" r:id="rId59"/>
    <p:sldId id="317" r:id="rId60"/>
    <p:sldId id="319" r:id="rId61"/>
    <p:sldId id="320" r:id="rId62"/>
    <p:sldId id="321" r:id="rId63"/>
    <p:sldId id="322" r:id="rId64"/>
    <p:sldId id="323" r:id="rId65"/>
    <p:sldId id="324" r:id="rId66"/>
    <p:sldId id="325" r:id="rId67"/>
    <p:sldId id="326" r:id="rId68"/>
    <p:sldId id="327" r:id="rId69"/>
    <p:sldId id="328" r:id="rId70"/>
    <p:sldId id="32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8F0B0-21D4-46A8-B745-032FF0628C49}" type="datetimeFigureOut">
              <a:rPr lang="en-GB" smtClean="0"/>
              <a:t>12/03/2020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68D4E-7EBB-45CD-B739-E80B36D6BF91}" type="slidenum">
              <a:rPr lang="en-GB" smtClean="0"/>
              <a:t>‹#›</a:t>
            </a:fld>
            <a:endParaRPr lang="en-GB"/>
          </a:p>
        </p:txBody>
      </p:sp>
    </p:spTree>
    <p:extLst>
      <p:ext uri="{BB962C8B-B14F-4D97-AF65-F5344CB8AC3E}">
        <p14:creationId xmlns:p14="http://schemas.microsoft.com/office/powerpoint/2010/main" val="276590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8D4E-7EBB-45CD-B739-E80B36D6BF91}" type="slidenum">
              <a:rPr lang="en-GB" smtClean="0"/>
              <a:t>25</a:t>
            </a:fld>
            <a:endParaRPr lang="en-GB"/>
          </a:p>
        </p:txBody>
      </p:sp>
    </p:spTree>
    <p:extLst>
      <p:ext uri="{BB962C8B-B14F-4D97-AF65-F5344CB8AC3E}">
        <p14:creationId xmlns:p14="http://schemas.microsoft.com/office/powerpoint/2010/main" val="154231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B050A5-CB88-4CB5-87C6-5CC94D96CEA5}" type="datetime1">
              <a:rPr lang="en-GB" smtClean="0"/>
              <a:t>12/03/2020</a:t>
            </a:fld>
            <a:endParaRPr lang="en-GB"/>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11961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48B60C-0D74-4968-816B-FECD404AAC1A}" type="datetime1">
              <a:rPr lang="en-GB" smtClean="0"/>
              <a:t>12/03/2020</a:t>
            </a:fld>
            <a:endParaRPr lang="en-GB"/>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266437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A43BA7-D1FB-41B7-B943-8AFE9A5036B4}" type="datetime1">
              <a:rPr lang="en-GB" smtClean="0"/>
              <a:t>12/03/2020</a:t>
            </a:fld>
            <a:endParaRPr lang="en-GB"/>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171913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20079A-9745-453E-B017-99E852B22FC2}" type="datetime1">
              <a:rPr lang="en-GB" smtClean="0"/>
              <a:t>12/03/2020</a:t>
            </a:fld>
            <a:endParaRPr lang="en-GB"/>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415849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E969E-E966-4885-923B-C0B93B1BB895}" type="datetime1">
              <a:rPr lang="en-GB" smtClean="0"/>
              <a:t>12/03/2020</a:t>
            </a:fld>
            <a:endParaRPr lang="en-GB"/>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5097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49ED4C-FEDC-4EAA-A2EC-061361D31CEF}" type="datetime1">
              <a:rPr lang="en-GB" smtClean="0"/>
              <a:t>12/03/2020</a:t>
            </a:fld>
            <a:endParaRPr lang="en-GB"/>
          </a:p>
        </p:txBody>
      </p:sp>
      <p:sp>
        <p:nvSpPr>
          <p:cNvPr id="6" name="Footer Placeholder 5"/>
          <p:cNvSpPr>
            <a:spLocks noGrp="1"/>
          </p:cNvSpPr>
          <p:nvPr>
            <p:ph type="ftr" sz="quarter" idx="11"/>
          </p:nvPr>
        </p:nvSpPr>
        <p:spPr/>
        <p:txBody>
          <a:bodyPr/>
          <a:lstStyle/>
          <a:p>
            <a:r>
              <a:rPr lang="en-GB" smtClean="0"/>
              <a:t>Prepared by DMT</a:t>
            </a:r>
            <a:endParaRPr lang="en-GB"/>
          </a:p>
        </p:txBody>
      </p:sp>
      <p:sp>
        <p:nvSpPr>
          <p:cNvPr id="7" name="Slide Number Placeholder 6"/>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390502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8C496F-CD9F-4E63-91F6-26D29CB5AB83}" type="datetime1">
              <a:rPr lang="en-GB" smtClean="0"/>
              <a:t>12/03/2020</a:t>
            </a:fld>
            <a:endParaRPr lang="en-GB"/>
          </a:p>
        </p:txBody>
      </p:sp>
      <p:sp>
        <p:nvSpPr>
          <p:cNvPr id="8" name="Footer Placeholder 7"/>
          <p:cNvSpPr>
            <a:spLocks noGrp="1"/>
          </p:cNvSpPr>
          <p:nvPr>
            <p:ph type="ftr" sz="quarter" idx="11"/>
          </p:nvPr>
        </p:nvSpPr>
        <p:spPr/>
        <p:txBody>
          <a:bodyPr/>
          <a:lstStyle/>
          <a:p>
            <a:r>
              <a:rPr lang="en-GB" smtClean="0"/>
              <a:t>Prepared by DMT</a:t>
            </a:r>
            <a:endParaRPr lang="en-GB"/>
          </a:p>
        </p:txBody>
      </p:sp>
      <p:sp>
        <p:nvSpPr>
          <p:cNvPr id="9" name="Slide Number Placeholder 8"/>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123114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ECB712-ED0C-4D93-86B1-B84BD569816B}" type="datetime1">
              <a:rPr lang="en-GB" smtClean="0"/>
              <a:t>12/03/2020</a:t>
            </a:fld>
            <a:endParaRPr lang="en-GB"/>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130577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4247-AAE5-4816-A396-8971BF12974F}" type="datetime1">
              <a:rPr lang="en-GB" smtClean="0"/>
              <a:t>12/03/2020</a:t>
            </a:fld>
            <a:endParaRPr lang="en-GB"/>
          </a:p>
        </p:txBody>
      </p:sp>
      <p:sp>
        <p:nvSpPr>
          <p:cNvPr id="3" name="Footer Placeholder 2"/>
          <p:cNvSpPr>
            <a:spLocks noGrp="1"/>
          </p:cNvSpPr>
          <p:nvPr>
            <p:ph type="ftr" sz="quarter" idx="11"/>
          </p:nvPr>
        </p:nvSpPr>
        <p:spPr/>
        <p:txBody>
          <a:bodyPr/>
          <a:lstStyle/>
          <a:p>
            <a:r>
              <a:rPr lang="en-GB" smtClean="0"/>
              <a:t>Prepared by DMT</a:t>
            </a:r>
            <a:endParaRPr lang="en-GB"/>
          </a:p>
        </p:txBody>
      </p:sp>
      <p:sp>
        <p:nvSpPr>
          <p:cNvPr id="4" name="Slide Number Placeholder 3"/>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29873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ACC66-290C-4C58-ABAF-B5E3F92E3275}" type="datetime1">
              <a:rPr lang="en-GB" smtClean="0"/>
              <a:t>12/03/2020</a:t>
            </a:fld>
            <a:endParaRPr lang="en-GB"/>
          </a:p>
        </p:txBody>
      </p:sp>
      <p:sp>
        <p:nvSpPr>
          <p:cNvPr id="6" name="Footer Placeholder 5"/>
          <p:cNvSpPr>
            <a:spLocks noGrp="1"/>
          </p:cNvSpPr>
          <p:nvPr>
            <p:ph type="ftr" sz="quarter" idx="11"/>
          </p:nvPr>
        </p:nvSpPr>
        <p:spPr/>
        <p:txBody>
          <a:bodyPr/>
          <a:lstStyle/>
          <a:p>
            <a:r>
              <a:rPr lang="en-GB" smtClean="0"/>
              <a:t>Prepared by DMT</a:t>
            </a:r>
            <a:endParaRPr lang="en-GB"/>
          </a:p>
        </p:txBody>
      </p:sp>
      <p:sp>
        <p:nvSpPr>
          <p:cNvPr id="7" name="Slide Number Placeholder 6"/>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206698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2A733-98BB-4B8A-BAFA-9FED5B438DD7}" type="datetime1">
              <a:rPr lang="en-GB" smtClean="0"/>
              <a:t>12/03/2020</a:t>
            </a:fld>
            <a:endParaRPr lang="en-GB"/>
          </a:p>
        </p:txBody>
      </p:sp>
      <p:sp>
        <p:nvSpPr>
          <p:cNvPr id="6" name="Footer Placeholder 5"/>
          <p:cNvSpPr>
            <a:spLocks noGrp="1"/>
          </p:cNvSpPr>
          <p:nvPr>
            <p:ph type="ftr" sz="quarter" idx="11"/>
          </p:nvPr>
        </p:nvSpPr>
        <p:spPr/>
        <p:txBody>
          <a:bodyPr/>
          <a:lstStyle/>
          <a:p>
            <a:r>
              <a:rPr lang="en-GB" smtClean="0"/>
              <a:t>Prepared by DMT</a:t>
            </a:r>
            <a:endParaRPr lang="en-GB"/>
          </a:p>
        </p:txBody>
      </p:sp>
      <p:sp>
        <p:nvSpPr>
          <p:cNvPr id="7" name="Slide Number Placeholder 6"/>
          <p:cNvSpPr>
            <a:spLocks noGrp="1"/>
          </p:cNvSpPr>
          <p:nvPr>
            <p:ph type="sldNum" sz="quarter" idx="12"/>
          </p:nvPr>
        </p:nvSpPr>
        <p:spPr/>
        <p:txBody>
          <a:bodyPr/>
          <a:lstStyle/>
          <a:p>
            <a:fld id="{E755635D-64E5-431D-8865-B29CD0F63C14}" type="slidenum">
              <a:rPr lang="en-GB" smtClean="0"/>
              <a:t>‹#›</a:t>
            </a:fld>
            <a:endParaRPr lang="en-GB"/>
          </a:p>
        </p:txBody>
      </p:sp>
    </p:spTree>
    <p:extLst>
      <p:ext uri="{BB962C8B-B14F-4D97-AF65-F5344CB8AC3E}">
        <p14:creationId xmlns:p14="http://schemas.microsoft.com/office/powerpoint/2010/main" val="237837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B40EB-77E8-41D6-BBA9-125F084ED962}" type="datetime1">
              <a:rPr lang="en-GB" smtClean="0"/>
              <a:t>12/03/2020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Prepared by DMT</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5635D-64E5-431D-8865-B29CD0F63C14}" type="slidenum">
              <a:rPr lang="en-GB" smtClean="0"/>
              <a:t>‹#›</a:t>
            </a:fld>
            <a:endParaRPr lang="en-GB"/>
          </a:p>
        </p:txBody>
      </p:sp>
    </p:spTree>
    <p:extLst>
      <p:ext uri="{BB962C8B-B14F-4D97-AF65-F5344CB8AC3E}">
        <p14:creationId xmlns:p14="http://schemas.microsoft.com/office/powerpoint/2010/main" val="420470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erejemamo.chem21@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oleObject11.bin"/><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9"/>
            <a:ext cx="8856984" cy="504056"/>
          </a:xfrm>
        </p:spPr>
        <p:txBody>
          <a:bodyPr>
            <a:normAutofit fontScale="90000"/>
          </a:bodyPr>
          <a:lstStyle/>
          <a:p>
            <a:endParaRPr lang="en-GB" dirty="0"/>
          </a:p>
        </p:txBody>
      </p:sp>
      <p:sp>
        <p:nvSpPr>
          <p:cNvPr id="3" name="Subtitle 2"/>
          <p:cNvSpPr>
            <a:spLocks noGrp="1"/>
          </p:cNvSpPr>
          <p:nvPr>
            <p:ph type="subTitle" idx="1"/>
          </p:nvPr>
        </p:nvSpPr>
        <p:spPr>
          <a:xfrm>
            <a:off x="179512" y="908720"/>
            <a:ext cx="8784976" cy="5760640"/>
          </a:xfrm>
        </p:spPr>
        <p:txBody>
          <a:bodyPr>
            <a:normAutofit fontScale="70000" lnSpcReduction="20000"/>
          </a:bodyPr>
          <a:lstStyle/>
          <a:p>
            <a:endParaRPr lang="en-GB" b="1" dirty="0" smtClean="0">
              <a:solidFill>
                <a:schemeClr val="tx1"/>
              </a:solidFill>
              <a:latin typeface="Times New Roman" pitchFamily="18" charset="0"/>
              <a:cs typeface="Times New Roman" pitchFamily="18" charset="0"/>
            </a:endParaRPr>
          </a:p>
          <a:p>
            <a:endParaRPr lang="en-GB" b="1" dirty="0" smtClean="0">
              <a:solidFill>
                <a:schemeClr val="tx1"/>
              </a:solidFill>
              <a:latin typeface="Times New Roman" pitchFamily="18" charset="0"/>
              <a:cs typeface="Times New Roman" pitchFamily="18" charset="0"/>
            </a:endParaRPr>
          </a:p>
          <a:p>
            <a:pPr>
              <a:lnSpc>
                <a:spcPct val="150000"/>
              </a:lnSpc>
            </a:pPr>
            <a:endParaRPr lang="en-US" b="1" dirty="0" smtClean="0">
              <a:solidFill>
                <a:schemeClr val="tx1"/>
              </a:solidFill>
              <a:latin typeface="Times New Roman" pitchFamily="18" charset="0"/>
              <a:cs typeface="Times New Roman" pitchFamily="18" charset="0"/>
            </a:endParaRPr>
          </a:p>
          <a:p>
            <a:pPr>
              <a:lnSpc>
                <a:spcPct val="150000"/>
              </a:lnSpc>
            </a:pPr>
            <a:endParaRPr lang="en-US" b="1" dirty="0" smtClean="0">
              <a:solidFill>
                <a:schemeClr val="tx1"/>
              </a:solidFill>
              <a:latin typeface="Times New Roman" pitchFamily="18" charset="0"/>
              <a:cs typeface="Times New Roman" pitchFamily="18" charset="0"/>
            </a:endParaRPr>
          </a:p>
          <a:p>
            <a:pPr>
              <a:lnSpc>
                <a:spcPct val="150000"/>
              </a:lnSpc>
            </a:pPr>
            <a:r>
              <a:rPr lang="en-US" b="1" dirty="0" smtClean="0">
                <a:solidFill>
                  <a:schemeClr val="tx1"/>
                </a:solidFill>
                <a:latin typeface="Times New Roman" pitchFamily="18" charset="0"/>
                <a:cs typeface="Times New Roman" pitchFamily="18" charset="0"/>
              </a:rPr>
              <a:t>Name</a:t>
            </a:r>
            <a:r>
              <a:rPr lang="en-GB"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Dereje Mamo; and </a:t>
            </a:r>
          </a:p>
          <a:p>
            <a:pPr>
              <a:lnSpc>
                <a:spcPct val="150000"/>
              </a:lnSpc>
            </a:pPr>
            <a:r>
              <a:rPr lang="en-US" b="1" dirty="0" smtClean="0">
                <a:solidFill>
                  <a:schemeClr val="tx1"/>
                </a:solidFill>
                <a:latin typeface="Times New Roman" pitchFamily="18" charset="0"/>
                <a:cs typeface="Times New Roman" pitchFamily="18" charset="0"/>
              </a:rPr>
              <a:t>Addresses </a:t>
            </a:r>
            <a:r>
              <a:rPr lang="en-US" b="1" u="sng" dirty="0" smtClean="0">
                <a:solidFill>
                  <a:schemeClr val="tx1"/>
                </a:solidFill>
                <a:latin typeface="Times New Roman" pitchFamily="18" charset="0"/>
                <a:cs typeface="Times New Roman" pitchFamily="18" charset="0"/>
                <a:hlinkClick r:id="rId2"/>
              </a:rPr>
              <a:t>derejemamo.chem21@gmail.com</a:t>
            </a:r>
            <a:endParaRPr lang="en-US" b="1" dirty="0" smtClean="0">
              <a:solidFill>
                <a:schemeClr val="tx1"/>
              </a:solidFill>
              <a:latin typeface="Times New Roman" pitchFamily="18" charset="0"/>
              <a:cs typeface="Times New Roman" pitchFamily="18" charset="0"/>
            </a:endParaRPr>
          </a:p>
          <a:p>
            <a:pPr>
              <a:lnSpc>
                <a:spcPct val="150000"/>
              </a:lnSpc>
            </a:pPr>
            <a:r>
              <a:rPr lang="en-US" b="1" dirty="0" smtClean="0">
                <a:solidFill>
                  <a:schemeClr val="tx1"/>
                </a:solidFill>
                <a:latin typeface="Times New Roman" pitchFamily="18" charset="0"/>
                <a:cs typeface="Times New Roman" pitchFamily="18" charset="0"/>
              </a:rPr>
              <a:t>Organic Chemistry II</a:t>
            </a:r>
          </a:p>
          <a:p>
            <a:pPr>
              <a:lnSpc>
                <a:spcPct val="150000"/>
              </a:lnSpc>
            </a:pPr>
            <a:r>
              <a:rPr lang="en-US" b="1" dirty="0" smtClean="0">
                <a:solidFill>
                  <a:schemeClr val="tx1"/>
                </a:solidFill>
                <a:latin typeface="Times New Roman" pitchFamily="18" charset="0"/>
                <a:cs typeface="Times New Roman" pitchFamily="18" charset="0"/>
              </a:rPr>
              <a:t>Chem-2042</a:t>
            </a:r>
          </a:p>
          <a:p>
            <a:pPr>
              <a:lnSpc>
                <a:spcPct val="150000"/>
              </a:lnSpc>
            </a:pPr>
            <a:r>
              <a:rPr lang="en-US" b="1" dirty="0" smtClean="0">
                <a:solidFill>
                  <a:schemeClr val="tx1"/>
                </a:solidFill>
                <a:latin typeface="Times New Roman" pitchFamily="18" charset="0"/>
                <a:cs typeface="Times New Roman" pitchFamily="18" charset="0"/>
              </a:rPr>
              <a:t>UNIT TWO</a:t>
            </a:r>
          </a:p>
          <a:p>
            <a:endParaRPr lang="en-US" b="1" dirty="0" smtClean="0">
              <a:solidFill>
                <a:schemeClr val="tx1"/>
              </a:solidFill>
              <a:latin typeface="Times New Roman" pitchFamily="18" charset="0"/>
              <a:cs typeface="Times New Roman" pitchFamily="18" charset="0"/>
            </a:endParaRPr>
          </a:p>
          <a:p>
            <a:pPr>
              <a:lnSpc>
                <a:spcPct val="150000"/>
              </a:lnSpc>
            </a:pPr>
            <a:r>
              <a:rPr lang="en-US" sz="4000" b="1" dirty="0" smtClean="0">
                <a:solidFill>
                  <a:schemeClr val="tx1"/>
                </a:solidFill>
                <a:latin typeface="Times New Roman" pitchFamily="18" charset="0"/>
                <a:ea typeface="Tahoma" pitchFamily="34" charset="0"/>
                <a:cs typeface="Times New Roman" pitchFamily="18" charset="0"/>
              </a:rPr>
              <a:t>AMINES</a:t>
            </a:r>
          </a:p>
        </p:txBody>
      </p:sp>
      <p:pic>
        <p:nvPicPr>
          <p:cNvPr id="5" name="Picture 4"/>
          <p:cNvPicPr>
            <a:picLocks noChangeAspect="1" noChangeArrowheads="1"/>
          </p:cNvPicPr>
          <p:nvPr/>
        </p:nvPicPr>
        <p:blipFill>
          <a:blip r:embed="rId3"/>
          <a:srcRect/>
          <a:stretch>
            <a:fillRect/>
          </a:stretch>
        </p:blipFill>
        <p:spPr bwMode="auto">
          <a:xfrm>
            <a:off x="24767" y="27143"/>
            <a:ext cx="9036496" cy="256990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1</a:t>
            </a:fld>
            <a:endParaRPr lang="en-GB"/>
          </a:p>
        </p:txBody>
      </p:sp>
    </p:spTree>
    <p:extLst>
      <p:ext uri="{BB962C8B-B14F-4D97-AF65-F5344CB8AC3E}">
        <p14:creationId xmlns:p14="http://schemas.microsoft.com/office/powerpoint/2010/main" val="4141889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250" dirty="0" smtClean="0">
                <a:solidFill>
                  <a:schemeClr val="tx1"/>
                </a:solidFill>
                <a:latin typeface="Times New Roman" pitchFamily="18" charset="0"/>
                <a:cs typeface="Times New Roman" pitchFamily="18" charset="0"/>
              </a:rPr>
              <a:t>Unsymmetrically substituted secondary and tertiary amines are named as </a:t>
            </a:r>
            <a:r>
              <a:rPr lang="en-GB" sz="2250" i="1" dirty="0" smtClean="0">
                <a:solidFill>
                  <a:schemeClr val="tx1"/>
                </a:solidFill>
                <a:latin typeface="Times New Roman" pitchFamily="18" charset="0"/>
                <a:cs typeface="Times New Roman" pitchFamily="18" charset="0"/>
              </a:rPr>
              <a:t>N</a:t>
            </a:r>
            <a:r>
              <a:rPr lang="en-GB" sz="2250" dirty="0" smtClean="0">
                <a:solidFill>
                  <a:schemeClr val="tx1"/>
                </a:solidFill>
                <a:latin typeface="Times New Roman" pitchFamily="18" charset="0"/>
                <a:cs typeface="Times New Roman" pitchFamily="18" charset="0"/>
              </a:rPr>
              <a:t>-substituted amines. </a:t>
            </a:r>
          </a:p>
          <a:p>
            <a:pPr marL="1257300" lvl="2" indent="-342900" algn="just">
              <a:lnSpc>
                <a:spcPct val="150000"/>
              </a:lnSpc>
              <a:buFont typeface="Times New Roman" pitchFamily="18" charset="0"/>
              <a:buChar char="♂"/>
            </a:pPr>
            <a:r>
              <a:rPr lang="en-GB" sz="2150" dirty="0" smtClean="0">
                <a:solidFill>
                  <a:schemeClr val="tx1"/>
                </a:solidFill>
                <a:latin typeface="Times New Roman" pitchFamily="18" charset="0"/>
                <a:cs typeface="Times New Roman" pitchFamily="18" charset="0"/>
              </a:rPr>
              <a:t>The largest alkyl group is chosen as the parent name, and the other alkyl groups are </a:t>
            </a:r>
            <a:r>
              <a:rPr lang="en-GB" sz="2150" i="1" dirty="0" smtClean="0">
                <a:solidFill>
                  <a:schemeClr val="tx1"/>
                </a:solidFill>
                <a:latin typeface="Times New Roman" pitchFamily="18" charset="0"/>
                <a:cs typeface="Times New Roman" pitchFamily="18" charset="0"/>
              </a:rPr>
              <a:t>N</a:t>
            </a:r>
            <a:r>
              <a:rPr lang="en-GB" sz="2150" dirty="0" smtClean="0">
                <a:solidFill>
                  <a:schemeClr val="tx1"/>
                </a:solidFill>
                <a:latin typeface="Times New Roman" pitchFamily="18" charset="0"/>
                <a:cs typeface="Times New Roman" pitchFamily="18" charset="0"/>
              </a:rPr>
              <a:t>-substituents on the parent (</a:t>
            </a:r>
            <a:r>
              <a:rPr lang="en-GB" sz="2150" i="1" dirty="0" smtClean="0">
                <a:solidFill>
                  <a:schemeClr val="tx1"/>
                </a:solidFill>
                <a:latin typeface="Times New Roman" pitchFamily="18" charset="0"/>
                <a:cs typeface="Times New Roman" pitchFamily="18" charset="0"/>
              </a:rPr>
              <a:t>N</a:t>
            </a:r>
            <a:r>
              <a:rPr lang="en-GB" sz="2150" dirty="0" smtClean="0">
                <a:solidFill>
                  <a:schemeClr val="tx1"/>
                </a:solidFill>
                <a:latin typeface="Times New Roman" pitchFamily="18" charset="0"/>
                <a:cs typeface="Times New Roman" pitchFamily="18" charset="0"/>
              </a:rPr>
              <a:t> because they are attached to nitrogen).</a:t>
            </a:r>
            <a:endParaRPr lang="en-GB" sz="2150" dirty="0">
              <a:solidFill>
                <a:schemeClr val="tx1"/>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85787263"/>
              </p:ext>
            </p:extLst>
          </p:nvPr>
        </p:nvGraphicFramePr>
        <p:xfrm>
          <a:off x="1619672" y="3661806"/>
          <a:ext cx="6912768" cy="1504092"/>
        </p:xfrm>
        <a:graphic>
          <a:graphicData uri="http://schemas.openxmlformats.org/presentationml/2006/ole">
            <mc:AlternateContent xmlns:mc="http://schemas.openxmlformats.org/markup-compatibility/2006">
              <mc:Choice xmlns:v="urn:schemas-microsoft-com:vml" Requires="v">
                <p:oleObj spid="_x0000_s7200" name="CS ChemDraw Drawing" r:id="rId3" imgW="4713516" imgH="1025265" progId="ChemDraw.Document.6.0">
                  <p:embed/>
                </p:oleObj>
              </mc:Choice>
              <mc:Fallback>
                <p:oleObj name="CS ChemDraw Drawing" r:id="rId3" imgW="4713516" imgH="1025265" progId="ChemDraw.Document.6.0">
                  <p:embed/>
                  <p:pic>
                    <p:nvPicPr>
                      <p:cNvPr id="0" name=""/>
                      <p:cNvPicPr/>
                      <p:nvPr/>
                    </p:nvPicPr>
                    <p:blipFill>
                      <a:blip r:embed="rId4"/>
                      <a:stretch>
                        <a:fillRect/>
                      </a:stretch>
                    </p:blipFill>
                    <p:spPr>
                      <a:xfrm>
                        <a:off x="1619672" y="3661806"/>
                        <a:ext cx="6912768" cy="1504092"/>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10</a:t>
            </a:fld>
            <a:endParaRPr lang="en-GB"/>
          </a:p>
        </p:txBody>
      </p:sp>
    </p:spTree>
    <p:extLst>
      <p:ext uri="{BB962C8B-B14F-4D97-AF65-F5344CB8AC3E}">
        <p14:creationId xmlns:p14="http://schemas.microsoft.com/office/powerpoint/2010/main" val="405891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9030" y="404664"/>
            <a:ext cx="8928992" cy="6120680"/>
          </a:xfrm>
        </p:spPr>
        <p:txBody>
          <a:bodyPr>
            <a:normAutofit/>
          </a:bodyPr>
          <a:lstStyle/>
          <a:p>
            <a:pPr marL="800100" lvl="1" indent="-342900" algn="just">
              <a:lnSpc>
                <a:spcPct val="150000"/>
              </a:lnSpc>
              <a:buFont typeface="Wingdings" pitchFamily="2" charset="2"/>
              <a:buChar char="Ø"/>
            </a:pPr>
            <a:r>
              <a:rPr lang="en-GB" sz="2300" dirty="0">
                <a:solidFill>
                  <a:schemeClr val="tx1"/>
                </a:solidFill>
                <a:latin typeface="Times New Roman" pitchFamily="18" charset="0"/>
                <a:cs typeface="Times New Roman" pitchFamily="18" charset="0"/>
              </a:rPr>
              <a:t>The important heterocyclic amines all have common names. </a:t>
            </a:r>
            <a:endParaRPr lang="en-GB" sz="23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In </a:t>
            </a:r>
            <a:r>
              <a:rPr lang="en-GB" sz="2300" dirty="0">
                <a:solidFill>
                  <a:schemeClr val="tx1"/>
                </a:solidFill>
                <a:latin typeface="Times New Roman" pitchFamily="18" charset="0"/>
                <a:cs typeface="Times New Roman" pitchFamily="18" charset="0"/>
              </a:rPr>
              <a:t>systematic replacement nomenclature the prefixes </a:t>
            </a:r>
            <a:r>
              <a:rPr lang="en-GB" sz="2300" i="1" dirty="0">
                <a:solidFill>
                  <a:schemeClr val="tx1"/>
                </a:solidFill>
                <a:latin typeface="Times New Roman" pitchFamily="18" charset="0"/>
                <a:cs typeface="Times New Roman" pitchFamily="18" charset="0"/>
              </a:rPr>
              <a:t>aza</a:t>
            </a:r>
            <a:r>
              <a:rPr lang="en-GB" sz="2300" dirty="0">
                <a:solidFill>
                  <a:schemeClr val="tx1"/>
                </a:solidFill>
                <a:latin typeface="Times New Roman" pitchFamily="18" charset="0"/>
                <a:cs typeface="Times New Roman" pitchFamily="18" charset="0"/>
              </a:rPr>
              <a:t>-, </a:t>
            </a:r>
            <a:r>
              <a:rPr lang="en-GB" sz="2300" i="1" dirty="0">
                <a:solidFill>
                  <a:schemeClr val="tx1"/>
                </a:solidFill>
                <a:latin typeface="Times New Roman" pitchFamily="18" charset="0"/>
                <a:cs typeface="Times New Roman" pitchFamily="18" charset="0"/>
              </a:rPr>
              <a:t>diaza</a:t>
            </a:r>
            <a:r>
              <a:rPr lang="en-GB" sz="2300" dirty="0">
                <a:solidFill>
                  <a:schemeClr val="tx1"/>
                </a:solidFill>
                <a:latin typeface="Times New Roman" pitchFamily="18" charset="0"/>
                <a:cs typeface="Times New Roman" pitchFamily="18" charset="0"/>
              </a:rPr>
              <a:t>-, and </a:t>
            </a:r>
            <a:r>
              <a:rPr lang="en-GB" sz="2300" i="1" dirty="0" smtClean="0">
                <a:solidFill>
                  <a:schemeClr val="tx1"/>
                </a:solidFill>
                <a:latin typeface="Times New Roman" pitchFamily="18" charset="0"/>
                <a:cs typeface="Times New Roman" pitchFamily="18" charset="0"/>
              </a:rPr>
              <a:t>triaza</a:t>
            </a:r>
            <a:r>
              <a:rPr lang="en-GB" sz="2300" dirty="0" smtClean="0">
                <a:solidFill>
                  <a:schemeClr val="tx1"/>
                </a:solidFill>
                <a:latin typeface="Times New Roman" pitchFamily="18" charset="0"/>
                <a:cs typeface="Times New Roman" pitchFamily="18" charset="0"/>
              </a:rPr>
              <a:t>-are </a:t>
            </a:r>
            <a:r>
              <a:rPr lang="en-GB" sz="2300" dirty="0">
                <a:solidFill>
                  <a:schemeClr val="tx1"/>
                </a:solidFill>
                <a:latin typeface="Times New Roman" pitchFamily="18" charset="0"/>
                <a:cs typeface="Times New Roman" pitchFamily="18" charset="0"/>
              </a:rPr>
              <a:t>used to indicate that nitrogen atoms have replaced carbon atoms in the corresponding hydrocarbon. </a:t>
            </a:r>
            <a:endParaRPr lang="en-GB" sz="23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 </a:t>
            </a:r>
            <a:r>
              <a:rPr lang="en-GB" sz="2100" dirty="0">
                <a:solidFill>
                  <a:schemeClr val="tx1"/>
                </a:solidFill>
                <a:latin typeface="Times New Roman" pitchFamily="18" charset="0"/>
                <a:cs typeface="Times New Roman" pitchFamily="18" charset="0"/>
              </a:rPr>
              <a:t>nitrogen atom in the ring (or the highest atomic weight heteroatom, as in the case of thiazole) is designated position 1 and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numbering </a:t>
            </a:r>
            <a:r>
              <a:rPr lang="en-GB" sz="2100" dirty="0">
                <a:solidFill>
                  <a:schemeClr val="tx1"/>
                </a:solidFill>
                <a:latin typeface="Times New Roman" pitchFamily="18" charset="0"/>
                <a:cs typeface="Times New Roman" pitchFamily="18" charset="0"/>
              </a:rPr>
              <a:t>proceeds to give the lowest overall set of locants to the heteroatoms</a:t>
            </a:r>
            <a:r>
              <a:rPr lang="en-GB" sz="2100" dirty="0" smtClean="0">
                <a:solidFill>
                  <a:schemeClr val="tx1"/>
                </a:solidFill>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11</a:t>
            </a:fld>
            <a:endParaRPr lang="en-GB"/>
          </a:p>
        </p:txBody>
      </p:sp>
    </p:spTree>
    <p:extLst>
      <p:ext uri="{BB962C8B-B14F-4D97-AF65-F5344CB8AC3E}">
        <p14:creationId xmlns:p14="http://schemas.microsoft.com/office/powerpoint/2010/main" val="203353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251520" y="620688"/>
            <a:ext cx="8784976" cy="6048672"/>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In a fused system, numbering should prefer (in this order):</a:t>
            </a:r>
          </a:p>
          <a:p>
            <a:pPr marL="1257300" lvl="2" indent="-342900" algn="just">
              <a:lnSpc>
                <a:spcPct val="150000"/>
              </a:lnSpc>
              <a:buFont typeface="Wingdings" pitchFamily="2" charset="2"/>
              <a:buChar char="ü"/>
            </a:pPr>
            <a:r>
              <a:rPr lang="en-GB" sz="2200" dirty="0" smtClean="0">
                <a:solidFill>
                  <a:schemeClr val="tx1"/>
                </a:solidFill>
                <a:latin typeface="Times New Roman" pitchFamily="18" charset="0"/>
                <a:cs typeface="Times New Roman" pitchFamily="18" charset="0"/>
              </a:rPr>
              <a:t>Ring with more nitrogen</a:t>
            </a:r>
          </a:p>
          <a:p>
            <a:pPr marL="1257300" lvl="2" indent="-342900" algn="just">
              <a:lnSpc>
                <a:spcPct val="150000"/>
              </a:lnSpc>
              <a:buFont typeface="Wingdings" pitchFamily="2" charset="2"/>
              <a:buChar char="ü"/>
            </a:pPr>
            <a:r>
              <a:rPr lang="en-GB" sz="2200" dirty="0" smtClean="0">
                <a:solidFill>
                  <a:schemeClr val="tx1"/>
                </a:solidFill>
                <a:latin typeface="Times New Roman" pitchFamily="18" charset="0"/>
                <a:cs typeface="Times New Roman" pitchFamily="18" charset="0"/>
              </a:rPr>
              <a:t>Ring with other heteroatom</a:t>
            </a:r>
          </a:p>
          <a:p>
            <a:pPr marL="1257300" lvl="2" indent="-342900" algn="just">
              <a:lnSpc>
                <a:spcPct val="150000"/>
              </a:lnSpc>
              <a:buFont typeface="Wingdings" pitchFamily="2" charset="2"/>
              <a:buChar char="ü"/>
            </a:pPr>
            <a:r>
              <a:rPr lang="en-GB" sz="2200" dirty="0" smtClean="0">
                <a:solidFill>
                  <a:schemeClr val="tx1"/>
                </a:solidFill>
                <a:latin typeface="Times New Roman" pitchFamily="18" charset="0"/>
                <a:cs typeface="Times New Roman" pitchFamily="18" charset="0"/>
              </a:rPr>
              <a:t>Larger rings</a:t>
            </a:r>
          </a:p>
          <a:p>
            <a:pPr marL="1257300" lvl="2" indent="-342900" algn="just">
              <a:lnSpc>
                <a:spcPct val="150000"/>
              </a:lnSpc>
              <a:buFont typeface="Wingdings" pitchFamily="2" charset="2"/>
              <a:buChar char="ü"/>
            </a:pPr>
            <a:r>
              <a:rPr lang="en-GB" sz="2200" dirty="0" smtClean="0">
                <a:solidFill>
                  <a:schemeClr val="tx1"/>
                </a:solidFill>
                <a:latin typeface="Times New Roman" pitchFamily="18" charset="0"/>
                <a:cs typeface="Times New Roman" pitchFamily="18" charset="0"/>
              </a:rPr>
              <a:t>Nitrogen atom close to ring junction</a:t>
            </a:r>
            <a:endParaRPr lang="en-GB" sz="22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12</a:t>
            </a:fld>
            <a:endParaRPr lang="en-GB"/>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0652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58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3167"/>
            <a:ext cx="8616583" cy="432048"/>
          </a:xfrm>
        </p:spPr>
        <p:txBody>
          <a:bodyPr>
            <a:noAutofit/>
          </a:bodyPr>
          <a:lstStyle/>
          <a:p>
            <a:pPr lvl="0"/>
            <a:r>
              <a:rPr lang="en-US" sz="2400" b="1" dirty="0" smtClean="0">
                <a:latin typeface="Times New Roman" pitchFamily="18" charset="0"/>
                <a:cs typeface="Times New Roman" pitchFamily="18" charset="0"/>
              </a:rPr>
              <a:t>2.3. Properties </a:t>
            </a:r>
            <a:r>
              <a:rPr lang="en-US" sz="2400" b="1" dirty="0">
                <a:latin typeface="Times New Roman" pitchFamily="18" charset="0"/>
                <a:cs typeface="Times New Roman" pitchFamily="18" charset="0"/>
              </a:rPr>
              <a:t>of Amines: Physical and chemical properties</a:t>
            </a:r>
            <a:endParaRPr lang="en-GB"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37928"/>
            <a:ext cx="8902556" cy="6103440"/>
          </a:xfrm>
        </p:spPr>
        <p:txBody>
          <a:bodyPr>
            <a:normAutofit fontScale="77500" lnSpcReduction="20000"/>
          </a:bodyPr>
          <a:lstStyle/>
          <a:p>
            <a:pPr lvl="1" algn="just">
              <a:lnSpc>
                <a:spcPct val="110000"/>
              </a:lnSpc>
            </a:pPr>
            <a:r>
              <a:rPr lang="en-GB" sz="2700" b="1" dirty="0" smtClean="0">
                <a:solidFill>
                  <a:schemeClr val="tx1"/>
                </a:solidFill>
                <a:latin typeface="Times New Roman" pitchFamily="18" charset="0"/>
                <a:cs typeface="Times New Roman" pitchFamily="18" charset="0"/>
              </a:rPr>
              <a:t>2.3.1. </a:t>
            </a:r>
            <a:r>
              <a:rPr lang="en-US" sz="2700" b="1" dirty="0">
                <a:solidFill>
                  <a:schemeClr val="tx1"/>
                </a:solidFill>
                <a:latin typeface="Times New Roman" pitchFamily="18" charset="0"/>
                <a:cs typeface="Times New Roman" pitchFamily="18" charset="0"/>
              </a:rPr>
              <a:t>Physical properties </a:t>
            </a:r>
            <a:r>
              <a:rPr lang="en-US" sz="2700" b="1" dirty="0" smtClean="0">
                <a:solidFill>
                  <a:schemeClr val="tx1"/>
                </a:solidFill>
                <a:latin typeface="Times New Roman" pitchFamily="18" charset="0"/>
                <a:cs typeface="Times New Roman" pitchFamily="18" charset="0"/>
              </a:rPr>
              <a:t>of amines</a:t>
            </a:r>
          </a:p>
          <a:p>
            <a:pPr marL="800100" lvl="1" indent="-342900" algn="just">
              <a:lnSpc>
                <a:spcPct val="170000"/>
              </a:lnSpc>
              <a:buFont typeface="Wingdings" pitchFamily="2" charset="2"/>
              <a:buChar char="Ø"/>
            </a:pPr>
            <a:r>
              <a:rPr lang="en-GB" dirty="0">
                <a:solidFill>
                  <a:schemeClr val="tx1"/>
                </a:solidFill>
                <a:latin typeface="Times New Roman" pitchFamily="18" charset="0"/>
                <a:cs typeface="Times New Roman" pitchFamily="18" charset="0"/>
              </a:rPr>
              <a:t>Amines are moderately polar substances; they have boiling points that are higher than those of </a:t>
            </a:r>
            <a:r>
              <a:rPr lang="en-GB" dirty="0" smtClean="0">
                <a:solidFill>
                  <a:schemeClr val="tx1"/>
                </a:solidFill>
                <a:latin typeface="Times New Roman" pitchFamily="18" charset="0"/>
                <a:cs typeface="Times New Roman" pitchFamily="18" charset="0"/>
              </a:rPr>
              <a:t>alkanes, but </a:t>
            </a:r>
            <a:r>
              <a:rPr lang="en-GB" dirty="0">
                <a:solidFill>
                  <a:schemeClr val="tx1"/>
                </a:solidFill>
                <a:latin typeface="Times New Roman" pitchFamily="18" charset="0"/>
                <a:cs typeface="Times New Roman" pitchFamily="18" charset="0"/>
              </a:rPr>
              <a:t>generally lower than those of alcohols of comparable molecular weight. </a:t>
            </a:r>
            <a:endParaRPr lang="en-GB" dirty="0" smtClean="0">
              <a:solidFill>
                <a:schemeClr val="tx1"/>
              </a:solidFill>
              <a:latin typeface="Times New Roman" pitchFamily="18" charset="0"/>
              <a:cs typeface="Times New Roman" pitchFamily="18" charset="0"/>
            </a:endParaRPr>
          </a:p>
          <a:p>
            <a:pPr marL="1257300" lvl="2" indent="-342900" algn="just">
              <a:lnSpc>
                <a:spcPct val="160000"/>
              </a:lnSpc>
              <a:buFont typeface="Times New Roman" pitchFamily="18" charset="0"/>
              <a:buChar char="☺"/>
            </a:pPr>
            <a:r>
              <a:rPr lang="en-GB" sz="2700" dirty="0" smtClean="0">
                <a:solidFill>
                  <a:schemeClr val="tx1"/>
                </a:solidFill>
                <a:latin typeface="Times New Roman" pitchFamily="18" charset="0"/>
                <a:cs typeface="Times New Roman" pitchFamily="18" charset="0"/>
              </a:rPr>
              <a:t>Molecules </a:t>
            </a:r>
            <a:r>
              <a:rPr lang="en-GB" sz="2700" dirty="0">
                <a:solidFill>
                  <a:schemeClr val="tx1"/>
                </a:solidFill>
                <a:latin typeface="Times New Roman" pitchFamily="18" charset="0"/>
                <a:cs typeface="Times New Roman" pitchFamily="18" charset="0"/>
              </a:rPr>
              <a:t>of primary and secondary amines can form strong hydrogen bonds to each other and to water. </a:t>
            </a:r>
          </a:p>
          <a:p>
            <a:pPr marL="1257300" lvl="2" indent="-342900" algn="just">
              <a:lnSpc>
                <a:spcPct val="160000"/>
              </a:lnSpc>
              <a:buFont typeface="Times New Roman" pitchFamily="18" charset="0"/>
              <a:buChar char="☺"/>
            </a:pPr>
            <a:r>
              <a:rPr lang="en-GB" sz="2700" dirty="0" smtClean="0">
                <a:solidFill>
                  <a:schemeClr val="tx1"/>
                </a:solidFill>
                <a:latin typeface="Times New Roman" pitchFamily="18" charset="0"/>
                <a:cs typeface="Times New Roman" pitchFamily="18" charset="0"/>
              </a:rPr>
              <a:t>Molecules </a:t>
            </a:r>
            <a:r>
              <a:rPr lang="en-GB" sz="2700" dirty="0">
                <a:solidFill>
                  <a:schemeClr val="tx1"/>
                </a:solidFill>
                <a:latin typeface="Times New Roman" pitchFamily="18" charset="0"/>
                <a:cs typeface="Times New Roman" pitchFamily="18" charset="0"/>
              </a:rPr>
              <a:t>of tertiary amines cannot form hydrogen bonds to each other, but they can form hydrogen bonds to molecules of water or other hydroxylic solvents. </a:t>
            </a:r>
          </a:p>
          <a:p>
            <a:pPr marL="1257300" lvl="2" indent="-342900" algn="just">
              <a:lnSpc>
                <a:spcPct val="160000"/>
              </a:lnSpc>
              <a:buFont typeface="Times New Roman" pitchFamily="18" charset="0"/>
              <a:buChar char="☺"/>
            </a:pPr>
            <a:r>
              <a:rPr lang="en-GB" sz="2700" dirty="0" smtClean="0">
                <a:solidFill>
                  <a:schemeClr val="tx1"/>
                </a:solidFill>
                <a:latin typeface="Times New Roman" pitchFamily="18" charset="0"/>
                <a:cs typeface="Times New Roman" pitchFamily="18" charset="0"/>
              </a:rPr>
              <a:t>As </a:t>
            </a:r>
            <a:r>
              <a:rPr lang="en-GB" sz="2700" dirty="0">
                <a:solidFill>
                  <a:schemeClr val="tx1"/>
                </a:solidFill>
                <a:latin typeface="Times New Roman" pitchFamily="18" charset="0"/>
                <a:cs typeface="Times New Roman" pitchFamily="18" charset="0"/>
              </a:rPr>
              <a:t>a result, tertiary amines generally boil at lower temperatures than primary and secondary amines of comparable molecular weight, but all low-molecular-weight amines are very water soluble. </a:t>
            </a:r>
            <a:endParaRPr lang="en-GB" sz="2700" b="1"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13</a:t>
            </a:fld>
            <a:endParaRPr lang="en-GB"/>
          </a:p>
        </p:txBody>
      </p:sp>
    </p:spTree>
    <p:extLst>
      <p:ext uri="{BB962C8B-B14F-4D97-AF65-F5344CB8AC3E}">
        <p14:creationId xmlns:p14="http://schemas.microsoft.com/office/powerpoint/2010/main" val="174679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lvl="1" algn="just">
              <a:lnSpc>
                <a:spcPct val="150000"/>
              </a:lnSpc>
            </a:pPr>
            <a:r>
              <a:rPr lang="en-GB" sz="2300" dirty="0">
                <a:solidFill>
                  <a:schemeClr val="tx1"/>
                </a:solidFill>
                <a:latin typeface="Times New Roman" pitchFamily="18" charset="0"/>
                <a:cs typeface="Times New Roman" pitchFamily="18" charset="0"/>
              </a:rPr>
              <a:t>Table </a:t>
            </a:r>
            <a:r>
              <a:rPr lang="en-GB" sz="2300" dirty="0" smtClean="0">
                <a:solidFill>
                  <a:schemeClr val="tx1"/>
                </a:solidFill>
                <a:latin typeface="Times New Roman" pitchFamily="18" charset="0"/>
                <a:cs typeface="Times New Roman" pitchFamily="18" charset="0"/>
              </a:rPr>
              <a:t>1. </a:t>
            </a:r>
            <a:r>
              <a:rPr lang="en-GB" sz="2300" dirty="0">
                <a:solidFill>
                  <a:schemeClr val="tx1"/>
                </a:solidFill>
                <a:latin typeface="Times New Roman" pitchFamily="18" charset="0"/>
                <a:cs typeface="Times New Roman" pitchFamily="18" charset="0"/>
              </a:rPr>
              <a:t>lists the physical properties of some common </a:t>
            </a:r>
            <a:r>
              <a:rPr lang="en-GB" sz="2300" dirty="0" smtClean="0">
                <a:solidFill>
                  <a:schemeClr val="tx1"/>
                </a:solidFill>
                <a:latin typeface="Times New Roman" pitchFamily="18" charset="0"/>
                <a:cs typeface="Times New Roman" pitchFamily="18" charset="0"/>
              </a:rPr>
              <a:t>amines</a:t>
            </a:r>
            <a:endParaRPr lang="en-GB" sz="23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92" y="1268761"/>
            <a:ext cx="838607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14</a:t>
            </a:fld>
            <a:endParaRPr lang="en-GB"/>
          </a:p>
        </p:txBody>
      </p:sp>
    </p:spTree>
    <p:extLst>
      <p:ext uri="{BB962C8B-B14F-4D97-AF65-F5344CB8AC3E}">
        <p14:creationId xmlns:p14="http://schemas.microsoft.com/office/powerpoint/2010/main" val="105596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fontScale="92500"/>
          </a:bodyPr>
          <a:lstStyle/>
          <a:p>
            <a:pPr marL="800100" lvl="1" indent="-342900" algn="just">
              <a:lnSpc>
                <a:spcPct val="150000"/>
              </a:lnSpc>
              <a:buFont typeface="Wingdings" pitchFamily="2" charset="2"/>
              <a:buChar char="Ø"/>
            </a:pPr>
            <a:r>
              <a:rPr lang="en-US" sz="2400" dirty="0">
                <a:solidFill>
                  <a:schemeClr val="tx1"/>
                </a:solidFill>
                <a:latin typeface="Times New Roman" pitchFamily="18" charset="0"/>
                <a:ea typeface="Tahoma" pitchFamily="34" charset="0"/>
                <a:cs typeface="Times New Roman" pitchFamily="18" charset="0"/>
              </a:rPr>
              <a:t>All amines (1</a:t>
            </a:r>
            <a:r>
              <a:rPr lang="en-US" sz="2400" baseline="30000" dirty="0">
                <a:solidFill>
                  <a:schemeClr val="tx1"/>
                </a:solidFill>
                <a:latin typeface="Times New Roman" pitchFamily="18" charset="0"/>
                <a:ea typeface="Tahoma" pitchFamily="34" charset="0"/>
                <a:cs typeface="Times New Roman" pitchFamily="18" charset="0"/>
              </a:rPr>
              <a:t>o</a:t>
            </a:r>
            <a:r>
              <a:rPr lang="en-US" sz="2400" dirty="0">
                <a:solidFill>
                  <a:schemeClr val="tx1"/>
                </a:solidFill>
                <a:latin typeface="Times New Roman" pitchFamily="18" charset="0"/>
                <a:ea typeface="Tahoma" pitchFamily="34" charset="0"/>
                <a:cs typeface="Times New Roman" pitchFamily="18" charset="0"/>
              </a:rPr>
              <a:t>, 2</a:t>
            </a:r>
            <a:r>
              <a:rPr lang="en-US" sz="2400" baseline="30000" dirty="0">
                <a:solidFill>
                  <a:schemeClr val="tx1"/>
                </a:solidFill>
                <a:latin typeface="Times New Roman" pitchFamily="18" charset="0"/>
                <a:ea typeface="Tahoma" pitchFamily="34" charset="0"/>
                <a:cs typeface="Times New Roman" pitchFamily="18" charset="0"/>
              </a:rPr>
              <a:t>o</a:t>
            </a:r>
            <a:r>
              <a:rPr lang="en-US" sz="2400" dirty="0">
                <a:solidFill>
                  <a:schemeClr val="tx1"/>
                </a:solidFill>
                <a:latin typeface="Times New Roman" pitchFamily="18" charset="0"/>
                <a:ea typeface="Tahoma" pitchFamily="34" charset="0"/>
                <a:cs typeface="Times New Roman" pitchFamily="18" charset="0"/>
              </a:rPr>
              <a:t> &amp; 3°) form hydrogen bonds to water, accounting for their solubility (like dissolve like</a:t>
            </a:r>
            <a:r>
              <a:rPr lang="en-US" sz="2400" dirty="0" smtClean="0">
                <a:solidFill>
                  <a:schemeClr val="tx1"/>
                </a:solidFill>
                <a:latin typeface="Times New Roman" pitchFamily="18" charset="0"/>
                <a:ea typeface="Tahoma" pitchFamily="34" charset="0"/>
                <a:cs typeface="Times New Roman" pitchFamily="18" charset="0"/>
              </a:rPr>
              <a:t>)</a:t>
            </a:r>
            <a:r>
              <a:rPr lang="en-GB" sz="23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300" dirty="0">
              <a:solidFill>
                <a:schemeClr val="tx1"/>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endParaRPr lang="en-GB" sz="2300" dirty="0" smtClean="0">
              <a:solidFill>
                <a:schemeClr val="tx1"/>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endParaRPr lang="en-GB" sz="2300" dirty="0">
              <a:solidFill>
                <a:schemeClr val="tx1"/>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endParaRPr lang="en-GB" sz="2300" dirty="0" smtClean="0">
              <a:solidFill>
                <a:schemeClr val="tx1"/>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endParaRPr lang="en-GB" sz="2300" dirty="0">
              <a:solidFill>
                <a:schemeClr val="tx1"/>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r>
              <a:rPr lang="en-US" sz="2300" dirty="0" smtClean="0">
                <a:solidFill>
                  <a:schemeClr val="tx1"/>
                </a:solidFill>
                <a:latin typeface="Times New Roman" pitchFamily="18" charset="0"/>
                <a:ea typeface="Tahoma" pitchFamily="34" charset="0"/>
                <a:cs typeface="Times New Roman" pitchFamily="18" charset="0"/>
              </a:rPr>
              <a:t>One other characteristic of amines is that their odors, </a:t>
            </a:r>
          </a:p>
          <a:p>
            <a:pPr marL="1257300" lvl="2" indent="-342900" algn="just">
              <a:lnSpc>
                <a:spcPct val="150000"/>
              </a:lnSpc>
              <a:buFont typeface="Times New Roman" pitchFamily="18" charset="0"/>
              <a:buChar char="¤"/>
            </a:pPr>
            <a:r>
              <a:rPr lang="en-US" sz="2200" dirty="0" smtClean="0">
                <a:solidFill>
                  <a:schemeClr val="tx1"/>
                </a:solidFill>
                <a:latin typeface="Times New Roman" pitchFamily="18" charset="0"/>
                <a:ea typeface="Tahoma" pitchFamily="34" charset="0"/>
                <a:cs typeface="Times New Roman" pitchFamily="18" charset="0"/>
              </a:rPr>
              <a:t>Low-molecular-weight amines, such as trimethylamine have a distinctive fishlike aroma/odor, while diamines such as 1,5-pentadiamine, commonly called cadaverine, have the appalling odors.</a:t>
            </a:r>
            <a:endParaRPr lang="en-US" sz="2200" dirty="0">
              <a:solidFill>
                <a:schemeClr val="tx1"/>
              </a:solidFill>
              <a:latin typeface="Times New Roman" pitchFamily="18" charset="0"/>
              <a:ea typeface="Tahoma" pitchFamily="34" charset="0"/>
              <a:cs typeface="Times New Roman" pitchFamily="18" charset="0"/>
            </a:endParaRPr>
          </a:p>
        </p:txBody>
      </p:sp>
      <p:pic>
        <p:nvPicPr>
          <p:cNvPr id="4" name="Picture 3"/>
          <p:cNvPicPr/>
          <p:nvPr/>
        </p:nvPicPr>
        <p:blipFill>
          <a:blip r:embed="rId2"/>
          <a:srcRect/>
          <a:stretch>
            <a:fillRect/>
          </a:stretch>
        </p:blipFill>
        <p:spPr bwMode="auto">
          <a:xfrm>
            <a:off x="1187624" y="1819603"/>
            <a:ext cx="6696744" cy="2376264"/>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15</a:t>
            </a:fld>
            <a:endParaRPr lang="en-GB"/>
          </a:p>
        </p:txBody>
      </p:sp>
    </p:spTree>
    <p:extLst>
      <p:ext uri="{BB962C8B-B14F-4D97-AF65-F5344CB8AC3E}">
        <p14:creationId xmlns:p14="http://schemas.microsoft.com/office/powerpoint/2010/main" val="211354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049" y="188640"/>
            <a:ext cx="8616583" cy="432048"/>
          </a:xfrm>
        </p:spPr>
        <p:txBody>
          <a:bodyPr>
            <a:noAutofit/>
          </a:bodyPr>
          <a:lstStyle/>
          <a:p>
            <a:pPr algn="just"/>
            <a:r>
              <a:rPr lang="en-GB" sz="2400" b="1" dirty="0" smtClean="0">
                <a:latin typeface="Times New Roman" pitchFamily="18" charset="0"/>
                <a:cs typeface="Times New Roman" pitchFamily="18" charset="0"/>
              </a:rPr>
              <a:t>2.3.2. </a:t>
            </a:r>
            <a:r>
              <a:rPr lang="en-US" sz="2400" b="1" dirty="0">
                <a:latin typeface="Times New Roman" pitchFamily="18" charset="0"/>
                <a:ea typeface="Tahoma" pitchFamily="34" charset="0"/>
                <a:cs typeface="Times New Roman" pitchFamily="18" charset="0"/>
              </a:rPr>
              <a:t>Chemical properties of </a:t>
            </a:r>
            <a:r>
              <a:rPr lang="en-US" sz="2400" b="1" dirty="0" smtClean="0">
                <a:latin typeface="Times New Roman" pitchFamily="18" charset="0"/>
                <a:ea typeface="Tahoma" pitchFamily="34" charset="0"/>
                <a:cs typeface="Times New Roman" pitchFamily="18" charset="0"/>
              </a:rPr>
              <a:t>amines</a:t>
            </a:r>
            <a:endParaRPr lang="en-GB"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US" sz="2400" dirty="0">
                <a:solidFill>
                  <a:prstClr val="black"/>
                </a:solidFill>
                <a:latin typeface="Times New Roman" pitchFamily="18" charset="0"/>
                <a:ea typeface="Tahoma" pitchFamily="34" charset="0"/>
                <a:cs typeface="Times New Roman" pitchFamily="18" charset="0"/>
              </a:rPr>
              <a:t>They are weak bases and they can react with acids (forming salt</a:t>
            </a:r>
            <a:r>
              <a:rPr lang="en-US" sz="2400" dirty="0" smtClean="0">
                <a:solidFill>
                  <a:prstClr val="black"/>
                </a:solidFill>
                <a:latin typeface="Times New Roman" pitchFamily="18" charset="0"/>
                <a:ea typeface="Tahoma" pitchFamily="34" charset="0"/>
                <a:cs typeface="Times New Roman" pitchFamily="18" charset="0"/>
              </a:rPr>
              <a:t>).</a:t>
            </a:r>
          </a:p>
          <a:p>
            <a:pPr marL="800100" lvl="1" indent="-342900" algn="just">
              <a:lnSpc>
                <a:spcPct val="150000"/>
              </a:lnSpc>
              <a:buFont typeface="Wingdings" pitchFamily="2" charset="2"/>
              <a:buChar char="Ø"/>
            </a:pPr>
            <a:endParaRPr lang="en-US" sz="2400" dirty="0">
              <a:solidFill>
                <a:prstClr val="black"/>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endParaRPr lang="en-US" sz="2400" dirty="0" smtClean="0">
              <a:solidFill>
                <a:prstClr val="black"/>
              </a:solidFill>
              <a:latin typeface="Times New Roman" pitchFamily="18" charset="0"/>
              <a:ea typeface="Tahoma" pitchFamily="34" charset="0"/>
              <a:cs typeface="Times New Roman" pitchFamily="18" charset="0"/>
            </a:endParaRPr>
          </a:p>
          <a:p>
            <a:pPr marL="800100" lvl="1" indent="-342900" algn="just">
              <a:lnSpc>
                <a:spcPct val="150000"/>
              </a:lnSpc>
              <a:buFont typeface="Wingdings" pitchFamily="2" charset="2"/>
              <a:buChar char="Ø"/>
            </a:pPr>
            <a:r>
              <a:rPr lang="en-US" sz="2400" dirty="0" smtClean="0">
                <a:solidFill>
                  <a:prstClr val="black"/>
                </a:solidFill>
                <a:latin typeface="Times New Roman" pitchFamily="18" charset="0"/>
                <a:ea typeface="Tahoma" pitchFamily="34" charset="0"/>
                <a:cs typeface="Times New Roman" pitchFamily="18" charset="0"/>
              </a:rPr>
              <a:t>They </a:t>
            </a:r>
            <a:r>
              <a:rPr lang="en-US" sz="2400" dirty="0">
                <a:solidFill>
                  <a:prstClr val="black"/>
                </a:solidFill>
                <a:latin typeface="Times New Roman" pitchFamily="18" charset="0"/>
                <a:ea typeface="Tahoma" pitchFamily="34" charset="0"/>
                <a:cs typeface="Times New Roman" pitchFamily="18" charset="0"/>
              </a:rPr>
              <a:t>react with water to produce alkylammonium ions and hydroxide </a:t>
            </a:r>
            <a:r>
              <a:rPr lang="en-US" sz="2400" dirty="0" smtClean="0">
                <a:solidFill>
                  <a:prstClr val="black"/>
                </a:solidFill>
                <a:latin typeface="Times New Roman" pitchFamily="18" charset="0"/>
                <a:ea typeface="Tahoma" pitchFamily="34" charset="0"/>
                <a:cs typeface="Times New Roman" pitchFamily="18" charset="0"/>
              </a:rPr>
              <a:t>anions. </a:t>
            </a:r>
            <a:endParaRPr lang="en-GB" sz="2300" dirty="0">
              <a:latin typeface="Times New Roman" pitchFamily="18" charset="0"/>
              <a:cs typeface="Times New Roman" pitchFamily="18" charset="0"/>
            </a:endParaRPr>
          </a:p>
        </p:txBody>
      </p:sp>
      <p:pic>
        <p:nvPicPr>
          <p:cNvPr id="4" name="Picture 3"/>
          <p:cNvPicPr/>
          <p:nvPr/>
        </p:nvPicPr>
        <p:blipFill>
          <a:blip r:embed="rId2"/>
          <a:srcRect/>
          <a:stretch>
            <a:fillRect/>
          </a:stretch>
        </p:blipFill>
        <p:spPr bwMode="auto">
          <a:xfrm>
            <a:off x="1547664" y="4869160"/>
            <a:ext cx="6719410" cy="1545101"/>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245920"/>
            <a:ext cx="5544616" cy="185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GB" smtClean="0"/>
              <a:t>Prepared by DMT</a:t>
            </a:r>
            <a:endParaRPr lang="en-GB"/>
          </a:p>
        </p:txBody>
      </p:sp>
      <p:sp>
        <p:nvSpPr>
          <p:cNvPr id="7" name="Slide Number Placeholder 6"/>
          <p:cNvSpPr>
            <a:spLocks noGrp="1"/>
          </p:cNvSpPr>
          <p:nvPr>
            <p:ph type="sldNum" sz="quarter" idx="12"/>
          </p:nvPr>
        </p:nvSpPr>
        <p:spPr/>
        <p:txBody>
          <a:bodyPr/>
          <a:lstStyle/>
          <a:p>
            <a:fld id="{E755635D-64E5-431D-8865-B29CD0F63C14}" type="slidenum">
              <a:rPr lang="en-GB" smtClean="0"/>
              <a:t>16</a:t>
            </a:fld>
            <a:endParaRPr lang="en-GB"/>
          </a:p>
        </p:txBody>
      </p:sp>
    </p:spTree>
    <p:extLst>
      <p:ext uri="{BB962C8B-B14F-4D97-AF65-F5344CB8AC3E}">
        <p14:creationId xmlns:p14="http://schemas.microsoft.com/office/powerpoint/2010/main" val="114460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algn="just"/>
            <a:r>
              <a:rPr lang="en-GB" sz="2800" b="1" dirty="0" smtClean="0">
                <a:latin typeface="Times New Roman" pitchFamily="18" charset="0"/>
                <a:cs typeface="Times New Roman" pitchFamily="18" charset="0"/>
              </a:rPr>
              <a:t>2.4. </a:t>
            </a:r>
            <a:r>
              <a:rPr lang="en-US" sz="2800" b="1" dirty="0">
                <a:latin typeface="Times New Roman" pitchFamily="18" charset="0"/>
                <a:cs typeface="Times New Roman" pitchFamily="18" charset="0"/>
              </a:rPr>
              <a:t>Basicity of Nitrogen </a:t>
            </a:r>
            <a:r>
              <a:rPr lang="en-US" sz="2800" b="1" dirty="0" smtClean="0">
                <a:latin typeface="Times New Roman" pitchFamily="18" charset="0"/>
                <a:cs typeface="Times New Roman" pitchFamily="18" charset="0"/>
              </a:rPr>
              <a:t>Compounds</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The chemistry of amines is dominated by the lone pair of electrons on nitrogen, which makes amines both basic and nucleophilic.</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They react with acids to form acid-base salts, and they react with electrophiles in many of the polar reactions.</a:t>
            </a:r>
            <a:endParaRPr lang="en-GB" sz="2200" dirty="0">
              <a:solidFill>
                <a:schemeClr val="tx1"/>
              </a:solidFill>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0968"/>
            <a:ext cx="7056784" cy="236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17</a:t>
            </a:fld>
            <a:endParaRPr lang="en-GB"/>
          </a:p>
        </p:txBody>
      </p:sp>
    </p:spTree>
    <p:extLst>
      <p:ext uri="{BB962C8B-B14F-4D97-AF65-F5344CB8AC3E}">
        <p14:creationId xmlns:p14="http://schemas.microsoft.com/office/powerpoint/2010/main" val="287574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8352928" cy="216024"/>
          </a:xfrm>
        </p:spPr>
        <p:txBody>
          <a:bodyPr>
            <a:noAutofit/>
          </a:bodyPr>
          <a:lstStyle/>
          <a:p>
            <a:pPr lvl="0"/>
            <a:r>
              <a:rPr lang="en-GB" sz="2800" dirty="0" smtClean="0"/>
              <a:t>Cont…</a:t>
            </a:r>
            <a:endParaRPr lang="en-GB" sz="2800" dirty="0"/>
          </a:p>
        </p:txBody>
      </p:sp>
      <p:sp>
        <p:nvSpPr>
          <p:cNvPr id="3" name="Subtitle 2"/>
          <p:cNvSpPr>
            <a:spLocks noGrp="1"/>
          </p:cNvSpPr>
          <p:nvPr>
            <p:ph type="subTitle" idx="1"/>
          </p:nvPr>
        </p:nvSpPr>
        <p:spPr>
          <a:xfrm>
            <a:off x="144670" y="260648"/>
            <a:ext cx="8928992" cy="6120680"/>
          </a:xfrm>
        </p:spPr>
        <p:txBody>
          <a:bodyPr>
            <a:normAutofit/>
          </a:bodyPr>
          <a:lstStyle/>
          <a:p>
            <a:pPr marL="800100" lvl="1" indent="-342900" algn="just">
              <a:lnSpc>
                <a:spcPct val="150000"/>
              </a:lnSpc>
              <a:buFont typeface="Wingdings" pitchFamily="2" charset="2"/>
              <a:buChar char="Ø"/>
            </a:pPr>
            <a:r>
              <a:rPr lang="en-GB" sz="2250" dirty="0" smtClean="0">
                <a:solidFill>
                  <a:schemeClr val="tx1"/>
                </a:solidFill>
                <a:latin typeface="Times New Roman" pitchFamily="18" charset="0"/>
                <a:cs typeface="Times New Roman" pitchFamily="18" charset="0"/>
              </a:rPr>
              <a:t>Amines are much stronger bases than alcohols and ethers, their oxygen-containing analogs.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When an amine is dissolved in water, an equilibrium is established in which water acts as an acid and transfers a proton to the amine.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Just as the acid strength of a carboxylic acid can be measured by defining an acidity constant </a:t>
            </a:r>
            <a:r>
              <a:rPr lang="en-GB" sz="2100" i="1" dirty="0">
                <a:solidFill>
                  <a:schemeClr val="tx1"/>
                </a:solidFill>
                <a:latin typeface="Times New Roman" pitchFamily="18" charset="0"/>
                <a:cs typeface="Times New Roman" pitchFamily="18" charset="0"/>
              </a:rPr>
              <a:t>K</a:t>
            </a:r>
            <a:r>
              <a:rPr lang="en-GB" sz="2100" i="1" baseline="-25000" dirty="0">
                <a:solidFill>
                  <a:schemeClr val="tx1"/>
                </a:solidFill>
                <a:latin typeface="Times New Roman" pitchFamily="18" charset="0"/>
                <a:cs typeface="Times New Roman" pitchFamily="18" charset="0"/>
              </a:rPr>
              <a:t>a</a:t>
            </a:r>
            <a:r>
              <a:rPr lang="en-GB" sz="2100" dirty="0" smtClean="0">
                <a:solidFill>
                  <a:schemeClr val="tx1"/>
                </a:solidFill>
                <a:latin typeface="Times New Roman" pitchFamily="18" charset="0"/>
                <a:cs typeface="Times New Roman" pitchFamily="18" charset="0"/>
              </a:rPr>
              <a:t>, the base strength of an amines can be measured by defining an analogous basicity constant </a:t>
            </a:r>
            <a:r>
              <a:rPr lang="en-GB" sz="2100" i="1" dirty="0" smtClean="0">
                <a:solidFill>
                  <a:schemeClr val="tx1"/>
                </a:solidFill>
                <a:latin typeface="Times New Roman" pitchFamily="18" charset="0"/>
                <a:cs typeface="Times New Roman" pitchFamily="18" charset="0"/>
              </a:rPr>
              <a:t>K</a:t>
            </a:r>
            <a:r>
              <a:rPr lang="en-GB" sz="2100" i="1" baseline="-25000" dirty="0" smtClean="0">
                <a:solidFill>
                  <a:schemeClr val="tx1"/>
                </a:solidFill>
                <a:latin typeface="Times New Roman" pitchFamily="18" charset="0"/>
                <a:cs typeface="Times New Roman" pitchFamily="18" charset="0"/>
              </a:rPr>
              <a:t>b</a:t>
            </a:r>
            <a:r>
              <a:rPr lang="en-GB" sz="2100" dirty="0" smtClean="0">
                <a:solidFill>
                  <a:schemeClr val="tx1"/>
                </a:solidFill>
                <a:latin typeface="Times New Roman" pitchFamily="18" charset="0"/>
                <a:cs typeface="Times New Roman" pitchFamily="18" charset="0"/>
              </a:rPr>
              <a:t>.</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larger the value of </a:t>
            </a:r>
            <a:r>
              <a:rPr lang="en-GB" sz="2100" i="1" dirty="0" smtClean="0">
                <a:solidFill>
                  <a:schemeClr val="tx1"/>
                </a:solidFill>
                <a:latin typeface="Times New Roman" pitchFamily="18" charset="0"/>
                <a:cs typeface="Times New Roman" pitchFamily="18" charset="0"/>
              </a:rPr>
              <a:t>K</a:t>
            </a:r>
            <a:r>
              <a:rPr lang="en-GB" sz="2100" i="1" baseline="-25000" dirty="0" smtClean="0">
                <a:solidFill>
                  <a:schemeClr val="tx1"/>
                </a:solidFill>
                <a:latin typeface="Times New Roman" pitchFamily="18" charset="0"/>
                <a:cs typeface="Times New Roman" pitchFamily="18" charset="0"/>
              </a:rPr>
              <a:t>b</a:t>
            </a:r>
            <a:r>
              <a:rPr lang="en-GB" sz="2100" i="1" dirty="0" smtClean="0">
                <a:solidFill>
                  <a:schemeClr val="tx1"/>
                </a:solidFill>
                <a:latin typeface="Times New Roman" pitchFamily="18" charset="0"/>
                <a:cs typeface="Times New Roman" pitchFamily="18" charset="0"/>
              </a:rPr>
              <a:t> </a:t>
            </a:r>
            <a:r>
              <a:rPr lang="en-GB" sz="2100" dirty="0" smtClean="0">
                <a:solidFill>
                  <a:schemeClr val="tx1"/>
                </a:solidFill>
                <a:latin typeface="Times New Roman" pitchFamily="18" charset="0"/>
                <a:cs typeface="Times New Roman" pitchFamily="18" charset="0"/>
              </a:rPr>
              <a:t>and the smaller the value of </a:t>
            </a:r>
            <a:r>
              <a:rPr lang="en-GB" sz="2100" i="1" dirty="0" smtClean="0">
                <a:solidFill>
                  <a:schemeClr val="tx1"/>
                </a:solidFill>
                <a:latin typeface="Times New Roman" pitchFamily="18" charset="0"/>
                <a:cs typeface="Times New Roman" pitchFamily="18" charset="0"/>
              </a:rPr>
              <a:t>pK</a:t>
            </a:r>
            <a:r>
              <a:rPr lang="en-GB" sz="2100" i="1" baseline="-25000" dirty="0" smtClean="0">
                <a:solidFill>
                  <a:schemeClr val="tx1"/>
                </a:solidFill>
                <a:latin typeface="Times New Roman" pitchFamily="18" charset="0"/>
                <a:cs typeface="Times New Roman" pitchFamily="18" charset="0"/>
              </a:rPr>
              <a:t>b</a:t>
            </a:r>
            <a:r>
              <a:rPr lang="en-GB" sz="2100" dirty="0" smtClean="0">
                <a:solidFill>
                  <a:schemeClr val="tx1"/>
                </a:solidFill>
                <a:latin typeface="Times New Roman" pitchFamily="18" charset="0"/>
                <a:cs typeface="Times New Roman" pitchFamily="18" charset="0"/>
              </a:rPr>
              <a:t>, the more favourable the proton-transfer equilibrium and the stronger the base.</a:t>
            </a:r>
            <a:endParaRPr lang="en-GB" sz="2100" dirty="0">
              <a:solidFill>
                <a:schemeClr val="tx1"/>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98875207"/>
              </p:ext>
            </p:extLst>
          </p:nvPr>
        </p:nvGraphicFramePr>
        <p:xfrm>
          <a:off x="2915816" y="4869160"/>
          <a:ext cx="6094184" cy="1900917"/>
        </p:xfrm>
        <a:graphic>
          <a:graphicData uri="http://schemas.openxmlformats.org/presentationml/2006/ole">
            <mc:AlternateContent xmlns:mc="http://schemas.openxmlformats.org/markup-compatibility/2006">
              <mc:Choice xmlns:v="urn:schemas-microsoft-com:vml" Requires="v">
                <p:oleObj spid="_x0000_s12316" name="CS ChemDraw Drawing" r:id="rId3" imgW="3511119" imgH="1454701" progId="ChemDraw.Document.6.0">
                  <p:embed/>
                </p:oleObj>
              </mc:Choice>
              <mc:Fallback>
                <p:oleObj name="CS ChemDraw Drawing" r:id="rId3" imgW="3511119" imgH="1454701" progId="ChemDraw.Document.6.0">
                  <p:embed/>
                  <p:pic>
                    <p:nvPicPr>
                      <p:cNvPr id="0" name=""/>
                      <p:cNvPicPr/>
                      <p:nvPr/>
                    </p:nvPicPr>
                    <p:blipFill>
                      <a:blip r:embed="rId4"/>
                      <a:stretch>
                        <a:fillRect/>
                      </a:stretch>
                    </p:blipFill>
                    <p:spPr>
                      <a:xfrm>
                        <a:off x="2915816" y="4869160"/>
                        <a:ext cx="6094184" cy="190091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E755635D-64E5-431D-8865-B29CD0F63C14}" type="slidenum">
              <a:rPr lang="en-GB" smtClean="0"/>
              <a:t>18</a:t>
            </a:fld>
            <a:endParaRPr lang="en-GB"/>
          </a:p>
        </p:txBody>
      </p:sp>
    </p:spTree>
    <p:extLst>
      <p:ext uri="{BB962C8B-B14F-4D97-AF65-F5344CB8AC3E}">
        <p14:creationId xmlns:p14="http://schemas.microsoft.com/office/powerpoint/2010/main" val="422627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424936" cy="216024"/>
          </a:xfrm>
        </p:spPr>
        <p:txBody>
          <a:bodyPr>
            <a:noAutofit/>
          </a:bodyPr>
          <a:lstStyle/>
          <a:p>
            <a:pPr lvl="0"/>
            <a:r>
              <a:rPr lang="en-GB" sz="2800" dirty="0" smtClean="0">
                <a:latin typeface="Times New Roman" pitchFamily="18" charset="0"/>
                <a:cs typeface="Times New Roman" pitchFamily="18" charset="0"/>
              </a:rPr>
              <a:t>Cont…</a:t>
            </a:r>
            <a:endParaRPr lang="en-GB" sz="2800" dirty="0">
              <a:latin typeface="Times New Roman" pitchFamily="18" charset="0"/>
              <a:cs typeface="Times New Roman" pitchFamily="18" charset="0"/>
            </a:endParaRPr>
          </a:p>
        </p:txBody>
      </p:sp>
      <p:sp>
        <p:nvSpPr>
          <p:cNvPr id="3" name="Subtitle 2"/>
          <p:cNvSpPr>
            <a:spLocks noGrp="1"/>
          </p:cNvSpPr>
          <p:nvPr>
            <p:ph type="subTitle" idx="1"/>
          </p:nvPr>
        </p:nvSpPr>
        <p:spPr>
          <a:xfrm>
            <a:off x="195903" y="26064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In practice, </a:t>
            </a:r>
            <a:r>
              <a:rPr lang="en-GB" sz="2400" i="1" dirty="0">
                <a:solidFill>
                  <a:schemeClr val="tx1"/>
                </a:solidFill>
                <a:latin typeface="Times New Roman" pitchFamily="18" charset="0"/>
                <a:cs typeface="Times New Roman" pitchFamily="18" charset="0"/>
              </a:rPr>
              <a:t>K</a:t>
            </a:r>
            <a:r>
              <a:rPr lang="en-GB" sz="2400" i="1" baseline="-25000" dirty="0">
                <a:solidFill>
                  <a:schemeClr val="tx1"/>
                </a:solidFill>
                <a:latin typeface="Times New Roman" pitchFamily="18" charset="0"/>
                <a:cs typeface="Times New Roman" pitchFamily="18" charset="0"/>
              </a:rPr>
              <a:t>b</a:t>
            </a:r>
            <a:r>
              <a:rPr lang="en-GB" sz="2300" dirty="0" smtClean="0">
                <a:solidFill>
                  <a:schemeClr val="tx1"/>
                </a:solidFill>
                <a:latin typeface="Times New Roman" pitchFamily="18" charset="0"/>
                <a:cs typeface="Times New Roman" pitchFamily="18" charset="0"/>
              </a:rPr>
              <a:t> values are not often used. Instead, the most convenient way to measure the </a:t>
            </a:r>
            <a:r>
              <a:rPr lang="en-GB" sz="2300" i="1" dirty="0" smtClean="0">
                <a:solidFill>
                  <a:schemeClr val="tx1"/>
                </a:solidFill>
                <a:latin typeface="Times New Roman" pitchFamily="18" charset="0"/>
                <a:cs typeface="Times New Roman" pitchFamily="18" charset="0"/>
              </a:rPr>
              <a:t>basicity</a:t>
            </a:r>
            <a:r>
              <a:rPr lang="en-GB" sz="2300" dirty="0" smtClean="0">
                <a:solidFill>
                  <a:schemeClr val="tx1"/>
                </a:solidFill>
                <a:latin typeface="Times New Roman" pitchFamily="18" charset="0"/>
                <a:cs typeface="Times New Roman" pitchFamily="18" charset="0"/>
              </a:rPr>
              <a:t> of an amine (RNH</a:t>
            </a:r>
            <a:r>
              <a:rPr lang="en-GB" sz="2000" baseline="-25000" dirty="0">
                <a:solidFill>
                  <a:schemeClr val="tx1"/>
                </a:solidFill>
                <a:latin typeface="Times New Roman" pitchFamily="18" charset="0"/>
                <a:cs typeface="Times New Roman" pitchFamily="18" charset="0"/>
              </a:rPr>
              <a:t> 2</a:t>
            </a:r>
            <a:r>
              <a:rPr lang="en-GB" sz="2300" dirty="0" smtClean="0">
                <a:solidFill>
                  <a:schemeClr val="tx1"/>
                </a:solidFill>
                <a:latin typeface="Times New Roman" pitchFamily="18" charset="0"/>
                <a:cs typeface="Times New Roman" pitchFamily="18" charset="0"/>
              </a:rPr>
              <a:t>) is to look at the </a:t>
            </a:r>
            <a:r>
              <a:rPr lang="en-GB" sz="2300" i="1" dirty="0" smtClean="0">
                <a:solidFill>
                  <a:schemeClr val="tx1"/>
                </a:solidFill>
                <a:latin typeface="Times New Roman" pitchFamily="18" charset="0"/>
                <a:cs typeface="Times New Roman" pitchFamily="18" charset="0"/>
              </a:rPr>
              <a:t>acidity</a:t>
            </a:r>
            <a:r>
              <a:rPr lang="en-GB" sz="2300" dirty="0" smtClean="0">
                <a:solidFill>
                  <a:schemeClr val="tx1"/>
                </a:solidFill>
                <a:latin typeface="Times New Roman" pitchFamily="18" charset="0"/>
                <a:cs typeface="Times New Roman" pitchFamily="18" charset="0"/>
              </a:rPr>
              <a:t> of the corresponding ammonium ion (RNH</a:t>
            </a:r>
            <a:r>
              <a:rPr lang="en-GB" sz="2000" baseline="-25000" dirty="0">
                <a:solidFill>
                  <a:schemeClr val="tx1"/>
                </a:solidFill>
                <a:latin typeface="Times New Roman" pitchFamily="18" charset="0"/>
                <a:cs typeface="Times New Roman" pitchFamily="18" charset="0"/>
              </a:rPr>
              <a:t> </a:t>
            </a:r>
            <a:r>
              <a:rPr lang="en-GB" sz="2000" baseline="-25000" dirty="0" smtClean="0">
                <a:solidFill>
                  <a:schemeClr val="tx1"/>
                </a:solidFill>
                <a:latin typeface="Times New Roman" pitchFamily="18" charset="0"/>
                <a:cs typeface="Times New Roman" pitchFamily="18" charset="0"/>
              </a:rPr>
              <a:t>3</a:t>
            </a:r>
            <a:r>
              <a:rPr lang="en-GB" sz="2400" baseline="30000" dirty="0" smtClean="0">
                <a:solidFill>
                  <a:schemeClr val="tx1"/>
                </a:solidFill>
                <a:latin typeface="Times New Roman" pitchFamily="18" charset="0"/>
                <a:cs typeface="Times New Roman" pitchFamily="18" charset="0"/>
              </a:rPr>
              <a:t>+</a:t>
            </a:r>
            <a:r>
              <a:rPr lang="en-GB" sz="2300" dirty="0" smtClean="0">
                <a:solidFill>
                  <a:schemeClr val="tx1"/>
                </a:solidFill>
                <a:latin typeface="Times New Roman" pitchFamily="18" charset="0"/>
                <a:cs typeface="Times New Roman" pitchFamily="18" charset="0"/>
              </a:rPr>
              <a:t>). </a:t>
            </a:r>
            <a:endParaRPr lang="en-GB" sz="24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300" dirty="0">
              <a:solidFill>
                <a:schemeClr val="tx1"/>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61187783"/>
              </p:ext>
            </p:extLst>
          </p:nvPr>
        </p:nvGraphicFramePr>
        <p:xfrm>
          <a:off x="1979712" y="1988840"/>
          <a:ext cx="4968552" cy="1834650"/>
        </p:xfrm>
        <a:graphic>
          <a:graphicData uri="http://schemas.openxmlformats.org/presentationml/2006/ole">
            <mc:AlternateContent xmlns:mc="http://schemas.openxmlformats.org/markup-compatibility/2006">
              <mc:Choice xmlns:v="urn:schemas-microsoft-com:vml" Requires="v">
                <p:oleObj spid="_x0000_s13367" name="CS ChemDraw Drawing" r:id="rId3" imgW="3418074" imgH="1261398" progId="ChemDraw.Document.6.0">
                  <p:embed/>
                </p:oleObj>
              </mc:Choice>
              <mc:Fallback>
                <p:oleObj name="CS ChemDraw Drawing" r:id="rId3" imgW="3418074" imgH="1261398" progId="ChemDraw.Document.6.0">
                  <p:embed/>
                  <p:pic>
                    <p:nvPicPr>
                      <p:cNvPr id="0" name=""/>
                      <p:cNvPicPr/>
                      <p:nvPr/>
                    </p:nvPicPr>
                    <p:blipFill>
                      <a:blip r:embed="rId4"/>
                      <a:stretch>
                        <a:fillRect/>
                      </a:stretch>
                    </p:blipFill>
                    <p:spPr>
                      <a:xfrm>
                        <a:off x="1979712" y="1988840"/>
                        <a:ext cx="4968552" cy="18346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52958726"/>
              </p:ext>
            </p:extLst>
          </p:nvPr>
        </p:nvGraphicFramePr>
        <p:xfrm>
          <a:off x="1187624" y="3318299"/>
          <a:ext cx="6624736" cy="3413073"/>
        </p:xfrm>
        <a:graphic>
          <a:graphicData uri="http://schemas.openxmlformats.org/presentationml/2006/ole">
            <mc:AlternateContent xmlns:mc="http://schemas.openxmlformats.org/markup-compatibility/2006">
              <mc:Choice xmlns:v="urn:schemas-microsoft-com:vml" Requires="v">
                <p:oleObj spid="_x0000_s13368" name="CS ChemDraw Drawing" r:id="rId5" imgW="3864387" imgH="2654697" progId="ChemDraw.Document.6.0">
                  <p:embed/>
                </p:oleObj>
              </mc:Choice>
              <mc:Fallback>
                <p:oleObj name="CS ChemDraw Drawing" r:id="rId5" imgW="3864387" imgH="2654697" progId="ChemDraw.Document.6.0">
                  <p:embed/>
                  <p:pic>
                    <p:nvPicPr>
                      <p:cNvPr id="0" name=""/>
                      <p:cNvPicPr/>
                      <p:nvPr/>
                    </p:nvPicPr>
                    <p:blipFill>
                      <a:blip r:embed="rId6"/>
                      <a:stretch>
                        <a:fillRect/>
                      </a:stretch>
                    </p:blipFill>
                    <p:spPr>
                      <a:xfrm>
                        <a:off x="1187624" y="3318299"/>
                        <a:ext cx="6624736" cy="3413073"/>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E755635D-64E5-431D-8865-B29CD0F63C14}" type="slidenum">
              <a:rPr lang="en-GB" smtClean="0"/>
              <a:t>19</a:t>
            </a:fld>
            <a:endParaRPr lang="en-GB"/>
          </a:p>
        </p:txBody>
      </p:sp>
    </p:spTree>
    <p:extLst>
      <p:ext uri="{BB962C8B-B14F-4D97-AF65-F5344CB8AC3E}">
        <p14:creationId xmlns:p14="http://schemas.microsoft.com/office/powerpoint/2010/main" val="409741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856984" cy="504056"/>
          </a:xfrm>
        </p:spPr>
        <p:txBody>
          <a:bodyPr>
            <a:noAutofit/>
          </a:bodyPr>
          <a:lstStyle/>
          <a:p>
            <a:r>
              <a:rPr lang="en-US" sz="2800" b="1" dirty="0" smtClean="0">
                <a:latin typeface="Times New Roman" pitchFamily="18" charset="0"/>
                <a:cs typeface="Times New Roman" pitchFamily="18" charset="0"/>
              </a:rPr>
              <a:t>2. AMINES</a:t>
            </a:r>
            <a:endParaRPr lang="en-GB" sz="2800" dirty="0"/>
          </a:p>
        </p:txBody>
      </p:sp>
      <p:sp>
        <p:nvSpPr>
          <p:cNvPr id="3" name="Subtitle 2"/>
          <p:cNvSpPr>
            <a:spLocks noGrp="1"/>
          </p:cNvSpPr>
          <p:nvPr>
            <p:ph type="subTitle" idx="1"/>
          </p:nvPr>
        </p:nvSpPr>
        <p:spPr>
          <a:xfrm>
            <a:off x="251520" y="404664"/>
            <a:ext cx="8784976" cy="6336704"/>
          </a:xfrm>
        </p:spPr>
        <p:txBody>
          <a:bodyPr>
            <a:normAutofit lnSpcReduction="10000"/>
          </a:bodyPr>
          <a:lstStyle/>
          <a:p>
            <a:pPr algn="just"/>
            <a:r>
              <a:rPr lang="en-GB" sz="2600" b="1" dirty="0" smtClean="0">
                <a:solidFill>
                  <a:schemeClr val="tx1"/>
                </a:solidFill>
                <a:latin typeface="Times New Roman" pitchFamily="18" charset="0"/>
                <a:cs typeface="Times New Roman" pitchFamily="18" charset="0"/>
              </a:rPr>
              <a:t>2.1. </a:t>
            </a:r>
            <a:r>
              <a:rPr lang="en-GB" sz="2600" b="1" dirty="0">
                <a:solidFill>
                  <a:schemeClr val="tx1"/>
                </a:solidFill>
                <a:latin typeface="Times New Roman" pitchFamily="18" charset="0"/>
                <a:cs typeface="Times New Roman" pitchFamily="18" charset="0"/>
              </a:rPr>
              <a:t>I</a:t>
            </a:r>
            <a:r>
              <a:rPr lang="en-GB" sz="2600" b="1" dirty="0" smtClean="0">
                <a:solidFill>
                  <a:schemeClr val="tx1"/>
                </a:solidFill>
                <a:latin typeface="Times New Roman" pitchFamily="18" charset="0"/>
                <a:cs typeface="Times New Roman" pitchFamily="18" charset="0"/>
              </a:rPr>
              <a:t>ntroduction</a:t>
            </a:r>
          </a:p>
          <a:p>
            <a:pPr marL="342900" indent="-342900" algn="just">
              <a:lnSpc>
                <a:spcPct val="150000"/>
              </a:lnSpc>
              <a:buFont typeface="Wingdings" pitchFamily="2" charset="2"/>
              <a:buChar char="Ø"/>
            </a:pPr>
            <a:r>
              <a:rPr lang="en-GB" sz="2200" dirty="0" smtClean="0">
                <a:solidFill>
                  <a:schemeClr val="tx1"/>
                </a:solidFill>
                <a:latin typeface="Times New Roman" pitchFamily="18" charset="0"/>
                <a:cs typeface="Times New Roman" pitchFamily="18" charset="0"/>
              </a:rPr>
              <a:t>Amines are organic derivatives of ammonia in the same way that alcohols and ethers are organic derivatives of water. </a:t>
            </a:r>
          </a:p>
          <a:p>
            <a:pPr marL="800100" lvl="1"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Like ammonia, amines contain a nitrogen atom with a lone pair of electrons, making amines both basic and nucleophilic. </a:t>
            </a:r>
          </a:p>
          <a:p>
            <a:pPr marL="800100" lvl="1"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In fact, that most of the chemistry of amines depends on the presence of this lone pair of electrons.</a:t>
            </a:r>
          </a:p>
          <a:p>
            <a:pPr marL="342900" indent="-342900" algn="just">
              <a:lnSpc>
                <a:spcPct val="150000"/>
              </a:lnSpc>
              <a:buFont typeface="Wingdings" pitchFamily="2" charset="2"/>
              <a:buChar char="Ø"/>
            </a:pPr>
            <a:r>
              <a:rPr lang="en-GB" sz="2200" dirty="0" smtClean="0">
                <a:solidFill>
                  <a:schemeClr val="tx1"/>
                </a:solidFill>
                <a:latin typeface="Times New Roman" pitchFamily="18" charset="0"/>
                <a:cs typeface="Times New Roman" pitchFamily="18" charset="0"/>
              </a:rPr>
              <a:t>Amines occur widely in all living organisms. </a:t>
            </a:r>
          </a:p>
          <a:p>
            <a:pPr marL="800100" lvl="1"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Trimethylamine, for instance, occurs in animal tissues and is partially responsible for the distinctive odor of fish, nicotine is found in tobacco, and cocaine is a stimulant found in the south American coca bush. </a:t>
            </a:r>
            <a:endParaRPr lang="en-GB" sz="22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a:t>
            </a:fld>
            <a:endParaRPr lang="en-GB"/>
          </a:p>
        </p:txBody>
      </p:sp>
    </p:spTree>
    <p:extLst>
      <p:ext uri="{BB962C8B-B14F-4D97-AF65-F5344CB8AC3E}">
        <p14:creationId xmlns:p14="http://schemas.microsoft.com/office/powerpoint/2010/main" val="3158020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These equations say that the </a:t>
            </a:r>
            <a:r>
              <a:rPr lang="en-GB" sz="2000" i="1" dirty="0">
                <a:solidFill>
                  <a:schemeClr val="tx1"/>
                </a:solidFill>
                <a:latin typeface="Times New Roman" pitchFamily="18" charset="0"/>
                <a:cs typeface="Times New Roman" pitchFamily="18" charset="0"/>
              </a:rPr>
              <a:t>K</a:t>
            </a:r>
            <a:r>
              <a:rPr lang="en-GB" sz="2000" i="1" baseline="-25000" dirty="0">
                <a:solidFill>
                  <a:schemeClr val="tx1"/>
                </a:solidFill>
                <a:latin typeface="Times New Roman" pitchFamily="18" charset="0"/>
                <a:cs typeface="Times New Roman" pitchFamily="18" charset="0"/>
              </a:rPr>
              <a:t>b</a:t>
            </a:r>
            <a:r>
              <a:rPr lang="en-GB" sz="2300" dirty="0" smtClean="0">
                <a:solidFill>
                  <a:schemeClr val="tx1"/>
                </a:solidFill>
                <a:latin typeface="Times New Roman" pitchFamily="18" charset="0"/>
                <a:cs typeface="Times New Roman" pitchFamily="18" charset="0"/>
              </a:rPr>
              <a:t> of an amine multiplied by the </a:t>
            </a:r>
            <a:r>
              <a:rPr lang="en-GB" sz="2000" i="1" dirty="0" smtClean="0">
                <a:solidFill>
                  <a:schemeClr val="tx1"/>
                </a:solidFill>
                <a:latin typeface="Times New Roman" pitchFamily="18" charset="0"/>
                <a:cs typeface="Times New Roman" pitchFamily="18" charset="0"/>
              </a:rPr>
              <a:t>K</a:t>
            </a:r>
            <a:r>
              <a:rPr lang="en-GB" sz="2000" i="1" baseline="-25000" dirty="0" smtClean="0">
                <a:solidFill>
                  <a:schemeClr val="tx1"/>
                </a:solidFill>
                <a:latin typeface="Times New Roman" pitchFamily="18" charset="0"/>
                <a:cs typeface="Times New Roman" pitchFamily="18" charset="0"/>
              </a:rPr>
              <a:t>a</a:t>
            </a:r>
            <a:r>
              <a:rPr lang="en-GB" sz="2300" dirty="0" smtClean="0">
                <a:solidFill>
                  <a:schemeClr val="tx1"/>
                </a:solidFill>
                <a:latin typeface="Times New Roman" pitchFamily="18" charset="0"/>
                <a:cs typeface="Times New Roman" pitchFamily="18" charset="0"/>
              </a:rPr>
              <a:t> of </a:t>
            </a:r>
            <a:r>
              <a:rPr lang="en-GB" sz="2300" dirty="0">
                <a:solidFill>
                  <a:schemeClr val="tx1"/>
                </a:solidFill>
                <a:latin typeface="Times New Roman" pitchFamily="18" charset="0"/>
                <a:cs typeface="Times New Roman" pitchFamily="18" charset="0"/>
              </a:rPr>
              <a:t>t</a:t>
            </a:r>
            <a:r>
              <a:rPr lang="en-GB" sz="2300" dirty="0" smtClean="0">
                <a:solidFill>
                  <a:schemeClr val="tx1"/>
                </a:solidFill>
                <a:latin typeface="Times New Roman" pitchFamily="18" charset="0"/>
                <a:cs typeface="Times New Roman" pitchFamily="18" charset="0"/>
              </a:rPr>
              <a:t>he corresponding ammonium ion is equal to </a:t>
            </a:r>
            <a:r>
              <a:rPr lang="en-GB" sz="2000" i="1" dirty="0" smtClean="0">
                <a:solidFill>
                  <a:schemeClr val="tx1"/>
                </a:solidFill>
                <a:latin typeface="Times New Roman" pitchFamily="18" charset="0"/>
                <a:cs typeface="Times New Roman" pitchFamily="18" charset="0"/>
              </a:rPr>
              <a:t>K</a:t>
            </a:r>
            <a:r>
              <a:rPr lang="en-GB" sz="2000" i="1" baseline="-25000" dirty="0" smtClean="0">
                <a:solidFill>
                  <a:schemeClr val="tx1"/>
                </a:solidFill>
                <a:latin typeface="Times New Roman" pitchFamily="18" charset="0"/>
                <a:cs typeface="Times New Roman" pitchFamily="18" charset="0"/>
              </a:rPr>
              <a:t>w</a:t>
            </a:r>
            <a:r>
              <a:rPr lang="en-GB" sz="2300" dirty="0" smtClean="0">
                <a:solidFill>
                  <a:schemeClr val="tx1"/>
                </a:solidFill>
                <a:latin typeface="Times New Roman" pitchFamily="18" charset="0"/>
                <a:cs typeface="Times New Roman" pitchFamily="18" charset="0"/>
              </a:rPr>
              <a:t>, the ion-product constant for water (1.00 x </a:t>
            </a:r>
            <a:r>
              <a:rPr lang="en-GB" sz="2300" dirty="0" smtClean="0">
                <a:solidFill>
                  <a:schemeClr val="tx1"/>
                </a:solidFill>
                <a:latin typeface="Times New Roman" pitchFamily="18" charset="0"/>
                <a:cs typeface="Times New Roman" pitchFamily="18" charset="0"/>
              </a:rPr>
              <a:t>10</a:t>
            </a:r>
            <a:r>
              <a:rPr lang="en-GB" sz="2400" baseline="30000" dirty="0" smtClean="0">
                <a:solidFill>
                  <a:schemeClr val="tx1"/>
                </a:solidFill>
              </a:rPr>
              <a:t>-14</a:t>
            </a:r>
            <a:r>
              <a:rPr lang="en-GB" sz="2300" dirty="0" smtClean="0">
                <a:solidFill>
                  <a:schemeClr val="tx1"/>
                </a:solidFill>
                <a:latin typeface="Times New Roman" pitchFamily="18" charset="0"/>
                <a:cs typeface="Times New Roman" pitchFamily="18" charset="0"/>
              </a:rPr>
              <a:t>). </a:t>
            </a:r>
            <a:endParaRPr lang="en-GB" sz="23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Thus, if we know </a:t>
            </a:r>
            <a:r>
              <a:rPr lang="en-GB" sz="2400" i="1" dirty="0">
                <a:solidFill>
                  <a:schemeClr val="tx1"/>
                </a:solidFill>
                <a:latin typeface="Times New Roman" pitchFamily="18" charset="0"/>
                <a:cs typeface="Times New Roman" pitchFamily="18" charset="0"/>
              </a:rPr>
              <a:t>K</a:t>
            </a:r>
            <a:r>
              <a:rPr lang="en-GB" sz="2400" i="1" baseline="-25000" dirty="0">
                <a:solidFill>
                  <a:schemeClr val="tx1"/>
                </a:solidFill>
                <a:latin typeface="Times New Roman" pitchFamily="18" charset="0"/>
                <a:cs typeface="Times New Roman" pitchFamily="18" charset="0"/>
              </a:rPr>
              <a:t>a</a:t>
            </a:r>
            <a:r>
              <a:rPr lang="en-GB" sz="2300" dirty="0" smtClean="0">
                <a:solidFill>
                  <a:schemeClr val="tx1"/>
                </a:solidFill>
                <a:latin typeface="Times New Roman" pitchFamily="18" charset="0"/>
                <a:cs typeface="Times New Roman" pitchFamily="18" charset="0"/>
              </a:rPr>
              <a:t> for an ammonium ion, we also know </a:t>
            </a:r>
            <a:r>
              <a:rPr lang="en-GB" sz="2000" i="1" dirty="0">
                <a:solidFill>
                  <a:schemeClr val="tx1"/>
                </a:solidFill>
                <a:latin typeface="Times New Roman" pitchFamily="18" charset="0"/>
                <a:cs typeface="Times New Roman" pitchFamily="18" charset="0"/>
              </a:rPr>
              <a:t>K</a:t>
            </a:r>
            <a:r>
              <a:rPr lang="en-GB" sz="2000" i="1" baseline="-25000" dirty="0">
                <a:solidFill>
                  <a:schemeClr val="tx1"/>
                </a:solidFill>
                <a:latin typeface="Times New Roman" pitchFamily="18" charset="0"/>
                <a:cs typeface="Times New Roman" pitchFamily="18" charset="0"/>
              </a:rPr>
              <a:t>b</a:t>
            </a:r>
            <a:r>
              <a:rPr lang="en-GB" sz="2300" dirty="0" smtClean="0">
                <a:solidFill>
                  <a:schemeClr val="tx1"/>
                </a:solidFill>
                <a:latin typeface="Times New Roman" pitchFamily="18" charset="0"/>
                <a:cs typeface="Times New Roman" pitchFamily="18" charset="0"/>
              </a:rPr>
              <a:t> for the corresponding amine base because </a:t>
            </a:r>
            <a:r>
              <a:rPr lang="en-GB" sz="2000" i="1" dirty="0">
                <a:solidFill>
                  <a:schemeClr val="tx1"/>
                </a:solidFill>
                <a:latin typeface="Times New Roman" pitchFamily="18" charset="0"/>
                <a:cs typeface="Times New Roman" pitchFamily="18" charset="0"/>
              </a:rPr>
              <a:t>K</a:t>
            </a:r>
            <a:r>
              <a:rPr lang="en-GB" sz="2000" i="1" baseline="-25000" dirty="0">
                <a:solidFill>
                  <a:schemeClr val="tx1"/>
                </a:solidFill>
                <a:latin typeface="Times New Roman" pitchFamily="18" charset="0"/>
                <a:cs typeface="Times New Roman" pitchFamily="18" charset="0"/>
              </a:rPr>
              <a:t>b</a:t>
            </a:r>
            <a:r>
              <a:rPr lang="en-GB" sz="2300" dirty="0" smtClean="0">
                <a:solidFill>
                  <a:schemeClr val="tx1"/>
                </a:solidFill>
                <a:latin typeface="Times New Roman" pitchFamily="18" charset="0"/>
                <a:cs typeface="Times New Roman" pitchFamily="18" charset="0"/>
              </a:rPr>
              <a:t> = </a:t>
            </a:r>
            <a:r>
              <a:rPr lang="en-GB" sz="2000" i="1" dirty="0" smtClean="0">
                <a:solidFill>
                  <a:schemeClr val="tx1"/>
                </a:solidFill>
                <a:latin typeface="Times New Roman" pitchFamily="18" charset="0"/>
                <a:cs typeface="Times New Roman" pitchFamily="18" charset="0"/>
              </a:rPr>
              <a:t>K</a:t>
            </a:r>
            <a:r>
              <a:rPr lang="en-GB" sz="2000" i="1" baseline="-25000" dirty="0" smtClean="0">
                <a:solidFill>
                  <a:schemeClr val="tx1"/>
                </a:solidFill>
                <a:latin typeface="Times New Roman" pitchFamily="18" charset="0"/>
                <a:cs typeface="Times New Roman" pitchFamily="18" charset="0"/>
              </a:rPr>
              <a:t>w</a:t>
            </a:r>
            <a:r>
              <a:rPr lang="en-GB" sz="2300" dirty="0" smtClean="0">
                <a:solidFill>
                  <a:schemeClr val="tx1"/>
                </a:solidFill>
                <a:latin typeface="Times New Roman" pitchFamily="18" charset="0"/>
                <a:cs typeface="Times New Roman" pitchFamily="18" charset="0"/>
              </a:rPr>
              <a:t>/</a:t>
            </a:r>
            <a:r>
              <a:rPr lang="en-GB" sz="2000" i="1" dirty="0" smtClean="0">
                <a:solidFill>
                  <a:schemeClr val="tx1"/>
                </a:solidFill>
                <a:latin typeface="Times New Roman" pitchFamily="18" charset="0"/>
                <a:cs typeface="Times New Roman" pitchFamily="18" charset="0"/>
              </a:rPr>
              <a:t>K</a:t>
            </a:r>
            <a:r>
              <a:rPr lang="en-GB" sz="2000" i="1" baseline="-25000" dirty="0" smtClean="0">
                <a:solidFill>
                  <a:schemeClr val="tx1"/>
                </a:solidFill>
                <a:latin typeface="Times New Roman" pitchFamily="18" charset="0"/>
                <a:cs typeface="Times New Roman" pitchFamily="18" charset="0"/>
              </a:rPr>
              <a:t>a</a:t>
            </a:r>
            <a:r>
              <a:rPr lang="en-GB" sz="2300" dirty="0" smtClean="0">
                <a:solidFill>
                  <a:schemeClr val="tx1"/>
                </a:solidFill>
                <a:latin typeface="Times New Roman" pitchFamily="18" charset="0"/>
                <a:cs typeface="Times New Roman" pitchFamily="18" charset="0"/>
              </a:rPr>
              <a:t>.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 more acidic the ammonium ion, the less tightly the proton is held and the weaker the corresponding base.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That is, a weaker base has an ammonium ion with a smaller p</a:t>
            </a:r>
            <a:r>
              <a:rPr lang="en-GB" sz="2200" i="1" dirty="0" smtClean="0">
                <a:solidFill>
                  <a:schemeClr val="tx1"/>
                </a:solidFill>
                <a:latin typeface="Times New Roman" pitchFamily="18" charset="0"/>
                <a:cs typeface="Times New Roman" pitchFamily="18" charset="0"/>
              </a:rPr>
              <a:t>K</a:t>
            </a:r>
            <a:r>
              <a:rPr lang="en-GB" sz="2200" i="1" baseline="-25000" dirty="0" smtClean="0">
                <a:solidFill>
                  <a:schemeClr val="tx1"/>
                </a:solidFill>
                <a:latin typeface="Times New Roman" pitchFamily="18" charset="0"/>
                <a:cs typeface="Times New Roman" pitchFamily="18" charset="0"/>
              </a:rPr>
              <a:t>a</a:t>
            </a:r>
            <a:r>
              <a:rPr lang="en-GB" sz="2200" dirty="0" smtClean="0">
                <a:solidFill>
                  <a:schemeClr val="tx1"/>
                </a:solidFill>
                <a:latin typeface="Times New Roman" pitchFamily="18" charset="0"/>
                <a:cs typeface="Times New Roman" pitchFamily="18" charset="0"/>
              </a:rPr>
              <a:t>, and a stronger base has an ammonium ion with a larger </a:t>
            </a:r>
            <a:r>
              <a:rPr lang="en-GB" sz="2200" dirty="0">
                <a:solidFill>
                  <a:schemeClr val="tx1"/>
                </a:solidFill>
                <a:latin typeface="Times New Roman" pitchFamily="18" charset="0"/>
                <a:cs typeface="Times New Roman" pitchFamily="18" charset="0"/>
              </a:rPr>
              <a:t>p</a:t>
            </a:r>
            <a:r>
              <a:rPr lang="en-GB" sz="2200" i="1" dirty="0">
                <a:solidFill>
                  <a:schemeClr val="tx1"/>
                </a:solidFill>
                <a:latin typeface="Times New Roman" pitchFamily="18" charset="0"/>
                <a:cs typeface="Times New Roman" pitchFamily="18" charset="0"/>
              </a:rPr>
              <a:t>K</a:t>
            </a:r>
            <a:r>
              <a:rPr lang="en-GB" sz="2200" i="1" baseline="-25000" dirty="0">
                <a:solidFill>
                  <a:schemeClr val="tx1"/>
                </a:solidFill>
                <a:latin typeface="Times New Roman" pitchFamily="18" charset="0"/>
                <a:cs typeface="Times New Roman" pitchFamily="18" charset="0"/>
              </a:rPr>
              <a:t>a</a:t>
            </a:r>
            <a:r>
              <a:rPr lang="en-GB" sz="2200" dirty="0" smtClean="0">
                <a:solidFill>
                  <a:schemeClr val="tx1"/>
                </a:solidFill>
                <a:latin typeface="Times New Roman" pitchFamily="18" charset="0"/>
                <a:cs typeface="Times New Roman" pitchFamily="18" charset="0"/>
              </a:rPr>
              <a:t>.</a:t>
            </a:r>
            <a:endParaRPr lang="en-GB" sz="2200" dirty="0">
              <a:solidFill>
                <a:schemeClr val="tx1"/>
              </a:solidFill>
              <a:latin typeface="Times New Roman" pitchFamily="18" charset="0"/>
              <a:cs typeface="Times New Roman" pitchFamily="18" charset="0"/>
            </a:endParaRPr>
          </a:p>
        </p:txBody>
      </p:sp>
      <p:sp>
        <p:nvSpPr>
          <p:cNvPr id="4" name="Rectangle 3"/>
          <p:cNvSpPr/>
          <p:nvPr/>
        </p:nvSpPr>
        <p:spPr>
          <a:xfrm>
            <a:off x="1187624" y="5733256"/>
            <a:ext cx="7560840" cy="738664"/>
          </a:xfrm>
          <a:prstGeom prst="rect">
            <a:avLst/>
          </a:prstGeom>
        </p:spPr>
        <p:txBody>
          <a:bodyPr wrap="square">
            <a:spAutoFit/>
          </a:bodyPr>
          <a:lstStyle/>
          <a:p>
            <a:r>
              <a:rPr lang="en-GB" sz="2100" dirty="0">
                <a:latin typeface="Times New Roman" pitchFamily="18" charset="0"/>
                <a:cs typeface="Times New Roman" pitchFamily="18" charset="0"/>
              </a:rPr>
              <a:t>Weaker base                           Smaller pKa for ammonium ion</a:t>
            </a:r>
          </a:p>
          <a:p>
            <a:r>
              <a:rPr lang="en-GB" sz="2100" dirty="0">
                <a:latin typeface="Times New Roman" pitchFamily="18" charset="0"/>
                <a:cs typeface="Times New Roman" pitchFamily="18" charset="0"/>
              </a:rPr>
              <a:t>Stronger base                          Larger pKa for ammonium ion</a:t>
            </a:r>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20</a:t>
            </a:fld>
            <a:endParaRPr lang="en-GB"/>
          </a:p>
        </p:txBody>
      </p:sp>
    </p:spTree>
    <p:extLst>
      <p:ext uri="{BB962C8B-B14F-4D97-AF65-F5344CB8AC3E}">
        <p14:creationId xmlns:p14="http://schemas.microsoft.com/office/powerpoint/2010/main" val="327136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Table 2. Lists p</a:t>
            </a:r>
            <a:r>
              <a:rPr lang="en-GB" sz="2400" i="1" dirty="0">
                <a:solidFill>
                  <a:schemeClr val="tx1"/>
                </a:solidFill>
                <a:latin typeface="Times New Roman" pitchFamily="18" charset="0"/>
                <a:cs typeface="Times New Roman" pitchFamily="18" charset="0"/>
              </a:rPr>
              <a:t>K</a:t>
            </a:r>
            <a:r>
              <a:rPr lang="en-GB" sz="2400" i="1" baseline="-25000" dirty="0">
                <a:solidFill>
                  <a:schemeClr val="tx1"/>
                </a:solidFill>
                <a:latin typeface="Times New Roman" pitchFamily="18" charset="0"/>
                <a:cs typeface="Times New Roman" pitchFamily="18" charset="0"/>
              </a:rPr>
              <a:t>a</a:t>
            </a:r>
            <a:r>
              <a:rPr lang="en-GB" sz="2300" dirty="0" smtClean="0">
                <a:solidFill>
                  <a:schemeClr val="tx1"/>
                </a:solidFill>
                <a:latin typeface="Times New Roman" pitchFamily="18" charset="0"/>
                <a:cs typeface="Times New Roman" pitchFamily="18" charset="0"/>
              </a:rPr>
              <a:t> values of some ammonium ions and indicates that there is a substantial range of amine basicities.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Most simple alkylamines are similar in their base strength, with p</a:t>
            </a:r>
            <a:r>
              <a:rPr lang="en-GB" sz="2200" i="1" dirty="0">
                <a:solidFill>
                  <a:schemeClr val="tx1"/>
                </a:solidFill>
                <a:latin typeface="Times New Roman" pitchFamily="18" charset="0"/>
                <a:cs typeface="Times New Roman" pitchFamily="18" charset="0"/>
              </a:rPr>
              <a:t>K</a:t>
            </a:r>
            <a:r>
              <a:rPr lang="en-GB" sz="2200" i="1" baseline="-25000" dirty="0">
                <a:solidFill>
                  <a:schemeClr val="tx1"/>
                </a:solidFill>
                <a:latin typeface="Times New Roman" pitchFamily="18" charset="0"/>
                <a:cs typeface="Times New Roman" pitchFamily="18" charset="0"/>
              </a:rPr>
              <a:t>a</a:t>
            </a:r>
            <a:r>
              <a:rPr lang="en-GB" sz="2200" dirty="0" smtClean="0">
                <a:solidFill>
                  <a:schemeClr val="tx1"/>
                </a:solidFill>
                <a:latin typeface="Times New Roman" pitchFamily="18" charset="0"/>
                <a:cs typeface="Times New Roman" pitchFamily="18" charset="0"/>
              </a:rPr>
              <a:t>’s for their ammonium ions in the narrow range 10 to 11. </a:t>
            </a:r>
          </a:p>
          <a:p>
            <a:pPr marL="1257300" lvl="2" indent="-342900" algn="just">
              <a:lnSpc>
                <a:spcPct val="150000"/>
              </a:lnSpc>
              <a:buFont typeface="Times New Roman" pitchFamily="18" charset="0"/>
              <a:buChar char="٭"/>
            </a:pPr>
            <a:r>
              <a:rPr lang="en-GB" sz="2200" i="1" dirty="0" smtClean="0">
                <a:solidFill>
                  <a:schemeClr val="tx1"/>
                </a:solidFill>
                <a:latin typeface="Times New Roman" pitchFamily="18" charset="0"/>
                <a:cs typeface="Times New Roman" pitchFamily="18" charset="0"/>
              </a:rPr>
              <a:t>Arylamines</a:t>
            </a:r>
            <a:r>
              <a:rPr lang="en-GB" sz="2200" dirty="0" smtClean="0">
                <a:solidFill>
                  <a:schemeClr val="tx1"/>
                </a:solidFill>
                <a:latin typeface="Times New Roman" pitchFamily="18" charset="0"/>
                <a:cs typeface="Times New Roman" pitchFamily="18" charset="0"/>
              </a:rPr>
              <a:t>, however, are considerably less basic than alkylamines, as are the heterocyclic amines like pyridine and pyrrole.</a:t>
            </a:r>
            <a:endParaRPr lang="en-GB" sz="22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21</a:t>
            </a:fld>
            <a:endParaRPr lang="en-GB"/>
          </a:p>
        </p:txBody>
      </p:sp>
    </p:spTree>
    <p:extLst>
      <p:ext uri="{BB962C8B-B14F-4D97-AF65-F5344CB8AC3E}">
        <p14:creationId xmlns:p14="http://schemas.microsoft.com/office/powerpoint/2010/main" val="265387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lvl="1" algn="just">
              <a:lnSpc>
                <a:spcPct val="150000"/>
              </a:lnSpc>
            </a:pPr>
            <a:endParaRPr lang="en-GB" sz="23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8928992" cy="665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755635D-64E5-431D-8865-B29CD0F63C14}" type="slidenum">
              <a:rPr lang="en-GB" smtClean="0"/>
              <a:t>22</a:t>
            </a:fld>
            <a:endParaRPr lang="en-GB"/>
          </a:p>
        </p:txBody>
      </p:sp>
    </p:spTree>
    <p:extLst>
      <p:ext uri="{BB962C8B-B14F-4D97-AF65-F5344CB8AC3E}">
        <p14:creationId xmlns:p14="http://schemas.microsoft.com/office/powerpoint/2010/main" val="366038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lvl="1" algn="just">
              <a:lnSpc>
                <a:spcPct val="150000"/>
              </a:lnSpc>
            </a:pPr>
            <a:endParaRPr lang="en-GB" sz="23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In addition to their behaviour as bases, primary and secondary amines can also act as very weak acids because an N-H proton can be removed by a sufficiently strong base.</a:t>
            </a:r>
          </a:p>
          <a:p>
            <a:pPr lvl="1" algn="just">
              <a:lnSpc>
                <a:spcPct val="150000"/>
              </a:lnSpc>
            </a:pPr>
            <a:endParaRPr lang="en-GB" sz="2300" dirty="0">
              <a:solidFill>
                <a:schemeClr val="tx1"/>
              </a:solidFill>
              <a:latin typeface="Times New Roman" pitchFamily="18" charset="0"/>
              <a:cs typeface="Times New Roman" pitchFamily="18" charset="0"/>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01008"/>
            <a:ext cx="6148710" cy="181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23</a:t>
            </a:fld>
            <a:endParaRPr lang="en-GB"/>
          </a:p>
        </p:txBody>
      </p:sp>
    </p:spTree>
    <p:extLst>
      <p:ext uri="{BB962C8B-B14F-4D97-AF65-F5344CB8AC3E}">
        <p14:creationId xmlns:p14="http://schemas.microsoft.com/office/powerpoint/2010/main" val="275658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616583" cy="432048"/>
          </a:xfrm>
        </p:spPr>
        <p:txBody>
          <a:bodyPr>
            <a:noAutofit/>
          </a:bodyPr>
          <a:lstStyle/>
          <a:p>
            <a:pPr lvl="0" algn="just"/>
            <a:r>
              <a:rPr lang="en-GB" sz="2400" b="1" dirty="0" smtClean="0">
                <a:latin typeface="Times New Roman" pitchFamily="18" charset="0"/>
                <a:cs typeface="Times New Roman" pitchFamily="18" charset="0"/>
              </a:rPr>
              <a:t>2.4.1. Basicity of Substituted Arylamines</a:t>
            </a:r>
            <a:endParaRPr lang="en-GB"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As notes previously, arylamines are generally less basic than alkylamines.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Anilinium ion has pK</a:t>
                </a:r>
                <a:r>
                  <a:rPr lang="en-GB" sz="2100" baseline="-25000" dirty="0" smtClean="0">
                    <a:solidFill>
                      <a:schemeClr val="tx1"/>
                    </a:solidFill>
                  </a:rPr>
                  <a:t>a</a:t>
                </a:r>
                <a:r>
                  <a:rPr lang="en-GB" sz="2100" dirty="0" smtClean="0">
                    <a:solidFill>
                      <a:schemeClr val="tx1"/>
                    </a:solidFill>
                    <a:latin typeface="Times New Roman" pitchFamily="18" charset="0"/>
                    <a:cs typeface="Times New Roman" pitchFamily="18" charset="0"/>
                  </a:rPr>
                  <a:t> = 4.63 for instance, where as methylammonium ion has pK</a:t>
                </a:r>
                <a:r>
                  <a:rPr lang="en-GB" sz="2100" baseline="-25000" dirty="0" smtClean="0">
                    <a:solidFill>
                      <a:schemeClr val="tx1"/>
                    </a:solidFill>
                  </a:rPr>
                  <a:t>a</a:t>
                </a:r>
                <a:r>
                  <a:rPr lang="en-GB" sz="2100" dirty="0" smtClean="0">
                    <a:solidFill>
                      <a:schemeClr val="tx1"/>
                    </a:solidFill>
                    <a:latin typeface="Times New Roman" pitchFamily="18" charset="0"/>
                    <a:cs typeface="Times New Roman" pitchFamily="18" charset="0"/>
                  </a:rPr>
                  <a:t> = 10.64.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Arylamines are less basic than alkylamines because the nitrogen lone-pair electrons are delocalized by interaction with the aromatic ring </a:t>
                </a:r>
                <a14:m>
                  <m:oMath xmlns:m="http://schemas.openxmlformats.org/officeDocument/2006/math">
                    <m:r>
                      <a:rPr lang="en-GB" sz="2100" i="1" smtClean="0">
                        <a:solidFill>
                          <a:schemeClr val="tx1"/>
                        </a:solidFill>
                        <a:latin typeface="Cambria Math"/>
                        <a:ea typeface="Cambria Math"/>
                        <a:cs typeface="Times New Roman" pitchFamily="18" charset="0"/>
                      </a:rPr>
                      <m:t>𝜋</m:t>
                    </m:r>
                  </m:oMath>
                </a14:m>
                <a:r>
                  <a:rPr lang="en-GB" sz="2100" dirty="0" smtClean="0">
                    <a:solidFill>
                      <a:schemeClr val="tx1"/>
                    </a:solidFill>
                    <a:latin typeface="Times New Roman" pitchFamily="18" charset="0"/>
                    <a:cs typeface="Times New Roman" pitchFamily="18" charset="0"/>
                  </a:rPr>
                  <a:t>-electron system and are less available for bonding to H</a:t>
                </a:r>
                <a:r>
                  <a:rPr lang="en-GB" sz="2100" baseline="30000" dirty="0" smtClean="0">
                    <a:solidFill>
                      <a:schemeClr val="tx1"/>
                    </a:solidFill>
                  </a:rPr>
                  <a:t>+</a:t>
                </a:r>
                <a:r>
                  <a:rPr lang="en-GB" sz="2100" dirty="0">
                    <a:solidFill>
                      <a:schemeClr val="tx1"/>
                    </a:solidFill>
                    <a:latin typeface="Times New Roman" pitchFamily="18" charset="0"/>
                    <a:cs typeface="Times New Roman" pitchFamily="18" charset="0"/>
                  </a:rPr>
                  <a:t>.</a:t>
                </a:r>
                <a:r>
                  <a:rPr lang="en-GB" sz="2100" dirty="0" smtClean="0">
                    <a:solidFill>
                      <a:schemeClr val="tx1"/>
                    </a:solidFill>
                    <a:latin typeface="Times New Roman" pitchFamily="18" charset="0"/>
                    <a:cs typeface="Times New Roman" pitchFamily="18" charset="0"/>
                  </a:rPr>
                  <a:t>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In resonance terms, arylamines are stabilized relative to alkylamines because of their five resonance forms.</a:t>
                </a:r>
                <a:endParaRPr lang="en-GB" sz="2100" dirty="0">
                  <a:solidFill>
                    <a:schemeClr val="tx1"/>
                  </a:solidFill>
                  <a:latin typeface="Times New Roman" pitchFamily="18" charset="0"/>
                  <a:cs typeface="Times New Roman" pitchFamily="18"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07504" y="620688"/>
                <a:ext cx="8928992" cy="6120680"/>
              </a:xfrm>
              <a:blipFill rotWithShape="1">
                <a:blip r:embed="rId2"/>
                <a:stretch>
                  <a:fillRect r="-1913"/>
                </a:stretch>
              </a:blipFill>
            </p:spPr>
            <p:txBody>
              <a:bodyPr/>
              <a:lstStyle/>
              <a:p>
                <a:r>
                  <a:rPr lang="en-GB">
                    <a:noFill/>
                  </a:rPr>
                  <a:t> </a:t>
                </a:r>
              </a:p>
            </p:txBody>
          </p:sp>
        </mc:Fallback>
      </mc:AlternateContent>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5301208"/>
            <a:ext cx="5472608" cy="145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755635D-64E5-431D-8865-B29CD0F63C14}" type="slidenum">
              <a:rPr lang="en-GB" smtClean="0"/>
              <a:t>24</a:t>
            </a:fld>
            <a:endParaRPr lang="en-GB"/>
          </a:p>
        </p:txBody>
      </p:sp>
    </p:spTree>
    <p:extLst>
      <p:ext uri="{BB962C8B-B14F-4D97-AF65-F5344CB8AC3E}">
        <p14:creationId xmlns:p14="http://schemas.microsoft.com/office/powerpoint/2010/main" val="119065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Much of the resonance stabilization is lost on protonation, however, so the energy difference between protonated and nonprotonated forms is higher for arylamines than it is for alkylamines. </a:t>
            </a:r>
          </a:p>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As a result, arylamines are less basic. </a:t>
            </a:r>
            <a:endParaRPr lang="en-GB" sz="2100" dirty="0">
              <a:solidFill>
                <a:schemeClr val="tx1"/>
              </a:solidFill>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852936"/>
            <a:ext cx="5074493" cy="246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25</a:t>
            </a:fld>
            <a:endParaRPr lang="en-GB"/>
          </a:p>
        </p:txBody>
      </p:sp>
    </p:spTree>
    <p:extLst>
      <p:ext uri="{BB962C8B-B14F-4D97-AF65-F5344CB8AC3E}">
        <p14:creationId xmlns:p14="http://schemas.microsoft.com/office/powerpoint/2010/main" val="39464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Substituted arylamines can be either more basic or less basic than aniline, depending on the substituent.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Electron-donating substituents, such as –CH</a:t>
            </a:r>
            <a:r>
              <a:rPr lang="en-GB" sz="2200" baseline="-25000" dirty="0" smtClean="0">
                <a:solidFill>
                  <a:schemeClr val="tx1"/>
                </a:solidFill>
                <a:latin typeface="Times New Roman" pitchFamily="18" charset="0"/>
                <a:cs typeface="Times New Roman" pitchFamily="18" charset="0"/>
              </a:rPr>
              <a:t>3</a:t>
            </a:r>
            <a:r>
              <a:rPr lang="en-GB" sz="2200" dirty="0" smtClean="0">
                <a:solidFill>
                  <a:schemeClr val="tx1"/>
                </a:solidFill>
                <a:latin typeface="Times New Roman" pitchFamily="18" charset="0"/>
                <a:cs typeface="Times New Roman" pitchFamily="18" charset="0"/>
              </a:rPr>
              <a:t>, -NH</a:t>
            </a:r>
            <a:r>
              <a:rPr lang="en-GB" sz="2200" baseline="-25000" dirty="0" smtClean="0">
                <a:solidFill>
                  <a:schemeClr val="tx1"/>
                </a:solidFill>
                <a:latin typeface="Times New Roman" pitchFamily="18" charset="0"/>
                <a:cs typeface="Times New Roman" pitchFamily="18" charset="0"/>
              </a:rPr>
              <a:t>2</a:t>
            </a:r>
            <a:r>
              <a:rPr lang="en-GB" sz="2200" dirty="0" smtClean="0">
                <a:solidFill>
                  <a:schemeClr val="tx1"/>
                </a:solidFill>
                <a:latin typeface="Times New Roman" pitchFamily="18" charset="0"/>
                <a:cs typeface="Times New Roman" pitchFamily="18" charset="0"/>
              </a:rPr>
              <a:t>, and –OCH</a:t>
            </a:r>
            <a:r>
              <a:rPr lang="en-GB" sz="2200" baseline="-25000" dirty="0" smtClean="0">
                <a:solidFill>
                  <a:schemeClr val="tx1"/>
                </a:solidFill>
                <a:latin typeface="Times New Roman" pitchFamily="18" charset="0"/>
                <a:cs typeface="Times New Roman" pitchFamily="18" charset="0"/>
              </a:rPr>
              <a:t>3</a:t>
            </a:r>
            <a:r>
              <a:rPr lang="en-GB" sz="2200" dirty="0" smtClean="0">
                <a:solidFill>
                  <a:schemeClr val="tx1"/>
                </a:solidFill>
                <a:latin typeface="Times New Roman" pitchFamily="18" charset="0"/>
                <a:cs typeface="Times New Roman" pitchFamily="18" charset="0"/>
              </a:rPr>
              <a:t>,  which increase the reactivity of an aromatic ring toward electrophilic substitution, also increase the basicity of the corresponding arylamines.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Electron-withdrawing substituents, such as –Cl, -NO</a:t>
            </a:r>
            <a:r>
              <a:rPr lang="en-GB" sz="2200" baseline="-25000" dirty="0">
                <a:solidFill>
                  <a:schemeClr val="tx1"/>
                </a:solidFill>
                <a:latin typeface="Times New Roman" pitchFamily="18" charset="0"/>
                <a:cs typeface="Times New Roman" pitchFamily="18" charset="0"/>
              </a:rPr>
              <a:t>2</a:t>
            </a:r>
            <a:r>
              <a:rPr lang="en-GB" sz="2200" dirty="0" smtClean="0">
                <a:solidFill>
                  <a:schemeClr val="tx1"/>
                </a:solidFill>
                <a:latin typeface="Times New Roman" pitchFamily="18" charset="0"/>
                <a:cs typeface="Times New Roman" pitchFamily="18" charset="0"/>
              </a:rPr>
              <a:t>, and –CN, which decrease ring reactivity toward electrophilic substitution, also decrease arylamines basicity.</a:t>
            </a: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26</a:t>
            </a:fld>
            <a:endParaRPr lang="en-GB"/>
          </a:p>
        </p:txBody>
      </p:sp>
    </p:spTree>
    <p:extLst>
      <p:ext uri="{BB962C8B-B14F-4D97-AF65-F5344CB8AC3E}">
        <p14:creationId xmlns:p14="http://schemas.microsoft.com/office/powerpoint/2010/main" val="228295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a:solidFill>
                  <a:schemeClr val="tx1"/>
                </a:solidFill>
                <a:latin typeface="Times New Roman" pitchFamily="18" charset="0"/>
                <a:cs typeface="Times New Roman" pitchFamily="18" charset="0"/>
              </a:rPr>
              <a:t>Table 3. </a:t>
            </a:r>
            <a:r>
              <a:rPr lang="en-GB" sz="2300" dirty="0" smtClean="0">
                <a:solidFill>
                  <a:schemeClr val="tx1"/>
                </a:solidFill>
                <a:latin typeface="Times New Roman" pitchFamily="18" charset="0"/>
                <a:cs typeface="Times New Roman" pitchFamily="18" charset="0"/>
              </a:rPr>
              <a:t>Considers </a:t>
            </a:r>
            <a:r>
              <a:rPr lang="en-GB" sz="2300" dirty="0">
                <a:solidFill>
                  <a:schemeClr val="tx1"/>
                </a:solidFill>
                <a:latin typeface="Times New Roman" pitchFamily="18" charset="0"/>
                <a:cs typeface="Times New Roman" pitchFamily="18" charset="0"/>
              </a:rPr>
              <a:t>only </a:t>
            </a:r>
            <a:r>
              <a:rPr lang="en-GB" sz="2300" i="1" dirty="0">
                <a:solidFill>
                  <a:schemeClr val="tx1"/>
                </a:solidFill>
                <a:latin typeface="Times New Roman" pitchFamily="18" charset="0"/>
                <a:cs typeface="Times New Roman" pitchFamily="18" charset="0"/>
              </a:rPr>
              <a:t>p</a:t>
            </a:r>
            <a:r>
              <a:rPr lang="en-GB" sz="2300" dirty="0">
                <a:solidFill>
                  <a:schemeClr val="tx1"/>
                </a:solidFill>
                <a:latin typeface="Times New Roman" pitchFamily="18" charset="0"/>
                <a:cs typeface="Times New Roman" pitchFamily="18" charset="0"/>
              </a:rPr>
              <a:t>-substituted anilines, but similar trends are observed for </a:t>
            </a:r>
            <a:r>
              <a:rPr lang="en-GB" sz="2300" i="1" dirty="0">
                <a:solidFill>
                  <a:schemeClr val="tx1"/>
                </a:solidFill>
                <a:latin typeface="Times New Roman" pitchFamily="18" charset="0"/>
                <a:cs typeface="Times New Roman" pitchFamily="18" charset="0"/>
              </a:rPr>
              <a:t>ortho </a:t>
            </a:r>
            <a:r>
              <a:rPr lang="en-GB" sz="2300" dirty="0">
                <a:solidFill>
                  <a:schemeClr val="tx1"/>
                </a:solidFill>
                <a:latin typeface="Times New Roman" pitchFamily="18" charset="0"/>
                <a:cs typeface="Times New Roman" pitchFamily="18" charset="0"/>
              </a:rPr>
              <a:t>and </a:t>
            </a:r>
            <a:r>
              <a:rPr lang="en-GB" sz="2300" i="1" dirty="0" smtClean="0">
                <a:solidFill>
                  <a:schemeClr val="tx1"/>
                </a:solidFill>
                <a:latin typeface="Times New Roman" pitchFamily="18" charset="0"/>
                <a:cs typeface="Times New Roman" pitchFamily="18" charset="0"/>
              </a:rPr>
              <a:t>para</a:t>
            </a:r>
            <a:r>
              <a:rPr lang="en-GB" sz="2300" dirty="0" smtClean="0">
                <a:solidFill>
                  <a:schemeClr val="tx1"/>
                </a:solidFill>
                <a:latin typeface="Times New Roman" pitchFamily="18" charset="0"/>
                <a:cs typeface="Times New Roman" pitchFamily="18" charset="0"/>
              </a:rPr>
              <a:t> </a:t>
            </a:r>
            <a:r>
              <a:rPr lang="en-GB" sz="2300" dirty="0">
                <a:solidFill>
                  <a:schemeClr val="tx1"/>
                </a:solidFill>
                <a:latin typeface="Times New Roman" pitchFamily="18" charset="0"/>
                <a:cs typeface="Times New Roman" pitchFamily="18" charset="0"/>
              </a:rPr>
              <a:t>derivatives</a:t>
            </a:r>
            <a:r>
              <a:rPr lang="en-GB" sz="2300" dirty="0" smtClean="0">
                <a:solidFill>
                  <a:schemeClr val="tx1"/>
                </a:solidFill>
                <a:latin typeface="Times New Roman" pitchFamily="18" charset="0"/>
                <a:cs typeface="Times New Roman" pitchFamily="18" charset="0"/>
              </a:rPr>
              <a:t>.</a:t>
            </a:r>
            <a:endParaRPr lang="en-GB" sz="2300" dirty="0">
              <a:solidFill>
                <a:schemeClr val="tx1"/>
              </a:solidFill>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5256584" cy="496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755635D-64E5-431D-8865-B29CD0F63C14}" type="slidenum">
              <a:rPr lang="en-GB" smtClean="0"/>
              <a:t>27</a:t>
            </a:fld>
            <a:endParaRPr lang="en-GB"/>
          </a:p>
        </p:txBody>
      </p:sp>
    </p:spTree>
    <p:extLst>
      <p:ext uri="{BB962C8B-B14F-4D97-AF65-F5344CB8AC3E}">
        <p14:creationId xmlns:p14="http://schemas.microsoft.com/office/powerpoint/2010/main" val="116669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769"/>
            <a:ext cx="8616583" cy="432048"/>
          </a:xfrm>
        </p:spPr>
        <p:txBody>
          <a:bodyPr>
            <a:noAutofit/>
          </a:bodyPr>
          <a:lstStyle/>
          <a:p>
            <a:pPr lvl="0" algn="just"/>
            <a:r>
              <a:rPr lang="en-GB" sz="2400" b="1" dirty="0" smtClean="0">
                <a:latin typeface="Times New Roman" pitchFamily="18" charset="0"/>
                <a:cs typeface="Times New Roman" pitchFamily="18" charset="0"/>
              </a:rPr>
              <a:t>2.4.2. Basicity </a:t>
            </a:r>
            <a:r>
              <a:rPr lang="en-GB" sz="2400" b="1" dirty="0">
                <a:latin typeface="Times New Roman" pitchFamily="18" charset="0"/>
                <a:cs typeface="Times New Roman" pitchFamily="18" charset="0"/>
              </a:rPr>
              <a:t>of Heterocyclic Amines </a:t>
            </a:r>
          </a:p>
        </p:txBody>
      </p:sp>
      <p:sp>
        <p:nvSpPr>
          <p:cNvPr id="3" name="Subtitle 2"/>
          <p:cNvSpPr>
            <a:spLocks noGrp="1"/>
          </p:cNvSpPr>
          <p:nvPr>
            <p:ph type="subTitle" idx="1"/>
          </p:nvPr>
        </p:nvSpPr>
        <p:spPr>
          <a:xfrm>
            <a:off x="107504" y="421060"/>
            <a:ext cx="8928992" cy="6120680"/>
          </a:xfrm>
        </p:spPr>
        <p:txBody>
          <a:bodyPr>
            <a:normAutofit lnSpcReduction="10000"/>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Nonaromatic heterocyclic amines have basicities that are approximately the same as those of acyclic amines</a:t>
            </a:r>
            <a:r>
              <a:rPr lang="en-GB" sz="21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lvl="1" algn="just">
              <a:lnSpc>
                <a:spcPct val="150000"/>
              </a:lnSpc>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In aqueous solution, aromatic heterocyclic amines such as pyridine, pyrimidine, and pyrrole are much weaker bases than nonaromatic amines or ammonia. </a:t>
            </a:r>
            <a:endParaRPr lang="en-GB" sz="2100" dirty="0" smtClean="0">
              <a:solidFill>
                <a:schemeClr val="tx1"/>
              </a:solidFill>
              <a:latin typeface="Times New Roman" pitchFamily="18" charset="0"/>
              <a:cs typeface="Times New Roman" pitchFamily="18" charset="0"/>
            </a:endParaRPr>
          </a:p>
          <a:p>
            <a:pPr lvl="2" algn="just">
              <a:lnSpc>
                <a:spcPct val="150000"/>
              </a:lnSpc>
            </a:pPr>
            <a:endParaRPr lang="en-GB" sz="2100" dirty="0" smtClean="0">
              <a:solidFill>
                <a:schemeClr val="tx1"/>
              </a:solidFill>
              <a:latin typeface="Times New Roman" pitchFamily="18" charset="0"/>
              <a:cs typeface="Times New Roman" pitchFamily="18" charset="0"/>
            </a:endParaRPr>
          </a:p>
          <a:p>
            <a:pPr lvl="2" algn="just">
              <a:lnSpc>
                <a:spcPct val="150000"/>
              </a:lnSpc>
            </a:pPr>
            <a:endParaRPr lang="en-GB" sz="2100" dirty="0">
              <a:solidFill>
                <a:schemeClr val="tx1"/>
              </a:solidFill>
              <a:latin typeface="Times New Roman" pitchFamily="18" charset="0"/>
              <a:cs typeface="Times New Roman" pitchFamily="18" charset="0"/>
            </a:endParaRPr>
          </a:p>
          <a:p>
            <a:pPr marL="1257300" lvl="2" indent="-342900" algn="just">
              <a:lnSpc>
                <a:spcPct val="150000"/>
              </a:lnSpc>
              <a:buFont typeface="Wingdings" pitchFamily="2" charset="2"/>
              <a:buChar char="ü"/>
            </a:pPr>
            <a:r>
              <a:rPr lang="en-GB" sz="2100" dirty="0" smtClean="0">
                <a:solidFill>
                  <a:schemeClr val="tx1"/>
                </a:solidFill>
                <a:latin typeface="Times New Roman" pitchFamily="18" charset="0"/>
                <a:cs typeface="Times New Roman" pitchFamily="18" charset="0"/>
              </a:rPr>
              <a:t>(</a:t>
            </a:r>
            <a:r>
              <a:rPr lang="en-GB" sz="2100" dirty="0">
                <a:solidFill>
                  <a:schemeClr val="tx1"/>
                </a:solidFill>
                <a:latin typeface="Times New Roman" pitchFamily="18" charset="0"/>
                <a:cs typeface="Times New Roman" pitchFamily="18" charset="0"/>
              </a:rPr>
              <a:t>In the gas phase, however, pyridine and pyrrole are more basic than ammonia, indicating that solvation has a very important effect on their relative </a:t>
            </a:r>
            <a:r>
              <a:rPr lang="en-GB" sz="2100" dirty="0" smtClean="0">
                <a:solidFill>
                  <a:schemeClr val="tx1"/>
                </a:solidFill>
                <a:latin typeface="Times New Roman" pitchFamily="18" charset="0"/>
                <a:cs typeface="Times New Roman" pitchFamily="18" charset="0"/>
              </a:rPr>
              <a:t>basicities).</a:t>
            </a: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34" y="1321267"/>
            <a:ext cx="5265890" cy="12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3" y="3408998"/>
            <a:ext cx="6422826" cy="136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28</a:t>
            </a:fld>
            <a:endParaRPr lang="en-GB"/>
          </a:p>
        </p:txBody>
      </p:sp>
    </p:spTree>
    <p:extLst>
      <p:ext uri="{BB962C8B-B14F-4D97-AF65-F5344CB8AC3E}">
        <p14:creationId xmlns:p14="http://schemas.microsoft.com/office/powerpoint/2010/main" val="154876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616583" cy="432048"/>
          </a:xfrm>
        </p:spPr>
        <p:txBody>
          <a:bodyPr>
            <a:noAutofit/>
          </a:bodyPr>
          <a:lstStyle/>
          <a:p>
            <a:pPr lvl="0" algn="just"/>
            <a:r>
              <a:rPr lang="en-GB" sz="2400" b="1" dirty="0" smtClean="0">
                <a:latin typeface="Times New Roman" pitchFamily="18" charset="0"/>
                <a:cs typeface="Times New Roman" pitchFamily="18" charset="0"/>
              </a:rPr>
              <a:t>2.4.3. Amines </a:t>
            </a:r>
            <a:r>
              <a:rPr lang="en-GB" sz="2400" b="1" dirty="0">
                <a:latin typeface="Times New Roman" pitchFamily="18" charset="0"/>
                <a:cs typeface="Times New Roman" pitchFamily="18" charset="0"/>
              </a:rPr>
              <a:t>versus </a:t>
            </a:r>
            <a:r>
              <a:rPr lang="en-GB" sz="2400" b="1" dirty="0" smtClean="0">
                <a:latin typeface="Times New Roman" pitchFamily="18" charset="0"/>
                <a:cs typeface="Times New Roman" pitchFamily="18" charset="0"/>
              </a:rPr>
              <a:t>Amides Basicities</a:t>
            </a:r>
            <a:endParaRPr lang="en-GB"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50" dirty="0">
                <a:solidFill>
                  <a:schemeClr val="tx1"/>
                </a:solidFill>
                <a:latin typeface="Times New Roman" pitchFamily="18" charset="0"/>
                <a:cs typeface="Times New Roman" pitchFamily="18" charset="0"/>
              </a:rPr>
              <a:t>Amides are far less basic than amines (even less basic than arylamines</a:t>
            </a:r>
            <a:r>
              <a:rPr lang="en-GB" sz="2150" dirty="0" smtClean="0">
                <a:solidFill>
                  <a:schemeClr val="tx1"/>
                </a:solidFill>
                <a:latin typeface="Times New Roman" pitchFamily="18" charset="0"/>
                <a:cs typeface="Times New Roman" pitchFamily="18" charset="0"/>
              </a:rPr>
              <a:t>).</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pKa of the conjugate acid of a typical amide is about zero.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lower basicity of amides when compared to amines can be understood in terms of resonance and inductive effects.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An </a:t>
            </a:r>
            <a:r>
              <a:rPr lang="en-GB" sz="2100" dirty="0">
                <a:solidFill>
                  <a:schemeClr val="tx1"/>
                </a:solidFill>
                <a:latin typeface="Times New Roman" pitchFamily="18" charset="0"/>
                <a:cs typeface="Times New Roman" pitchFamily="18" charset="0"/>
              </a:rPr>
              <a:t>amide is stabilized by resonance involving the nonbonding pair of electrons on the nitrogen atom.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However</a:t>
            </a:r>
            <a:r>
              <a:rPr lang="en-GB" sz="2100" dirty="0">
                <a:solidFill>
                  <a:schemeClr val="tx1"/>
                </a:solidFill>
                <a:latin typeface="Times New Roman" pitchFamily="18" charset="0"/>
                <a:cs typeface="Times New Roman" pitchFamily="18" charset="0"/>
              </a:rPr>
              <a:t>, an amide protonated on its nitrogen atom lacks this type of resonance stabilization. This is shown in the following resonance structures:</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798625"/>
            <a:ext cx="5832648" cy="198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755635D-64E5-431D-8865-B29CD0F63C14}" type="slidenum">
              <a:rPr lang="en-GB" smtClean="0"/>
              <a:t>29</a:t>
            </a:fld>
            <a:endParaRPr lang="en-GB"/>
          </a:p>
        </p:txBody>
      </p:sp>
    </p:spTree>
    <p:extLst>
      <p:ext uri="{BB962C8B-B14F-4D97-AF65-F5344CB8AC3E}">
        <p14:creationId xmlns:p14="http://schemas.microsoft.com/office/powerpoint/2010/main" val="358193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r>
              <a:rPr lang="en-GB" dirty="0" smtClean="0"/>
              <a:t>Cont…</a:t>
            </a:r>
            <a:endParaRPr lang="en-GB" dirty="0"/>
          </a:p>
        </p:txBody>
      </p:sp>
      <p:sp>
        <p:nvSpPr>
          <p:cNvPr id="3" name="Subtitle 2"/>
          <p:cNvSpPr>
            <a:spLocks noGrp="1"/>
          </p:cNvSpPr>
          <p:nvPr>
            <p:ph type="subTitle" idx="1"/>
          </p:nvPr>
        </p:nvSpPr>
        <p:spPr>
          <a:xfrm>
            <a:off x="107504" y="620688"/>
            <a:ext cx="8928992" cy="6120680"/>
          </a:xfrm>
        </p:spPr>
        <p:txBody>
          <a:bodyPr>
            <a:normAutofit/>
          </a:bodyPr>
          <a:lstStyle/>
          <a:p>
            <a:pPr marL="914400" lvl="1" indent="-457200" algn="just">
              <a:lnSpc>
                <a:spcPct val="150000"/>
              </a:lnSpc>
              <a:buFont typeface="Times New Roman" pitchFamily="18" charset="0"/>
              <a:buChar char="☺"/>
            </a:pPr>
            <a:r>
              <a:rPr lang="en-GB" sz="2300" dirty="0" smtClean="0">
                <a:solidFill>
                  <a:schemeClr val="tx1"/>
                </a:solidFill>
                <a:latin typeface="Times New Roman" pitchFamily="18" charset="0"/>
                <a:cs typeface="Times New Roman" pitchFamily="18" charset="0"/>
              </a:rPr>
              <a:t>In addition, amino acids are the building blocks from which all proteins are made, and cyclic amine bases are constituents of nucleic acids.</a:t>
            </a:r>
            <a:endParaRPr lang="en-GB" sz="2300" dirty="0"/>
          </a:p>
        </p:txBody>
      </p:sp>
      <p:graphicFrame>
        <p:nvGraphicFramePr>
          <p:cNvPr id="4" name="Object 3"/>
          <p:cNvGraphicFramePr>
            <a:graphicFrameLocks noChangeAspect="1"/>
          </p:cNvGraphicFramePr>
          <p:nvPr>
            <p:extLst>
              <p:ext uri="{D42A27DB-BD31-4B8C-83A1-F6EECF244321}">
                <p14:modId xmlns:p14="http://schemas.microsoft.com/office/powerpoint/2010/main" val="3726143207"/>
              </p:ext>
            </p:extLst>
          </p:nvPr>
        </p:nvGraphicFramePr>
        <p:xfrm>
          <a:off x="467544" y="2708920"/>
          <a:ext cx="8378655" cy="2545184"/>
        </p:xfrm>
        <a:graphic>
          <a:graphicData uri="http://schemas.openxmlformats.org/presentationml/2006/ole">
            <mc:AlternateContent xmlns:mc="http://schemas.openxmlformats.org/markup-compatibility/2006">
              <mc:Choice xmlns:v="urn:schemas-microsoft-com:vml" Requires="v">
                <p:oleObj spid="_x0000_s2085" name="CS ChemDraw Drawing" r:id="rId3" imgW="5853126" imgH="1778011" progId="ChemDraw.Document.6.0">
                  <p:embed/>
                </p:oleObj>
              </mc:Choice>
              <mc:Fallback>
                <p:oleObj name="CS ChemDraw Drawing" r:id="rId3" imgW="5853126" imgH="1778011" progId="ChemDraw.Document.6.0">
                  <p:embed/>
                  <p:pic>
                    <p:nvPicPr>
                      <p:cNvPr id="0" name=""/>
                      <p:cNvPicPr/>
                      <p:nvPr/>
                    </p:nvPicPr>
                    <p:blipFill>
                      <a:blip r:embed="rId4"/>
                      <a:stretch>
                        <a:fillRect/>
                      </a:stretch>
                    </p:blipFill>
                    <p:spPr>
                      <a:xfrm>
                        <a:off x="467544" y="2708920"/>
                        <a:ext cx="8378655" cy="2545184"/>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3</a:t>
            </a:fld>
            <a:endParaRPr lang="en-GB"/>
          </a:p>
        </p:txBody>
      </p:sp>
    </p:spTree>
    <p:extLst>
      <p:ext uri="{BB962C8B-B14F-4D97-AF65-F5344CB8AC3E}">
        <p14:creationId xmlns:p14="http://schemas.microsoft.com/office/powerpoint/2010/main" val="283602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However, a more important factor accounting for amides being weaker bases than amines is the powerful </a:t>
            </a:r>
            <a:r>
              <a:rPr lang="en-GB" sz="2100" b="1" dirty="0">
                <a:solidFill>
                  <a:schemeClr val="tx1"/>
                </a:solidFill>
                <a:latin typeface="Times New Roman" pitchFamily="18" charset="0"/>
                <a:cs typeface="Times New Roman" pitchFamily="18" charset="0"/>
              </a:rPr>
              <a:t>electron-withdrawing effect </a:t>
            </a:r>
            <a:r>
              <a:rPr lang="en-GB" sz="2100" dirty="0">
                <a:solidFill>
                  <a:schemeClr val="tx1"/>
                </a:solidFill>
                <a:latin typeface="Times New Roman" pitchFamily="18" charset="0"/>
                <a:cs typeface="Times New Roman" pitchFamily="18" charset="0"/>
              </a:rPr>
              <a:t>of the carbonyl group of the amide</a:t>
            </a:r>
            <a:r>
              <a:rPr lang="en-GB" sz="21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Comparing the following </a:t>
            </a:r>
            <a:r>
              <a:rPr lang="en-GB" sz="2100" dirty="0" smtClean="0">
                <a:solidFill>
                  <a:schemeClr val="tx1"/>
                </a:solidFill>
                <a:latin typeface="Times New Roman" pitchFamily="18" charset="0"/>
                <a:cs typeface="Times New Roman" pitchFamily="18" charset="0"/>
              </a:rPr>
              <a:t>equilibrium, </a:t>
            </a:r>
            <a:r>
              <a:rPr lang="en-GB" sz="2100" dirty="0">
                <a:solidFill>
                  <a:schemeClr val="tx1"/>
                </a:solidFill>
                <a:latin typeface="Times New Roman" pitchFamily="18" charset="0"/>
                <a:cs typeface="Times New Roman" pitchFamily="18" charset="0"/>
              </a:rPr>
              <a:t>the reaction with the amide lies more to the left than the corresponding reaction with an amine. This is consistent with the amine being a stronger base than an amide.</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600" y="3861048"/>
            <a:ext cx="4536504" cy="14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30</a:t>
            </a:fld>
            <a:endParaRPr lang="en-GB"/>
          </a:p>
        </p:txBody>
      </p:sp>
    </p:spTree>
    <p:extLst>
      <p:ext uri="{BB962C8B-B14F-4D97-AF65-F5344CB8AC3E}">
        <p14:creationId xmlns:p14="http://schemas.microsoft.com/office/powerpoint/2010/main" val="363180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616583" cy="432048"/>
          </a:xfrm>
        </p:spPr>
        <p:txBody>
          <a:bodyPr>
            <a:noAutofit/>
          </a:bodyPr>
          <a:lstStyle/>
          <a:p>
            <a:pPr lvl="0" algn="just"/>
            <a:r>
              <a:rPr lang="en-GB" sz="2400" b="1" dirty="0" smtClean="0">
                <a:latin typeface="Times New Roman" pitchFamily="18" charset="0"/>
                <a:cs typeface="Times New Roman" pitchFamily="18" charset="0"/>
              </a:rPr>
              <a:t>2.5. Aminium </a:t>
            </a:r>
            <a:r>
              <a:rPr lang="en-GB" sz="2400" b="1" dirty="0">
                <a:latin typeface="Times New Roman" pitchFamily="18" charset="0"/>
                <a:cs typeface="Times New Roman" pitchFamily="18" charset="0"/>
              </a:rPr>
              <a:t>Salts and Quaternary Ammonium Salts</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When primary, secondary, and tertiary amines act as bases and react with acids, they form compounds called </a:t>
            </a:r>
            <a:r>
              <a:rPr lang="en-GB" sz="2100" b="1" dirty="0">
                <a:solidFill>
                  <a:schemeClr val="tx1"/>
                </a:solidFill>
                <a:latin typeface="Times New Roman" pitchFamily="18" charset="0"/>
                <a:cs typeface="Times New Roman" pitchFamily="18" charset="0"/>
              </a:rPr>
              <a:t>aminium salts</a:t>
            </a:r>
            <a:r>
              <a:rPr lang="en-GB" sz="2100" dirty="0">
                <a:solidFill>
                  <a:schemeClr val="tx1"/>
                </a:solidFill>
                <a:latin typeface="Times New Roman" pitchFamily="18" charset="0"/>
                <a:cs typeface="Times New Roman" pitchFamily="18" charset="0"/>
              </a:rPr>
              <a:t>.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In </a:t>
            </a:r>
            <a:r>
              <a:rPr lang="en-GB" sz="2200" dirty="0">
                <a:solidFill>
                  <a:schemeClr val="tx1"/>
                </a:solidFill>
                <a:latin typeface="Times New Roman" pitchFamily="18" charset="0"/>
                <a:cs typeface="Times New Roman" pitchFamily="18" charset="0"/>
              </a:rPr>
              <a:t>an aminium salt the positively charged nitrogen atom is attached to at least one hydrogen atom:</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311" y="2799620"/>
            <a:ext cx="532859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31</a:t>
            </a:fld>
            <a:endParaRPr lang="en-GB"/>
          </a:p>
        </p:txBody>
      </p:sp>
    </p:spTree>
    <p:extLst>
      <p:ext uri="{BB962C8B-B14F-4D97-AF65-F5344CB8AC3E}">
        <p14:creationId xmlns:p14="http://schemas.microsoft.com/office/powerpoint/2010/main" val="262974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When the central nitrogen atom of a compound is positively </a:t>
            </a:r>
            <a:r>
              <a:rPr lang="en-GB" sz="2100" dirty="0" smtClean="0">
                <a:solidFill>
                  <a:schemeClr val="tx1"/>
                </a:solidFill>
                <a:latin typeface="Times New Roman" pitchFamily="18" charset="0"/>
                <a:cs typeface="Times New Roman" pitchFamily="18" charset="0"/>
              </a:rPr>
              <a:t>charged, but </a:t>
            </a:r>
            <a:r>
              <a:rPr lang="en-GB" sz="2100" dirty="0">
                <a:solidFill>
                  <a:schemeClr val="tx1"/>
                </a:solidFill>
                <a:latin typeface="Times New Roman" pitchFamily="18" charset="0"/>
                <a:cs typeface="Times New Roman" pitchFamily="18" charset="0"/>
              </a:rPr>
              <a:t>is not attached to a hydrogen atom, the compound is called a </a:t>
            </a:r>
            <a:r>
              <a:rPr lang="en-GB" sz="2100" b="1" dirty="0">
                <a:solidFill>
                  <a:schemeClr val="tx1"/>
                </a:solidFill>
                <a:latin typeface="Times New Roman" pitchFamily="18" charset="0"/>
                <a:cs typeface="Times New Roman" pitchFamily="18" charset="0"/>
              </a:rPr>
              <a:t>quaternary ammonium salt. </a:t>
            </a:r>
            <a:r>
              <a:rPr lang="en-GB" sz="2100" dirty="0">
                <a:solidFill>
                  <a:schemeClr val="tx1"/>
                </a:solidFill>
                <a:latin typeface="Times New Roman" pitchFamily="18" charset="0"/>
                <a:cs typeface="Times New Roman" pitchFamily="18" charset="0"/>
              </a:rPr>
              <a:t>For example,</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3545358" cy="206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32</a:t>
            </a:fld>
            <a:endParaRPr lang="en-GB"/>
          </a:p>
        </p:txBody>
      </p:sp>
    </p:spTree>
    <p:extLst>
      <p:ext uri="{BB962C8B-B14F-4D97-AF65-F5344CB8AC3E}">
        <p14:creationId xmlns:p14="http://schemas.microsoft.com/office/powerpoint/2010/main" val="419103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b="1" dirty="0">
                <a:solidFill>
                  <a:schemeClr val="tx1"/>
                </a:solidFill>
                <a:latin typeface="Times New Roman" pitchFamily="18" charset="0"/>
                <a:cs typeface="Times New Roman" pitchFamily="18" charset="0"/>
              </a:rPr>
              <a:t>Quaternary ammonium halides</a:t>
            </a:r>
            <a:r>
              <a:rPr lang="en-GB" sz="2300" dirty="0">
                <a:solidFill>
                  <a:schemeClr val="tx1"/>
                </a:solidFill>
                <a:latin typeface="Times New Roman" pitchFamily="18" charset="0"/>
                <a:cs typeface="Times New Roman" pitchFamily="18" charset="0"/>
              </a:rPr>
              <a:t>—because they do not have an unshared electron pair on the nitrogen atom—cannot act as bases. </a:t>
            </a:r>
            <a:endParaRPr lang="en-GB" sz="23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Quaternary </a:t>
            </a:r>
            <a:r>
              <a:rPr lang="en-GB" sz="2100" dirty="0">
                <a:solidFill>
                  <a:schemeClr val="tx1"/>
                </a:solidFill>
                <a:latin typeface="Times New Roman" pitchFamily="18" charset="0"/>
                <a:cs typeface="Times New Roman" pitchFamily="18" charset="0"/>
              </a:rPr>
              <a:t>ammonium hydroxides, however, are strong bases.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As </a:t>
            </a:r>
            <a:r>
              <a:rPr lang="en-GB" sz="2100" dirty="0">
                <a:solidFill>
                  <a:schemeClr val="tx1"/>
                </a:solidFill>
                <a:latin typeface="Times New Roman" pitchFamily="18" charset="0"/>
                <a:cs typeface="Times New Roman" pitchFamily="18" charset="0"/>
              </a:rPr>
              <a:t>solids, or in solution, they consist </a:t>
            </a:r>
            <a:r>
              <a:rPr lang="en-GB" sz="2100" dirty="0" smtClean="0">
                <a:solidFill>
                  <a:schemeClr val="tx1"/>
                </a:solidFill>
                <a:latin typeface="Times New Roman" pitchFamily="18" charset="0"/>
                <a:cs typeface="Times New Roman" pitchFamily="18" charset="0"/>
              </a:rPr>
              <a:t>entirely of </a:t>
            </a:r>
            <a:r>
              <a:rPr lang="en-GB" sz="2100" dirty="0">
                <a:solidFill>
                  <a:schemeClr val="tx1"/>
                </a:solidFill>
                <a:latin typeface="Times New Roman" pitchFamily="18" charset="0"/>
                <a:cs typeface="Times New Roman" pitchFamily="18" charset="0"/>
              </a:rPr>
              <a:t>quaternary ammonium cations (</a:t>
            </a:r>
            <a:r>
              <a:rPr lang="en-GB" sz="2100" dirty="0" smtClean="0">
                <a:solidFill>
                  <a:schemeClr val="tx1"/>
                </a:solidFill>
                <a:latin typeface="Times New Roman" pitchFamily="18" charset="0"/>
                <a:cs typeface="Times New Roman" pitchFamily="18" charset="0"/>
              </a:rPr>
              <a:t>R</a:t>
            </a:r>
            <a:r>
              <a:rPr lang="en-GB" sz="2000" baseline="-25000" dirty="0" smtClean="0">
                <a:solidFill>
                  <a:schemeClr val="tx1"/>
                </a:solidFill>
              </a:rPr>
              <a:t>4</a:t>
            </a:r>
            <a:r>
              <a:rPr lang="en-GB" sz="2100" dirty="0" smtClean="0">
                <a:solidFill>
                  <a:schemeClr val="tx1"/>
                </a:solidFill>
                <a:latin typeface="Times New Roman" pitchFamily="18" charset="0"/>
                <a:cs typeface="Times New Roman" pitchFamily="18" charset="0"/>
              </a:rPr>
              <a:t>N</a:t>
            </a:r>
            <a:r>
              <a:rPr lang="en-GB" sz="2000" baseline="30000" dirty="0" smtClean="0">
                <a:solidFill>
                  <a:schemeClr val="tx1"/>
                </a:solidFill>
                <a:latin typeface="Times New Roman" pitchFamily="18" charset="0"/>
                <a:cs typeface="Times New Roman" pitchFamily="18" charset="0"/>
              </a:rPr>
              <a:t>+</a:t>
            </a:r>
            <a:r>
              <a:rPr lang="en-GB" sz="2100" dirty="0" smtClean="0">
                <a:solidFill>
                  <a:schemeClr val="tx1"/>
                </a:solidFill>
                <a:latin typeface="Times New Roman" pitchFamily="18" charset="0"/>
                <a:cs typeface="Times New Roman" pitchFamily="18" charset="0"/>
              </a:rPr>
              <a:t>) </a:t>
            </a:r>
            <a:r>
              <a:rPr lang="en-GB" sz="2100" dirty="0">
                <a:solidFill>
                  <a:schemeClr val="tx1"/>
                </a:solidFill>
                <a:latin typeface="Times New Roman" pitchFamily="18" charset="0"/>
                <a:cs typeface="Times New Roman" pitchFamily="18" charset="0"/>
              </a:rPr>
              <a:t>and hydroxide ions (</a:t>
            </a:r>
            <a:r>
              <a:rPr lang="en-GB" sz="2100" dirty="0" smtClean="0">
                <a:solidFill>
                  <a:schemeClr val="tx1"/>
                </a:solidFill>
                <a:latin typeface="Times New Roman" pitchFamily="18" charset="0"/>
                <a:cs typeface="Times New Roman" pitchFamily="18" charset="0"/>
              </a:rPr>
              <a:t>OH</a:t>
            </a:r>
            <a:r>
              <a:rPr lang="en-GB" sz="2000" baseline="30000" dirty="0" smtClean="0">
                <a:solidFill>
                  <a:schemeClr val="tx1"/>
                </a:solidFill>
                <a:latin typeface="Times New Roman" pitchFamily="18" charset="0"/>
                <a:cs typeface="Times New Roman" pitchFamily="18" charset="0"/>
              </a:rPr>
              <a:t>-</a:t>
            </a:r>
            <a:r>
              <a:rPr lang="en-GB" sz="2100" dirty="0" smtClean="0">
                <a:solidFill>
                  <a:schemeClr val="tx1"/>
                </a:solidFill>
                <a:latin typeface="Times New Roman" pitchFamily="18" charset="0"/>
                <a:cs typeface="Times New Roman" pitchFamily="18" charset="0"/>
              </a:rPr>
              <a:t>); </a:t>
            </a:r>
            <a:r>
              <a:rPr lang="en-GB" sz="2100" dirty="0">
                <a:solidFill>
                  <a:schemeClr val="tx1"/>
                </a:solidFill>
                <a:latin typeface="Times New Roman" pitchFamily="18" charset="0"/>
                <a:cs typeface="Times New Roman" pitchFamily="18" charset="0"/>
              </a:rPr>
              <a:t>they are, therefore, strong bases—as strong as sodium or potassium hydroxide.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Quaternary </a:t>
            </a:r>
            <a:r>
              <a:rPr lang="en-GB" sz="2100" dirty="0">
                <a:solidFill>
                  <a:schemeClr val="tx1"/>
                </a:solidFill>
                <a:latin typeface="Times New Roman" pitchFamily="18" charset="0"/>
                <a:cs typeface="Times New Roman" pitchFamily="18" charset="0"/>
              </a:rPr>
              <a:t>ammonium hydroxides react with acids to form quaternary ammonium salts</a:t>
            </a:r>
            <a:r>
              <a:rPr lang="en-GB" sz="2100" dirty="0" smtClean="0">
                <a:solidFill>
                  <a:schemeClr val="tx1"/>
                </a:solidFill>
                <a:latin typeface="Times New Roman" pitchFamily="18" charset="0"/>
                <a:cs typeface="Times New Roman" pitchFamily="18" charset="0"/>
              </a:rPr>
              <a:t>:</a:t>
            </a: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882604"/>
            <a:ext cx="4248472" cy="48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33</a:t>
            </a:fld>
            <a:endParaRPr lang="en-GB"/>
          </a:p>
        </p:txBody>
      </p:sp>
    </p:spTree>
    <p:extLst>
      <p:ext uri="{BB962C8B-B14F-4D97-AF65-F5344CB8AC3E}">
        <p14:creationId xmlns:p14="http://schemas.microsoft.com/office/powerpoint/2010/main" val="258157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616583" cy="432048"/>
          </a:xfrm>
        </p:spPr>
        <p:txBody>
          <a:bodyPr>
            <a:noAutofit/>
          </a:bodyPr>
          <a:lstStyle/>
          <a:p>
            <a:pPr lvl="0" algn="just"/>
            <a:r>
              <a:rPr lang="en-US" sz="2500" b="1" dirty="0" smtClean="0">
                <a:latin typeface="Times New Roman" pitchFamily="18" charset="0"/>
                <a:cs typeface="Times New Roman" pitchFamily="18" charset="0"/>
              </a:rPr>
              <a:t>2.6. Reactions </a:t>
            </a:r>
            <a:r>
              <a:rPr lang="en-US" sz="2500" b="1" dirty="0">
                <a:latin typeface="Times New Roman" pitchFamily="18" charset="0"/>
                <a:cs typeface="Times New Roman" pitchFamily="18" charset="0"/>
              </a:rPr>
              <a:t>of Amines</a:t>
            </a:r>
            <a:endParaRPr lang="en-GB" sz="25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lvl="1" algn="just">
              <a:lnSpc>
                <a:spcPct val="150000"/>
              </a:lnSpc>
            </a:pPr>
            <a:r>
              <a:rPr lang="en-GB" sz="2400" b="1" dirty="0" smtClean="0">
                <a:solidFill>
                  <a:schemeClr val="tx1"/>
                </a:solidFill>
                <a:latin typeface="Times New Roman" pitchFamily="18" charset="0"/>
                <a:cs typeface="Times New Roman" pitchFamily="18" charset="0"/>
              </a:rPr>
              <a:t>2.6.1. Alkylation and Acylation</a:t>
            </a:r>
          </a:p>
          <a:p>
            <a:pPr marL="800100" lvl="1" indent="-342900" algn="just">
              <a:lnSpc>
                <a:spcPct val="150000"/>
              </a:lnSpc>
              <a:buFont typeface="Wingdings" pitchFamily="2" charset="2"/>
              <a:buChar char="Ø"/>
            </a:pPr>
            <a:r>
              <a:rPr lang="en-GB" sz="2250" dirty="0" smtClean="0">
                <a:solidFill>
                  <a:schemeClr val="tx1"/>
                </a:solidFill>
                <a:latin typeface="Times New Roman" pitchFamily="18" charset="0"/>
                <a:cs typeface="Times New Roman" pitchFamily="18" charset="0"/>
              </a:rPr>
              <a:t>Alkylation of primary and secondary amines are difficult to control and often give mixtures of products, but tertiary amines are cleanly alkylated to give quaternary ammonium salts.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Primary and secondary (but not tertiary) amines can also be acylated by nucleophilic acyl substitution reaction with an acid chloride or an acid anhydride to yield an </a:t>
            </a:r>
            <a:r>
              <a:rPr lang="en-GB" sz="2100" b="1" dirty="0" smtClean="0">
                <a:solidFill>
                  <a:schemeClr val="tx1"/>
                </a:solidFill>
                <a:latin typeface="Times New Roman" pitchFamily="18" charset="0"/>
                <a:cs typeface="Times New Roman" pitchFamily="18" charset="0"/>
              </a:rPr>
              <a:t>amide.</a:t>
            </a:r>
            <a:r>
              <a:rPr lang="en-GB" sz="2100" dirty="0" smtClean="0">
                <a:solidFill>
                  <a:schemeClr val="tx1"/>
                </a:solidFill>
                <a:latin typeface="Times New Roman" pitchFamily="18" charset="0"/>
                <a:cs typeface="Times New Roman" pitchFamily="18" charset="0"/>
              </a:rPr>
              <a:t>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Not overacylation of the nitrogen does not occur because the amide product is much less nucleophilic and less reactive than the starting amine.</a:t>
            </a:r>
            <a:endParaRPr lang="en-GB" sz="2100" dirty="0"/>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34</a:t>
            </a:fld>
            <a:endParaRPr lang="en-GB"/>
          </a:p>
        </p:txBody>
      </p:sp>
    </p:spTree>
    <p:extLst>
      <p:ext uri="{BB962C8B-B14F-4D97-AF65-F5344CB8AC3E}">
        <p14:creationId xmlns:p14="http://schemas.microsoft.com/office/powerpoint/2010/main" val="23498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C</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98" y="3178796"/>
            <a:ext cx="6552728" cy="337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42" y="600227"/>
            <a:ext cx="5392573" cy="115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402" y="1675880"/>
            <a:ext cx="5660846" cy="152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35</a:t>
            </a:fld>
            <a:endParaRPr lang="en-GB"/>
          </a:p>
        </p:txBody>
      </p:sp>
    </p:spTree>
    <p:extLst>
      <p:ext uri="{BB962C8B-B14F-4D97-AF65-F5344CB8AC3E}">
        <p14:creationId xmlns:p14="http://schemas.microsoft.com/office/powerpoint/2010/main" val="794211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16583" cy="432048"/>
          </a:xfrm>
        </p:spPr>
        <p:txBody>
          <a:bodyPr>
            <a:noAutofit/>
          </a:bodyPr>
          <a:lstStyle/>
          <a:p>
            <a:pPr lvl="0" algn="just"/>
            <a:r>
              <a:rPr lang="en-GB" sz="2400" b="1" dirty="0" smtClean="0">
                <a:latin typeface="Times New Roman" pitchFamily="18" charset="0"/>
                <a:cs typeface="Times New Roman" pitchFamily="18" charset="0"/>
              </a:rPr>
              <a:t>2.6.2. Hofmann </a:t>
            </a:r>
            <a:r>
              <a:rPr lang="en-GB" sz="2400" b="1" dirty="0">
                <a:latin typeface="Times New Roman" pitchFamily="18" charset="0"/>
                <a:cs typeface="Times New Roman" pitchFamily="18" charset="0"/>
              </a:rPr>
              <a:t>Elimination</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Like </a:t>
            </a:r>
            <a:r>
              <a:rPr lang="en-GB" sz="2300" dirty="0">
                <a:solidFill>
                  <a:schemeClr val="tx1"/>
                </a:solidFill>
                <a:latin typeface="Times New Roman" pitchFamily="18" charset="0"/>
                <a:cs typeface="Times New Roman" pitchFamily="18" charset="0"/>
              </a:rPr>
              <a:t>alcohols, amines can be converted into alkenes by an elimination reaction. </a:t>
            </a:r>
            <a:endParaRPr lang="en-GB" sz="23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50" dirty="0" smtClean="0">
                <a:solidFill>
                  <a:schemeClr val="tx1"/>
                </a:solidFill>
                <a:latin typeface="Times New Roman" pitchFamily="18" charset="0"/>
                <a:cs typeface="Times New Roman" pitchFamily="18" charset="0"/>
              </a:rPr>
              <a:t>Because an amide ion, NH</a:t>
            </a:r>
            <a:r>
              <a:rPr lang="en-GB" sz="2000" baseline="-25000" dirty="0" smtClean="0">
                <a:solidFill>
                  <a:schemeClr val="tx1"/>
                </a:solidFill>
              </a:rPr>
              <a:t>2</a:t>
            </a:r>
            <a:r>
              <a:rPr lang="en-GB" sz="2000" baseline="30000" dirty="0" smtClean="0">
                <a:solidFill>
                  <a:schemeClr val="tx1"/>
                </a:solidFill>
              </a:rPr>
              <a:t>-</a:t>
            </a:r>
            <a:r>
              <a:rPr lang="en-GB" sz="2150" dirty="0" smtClean="0">
                <a:solidFill>
                  <a:schemeClr val="tx1"/>
                </a:solidFill>
                <a:latin typeface="Times New Roman" pitchFamily="18" charset="0"/>
                <a:cs typeface="Times New Roman" pitchFamily="18" charset="0"/>
              </a:rPr>
              <a:t>, is such a poor leaving group, however, it must first be converted into a better leaving group. </a:t>
            </a:r>
          </a:p>
          <a:p>
            <a:pPr marL="1257300" lvl="2" indent="-342900" algn="just">
              <a:lnSpc>
                <a:spcPct val="150000"/>
              </a:lnSpc>
              <a:buFont typeface="Times New Roman" pitchFamily="18" charset="0"/>
              <a:buChar char="¤"/>
            </a:pPr>
            <a:r>
              <a:rPr lang="en-GB" sz="2150" dirty="0" smtClean="0">
                <a:solidFill>
                  <a:schemeClr val="tx1"/>
                </a:solidFill>
                <a:latin typeface="Times New Roman" pitchFamily="18" charset="0"/>
                <a:cs typeface="Times New Roman" pitchFamily="18" charset="0"/>
              </a:rPr>
              <a:t>In the Hofmann elimination reaction, an amine is methylated by reaction with excess iodomethane to produce a quaternary ammonium salt, which then undergoes elimination to give an alkene on heating with a base, typically silver oxide, Ag</a:t>
            </a:r>
            <a:r>
              <a:rPr lang="en-GB" sz="2000" baseline="-25000" dirty="0" smtClean="0">
                <a:solidFill>
                  <a:schemeClr val="tx1"/>
                </a:solidFill>
              </a:rPr>
              <a:t>2</a:t>
            </a:r>
            <a:r>
              <a:rPr lang="en-GB" sz="2150" dirty="0" smtClean="0">
                <a:solidFill>
                  <a:schemeClr val="tx1"/>
                </a:solidFill>
                <a:latin typeface="Times New Roman" pitchFamily="18" charset="0"/>
                <a:cs typeface="Times New Roman" pitchFamily="18" charset="0"/>
              </a:rPr>
              <a:t>O. </a:t>
            </a:r>
          </a:p>
          <a:p>
            <a:pPr marL="1257300" lvl="2" indent="-342900" algn="just">
              <a:lnSpc>
                <a:spcPct val="150000"/>
              </a:lnSpc>
              <a:buFont typeface="Times New Roman" pitchFamily="18" charset="0"/>
              <a:buChar char="¤"/>
            </a:pPr>
            <a:r>
              <a:rPr lang="en-GB" sz="2150" dirty="0" smtClean="0">
                <a:solidFill>
                  <a:schemeClr val="tx1"/>
                </a:solidFill>
                <a:latin typeface="Times New Roman" pitchFamily="18" charset="0"/>
                <a:cs typeface="Times New Roman" pitchFamily="18" charset="0"/>
              </a:rPr>
              <a:t>For example, 1-methylpentylamine is converted into 1-hexene 60% yield.</a:t>
            </a:r>
            <a:endParaRPr lang="en-GB" sz="2150" dirty="0">
              <a:solidFill>
                <a:schemeClr val="tx1"/>
              </a:solidFill>
              <a:latin typeface="Times New Roman" pitchFamily="18" charset="0"/>
              <a:cs typeface="Times New Roman" pitchFamily="18" charset="0"/>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880" y="5517233"/>
            <a:ext cx="6963616" cy="118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36</a:t>
            </a:fld>
            <a:endParaRPr lang="en-GB"/>
          </a:p>
        </p:txBody>
      </p:sp>
    </p:spTree>
    <p:extLst>
      <p:ext uri="{BB962C8B-B14F-4D97-AF65-F5344CB8AC3E}">
        <p14:creationId xmlns:p14="http://schemas.microsoft.com/office/powerpoint/2010/main" val="136724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Silver oxide acts by exchanging hydroxide ion for iodide ion in the quaternary salt, thus providing the base necessary to cause elimination.</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 actual elimination step is an E</a:t>
            </a:r>
            <a:r>
              <a:rPr lang="en-GB" sz="2200" baseline="-25000" dirty="0" smtClean="0">
                <a:solidFill>
                  <a:schemeClr val="tx1"/>
                </a:solidFill>
              </a:rPr>
              <a:t>2</a:t>
            </a:r>
            <a:r>
              <a:rPr lang="en-GB" sz="2200" dirty="0" smtClean="0">
                <a:solidFill>
                  <a:schemeClr val="tx1"/>
                </a:solidFill>
                <a:latin typeface="Times New Roman" pitchFamily="18" charset="0"/>
                <a:cs typeface="Times New Roman" pitchFamily="18" charset="0"/>
              </a:rPr>
              <a:t> reaction in which hydroxide ion removes a proton at the same time that the positively charged nitrogen atom leaving.</a:t>
            </a:r>
            <a:endParaRPr lang="en-GB" sz="2200" dirty="0">
              <a:solidFill>
                <a:schemeClr val="tx1"/>
              </a:solidFill>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89040"/>
            <a:ext cx="5495304" cy="18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37</a:t>
            </a:fld>
            <a:endParaRPr lang="en-GB"/>
          </a:p>
        </p:txBody>
      </p:sp>
    </p:spTree>
    <p:extLst>
      <p:ext uri="{BB962C8B-B14F-4D97-AF65-F5344CB8AC3E}">
        <p14:creationId xmlns:p14="http://schemas.microsoft.com/office/powerpoint/2010/main" val="2018527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An interesting feature of the Hofmann elimination is that it gives products different from those of the most other </a:t>
            </a:r>
            <a:r>
              <a:rPr lang="en-GB" sz="2000" dirty="0">
                <a:solidFill>
                  <a:schemeClr val="tx1"/>
                </a:solidFill>
                <a:latin typeface="Times New Roman" pitchFamily="18" charset="0"/>
                <a:cs typeface="Times New Roman" pitchFamily="18" charset="0"/>
              </a:rPr>
              <a:t>E</a:t>
            </a:r>
            <a:r>
              <a:rPr lang="en-GB" sz="2000" baseline="-25000" dirty="0">
                <a:solidFill>
                  <a:schemeClr val="tx1"/>
                </a:solidFill>
              </a:rPr>
              <a:t>2</a:t>
            </a:r>
            <a:r>
              <a:rPr lang="en-GB" sz="2100" dirty="0" smtClean="0">
                <a:solidFill>
                  <a:schemeClr val="tx1"/>
                </a:solidFill>
                <a:latin typeface="Times New Roman" pitchFamily="18" charset="0"/>
                <a:cs typeface="Times New Roman" pitchFamily="18" charset="0"/>
              </a:rPr>
              <a:t> reactions.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Whereas the more highly substituted alkene product generally predominates in the </a:t>
            </a:r>
            <a:r>
              <a:rPr lang="en-GB" sz="2000" dirty="0">
                <a:solidFill>
                  <a:schemeClr val="tx1"/>
                </a:solidFill>
                <a:latin typeface="Times New Roman" pitchFamily="18" charset="0"/>
                <a:cs typeface="Times New Roman" pitchFamily="18" charset="0"/>
              </a:rPr>
              <a:t>E</a:t>
            </a:r>
            <a:r>
              <a:rPr lang="en-GB" sz="2000" baseline="-25000" dirty="0">
                <a:solidFill>
                  <a:schemeClr val="tx1"/>
                </a:solidFill>
              </a:rPr>
              <a:t>2</a:t>
            </a:r>
            <a:r>
              <a:rPr lang="en-GB" sz="2100" dirty="0" smtClean="0">
                <a:solidFill>
                  <a:schemeClr val="tx1"/>
                </a:solidFill>
                <a:latin typeface="Times New Roman" pitchFamily="18" charset="0"/>
                <a:cs typeface="Times New Roman" pitchFamily="18" charset="0"/>
              </a:rPr>
              <a:t> reaction of an alkyl halide </a:t>
            </a:r>
            <a:r>
              <a:rPr lang="en-GB" sz="2100" b="1" dirty="0" smtClean="0">
                <a:solidFill>
                  <a:schemeClr val="tx1"/>
                </a:solidFill>
                <a:latin typeface="Times New Roman" pitchFamily="18" charset="0"/>
                <a:cs typeface="Times New Roman" pitchFamily="18" charset="0"/>
              </a:rPr>
              <a:t>(Zaitsev’s rule), </a:t>
            </a:r>
            <a:r>
              <a:rPr lang="en-GB" sz="2100" dirty="0" smtClean="0">
                <a:solidFill>
                  <a:schemeClr val="tx1"/>
                </a:solidFill>
                <a:latin typeface="Times New Roman" pitchFamily="18" charset="0"/>
                <a:cs typeface="Times New Roman" pitchFamily="18" charset="0"/>
              </a:rPr>
              <a:t>the less highly substituted alkene predominates in the </a:t>
            </a:r>
            <a:r>
              <a:rPr lang="en-GB" sz="2100" b="1" dirty="0" smtClean="0">
                <a:solidFill>
                  <a:schemeClr val="tx1"/>
                </a:solidFill>
                <a:latin typeface="Times New Roman" pitchFamily="18" charset="0"/>
                <a:cs typeface="Times New Roman" pitchFamily="18" charset="0"/>
              </a:rPr>
              <a:t>Hofmann elimination of a quaternary ammonium salt.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reason for this selectivity is probably steric. </a:t>
            </a:r>
          </a:p>
          <a:p>
            <a:pPr marL="1714500" lvl="3" indent="-342900" algn="just">
              <a:lnSpc>
                <a:spcPct val="150000"/>
              </a:lnSpc>
              <a:buFont typeface="Times New Roman" pitchFamily="18" charset="0"/>
              <a:buChar char="⸕"/>
            </a:pPr>
            <a:r>
              <a:rPr lang="en-GB" dirty="0" smtClean="0">
                <a:solidFill>
                  <a:schemeClr val="tx1"/>
                </a:solidFill>
                <a:latin typeface="Times New Roman" pitchFamily="18" charset="0"/>
                <a:cs typeface="Times New Roman" pitchFamily="18" charset="0"/>
              </a:rPr>
              <a:t>Because of the large size of the trialkylamine leaving group, the base must abstract a hydrogen from the most sterically accessible, least hindered position.</a:t>
            </a:r>
            <a:endParaRPr lang="en-GB" dirty="0">
              <a:solidFill>
                <a:schemeClr val="tx1"/>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38</a:t>
            </a:fld>
            <a:endParaRPr lang="en-GB"/>
          </a:p>
        </p:txBody>
      </p:sp>
    </p:spTree>
    <p:extLst>
      <p:ext uri="{BB962C8B-B14F-4D97-AF65-F5344CB8AC3E}">
        <p14:creationId xmlns:p14="http://schemas.microsoft.com/office/powerpoint/2010/main" val="372183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764704"/>
            <a:ext cx="4752528" cy="478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39</a:t>
            </a:fld>
            <a:endParaRPr lang="en-GB"/>
          </a:p>
        </p:txBody>
      </p:sp>
    </p:spTree>
    <p:extLst>
      <p:ext uri="{BB962C8B-B14F-4D97-AF65-F5344CB8AC3E}">
        <p14:creationId xmlns:p14="http://schemas.microsoft.com/office/powerpoint/2010/main" val="16265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496944" cy="360040"/>
          </a:xfrm>
        </p:spPr>
        <p:txBody>
          <a:bodyPr>
            <a:noAutofit/>
          </a:bodyPr>
          <a:lstStyle/>
          <a:p>
            <a:pPr lvl="0" algn="just"/>
            <a:r>
              <a:rPr lang="en-GB" sz="2500" b="1" dirty="0" smtClean="0">
                <a:latin typeface="Times New Roman" pitchFamily="18" charset="0"/>
                <a:cs typeface="Times New Roman" pitchFamily="18" charset="0"/>
              </a:rPr>
              <a:t>2.2. </a:t>
            </a:r>
            <a:r>
              <a:rPr lang="en-US" sz="2500" b="1" dirty="0">
                <a:latin typeface="Times New Roman" pitchFamily="18" charset="0"/>
                <a:cs typeface="Times New Roman" pitchFamily="18" charset="0"/>
              </a:rPr>
              <a:t>Structure and Nomenclature of </a:t>
            </a:r>
            <a:r>
              <a:rPr lang="en-US" sz="2500" b="1" dirty="0" smtClean="0">
                <a:latin typeface="Times New Roman" pitchFamily="18" charset="0"/>
                <a:cs typeface="Times New Roman" pitchFamily="18" charset="0"/>
              </a:rPr>
              <a:t>amines</a:t>
            </a:r>
            <a:endParaRPr lang="en-GB" sz="2500" b="1" dirty="0">
              <a:latin typeface="Times New Roman" pitchFamily="18" charset="0"/>
              <a:cs typeface="Times New Roman" pitchFamily="18" charset="0"/>
            </a:endParaRPr>
          </a:p>
        </p:txBody>
      </p:sp>
      <p:sp>
        <p:nvSpPr>
          <p:cNvPr id="3" name="Subtitle 2"/>
          <p:cNvSpPr>
            <a:spLocks noGrp="1"/>
          </p:cNvSpPr>
          <p:nvPr>
            <p:ph type="subTitle" idx="1"/>
          </p:nvPr>
        </p:nvSpPr>
        <p:spPr>
          <a:xfrm>
            <a:off x="272919" y="404664"/>
            <a:ext cx="8856984" cy="6120680"/>
          </a:xfrm>
        </p:spPr>
        <p:txBody>
          <a:bodyPr>
            <a:normAutofit/>
          </a:bodyPr>
          <a:lstStyle/>
          <a:p>
            <a:pPr lvl="1" algn="just"/>
            <a:r>
              <a:rPr lang="en-GB" sz="2200" b="1" dirty="0">
                <a:solidFill>
                  <a:schemeClr val="tx1"/>
                </a:solidFill>
                <a:latin typeface="Times New Roman" pitchFamily="18" charset="0"/>
                <a:cs typeface="Times New Roman" pitchFamily="18" charset="0"/>
              </a:rPr>
              <a:t>2.2.1. </a:t>
            </a:r>
            <a:r>
              <a:rPr lang="en-US" sz="2200" b="1" dirty="0">
                <a:solidFill>
                  <a:schemeClr val="tx1"/>
                </a:solidFill>
                <a:latin typeface="Times New Roman" pitchFamily="18" charset="0"/>
                <a:cs typeface="Times New Roman" pitchFamily="18" charset="0"/>
              </a:rPr>
              <a:t>Structure of </a:t>
            </a:r>
            <a:r>
              <a:rPr lang="en-US" sz="2200" b="1" dirty="0" smtClean="0">
                <a:solidFill>
                  <a:schemeClr val="tx1"/>
                </a:solidFill>
                <a:latin typeface="Times New Roman" pitchFamily="18" charset="0"/>
                <a:cs typeface="Times New Roman" pitchFamily="18" charset="0"/>
              </a:rPr>
              <a:t>Amines</a:t>
            </a:r>
            <a:endParaRPr lang="en-GB" sz="2200" dirty="0" smtClean="0">
              <a:solidFill>
                <a:schemeClr val="tx1"/>
              </a:solidFill>
              <a:latin typeface="Times New Roman" pitchFamily="18" charset="0"/>
              <a:cs typeface="Times New Roman" pitchFamily="18" charset="0"/>
            </a:endParaRPr>
          </a:p>
          <a:p>
            <a:pPr marL="800100" lvl="1" indent="-342900" algn="just">
              <a:lnSpc>
                <a:spcPct val="160000"/>
              </a:lnSpc>
              <a:buFont typeface="Wingdings" pitchFamily="2" charset="2"/>
              <a:buChar char="Ø"/>
            </a:pPr>
            <a:r>
              <a:rPr lang="en-GB" sz="2250" dirty="0" smtClean="0">
                <a:solidFill>
                  <a:schemeClr val="tx1"/>
                </a:solidFill>
                <a:latin typeface="Times New Roman" pitchFamily="18" charset="0"/>
                <a:cs typeface="Times New Roman" pitchFamily="18" charset="0"/>
              </a:rPr>
              <a:t>The </a:t>
            </a:r>
            <a:r>
              <a:rPr lang="en-GB" sz="2250" dirty="0">
                <a:solidFill>
                  <a:schemeClr val="tx1"/>
                </a:solidFill>
                <a:latin typeface="Times New Roman" pitchFamily="18" charset="0"/>
                <a:cs typeface="Times New Roman" pitchFamily="18" charset="0"/>
              </a:rPr>
              <a:t>nitrogen atom of most amines is like that of ammonia; it is approximately sp</a:t>
            </a:r>
            <a:r>
              <a:rPr lang="en-GB" sz="2250" baseline="30000" dirty="0">
                <a:solidFill>
                  <a:schemeClr val="tx1"/>
                </a:solidFill>
                <a:latin typeface="Times New Roman" pitchFamily="18" charset="0"/>
                <a:cs typeface="Times New Roman" pitchFamily="18" charset="0"/>
              </a:rPr>
              <a:t>3 </a:t>
            </a:r>
            <a:r>
              <a:rPr lang="en-GB" sz="2250" dirty="0">
                <a:solidFill>
                  <a:schemeClr val="tx1"/>
                </a:solidFill>
                <a:latin typeface="Times New Roman" pitchFamily="18" charset="0"/>
                <a:cs typeface="Times New Roman" pitchFamily="18" charset="0"/>
              </a:rPr>
              <a:t>hybridized. </a:t>
            </a:r>
            <a:endParaRPr lang="en-GB" sz="2250" dirty="0" smtClean="0">
              <a:solidFill>
                <a:schemeClr val="tx1"/>
              </a:solidFill>
              <a:latin typeface="Times New Roman" pitchFamily="18" charset="0"/>
              <a:cs typeface="Times New Roman" pitchFamily="18" charset="0"/>
            </a:endParaRPr>
          </a:p>
          <a:p>
            <a:pPr marL="1257300" lvl="2" indent="-342900" algn="just">
              <a:lnSpc>
                <a:spcPct val="16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three alkyl groups (or hydrogen atoms) occupy corners of a tetrahedron; the sp</a:t>
            </a:r>
            <a:r>
              <a:rPr lang="en-GB" sz="2100" baseline="30000" dirty="0">
                <a:solidFill>
                  <a:schemeClr val="tx1"/>
                </a:solidFill>
                <a:latin typeface="Times New Roman" pitchFamily="18" charset="0"/>
                <a:cs typeface="Times New Roman" pitchFamily="18" charset="0"/>
              </a:rPr>
              <a:t>3</a:t>
            </a:r>
            <a:r>
              <a:rPr lang="en-GB" sz="2100" dirty="0">
                <a:solidFill>
                  <a:schemeClr val="tx1"/>
                </a:solidFill>
                <a:latin typeface="Times New Roman" pitchFamily="18" charset="0"/>
                <a:cs typeface="Times New Roman" pitchFamily="18" charset="0"/>
              </a:rPr>
              <a:t> orbital containing the unshared electron pair is directed toward the other corner. </a:t>
            </a:r>
            <a:endParaRPr lang="en-GB" sz="2100" dirty="0" smtClean="0">
              <a:solidFill>
                <a:schemeClr val="tx1"/>
              </a:solidFill>
              <a:latin typeface="Times New Roman" pitchFamily="18" charset="0"/>
              <a:cs typeface="Times New Roman" pitchFamily="18" charset="0"/>
            </a:endParaRPr>
          </a:p>
          <a:p>
            <a:pPr marL="1257300" lvl="2" indent="-342900" algn="just">
              <a:lnSpc>
                <a:spcPct val="160000"/>
              </a:lnSpc>
              <a:buFont typeface="Times New Roman" pitchFamily="18" charset="0"/>
              <a:buChar char="☺"/>
            </a:pPr>
            <a:r>
              <a:rPr lang="en-GB" sz="2100" dirty="0" smtClean="0">
                <a:solidFill>
                  <a:schemeClr val="tx1"/>
                </a:solidFill>
                <a:latin typeface="Times New Roman" pitchFamily="18" charset="0"/>
                <a:cs typeface="Times New Roman" pitchFamily="18" charset="0"/>
              </a:rPr>
              <a:t>We </a:t>
            </a:r>
            <a:r>
              <a:rPr lang="en-GB" sz="2100" dirty="0">
                <a:solidFill>
                  <a:schemeClr val="tx1"/>
                </a:solidFill>
                <a:latin typeface="Times New Roman" pitchFamily="18" charset="0"/>
                <a:cs typeface="Times New Roman" pitchFamily="18" charset="0"/>
              </a:rPr>
              <a:t>describe the </a:t>
            </a:r>
            <a:r>
              <a:rPr lang="en-US" sz="2100" b="1" dirty="0" smtClean="0">
                <a:solidFill>
                  <a:schemeClr val="tx1"/>
                </a:solidFill>
                <a:latin typeface="Times New Roman" pitchFamily="18" charset="0"/>
                <a:ea typeface="Tahoma" pitchFamily="34" charset="0"/>
                <a:cs typeface="Times New Roman" pitchFamily="18" charset="0"/>
              </a:rPr>
              <a:t>molecular geometry/</a:t>
            </a:r>
            <a:r>
              <a:rPr lang="en-GB" sz="2100" dirty="0" smtClean="0">
                <a:solidFill>
                  <a:schemeClr val="tx1"/>
                </a:solidFill>
                <a:latin typeface="Times New Roman" pitchFamily="18" charset="0"/>
                <a:cs typeface="Times New Roman" pitchFamily="18" charset="0"/>
              </a:rPr>
              <a:t>shape </a:t>
            </a:r>
            <a:r>
              <a:rPr lang="en-GB" sz="2100" dirty="0">
                <a:solidFill>
                  <a:schemeClr val="tx1"/>
                </a:solidFill>
                <a:latin typeface="Times New Roman" pitchFamily="18" charset="0"/>
                <a:cs typeface="Times New Roman" pitchFamily="18" charset="0"/>
              </a:rPr>
              <a:t>of the amine </a:t>
            </a:r>
            <a:r>
              <a:rPr lang="en-GB" sz="2100" dirty="0" smtClean="0">
                <a:solidFill>
                  <a:schemeClr val="tx1"/>
                </a:solidFill>
                <a:latin typeface="Times New Roman" pitchFamily="18" charset="0"/>
                <a:cs typeface="Times New Roman" pitchFamily="18" charset="0"/>
              </a:rPr>
              <a:t>by </a:t>
            </a:r>
            <a:r>
              <a:rPr lang="en-GB" sz="2100" dirty="0">
                <a:solidFill>
                  <a:schemeClr val="tx1"/>
                </a:solidFill>
                <a:latin typeface="Times New Roman" pitchFamily="18" charset="0"/>
                <a:cs typeface="Times New Roman" pitchFamily="18" charset="0"/>
              </a:rPr>
              <a:t>the location of the atoms as being trigonal pyramidal. </a:t>
            </a:r>
            <a:endParaRPr lang="en-GB" sz="2100" dirty="0" smtClean="0">
              <a:solidFill>
                <a:schemeClr val="tx1"/>
              </a:solidFill>
              <a:latin typeface="Times New Roman" pitchFamily="18" charset="0"/>
              <a:cs typeface="Times New Roman" pitchFamily="18" charset="0"/>
            </a:endParaRPr>
          </a:p>
          <a:p>
            <a:pPr marL="1257300" lvl="2" indent="-342900" algn="just">
              <a:lnSpc>
                <a:spcPct val="160000"/>
              </a:lnSpc>
              <a:buFont typeface="Times New Roman" pitchFamily="18" charset="0"/>
              <a:buChar char="☺"/>
            </a:pPr>
            <a:r>
              <a:rPr lang="en-GB" sz="2100" dirty="0" smtClean="0">
                <a:solidFill>
                  <a:schemeClr val="tx1"/>
                </a:solidFill>
                <a:latin typeface="Times New Roman" pitchFamily="18" charset="0"/>
                <a:cs typeface="Times New Roman" pitchFamily="18" charset="0"/>
              </a:rPr>
              <a:t>However, if we were to consider the unshared electron pair as being a group we would describe the </a:t>
            </a:r>
            <a:r>
              <a:rPr lang="en-US" sz="2100" b="1" dirty="0" smtClean="0">
                <a:solidFill>
                  <a:schemeClr val="tx1"/>
                </a:solidFill>
                <a:latin typeface="Times New Roman" pitchFamily="18" charset="0"/>
                <a:ea typeface="Tahoma" pitchFamily="34" charset="0"/>
                <a:cs typeface="Times New Roman" pitchFamily="18" charset="0"/>
              </a:rPr>
              <a:t>electron-pair </a:t>
            </a:r>
            <a:r>
              <a:rPr lang="en-GB" sz="2100" b="1" dirty="0" smtClean="0">
                <a:solidFill>
                  <a:schemeClr val="tx1"/>
                </a:solidFill>
                <a:latin typeface="Times New Roman" pitchFamily="18" charset="0"/>
                <a:cs typeface="Times New Roman" pitchFamily="18" charset="0"/>
              </a:rPr>
              <a:t>geometry </a:t>
            </a:r>
            <a:r>
              <a:rPr lang="en-GB" sz="2100" dirty="0" smtClean="0">
                <a:solidFill>
                  <a:schemeClr val="tx1"/>
                </a:solidFill>
                <a:latin typeface="Times New Roman" pitchFamily="18" charset="0"/>
                <a:cs typeface="Times New Roman" pitchFamily="18" charset="0"/>
              </a:rPr>
              <a:t>of the amine as being tetrahedral.</a:t>
            </a:r>
          </a:p>
        </p:txBody>
      </p:sp>
      <p:pic>
        <p:nvPicPr>
          <p:cNvPr id="6" name="Picture 5"/>
          <p:cNvPicPr/>
          <p:nvPr/>
        </p:nvPicPr>
        <p:blipFill>
          <a:blip r:embed="rId2"/>
          <a:stretch>
            <a:fillRect/>
          </a:stretch>
        </p:blipFill>
        <p:spPr>
          <a:xfrm>
            <a:off x="4716017" y="5721174"/>
            <a:ext cx="1656184" cy="1124744"/>
          </a:xfrm>
          <a:prstGeom prst="rect">
            <a:avLst/>
          </a:prstGeom>
        </p:spPr>
      </p:pic>
      <p:sp>
        <p:nvSpPr>
          <p:cNvPr id="5" name="Slide Number Placeholder 4"/>
          <p:cNvSpPr>
            <a:spLocks noGrp="1"/>
          </p:cNvSpPr>
          <p:nvPr>
            <p:ph type="sldNum" sz="quarter" idx="12"/>
          </p:nvPr>
        </p:nvSpPr>
        <p:spPr/>
        <p:txBody>
          <a:bodyPr/>
          <a:lstStyle/>
          <a:p>
            <a:fld id="{E755635D-64E5-431D-8865-B29CD0F63C14}" type="slidenum">
              <a:rPr lang="en-GB" smtClean="0"/>
              <a:t>4</a:t>
            </a:fld>
            <a:endParaRPr lang="en-GB"/>
          </a:p>
        </p:txBody>
      </p:sp>
    </p:spTree>
    <p:extLst>
      <p:ext uri="{BB962C8B-B14F-4D97-AF65-F5344CB8AC3E}">
        <p14:creationId xmlns:p14="http://schemas.microsoft.com/office/powerpoint/2010/main" val="2251561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16583" cy="432048"/>
          </a:xfrm>
        </p:spPr>
        <p:txBody>
          <a:bodyPr>
            <a:noAutofit/>
          </a:bodyPr>
          <a:lstStyle/>
          <a:p>
            <a:pPr lvl="0" algn="just"/>
            <a:r>
              <a:rPr lang="en-GB" sz="2400" b="1" dirty="0" smtClean="0">
                <a:latin typeface="Times New Roman" pitchFamily="18" charset="0"/>
                <a:cs typeface="Times New Roman" pitchFamily="18" charset="0"/>
              </a:rPr>
              <a:t>2.6.3. Electrophilic Aromatic Substitution</a:t>
            </a:r>
            <a:endParaRPr lang="en-GB"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An amino group is strongly activating and </a:t>
            </a:r>
            <a:r>
              <a:rPr lang="en-GB" sz="2100" i="1" dirty="0" smtClean="0">
                <a:solidFill>
                  <a:schemeClr val="tx1"/>
                </a:solidFill>
                <a:latin typeface="Times New Roman" pitchFamily="18" charset="0"/>
                <a:cs typeface="Times New Roman" pitchFamily="18" charset="0"/>
              </a:rPr>
              <a:t>ortho-para</a:t>
            </a:r>
            <a:r>
              <a:rPr lang="en-GB" sz="2100" dirty="0" smtClean="0">
                <a:solidFill>
                  <a:schemeClr val="tx1"/>
                </a:solidFill>
                <a:latin typeface="Times New Roman" pitchFamily="18" charset="0"/>
                <a:cs typeface="Times New Roman" pitchFamily="18" charset="0"/>
              </a:rPr>
              <a:t> directing in electrophilic aromatic substitution reactions.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Thus high reactivity can be a drawback at times because its often difficult to prevent polysubstitution.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For instance, reaction of aniline with Br</a:t>
            </a:r>
            <a:r>
              <a:rPr lang="en-GB" sz="2000" baseline="-25000" dirty="0" smtClean="0">
                <a:solidFill>
                  <a:schemeClr val="tx1"/>
                </a:solidFill>
              </a:rPr>
              <a:t>2</a:t>
            </a:r>
            <a:r>
              <a:rPr lang="en-GB" sz="2100" dirty="0" smtClean="0">
                <a:solidFill>
                  <a:schemeClr val="tx1"/>
                </a:solidFill>
                <a:latin typeface="Times New Roman" pitchFamily="18" charset="0"/>
                <a:cs typeface="Times New Roman" pitchFamily="18" charset="0"/>
              </a:rPr>
              <a:t> takes rapidly and yields the 2,4,6-tribrominated product. </a:t>
            </a:r>
          </a:p>
          <a:p>
            <a:pPr marL="1714500" lvl="3"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amino group is so strongly activating that its not possible to stop at the monobromo stage.</a:t>
            </a:r>
            <a:endParaRPr lang="en-GB" sz="2100" dirty="0">
              <a:solidFill>
                <a:schemeClr val="tx1"/>
              </a:solidFill>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711261"/>
            <a:ext cx="3816424" cy="214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40</a:t>
            </a:fld>
            <a:endParaRPr lang="en-GB"/>
          </a:p>
        </p:txBody>
      </p:sp>
    </p:spTree>
    <p:extLst>
      <p:ext uri="{BB962C8B-B14F-4D97-AF65-F5344CB8AC3E}">
        <p14:creationId xmlns:p14="http://schemas.microsoft.com/office/powerpoint/2010/main" val="2090152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Another drawback to the use of amino-substituted benzenes in electrophilic aromatic substitution reactions is that Friedel-Crafts reactions are not successful.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amino group forms an acid-base complex with the AlCl</a:t>
            </a:r>
            <a:r>
              <a:rPr lang="en-GB" sz="2000" baseline="-25000" dirty="0" smtClean="0">
                <a:solidFill>
                  <a:schemeClr val="tx1"/>
                </a:solidFill>
              </a:rPr>
              <a:t>3</a:t>
            </a:r>
            <a:r>
              <a:rPr lang="en-GB" sz="2100" dirty="0" smtClean="0">
                <a:solidFill>
                  <a:schemeClr val="tx1"/>
                </a:solidFill>
                <a:latin typeface="Times New Roman" pitchFamily="18" charset="0"/>
                <a:cs typeface="Times New Roman" pitchFamily="18" charset="0"/>
              </a:rPr>
              <a:t> catalyst, which prevents further reaction from occurring.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Both drawbacks can be overcome, however, by carrying out electrophilic aromatic substitution reactions on the corresponding </a:t>
            </a:r>
            <a:r>
              <a:rPr lang="en-GB" sz="2100" b="1" i="1" dirty="0" smtClean="0">
                <a:solidFill>
                  <a:schemeClr val="tx1"/>
                </a:solidFill>
                <a:latin typeface="Times New Roman" pitchFamily="18" charset="0"/>
                <a:cs typeface="Times New Roman" pitchFamily="18" charset="0"/>
              </a:rPr>
              <a:t>amide</a:t>
            </a:r>
            <a:r>
              <a:rPr lang="en-GB" sz="2100" dirty="0" smtClean="0">
                <a:solidFill>
                  <a:schemeClr val="tx1"/>
                </a:solidFill>
                <a:latin typeface="Times New Roman" pitchFamily="18" charset="0"/>
                <a:cs typeface="Times New Roman" pitchFamily="18" charset="0"/>
              </a:rPr>
              <a:t> rather than on </a:t>
            </a:r>
            <a:r>
              <a:rPr lang="en-GB" sz="2100" b="1" dirty="0" smtClean="0">
                <a:solidFill>
                  <a:schemeClr val="tx1"/>
                </a:solidFill>
                <a:latin typeface="Times New Roman" pitchFamily="18" charset="0"/>
                <a:cs typeface="Times New Roman" pitchFamily="18" charset="0"/>
              </a:rPr>
              <a:t>the free amine</a:t>
            </a:r>
            <a:r>
              <a:rPr lang="en-GB" sz="2100" dirty="0" smtClean="0">
                <a:solidFill>
                  <a:schemeClr val="tx1"/>
                </a:solidFill>
                <a:latin typeface="Times New Roman" pitchFamily="18" charset="0"/>
                <a:cs typeface="Times New Roman" pitchFamily="18" charset="0"/>
              </a:rPr>
              <a:t>.</a:t>
            </a:r>
            <a:endParaRPr lang="en-GB" sz="21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41</a:t>
            </a:fld>
            <a:endParaRPr lang="en-GB"/>
          </a:p>
        </p:txBody>
      </p:sp>
    </p:spTree>
    <p:extLst>
      <p:ext uri="{BB962C8B-B14F-4D97-AF65-F5344CB8AC3E}">
        <p14:creationId xmlns:p14="http://schemas.microsoft.com/office/powerpoint/2010/main" val="903073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When we treat an amine with acetic anhydride yields the corresponding acetyl amide, or acetamide.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Although still activating and </a:t>
            </a:r>
            <a:r>
              <a:rPr lang="en-GB" sz="2200" i="1" dirty="0" smtClean="0">
                <a:solidFill>
                  <a:schemeClr val="tx1"/>
                </a:solidFill>
                <a:latin typeface="Times New Roman" pitchFamily="18" charset="0"/>
                <a:cs typeface="Times New Roman" pitchFamily="18" charset="0"/>
              </a:rPr>
              <a:t>ortho-para</a:t>
            </a:r>
            <a:r>
              <a:rPr lang="en-GB" sz="2200" dirty="0" smtClean="0">
                <a:solidFill>
                  <a:schemeClr val="tx1"/>
                </a:solidFill>
                <a:latin typeface="Times New Roman" pitchFamily="18" charset="0"/>
                <a:cs typeface="Times New Roman" pitchFamily="18" charset="0"/>
              </a:rPr>
              <a:t> directing, amido substituents (-NHCOR) are less strongly activating and less basic than amino groups because their nitrogen lone-pair electrons are delocalized by the neighbouring carbonyl group.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As a result, bromination of an </a:t>
            </a:r>
            <a:r>
              <a:rPr lang="en-GB" sz="2200" i="1" dirty="0" smtClean="0">
                <a:solidFill>
                  <a:schemeClr val="tx1"/>
                </a:solidFill>
                <a:latin typeface="Times New Roman" pitchFamily="18" charset="0"/>
                <a:cs typeface="Times New Roman" pitchFamily="18" charset="0"/>
              </a:rPr>
              <a:t>N</a:t>
            </a:r>
            <a:r>
              <a:rPr lang="en-GB" sz="2200" dirty="0" smtClean="0">
                <a:solidFill>
                  <a:schemeClr val="tx1"/>
                </a:solidFill>
                <a:latin typeface="Times New Roman" pitchFamily="18" charset="0"/>
                <a:cs typeface="Times New Roman" pitchFamily="18" charset="0"/>
              </a:rPr>
              <a:t>-</a:t>
            </a:r>
            <a:r>
              <a:rPr lang="en-GB" sz="2200" dirty="0" err="1" smtClean="0">
                <a:solidFill>
                  <a:schemeClr val="tx1"/>
                </a:solidFill>
                <a:latin typeface="Times New Roman" pitchFamily="18" charset="0"/>
                <a:cs typeface="Times New Roman" pitchFamily="18" charset="0"/>
              </a:rPr>
              <a:t>arylamide</a:t>
            </a:r>
            <a:r>
              <a:rPr lang="en-GB" sz="2200" dirty="0" smtClean="0">
                <a:solidFill>
                  <a:schemeClr val="tx1"/>
                </a:solidFill>
                <a:latin typeface="Times New Roman" pitchFamily="18" charset="0"/>
                <a:cs typeface="Times New Roman" pitchFamily="18" charset="0"/>
              </a:rPr>
              <a:t> occur cleanly to give a monobromo product, and hydrolysis with aqueous base then gives the free amine.</a:t>
            </a: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42</a:t>
            </a:fld>
            <a:endParaRPr lang="en-GB"/>
          </a:p>
        </p:txBody>
      </p:sp>
    </p:spTree>
    <p:extLst>
      <p:ext uri="{BB962C8B-B14F-4D97-AF65-F5344CB8AC3E}">
        <p14:creationId xmlns:p14="http://schemas.microsoft.com/office/powerpoint/2010/main" val="4831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For example, </a:t>
            </a:r>
            <a:r>
              <a:rPr lang="en-GB" sz="2100" i="1" dirty="0" smtClean="0">
                <a:solidFill>
                  <a:schemeClr val="tx1"/>
                </a:solidFill>
                <a:latin typeface="Times New Roman" pitchFamily="18" charset="0"/>
                <a:cs typeface="Times New Roman" pitchFamily="18" charset="0"/>
              </a:rPr>
              <a:t>p</a:t>
            </a:r>
            <a:r>
              <a:rPr lang="en-GB" sz="2100" dirty="0" smtClean="0">
                <a:solidFill>
                  <a:schemeClr val="tx1"/>
                </a:solidFill>
                <a:latin typeface="Times New Roman" pitchFamily="18" charset="0"/>
                <a:cs typeface="Times New Roman" pitchFamily="18" charset="0"/>
              </a:rPr>
              <a:t>-toluidine (4-methylaniline</a:t>
            </a:r>
            <a:r>
              <a:rPr lang="en-GB" sz="2100" dirty="0">
                <a:solidFill>
                  <a:schemeClr val="tx1"/>
                </a:solidFill>
                <a:latin typeface="Times New Roman" pitchFamily="18" charset="0"/>
                <a:cs typeface="Times New Roman" pitchFamily="18" charset="0"/>
              </a:rPr>
              <a:t>) can be acetylated, brominated, and hydrolysed to yield 2-bromo-4-methylaniline.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Wingdings" pitchFamily="2" charset="2"/>
              <a:buChar char="ü"/>
            </a:pPr>
            <a:r>
              <a:rPr lang="en-GB" sz="2100" dirty="0" smtClean="0">
                <a:solidFill>
                  <a:schemeClr val="tx1"/>
                </a:solidFill>
                <a:latin typeface="Times New Roman" pitchFamily="18" charset="0"/>
                <a:cs typeface="Times New Roman" pitchFamily="18" charset="0"/>
              </a:rPr>
              <a:t>None </a:t>
            </a:r>
            <a:r>
              <a:rPr lang="en-GB" sz="2100" dirty="0">
                <a:solidFill>
                  <a:schemeClr val="tx1"/>
                </a:solidFill>
                <a:latin typeface="Times New Roman" pitchFamily="18" charset="0"/>
                <a:cs typeface="Times New Roman" pitchFamily="18" charset="0"/>
              </a:rPr>
              <a:t>of the 2,6-dibrominated product is obtained.</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86040"/>
            <a:ext cx="7272807" cy="230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43</a:t>
            </a:fld>
            <a:endParaRPr lang="en-GB"/>
          </a:p>
        </p:txBody>
      </p:sp>
    </p:spTree>
    <p:extLst>
      <p:ext uri="{BB962C8B-B14F-4D97-AF65-F5344CB8AC3E}">
        <p14:creationId xmlns:p14="http://schemas.microsoft.com/office/powerpoint/2010/main" val="3754908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Friedel-Crafts alkylation and acylation's of </a:t>
            </a:r>
            <a:r>
              <a:rPr lang="en-GB" sz="2100" i="1" dirty="0" smtClean="0">
                <a:solidFill>
                  <a:schemeClr val="tx1"/>
                </a:solidFill>
                <a:latin typeface="Times New Roman" pitchFamily="18" charset="0"/>
                <a:cs typeface="Times New Roman" pitchFamily="18" charset="0"/>
              </a:rPr>
              <a:t>N</a:t>
            </a:r>
            <a:r>
              <a:rPr lang="en-GB" sz="2100" dirty="0" smtClean="0">
                <a:solidFill>
                  <a:schemeClr val="tx1"/>
                </a:solidFill>
                <a:latin typeface="Times New Roman" pitchFamily="18" charset="0"/>
                <a:cs typeface="Times New Roman" pitchFamily="18" charset="0"/>
              </a:rPr>
              <a:t>-</a:t>
            </a:r>
            <a:r>
              <a:rPr lang="en-GB" sz="2100" dirty="0" err="1" smtClean="0">
                <a:solidFill>
                  <a:schemeClr val="tx1"/>
                </a:solidFill>
                <a:latin typeface="Times New Roman" pitchFamily="18" charset="0"/>
                <a:cs typeface="Times New Roman" pitchFamily="18" charset="0"/>
              </a:rPr>
              <a:t>arylamides</a:t>
            </a:r>
            <a:r>
              <a:rPr lang="en-GB" sz="2100" dirty="0" smtClean="0">
                <a:solidFill>
                  <a:schemeClr val="tx1"/>
                </a:solidFill>
                <a:latin typeface="Times New Roman" pitchFamily="18" charset="0"/>
                <a:cs typeface="Times New Roman" pitchFamily="18" charset="0"/>
              </a:rPr>
              <a:t> also proceed normally.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For example, benzoylation of acetanilide (</a:t>
            </a:r>
            <a:r>
              <a:rPr lang="en-GB" sz="2100" i="1" dirty="0" smtClean="0">
                <a:solidFill>
                  <a:schemeClr val="tx1"/>
                </a:solidFill>
                <a:latin typeface="Times New Roman" pitchFamily="18" charset="0"/>
                <a:cs typeface="Times New Roman" pitchFamily="18" charset="0"/>
              </a:rPr>
              <a:t>N</a:t>
            </a:r>
            <a:r>
              <a:rPr lang="en-GB" sz="2100" dirty="0" smtClean="0">
                <a:solidFill>
                  <a:schemeClr val="tx1"/>
                </a:solidFill>
                <a:latin typeface="Times New Roman" pitchFamily="18" charset="0"/>
                <a:cs typeface="Times New Roman" pitchFamily="18" charset="0"/>
              </a:rPr>
              <a:t>-acetylation) under Friedel-Crafts conditions gives 4-aminobenzophenone in 80% yield after hydrolysis.</a:t>
            </a:r>
            <a:endParaRPr lang="en-GB" sz="2100" dirty="0">
              <a:solidFill>
                <a:schemeClr val="tx1"/>
              </a:solidFill>
              <a:latin typeface="Times New Roman" pitchFamily="18" charset="0"/>
              <a:cs typeface="Times New Roman" pitchFamily="18" charset="0"/>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360" y="3356992"/>
            <a:ext cx="7313394" cy="288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44</a:t>
            </a:fld>
            <a:endParaRPr lang="en-GB"/>
          </a:p>
        </p:txBody>
      </p:sp>
    </p:spTree>
    <p:extLst>
      <p:ext uri="{BB962C8B-B14F-4D97-AF65-F5344CB8AC3E}">
        <p14:creationId xmlns:p14="http://schemas.microsoft.com/office/powerpoint/2010/main" val="4150238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981" y="116632"/>
            <a:ext cx="8616583" cy="432048"/>
          </a:xfrm>
        </p:spPr>
        <p:txBody>
          <a:bodyPr>
            <a:noAutofit/>
          </a:bodyPr>
          <a:lstStyle/>
          <a:p>
            <a:pPr lvl="0" algn="just"/>
            <a:r>
              <a:rPr lang="en-GB" sz="2400" b="1" dirty="0" smtClean="0">
                <a:latin typeface="Times New Roman" pitchFamily="18" charset="0"/>
                <a:cs typeface="Times New Roman" pitchFamily="18" charset="0"/>
              </a:rPr>
              <a:t>2.6.4. Reactions </a:t>
            </a:r>
            <a:r>
              <a:rPr lang="en-GB" sz="2400" b="1" dirty="0">
                <a:latin typeface="Times New Roman" pitchFamily="18" charset="0"/>
                <a:cs typeface="Times New Roman" pitchFamily="18" charset="0"/>
              </a:rPr>
              <a:t>of Amines with Nitrous Acid</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Nitrous acid (HONO) is a weak, unstable acid. It is always prepared in situ, usually by treating sodium nitrite (NaNO</a:t>
            </a:r>
            <a:r>
              <a:rPr lang="en-GB" sz="2400" baseline="-25000" dirty="0" smtClean="0">
                <a:solidFill>
                  <a:schemeClr val="tx1"/>
                </a:solidFill>
              </a:rPr>
              <a:t>2</a:t>
            </a:r>
            <a:r>
              <a:rPr lang="en-GB" sz="2100" dirty="0" smtClean="0">
                <a:solidFill>
                  <a:schemeClr val="tx1"/>
                </a:solidFill>
                <a:latin typeface="Times New Roman" pitchFamily="18" charset="0"/>
                <a:cs typeface="Times New Roman" pitchFamily="18" charset="0"/>
              </a:rPr>
              <a:t>) with an aqueous solution of a strong acid: </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lvl="1" algn="just">
              <a:lnSpc>
                <a:spcPct val="150000"/>
              </a:lnSpc>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Nitrous acid reacts with all classes of amines.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products that we obtain from these reactions depend on whether the amine is primary, secondary, or tertiary and whether the amine is aliphatic or aromatic.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01" y="2204864"/>
            <a:ext cx="6333943" cy="86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45</a:t>
            </a:fld>
            <a:endParaRPr lang="en-GB"/>
          </a:p>
        </p:txBody>
      </p:sp>
    </p:spTree>
    <p:extLst>
      <p:ext uri="{BB962C8B-B14F-4D97-AF65-F5344CB8AC3E}">
        <p14:creationId xmlns:p14="http://schemas.microsoft.com/office/powerpoint/2010/main" val="1911653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88640"/>
            <a:ext cx="8616583" cy="432048"/>
          </a:xfrm>
        </p:spPr>
        <p:txBody>
          <a:bodyPr>
            <a:noAutofit/>
          </a:bodyPr>
          <a:lstStyle/>
          <a:p>
            <a:pPr lvl="0"/>
            <a:r>
              <a:rPr lang="en-GB" sz="2300" b="1" dirty="0" smtClean="0">
                <a:latin typeface="Times New Roman" pitchFamily="18" charset="0"/>
                <a:cs typeface="Times New Roman" pitchFamily="18" charset="0"/>
              </a:rPr>
              <a:t>2.6.4.1. Reactions </a:t>
            </a:r>
            <a:r>
              <a:rPr lang="en-GB" sz="2300" b="1" dirty="0">
                <a:latin typeface="Times New Roman" pitchFamily="18" charset="0"/>
                <a:cs typeface="Times New Roman" pitchFamily="18" charset="0"/>
              </a:rPr>
              <a:t>of Primary Aliphatic Amines with Nitrous Acid</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Primary aliphatic amines react with nitrous acid through a reaction called </a:t>
            </a:r>
            <a:r>
              <a:rPr lang="en-GB" sz="2100" b="1" i="1" dirty="0">
                <a:solidFill>
                  <a:schemeClr val="tx1"/>
                </a:solidFill>
                <a:latin typeface="Times New Roman" pitchFamily="18" charset="0"/>
                <a:cs typeface="Times New Roman" pitchFamily="18" charset="0"/>
              </a:rPr>
              <a:t>diazotization</a:t>
            </a:r>
            <a:r>
              <a:rPr lang="en-GB" sz="2100" dirty="0">
                <a:solidFill>
                  <a:schemeClr val="tx1"/>
                </a:solidFill>
                <a:latin typeface="Times New Roman" pitchFamily="18" charset="0"/>
                <a:cs typeface="Times New Roman" pitchFamily="18" charset="0"/>
              </a:rPr>
              <a:t> to yield highly unstable </a:t>
            </a:r>
            <a:r>
              <a:rPr lang="en-GB" sz="2100" b="1" dirty="0">
                <a:solidFill>
                  <a:schemeClr val="tx1"/>
                </a:solidFill>
                <a:latin typeface="Times New Roman" pitchFamily="18" charset="0"/>
                <a:cs typeface="Times New Roman" pitchFamily="18" charset="0"/>
              </a:rPr>
              <a:t>aliphatic diazonium salts. </a:t>
            </a:r>
            <a:endParaRPr lang="en-GB" sz="2100" b="1"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Even </a:t>
            </a:r>
            <a:r>
              <a:rPr lang="en-GB" sz="2100" dirty="0">
                <a:solidFill>
                  <a:schemeClr val="tx1"/>
                </a:solidFill>
                <a:latin typeface="Times New Roman" pitchFamily="18" charset="0"/>
                <a:cs typeface="Times New Roman" pitchFamily="18" charset="0"/>
              </a:rPr>
              <a:t>at low temperatures, aliphatic diazonium salts decompose spontaneously by losing nitrogen to form carbocations.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carbocations go on to produce mixtures of alkenes, alcohols, and alkyl halides by removal of a proton, reaction with </a:t>
            </a:r>
            <a:r>
              <a:rPr lang="en-GB" sz="2100" dirty="0" smtClean="0">
                <a:solidFill>
                  <a:schemeClr val="tx1"/>
                </a:solidFill>
                <a:latin typeface="Times New Roman" pitchFamily="18" charset="0"/>
                <a:cs typeface="Times New Roman" pitchFamily="18" charset="0"/>
              </a:rPr>
              <a:t>H</a:t>
            </a:r>
            <a:r>
              <a:rPr lang="en-GB" sz="2000" baseline="-25000" dirty="0" smtClean="0">
                <a:solidFill>
                  <a:schemeClr val="tx1"/>
                </a:solidFill>
              </a:rPr>
              <a:t>2</a:t>
            </a:r>
            <a:r>
              <a:rPr lang="en-GB" sz="2100" dirty="0" smtClean="0">
                <a:solidFill>
                  <a:schemeClr val="tx1"/>
                </a:solidFill>
                <a:latin typeface="Times New Roman" pitchFamily="18" charset="0"/>
                <a:cs typeface="Times New Roman" pitchFamily="18" charset="0"/>
              </a:rPr>
              <a:t>O</a:t>
            </a:r>
            <a:r>
              <a:rPr lang="en-GB" sz="2100" dirty="0">
                <a:solidFill>
                  <a:schemeClr val="tx1"/>
                </a:solidFill>
                <a:latin typeface="Times New Roman" pitchFamily="18" charset="0"/>
                <a:cs typeface="Times New Roman" pitchFamily="18" charset="0"/>
              </a:rPr>
              <a:t>, and reaction with </a:t>
            </a:r>
            <a:r>
              <a:rPr lang="en-GB" sz="2100" dirty="0" smtClean="0">
                <a:solidFill>
                  <a:schemeClr val="tx1"/>
                </a:solidFill>
                <a:latin typeface="Times New Roman" pitchFamily="18" charset="0"/>
                <a:cs typeface="Times New Roman" pitchFamily="18" charset="0"/>
              </a:rPr>
              <a:t>X</a:t>
            </a:r>
            <a:r>
              <a:rPr lang="en-GB" sz="2600" baseline="30000" dirty="0" smtClean="0">
                <a:solidFill>
                  <a:schemeClr val="tx1"/>
                </a:solidFill>
                <a:latin typeface="Times New Roman" pitchFamily="18" charset="0"/>
                <a:cs typeface="Times New Roman" pitchFamily="18" charset="0"/>
              </a:rPr>
              <a:t>-</a:t>
            </a:r>
            <a:r>
              <a:rPr lang="en-GB" dirty="0" smtClean="0">
                <a:solidFill>
                  <a:schemeClr val="tx1"/>
                </a:solidFill>
                <a:latin typeface="Times New Roman" pitchFamily="18" charset="0"/>
                <a:cs typeface="Times New Roman" pitchFamily="18" charset="0"/>
              </a:rPr>
              <a:t>:</a:t>
            </a:r>
            <a:endParaRPr lang="en-GB"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226" y="4152910"/>
            <a:ext cx="6624736" cy="268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46</a:t>
            </a:fld>
            <a:endParaRPr lang="en-GB"/>
          </a:p>
        </p:txBody>
      </p:sp>
    </p:spTree>
    <p:extLst>
      <p:ext uri="{BB962C8B-B14F-4D97-AF65-F5344CB8AC3E}">
        <p14:creationId xmlns:p14="http://schemas.microsoft.com/office/powerpoint/2010/main" val="158808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616583" cy="432048"/>
          </a:xfrm>
        </p:spPr>
        <p:txBody>
          <a:bodyPr>
            <a:noAutofit/>
          </a:bodyPr>
          <a:lstStyle/>
          <a:p>
            <a:pPr lvl="0"/>
            <a:r>
              <a:rPr lang="en-GB" sz="2400" b="1" dirty="0" smtClean="0">
                <a:latin typeface="Times New Roman" pitchFamily="18" charset="0"/>
                <a:cs typeface="Times New Roman" pitchFamily="18" charset="0"/>
              </a:rPr>
              <a:t>2.6.4.2. Reactions </a:t>
            </a:r>
            <a:r>
              <a:rPr lang="en-GB" sz="2400" b="1" dirty="0">
                <a:latin typeface="Times New Roman" pitchFamily="18" charset="0"/>
                <a:cs typeface="Times New Roman" pitchFamily="18" charset="0"/>
              </a:rPr>
              <a:t>of Primary Arylamines with Nitrous Acid</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200" dirty="0" smtClean="0">
                <a:solidFill>
                  <a:schemeClr val="tx1"/>
                </a:solidFill>
                <a:latin typeface="Times New Roman" pitchFamily="18" charset="0"/>
                <a:cs typeface="Times New Roman" pitchFamily="18" charset="0"/>
              </a:rPr>
              <a:t>The </a:t>
            </a:r>
            <a:r>
              <a:rPr lang="en-GB" sz="2200" dirty="0">
                <a:solidFill>
                  <a:schemeClr val="tx1"/>
                </a:solidFill>
                <a:latin typeface="Times New Roman" pitchFamily="18" charset="0"/>
                <a:cs typeface="Times New Roman" pitchFamily="18" charset="0"/>
              </a:rPr>
              <a:t>most important reaction of amines with nitrous acid, by far, is the reaction of primary arylamines.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Primary </a:t>
            </a:r>
            <a:r>
              <a:rPr lang="en-GB" sz="2100" dirty="0">
                <a:solidFill>
                  <a:schemeClr val="tx1"/>
                </a:solidFill>
                <a:latin typeface="Times New Roman" pitchFamily="18" charset="0"/>
                <a:cs typeface="Times New Roman" pitchFamily="18" charset="0"/>
              </a:rPr>
              <a:t>arylamines react with nitrous acid to give </a:t>
            </a:r>
            <a:r>
              <a:rPr lang="en-GB" sz="2100" b="1" dirty="0">
                <a:solidFill>
                  <a:schemeClr val="tx1"/>
                </a:solidFill>
                <a:latin typeface="Times New Roman" pitchFamily="18" charset="0"/>
                <a:cs typeface="Times New Roman" pitchFamily="18" charset="0"/>
              </a:rPr>
              <a:t>arenediazonium </a:t>
            </a:r>
            <a:r>
              <a:rPr lang="en-GB" sz="2100" b="1" dirty="0" smtClean="0">
                <a:solidFill>
                  <a:schemeClr val="tx1"/>
                </a:solidFill>
                <a:latin typeface="Times New Roman" pitchFamily="18" charset="0"/>
                <a:cs typeface="Times New Roman" pitchFamily="18" charset="0"/>
              </a:rPr>
              <a:t>salts</a:t>
            </a:r>
            <a:r>
              <a:rPr lang="en-GB" sz="2100" dirty="0" smtClean="0">
                <a:solidFill>
                  <a:schemeClr val="tx1"/>
                </a:solidFill>
                <a:latin typeface="Times New Roman" pitchFamily="18" charset="0"/>
                <a:cs typeface="Times New Roman" pitchFamily="18" charset="0"/>
              </a:rPr>
              <a:t>.</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Even </a:t>
            </a:r>
            <a:r>
              <a:rPr lang="en-GB" sz="2100" dirty="0">
                <a:solidFill>
                  <a:schemeClr val="tx1"/>
                </a:solidFill>
                <a:latin typeface="Times New Roman" pitchFamily="18" charset="0"/>
                <a:cs typeface="Times New Roman" pitchFamily="18" charset="0"/>
              </a:rPr>
              <a:t>though arenediazonium salts are unstable, </a:t>
            </a:r>
            <a:endParaRPr lang="en-GB" sz="2100" dirty="0" smtClean="0">
              <a:solidFill>
                <a:schemeClr val="tx1"/>
              </a:solidFill>
              <a:latin typeface="Times New Roman" pitchFamily="18" charset="0"/>
              <a:cs typeface="Times New Roman" pitchFamily="18" charset="0"/>
            </a:endParaRPr>
          </a:p>
          <a:p>
            <a:pPr marL="1714500" lvl="3" indent="-342900" algn="just">
              <a:lnSpc>
                <a:spcPct val="150000"/>
              </a:lnSpc>
              <a:buFont typeface="Times New Roman" pitchFamily="18" charset="0"/>
              <a:buChar char="⸕"/>
            </a:pPr>
            <a:r>
              <a:rPr lang="en-GB" dirty="0" smtClean="0">
                <a:solidFill>
                  <a:schemeClr val="tx1"/>
                </a:solidFill>
                <a:latin typeface="Times New Roman" pitchFamily="18" charset="0"/>
                <a:cs typeface="Times New Roman" pitchFamily="18" charset="0"/>
              </a:rPr>
              <a:t>they </a:t>
            </a:r>
            <a:r>
              <a:rPr lang="en-GB" dirty="0">
                <a:solidFill>
                  <a:schemeClr val="tx1"/>
                </a:solidFill>
                <a:latin typeface="Times New Roman" pitchFamily="18" charset="0"/>
                <a:cs typeface="Times New Roman" pitchFamily="18" charset="0"/>
              </a:rPr>
              <a:t>are still far more stable than aliphatic diazonium salts; </a:t>
            </a:r>
            <a:endParaRPr lang="en-GB" dirty="0" smtClean="0">
              <a:solidFill>
                <a:schemeClr val="tx1"/>
              </a:solidFill>
              <a:latin typeface="Times New Roman" pitchFamily="18" charset="0"/>
              <a:cs typeface="Times New Roman" pitchFamily="18" charset="0"/>
            </a:endParaRPr>
          </a:p>
          <a:p>
            <a:pPr marL="1714500" lvl="3" indent="-342900" algn="just">
              <a:lnSpc>
                <a:spcPct val="150000"/>
              </a:lnSpc>
              <a:buFont typeface="Times New Roman" pitchFamily="18" charset="0"/>
              <a:buChar char="⸕"/>
            </a:pPr>
            <a:r>
              <a:rPr lang="en-GB" dirty="0" smtClean="0">
                <a:solidFill>
                  <a:schemeClr val="tx1"/>
                </a:solidFill>
                <a:latin typeface="Times New Roman" pitchFamily="18" charset="0"/>
                <a:cs typeface="Times New Roman" pitchFamily="18" charset="0"/>
              </a:rPr>
              <a:t>they </a:t>
            </a:r>
            <a:r>
              <a:rPr lang="en-GB" dirty="0">
                <a:solidFill>
                  <a:schemeClr val="tx1"/>
                </a:solidFill>
                <a:latin typeface="Times New Roman" pitchFamily="18" charset="0"/>
                <a:cs typeface="Times New Roman" pitchFamily="18" charset="0"/>
              </a:rPr>
              <a:t>do not decompose at an appreciable rate in solution when the temperature of the reaction mixture is kept below 5°C:</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869160"/>
            <a:ext cx="6984776" cy="98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47</a:t>
            </a:fld>
            <a:endParaRPr lang="en-GB"/>
          </a:p>
        </p:txBody>
      </p:sp>
    </p:spTree>
    <p:extLst>
      <p:ext uri="{BB962C8B-B14F-4D97-AF65-F5344CB8AC3E}">
        <p14:creationId xmlns:p14="http://schemas.microsoft.com/office/powerpoint/2010/main" val="3452162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Diazotization of a primary amine takes place through a series of steps.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In </a:t>
            </a:r>
            <a:r>
              <a:rPr lang="en-GB" sz="2100" dirty="0">
                <a:solidFill>
                  <a:schemeClr val="tx1"/>
                </a:solidFill>
                <a:latin typeface="Times New Roman" pitchFamily="18" charset="0"/>
                <a:cs typeface="Times New Roman" pitchFamily="18" charset="0"/>
              </a:rPr>
              <a:t>the presence of strong acid, nitrous acid dissociates to produce </a:t>
            </a:r>
            <a:r>
              <a:rPr lang="en-GB" sz="2600" baseline="30000" dirty="0" smtClean="0">
                <a:latin typeface="Times New Roman" pitchFamily="18" charset="0"/>
                <a:cs typeface="Times New Roman" pitchFamily="18" charset="0"/>
              </a:rPr>
              <a:t>+</a:t>
            </a:r>
            <a:r>
              <a:rPr lang="en-GB" sz="2100" dirty="0" smtClean="0">
                <a:solidFill>
                  <a:schemeClr val="tx1"/>
                </a:solidFill>
                <a:latin typeface="Times New Roman" pitchFamily="18" charset="0"/>
                <a:cs typeface="Times New Roman" pitchFamily="18" charset="0"/>
              </a:rPr>
              <a:t>NO ions.</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These </a:t>
            </a:r>
            <a:r>
              <a:rPr lang="en-GB" sz="2100" dirty="0">
                <a:solidFill>
                  <a:schemeClr val="tx1"/>
                </a:solidFill>
                <a:latin typeface="Times New Roman" pitchFamily="18" charset="0"/>
                <a:cs typeface="Times New Roman" pitchFamily="18" charset="0"/>
              </a:rPr>
              <a:t>ions then react with the nitrogen of the amine to form an unstable </a:t>
            </a:r>
            <a:r>
              <a:rPr lang="en-GB" sz="2100" i="1" dirty="0">
                <a:solidFill>
                  <a:schemeClr val="tx1"/>
                </a:solidFill>
                <a:latin typeface="Times New Roman" pitchFamily="18" charset="0"/>
                <a:cs typeface="Times New Roman" pitchFamily="18" charset="0"/>
              </a:rPr>
              <a:t>N</a:t>
            </a:r>
            <a:r>
              <a:rPr lang="en-GB" sz="2100" dirty="0">
                <a:solidFill>
                  <a:schemeClr val="tx1"/>
                </a:solidFill>
                <a:latin typeface="Times New Roman" pitchFamily="18" charset="0"/>
                <a:cs typeface="Times New Roman" pitchFamily="18" charset="0"/>
              </a:rPr>
              <a:t>-</a:t>
            </a:r>
            <a:r>
              <a:rPr lang="en-GB" sz="2100" dirty="0" err="1">
                <a:solidFill>
                  <a:schemeClr val="tx1"/>
                </a:solidFill>
                <a:latin typeface="Times New Roman" pitchFamily="18" charset="0"/>
                <a:cs typeface="Times New Roman" pitchFamily="18" charset="0"/>
              </a:rPr>
              <a:t>nitrosoaminium</a:t>
            </a:r>
            <a:r>
              <a:rPr lang="en-GB" sz="2100" dirty="0">
                <a:solidFill>
                  <a:schemeClr val="tx1"/>
                </a:solidFill>
                <a:latin typeface="Times New Roman" pitchFamily="18" charset="0"/>
                <a:cs typeface="Times New Roman" pitchFamily="18" charset="0"/>
              </a:rPr>
              <a:t> ion as an intermediate.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This </a:t>
            </a:r>
            <a:r>
              <a:rPr lang="en-GB" sz="2100" dirty="0">
                <a:solidFill>
                  <a:schemeClr val="tx1"/>
                </a:solidFill>
                <a:latin typeface="Times New Roman" pitchFamily="18" charset="0"/>
                <a:cs typeface="Times New Roman" pitchFamily="18" charset="0"/>
              </a:rPr>
              <a:t>intermediate then loses a proton to form an </a:t>
            </a:r>
            <a:r>
              <a:rPr lang="en-GB" sz="2100" i="1" dirty="0">
                <a:solidFill>
                  <a:schemeClr val="tx1"/>
                </a:solidFill>
                <a:latin typeface="Times New Roman" pitchFamily="18" charset="0"/>
                <a:cs typeface="Times New Roman" pitchFamily="18" charset="0"/>
              </a:rPr>
              <a:t>N</a:t>
            </a:r>
            <a:r>
              <a:rPr lang="en-GB" sz="2100" dirty="0">
                <a:solidFill>
                  <a:schemeClr val="tx1"/>
                </a:solidFill>
                <a:latin typeface="Times New Roman" pitchFamily="18" charset="0"/>
                <a:cs typeface="Times New Roman" pitchFamily="18" charset="0"/>
              </a:rPr>
              <a:t>-</a:t>
            </a:r>
            <a:r>
              <a:rPr lang="en-GB" sz="2100" dirty="0" err="1">
                <a:solidFill>
                  <a:schemeClr val="tx1"/>
                </a:solidFill>
                <a:latin typeface="Times New Roman" pitchFamily="18" charset="0"/>
                <a:cs typeface="Times New Roman" pitchFamily="18" charset="0"/>
              </a:rPr>
              <a:t>nitrosoamine</a:t>
            </a:r>
            <a:r>
              <a:rPr lang="en-GB" sz="2100" dirty="0">
                <a:solidFill>
                  <a:schemeClr val="tx1"/>
                </a:solidFill>
                <a:latin typeface="Times New Roman" pitchFamily="18" charset="0"/>
                <a:cs typeface="Times New Roman" pitchFamily="18" charset="0"/>
              </a:rPr>
              <a:t>, which, in turn, tautomerizes to a diazohydroxide in a reaction that is similar to keto–</a:t>
            </a:r>
            <a:r>
              <a:rPr lang="en-GB" sz="2100" dirty="0" err="1">
                <a:solidFill>
                  <a:schemeClr val="tx1"/>
                </a:solidFill>
                <a:latin typeface="Times New Roman" pitchFamily="18" charset="0"/>
                <a:cs typeface="Times New Roman" pitchFamily="18" charset="0"/>
              </a:rPr>
              <a:t>enol</a:t>
            </a:r>
            <a:r>
              <a:rPr lang="en-GB" sz="2100" dirty="0">
                <a:solidFill>
                  <a:schemeClr val="tx1"/>
                </a:solidFill>
                <a:latin typeface="Times New Roman" pitchFamily="18" charset="0"/>
                <a:cs typeface="Times New Roman" pitchFamily="18" charset="0"/>
              </a:rPr>
              <a:t> tautomerization.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Then</a:t>
            </a:r>
            <a:r>
              <a:rPr lang="en-GB" sz="2100" dirty="0">
                <a:solidFill>
                  <a:schemeClr val="tx1"/>
                </a:solidFill>
                <a:latin typeface="Times New Roman" pitchFamily="18" charset="0"/>
                <a:cs typeface="Times New Roman" pitchFamily="18" charset="0"/>
              </a:rPr>
              <a:t>, in the presence of acid, the diazohydroxide loses water to form the diazonium ion.</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48</a:t>
            </a:fld>
            <a:endParaRPr lang="en-GB"/>
          </a:p>
        </p:txBody>
      </p:sp>
    </p:spTree>
    <p:extLst>
      <p:ext uri="{BB962C8B-B14F-4D97-AF65-F5344CB8AC3E}">
        <p14:creationId xmlns:p14="http://schemas.microsoft.com/office/powerpoint/2010/main" val="4289443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835668"/>
            <a:ext cx="7615403" cy="48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49</a:t>
            </a:fld>
            <a:endParaRPr lang="en-GB"/>
          </a:p>
        </p:txBody>
      </p:sp>
    </p:spTree>
    <p:extLst>
      <p:ext uri="{BB962C8B-B14F-4D97-AF65-F5344CB8AC3E}">
        <p14:creationId xmlns:p14="http://schemas.microsoft.com/office/powerpoint/2010/main" val="181509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dirty="0" smtClean="0">
                <a:latin typeface="Times New Roman" pitchFamily="18" charset="0"/>
                <a:cs typeface="Times New Roman" pitchFamily="18" charset="0"/>
              </a:rPr>
              <a:t>Cont…</a:t>
            </a:r>
            <a:endParaRPr lang="en-GB" sz="2800"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400" dirty="0">
                <a:solidFill>
                  <a:schemeClr val="tx1"/>
                </a:solidFill>
                <a:latin typeface="Times New Roman" pitchFamily="18" charset="0"/>
                <a:cs typeface="Times New Roman" pitchFamily="18" charset="0"/>
              </a:rPr>
              <a:t>The bond angles are what one would expect of a tetrahedral structure; they are very close to 109.5°. </a:t>
            </a:r>
            <a:endParaRPr lang="en-GB" sz="24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 </a:t>
            </a:r>
            <a:r>
              <a:rPr lang="en-GB" sz="2200" dirty="0">
                <a:solidFill>
                  <a:schemeClr val="tx1"/>
                </a:solidFill>
                <a:latin typeface="Times New Roman" pitchFamily="18" charset="0"/>
                <a:cs typeface="Times New Roman" pitchFamily="18" charset="0"/>
              </a:rPr>
              <a:t>bond angles for trimethylamine, for example, are 108°.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If </a:t>
            </a:r>
            <a:r>
              <a:rPr lang="en-GB" sz="2200" dirty="0">
                <a:solidFill>
                  <a:schemeClr val="tx1"/>
                </a:solidFill>
                <a:latin typeface="Times New Roman" pitchFamily="18" charset="0"/>
                <a:cs typeface="Times New Roman" pitchFamily="18" charset="0"/>
              </a:rPr>
              <a:t>the alkyl groups of a tertiary amine are all different, the amine will be chiral.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There </a:t>
            </a:r>
            <a:r>
              <a:rPr lang="en-GB" sz="2200" dirty="0">
                <a:solidFill>
                  <a:schemeClr val="tx1"/>
                </a:solidFill>
                <a:latin typeface="Times New Roman" pitchFamily="18" charset="0"/>
                <a:cs typeface="Times New Roman" pitchFamily="18" charset="0"/>
              </a:rPr>
              <a:t>will be two enantiomer forms of the tertiary amine, and, theoretically, we ought to be able to resolve (separate) these enantiomers. </a:t>
            </a:r>
          </a:p>
        </p:txBody>
      </p:sp>
      <p:pic>
        <p:nvPicPr>
          <p:cNvPr id="4" name="Picture 3"/>
          <p:cNvPicPr/>
          <p:nvPr/>
        </p:nvPicPr>
        <p:blipFill>
          <a:blip r:embed="rId2"/>
          <a:stretch>
            <a:fillRect/>
          </a:stretch>
        </p:blipFill>
        <p:spPr>
          <a:xfrm>
            <a:off x="3059832" y="4725144"/>
            <a:ext cx="5400600" cy="1536571"/>
          </a:xfrm>
          <a:prstGeom prst="rect">
            <a:avLst/>
          </a:prstGeom>
        </p:spPr>
      </p:pic>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5</a:t>
            </a:fld>
            <a:endParaRPr lang="en-GB"/>
          </a:p>
        </p:txBody>
      </p:sp>
    </p:spTree>
    <p:extLst>
      <p:ext uri="{BB962C8B-B14F-4D97-AF65-F5344CB8AC3E}">
        <p14:creationId xmlns:p14="http://schemas.microsoft.com/office/powerpoint/2010/main" val="1129905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08" y="116632"/>
            <a:ext cx="8616583" cy="432048"/>
          </a:xfrm>
        </p:spPr>
        <p:txBody>
          <a:bodyPr>
            <a:noAutofit/>
          </a:bodyPr>
          <a:lstStyle/>
          <a:p>
            <a:pPr lvl="0"/>
            <a:r>
              <a:rPr lang="en-GB" sz="2400" b="1" dirty="0" smtClean="0">
                <a:latin typeface="Times New Roman" pitchFamily="18" charset="0"/>
                <a:cs typeface="Times New Roman" pitchFamily="18" charset="0"/>
              </a:rPr>
              <a:t>2.6.4.3. Reactions </a:t>
            </a:r>
            <a:r>
              <a:rPr lang="en-GB" sz="2400" b="1" dirty="0">
                <a:latin typeface="Times New Roman" pitchFamily="18" charset="0"/>
                <a:cs typeface="Times New Roman" pitchFamily="18" charset="0"/>
              </a:rPr>
              <a:t>of Secondary Amines with Nitrous Acid</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Secondary amines—both aryl and alkyl—react with nitrous acid to yield </a:t>
            </a:r>
            <a:r>
              <a:rPr lang="en-GB" sz="2100" i="1" dirty="0">
                <a:solidFill>
                  <a:schemeClr val="tx1"/>
                </a:solidFill>
                <a:latin typeface="Times New Roman" pitchFamily="18" charset="0"/>
                <a:cs typeface="Times New Roman" pitchFamily="18" charset="0"/>
              </a:rPr>
              <a:t>N</a:t>
            </a:r>
            <a:r>
              <a:rPr lang="en-GB" sz="2100" dirty="0">
                <a:solidFill>
                  <a:schemeClr val="tx1"/>
                </a:solidFill>
                <a:latin typeface="Times New Roman" pitchFamily="18" charset="0"/>
                <a:cs typeface="Times New Roman" pitchFamily="18" charset="0"/>
              </a:rPr>
              <a:t>-</a:t>
            </a:r>
            <a:r>
              <a:rPr lang="en-GB" sz="2100" dirty="0" err="1">
                <a:solidFill>
                  <a:schemeClr val="tx1"/>
                </a:solidFill>
                <a:latin typeface="Times New Roman" pitchFamily="18" charset="0"/>
                <a:cs typeface="Times New Roman" pitchFamily="18" charset="0"/>
              </a:rPr>
              <a:t>nitrosoamines</a:t>
            </a:r>
            <a:r>
              <a:rPr lang="en-GB" sz="2100" dirty="0">
                <a:solidFill>
                  <a:schemeClr val="tx1"/>
                </a:solidFill>
                <a:latin typeface="Times New Roman" pitchFamily="18" charset="0"/>
                <a:cs typeface="Times New Roman" pitchFamily="18" charset="0"/>
              </a:rPr>
              <a:t>.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Wingdings" pitchFamily="2" charset="2"/>
              <a:buChar char="ü"/>
            </a:pPr>
            <a:r>
              <a:rPr lang="en-GB" sz="2100" i="1" dirty="0" smtClean="0">
                <a:solidFill>
                  <a:schemeClr val="tx1"/>
                </a:solidFill>
                <a:latin typeface="Times New Roman" pitchFamily="18" charset="0"/>
                <a:cs typeface="Times New Roman" pitchFamily="18" charset="0"/>
              </a:rPr>
              <a:t>N</a:t>
            </a:r>
            <a:r>
              <a:rPr lang="en-GB" sz="2100" dirty="0" smtClean="0">
                <a:solidFill>
                  <a:schemeClr val="tx1"/>
                </a:solidFill>
                <a:latin typeface="Times New Roman" pitchFamily="18" charset="0"/>
                <a:cs typeface="Times New Roman" pitchFamily="18" charset="0"/>
              </a:rPr>
              <a:t>-</a:t>
            </a:r>
            <a:r>
              <a:rPr lang="en-GB" sz="2100" dirty="0" err="1" smtClean="0">
                <a:solidFill>
                  <a:schemeClr val="tx1"/>
                </a:solidFill>
                <a:latin typeface="Times New Roman" pitchFamily="18" charset="0"/>
                <a:cs typeface="Times New Roman" pitchFamily="18" charset="0"/>
              </a:rPr>
              <a:t>Nitrosoamines</a:t>
            </a:r>
            <a:r>
              <a:rPr lang="en-GB" sz="2100" dirty="0" smtClean="0">
                <a:solidFill>
                  <a:schemeClr val="tx1"/>
                </a:solidFill>
                <a:latin typeface="Times New Roman" pitchFamily="18" charset="0"/>
                <a:cs typeface="Times New Roman" pitchFamily="18" charset="0"/>
              </a:rPr>
              <a:t> </a:t>
            </a:r>
            <a:r>
              <a:rPr lang="en-GB" sz="2100" dirty="0">
                <a:solidFill>
                  <a:schemeClr val="tx1"/>
                </a:solidFill>
                <a:latin typeface="Times New Roman" pitchFamily="18" charset="0"/>
                <a:cs typeface="Times New Roman" pitchFamily="18" charset="0"/>
              </a:rPr>
              <a:t>usually separate from the reaction mixture as oily yellow liquids:</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24944"/>
            <a:ext cx="7272808" cy="285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50</a:t>
            </a:fld>
            <a:endParaRPr lang="en-GB"/>
          </a:p>
        </p:txBody>
      </p:sp>
    </p:spTree>
    <p:extLst>
      <p:ext uri="{BB962C8B-B14F-4D97-AF65-F5344CB8AC3E}">
        <p14:creationId xmlns:p14="http://schemas.microsoft.com/office/powerpoint/2010/main" val="3237304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352928" cy="432048"/>
          </a:xfrm>
        </p:spPr>
        <p:txBody>
          <a:bodyPr>
            <a:noAutofit/>
          </a:bodyPr>
          <a:lstStyle/>
          <a:p>
            <a:pPr lvl="0" algn="just"/>
            <a:r>
              <a:rPr lang="en-GB" sz="2400" b="1" dirty="0" smtClean="0">
                <a:latin typeface="Times New Roman" pitchFamily="18" charset="0"/>
                <a:cs typeface="Times New Roman" pitchFamily="18" charset="0"/>
              </a:rPr>
              <a:t>2.6.4.4. Reactions </a:t>
            </a:r>
            <a:r>
              <a:rPr lang="en-GB" sz="2400" b="1" dirty="0">
                <a:latin typeface="Times New Roman" pitchFamily="18" charset="0"/>
                <a:cs typeface="Times New Roman" pitchFamily="18" charset="0"/>
              </a:rPr>
              <a:t>of Tertiary Amines with Nitrous Acid</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When a tertiary aliphatic amine is mixed with nitrous acid, an equilibrium is established among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tertiary </a:t>
            </a:r>
            <a:r>
              <a:rPr lang="en-GB" sz="2100" dirty="0" smtClean="0">
                <a:solidFill>
                  <a:schemeClr val="tx1"/>
                </a:solidFill>
                <a:latin typeface="Times New Roman" pitchFamily="18" charset="0"/>
                <a:cs typeface="Times New Roman" pitchFamily="18" charset="0"/>
              </a:rPr>
              <a:t>amine </a:t>
            </a:r>
            <a:r>
              <a:rPr lang="en-GB" sz="2100" dirty="0">
                <a:solidFill>
                  <a:schemeClr val="tx1"/>
                </a:solidFill>
                <a:latin typeface="Times New Roman" pitchFamily="18" charset="0"/>
                <a:cs typeface="Times New Roman" pitchFamily="18" charset="0"/>
              </a:rPr>
              <a:t>salt, and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an </a:t>
            </a:r>
            <a:r>
              <a:rPr lang="en-GB" sz="2100" i="1" dirty="0">
                <a:solidFill>
                  <a:schemeClr val="tx1"/>
                </a:solidFill>
                <a:latin typeface="Times New Roman" pitchFamily="18" charset="0"/>
                <a:cs typeface="Times New Roman" pitchFamily="18" charset="0"/>
              </a:rPr>
              <a:t>N</a:t>
            </a:r>
            <a:r>
              <a:rPr lang="en-GB" sz="2100" dirty="0">
                <a:solidFill>
                  <a:schemeClr val="tx1"/>
                </a:solidFill>
                <a:latin typeface="Times New Roman" pitchFamily="18" charset="0"/>
                <a:cs typeface="Times New Roman" pitchFamily="18" charset="0"/>
              </a:rPr>
              <a:t>-</a:t>
            </a:r>
            <a:r>
              <a:rPr lang="en-GB" sz="2100" dirty="0" err="1">
                <a:solidFill>
                  <a:schemeClr val="tx1"/>
                </a:solidFill>
                <a:latin typeface="Times New Roman" pitchFamily="18" charset="0"/>
                <a:cs typeface="Times New Roman" pitchFamily="18" charset="0"/>
              </a:rPr>
              <a:t>nitrosoammonium</a:t>
            </a:r>
            <a:r>
              <a:rPr lang="en-GB" sz="2100" dirty="0">
                <a:solidFill>
                  <a:schemeClr val="tx1"/>
                </a:solidFill>
                <a:latin typeface="Times New Roman" pitchFamily="18" charset="0"/>
                <a:cs typeface="Times New Roman" pitchFamily="18" charset="0"/>
              </a:rPr>
              <a:t> </a:t>
            </a:r>
            <a:r>
              <a:rPr lang="en-GB" sz="2100" dirty="0" smtClean="0">
                <a:solidFill>
                  <a:schemeClr val="tx1"/>
                </a:solidFill>
                <a:latin typeface="Times New Roman" pitchFamily="18" charset="0"/>
                <a:cs typeface="Times New Roman" pitchFamily="18" charset="0"/>
              </a:rPr>
              <a:t>compound </a:t>
            </a:r>
            <a:endParaRPr lang="en-GB" sz="2100" dirty="0">
              <a:solidFill>
                <a:schemeClr val="tx1"/>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087" y="3211482"/>
            <a:ext cx="7056784" cy="79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087" y="4581128"/>
            <a:ext cx="7056784" cy="165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51</a:t>
            </a:fld>
            <a:endParaRPr lang="en-GB"/>
          </a:p>
        </p:txBody>
      </p:sp>
    </p:spTree>
    <p:extLst>
      <p:ext uri="{BB962C8B-B14F-4D97-AF65-F5344CB8AC3E}">
        <p14:creationId xmlns:p14="http://schemas.microsoft.com/office/powerpoint/2010/main" val="3958025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8616583" cy="432048"/>
          </a:xfrm>
        </p:spPr>
        <p:txBody>
          <a:bodyPr>
            <a:noAutofit/>
          </a:bodyPr>
          <a:lstStyle/>
          <a:p>
            <a:pPr lvl="0" algn="just"/>
            <a:r>
              <a:rPr lang="en-GB" sz="2400" b="1" dirty="0" smtClean="0">
                <a:latin typeface="Times New Roman" pitchFamily="18" charset="0"/>
                <a:cs typeface="Times New Roman" pitchFamily="18" charset="0"/>
              </a:rPr>
              <a:t>2.6.5. Reactions </a:t>
            </a:r>
            <a:r>
              <a:rPr lang="en-GB" sz="2400" b="1" dirty="0">
                <a:latin typeface="Times New Roman" pitchFamily="18" charset="0"/>
                <a:cs typeface="Times New Roman" pitchFamily="18" charset="0"/>
              </a:rPr>
              <a:t>of Amines with Sulfonyl Chlorides</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Primary and secondary amines react with sulfonyl chlorides to form sulfonamides</a:t>
            </a:r>
            <a:r>
              <a:rPr lang="en-GB" sz="21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When heated with aqueous acid, sulfonamides are </a:t>
            </a:r>
            <a:r>
              <a:rPr lang="en-GB" sz="2100" dirty="0" smtClean="0">
                <a:solidFill>
                  <a:schemeClr val="tx1"/>
                </a:solidFill>
                <a:latin typeface="Times New Roman" pitchFamily="18" charset="0"/>
                <a:cs typeface="Times New Roman" pitchFamily="18" charset="0"/>
              </a:rPr>
              <a:t>hydrolysed </a:t>
            </a:r>
            <a:r>
              <a:rPr lang="en-GB" sz="2100" dirty="0">
                <a:solidFill>
                  <a:schemeClr val="tx1"/>
                </a:solidFill>
                <a:latin typeface="Times New Roman" pitchFamily="18" charset="0"/>
                <a:cs typeface="Times New Roman" pitchFamily="18" charset="0"/>
              </a:rPr>
              <a:t>to </a:t>
            </a:r>
            <a:r>
              <a:rPr lang="en-GB" sz="2100" dirty="0" smtClean="0">
                <a:solidFill>
                  <a:schemeClr val="tx1"/>
                </a:solidFill>
                <a:latin typeface="Times New Roman" pitchFamily="18" charset="0"/>
                <a:cs typeface="Times New Roman" pitchFamily="18" charset="0"/>
              </a:rPr>
              <a:t>amines:</a:t>
            </a: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88574"/>
            <a:ext cx="5282133" cy="307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101184"/>
            <a:ext cx="5809418" cy="115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52</a:t>
            </a:fld>
            <a:endParaRPr lang="en-GB"/>
          </a:p>
        </p:txBody>
      </p:sp>
    </p:spTree>
    <p:extLst>
      <p:ext uri="{BB962C8B-B14F-4D97-AF65-F5344CB8AC3E}">
        <p14:creationId xmlns:p14="http://schemas.microsoft.com/office/powerpoint/2010/main" val="2732200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16583" cy="432048"/>
          </a:xfrm>
        </p:spPr>
        <p:txBody>
          <a:bodyPr>
            <a:noAutofit/>
          </a:bodyPr>
          <a:lstStyle/>
          <a:p>
            <a:pPr lvl="0" algn="just"/>
            <a:r>
              <a:rPr lang="en-GB" sz="2800" b="1" dirty="0" smtClean="0">
                <a:latin typeface="Times New Roman" pitchFamily="18" charset="0"/>
                <a:cs typeface="Times New Roman" pitchFamily="18" charset="0"/>
              </a:rPr>
              <a:t>2.7. Preparation </a:t>
            </a:r>
            <a:r>
              <a:rPr lang="en-GB" sz="2800" b="1" dirty="0">
                <a:latin typeface="Times New Roman" pitchFamily="18" charset="0"/>
                <a:cs typeface="Times New Roman" pitchFamily="18" charset="0"/>
              </a:rPr>
              <a:t>of Amines</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In this section we discuss a variety of ways to synthesize amines. Some of these methods will be new to you, while others are methods you have studied earlier in the context of related functional groups and reactions</a:t>
            </a:r>
            <a:r>
              <a:rPr lang="en-GB" sz="2100" dirty="0" smtClean="0">
                <a:solidFill>
                  <a:schemeClr val="tx1"/>
                </a:solidFill>
                <a:latin typeface="Times New Roman" pitchFamily="18" charset="0"/>
                <a:cs typeface="Times New Roman" pitchFamily="18" charset="0"/>
              </a:rPr>
              <a:t>.</a:t>
            </a:r>
          </a:p>
          <a:p>
            <a:pPr lvl="1" algn="just">
              <a:lnSpc>
                <a:spcPct val="150000"/>
              </a:lnSpc>
            </a:pPr>
            <a:r>
              <a:rPr lang="en-GB" sz="2100" b="1" dirty="0" smtClean="0">
                <a:solidFill>
                  <a:schemeClr val="tx1"/>
                </a:solidFill>
                <a:latin typeface="Times New Roman" pitchFamily="18" charset="0"/>
                <a:cs typeface="Times New Roman" pitchFamily="18" charset="0"/>
              </a:rPr>
              <a:t>2.7.1. Through </a:t>
            </a:r>
            <a:r>
              <a:rPr lang="en-GB" sz="2100" b="1" dirty="0">
                <a:solidFill>
                  <a:schemeClr val="tx1"/>
                </a:solidFill>
                <a:latin typeface="Times New Roman" pitchFamily="18" charset="0"/>
                <a:cs typeface="Times New Roman" pitchFamily="18" charset="0"/>
              </a:rPr>
              <a:t>Nucleophilic Substitution Reactions </a:t>
            </a:r>
            <a:endParaRPr lang="en-GB" sz="2100" b="1" dirty="0" smtClean="0">
              <a:solidFill>
                <a:schemeClr val="tx1"/>
              </a:solidFill>
              <a:latin typeface="Times New Roman" pitchFamily="18" charset="0"/>
              <a:cs typeface="Times New Roman" pitchFamily="18" charset="0"/>
            </a:endParaRPr>
          </a:p>
          <a:p>
            <a:pPr lvl="1" algn="just">
              <a:lnSpc>
                <a:spcPct val="150000"/>
              </a:lnSpc>
            </a:pPr>
            <a:r>
              <a:rPr lang="en-GB" sz="2100" b="1" dirty="0" smtClean="0">
                <a:solidFill>
                  <a:schemeClr val="tx1"/>
                </a:solidFill>
                <a:latin typeface="Times New Roman" pitchFamily="18" charset="0"/>
                <a:cs typeface="Times New Roman" pitchFamily="18" charset="0"/>
              </a:rPr>
              <a:t>2.7.1.1. Alkylation </a:t>
            </a:r>
            <a:r>
              <a:rPr lang="en-GB" sz="2100" b="1" dirty="0">
                <a:solidFill>
                  <a:schemeClr val="tx1"/>
                </a:solidFill>
                <a:latin typeface="Times New Roman" pitchFamily="18" charset="0"/>
                <a:cs typeface="Times New Roman" pitchFamily="18" charset="0"/>
              </a:rPr>
              <a:t>of Ammonia </a:t>
            </a:r>
            <a:endParaRPr lang="en-GB" sz="2100" b="1"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Salts </a:t>
            </a:r>
            <a:r>
              <a:rPr lang="en-GB" sz="2100" dirty="0">
                <a:solidFill>
                  <a:schemeClr val="tx1"/>
                </a:solidFill>
                <a:latin typeface="Times New Roman" pitchFamily="18" charset="0"/>
                <a:cs typeface="Times New Roman" pitchFamily="18" charset="0"/>
              </a:rPr>
              <a:t>of primary amines can be prepared from ammonia and alkyl halides by nucleophilic substitution reactions. Subsequent treatment of the resulting aminium salts with a base gives primary amines</a:t>
            </a:r>
            <a:r>
              <a:rPr lang="en-GB" sz="21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This method is of very limited synthetic application because multiple </a:t>
            </a:r>
            <a:r>
              <a:rPr lang="en-GB" sz="2100" dirty="0" smtClean="0">
                <a:solidFill>
                  <a:schemeClr val="tx1"/>
                </a:solidFill>
                <a:latin typeface="Times New Roman" pitchFamily="18" charset="0"/>
                <a:cs typeface="Times New Roman" pitchFamily="18" charset="0"/>
              </a:rPr>
              <a:t>alkylation's </a:t>
            </a:r>
            <a:r>
              <a:rPr lang="en-GB" sz="2100" dirty="0">
                <a:solidFill>
                  <a:schemeClr val="tx1"/>
                </a:solidFill>
                <a:latin typeface="Times New Roman" pitchFamily="18" charset="0"/>
                <a:cs typeface="Times New Roman" pitchFamily="18" charset="0"/>
              </a:rPr>
              <a:t>occur.</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368" y="4787702"/>
            <a:ext cx="4680520" cy="45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53</a:t>
            </a:fld>
            <a:endParaRPr lang="en-GB"/>
          </a:p>
        </p:txBody>
      </p:sp>
    </p:spTree>
    <p:extLst>
      <p:ext uri="{BB962C8B-B14F-4D97-AF65-F5344CB8AC3E}">
        <p14:creationId xmlns:p14="http://schemas.microsoft.com/office/powerpoint/2010/main" val="3075949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95903" y="404664"/>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When ethyl bromide reacts with ammonia, for example, the ethylaminium bromide that is produced initially can react with ammonia to liberate ethylamine.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000" dirty="0" smtClean="0">
                <a:solidFill>
                  <a:schemeClr val="tx1"/>
                </a:solidFill>
                <a:latin typeface="Times New Roman" pitchFamily="18" charset="0"/>
                <a:cs typeface="Times New Roman" pitchFamily="18" charset="0"/>
              </a:rPr>
              <a:t>Ethylamine </a:t>
            </a:r>
            <a:r>
              <a:rPr lang="en-GB" sz="2000" dirty="0">
                <a:solidFill>
                  <a:schemeClr val="tx1"/>
                </a:solidFill>
                <a:latin typeface="Times New Roman" pitchFamily="18" charset="0"/>
                <a:cs typeface="Times New Roman" pitchFamily="18" charset="0"/>
              </a:rPr>
              <a:t>can then compete with ammonia and react with ethyl bromide to give diethylaminium bromide. </a:t>
            </a:r>
            <a:endParaRPr lang="en-GB" sz="20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000" dirty="0" smtClean="0">
                <a:solidFill>
                  <a:schemeClr val="tx1"/>
                </a:solidFill>
                <a:latin typeface="Times New Roman" pitchFamily="18" charset="0"/>
                <a:cs typeface="Times New Roman" pitchFamily="18" charset="0"/>
              </a:rPr>
              <a:t>Repetitions </a:t>
            </a:r>
            <a:r>
              <a:rPr lang="en-GB" sz="2000" dirty="0">
                <a:solidFill>
                  <a:schemeClr val="tx1"/>
                </a:solidFill>
                <a:latin typeface="Times New Roman" pitchFamily="18" charset="0"/>
                <a:cs typeface="Times New Roman" pitchFamily="18" charset="0"/>
              </a:rPr>
              <a:t>of alkylation and proton transfer reactions ultimately produce some tertiary amines and even some quaternary ammonium salts if the alkyl halide is present in excess.</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998" y="4283248"/>
            <a:ext cx="5117330" cy="257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54</a:t>
            </a:fld>
            <a:endParaRPr lang="en-GB"/>
          </a:p>
        </p:txBody>
      </p:sp>
    </p:spTree>
    <p:extLst>
      <p:ext uri="{BB962C8B-B14F-4D97-AF65-F5344CB8AC3E}">
        <p14:creationId xmlns:p14="http://schemas.microsoft.com/office/powerpoint/2010/main" val="2177527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Multiple </a:t>
            </a:r>
            <a:r>
              <a:rPr lang="en-GB" sz="2100" dirty="0" smtClean="0">
                <a:solidFill>
                  <a:schemeClr val="tx1"/>
                </a:solidFill>
                <a:latin typeface="Times New Roman" pitchFamily="18" charset="0"/>
                <a:cs typeface="Times New Roman" pitchFamily="18" charset="0"/>
              </a:rPr>
              <a:t>alkylation's </a:t>
            </a:r>
            <a:r>
              <a:rPr lang="en-GB" sz="2100" dirty="0">
                <a:solidFill>
                  <a:schemeClr val="tx1"/>
                </a:solidFill>
                <a:latin typeface="Times New Roman" pitchFamily="18" charset="0"/>
                <a:cs typeface="Times New Roman" pitchFamily="18" charset="0"/>
              </a:rPr>
              <a:t>can be minimized by using a large excess of ammonia.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An </a:t>
            </a:r>
            <a:r>
              <a:rPr lang="en-GB" sz="2100" dirty="0">
                <a:solidFill>
                  <a:schemeClr val="tx1"/>
                </a:solidFill>
                <a:latin typeface="Times New Roman" pitchFamily="18" charset="0"/>
                <a:cs typeface="Times New Roman" pitchFamily="18" charset="0"/>
              </a:rPr>
              <a:t>example of this technique can be seen in the synthesis of alanine from 2-bromopropanoic acid:</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332" y="3068960"/>
            <a:ext cx="5904656" cy="215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55</a:t>
            </a:fld>
            <a:endParaRPr lang="en-GB"/>
          </a:p>
        </p:txBody>
      </p:sp>
    </p:spTree>
    <p:extLst>
      <p:ext uri="{BB962C8B-B14F-4D97-AF65-F5344CB8AC3E}">
        <p14:creationId xmlns:p14="http://schemas.microsoft.com/office/powerpoint/2010/main" val="4095093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616583" cy="432048"/>
          </a:xfrm>
        </p:spPr>
        <p:txBody>
          <a:bodyPr>
            <a:noAutofit/>
          </a:bodyPr>
          <a:lstStyle/>
          <a:p>
            <a:pPr lvl="1">
              <a:lnSpc>
                <a:spcPct val="150000"/>
              </a:lnSpc>
            </a:pPr>
            <a:r>
              <a:rPr lang="en-GB" sz="2400" b="1" dirty="0" smtClean="0">
                <a:solidFill>
                  <a:schemeClr val="tx1"/>
                </a:solidFill>
                <a:latin typeface="Times New Roman" pitchFamily="18" charset="0"/>
                <a:cs typeface="Times New Roman" pitchFamily="18" charset="0"/>
              </a:rPr>
              <a:t>2.7.1.2.  Alkylation of Azide Ion and Reduction </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A </a:t>
            </a:r>
            <a:r>
              <a:rPr lang="en-GB" sz="2300" dirty="0">
                <a:solidFill>
                  <a:schemeClr val="tx1"/>
                </a:solidFill>
                <a:latin typeface="Times New Roman" pitchFamily="18" charset="0"/>
                <a:cs typeface="Times New Roman" pitchFamily="18" charset="0"/>
              </a:rPr>
              <a:t>much better method for preparing a primary amine from an alkyl halide is </a:t>
            </a:r>
            <a:endParaRPr lang="en-GB" sz="23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ﬁrst </a:t>
            </a:r>
            <a:r>
              <a:rPr lang="en-GB" sz="2200" dirty="0">
                <a:solidFill>
                  <a:schemeClr val="tx1"/>
                </a:solidFill>
                <a:latin typeface="Times New Roman" pitchFamily="18" charset="0"/>
                <a:cs typeface="Times New Roman" pitchFamily="18" charset="0"/>
              </a:rPr>
              <a:t>to convert the alkyl halide to an alkyl azide (</a:t>
            </a:r>
            <a:r>
              <a:rPr lang="en-GB" sz="2200" dirty="0" smtClean="0">
                <a:solidFill>
                  <a:schemeClr val="tx1"/>
                </a:solidFill>
                <a:latin typeface="Times New Roman" pitchFamily="18" charset="0"/>
                <a:cs typeface="Times New Roman" pitchFamily="18" charset="0"/>
              </a:rPr>
              <a:t>R-N</a:t>
            </a:r>
            <a:r>
              <a:rPr lang="en-GB" sz="2000" baseline="-25000" dirty="0" smtClean="0">
                <a:solidFill>
                  <a:schemeClr val="tx1"/>
                </a:solidFill>
              </a:rPr>
              <a:t>3</a:t>
            </a:r>
            <a:r>
              <a:rPr lang="en-GB" sz="2200" dirty="0" smtClean="0">
                <a:solidFill>
                  <a:schemeClr val="tx1"/>
                </a:solidFill>
                <a:latin typeface="Times New Roman" pitchFamily="18" charset="0"/>
                <a:cs typeface="Times New Roman" pitchFamily="18" charset="0"/>
              </a:rPr>
              <a:t>) </a:t>
            </a:r>
            <a:r>
              <a:rPr lang="en-GB" sz="2200" dirty="0">
                <a:solidFill>
                  <a:schemeClr val="tx1"/>
                </a:solidFill>
                <a:latin typeface="Times New Roman" pitchFamily="18" charset="0"/>
                <a:cs typeface="Times New Roman" pitchFamily="18" charset="0"/>
              </a:rPr>
              <a:t>by a nucleophilic substitution reaction, then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reduce </a:t>
            </a:r>
            <a:r>
              <a:rPr lang="en-GB" sz="2200" dirty="0">
                <a:solidFill>
                  <a:schemeClr val="tx1"/>
                </a:solidFill>
                <a:latin typeface="Times New Roman" pitchFamily="18" charset="0"/>
                <a:cs typeface="Times New Roman" pitchFamily="18" charset="0"/>
              </a:rPr>
              <a:t>the azide to a primary amine with sodium and alcohol or with lithium </a:t>
            </a:r>
            <a:r>
              <a:rPr lang="en-GB" sz="2200" dirty="0" smtClean="0">
                <a:solidFill>
                  <a:schemeClr val="tx1"/>
                </a:solidFill>
                <a:latin typeface="Times New Roman" pitchFamily="18" charset="0"/>
                <a:cs typeface="Times New Roman" pitchFamily="18" charset="0"/>
              </a:rPr>
              <a:t>aluminium </a:t>
            </a:r>
            <a:r>
              <a:rPr lang="en-GB" sz="2200" dirty="0">
                <a:solidFill>
                  <a:schemeClr val="tx1"/>
                </a:solidFill>
                <a:latin typeface="Times New Roman" pitchFamily="18" charset="0"/>
                <a:cs typeface="Times New Roman" pitchFamily="18" charset="0"/>
              </a:rPr>
              <a:t>hydride</a:t>
            </a:r>
            <a:r>
              <a:rPr lang="en-GB" sz="22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365104"/>
            <a:ext cx="690276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56</a:t>
            </a:fld>
            <a:endParaRPr lang="en-GB"/>
          </a:p>
        </p:txBody>
      </p:sp>
    </p:spTree>
    <p:extLst>
      <p:ext uri="{BB962C8B-B14F-4D97-AF65-F5344CB8AC3E}">
        <p14:creationId xmlns:p14="http://schemas.microsoft.com/office/powerpoint/2010/main" val="953272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14" y="188640"/>
            <a:ext cx="8616583" cy="432048"/>
          </a:xfrm>
        </p:spPr>
        <p:txBody>
          <a:bodyPr>
            <a:noAutofit/>
          </a:bodyPr>
          <a:lstStyle/>
          <a:p>
            <a:pPr lvl="1">
              <a:lnSpc>
                <a:spcPct val="150000"/>
              </a:lnSpc>
            </a:pPr>
            <a:r>
              <a:rPr lang="en-GB" sz="2300" b="1" dirty="0" smtClean="0">
                <a:solidFill>
                  <a:schemeClr val="tx1"/>
                </a:solidFill>
                <a:latin typeface="Times New Roman" pitchFamily="18" charset="0"/>
                <a:cs typeface="Times New Roman" pitchFamily="18" charset="0"/>
              </a:rPr>
              <a:t>2.7.1.3. The Gabriel Synthesis </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Potassium </a:t>
            </a:r>
            <a:r>
              <a:rPr lang="en-GB" sz="2100" dirty="0">
                <a:solidFill>
                  <a:schemeClr val="tx1"/>
                </a:solidFill>
                <a:latin typeface="Times New Roman" pitchFamily="18" charset="0"/>
                <a:cs typeface="Times New Roman" pitchFamily="18" charset="0"/>
              </a:rPr>
              <a:t>phthalimide (see the following reaction) can also be used to prepare primary amines by a method known as the </a:t>
            </a:r>
            <a:r>
              <a:rPr lang="en-GB" sz="2100" b="1" dirty="0">
                <a:solidFill>
                  <a:schemeClr val="tx1"/>
                </a:solidFill>
                <a:latin typeface="Times New Roman" pitchFamily="18" charset="0"/>
                <a:cs typeface="Times New Roman" pitchFamily="18" charset="0"/>
              </a:rPr>
              <a:t>Gabriel </a:t>
            </a:r>
            <a:r>
              <a:rPr lang="en-GB" sz="2100" b="1" dirty="0" smtClean="0">
                <a:solidFill>
                  <a:schemeClr val="tx1"/>
                </a:solidFill>
                <a:latin typeface="Times New Roman" pitchFamily="18" charset="0"/>
                <a:cs typeface="Times New Roman" pitchFamily="18" charset="0"/>
              </a:rPr>
              <a:t>synthesis.</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This </a:t>
            </a:r>
            <a:r>
              <a:rPr lang="en-GB" sz="2200" dirty="0">
                <a:solidFill>
                  <a:schemeClr val="tx1"/>
                </a:solidFill>
                <a:latin typeface="Times New Roman" pitchFamily="18" charset="0"/>
                <a:cs typeface="Times New Roman" pitchFamily="18" charset="0"/>
              </a:rPr>
              <a:t>synthesis also avoids the complications of multiple </a:t>
            </a:r>
            <a:r>
              <a:rPr lang="en-GB" sz="2200" dirty="0" smtClean="0">
                <a:solidFill>
                  <a:schemeClr val="tx1"/>
                </a:solidFill>
                <a:latin typeface="Times New Roman" pitchFamily="18" charset="0"/>
                <a:cs typeface="Times New Roman" pitchFamily="18" charset="0"/>
              </a:rPr>
              <a:t>alkylation's </a:t>
            </a:r>
            <a:r>
              <a:rPr lang="en-GB" sz="2200" dirty="0">
                <a:solidFill>
                  <a:schemeClr val="tx1"/>
                </a:solidFill>
                <a:latin typeface="Times New Roman" pitchFamily="18" charset="0"/>
                <a:cs typeface="Times New Roman" pitchFamily="18" charset="0"/>
              </a:rPr>
              <a:t>that occur when alkyl halides are treated with ammonia:</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95198"/>
            <a:ext cx="6624736" cy="17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918164"/>
            <a:ext cx="6624736" cy="185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57</a:t>
            </a:fld>
            <a:endParaRPr lang="en-GB"/>
          </a:p>
        </p:txBody>
      </p:sp>
    </p:spTree>
    <p:extLst>
      <p:ext uri="{BB962C8B-B14F-4D97-AF65-F5344CB8AC3E}">
        <p14:creationId xmlns:p14="http://schemas.microsoft.com/office/powerpoint/2010/main" val="29054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424936" cy="288032"/>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260648"/>
            <a:ext cx="8833857" cy="6408712"/>
          </a:xfrm>
        </p:spPr>
        <p:txBody>
          <a:bodyPr>
            <a:no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Phthalimide is quite acidic (</a:t>
            </a:r>
            <a:r>
              <a:rPr lang="en-GB" sz="2100" dirty="0" smtClean="0">
                <a:solidFill>
                  <a:schemeClr val="tx1"/>
                </a:solidFill>
                <a:latin typeface="Times New Roman" pitchFamily="18" charset="0"/>
                <a:cs typeface="Times New Roman" pitchFamily="18" charset="0"/>
              </a:rPr>
              <a:t>pKa = 9</a:t>
            </a:r>
            <a:r>
              <a:rPr lang="en-GB" sz="2100" dirty="0">
                <a:solidFill>
                  <a:schemeClr val="tx1"/>
                </a:solidFill>
                <a:latin typeface="Times New Roman" pitchFamily="18" charset="0"/>
                <a:cs typeface="Times New Roman" pitchFamily="18" charset="0"/>
              </a:rPr>
              <a:t>); it can be converted to potassium phthalimide by potassium hydroxide (step 1).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000" dirty="0" smtClean="0">
                <a:solidFill>
                  <a:schemeClr val="tx1"/>
                </a:solidFill>
                <a:latin typeface="Times New Roman" pitchFamily="18" charset="0"/>
                <a:cs typeface="Times New Roman" pitchFamily="18" charset="0"/>
              </a:rPr>
              <a:t>The </a:t>
            </a:r>
            <a:r>
              <a:rPr lang="en-GB" sz="2000" dirty="0">
                <a:solidFill>
                  <a:schemeClr val="tx1"/>
                </a:solidFill>
                <a:latin typeface="Times New Roman" pitchFamily="18" charset="0"/>
                <a:cs typeface="Times New Roman" pitchFamily="18" charset="0"/>
              </a:rPr>
              <a:t>phthalimide anion is a strong nucleophile and (in step 2) it reacts with an alkyl halide by an </a:t>
            </a:r>
            <a:r>
              <a:rPr lang="en-GB" sz="2000" dirty="0" smtClean="0">
                <a:solidFill>
                  <a:schemeClr val="tx1"/>
                </a:solidFill>
                <a:latin typeface="Times New Roman" pitchFamily="18" charset="0"/>
                <a:cs typeface="Times New Roman" pitchFamily="18" charset="0"/>
              </a:rPr>
              <a:t>SN</a:t>
            </a:r>
            <a:r>
              <a:rPr lang="en-GB" sz="2000" baseline="30000" dirty="0" smtClean="0">
                <a:solidFill>
                  <a:schemeClr val="tx1"/>
                </a:solidFill>
              </a:rPr>
              <a:t>2</a:t>
            </a:r>
            <a:r>
              <a:rPr lang="en-GB" sz="2000" dirty="0" smtClean="0">
                <a:solidFill>
                  <a:schemeClr val="tx1"/>
                </a:solidFill>
                <a:latin typeface="Times New Roman" pitchFamily="18" charset="0"/>
                <a:cs typeface="Times New Roman" pitchFamily="18" charset="0"/>
              </a:rPr>
              <a:t> </a:t>
            </a:r>
            <a:r>
              <a:rPr lang="en-GB" sz="2000" dirty="0">
                <a:solidFill>
                  <a:schemeClr val="tx1"/>
                </a:solidFill>
                <a:latin typeface="Times New Roman" pitchFamily="18" charset="0"/>
                <a:cs typeface="Times New Roman" pitchFamily="18" charset="0"/>
              </a:rPr>
              <a:t>mechanism to give an </a:t>
            </a:r>
            <a:r>
              <a:rPr lang="en-GB" sz="2000" i="1" dirty="0">
                <a:solidFill>
                  <a:schemeClr val="tx1"/>
                </a:solidFill>
                <a:latin typeface="Times New Roman" pitchFamily="18" charset="0"/>
                <a:cs typeface="Times New Roman" pitchFamily="18" charset="0"/>
              </a:rPr>
              <a:t>N</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alkylphthalimide</a:t>
            </a:r>
            <a:r>
              <a:rPr lang="en-GB" sz="2000" dirty="0">
                <a:solidFill>
                  <a:schemeClr val="tx1"/>
                </a:solidFill>
                <a:latin typeface="Times New Roman" pitchFamily="18" charset="0"/>
                <a:cs typeface="Times New Roman" pitchFamily="18" charset="0"/>
              </a:rPr>
              <a:t>. </a:t>
            </a:r>
            <a:endParaRPr lang="en-GB" sz="20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000" dirty="0" smtClean="0">
                <a:solidFill>
                  <a:schemeClr val="tx1"/>
                </a:solidFill>
                <a:latin typeface="Times New Roman" pitchFamily="18" charset="0"/>
                <a:cs typeface="Times New Roman" pitchFamily="18" charset="0"/>
              </a:rPr>
              <a:t>At </a:t>
            </a:r>
            <a:r>
              <a:rPr lang="en-GB" sz="2000" dirty="0">
                <a:solidFill>
                  <a:schemeClr val="tx1"/>
                </a:solidFill>
                <a:latin typeface="Times New Roman" pitchFamily="18" charset="0"/>
                <a:cs typeface="Times New Roman" pitchFamily="18" charset="0"/>
              </a:rPr>
              <a:t>this point, the </a:t>
            </a:r>
            <a:r>
              <a:rPr lang="en-GB" sz="2000" i="1" dirty="0">
                <a:solidFill>
                  <a:schemeClr val="tx1"/>
                </a:solidFill>
                <a:latin typeface="Times New Roman" pitchFamily="18" charset="0"/>
                <a:cs typeface="Times New Roman" pitchFamily="18" charset="0"/>
              </a:rPr>
              <a:t>N</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alkylphthalimide</a:t>
            </a:r>
            <a:r>
              <a:rPr lang="en-GB" sz="2000" dirty="0">
                <a:solidFill>
                  <a:schemeClr val="tx1"/>
                </a:solidFill>
                <a:latin typeface="Times New Roman" pitchFamily="18" charset="0"/>
                <a:cs typeface="Times New Roman" pitchFamily="18" charset="0"/>
              </a:rPr>
              <a:t> can be </a:t>
            </a:r>
            <a:r>
              <a:rPr lang="en-GB" sz="2000" dirty="0" smtClean="0">
                <a:solidFill>
                  <a:schemeClr val="tx1"/>
                </a:solidFill>
                <a:latin typeface="Times New Roman" pitchFamily="18" charset="0"/>
                <a:cs typeface="Times New Roman" pitchFamily="18" charset="0"/>
              </a:rPr>
              <a:t>hydrolysed </a:t>
            </a:r>
            <a:r>
              <a:rPr lang="en-GB" sz="2000" dirty="0">
                <a:solidFill>
                  <a:schemeClr val="tx1"/>
                </a:solidFill>
                <a:latin typeface="Times New Roman" pitchFamily="18" charset="0"/>
                <a:cs typeface="Times New Roman" pitchFamily="18" charset="0"/>
              </a:rPr>
              <a:t>with aqueous acid or base, but the hydrolysis is often difﬁcult</a:t>
            </a:r>
            <a:r>
              <a:rPr lang="en-GB" sz="2000" dirty="0" smtClean="0">
                <a:solidFill>
                  <a:schemeClr val="tx1"/>
                </a:solidFill>
                <a:latin typeface="Times New Roman" pitchFamily="18" charset="0"/>
                <a:cs typeface="Times New Roman" pitchFamily="18" charset="0"/>
              </a:rPr>
              <a:t>.</a:t>
            </a:r>
          </a:p>
          <a:p>
            <a:pPr marL="1257300" lvl="2" indent="-342900" algn="just">
              <a:lnSpc>
                <a:spcPct val="150000"/>
              </a:lnSpc>
              <a:buFont typeface="Times New Roman" pitchFamily="18" charset="0"/>
              <a:buChar char="¤"/>
            </a:pPr>
            <a:r>
              <a:rPr lang="en-GB" sz="2000" dirty="0" smtClean="0">
                <a:solidFill>
                  <a:schemeClr val="tx1"/>
                </a:solidFill>
                <a:latin typeface="Times New Roman" pitchFamily="18" charset="0"/>
                <a:cs typeface="Times New Roman" pitchFamily="18" charset="0"/>
              </a:rPr>
              <a:t> </a:t>
            </a:r>
            <a:r>
              <a:rPr lang="en-GB" sz="2000" dirty="0">
                <a:solidFill>
                  <a:schemeClr val="tx1"/>
                </a:solidFill>
                <a:latin typeface="Times New Roman" pitchFamily="18" charset="0"/>
                <a:cs typeface="Times New Roman" pitchFamily="18" charset="0"/>
              </a:rPr>
              <a:t>It is often more convenient to treat the </a:t>
            </a:r>
            <a:r>
              <a:rPr lang="en-GB" sz="2000" i="1" dirty="0">
                <a:solidFill>
                  <a:schemeClr val="tx1"/>
                </a:solidFill>
                <a:latin typeface="Times New Roman" pitchFamily="18" charset="0"/>
                <a:cs typeface="Times New Roman" pitchFamily="18" charset="0"/>
              </a:rPr>
              <a:t>N</a:t>
            </a:r>
            <a:r>
              <a:rPr lang="en-GB" sz="2000" dirty="0">
                <a:solidFill>
                  <a:schemeClr val="tx1"/>
                </a:solidFill>
                <a:latin typeface="Times New Roman" pitchFamily="18" charset="0"/>
                <a:cs typeface="Times New Roman" pitchFamily="18" charset="0"/>
              </a:rPr>
              <a:t>-</a:t>
            </a:r>
            <a:r>
              <a:rPr lang="en-GB" sz="2000" dirty="0" err="1">
                <a:solidFill>
                  <a:schemeClr val="tx1"/>
                </a:solidFill>
                <a:latin typeface="Times New Roman" pitchFamily="18" charset="0"/>
                <a:cs typeface="Times New Roman" pitchFamily="18" charset="0"/>
              </a:rPr>
              <a:t>alkylphthalimide</a:t>
            </a:r>
            <a:r>
              <a:rPr lang="en-GB" sz="2000" dirty="0">
                <a:solidFill>
                  <a:schemeClr val="tx1"/>
                </a:solidFill>
                <a:latin typeface="Times New Roman" pitchFamily="18" charset="0"/>
                <a:cs typeface="Times New Roman" pitchFamily="18" charset="0"/>
              </a:rPr>
              <a:t> with hydrazine (</a:t>
            </a:r>
            <a:r>
              <a:rPr lang="en-GB" sz="2000" dirty="0" smtClean="0">
                <a:solidFill>
                  <a:schemeClr val="tx1"/>
                </a:solidFill>
                <a:latin typeface="Times New Roman" pitchFamily="18" charset="0"/>
                <a:cs typeface="Times New Roman" pitchFamily="18" charset="0"/>
              </a:rPr>
              <a:t>NH</a:t>
            </a:r>
            <a:r>
              <a:rPr lang="en-GB" sz="2000" baseline="-25000" dirty="0">
                <a:solidFill>
                  <a:schemeClr val="tx1"/>
                </a:solidFill>
              </a:rPr>
              <a:t>2</a:t>
            </a:r>
            <a:r>
              <a:rPr lang="en-GB" sz="2000" dirty="0" smtClean="0">
                <a:solidFill>
                  <a:schemeClr val="tx1"/>
                </a:solidFill>
                <a:latin typeface="Times New Roman" pitchFamily="18" charset="0"/>
                <a:cs typeface="Times New Roman" pitchFamily="18" charset="0"/>
              </a:rPr>
              <a:t>NH</a:t>
            </a:r>
            <a:r>
              <a:rPr lang="en-GB" sz="2000" baseline="-25000" dirty="0" smtClean="0">
                <a:solidFill>
                  <a:schemeClr val="tx1"/>
                </a:solidFill>
              </a:rPr>
              <a:t>2</a:t>
            </a:r>
            <a:r>
              <a:rPr lang="en-GB" sz="2000" dirty="0" smtClean="0">
                <a:solidFill>
                  <a:schemeClr val="tx1"/>
                </a:solidFill>
                <a:latin typeface="Times New Roman" pitchFamily="18" charset="0"/>
                <a:cs typeface="Times New Roman" pitchFamily="18" charset="0"/>
              </a:rPr>
              <a:t>) </a:t>
            </a:r>
            <a:r>
              <a:rPr lang="en-GB" sz="2000" dirty="0">
                <a:solidFill>
                  <a:schemeClr val="tx1"/>
                </a:solidFill>
                <a:latin typeface="Times New Roman" pitchFamily="18" charset="0"/>
                <a:cs typeface="Times New Roman" pitchFamily="18" charset="0"/>
              </a:rPr>
              <a:t>in reﬂuxing ethanol (step 3) to give a primary amine and phthalazine-1,4-dione</a:t>
            </a:r>
            <a:r>
              <a:rPr lang="en-GB" sz="20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Syntheses of amines using the Gabriel synthesis are, as we might expect, restricted to the use of methyl, primary, and secondary alkyl halides. The use of tertiary halides leads almost exclusively to eliminations</a:t>
            </a:r>
            <a:r>
              <a:rPr lang="en-GB" sz="2100" dirty="0" smtClean="0">
                <a:solidFill>
                  <a:schemeClr val="tx1"/>
                </a:solidFill>
                <a:latin typeface="Times New Roman" pitchFamily="18" charset="0"/>
                <a:cs typeface="Times New Roman" pitchFamily="18" charset="0"/>
              </a:rPr>
              <a:t>.</a:t>
            </a:r>
            <a:endParaRPr lang="en-GB" sz="2100" dirty="0">
              <a:solidFill>
                <a:schemeClr val="tx1"/>
              </a:solidFill>
              <a:latin typeface="Times New Roman" pitchFamily="18" charset="0"/>
              <a:cs typeface="Times New Roman" pitchFamily="18" charset="0"/>
            </a:endParaRPr>
          </a:p>
          <a:p>
            <a:pPr lvl="1" algn="just">
              <a:lnSpc>
                <a:spcPct val="150000"/>
              </a:lnSpc>
            </a:pPr>
            <a:endParaRPr lang="en-GB" sz="210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58</a:t>
            </a:fld>
            <a:endParaRPr lang="en-GB"/>
          </a:p>
        </p:txBody>
      </p:sp>
    </p:spTree>
    <p:extLst>
      <p:ext uri="{BB962C8B-B14F-4D97-AF65-F5344CB8AC3E}">
        <p14:creationId xmlns:p14="http://schemas.microsoft.com/office/powerpoint/2010/main" val="379104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16583" cy="432048"/>
          </a:xfrm>
        </p:spPr>
        <p:txBody>
          <a:bodyPr>
            <a:noAutofit/>
          </a:bodyPr>
          <a:lstStyle/>
          <a:p>
            <a:pPr lvl="1">
              <a:lnSpc>
                <a:spcPct val="150000"/>
              </a:lnSpc>
            </a:pPr>
            <a:r>
              <a:rPr lang="en-GB" sz="2100" b="1" dirty="0" smtClean="0">
                <a:solidFill>
                  <a:schemeClr val="tx1"/>
                </a:solidFill>
                <a:latin typeface="Times New Roman" pitchFamily="18" charset="0"/>
                <a:cs typeface="Times New Roman" pitchFamily="18" charset="0"/>
              </a:rPr>
              <a:t>2.7.1.4. Alkylation of Tertiary Amines </a:t>
            </a: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smtClean="0">
                <a:solidFill>
                  <a:schemeClr val="tx1"/>
                </a:solidFill>
                <a:latin typeface="Times New Roman" pitchFamily="18" charset="0"/>
                <a:cs typeface="Times New Roman" pitchFamily="18" charset="0"/>
              </a:rPr>
              <a:t>Multiple alkylation's </a:t>
            </a:r>
            <a:r>
              <a:rPr lang="en-GB" sz="2100" dirty="0">
                <a:solidFill>
                  <a:schemeClr val="tx1"/>
                </a:solidFill>
                <a:latin typeface="Times New Roman" pitchFamily="18" charset="0"/>
                <a:cs typeface="Times New Roman" pitchFamily="18" charset="0"/>
              </a:rPr>
              <a:t>are not a problem when tertiary amines are alkylated with methyl or primary halides.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Wingdings" pitchFamily="2" charset="2"/>
              <a:buChar char="ü"/>
            </a:pPr>
            <a:r>
              <a:rPr lang="en-GB" sz="2100" dirty="0" smtClean="0">
                <a:solidFill>
                  <a:schemeClr val="tx1"/>
                </a:solidFill>
                <a:latin typeface="Times New Roman" pitchFamily="18" charset="0"/>
                <a:cs typeface="Times New Roman" pitchFamily="18" charset="0"/>
              </a:rPr>
              <a:t>Reactions </a:t>
            </a:r>
            <a:r>
              <a:rPr lang="en-GB" sz="2100" dirty="0">
                <a:solidFill>
                  <a:schemeClr val="tx1"/>
                </a:solidFill>
                <a:latin typeface="Times New Roman" pitchFamily="18" charset="0"/>
                <a:cs typeface="Times New Roman" pitchFamily="18" charset="0"/>
              </a:rPr>
              <a:t>such as the following take place in good yield:</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98621"/>
            <a:ext cx="5398715" cy="66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59</a:t>
            </a:fld>
            <a:endParaRPr lang="en-GB"/>
          </a:p>
        </p:txBody>
      </p:sp>
    </p:spTree>
    <p:extLst>
      <p:ext uri="{BB962C8B-B14F-4D97-AF65-F5344CB8AC3E}">
        <p14:creationId xmlns:p14="http://schemas.microsoft.com/office/powerpoint/2010/main" val="348210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lgn="just"/>
            <a:r>
              <a:rPr lang="en-US" sz="2300" b="1" dirty="0" smtClean="0">
                <a:latin typeface="Times New Roman" pitchFamily="18" charset="0"/>
                <a:ea typeface="Tahoma" pitchFamily="34" charset="0"/>
                <a:cs typeface="Times New Roman" pitchFamily="18" charset="0"/>
              </a:rPr>
              <a:t>2.2.2. Nomenclature </a:t>
            </a:r>
            <a:r>
              <a:rPr lang="en-US" sz="2300" b="1" dirty="0">
                <a:latin typeface="Times New Roman" pitchFamily="18" charset="0"/>
                <a:ea typeface="Tahoma" pitchFamily="34" charset="0"/>
                <a:cs typeface="Times New Roman" pitchFamily="18" charset="0"/>
              </a:rPr>
              <a:t>of </a:t>
            </a:r>
            <a:r>
              <a:rPr lang="en-US" sz="2300" b="1" dirty="0" smtClean="0">
                <a:latin typeface="Times New Roman" pitchFamily="18" charset="0"/>
                <a:ea typeface="Tahoma" pitchFamily="34" charset="0"/>
                <a:cs typeface="Times New Roman" pitchFamily="18" charset="0"/>
              </a:rPr>
              <a:t>Amines</a:t>
            </a:r>
            <a:endParaRPr lang="en-GB" sz="2300" dirty="0">
              <a:latin typeface="Times New Roman" pitchFamily="18" charset="0"/>
              <a:cs typeface="Times New Roman" pitchFamily="18" charset="0"/>
            </a:endParaRPr>
          </a:p>
        </p:txBody>
      </p:sp>
      <p:sp>
        <p:nvSpPr>
          <p:cNvPr id="3" name="Subtitle 2"/>
          <p:cNvSpPr>
            <a:spLocks noGrp="1"/>
          </p:cNvSpPr>
          <p:nvPr>
            <p:ph type="subTitle" idx="1"/>
          </p:nvPr>
        </p:nvSpPr>
        <p:spPr>
          <a:xfrm>
            <a:off x="251520" y="620688"/>
            <a:ext cx="8784976" cy="6120680"/>
          </a:xfrm>
        </p:spPr>
        <p:txBody>
          <a:bodyPr>
            <a:no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Amines can be either alkyl-substituted (alkylamines) or aryl-substituted (arylamines). </a:t>
            </a: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Amines are classified as primary </a:t>
            </a:r>
            <a:r>
              <a:rPr lang="en-GB" sz="2300" dirty="0">
                <a:solidFill>
                  <a:schemeClr val="tx1"/>
                </a:solidFill>
                <a:latin typeface="Times New Roman" pitchFamily="18" charset="0"/>
                <a:cs typeface="Times New Roman" pitchFamily="18" charset="0"/>
              </a:rPr>
              <a:t>(RNH</a:t>
            </a:r>
            <a:r>
              <a:rPr lang="en-GB" sz="2300" baseline="-25000" dirty="0">
                <a:solidFill>
                  <a:schemeClr val="tx1"/>
                </a:solidFill>
                <a:latin typeface="Times New Roman" pitchFamily="18" charset="0"/>
                <a:cs typeface="Times New Roman" pitchFamily="18" charset="0"/>
              </a:rPr>
              <a:t>2</a:t>
            </a:r>
            <a:r>
              <a:rPr lang="en-GB" sz="2300" dirty="0">
                <a:solidFill>
                  <a:schemeClr val="tx1"/>
                </a:solidFill>
                <a:latin typeface="Times New Roman" pitchFamily="18" charset="0"/>
                <a:cs typeface="Times New Roman" pitchFamily="18" charset="0"/>
              </a:rPr>
              <a:t>), secondary (R</a:t>
            </a:r>
            <a:r>
              <a:rPr lang="en-GB" sz="2300" baseline="-25000" dirty="0">
                <a:solidFill>
                  <a:schemeClr val="tx1"/>
                </a:solidFill>
                <a:latin typeface="Times New Roman" pitchFamily="18" charset="0"/>
                <a:cs typeface="Times New Roman" pitchFamily="18" charset="0"/>
              </a:rPr>
              <a:t>2</a:t>
            </a:r>
            <a:r>
              <a:rPr lang="en-GB" sz="2300" dirty="0">
                <a:solidFill>
                  <a:schemeClr val="tx1"/>
                </a:solidFill>
                <a:latin typeface="Times New Roman" pitchFamily="18" charset="0"/>
                <a:cs typeface="Times New Roman" pitchFamily="18" charset="0"/>
              </a:rPr>
              <a:t>NH), or tertiary (R</a:t>
            </a:r>
            <a:r>
              <a:rPr lang="en-GB" sz="2300" baseline="-25000" dirty="0">
                <a:solidFill>
                  <a:schemeClr val="tx1"/>
                </a:solidFill>
                <a:latin typeface="Times New Roman" pitchFamily="18" charset="0"/>
                <a:cs typeface="Times New Roman" pitchFamily="18" charset="0"/>
              </a:rPr>
              <a:t>3</a:t>
            </a:r>
            <a:r>
              <a:rPr lang="en-GB" sz="2300" dirty="0">
                <a:solidFill>
                  <a:schemeClr val="tx1"/>
                </a:solidFill>
                <a:latin typeface="Times New Roman" pitchFamily="18" charset="0"/>
                <a:cs typeface="Times New Roman" pitchFamily="18" charset="0"/>
              </a:rPr>
              <a:t>N</a:t>
            </a:r>
            <a:r>
              <a:rPr lang="en-GB" sz="2300" dirty="0" smtClean="0">
                <a:solidFill>
                  <a:schemeClr val="tx1"/>
                </a:solidFill>
                <a:latin typeface="Times New Roman" pitchFamily="18" charset="0"/>
                <a:cs typeface="Times New Roman" pitchFamily="18" charset="0"/>
              </a:rPr>
              <a:t>), depending on the number of organic substituents attached to nitrogen. </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Thus, methylamine </a:t>
            </a:r>
            <a:r>
              <a:rPr lang="en-GB" sz="2100" dirty="0">
                <a:solidFill>
                  <a:schemeClr val="tx1"/>
                </a:solidFill>
                <a:latin typeface="Times New Roman" pitchFamily="18" charset="0"/>
                <a:cs typeface="Times New Roman" pitchFamily="18" charset="0"/>
              </a:rPr>
              <a:t>(CH</a:t>
            </a:r>
            <a:r>
              <a:rPr lang="en-GB" sz="2100" baseline="-25000" dirty="0">
                <a:solidFill>
                  <a:schemeClr val="tx1"/>
                </a:solidFill>
                <a:latin typeface="Times New Roman" pitchFamily="18" charset="0"/>
                <a:cs typeface="Times New Roman" pitchFamily="18" charset="0"/>
              </a:rPr>
              <a:t>3</a:t>
            </a:r>
            <a:r>
              <a:rPr lang="en-GB" sz="2100" dirty="0">
                <a:solidFill>
                  <a:schemeClr val="tx1"/>
                </a:solidFill>
                <a:latin typeface="Times New Roman" pitchFamily="18" charset="0"/>
                <a:cs typeface="Times New Roman" pitchFamily="18" charset="0"/>
              </a:rPr>
              <a:t>NH</a:t>
            </a:r>
            <a:r>
              <a:rPr lang="en-GB" sz="2100" baseline="-25000" dirty="0">
                <a:solidFill>
                  <a:schemeClr val="tx1"/>
                </a:solidFill>
                <a:latin typeface="Times New Roman" pitchFamily="18" charset="0"/>
                <a:cs typeface="Times New Roman" pitchFamily="18" charset="0"/>
              </a:rPr>
              <a:t>2</a:t>
            </a:r>
            <a:r>
              <a:rPr lang="en-GB" sz="2100" dirty="0">
                <a:solidFill>
                  <a:schemeClr val="tx1"/>
                </a:solidFill>
                <a:latin typeface="Times New Roman" pitchFamily="18" charset="0"/>
                <a:cs typeface="Times New Roman" pitchFamily="18" charset="0"/>
              </a:rPr>
              <a:t>) is a primary amine, dimethylamine [(CH</a:t>
            </a:r>
            <a:r>
              <a:rPr lang="en-GB" sz="2100" baseline="-25000" dirty="0">
                <a:solidFill>
                  <a:schemeClr val="tx1"/>
                </a:solidFill>
                <a:latin typeface="Times New Roman" pitchFamily="18" charset="0"/>
                <a:cs typeface="Times New Roman" pitchFamily="18" charset="0"/>
              </a:rPr>
              <a:t>3</a:t>
            </a:r>
            <a:r>
              <a:rPr lang="en-GB" sz="2100" dirty="0">
                <a:solidFill>
                  <a:schemeClr val="tx1"/>
                </a:solidFill>
                <a:latin typeface="Times New Roman" pitchFamily="18" charset="0"/>
                <a:cs typeface="Times New Roman" pitchFamily="18" charset="0"/>
              </a:rPr>
              <a:t>)</a:t>
            </a:r>
            <a:r>
              <a:rPr lang="en-GB" sz="2100" baseline="-25000" dirty="0">
                <a:solidFill>
                  <a:schemeClr val="tx1"/>
                </a:solidFill>
                <a:latin typeface="Times New Roman" pitchFamily="18" charset="0"/>
                <a:cs typeface="Times New Roman" pitchFamily="18" charset="0"/>
              </a:rPr>
              <a:t>2</a:t>
            </a:r>
            <a:r>
              <a:rPr lang="en-GB" sz="2100" dirty="0">
                <a:solidFill>
                  <a:schemeClr val="tx1"/>
                </a:solidFill>
                <a:latin typeface="Times New Roman" pitchFamily="18" charset="0"/>
                <a:cs typeface="Times New Roman" pitchFamily="18" charset="0"/>
              </a:rPr>
              <a:t>NH] is a secondary amine, and trimethylamine [(</a:t>
            </a:r>
            <a:r>
              <a:rPr lang="en-GB" sz="2100" dirty="0" smtClean="0">
                <a:solidFill>
                  <a:schemeClr val="tx1"/>
                </a:solidFill>
                <a:latin typeface="Times New Roman" pitchFamily="18" charset="0"/>
                <a:cs typeface="Times New Roman" pitchFamily="18" charset="0"/>
              </a:rPr>
              <a:t>CH</a:t>
            </a:r>
            <a:r>
              <a:rPr lang="en-GB" sz="2100" baseline="-25000" dirty="0" smtClean="0">
                <a:solidFill>
                  <a:schemeClr val="tx1"/>
                </a:solidFill>
                <a:latin typeface="Times New Roman" pitchFamily="18" charset="0"/>
                <a:cs typeface="Times New Roman" pitchFamily="18" charset="0"/>
              </a:rPr>
              <a:t>3</a:t>
            </a:r>
            <a:r>
              <a:rPr lang="en-GB" sz="2100" dirty="0" smtClean="0">
                <a:solidFill>
                  <a:schemeClr val="tx1"/>
                </a:solidFill>
                <a:latin typeface="Times New Roman" pitchFamily="18" charset="0"/>
                <a:cs typeface="Times New Roman" pitchFamily="18" charset="0"/>
              </a:rPr>
              <a:t>)</a:t>
            </a:r>
            <a:r>
              <a:rPr lang="en-GB" sz="2100" baseline="-25000" dirty="0" smtClean="0">
                <a:solidFill>
                  <a:schemeClr val="tx1"/>
                </a:solidFill>
                <a:latin typeface="Times New Roman" pitchFamily="18" charset="0"/>
                <a:cs typeface="Times New Roman" pitchFamily="18" charset="0"/>
              </a:rPr>
              <a:t>3</a:t>
            </a:r>
            <a:r>
              <a:rPr lang="en-GB" sz="2100" dirty="0" smtClean="0">
                <a:solidFill>
                  <a:schemeClr val="tx1"/>
                </a:solidFill>
                <a:latin typeface="Times New Roman" pitchFamily="18" charset="0"/>
                <a:cs typeface="Times New Roman" pitchFamily="18" charset="0"/>
              </a:rPr>
              <a:t>N] is a tertiary amine. </a:t>
            </a:r>
          </a:p>
        </p:txBody>
      </p:sp>
      <p:sp>
        <p:nvSpPr>
          <p:cNvPr id="6" name="Slide Number Placeholder 5"/>
          <p:cNvSpPr>
            <a:spLocks noGrp="1"/>
          </p:cNvSpPr>
          <p:nvPr>
            <p:ph type="sldNum" sz="quarter" idx="12"/>
          </p:nvPr>
        </p:nvSpPr>
        <p:spPr/>
        <p:txBody>
          <a:bodyPr/>
          <a:lstStyle/>
          <a:p>
            <a:fld id="{E755635D-64E5-431D-8865-B29CD0F63C14}" type="slidenum">
              <a:rPr lang="en-GB" smtClean="0"/>
              <a:t>6</a:t>
            </a:fld>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35539626"/>
              </p:ext>
            </p:extLst>
          </p:nvPr>
        </p:nvGraphicFramePr>
        <p:xfrm>
          <a:off x="2555776" y="4869159"/>
          <a:ext cx="5876008" cy="1596695"/>
        </p:xfrm>
        <a:graphic>
          <a:graphicData uri="http://schemas.openxmlformats.org/presentationml/2006/ole">
            <mc:AlternateContent xmlns:mc="http://schemas.openxmlformats.org/markup-compatibility/2006">
              <mc:Choice xmlns:v="urn:schemas-microsoft-com:vml" Requires="v">
                <p:oleObj spid="_x0000_s3109" name="CS ChemDraw Drawing" r:id="rId3" imgW="4345875" imgH="1180666" progId="ChemDraw.Document.6.0">
                  <p:embed/>
                </p:oleObj>
              </mc:Choice>
              <mc:Fallback>
                <p:oleObj name="CS ChemDraw Drawing" r:id="rId3" imgW="4345875" imgH="1180666" progId="ChemDraw.Document.6.0">
                  <p:embed/>
                  <p:pic>
                    <p:nvPicPr>
                      <p:cNvPr id="0" name=""/>
                      <p:cNvPicPr/>
                      <p:nvPr/>
                    </p:nvPicPr>
                    <p:blipFill>
                      <a:blip r:embed="rId4"/>
                      <a:stretch>
                        <a:fillRect/>
                      </a:stretch>
                    </p:blipFill>
                    <p:spPr>
                      <a:xfrm>
                        <a:off x="2555776" y="4869159"/>
                        <a:ext cx="5876008" cy="1596695"/>
                      </a:xfrm>
                      <a:prstGeom prst="rect">
                        <a:avLst/>
                      </a:prstGeom>
                    </p:spPr>
                  </p:pic>
                </p:oleObj>
              </mc:Fallback>
            </mc:AlternateContent>
          </a:graphicData>
        </a:graphic>
      </p:graphicFrame>
    </p:spTree>
    <p:extLst>
      <p:ext uri="{BB962C8B-B14F-4D97-AF65-F5344CB8AC3E}">
        <p14:creationId xmlns:p14="http://schemas.microsoft.com/office/powerpoint/2010/main" val="2516347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832607" cy="432048"/>
          </a:xfrm>
        </p:spPr>
        <p:txBody>
          <a:bodyPr>
            <a:noAutofit/>
          </a:bodyPr>
          <a:lstStyle/>
          <a:p>
            <a:pPr lvl="0" algn="just"/>
            <a:r>
              <a:rPr lang="en-GB" sz="2000" b="1" dirty="0" smtClean="0">
                <a:latin typeface="Times New Roman" pitchFamily="18" charset="0"/>
                <a:cs typeface="Times New Roman" pitchFamily="18" charset="0"/>
              </a:rPr>
              <a:t>2.7.2. Preparation </a:t>
            </a:r>
            <a:r>
              <a:rPr lang="en-GB" sz="2000" b="1" dirty="0">
                <a:latin typeface="Times New Roman" pitchFamily="18" charset="0"/>
                <a:cs typeface="Times New Roman" pitchFamily="18" charset="0"/>
              </a:rPr>
              <a:t>of Aromatic Amines through Reduction of Nitro Compounds</a:t>
            </a:r>
          </a:p>
        </p:txBody>
      </p:sp>
      <p:sp>
        <p:nvSpPr>
          <p:cNvPr id="3" name="Subtitle 2"/>
          <p:cNvSpPr>
            <a:spLocks noGrp="1"/>
          </p:cNvSpPr>
          <p:nvPr>
            <p:ph type="subTitle" idx="1"/>
          </p:nvPr>
        </p:nvSpPr>
        <p:spPr>
          <a:xfrm>
            <a:off x="107504" y="476672"/>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The most widely used method for preparing aromatic amines involves nitration of the ring and subsequent reduction of the nitro group to an amino group</a:t>
            </a:r>
            <a:r>
              <a:rPr lang="en-GB" sz="2100" dirty="0" smtClean="0">
                <a:solidFill>
                  <a:schemeClr val="tx1"/>
                </a:solidFill>
                <a:latin typeface="Times New Roman" pitchFamily="18" charset="0"/>
                <a:cs typeface="Times New Roman" pitchFamily="18" charset="0"/>
              </a:rPr>
              <a:t>:</a:t>
            </a:r>
          </a:p>
          <a:p>
            <a:pPr lvl="1" algn="just">
              <a:lnSpc>
                <a:spcPct val="150000"/>
              </a:lnSpc>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Reduction of the nitro group can also be carried out in a number of </a:t>
            </a:r>
            <a:r>
              <a:rPr lang="en-GB" sz="2100" dirty="0" smtClean="0">
                <a:solidFill>
                  <a:schemeClr val="tx1"/>
                </a:solidFill>
                <a:latin typeface="Times New Roman" pitchFamily="18" charset="0"/>
                <a:cs typeface="Times New Roman" pitchFamily="18" charset="0"/>
              </a:rPr>
              <a:t>ways.</a:t>
            </a:r>
          </a:p>
          <a:p>
            <a:pPr marL="1257300" lvl="2" indent="-342900" algn="just">
              <a:lnSpc>
                <a:spcPct val="150000"/>
              </a:lnSpc>
              <a:buFont typeface="Times New Roman" pitchFamily="18" charset="0"/>
              <a:buChar char="☺"/>
            </a:pPr>
            <a:r>
              <a:rPr lang="en-GB" sz="2100" dirty="0" smtClean="0">
                <a:solidFill>
                  <a:schemeClr val="tx1"/>
                </a:solidFill>
                <a:latin typeface="Times New Roman" pitchFamily="18" charset="0"/>
                <a:cs typeface="Times New Roman" pitchFamily="18" charset="0"/>
              </a:rPr>
              <a:t>The </a:t>
            </a:r>
            <a:r>
              <a:rPr lang="en-GB" sz="2100" dirty="0">
                <a:solidFill>
                  <a:schemeClr val="tx1"/>
                </a:solidFill>
                <a:latin typeface="Times New Roman" pitchFamily="18" charset="0"/>
                <a:cs typeface="Times New Roman" pitchFamily="18" charset="0"/>
              </a:rPr>
              <a:t>most frequently used methods employ catalytic hydrogenation, or treatment of the nitro compound with acid and iron. Zinc, tin, or a metal salt such as </a:t>
            </a:r>
            <a:r>
              <a:rPr lang="en-GB" sz="2100" dirty="0" smtClean="0">
                <a:solidFill>
                  <a:schemeClr val="tx1"/>
                </a:solidFill>
                <a:latin typeface="Times New Roman" pitchFamily="18" charset="0"/>
                <a:cs typeface="Times New Roman" pitchFamily="18" charset="0"/>
              </a:rPr>
              <a:t>SnCl</a:t>
            </a:r>
            <a:r>
              <a:rPr lang="en-GB" sz="2000" baseline="-25000" dirty="0" smtClean="0">
                <a:solidFill>
                  <a:schemeClr val="tx1"/>
                </a:solidFill>
              </a:rPr>
              <a:t>2</a:t>
            </a:r>
            <a:r>
              <a:rPr lang="en-GB" sz="2100" dirty="0" smtClean="0">
                <a:solidFill>
                  <a:schemeClr val="tx1"/>
                </a:solidFill>
                <a:latin typeface="Times New Roman" pitchFamily="18" charset="0"/>
                <a:cs typeface="Times New Roman" pitchFamily="18" charset="0"/>
              </a:rPr>
              <a:t> </a:t>
            </a:r>
            <a:r>
              <a:rPr lang="en-GB" sz="2100" dirty="0">
                <a:solidFill>
                  <a:schemeClr val="tx1"/>
                </a:solidFill>
                <a:latin typeface="Times New Roman" pitchFamily="18" charset="0"/>
                <a:cs typeface="Times New Roman" pitchFamily="18" charset="0"/>
              </a:rPr>
              <a:t>can also be used</a:t>
            </a:r>
            <a:r>
              <a:rPr lang="en-GB" sz="2100" dirty="0" smtClean="0">
                <a:solidFill>
                  <a:schemeClr val="tx1"/>
                </a:solidFill>
                <a:latin typeface="Times New Roman" pitchFamily="18" charset="0"/>
                <a:cs typeface="Times New Roman" pitchFamily="18" charset="0"/>
              </a:rPr>
              <a:t>.</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16832"/>
            <a:ext cx="4631580" cy="66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9" y="4608771"/>
            <a:ext cx="5423668" cy="218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60</a:t>
            </a:fld>
            <a:endParaRPr lang="en-GB"/>
          </a:p>
        </p:txBody>
      </p:sp>
    </p:spTree>
    <p:extLst>
      <p:ext uri="{BB962C8B-B14F-4D97-AF65-F5344CB8AC3E}">
        <p14:creationId xmlns:p14="http://schemas.microsoft.com/office/powerpoint/2010/main" val="153722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648072"/>
          </a:xfrm>
        </p:spPr>
        <p:txBody>
          <a:bodyPr>
            <a:noAutofit/>
          </a:bodyPr>
          <a:lstStyle/>
          <a:p>
            <a:pPr lvl="0"/>
            <a:r>
              <a:rPr lang="en-GB" sz="2300" b="1" dirty="0" smtClean="0">
                <a:latin typeface="Times New Roman" pitchFamily="18" charset="0"/>
                <a:cs typeface="Times New Roman" pitchFamily="18" charset="0"/>
              </a:rPr>
              <a:t>2.7.3. Preparation </a:t>
            </a:r>
            <a:r>
              <a:rPr lang="en-GB" sz="2300" b="1" dirty="0">
                <a:latin typeface="Times New Roman" pitchFamily="18" charset="0"/>
                <a:cs typeface="Times New Roman" pitchFamily="18" charset="0"/>
              </a:rPr>
              <a:t>of Primary, Secondary, and Tertiary Amines </a:t>
            </a:r>
            <a:r>
              <a:rPr lang="en-GB" sz="2300" b="1" dirty="0" smtClean="0">
                <a:latin typeface="Times New Roman" pitchFamily="18" charset="0"/>
                <a:cs typeface="Times New Roman" pitchFamily="18" charset="0"/>
              </a:rPr>
              <a:t>through Reductive </a:t>
            </a:r>
            <a:r>
              <a:rPr lang="en-GB" sz="2300" b="1" dirty="0">
                <a:latin typeface="Times New Roman" pitchFamily="18" charset="0"/>
                <a:cs typeface="Times New Roman" pitchFamily="18" charset="0"/>
              </a:rPr>
              <a:t>Amination</a:t>
            </a:r>
          </a:p>
        </p:txBody>
      </p:sp>
      <p:sp>
        <p:nvSpPr>
          <p:cNvPr id="3" name="Subtitle 2"/>
          <p:cNvSpPr>
            <a:spLocks noGrp="1"/>
          </p:cNvSpPr>
          <p:nvPr>
            <p:ph type="subTitle" idx="1"/>
          </p:nvPr>
        </p:nvSpPr>
        <p:spPr>
          <a:xfrm>
            <a:off x="215008" y="737320"/>
            <a:ext cx="8821488"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Aldehydes and ketones can be converted to amines through catalytic or chemical reduction in the presence of ammonia or an amine.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Primary</a:t>
            </a:r>
            <a:r>
              <a:rPr lang="en-GB" sz="2200" dirty="0">
                <a:solidFill>
                  <a:schemeClr val="tx1"/>
                </a:solidFill>
                <a:latin typeface="Times New Roman" pitchFamily="18" charset="0"/>
                <a:cs typeface="Times New Roman" pitchFamily="18" charset="0"/>
              </a:rPr>
              <a:t>, secondary, and tertiary amines can be prepared this way:</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879" y="2636912"/>
            <a:ext cx="4968552" cy="351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61</a:t>
            </a:fld>
            <a:endParaRPr lang="en-GB"/>
          </a:p>
        </p:txBody>
      </p:sp>
    </p:spTree>
    <p:extLst>
      <p:ext uri="{BB962C8B-B14F-4D97-AF65-F5344CB8AC3E}">
        <p14:creationId xmlns:p14="http://schemas.microsoft.com/office/powerpoint/2010/main" val="111278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This process, called reductive amination of the aldehyde or ketone (or reductive </a:t>
            </a:r>
            <a:r>
              <a:rPr lang="en-GB" sz="2200" dirty="0" smtClean="0">
                <a:solidFill>
                  <a:schemeClr val="tx1"/>
                </a:solidFill>
                <a:latin typeface="Times New Roman" pitchFamily="18" charset="0"/>
                <a:cs typeface="Times New Roman" pitchFamily="18" charset="0"/>
              </a:rPr>
              <a:t>alkylation of </a:t>
            </a:r>
            <a:r>
              <a:rPr lang="en-GB" sz="2200" dirty="0">
                <a:solidFill>
                  <a:schemeClr val="tx1"/>
                </a:solidFill>
                <a:latin typeface="Times New Roman" pitchFamily="18" charset="0"/>
                <a:cs typeface="Times New Roman" pitchFamily="18" charset="0"/>
              </a:rPr>
              <a:t>the amine), appears to proceed through the following general mechanism (illustrated with a 1° amine).</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24904"/>
            <a:ext cx="7018234" cy="402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62</a:t>
            </a:fld>
            <a:endParaRPr lang="en-GB"/>
          </a:p>
        </p:txBody>
      </p:sp>
    </p:spTree>
    <p:extLst>
      <p:ext uri="{BB962C8B-B14F-4D97-AF65-F5344CB8AC3E}">
        <p14:creationId xmlns:p14="http://schemas.microsoft.com/office/powerpoint/2010/main" val="2906996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342900" indent="-342900" algn="just">
              <a:lnSpc>
                <a:spcPct val="150000"/>
              </a:lnSpc>
              <a:buFont typeface="Wingdings" pitchFamily="2" charset="2"/>
              <a:buChar char="Ø"/>
            </a:pPr>
            <a:r>
              <a:rPr lang="en-GB" sz="2200" dirty="0" smtClean="0">
                <a:solidFill>
                  <a:schemeClr val="tx1"/>
                </a:solidFill>
                <a:latin typeface="Times New Roman" pitchFamily="18" charset="0"/>
                <a:cs typeface="Times New Roman" pitchFamily="18" charset="0"/>
              </a:rPr>
              <a:t>The reducing agents employed include hydrogen and a catalyst (such as nickel) or NaBH</a:t>
            </a:r>
            <a:r>
              <a:rPr lang="en-GB" sz="2200" baseline="-25000" dirty="0" smtClean="0">
                <a:solidFill>
                  <a:schemeClr val="tx1"/>
                </a:solidFill>
                <a:latin typeface="Times New Roman" pitchFamily="18" charset="0"/>
                <a:cs typeface="Times New Roman" pitchFamily="18" charset="0"/>
              </a:rPr>
              <a:t>3</a:t>
            </a:r>
            <a:r>
              <a:rPr lang="en-GB" sz="2200" dirty="0" smtClean="0">
                <a:solidFill>
                  <a:schemeClr val="tx1"/>
                </a:solidFill>
                <a:latin typeface="Times New Roman" pitchFamily="18" charset="0"/>
                <a:cs typeface="Times New Roman" pitchFamily="18" charset="0"/>
              </a:rPr>
              <a:t>CN or LiBH</a:t>
            </a:r>
            <a:r>
              <a:rPr lang="en-GB" sz="2200" baseline="-25000" dirty="0">
                <a:solidFill>
                  <a:schemeClr val="tx1"/>
                </a:solidFill>
                <a:latin typeface="Times New Roman" pitchFamily="18" charset="0"/>
                <a:cs typeface="Times New Roman" pitchFamily="18" charset="0"/>
              </a:rPr>
              <a:t>3</a:t>
            </a:r>
            <a:r>
              <a:rPr lang="en-GB" sz="2200" dirty="0" smtClean="0">
                <a:solidFill>
                  <a:schemeClr val="tx1"/>
                </a:solidFill>
                <a:latin typeface="Times New Roman" pitchFamily="18" charset="0"/>
                <a:cs typeface="Times New Roman" pitchFamily="18" charset="0"/>
              </a:rPr>
              <a:t>CN (sodium or lithium cyanoborohydride).</a:t>
            </a:r>
          </a:p>
          <a:p>
            <a:pPr marL="800100" lvl="1"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 latter two reducing agents are similar to NaBH</a:t>
            </a:r>
            <a:r>
              <a:rPr lang="en-GB" sz="2200" baseline="-25000" dirty="0" smtClean="0">
                <a:solidFill>
                  <a:schemeClr val="tx1"/>
                </a:solidFill>
              </a:rPr>
              <a:t>4</a:t>
            </a:r>
            <a:r>
              <a:rPr lang="en-GB" sz="2200" dirty="0" smtClean="0">
                <a:solidFill>
                  <a:schemeClr val="tx1"/>
                </a:solidFill>
                <a:latin typeface="Times New Roman" pitchFamily="18" charset="0"/>
                <a:cs typeface="Times New Roman" pitchFamily="18" charset="0"/>
              </a:rPr>
              <a:t> and are especially effective in reductive aminations. </a:t>
            </a:r>
          </a:p>
          <a:p>
            <a:pPr marL="800100" lvl="1"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Three speciﬁc examples of reductive amination follow:</a:t>
            </a:r>
          </a:p>
          <a:p>
            <a:pPr marL="1257300" lvl="2" indent="-342900" algn="just">
              <a:lnSpc>
                <a:spcPct val="150000"/>
              </a:lnSpc>
              <a:buFont typeface="Wingdings" pitchFamily="2" charset="2"/>
              <a:buChar char="Ø"/>
            </a:pPr>
            <a:endParaRPr lang="en-GB" sz="2200" dirty="0">
              <a:solidFill>
                <a:schemeClr val="tx1"/>
              </a:solidFill>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326" y="3360613"/>
            <a:ext cx="4002890" cy="33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63</a:t>
            </a:fld>
            <a:endParaRPr lang="en-GB"/>
          </a:p>
        </p:txBody>
      </p:sp>
    </p:spTree>
    <p:extLst>
      <p:ext uri="{BB962C8B-B14F-4D97-AF65-F5344CB8AC3E}">
        <p14:creationId xmlns:p14="http://schemas.microsoft.com/office/powerpoint/2010/main" val="380015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616583" cy="432048"/>
          </a:xfrm>
        </p:spPr>
        <p:txBody>
          <a:bodyPr>
            <a:noAutofit/>
          </a:bodyPr>
          <a:lstStyle/>
          <a:p>
            <a:pPr lvl="0"/>
            <a:r>
              <a:rPr lang="en-GB" sz="2300" b="1" dirty="0" smtClean="0">
                <a:latin typeface="Times New Roman" pitchFamily="18" charset="0"/>
                <a:cs typeface="Times New Roman" pitchFamily="18" charset="0"/>
              </a:rPr>
              <a:t>2.7.3. Preparation </a:t>
            </a:r>
            <a:r>
              <a:rPr lang="en-GB" sz="2300" b="1" dirty="0">
                <a:latin typeface="Times New Roman" pitchFamily="18" charset="0"/>
                <a:cs typeface="Times New Roman" pitchFamily="18" charset="0"/>
              </a:rPr>
              <a:t>of Primary, Secondary, or Tertiary Amines through Reduction of Nitriles, Oximes, and Amides</a:t>
            </a:r>
          </a:p>
        </p:txBody>
      </p:sp>
      <p:sp>
        <p:nvSpPr>
          <p:cNvPr id="3" name="Subtitle 2"/>
          <p:cNvSpPr>
            <a:spLocks noGrp="1"/>
          </p:cNvSpPr>
          <p:nvPr>
            <p:ph type="subTitle" idx="1"/>
          </p:nvPr>
        </p:nvSpPr>
        <p:spPr>
          <a:xfrm>
            <a:off x="197572" y="980728"/>
            <a:ext cx="8622900" cy="5688632"/>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Nitriles, oximes, and amides can be reduced to amines. </a:t>
            </a:r>
          </a:p>
          <a:p>
            <a:pPr marL="1371600" lvl="2" indent="-4572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Reduction </a:t>
            </a:r>
            <a:r>
              <a:rPr lang="en-GB" sz="2200" dirty="0">
                <a:solidFill>
                  <a:schemeClr val="tx1"/>
                </a:solidFill>
                <a:latin typeface="Times New Roman" pitchFamily="18" charset="0"/>
                <a:cs typeface="Times New Roman" pitchFamily="18" charset="0"/>
              </a:rPr>
              <a:t>of a nitrile or an oxime yields a primary amine; reduction of an amide can yield a primary, secondary, or tertiary </a:t>
            </a:r>
            <a:r>
              <a:rPr lang="en-GB" sz="2200" dirty="0" smtClean="0">
                <a:solidFill>
                  <a:schemeClr val="tx1"/>
                </a:solidFill>
                <a:latin typeface="Times New Roman" pitchFamily="18" charset="0"/>
                <a:cs typeface="Times New Roman" pitchFamily="18" charset="0"/>
              </a:rPr>
              <a:t>amine:</a:t>
            </a:r>
            <a:endParaRPr lang="en-GB" sz="2200" dirty="0">
              <a:solidFill>
                <a:schemeClr val="tx1"/>
              </a:solidFill>
              <a:latin typeface="Times New Roman" pitchFamily="18" charset="0"/>
              <a:cs typeface="Times New Roman" pitchFamily="18" charset="0"/>
            </a:endParaRPr>
          </a:p>
          <a:p>
            <a:pPr marL="1371600" lvl="2" indent="-4572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All </a:t>
            </a:r>
            <a:r>
              <a:rPr lang="en-GB" sz="2200" dirty="0">
                <a:solidFill>
                  <a:schemeClr val="tx1"/>
                </a:solidFill>
                <a:latin typeface="Times New Roman" pitchFamily="18" charset="0"/>
                <a:cs typeface="Times New Roman" pitchFamily="18" charset="0"/>
              </a:rPr>
              <a:t>of these reductions can be carried out with hydrogen and a catalyst or with </a:t>
            </a:r>
            <a:r>
              <a:rPr lang="en-GB" sz="2200" dirty="0" smtClean="0">
                <a:solidFill>
                  <a:schemeClr val="tx1"/>
                </a:solidFill>
                <a:latin typeface="Times New Roman" pitchFamily="18" charset="0"/>
                <a:cs typeface="Times New Roman" pitchFamily="18" charset="0"/>
              </a:rPr>
              <a:t>LiAlH</a:t>
            </a:r>
            <a:r>
              <a:rPr lang="en-GB" sz="2200" baseline="-25000" dirty="0" smtClean="0">
                <a:solidFill>
                  <a:schemeClr val="tx1"/>
                </a:solidFill>
                <a:latin typeface="Times New Roman" pitchFamily="18" charset="0"/>
                <a:cs typeface="Times New Roman" pitchFamily="18" charset="0"/>
              </a:rPr>
              <a:t>4</a:t>
            </a:r>
            <a:r>
              <a:rPr lang="en-GB" sz="2200" dirty="0" smtClean="0">
                <a:solidFill>
                  <a:schemeClr val="tx1"/>
                </a:solidFill>
                <a:latin typeface="Times New Roman" pitchFamily="18" charset="0"/>
                <a:cs typeface="Times New Roman" pitchFamily="18" charset="0"/>
              </a:rPr>
              <a:t>.</a:t>
            </a:r>
            <a:endParaRPr lang="en-GB" sz="22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79" y="4301635"/>
            <a:ext cx="5929946" cy="253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64</a:t>
            </a:fld>
            <a:endParaRPr lang="en-GB"/>
          </a:p>
        </p:txBody>
      </p:sp>
    </p:spTree>
    <p:extLst>
      <p:ext uri="{BB962C8B-B14F-4D97-AF65-F5344CB8AC3E}">
        <p14:creationId xmlns:p14="http://schemas.microsoft.com/office/powerpoint/2010/main" val="1623582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Oximes are also conveniently reduced with sodium in ethanol</a:t>
            </a:r>
            <a:r>
              <a:rPr lang="en-GB" sz="2100" dirty="0" smtClean="0">
                <a:solidFill>
                  <a:schemeClr val="tx1"/>
                </a:solidFill>
                <a:latin typeface="Times New Roman" pitchFamily="18" charset="0"/>
                <a:cs typeface="Times New Roman" pitchFamily="18" charset="0"/>
              </a:rPr>
              <a:t>. Specific examples follow:</a:t>
            </a:r>
            <a:endParaRPr lang="en-GB" sz="2100" dirty="0">
              <a:solidFill>
                <a:schemeClr val="tx1"/>
              </a:solidFill>
              <a:latin typeface="Times New Roman" pitchFamily="18" charset="0"/>
              <a:cs typeface="Times New Roman" pitchFamily="18" charset="0"/>
            </a:endParaRP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279" y="1700808"/>
            <a:ext cx="6065004" cy="452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65</a:t>
            </a:fld>
            <a:endParaRPr lang="en-GB"/>
          </a:p>
        </p:txBody>
      </p:sp>
    </p:spTree>
    <p:extLst>
      <p:ext uri="{BB962C8B-B14F-4D97-AF65-F5344CB8AC3E}">
        <p14:creationId xmlns:p14="http://schemas.microsoft.com/office/powerpoint/2010/main" val="3065617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100" dirty="0">
                <a:solidFill>
                  <a:schemeClr val="tx1"/>
                </a:solidFill>
                <a:latin typeface="Times New Roman" pitchFamily="18" charset="0"/>
                <a:cs typeface="Times New Roman" pitchFamily="18" charset="0"/>
              </a:rPr>
              <a:t>Reduction of an amide is the last step in a useful procedure for monoalkylation of an amine.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The </a:t>
            </a:r>
            <a:r>
              <a:rPr lang="en-GB" sz="2200" dirty="0">
                <a:solidFill>
                  <a:schemeClr val="tx1"/>
                </a:solidFill>
                <a:latin typeface="Times New Roman" pitchFamily="18" charset="0"/>
                <a:cs typeface="Times New Roman" pitchFamily="18" charset="0"/>
              </a:rPr>
              <a:t>process begins with </a:t>
            </a:r>
            <a:r>
              <a:rPr lang="en-GB" sz="2200" dirty="0" smtClean="0">
                <a:solidFill>
                  <a:schemeClr val="tx1"/>
                </a:solidFill>
                <a:latin typeface="Times New Roman" pitchFamily="18" charset="0"/>
                <a:cs typeface="Times New Roman" pitchFamily="18" charset="0"/>
              </a:rPr>
              <a:t>acylation of </a:t>
            </a:r>
            <a:r>
              <a:rPr lang="en-GB" sz="2200" dirty="0">
                <a:solidFill>
                  <a:schemeClr val="tx1"/>
                </a:solidFill>
                <a:latin typeface="Times New Roman" pitchFamily="18" charset="0"/>
                <a:cs typeface="Times New Roman" pitchFamily="18" charset="0"/>
              </a:rPr>
              <a:t>the amine using an acyl chloride or acid anhydride; then the amide is reduced with lithium </a:t>
            </a:r>
            <a:r>
              <a:rPr lang="en-GB" sz="2200" dirty="0" smtClean="0">
                <a:solidFill>
                  <a:schemeClr val="tx1"/>
                </a:solidFill>
                <a:latin typeface="Times New Roman" pitchFamily="18" charset="0"/>
                <a:cs typeface="Times New Roman" pitchFamily="18" charset="0"/>
              </a:rPr>
              <a:t>aluminium </a:t>
            </a:r>
            <a:r>
              <a:rPr lang="en-GB" sz="2200" dirty="0">
                <a:solidFill>
                  <a:schemeClr val="tx1"/>
                </a:solidFill>
                <a:latin typeface="Times New Roman" pitchFamily="18" charset="0"/>
                <a:cs typeface="Times New Roman" pitchFamily="18" charset="0"/>
              </a:rPr>
              <a:t>hydride. For example,</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42621"/>
            <a:ext cx="8302427" cy="164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66</a:t>
            </a:fld>
            <a:endParaRPr lang="en-GB"/>
          </a:p>
        </p:txBody>
      </p:sp>
    </p:spTree>
    <p:extLst>
      <p:ext uri="{BB962C8B-B14F-4D97-AF65-F5344CB8AC3E}">
        <p14:creationId xmlns:p14="http://schemas.microsoft.com/office/powerpoint/2010/main" val="4143140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616583" cy="648072"/>
          </a:xfrm>
        </p:spPr>
        <p:txBody>
          <a:bodyPr>
            <a:noAutofit/>
          </a:bodyPr>
          <a:lstStyle/>
          <a:p>
            <a:pPr lvl="0"/>
            <a:r>
              <a:rPr lang="en-GB" sz="2400" b="1" dirty="0" smtClean="0">
                <a:latin typeface="Times New Roman" pitchFamily="18" charset="0"/>
                <a:cs typeface="Times New Roman" pitchFamily="18" charset="0"/>
              </a:rPr>
              <a:t>2.7.4. Preparation </a:t>
            </a:r>
            <a:r>
              <a:rPr lang="en-GB" sz="2400" b="1" dirty="0">
                <a:latin typeface="Times New Roman" pitchFamily="18" charset="0"/>
                <a:cs typeface="Times New Roman" pitchFamily="18" charset="0"/>
              </a:rPr>
              <a:t>of Primary Amines through the Hofmann and Curtius Rearrangements</a:t>
            </a:r>
          </a:p>
        </p:txBody>
      </p:sp>
      <p:sp>
        <p:nvSpPr>
          <p:cNvPr id="3" name="Subtitle 2"/>
          <p:cNvSpPr>
            <a:spLocks noGrp="1"/>
          </p:cNvSpPr>
          <p:nvPr>
            <p:ph type="subTitle" idx="1"/>
          </p:nvPr>
        </p:nvSpPr>
        <p:spPr>
          <a:xfrm>
            <a:off x="181835" y="760920"/>
            <a:ext cx="8854661" cy="6004048"/>
          </a:xfrm>
        </p:spPr>
        <p:txBody>
          <a:bodyPr>
            <a:normAutofit/>
          </a:bodyPr>
          <a:lstStyle/>
          <a:p>
            <a:pPr lvl="1" algn="just">
              <a:lnSpc>
                <a:spcPct val="150000"/>
              </a:lnSpc>
            </a:pPr>
            <a:r>
              <a:rPr lang="en-GB" sz="2100" b="1" dirty="0" smtClean="0">
                <a:solidFill>
                  <a:schemeClr val="tx1"/>
                </a:solidFill>
                <a:latin typeface="Times New Roman" pitchFamily="18" charset="0"/>
                <a:cs typeface="Times New Roman" pitchFamily="18" charset="0"/>
              </a:rPr>
              <a:t>2.7.4.1. Hofmann </a:t>
            </a:r>
            <a:r>
              <a:rPr lang="en-GB" sz="2100" b="1" dirty="0">
                <a:solidFill>
                  <a:schemeClr val="tx1"/>
                </a:solidFill>
                <a:latin typeface="Times New Roman" pitchFamily="18" charset="0"/>
                <a:cs typeface="Times New Roman" pitchFamily="18" charset="0"/>
              </a:rPr>
              <a:t>Rearrangement</a:t>
            </a:r>
            <a:r>
              <a:rPr lang="en-GB" sz="2100" dirty="0">
                <a:solidFill>
                  <a:schemeClr val="tx1"/>
                </a:solidFill>
                <a:latin typeface="Times New Roman" pitchFamily="18" charset="0"/>
                <a:cs typeface="Times New Roman" pitchFamily="18" charset="0"/>
              </a:rPr>
              <a:t> </a:t>
            </a: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200" dirty="0" smtClean="0">
                <a:solidFill>
                  <a:schemeClr val="tx1"/>
                </a:solidFill>
                <a:latin typeface="Times New Roman" pitchFamily="18" charset="0"/>
                <a:cs typeface="Times New Roman" pitchFamily="18" charset="0"/>
              </a:rPr>
              <a:t>Amides </a:t>
            </a:r>
            <a:r>
              <a:rPr lang="en-GB" sz="2200" dirty="0">
                <a:solidFill>
                  <a:schemeClr val="tx1"/>
                </a:solidFill>
                <a:latin typeface="Times New Roman" pitchFamily="18" charset="0"/>
                <a:cs typeface="Times New Roman" pitchFamily="18" charset="0"/>
              </a:rPr>
              <a:t>with no substituent on the nitrogen react with solutions of bromine or chlorine in sodium hydroxide to yield amines through a reaction known as the </a:t>
            </a:r>
            <a:r>
              <a:rPr lang="en-GB" sz="2200" b="1" dirty="0">
                <a:solidFill>
                  <a:schemeClr val="tx1"/>
                </a:solidFill>
                <a:latin typeface="Times New Roman" pitchFamily="18" charset="0"/>
                <a:cs typeface="Times New Roman" pitchFamily="18" charset="0"/>
              </a:rPr>
              <a:t>Hofmann rearrangement or Hofmann degradation:</a:t>
            </a: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501008"/>
            <a:ext cx="7938155" cy="83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67</a:t>
            </a:fld>
            <a:endParaRPr lang="en-GB"/>
          </a:p>
        </p:txBody>
      </p:sp>
    </p:spTree>
    <p:extLst>
      <p:ext uri="{BB962C8B-B14F-4D97-AF65-F5344CB8AC3E}">
        <p14:creationId xmlns:p14="http://schemas.microsoft.com/office/powerpoint/2010/main" val="871058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smtClean="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a:p>
            <a:pPr marL="800100" lvl="1" indent="-342900">
              <a:lnSpc>
                <a:spcPct val="150000"/>
              </a:lnSpc>
              <a:buFont typeface="Wingdings" pitchFamily="2" charset="2"/>
              <a:buChar char="Ø"/>
            </a:pPr>
            <a:endParaRPr lang="en-GB" sz="2100" dirty="0">
              <a:solidFill>
                <a:schemeClr val="tx1"/>
              </a:solidFill>
              <a:latin typeface="Times New Roman" pitchFamily="18" charset="0"/>
              <a:cs typeface="Times New Roman" pitchFamily="18" charset="0"/>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056784" cy="44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986592"/>
            <a:ext cx="7056784"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68</a:t>
            </a:fld>
            <a:endParaRPr lang="en-GB"/>
          </a:p>
        </p:txBody>
      </p:sp>
    </p:spTree>
    <p:extLst>
      <p:ext uri="{BB962C8B-B14F-4D97-AF65-F5344CB8AC3E}">
        <p14:creationId xmlns:p14="http://schemas.microsoft.com/office/powerpoint/2010/main" val="1069808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marL="800100" lvl="1" indent="-342900">
              <a:lnSpc>
                <a:spcPct val="150000"/>
              </a:lnSpc>
            </a:pPr>
            <a:r>
              <a:rPr lang="en-GB" sz="2100" b="1" dirty="0" smtClean="0">
                <a:solidFill>
                  <a:schemeClr val="tx1"/>
                </a:solidFill>
                <a:latin typeface="Times New Roman" pitchFamily="18" charset="0"/>
                <a:cs typeface="Times New Roman" pitchFamily="18" charset="0"/>
              </a:rPr>
              <a:t>2.7.1.2. Curtius Rearrangement </a:t>
            </a:r>
          </a:p>
        </p:txBody>
      </p:sp>
      <p:sp>
        <p:nvSpPr>
          <p:cNvPr id="3" name="Subtitle 2"/>
          <p:cNvSpPr>
            <a:spLocks noGrp="1"/>
          </p:cNvSpPr>
          <p:nvPr>
            <p:ph type="subTitle" idx="1"/>
          </p:nvPr>
        </p:nvSpPr>
        <p:spPr>
          <a:xfrm>
            <a:off x="143508" y="476672"/>
            <a:ext cx="8928992" cy="6120680"/>
          </a:xfrm>
        </p:spPr>
        <p:txBody>
          <a:bodyPr>
            <a:normAutofit fontScale="92500"/>
          </a:bodyPr>
          <a:lstStyle/>
          <a:p>
            <a:pPr marL="800100" lvl="1" indent="-342900" algn="just">
              <a:lnSpc>
                <a:spcPct val="150000"/>
              </a:lnSpc>
              <a:buFont typeface="Wingdings" pitchFamily="2" charset="2"/>
              <a:buChar char="Ø"/>
            </a:pPr>
            <a:r>
              <a:rPr lang="en-GB" sz="2100" b="1" dirty="0" smtClean="0">
                <a:solidFill>
                  <a:schemeClr val="tx1"/>
                </a:solidFill>
                <a:latin typeface="Times New Roman" pitchFamily="18" charset="0"/>
                <a:cs typeface="Times New Roman" pitchFamily="18" charset="0"/>
              </a:rPr>
              <a:t>The </a:t>
            </a:r>
            <a:r>
              <a:rPr lang="en-GB" sz="2100" b="1" dirty="0">
                <a:solidFill>
                  <a:schemeClr val="tx1"/>
                </a:solidFill>
                <a:latin typeface="Times New Roman" pitchFamily="18" charset="0"/>
                <a:cs typeface="Times New Roman" pitchFamily="18" charset="0"/>
              </a:rPr>
              <a:t>Curtius rearrangement </a:t>
            </a:r>
            <a:r>
              <a:rPr lang="en-GB" sz="2100" dirty="0">
                <a:solidFill>
                  <a:schemeClr val="tx1"/>
                </a:solidFill>
                <a:latin typeface="Times New Roman" pitchFamily="18" charset="0"/>
                <a:cs typeface="Times New Roman" pitchFamily="18" charset="0"/>
              </a:rPr>
              <a:t>is a rearrangement that occurs with acyl azides. </a:t>
            </a:r>
            <a:endParaRPr lang="en-GB" sz="21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It </a:t>
            </a:r>
            <a:r>
              <a:rPr lang="en-GB" sz="2200" dirty="0">
                <a:solidFill>
                  <a:schemeClr val="tx1"/>
                </a:solidFill>
                <a:latin typeface="Times New Roman" pitchFamily="18" charset="0"/>
                <a:cs typeface="Times New Roman" pitchFamily="18" charset="0"/>
              </a:rPr>
              <a:t>resembles the Hofmann rearrangement in that an R group migrates from the acyl carbon to the nitrogen atom as the leaving group departs. </a:t>
            </a:r>
            <a:endParaRPr lang="en-GB" sz="22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In this instance the leaving group is N</a:t>
            </a:r>
            <a:r>
              <a:rPr lang="en-GB" sz="2200" baseline="-25000" dirty="0" smtClean="0"/>
              <a:t>2</a:t>
            </a:r>
            <a:r>
              <a:rPr lang="en-GB" sz="2200" dirty="0" smtClean="0">
                <a:solidFill>
                  <a:schemeClr val="tx1"/>
                </a:solidFill>
                <a:latin typeface="Times New Roman" pitchFamily="18" charset="0"/>
                <a:cs typeface="Times New Roman" pitchFamily="18" charset="0"/>
              </a:rPr>
              <a:t> (the best of all possible leaving groups since it is highly stable, is virtually nonbasic, and being a gas, removes itself from the medium). </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Acyl </a:t>
            </a:r>
            <a:r>
              <a:rPr lang="en-GB" sz="2200" dirty="0">
                <a:solidFill>
                  <a:schemeClr val="tx1"/>
                </a:solidFill>
                <a:latin typeface="Times New Roman" pitchFamily="18" charset="0"/>
                <a:cs typeface="Times New Roman" pitchFamily="18" charset="0"/>
              </a:rPr>
              <a:t>azides are easily prepared by allowing acyl chlorides to react with sodium </a:t>
            </a:r>
            <a:r>
              <a:rPr lang="en-GB" sz="2200" dirty="0" smtClean="0">
                <a:solidFill>
                  <a:schemeClr val="tx1"/>
                </a:solidFill>
                <a:latin typeface="Times New Roman" pitchFamily="18" charset="0"/>
                <a:cs typeface="Times New Roman" pitchFamily="18" charset="0"/>
              </a:rPr>
              <a:t>azide.</a:t>
            </a:r>
          </a:p>
          <a:p>
            <a:pPr marL="1257300" lvl="2" indent="-342900" algn="just">
              <a:lnSpc>
                <a:spcPct val="150000"/>
              </a:lnSpc>
              <a:buFont typeface="Times New Roman" pitchFamily="18" charset="0"/>
              <a:buChar char="¤"/>
            </a:pPr>
            <a:r>
              <a:rPr lang="en-GB" sz="2200" dirty="0" smtClean="0">
                <a:solidFill>
                  <a:schemeClr val="tx1"/>
                </a:solidFill>
                <a:latin typeface="Times New Roman" pitchFamily="18" charset="0"/>
                <a:cs typeface="Times New Roman" pitchFamily="18" charset="0"/>
              </a:rPr>
              <a:t>Heating </a:t>
            </a:r>
            <a:r>
              <a:rPr lang="en-GB" sz="2200" dirty="0">
                <a:solidFill>
                  <a:schemeClr val="tx1"/>
                </a:solidFill>
                <a:latin typeface="Times New Roman" pitchFamily="18" charset="0"/>
                <a:cs typeface="Times New Roman" pitchFamily="18" charset="0"/>
              </a:rPr>
              <a:t>the acyl azide brings about the rearrangement; afterward, adding water causes hydrolysis and decarboxylation of the isocyanate:</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21" y="5373216"/>
            <a:ext cx="7416824" cy="124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69</a:t>
            </a:fld>
            <a:endParaRPr lang="en-GB"/>
          </a:p>
        </p:txBody>
      </p:sp>
    </p:spTree>
    <p:extLst>
      <p:ext uri="{BB962C8B-B14F-4D97-AF65-F5344CB8AC3E}">
        <p14:creationId xmlns:p14="http://schemas.microsoft.com/office/powerpoint/2010/main" val="408712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07504" y="62068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Note that the </a:t>
                </a:r>
                <a:r>
                  <a:rPr lang="en-GB" sz="2300" dirty="0">
                    <a:solidFill>
                      <a:schemeClr val="tx1"/>
                    </a:solidFill>
                    <a:latin typeface="Times New Roman" pitchFamily="18" charset="0"/>
                    <a:cs typeface="Times New Roman" pitchFamily="18" charset="0"/>
                  </a:rPr>
                  <a:t>usage of the terms </a:t>
                </a:r>
                <a:r>
                  <a:rPr lang="en-GB" sz="2300" dirty="0" smtClean="0">
                    <a:solidFill>
                      <a:schemeClr val="tx1"/>
                    </a:solidFill>
                    <a:latin typeface="Times New Roman" pitchFamily="18" charset="0"/>
                    <a:cs typeface="Times New Roman" pitchFamily="18" charset="0"/>
                  </a:rPr>
                  <a:t>1</a:t>
                </a:r>
                <a14:m>
                  <m:oMath xmlns:m="http://schemas.openxmlformats.org/officeDocument/2006/math">
                    <m:r>
                      <a:rPr lang="en-GB" sz="2300" i="1" smtClean="0">
                        <a:solidFill>
                          <a:schemeClr val="tx1"/>
                        </a:solidFill>
                        <a:latin typeface="Cambria Math"/>
                        <a:ea typeface="Cambria Math"/>
                        <a:cs typeface="Times New Roman" pitchFamily="18" charset="0"/>
                      </a:rPr>
                      <m:t>°</m:t>
                    </m:r>
                    <m:r>
                      <a:rPr lang="en-GB" sz="2300" b="0" i="0" smtClean="0">
                        <a:solidFill>
                          <a:schemeClr val="tx1"/>
                        </a:solidFill>
                        <a:latin typeface="Cambria Math"/>
                        <a:ea typeface="Cambria Math"/>
                        <a:cs typeface="Times New Roman" pitchFamily="18" charset="0"/>
                      </a:rPr>
                      <m:t>,</m:t>
                    </m:r>
                  </m:oMath>
                </a14:m>
                <a:r>
                  <a:rPr lang="en-GB" sz="2300" dirty="0" smtClean="0">
                    <a:solidFill>
                      <a:schemeClr val="tx1"/>
                    </a:solidFill>
                    <a:latin typeface="Times New Roman" pitchFamily="18" charset="0"/>
                    <a:cs typeface="Times New Roman" pitchFamily="18" charset="0"/>
                  </a:rPr>
                  <a:t> 2</a:t>
                </a:r>
                <a14:m>
                  <m:oMath xmlns:m="http://schemas.openxmlformats.org/officeDocument/2006/math">
                    <m:r>
                      <a:rPr lang="en-GB" sz="2300" i="1">
                        <a:solidFill>
                          <a:schemeClr val="tx1"/>
                        </a:solidFill>
                        <a:latin typeface="Cambria Math"/>
                        <a:ea typeface="Cambria Math"/>
                        <a:cs typeface="Times New Roman" pitchFamily="18" charset="0"/>
                      </a:rPr>
                      <m:t>°</m:t>
                    </m:r>
                    <m:r>
                      <a:rPr lang="en-GB" sz="2300">
                        <a:solidFill>
                          <a:schemeClr val="tx1"/>
                        </a:solidFill>
                        <a:latin typeface="Cambria Math"/>
                        <a:ea typeface="Cambria Math"/>
                        <a:cs typeface="Times New Roman" pitchFamily="18" charset="0"/>
                      </a:rPr>
                      <m:t>,</m:t>
                    </m:r>
                    <m:r>
                      <a:rPr lang="en-GB" sz="2300" i="1">
                        <a:solidFill>
                          <a:schemeClr val="tx1"/>
                        </a:solidFill>
                        <a:latin typeface="Cambria Math"/>
                        <a:ea typeface="Cambria Math"/>
                        <a:cs typeface="Times New Roman" pitchFamily="18" charset="0"/>
                      </a:rPr>
                      <m:t> </m:t>
                    </m:r>
                  </m:oMath>
                </a14:m>
                <a:r>
                  <a:rPr lang="en-GB" sz="2300" dirty="0" smtClean="0">
                    <a:solidFill>
                      <a:schemeClr val="tx1"/>
                    </a:solidFill>
                    <a:latin typeface="Times New Roman" pitchFamily="18" charset="0"/>
                    <a:cs typeface="Times New Roman" pitchFamily="18" charset="0"/>
                  </a:rPr>
                  <a:t>and 3</a:t>
                </a:r>
                <a14:m>
                  <m:oMath xmlns:m="http://schemas.openxmlformats.org/officeDocument/2006/math">
                    <m:r>
                      <a:rPr lang="en-GB" sz="2300" i="1">
                        <a:solidFill>
                          <a:schemeClr val="tx1"/>
                        </a:solidFill>
                        <a:latin typeface="Cambria Math"/>
                        <a:ea typeface="Cambria Math"/>
                        <a:cs typeface="Times New Roman" pitchFamily="18" charset="0"/>
                      </a:rPr>
                      <m:t>°</m:t>
                    </m:r>
                  </m:oMath>
                </a14:m>
                <a:r>
                  <a:rPr lang="en-GB" sz="2300" dirty="0" smtClean="0">
                    <a:solidFill>
                      <a:schemeClr val="tx1"/>
                    </a:solidFill>
                    <a:latin typeface="Times New Roman" pitchFamily="18" charset="0"/>
                    <a:cs typeface="Times New Roman" pitchFamily="18" charset="0"/>
                  </a:rPr>
                  <a:t> amine are </a:t>
                </a:r>
                <a:r>
                  <a:rPr lang="en-GB" sz="2300" dirty="0">
                    <a:solidFill>
                      <a:schemeClr val="tx1"/>
                    </a:solidFill>
                    <a:latin typeface="Times New Roman" pitchFamily="18" charset="0"/>
                    <a:cs typeface="Times New Roman" pitchFamily="18" charset="0"/>
                  </a:rPr>
                  <a:t>different from 1</a:t>
                </a:r>
                <a14:m>
                  <m:oMath xmlns:m="http://schemas.openxmlformats.org/officeDocument/2006/math">
                    <m:r>
                      <a:rPr lang="en-GB" sz="2300" i="1">
                        <a:solidFill>
                          <a:schemeClr val="tx1"/>
                        </a:solidFill>
                        <a:latin typeface="Cambria Math"/>
                        <a:ea typeface="Cambria Math"/>
                        <a:cs typeface="Times New Roman" pitchFamily="18" charset="0"/>
                      </a:rPr>
                      <m:t>°</m:t>
                    </m:r>
                    <m:r>
                      <a:rPr lang="en-GB" sz="2300">
                        <a:solidFill>
                          <a:schemeClr val="tx1"/>
                        </a:solidFill>
                        <a:latin typeface="Cambria Math"/>
                        <a:ea typeface="Cambria Math"/>
                        <a:cs typeface="Times New Roman" pitchFamily="18" charset="0"/>
                      </a:rPr>
                      <m:t>,</m:t>
                    </m:r>
                  </m:oMath>
                </a14:m>
                <a:r>
                  <a:rPr lang="en-GB" sz="2300" dirty="0">
                    <a:solidFill>
                      <a:schemeClr val="tx1"/>
                    </a:solidFill>
                    <a:latin typeface="Times New Roman" pitchFamily="18" charset="0"/>
                    <a:cs typeface="Times New Roman" pitchFamily="18" charset="0"/>
                  </a:rPr>
                  <a:t> 2</a:t>
                </a:r>
                <a14:m>
                  <m:oMath xmlns:m="http://schemas.openxmlformats.org/officeDocument/2006/math">
                    <m:r>
                      <a:rPr lang="en-GB" sz="2300" i="1">
                        <a:solidFill>
                          <a:schemeClr val="tx1"/>
                        </a:solidFill>
                        <a:latin typeface="Cambria Math"/>
                        <a:ea typeface="Cambria Math"/>
                        <a:cs typeface="Times New Roman" pitchFamily="18" charset="0"/>
                      </a:rPr>
                      <m:t>°</m:t>
                    </m:r>
                    <m:r>
                      <a:rPr lang="en-GB" sz="2300">
                        <a:solidFill>
                          <a:schemeClr val="tx1"/>
                        </a:solidFill>
                        <a:latin typeface="Cambria Math"/>
                        <a:ea typeface="Cambria Math"/>
                        <a:cs typeface="Times New Roman" pitchFamily="18" charset="0"/>
                      </a:rPr>
                      <m:t>,</m:t>
                    </m:r>
                    <m:r>
                      <a:rPr lang="en-GB" sz="2300" i="1">
                        <a:solidFill>
                          <a:schemeClr val="tx1"/>
                        </a:solidFill>
                        <a:latin typeface="Cambria Math"/>
                        <a:ea typeface="Cambria Math"/>
                        <a:cs typeface="Times New Roman" pitchFamily="18" charset="0"/>
                      </a:rPr>
                      <m:t> </m:t>
                    </m:r>
                  </m:oMath>
                </a14:m>
                <a:r>
                  <a:rPr lang="en-GB" sz="2300" dirty="0">
                    <a:solidFill>
                      <a:schemeClr val="tx1"/>
                    </a:solidFill>
                    <a:latin typeface="Times New Roman" pitchFamily="18" charset="0"/>
                    <a:cs typeface="Times New Roman" pitchFamily="18" charset="0"/>
                  </a:rPr>
                  <a:t>and 3</a:t>
                </a:r>
                <a14:m>
                  <m:oMath xmlns:m="http://schemas.openxmlformats.org/officeDocument/2006/math">
                    <m:r>
                      <a:rPr lang="en-GB" sz="2300" i="1">
                        <a:solidFill>
                          <a:schemeClr val="tx1"/>
                        </a:solidFill>
                        <a:latin typeface="Cambria Math"/>
                        <a:ea typeface="Cambria Math"/>
                        <a:cs typeface="Times New Roman" pitchFamily="18" charset="0"/>
                      </a:rPr>
                      <m:t>°</m:t>
                    </m:r>
                  </m:oMath>
                </a14:m>
                <a:r>
                  <a:rPr lang="en-GB" sz="2300" dirty="0" smtClean="0">
                    <a:solidFill>
                      <a:schemeClr val="tx1"/>
                    </a:solidFill>
                    <a:latin typeface="Times New Roman" pitchFamily="18" charset="0"/>
                    <a:cs typeface="Times New Roman" pitchFamily="18" charset="0"/>
                  </a:rPr>
                  <a:t> </a:t>
                </a:r>
                <a:r>
                  <a:rPr lang="en-GB" sz="2300" dirty="0">
                    <a:solidFill>
                      <a:schemeClr val="tx1"/>
                    </a:solidFill>
                    <a:latin typeface="Times New Roman" pitchFamily="18" charset="0"/>
                    <a:cs typeface="Times New Roman" pitchFamily="18" charset="0"/>
                  </a:rPr>
                  <a:t>alcohol or alkyl halide, </a:t>
                </a:r>
                <a:endParaRPr lang="en-GB" sz="2300" dirty="0" smtClean="0">
                  <a:solidFill>
                    <a:schemeClr val="tx1"/>
                  </a:solidFill>
                  <a:latin typeface="Times New Roman" pitchFamily="18" charset="0"/>
                  <a:cs typeface="Times New Roman" pitchFamily="18" charset="0"/>
                </a:endParaRPr>
              </a:p>
              <a:p>
                <a:pPr marL="1257300" lvl="2" indent="-342900" algn="just">
                  <a:lnSpc>
                    <a:spcPct val="150000"/>
                  </a:lnSpc>
                  <a:buFont typeface="Times New Roman" pitchFamily="18" charset="0"/>
                  <a:buChar char="♂"/>
                </a:pPr>
                <a:r>
                  <a:rPr lang="en-GB" sz="2200" dirty="0">
                    <a:solidFill>
                      <a:schemeClr val="tx1"/>
                    </a:solidFill>
                    <a:latin typeface="Times New Roman" pitchFamily="18" charset="0"/>
                    <a:cs typeface="Times New Roman" pitchFamily="18" charset="0"/>
                  </a:rPr>
                  <a:t>because 1</a:t>
                </a:r>
                <a14:m>
                  <m:oMath xmlns:m="http://schemas.openxmlformats.org/officeDocument/2006/math">
                    <m:r>
                      <a:rPr lang="en-GB" sz="2200" i="1">
                        <a:solidFill>
                          <a:schemeClr val="tx1"/>
                        </a:solidFill>
                        <a:latin typeface="Cambria Math"/>
                        <a:ea typeface="Cambria Math"/>
                        <a:cs typeface="Times New Roman" pitchFamily="18" charset="0"/>
                      </a:rPr>
                      <m:t>°</m:t>
                    </m:r>
                    <m:r>
                      <a:rPr lang="en-GB" sz="2200">
                        <a:solidFill>
                          <a:schemeClr val="tx1"/>
                        </a:solidFill>
                        <a:latin typeface="Cambria Math"/>
                        <a:ea typeface="Cambria Math"/>
                        <a:cs typeface="Times New Roman" pitchFamily="18" charset="0"/>
                      </a:rPr>
                      <m:t>,</m:t>
                    </m:r>
                  </m:oMath>
                </a14:m>
                <a:r>
                  <a:rPr lang="en-GB" sz="2200" dirty="0">
                    <a:solidFill>
                      <a:schemeClr val="tx1"/>
                    </a:solidFill>
                    <a:latin typeface="Times New Roman" pitchFamily="18" charset="0"/>
                    <a:cs typeface="Times New Roman" pitchFamily="18" charset="0"/>
                  </a:rPr>
                  <a:t> 2</a:t>
                </a:r>
                <a14:m>
                  <m:oMath xmlns:m="http://schemas.openxmlformats.org/officeDocument/2006/math">
                    <m:r>
                      <a:rPr lang="en-GB" sz="2200" i="1">
                        <a:solidFill>
                          <a:schemeClr val="tx1"/>
                        </a:solidFill>
                        <a:latin typeface="Cambria Math"/>
                        <a:ea typeface="Cambria Math"/>
                        <a:cs typeface="Times New Roman" pitchFamily="18" charset="0"/>
                      </a:rPr>
                      <m:t>°</m:t>
                    </m:r>
                    <m:r>
                      <a:rPr lang="en-GB" sz="2200">
                        <a:solidFill>
                          <a:schemeClr val="tx1"/>
                        </a:solidFill>
                        <a:latin typeface="Cambria Math"/>
                        <a:ea typeface="Cambria Math"/>
                        <a:cs typeface="Times New Roman" pitchFamily="18" charset="0"/>
                      </a:rPr>
                      <m:t>,</m:t>
                    </m:r>
                    <m:r>
                      <a:rPr lang="en-GB" sz="2200" i="1">
                        <a:solidFill>
                          <a:schemeClr val="tx1"/>
                        </a:solidFill>
                        <a:latin typeface="Cambria Math"/>
                        <a:ea typeface="Cambria Math"/>
                        <a:cs typeface="Times New Roman" pitchFamily="18" charset="0"/>
                      </a:rPr>
                      <m:t> </m:t>
                    </m:r>
                  </m:oMath>
                </a14:m>
                <a:r>
                  <a:rPr lang="en-GB" sz="2200" dirty="0">
                    <a:solidFill>
                      <a:schemeClr val="tx1"/>
                    </a:solidFill>
                    <a:latin typeface="Times New Roman" pitchFamily="18" charset="0"/>
                    <a:cs typeface="Times New Roman" pitchFamily="18" charset="0"/>
                  </a:rPr>
                  <a:t>and 3</a:t>
                </a:r>
                <a14:m>
                  <m:oMath xmlns:m="http://schemas.openxmlformats.org/officeDocument/2006/math">
                    <m:r>
                      <a:rPr lang="en-GB" sz="2200" i="1">
                        <a:solidFill>
                          <a:schemeClr val="tx1"/>
                        </a:solidFill>
                        <a:latin typeface="Cambria Math"/>
                        <a:ea typeface="Cambria Math"/>
                        <a:cs typeface="Times New Roman" pitchFamily="18" charset="0"/>
                      </a:rPr>
                      <m:t>°</m:t>
                    </m:r>
                  </m:oMath>
                </a14:m>
                <a:r>
                  <a:rPr lang="en-GB" sz="2200" dirty="0" smtClean="0">
                    <a:solidFill>
                      <a:schemeClr val="tx1"/>
                    </a:solidFill>
                    <a:latin typeface="Times New Roman" pitchFamily="18" charset="0"/>
                    <a:cs typeface="Times New Roman" pitchFamily="18" charset="0"/>
                  </a:rPr>
                  <a:t> </a:t>
                </a:r>
                <a:r>
                  <a:rPr lang="en-GB" sz="2200" dirty="0">
                    <a:solidFill>
                      <a:schemeClr val="tx1"/>
                    </a:solidFill>
                    <a:latin typeface="Times New Roman" pitchFamily="18" charset="0"/>
                    <a:cs typeface="Times New Roman" pitchFamily="18" charset="0"/>
                  </a:rPr>
                  <a:t>alcohol or alkyl </a:t>
                </a:r>
                <a:r>
                  <a:rPr lang="en-GB" sz="2200" dirty="0" smtClean="0">
                    <a:solidFill>
                      <a:schemeClr val="tx1"/>
                    </a:solidFill>
                    <a:latin typeface="Times New Roman" pitchFamily="18" charset="0"/>
                    <a:cs typeface="Times New Roman" pitchFamily="18" charset="0"/>
                  </a:rPr>
                  <a:t>halide refer </a:t>
                </a:r>
                <a:r>
                  <a:rPr lang="en-GB" sz="2200" dirty="0">
                    <a:solidFill>
                      <a:schemeClr val="tx1"/>
                    </a:solidFill>
                    <a:latin typeface="Times New Roman" pitchFamily="18" charset="0"/>
                    <a:cs typeface="Times New Roman" pitchFamily="18" charset="0"/>
                  </a:rPr>
                  <a:t>to the degree of substitution at the alkyl carbon atom, but in 1</a:t>
                </a:r>
                <a14:m>
                  <m:oMath xmlns:m="http://schemas.openxmlformats.org/officeDocument/2006/math">
                    <m:r>
                      <a:rPr lang="en-GB" sz="2200" i="1">
                        <a:solidFill>
                          <a:schemeClr val="tx1"/>
                        </a:solidFill>
                        <a:latin typeface="Cambria Math"/>
                        <a:ea typeface="Cambria Math"/>
                        <a:cs typeface="Times New Roman" pitchFamily="18" charset="0"/>
                      </a:rPr>
                      <m:t>°</m:t>
                    </m:r>
                    <m:r>
                      <a:rPr lang="en-GB" sz="2200">
                        <a:solidFill>
                          <a:schemeClr val="tx1"/>
                        </a:solidFill>
                        <a:latin typeface="Cambria Math"/>
                        <a:ea typeface="Cambria Math"/>
                        <a:cs typeface="Times New Roman" pitchFamily="18" charset="0"/>
                      </a:rPr>
                      <m:t>,</m:t>
                    </m:r>
                  </m:oMath>
                </a14:m>
                <a:r>
                  <a:rPr lang="en-GB" sz="2200" dirty="0">
                    <a:solidFill>
                      <a:schemeClr val="tx1"/>
                    </a:solidFill>
                    <a:latin typeface="Times New Roman" pitchFamily="18" charset="0"/>
                    <a:cs typeface="Times New Roman" pitchFamily="18" charset="0"/>
                  </a:rPr>
                  <a:t> 2</a:t>
                </a:r>
                <a14:m>
                  <m:oMath xmlns:m="http://schemas.openxmlformats.org/officeDocument/2006/math">
                    <m:r>
                      <a:rPr lang="en-GB" sz="2200" i="1">
                        <a:solidFill>
                          <a:schemeClr val="tx1"/>
                        </a:solidFill>
                        <a:latin typeface="Cambria Math"/>
                        <a:ea typeface="Cambria Math"/>
                        <a:cs typeface="Times New Roman" pitchFamily="18" charset="0"/>
                      </a:rPr>
                      <m:t>°</m:t>
                    </m:r>
                    <m:r>
                      <a:rPr lang="en-GB" sz="2200">
                        <a:solidFill>
                          <a:schemeClr val="tx1"/>
                        </a:solidFill>
                        <a:latin typeface="Cambria Math"/>
                        <a:ea typeface="Cambria Math"/>
                        <a:cs typeface="Times New Roman" pitchFamily="18" charset="0"/>
                      </a:rPr>
                      <m:t>,</m:t>
                    </m:r>
                    <m:r>
                      <a:rPr lang="en-GB" sz="2200" i="1">
                        <a:solidFill>
                          <a:schemeClr val="tx1"/>
                        </a:solidFill>
                        <a:latin typeface="Cambria Math"/>
                        <a:ea typeface="Cambria Math"/>
                        <a:cs typeface="Times New Roman" pitchFamily="18" charset="0"/>
                      </a:rPr>
                      <m:t> </m:t>
                    </m:r>
                  </m:oMath>
                </a14:m>
                <a:r>
                  <a:rPr lang="en-GB" sz="2200" dirty="0">
                    <a:solidFill>
                      <a:schemeClr val="tx1"/>
                    </a:solidFill>
                    <a:latin typeface="Times New Roman" pitchFamily="18" charset="0"/>
                    <a:cs typeface="Times New Roman" pitchFamily="18" charset="0"/>
                  </a:rPr>
                  <a:t>and 3</a:t>
                </a:r>
                <a14:m>
                  <m:oMath xmlns:m="http://schemas.openxmlformats.org/officeDocument/2006/math">
                    <m:r>
                      <a:rPr lang="en-GB" sz="2200" i="1">
                        <a:solidFill>
                          <a:schemeClr val="tx1"/>
                        </a:solidFill>
                        <a:latin typeface="Cambria Math"/>
                        <a:ea typeface="Cambria Math"/>
                        <a:cs typeface="Times New Roman" pitchFamily="18" charset="0"/>
                      </a:rPr>
                      <m:t>°</m:t>
                    </m:r>
                  </m:oMath>
                </a14:m>
                <a:r>
                  <a:rPr lang="en-GB" sz="2200" dirty="0" smtClean="0">
                    <a:solidFill>
                      <a:schemeClr val="tx1"/>
                    </a:solidFill>
                    <a:latin typeface="Times New Roman" pitchFamily="18" charset="0"/>
                    <a:cs typeface="Times New Roman" pitchFamily="18" charset="0"/>
                  </a:rPr>
                  <a:t> amine, </a:t>
                </a:r>
                <a:r>
                  <a:rPr lang="en-GB" sz="2200" dirty="0">
                    <a:solidFill>
                      <a:schemeClr val="tx1"/>
                    </a:solidFill>
                    <a:latin typeface="Times New Roman" pitchFamily="18" charset="0"/>
                    <a:cs typeface="Times New Roman" pitchFamily="18" charset="0"/>
                  </a:rPr>
                  <a:t>we refer to the degree of substitution at the nitrogen atom.</a:t>
                </a:r>
              </a:p>
              <a:p>
                <a:pPr lvl="1" algn="just">
                  <a:lnSpc>
                    <a:spcPct val="150000"/>
                  </a:lnSpc>
                </a:pPr>
                <a:endParaRPr lang="en-GB" sz="2300"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07504" y="620688"/>
                <a:ext cx="8928992" cy="6120680"/>
              </a:xfrm>
              <a:blipFill rotWithShape="1">
                <a:blip r:embed="rId3"/>
                <a:stretch>
                  <a:fillRect r="-1913"/>
                </a:stretch>
              </a:blipFill>
            </p:spPr>
            <p:txBody>
              <a:bodyPr/>
              <a:lstStyle/>
              <a:p>
                <a:r>
                  <a:rPr lang="en-GB">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680033410"/>
              </p:ext>
            </p:extLst>
          </p:nvPr>
        </p:nvGraphicFramePr>
        <p:xfrm>
          <a:off x="1547664" y="3681761"/>
          <a:ext cx="6408712" cy="2051495"/>
        </p:xfrm>
        <a:graphic>
          <a:graphicData uri="http://schemas.openxmlformats.org/presentationml/2006/ole">
            <mc:AlternateContent xmlns:mc="http://schemas.openxmlformats.org/markup-compatibility/2006">
              <mc:Choice xmlns:v="urn:schemas-microsoft-com:vml" Requires="v">
                <p:oleObj spid="_x0000_s5150" name="CS ChemDraw Drawing" r:id="rId4" imgW="4601938" imgH="1473274" progId="ChemDraw.Document.6.0">
                  <p:embed/>
                </p:oleObj>
              </mc:Choice>
              <mc:Fallback>
                <p:oleObj name="CS ChemDraw Drawing" r:id="rId4" imgW="4601938" imgH="1473274" progId="ChemDraw.Document.6.0">
                  <p:embed/>
                  <p:pic>
                    <p:nvPicPr>
                      <p:cNvPr id="0" name=""/>
                      <p:cNvPicPr/>
                      <p:nvPr/>
                    </p:nvPicPr>
                    <p:blipFill>
                      <a:blip r:embed="rId5"/>
                      <a:stretch>
                        <a:fillRect/>
                      </a:stretch>
                    </p:blipFill>
                    <p:spPr>
                      <a:xfrm>
                        <a:off x="1547664" y="3681761"/>
                        <a:ext cx="6408712" cy="2051495"/>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r>
              <a:rPr lang="en-GB" smtClean="0"/>
              <a:t>Prepared by DMT</a:t>
            </a:r>
            <a:endParaRPr lang="en-GB"/>
          </a:p>
        </p:txBody>
      </p:sp>
      <p:sp>
        <p:nvSpPr>
          <p:cNvPr id="6" name="Slide Number Placeholder 5"/>
          <p:cNvSpPr>
            <a:spLocks noGrp="1"/>
          </p:cNvSpPr>
          <p:nvPr>
            <p:ph type="sldNum" sz="quarter" idx="12"/>
          </p:nvPr>
        </p:nvSpPr>
        <p:spPr/>
        <p:txBody>
          <a:bodyPr/>
          <a:lstStyle/>
          <a:p>
            <a:fld id="{E755635D-64E5-431D-8865-B29CD0F63C14}" type="slidenum">
              <a:rPr lang="en-GB" smtClean="0"/>
              <a:t>7</a:t>
            </a:fld>
            <a:endParaRPr lang="en-GB"/>
          </a:p>
        </p:txBody>
      </p:sp>
    </p:spTree>
    <p:extLst>
      <p:ext uri="{BB962C8B-B14F-4D97-AF65-F5344CB8AC3E}">
        <p14:creationId xmlns:p14="http://schemas.microsoft.com/office/powerpoint/2010/main" val="764053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Autofit/>
          </a:bodyPr>
          <a:lstStyle/>
          <a:p>
            <a:pPr lvl="0"/>
            <a:r>
              <a:rPr lang="en-GB" sz="2800" b="1" dirty="0" smtClean="0">
                <a:latin typeface="Times New Roman" pitchFamily="18" charset="0"/>
                <a:cs typeface="Times New Roman" pitchFamily="18" charset="0"/>
              </a:rPr>
              <a:t>Cont…</a:t>
            </a:r>
            <a:endParaRPr lang="en-GB" sz="2800" b="1" dirty="0">
              <a:latin typeface="Times New Roman" pitchFamily="18" charset="0"/>
              <a:cs typeface="Times New Roman" pitchFamily="18" charset="0"/>
            </a:endParaRPr>
          </a:p>
        </p:txBody>
      </p:sp>
      <p:sp>
        <p:nvSpPr>
          <p:cNvPr id="4" name="Subtitle 3"/>
          <p:cNvSpPr>
            <a:spLocks noGrp="1"/>
          </p:cNvSpPr>
          <p:nvPr>
            <p:ph type="subTitle" idx="1"/>
          </p:nvPr>
        </p:nvSpPr>
        <p:spPr>
          <a:xfrm>
            <a:off x="24303" y="260648"/>
            <a:ext cx="8928100" cy="6121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300000"/>
              </a:lnSpc>
            </a:pPr>
            <a:r>
              <a:rPr lang="en-US" sz="3600" b="1" dirty="0" smtClean="0">
                <a:solidFill>
                  <a:schemeClr val="tx1"/>
                </a:solidFill>
                <a:latin typeface="Times New Roman" pitchFamily="18" charset="0"/>
                <a:cs typeface="Times New Roman" pitchFamily="18" charset="0"/>
              </a:rPr>
              <a:t>END OF CHAPTER ONE</a:t>
            </a:r>
          </a:p>
          <a:p>
            <a:pPr algn="ctr">
              <a:lnSpc>
                <a:spcPct val="300000"/>
              </a:lnSpc>
            </a:pPr>
            <a:r>
              <a:rPr lang="en-GB" sz="3600" b="1" dirty="0" smtClean="0">
                <a:solidFill>
                  <a:schemeClr val="tx1"/>
                </a:solidFill>
                <a:latin typeface="Times New Roman" pitchFamily="18" charset="0"/>
                <a:cs typeface="Times New Roman" pitchFamily="18" charset="0"/>
              </a:rPr>
              <a:t>THANK YOU</a:t>
            </a:r>
            <a:endParaRPr lang="en-GB" sz="3600" b="1" dirty="0">
              <a:solidFill>
                <a:schemeClr val="tx1"/>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GB" smtClean="0"/>
              <a:t>Prepared by DMT</a:t>
            </a:r>
            <a:endParaRPr lang="en-GB"/>
          </a:p>
        </p:txBody>
      </p:sp>
      <p:sp>
        <p:nvSpPr>
          <p:cNvPr id="5" name="Slide Number Placeholder 4"/>
          <p:cNvSpPr>
            <a:spLocks noGrp="1"/>
          </p:cNvSpPr>
          <p:nvPr>
            <p:ph type="sldNum" sz="quarter" idx="12"/>
          </p:nvPr>
        </p:nvSpPr>
        <p:spPr/>
        <p:txBody>
          <a:bodyPr/>
          <a:lstStyle/>
          <a:p>
            <a:fld id="{E755635D-64E5-431D-8865-B29CD0F63C14}" type="slidenum">
              <a:rPr lang="en-GB" smtClean="0"/>
              <a:t>70</a:t>
            </a:fld>
            <a:endParaRPr lang="en-GB"/>
          </a:p>
        </p:txBody>
      </p:sp>
    </p:spTree>
    <p:extLst>
      <p:ext uri="{BB962C8B-B14F-4D97-AF65-F5344CB8AC3E}">
        <p14:creationId xmlns:p14="http://schemas.microsoft.com/office/powerpoint/2010/main" val="338688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2"/>
            <a:ext cx="8496944" cy="288032"/>
          </a:xfrm>
        </p:spPr>
        <p:txBody>
          <a:bodyPr>
            <a:noAutofit/>
          </a:bodyPr>
          <a:lstStyle/>
          <a:p>
            <a:pPr lvl="0"/>
            <a:r>
              <a:rPr lang="en-GB" sz="2800" dirty="0" smtClean="0">
                <a:latin typeface="Times New Roman" pitchFamily="18" charset="0"/>
                <a:cs typeface="Times New Roman" pitchFamily="18" charset="0"/>
              </a:rPr>
              <a:t>Cont…</a:t>
            </a:r>
            <a:endParaRPr lang="en-GB" sz="2800" dirty="0">
              <a:latin typeface="Times New Roman" pitchFamily="18" charset="0"/>
              <a:cs typeface="Times New Roman" pitchFamily="18" charset="0"/>
            </a:endParaRPr>
          </a:p>
        </p:txBody>
      </p:sp>
      <p:sp>
        <p:nvSpPr>
          <p:cNvPr id="3" name="Subtitle 2"/>
          <p:cNvSpPr>
            <a:spLocks noGrp="1"/>
          </p:cNvSpPr>
          <p:nvPr>
            <p:ph type="subTitle" idx="1"/>
          </p:nvPr>
        </p:nvSpPr>
        <p:spPr>
          <a:xfrm>
            <a:off x="197572" y="260648"/>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Compounds containing a nitrogen atom with four attached groups also exist, but the nitrogen atom must carry a formal positive charge. Such compounds are called </a:t>
            </a:r>
            <a:r>
              <a:rPr lang="en-GB" sz="2300" b="1" dirty="0" smtClean="0">
                <a:solidFill>
                  <a:schemeClr val="tx1"/>
                </a:solidFill>
                <a:latin typeface="Times New Roman" pitchFamily="18" charset="0"/>
                <a:cs typeface="Times New Roman" pitchFamily="18" charset="0"/>
              </a:rPr>
              <a:t>quaternary ammonium salts</a:t>
            </a:r>
            <a:r>
              <a:rPr lang="en-GB" sz="2300" dirty="0" smtClean="0">
                <a:solidFill>
                  <a:schemeClr val="tx1"/>
                </a:solidFill>
                <a:latin typeface="Times New Roman" pitchFamily="18" charset="0"/>
                <a:cs typeface="Times New Roman" pitchFamily="18" charset="0"/>
              </a:rPr>
              <a:t>.</a:t>
            </a:r>
          </a:p>
          <a:p>
            <a:pPr marL="800100" lvl="1" indent="-342900" algn="just">
              <a:lnSpc>
                <a:spcPct val="150000"/>
              </a:lnSpc>
              <a:buFont typeface="Wingdings" pitchFamily="2" charset="2"/>
              <a:buChar char="Ø"/>
            </a:pPr>
            <a:endParaRPr lang="en-GB" sz="2300" dirty="0">
              <a:solidFill>
                <a:schemeClr val="tx1"/>
              </a:solidFill>
              <a:latin typeface="Times New Roman" pitchFamily="18" charset="0"/>
              <a:cs typeface="Times New Roman" pitchFamily="18" charset="0"/>
            </a:endParaRPr>
          </a:p>
          <a:p>
            <a:pPr lvl="1" algn="just">
              <a:lnSpc>
                <a:spcPct val="150000"/>
              </a:lnSpc>
            </a:pPr>
            <a:endParaRPr lang="en-GB" sz="2300" dirty="0">
              <a:solidFill>
                <a:schemeClr val="tx1"/>
              </a:solidFill>
              <a:latin typeface="Times New Roman" pitchFamily="18" charset="0"/>
              <a:cs typeface="Times New Roman" pitchFamily="18" charset="0"/>
            </a:endParaRP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Primary amines are named in the IUPAC system in several ways.</a:t>
            </a:r>
          </a:p>
          <a:p>
            <a:pPr marL="1257300" lvl="2" indent="-342900" algn="just">
              <a:lnSpc>
                <a:spcPct val="150000"/>
              </a:lnSpc>
              <a:buFont typeface="Wingdings" pitchFamily="2" charset="2"/>
              <a:buChar char="ü"/>
            </a:pPr>
            <a:r>
              <a:rPr lang="en-GB" sz="2250" dirty="0" smtClean="0">
                <a:solidFill>
                  <a:schemeClr val="tx1"/>
                </a:solidFill>
                <a:latin typeface="Times New Roman" pitchFamily="18" charset="0"/>
                <a:cs typeface="Times New Roman" pitchFamily="18" charset="0"/>
              </a:rPr>
              <a:t>For example amines, the suffix –</a:t>
            </a:r>
            <a:r>
              <a:rPr lang="en-GB" sz="2250" i="1" dirty="0" smtClean="0">
                <a:solidFill>
                  <a:schemeClr val="tx1"/>
                </a:solidFill>
                <a:latin typeface="Times New Roman" pitchFamily="18" charset="0"/>
                <a:cs typeface="Times New Roman" pitchFamily="18" charset="0"/>
              </a:rPr>
              <a:t>amine</a:t>
            </a:r>
            <a:r>
              <a:rPr lang="en-GB" sz="2250" dirty="0" smtClean="0">
                <a:solidFill>
                  <a:schemeClr val="tx1"/>
                </a:solidFill>
                <a:latin typeface="Times New Roman" pitchFamily="18" charset="0"/>
                <a:cs typeface="Times New Roman" pitchFamily="18" charset="0"/>
              </a:rPr>
              <a:t> is added to the name of the alkyl substituent. </a:t>
            </a:r>
            <a:endParaRPr lang="en-GB" sz="2250" dirty="0">
              <a:solidFill>
                <a:schemeClr val="tx1"/>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79392668"/>
              </p:ext>
            </p:extLst>
          </p:nvPr>
        </p:nvGraphicFramePr>
        <p:xfrm>
          <a:off x="3419872" y="4875428"/>
          <a:ext cx="4176464" cy="1793932"/>
        </p:xfrm>
        <a:graphic>
          <a:graphicData uri="http://schemas.openxmlformats.org/presentationml/2006/ole">
            <mc:AlternateContent xmlns:mc="http://schemas.openxmlformats.org/markup-compatibility/2006">
              <mc:Choice xmlns:v="urn:schemas-microsoft-com:vml" Requires="v">
                <p:oleObj spid="_x0000_s4164" name="CS ChemDraw Drawing" r:id="rId3" imgW="2828034" imgH="1214020" progId="ChemDraw.Document.6.0">
                  <p:embed/>
                </p:oleObj>
              </mc:Choice>
              <mc:Fallback>
                <p:oleObj name="CS ChemDraw Drawing" r:id="rId3" imgW="2828034" imgH="1214020" progId="ChemDraw.Document.6.0">
                  <p:embed/>
                  <p:pic>
                    <p:nvPicPr>
                      <p:cNvPr id="0" name=""/>
                      <p:cNvPicPr/>
                      <p:nvPr/>
                    </p:nvPicPr>
                    <p:blipFill>
                      <a:blip r:embed="rId4"/>
                      <a:stretch>
                        <a:fillRect/>
                      </a:stretch>
                    </p:blipFill>
                    <p:spPr>
                      <a:xfrm>
                        <a:off x="3419872" y="4875428"/>
                        <a:ext cx="4176464" cy="179393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5795779"/>
              </p:ext>
            </p:extLst>
          </p:nvPr>
        </p:nvGraphicFramePr>
        <p:xfrm>
          <a:off x="2267744" y="1930353"/>
          <a:ext cx="4896544" cy="1325713"/>
        </p:xfrm>
        <a:graphic>
          <a:graphicData uri="http://schemas.openxmlformats.org/presentationml/2006/ole">
            <mc:AlternateContent xmlns:mc="http://schemas.openxmlformats.org/markup-compatibility/2006">
              <mc:Choice xmlns:v="urn:schemas-microsoft-com:vml" Requires="v">
                <p:oleObj spid="_x0000_s4165" name="CS ChemDraw Drawing" r:id="rId5" imgW="3348102" imgH="906251" progId="ChemDraw.Document.6.0">
                  <p:embed/>
                </p:oleObj>
              </mc:Choice>
              <mc:Fallback>
                <p:oleObj name="CS ChemDraw Drawing" r:id="rId5" imgW="3348102" imgH="906251" progId="ChemDraw.Document.6.0">
                  <p:embed/>
                  <p:pic>
                    <p:nvPicPr>
                      <p:cNvPr id="0" name=""/>
                      <p:cNvPicPr/>
                      <p:nvPr/>
                    </p:nvPicPr>
                    <p:blipFill>
                      <a:blip r:embed="rId6"/>
                      <a:stretch>
                        <a:fillRect/>
                      </a:stretch>
                    </p:blipFill>
                    <p:spPr>
                      <a:xfrm>
                        <a:off x="2267744" y="1930353"/>
                        <a:ext cx="4896544" cy="1325713"/>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E755635D-64E5-431D-8865-B29CD0F63C14}" type="slidenum">
              <a:rPr lang="en-GB" smtClean="0"/>
              <a:t>8</a:t>
            </a:fld>
            <a:endParaRPr lang="en-GB"/>
          </a:p>
        </p:txBody>
      </p:sp>
    </p:spTree>
    <p:extLst>
      <p:ext uri="{BB962C8B-B14F-4D97-AF65-F5344CB8AC3E}">
        <p14:creationId xmlns:p14="http://schemas.microsoft.com/office/powerpoint/2010/main" val="162451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889" y="116632"/>
            <a:ext cx="8616583" cy="432048"/>
          </a:xfrm>
        </p:spPr>
        <p:txBody>
          <a:bodyPr>
            <a:normAutofit fontScale="90000"/>
          </a:bodyPr>
          <a:lstStyle/>
          <a:p>
            <a:pPr lvl="0"/>
            <a:r>
              <a:rPr lang="en-GB" dirty="0" smtClean="0"/>
              <a:t>Cont…</a:t>
            </a:r>
            <a:endParaRPr lang="en-GB" dirty="0"/>
          </a:p>
        </p:txBody>
      </p:sp>
      <p:sp>
        <p:nvSpPr>
          <p:cNvPr id="3" name="Subtitle 2"/>
          <p:cNvSpPr>
            <a:spLocks noGrp="1"/>
          </p:cNvSpPr>
          <p:nvPr>
            <p:ph type="subTitle" idx="1"/>
          </p:nvPr>
        </p:nvSpPr>
        <p:spPr>
          <a:xfrm>
            <a:off x="215008" y="404664"/>
            <a:ext cx="8928992" cy="6120680"/>
          </a:xfrm>
        </p:spPr>
        <p:txBody>
          <a:bodyPr>
            <a:normAutofit/>
          </a:bodyPr>
          <a:lstStyle/>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Amines with more than one functional group are named by considering the –NH</a:t>
            </a:r>
            <a:r>
              <a:rPr lang="en-GB" sz="2300" baseline="-25000" dirty="0">
                <a:solidFill>
                  <a:schemeClr val="tx1"/>
                </a:solidFill>
                <a:latin typeface="Times New Roman" pitchFamily="18" charset="0"/>
                <a:cs typeface="Times New Roman" pitchFamily="18" charset="0"/>
              </a:rPr>
              <a:t>2</a:t>
            </a:r>
            <a:r>
              <a:rPr lang="en-GB" sz="2300" dirty="0" smtClean="0">
                <a:solidFill>
                  <a:schemeClr val="tx1"/>
                </a:solidFill>
                <a:latin typeface="Times New Roman" pitchFamily="18" charset="0"/>
                <a:cs typeface="Times New Roman" pitchFamily="18" charset="0"/>
              </a:rPr>
              <a:t> as an amino substituent on the parent molecule.</a:t>
            </a:r>
          </a:p>
          <a:p>
            <a:pPr marL="800100" lvl="1" indent="-342900" algn="just">
              <a:lnSpc>
                <a:spcPct val="150000"/>
              </a:lnSpc>
              <a:buFont typeface="Wingdings" pitchFamily="2" charset="2"/>
              <a:buChar char="Ø"/>
            </a:pPr>
            <a:endParaRPr lang="en-GB" sz="2300" dirty="0">
              <a:solidFill>
                <a:schemeClr val="tx1"/>
              </a:solidFill>
            </a:endParaRPr>
          </a:p>
          <a:p>
            <a:pPr marL="800100" lvl="1" indent="-342900" algn="just">
              <a:lnSpc>
                <a:spcPct val="150000"/>
              </a:lnSpc>
              <a:buFont typeface="Wingdings" pitchFamily="2" charset="2"/>
              <a:buChar char="Ø"/>
            </a:pPr>
            <a:endParaRPr lang="en-GB" sz="2300" dirty="0" smtClean="0">
              <a:solidFill>
                <a:schemeClr val="tx1"/>
              </a:solidFill>
            </a:endParaRPr>
          </a:p>
          <a:p>
            <a:pPr marL="800100" lvl="1" indent="-342900" algn="just">
              <a:lnSpc>
                <a:spcPct val="150000"/>
              </a:lnSpc>
              <a:buFont typeface="Wingdings" pitchFamily="2" charset="2"/>
              <a:buChar char="Ø"/>
            </a:pPr>
            <a:r>
              <a:rPr lang="en-GB" sz="2300" dirty="0" smtClean="0">
                <a:solidFill>
                  <a:schemeClr val="tx1"/>
                </a:solidFill>
                <a:latin typeface="Times New Roman" pitchFamily="18" charset="0"/>
                <a:cs typeface="Times New Roman" pitchFamily="18" charset="0"/>
              </a:rPr>
              <a:t>Symmetrical secondary and tertiary amines are named by adding the prefix </a:t>
            </a:r>
            <a:r>
              <a:rPr lang="en-GB" sz="2300" i="1" dirty="0" smtClean="0">
                <a:solidFill>
                  <a:schemeClr val="tx1"/>
                </a:solidFill>
                <a:latin typeface="Times New Roman" pitchFamily="18" charset="0"/>
                <a:cs typeface="Times New Roman" pitchFamily="18" charset="0"/>
              </a:rPr>
              <a:t>di</a:t>
            </a:r>
            <a:r>
              <a:rPr lang="en-GB" sz="2300" dirty="0" smtClean="0">
                <a:solidFill>
                  <a:schemeClr val="tx1"/>
                </a:solidFill>
                <a:latin typeface="Times New Roman" pitchFamily="18" charset="0"/>
                <a:cs typeface="Times New Roman" pitchFamily="18" charset="0"/>
              </a:rPr>
              <a:t>- or </a:t>
            </a:r>
            <a:r>
              <a:rPr lang="en-GB" sz="2300" i="1" dirty="0" smtClean="0">
                <a:solidFill>
                  <a:schemeClr val="tx1"/>
                </a:solidFill>
                <a:latin typeface="Times New Roman" pitchFamily="18" charset="0"/>
                <a:cs typeface="Times New Roman" pitchFamily="18" charset="0"/>
              </a:rPr>
              <a:t>tri</a:t>
            </a:r>
            <a:r>
              <a:rPr lang="en-GB" sz="2300" dirty="0" smtClean="0">
                <a:solidFill>
                  <a:schemeClr val="tx1"/>
                </a:solidFill>
                <a:latin typeface="Times New Roman" pitchFamily="18" charset="0"/>
                <a:cs typeface="Times New Roman" pitchFamily="18" charset="0"/>
              </a:rPr>
              <a:t>-to the alkyl group.</a:t>
            </a:r>
            <a:endParaRPr lang="en-GB" sz="2300" dirty="0">
              <a:solidFill>
                <a:schemeClr val="tx1"/>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95132427"/>
              </p:ext>
            </p:extLst>
          </p:nvPr>
        </p:nvGraphicFramePr>
        <p:xfrm>
          <a:off x="2195736" y="4634520"/>
          <a:ext cx="4464496" cy="1730759"/>
        </p:xfrm>
        <a:graphic>
          <a:graphicData uri="http://schemas.openxmlformats.org/presentationml/2006/ole">
            <mc:AlternateContent xmlns:mc="http://schemas.openxmlformats.org/markup-compatibility/2006">
              <mc:Choice xmlns:v="urn:schemas-microsoft-com:vml" Requires="v">
                <p:oleObj spid="_x0000_s6208" name="CS ChemDraw Drawing" r:id="rId3" imgW="3116246" imgH="1208335" progId="ChemDraw.Document.6.0">
                  <p:embed/>
                </p:oleObj>
              </mc:Choice>
              <mc:Fallback>
                <p:oleObj name="CS ChemDraw Drawing" r:id="rId3" imgW="3116246" imgH="1208335" progId="ChemDraw.Document.6.0">
                  <p:embed/>
                  <p:pic>
                    <p:nvPicPr>
                      <p:cNvPr id="0" name=""/>
                      <p:cNvPicPr/>
                      <p:nvPr/>
                    </p:nvPicPr>
                    <p:blipFill>
                      <a:blip r:embed="rId4"/>
                      <a:stretch>
                        <a:fillRect/>
                      </a:stretch>
                    </p:blipFill>
                    <p:spPr>
                      <a:xfrm>
                        <a:off x="2195736" y="4634520"/>
                        <a:ext cx="4464496" cy="173075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52404740"/>
              </p:ext>
            </p:extLst>
          </p:nvPr>
        </p:nvGraphicFramePr>
        <p:xfrm>
          <a:off x="2411760" y="1628800"/>
          <a:ext cx="5642332" cy="1655316"/>
        </p:xfrm>
        <a:graphic>
          <a:graphicData uri="http://schemas.openxmlformats.org/presentationml/2006/ole">
            <mc:AlternateContent xmlns:mc="http://schemas.openxmlformats.org/markup-compatibility/2006">
              <mc:Choice xmlns:v="urn:schemas-microsoft-com:vml" Requires="v">
                <p:oleObj spid="_x0000_s6209" name="CS ChemDraw Drawing" r:id="rId5" imgW="5150751" imgH="1511176" progId="ChemDraw.Document.6.0">
                  <p:embed/>
                </p:oleObj>
              </mc:Choice>
              <mc:Fallback>
                <p:oleObj name="CS ChemDraw Drawing" r:id="rId5" imgW="5150751" imgH="1511176" progId="ChemDraw.Document.6.0">
                  <p:embed/>
                  <p:pic>
                    <p:nvPicPr>
                      <p:cNvPr id="0" name=""/>
                      <p:cNvPicPr/>
                      <p:nvPr/>
                    </p:nvPicPr>
                    <p:blipFill>
                      <a:blip r:embed="rId6"/>
                      <a:stretch>
                        <a:fillRect/>
                      </a:stretch>
                    </p:blipFill>
                    <p:spPr>
                      <a:xfrm>
                        <a:off x="2411760" y="1628800"/>
                        <a:ext cx="5642332" cy="1655316"/>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GB" smtClean="0"/>
              <a:t>Prepared by DMT</a:t>
            </a:r>
            <a:endParaRPr lang="en-GB"/>
          </a:p>
        </p:txBody>
      </p:sp>
      <p:sp>
        <p:nvSpPr>
          <p:cNvPr id="7" name="Slide Number Placeholder 6"/>
          <p:cNvSpPr>
            <a:spLocks noGrp="1"/>
          </p:cNvSpPr>
          <p:nvPr>
            <p:ph type="sldNum" sz="quarter" idx="12"/>
          </p:nvPr>
        </p:nvSpPr>
        <p:spPr/>
        <p:txBody>
          <a:bodyPr/>
          <a:lstStyle/>
          <a:p>
            <a:fld id="{E755635D-64E5-431D-8865-B29CD0F63C14}" type="slidenum">
              <a:rPr lang="en-GB" smtClean="0"/>
              <a:t>9</a:t>
            </a:fld>
            <a:endParaRPr lang="en-GB"/>
          </a:p>
        </p:txBody>
      </p:sp>
    </p:spTree>
    <p:extLst>
      <p:ext uri="{BB962C8B-B14F-4D97-AF65-F5344CB8AC3E}">
        <p14:creationId xmlns:p14="http://schemas.microsoft.com/office/powerpoint/2010/main" val="100870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4403</Words>
  <Application>Microsoft Office PowerPoint</Application>
  <PresentationFormat>On-screen Show (4:3)</PresentationFormat>
  <Paragraphs>441</Paragraphs>
  <Slides>70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CS ChemDraw Drawing</vt:lpstr>
      <vt:lpstr>PowerPoint Presentation</vt:lpstr>
      <vt:lpstr>2. AMINES</vt:lpstr>
      <vt:lpstr>Cont…</vt:lpstr>
      <vt:lpstr>2.2. Structure and Nomenclature of amines</vt:lpstr>
      <vt:lpstr>Cont…</vt:lpstr>
      <vt:lpstr>2.2.2. Nomenclature of Amines</vt:lpstr>
      <vt:lpstr>Cont…</vt:lpstr>
      <vt:lpstr>Cont…</vt:lpstr>
      <vt:lpstr>Cont…</vt:lpstr>
      <vt:lpstr>Cont…</vt:lpstr>
      <vt:lpstr>Cont…</vt:lpstr>
      <vt:lpstr>Cont…</vt:lpstr>
      <vt:lpstr>2.3. Properties of Amines: Physical and chemical properties</vt:lpstr>
      <vt:lpstr>Cont…</vt:lpstr>
      <vt:lpstr>Cont…</vt:lpstr>
      <vt:lpstr>2.3.2. Chemical properties of amines</vt:lpstr>
      <vt:lpstr>2.4. Basicity of Nitrogen Compounds</vt:lpstr>
      <vt:lpstr>Cont…</vt:lpstr>
      <vt:lpstr>Cont…</vt:lpstr>
      <vt:lpstr>Cont…</vt:lpstr>
      <vt:lpstr>Cont…</vt:lpstr>
      <vt:lpstr>Cont…</vt:lpstr>
      <vt:lpstr>Cont…</vt:lpstr>
      <vt:lpstr>2.4.1. Basicity of Substituted Arylamines</vt:lpstr>
      <vt:lpstr>Cont…</vt:lpstr>
      <vt:lpstr>Cont…</vt:lpstr>
      <vt:lpstr>Cont…</vt:lpstr>
      <vt:lpstr>2.4.2. Basicity of Heterocyclic Amines </vt:lpstr>
      <vt:lpstr>2.4.3. Amines versus Amides Basicities</vt:lpstr>
      <vt:lpstr>Cont…</vt:lpstr>
      <vt:lpstr>2.5. Aminium Salts and Quaternary Ammonium Salts</vt:lpstr>
      <vt:lpstr>Cont…</vt:lpstr>
      <vt:lpstr>Cont…</vt:lpstr>
      <vt:lpstr>2.6. Reactions of Amines</vt:lpstr>
      <vt:lpstr>Cont…</vt:lpstr>
      <vt:lpstr>2.6.2. Hofmann Elimination</vt:lpstr>
      <vt:lpstr>Cont…</vt:lpstr>
      <vt:lpstr>Cont…</vt:lpstr>
      <vt:lpstr>Cont…</vt:lpstr>
      <vt:lpstr>2.6.3. Electrophilic Aromatic Substitution</vt:lpstr>
      <vt:lpstr>Cont…</vt:lpstr>
      <vt:lpstr>Cont…</vt:lpstr>
      <vt:lpstr>Cont…</vt:lpstr>
      <vt:lpstr>Cont…</vt:lpstr>
      <vt:lpstr>2.6.4. Reactions of Amines with Nitrous Acid</vt:lpstr>
      <vt:lpstr>2.6.4.1. Reactions of Primary Aliphatic Amines with Nitrous Acid</vt:lpstr>
      <vt:lpstr>2.6.4.2. Reactions of Primary Arylamines with Nitrous Acid</vt:lpstr>
      <vt:lpstr>Cont…</vt:lpstr>
      <vt:lpstr>Cont…</vt:lpstr>
      <vt:lpstr>2.6.4.3. Reactions of Secondary Amines with Nitrous Acid</vt:lpstr>
      <vt:lpstr>2.6.4.4. Reactions of Tertiary Amines with Nitrous Acid</vt:lpstr>
      <vt:lpstr>2.6.5. Reactions of Amines with Sulfonyl Chlorides</vt:lpstr>
      <vt:lpstr>2.7. Preparation of Amines</vt:lpstr>
      <vt:lpstr>Cont…</vt:lpstr>
      <vt:lpstr>Cont…</vt:lpstr>
      <vt:lpstr>2.7.1.2.  Alkylation of Azide Ion and Reduction </vt:lpstr>
      <vt:lpstr>2.7.1.3. The Gabriel Synthesis </vt:lpstr>
      <vt:lpstr>Cont…</vt:lpstr>
      <vt:lpstr>2.7.1.4. Alkylation of Tertiary Amines </vt:lpstr>
      <vt:lpstr>2.7.2. Preparation of Aromatic Amines through Reduction of Nitro Compounds</vt:lpstr>
      <vt:lpstr>2.7.3. Preparation of Primary, Secondary, and Tertiary Amines through Reductive Amination</vt:lpstr>
      <vt:lpstr>Cont…</vt:lpstr>
      <vt:lpstr>Cont…</vt:lpstr>
      <vt:lpstr>2.7.3. Preparation of Primary, Secondary, or Tertiary Amines through Reduction of Nitriles, Oximes, and Amides</vt:lpstr>
      <vt:lpstr>Cont…</vt:lpstr>
      <vt:lpstr>Cont…</vt:lpstr>
      <vt:lpstr>2.7.4. Preparation of Primary Amines through the Hofmann and Curtius Rearrangements</vt:lpstr>
      <vt:lpstr>Cont…</vt:lpstr>
      <vt:lpstr>2.7.1.2. Curtius Rearrangement </vt:lpstr>
      <vt:lpstr>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102</cp:revision>
  <dcterms:created xsi:type="dcterms:W3CDTF">2020-02-20T16:22:39Z</dcterms:created>
  <dcterms:modified xsi:type="dcterms:W3CDTF">2020-03-12T12:50:50Z</dcterms:modified>
</cp:coreProperties>
</file>