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344" r:id="rId2"/>
    <p:sldId id="342" r:id="rId3"/>
    <p:sldId id="264" r:id="rId4"/>
    <p:sldId id="268" r:id="rId5"/>
    <p:sldId id="269" r:id="rId6"/>
    <p:sldId id="270" r:id="rId7"/>
    <p:sldId id="345" r:id="rId8"/>
    <p:sldId id="271" r:id="rId9"/>
    <p:sldId id="274" r:id="rId10"/>
    <p:sldId id="346" r:id="rId11"/>
    <p:sldId id="347" r:id="rId12"/>
    <p:sldId id="276" r:id="rId13"/>
    <p:sldId id="278" r:id="rId14"/>
    <p:sldId id="280" r:id="rId15"/>
    <p:sldId id="282" r:id="rId16"/>
    <p:sldId id="284" r:id="rId17"/>
    <p:sldId id="285" r:id="rId18"/>
    <p:sldId id="286" r:id="rId19"/>
    <p:sldId id="287" r:id="rId20"/>
    <p:sldId id="288" r:id="rId21"/>
    <p:sldId id="289" r:id="rId22"/>
    <p:sldId id="290" r:id="rId23"/>
    <p:sldId id="327" r:id="rId24"/>
    <p:sldId id="312" r:id="rId25"/>
    <p:sldId id="314" r:id="rId26"/>
    <p:sldId id="316" r:id="rId27"/>
    <p:sldId id="318" r:id="rId28"/>
    <p:sldId id="320" r:id="rId29"/>
    <p:sldId id="322" r:id="rId30"/>
    <p:sldId id="328" r:id="rId31"/>
    <p:sldId id="324" r:id="rId32"/>
    <p:sldId id="334" r:id="rId33"/>
    <p:sldId id="335" r:id="rId34"/>
    <p:sldId id="330" r:id="rId35"/>
    <p:sldId id="331" r:id="rId36"/>
    <p:sldId id="332" r:id="rId37"/>
    <p:sldId id="333" r:id="rId38"/>
    <p:sldId id="336" r:id="rId39"/>
    <p:sldId id="292" r:id="rId40"/>
    <p:sldId id="293" r:id="rId41"/>
    <p:sldId id="294" r:id="rId42"/>
    <p:sldId id="295" r:id="rId43"/>
    <p:sldId id="297" r:id="rId44"/>
    <p:sldId id="349" r:id="rId45"/>
    <p:sldId id="350" r:id="rId46"/>
    <p:sldId id="337" r:id="rId47"/>
    <p:sldId id="339" r:id="rId48"/>
    <p:sldId id="348" r:id="rId49"/>
    <p:sldId id="351" r:id="rId50"/>
    <p:sldId id="352" r:id="rId51"/>
    <p:sldId id="353" r:id="rId52"/>
    <p:sldId id="354" r:id="rId53"/>
    <p:sldId id="355" r:id="rId54"/>
    <p:sldId id="356"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3333FF"/>
    <a:srgbClr val="00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94"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A75987-C2E8-4CBA-BF2E-8EAE2110500E}" type="datetimeFigureOut">
              <a:rPr lang="en-US" smtClean="0"/>
              <a:pPr/>
              <a:t>4/20/2020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62EA4-BE20-4029-9FC4-64C35DD837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6EF436A-5BBA-4474-A53E-ABDA2ECB6FD5}" type="slidenum">
              <a:rPr lang="en-US"/>
              <a:pPr/>
              <a:t>24</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sw-KE"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0B56E5D-D862-46D7-9D5E-29E8A8807A31}" type="slidenum">
              <a:rPr lang="en-US"/>
              <a:pPr/>
              <a:t>25</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sw-KE"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D62EA4-BE20-4029-9FC4-64C35DD83759}" type="slidenum">
              <a:rPr lang="en-US" smtClean="0"/>
              <a:pPr/>
              <a:t>50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4AD64F-706B-4984-B0CD-60864A30F108}" type="datetime1">
              <a:rPr lang="en-US" smtClean="0"/>
              <a:pPr/>
              <a:t>4/20/2020</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43036-C310-4936-ABF8-494B286CCD13}" type="datetime1">
              <a:rPr lang="en-US" smtClean="0"/>
              <a:pPr/>
              <a:t>4/20/2020</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F90224-9622-4708-A61C-90DEBBD150BB}" type="datetime1">
              <a:rPr lang="en-US" smtClean="0"/>
              <a:pPr/>
              <a:t>4/20/2020</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CE6BA4-567F-48BE-856A-B126E9665B77}" type="datetime1">
              <a:rPr lang="en-US" smtClean="0"/>
              <a:pPr/>
              <a:t>4/20/2020</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FC02C-C468-4B65-858D-CB0688647CEC}" type="datetime1">
              <a:rPr lang="en-US" smtClean="0"/>
              <a:pPr/>
              <a:t>4/20/2020</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237829-7506-4C12-A906-777E680DF5CD}" type="datetime1">
              <a:rPr lang="en-US" smtClean="0"/>
              <a:pPr/>
              <a:t>4/20/2020</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5D1B1B-E1BB-454E-BC6B-D5F252F8ACDF}" type="datetime1">
              <a:rPr lang="en-US" smtClean="0"/>
              <a:pPr/>
              <a:t>4/20/2020</a:t>
            </a:fld>
            <a:endParaRPr lang="en-US" dirty="0"/>
          </a:p>
        </p:txBody>
      </p:sp>
      <p:sp>
        <p:nvSpPr>
          <p:cNvPr id="8" name="Footer Placeholder 7"/>
          <p:cNvSpPr>
            <a:spLocks noGrp="1"/>
          </p:cNvSpPr>
          <p:nvPr>
            <p:ph type="ftr" sz="quarter" idx="11"/>
          </p:nvPr>
        </p:nvSpPr>
        <p:spPr/>
        <p:txBody>
          <a:bodyPr/>
          <a:lstStyle/>
          <a:p>
            <a:r>
              <a:rPr lang="en-US" smtClean="0"/>
              <a:t>salasibatumo555@gmail.com /salolemo@yahoo.com</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3E1093-AF6C-4CF7-BAE7-FFB3E8729780}" type="datetime1">
              <a:rPr lang="en-US" smtClean="0"/>
              <a:pPr/>
              <a:t>4/20/2020</a:t>
            </a:fld>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2864A-0C5C-41A6-9ADC-DED5843FD7CF}" type="datetime1">
              <a:rPr lang="en-US" smtClean="0"/>
              <a:pPr/>
              <a:t>4/20/2020</a:t>
            </a:fld>
            <a:endParaRPr lang="en-US" dirty="0"/>
          </a:p>
        </p:txBody>
      </p:sp>
      <p:sp>
        <p:nvSpPr>
          <p:cNvPr id="3" name="Footer Placeholder 2"/>
          <p:cNvSpPr>
            <a:spLocks noGrp="1"/>
          </p:cNvSpPr>
          <p:nvPr>
            <p:ph type="ftr" sz="quarter" idx="11"/>
          </p:nvPr>
        </p:nvSpPr>
        <p:spPr/>
        <p:txBody>
          <a:bodyPr/>
          <a:lstStyle/>
          <a:p>
            <a:r>
              <a:rPr lang="en-US" smtClean="0"/>
              <a:t>salasibatumo555@gmail.com /salolemo@yahoo.com</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8C0A37-DA7C-46B9-B112-539DEC1B4E68}" type="datetime1">
              <a:rPr lang="en-US" smtClean="0"/>
              <a:pPr/>
              <a:t>4/20/2020</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6FFCAA-D8AF-43A8-88D2-4BD7FB7463EC}" type="datetime1">
              <a:rPr lang="en-US" smtClean="0"/>
              <a:pPr/>
              <a:t>4/20/2020</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pull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4ACB2-06E5-4F86-83C5-1D1CABC22B28}" type="datetime1">
              <a:rPr lang="en-US" smtClean="0"/>
              <a:pPr/>
              <a:t>4/20/2020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salasibatumo555@gmail.com /salolemo@yahoo.com</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pull dir="ld"/>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http://www.jtbaker.com/research/separations/features/philic1.jpg" TargetMode="External"/><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6.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8305800" cy="1924050"/>
          </a:xfrm>
        </p:spPr>
        <p:txBody>
          <a:bodyPr>
            <a:normAutofit/>
          </a:bodyPr>
          <a:lstStyle/>
          <a:p>
            <a:r>
              <a:rPr lang="en-US"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Real Sample Analysis </a:t>
            </a:r>
            <a:br>
              <a:rPr lang="en-US"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(Chem. 3118)</a:t>
            </a:r>
            <a:endParaRPr lang="en-US"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1143000" y="2362200"/>
            <a:ext cx="6400800" cy="1752600"/>
          </a:xfrm>
        </p:spPr>
        <p:txBody>
          <a:bodyPr>
            <a:normAutofit/>
          </a:bodyPr>
          <a:lstStyle/>
          <a:p>
            <a:r>
              <a:rPr lang="en-US" b="1" i="1" dirty="0" err="1" smtClean="0">
                <a:solidFill>
                  <a:schemeClr val="tx1"/>
                </a:solidFill>
                <a:latin typeface="Times New Roman" pitchFamily="18" charset="0"/>
                <a:cs typeface="Times New Roman" pitchFamily="18" charset="0"/>
              </a:rPr>
              <a:t>Salasib.A</a:t>
            </a:r>
            <a:r>
              <a:rPr lang="en-US" b="1" i="1" dirty="0" smtClean="0">
                <a:solidFill>
                  <a:schemeClr val="tx1"/>
                </a:solidFill>
                <a:latin typeface="Times New Roman" pitchFamily="18" charset="0"/>
                <a:cs typeface="Times New Roman" pitchFamily="18" charset="0"/>
              </a:rPr>
              <a:t>(M.Sc)</a:t>
            </a:r>
          </a:p>
          <a:p>
            <a:r>
              <a:rPr lang="en-US" b="1" i="1" dirty="0" smtClean="0">
                <a:solidFill>
                  <a:schemeClr val="tx1"/>
                </a:solidFill>
                <a:latin typeface="Times New Roman" pitchFamily="18" charset="0"/>
                <a:cs typeface="Times New Roman" pitchFamily="18" charset="0"/>
              </a:rPr>
              <a:t>Bonga University </a:t>
            </a:r>
          </a:p>
          <a:p>
            <a:r>
              <a:rPr lang="en-US" b="1" dirty="0" smtClean="0">
                <a:latin typeface="Times New Roman" pitchFamily="18" charset="0"/>
                <a:cs typeface="Times New Roman" pitchFamily="18" charset="0"/>
              </a:rPr>
              <a:t>salasibatumo555@gmail.com</a:t>
            </a:r>
          </a:p>
        </p:txBody>
      </p:sp>
      <p:sp>
        <p:nvSpPr>
          <p:cNvPr id="4" name="Slide Number Placeholder 3"/>
          <p:cNvSpPr>
            <a:spLocks noGrp="1"/>
          </p:cNvSpPr>
          <p:nvPr>
            <p:ph type="sldNum" sz="quarter" idx="12"/>
          </p:nvPr>
        </p:nvSpPr>
        <p:spPr/>
        <p:txBody>
          <a:bodyPr/>
          <a:lstStyle/>
          <a:p>
            <a:fld id="{7E578F34-F356-4495-B219-82A67BEC254B}" type="slidenum">
              <a:rPr lang="en-US" smtClean="0"/>
              <a:pPr/>
              <a:t>1</a:t>
            </a:fld>
            <a:endParaRPr lang="en-US"/>
          </a:p>
        </p:txBody>
      </p:sp>
      <p:sp>
        <p:nvSpPr>
          <p:cNvPr id="5" name="Rectangle 14"/>
          <p:cNvSpPr>
            <a:spLocks noChangeArrowheads="1"/>
          </p:cNvSpPr>
          <p:nvPr/>
        </p:nvSpPr>
        <p:spPr bwMode="auto">
          <a:xfrm>
            <a:off x="228600" y="4114800"/>
            <a:ext cx="8686800" cy="2590800"/>
          </a:xfrm>
          <a:prstGeom prst="rect">
            <a:avLst/>
          </a:prstGeom>
          <a:solidFill>
            <a:schemeClr val="bg1">
              <a:lumMod val="85000"/>
            </a:schemeClr>
          </a:solidFill>
          <a:ln w="9525">
            <a:solidFill>
              <a:schemeClr val="tx1"/>
            </a:solidFill>
            <a:miter lim="800000"/>
            <a:headEnd/>
            <a:tailEnd/>
          </a:ln>
        </p:spPr>
        <p:txBody>
          <a:bodyPr wrap="none" anchor="ctr"/>
          <a:lstStyle/>
          <a:p>
            <a:pPr lvl="1" algn="ctr"/>
            <a:r>
              <a:rPr lang="en-GB" sz="2800" b="1" i="0" dirty="0">
                <a:latin typeface="Times New Roman" pitchFamily="18" charset="0"/>
                <a:cs typeface="Times New Roman" pitchFamily="18" charset="0"/>
              </a:rPr>
              <a:t>Recommended textbook:</a:t>
            </a:r>
          </a:p>
          <a:p>
            <a:pPr algn="ctr"/>
            <a:r>
              <a:rPr lang="en-US" sz="2800" b="1" dirty="0" smtClean="0">
                <a:latin typeface="Times New Roman" pitchFamily="18" charset="0"/>
                <a:cs typeface="Times New Roman" pitchFamily="18" charset="0"/>
              </a:rPr>
              <a:t>Sample Preparation Techniques in Analytical Chemistry</a:t>
            </a:r>
          </a:p>
          <a:p>
            <a:pPr algn="ctr"/>
            <a:r>
              <a:rPr lang="en-US" sz="2800" dirty="0" smtClean="0">
                <a:latin typeface="Times New Roman" pitchFamily="18" charset="0"/>
                <a:cs typeface="Times New Roman" pitchFamily="18" charset="0"/>
              </a:rPr>
              <a:t>Edited by</a:t>
            </a:r>
          </a:p>
          <a:p>
            <a:pPr algn="ctr"/>
            <a:r>
              <a:rPr lang="en-US" sz="2800" dirty="0" smtClean="0">
                <a:latin typeface="Times New Roman" pitchFamily="18" charset="0"/>
                <a:cs typeface="Times New Roman" pitchFamily="18" charset="0"/>
              </a:rPr>
              <a:t>Somenath </a:t>
            </a:r>
            <a:r>
              <a:rPr lang="en-US" sz="2800" dirty="0" err="1" smtClean="0">
                <a:latin typeface="Times New Roman" pitchFamily="18" charset="0"/>
                <a:cs typeface="Times New Roman" pitchFamily="18" charset="0"/>
              </a:rPr>
              <a:t>Mitra</a:t>
            </a:r>
            <a:endParaRPr lang="en-GB" sz="2800" b="0" i="0" dirty="0">
              <a:latin typeface="Times New Roman" pitchFamily="18" charset="0"/>
              <a:cs typeface="Times New Roman" pitchFamily="18" charset="0"/>
            </a:endParaRPr>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715000"/>
          </a:xfrm>
        </p:spPr>
        <p:txBody>
          <a:bodyPr>
            <a:noAutofit/>
          </a:bodyPr>
          <a:lstStyle/>
          <a:p>
            <a:pPr algn="just"/>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Bulk sample</a:t>
            </a:r>
            <a:r>
              <a:rPr lang="en-US" sz="2400" dirty="0" smtClean="0">
                <a:latin typeface="Times New Roman" pitchFamily="18" charset="0"/>
                <a:cs typeface="Times New Roman" pitchFamily="18" charset="0"/>
              </a:rPr>
              <a:t>:(also called gross sample, lot sample) one or more increments of material taken from a population for analysis or record purposes.</a:t>
            </a:r>
          </a:p>
          <a:p>
            <a:pPr algn="just"/>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Composite sample</a:t>
            </a:r>
            <a:r>
              <a:rPr lang="en-US" sz="2400" dirty="0" smtClean="0">
                <a:latin typeface="Times New Roman" pitchFamily="18" charset="0"/>
                <a:cs typeface="Times New Roman" pitchFamily="18" charset="0"/>
              </a:rPr>
              <a:t>: a sample composed of two or more increments collected from different locations within a population or from the same location more than one time.</a:t>
            </a:r>
          </a:p>
          <a:p>
            <a:pPr algn="just"/>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Grab sample</a:t>
            </a:r>
            <a:r>
              <a:rPr lang="en-US" sz="2400" dirty="0" smtClean="0">
                <a:latin typeface="Times New Roman" pitchFamily="18" charset="0"/>
                <a:cs typeface="Times New Roman" pitchFamily="18" charset="0"/>
              </a:rPr>
              <a:t>:(also called discrete sample) a single increment collected from a population at a specific time and location.</a:t>
            </a:r>
          </a:p>
          <a:p>
            <a:pPr algn="just"/>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Laboratory sample</a:t>
            </a:r>
            <a:r>
              <a:rPr lang="en-US" sz="2400" dirty="0" smtClean="0">
                <a:latin typeface="Times New Roman" pitchFamily="18" charset="0"/>
                <a:cs typeface="Times New Roman" pitchFamily="18" charset="0"/>
              </a:rPr>
              <a:t>: a sample, intended for testing or analysis, usually</a:t>
            </a:r>
          </a:p>
          <a:p>
            <a:pPr algn="just">
              <a:buNone/>
            </a:pPr>
            <a:r>
              <a:rPr lang="en-US" sz="2400" dirty="0" smtClean="0">
                <a:latin typeface="Times New Roman" pitchFamily="18" charset="0"/>
                <a:cs typeface="Times New Roman" pitchFamily="18" charset="0"/>
              </a:rPr>
              <a:t> prepared from a bulk sample in one or more sub sampling steps. </a:t>
            </a:r>
          </a:p>
          <a:p>
            <a:pPr algn="just">
              <a:buFont typeface="Wingdings" pitchFamily="2" charset="2"/>
              <a:buChar char="Ø"/>
            </a:pPr>
            <a:r>
              <a:rPr lang="en-US" sz="2400" dirty="0" smtClean="0">
                <a:latin typeface="Times New Roman" pitchFamily="18" charset="0"/>
                <a:cs typeface="Times New Roman" pitchFamily="18" charset="0"/>
              </a:rPr>
              <a:t>The laboratory sample must retain the composition of the bulk sample.</a:t>
            </a:r>
          </a:p>
          <a:p>
            <a:pPr algn="just"/>
            <a:r>
              <a:rPr lang="en-US" sz="2400" dirty="0" smtClean="0">
                <a:latin typeface="Times New Roman" pitchFamily="18" charset="0"/>
                <a:cs typeface="Times New Roman" pitchFamily="18" charset="0"/>
              </a:rPr>
              <a:t>Reduction in particle size and mixing is typically necessary during its</a:t>
            </a:r>
          </a:p>
          <a:p>
            <a:pPr algn="just"/>
            <a:r>
              <a:rPr lang="en-US" sz="2400" dirty="0" smtClean="0">
                <a:latin typeface="Times New Roman" pitchFamily="18" charset="0"/>
                <a:cs typeface="Times New Roman" pitchFamily="18" charset="0"/>
              </a:rPr>
              <a:t>preparation.</a:t>
            </a:r>
          </a:p>
        </p:txBody>
      </p:sp>
      <p:sp>
        <p:nvSpPr>
          <p:cNvPr id="4" name="Rectangle 3"/>
          <p:cNvSpPr/>
          <p:nvPr/>
        </p:nvSpPr>
        <p:spPr>
          <a:xfrm>
            <a:off x="0" y="0"/>
            <a:ext cx="9144000" cy="6858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b="1" dirty="0" smtClean="0">
                <a:effectLst>
                  <a:outerShdw blurRad="38100" dist="38100" dir="2700000" algn="tl">
                    <a:srgbClr val="000000">
                      <a:alpha val="43137"/>
                    </a:srgbClr>
                  </a:outerShdw>
                </a:effectLst>
                <a:latin typeface="Times New Roman" pitchFamily="18" charset="0"/>
                <a:cs typeface="Times New Roman" pitchFamily="18" charset="0"/>
              </a:rPr>
              <a:t>Glossary </a:t>
            </a:r>
            <a:endParaRPr lang="en-US"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39200" cy="7620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Cont….</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9144000" cy="6019800"/>
          </a:xfrm>
        </p:spPr>
        <p:txBody>
          <a:bodyPr>
            <a:normAutofit fontScale="92500"/>
          </a:bodyPr>
          <a:lstStyle/>
          <a:p>
            <a:pPr algn="just">
              <a:buBlip>
                <a:blip r:embed="rId2"/>
              </a:buBlip>
            </a:pPr>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Reduction:</a:t>
            </a:r>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dirty="0" smtClean="0">
                <a:latin typeface="Times New Roman" pitchFamily="18" charset="0"/>
                <a:cs typeface="Times New Roman" pitchFamily="18" charset="0"/>
              </a:rPr>
              <a:t>the process of preparing one or more sub samples from a sample.</a:t>
            </a:r>
          </a:p>
          <a:p>
            <a:pPr algn="just">
              <a:buBlip>
                <a:blip r:embed="rId2"/>
              </a:buBlip>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Replicate samples</a:t>
            </a:r>
            <a:r>
              <a:rPr lang="en-US" sz="2400" dirty="0" smtClean="0">
                <a:latin typeface="Times New Roman" pitchFamily="18" charset="0"/>
                <a:cs typeface="Times New Roman" pitchFamily="18" charset="0"/>
              </a:rPr>
              <a:t>: two or more samples collected from a population in an identical manner at the same time and place.</a:t>
            </a:r>
          </a:p>
          <a:p>
            <a:pPr algn="just">
              <a:buBlip>
                <a:blip r:embed="rId2"/>
              </a:buBlip>
            </a:pPr>
            <a:r>
              <a:rPr lang="en-US" sz="2400" b="1" dirty="0" smtClean="0">
                <a:solidFill>
                  <a:srgbClr val="FF0000"/>
                </a:solidFill>
                <a:latin typeface="Times New Roman" pitchFamily="18" charset="0"/>
                <a:cs typeface="Times New Roman" pitchFamily="18" charset="0"/>
              </a:rPr>
              <a:t>Representative sample</a:t>
            </a:r>
            <a:r>
              <a:rPr lang="en-US" sz="2400" dirty="0" smtClean="0">
                <a:latin typeface="Times New Roman" pitchFamily="18" charset="0"/>
                <a:cs typeface="Times New Roman" pitchFamily="18" charset="0"/>
              </a:rPr>
              <a:t>: a sample collected from a population in a manner that ensures, to the extent possible, that it accurately represents the population, or subset of the population, from which it was taken.</a:t>
            </a:r>
          </a:p>
          <a:p>
            <a:pPr algn="just">
              <a:buBlip>
                <a:blip r:embed="rId2"/>
              </a:buBlip>
            </a:pPr>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Sample</a:t>
            </a:r>
            <a:r>
              <a:rPr lang="en-US" sz="2400" dirty="0" smtClean="0">
                <a:solidFill>
                  <a:srgbClr val="0000CC"/>
                </a:solidFill>
                <a:latin typeface="Times New Roman" pitchFamily="18" charset="0"/>
                <a:cs typeface="Times New Roman" pitchFamily="18" charset="0"/>
              </a:rPr>
              <a:t>:</a:t>
            </a:r>
            <a:r>
              <a:rPr lang="en-US" sz="2400" dirty="0" smtClean="0">
                <a:latin typeface="Times New Roman" pitchFamily="18" charset="0"/>
                <a:cs typeface="Times New Roman" pitchFamily="18" charset="0"/>
              </a:rPr>
              <a:t> a portion of a population or lot. It may consist of an individual or groups of individuals</a:t>
            </a:r>
          </a:p>
          <a:p>
            <a:pPr algn="just">
              <a:buBlip>
                <a:blip r:embed="rId2"/>
              </a:buBlip>
            </a:pPr>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Spiked sample</a:t>
            </a:r>
            <a:r>
              <a:rPr lang="en-US" sz="2400" dirty="0" smtClean="0">
                <a:latin typeface="Times New Roman" pitchFamily="18" charset="0"/>
                <a:cs typeface="Times New Roman" pitchFamily="18" charset="0"/>
              </a:rPr>
              <a:t>: a sample to which has been added a known quantity of the analyte to test the extent of interference by the matrix with the analytical measurement.</a:t>
            </a:r>
          </a:p>
          <a:p>
            <a:pPr algn="just">
              <a:buBlip>
                <a:blip r:embed="rId2"/>
              </a:buBlip>
            </a:pPr>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Subsample</a:t>
            </a:r>
            <a:r>
              <a:rPr lang="en-US" sz="2400" dirty="0" smtClean="0">
                <a:latin typeface="Times New Roman" pitchFamily="18" charset="0"/>
                <a:cs typeface="Times New Roman" pitchFamily="18" charset="0"/>
              </a:rPr>
              <a:t>: a portion taken from a sample. A laboratory sample may be a</a:t>
            </a:r>
          </a:p>
          <a:p>
            <a:pPr algn="just"/>
            <a:r>
              <a:rPr lang="en-US" sz="2400" dirty="0" smtClean="0">
                <a:latin typeface="Times New Roman" pitchFamily="18" charset="0"/>
                <a:cs typeface="Times New Roman" pitchFamily="18" charset="0"/>
              </a:rPr>
              <a:t>subsample of a bulk sample; similarly, a test portion may be a subsample of a laboratory sample.</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dirty="0"/>
          </a:p>
        </p:txBody>
      </p:sp>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9144000" cy="8382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Sample preservation </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Content Placeholder 2"/>
          <p:cNvSpPr>
            <a:spLocks noGrp="1"/>
          </p:cNvSpPr>
          <p:nvPr>
            <p:ph idx="1"/>
          </p:nvPr>
        </p:nvSpPr>
        <p:spPr>
          <a:xfrm>
            <a:off x="0" y="914400"/>
            <a:ext cx="9144000" cy="5943600"/>
          </a:xfrm>
        </p:spPr>
        <p:txBody>
          <a:bodyPr>
            <a:normAutofit/>
          </a:bodyPr>
          <a:lstStyle/>
          <a:p>
            <a:pPr algn="just"/>
            <a:r>
              <a:rPr lang="en-US" sz="2400" dirty="0" smtClean="0">
                <a:latin typeface="Times New Roman" pitchFamily="18" charset="0"/>
                <a:cs typeface="Times New Roman" pitchFamily="18" charset="0"/>
              </a:rPr>
              <a:t>This is an important step, because there is usually a delay between sample collection and analysis. </a:t>
            </a:r>
          </a:p>
          <a:p>
            <a:pPr algn="just"/>
            <a:r>
              <a:rPr lang="en-US" sz="2400" dirty="0" smtClean="0">
                <a:latin typeface="Times New Roman" pitchFamily="18" charset="0"/>
                <a:cs typeface="Times New Roman" pitchFamily="18" charset="0"/>
              </a:rPr>
              <a:t>In addition, physical, chemical, and biological processes may be involved in changing the composition of a sample after it is collected.</a:t>
            </a:r>
          </a:p>
          <a:p>
            <a:pPr algn="just"/>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Physical processes </a:t>
            </a:r>
            <a:r>
              <a:rPr lang="en-US" sz="2400" dirty="0" smtClean="0">
                <a:latin typeface="Times New Roman" pitchFamily="18" charset="0"/>
                <a:cs typeface="Times New Roman" pitchFamily="18" charset="0"/>
              </a:rPr>
              <a:t>that may degrade a sample are volatilization, diffusion, and adsorption on surfaces</a:t>
            </a:r>
          </a:p>
          <a:p>
            <a:pPr algn="just"/>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Chemical changes </a:t>
            </a:r>
            <a:r>
              <a:rPr lang="en-US" sz="2400" dirty="0" smtClean="0">
                <a:latin typeface="Times New Roman" pitchFamily="18" charset="0"/>
                <a:cs typeface="Times New Roman" pitchFamily="18" charset="0"/>
              </a:rPr>
              <a:t>include photochemical reactions, oxidation, and</a:t>
            </a:r>
          </a:p>
          <a:p>
            <a:pPr algn="just"/>
            <a:r>
              <a:rPr lang="en-US" sz="2400" dirty="0" smtClean="0">
                <a:latin typeface="Times New Roman" pitchFamily="18" charset="0"/>
                <a:cs typeface="Times New Roman" pitchFamily="18" charset="0"/>
              </a:rPr>
              <a:t>precipitation. </a:t>
            </a:r>
          </a:p>
          <a:p>
            <a:pPr algn="just"/>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Biological processes </a:t>
            </a:r>
            <a:r>
              <a:rPr lang="en-US" sz="2400" dirty="0" smtClean="0">
                <a:latin typeface="Times New Roman" pitchFamily="18" charset="0"/>
                <a:cs typeface="Times New Roman" pitchFamily="18" charset="0"/>
              </a:rPr>
              <a:t>include biodegradation and enzymatic reactions.</a:t>
            </a:r>
          </a:p>
          <a:p>
            <a:pPr algn="just"/>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For example</a:t>
            </a:r>
            <a:r>
              <a:rPr lang="en-US" sz="2400" dirty="0" smtClean="0">
                <a:latin typeface="Times New Roman" pitchFamily="18" charset="0"/>
                <a:cs typeface="Times New Roman" pitchFamily="18" charset="0"/>
              </a:rPr>
              <a:t>, most dissolved metals are table for months, whereas Cr(VI) is stable for only 24 hours.</a:t>
            </a:r>
          </a:p>
          <a:p>
            <a:pPr algn="just"/>
            <a:r>
              <a:rPr lang="en-US" sz="2400" dirty="0" smtClean="0">
                <a:latin typeface="Times New Roman" pitchFamily="18" charset="0"/>
                <a:cs typeface="Times New Roman" pitchFamily="18" charset="0"/>
              </a:rPr>
              <a:t> Holding time can be determined experimentally by making up a spiked sample (or storing an actual sample) and analyzing it at fixed intervals to determine when it begins to degrade</a:t>
            </a:r>
          </a:p>
          <a:p>
            <a:pPr algn="just"/>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p:txBody>
      </p:sp>
      <p:sp>
        <p:nvSpPr>
          <p:cNvPr id="6" name="Footer Placeholder 5"/>
          <p:cNvSpPr>
            <a:spLocks noGrp="1"/>
          </p:cNvSpPr>
          <p:nvPr>
            <p:ph type="ftr" sz="quarter" idx="11"/>
          </p:nvPr>
        </p:nvSpPr>
        <p:spPr>
          <a:xfrm>
            <a:off x="6248400" y="6324600"/>
            <a:ext cx="2895600" cy="365125"/>
          </a:xfrm>
        </p:spPr>
        <p:txBody>
          <a:bodyPr/>
          <a:lstStyle/>
          <a:p>
            <a:r>
              <a:rPr lang="en-US" dirty="0" smtClean="0"/>
              <a:t>salasibatumo555@gmail.com /salolemo@yahoo.com</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12</a:t>
            </a:fld>
            <a:endParaRPr lang="en-US" dirty="0"/>
          </a:p>
        </p:txBody>
      </p:sp>
    </p:spTree>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style>
          <a:lnRef idx="1">
            <a:schemeClr val="accent5"/>
          </a:lnRef>
          <a:fillRef idx="2">
            <a:schemeClr val="accent5"/>
          </a:fillRef>
          <a:effectRef idx="1">
            <a:schemeClr val="accent5"/>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a:bodyPr>
          <a:lstStyle/>
          <a:p>
            <a:pPr algn="just"/>
            <a:r>
              <a:rPr lang="en-US" sz="2400" dirty="0" smtClean="0">
                <a:latin typeface="Times New Roman" pitchFamily="18" charset="0"/>
                <a:cs typeface="Times New Roman" pitchFamily="18" charset="0"/>
              </a:rPr>
              <a:t>In addition the main factors affecting sample stability are: </a:t>
            </a:r>
          </a:p>
          <a:p>
            <a:pPr marL="514350" indent="-514350" algn="just">
              <a:buAutoNum type="alphaUcPeriod"/>
            </a:pPr>
            <a:r>
              <a:rPr lang="en-US" sz="2400" dirty="0" smtClean="0">
                <a:latin typeface="Times New Roman" pitchFamily="18" charset="0"/>
                <a:cs typeface="Times New Roman" pitchFamily="18" charset="0"/>
              </a:rPr>
              <a:t>The nature of the sample</a:t>
            </a:r>
          </a:p>
          <a:p>
            <a:pPr marL="514350" indent="-514350" algn="just">
              <a:buAutoNum type="alphaUcPeriod"/>
            </a:pPr>
            <a:r>
              <a:rPr lang="en-US" sz="2400" dirty="0" smtClean="0">
                <a:latin typeface="Times New Roman" pitchFamily="18" charset="0"/>
                <a:cs typeface="Times New Roman" pitchFamily="18" charset="0"/>
              </a:rPr>
              <a:t>The sample container </a:t>
            </a:r>
          </a:p>
          <a:p>
            <a:pPr marL="514350" indent="-514350" algn="just">
              <a:buAutoNum type="alphaUcPeriod"/>
            </a:pPr>
            <a:r>
              <a:rPr lang="en-US" sz="2400" dirty="0" smtClean="0">
                <a:latin typeface="Times New Roman" pitchFamily="18" charset="0"/>
                <a:cs typeface="Times New Roman" pitchFamily="18" charset="0"/>
              </a:rPr>
              <a:t> The addition of preserving reagents to the sample</a:t>
            </a:r>
          </a:p>
          <a:p>
            <a:pPr algn="just"/>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Common steps </a:t>
            </a:r>
            <a:r>
              <a:rPr lang="en-US" sz="2400" dirty="0" smtClean="0">
                <a:latin typeface="Times New Roman" pitchFamily="18" charset="0"/>
                <a:cs typeface="Times New Roman" pitchFamily="18" charset="0"/>
              </a:rPr>
              <a:t>in sample preservation are </a:t>
            </a:r>
          </a:p>
          <a:p>
            <a:pPr algn="just">
              <a:buFont typeface="Wingdings" pitchFamily="2" charset="2"/>
              <a:buChar char="Ø"/>
            </a:pPr>
            <a:r>
              <a:rPr lang="en-US" sz="2400" dirty="0" smtClean="0">
                <a:latin typeface="Times New Roman" pitchFamily="18" charset="0"/>
                <a:cs typeface="Times New Roman" pitchFamily="18" charset="0"/>
              </a:rPr>
              <a:t>the use of proper containers, </a:t>
            </a:r>
          </a:p>
          <a:p>
            <a:pPr algn="just">
              <a:buFont typeface="Wingdings" pitchFamily="2" charset="2"/>
              <a:buChar char="Ø"/>
            </a:pPr>
            <a:r>
              <a:rPr lang="en-US" sz="2400" dirty="0" smtClean="0">
                <a:latin typeface="Times New Roman" pitchFamily="18" charset="0"/>
                <a:cs typeface="Times New Roman" pitchFamily="18" charset="0"/>
              </a:rPr>
              <a:t>temperature control and </a:t>
            </a:r>
          </a:p>
          <a:p>
            <a:pPr algn="just">
              <a:buFont typeface="Wingdings" pitchFamily="2" charset="2"/>
              <a:buChar char="Ø"/>
            </a:pPr>
            <a:r>
              <a:rPr lang="en-US" sz="2400" dirty="0" smtClean="0">
                <a:latin typeface="Times New Roman" pitchFamily="18" charset="0"/>
                <a:cs typeface="Times New Roman" pitchFamily="18" charset="0"/>
              </a:rPr>
              <a:t>Observance of recommended sample holding time. </a:t>
            </a:r>
          </a:p>
          <a:p>
            <a:pPr algn="just">
              <a:buFont typeface="Wingdings" pitchFamily="2" charset="2"/>
              <a:buChar char="Ø"/>
            </a:pPr>
            <a:r>
              <a:rPr lang="en-US" sz="2400" dirty="0" smtClean="0">
                <a:latin typeface="Times New Roman" pitchFamily="18" charset="0"/>
                <a:cs typeface="Times New Roman" pitchFamily="18" charset="0"/>
              </a:rPr>
              <a:t>However, the holding time depends on the analyte of interest and the sample matrix </a:t>
            </a:r>
          </a:p>
          <a:p>
            <a:pPr algn="just">
              <a:buFont typeface="Wingdings" pitchFamily="2" charset="2"/>
              <a:buChar char="Ø"/>
            </a:pPr>
            <a:r>
              <a:rPr lang="en-US" sz="2400" b="1" u="sng"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The purpose of sample preservation</a:t>
            </a:r>
          </a:p>
          <a:p>
            <a:pPr algn="just">
              <a:buFont typeface="Wingdings" pitchFamily="2" charset="2"/>
              <a:buChar char="Ø"/>
            </a:pPr>
            <a:r>
              <a:rPr lang="en-US" sz="2400" dirty="0" smtClean="0">
                <a:latin typeface="Times New Roman" pitchFamily="18" charset="0"/>
                <a:cs typeface="Times New Roman" pitchFamily="18" charset="0"/>
              </a:rPr>
              <a:t>There are three key issues that often arise that necessitate pre-treatment of a sample prior to analysis: </a:t>
            </a: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marL="514350" indent="-514350" algn="just">
              <a:buNone/>
            </a:pP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dirty="0"/>
          </a:p>
        </p:txBody>
      </p:sp>
    </p:spTree>
  </p:cSld>
  <p:clrMapOvr>
    <a:masterClrMapping/>
  </p:clrMapOvr>
  <p:transition>
    <p:cover dir="l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style>
          <a:lnRef idx="1">
            <a:schemeClr val="accent5"/>
          </a:lnRef>
          <a:fillRef idx="2">
            <a:schemeClr val="accent5"/>
          </a:fillRef>
          <a:effectRef idx="1">
            <a:schemeClr val="accent5"/>
          </a:effectRef>
          <a:fontRef idx="minor">
            <a:schemeClr val="dk1"/>
          </a:fontRef>
        </p:style>
        <p:txBody>
          <a:bodyPr>
            <a:normAutofit/>
          </a:bodyPr>
          <a:lstStyle/>
          <a:p>
            <a:r>
              <a:rPr lang="en-US" sz="36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135563"/>
          </a:xfrm>
        </p:spPr>
        <p:txBody>
          <a:bodyPr>
            <a:normAutofit/>
          </a:bodyPr>
          <a:lstStyle/>
          <a:p>
            <a:pPr algn="just">
              <a:buNone/>
            </a:pPr>
            <a:r>
              <a:rPr lang="en-US" dirty="0" smtClean="0">
                <a:latin typeface="Times New Roman" pitchFamily="18" charset="0"/>
                <a:cs typeface="Times New Roman" pitchFamily="18" charset="0"/>
              </a:rPr>
              <a:t>1. </a:t>
            </a:r>
            <a:r>
              <a:rPr lang="en-US" sz="2400" dirty="0" smtClean="0">
                <a:latin typeface="Times New Roman" pitchFamily="18" charset="0"/>
                <a:cs typeface="Times New Roman" pitchFamily="18" charset="0"/>
              </a:rPr>
              <a:t>The sample is in the wrong physical state for the analysis method (e.g. the method requires a liquid but you have a solid sample)</a:t>
            </a:r>
          </a:p>
          <a:p>
            <a:pPr marL="457200" indent="-457200" algn="just">
              <a:buAutoNum type="arabicPeriod" startAt="2"/>
            </a:pPr>
            <a:r>
              <a:rPr lang="en-US" sz="2400" dirty="0" smtClean="0">
                <a:latin typeface="Times New Roman" pitchFamily="18" charset="0"/>
                <a:cs typeface="Times New Roman" pitchFamily="18" charset="0"/>
              </a:rPr>
              <a:t>The sample has interfering matrix components that may give either a false positive or negative reading in the measurement and </a:t>
            </a:r>
          </a:p>
          <a:p>
            <a:pPr marL="457200" indent="-457200" algn="just">
              <a:buAutoNum type="arabicPeriod" startAt="2"/>
            </a:pPr>
            <a:r>
              <a:rPr lang="en-US" sz="2400" dirty="0" smtClean="0">
                <a:latin typeface="Times New Roman" pitchFamily="18" charset="0"/>
                <a:cs typeface="Times New Roman" pitchFamily="18" charset="0"/>
              </a:rPr>
              <a:t>The sample has too low an analyte concentration to be detected by the instrument</a:t>
            </a:r>
            <a:r>
              <a:rPr lang="en-US" sz="2400" dirty="0" smtClean="0"/>
              <a:t>. </a:t>
            </a:r>
          </a:p>
          <a:p>
            <a:pPr marL="457200" indent="-457200" algn="ctr">
              <a:buNone/>
            </a:pPr>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SAMPLE HANDLING RECOMMENDATIONS</a:t>
            </a:r>
          </a:p>
          <a:p>
            <a:pPr marL="457200" indent="-457200">
              <a:buBlip>
                <a:blip r:embed="rId2"/>
              </a:buBlip>
            </a:pPr>
            <a:r>
              <a:rPr lang="en-US" sz="2400" dirty="0" smtClean="0">
                <a:latin typeface="Times New Roman" pitchFamily="18" charset="0"/>
                <a:cs typeface="Times New Roman" pitchFamily="18" charset="0"/>
              </a:rPr>
              <a:t>The required materials for during sample collection</a:t>
            </a:r>
          </a:p>
          <a:p>
            <a:pPr marL="457200" indent="-457200">
              <a:buBlip>
                <a:blip r:embed="rId2"/>
              </a:buBlip>
            </a:pPr>
            <a:r>
              <a:rPr lang="en-US" sz="2400" dirty="0" smtClean="0">
                <a:latin typeface="Times New Roman" pitchFamily="18" charset="0"/>
                <a:cs typeface="Times New Roman" pitchFamily="18" charset="0"/>
              </a:rPr>
              <a:t>well-rinsed with </a:t>
            </a:r>
            <a:r>
              <a:rPr lang="en-US" sz="2400" dirty="0" err="1" smtClean="0">
                <a:latin typeface="Times New Roman" pitchFamily="18" charset="0"/>
                <a:cs typeface="Times New Roman" pitchFamily="18" charset="0"/>
              </a:rPr>
              <a:t>deionized</a:t>
            </a:r>
            <a:r>
              <a:rPr lang="en-US" sz="2400" dirty="0" smtClean="0">
                <a:latin typeface="Times New Roman" pitchFamily="18" charset="0"/>
                <a:cs typeface="Times New Roman" pitchFamily="18" charset="0"/>
              </a:rPr>
              <a:t> water, </a:t>
            </a:r>
          </a:p>
          <a:p>
            <a:pPr marL="457200" indent="-457200">
              <a:buBlip>
                <a:blip r:embed="rId2"/>
              </a:buBlip>
            </a:pPr>
            <a:r>
              <a:rPr lang="en-US" sz="2400" dirty="0" smtClean="0">
                <a:latin typeface="Times New Roman" pitchFamily="18" charset="0"/>
                <a:cs typeface="Times New Roman" pitchFamily="18" charset="0"/>
              </a:rPr>
              <a:t>dried, and stored with the caps on to prevent contamination. </a:t>
            </a:r>
          </a:p>
          <a:p>
            <a:pPr marL="457200" indent="-457200">
              <a:buBlip>
                <a:blip r:embed="rId2"/>
              </a:buBlip>
            </a:pPr>
            <a:r>
              <a:rPr lang="en-US" sz="2400" dirty="0" smtClean="0">
                <a:latin typeface="Times New Roman" pitchFamily="18" charset="0"/>
                <a:cs typeface="Times New Roman" pitchFamily="18" charset="0"/>
              </a:rPr>
              <a:t>The bottle should be rinsed with sample water prior to actual sample collection.</a:t>
            </a:r>
          </a:p>
          <a:p>
            <a:pPr marL="457200" indent="-457200">
              <a:buNone/>
            </a:pPr>
            <a:endPar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a:p>
            <a:pPr>
              <a:buNone/>
            </a:pPr>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dirty="0"/>
          </a:p>
        </p:txBody>
      </p:sp>
    </p:spTree>
  </p:cSld>
  <p:clrMapOvr>
    <a:masterClrMapping/>
  </p:clrMapOvr>
  <p:transition>
    <p:pull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n-US" sz="36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lstStyle/>
          <a:p>
            <a:pPr algn="just"/>
            <a:r>
              <a:rPr lang="en-US" sz="2400" dirty="0" smtClean="0">
                <a:latin typeface="Times New Roman" pitchFamily="18" charset="0"/>
                <a:cs typeface="Times New Roman" pitchFamily="18" charset="0"/>
              </a:rPr>
              <a:t>The laboratory recommends that the samples be filtered by the investigator as soon as possible after collection</a:t>
            </a:r>
          </a:p>
          <a:p>
            <a:pPr algn="just"/>
            <a:r>
              <a:rPr lang="en-US" sz="2400" dirty="0" smtClean="0">
                <a:latin typeface="Times New Roman" pitchFamily="18" charset="0"/>
                <a:cs typeface="Times New Roman" pitchFamily="18" charset="0"/>
              </a:rPr>
              <a:t> The sample can be transported to the laboratory within 24 hours, it should not be frozen or preserved cold and in the dark</a:t>
            </a:r>
          </a:p>
          <a:p>
            <a:pPr algn="just"/>
            <a:r>
              <a:rPr lang="en-US" sz="2400" dirty="0" smtClean="0">
                <a:latin typeface="Times New Roman" pitchFamily="18" charset="0"/>
                <a:cs typeface="Times New Roman" pitchFamily="18" charset="0"/>
              </a:rPr>
              <a:t>Unfiltered samples should be frozen until arrival at the laboratory. It is recommended that no acids be added to unfiltered samples as the acidity may cause leaching of the sediments and/or degradation of biological constituents.</a:t>
            </a:r>
          </a:p>
          <a:p>
            <a:pPr algn="just"/>
            <a:r>
              <a:rPr lang="en-US" sz="2400" dirty="0" smtClean="0">
                <a:latin typeface="Times New Roman" pitchFamily="18" charset="0"/>
                <a:cs typeface="Times New Roman" pitchFamily="18" charset="0"/>
              </a:rPr>
              <a:t>The volume of sample submitted to the laboratory is dependent on the types of analyses required.</a:t>
            </a:r>
          </a:p>
          <a:p>
            <a:pPr algn="just"/>
            <a:r>
              <a:rPr lang="en-US" sz="2400" smtClean="0">
                <a:latin typeface="Times New Roman" pitchFamily="18" charset="0"/>
                <a:cs typeface="Times New Roman" pitchFamily="18" charset="0"/>
              </a:rPr>
              <a:t>In general</a:t>
            </a:r>
            <a:r>
              <a:rPr lang="en-US" sz="2400" dirty="0" smtClean="0">
                <a:latin typeface="Times New Roman" pitchFamily="18" charset="0"/>
                <a:cs typeface="Times New Roman" pitchFamily="18" charset="0"/>
              </a:rPr>
              <a:t>, most investigators should </a:t>
            </a:r>
            <a:r>
              <a:rPr lang="en-US" sz="2400" smtClean="0">
                <a:latin typeface="Times New Roman" pitchFamily="18" charset="0"/>
                <a:cs typeface="Times New Roman" pitchFamily="18" charset="0"/>
              </a:rPr>
              <a:t>submit  at </a:t>
            </a:r>
            <a:r>
              <a:rPr lang="en-US" sz="2400" dirty="0" smtClean="0">
                <a:latin typeface="Times New Roman" pitchFamily="18" charset="0"/>
                <a:cs typeface="Times New Roman" pitchFamily="18" charset="0"/>
              </a:rPr>
              <a:t>least 1 liter </a:t>
            </a:r>
            <a:r>
              <a:rPr lang="en-US" sz="2400" smtClean="0">
                <a:latin typeface="Times New Roman" pitchFamily="18" charset="0"/>
                <a:cs typeface="Times New Roman" pitchFamily="18" charset="0"/>
              </a:rPr>
              <a:t>of sample</a:t>
            </a:r>
          </a:p>
          <a:p>
            <a:pPr algn="just"/>
            <a:endParaRPr lang="en-US" sz="2400" dirty="0" smtClean="0">
              <a:latin typeface="Times New Roman" pitchFamily="18" charset="0"/>
              <a:cs typeface="Times New Roman" pitchFamily="18" charset="0"/>
            </a:endParaRPr>
          </a:p>
          <a:p>
            <a:pPr algn="just"/>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dirty="0"/>
          </a:p>
        </p:txBody>
      </p:sp>
    </p:spTree>
  </p:cSld>
  <p:clrMapOvr>
    <a:masterClrMapping/>
  </p:clrMapOvr>
  <p:transition>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33400" y="533400"/>
            <a:ext cx="2743200" cy="53340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066800" y="6096000"/>
            <a:ext cx="2219325" cy="3429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6172200" y="914400"/>
            <a:ext cx="2667000" cy="4572000"/>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5715000" y="6096000"/>
            <a:ext cx="2867025" cy="390525"/>
          </a:xfrm>
          <a:prstGeom prst="rect">
            <a:avLst/>
          </a:prstGeom>
          <a:noFill/>
          <a:ln w="9525">
            <a:noFill/>
            <a:miter lim="800000"/>
            <a:headEnd/>
            <a:tailEnd/>
          </a:ln>
        </p:spPr>
      </p:pic>
      <p:cxnSp>
        <p:nvCxnSpPr>
          <p:cNvPr id="7" name="Straight Arrow Connector 6"/>
          <p:cNvCxnSpPr/>
          <p:nvPr/>
        </p:nvCxnSpPr>
        <p:spPr>
          <a:xfrm flipV="1">
            <a:off x="2971800" y="1447800"/>
            <a:ext cx="3124200" cy="2667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3490" name="Picture 2"/>
          <p:cNvPicPr>
            <a:picLocks noChangeAspect="1" noChangeArrowheads="1"/>
          </p:cNvPicPr>
          <p:nvPr/>
        </p:nvPicPr>
        <p:blipFill>
          <a:blip r:embed="rId6" cstate="print"/>
          <a:srcRect/>
          <a:stretch>
            <a:fillRect/>
          </a:stretch>
        </p:blipFill>
        <p:spPr bwMode="auto">
          <a:xfrm>
            <a:off x="228600" y="6324600"/>
            <a:ext cx="3981450" cy="466725"/>
          </a:xfrm>
          <a:prstGeom prst="rect">
            <a:avLst/>
          </a:prstGeom>
          <a:noFill/>
          <a:ln w="9525">
            <a:noFill/>
            <a:miter lim="800000"/>
            <a:headEnd/>
            <a:tailEnd/>
          </a:ln>
        </p:spPr>
      </p:pic>
      <p:pic>
        <p:nvPicPr>
          <p:cNvPr id="63491" name="Picture 3"/>
          <p:cNvPicPr>
            <a:picLocks noChangeAspect="1" noChangeArrowheads="1"/>
          </p:cNvPicPr>
          <p:nvPr/>
        </p:nvPicPr>
        <p:blipFill>
          <a:blip r:embed="rId7" cstate="print"/>
          <a:srcRect/>
          <a:stretch>
            <a:fillRect/>
          </a:stretch>
        </p:blipFill>
        <p:spPr bwMode="auto">
          <a:xfrm>
            <a:off x="4343400" y="6362700"/>
            <a:ext cx="4733925" cy="342900"/>
          </a:xfrm>
          <a:prstGeom prst="rect">
            <a:avLst/>
          </a:prstGeom>
          <a:noFill/>
          <a:ln w="9525">
            <a:noFill/>
            <a:miter lim="800000"/>
            <a:headEnd/>
            <a:tailEnd/>
          </a:ln>
        </p:spPr>
      </p:pic>
      <p:sp>
        <p:nvSpPr>
          <p:cNvPr id="10" name="Footer Placeholder 9"/>
          <p:cNvSpPr>
            <a:spLocks noGrp="1"/>
          </p:cNvSpPr>
          <p:nvPr>
            <p:ph type="ftr" sz="quarter" idx="11"/>
          </p:nvPr>
        </p:nvSpPr>
        <p:spPr/>
        <p:txBody>
          <a:bodyPr/>
          <a:lstStyle/>
          <a:p>
            <a:r>
              <a:rPr lang="en-US" smtClean="0"/>
              <a:t>salasibatumo555@gmail.com /salolemo@yahoo.com</a:t>
            </a:r>
            <a:endParaRPr lang="en-US" dirty="0"/>
          </a:p>
        </p:txBody>
      </p:sp>
      <p:sp>
        <p:nvSpPr>
          <p:cNvPr id="11" name="Slide Number Placeholder 10"/>
          <p:cNvSpPr>
            <a:spLocks noGrp="1"/>
          </p:cNvSpPr>
          <p:nvPr>
            <p:ph type="sldNum" sz="quarter" idx="12"/>
          </p:nvPr>
        </p:nvSpPr>
        <p:spPr/>
        <p:txBody>
          <a:bodyPr/>
          <a:lstStyle/>
          <a:p>
            <a:fld id="{B6F15528-21DE-4FAA-801E-634DDDAF4B2B}" type="slidenum">
              <a:rPr lang="en-US" smtClean="0"/>
              <a:pPr/>
              <a:t>16</a:t>
            </a:fld>
            <a:endParaRPr lang="en-US" dirty="0"/>
          </a:p>
        </p:txBody>
      </p:sp>
    </p:spTree>
  </p:cSld>
  <p:clrMapOvr>
    <a:masterClrMapping/>
  </p:clrMapOvr>
  <p:transition>
    <p:pull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style>
          <a:lnRef idx="1">
            <a:schemeClr val="accent5"/>
          </a:lnRef>
          <a:fillRef idx="2">
            <a:schemeClr val="accent5"/>
          </a:fillRef>
          <a:effectRef idx="1">
            <a:schemeClr val="accent5"/>
          </a:effectRef>
          <a:fontRef idx="minor">
            <a:schemeClr val="dk1"/>
          </a:fontRef>
        </p:style>
        <p:txBody>
          <a:bodyPr/>
          <a:lstStyle/>
          <a:p>
            <a:r>
              <a:rPr lang="en-US" b="1" dirty="0" smtClean="0">
                <a:effectLst>
                  <a:outerShdw blurRad="38100" dist="38100" dir="2700000" algn="tl">
                    <a:srgbClr val="000000">
                      <a:alpha val="43137"/>
                    </a:srgbClr>
                  </a:outerShdw>
                </a:effectLst>
                <a:latin typeface="Times New Roman" pitchFamily="18" charset="0"/>
                <a:cs typeface="Times New Roman" pitchFamily="18" charset="0"/>
              </a:rPr>
              <a:t>3. Sample preparations</a:t>
            </a:r>
            <a:endParaRPr lang="en-US"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9144000" cy="6019800"/>
          </a:xfrm>
        </p:spPr>
        <p:txBody>
          <a:bodyPr>
            <a:normAutofit/>
          </a:bodyPr>
          <a:lstStyle/>
          <a:p>
            <a:r>
              <a:rPr lang="en-US" sz="2400" dirty="0" smtClean="0">
                <a:latin typeface="Times New Roman" pitchFamily="18" charset="0"/>
                <a:cs typeface="Times New Roman" pitchFamily="18" charset="0"/>
              </a:rPr>
              <a:t>Most samples are not ready for direct introduction into instruments. For example, in the analysis of pesticides in fish liver, it is not possible to analyze the liver directly</a:t>
            </a:r>
          </a:p>
          <a:p>
            <a:r>
              <a:rPr lang="en-US" sz="2400" dirty="0" smtClean="0">
                <a:latin typeface="Times New Roman" pitchFamily="18" charset="0"/>
                <a:cs typeface="Times New Roman" pitchFamily="18" charset="0"/>
              </a:rPr>
              <a:t>The pesticides have to be extracted into a solution, which can be analyzed by an instrument. </a:t>
            </a:r>
          </a:p>
          <a:p>
            <a:r>
              <a:rPr lang="en-US" sz="2400" dirty="0" smtClean="0">
                <a:latin typeface="Times New Roman" pitchFamily="18" charset="0"/>
                <a:cs typeface="Times New Roman" pitchFamily="18" charset="0"/>
              </a:rPr>
              <a:t>There might be several processes within sample preparation itself.</a:t>
            </a:r>
          </a:p>
          <a:p>
            <a:r>
              <a:rPr lang="en-US" sz="2400" dirty="0" smtClean="0">
                <a:latin typeface="Times New Roman" pitchFamily="18" charset="0"/>
                <a:cs typeface="Times New Roman" pitchFamily="18" charset="0"/>
              </a:rPr>
              <a:t>Hence analysis by these instruments should be preceded by appropriate sample-preparation steps that </a:t>
            </a:r>
            <a:r>
              <a:rPr lang="en-US" sz="2400" b="1" dirty="0" smtClean="0">
                <a:latin typeface="Times New Roman" pitchFamily="18" charset="0"/>
                <a:cs typeface="Times New Roman" pitchFamily="18" charset="0"/>
              </a:rPr>
              <a:t>concentrate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and </a:t>
            </a:r>
            <a:r>
              <a:rPr lang="en-US" sz="2400" b="1" dirty="0" smtClean="0">
                <a:latin typeface="Times New Roman" pitchFamily="18" charset="0"/>
                <a:cs typeface="Times New Roman" pitchFamily="18" charset="0"/>
              </a:rPr>
              <a:t>clean up </a:t>
            </a:r>
            <a:r>
              <a:rPr lang="en-US" sz="2400" dirty="0" smtClean="0">
                <a:latin typeface="Times New Roman" pitchFamily="18" charset="0"/>
                <a:cs typeface="Times New Roman" pitchFamily="18" charset="0"/>
              </a:rPr>
              <a:t>of  interferences</a:t>
            </a:r>
          </a:p>
          <a:p>
            <a:endParaRPr lang="en-US" sz="2400"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dirty="0"/>
          </a:p>
        </p:txBody>
      </p:sp>
    </p:spTree>
  </p:cSld>
  <p:clrMapOvr>
    <a:masterClrMapping/>
  </p:clrMapOvr>
  <p:transition>
    <p:pull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Rectangle 3"/>
          <p:cNvSpPr txBox="1">
            <a:spLocks noChangeArrowheads="1"/>
          </p:cNvSpPr>
          <p:nvPr/>
        </p:nvSpPr>
        <p:spPr>
          <a:xfrm>
            <a:off x="228600" y="1219200"/>
            <a:ext cx="8686800" cy="5562600"/>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Purpose Of Sample Preparation</a:t>
            </a:r>
            <a:endPar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smtClean="0">
                <a:ln>
                  <a:noFill/>
                </a:ln>
                <a:solidFill>
                  <a:srgbClr val="0000FF"/>
                </a:solidFill>
                <a:effectLst/>
                <a:uLnTx/>
                <a:uFillTx/>
                <a:latin typeface="Times New Roman" pitchFamily="18" charset="0"/>
                <a:ea typeface="+mn-ea"/>
                <a:cs typeface="Times New Roman" pitchFamily="18" charset="0"/>
              </a:rPr>
              <a:t>Purpose may be one or a combination of the following:</a:t>
            </a:r>
            <a:endPar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514350" marR="0" lvl="0" indent="-514350" algn="just"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400" b="0" u="none" strike="noStrike" kern="1200" cap="none" spc="0" normalizeH="0" baseline="0" noProof="0" dirty="0" smtClean="0">
                <a:ln>
                  <a:noFill/>
                </a:ln>
                <a:solidFill>
                  <a:srgbClr val="0000FF"/>
                </a:solidFill>
                <a:effectLst/>
                <a:uLnTx/>
                <a:uFillTx/>
                <a:latin typeface="Times New Roman" pitchFamily="18" charset="0"/>
                <a:ea typeface="+mn-ea"/>
                <a:cs typeface="Times New Roman" pitchFamily="18" charset="0"/>
              </a:rPr>
              <a:t>To</a:t>
            </a:r>
            <a:r>
              <a:rPr kumimoji="0" lang="en-US" sz="2400" b="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homogenize sample or remove moisture: air-drying or freeze-drying, homogenization, grounding, and sieving.</a:t>
            </a:r>
          </a:p>
          <a:p>
            <a:pPr marL="514350" marR="0" lvl="0" indent="-514350" algn="just"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400" b="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Assures that the subsample taken for analysis is representative.</a:t>
            </a:r>
          </a:p>
          <a:p>
            <a:pPr marL="514350" marR="0" lvl="0" indent="-514350" algn="just"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500" b="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To increase/decrease analyte concentration: pre-concentration is needed for almost all trace analysis,</a:t>
            </a:r>
          </a:p>
          <a:p>
            <a:pPr marL="514350" lvl="0" indent="-514350" algn="just">
              <a:spcBef>
                <a:spcPct val="20000"/>
              </a:spcBef>
              <a:buFont typeface="Wingdings" pitchFamily="2" charset="2"/>
              <a:buChar char="ü"/>
            </a:pPr>
            <a:r>
              <a:rPr lang="en-US" sz="2400" dirty="0" smtClean="0">
                <a:latin typeface="Times New Roman" pitchFamily="18" charset="0"/>
                <a:cs typeface="Times New Roman" pitchFamily="18" charset="0"/>
              </a:rPr>
              <a:t>To remove interfering chemicals: major issue for trace organic compounds</a:t>
            </a:r>
          </a:p>
          <a:p>
            <a:pPr marL="514350" indent="-514350" algn="just">
              <a:spcBef>
                <a:spcPct val="20000"/>
              </a:spcBef>
              <a:buFont typeface="Wingdings" pitchFamily="2" charset="2"/>
              <a:buChar char="ü"/>
            </a:pPr>
            <a:r>
              <a:rPr lang="en-US" sz="2400" dirty="0" smtClean="0">
                <a:latin typeface="Times New Roman" pitchFamily="18" charset="0"/>
                <a:cs typeface="Times New Roman" pitchFamily="18" charset="0"/>
              </a:rPr>
              <a:t>To change sample phase: sample phase may be needed to be changed to fit the instrument</a:t>
            </a:r>
          </a:p>
          <a:p>
            <a:pPr marL="514350" indent="-514350" algn="just">
              <a:spcBef>
                <a:spcPct val="20000"/>
              </a:spcBef>
              <a:buFont typeface="Wingdings" pitchFamily="2" charset="2"/>
              <a:buChar char="ü"/>
            </a:pPr>
            <a:r>
              <a:rPr lang="en-US" sz="2400" dirty="0" smtClean="0">
                <a:latin typeface="Times New Roman" pitchFamily="18" charset="0"/>
                <a:cs typeface="Times New Roman" pitchFamily="18" charset="0"/>
              </a:rPr>
              <a:t>To liberate analyte from sample matrix: analyte species may be needed to be liberated from sample matrix </a:t>
            </a:r>
          </a:p>
          <a:p>
            <a:pPr marL="514350" lvl="0" indent="-514350" algn="just">
              <a:spcBef>
                <a:spcPct val="20000"/>
              </a:spcBef>
              <a:buFont typeface="Wingdings" pitchFamily="2" charset="2"/>
              <a:buChar char="ü"/>
            </a:pPr>
            <a:endParaRPr kumimoji="0" lang="en-US" sz="2400" b="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5" name="Footer Placeholder 4"/>
          <p:cNvSpPr>
            <a:spLocks noGrp="1"/>
          </p:cNvSpPr>
          <p:nvPr>
            <p:ph type="ftr" sz="quarter" idx="11"/>
          </p:nvPr>
        </p:nvSpPr>
        <p:spPr>
          <a:xfrm>
            <a:off x="6019800" y="6324600"/>
            <a:ext cx="2895600" cy="365125"/>
          </a:xfrm>
        </p:spPr>
        <p:txBody>
          <a:bodyPr/>
          <a:lstStyle/>
          <a:p>
            <a:r>
              <a:rPr lang="en-US" dirty="0"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2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2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2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2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2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fade">
                                      <p:cBhvr>
                                        <p:cTn id="32"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style>
          <a:lnRef idx="1">
            <a:schemeClr val="accent5"/>
          </a:lnRef>
          <a:fillRef idx="2">
            <a:schemeClr val="accent5"/>
          </a:fillRef>
          <a:effectRef idx="1">
            <a:schemeClr val="accent5"/>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Cont…</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943600"/>
          </a:xfrm>
        </p:spPr>
        <p:txBody>
          <a:bodyPr>
            <a:normAutofit/>
          </a:bodyPr>
          <a:lstStyle/>
          <a:p>
            <a:pPr algn="just"/>
            <a:r>
              <a:rPr lang="en-US" sz="2400" dirty="0" smtClean="0">
                <a:latin typeface="Times New Roman" pitchFamily="18" charset="0"/>
                <a:cs typeface="Times New Roman" pitchFamily="18" charset="0"/>
              </a:rPr>
              <a:t>To modify chemical structure: chemical </a:t>
            </a:r>
            <a:r>
              <a:rPr lang="en-US" sz="2400" dirty="0" err="1" smtClean="0">
                <a:latin typeface="Times New Roman" pitchFamily="18" charset="0"/>
                <a:cs typeface="Times New Roman" pitchFamily="18" charset="0"/>
              </a:rPr>
              <a:t>derivatization</a:t>
            </a:r>
            <a:r>
              <a:rPr lang="en-US" sz="2400" dirty="0" smtClean="0">
                <a:latin typeface="Times New Roman" pitchFamily="18" charset="0"/>
                <a:cs typeface="Times New Roman" pitchFamily="18" charset="0"/>
              </a:rPr>
              <a:t> is used to increase or decrease volatility for HPLC or GC analysis</a:t>
            </a:r>
          </a:p>
          <a:p>
            <a:pPr>
              <a:buFont typeface="Wingdings" pitchFamily="2" charset="2"/>
              <a:buChar char="Ø"/>
            </a:pPr>
            <a:r>
              <a:rPr lang="en-US" sz="2400" b="1" dirty="0" smtClean="0">
                <a:solidFill>
                  <a:srgbClr val="FF0000"/>
                </a:solidFill>
                <a:latin typeface="Times New Roman" pitchFamily="18" charset="0"/>
                <a:cs typeface="Times New Roman" pitchFamily="18" charset="0"/>
              </a:rPr>
              <a:t>On the other hand</a:t>
            </a:r>
            <a:r>
              <a:rPr lang="en-US" sz="2400" dirty="0" smtClean="0">
                <a:latin typeface="Times New Roman" pitchFamily="18" charset="0"/>
                <a:cs typeface="Times New Roman" pitchFamily="18" charset="0"/>
              </a:rPr>
              <a:t>, Some of the samples are does not required sample preparations for analysis. </a:t>
            </a:r>
            <a:r>
              <a:rPr lang="en-US" sz="2400" dirty="0" err="1" smtClean="0">
                <a:latin typeface="Times New Roman" pitchFamily="18" charset="0"/>
                <a:cs typeface="Times New Roman" pitchFamily="18" charset="0"/>
              </a:rPr>
              <a:t>e.g</a:t>
            </a:r>
            <a:r>
              <a:rPr lang="en-US" sz="2400" dirty="0" smtClean="0">
                <a:latin typeface="Times New Roman" pitchFamily="18" charset="0"/>
                <a:cs typeface="Times New Roman" pitchFamily="18" charset="0"/>
              </a:rPr>
              <a:t> Drinking water quality analysis.</a:t>
            </a:r>
          </a:p>
          <a:p>
            <a:pPr>
              <a:buFont typeface="Wingdings" pitchFamily="2" charset="2"/>
              <a:buChar char="Ø"/>
            </a:pP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However</a:t>
            </a:r>
            <a:r>
              <a:rPr lang="en-US" sz="2400" dirty="0" smtClean="0">
                <a:latin typeface="Times New Roman" pitchFamily="18" charset="0"/>
                <a:cs typeface="Times New Roman" pitchFamily="18" charset="0"/>
              </a:rPr>
              <a:t>, almost all samples are required sample preparations and be very time consuming, e.g. Chromatographic analysis</a:t>
            </a:r>
          </a:p>
          <a:p>
            <a:pPr>
              <a:buFont typeface="Wingdings" pitchFamily="2" charset="2"/>
              <a:buChar char="Ø"/>
            </a:pPr>
            <a:endParaRPr lang="en-US" sz="2400" dirty="0" smtClean="0">
              <a:latin typeface="Times New Roman" pitchFamily="18" charset="0"/>
              <a:cs typeface="Times New Roman" pitchFamily="18" charset="0"/>
            </a:endParaRPr>
          </a:p>
          <a:p>
            <a:pPr algn="just"/>
            <a:endParaRPr lang="en-US" sz="2400" dirty="0"/>
          </a:p>
        </p:txBody>
      </p:sp>
      <p:pic>
        <p:nvPicPr>
          <p:cNvPr id="4" name="Picture 3" descr="fig7-1.jpg"/>
          <p:cNvPicPr>
            <a:picLocks noChangeAspect="1"/>
          </p:cNvPicPr>
          <p:nvPr/>
        </p:nvPicPr>
        <p:blipFill>
          <a:blip r:embed="rId2" cstate="print"/>
          <a:srcRect/>
          <a:stretch>
            <a:fillRect/>
          </a:stretch>
        </p:blipFill>
        <p:spPr bwMode="auto">
          <a:xfrm>
            <a:off x="228600" y="3505200"/>
            <a:ext cx="8610599" cy="3124200"/>
          </a:xfrm>
          <a:prstGeom prst="rect">
            <a:avLst/>
          </a:prstGeom>
          <a:noFill/>
          <a:ln w="9525">
            <a:noFill/>
            <a:miter lim="800000"/>
            <a:headEnd/>
            <a:tailEnd/>
          </a:ln>
        </p:spPr>
      </p:pic>
      <p:sp>
        <p:nvSpPr>
          <p:cNvPr id="5" name="Footer Placeholder 4"/>
          <p:cNvSpPr>
            <a:spLocks noGrp="1"/>
          </p:cNvSpPr>
          <p:nvPr>
            <p:ph type="ftr" sz="quarter" idx="11"/>
          </p:nvPr>
        </p:nvSpPr>
        <p:spPr>
          <a:xfrm>
            <a:off x="3124200" y="6356350"/>
            <a:ext cx="3276600" cy="365125"/>
          </a:xfrm>
        </p:spPr>
        <p:txBody>
          <a:bodyPr/>
          <a:lstStyle/>
          <a:p>
            <a:r>
              <a:rPr lang="en-US" dirty="0"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dirty="0"/>
          </a:p>
        </p:txBody>
      </p:sp>
    </p:spTree>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style>
          <a:lnRef idx="1">
            <a:schemeClr val="accent5"/>
          </a:lnRef>
          <a:fillRef idx="2">
            <a:schemeClr val="accent5"/>
          </a:fillRef>
          <a:effectRef idx="1">
            <a:schemeClr val="accent5"/>
          </a:effectRef>
          <a:fontRef idx="minor">
            <a:schemeClr val="dk1"/>
          </a:fontRef>
        </p:style>
        <p:txBody>
          <a:bodyPr>
            <a:normAutofit/>
          </a:bodyPr>
          <a:lstStyle/>
          <a:p>
            <a:r>
              <a:rPr lang="en-US" b="1" dirty="0" smtClean="0">
                <a:effectLst>
                  <a:outerShdw blurRad="38100" dist="38100" dir="2700000" algn="tl">
                    <a:srgbClr val="000000">
                      <a:alpha val="43137"/>
                    </a:srgbClr>
                  </a:outerShdw>
                </a:effectLst>
                <a:latin typeface="Times New Roman" pitchFamily="18" charset="0"/>
                <a:cs typeface="Times New Roman" pitchFamily="18" charset="0"/>
              </a:rPr>
              <a:t>Out line </a:t>
            </a:r>
            <a:endParaRPr lang="en-US"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a:bodyPr>
          <a:lstStyle/>
          <a:p>
            <a:pPr>
              <a:buFont typeface="Wingdings" pitchFamily="2" charset="2"/>
              <a:buChar char="v"/>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Systematic analysis  of real samples</a:t>
            </a:r>
          </a:p>
          <a:p>
            <a:pPr>
              <a:buFont typeface="Wingdings" pitchFamily="2" charset="2"/>
              <a:buChar char="v"/>
            </a:pPr>
            <a:r>
              <a:rPr lang="en-US" sz="2400" dirty="0" smtClean="0">
                <a:latin typeface="Times New Roman" pitchFamily="18" charset="0"/>
                <a:cs typeface="Times New Roman" pitchFamily="18" charset="0"/>
              </a:rPr>
              <a:t> Sampling,</a:t>
            </a:r>
          </a:p>
          <a:p>
            <a:pPr>
              <a:buFont typeface="Wingdings" pitchFamily="2" charset="2"/>
              <a:buChar char="v"/>
            </a:pPr>
            <a:r>
              <a:rPr lang="en-US" sz="2400" dirty="0" smtClean="0">
                <a:latin typeface="Times New Roman" pitchFamily="18" charset="0"/>
                <a:cs typeface="Times New Roman" pitchFamily="18" charset="0"/>
              </a:rPr>
              <a:t>Sample  preservation </a:t>
            </a:r>
          </a:p>
          <a:p>
            <a:pPr>
              <a:buFont typeface="Wingdings" pitchFamily="2" charset="2"/>
              <a:buChar char="v"/>
            </a:pPr>
            <a:r>
              <a:rPr lang="en-US" sz="2400" dirty="0" smtClean="0">
                <a:latin typeface="Times New Roman" pitchFamily="18" charset="0"/>
                <a:cs typeface="Times New Roman" pitchFamily="18" charset="0"/>
              </a:rPr>
              <a:t>Sample preparation  </a:t>
            </a:r>
          </a:p>
          <a:p>
            <a:pPr>
              <a:buFont typeface="Wingdings" pitchFamily="2" charset="2"/>
              <a:buChar char="v"/>
            </a:pPr>
            <a:r>
              <a:rPr lang="en-US" sz="2400" dirty="0" smtClean="0">
                <a:latin typeface="Times New Roman" pitchFamily="18" charset="0"/>
                <a:cs typeface="Times New Roman" pitchFamily="18" charset="0"/>
              </a:rPr>
              <a:t>Biological samples</a:t>
            </a:r>
          </a:p>
          <a:p>
            <a:pPr>
              <a:buFont typeface="Wingdings" pitchFamily="2" charset="2"/>
              <a:buChar char="v"/>
            </a:pPr>
            <a:r>
              <a:rPr lang="en-US" sz="2400" dirty="0" smtClean="0">
                <a:latin typeface="Times New Roman" pitchFamily="18" charset="0"/>
                <a:cs typeface="Times New Roman" pitchFamily="18" charset="0"/>
              </a:rPr>
              <a:t>Food and beverages samples</a:t>
            </a:r>
          </a:p>
          <a:p>
            <a:pPr>
              <a:buFont typeface="Wingdings" pitchFamily="2" charset="2"/>
              <a:buChar char="v"/>
            </a:pPr>
            <a:r>
              <a:rPr lang="en-US" sz="2400" dirty="0" smtClean="0">
                <a:latin typeface="Times New Roman" pitchFamily="18" charset="0"/>
                <a:cs typeface="Times New Roman" pitchFamily="18" charset="0"/>
              </a:rPr>
              <a:t>Water and waste water samples</a:t>
            </a:r>
          </a:p>
          <a:p>
            <a:pPr>
              <a:buNone/>
            </a:pPr>
            <a:endParaRPr lang="en-US" sz="2400" dirty="0" smtClean="0">
              <a:latin typeface="Times New Roman" pitchFamily="18" charset="0"/>
              <a:cs typeface="Times New Roman" pitchFamily="18" charset="0"/>
            </a:endParaRPr>
          </a:p>
          <a:p>
            <a:pPr>
              <a:buFont typeface="Wingdings" pitchFamily="2" charset="2"/>
              <a:buChar char="Ø"/>
            </a:pP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z="2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pPr/>
              <a:t>2</a:t>
            </a:fld>
            <a:endPar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pPr algn="just"/>
            <a:r>
              <a:rPr lang="en-US" sz="3200" b="1" dirty="0" smtClean="0">
                <a:latin typeface="Times New Roman" pitchFamily="18" charset="0"/>
                <a:cs typeface="Times New Roman" pitchFamily="18" charset="0"/>
              </a:rPr>
              <a:t>      Sample preparation can be one of the following</a:t>
            </a:r>
            <a:endParaRPr lang="en-US" sz="3200" dirty="0"/>
          </a:p>
        </p:txBody>
      </p:sp>
      <p:sp>
        <p:nvSpPr>
          <p:cNvPr id="4" name="Content Placeholder 2"/>
          <p:cNvSpPr>
            <a:spLocks noGrp="1"/>
          </p:cNvSpPr>
          <p:nvPr>
            <p:ph idx="1"/>
          </p:nvPr>
        </p:nvSpPr>
        <p:spPr>
          <a:xfrm>
            <a:off x="0" y="838200"/>
            <a:ext cx="9144000" cy="6019800"/>
          </a:xfrm>
        </p:spPr>
        <p:txBody>
          <a:bodyPr>
            <a:normAutofit/>
          </a:bodyPr>
          <a:lstStyle/>
          <a:p>
            <a:endParaRPr lang="en-US" sz="2400" dirty="0" smtClean="0"/>
          </a:p>
          <a:p>
            <a:pPr lvl="0" algn="just"/>
            <a:r>
              <a:rPr lang="en-US" sz="2400" b="1" dirty="0" smtClean="0">
                <a:solidFill>
                  <a:srgbClr val="FF0000"/>
                </a:solidFill>
                <a:latin typeface="Times New Roman" pitchFamily="18" charset="0"/>
                <a:cs typeface="Times New Roman" pitchFamily="18" charset="0"/>
              </a:rPr>
              <a:t>Off-line</a:t>
            </a:r>
          </a:p>
          <a:p>
            <a:pPr algn="just">
              <a:buFont typeface="Wingdings" pitchFamily="2" charset="2"/>
              <a:buChar char="ü"/>
            </a:pPr>
            <a:r>
              <a:rPr lang="en-US" sz="2400" dirty="0" smtClean="0">
                <a:latin typeface="Times New Roman" pitchFamily="18" charset="0"/>
                <a:cs typeface="Times New Roman" pitchFamily="18" charset="0"/>
              </a:rPr>
              <a:t>They are manual based methods or </a:t>
            </a:r>
          </a:p>
          <a:p>
            <a:pPr algn="just">
              <a:buFont typeface="Wingdings" pitchFamily="2" charset="2"/>
              <a:buChar char="ü"/>
            </a:pPr>
            <a:r>
              <a:rPr lang="en-US" sz="2400" dirty="0" smtClean="0">
                <a:latin typeface="Times New Roman" pitchFamily="18" charset="0"/>
                <a:cs typeface="Times New Roman" pitchFamily="18" charset="0"/>
              </a:rPr>
              <a:t>They are not computerized</a:t>
            </a:r>
          </a:p>
          <a:p>
            <a:pPr lvl="0" algn="just"/>
            <a:r>
              <a:rPr lang="en-US" sz="2400" b="1" dirty="0" smtClean="0">
                <a:solidFill>
                  <a:srgbClr val="FF0000"/>
                </a:solidFill>
                <a:latin typeface="Times New Roman" pitchFamily="18" charset="0"/>
                <a:cs typeface="Times New Roman" pitchFamily="18" charset="0"/>
              </a:rPr>
              <a:t>Online</a:t>
            </a:r>
          </a:p>
          <a:p>
            <a:pPr algn="just">
              <a:buFont typeface="Wingdings" pitchFamily="2" charset="2"/>
              <a:buChar char="ü"/>
            </a:pPr>
            <a:r>
              <a:rPr lang="en-US" sz="2400" dirty="0" smtClean="0">
                <a:latin typeface="Times New Roman" pitchFamily="18" charset="0"/>
                <a:cs typeface="Times New Roman" pitchFamily="18" charset="0"/>
              </a:rPr>
              <a:t>They are fully automated</a:t>
            </a:r>
          </a:p>
          <a:p>
            <a:pPr lvl="0" algn="just"/>
            <a:r>
              <a:rPr lang="en-US" sz="2400" b="1" dirty="0" smtClean="0">
                <a:solidFill>
                  <a:srgbClr val="FF0000"/>
                </a:solidFill>
                <a:latin typeface="Times New Roman" pitchFamily="18" charset="0"/>
                <a:cs typeface="Times New Roman" pitchFamily="18" charset="0"/>
              </a:rPr>
              <a:t>At-line</a:t>
            </a:r>
          </a:p>
          <a:p>
            <a:pPr algn="just">
              <a:buFont typeface="Wingdings" pitchFamily="2" charset="2"/>
              <a:buChar char="ü"/>
            </a:pPr>
            <a:r>
              <a:rPr lang="en-US" sz="2400" dirty="0" smtClean="0">
                <a:latin typeface="Times New Roman" pitchFamily="18" charset="0"/>
                <a:cs typeface="Times New Roman" pitchFamily="18" charset="0"/>
              </a:rPr>
              <a:t>In this case both sample preparation and analysis are automated and takes place simultaneously.</a:t>
            </a:r>
          </a:p>
          <a:p>
            <a:pPr algn="just">
              <a:buFont typeface="Wingdings" pitchFamily="2" charset="2"/>
              <a:buChar char="ü"/>
            </a:pPr>
            <a:r>
              <a:rPr lang="en-US" sz="2400" dirty="0" smtClean="0">
                <a:latin typeface="Times New Roman" pitchFamily="18" charset="0"/>
                <a:cs typeface="Times New Roman" pitchFamily="18" charset="0"/>
              </a:rPr>
              <a:t>The extraction/</a:t>
            </a:r>
            <a:r>
              <a:rPr lang="en-US" sz="2400" dirty="0" err="1" smtClean="0">
                <a:latin typeface="Times New Roman" pitchFamily="18" charset="0"/>
                <a:cs typeface="Times New Roman" pitchFamily="18" charset="0"/>
              </a:rPr>
              <a:t>preconcentration</a:t>
            </a:r>
            <a:r>
              <a:rPr lang="en-US" sz="2400" dirty="0" smtClean="0">
                <a:latin typeface="Times New Roman" pitchFamily="18" charset="0"/>
                <a:cs typeface="Times New Roman" pitchFamily="18" charset="0"/>
              </a:rPr>
              <a:t> technique is aligned with the instrument</a:t>
            </a:r>
          </a:p>
          <a:p>
            <a:pPr algn="just"/>
            <a:endParaRPr lang="en-US" sz="24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20</a:t>
            </a:fld>
            <a:endParaRPr lang="en-US" dirty="0"/>
          </a:p>
        </p:txBody>
      </p:sp>
    </p:spTree>
  </p:cSld>
  <p:clrMapOvr>
    <a:masterClrMapping/>
  </p:clrMapOvr>
  <p:transition>
    <p:pull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731838"/>
          </a:xfrm>
        </p:spPr>
        <p:txBody>
          <a:bodyPr>
            <a:normAutofit/>
          </a:bodyPr>
          <a:lstStyle/>
          <a:p>
            <a:r>
              <a:rPr lang="en-US" sz="3600" b="1" u="sng" dirty="0" smtClean="0">
                <a:solidFill>
                  <a:srgbClr val="FF0000"/>
                </a:solidFill>
                <a:latin typeface="Times New Roman" pitchFamily="18" charset="0"/>
                <a:cs typeface="Times New Roman" pitchFamily="18" charset="0"/>
              </a:rPr>
              <a:t>Steps in Sample Preparation</a:t>
            </a:r>
            <a:endParaRPr lang="en-US" sz="3600" b="1" u="sng"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3657600"/>
            <a:ext cx="8686800" cy="3124200"/>
          </a:xfrm>
        </p:spPr>
        <p:style>
          <a:lnRef idx="2">
            <a:schemeClr val="dk1"/>
          </a:lnRef>
          <a:fillRef idx="1">
            <a:schemeClr val="lt1"/>
          </a:fillRef>
          <a:effectRef idx="0">
            <a:schemeClr val="dk1"/>
          </a:effectRef>
          <a:fontRef idx="minor">
            <a:schemeClr val="dk1"/>
          </a:fontRef>
        </p:style>
        <p:txBody>
          <a:bodyPr>
            <a:normAutofit/>
          </a:bodyPr>
          <a:lstStyle/>
          <a:p>
            <a:pPr marL="514350" indent="-514350" algn="just">
              <a:buNone/>
            </a:pPr>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 </a:t>
            </a: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Homogenization (size reduction</a:t>
            </a:r>
            <a:r>
              <a:rPr lang="en-US" sz="2400" b="1" u="sng" dirty="0" smtClean="0">
                <a:latin typeface="Times New Roman" pitchFamily="18" charset="0"/>
                <a:cs typeface="Times New Roman" pitchFamily="18" charset="0"/>
              </a:rPr>
              <a:t>)</a:t>
            </a:r>
          </a:p>
          <a:p>
            <a:pPr marL="514350" indent="-514350" algn="just">
              <a:buFontTx/>
              <a:buChar char="-"/>
            </a:pPr>
            <a:r>
              <a:rPr lang="en-US" sz="2400" dirty="0" smtClean="0">
                <a:latin typeface="Times New Roman" pitchFamily="18" charset="0"/>
                <a:cs typeface="Times New Roman" pitchFamily="18" charset="0"/>
              </a:rPr>
              <a:t>This can be done by grinding the sample using mortal and pestle or using homoinizing mill.</a:t>
            </a:r>
          </a:p>
          <a:p>
            <a:pPr marL="514350" indent="-514350" algn="just">
              <a:buNone/>
            </a:pP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2. Extraction</a:t>
            </a:r>
            <a:r>
              <a:rPr lang="en-US" sz="2400" b="1" u="sng" dirty="0" smtClean="0">
                <a:latin typeface="Times New Roman" pitchFamily="18" charset="0"/>
                <a:cs typeface="Times New Roman" pitchFamily="18" charset="0"/>
              </a:rPr>
              <a:t>, </a:t>
            </a:r>
          </a:p>
          <a:p>
            <a:pPr marL="514350" indent="-514350" algn="just">
              <a:buNone/>
            </a:pPr>
            <a:r>
              <a:rPr lang="en-US" sz="2400" b="1" dirty="0" smtClean="0">
                <a:latin typeface="Times New Roman" pitchFamily="18" charset="0"/>
                <a:cs typeface="Times New Roman" pitchFamily="18" charset="0"/>
              </a:rPr>
              <a:t>- </a:t>
            </a:r>
            <a:r>
              <a:rPr lang="en-US" sz="2400" b="1" dirty="0" smtClean="0">
                <a:solidFill>
                  <a:srgbClr val="0000CC"/>
                </a:solidFill>
                <a:effectLst>
                  <a:outerShdw blurRad="38100" dist="38100" dir="2700000" algn="tl">
                    <a:srgbClr val="000000">
                      <a:alpha val="43137"/>
                    </a:srgbClr>
                  </a:outerShdw>
                </a:effectLst>
                <a:latin typeface="Times New Roman" pitchFamily="18" charset="0"/>
              </a:rPr>
              <a:t>Extraction</a:t>
            </a:r>
            <a:r>
              <a:rPr lang="ru-RU" sz="2400" i="1" dirty="0" smtClean="0">
                <a:latin typeface="Times New Roman" pitchFamily="18" charset="0"/>
              </a:rPr>
              <a:t> – </a:t>
            </a:r>
            <a:r>
              <a:rPr lang="en-US" sz="2400" dirty="0" smtClean="0">
                <a:latin typeface="Times New Roman" pitchFamily="18" charset="0"/>
              </a:rPr>
              <a:t>is the process by which a solute is transferred from one phase to a new phase</a:t>
            </a:r>
            <a:r>
              <a:rPr lang="ru-RU" sz="2400" dirty="0" smtClean="0">
                <a:latin typeface="Times New Roman" pitchFamily="18" charset="0"/>
              </a:rPr>
              <a:t>.</a:t>
            </a:r>
            <a:endParaRPr lang="ru-RU" sz="2400" b="1" dirty="0" smtClean="0">
              <a:latin typeface="Times New Roman" pitchFamily="18" charset="0"/>
            </a:endParaRPr>
          </a:p>
          <a:p>
            <a:pPr marL="514350" indent="-514350" algn="just">
              <a:buNone/>
            </a:pPr>
            <a:endParaRPr lang="en-US" b="1" dirty="0" smtClean="0">
              <a:latin typeface="Times New Roman" pitchFamily="18" charset="0"/>
              <a:cs typeface="Times New Roman" pitchFamily="18" charset="0"/>
            </a:endParaRPr>
          </a:p>
          <a:p>
            <a:pPr marL="514350" indent="-514350" algn="just">
              <a:buFontTx/>
              <a:buChar char="-"/>
            </a:pPr>
            <a:endParaRPr lang="en-US" dirty="0">
              <a:latin typeface="Times New Roman" pitchFamily="18" charset="0"/>
              <a:cs typeface="Times New Roman" pitchFamily="18" charset="0"/>
            </a:endParaRPr>
          </a:p>
        </p:txBody>
      </p:sp>
      <p:sp>
        <p:nvSpPr>
          <p:cNvPr id="4" name="Rectangle 3"/>
          <p:cNvSpPr/>
          <p:nvPr/>
        </p:nvSpPr>
        <p:spPr>
          <a:xfrm>
            <a:off x="228600" y="914400"/>
            <a:ext cx="8915400" cy="2677656"/>
          </a:xfrm>
          <a:prstGeom prst="rect">
            <a:avLst/>
          </a:prstGeom>
        </p:spPr>
        <p:txBody>
          <a:bodyPr wrap="square">
            <a:spAutoFit/>
          </a:bodyPr>
          <a:lstStyle/>
          <a:p>
            <a:pPr algn="just">
              <a:buFont typeface="Wingdings" pitchFamily="2" charset="2"/>
              <a:buChar char="§"/>
            </a:pP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The sample preparation may involve:</a:t>
            </a:r>
          </a:p>
          <a:p>
            <a:pPr marL="979488" algn="just">
              <a:buFont typeface="Wingdings" pitchFamily="2" charset="2"/>
              <a:buChar char="ü"/>
            </a:pPr>
            <a:r>
              <a:rPr lang="en-US" sz="2800" dirty="0" smtClean="0">
                <a:latin typeface="Times New Roman" pitchFamily="18" charset="0"/>
                <a:cs typeface="Times New Roman" pitchFamily="18" charset="0"/>
              </a:rPr>
              <a:t> </a:t>
            </a:r>
            <a:r>
              <a:rPr lang="en-US" sz="2800" dirty="0" smtClean="0">
                <a:solidFill>
                  <a:srgbClr val="0000FF"/>
                </a:solidFill>
                <a:latin typeface="Times New Roman" pitchFamily="18" charset="0"/>
                <a:cs typeface="Times New Roman" pitchFamily="18" charset="0"/>
              </a:rPr>
              <a:t>homogenization of the sample in a grinder,  </a:t>
            </a:r>
          </a:p>
          <a:p>
            <a:pPr marL="979488" algn="just"/>
            <a:r>
              <a:rPr lang="en-US" sz="2800" dirty="0" smtClean="0">
                <a:solidFill>
                  <a:srgbClr val="0000FF"/>
                </a:solidFill>
                <a:latin typeface="Times New Roman" pitchFamily="18" charset="0"/>
                <a:cs typeface="Times New Roman" pitchFamily="18" charset="0"/>
              </a:rPr>
              <a:t>    followed by </a:t>
            </a:r>
          </a:p>
          <a:p>
            <a:pPr marL="979488" algn="just">
              <a:buFont typeface="Wingdings" pitchFamily="2" charset="2"/>
              <a:buChar char="ü"/>
            </a:pPr>
            <a:r>
              <a:rPr lang="en-US" sz="2800" dirty="0" smtClean="0">
                <a:solidFill>
                  <a:srgbClr val="0000FF"/>
                </a:solidFill>
                <a:latin typeface="Times New Roman" pitchFamily="18" charset="0"/>
                <a:cs typeface="Times New Roman" pitchFamily="18" charset="0"/>
              </a:rPr>
              <a:t>extraction, </a:t>
            </a:r>
          </a:p>
          <a:p>
            <a:pPr marL="979488" algn="just">
              <a:buFont typeface="Wingdings" pitchFamily="2" charset="2"/>
              <a:buChar char="ü"/>
            </a:pPr>
            <a:r>
              <a:rPr lang="en-US" sz="2800" dirty="0" smtClean="0">
                <a:solidFill>
                  <a:srgbClr val="0000FF"/>
                </a:solidFill>
                <a:latin typeface="Times New Roman" pitchFamily="18" charset="0"/>
                <a:cs typeface="Times New Roman" pitchFamily="18" charset="0"/>
              </a:rPr>
              <a:t>concentration, and </a:t>
            </a:r>
          </a:p>
          <a:p>
            <a:pPr marL="979488" algn="just">
              <a:buFont typeface="Wingdings" pitchFamily="2" charset="2"/>
              <a:buChar char="ü"/>
            </a:pPr>
            <a:r>
              <a:rPr lang="en-US" sz="2800" dirty="0" smtClean="0">
                <a:solidFill>
                  <a:srgbClr val="0000FF"/>
                </a:solidFill>
                <a:latin typeface="Times New Roman" pitchFamily="18" charset="0"/>
                <a:cs typeface="Times New Roman" pitchFamily="18" charset="0"/>
              </a:rPr>
              <a:t>cleanup.</a:t>
            </a:r>
            <a:endParaRPr lang="en-US" sz="2800" dirty="0">
              <a:solidFill>
                <a:srgbClr val="0000FF"/>
              </a:solidFill>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dirty="0"/>
          </a:p>
        </p:txBody>
      </p:sp>
    </p:spTree>
  </p:cSld>
  <p:clrMapOvr>
    <a:masterClrMapping/>
  </p:clrMapOvr>
  <p:transition>
    <p:pull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fontScale="90000"/>
          </a:bodyPr>
          <a:lstStyle/>
          <a:p>
            <a:r>
              <a:rPr lang="en-US" sz="36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1.Homogenization (size reduction</a:t>
            </a:r>
            <a:r>
              <a:rPr lang="en-US" b="1" u="sng" dirty="0" smtClean="0">
                <a:latin typeface="Times New Roman" pitchFamily="18" charset="0"/>
                <a:cs typeface="Times New Roman" pitchFamily="18" charset="0"/>
              </a:rPr>
              <a:t>)</a:t>
            </a:r>
            <a:endParaRPr lang="en-US" dirty="0"/>
          </a:p>
        </p:txBody>
      </p:sp>
      <p:sp>
        <p:nvSpPr>
          <p:cNvPr id="3" name="Content Placeholder 2"/>
          <p:cNvSpPr>
            <a:spLocks noGrp="1"/>
          </p:cNvSpPr>
          <p:nvPr>
            <p:ph sz="half" idx="1"/>
          </p:nvPr>
        </p:nvSpPr>
        <p:spPr>
          <a:xfrm>
            <a:off x="0" y="838200"/>
            <a:ext cx="4495800" cy="6019800"/>
          </a:xfrm>
        </p:spPr>
        <p:txBody>
          <a:bodyPr/>
          <a:lstStyle/>
          <a:p>
            <a:r>
              <a:rPr lang="en-US" sz="2400" dirty="0" smtClean="0">
                <a:latin typeface="Times New Roman" pitchFamily="18" charset="0"/>
                <a:cs typeface="Times New Roman" pitchFamily="18" charset="0"/>
              </a:rPr>
              <a:t>This can be done by</a:t>
            </a:r>
          </a:p>
          <a:p>
            <a:r>
              <a:rPr lang="en-US" sz="2400" dirty="0" smtClean="0">
                <a:latin typeface="Times New Roman" pitchFamily="18" charset="0"/>
                <a:cs typeface="Times New Roman" pitchFamily="18" charset="0"/>
              </a:rPr>
              <a:t> grinding the sample using </a:t>
            </a:r>
          </a:p>
          <a:p>
            <a:r>
              <a:rPr lang="en-US" sz="2400" dirty="0" smtClean="0">
                <a:latin typeface="Times New Roman" pitchFamily="18" charset="0"/>
                <a:cs typeface="Times New Roman" pitchFamily="18" charset="0"/>
              </a:rPr>
              <a:t>Mortal and pestle</a:t>
            </a:r>
          </a:p>
          <a:p>
            <a:r>
              <a:rPr lang="en-US" sz="2400" dirty="0" smtClean="0">
                <a:latin typeface="Times New Roman" pitchFamily="18" charset="0"/>
                <a:cs typeface="Times New Roman" pitchFamily="18" charset="0"/>
              </a:rPr>
              <a:t> or using </a:t>
            </a:r>
            <a:r>
              <a:rPr lang="en-US" sz="2400" dirty="0" err="1" smtClean="0">
                <a:latin typeface="Times New Roman" pitchFamily="18" charset="0"/>
                <a:cs typeface="Times New Roman" pitchFamily="18" charset="0"/>
              </a:rPr>
              <a:t>homoinizing</a:t>
            </a:r>
            <a:r>
              <a:rPr lang="en-US" sz="2400" dirty="0" smtClean="0">
                <a:latin typeface="Times New Roman" pitchFamily="18" charset="0"/>
                <a:cs typeface="Times New Roman" pitchFamily="18" charset="0"/>
              </a:rPr>
              <a:t> mill.</a:t>
            </a:r>
          </a:p>
          <a:p>
            <a:endParaRPr lang="en-US" dirty="0"/>
          </a:p>
        </p:txBody>
      </p:sp>
      <p:pic>
        <p:nvPicPr>
          <p:cNvPr id="1026" name="Picture 2" descr="C:\Users\kkkk\Desktop\Photo for sample\images (1).jpg"/>
          <p:cNvPicPr>
            <a:picLocks noGrp="1" noChangeAspect="1" noChangeArrowheads="1"/>
          </p:cNvPicPr>
          <p:nvPr>
            <p:ph sz="half" idx="2"/>
          </p:nvPr>
        </p:nvPicPr>
        <p:blipFill>
          <a:blip r:embed="rId2"/>
          <a:srcRect/>
          <a:stretch>
            <a:fillRect/>
          </a:stretch>
        </p:blipFill>
        <p:spPr bwMode="auto">
          <a:xfrm>
            <a:off x="5257800" y="838200"/>
            <a:ext cx="2895600" cy="2286000"/>
          </a:xfrm>
          <a:prstGeom prst="rect">
            <a:avLst/>
          </a:prstGeom>
          <a:noFill/>
        </p:spPr>
      </p:pic>
      <p:sp>
        <p:nvSpPr>
          <p:cNvPr id="6" name="Down Arrow 5"/>
          <p:cNvSpPr/>
          <p:nvPr/>
        </p:nvSpPr>
        <p:spPr>
          <a:xfrm>
            <a:off x="6553200" y="3200400"/>
            <a:ext cx="533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C:\Users\kkkk\Desktop\Photo for sample\Photo Oct 01, 10 38 00 AM.jpg"/>
          <p:cNvPicPr/>
          <p:nvPr/>
        </p:nvPicPr>
        <p:blipFill>
          <a:blip r:embed="rId3" cstate="print"/>
          <a:srcRect/>
          <a:stretch>
            <a:fillRect/>
          </a:stretch>
        </p:blipFill>
        <p:spPr bwMode="auto">
          <a:xfrm>
            <a:off x="5410200" y="3810000"/>
            <a:ext cx="2895600" cy="2667000"/>
          </a:xfrm>
          <a:prstGeom prst="rect">
            <a:avLst/>
          </a:prstGeom>
          <a:noFill/>
          <a:ln w="9525">
            <a:noFill/>
            <a:miter lim="800000"/>
            <a:headEnd/>
            <a:tailEnd/>
          </a:ln>
        </p:spPr>
      </p:pic>
      <p:sp>
        <p:nvSpPr>
          <p:cNvPr id="7" name="Footer Placeholder 6"/>
          <p:cNvSpPr>
            <a:spLocks noGrp="1"/>
          </p:cNvSpPr>
          <p:nvPr>
            <p:ph type="ftr" sz="quarter" idx="11"/>
          </p:nvPr>
        </p:nvSpPr>
        <p:spPr/>
        <p:txBody>
          <a:bodyPr/>
          <a:lstStyle/>
          <a:p>
            <a:r>
              <a:rPr lang="en-US" smtClean="0"/>
              <a:t>salasibatumo555@gmail.com /salolemo@yahoo.com</a:t>
            </a:r>
            <a:endParaRPr lang="en-US"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22</a:t>
            </a:fld>
            <a:endParaRPr lang="en-US" dirty="0"/>
          </a:p>
        </p:txBody>
      </p:sp>
    </p:spTree>
  </p:cSld>
  <p:clrMapOvr>
    <a:masterClrMapping/>
  </p:clrMapOvr>
  <p:transition>
    <p:pull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2.Extraction </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562600"/>
          </a:xfrm>
        </p:spPr>
        <p:txBody>
          <a:bodyPr/>
          <a:lstStyle/>
          <a:p>
            <a:r>
              <a:rPr lang="en-US" sz="2400" dirty="0" smtClean="0">
                <a:latin typeface="Times New Roman" pitchFamily="18" charset="0"/>
                <a:cs typeface="Times New Roman" pitchFamily="18" charset="0"/>
              </a:rPr>
              <a:t>Extraction is the process  by which the solute is transfer from one phase into another(new phase)</a:t>
            </a:r>
          </a:p>
          <a:p>
            <a:r>
              <a:rPr lang="en-US" sz="2400" dirty="0" smtClean="0">
                <a:latin typeface="Times New Roman" pitchFamily="18" charset="0"/>
                <a:cs typeface="Times New Roman" pitchFamily="18" charset="0"/>
              </a:rPr>
              <a:t>            Types of extraction  </a:t>
            </a:r>
          </a:p>
          <a:p>
            <a:pPr marL="1079500" lvl="0" algn="just">
              <a:buFont typeface="Wingdings" pitchFamily="2" charset="2"/>
              <a:buChar char="ü"/>
              <a:defRPr/>
            </a:pPr>
            <a:r>
              <a:rPr lang="en-US" sz="2400" dirty="0" smtClean="0">
                <a:solidFill>
                  <a:srgbClr val="0000CC"/>
                </a:solidFill>
                <a:latin typeface="Times New Roman" pitchFamily="18" charset="0"/>
                <a:cs typeface="Times New Roman" pitchFamily="18" charset="0"/>
              </a:rPr>
              <a:t>liquid–liquid extraction (LLE), </a:t>
            </a:r>
          </a:p>
          <a:p>
            <a:pPr marL="1079500" lvl="0" algn="just">
              <a:buFont typeface="Wingdings" pitchFamily="2" charset="2"/>
              <a:buChar char="ü"/>
              <a:defRPr/>
            </a:pPr>
            <a:r>
              <a:rPr lang="en-US" sz="2400" dirty="0" smtClean="0">
                <a:solidFill>
                  <a:srgbClr val="0000CC"/>
                </a:solidFill>
                <a:latin typeface="Times New Roman" pitchFamily="18" charset="0"/>
                <a:cs typeface="Times New Roman" pitchFamily="18" charset="0"/>
              </a:rPr>
              <a:t> solid-phase extraction (SPE), and </a:t>
            </a:r>
          </a:p>
          <a:p>
            <a:pPr marL="1079500" lvl="0" algn="just">
              <a:buFont typeface="Wingdings" pitchFamily="2" charset="2"/>
              <a:buChar char="ü"/>
              <a:defRPr/>
            </a:pPr>
            <a:r>
              <a:rPr lang="en-US" sz="2400" dirty="0" smtClean="0">
                <a:solidFill>
                  <a:srgbClr val="0000CC"/>
                </a:solidFill>
                <a:latin typeface="Times New Roman" pitchFamily="18" charset="0"/>
                <a:cs typeface="Times New Roman" pitchFamily="18" charset="0"/>
              </a:rPr>
              <a:t> solid-phase micro extraction (SPME).</a:t>
            </a:r>
          </a:p>
          <a:p>
            <a:pPr marL="1079500" lvl="0" algn="just">
              <a:buFont typeface="Wingdings" pitchFamily="2" charset="2"/>
              <a:buChar char="ü"/>
              <a:defRPr/>
            </a:pPr>
            <a:r>
              <a:rPr lang="en-US" sz="2400" dirty="0" smtClean="0">
                <a:solidFill>
                  <a:srgbClr val="0000CC"/>
                </a:solidFill>
                <a:latin typeface="Times New Roman" pitchFamily="18" charset="0"/>
                <a:cs typeface="Times New Roman" pitchFamily="18" charset="0"/>
              </a:rPr>
              <a:t>A fourth, recently introduced technique, stir bar </a:t>
            </a:r>
          </a:p>
          <a:p>
            <a:pPr marL="1079500" lvl="0" algn="just">
              <a:defRPr/>
            </a:pPr>
            <a:r>
              <a:rPr lang="en-US" sz="2400" dirty="0" smtClean="0">
                <a:solidFill>
                  <a:srgbClr val="0000CC"/>
                </a:solidFill>
                <a:latin typeface="Times New Roman" pitchFamily="18" charset="0"/>
                <a:cs typeface="Times New Roman" pitchFamily="18" charset="0"/>
              </a:rPr>
              <a:t> Sportive extraction (SBSE), is also discussed</a:t>
            </a:r>
          </a:p>
          <a:p>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dirty="0"/>
          </a:p>
        </p:txBody>
      </p:sp>
    </p:spTree>
  </p:cSld>
  <p:clrMapOvr>
    <a:masterClrMapping/>
  </p:clrMapOvr>
  <p:transition>
    <p:pull dir="l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0" y="228600"/>
            <a:ext cx="9144000" cy="838200"/>
          </a:xfrm>
        </p:spPr>
        <p:txBody>
          <a:bodyPr>
            <a:normAutofit fontScale="90000"/>
          </a:bodyPr>
          <a:lstStyle/>
          <a:p>
            <a:r>
              <a:rPr lang="en-US" sz="3200" b="1" dirty="0" smtClean="0">
                <a:solidFill>
                  <a:srgbClr val="0000FF"/>
                </a:solidFill>
                <a:latin typeface="Times New Roman" pitchFamily="18" charset="0"/>
                <a:cs typeface="Times New Roman" pitchFamily="18" charset="0"/>
              </a:rPr>
              <a:t>2.1(Liquid-Liquid extraction)</a:t>
            </a:r>
            <a:r>
              <a:rPr lang="en-GB" sz="3200" b="1" dirty="0" smtClean="0">
                <a:solidFill>
                  <a:srgbClr val="0000FF"/>
                </a:solidFill>
                <a:latin typeface="Times New Roman" pitchFamily="18" charset="0"/>
                <a:cs typeface="Times New Roman" pitchFamily="18" charset="0"/>
              </a:rPr>
              <a:t> </a:t>
            </a:r>
            <a:r>
              <a:rPr lang="en-US" sz="3200" dirty="0" smtClean="0">
                <a:solidFill>
                  <a:srgbClr val="0000FF"/>
                </a:solidFill>
                <a:latin typeface="Times New Roman" pitchFamily="18" charset="0"/>
                <a:cs typeface="Times New Roman" pitchFamily="18" charset="0"/>
              </a:rPr>
              <a:t/>
            </a:r>
            <a:br>
              <a:rPr lang="en-US" sz="3200" dirty="0" smtClean="0">
                <a:solidFill>
                  <a:srgbClr val="0000FF"/>
                </a:solidFill>
                <a:latin typeface="Times New Roman" pitchFamily="18" charset="0"/>
                <a:cs typeface="Times New Roman" pitchFamily="18" charset="0"/>
              </a:rPr>
            </a:br>
            <a:endParaRPr lang="en-US" sz="3200" dirty="0" smtClean="0">
              <a:solidFill>
                <a:srgbClr val="0000FF"/>
              </a:solidFill>
              <a:latin typeface="Times New Roman" pitchFamily="18" charset="0"/>
              <a:cs typeface="Times New Roman" pitchFamily="18" charset="0"/>
            </a:endParaRPr>
          </a:p>
        </p:txBody>
      </p:sp>
      <p:sp>
        <p:nvSpPr>
          <p:cNvPr id="15363" name="Rectangle 3"/>
          <p:cNvSpPr>
            <a:spLocks noGrp="1" noChangeArrowheads="1"/>
          </p:cNvSpPr>
          <p:nvPr>
            <p:ph type="subTitle" idx="1"/>
          </p:nvPr>
        </p:nvSpPr>
        <p:spPr>
          <a:xfrm>
            <a:off x="152400" y="3124200"/>
            <a:ext cx="8763000" cy="3733800"/>
          </a:xfrm>
        </p:spPr>
        <p:txBody>
          <a:bodyPr>
            <a:normAutofit fontScale="32500" lnSpcReduction="20000"/>
          </a:bodyPr>
          <a:lstStyle/>
          <a:p>
            <a:pPr algn="just"/>
            <a:endParaRPr lang="en-US" sz="11200" dirty="0" smtClean="0">
              <a:solidFill>
                <a:schemeClr val="tx1"/>
              </a:solidFill>
              <a:latin typeface="Times New Roman" pitchFamily="18" charset="0"/>
              <a:cs typeface="Times New Roman" pitchFamily="18" charset="0"/>
            </a:endParaRPr>
          </a:p>
          <a:p>
            <a:pPr algn="just"/>
            <a:r>
              <a:rPr lang="en-US" sz="11200" dirty="0" smtClean="0">
                <a:solidFill>
                  <a:schemeClr val="tx1"/>
                </a:solidFill>
                <a:latin typeface="Times New Roman" pitchFamily="18" charset="0"/>
                <a:cs typeface="Times New Roman" pitchFamily="18" charset="0"/>
              </a:rPr>
              <a:t> </a:t>
            </a:r>
            <a:r>
              <a:rPr lang="en-US" sz="7400" dirty="0" smtClean="0">
                <a:solidFill>
                  <a:schemeClr val="tx1"/>
                </a:solidFill>
                <a:latin typeface="Times New Roman" pitchFamily="18" charset="0"/>
                <a:cs typeface="Times New Roman" pitchFamily="18" charset="0"/>
              </a:rPr>
              <a:t>When the extraction takes place from one liquid medium to another, the process is referred to as </a:t>
            </a:r>
            <a:r>
              <a:rPr lang="en-US" sz="7400" b="1" dirty="0" smtClean="0">
                <a:solidFill>
                  <a:srgbClr val="0000CC"/>
                </a:solidFill>
                <a:latin typeface="Times New Roman" pitchFamily="18" charset="0"/>
                <a:cs typeface="Times New Roman" pitchFamily="18" charset="0"/>
              </a:rPr>
              <a:t>liquid-liquid extraction.</a:t>
            </a:r>
          </a:p>
          <a:p>
            <a:pPr algn="just">
              <a:buFont typeface="Wingdings" pitchFamily="2" charset="2"/>
              <a:buChar char="Ø"/>
            </a:pPr>
            <a:r>
              <a:rPr lang="en-US" sz="7400" b="1" dirty="0" smtClean="0">
                <a:solidFill>
                  <a:srgbClr val="0000CC"/>
                </a:solidFill>
                <a:latin typeface="Times New Roman" pitchFamily="18" charset="0"/>
                <a:cs typeface="Times New Roman" pitchFamily="18" charset="0"/>
              </a:rPr>
              <a:t>i.e. </a:t>
            </a:r>
            <a:r>
              <a:rPr lang="en-US" sz="7400" dirty="0" smtClean="0">
                <a:solidFill>
                  <a:schemeClr val="tx1"/>
                </a:solidFill>
                <a:latin typeface="Times New Roman" pitchFamily="18" charset="0"/>
                <a:cs typeface="Times New Roman" pitchFamily="18" charset="0"/>
              </a:rPr>
              <a:t>in liquid–liquid extraction (LLE), phases A and B are both liquids. The two liquid phases must be </a:t>
            </a:r>
            <a:r>
              <a:rPr lang="en-US" sz="7400" dirty="0" smtClean="0">
                <a:solidFill>
                  <a:srgbClr val="0000CC"/>
                </a:solidFill>
                <a:latin typeface="Times New Roman" pitchFamily="18" charset="0"/>
                <a:cs typeface="Times New Roman" pitchFamily="18" charset="0"/>
              </a:rPr>
              <a:t>immiscible</a:t>
            </a:r>
            <a:r>
              <a:rPr lang="en-US" sz="7400" dirty="0" smtClean="0">
                <a:solidFill>
                  <a:schemeClr val="tx1"/>
                </a:solidFill>
                <a:latin typeface="Times New Roman" pitchFamily="18" charset="0"/>
                <a:cs typeface="Times New Roman" pitchFamily="18" charset="0"/>
              </a:rPr>
              <a:t>. For that reason, LLE has also been referred to as </a:t>
            </a:r>
            <a:r>
              <a:rPr lang="en-US" sz="7400" dirty="0" smtClean="0">
                <a:solidFill>
                  <a:srgbClr val="0000CC"/>
                </a:solidFill>
                <a:latin typeface="Times New Roman" pitchFamily="18" charset="0"/>
                <a:cs typeface="Times New Roman" pitchFamily="18" charset="0"/>
              </a:rPr>
              <a:t>immiscible solvent  extraction</a:t>
            </a:r>
            <a:r>
              <a:rPr lang="en-US" sz="11200" dirty="0" smtClean="0">
                <a:solidFill>
                  <a:srgbClr val="0000CC"/>
                </a:solidFill>
                <a:latin typeface="Times New Roman" pitchFamily="18" charset="0"/>
                <a:cs typeface="Times New Roman" pitchFamily="18" charset="0"/>
              </a:rPr>
              <a:t>. </a:t>
            </a:r>
          </a:p>
          <a:p>
            <a:pPr algn="just"/>
            <a:endParaRPr lang="en-US" sz="11200" dirty="0" smtClean="0">
              <a:solidFill>
                <a:schemeClr val="tx1"/>
              </a:solidFill>
              <a:latin typeface="Times New Roman" pitchFamily="18" charset="0"/>
              <a:cs typeface="Times New Roman" pitchFamily="18" charset="0"/>
            </a:endParaRPr>
          </a:p>
          <a:p>
            <a:pPr algn="just" eaLnBrk="1" hangingPunct="1"/>
            <a:endParaRPr lang="en-US" sz="3600" dirty="0" smtClean="0">
              <a:latin typeface="Times New Roman" pitchFamily="18" charset="0"/>
              <a:cs typeface="Times New Roman" pitchFamily="18" charset="0"/>
            </a:endParaRPr>
          </a:p>
        </p:txBody>
      </p:sp>
      <p:pic>
        <p:nvPicPr>
          <p:cNvPr id="15364" name="Picture 4" descr="separationa"/>
          <p:cNvPicPr>
            <a:picLocks noChangeAspect="1" noChangeArrowheads="1"/>
          </p:cNvPicPr>
          <p:nvPr/>
        </p:nvPicPr>
        <p:blipFill>
          <a:blip r:embed="rId3" cstate="print"/>
          <a:srcRect/>
          <a:stretch>
            <a:fillRect/>
          </a:stretch>
        </p:blipFill>
        <p:spPr bwMode="auto">
          <a:xfrm>
            <a:off x="1447800" y="1143001"/>
            <a:ext cx="5867400" cy="16764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414338" y="609600"/>
            <a:ext cx="8501062" cy="4308872"/>
          </a:xfrm>
          <a:prstGeom prst="rect">
            <a:avLst/>
          </a:prstGeom>
          <a:noFill/>
          <a:ln w="9525">
            <a:noFill/>
            <a:miter lim="800000"/>
            <a:headEnd/>
            <a:tailEnd/>
          </a:ln>
        </p:spPr>
        <p:txBody>
          <a:bodyPr wrap="square">
            <a:spAutoFit/>
          </a:bodyPr>
          <a:lstStyle/>
          <a:p>
            <a:pPr algn="just"/>
            <a:r>
              <a:rPr lang="en-US" sz="2800" b="1" dirty="0">
                <a:latin typeface="Times New Roman" pitchFamily="18" charset="0"/>
                <a:cs typeface="Times New Roman" pitchFamily="18" charset="0"/>
              </a:rPr>
              <a:t>Liquid-liquid extraction</a:t>
            </a:r>
            <a:r>
              <a:rPr lang="en-US" sz="2800" dirty="0">
                <a:latin typeface="Times New Roman" pitchFamily="18" charset="0"/>
                <a:cs typeface="Times New Roman" pitchFamily="18" charset="0"/>
              </a:rPr>
              <a:t> is a useful method to separate components (compounds) of a mixture</a:t>
            </a: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sz="2000" dirty="0">
              <a:latin typeface="Comic Sans MS" pitchFamily="66" charset="0"/>
            </a:endParaRPr>
          </a:p>
          <a:p>
            <a:pPr algn="just"/>
            <a:endParaRPr lang="en-US" dirty="0"/>
          </a:p>
        </p:txBody>
      </p:sp>
      <p:pic>
        <p:nvPicPr>
          <p:cNvPr id="18435" name="Picture 5" descr="theo1_1"/>
          <p:cNvPicPr>
            <a:picLocks noChangeAspect="1" noChangeArrowheads="1"/>
          </p:cNvPicPr>
          <p:nvPr/>
        </p:nvPicPr>
        <p:blipFill>
          <a:blip r:embed="rId3" cstate="print"/>
          <a:srcRect/>
          <a:stretch>
            <a:fillRect/>
          </a:stretch>
        </p:blipFill>
        <p:spPr bwMode="auto">
          <a:xfrm>
            <a:off x="1143000" y="1981200"/>
            <a:ext cx="7021160" cy="45720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u="sng" dirty="0" smtClean="0">
                <a:solidFill>
                  <a:srgbClr val="0000CC"/>
                </a:solidFill>
                <a:latin typeface="Times New Roman" pitchFamily="18" charset="0"/>
                <a:cs typeface="Times New Roman" pitchFamily="18" charset="0"/>
              </a:rPr>
              <a:t>Principles of LLE </a:t>
            </a:r>
            <a:endParaRPr lang="en-US" sz="3600" b="1" u="sng" dirty="0">
              <a:solidFill>
                <a:srgbClr val="0000CC"/>
              </a:solidFill>
              <a:latin typeface="Times New Roman" pitchFamily="18" charset="0"/>
              <a:cs typeface="Times New Roman" pitchFamily="18" charset="0"/>
            </a:endParaRPr>
          </a:p>
        </p:txBody>
      </p:sp>
      <p:sp>
        <p:nvSpPr>
          <p:cNvPr id="3" name="Content Placeholder 2"/>
          <p:cNvSpPr>
            <a:spLocks noGrp="1"/>
          </p:cNvSpPr>
          <p:nvPr>
            <p:ph idx="1"/>
          </p:nvPr>
        </p:nvSpPr>
        <p:spPr>
          <a:xfrm>
            <a:off x="76200" y="990600"/>
            <a:ext cx="8686800" cy="5638800"/>
          </a:xfrm>
        </p:spPr>
        <p:txBody>
          <a:bodyPr>
            <a:noAutofit/>
          </a:bodyPr>
          <a:lstStyle/>
          <a:p>
            <a:pPr algn="just">
              <a:buFont typeface="Wingdings" pitchFamily="2" charset="2"/>
              <a:buChar char="Ø"/>
            </a:pPr>
            <a:r>
              <a:rPr lang="en-US" sz="2400" dirty="0">
                <a:latin typeface="Times New Roman" pitchFamily="18" charset="0"/>
                <a:cs typeface="Times New Roman" pitchFamily="18" charset="0"/>
              </a:rPr>
              <a:t>The LLE process can be accomplished by </a:t>
            </a:r>
            <a:r>
              <a:rPr lang="en-US" sz="2400" b="1" dirty="0">
                <a:solidFill>
                  <a:srgbClr val="0000CC"/>
                </a:solidFill>
                <a:latin typeface="Times New Roman" pitchFamily="18" charset="0"/>
                <a:cs typeface="Times New Roman" pitchFamily="18" charset="0"/>
              </a:rPr>
              <a:t>shaking</a:t>
            </a:r>
            <a:r>
              <a:rPr lang="en-US" sz="2400" dirty="0">
                <a:latin typeface="Times New Roman" pitchFamily="18" charset="0"/>
                <a:cs typeface="Times New Roman" pitchFamily="18" charset="0"/>
              </a:rPr>
              <a:t> the aqueous and </a:t>
            </a:r>
            <a:r>
              <a:rPr lang="en-US" sz="2400" dirty="0" smtClean="0">
                <a:latin typeface="Times New Roman" pitchFamily="18" charset="0"/>
                <a:cs typeface="Times New Roman" pitchFamily="18" charset="0"/>
              </a:rPr>
              <a:t>organic phases </a:t>
            </a:r>
            <a:r>
              <a:rPr lang="en-US" sz="2400" dirty="0">
                <a:latin typeface="Times New Roman" pitchFamily="18" charset="0"/>
                <a:cs typeface="Times New Roman" pitchFamily="18" charset="0"/>
              </a:rPr>
              <a:t>together in a separatory funnel </a:t>
            </a: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Following </a:t>
            </a:r>
            <a:r>
              <a:rPr lang="en-US" sz="2400" dirty="0">
                <a:latin typeface="Times New Roman" pitchFamily="18" charset="0"/>
                <a:cs typeface="Times New Roman" pitchFamily="18" charset="0"/>
              </a:rPr>
              <a:t>mixing, </a:t>
            </a:r>
            <a:r>
              <a:rPr lang="en-US" sz="2400" dirty="0" smtClean="0">
                <a:latin typeface="Times New Roman" pitchFamily="18" charset="0"/>
                <a:cs typeface="Times New Roman" pitchFamily="18" charset="0"/>
              </a:rPr>
              <a:t>the layers </a:t>
            </a:r>
            <a:r>
              <a:rPr lang="en-US" sz="2400" dirty="0">
                <a:latin typeface="Times New Roman" pitchFamily="18" charset="0"/>
                <a:cs typeface="Times New Roman" pitchFamily="18" charset="0"/>
              </a:rPr>
              <a:t>are allowed to separate. </a:t>
            </a: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Flow </a:t>
            </a:r>
            <a:r>
              <a:rPr lang="en-US" sz="2400" dirty="0">
                <a:latin typeface="Times New Roman" pitchFamily="18" charset="0"/>
                <a:cs typeface="Times New Roman" pitchFamily="18" charset="0"/>
              </a:rPr>
              <a:t>from the bottom of the separatory </a:t>
            </a:r>
            <a:r>
              <a:rPr lang="en-US" sz="2400" dirty="0" smtClean="0">
                <a:latin typeface="Times New Roman" pitchFamily="18" charset="0"/>
                <a:cs typeface="Times New Roman" pitchFamily="18" charset="0"/>
              </a:rPr>
              <a:t>funnel is </a:t>
            </a:r>
            <a:r>
              <a:rPr lang="en-US" sz="2400" dirty="0">
                <a:latin typeface="Times New Roman" pitchFamily="18" charset="0"/>
                <a:cs typeface="Times New Roman" pitchFamily="18" charset="0"/>
              </a:rPr>
              <a:t>controlled by a </a:t>
            </a:r>
            <a:r>
              <a:rPr lang="en-US" sz="2400" dirty="0">
                <a:solidFill>
                  <a:srgbClr val="0000CC"/>
                </a:solidFill>
                <a:latin typeface="Times New Roman" pitchFamily="18" charset="0"/>
                <a:cs typeface="Times New Roman" pitchFamily="18" charset="0"/>
              </a:rPr>
              <a:t>glass or </a:t>
            </a:r>
            <a:r>
              <a:rPr lang="en-US" sz="2400" dirty="0">
                <a:solidFill>
                  <a:srgbClr val="FF0000"/>
                </a:solidFill>
                <a:latin typeface="Times New Roman" pitchFamily="18" charset="0"/>
                <a:cs typeface="Times New Roman" pitchFamily="18" charset="0"/>
              </a:rPr>
              <a:t>Teflon stopcock </a:t>
            </a:r>
            <a:r>
              <a:rPr lang="en-US" sz="2400" dirty="0">
                <a:latin typeface="Times New Roman" pitchFamily="18" charset="0"/>
                <a:cs typeface="Times New Roman" pitchFamily="18" charset="0"/>
              </a:rPr>
              <a:t>and the </a:t>
            </a:r>
            <a:r>
              <a:rPr lang="en-US" sz="2400" dirty="0">
                <a:solidFill>
                  <a:srgbClr val="0000CC"/>
                </a:solidFill>
                <a:latin typeface="Times New Roman" pitchFamily="18" charset="0"/>
                <a:cs typeface="Times New Roman" pitchFamily="18" charset="0"/>
              </a:rPr>
              <a:t>top of the </a:t>
            </a:r>
            <a:r>
              <a:rPr lang="en-US" sz="2400" dirty="0" smtClean="0">
                <a:solidFill>
                  <a:srgbClr val="0000CC"/>
                </a:solidFill>
                <a:latin typeface="Times New Roman" pitchFamily="18" charset="0"/>
                <a:cs typeface="Times New Roman" pitchFamily="18" charset="0"/>
              </a:rPr>
              <a:t>separatory funnel </a:t>
            </a:r>
            <a:r>
              <a:rPr lang="en-US" sz="2400" dirty="0">
                <a:solidFill>
                  <a:srgbClr val="0000CC"/>
                </a:solidFill>
                <a:latin typeface="Times New Roman" pitchFamily="18" charset="0"/>
                <a:cs typeface="Times New Roman" pitchFamily="18" charset="0"/>
              </a:rPr>
              <a:t>is sealed with a </a:t>
            </a:r>
            <a:r>
              <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stopper</a:t>
            </a:r>
            <a:r>
              <a:rPr lang="en-US" sz="2400" dirty="0">
                <a:solidFill>
                  <a:srgbClr val="0000CC"/>
                </a:solidFill>
                <a:latin typeface="Times New Roman" pitchFamily="18" charset="0"/>
                <a:cs typeface="Times New Roman" pitchFamily="18" charset="0"/>
              </a:rPr>
              <a:t>. </a:t>
            </a:r>
            <a:endParaRPr lang="en-US" sz="2400" dirty="0" smtClean="0">
              <a:solidFill>
                <a:srgbClr val="0000CC"/>
              </a:solidFill>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stopper and stopcock must fit </a:t>
            </a:r>
            <a:r>
              <a:rPr lang="en-US" sz="2400" dirty="0" smtClean="0">
                <a:latin typeface="Times New Roman" pitchFamily="18" charset="0"/>
                <a:cs typeface="Times New Roman" pitchFamily="18" charset="0"/>
              </a:rPr>
              <a:t>tightly and </a:t>
            </a:r>
            <a:r>
              <a:rPr lang="en-US" sz="2400" dirty="0">
                <a:latin typeface="Times New Roman" pitchFamily="18" charset="0"/>
                <a:cs typeface="Times New Roman" pitchFamily="18" charset="0"/>
              </a:rPr>
              <a:t>be </a:t>
            </a:r>
            <a:r>
              <a:rPr lang="en-US" sz="2400" dirty="0" smtClean="0">
                <a:latin typeface="Times New Roman" pitchFamily="18" charset="0"/>
                <a:cs typeface="Times New Roman" pitchFamily="18" charset="0"/>
              </a:rPr>
              <a:t>leak proof</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Commonly</a:t>
            </a:r>
            <a:r>
              <a:rPr lang="en-US" sz="2400" dirty="0">
                <a:latin typeface="Times New Roman" pitchFamily="18" charset="0"/>
                <a:cs typeface="Times New Roman" pitchFamily="18" charset="0"/>
              </a:rPr>
              <a:t>, separatory funnels are globe, pear, or </a:t>
            </a:r>
            <a:r>
              <a:rPr lang="en-US" sz="2400" dirty="0" smtClean="0">
                <a:latin typeface="Times New Roman" pitchFamily="18" charset="0"/>
                <a:cs typeface="Times New Roman" pitchFamily="18" charset="0"/>
              </a:rPr>
              <a:t>cylindrically shaped</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They </a:t>
            </a:r>
            <a:r>
              <a:rPr lang="en-US" sz="2400" dirty="0">
                <a:latin typeface="Times New Roman" pitchFamily="18" charset="0"/>
                <a:cs typeface="Times New Roman" pitchFamily="18" charset="0"/>
              </a:rPr>
              <a:t>may be shaken mechanically, but are often </a:t>
            </a:r>
            <a:r>
              <a:rPr lang="en-US" sz="2400" dirty="0" smtClean="0">
                <a:latin typeface="Times New Roman" pitchFamily="18" charset="0"/>
                <a:cs typeface="Times New Roman" pitchFamily="18" charset="0"/>
              </a:rPr>
              <a:t>shaken manually</a:t>
            </a:r>
            <a:r>
              <a:rPr lang="en-US" sz="2800" dirty="0" smtClean="0">
                <a:latin typeface="Times New Roman" pitchFamily="18" charset="0"/>
                <a:cs typeface="Times New Roman" pitchFamily="18" charset="0"/>
              </a:rPr>
              <a:t>.</a:t>
            </a:r>
          </a:p>
          <a:p>
            <a:pPr algn="just">
              <a:buFont typeface="Wingdings" pitchFamily="2" charset="2"/>
              <a:buChar char="Ø"/>
            </a:pPr>
            <a:r>
              <a:rPr lang="en-US" sz="2400" dirty="0" smtClean="0">
                <a:latin typeface="Times New Roman" pitchFamily="18" charset="0"/>
                <a:cs typeface="Times New Roman" pitchFamily="18" charset="0"/>
              </a:rPr>
              <a:t>With the stopcock closed, both phases are added to the </a:t>
            </a:r>
            <a:r>
              <a:rPr lang="en-US" sz="2400" dirty="0" err="1" smtClean="0">
                <a:latin typeface="Times New Roman" pitchFamily="18" charset="0"/>
                <a:cs typeface="Times New Roman" pitchFamily="18" charset="0"/>
              </a:rPr>
              <a:t>separatory</a:t>
            </a:r>
            <a:r>
              <a:rPr lang="en-US" sz="2400" dirty="0" smtClean="0">
                <a:latin typeface="Times New Roman" pitchFamily="18" charset="0"/>
                <a:cs typeface="Times New Roman" pitchFamily="18" charset="0"/>
              </a:rPr>
              <a:t> funnel.</a:t>
            </a:r>
          </a:p>
          <a:p>
            <a:pPr algn="just">
              <a:buFont typeface="Wingdings" pitchFamily="2" charset="2"/>
              <a:buChar char="Ø"/>
            </a:pPr>
            <a:r>
              <a:rPr lang="en-US" sz="2400" dirty="0" smtClean="0">
                <a:latin typeface="Times New Roman" pitchFamily="18" charset="0"/>
                <a:cs typeface="Times New Roman" pitchFamily="18" charset="0"/>
              </a:rPr>
              <a:t>The stopper is added, and the funnel is inverted without shaking. The stop-cock is opened immediately to relieve excess pressure</a:t>
            </a:r>
            <a:endParaRPr lang="en-US"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10600" cy="6172200"/>
          </a:xfrm>
        </p:spPr>
        <p:txBody>
          <a:bodyPr>
            <a:normAutofit/>
          </a:bodyPr>
          <a:lstStyle/>
          <a:p>
            <a:pPr algn="just"/>
            <a:r>
              <a:rPr lang="en-US" sz="2800" dirty="0">
                <a:latin typeface="Times New Roman" pitchFamily="18" charset="0"/>
                <a:cs typeface="Times New Roman" pitchFamily="18" charset="0"/>
              </a:rPr>
              <a:t>With the stopcock closed, both phases are added to the separatory funnel.</a:t>
            </a:r>
          </a:p>
          <a:p>
            <a:pPr algn="just"/>
            <a:r>
              <a:rPr lang="en-US" sz="2800" dirty="0">
                <a:latin typeface="Times New Roman" pitchFamily="18" charset="0"/>
                <a:cs typeface="Times New Roman" pitchFamily="18" charset="0"/>
              </a:rPr>
              <a:t>The stopper is added, and the funnel is inverted without shaking. The </a:t>
            </a:r>
            <a:r>
              <a:rPr lang="en-US" sz="2800" dirty="0" smtClean="0">
                <a:latin typeface="Times New Roman" pitchFamily="18" charset="0"/>
                <a:cs typeface="Times New Roman" pitchFamily="18" charset="0"/>
              </a:rPr>
              <a:t>stop-</a:t>
            </a:r>
            <a:r>
              <a:rPr lang="en-US" sz="2800" dirty="0">
                <a:latin typeface="Times New Roman" pitchFamily="18" charset="0"/>
                <a:cs typeface="Times New Roman" pitchFamily="18" charset="0"/>
              </a:rPr>
              <a:t>cock is opened immediately to relieve excess </a:t>
            </a:r>
            <a:r>
              <a:rPr lang="en-US" sz="2800" dirty="0" smtClean="0">
                <a:latin typeface="Times New Roman" pitchFamily="18" charset="0"/>
                <a:cs typeface="Times New Roman" pitchFamily="18" charset="0"/>
              </a:rPr>
              <a:t>pressure.</a:t>
            </a:r>
            <a:endParaRPr lang="en-US" sz="2800" dirty="0">
              <a:latin typeface="Times New Roman" pitchFamily="18" charset="0"/>
              <a:cs typeface="Times New Roman" pitchFamily="18" charset="0"/>
            </a:endParaRPr>
          </a:p>
        </p:txBody>
      </p:sp>
      <p:grpSp>
        <p:nvGrpSpPr>
          <p:cNvPr id="2" name="Group 7"/>
          <p:cNvGrpSpPr/>
          <p:nvPr/>
        </p:nvGrpSpPr>
        <p:grpSpPr>
          <a:xfrm>
            <a:off x="228600" y="2971800"/>
            <a:ext cx="2725484" cy="3714750"/>
            <a:chOff x="457200" y="2971800"/>
            <a:chExt cx="2725484" cy="3714750"/>
          </a:xfrm>
        </p:grpSpPr>
        <p:pic>
          <p:nvPicPr>
            <p:cNvPr id="6146" name="Picture 2"/>
            <p:cNvPicPr>
              <a:picLocks noChangeAspect="1" noChangeArrowheads="1"/>
            </p:cNvPicPr>
            <p:nvPr/>
          </p:nvPicPr>
          <p:blipFill>
            <a:blip r:embed="rId2" cstate="print"/>
            <a:srcRect/>
            <a:stretch>
              <a:fillRect/>
            </a:stretch>
          </p:blipFill>
          <p:spPr bwMode="auto">
            <a:xfrm>
              <a:off x="457200" y="2971800"/>
              <a:ext cx="1647825" cy="3714750"/>
            </a:xfrm>
            <a:prstGeom prst="rect">
              <a:avLst/>
            </a:prstGeom>
            <a:noFill/>
            <a:ln w="9525">
              <a:noFill/>
              <a:miter lim="800000"/>
              <a:headEnd/>
              <a:tailEnd/>
            </a:ln>
          </p:spPr>
        </p:pic>
        <p:sp>
          <p:nvSpPr>
            <p:cNvPr id="5" name="Rectangle 4"/>
            <p:cNvSpPr/>
            <p:nvPr/>
          </p:nvSpPr>
          <p:spPr>
            <a:xfrm>
              <a:off x="1371600" y="3200400"/>
              <a:ext cx="1402948" cy="523220"/>
            </a:xfrm>
            <a:prstGeom prst="rect">
              <a:avLst/>
            </a:prstGeom>
          </p:spPr>
          <p:txBody>
            <a:bodyPr wrap="none">
              <a:spAutoFit/>
            </a:bodyPr>
            <a:lstStyle/>
            <a:p>
              <a:r>
                <a:rPr lang="en-US" sz="2800" b="1" dirty="0" smtClean="0">
                  <a:solidFill>
                    <a:srgbClr val="0000CC"/>
                  </a:solidFill>
                  <a:latin typeface="Times New Roman" pitchFamily="18" charset="0"/>
                  <a:cs typeface="Times New Roman" pitchFamily="18" charset="0"/>
                </a:rPr>
                <a:t>Stopper</a:t>
              </a:r>
              <a:endParaRPr lang="en-US" sz="2800" b="1" dirty="0">
                <a:solidFill>
                  <a:srgbClr val="0000CC"/>
                </a:solidFill>
              </a:endParaRPr>
            </a:p>
          </p:txBody>
        </p:sp>
        <p:sp>
          <p:nvSpPr>
            <p:cNvPr id="6" name="Rectangle 5"/>
            <p:cNvSpPr/>
            <p:nvPr/>
          </p:nvSpPr>
          <p:spPr>
            <a:xfrm>
              <a:off x="1600200" y="5420380"/>
              <a:ext cx="1582484" cy="523220"/>
            </a:xfrm>
            <a:prstGeom prst="rect">
              <a:avLst/>
            </a:prstGeom>
          </p:spPr>
          <p:txBody>
            <a:bodyPr wrap="none">
              <a:spAutoFit/>
            </a:bodyPr>
            <a:lstStyle/>
            <a:p>
              <a:r>
                <a:rPr lang="en-US" sz="2800" b="1" dirty="0" smtClean="0">
                  <a:solidFill>
                    <a:srgbClr val="0000CC"/>
                  </a:solidFill>
                  <a:latin typeface="Times New Roman" pitchFamily="18" charset="0"/>
                  <a:cs typeface="Times New Roman" pitchFamily="18" charset="0"/>
                </a:rPr>
                <a:t>Stopcock</a:t>
              </a:r>
              <a:endParaRPr lang="en-US" sz="2800" b="1" dirty="0">
                <a:solidFill>
                  <a:srgbClr val="0000CC"/>
                </a:solidFill>
              </a:endParaRPr>
            </a:p>
          </p:txBody>
        </p:sp>
      </p:grpSp>
      <p:sp>
        <p:nvSpPr>
          <p:cNvPr id="7" name="Rectangle 6"/>
          <p:cNvSpPr/>
          <p:nvPr/>
        </p:nvSpPr>
        <p:spPr>
          <a:xfrm>
            <a:off x="3124200" y="2743200"/>
            <a:ext cx="5791200" cy="3970318"/>
          </a:xfrm>
          <a:prstGeom prst="rect">
            <a:avLst/>
          </a:prstGeom>
          <a:ln>
            <a:solidFill>
              <a:srgbClr val="FF0000"/>
            </a:solidFill>
          </a:ln>
        </p:spPr>
        <p:txBody>
          <a:bodyPr wrap="square">
            <a:spAutoFit/>
          </a:bodyPr>
          <a:lstStyle/>
          <a:p>
            <a:pPr algn="just">
              <a:buFont typeface="Arial" pitchFamily="34" charset="0"/>
              <a:buChar char="•"/>
            </a:pPr>
            <a:r>
              <a:rPr lang="en-US" sz="2800" dirty="0" smtClean="0">
                <a:latin typeface="Times New Roman" pitchFamily="18" charset="0"/>
                <a:cs typeface="Times New Roman" pitchFamily="18" charset="0"/>
              </a:rPr>
              <a:t> The separatory funnel should be gently shaken for a few seconds, and</a:t>
            </a:r>
          </a:p>
          <a:p>
            <a:pPr algn="just"/>
            <a:r>
              <a:rPr lang="en-US" sz="2800" dirty="0" smtClean="0">
                <a:latin typeface="Times New Roman" pitchFamily="18" charset="0"/>
                <a:cs typeface="Times New Roman" pitchFamily="18" charset="0"/>
              </a:rPr>
              <a:t>frequently inverted and vented through the stopcock. </a:t>
            </a:r>
          </a:p>
          <a:p>
            <a:pPr algn="just">
              <a:buFont typeface="Arial" pitchFamily="34" charset="0"/>
              <a:buChar char="•"/>
            </a:pPr>
            <a:r>
              <a:rPr lang="en-US" sz="2800" dirty="0" smtClean="0">
                <a:latin typeface="Times New Roman" pitchFamily="18" charset="0"/>
                <a:cs typeface="Times New Roman" pitchFamily="18" charset="0"/>
              </a:rPr>
              <a:t> When pressure builds up less rapidly in the separatory funnel, the solvents should be shaken more vigorously for a longer period of time while venting the stopcock occasionally</a:t>
            </a:r>
            <a:endParaRPr lang="en-US" sz="2800" dirty="0">
              <a:latin typeface="Times New Roman" pitchFamily="18" charset="0"/>
              <a:cs typeface="Times New Roman" pitchFamily="18" charset="0"/>
            </a:endParaRPr>
          </a:p>
        </p:txBody>
      </p:sp>
      <p:sp>
        <p:nvSpPr>
          <p:cNvPr id="9" name="Rectangle 8"/>
          <p:cNvSpPr/>
          <p:nvPr/>
        </p:nvSpPr>
        <p:spPr>
          <a:xfrm>
            <a:off x="1066800" y="6096000"/>
            <a:ext cx="1739579" cy="461665"/>
          </a:xfrm>
          <a:prstGeom prst="rect">
            <a:avLst/>
          </a:prstGeom>
        </p:spPr>
        <p:txBody>
          <a:bodyPr wrap="none">
            <a:spAutoFit/>
          </a:bodyPr>
          <a:lstStyle/>
          <a:p>
            <a:r>
              <a:rPr lang="en-US" sz="2400" dirty="0" smtClean="0">
                <a:latin typeface="Times New Roman" pitchFamily="18" charset="0"/>
                <a:cs typeface="Times New Roman" pitchFamily="18" charset="0"/>
              </a:rPr>
              <a:t>Figure 2.13a</a:t>
            </a:r>
            <a:endParaRPr lang="en-US" sz="2400" dirty="0"/>
          </a:p>
        </p:txBody>
      </p:sp>
      <p:sp>
        <p:nvSpPr>
          <p:cNvPr id="11" name="Slide Number Placeholder 10"/>
          <p:cNvSpPr>
            <a:spLocks noGrp="1"/>
          </p:cNvSpPr>
          <p:nvPr>
            <p:ph type="sldNum" sz="quarter" idx="12"/>
          </p:nvPr>
        </p:nvSpPr>
        <p:spPr/>
        <p:txBody>
          <a:bodyPr/>
          <a:lstStyle/>
          <a:p>
            <a:fld id="{B6F15528-21DE-4FAA-801E-634DDDAF4B2B}" type="slidenum">
              <a:rPr lang="en-US" smtClean="0"/>
              <a:pPr/>
              <a:t>27</a:t>
            </a:fld>
            <a:endParaRPr lang="en-US" dirty="0"/>
          </a:p>
        </p:txBody>
      </p:sp>
      <p:sp>
        <p:nvSpPr>
          <p:cNvPr id="12" name="Footer Placeholder 11"/>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609600"/>
            <a:ext cx="8915400" cy="5943600"/>
          </a:xfrm>
        </p:spPr>
        <p:txBody>
          <a:bodyPr>
            <a:noAutofit/>
          </a:bodyPr>
          <a:lstStyle/>
          <a:p>
            <a:pPr algn="just"/>
            <a:r>
              <a:rPr lang="en-US" sz="2800" dirty="0">
                <a:latin typeface="Times New Roman" pitchFamily="18" charset="0"/>
                <a:cs typeface="Times New Roman" pitchFamily="18" charset="0"/>
              </a:rPr>
              <a:t>When the layers are completely separated (facilitated by removing </a:t>
            </a:r>
            <a:r>
              <a:rPr lang="en-US" sz="2800" dirty="0" smtClean="0">
                <a:latin typeface="Times New Roman" pitchFamily="18" charset="0"/>
                <a:cs typeface="Times New Roman" pitchFamily="18" charset="0"/>
              </a:rPr>
              <a:t>the stopper</a:t>
            </a:r>
            <a:r>
              <a:rPr lang="en-US" sz="2800" dirty="0">
                <a:latin typeface="Times New Roman" pitchFamily="18" charset="0"/>
                <a:cs typeface="Times New Roman" pitchFamily="18" charset="0"/>
              </a:rPr>
              <a:t>), the lower layer should be drawn </a:t>
            </a:r>
            <a:r>
              <a:rPr lang="en-US" sz="2800" dirty="0" smtClean="0">
                <a:latin typeface="Times New Roman" pitchFamily="18" charset="0"/>
                <a:cs typeface="Times New Roman" pitchFamily="18" charset="0"/>
              </a:rPr>
              <a:t>off </a:t>
            </a:r>
            <a:r>
              <a:rPr lang="en-US" sz="2800" dirty="0">
                <a:latin typeface="Times New Roman" pitchFamily="18" charset="0"/>
                <a:cs typeface="Times New Roman" pitchFamily="18" charset="0"/>
              </a:rPr>
              <a:t>through the stopcock, and </a:t>
            </a:r>
            <a:r>
              <a:rPr lang="en-US" sz="2800" dirty="0" smtClean="0">
                <a:latin typeface="Times New Roman" pitchFamily="18" charset="0"/>
                <a:cs typeface="Times New Roman" pitchFamily="18" charset="0"/>
              </a:rPr>
              <a:t>the upper </a:t>
            </a:r>
            <a:r>
              <a:rPr lang="en-US" sz="2800" dirty="0">
                <a:latin typeface="Times New Roman" pitchFamily="18" charset="0"/>
                <a:cs typeface="Times New Roman" pitchFamily="18" charset="0"/>
              </a:rPr>
              <a:t>layer should be removed through the top of the separatory </a:t>
            </a:r>
            <a:r>
              <a:rPr lang="en-US" sz="2800" dirty="0" smtClean="0">
                <a:latin typeface="Times New Roman" pitchFamily="18" charset="0"/>
                <a:cs typeface="Times New Roman" pitchFamily="18" charset="0"/>
              </a:rPr>
              <a:t>funnel. </a:t>
            </a:r>
          </a:p>
          <a:p>
            <a:pPr algn="just"/>
            <a:r>
              <a:rPr lang="en-US" sz="2800" dirty="0" smtClean="0">
                <a:solidFill>
                  <a:srgbClr val="0000CC"/>
                </a:solidFill>
                <a:latin typeface="Times New Roman" pitchFamily="18" charset="0"/>
                <a:cs typeface="Times New Roman" pitchFamily="18" charset="0"/>
              </a:rPr>
              <a:t>The </a:t>
            </a:r>
            <a:r>
              <a:rPr lang="en-US" sz="2800" dirty="0">
                <a:solidFill>
                  <a:srgbClr val="0000CC"/>
                </a:solidFill>
                <a:latin typeface="Times New Roman" pitchFamily="18" charset="0"/>
                <a:cs typeface="Times New Roman" pitchFamily="18" charset="0"/>
              </a:rPr>
              <a:t>relative position of each layer depends on the relative densities of </a:t>
            </a:r>
            <a:r>
              <a:rPr lang="en-US" sz="2800" dirty="0" smtClean="0">
                <a:solidFill>
                  <a:srgbClr val="0000CC"/>
                </a:solidFill>
                <a:latin typeface="Times New Roman" pitchFamily="18" charset="0"/>
                <a:cs typeface="Times New Roman" pitchFamily="18" charset="0"/>
              </a:rPr>
              <a:t>the two </a:t>
            </a:r>
            <a:r>
              <a:rPr lang="en-US" sz="2800" dirty="0">
                <a:solidFill>
                  <a:srgbClr val="0000CC"/>
                </a:solidFill>
                <a:latin typeface="Times New Roman" pitchFamily="18" charset="0"/>
                <a:cs typeface="Times New Roman" pitchFamily="18" charset="0"/>
              </a:rPr>
              <a:t>immiscible phases. </a:t>
            </a:r>
            <a:r>
              <a:rPr lang="en-US" sz="2800" dirty="0" smtClean="0">
                <a:solidFill>
                  <a:srgbClr val="0000CC"/>
                </a:solidFill>
                <a:latin typeface="Times New Roman" pitchFamily="18" charset="0"/>
                <a:cs typeface="Times New Roman" pitchFamily="18" charset="0"/>
              </a:rPr>
              <a:t>During </a:t>
            </a:r>
            <a:r>
              <a:rPr lang="en-US" sz="2800" dirty="0">
                <a:solidFill>
                  <a:srgbClr val="0000CC"/>
                </a:solidFill>
                <a:latin typeface="Times New Roman" pitchFamily="18" charset="0"/>
                <a:cs typeface="Times New Roman" pitchFamily="18" charset="0"/>
              </a:rPr>
              <a:t>an extraction process, all layers should </a:t>
            </a:r>
            <a:r>
              <a:rPr lang="en-US" sz="2800" dirty="0" smtClean="0">
                <a:solidFill>
                  <a:srgbClr val="0000CC"/>
                </a:solidFill>
                <a:latin typeface="Times New Roman" pitchFamily="18" charset="0"/>
                <a:cs typeface="Times New Roman" pitchFamily="18" charset="0"/>
              </a:rPr>
              <a:t>be saved </a:t>
            </a:r>
            <a:r>
              <a:rPr lang="en-US" sz="2800" dirty="0">
                <a:solidFill>
                  <a:srgbClr val="0000CC"/>
                </a:solidFill>
                <a:latin typeface="Times New Roman" pitchFamily="18" charset="0"/>
                <a:cs typeface="Times New Roman" pitchFamily="18" charset="0"/>
              </a:rPr>
              <a:t>until the desired analyte is isolated. </a:t>
            </a:r>
            <a:endParaRPr lang="en-US" sz="2800" dirty="0" smtClean="0">
              <a:solidFill>
                <a:srgbClr val="0000CC"/>
              </a:solidFill>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 </a:t>
            </a:r>
            <a:r>
              <a:rPr lang="en-US" sz="2800" dirty="0">
                <a:latin typeface="Times New Roman" pitchFamily="18" charset="0"/>
                <a:cs typeface="Times New Roman" pitchFamily="18" charset="0"/>
              </a:rPr>
              <a:t>given solvent layer can easily </a:t>
            </a:r>
            <a:r>
              <a:rPr lang="en-US" sz="2800" dirty="0" smtClean="0">
                <a:latin typeface="Times New Roman" pitchFamily="18" charset="0"/>
                <a:cs typeface="Times New Roman" pitchFamily="18" charset="0"/>
              </a:rPr>
              <a:t>be determined </a:t>
            </a:r>
            <a:r>
              <a:rPr lang="en-US" sz="2800" dirty="0">
                <a:latin typeface="Times New Roman" pitchFamily="18" charset="0"/>
                <a:cs typeface="Times New Roman" pitchFamily="18" charset="0"/>
              </a:rPr>
              <a:t>to be aqueous or organic by </a:t>
            </a:r>
            <a:r>
              <a:rPr lang="en-US" sz="2800" dirty="0">
                <a:solidFill>
                  <a:srgbClr val="FF0000"/>
                </a:solidFill>
                <a:latin typeface="Times New Roman" pitchFamily="18" charset="0"/>
                <a:cs typeface="Times New Roman" pitchFamily="18" charset="0"/>
              </a:rPr>
              <a:t>testing the solubility </a:t>
            </a:r>
            <a:r>
              <a:rPr lang="en-US" sz="2800" dirty="0">
                <a:latin typeface="Times New Roman" pitchFamily="18" charset="0"/>
                <a:cs typeface="Times New Roman" pitchFamily="18" charset="0"/>
              </a:rPr>
              <a:t>of a few </a:t>
            </a:r>
            <a:r>
              <a:rPr lang="en-US" sz="2800" dirty="0" smtClean="0">
                <a:latin typeface="Times New Roman" pitchFamily="18" charset="0"/>
                <a:cs typeface="Times New Roman" pitchFamily="18" charset="0"/>
              </a:rPr>
              <a:t>drops in </a:t>
            </a:r>
            <a:r>
              <a:rPr lang="en-US" sz="2800" dirty="0">
                <a:latin typeface="Times New Roman" pitchFamily="18" charset="0"/>
                <a:cs typeface="Times New Roman" pitchFamily="18" charset="0"/>
              </a:rPr>
              <a:t>water.</a:t>
            </a:r>
            <a:endParaRPr lang="en-US"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4648200"/>
          </a:xfrm>
        </p:spPr>
        <p:txBody>
          <a:bodyPr>
            <a:normAutofit/>
          </a:bodyPr>
          <a:lstStyle/>
          <a:p>
            <a:pPr algn="just"/>
            <a:r>
              <a:rPr lang="en-US" sz="2800" dirty="0">
                <a:latin typeface="Times New Roman" pitchFamily="18" charset="0"/>
                <a:cs typeface="Times New Roman" pitchFamily="18" charset="0"/>
              </a:rPr>
              <a:t>Once the analyte has been extracted into phase B, it is usually desirable </a:t>
            </a:r>
            <a:r>
              <a:rPr lang="en-US" sz="2800" dirty="0" smtClean="0">
                <a:latin typeface="Times New Roman" pitchFamily="18" charset="0"/>
                <a:cs typeface="Times New Roman" pitchFamily="18" charset="0"/>
              </a:rPr>
              <a:t>to reduce </a:t>
            </a:r>
            <a:r>
              <a:rPr lang="en-US" sz="2800" dirty="0">
                <a:latin typeface="Times New Roman" pitchFamily="18" charset="0"/>
                <a:cs typeface="Times New Roman" pitchFamily="18" charset="0"/>
              </a:rPr>
              <a:t>the volume of the extracting solvent.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a:t>
            </a:r>
            <a:r>
              <a:rPr lang="en-US" sz="2800" dirty="0">
                <a:latin typeface="Times New Roman" pitchFamily="18" charset="0"/>
                <a:cs typeface="Times New Roman" pitchFamily="18" charset="0"/>
              </a:rPr>
              <a:t>can be accomplished </a:t>
            </a:r>
            <a:r>
              <a:rPr lang="en-US" sz="2800" dirty="0" smtClean="0">
                <a:latin typeface="Times New Roman" pitchFamily="18" charset="0"/>
                <a:cs typeface="Times New Roman" pitchFamily="18" charset="0"/>
              </a:rPr>
              <a:t>with specialized </a:t>
            </a:r>
            <a:r>
              <a:rPr lang="en-US" sz="2800" dirty="0">
                <a:latin typeface="Times New Roman" pitchFamily="18" charset="0"/>
                <a:cs typeface="Times New Roman" pitchFamily="18" charset="0"/>
              </a:rPr>
              <a:t>glassware such as </a:t>
            </a:r>
            <a:r>
              <a:rPr lang="en-US" sz="2800" dirty="0">
                <a:solidFill>
                  <a:srgbClr val="0000CC"/>
                </a:solidFill>
                <a:latin typeface="Times New Roman" pitchFamily="18" charset="0"/>
                <a:cs typeface="Times New Roman" pitchFamily="18" charset="0"/>
              </a:rPr>
              <a:t>a Kuderna–Danish sample </a:t>
            </a:r>
            <a:r>
              <a:rPr lang="en-US" sz="2800" dirty="0" smtClean="0">
                <a:solidFill>
                  <a:srgbClr val="0000CC"/>
                </a:solidFill>
                <a:latin typeface="Times New Roman" pitchFamily="18" charset="0"/>
                <a:cs typeface="Times New Roman" pitchFamily="18" charset="0"/>
              </a:rPr>
              <a:t>concentrator</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Alternatively, </a:t>
            </a:r>
            <a:r>
              <a:rPr lang="en-US" sz="2800" dirty="0" smtClean="0">
                <a:latin typeface="Times New Roman" pitchFamily="18" charset="0"/>
                <a:cs typeface="Times New Roman" pitchFamily="18" charset="0"/>
              </a:rPr>
              <a:t>a mechanical </a:t>
            </a:r>
            <a:r>
              <a:rPr lang="en-US" sz="2800" dirty="0">
                <a:solidFill>
                  <a:srgbClr val="0000CC"/>
                </a:solidFill>
                <a:latin typeface="Times New Roman" pitchFamily="18" charset="0"/>
                <a:cs typeface="Times New Roman" pitchFamily="18" charset="0"/>
              </a:rPr>
              <a:t>rotary evaporator </a:t>
            </a:r>
            <a:r>
              <a:rPr lang="en-US" sz="2800" dirty="0">
                <a:latin typeface="Times New Roman" pitchFamily="18" charset="0"/>
                <a:cs typeface="Times New Roman" pitchFamily="18" charset="0"/>
              </a:rPr>
              <a:t>may be used to evaporate excess </a:t>
            </a:r>
            <a:r>
              <a:rPr lang="en-US" sz="2800" dirty="0" smtClean="0">
                <a:latin typeface="Times New Roman" pitchFamily="18" charset="0"/>
                <a:cs typeface="Times New Roman" pitchFamily="18" charset="0"/>
              </a:rPr>
              <a:t>extracting solvent</a:t>
            </a:r>
            <a:r>
              <a:rPr lang="en-US" sz="2800" dirty="0">
                <a:latin typeface="Times New Roman" pitchFamily="18" charset="0"/>
                <a:cs typeface="Times New Roman" pitchFamily="18" charset="0"/>
              </a:rPr>
              <a:t>, or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other </a:t>
            </a:r>
            <a:r>
              <a:rPr lang="en-US" sz="2800" dirty="0">
                <a:latin typeface="Times New Roman" pitchFamily="18" charset="0"/>
                <a:cs typeface="Times New Roman" pitchFamily="18" charset="0"/>
              </a:rPr>
              <a:t>evaporating units that evaporate solvent with </a:t>
            </a:r>
            <a:r>
              <a:rPr lang="en-US" sz="2800" dirty="0">
                <a:solidFill>
                  <a:srgbClr val="0000CC"/>
                </a:solidFill>
                <a:latin typeface="Times New Roman" pitchFamily="18" charset="0"/>
                <a:cs typeface="Times New Roman" pitchFamily="18" charset="0"/>
              </a:rPr>
              <a:t>an inert </a:t>
            </a:r>
            <a:r>
              <a:rPr lang="en-US" sz="2800" dirty="0" smtClean="0">
                <a:solidFill>
                  <a:srgbClr val="0000CC"/>
                </a:solidFill>
                <a:latin typeface="Times New Roman" pitchFamily="18" charset="0"/>
                <a:cs typeface="Times New Roman" pitchFamily="18" charset="0"/>
              </a:rPr>
              <a:t>gas should </a:t>
            </a:r>
            <a:r>
              <a:rPr lang="en-US" sz="2800" dirty="0">
                <a:solidFill>
                  <a:srgbClr val="0000CC"/>
                </a:solidFill>
                <a:latin typeface="Times New Roman" pitchFamily="18" charset="0"/>
                <a:cs typeface="Times New Roman" pitchFamily="18" charset="0"/>
              </a:rPr>
              <a:t>be used.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style>
          <a:lnRef idx="1">
            <a:schemeClr val="accent5"/>
          </a:lnRef>
          <a:fillRef idx="2">
            <a:schemeClr val="accent5"/>
          </a:fillRef>
          <a:effectRef idx="1">
            <a:schemeClr val="accent5"/>
          </a:effectRef>
          <a:fontRef idx="minor">
            <a:schemeClr val="dk1"/>
          </a:fontRef>
        </p:style>
        <p:txBody>
          <a:bodyPr>
            <a:normAutofit/>
          </a:bodyPr>
          <a:lstStyle/>
          <a:p>
            <a:r>
              <a:rPr lang="en-US" sz="4000" dirty="0" smtClean="0">
                <a:latin typeface="Times New Roman" pitchFamily="18" charset="0"/>
                <a:cs typeface="Times New Roman" pitchFamily="18" charset="0"/>
              </a:rPr>
              <a:t>Chapter 1(real sample analysis </a:t>
            </a:r>
            <a:r>
              <a:rPr lang="en-US" dirty="0" smtClean="0"/>
              <a:t>)</a:t>
            </a:r>
            <a:endParaRPr lang="en-US" dirty="0"/>
          </a:p>
        </p:txBody>
      </p:sp>
      <p:sp>
        <p:nvSpPr>
          <p:cNvPr id="3" name="Content Placeholder 2"/>
          <p:cNvSpPr>
            <a:spLocks noGrp="1"/>
          </p:cNvSpPr>
          <p:nvPr>
            <p:ph idx="1"/>
          </p:nvPr>
        </p:nvSpPr>
        <p:spPr>
          <a:xfrm>
            <a:off x="0" y="838200"/>
            <a:ext cx="9144000" cy="6019800"/>
          </a:xfrm>
        </p:spPr>
        <p:txBody>
          <a:bodyPr>
            <a:normAutofit/>
          </a:bodyPr>
          <a:lstStyle/>
          <a:p>
            <a:pPr algn="just"/>
            <a:r>
              <a:rPr lang="en-US" sz="2400" dirty="0" smtClean="0">
                <a:latin typeface="Times New Roman" pitchFamily="18" charset="0"/>
                <a:cs typeface="Times New Roman" pitchFamily="18" charset="0"/>
              </a:rPr>
              <a:t>The purpose of an real sample analysis study is to obtain information about some object or substance</a:t>
            </a:r>
            <a:r>
              <a:rPr lang="en-US" dirty="0" smtClean="0"/>
              <a:t>.</a:t>
            </a:r>
          </a:p>
          <a:p>
            <a:pPr algn="just"/>
            <a:r>
              <a:rPr lang="en-US" sz="2400" dirty="0" smtClean="0">
                <a:latin typeface="Times New Roman" pitchFamily="18" charset="0"/>
                <a:cs typeface="Times New Roman" pitchFamily="18" charset="0"/>
              </a:rPr>
              <a:t>The substance could be a solid, a liquid, a gas, or a biological material. </a:t>
            </a:r>
          </a:p>
          <a:p>
            <a:pPr algn="just"/>
            <a:r>
              <a:rPr lang="en-US" sz="2400" dirty="0" smtClean="0">
                <a:latin typeface="Times New Roman" pitchFamily="18" charset="0"/>
                <a:cs typeface="Times New Roman" pitchFamily="18" charset="0"/>
              </a:rPr>
              <a:t>The information to be obtained can be varied.</a:t>
            </a:r>
          </a:p>
          <a:p>
            <a:pPr algn="just"/>
            <a:r>
              <a:rPr lang="en-US" sz="2400" dirty="0" smtClean="0">
                <a:latin typeface="Times New Roman" pitchFamily="18" charset="0"/>
                <a:cs typeface="Times New Roman" pitchFamily="18" charset="0"/>
              </a:rPr>
              <a:t> It could be the chemical or physical composition, structural or surface properties, or a sequence of proteins in genetic material</a:t>
            </a:r>
            <a:r>
              <a:rPr lang="en-US" dirty="0" smtClean="0"/>
              <a:t>.</a:t>
            </a:r>
          </a:p>
          <a:p>
            <a:pPr algn="just"/>
            <a:r>
              <a:rPr lang="en-US" sz="2400" b="1" dirty="0" smtClean="0">
                <a:solidFill>
                  <a:srgbClr val="FF0000"/>
                </a:solidFill>
                <a:latin typeface="Times New Roman" pitchFamily="18" charset="0"/>
                <a:cs typeface="Times New Roman" pitchFamily="18" charset="0"/>
              </a:rPr>
              <a:t>Sampling</a:t>
            </a:r>
            <a:r>
              <a:rPr lang="en-US" sz="2400" dirty="0" smtClean="0">
                <a:latin typeface="Times New Roman" pitchFamily="18" charset="0"/>
                <a:cs typeface="Times New Roman" pitchFamily="18" charset="0"/>
              </a:rPr>
              <a:t>: where the sample is obtained from the object to be analyzed. This is collected such that it represents the original object.</a:t>
            </a:r>
          </a:p>
          <a:p>
            <a:pPr algn="just"/>
            <a:r>
              <a:rPr lang="en-US" sz="2400" dirty="0" smtClean="0">
                <a:latin typeface="Times New Roman" pitchFamily="18" charset="0"/>
                <a:cs typeface="Times New Roman" pitchFamily="18" charset="0"/>
              </a:rPr>
              <a:t>Sampling is done with variability within the object in mind. </a:t>
            </a:r>
          </a:p>
          <a:p>
            <a:pPr algn="just"/>
            <a:endParaRPr lang="en-US" sz="2400" dirty="0" smtClean="0">
              <a:latin typeface="Times New Roman" pitchFamily="18" charset="0"/>
              <a:cs typeface="Times New Roman" pitchFamily="18" charset="0"/>
            </a:endParaRPr>
          </a:p>
          <a:p>
            <a:pPr algn="just"/>
            <a:endParaRPr lang="en-US" dirty="0"/>
          </a:p>
        </p:txBody>
      </p:sp>
      <p:sp>
        <p:nvSpPr>
          <p:cNvPr id="4" name="Footer Placeholder 3"/>
          <p:cNvSpPr>
            <a:spLocks noGrp="1"/>
          </p:cNvSpPr>
          <p:nvPr>
            <p:ph type="ftr" sz="quarter" idx="11"/>
          </p:nvPr>
        </p:nvSpPr>
        <p:spPr>
          <a:xfrm>
            <a:off x="2895600" y="5562600"/>
            <a:ext cx="2895600" cy="365125"/>
          </a:xfrm>
        </p:spPr>
        <p:txBody>
          <a:bodyPr/>
          <a:lstStyle/>
          <a:p>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salasibatumo555@gmail.com </a:t>
            </a:r>
            <a:r>
              <a:rPr lang="en-US"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/salolemo@yahoo.com</a:t>
            </a:r>
            <a:endParaRPr lang="en-US"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z="2400" smtClean="0">
                <a:solidFill>
                  <a:srgbClr val="FF0000"/>
                </a:solidFill>
                <a:latin typeface="Times New Roman" pitchFamily="18" charset="0"/>
                <a:cs typeface="Times New Roman" pitchFamily="18" charset="0"/>
              </a:rPr>
              <a:pPr/>
              <a:t>3</a:t>
            </a:fld>
            <a:endParaRPr lang="en-US" sz="2400" dirty="0">
              <a:solidFill>
                <a:srgbClr val="FF0000"/>
              </a:solidFill>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838200" y="990601"/>
            <a:ext cx="7162799" cy="4876800"/>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0" y="0"/>
            <a:ext cx="9144000" cy="1066800"/>
          </a:xfrm>
        </p:spPr>
        <p:style>
          <a:lnRef idx="1">
            <a:schemeClr val="accent2"/>
          </a:lnRef>
          <a:fillRef idx="2">
            <a:schemeClr val="accent2"/>
          </a:fillRef>
          <a:effectRef idx="1">
            <a:schemeClr val="accent2"/>
          </a:effectRef>
          <a:fontRef idx="minor">
            <a:schemeClr val="dk1"/>
          </a:fontRef>
        </p:style>
        <p:txBody>
          <a:bodyPr>
            <a:normAutofit/>
          </a:bodyPr>
          <a:lstStyle/>
          <a:p>
            <a:r>
              <a:rPr lang="en-US" sz="3200" b="1" u="sng" dirty="0" smtClean="0">
                <a:solidFill>
                  <a:srgbClr val="0000CC"/>
                </a:solidFill>
                <a:latin typeface="Times New Roman" pitchFamily="18" charset="0"/>
              </a:rPr>
              <a:t> </a:t>
            </a:r>
            <a:r>
              <a:rPr lang="en-US" sz="2800" b="1" dirty="0" smtClean="0">
                <a:solidFill>
                  <a:srgbClr val="0000CC"/>
                </a:solidFill>
                <a:effectLst>
                  <a:outerShdw blurRad="38100" dist="38100" dir="2700000" algn="tl">
                    <a:srgbClr val="000000">
                      <a:alpha val="43137"/>
                    </a:srgbClr>
                  </a:outerShdw>
                </a:effectLst>
                <a:latin typeface="Times New Roman" pitchFamily="18" charset="0"/>
              </a:rPr>
              <a:t>Pre-conditions for using of LLE(Conditions of a choice of solvent which is used as extraction</a:t>
            </a:r>
            <a:r>
              <a:rPr lang="en-US" sz="3200" b="1" u="sng" dirty="0" smtClean="0">
                <a:solidFill>
                  <a:srgbClr val="0000CC"/>
                </a:solidFill>
                <a:latin typeface="Times New Roman" pitchFamily="18" charset="0"/>
              </a:rPr>
              <a:t>)</a:t>
            </a:r>
          </a:p>
        </p:txBody>
      </p:sp>
      <p:sp>
        <p:nvSpPr>
          <p:cNvPr id="5" name="Flowchart: Manual Operation 4"/>
          <p:cNvSpPr/>
          <p:nvPr/>
        </p:nvSpPr>
        <p:spPr>
          <a:xfrm>
            <a:off x="0" y="1295400"/>
            <a:ext cx="8077200" cy="5334000"/>
          </a:xfrm>
          <a:prstGeom prst="flowChartManualOperation">
            <a:avLst/>
          </a:prstGeom>
        </p:spPr>
        <p:style>
          <a:lnRef idx="1">
            <a:schemeClr val="accent5"/>
          </a:lnRef>
          <a:fillRef idx="2">
            <a:schemeClr val="accent5"/>
          </a:fillRef>
          <a:effectRef idx="1">
            <a:schemeClr val="accent5"/>
          </a:effectRef>
          <a:fontRef idx="minor">
            <a:schemeClr val="dk1"/>
          </a:fontRef>
        </p:style>
        <p:txBody>
          <a:bodyPr rtlCol="0" anchor="ctr"/>
          <a:lstStyle/>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Should not mix up with water</a:t>
            </a:r>
          </a:p>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Should be selective </a:t>
            </a:r>
          </a:p>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The  density of the </a:t>
            </a:r>
            <a:r>
              <a:rPr lang="en-US" sz="2800" dirty="0" err="1" smtClean="0">
                <a:effectLst>
                  <a:outerShdw blurRad="38100" dist="38100" dir="2700000" algn="tl">
                    <a:srgbClr val="000000">
                      <a:alpha val="43137"/>
                    </a:srgbClr>
                  </a:outerShdw>
                </a:effectLst>
                <a:latin typeface="Times New Roman" pitchFamily="18" charset="0"/>
                <a:cs typeface="Times New Roman" pitchFamily="18" charset="0"/>
              </a:rPr>
              <a:t>extagent</a:t>
            </a:r>
            <a:endParaRPr lang="en-US" sz="2800" dirty="0" smtClean="0">
              <a:effectLst>
                <a:outerShdw blurRad="38100" dist="38100" dir="2700000" algn="tl">
                  <a:srgbClr val="000000">
                    <a:alpha val="43137"/>
                  </a:srgbClr>
                </a:outerShdw>
              </a:effectLst>
              <a:latin typeface="Times New Roman" pitchFamily="18" charset="0"/>
              <a:cs typeface="Times New Roman" pitchFamily="18" charset="0"/>
            </a:endParaRPr>
          </a:p>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should be difference from water density</a:t>
            </a:r>
          </a:p>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Should be inexpensive </a:t>
            </a:r>
          </a:p>
          <a:p>
            <a:pPr marL="342900" indent="-342900">
              <a:buBlip>
                <a:blip r:embed="rId2"/>
              </a:buBlip>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Can not  be explosive </a:t>
            </a:r>
          </a:p>
          <a:p>
            <a:pPr marL="342900" indent="-342900" algn="ctr">
              <a:buAutoNum type="arabicPeriod"/>
            </a:pP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31</a:t>
            </a:fld>
            <a:endParaRPr lang="en-US" dirty="0"/>
          </a:p>
        </p:txBody>
      </p:sp>
      <p:sp>
        <p:nvSpPr>
          <p:cNvPr id="7" name="Footer Placeholder 6"/>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3200" b="1" dirty="0" smtClean="0">
                <a:solidFill>
                  <a:srgbClr val="0000CC"/>
                </a:solidFill>
                <a:latin typeface="Times New Roman" pitchFamily="18" charset="0"/>
                <a:cs typeface="Times New Roman" pitchFamily="18" charset="0"/>
              </a:rPr>
              <a:t>Application of solvent extraction</a:t>
            </a:r>
          </a:p>
        </p:txBody>
      </p:sp>
      <p:sp>
        <p:nvSpPr>
          <p:cNvPr id="27651" name="Content Placeholder 2"/>
          <p:cNvSpPr>
            <a:spLocks noGrp="1"/>
          </p:cNvSpPr>
          <p:nvPr>
            <p:ph idx="1"/>
          </p:nvPr>
        </p:nvSpPr>
        <p:spPr>
          <a:xfrm>
            <a:off x="457200" y="1600201"/>
            <a:ext cx="8229600" cy="2514600"/>
          </a:xfrm>
        </p:spPr>
        <p:txBody>
          <a:bodyPr>
            <a:normAutofit/>
          </a:bodyPr>
          <a:lstStyle/>
          <a:p>
            <a:r>
              <a:rPr lang="en-US" sz="2800" dirty="0" smtClean="0">
                <a:latin typeface="Times New Roman" pitchFamily="18" charset="0"/>
                <a:cs typeface="Times New Roman" pitchFamily="18" charset="0"/>
              </a:rPr>
              <a:t>Extraction of metals from</a:t>
            </a:r>
          </a:p>
          <a:p>
            <a:pPr>
              <a:buFont typeface="Wingdings" pitchFamily="2" charset="2"/>
              <a:buChar char="Ø"/>
            </a:pPr>
            <a:r>
              <a:rPr lang="sw-KE" sz="2800" dirty="0" smtClean="0">
                <a:latin typeface="Times New Roman" pitchFamily="18" charset="0"/>
                <a:cs typeface="Times New Roman" pitchFamily="18" charset="0"/>
              </a:rPr>
              <a:t>Petroleum, </a:t>
            </a:r>
            <a:r>
              <a:rPr lang="en-US" sz="2800" dirty="0" smtClean="0">
                <a:latin typeface="Times New Roman" pitchFamily="18" charset="0"/>
                <a:cs typeface="Times New Roman" pitchFamily="18" charset="0"/>
              </a:rPr>
              <a:t>products, foodstuffs, plant and animal tissue and body fluids</a:t>
            </a:r>
          </a:p>
          <a:p>
            <a:pPr>
              <a:buFont typeface="Wingdings" pitchFamily="2" charset="2"/>
              <a:buChar char="§"/>
            </a:pPr>
            <a:r>
              <a:rPr lang="en-US" sz="2800" dirty="0" smtClean="0">
                <a:latin typeface="Times New Roman" pitchFamily="18" charset="0"/>
                <a:cs typeface="Times New Roman" pitchFamily="18" charset="0"/>
              </a:rPr>
              <a:t>Extraction of organic compounds from various matrices after extraction with water</a:t>
            </a:r>
            <a:endParaRPr lang="sw-KE" sz="2800" dirty="0" smtClean="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8991600" cy="6096000"/>
          </a:xfrm>
        </p:spPr>
        <p:txBody>
          <a:bodyPr>
            <a:normAutofit/>
          </a:bodyPr>
          <a:lstStyle/>
          <a:p>
            <a:pPr algn="just"/>
            <a:r>
              <a:rPr lang="en-US" sz="26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Disadvantage (limitations of liquid –liquid Extraction)</a:t>
            </a:r>
            <a:endParaRPr lang="en-US" sz="26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a:p>
            <a:pPr lvl="0" algn="just">
              <a:buFont typeface="Wingdings" pitchFamily="2" charset="2"/>
              <a:buChar char="Ø"/>
            </a:pPr>
            <a:r>
              <a:rPr lang="en-US" sz="2600" dirty="0">
                <a:latin typeface="Times New Roman" pitchFamily="18" charset="0"/>
                <a:cs typeface="Times New Roman" pitchFamily="18" charset="0"/>
              </a:rPr>
              <a:t>the use of large amounts of high purity solvents, which are expensive and toxic and result in the production of hazardous laboratory waste</a:t>
            </a:r>
          </a:p>
          <a:p>
            <a:pPr lvl="0" algn="just">
              <a:buFont typeface="Wingdings" pitchFamily="2" charset="2"/>
              <a:buChar char="Ø"/>
            </a:pPr>
            <a:r>
              <a:rPr lang="en-US" sz="2600" dirty="0">
                <a:latin typeface="Times New Roman" pitchFamily="18" charset="0"/>
                <a:cs typeface="Times New Roman" pitchFamily="18" charset="0"/>
              </a:rPr>
              <a:t>its labor and time intensive procedure</a:t>
            </a:r>
          </a:p>
          <a:p>
            <a:pPr lvl="0" algn="just">
              <a:buFont typeface="Wingdings" pitchFamily="2" charset="2"/>
              <a:buChar char="Ø"/>
            </a:pPr>
            <a:r>
              <a:rPr lang="en-US" sz="2600" dirty="0">
                <a:latin typeface="Times New Roman" pitchFamily="18" charset="0"/>
                <a:cs typeface="Times New Roman" pitchFamily="18" charset="0"/>
              </a:rPr>
              <a:t>its tendency to form emulsion</a:t>
            </a:r>
          </a:p>
          <a:p>
            <a:pPr lvl="0" algn="just">
              <a:buFont typeface="Wingdings" pitchFamily="2" charset="2"/>
              <a:buChar char="Ø"/>
            </a:pPr>
            <a:r>
              <a:rPr lang="en-US" sz="2600" dirty="0">
                <a:latin typeface="Times New Roman" pitchFamily="18" charset="0"/>
                <a:cs typeface="Times New Roman" pitchFamily="18" charset="0"/>
              </a:rPr>
              <a:t>its poor potential for automation.</a:t>
            </a:r>
          </a:p>
          <a:p>
            <a:pPr lvl="0" algn="just">
              <a:buFont typeface="Wingdings" pitchFamily="2" charset="2"/>
              <a:buChar char="Ø"/>
            </a:pPr>
            <a:r>
              <a:rPr lang="en-US" sz="2600" dirty="0">
                <a:latin typeface="Times New Roman" pitchFamily="18" charset="0"/>
                <a:cs typeface="Times New Roman" pitchFamily="18" charset="0"/>
              </a:rPr>
              <a:t>its multi-step nature which leads to analyte loss.</a:t>
            </a:r>
          </a:p>
          <a:p>
            <a:pPr algn="just"/>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style>
          <a:lnRef idx="1">
            <a:schemeClr val="accent2"/>
          </a:lnRef>
          <a:fillRef idx="2">
            <a:schemeClr val="accent2"/>
          </a:fillRef>
          <a:effectRef idx="1">
            <a:schemeClr val="accent2"/>
          </a:effectRef>
          <a:fontRef idx="minor">
            <a:schemeClr val="dk1"/>
          </a:fontRef>
        </p:style>
        <p:txBody>
          <a:bodyPr>
            <a:noAutofit/>
          </a:bodyPr>
          <a:lstStyle/>
          <a:p>
            <a:r>
              <a:rPr lang="en-US" sz="3600" dirty="0" smtClean="0">
                <a:latin typeface="Times New Roman" pitchFamily="18" charset="0"/>
                <a:cs typeface="Times New Roman" pitchFamily="18" charset="0"/>
              </a:rPr>
              <a:t>2.Solid phase Extraction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9144000" cy="6019800"/>
          </a:xfrm>
        </p:spPr>
        <p:txBody>
          <a:bodyPr>
            <a:normAutofit/>
          </a:bodyPr>
          <a:lstStyle/>
          <a:p>
            <a:pPr algn="just"/>
            <a:r>
              <a:rPr lang="en-US" sz="2400" b="1" dirty="0" smtClean="0">
                <a:latin typeface="Times New Roman" pitchFamily="18" charset="0"/>
                <a:cs typeface="Times New Roman" pitchFamily="18" charset="0"/>
              </a:rPr>
              <a:t>Solid-phase extraction</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SPE</a:t>
            </a:r>
            <a:r>
              <a:rPr lang="en-US" sz="2400" dirty="0" smtClean="0">
                <a:latin typeface="Times New Roman" pitchFamily="18" charset="0"/>
                <a:cs typeface="Times New Roman" pitchFamily="18" charset="0"/>
              </a:rPr>
              <a:t>) is an extractive technique by which compounds that are dissolved or suspended in a liquid mixture are separated from other compounds in the mixture according to their physical and chemical properties.</a:t>
            </a:r>
          </a:p>
          <a:p>
            <a:pPr algn="just"/>
            <a:r>
              <a:rPr lang="en-US" sz="2400" dirty="0" smtClean="0">
                <a:latin typeface="Times New Roman" pitchFamily="18" charset="0"/>
                <a:cs typeface="Times New Roman" pitchFamily="18" charset="0"/>
              </a:rPr>
              <a:t>SPE are used  to concentrate and purify samples for analysis.</a:t>
            </a:r>
          </a:p>
          <a:p>
            <a:pPr algn="just"/>
            <a:r>
              <a:rPr lang="en-US" sz="2400" dirty="0" smtClean="0">
                <a:latin typeface="Times New Roman" pitchFamily="18" charset="0"/>
                <a:cs typeface="Times New Roman" pitchFamily="18" charset="0"/>
              </a:rPr>
              <a:t>In addition, can be used to isolate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of interest from a wide variety of matrices, including urine, blood, water, beverages, soil, and animal tissue.</a:t>
            </a:r>
          </a:p>
          <a:p>
            <a:pPr algn="just"/>
            <a:r>
              <a:rPr lang="en-US" sz="2400" dirty="0" smtClean="0">
                <a:latin typeface="Times New Roman" pitchFamily="18" charset="0"/>
                <a:cs typeface="Times New Roman" pitchFamily="18" charset="0"/>
              </a:rPr>
              <a:t>SPE uses the affinity of solutes dissolved or suspended in a liquid (known as the </a:t>
            </a:r>
            <a:r>
              <a:rPr lang="en-US" sz="2400"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mobile phase</a:t>
            </a:r>
            <a:r>
              <a:rPr lang="en-US" sz="2400" dirty="0" smtClean="0">
                <a:latin typeface="Times New Roman" pitchFamily="18" charset="0"/>
                <a:cs typeface="Times New Roman" pitchFamily="18" charset="0"/>
              </a:rPr>
              <a:t>) for a solid through which the sample is passed (known as the </a:t>
            </a:r>
            <a:r>
              <a:rPr lang="en-US" sz="2400"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stationary phase</a:t>
            </a:r>
            <a:r>
              <a:rPr lang="en-US" sz="2400" dirty="0" smtClean="0">
                <a:latin typeface="Times New Roman" pitchFamily="18" charset="0"/>
                <a:cs typeface="Times New Roman" pitchFamily="18" charset="0"/>
              </a:rPr>
              <a:t>) to separate a mixture into desired and undesired components </a:t>
            </a:r>
          </a:p>
          <a:p>
            <a:pPr algn="just"/>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6096000" y="6248400"/>
            <a:ext cx="2895600" cy="365125"/>
          </a:xfrm>
        </p:spPr>
        <p:txBody>
          <a:bodyPr/>
          <a:lstStyle/>
          <a:p>
            <a:r>
              <a:rPr lang="en-US" dirty="0"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dirty="0"/>
          </a:p>
        </p:txBody>
      </p:sp>
    </p:spTree>
  </p:cSld>
  <p:clrMapOvr>
    <a:masterClrMapping/>
  </p:clrMapOvr>
  <p:transition>
    <p:pull dir="l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Principles of solid phase extraction </a:t>
            </a:r>
            <a:endParaRPr lang="en-US" sz="36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211763"/>
          </a:xfrm>
        </p:spPr>
        <p:txBody>
          <a:bodyPr>
            <a:normAutofit lnSpcReduction="10000"/>
          </a:bodyPr>
          <a:lstStyle/>
          <a:p>
            <a:pPr algn="just"/>
            <a:r>
              <a:rPr lang="en-US" sz="2400" dirty="0" smtClean="0">
                <a:latin typeface="Times New Roman" pitchFamily="18" charset="0"/>
                <a:cs typeface="Times New Roman" pitchFamily="18" charset="0"/>
              </a:rPr>
              <a:t>First, the cartridge is equilibrated with a non-polar or slightly polar solvent, which wets the surface and penetrates the bonded phase</a:t>
            </a:r>
          </a:p>
          <a:p>
            <a:pPr algn="just"/>
            <a:r>
              <a:rPr lang="en-US" sz="2400" dirty="0" smtClean="0">
                <a:latin typeface="Times New Roman" pitchFamily="18" charset="0"/>
                <a:cs typeface="Times New Roman" pitchFamily="18" charset="0"/>
              </a:rPr>
              <a:t>Then water, or buffer of the same composition as the sample, is typically washed through the column to wet the silica surface</a:t>
            </a:r>
          </a:p>
          <a:p>
            <a:pPr algn="just"/>
            <a:r>
              <a:rPr lang="en-US" sz="2400" dirty="0" smtClean="0">
                <a:latin typeface="Times New Roman" pitchFamily="18" charset="0"/>
                <a:cs typeface="Times New Roman" pitchFamily="18" charset="0"/>
              </a:rPr>
              <a:t>The sample is then added to the cartridge.</a:t>
            </a:r>
          </a:p>
          <a:p>
            <a:pPr algn="just"/>
            <a:r>
              <a:rPr lang="en-US" sz="2400" dirty="0" smtClean="0">
                <a:latin typeface="Times New Roman" pitchFamily="18" charset="0"/>
                <a:cs typeface="Times New Roman" pitchFamily="18" charset="0"/>
              </a:rPr>
              <a:t> As the sample passes through the stationary phase, the polar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in the sample will interact and retain on the polar sorbent</a:t>
            </a:r>
          </a:p>
          <a:p>
            <a:pPr algn="just"/>
            <a:r>
              <a:rPr lang="en-US" sz="2400" dirty="0" smtClean="0">
                <a:latin typeface="Times New Roman" pitchFamily="18" charset="0"/>
                <a:cs typeface="Times New Roman" pitchFamily="18" charset="0"/>
              </a:rPr>
              <a:t> while the solvent, and other non-polar impurities pass through the cartridge</a:t>
            </a:r>
          </a:p>
          <a:p>
            <a:pPr algn="just"/>
            <a:r>
              <a:rPr lang="en-US" sz="2400" dirty="0" smtClean="0">
                <a:latin typeface="Times New Roman" pitchFamily="18" charset="0"/>
                <a:cs typeface="Times New Roman" pitchFamily="18" charset="0"/>
              </a:rPr>
              <a:t>After the sample is loaded, the cartridge is washed with a non-polar solvent to remove further impurities</a:t>
            </a:r>
          </a:p>
          <a:p>
            <a:pPr algn="just"/>
            <a:r>
              <a:rPr lang="en-US" sz="2400" dirty="0" smtClean="0">
                <a:latin typeface="Times New Roman" pitchFamily="18" charset="0"/>
                <a:cs typeface="Times New Roman" pitchFamily="18" charset="0"/>
              </a:rPr>
              <a:t>Then, the analyte is eluted with a polar solvent or a buffer of the appropriate pH.</a:t>
            </a:r>
          </a:p>
          <a:p>
            <a:pPr algn="just"/>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dirty="0"/>
          </a:p>
        </p:txBody>
      </p:sp>
    </p:spTree>
  </p:cSld>
  <p:clrMapOvr>
    <a:masterClrMapping/>
  </p:clrMapOvr>
  <p:transition>
    <p:pull dir="l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pic>
        <p:nvPicPr>
          <p:cNvPr id="5" name="Picture 7" descr="philic1.jpg"/>
          <p:cNvPicPr>
            <a:picLocks noGrp="1" noChangeAspect="1" noChangeArrowheads="1"/>
          </p:cNvPicPr>
          <p:nvPr>
            <p:ph idx="1"/>
          </p:nvPr>
        </p:nvPicPr>
        <p:blipFill>
          <a:blip r:embed="rId2" r:link="rId3" cstate="print">
            <a:lum bright="-28000"/>
          </a:blip>
          <a:srcRect/>
          <a:stretch>
            <a:fillRect/>
          </a:stretch>
        </p:blipFill>
        <p:spPr bwMode="auto">
          <a:xfrm>
            <a:off x="1371600" y="457200"/>
            <a:ext cx="5715000" cy="5668963"/>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B6F15528-21DE-4FAA-801E-634DDDAF4B2B}" type="slidenum">
              <a:rPr lang="en-US" smtClean="0"/>
              <a:pPr/>
              <a:t>36</a:t>
            </a:fld>
            <a:endParaRPr lang="en-US" dirty="0"/>
          </a:p>
        </p:txBody>
      </p:sp>
    </p:spTree>
  </p:cSld>
  <p:clrMapOvr>
    <a:masterClrMapping/>
  </p:clrMapOvr>
  <p:transition>
    <p:pull dir="l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pic>
        <p:nvPicPr>
          <p:cNvPr id="3074" name="Picture 2" descr="C:\Users\kkkk\Desktop\sample\Stages-of-solid-phase-extraction-SPE.png"/>
          <p:cNvPicPr>
            <a:picLocks noChangeAspect="1" noChangeArrowheads="1"/>
          </p:cNvPicPr>
          <p:nvPr/>
        </p:nvPicPr>
        <p:blipFill>
          <a:blip r:embed="rId2"/>
          <a:srcRect/>
          <a:stretch>
            <a:fillRect/>
          </a:stretch>
        </p:blipFill>
        <p:spPr bwMode="auto">
          <a:xfrm>
            <a:off x="990600" y="457200"/>
            <a:ext cx="7010400" cy="5638799"/>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dirty="0"/>
          </a:p>
        </p:txBody>
      </p:sp>
    </p:spTree>
  </p:cSld>
  <p:clrMapOvr>
    <a:masterClrMapping/>
  </p:clrMapOvr>
  <p:transition>
    <p:pull dir="l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style>
          <a:lnRef idx="1">
            <a:schemeClr val="accent5"/>
          </a:lnRef>
          <a:fillRef idx="2">
            <a:schemeClr val="accent5"/>
          </a:fillRef>
          <a:effectRef idx="1">
            <a:schemeClr val="accent5"/>
          </a:effectRef>
          <a:fontRef idx="minor">
            <a:schemeClr val="dk1"/>
          </a:fontRef>
        </p:style>
        <p:txBody>
          <a:bodyPr>
            <a:normAutofit/>
          </a:bodyPr>
          <a:lstStyle/>
          <a:p>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The difference between LLE and SPE</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 Placeholder 2"/>
          <p:cNvSpPr>
            <a:spLocks noGrp="1"/>
          </p:cNvSpPr>
          <p:nvPr>
            <p:ph type="body" idx="1"/>
          </p:nvPr>
        </p:nvSpPr>
        <p:spPr>
          <a:xfrm>
            <a:off x="0" y="1143000"/>
            <a:ext cx="4268788" cy="639762"/>
          </a:xfrm>
        </p:spPr>
        <p:txBody>
          <a:bodyPr>
            <a:normAutofit/>
          </a:bodyPr>
          <a:lstStyle/>
          <a:p>
            <a:pPr algn="ct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LLE</a:t>
            </a:r>
            <a:endParaRPr lang="en-US" sz="2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Content Placeholder 3"/>
          <p:cNvSpPr>
            <a:spLocks noGrp="1"/>
          </p:cNvSpPr>
          <p:nvPr>
            <p:ph sz="half" idx="2"/>
          </p:nvPr>
        </p:nvSpPr>
        <p:spPr>
          <a:xfrm>
            <a:off x="0" y="2209799"/>
            <a:ext cx="4497388" cy="3916363"/>
          </a:xfrm>
        </p:spPr>
        <p:txBody>
          <a:bodyPr/>
          <a:lstStyle/>
          <a:p>
            <a:r>
              <a:rPr lang="en-US" dirty="0" smtClean="0">
                <a:effectLst>
                  <a:outerShdw blurRad="38100" dist="38100" dir="2700000" algn="tl">
                    <a:srgbClr val="000000">
                      <a:alpha val="43137"/>
                    </a:srgbClr>
                  </a:outerShdw>
                </a:effectLst>
                <a:latin typeface="Times New Roman" pitchFamily="18" charset="0"/>
                <a:cs typeface="Times New Roman" pitchFamily="18" charset="0"/>
              </a:rPr>
              <a:t>Uses 200 - 500 ml solvent</a:t>
            </a:r>
          </a:p>
          <a:p>
            <a:r>
              <a:rPr lang="en-US" dirty="0" smtClean="0">
                <a:effectLst>
                  <a:outerShdw blurRad="38100" dist="38100" dir="2700000" algn="tl">
                    <a:srgbClr val="000000">
                      <a:alpha val="43137"/>
                    </a:srgbClr>
                  </a:outerShdw>
                </a:effectLst>
                <a:latin typeface="Times New Roman" pitchFamily="18" charset="0"/>
                <a:cs typeface="Times New Roman" pitchFamily="18" charset="0"/>
              </a:rPr>
              <a:t>Shaking / continuous process</a:t>
            </a:r>
          </a:p>
          <a:p>
            <a:pPr>
              <a:lnSpc>
                <a:spcPct val="90000"/>
              </a:lnSpc>
              <a:defRPr/>
            </a:pPr>
            <a:r>
              <a:rPr lang="en-US" dirty="0" smtClean="0">
                <a:effectLst>
                  <a:outerShdw blurRad="38100" dist="38100" dir="2700000" algn="tl">
                    <a:srgbClr val="000000">
                      <a:alpha val="43137"/>
                    </a:srgbClr>
                  </a:outerShdw>
                </a:effectLst>
                <a:latin typeface="Times New Roman" pitchFamily="18" charset="0"/>
                <a:cs typeface="Times New Roman" pitchFamily="18" charset="0"/>
              </a:rPr>
              <a:t>Forms emulsions 			</a:t>
            </a:r>
          </a:p>
          <a:p>
            <a:pPr>
              <a:lnSpc>
                <a:spcPct val="90000"/>
              </a:lnSpc>
              <a:defRPr/>
            </a:pPr>
            <a:r>
              <a:rPr lang="en-US" dirty="0" smtClean="0">
                <a:effectLst>
                  <a:outerShdw blurRad="38100" dist="38100" dir="2700000" algn="tl">
                    <a:srgbClr val="000000">
                      <a:alpha val="43137"/>
                    </a:srgbClr>
                  </a:outerShdw>
                </a:effectLst>
                <a:latin typeface="Times New Roman" pitchFamily="18" charset="0"/>
                <a:cs typeface="Times New Roman" pitchFamily="18" charset="0"/>
              </a:rPr>
              <a:t>Little selectivity 			</a:t>
            </a:r>
          </a:p>
          <a:p>
            <a:pPr>
              <a:lnSpc>
                <a:spcPct val="90000"/>
              </a:lnSpc>
              <a:defRPr/>
            </a:pPr>
            <a:r>
              <a:rPr lang="en-US" dirty="0" smtClean="0">
                <a:effectLst>
                  <a:outerShdw blurRad="38100" dist="38100" dir="2700000" algn="tl">
                    <a:srgbClr val="000000">
                      <a:alpha val="43137"/>
                    </a:srgbClr>
                  </a:outerShdw>
                </a:effectLst>
                <a:latin typeface="Times New Roman" pitchFamily="18" charset="0"/>
                <a:cs typeface="Times New Roman" pitchFamily="18" charset="0"/>
              </a:rPr>
              <a:t>Takes 1 - 2 hours / sample		</a:t>
            </a:r>
          </a:p>
          <a:p>
            <a:endParaRPr lang="en-US"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648200" y="1066800"/>
            <a:ext cx="4495800" cy="639762"/>
          </a:xfrm>
        </p:spPr>
        <p:txBody>
          <a:bodyPr>
            <a:normAutofit/>
          </a:bodyPr>
          <a:lstStyle/>
          <a:p>
            <a:pPr algn="ctr"/>
            <a:r>
              <a:rPr lang="en-US" sz="28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SPE</a:t>
            </a:r>
            <a:endPar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Content Placeholder 5"/>
          <p:cNvSpPr>
            <a:spLocks noGrp="1"/>
          </p:cNvSpPr>
          <p:nvPr>
            <p:ph sz="quarter" idx="4"/>
          </p:nvPr>
        </p:nvSpPr>
        <p:spPr>
          <a:xfrm>
            <a:off x="4645025" y="1828800"/>
            <a:ext cx="4346575" cy="4297363"/>
          </a:xfrm>
        </p:spPr>
        <p:txBody>
          <a:bodyPr/>
          <a:lstStyle/>
          <a:p>
            <a:pPr>
              <a:buClr>
                <a:schemeClr val="hlink"/>
              </a:buClr>
              <a:buSzPct val="65000"/>
              <a:buFont typeface="Wingdings" pitchFamily="2" charset="2"/>
              <a:buChar char="n"/>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Uses 2 - 20 ml solvent</a:t>
            </a:r>
          </a:p>
          <a:p>
            <a:pPr>
              <a:buClr>
                <a:schemeClr val="hlink"/>
              </a:buClr>
              <a:buSzPct val="65000"/>
              <a:buNone/>
              <a:defRPr/>
            </a:pPr>
            <a:endParaRPr lang="de-DE" dirty="0" smtClean="0">
              <a:solidFill>
                <a:srgbClr val="FF0000"/>
              </a:solidFill>
              <a:effectLst>
                <a:outerShdw blurRad="38100" dist="38100" dir="2700000" algn="tl">
                  <a:srgbClr val="FFFFFF"/>
                </a:outerShdw>
              </a:effectLst>
              <a:latin typeface="Times New Roman" pitchFamily="18" charset="0"/>
              <a:cs typeface="Times New Roman" pitchFamily="18" charset="0"/>
            </a:endParaRPr>
          </a:p>
          <a:p>
            <a:pPr>
              <a:buClr>
                <a:schemeClr val="hlink"/>
              </a:buClr>
              <a:buSzPct val="65000"/>
              <a:buFont typeface="Wingdings" pitchFamily="2" charset="2"/>
              <a:buChar char="n"/>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  Filtration process</a:t>
            </a:r>
          </a:p>
          <a:p>
            <a:pPr>
              <a:buClr>
                <a:schemeClr val="hlink"/>
              </a:buClr>
              <a:buSzPct val="65000"/>
              <a:buFont typeface="Wingdings" pitchFamily="2" charset="2"/>
              <a:buChar char="n"/>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  No emulsions formed</a:t>
            </a:r>
          </a:p>
          <a:p>
            <a:pPr>
              <a:buClr>
                <a:schemeClr val="hlink"/>
              </a:buClr>
              <a:buSzPct val="65000"/>
              <a:buNone/>
              <a:defRPr/>
            </a:pPr>
            <a:endPar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endParaRPr>
          </a:p>
          <a:p>
            <a:pPr>
              <a:buClr>
                <a:schemeClr val="hlink"/>
              </a:buClr>
              <a:buSzPct val="65000"/>
              <a:buFont typeface="Wingdings" pitchFamily="2" charset="2"/>
              <a:buChar char="n"/>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  Wide selectivity </a:t>
            </a:r>
          </a:p>
          <a:p>
            <a:pPr>
              <a:buClr>
                <a:schemeClr val="hlink"/>
              </a:buClr>
              <a:buSzPct val="65000"/>
              <a:buNone/>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    (adsorbent) </a:t>
            </a:r>
          </a:p>
          <a:p>
            <a:pPr>
              <a:buClr>
                <a:schemeClr val="hlink"/>
              </a:buClr>
              <a:buSzPct val="65000"/>
              <a:buFont typeface="Wingdings" pitchFamily="2" charset="2"/>
              <a:buChar char="n"/>
              <a:defRPr/>
            </a:pPr>
            <a:r>
              <a:rPr lang="en-US" dirty="0" smtClean="0">
                <a:solidFill>
                  <a:srgbClr val="FF0000"/>
                </a:solidFill>
                <a:effectLst>
                  <a:outerShdw blurRad="38100" dist="38100" dir="2700000" algn="tl">
                    <a:srgbClr val="FFFFFF"/>
                  </a:outerShdw>
                </a:effectLst>
                <a:latin typeface="Times New Roman" pitchFamily="18" charset="0"/>
                <a:cs typeface="Times New Roman" pitchFamily="18" charset="0"/>
              </a:rPr>
              <a:t>  Takes 10 - 20 min. / sample</a:t>
            </a:r>
          </a:p>
          <a:p>
            <a:endParaRPr lang="en-US" dirty="0">
              <a:solidFill>
                <a:srgbClr val="FF0000"/>
              </a:solidFill>
            </a:endParaRPr>
          </a:p>
        </p:txBody>
      </p:sp>
      <p:sp>
        <p:nvSpPr>
          <p:cNvPr id="7" name="Footer Placeholder 6"/>
          <p:cNvSpPr>
            <a:spLocks noGrp="1"/>
          </p:cNvSpPr>
          <p:nvPr>
            <p:ph type="ftr" sz="quarter" idx="11"/>
          </p:nvPr>
        </p:nvSpPr>
        <p:spPr/>
        <p:txBody>
          <a:bodyPr/>
          <a:lstStyle/>
          <a:p>
            <a:r>
              <a:rPr lang="en-US" smtClean="0"/>
              <a:t>salasibatumo555@gmail.com /salolemo@yahoo.com</a:t>
            </a:r>
            <a:endParaRPr lang="en-US"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38</a:t>
            </a:fld>
            <a:endParaRPr lang="en-US" dirty="0"/>
          </a:p>
        </p:txBody>
      </p:sp>
    </p:spTree>
  </p:cSld>
  <p:clrMapOvr>
    <a:masterClrMapping/>
  </p:clrMapOvr>
  <p:transition>
    <p:pull dir="l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6096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sz="36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3. Concentration of Sample Extracts</a:t>
            </a:r>
            <a:endParaRPr lang="en-US" sz="3600" b="1"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half" idx="1"/>
          </p:nvPr>
        </p:nvSpPr>
        <p:spPr>
          <a:xfrm>
            <a:off x="0" y="609600"/>
            <a:ext cx="9144000" cy="6248400"/>
          </a:xfrm>
        </p:spPr>
        <p:txBody>
          <a:bodyPr>
            <a:normAutofit/>
          </a:bodyPr>
          <a:lstStyle/>
          <a:p>
            <a:pPr algn="just"/>
            <a:r>
              <a:rPr lang="en-US" sz="2400" dirty="0" smtClean="0">
                <a:latin typeface="Times New Roman" pitchFamily="18" charset="0"/>
                <a:cs typeface="Times New Roman" pitchFamily="18" charset="0"/>
              </a:rPr>
              <a:t>The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are often diluted in the presence of a large volume of solvents used in the extraction. </a:t>
            </a:r>
          </a:p>
          <a:p>
            <a:pPr algn="just"/>
            <a:r>
              <a:rPr lang="en-US" sz="2400" dirty="0" smtClean="0">
                <a:latin typeface="Times New Roman" pitchFamily="18" charset="0"/>
                <a:cs typeface="Times New Roman" pitchFamily="18" charset="0"/>
              </a:rPr>
              <a:t>This is particularly true when the analysis is being done at the trace level. An additional concentration step is necessary to increase the concentration in the extract</a:t>
            </a:r>
          </a:p>
          <a:p>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Methods used to concentrate sample extracts(small amount of solvents)</a:t>
            </a:r>
          </a:p>
          <a:p>
            <a:pPr>
              <a:buNone/>
            </a:pPr>
            <a:r>
              <a:rPr lang="en-US" sz="2400" b="1" dirty="0" err="1" smtClean="0">
                <a:latin typeface="Times New Roman" pitchFamily="18" charset="0"/>
                <a:cs typeface="Times New Roman" pitchFamily="18" charset="0"/>
              </a:rPr>
              <a:t>A.Vaporization</a:t>
            </a:r>
            <a:r>
              <a:rPr lang="en-US" sz="2400" b="1" dirty="0" smtClean="0">
                <a:latin typeface="Times New Roman" pitchFamily="18" charset="0"/>
                <a:cs typeface="Times New Roman" pitchFamily="18" charset="0"/>
              </a:rPr>
              <a:t> using </a:t>
            </a:r>
            <a:r>
              <a:rPr lang="en-US" sz="2400" dirty="0" smtClean="0">
                <a:latin typeface="Times New Roman" pitchFamily="18" charset="0"/>
                <a:cs typeface="Times New Roman" pitchFamily="18" charset="0"/>
              </a:rPr>
              <a:t>a </a:t>
            </a:r>
            <a:r>
              <a:rPr lang="en-US" sz="2400" b="1" dirty="0" smtClean="0">
                <a:latin typeface="Times New Roman" pitchFamily="18" charset="0"/>
                <a:cs typeface="Times New Roman" pitchFamily="18" charset="0"/>
              </a:rPr>
              <a:t>gentle stream of nitrogen gas</a:t>
            </a:r>
          </a:p>
          <a:p>
            <a:pPr algn="just"/>
            <a:r>
              <a:rPr lang="en-US" sz="2400" dirty="0" smtClean="0">
                <a:latin typeface="Times New Roman" pitchFamily="18" charset="0"/>
                <a:cs typeface="Times New Roman" pitchFamily="18" charset="0"/>
              </a:rPr>
              <a:t>If the amount of solvent to be removed is not very large and the analyte is nonvolatile, the solvent can be vaporized by a </a:t>
            </a:r>
            <a:r>
              <a:rPr lang="en-US" sz="2400" b="1" dirty="0" smtClean="0">
                <a:solidFill>
                  <a:srgbClr val="0000FF"/>
                </a:solidFill>
                <a:latin typeface="Times New Roman" pitchFamily="18" charset="0"/>
                <a:cs typeface="Times New Roman" pitchFamily="18" charset="0"/>
              </a:rPr>
              <a:t>gentle stream of nitrogen gas </a:t>
            </a:r>
          </a:p>
          <a:p>
            <a:pPr algn="just"/>
            <a:r>
              <a:rPr lang="en-US" sz="2400" dirty="0" smtClean="0">
                <a:latin typeface="Times New Roman" pitchFamily="18" charset="0"/>
                <a:cs typeface="Times New Roman" pitchFamily="18" charset="0"/>
              </a:rPr>
              <a:t>Care should be taken that the solvent is lost only by evaporation. </a:t>
            </a:r>
          </a:p>
          <a:p>
            <a:pPr algn="just"/>
            <a:r>
              <a:rPr lang="en-US" sz="2400" dirty="0" smtClean="0">
                <a:latin typeface="Times New Roman" pitchFamily="18" charset="0"/>
                <a:cs typeface="Times New Roman" pitchFamily="18" charset="0"/>
              </a:rPr>
              <a:t>If small solution droplets are lost as aerosol, there is the possibility of losing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along with it. </a:t>
            </a:r>
          </a:p>
          <a:p>
            <a:pPr algn="just"/>
            <a:endParaRPr lang="en-US" sz="2400" dirty="0" smtClean="0">
              <a:solidFill>
                <a:srgbClr val="FF0000"/>
              </a:solidFill>
              <a:latin typeface="Times New Roman" pitchFamily="18" charset="0"/>
              <a:cs typeface="Times New Roman" pitchFamily="18" charset="0"/>
            </a:endParaRPr>
          </a:p>
          <a:p>
            <a:pPr algn="just"/>
            <a:endParaRPr lang="en-US" sz="2400"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39</a:t>
            </a:fld>
            <a:endParaRPr lang="en-US" dirty="0"/>
          </a:p>
        </p:txBody>
      </p:sp>
    </p:spTree>
  </p:cSld>
  <p:clrMapOvr>
    <a:masterClrMapping/>
  </p:clrMapOvr>
  <p:transition>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style>
          <a:lnRef idx="1">
            <a:schemeClr val="accent3"/>
          </a:lnRef>
          <a:fillRef idx="2">
            <a:schemeClr val="accent3"/>
          </a:fillRef>
          <a:effectRef idx="1">
            <a:schemeClr val="accent3"/>
          </a:effectRef>
          <a:fontRef idx="minor">
            <a:schemeClr val="dk1"/>
          </a:fontRef>
        </p:style>
        <p:txBody>
          <a:bodyPr>
            <a:normAutofit/>
          </a:bodyPr>
          <a:lstStyle/>
          <a:p>
            <a:r>
              <a:rPr lang="en-US" sz="3600" dirty="0" smtClean="0">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638800"/>
          </a:xfrm>
        </p:spPr>
        <p:txBody>
          <a:bodyPr>
            <a:normAutofit/>
          </a:bodyPr>
          <a:lstStyle/>
          <a:p>
            <a:pPr algn="just">
              <a:buBlip>
                <a:blip r:embed="rId2"/>
              </a:buBlip>
            </a:pPr>
            <a:r>
              <a:rPr lang="en-US" sz="2400" dirty="0" smtClean="0">
                <a:latin typeface="Times New Roman" pitchFamily="18" charset="0"/>
                <a:cs typeface="Times New Roman" pitchFamily="18" charset="0"/>
              </a:rPr>
              <a:t>What is sampling? Why do we need to sample materials for analysis?</a:t>
            </a:r>
          </a:p>
          <a:p>
            <a:pPr algn="just"/>
            <a:r>
              <a:rPr lang="en-US" sz="2400" dirty="0" smtClean="0">
                <a:latin typeface="Times New Roman" pitchFamily="18" charset="0"/>
                <a:cs typeface="Times New Roman" pitchFamily="18" charset="0"/>
              </a:rPr>
              <a:t>Sampling is the most difficult step and the greatest source of error during analysis. </a:t>
            </a:r>
          </a:p>
          <a:p>
            <a:pPr algn="just"/>
            <a:r>
              <a:rPr lang="en-US" sz="2400" dirty="0" smtClean="0">
                <a:latin typeface="Times New Roman" pitchFamily="18" charset="0"/>
                <a:cs typeface="Times New Roman" pitchFamily="18" charset="0"/>
              </a:rPr>
              <a:t>In a </a:t>
            </a:r>
            <a:r>
              <a:rPr lang="en-US" sz="2400" dirty="0" smtClean="0">
                <a:solidFill>
                  <a:srgbClr val="0000CC"/>
                </a:solidFill>
                <a:latin typeface="Times New Roman" pitchFamily="18" charset="0"/>
                <a:cs typeface="Times New Roman" pitchFamily="18" charset="0"/>
              </a:rPr>
              <a:t>qualitative analysis the sample’s composition does </a:t>
            </a:r>
            <a:r>
              <a:rPr lang="en-US" sz="2400" dirty="0" smtClean="0">
                <a:latin typeface="Times New Roman" pitchFamily="18" charset="0"/>
                <a:cs typeface="Times New Roman" pitchFamily="18" charset="0"/>
              </a:rPr>
              <a:t>not need to be identical to that of the substance being analyzed, provided that enough sample is taken to ensure that all components can be detected.</a:t>
            </a:r>
          </a:p>
          <a:p>
            <a:pPr algn="just"/>
            <a:r>
              <a:rPr lang="en-US" sz="2400" dirty="0" smtClean="0">
                <a:latin typeface="Times New Roman" pitchFamily="18" charset="0"/>
                <a:cs typeface="Times New Roman" pitchFamily="18" charset="0"/>
              </a:rPr>
              <a:t>In a </a:t>
            </a:r>
            <a:r>
              <a:rPr lang="en-US" sz="2400" dirty="0" smtClean="0">
                <a:solidFill>
                  <a:srgbClr val="0000CC"/>
                </a:solidFill>
                <a:latin typeface="Times New Roman" pitchFamily="18" charset="0"/>
                <a:cs typeface="Times New Roman" pitchFamily="18" charset="0"/>
              </a:rPr>
              <a:t>quantitative analysis, however, the sample’s composition must accurately represent the target </a:t>
            </a:r>
            <a:r>
              <a:rPr lang="en-US" sz="2400" dirty="0" smtClean="0">
                <a:latin typeface="Times New Roman" pitchFamily="18" charset="0"/>
                <a:cs typeface="Times New Roman" pitchFamily="18" charset="0"/>
              </a:rPr>
              <a:t>population. The focus of this section, therefore, is on designing a sampling plan for a quantitative analysis.</a:t>
            </a:r>
          </a:p>
          <a:p>
            <a:pPr algn="just">
              <a:buFont typeface="Wingdings" pitchFamily="2" charset="2"/>
              <a:buChar char="Ø"/>
            </a:pPr>
            <a:r>
              <a:rPr lang="en-US" sz="2400" b="1" dirty="0" smtClean="0">
                <a:solidFill>
                  <a:srgbClr val="FF0000"/>
                </a:solidFill>
                <a:latin typeface="Times New Roman" pitchFamily="18" charset="0"/>
                <a:cs typeface="Times New Roman" pitchFamily="18" charset="0"/>
              </a:rPr>
              <a:t>Four questions should be considered when designing a sampling plan:</a:t>
            </a:r>
          </a:p>
          <a:p>
            <a:pPr algn="just"/>
            <a:endParaRPr lang="en-US" sz="2400" dirty="0" smtClean="0">
              <a:latin typeface="Times New Roman" pitchFamily="18" charset="0"/>
              <a:cs typeface="Times New Roman" pitchFamily="18" charset="0"/>
            </a:endParaRPr>
          </a:p>
          <a:p>
            <a:pPr algn="just">
              <a:buBlip>
                <a:blip r:embed="rId2"/>
              </a:buBlip>
            </a:pPr>
            <a:endParaRPr lang="en-US" sz="2400" dirty="0" smtClean="0">
              <a:latin typeface="Times New Roman" pitchFamily="18" charset="0"/>
              <a:cs typeface="Times New Roman" pitchFamily="18" charset="0"/>
            </a:endParaRPr>
          </a:p>
          <a:p>
            <a:endParaRPr lang="en-US" sz="2400"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z="2400" smtClean="0">
                <a:solidFill>
                  <a:srgbClr val="FF0000"/>
                </a:solidFill>
                <a:latin typeface="Times New Roman" pitchFamily="18" charset="0"/>
                <a:cs typeface="Times New Roman" pitchFamily="18" charset="0"/>
              </a:rPr>
              <a:pPr/>
              <a:t>4</a:t>
            </a:fld>
            <a:endParaRPr lang="en-US" sz="2400" dirty="0">
              <a:solidFill>
                <a:srgbClr val="FF0000"/>
              </a:solidFill>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p:cNvPicPr>
            <a:picLocks noChangeAspect="1" noChangeArrowheads="1"/>
          </p:cNvPicPr>
          <p:nvPr/>
        </p:nvPicPr>
        <p:blipFill>
          <a:blip r:embed="rId2" cstate="print"/>
          <a:srcRect/>
          <a:stretch>
            <a:fillRect/>
          </a:stretch>
        </p:blipFill>
        <p:spPr bwMode="auto">
          <a:xfrm>
            <a:off x="2800350" y="195263"/>
            <a:ext cx="3543300" cy="6467475"/>
          </a:xfrm>
          <a:prstGeom prst="rect">
            <a:avLst/>
          </a:prstGeom>
          <a:noFill/>
          <a:ln w="9525">
            <a:noFill/>
            <a:miter lim="800000"/>
            <a:headEnd/>
            <a:tailEnd/>
          </a:ln>
        </p:spPr>
      </p:pic>
      <p:pic>
        <p:nvPicPr>
          <p:cNvPr id="70659" name="Picture 3"/>
          <p:cNvPicPr>
            <a:picLocks noChangeAspect="1" noChangeArrowheads="1"/>
          </p:cNvPicPr>
          <p:nvPr/>
        </p:nvPicPr>
        <p:blipFill>
          <a:blip r:embed="rId3" cstate="print"/>
          <a:srcRect/>
          <a:stretch>
            <a:fillRect/>
          </a:stretch>
        </p:blipFill>
        <p:spPr bwMode="auto">
          <a:xfrm>
            <a:off x="4419600" y="5943600"/>
            <a:ext cx="4210050" cy="2667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40</a:t>
            </a:fld>
            <a:endParaRPr lang="en-US" dirty="0"/>
          </a:p>
        </p:txBody>
      </p:sp>
    </p:spTree>
  </p:cSld>
  <p:clrMapOvr>
    <a:masterClrMapping/>
  </p:clrMapOvr>
  <p:transition>
    <p:pull dir="l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553200"/>
          </a:xfrm>
        </p:spPr>
        <p:txBody>
          <a:bodyPr>
            <a:normAutofit/>
          </a:bodyPr>
          <a:lstStyle/>
          <a:p>
            <a:pPr algn="just">
              <a:buNone/>
            </a:pPr>
            <a:r>
              <a:rPr lang="en-US" sz="3000" dirty="0" smtClean="0">
                <a:solidFill>
                  <a:srgbClr val="FF0000"/>
                </a:solidFill>
                <a:latin typeface="Times New Roman" pitchFamily="18" charset="0"/>
                <a:cs typeface="Times New Roman" pitchFamily="18" charset="0"/>
              </a:rPr>
              <a:t>ii. Vaporization using a g rotary vacuum evaporator </a:t>
            </a:r>
          </a:p>
          <a:p>
            <a:pPr algn="just">
              <a:buNone/>
            </a:pPr>
            <a:r>
              <a:rPr lang="en-US" sz="3000" b="1" dirty="0" smtClean="0">
                <a:latin typeface="Times New Roman" pitchFamily="18" charset="0"/>
                <a:cs typeface="Times New Roman" pitchFamily="18" charset="0"/>
              </a:rPr>
              <a:t>       (Large amount of solvents)</a:t>
            </a:r>
          </a:p>
          <a:p>
            <a:pPr algn="just"/>
            <a:r>
              <a:rPr lang="en-US" sz="2400" dirty="0" smtClean="0">
                <a:latin typeface="Times New Roman" pitchFamily="18" charset="0"/>
                <a:cs typeface="Times New Roman" pitchFamily="18" charset="0"/>
              </a:rPr>
              <a:t>In this case, the sample is placed in a round bottomed flask in a heated water bath. </a:t>
            </a:r>
          </a:p>
          <a:p>
            <a:pPr algn="just"/>
            <a:r>
              <a:rPr lang="en-US" sz="2400" dirty="0" smtClean="0">
                <a:latin typeface="Times New Roman" pitchFamily="18" charset="0"/>
                <a:cs typeface="Times New Roman" pitchFamily="18" charset="0"/>
              </a:rPr>
              <a:t>A water-cooled condenser is attached at the top, and the flask is rotated continually to expose maximum liquid surface to evaporation. Using a small pump or a water aspirator, the pressure inside the flask is reduced. </a:t>
            </a:r>
          </a:p>
          <a:p>
            <a:pPr algn="just"/>
            <a:r>
              <a:rPr lang="en-US" sz="2400" dirty="0" smtClean="0">
                <a:latin typeface="Times New Roman" pitchFamily="18" charset="0"/>
                <a:cs typeface="Times New Roman" pitchFamily="18" charset="0"/>
              </a:rPr>
              <a:t>The </a:t>
            </a:r>
            <a:r>
              <a:rPr lang="en-US" sz="2400" dirty="0" smtClean="0">
                <a:solidFill>
                  <a:srgbClr val="0000FF"/>
                </a:solidFill>
                <a:latin typeface="Times New Roman" pitchFamily="18" charset="0"/>
                <a:cs typeface="Times New Roman" pitchFamily="18" charset="0"/>
              </a:rPr>
              <a:t>mild warming</a:t>
            </a:r>
            <a:r>
              <a:rPr lang="en-US" sz="2400" dirty="0" smtClean="0">
                <a:latin typeface="Times New Roman" pitchFamily="18" charset="0"/>
                <a:cs typeface="Times New Roman" pitchFamily="18" charset="0"/>
              </a:rPr>
              <a:t>, along with the </a:t>
            </a:r>
            <a:r>
              <a:rPr lang="en-US" sz="2400" dirty="0" smtClean="0">
                <a:solidFill>
                  <a:srgbClr val="0000FF"/>
                </a:solidFill>
                <a:latin typeface="Times New Roman" pitchFamily="18" charset="0"/>
                <a:cs typeface="Times New Roman" pitchFamily="18" charset="0"/>
              </a:rPr>
              <a:t>lowered pressure</a:t>
            </a:r>
            <a:r>
              <a:rPr lang="en-US" sz="2400" dirty="0" smtClean="0">
                <a:latin typeface="Times New Roman" pitchFamily="18" charset="0"/>
                <a:cs typeface="Times New Roman" pitchFamily="18" charset="0"/>
              </a:rPr>
              <a:t>, removes the solvent efficiently, and the condensed solvent distills into a separate flask. Evaporation should stop before the sample </a:t>
            </a:r>
            <a:r>
              <a:rPr lang="en-US" sz="2400" dirty="0" smtClean="0">
                <a:solidFill>
                  <a:srgbClr val="0000FF"/>
                </a:solidFill>
                <a:latin typeface="Times New Roman" pitchFamily="18" charset="0"/>
                <a:cs typeface="Times New Roman" pitchFamily="18" charset="0"/>
              </a:rPr>
              <a:t>reaches dryness</a:t>
            </a:r>
          </a:p>
          <a:p>
            <a:pPr algn="just"/>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dirty="0"/>
          </a:p>
        </p:txBody>
      </p:sp>
    </p:spTree>
  </p:cSld>
  <p:clrMapOvr>
    <a:masterClrMapping/>
  </p:clrMapOvr>
  <p:transition>
    <p:pull dir="l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Rota vapor</a:t>
            </a:r>
            <a:endParaRPr lang="en-US" sz="3600" b="1"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Picture 3" descr="C:\Users\kkkk\Desktop\Photo for sample\R100-RV_480x480.jpg"/>
          <p:cNvPicPr/>
          <p:nvPr/>
        </p:nvPicPr>
        <p:blipFill>
          <a:blip r:embed="rId2"/>
          <a:srcRect/>
          <a:stretch>
            <a:fillRect/>
          </a:stretch>
        </p:blipFill>
        <p:spPr bwMode="auto">
          <a:xfrm>
            <a:off x="914400" y="762000"/>
            <a:ext cx="7086600" cy="6096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42</a:t>
            </a:fld>
            <a:endParaRPr lang="en-US" dirty="0"/>
          </a:p>
        </p:txBody>
      </p:sp>
    </p:spTree>
  </p:cSld>
  <p:clrMapOvr>
    <a:masterClrMapping/>
  </p:clrMapOvr>
  <p:transition>
    <p:pull dir="l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60438"/>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4. Sample Cleanup</a:t>
            </a:r>
            <a:endParaRPr lang="en-US" sz="36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style>
          <a:lnRef idx="2">
            <a:schemeClr val="dk1"/>
          </a:lnRef>
          <a:fillRef idx="1">
            <a:schemeClr val="lt1"/>
          </a:fillRef>
          <a:effectRef idx="0">
            <a:schemeClr val="dk1"/>
          </a:effectRef>
          <a:fontRef idx="minor">
            <a:schemeClr val="dk1"/>
          </a:fontRef>
        </p:style>
        <p:txBody>
          <a:bodyPr>
            <a:normAutofit/>
          </a:bodyPr>
          <a:lstStyle/>
          <a:p>
            <a:pPr algn="just"/>
            <a:r>
              <a:rPr lang="en-US" sz="2800" dirty="0" smtClean="0">
                <a:latin typeface="Times New Roman" pitchFamily="18" charset="0"/>
                <a:cs typeface="Times New Roman" pitchFamily="18" charset="0"/>
              </a:rPr>
              <a:t>Sample cleanup is particularly important for analytical separations such as GC, HPLC, and electrophoresis. </a:t>
            </a:r>
          </a:p>
          <a:p>
            <a:pPr algn="just"/>
            <a:r>
              <a:rPr lang="en-US" sz="2800" dirty="0" smtClean="0">
                <a:latin typeface="Times New Roman" pitchFamily="18" charset="0"/>
                <a:cs typeface="Times New Roman" pitchFamily="18" charset="0"/>
              </a:rPr>
              <a:t>Many solid matrices, such as soil, can contain hundreds of compounds. These produce complex chromatograms, where the identification of analytes of interest becomes difficult. </a:t>
            </a:r>
          </a:p>
          <a:p>
            <a:pPr algn="just"/>
            <a:r>
              <a:rPr lang="en-US" sz="2800" dirty="0" smtClean="0">
                <a:latin typeface="Times New Roman" pitchFamily="18" charset="0"/>
                <a:cs typeface="Times New Roman" pitchFamily="18" charset="0"/>
              </a:rPr>
              <a:t>This is especially true if the analyte is present at a much lower concentration than the interfering species. </a:t>
            </a:r>
          </a:p>
          <a:p>
            <a:pPr algn="just"/>
            <a:r>
              <a:rPr lang="en-US" sz="2800" dirty="0" smtClean="0">
                <a:latin typeface="Times New Roman" pitchFamily="18" charset="0"/>
                <a:cs typeface="Times New Roman" pitchFamily="18" charset="0"/>
              </a:rPr>
              <a:t>So a cleanup step is necessary prior to the analytical measurements.</a:t>
            </a:r>
          </a:p>
          <a:p>
            <a:pPr algn="just"/>
            <a:r>
              <a:rPr lang="en-US" sz="2800" dirty="0" smtClean="0">
                <a:latin typeface="Times New Roman" pitchFamily="18" charset="0"/>
                <a:cs typeface="Times New Roman" pitchFamily="18" charset="0"/>
              </a:rPr>
              <a:t>In addition, complex matrices such as, </a:t>
            </a:r>
            <a:r>
              <a:rPr lang="en-US" sz="2800" b="1" dirty="0" smtClean="0">
                <a:solidFill>
                  <a:srgbClr val="3333FF"/>
                </a:solidFill>
                <a:latin typeface="Times New Roman" pitchFamily="18" charset="0"/>
                <a:cs typeface="Times New Roman" pitchFamily="18" charset="0"/>
              </a:rPr>
              <a:t>soil</a:t>
            </a:r>
            <a:r>
              <a:rPr lang="en-US" sz="2800" dirty="0" smtClean="0">
                <a:latin typeface="Times New Roman" pitchFamily="18" charset="0"/>
                <a:cs typeface="Times New Roman" pitchFamily="18" charset="0"/>
              </a:rPr>
              <a:t>, biological materials, and natural products often require some degree of cleanup</a:t>
            </a:r>
          </a:p>
          <a:p>
            <a:pPr algn="just"/>
            <a:endParaRPr lang="en-US" sz="28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43</a:t>
            </a:fld>
            <a:endParaRPr lang="en-US" dirty="0"/>
          </a:p>
        </p:txBody>
      </p:sp>
    </p:spTree>
  </p:cSld>
  <p:clrMapOvr>
    <a:masterClrMapping/>
  </p:clrMapOvr>
  <p:transition>
    <p:pull dir="l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en-US" sz="36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Cont’d </a:t>
            </a:r>
            <a:endParaRPr lang="en-US" sz="36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685800"/>
            <a:ext cx="9144000" cy="6172200"/>
          </a:xfrm>
        </p:spPr>
        <p:txBody>
          <a:bodyPr>
            <a:normAutofit/>
          </a:bodyPr>
          <a:lstStyle/>
          <a:p>
            <a:pPr algn="just">
              <a:buBlip>
                <a:blip r:embed="rId2"/>
              </a:buBlip>
            </a:pPr>
            <a:r>
              <a:rPr lang="en-US" sz="2400" dirty="0" smtClean="0">
                <a:latin typeface="Times New Roman" pitchFamily="18" charset="0"/>
                <a:cs typeface="Times New Roman" pitchFamily="18" charset="0"/>
              </a:rPr>
              <a:t>On the other hand, drinking water samples are relatively cleaner (as many large molecules either precipitate out or do not dissolve in it) and may not require cleanup</a:t>
            </a:r>
          </a:p>
          <a:p>
            <a:pPr algn="just">
              <a:buBlip>
                <a:blip r:embed="rId2"/>
              </a:buBlip>
            </a:pPr>
            <a:r>
              <a:rPr lang="en-US" sz="2400" dirty="0" smtClean="0">
                <a:latin typeface="Times New Roman" pitchFamily="18" charset="0"/>
                <a:cs typeface="Times New Roman" pitchFamily="18" charset="0"/>
              </a:rPr>
              <a:t>The following techniques are used for cleanup and purification of extracts.</a:t>
            </a:r>
          </a:p>
          <a:p>
            <a:pPr algn="just">
              <a:buNone/>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 Gel-Permeation Chromatograph</a:t>
            </a:r>
          </a:p>
          <a:p>
            <a:pPr algn="just">
              <a:buFont typeface="Wingdings" pitchFamily="2" charset="2"/>
              <a:buChar char="ü"/>
            </a:pPr>
            <a:r>
              <a:rPr lang="en-US" sz="2400" dirty="0" smtClean="0">
                <a:latin typeface="Times New Roman" pitchFamily="18" charset="0"/>
                <a:cs typeface="Times New Roman" pitchFamily="18" charset="0"/>
              </a:rPr>
              <a:t>Gel-permeation chromatography (GPC) is a size-exclusion method that uses organic solvents (or buffers) and porous gels for the separation of macro-molecules</a:t>
            </a:r>
          </a:p>
          <a:p>
            <a:pPr algn="just">
              <a:buFont typeface="Wingdings" pitchFamily="2" charset="2"/>
              <a:buChar char="ü"/>
            </a:pPr>
            <a:r>
              <a:rPr lang="en-US" sz="2400" dirty="0" smtClean="0">
                <a:latin typeface="Times New Roman" pitchFamily="18" charset="0"/>
                <a:cs typeface="Times New Roman" pitchFamily="18" charset="0"/>
              </a:rPr>
              <a:t>The packing gel is characterized by pore size and exclusion range, which must be larger than the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of interest</a:t>
            </a:r>
          </a:p>
          <a:p>
            <a:pPr algn="just">
              <a:buFont typeface="Wingdings" pitchFamily="2" charset="2"/>
              <a:buChar char="ü"/>
            </a:pPr>
            <a:r>
              <a:rPr lang="en-US" sz="2400" dirty="0" smtClean="0">
                <a:latin typeface="Times New Roman" pitchFamily="18" charset="0"/>
                <a:cs typeface="Times New Roman" pitchFamily="18" charset="0"/>
              </a:rPr>
              <a:t>is recommended for </a:t>
            </a:r>
            <a:r>
              <a:rPr lang="en-US" sz="2400" b="1" dirty="0" smtClean="0">
                <a:latin typeface="Times New Roman" pitchFamily="18" charset="0"/>
                <a:cs typeface="Times New Roman" pitchFamily="18" charset="0"/>
              </a:rPr>
              <a:t>the elimination of lipids</a:t>
            </a:r>
            <a:r>
              <a:rPr lang="en-US" sz="2400" dirty="0" smtClean="0">
                <a:latin typeface="Times New Roman" pitchFamily="18" charset="0"/>
                <a:cs typeface="Times New Roman" pitchFamily="18" charset="0"/>
              </a:rPr>
              <a:t>, </a:t>
            </a:r>
            <a:r>
              <a:rPr lang="en-US" sz="2400" dirty="0" smtClean="0">
                <a:solidFill>
                  <a:srgbClr val="3333FF"/>
                </a:solidFill>
                <a:latin typeface="Times New Roman" pitchFamily="18" charset="0"/>
                <a:cs typeface="Times New Roman" pitchFamily="18" charset="0"/>
              </a:rPr>
              <a:t>proteins</a:t>
            </a:r>
            <a:r>
              <a:rPr lang="en-US" sz="2400" dirty="0" smtClean="0">
                <a:latin typeface="Times New Roman" pitchFamily="18" charset="0"/>
                <a:cs typeface="Times New Roman" pitchFamily="18" charset="0"/>
              </a:rPr>
              <a:t>, </a:t>
            </a:r>
            <a:r>
              <a:rPr lang="en-US" sz="2400" dirty="0" smtClean="0">
                <a:solidFill>
                  <a:srgbClr val="3333FF"/>
                </a:solidFill>
                <a:latin typeface="Times New Roman" pitchFamily="18" charset="0"/>
                <a:cs typeface="Times New Roman" pitchFamily="18" charset="0"/>
              </a:rPr>
              <a:t>polymers</a:t>
            </a:r>
            <a:r>
              <a:rPr lang="en-US" sz="2400" dirty="0" smtClean="0">
                <a:latin typeface="Times New Roman" pitchFamily="18" charset="0"/>
                <a:cs typeface="Times New Roman" pitchFamily="18" charset="0"/>
              </a:rPr>
              <a:t>, copolymers, natural resins, </a:t>
            </a:r>
            <a:r>
              <a:rPr lang="en-US" sz="2400" dirty="0" err="1" smtClean="0">
                <a:latin typeface="Times New Roman" pitchFamily="18" charset="0"/>
                <a:cs typeface="Times New Roman" pitchFamily="18" charset="0"/>
              </a:rPr>
              <a:t>cel-lular</a:t>
            </a:r>
            <a:r>
              <a:rPr lang="en-US" sz="2400" dirty="0" smtClean="0">
                <a:latin typeface="Times New Roman" pitchFamily="18" charset="0"/>
                <a:cs typeface="Times New Roman" pitchFamily="18" charset="0"/>
              </a:rPr>
              <a:t> components, viruses, steroids, and dispersed high-molecular-</a:t>
            </a:r>
            <a:r>
              <a:rPr lang="en-US" sz="2400" dirty="0" err="1" smtClean="0">
                <a:latin typeface="Times New Roman" pitchFamily="18" charset="0"/>
                <a:cs typeface="Times New Roman" pitchFamily="18" charset="0"/>
              </a:rPr>
              <a:t>weightcompounds</a:t>
            </a:r>
            <a:r>
              <a:rPr lang="en-US" sz="2400" dirty="0" smtClean="0">
                <a:latin typeface="Times New Roman" pitchFamily="18" charset="0"/>
                <a:cs typeface="Times New Roman" pitchFamily="18" charset="0"/>
              </a:rPr>
              <a:t> from the sample</a:t>
            </a:r>
          </a:p>
          <a:p>
            <a:pPr algn="just"/>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44</a:t>
            </a:fld>
            <a:endParaRPr lang="en-US" dirty="0"/>
          </a:p>
        </p:txBody>
      </p:sp>
    </p:spTree>
  </p:cSld>
  <p:clrMapOvr>
    <a:masterClrMapping/>
  </p:clrMapOvr>
  <p:transition>
    <p:pull dir="l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762000"/>
          </a:xfrm>
        </p:spPr>
        <p:txBody>
          <a:bodyPr>
            <a:normAutofit/>
          </a:bodyPr>
          <a:lstStyle/>
          <a:p>
            <a:r>
              <a:rPr lang="en-US" dirty="0" smtClean="0"/>
              <a:t>Cont’d</a:t>
            </a:r>
            <a:endParaRPr lang="en-US" dirty="0"/>
          </a:p>
        </p:txBody>
      </p:sp>
      <p:sp>
        <p:nvSpPr>
          <p:cNvPr id="3" name="Content Placeholder 2"/>
          <p:cNvSpPr>
            <a:spLocks noGrp="1"/>
          </p:cNvSpPr>
          <p:nvPr>
            <p:ph idx="1"/>
          </p:nvPr>
        </p:nvSpPr>
        <p:spPr>
          <a:xfrm>
            <a:off x="0" y="685800"/>
            <a:ext cx="9144000" cy="6172200"/>
          </a:xfrm>
        </p:spPr>
        <p:txBody>
          <a:bodyPr>
            <a:normAutofit/>
          </a:bodyPr>
          <a:lstStyle/>
          <a:p>
            <a:pPr algn="just"/>
            <a:r>
              <a:rPr lang="en-US" sz="2800" dirty="0" smtClean="0">
                <a:latin typeface="Times New Roman" pitchFamily="18" charset="0"/>
                <a:cs typeface="Times New Roman" pitchFamily="18" charset="0"/>
              </a:rPr>
              <a:t>This method is appropriate for both polar and non polar </a:t>
            </a:r>
            <a:r>
              <a:rPr lang="en-US" sz="2800" dirty="0" err="1" smtClean="0">
                <a:latin typeface="Times New Roman" pitchFamily="18" charset="0"/>
                <a:cs typeface="Times New Roman" pitchFamily="18" charset="0"/>
              </a:rPr>
              <a:t>analytes</a:t>
            </a:r>
            <a:r>
              <a:rPr lang="en-US" sz="2800" dirty="0" smtClean="0">
                <a:latin typeface="Times New Roman" pitchFamily="18" charset="0"/>
                <a:cs typeface="Times New Roman" pitchFamily="18" charset="0"/>
              </a:rPr>
              <a:t>. </a:t>
            </a:r>
          </a:p>
          <a:p>
            <a:pPr algn="just"/>
            <a:r>
              <a:rPr lang="en-US" sz="2800" dirty="0" smtClean="0">
                <a:latin typeface="Times New Roman" pitchFamily="18" charset="0"/>
                <a:cs typeface="Times New Roman" pitchFamily="18" charset="0"/>
              </a:rPr>
              <a:t>Therefore, it is used for extracts containing a broad range</a:t>
            </a:r>
          </a:p>
          <a:p>
            <a:pPr algn="just"/>
            <a:r>
              <a:rPr lang="en-US" sz="2800" dirty="0" smtClean="0">
                <a:latin typeface="Times New Roman" pitchFamily="18" charset="0"/>
                <a:cs typeface="Times New Roman" pitchFamily="18" charset="0"/>
              </a:rPr>
              <a:t>Usually, GPC is most % efficient for removing high-boiling materials that condense in the injection port of a GC or the front of the GC column </a:t>
            </a:r>
          </a:p>
          <a:p>
            <a:pPr algn="just">
              <a:buNone/>
            </a:pPr>
            <a:r>
              <a:rPr lang="en-US" sz="2800" dirty="0" smtClean="0">
                <a:latin typeface="Times New Roman" pitchFamily="18" charset="0"/>
                <a:cs typeface="Times New Roman" pitchFamily="18" charset="0"/>
              </a:rPr>
              <a:t>2. </a:t>
            </a:r>
            <a:r>
              <a:rPr lang="en-US" sz="28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Solid-Phase Extraction and Column Chromatography</a:t>
            </a:r>
          </a:p>
          <a:p>
            <a:pPr algn="just">
              <a:buFont typeface="Wingdings" pitchFamily="2" charset="2"/>
              <a:buChar char="v"/>
            </a:pPr>
            <a:r>
              <a:rPr lang="en-US" sz="2400" dirty="0" smtClean="0">
                <a:latin typeface="Times New Roman" pitchFamily="18" charset="0"/>
                <a:cs typeface="Times New Roman" pitchFamily="18" charset="0"/>
              </a:rPr>
              <a:t>This is a common cleanup method that is widely used in biological, clinical, and environmental sample preparation.</a:t>
            </a:r>
          </a:p>
          <a:p>
            <a:pPr algn="just">
              <a:buFont typeface="Wingdings" pitchFamily="2" charset="2"/>
              <a:buChar char="v"/>
            </a:pPr>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For detail explanation refer (</a:t>
            </a: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Slide #: 34 -37</a:t>
            </a:r>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dirty="0"/>
          </a:p>
        </p:txBody>
      </p:sp>
    </p:spTree>
  </p:cSld>
  <p:clrMapOvr>
    <a:masterClrMapping/>
  </p:clrMapOvr>
  <p:transition>
    <p:pull dir="l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248400"/>
          </a:xfrm>
        </p:spPr>
        <p:txBody>
          <a:bodyPr>
            <a:normAutofit fontScale="85000" lnSpcReduction="10000"/>
          </a:bodyPr>
          <a:lstStyle/>
          <a:p>
            <a:pPr algn="just">
              <a:buNone/>
            </a:pPr>
            <a:r>
              <a:rPr lang="en-US" b="1" u="sng" dirty="0" smtClean="0">
                <a:solidFill>
                  <a:srgbClr val="0000FF"/>
                </a:solidFill>
                <a:latin typeface="Times New Roman" pitchFamily="18" charset="0"/>
                <a:cs typeface="Times New Roman" pitchFamily="18" charset="0"/>
              </a:rPr>
              <a:t>4. Analysis</a:t>
            </a:r>
          </a:p>
          <a:p>
            <a:pPr algn="just"/>
            <a:r>
              <a:rPr lang="en-US" sz="3000" dirty="0" smtClean="0">
                <a:latin typeface="Times New Roman" pitchFamily="18" charset="0"/>
                <a:cs typeface="Times New Roman" pitchFamily="18" charset="0"/>
              </a:rPr>
              <a:t>Once the sample preparation is complete, the analysis is carried out by an instrument of choice.</a:t>
            </a:r>
          </a:p>
          <a:p>
            <a:pPr algn="just"/>
            <a:r>
              <a:rPr lang="en-US" sz="3000" dirty="0" smtClean="0">
                <a:latin typeface="Times New Roman" pitchFamily="18" charset="0"/>
                <a:cs typeface="Times New Roman" pitchFamily="18" charset="0"/>
              </a:rPr>
              <a:t>A variety of instruments are used for different types of analysis, depending on the information to be acquired: for example;</a:t>
            </a:r>
          </a:p>
          <a:p>
            <a:pPr marL="1077913" algn="just">
              <a:buFont typeface="Wingdings" pitchFamily="2" charset="2"/>
              <a:buChar char="ü"/>
            </a:pPr>
            <a:r>
              <a:rPr lang="en-US" sz="3000" dirty="0" smtClean="0">
                <a:solidFill>
                  <a:srgbClr val="0000FF"/>
                </a:solidFill>
                <a:latin typeface="Times New Roman" pitchFamily="18" charset="0"/>
                <a:cs typeface="Times New Roman" pitchFamily="18" charset="0"/>
              </a:rPr>
              <a:t>chromatography for organic analysis, </a:t>
            </a:r>
          </a:p>
          <a:p>
            <a:pPr marL="1077913" algn="just">
              <a:buFont typeface="Wingdings" pitchFamily="2" charset="2"/>
              <a:buChar char="ü"/>
            </a:pPr>
            <a:r>
              <a:rPr lang="en-US" sz="3000" dirty="0" smtClean="0">
                <a:solidFill>
                  <a:srgbClr val="0000FF"/>
                </a:solidFill>
                <a:latin typeface="Times New Roman" pitchFamily="18" charset="0"/>
                <a:cs typeface="Times New Roman" pitchFamily="18" charset="0"/>
              </a:rPr>
              <a:t>atomic spectroscopy for metal analysis, </a:t>
            </a:r>
          </a:p>
          <a:p>
            <a:pPr marL="1077913" algn="just">
              <a:buFont typeface="Wingdings" pitchFamily="2" charset="2"/>
              <a:buChar char="ü"/>
            </a:pPr>
            <a:r>
              <a:rPr lang="en-US" sz="3000" dirty="0" smtClean="0">
                <a:solidFill>
                  <a:srgbClr val="0000FF"/>
                </a:solidFill>
                <a:latin typeface="Times New Roman" pitchFamily="18" charset="0"/>
                <a:cs typeface="Times New Roman" pitchFamily="18" charset="0"/>
              </a:rPr>
              <a:t>capillary electrophoresis for DNA sequencing, and </a:t>
            </a:r>
          </a:p>
          <a:p>
            <a:pPr marL="1077913" algn="just">
              <a:buFont typeface="Wingdings" pitchFamily="2" charset="2"/>
              <a:buChar char="ü"/>
            </a:pPr>
            <a:r>
              <a:rPr lang="en-US" sz="3000" dirty="0" smtClean="0">
                <a:solidFill>
                  <a:srgbClr val="0000FF"/>
                </a:solidFill>
                <a:latin typeface="Times New Roman" pitchFamily="18" charset="0"/>
                <a:cs typeface="Times New Roman" pitchFamily="18" charset="0"/>
              </a:rPr>
              <a:t>electron microscopy for small structures. </a:t>
            </a:r>
          </a:p>
          <a:p>
            <a:pPr algn="just">
              <a:buFont typeface="Wingdings" pitchFamily="2" charset="2"/>
              <a:buChar char="§"/>
            </a:pPr>
            <a:r>
              <a:rPr lang="en-US" sz="3000" dirty="0" smtClean="0">
                <a:latin typeface="Times New Roman" pitchFamily="18" charset="0"/>
                <a:cs typeface="Times New Roman" pitchFamily="18" charset="0"/>
              </a:rPr>
              <a:t>Common analytical instrumentation and the sample preparation associated with them are listed in Table 1.1. </a:t>
            </a:r>
          </a:p>
          <a:p>
            <a:pPr algn="just">
              <a:buFont typeface="Wingdings" pitchFamily="2" charset="2"/>
              <a:buChar char="§"/>
            </a:pPr>
            <a:r>
              <a:rPr lang="en-US" sz="3000" dirty="0" smtClean="0">
                <a:latin typeface="Times New Roman" pitchFamily="18" charset="0"/>
                <a:cs typeface="Times New Roman" pitchFamily="18" charset="0"/>
              </a:rPr>
              <a:t>The sample preparation depends on the analytical techniques to be employed and their capabilities. For instance, only a few microliters can be injected into a gas chromatograph.</a:t>
            </a:r>
            <a:endParaRPr lang="en-US" sz="3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dirty="0"/>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2" cstate="print"/>
          <a:srcRect/>
          <a:stretch>
            <a:fillRect/>
          </a:stretch>
        </p:blipFill>
        <p:spPr bwMode="auto">
          <a:xfrm>
            <a:off x="152400" y="137160"/>
            <a:ext cx="8763000" cy="6492240"/>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0" y="228600"/>
            <a:ext cx="8915400" cy="5897563"/>
          </a:xfrm>
        </p:spPr>
        <p:txBody>
          <a:bodyPr/>
          <a:lstStyle/>
          <a:p>
            <a:pPr algn="just"/>
            <a:r>
              <a:rPr lang="en-US" sz="2400" b="1" u="sng" dirty="0" smtClean="0">
                <a:latin typeface="Times New Roman" pitchFamily="18" charset="0"/>
                <a:cs typeface="Times New Roman" pitchFamily="18" charset="0"/>
              </a:rPr>
              <a:t>Discuss on the following issue how one can collect representative sample</a:t>
            </a:r>
          </a:p>
          <a:p>
            <a:pPr algn="just">
              <a:buFont typeface="Wingdings" pitchFamily="2" charset="2"/>
              <a:buChar char="ü"/>
            </a:pPr>
            <a:r>
              <a:rPr lang="en-US" sz="2400" dirty="0" smtClean="0">
                <a:latin typeface="Times New Roman" pitchFamily="18" charset="0"/>
                <a:cs typeface="Times New Roman" pitchFamily="18" charset="0"/>
              </a:rPr>
              <a:t>Collection of  edible fruit samples for trace metals analysis from near by Bonga University </a:t>
            </a:r>
          </a:p>
          <a:p>
            <a:pPr algn="just">
              <a:buFont typeface="Wingdings" pitchFamily="2" charset="2"/>
              <a:buChar char="ü"/>
            </a:pPr>
            <a:r>
              <a:rPr lang="en-US" sz="2400" dirty="0" smtClean="0">
                <a:latin typeface="Times New Roman" pitchFamily="18" charset="0"/>
                <a:cs typeface="Times New Roman" pitchFamily="18" charset="0"/>
              </a:rPr>
              <a:t>Collection of waste water discharged from tannery factory near by river</a:t>
            </a:r>
          </a:p>
          <a:p>
            <a:pPr algn="just">
              <a:buFont typeface="Wingdings" pitchFamily="2" charset="2"/>
              <a:buChar char="ü"/>
            </a:pPr>
            <a:r>
              <a:rPr lang="en-US" sz="2400" dirty="0" smtClean="0">
                <a:latin typeface="Times New Roman" pitchFamily="18" charset="0"/>
                <a:cs typeface="Times New Roman" pitchFamily="18" charset="0"/>
              </a:rPr>
              <a:t>Collection of soils from corn farm of  one of the selected Woreda in Kafa Zone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dirty="0"/>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style>
          <a:lnRef idx="1">
            <a:schemeClr val="accent5"/>
          </a:lnRef>
          <a:fillRef idx="2">
            <a:schemeClr val="accent5"/>
          </a:fillRef>
          <a:effectRef idx="1">
            <a:schemeClr val="accent5"/>
          </a:effectRef>
          <a:fontRef idx="minor">
            <a:schemeClr val="dk1"/>
          </a:fontRef>
        </p:style>
        <p:txBody>
          <a:bodyPr>
            <a:noAutofit/>
          </a:bodyPr>
          <a:lstStyle/>
          <a:p>
            <a:pPr algn="just"/>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Preparation of sample for metal analysis </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867400"/>
          </a:xfrm>
        </p:spPr>
        <p:txBody>
          <a:bodyPr>
            <a:normAutofit lnSpcReduction="10000"/>
          </a:bodyPr>
          <a:lstStyle/>
          <a:p>
            <a:pPr algn="just"/>
            <a:r>
              <a:rPr lang="en-US" sz="2400" dirty="0" smtClean="0">
                <a:latin typeface="Times New Roman" pitchFamily="18" charset="0"/>
                <a:cs typeface="Times New Roman" pitchFamily="18" charset="0"/>
              </a:rPr>
              <a:t>Metals contained in samples are determined by a wide variety of analytical methods.</a:t>
            </a:r>
          </a:p>
          <a:p>
            <a:pPr algn="just"/>
            <a:r>
              <a:rPr lang="en-US" sz="2400" dirty="0" smtClean="0">
                <a:latin typeface="Times New Roman" pitchFamily="18" charset="0"/>
                <a:cs typeface="Times New Roman" pitchFamily="18" charset="0"/>
              </a:rPr>
              <a:t>Bulk metals, such as copper in brass or iron in steel, can be analyzed readily by chemical methods such as gravimetric or electrochemistry</a:t>
            </a:r>
          </a:p>
          <a:p>
            <a:pPr algn="just"/>
            <a:r>
              <a:rPr lang="en-US" sz="2400" dirty="0" smtClean="0">
                <a:latin typeface="Times New Roman" pitchFamily="18" charset="0"/>
                <a:cs typeface="Times New Roman" pitchFamily="18" charset="0"/>
              </a:rPr>
              <a:t>However, many metal determinations are for smaller, or trace, quantities. </a:t>
            </a:r>
          </a:p>
          <a:p>
            <a:pPr algn="just"/>
            <a:r>
              <a:rPr lang="en-US" sz="2400" dirty="0" smtClean="0">
                <a:solidFill>
                  <a:srgbClr val="FF0000"/>
                </a:solidFill>
                <a:latin typeface="Times New Roman" pitchFamily="18" charset="0"/>
                <a:cs typeface="Times New Roman" pitchFamily="18" charset="0"/>
              </a:rPr>
              <a:t>These are determined by various spectroscopic or chromatographic method  such as</a:t>
            </a:r>
            <a:r>
              <a:rPr lang="en-US" sz="2400" dirty="0" smtClean="0">
                <a:latin typeface="Times New Roman" pitchFamily="18" charset="0"/>
                <a:cs typeface="Times New Roman" pitchFamily="18" charset="0"/>
              </a:rPr>
              <a:t>:</a:t>
            </a:r>
          </a:p>
          <a:p>
            <a:pPr algn="just">
              <a:buBlip>
                <a:blip r:embed="rId2"/>
              </a:buBlip>
            </a:pPr>
            <a:r>
              <a:rPr lang="en-US" sz="2400" dirty="0" smtClean="0">
                <a:latin typeface="Times New Roman" pitchFamily="18" charset="0"/>
                <a:cs typeface="Times New Roman" pitchFamily="18" charset="0"/>
              </a:rPr>
              <a:t> Atomic absorbance spectrometry using flame (FAAS) or graphite furnace (GFAAS) atomization, </a:t>
            </a:r>
          </a:p>
          <a:p>
            <a:pPr algn="just">
              <a:buBlip>
                <a:blip r:embed="rId2"/>
              </a:buBlip>
            </a:pPr>
            <a:r>
              <a:rPr lang="en-US" sz="2400" dirty="0" smtClean="0">
                <a:latin typeface="Times New Roman" pitchFamily="18" charset="0"/>
                <a:cs typeface="Times New Roman" pitchFamily="18" charset="0"/>
              </a:rPr>
              <a:t>Atomic emission spectrometry (AES),</a:t>
            </a:r>
          </a:p>
          <a:p>
            <a:pPr algn="just">
              <a:buBlip>
                <a:blip r:embed="rId2"/>
              </a:buBlip>
            </a:pPr>
            <a:r>
              <a:rPr lang="en-US" sz="2400" dirty="0" smtClean="0">
                <a:latin typeface="Times New Roman" pitchFamily="18" charset="0"/>
                <a:cs typeface="Times New Roman" pitchFamily="18" charset="0"/>
              </a:rPr>
              <a:t>Inductively coupled plasma atomic emission spectrometry (ICP-AES),</a:t>
            </a:r>
          </a:p>
          <a:p>
            <a:pPr algn="just">
              <a:buBlip>
                <a:blip r:embed="rId2"/>
              </a:buBlip>
            </a:pPr>
            <a:r>
              <a:rPr lang="en-US" sz="2400" dirty="0" smtClean="0">
                <a:latin typeface="Times New Roman" pitchFamily="18" charset="0"/>
                <a:cs typeface="Times New Roman" pitchFamily="18" charset="0"/>
              </a:rPr>
              <a:t>Inductively coupled plasma mass spectrometry (ICP-MS),</a:t>
            </a:r>
          </a:p>
          <a:p>
            <a:pPr algn="just">
              <a:buBlip>
                <a:blip r:embed="rId2"/>
              </a:buBlip>
            </a:pPr>
            <a:r>
              <a:rPr lang="en-US" sz="2400" dirty="0" smtClean="0">
                <a:latin typeface="Times New Roman" pitchFamily="18" charset="0"/>
                <a:cs typeface="Times New Roman" pitchFamily="18" charset="0"/>
              </a:rPr>
              <a:t> x-ray fluorescence</a:t>
            </a:r>
          </a:p>
          <a:p>
            <a:pPr algn="just">
              <a:buBlip>
                <a:blip r:embed="rId2"/>
              </a:buBlip>
            </a:pPr>
            <a:r>
              <a:rPr lang="en-US" sz="2400" dirty="0" smtClean="0">
                <a:latin typeface="Times New Roman" pitchFamily="18" charset="0"/>
                <a:cs typeface="Times New Roman" pitchFamily="18" charset="0"/>
              </a:rPr>
              <a:t>Ion chromatography (IC)</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49</a:t>
            </a:fld>
            <a:endParaRPr lang="en-US" dirty="0"/>
          </a:p>
        </p:txBody>
      </p:sp>
    </p:spTree>
  </p:cSld>
  <p:clrMapOvr>
    <a:masterClrMapping/>
  </p:clrMapOvr>
  <p:transition>
    <p:pull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dirty="0" smtClean="0">
                <a:latin typeface="Times New Roman" pitchFamily="18" charset="0"/>
                <a:cs typeface="Times New Roman" pitchFamily="18" charset="0"/>
              </a:rPr>
              <a:t>Cont…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normAutofit/>
          </a:bodyPr>
          <a:lstStyle/>
          <a:p>
            <a:pPr marL="514350" indent="-514350" algn="just">
              <a:buFont typeface="+mj-lt"/>
              <a:buAutoNum type="romanUcPeriod"/>
              <a:defRPr/>
            </a:pPr>
            <a:r>
              <a:rPr lang="en-US" sz="2400" dirty="0" smtClean="0">
                <a:latin typeface="Times New Roman" pitchFamily="18" charset="0"/>
                <a:cs typeface="Times New Roman" pitchFamily="18" charset="0"/>
              </a:rPr>
              <a:t>From where within the target population should sample be collected?</a:t>
            </a:r>
          </a:p>
          <a:p>
            <a:pPr marL="514350" indent="-514350" algn="just">
              <a:buFont typeface="+mj-lt"/>
              <a:buAutoNum type="romanUcPeriod"/>
              <a:defRPr/>
            </a:pPr>
            <a:r>
              <a:rPr lang="en-US" sz="2400" dirty="0" smtClean="0">
                <a:latin typeface="Times New Roman" pitchFamily="18" charset="0"/>
                <a:cs typeface="Times New Roman" pitchFamily="18" charset="0"/>
              </a:rPr>
              <a:t>What type of samples should be collected?</a:t>
            </a:r>
          </a:p>
          <a:p>
            <a:pPr marL="514350" indent="-514350" algn="just">
              <a:buFont typeface="+mj-lt"/>
              <a:buAutoNum type="romanUcPeriod"/>
              <a:defRPr/>
            </a:pPr>
            <a:r>
              <a:rPr lang="en-US" sz="2400" dirty="0" smtClean="0">
                <a:latin typeface="Times New Roman" pitchFamily="18" charset="0"/>
                <a:cs typeface="Times New Roman" pitchFamily="18" charset="0"/>
              </a:rPr>
              <a:t>What is the minimum amount of sample needed for each analysis?</a:t>
            </a:r>
          </a:p>
          <a:p>
            <a:pPr marL="514350" indent="-514350" algn="just">
              <a:buFont typeface="+mj-lt"/>
              <a:buAutoNum type="romanUcPeriod"/>
              <a:defRPr/>
            </a:pPr>
            <a:r>
              <a:rPr lang="en-US" sz="2400" dirty="0" smtClean="0">
                <a:latin typeface="Times New Roman" pitchFamily="18" charset="0"/>
                <a:cs typeface="Times New Roman" pitchFamily="18" charset="0"/>
              </a:rPr>
              <a:t>How many samples should be analyzed?</a:t>
            </a:r>
          </a:p>
          <a:p>
            <a:pPr algn="ctr">
              <a:buNone/>
            </a:pPr>
            <a:r>
              <a:rPr lang="en-US" sz="28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A From where within the target population should sample be collected</a:t>
            </a:r>
          </a:p>
          <a:p>
            <a:pPr algn="just">
              <a:buFont typeface="Wingdings" pitchFamily="2" charset="2"/>
              <a:buChar char="v"/>
            </a:pPr>
            <a:r>
              <a:rPr lang="en-US" sz="2400" dirty="0" smtClean="0">
                <a:latin typeface="Times New Roman" pitchFamily="18" charset="0"/>
                <a:cs typeface="Times New Roman" pitchFamily="18" charset="0"/>
              </a:rPr>
              <a:t>Sampling errors occur when a </a:t>
            </a:r>
            <a:r>
              <a:rPr lang="en-US" sz="2400" dirty="0" smtClean="0">
                <a:solidFill>
                  <a:srgbClr val="0000CC"/>
                </a:solidFill>
                <a:latin typeface="Times New Roman" pitchFamily="18" charset="0"/>
                <a:cs typeface="Times New Roman" pitchFamily="18" charset="0"/>
              </a:rPr>
              <a:t>sample’s composition is not identical to </a:t>
            </a:r>
            <a:r>
              <a:rPr lang="en-US" sz="2400" dirty="0" smtClean="0">
                <a:latin typeface="Times New Roman" pitchFamily="18" charset="0"/>
                <a:cs typeface="Times New Roman" pitchFamily="18" charset="0"/>
              </a:rPr>
              <a:t>that of the population from which it is drawn.</a:t>
            </a:r>
          </a:p>
          <a:p>
            <a:pPr algn="just">
              <a:buFont typeface="Wingdings" pitchFamily="2" charset="2"/>
              <a:buChar char="v"/>
            </a:pPr>
            <a:r>
              <a:rPr lang="en-US" sz="2400" dirty="0" smtClean="0">
                <a:latin typeface="Times New Roman" pitchFamily="18" charset="0"/>
                <a:cs typeface="Times New Roman" pitchFamily="18" charset="0"/>
              </a:rPr>
              <a:t> When the material being sampled is homogeneous, individual samples can be taken without regard to possible sampling errors. </a:t>
            </a:r>
          </a:p>
          <a:p>
            <a:pPr>
              <a:buFont typeface="Wingdings" pitchFamily="2" charset="2"/>
              <a:buChar char="v"/>
            </a:pPr>
            <a:r>
              <a:rPr lang="en-US" sz="2400" dirty="0" smtClean="0">
                <a:latin typeface="Times New Roman" pitchFamily="18" charset="0"/>
                <a:cs typeface="Times New Roman" pitchFamily="18" charset="0"/>
              </a:rPr>
              <a:t>Unfortunately, in most situations the target populations is heterogeneous  </a:t>
            </a: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salasibatumo555@gmail.com /salolemo@yahoo.com</a:t>
            </a:r>
            <a:endParaRPr lang="en-US" b="1"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transition>
    <p:pull dir="l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838200"/>
          </a:xfrm>
        </p:spPr>
        <p:style>
          <a:lnRef idx="1">
            <a:schemeClr val="accent2"/>
          </a:lnRef>
          <a:fillRef idx="2">
            <a:schemeClr val="accent2"/>
          </a:fillRef>
          <a:effectRef idx="1">
            <a:schemeClr val="accent2"/>
          </a:effectRef>
          <a:fontRef idx="minor">
            <a:schemeClr val="dk1"/>
          </a:fontRef>
        </p:style>
        <p:txBody>
          <a:bodyPr>
            <a:normAutofit/>
          </a:bodyPr>
          <a:lstStyle/>
          <a:p>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6172200"/>
          </a:xfrm>
        </p:spPr>
        <p:txBody>
          <a:bodyPr>
            <a:normAutofit/>
          </a:bodyPr>
          <a:lstStyle/>
          <a:p>
            <a:r>
              <a:rPr lang="en-US" sz="2400" dirty="0" smtClean="0">
                <a:latin typeface="Times New Roman" pitchFamily="18" charset="0"/>
                <a:cs typeface="Times New Roman" pitchFamily="18" charset="0"/>
              </a:rPr>
              <a:t>Preparation of materials for determination of their metal content serves several purposes, which vary with the type of sample and the demands of the particular analysis.</a:t>
            </a:r>
          </a:p>
          <a:p>
            <a:r>
              <a:rPr lang="en-US" sz="24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Some of the major functions of sample preparation are:</a:t>
            </a:r>
          </a:p>
          <a:p>
            <a:pPr>
              <a:buBlip>
                <a:blip r:embed="rId3"/>
              </a:buBlip>
            </a:pPr>
            <a:r>
              <a:rPr lang="en-US" sz="2400" dirty="0" smtClean="0">
                <a:latin typeface="Times New Roman" pitchFamily="18" charset="0"/>
                <a:cs typeface="Times New Roman" pitchFamily="18" charset="0"/>
              </a:rPr>
              <a:t>To degrade and </a:t>
            </a:r>
            <a:r>
              <a:rPr lang="en-US" sz="2400" dirty="0" err="1" smtClean="0">
                <a:latin typeface="Times New Roman" pitchFamily="18" charset="0"/>
                <a:cs typeface="Times New Roman" pitchFamily="18" charset="0"/>
              </a:rPr>
              <a:t>solubilize</a:t>
            </a:r>
            <a:r>
              <a:rPr lang="en-US" sz="2400" dirty="0" smtClean="0">
                <a:latin typeface="Times New Roman" pitchFamily="18" charset="0"/>
                <a:cs typeface="Times New Roman" pitchFamily="18" charset="0"/>
              </a:rPr>
              <a:t> the matrix, to release all metals for analysis</a:t>
            </a:r>
          </a:p>
          <a:p>
            <a:pPr>
              <a:buBlip>
                <a:blip r:embed="rId3"/>
              </a:buBlip>
            </a:pPr>
            <a:r>
              <a:rPr lang="en-US" sz="2400" dirty="0" smtClean="0">
                <a:latin typeface="Times New Roman" pitchFamily="18" charset="0"/>
                <a:cs typeface="Times New Roman" pitchFamily="18" charset="0"/>
              </a:rPr>
              <a:t>To extract metals from the sample matrix into a solvent more suited to</a:t>
            </a:r>
          </a:p>
          <a:p>
            <a:pPr>
              <a:buNone/>
            </a:pPr>
            <a:r>
              <a:rPr lang="en-US" sz="2400" dirty="0" smtClean="0">
                <a:latin typeface="Times New Roman" pitchFamily="18" charset="0"/>
                <a:cs typeface="Times New Roman" pitchFamily="18" charset="0"/>
              </a:rPr>
              <a:t>   the analytical method to be used.</a:t>
            </a:r>
          </a:p>
          <a:p>
            <a:pPr>
              <a:buBlip>
                <a:blip r:embed="rId3"/>
              </a:buBlip>
            </a:pPr>
            <a:r>
              <a:rPr lang="en-US" sz="2400" dirty="0" smtClean="0">
                <a:latin typeface="Times New Roman" pitchFamily="18" charset="0"/>
                <a:cs typeface="Times New Roman" pitchFamily="18" charset="0"/>
              </a:rPr>
              <a:t>To concentrate metals present at very low levels to bring them into a</a:t>
            </a:r>
          </a:p>
          <a:p>
            <a:pPr>
              <a:buNone/>
            </a:pPr>
            <a:r>
              <a:rPr lang="en-US" sz="2400" dirty="0" smtClean="0">
                <a:latin typeface="Times New Roman" pitchFamily="18" charset="0"/>
                <a:cs typeface="Times New Roman" pitchFamily="18" charset="0"/>
              </a:rPr>
              <a:t>      concentration range suitable for analysis.</a:t>
            </a:r>
          </a:p>
          <a:p>
            <a:pPr>
              <a:buBlip>
                <a:blip r:embed="rId3"/>
              </a:buBlip>
            </a:pPr>
            <a:r>
              <a:rPr lang="en-US" sz="2400" dirty="0" smtClean="0">
                <a:latin typeface="Times New Roman" pitchFamily="18" charset="0"/>
                <a:cs typeface="Times New Roman" pitchFamily="18" charset="0"/>
              </a:rPr>
              <a:t>To separate a single analyte or group of </a:t>
            </a:r>
            <a:r>
              <a:rPr lang="en-US" sz="2400" dirty="0" err="1" smtClean="0">
                <a:latin typeface="Times New Roman" pitchFamily="18" charset="0"/>
                <a:cs typeface="Times New Roman" pitchFamily="18" charset="0"/>
              </a:rPr>
              <a:t>analytes</a:t>
            </a:r>
            <a:r>
              <a:rPr lang="en-US" sz="2400" dirty="0" smtClean="0">
                <a:latin typeface="Times New Roman" pitchFamily="18" charset="0"/>
                <a:cs typeface="Times New Roman" pitchFamily="18" charset="0"/>
              </a:rPr>
              <a:t> from other species</a:t>
            </a:r>
          </a:p>
          <a:p>
            <a:pPr>
              <a:buNone/>
            </a:pPr>
            <a:r>
              <a:rPr lang="en-US" sz="2400" dirty="0" smtClean="0">
                <a:latin typeface="Times New Roman" pitchFamily="18" charset="0"/>
                <a:cs typeface="Times New Roman" pitchFamily="18" charset="0"/>
              </a:rPr>
              <a:t>   that might interfere in the analysis.</a:t>
            </a:r>
          </a:p>
          <a:p>
            <a:pPr>
              <a:buBlip>
                <a:blip r:embed="rId3"/>
              </a:buBlip>
            </a:pPr>
            <a:r>
              <a:rPr lang="en-US" sz="2400" dirty="0" smtClean="0">
                <a:latin typeface="Times New Roman" pitchFamily="18" charset="0"/>
                <a:cs typeface="Times New Roman" pitchFamily="18" charset="0"/>
              </a:rPr>
              <a:t>To dilute the matrix sufficiently so that the effect of the matrix on the</a:t>
            </a:r>
          </a:p>
          <a:p>
            <a:pPr>
              <a:buNone/>
            </a:pPr>
            <a:r>
              <a:rPr lang="en-US" sz="2400" dirty="0" smtClean="0">
                <a:latin typeface="Times New Roman" pitchFamily="18" charset="0"/>
                <a:cs typeface="Times New Roman" pitchFamily="18" charset="0"/>
              </a:rPr>
              <a:t> analysis will be constant and measurable.</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dirty="0"/>
          </a:p>
        </p:txBody>
      </p:sp>
    </p:spTree>
  </p:cSld>
  <p:clrMapOvr>
    <a:masterClrMapping/>
  </p:clrMapOvr>
  <p:transition>
    <p:pull dir="l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fontScale="90000"/>
          </a:bodyPr>
          <a:lstStyle/>
          <a:p>
            <a:r>
              <a:rPr lang="en-US" sz="40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Plan for sample preparation</a:t>
            </a:r>
            <a:br>
              <a:rPr lang="en-US" sz="40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br>
            <a:r>
              <a:rPr lang="en-US" sz="4000" b="1"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for metals determination</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51</a:t>
            </a:fld>
            <a:endParaRPr lang="en-US" dirty="0"/>
          </a:p>
        </p:txBody>
      </p:sp>
      <p:pic>
        <p:nvPicPr>
          <p:cNvPr id="1026" name="Picture 2"/>
          <p:cNvPicPr>
            <a:picLocks noChangeAspect="1" noChangeArrowheads="1"/>
          </p:cNvPicPr>
          <p:nvPr/>
        </p:nvPicPr>
        <p:blipFill>
          <a:blip r:embed="rId2"/>
          <a:srcRect/>
          <a:stretch>
            <a:fillRect/>
          </a:stretch>
        </p:blipFill>
        <p:spPr bwMode="auto">
          <a:xfrm>
            <a:off x="1447800" y="1066800"/>
            <a:ext cx="5791200" cy="5791199"/>
          </a:xfrm>
          <a:prstGeom prst="rect">
            <a:avLst/>
          </a:prstGeom>
          <a:noFill/>
          <a:ln w="9525">
            <a:noFill/>
            <a:miter lim="800000"/>
            <a:headEnd/>
            <a:tailEnd/>
          </a:ln>
          <a:effectLst/>
        </p:spPr>
      </p:pic>
    </p:spTree>
  </p:cSld>
  <p:clrMapOvr>
    <a:masterClrMapping/>
  </p:clrMapOvr>
  <p:transition>
    <p:pull dir="l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Autofit/>
          </a:bodyPr>
          <a:lstStyle/>
          <a:p>
            <a:r>
              <a:rPr lang="en-US" sz="3600" b="1" dirty="0" smtClean="0">
                <a:latin typeface="Times New Roman" pitchFamily="18" charset="0"/>
                <a:cs typeface="Times New Roman" pitchFamily="18" charset="0"/>
              </a:rPr>
              <a:t>Cont’d</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609600"/>
            <a:ext cx="8229600" cy="6248400"/>
          </a:xfrm>
        </p:spPr>
        <p:txBody>
          <a:bodyPr>
            <a:normAutofit/>
          </a:bodyPr>
          <a:lstStyle/>
          <a:p>
            <a:pPr algn="just"/>
            <a:r>
              <a:rPr lang="en-US" sz="2400" dirty="0" smtClean="0">
                <a:latin typeface="Times New Roman" pitchFamily="18" charset="0"/>
                <a:cs typeface="Times New Roman" pitchFamily="18" charset="0"/>
              </a:rPr>
              <a:t>Trace metal analysis identifies and quantifies very small amounts of metals and heavy metals in a sample. </a:t>
            </a:r>
          </a:p>
          <a:p>
            <a:pPr algn="just"/>
            <a:r>
              <a:rPr lang="en-US" sz="2400" dirty="0" smtClean="0">
                <a:latin typeface="Times New Roman" pitchFamily="18" charset="0"/>
                <a:cs typeface="Times New Roman" pitchFamily="18" charset="0"/>
              </a:rPr>
              <a:t>Although having some trace metals in our diet is essential for our well-being, </a:t>
            </a:r>
          </a:p>
          <a:p>
            <a:pPr algn="just"/>
            <a:r>
              <a:rPr lang="en-US" sz="2400" dirty="0" smtClean="0">
                <a:latin typeface="Times New Roman" pitchFamily="18" charset="0"/>
                <a:cs typeface="Times New Roman" pitchFamily="18" charset="0"/>
              </a:rPr>
              <a:t>Many metals can be toxic and can negatively impact human, animal and plant health, as well the environment.</a:t>
            </a:r>
          </a:p>
          <a:p>
            <a:pPr algn="just"/>
            <a:r>
              <a:rPr lang="en-US" sz="2400" b="1" dirty="0" smtClean="0">
                <a:solidFill>
                  <a:srgbClr val="FF0000"/>
                </a:solidFill>
                <a:latin typeface="Times New Roman" pitchFamily="18" charset="0"/>
                <a:cs typeface="Times New Roman" pitchFamily="18" charset="0"/>
              </a:rPr>
              <a:t>Trace metal analysis </a:t>
            </a:r>
            <a:r>
              <a:rPr lang="en-US" sz="2400" dirty="0" smtClean="0">
                <a:latin typeface="Times New Roman" pitchFamily="18" charset="0"/>
                <a:cs typeface="Times New Roman" pitchFamily="18" charset="0"/>
              </a:rPr>
              <a:t>is used to ensure compliance with legal requirements and regulations.</a:t>
            </a:r>
          </a:p>
          <a:p>
            <a:pPr algn="just"/>
            <a:r>
              <a:rPr lang="en-US" sz="2600" dirty="0" smtClean="0">
                <a:latin typeface="Times New Roman" pitchFamily="18" charset="0"/>
                <a:cs typeface="Times New Roman" pitchFamily="18" charset="0"/>
              </a:rPr>
              <a:t>In pharmaceutical, chemical and </a:t>
            </a:r>
            <a:r>
              <a:rPr lang="en-US" sz="2600" smtClean="0">
                <a:latin typeface="Times New Roman" pitchFamily="18" charset="0"/>
                <a:cs typeface="Times New Roman" pitchFamily="18" charset="0"/>
              </a:rPr>
              <a:t>petrochemical industries</a:t>
            </a:r>
            <a:r>
              <a:rPr lang="en-US" sz="2600" dirty="0" smtClean="0">
                <a:latin typeface="Times New Roman" pitchFamily="18" charset="0"/>
                <a:cs typeface="Times New Roman" pitchFamily="18" charset="0"/>
              </a:rPr>
              <a:t>:</a:t>
            </a:r>
          </a:p>
          <a:p>
            <a:pPr algn="just"/>
            <a:r>
              <a:rPr lang="en-US" sz="2600" dirty="0" smtClean="0">
                <a:latin typeface="Times New Roman" pitchFamily="18" charset="0"/>
                <a:cs typeface="Times New Roman" pitchFamily="18" charset="0"/>
              </a:rPr>
              <a:t> trace metal analysis is used in quality control to identify and measure metal contaminants in products</a:t>
            </a:r>
          </a:p>
          <a:p>
            <a:pPr algn="just"/>
            <a:r>
              <a:rPr lang="en-US" sz="2600" dirty="0" smtClean="0">
                <a:latin typeface="Times New Roman" pitchFamily="18" charset="0"/>
                <a:cs typeface="Times New Roman" pitchFamily="18" charset="0"/>
              </a:rPr>
              <a:t> such as drugs, fertilizers, cosmetics, packaging, medical devices, lubricants and catalysts.</a:t>
            </a:r>
            <a:endParaRPr lang="en-US" sz="26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52</a:t>
            </a:fld>
            <a:endParaRPr lang="en-US" dirty="0"/>
          </a:p>
        </p:txBody>
      </p:sp>
    </p:spTree>
  </p:cSld>
  <p:clrMapOvr>
    <a:masterClrMapping/>
  </p:clrMapOvr>
  <p:transition>
    <p:pull dir="l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dirty="0" smtClean="0"/>
              <a:t>Cont’d</a:t>
            </a:r>
            <a:endParaRPr lang="en-US" dirty="0"/>
          </a:p>
        </p:txBody>
      </p:sp>
      <p:sp>
        <p:nvSpPr>
          <p:cNvPr id="3" name="Content Placeholder 2"/>
          <p:cNvSpPr>
            <a:spLocks noGrp="1"/>
          </p:cNvSpPr>
          <p:nvPr>
            <p:ph idx="1"/>
          </p:nvPr>
        </p:nvSpPr>
        <p:spPr>
          <a:xfrm>
            <a:off x="0" y="685800"/>
            <a:ext cx="9144000" cy="5440363"/>
          </a:xfrm>
        </p:spPr>
        <p:txBody>
          <a:bodyPr>
            <a:normAutofit/>
          </a:bodyPr>
          <a:lstStyle/>
          <a:p>
            <a:pPr algn="just"/>
            <a:r>
              <a:rPr lang="en-US" sz="2400" dirty="0" smtClean="0">
                <a:latin typeface="Times New Roman" pitchFamily="18" charset="0"/>
                <a:cs typeface="Times New Roman" pitchFamily="18" charset="0"/>
              </a:rPr>
              <a:t>Determining very small quantities of potentially toxic elemental impurities such as lead (</a:t>
            </a:r>
            <a:r>
              <a:rPr lang="en-US" sz="2400" dirty="0" err="1" smtClean="0">
                <a:latin typeface="Times New Roman" pitchFamily="18" charset="0"/>
                <a:cs typeface="Times New Roman" pitchFamily="18" charset="0"/>
              </a:rPr>
              <a:t>Pb</a:t>
            </a:r>
            <a:r>
              <a:rPr lang="en-US" sz="2400" dirty="0" smtClean="0">
                <a:latin typeface="Times New Roman" pitchFamily="18" charset="0"/>
                <a:cs typeface="Times New Roman" pitchFamily="18" charset="0"/>
              </a:rPr>
              <a:t>), mercury (Hg), arsenic (As), cadmium (</a:t>
            </a:r>
            <a:r>
              <a:rPr lang="en-US" sz="2400" dirty="0" err="1" smtClean="0">
                <a:latin typeface="Times New Roman" pitchFamily="18" charset="0"/>
                <a:cs typeface="Times New Roman" pitchFamily="18" charset="0"/>
              </a:rPr>
              <a:t>Cd</a:t>
            </a:r>
            <a:r>
              <a:rPr lang="en-US" sz="2400" dirty="0" smtClean="0">
                <a:latin typeface="Times New Roman" pitchFamily="18" charset="0"/>
                <a:cs typeface="Times New Roman" pitchFamily="18" charset="0"/>
              </a:rPr>
              <a:t>), copper (Cu), nickel (Ni), zinc (Zn) </a:t>
            </a:r>
          </a:p>
          <a:p>
            <a:pPr algn="just"/>
            <a:r>
              <a:rPr lang="en-US" sz="2400" dirty="0" smtClean="0">
                <a:latin typeface="Times New Roman" pitchFamily="18" charset="0"/>
                <a:cs typeface="Times New Roman" pitchFamily="18" charset="0"/>
              </a:rPr>
              <a:t>Requires highly sensitive analytical equipment. </a:t>
            </a:r>
          </a:p>
          <a:p>
            <a:pPr algn="just"/>
            <a:r>
              <a:rPr lang="en-US" sz="2400" dirty="0" smtClean="0">
                <a:latin typeface="Times New Roman" pitchFamily="18" charset="0"/>
                <a:cs typeface="Times New Roman" pitchFamily="18" charset="0"/>
              </a:rPr>
              <a:t>The metals in a sample are typically measured in parts per million (ppm), parts per billion (ppb) or even parts per trillion (</a:t>
            </a:r>
            <a:r>
              <a:rPr lang="en-US" sz="2400" dirty="0" err="1" smtClean="0">
                <a:latin typeface="Times New Roman" pitchFamily="18" charset="0"/>
                <a:cs typeface="Times New Roman" pitchFamily="18" charset="0"/>
              </a:rPr>
              <a:t>ppt</a:t>
            </a:r>
            <a:r>
              <a:rPr lang="en-US" sz="2400" dirty="0" smtClean="0">
                <a:latin typeface="Times New Roman" pitchFamily="18" charset="0"/>
                <a:cs typeface="Times New Roman" pitchFamily="18" charset="0"/>
              </a:rPr>
              <a:t>),</a:t>
            </a:r>
          </a:p>
          <a:p>
            <a:pPr algn="just"/>
            <a:r>
              <a:rPr lang="en-US" sz="2400" dirty="0" smtClean="0">
                <a:latin typeface="Times New Roman" pitchFamily="18" charset="0"/>
                <a:cs typeface="Times New Roman" pitchFamily="18" charset="0"/>
              </a:rPr>
              <a:t> Depending on the complexity of the sample (i.e. the sample matrix) and the analytical technique used.</a:t>
            </a:r>
          </a:p>
          <a:p>
            <a:pPr algn="just"/>
            <a:r>
              <a:rPr lang="en-US" sz="2400" dirty="0" smtClean="0"/>
              <a:t>Common analytical methods used for trace metal analysis include atomic absorption spectroscopy (AAS), inductively coupled plasma optical emission spectroscopy (ICP-OES) and inductively coupled plasma mass spectrometry (ICP-MS</a:t>
            </a:r>
          </a:p>
          <a:p>
            <a:pPr algn="just"/>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53</a:t>
            </a:fld>
            <a:endParaRPr lang="en-US" dirty="0"/>
          </a:p>
        </p:txBody>
      </p:sp>
    </p:spTree>
  </p:cSld>
  <p:clrMapOvr>
    <a:masterClrMapping/>
  </p:clrMapOvr>
  <p:transition>
    <p:pull dir="l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400" dirty="0" smtClean="0">
                <a:latin typeface="Times New Roman" pitchFamily="18" charset="0"/>
                <a:cs typeface="Times New Roman" pitchFamily="18" charset="0"/>
              </a:rPr>
              <a:t>The sample preparation method varies according to the sample matrix and the analytical method used.</a:t>
            </a:r>
          </a:p>
          <a:p>
            <a:pPr algn="just"/>
            <a:r>
              <a:rPr lang="en-US" sz="2400" dirty="0" smtClean="0">
                <a:latin typeface="Times New Roman" pitchFamily="18" charset="0"/>
                <a:cs typeface="Times New Roman" pitchFamily="18" charset="0"/>
              </a:rPr>
              <a:t> However, most trace metal analysis procedures require the sample to be in liquid form. </a:t>
            </a:r>
          </a:p>
          <a:p>
            <a:pPr algn="just"/>
            <a:r>
              <a:rPr lang="en-US" sz="2400" dirty="0" smtClean="0">
                <a:latin typeface="Times New Roman" pitchFamily="18" charset="0"/>
                <a:cs typeface="Times New Roman" pitchFamily="18" charset="0"/>
              </a:rPr>
              <a:t>This may require sample treatment or digestion depending on the complexity of the sample,</a:t>
            </a:r>
          </a:p>
          <a:p>
            <a:pPr algn="just"/>
            <a:r>
              <a:rPr lang="en-US" sz="2400" dirty="0" smtClean="0">
                <a:latin typeface="Times New Roman" pitchFamily="18" charset="0"/>
                <a:cs typeface="Times New Roman" pitchFamily="18" charset="0"/>
              </a:rPr>
              <a:t> e.g. digestion by microwave method. Acid digestion is typically used to ensure the trace metal elements are completely dissolved.</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salasibatumo555@gmail.com /salolemo@yahoo.com</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54</a:t>
            </a:fld>
            <a:endParaRPr lang="en-US" dirty="0"/>
          </a:p>
        </p:txBody>
      </p:sp>
    </p:spTree>
  </p:cSld>
  <p:clrMapOvr>
    <a:masterClrMapping/>
  </p:clrMapOvr>
  <p:transition>
    <p:pull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600" dirty="0" smtClean="0">
                <a:latin typeface="Times New Roman" pitchFamily="18" charset="0"/>
                <a:cs typeface="Times New Roman" pitchFamily="18" charset="0"/>
              </a:rPr>
              <a:t>Cont’d</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lstStyle/>
          <a:p>
            <a:pPr algn="just"/>
            <a:r>
              <a:rPr lang="en-US" sz="2800" b="1" dirty="0" smtClean="0">
                <a:solidFill>
                  <a:srgbClr val="FF0000"/>
                </a:solidFill>
                <a:latin typeface="Times New Roman" pitchFamily="18" charset="0"/>
                <a:cs typeface="Times New Roman" pitchFamily="18" charset="0"/>
              </a:rPr>
              <a:t>Random Sampling :</a:t>
            </a:r>
            <a:r>
              <a:rPr lang="en-US" dirty="0" smtClean="0">
                <a:solidFill>
                  <a:srgbClr val="0000CC"/>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 true </a:t>
            </a:r>
            <a:r>
              <a:rPr lang="en-US" sz="2400" b="1" dirty="0" smtClean="0">
                <a:latin typeface="Times New Roman" pitchFamily="18" charset="0"/>
                <a:cs typeface="Times New Roman" pitchFamily="18" charset="0"/>
              </a:rPr>
              <a:t>random sample </a:t>
            </a:r>
            <a:r>
              <a:rPr lang="en-US" sz="2400" dirty="0" smtClean="0">
                <a:latin typeface="Times New Roman" pitchFamily="18" charset="0"/>
                <a:cs typeface="Times New Roman" pitchFamily="18" charset="0"/>
              </a:rPr>
              <a:t>is difficult to obtain. </a:t>
            </a:r>
          </a:p>
          <a:p>
            <a:pPr algn="just"/>
            <a:r>
              <a:rPr lang="en-US" sz="2400" dirty="0" smtClean="0">
                <a:latin typeface="Times New Roman" pitchFamily="18" charset="0"/>
                <a:cs typeface="Times New Roman" pitchFamily="18" charset="0"/>
              </a:rPr>
              <a:t>The best method for ensuring the collection of a random sample is to divide the target population into equal units, assign a unique number  to each unit, and  use a random number table to select the units from which to sample</a:t>
            </a:r>
          </a:p>
          <a:p>
            <a:pPr algn="just">
              <a:buFont typeface="Wingdings" pitchFamily="2" charset="2"/>
              <a:buChar char="Ø"/>
            </a:pPr>
            <a:r>
              <a:rPr lang="en-US" sz="2400" dirty="0" smtClean="0">
                <a:latin typeface="Times New Roman" pitchFamily="18" charset="0"/>
                <a:cs typeface="Times New Roman" pitchFamily="18" charset="0"/>
              </a:rPr>
              <a:t>Three methods are commonly used to obtain samples:</a:t>
            </a:r>
          </a:p>
          <a:p>
            <a:pPr algn="just">
              <a:buFont typeface="Wingdings" pitchFamily="2" charset="2"/>
              <a:buChar char="Ø"/>
            </a:pPr>
            <a:endParaRPr lang="en-US" sz="2400" b="1" dirty="0" smtClean="0">
              <a:solidFill>
                <a:srgbClr val="3333FF"/>
              </a:solidFill>
              <a:latin typeface="Times New Roman" pitchFamily="18" charset="0"/>
              <a:cs typeface="Times New Roman" pitchFamily="18" charset="0"/>
            </a:endParaRPr>
          </a:p>
        </p:txBody>
      </p:sp>
      <p:sp>
        <p:nvSpPr>
          <p:cNvPr id="5" name="Vertical Scroll 4"/>
          <p:cNvSpPr/>
          <p:nvPr/>
        </p:nvSpPr>
        <p:spPr>
          <a:xfrm>
            <a:off x="990600" y="3810000"/>
            <a:ext cx="5715000" cy="2438400"/>
          </a:xfrm>
          <a:prstGeom prst="verticalScroll">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Wingdings" pitchFamily="2" charset="2"/>
              <a:buChar char="ü"/>
            </a:pPr>
            <a:r>
              <a:rPr lang="en-US" sz="24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Grab Sampling</a:t>
            </a:r>
          </a:p>
          <a:p>
            <a:pPr marL="342900" indent="-342900" algn="ctr">
              <a:buFont typeface="Wingdings" pitchFamily="2" charset="2"/>
              <a:buChar char="ü"/>
            </a:pPr>
            <a:r>
              <a:rPr lang="en-US" sz="24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Composite sampling</a:t>
            </a:r>
          </a:p>
          <a:p>
            <a:pPr marL="342900" indent="-342900" algn="ctr">
              <a:buFont typeface="Wingdings" pitchFamily="2" charset="2"/>
              <a:buChar char="ü"/>
            </a:pPr>
            <a:r>
              <a:rPr lang="en-US" sz="24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In suit sampling</a:t>
            </a:r>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z="2400" smtClean="0">
                <a:solidFill>
                  <a:srgbClr val="FF0000"/>
                </a:solidFill>
              </a:rPr>
              <a:pPr/>
              <a:t>6</a:t>
            </a:fld>
            <a:endParaRPr lang="en-US" sz="2400" dirty="0">
              <a:solidFill>
                <a:srgbClr val="FF0000"/>
              </a:solidFill>
            </a:endParaRPr>
          </a:p>
        </p:txBody>
      </p:sp>
    </p:spTree>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172200"/>
          </a:xfrm>
        </p:spPr>
        <p:txBody>
          <a:bodyPr>
            <a:normAutofit/>
          </a:bodyPr>
          <a:lstStyle/>
          <a:p>
            <a:pPr algn="just">
              <a:buNone/>
            </a:pPr>
            <a:r>
              <a:rPr lang="en-US" sz="24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1.Grab Sampling</a:t>
            </a:r>
            <a:r>
              <a:rPr lang="en-US" sz="2400" dirty="0" smtClean="0">
                <a:latin typeface="Times New Roman" pitchFamily="18" charset="0"/>
                <a:cs typeface="Times New Roman" pitchFamily="18" charset="0"/>
              </a:rPr>
              <a:t>: in which a portion of the target population is removed at a given time and location in space. </a:t>
            </a:r>
          </a:p>
          <a:p>
            <a:pPr algn="just">
              <a:buFont typeface="Wingdings" pitchFamily="2" charset="2"/>
              <a:buChar char="ü"/>
            </a:pPr>
            <a:r>
              <a:rPr lang="en-US" sz="2400" dirty="0" smtClean="0">
                <a:latin typeface="Times New Roman" pitchFamily="18" charset="0"/>
                <a:cs typeface="Times New Roman" pitchFamily="18" charset="0"/>
              </a:rPr>
              <a:t>Provides a “snapshot” of the target population. Then taking the average.</a:t>
            </a:r>
          </a:p>
          <a:p>
            <a:pPr algn="just">
              <a:buNone/>
            </a:pPr>
            <a:r>
              <a:rPr lang="en-US" sz="2600" b="1" dirty="0" smtClean="0">
                <a:latin typeface="Times New Roman" pitchFamily="18" charset="0"/>
                <a:cs typeface="Times New Roman" pitchFamily="18" charset="0"/>
              </a:rPr>
              <a:t>2. </a:t>
            </a:r>
            <a:r>
              <a:rPr lang="en-US" sz="2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Composite sample </a:t>
            </a:r>
            <a:r>
              <a:rPr lang="en-US" sz="2600" dirty="0" smtClean="0">
                <a:latin typeface="Times New Roman" pitchFamily="18" charset="0"/>
                <a:cs typeface="Times New Roman" pitchFamily="18" charset="0"/>
              </a:rPr>
              <a:t>Consists of a set of grab samples that are combined to form a single sample. Then take various replicate samples</a:t>
            </a:r>
          </a:p>
          <a:p>
            <a:pPr algn="just">
              <a:buFont typeface="Wingdings" pitchFamily="2" charset="2"/>
              <a:buChar char="ü"/>
            </a:pPr>
            <a:r>
              <a:rPr lang="en-US" sz="2600" b="1" dirty="0" smtClean="0">
                <a:latin typeface="Times New Roman" pitchFamily="18" charset="0"/>
                <a:cs typeface="Times New Roman" pitchFamily="18" charset="0"/>
              </a:rPr>
              <a:t>Composite samples</a:t>
            </a:r>
            <a:r>
              <a:rPr lang="en-US" sz="2600" dirty="0" smtClean="0">
                <a:latin typeface="Times New Roman" pitchFamily="18" charset="0"/>
                <a:cs typeface="Times New Roman" pitchFamily="18" charset="0"/>
              </a:rPr>
              <a:t> may be used to reduce the </a:t>
            </a:r>
            <a:r>
              <a:rPr lang="en-US" sz="2600" b="1" dirty="0" smtClean="0">
                <a:latin typeface="Times New Roman" pitchFamily="18" charset="0"/>
                <a:cs typeface="Times New Roman" pitchFamily="18" charset="0"/>
              </a:rPr>
              <a:t>analytical</a:t>
            </a:r>
            <a:r>
              <a:rPr lang="en-US" sz="2600" dirty="0" smtClean="0">
                <a:latin typeface="Times New Roman" pitchFamily="18" charset="0"/>
                <a:cs typeface="Times New Roman" pitchFamily="18" charset="0"/>
              </a:rPr>
              <a:t> cost by reducing the number of </a:t>
            </a:r>
            <a:r>
              <a:rPr lang="en-US" sz="2600" b="1" dirty="0" smtClean="0">
                <a:latin typeface="Times New Roman" pitchFamily="18" charset="0"/>
                <a:cs typeface="Times New Roman" pitchFamily="18" charset="0"/>
              </a:rPr>
              <a:t>samples</a:t>
            </a:r>
            <a:r>
              <a:rPr lang="en-US" sz="2600" dirty="0" smtClean="0">
                <a:latin typeface="Times New Roman" pitchFamily="18" charset="0"/>
                <a:cs typeface="Times New Roman" pitchFamily="18" charset="0"/>
              </a:rPr>
              <a:t>.</a:t>
            </a:r>
          </a:p>
          <a:p>
            <a:pPr algn="just">
              <a:buNone/>
            </a:pPr>
            <a:r>
              <a:rPr lang="en-US" sz="2800" b="1" dirty="0" smtClean="0">
                <a:latin typeface="Times New Roman" pitchFamily="18" charset="0"/>
                <a:cs typeface="Times New Roman" pitchFamily="18" charset="0"/>
              </a:rPr>
              <a:t>3</a:t>
            </a:r>
            <a:r>
              <a:rPr lang="en-US" sz="2800" b="1" dirty="0" smtClean="0">
                <a:effectLst>
                  <a:outerShdw blurRad="38100" dist="38100" dir="2700000" algn="tl">
                    <a:srgbClr val="000000">
                      <a:alpha val="43137"/>
                    </a:srgbClr>
                  </a:outerShdw>
                </a:effectLst>
                <a:latin typeface="Times New Roman" pitchFamily="18" charset="0"/>
                <a:cs typeface="Times New Roman" pitchFamily="18" charset="0"/>
              </a:rPr>
              <a:t>. In situ sampling</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 which an analytical sensor is placed directly in the target population, allows continuous monitoring without removing individual grab samples. </a:t>
            </a:r>
          </a:p>
          <a:p>
            <a:pPr algn="just">
              <a:buFont typeface="Wingdings" pitchFamily="2" charset="2"/>
              <a:buChar char="ü"/>
            </a:pPr>
            <a:endParaRPr lang="en-US" sz="26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B6F15528-21DE-4FAA-801E-634DDDAF4B2B}" type="slidenum">
              <a:rPr lang="en-US" sz="2400" smtClean="0">
                <a:solidFill>
                  <a:srgbClr val="FF0000"/>
                </a:solidFill>
              </a:rPr>
              <a:pPr/>
              <a:t>7</a:t>
            </a:fld>
            <a:endParaRPr lang="en-US" sz="2400" dirty="0">
              <a:solidFill>
                <a:srgbClr val="FF0000"/>
              </a:solidFill>
            </a:endParaRPr>
          </a:p>
        </p:txBody>
      </p:sp>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Tree>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style>
          <a:lnRef idx="1">
            <a:schemeClr val="accent2"/>
          </a:lnRef>
          <a:fillRef idx="2">
            <a:schemeClr val="accent2"/>
          </a:fillRef>
          <a:effectRef idx="1">
            <a:schemeClr val="accent2"/>
          </a:effectRef>
          <a:fontRef idx="minor">
            <a:schemeClr val="dk1"/>
          </a:fontRef>
        </p:style>
        <p:txBody>
          <a:bodyPr>
            <a:normAutofit/>
          </a:bodyPr>
          <a:lstStyle/>
          <a:p>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Advantage and Disadvantage of grab sampling</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152400" y="1295400"/>
          <a:ext cx="8991600" cy="3733804"/>
        </p:xfrm>
        <a:graphic>
          <a:graphicData uri="http://schemas.openxmlformats.org/drawingml/2006/table">
            <a:tbl>
              <a:tblPr firstRow="1" bandRow="1">
                <a:tableStyleId>{9D7B26C5-4107-4FEC-AEDC-1716B250A1EF}</a:tableStyleId>
              </a:tblPr>
              <a:tblGrid>
                <a:gridCol w="4259179"/>
                <a:gridCol w="4732421"/>
              </a:tblGrid>
              <a:tr h="518584">
                <a:tc>
                  <a:txBody>
                    <a:bodyPr/>
                    <a:lstStyle/>
                    <a:p>
                      <a:r>
                        <a:rPr lang="en-US" sz="2400" dirty="0" smtClean="0">
                          <a:solidFill>
                            <a:srgbClr val="FF0000"/>
                          </a:solidFill>
                          <a:latin typeface="Times New Roman" pitchFamily="18" charset="0"/>
                          <a:cs typeface="Times New Roman" pitchFamily="18" charset="0"/>
                        </a:rPr>
                        <a:t>Advantage </a:t>
                      </a:r>
                      <a:endParaRPr lang="en-US" sz="2400" dirty="0">
                        <a:solidFill>
                          <a:srgbClr val="FF0000"/>
                        </a:solidFill>
                        <a:latin typeface="Times New Roman" pitchFamily="18" charset="0"/>
                        <a:cs typeface="Times New Roman" pitchFamily="18" charset="0"/>
                      </a:endParaRPr>
                    </a:p>
                  </a:txBody>
                  <a:tcPr/>
                </a:tc>
                <a:tc>
                  <a:txBody>
                    <a:bodyPr/>
                    <a:lstStyle/>
                    <a:p>
                      <a:r>
                        <a:rPr lang="en-US" sz="2400" dirty="0" smtClean="0">
                          <a:solidFill>
                            <a:srgbClr val="3333FF"/>
                          </a:solidFill>
                          <a:latin typeface="Times New Roman" pitchFamily="18" charset="0"/>
                          <a:cs typeface="Times New Roman" pitchFamily="18" charset="0"/>
                        </a:rPr>
                        <a:t>Limitations </a:t>
                      </a:r>
                      <a:endParaRPr lang="en-US" sz="2400" dirty="0">
                        <a:solidFill>
                          <a:srgbClr val="3333FF"/>
                        </a:solidFill>
                        <a:latin typeface="Times New Roman" pitchFamily="18" charset="0"/>
                        <a:cs typeface="Times New Roman" pitchFamily="18" charset="0"/>
                      </a:endParaRPr>
                    </a:p>
                  </a:txBody>
                  <a:tcPr/>
                </a:tc>
              </a:tr>
              <a:tr h="518584">
                <a:tc>
                  <a:txBody>
                    <a:bodyPr/>
                    <a:lstStyle/>
                    <a:p>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Low cost</a:t>
                      </a:r>
                      <a:endPar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c>
                  <a:txBody>
                    <a:bodyPr/>
                    <a:lstStyle/>
                    <a:p>
                      <a:pPr>
                        <a:spcAft>
                          <a:spcPts val="0"/>
                        </a:spcAft>
                      </a:pPr>
                      <a:r>
                        <a:rPr lang="en-US" sz="24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inaccurate;</a:t>
                      </a:r>
                    </a:p>
                  </a:txBody>
                  <a:tcPr marL="68580" marR="68580" marT="0" marB="0">
                    <a:solidFill>
                      <a:schemeClr val="bg1"/>
                    </a:solidFill>
                  </a:tcPr>
                </a:tc>
              </a:tr>
              <a:tr h="829734">
                <a:tc>
                  <a:txBody>
                    <a:bodyPr/>
                    <a:lstStyle/>
                    <a:p>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Save</a:t>
                      </a:r>
                      <a:r>
                        <a:rPr lang="en-US" sz="2400" b="1" baseline="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the time </a:t>
                      </a:r>
                      <a:endPar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c>
                  <a:txBody>
                    <a:bodyPr/>
                    <a:lstStyle/>
                    <a:p>
                      <a:pPr>
                        <a:spcAft>
                          <a:spcPts val="0"/>
                        </a:spcAft>
                      </a:pPr>
                      <a:r>
                        <a:rPr lang="en-US" sz="24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Result depends up on positioning</a:t>
                      </a:r>
                      <a:r>
                        <a:rPr lang="en-US" sz="2400" b="1" baseline="0"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 of the tube</a:t>
                      </a:r>
                      <a:endParaRPr lang="en-US" sz="24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a:txBody>
                  <a:tcPr marL="68580" marR="68580" marT="0" marB="0">
                    <a:solidFill>
                      <a:schemeClr val="bg1"/>
                    </a:solidFill>
                  </a:tcPr>
                </a:tc>
              </a:tr>
              <a:tr h="933451">
                <a:tc>
                  <a:txBody>
                    <a:bodyPr/>
                    <a:lstStyle/>
                    <a:p>
                      <a:r>
                        <a:rPr lang="en-US" sz="2400" b="1" kern="1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Operators need little experience</a:t>
                      </a:r>
                      <a:endPar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c>
                  <a:txBody>
                    <a:bodyPr/>
                    <a:lstStyle/>
                    <a:p>
                      <a:r>
                        <a:rPr lang="en-US" sz="2400" b="1" kern="1200"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Only a ‘snap shot’ is taken during a small amount of time;</a:t>
                      </a:r>
                      <a:endParaRPr lang="en-US" sz="24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r>
              <a:tr h="933451">
                <a:tc>
                  <a:txBody>
                    <a:bodyPr/>
                    <a:lstStyle/>
                    <a:p>
                      <a:r>
                        <a:rPr lang="en-US" sz="2400" b="1" kern="1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Gives indication during emergency spillages</a:t>
                      </a:r>
                      <a:endParaRPr lang="en-US"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c>
                  <a:txBody>
                    <a:bodyPr/>
                    <a:lstStyle/>
                    <a:p>
                      <a:r>
                        <a:rPr lang="en-US" sz="2400" b="1" kern="1200"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The pump may be inefficient or inaccurate in each sample</a:t>
                      </a:r>
                      <a:endParaRPr lang="en-US" sz="24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solidFill>
                  </a:tcPr>
                </a:tc>
              </a:tr>
            </a:tbl>
          </a:graphicData>
        </a:graphic>
      </p:graphicFrame>
      <p:sp>
        <p:nvSpPr>
          <p:cNvPr id="5" name="Footer Placeholder 4"/>
          <p:cNvSpPr>
            <a:spLocks noGrp="1"/>
          </p:cNvSpPr>
          <p:nvPr>
            <p:ph type="ftr" sz="quarter" idx="11"/>
          </p:nvPr>
        </p:nvSpPr>
        <p:spPr/>
        <p:txBody>
          <a:bodyPr/>
          <a:lstStyle/>
          <a:p>
            <a:r>
              <a:rPr lang="en-US" smtClean="0"/>
              <a:t>salasibatumo555@gmail.com /salolemo@yahoo.com</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spTree>
  </p:cSld>
  <p:clrMapOvr>
    <a:masterClrMapping/>
  </p:clrMapOvr>
  <p:transition>
    <p:pull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3600" b="1" dirty="0" smtClean="0">
                <a:solidFill>
                  <a:srgbClr val="3333FF"/>
                </a:solidFill>
                <a:effectLst>
                  <a:outerShdw blurRad="38100" dist="38100" dir="2700000" algn="tl">
                    <a:srgbClr val="000000">
                      <a:alpha val="43137"/>
                    </a:srgbClr>
                  </a:outerShdw>
                </a:effectLst>
                <a:latin typeface="Times New Roman" pitchFamily="18" charset="0"/>
                <a:cs typeface="Times New Roman" pitchFamily="18" charset="0"/>
              </a:rPr>
              <a:t>Cont’d</a:t>
            </a:r>
            <a:endParaRPr lang="en-US" sz="3600" b="1" dirty="0">
              <a:solidFill>
                <a:srgbClr val="3333FF"/>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normAutofit/>
          </a:bodyPr>
          <a:lstStyle/>
          <a:p>
            <a:pPr algn="just"/>
            <a:r>
              <a:rPr lang="en-US" sz="2800" dirty="0" smtClean="0">
                <a:latin typeface="Times New Roman" pitchFamily="18" charset="0"/>
                <a:cs typeface="Times New Roman" pitchFamily="18" charset="0"/>
              </a:rPr>
              <a:t>A significant disadvantage of grab samples and composite samples is the need </a:t>
            </a:r>
            <a:r>
              <a:rPr lang="en-US" sz="2800" dirty="0" smtClean="0">
                <a:solidFill>
                  <a:srgbClr val="0000CC"/>
                </a:solidFill>
                <a:latin typeface="Times New Roman" pitchFamily="18" charset="0"/>
                <a:cs typeface="Times New Roman" pitchFamily="18" charset="0"/>
              </a:rPr>
              <a:t>to remove a portion of the target population for analysis</a:t>
            </a:r>
            <a:r>
              <a:rPr lang="en-US" sz="2800" dirty="0" smtClean="0">
                <a:latin typeface="Times New Roman" pitchFamily="18" charset="0"/>
                <a:cs typeface="Times New Roman" pitchFamily="18" charset="0"/>
              </a:rPr>
              <a:t>. As a result, neither type of sample can be used to continuously monitor a time-dependent change in the target population. </a:t>
            </a:r>
            <a:endParaRPr lang="en-US" sz="28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2800" b="1" dirty="0" smtClean="0">
                <a:effectLst>
                  <a:outerShdw blurRad="38100" dist="38100" dir="2700000" algn="tl">
                    <a:srgbClr val="000000">
                      <a:alpha val="43137"/>
                    </a:srgbClr>
                  </a:outerShdw>
                </a:effectLst>
                <a:latin typeface="Times New Roman" pitchFamily="18" charset="0"/>
                <a:cs typeface="Times New Roman" pitchFamily="18" charset="0"/>
              </a:rPr>
              <a:t>N.B </a:t>
            </a:r>
            <a:r>
              <a:rPr lang="en-US" sz="2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smtClean="0">
                <a:latin typeface="Times New Roman" pitchFamily="18" charset="0"/>
                <a:cs typeface="Times New Roman" pitchFamily="18" charset="0"/>
              </a:rPr>
              <a:t>while collecting samples for determination of Ca2+ in a lake, it should be kept in mind that its concentrations can vary depending on the following factors </a:t>
            </a:r>
          </a:p>
          <a:p>
            <a:endParaRPr lang="en-US" sz="2800" dirty="0">
              <a:latin typeface="Times New Roman" pitchFamily="18" charset="0"/>
              <a:cs typeface="Times New Roman" pitchFamily="18" charset="0"/>
            </a:endParaRPr>
          </a:p>
        </p:txBody>
      </p:sp>
      <p:sp>
        <p:nvSpPr>
          <p:cNvPr id="5" name="Oval 4"/>
          <p:cNvSpPr/>
          <p:nvPr/>
        </p:nvSpPr>
        <p:spPr>
          <a:xfrm>
            <a:off x="4267200" y="5410200"/>
            <a:ext cx="3733800" cy="1447800"/>
          </a:xfrm>
          <a:prstGeom prst="ellipse">
            <a:avLst/>
          </a:prstGeom>
          <a:blipFill>
            <a:blip r:embed="rId2"/>
            <a:tile tx="0" ty="0" sx="100000" sy="100000" flip="none" algn="tl"/>
          </a:blipFill>
        </p:spPr>
        <p:style>
          <a:lnRef idx="1">
            <a:schemeClr val="accent3"/>
          </a:lnRef>
          <a:fillRef idx="2">
            <a:schemeClr val="accent3"/>
          </a:fillRef>
          <a:effectRef idx="1">
            <a:schemeClr val="accent3"/>
          </a:effectRef>
          <a:fontRef idx="minor">
            <a:schemeClr val="dk1"/>
          </a:fontRef>
        </p:style>
        <p:txBody>
          <a:bodyPr rtlCol="0" anchor="ctr"/>
          <a:lstStyle/>
          <a:p>
            <a:pPr algn="ctr">
              <a:buFont typeface="Wingdings" pitchFamily="2" charset="2"/>
              <a:buChar char="Ø"/>
            </a:pPr>
            <a:r>
              <a:rPr lang="en-US" sz="2400" dirty="0" smtClean="0">
                <a:solidFill>
                  <a:srgbClr val="FF0000"/>
                </a:solidFill>
                <a:latin typeface="Times New Roman" pitchFamily="18" charset="0"/>
                <a:cs typeface="Times New Roman" pitchFamily="18" charset="0"/>
              </a:rPr>
              <a:t>Location</a:t>
            </a:r>
          </a:p>
          <a:p>
            <a:pPr algn="ctr">
              <a:buFont typeface="Wingdings" pitchFamily="2" charset="2"/>
              <a:buChar char="Ø"/>
            </a:pPr>
            <a:r>
              <a:rPr lang="en-US" sz="2400" dirty="0" smtClean="0">
                <a:solidFill>
                  <a:srgbClr val="FF0000"/>
                </a:solidFill>
                <a:latin typeface="Times New Roman" pitchFamily="18" charset="0"/>
                <a:cs typeface="Times New Roman" pitchFamily="18" charset="0"/>
              </a:rPr>
              <a:t>Depth</a:t>
            </a:r>
          </a:p>
          <a:p>
            <a:pPr algn="ctr">
              <a:buFont typeface="Wingdings" pitchFamily="2" charset="2"/>
              <a:buChar char="Ø"/>
            </a:pPr>
            <a:r>
              <a:rPr lang="en-US" sz="2400" dirty="0" smtClean="0">
                <a:solidFill>
                  <a:srgbClr val="FF0000"/>
                </a:solidFill>
                <a:latin typeface="Times New Roman" pitchFamily="18" charset="0"/>
                <a:cs typeface="Times New Roman" pitchFamily="18" charset="0"/>
              </a:rPr>
              <a:t>Time of year </a:t>
            </a:r>
            <a:endParaRPr lang="en-US" sz="2400" dirty="0">
              <a:solidFill>
                <a:srgbClr val="FF0000"/>
              </a:solidFill>
              <a:latin typeface="Times New Roman" pitchFamily="18" charset="0"/>
              <a:cs typeface="Times New Roman" pitchFamily="18" charset="0"/>
            </a:endParaRPr>
          </a:p>
        </p:txBody>
      </p:sp>
      <p:sp>
        <p:nvSpPr>
          <p:cNvPr id="6" name="Footer Placeholder 5"/>
          <p:cNvSpPr>
            <a:spLocks noGrp="1"/>
          </p:cNvSpPr>
          <p:nvPr>
            <p:ph type="ftr" sz="quarter" idx="11"/>
          </p:nvPr>
        </p:nvSpPr>
        <p:spPr/>
        <p:txBody>
          <a:bodyPr/>
          <a:lstStyle/>
          <a:p>
            <a:r>
              <a:rPr lang="en-US" smtClean="0"/>
              <a:t>salasibatumo555@gmail.com /salolemo@yahoo.com</a:t>
            </a:r>
            <a:endParaRPr lang="en-US" dirty="0"/>
          </a:p>
        </p:txBody>
      </p:sp>
      <p:sp>
        <p:nvSpPr>
          <p:cNvPr id="7" name="Down Arrow Callout 6"/>
          <p:cNvSpPr/>
          <p:nvPr/>
        </p:nvSpPr>
        <p:spPr>
          <a:xfrm>
            <a:off x="5943600" y="4343400"/>
            <a:ext cx="990600" cy="1066800"/>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9</a:t>
            </a:fld>
            <a:endParaRPr lang="en-US" dirty="0"/>
          </a:p>
        </p:txBody>
      </p:sp>
    </p:spTree>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1706</TotalTime>
  <Words>4144</Words>
  <Application>Microsoft Office PowerPoint</Application>
  <PresentationFormat>On-screen Show (4:3)</PresentationFormat>
  <Paragraphs>461</Paragraphs>
  <Slides>54</Slides>
  <Notes>3</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Real Sample Analysis  (Chem. 3118)</vt:lpstr>
      <vt:lpstr>Out line </vt:lpstr>
      <vt:lpstr>Chapter 1(real sample analysis )</vt:lpstr>
      <vt:lpstr>Cont’d</vt:lpstr>
      <vt:lpstr>Cont…</vt:lpstr>
      <vt:lpstr>Cont’d</vt:lpstr>
      <vt:lpstr>Slide 7</vt:lpstr>
      <vt:lpstr>Advantage and Disadvantage of grab sampling</vt:lpstr>
      <vt:lpstr>Cont’d</vt:lpstr>
      <vt:lpstr>Slide 10</vt:lpstr>
      <vt:lpstr>Cont….</vt:lpstr>
      <vt:lpstr>Sample preservation </vt:lpstr>
      <vt:lpstr>Cont’d</vt:lpstr>
      <vt:lpstr>Cont’d</vt:lpstr>
      <vt:lpstr>Cont’d</vt:lpstr>
      <vt:lpstr>Slide 16</vt:lpstr>
      <vt:lpstr>3. Sample preparations</vt:lpstr>
      <vt:lpstr>Cont’d</vt:lpstr>
      <vt:lpstr>Cont…</vt:lpstr>
      <vt:lpstr>      Sample preparation can be one of the following</vt:lpstr>
      <vt:lpstr>Steps in Sample Preparation</vt:lpstr>
      <vt:lpstr>1.Homogenization (size reduction)</vt:lpstr>
      <vt:lpstr>2.Extraction </vt:lpstr>
      <vt:lpstr>2.1(Liquid-Liquid extraction)  </vt:lpstr>
      <vt:lpstr>Slide 25</vt:lpstr>
      <vt:lpstr>Principles of LLE </vt:lpstr>
      <vt:lpstr>Slide 27</vt:lpstr>
      <vt:lpstr>Slide 28</vt:lpstr>
      <vt:lpstr>Slide 29</vt:lpstr>
      <vt:lpstr>Slide 30</vt:lpstr>
      <vt:lpstr> Pre-conditions for using of LLE(Conditions of a choice of solvent which is used as extraction)</vt:lpstr>
      <vt:lpstr>Application of solvent extraction</vt:lpstr>
      <vt:lpstr>Slide 33</vt:lpstr>
      <vt:lpstr>2.Solid phase Extraction</vt:lpstr>
      <vt:lpstr>Principles of solid phase extraction </vt:lpstr>
      <vt:lpstr>Slide 36</vt:lpstr>
      <vt:lpstr>Slide 37</vt:lpstr>
      <vt:lpstr>The difference between LLE and SPE</vt:lpstr>
      <vt:lpstr>3. Concentration of Sample Extracts</vt:lpstr>
      <vt:lpstr>Slide 40</vt:lpstr>
      <vt:lpstr>Slide 41</vt:lpstr>
      <vt:lpstr>Rota vapor</vt:lpstr>
      <vt:lpstr>4. Sample Cleanup</vt:lpstr>
      <vt:lpstr>Cont’d </vt:lpstr>
      <vt:lpstr>Cont’d</vt:lpstr>
      <vt:lpstr>Slide 46</vt:lpstr>
      <vt:lpstr>Slide 47</vt:lpstr>
      <vt:lpstr>Slide 48</vt:lpstr>
      <vt:lpstr>Preparation of sample for metal analysis </vt:lpstr>
      <vt:lpstr>Cont’d</vt:lpstr>
      <vt:lpstr>Plan for sample preparation for metals determination.</vt:lpstr>
      <vt:lpstr>Cont’d</vt:lpstr>
      <vt:lpstr>Cont’d</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1(real sample analysis )</dc:title>
  <dc:creator>LOSA</dc:creator>
  <cp:lastModifiedBy>kkkk</cp:lastModifiedBy>
  <cp:revision>134</cp:revision>
  <dcterms:created xsi:type="dcterms:W3CDTF">2006-08-16T00:00:00Z</dcterms:created>
  <dcterms:modified xsi:type="dcterms:W3CDTF">2020-04-21T06:59:23Z</dcterms:modified>
</cp:coreProperties>
</file>