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handoutMasterIdLst>
    <p:handoutMasterId r:id="rId121"/>
  </p:handoutMasterIdLst>
  <p:sldIdLst>
    <p:sldId id="446"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 id="486" r:id="rId40"/>
    <p:sldId id="487" r:id="rId41"/>
    <p:sldId id="488" r:id="rId42"/>
    <p:sldId id="489" r:id="rId43"/>
    <p:sldId id="490" r:id="rId44"/>
    <p:sldId id="491" r:id="rId45"/>
    <p:sldId id="492" r:id="rId46"/>
    <p:sldId id="493" r:id="rId47"/>
    <p:sldId id="494" r:id="rId48"/>
    <p:sldId id="495" r:id="rId49"/>
    <p:sldId id="496" r:id="rId50"/>
    <p:sldId id="497" r:id="rId51"/>
    <p:sldId id="498" r:id="rId52"/>
    <p:sldId id="499" r:id="rId53"/>
    <p:sldId id="500" r:id="rId54"/>
    <p:sldId id="501" r:id="rId55"/>
    <p:sldId id="502" r:id="rId56"/>
    <p:sldId id="503" r:id="rId57"/>
    <p:sldId id="504" r:id="rId58"/>
    <p:sldId id="505" r:id="rId59"/>
    <p:sldId id="506" r:id="rId60"/>
    <p:sldId id="507" r:id="rId61"/>
    <p:sldId id="508" r:id="rId62"/>
    <p:sldId id="509" r:id="rId63"/>
    <p:sldId id="510" r:id="rId64"/>
    <p:sldId id="511" r:id="rId65"/>
    <p:sldId id="512" r:id="rId66"/>
    <p:sldId id="513" r:id="rId67"/>
    <p:sldId id="514" r:id="rId68"/>
    <p:sldId id="515" r:id="rId69"/>
    <p:sldId id="516" r:id="rId70"/>
    <p:sldId id="517" r:id="rId71"/>
    <p:sldId id="518" r:id="rId72"/>
    <p:sldId id="519" r:id="rId73"/>
    <p:sldId id="520" r:id="rId74"/>
    <p:sldId id="521" r:id="rId75"/>
    <p:sldId id="522" r:id="rId76"/>
    <p:sldId id="523" r:id="rId77"/>
    <p:sldId id="524" r:id="rId78"/>
    <p:sldId id="525" r:id="rId79"/>
    <p:sldId id="526" r:id="rId80"/>
    <p:sldId id="527" r:id="rId81"/>
    <p:sldId id="528" r:id="rId82"/>
    <p:sldId id="529" r:id="rId83"/>
    <p:sldId id="530" r:id="rId84"/>
    <p:sldId id="531" r:id="rId85"/>
    <p:sldId id="532" r:id="rId86"/>
    <p:sldId id="533" r:id="rId87"/>
    <p:sldId id="534" r:id="rId88"/>
    <p:sldId id="535" r:id="rId89"/>
    <p:sldId id="536" r:id="rId90"/>
    <p:sldId id="537" r:id="rId91"/>
    <p:sldId id="538" r:id="rId92"/>
    <p:sldId id="539" r:id="rId93"/>
    <p:sldId id="540" r:id="rId94"/>
    <p:sldId id="541" r:id="rId95"/>
    <p:sldId id="542" r:id="rId96"/>
    <p:sldId id="543" r:id="rId97"/>
    <p:sldId id="544" r:id="rId98"/>
    <p:sldId id="545" r:id="rId99"/>
    <p:sldId id="546" r:id="rId100"/>
    <p:sldId id="547" r:id="rId101"/>
    <p:sldId id="548" r:id="rId102"/>
    <p:sldId id="549" r:id="rId103"/>
    <p:sldId id="550" r:id="rId104"/>
    <p:sldId id="551" r:id="rId105"/>
    <p:sldId id="552" r:id="rId106"/>
    <p:sldId id="553" r:id="rId107"/>
    <p:sldId id="554" r:id="rId108"/>
    <p:sldId id="555" r:id="rId109"/>
    <p:sldId id="556" r:id="rId110"/>
    <p:sldId id="557" r:id="rId111"/>
    <p:sldId id="558" r:id="rId112"/>
    <p:sldId id="559" r:id="rId113"/>
    <p:sldId id="560" r:id="rId114"/>
    <p:sldId id="561" r:id="rId115"/>
    <p:sldId id="562" r:id="rId116"/>
    <p:sldId id="563" r:id="rId117"/>
    <p:sldId id="564" r:id="rId118"/>
    <p:sldId id="565" r:id="rId119"/>
  </p:sldIdLst>
  <p:sldSz cx="9906000" cy="6858000" type="A4"/>
  <p:notesSz cx="9309100" cy="6954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74663" indent="1588" algn="l" rtl="0" fontAlgn="base">
      <a:spcBef>
        <a:spcPct val="0"/>
      </a:spcBef>
      <a:spcAft>
        <a:spcPct val="0"/>
      </a:spcAft>
      <a:defRPr kern="1200">
        <a:solidFill>
          <a:schemeClr val="tx1"/>
        </a:solidFill>
        <a:latin typeface="Arial" charset="0"/>
        <a:ea typeface="+mn-ea"/>
        <a:cs typeface="Arial" charset="0"/>
      </a:defRPr>
    </a:lvl2pPr>
    <a:lvl3pPr marL="954088" indent="1588" algn="l" rtl="0" fontAlgn="base">
      <a:spcBef>
        <a:spcPct val="0"/>
      </a:spcBef>
      <a:spcAft>
        <a:spcPct val="0"/>
      </a:spcAft>
      <a:defRPr kern="1200">
        <a:solidFill>
          <a:schemeClr val="tx1"/>
        </a:solidFill>
        <a:latin typeface="Arial" charset="0"/>
        <a:ea typeface="+mn-ea"/>
        <a:cs typeface="Arial" charset="0"/>
      </a:defRPr>
    </a:lvl3pPr>
    <a:lvl4pPr marL="1431925" indent="1588" algn="l" rtl="0" fontAlgn="base">
      <a:spcBef>
        <a:spcPct val="0"/>
      </a:spcBef>
      <a:spcAft>
        <a:spcPct val="0"/>
      </a:spcAft>
      <a:defRPr kern="1200">
        <a:solidFill>
          <a:schemeClr val="tx1"/>
        </a:solidFill>
        <a:latin typeface="Arial" charset="0"/>
        <a:ea typeface="+mn-ea"/>
        <a:cs typeface="Arial" charset="0"/>
      </a:defRPr>
    </a:lvl4pPr>
    <a:lvl5pPr marL="1911350" indent="158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718" autoAdjust="0"/>
  </p:normalViewPr>
  <p:slideViewPr>
    <p:cSldViewPr>
      <p:cViewPr>
        <p:scale>
          <a:sx n="70" d="100"/>
          <a:sy n="70" d="100"/>
        </p:scale>
        <p:origin x="-1140" y="-102"/>
      </p:cViewPr>
      <p:guideLst>
        <p:guide orient="horz" pos="2160"/>
        <p:guide pos="3120"/>
      </p:guideLst>
    </p:cSldViewPr>
  </p:slideViewPr>
  <p:outlineViewPr>
    <p:cViewPr>
      <p:scale>
        <a:sx n="33" d="100"/>
        <a:sy n="33" d="100"/>
      </p:scale>
      <p:origin x="0" y="667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1974" y="-96"/>
      </p:cViewPr>
      <p:guideLst>
        <p:guide orient="horz" pos="2336"/>
        <p:guide pos="29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273675" y="6605588"/>
            <a:ext cx="4032250" cy="346075"/>
          </a:xfrm>
          <a:prstGeom prst="rect">
            <a:avLst/>
          </a:prstGeom>
        </p:spPr>
        <p:txBody>
          <a:bodyPr vert="horz" lIns="92915" tIns="46458" rIns="92915" bIns="46458" rtlCol="0" anchor="b"/>
          <a:lstStyle>
            <a:lvl1pPr algn="r">
              <a:defRPr sz="1200">
                <a:latin typeface="Arial" charset="0"/>
                <a:cs typeface="Arial" charset="0"/>
              </a:defRPr>
            </a:lvl1pPr>
          </a:lstStyle>
          <a:p>
            <a:pPr>
              <a:defRPr/>
            </a:pPr>
            <a:fld id="{E70190FC-05C0-438B-B7AC-40D3422F818D}" type="slidenum">
              <a:rPr lang="en-US"/>
              <a:pPr>
                <a:defRPr/>
              </a:pPr>
              <a:t>‹#›</a:t>
            </a:fld>
            <a:endParaRPr lang="en-US"/>
          </a:p>
        </p:txBody>
      </p:sp>
    </p:spTree>
    <p:extLst>
      <p:ext uri="{BB962C8B-B14F-4D97-AF65-F5344CB8AC3E}">
        <p14:creationId xmlns:p14="http://schemas.microsoft.com/office/powerpoint/2010/main" val="207459245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250" cy="346075"/>
          </a:xfrm>
          <a:prstGeom prst="rect">
            <a:avLst/>
          </a:prstGeom>
        </p:spPr>
        <p:txBody>
          <a:bodyPr vert="horz" lIns="92915" tIns="46458" rIns="92915" bIns="46458" rtlCol="0"/>
          <a:lstStyle>
            <a:lvl1pPr algn="l" fontAlgn="auto">
              <a:spcBef>
                <a:spcPts val="0"/>
              </a:spcBef>
              <a:spcAft>
                <a:spcPts val="0"/>
              </a:spcAft>
              <a:defRPr sz="1200">
                <a:latin typeface="+mn-lt"/>
                <a:cs typeface="+mn-cs"/>
              </a:defRPr>
            </a:lvl1pPr>
          </a:lstStyle>
          <a:p>
            <a:pPr>
              <a:defRPr/>
            </a:pPr>
            <a:r>
              <a:rPr lang="en-US"/>
              <a:t>Statistical Thermodynsmics and Physical chemistry of Surfaces</a:t>
            </a:r>
          </a:p>
        </p:txBody>
      </p:sp>
      <p:sp>
        <p:nvSpPr>
          <p:cNvPr id="3" name="Date Placeholder 2"/>
          <p:cNvSpPr>
            <a:spLocks noGrp="1"/>
          </p:cNvSpPr>
          <p:nvPr>
            <p:ph type="dt" idx="1"/>
          </p:nvPr>
        </p:nvSpPr>
        <p:spPr>
          <a:xfrm>
            <a:off x="5273675" y="0"/>
            <a:ext cx="4032250" cy="346075"/>
          </a:xfrm>
          <a:prstGeom prst="rect">
            <a:avLst/>
          </a:prstGeom>
        </p:spPr>
        <p:txBody>
          <a:bodyPr vert="horz" lIns="92915" tIns="46458" rIns="92915" bIns="46458" rtlCol="0"/>
          <a:lstStyle>
            <a:lvl1pPr algn="r" fontAlgn="auto">
              <a:spcBef>
                <a:spcPts val="0"/>
              </a:spcBef>
              <a:spcAft>
                <a:spcPts val="0"/>
              </a:spcAft>
              <a:defRPr sz="1200">
                <a:latin typeface="+mn-lt"/>
                <a:cs typeface="+mn-cs"/>
              </a:defRPr>
            </a:lvl1pPr>
          </a:lstStyle>
          <a:p>
            <a:pPr>
              <a:defRPr/>
            </a:pPr>
            <a:fld id="{2DB03748-EB09-440A-A231-2E577F020958}" type="datetime1">
              <a:rPr lang="en-US"/>
              <a:pPr>
                <a:defRPr/>
              </a:pPr>
              <a:t>4/21/2020</a:t>
            </a:fld>
            <a:endParaRPr lang="en-US"/>
          </a:p>
        </p:txBody>
      </p:sp>
      <p:sp>
        <p:nvSpPr>
          <p:cNvPr id="4" name="Slide Image Placeholder 3"/>
          <p:cNvSpPr>
            <a:spLocks noGrp="1" noRot="1" noChangeAspect="1"/>
          </p:cNvSpPr>
          <p:nvPr>
            <p:ph type="sldImg" idx="2"/>
          </p:nvPr>
        </p:nvSpPr>
        <p:spPr>
          <a:xfrm>
            <a:off x="2771775" y="520700"/>
            <a:ext cx="3765550" cy="2608263"/>
          </a:xfrm>
          <a:prstGeom prst="rect">
            <a:avLst/>
          </a:prstGeom>
          <a:noFill/>
          <a:ln w="12700">
            <a:solidFill>
              <a:prstClr val="black"/>
            </a:solidFill>
          </a:ln>
        </p:spPr>
        <p:txBody>
          <a:bodyPr vert="horz" lIns="92915" tIns="46458" rIns="92915" bIns="46458" rtlCol="0" anchor="ctr"/>
          <a:lstStyle/>
          <a:p>
            <a:pPr lvl="0"/>
            <a:endParaRPr lang="en-US" noProof="0" smtClean="0"/>
          </a:p>
        </p:txBody>
      </p:sp>
      <p:sp>
        <p:nvSpPr>
          <p:cNvPr id="5" name="Notes Placeholder 4"/>
          <p:cNvSpPr>
            <a:spLocks noGrp="1"/>
          </p:cNvSpPr>
          <p:nvPr>
            <p:ph type="body" sz="quarter" idx="3"/>
          </p:nvPr>
        </p:nvSpPr>
        <p:spPr>
          <a:xfrm>
            <a:off x="931863" y="3303588"/>
            <a:ext cx="7445375" cy="3130550"/>
          </a:xfrm>
          <a:prstGeom prst="rect">
            <a:avLst/>
          </a:prstGeom>
        </p:spPr>
        <p:txBody>
          <a:bodyPr vert="horz" lIns="92915" tIns="46458" rIns="92915" bIns="464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05588"/>
            <a:ext cx="4032250" cy="346075"/>
          </a:xfrm>
          <a:prstGeom prst="rect">
            <a:avLst/>
          </a:prstGeom>
        </p:spPr>
        <p:txBody>
          <a:bodyPr vert="horz" lIns="92915" tIns="46458" rIns="92915" bIns="46458" rtlCol="0" anchor="b"/>
          <a:lstStyle>
            <a:lvl1pPr algn="l" fontAlgn="auto">
              <a:spcBef>
                <a:spcPts val="0"/>
              </a:spcBef>
              <a:spcAft>
                <a:spcPts val="0"/>
              </a:spcAft>
              <a:defRPr sz="1200">
                <a:latin typeface="+mn-lt"/>
                <a:cs typeface="+mn-cs"/>
              </a:defRPr>
            </a:lvl1pPr>
          </a:lstStyle>
          <a:p>
            <a:pPr>
              <a:defRPr/>
            </a:pPr>
            <a:r>
              <a:rPr lang="en-US"/>
              <a:t>by Gebru N.</a:t>
            </a:r>
          </a:p>
        </p:txBody>
      </p:sp>
      <p:sp>
        <p:nvSpPr>
          <p:cNvPr id="7" name="Slide Number Placeholder 6"/>
          <p:cNvSpPr>
            <a:spLocks noGrp="1"/>
          </p:cNvSpPr>
          <p:nvPr>
            <p:ph type="sldNum" sz="quarter" idx="5"/>
          </p:nvPr>
        </p:nvSpPr>
        <p:spPr>
          <a:xfrm>
            <a:off x="5273675" y="6605588"/>
            <a:ext cx="4032250" cy="346075"/>
          </a:xfrm>
          <a:prstGeom prst="rect">
            <a:avLst/>
          </a:prstGeom>
        </p:spPr>
        <p:txBody>
          <a:bodyPr vert="horz" lIns="92915" tIns="46458" rIns="92915" bIns="46458" rtlCol="0" anchor="b"/>
          <a:lstStyle>
            <a:lvl1pPr algn="r" fontAlgn="auto">
              <a:spcBef>
                <a:spcPts val="0"/>
              </a:spcBef>
              <a:spcAft>
                <a:spcPts val="0"/>
              </a:spcAft>
              <a:defRPr sz="1200">
                <a:latin typeface="+mn-lt"/>
                <a:cs typeface="+mn-cs"/>
              </a:defRPr>
            </a:lvl1pPr>
          </a:lstStyle>
          <a:p>
            <a:pPr>
              <a:defRPr/>
            </a:pPr>
            <a:fld id="{4C266028-FA2E-4943-B029-70753A8CDE2E}" type="slidenum">
              <a:rPr lang="en-US"/>
              <a:pPr>
                <a:defRPr/>
              </a:pPr>
              <a:t>‹#›</a:t>
            </a:fld>
            <a:endParaRPr lang="en-US"/>
          </a:p>
        </p:txBody>
      </p:sp>
    </p:spTree>
    <p:extLst>
      <p:ext uri="{BB962C8B-B14F-4D97-AF65-F5344CB8AC3E}">
        <p14:creationId xmlns:p14="http://schemas.microsoft.com/office/powerpoint/2010/main" val="70988225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74663" algn="l" rtl="0" eaLnBrk="0" fontAlgn="base" hangingPunct="0">
      <a:spcBef>
        <a:spcPct val="30000"/>
      </a:spcBef>
      <a:spcAft>
        <a:spcPct val="0"/>
      </a:spcAft>
      <a:defRPr sz="1200" kern="1200">
        <a:solidFill>
          <a:schemeClr val="tx1"/>
        </a:solidFill>
        <a:latin typeface="+mn-lt"/>
        <a:ea typeface="+mn-ea"/>
        <a:cs typeface="+mn-cs"/>
      </a:defRPr>
    </a:lvl2pPr>
    <a:lvl3pPr marL="954088" algn="l" rtl="0" eaLnBrk="0" fontAlgn="base" hangingPunct="0">
      <a:spcBef>
        <a:spcPct val="30000"/>
      </a:spcBef>
      <a:spcAft>
        <a:spcPct val="0"/>
      </a:spcAft>
      <a:defRPr sz="1200" kern="1200">
        <a:solidFill>
          <a:schemeClr val="tx1"/>
        </a:solidFill>
        <a:latin typeface="+mn-lt"/>
        <a:ea typeface="+mn-ea"/>
        <a:cs typeface="+mn-cs"/>
      </a:defRPr>
    </a:lvl3pPr>
    <a:lvl4pPr marL="1431925" algn="l" rtl="0" eaLnBrk="0" fontAlgn="base" hangingPunct="0">
      <a:spcBef>
        <a:spcPct val="30000"/>
      </a:spcBef>
      <a:spcAft>
        <a:spcPct val="0"/>
      </a:spcAft>
      <a:defRPr sz="1200" kern="1200">
        <a:solidFill>
          <a:schemeClr val="tx1"/>
        </a:solidFill>
        <a:latin typeface="+mn-lt"/>
        <a:ea typeface="+mn-ea"/>
        <a:cs typeface="+mn-cs"/>
      </a:defRPr>
    </a:lvl4pPr>
    <a:lvl5pPr marL="1911350" algn="l" rtl="0" eaLnBrk="0" fontAlgn="base" hangingPunct="0">
      <a:spcBef>
        <a:spcPct val="30000"/>
      </a:spcBef>
      <a:spcAft>
        <a:spcPct val="0"/>
      </a:spcAft>
      <a:defRPr sz="1200" kern="1200">
        <a:solidFill>
          <a:schemeClr val="tx1"/>
        </a:solidFill>
        <a:latin typeface="+mn-lt"/>
        <a:ea typeface="+mn-ea"/>
        <a:cs typeface="+mn-cs"/>
      </a:defRPr>
    </a:lvl5pPr>
    <a:lvl6pPr marL="2393654" algn="l" defTabSz="957462" rtl="0" eaLnBrk="1" latinLnBrk="0" hangingPunct="1">
      <a:defRPr sz="1200" kern="1200">
        <a:solidFill>
          <a:schemeClr val="tx1"/>
        </a:solidFill>
        <a:latin typeface="+mn-lt"/>
        <a:ea typeface="+mn-ea"/>
        <a:cs typeface="+mn-cs"/>
      </a:defRPr>
    </a:lvl6pPr>
    <a:lvl7pPr marL="2872383" algn="l" defTabSz="957462" rtl="0" eaLnBrk="1" latinLnBrk="0" hangingPunct="1">
      <a:defRPr sz="1200" kern="1200">
        <a:solidFill>
          <a:schemeClr val="tx1"/>
        </a:solidFill>
        <a:latin typeface="+mn-lt"/>
        <a:ea typeface="+mn-ea"/>
        <a:cs typeface="+mn-cs"/>
      </a:defRPr>
    </a:lvl7pPr>
    <a:lvl8pPr marL="3351113" algn="l" defTabSz="957462" rtl="0" eaLnBrk="1" latinLnBrk="0" hangingPunct="1">
      <a:defRPr sz="1200" kern="1200">
        <a:solidFill>
          <a:schemeClr val="tx1"/>
        </a:solidFill>
        <a:latin typeface="+mn-lt"/>
        <a:ea typeface="+mn-ea"/>
        <a:cs typeface="+mn-cs"/>
      </a:defRPr>
    </a:lvl8pPr>
    <a:lvl9pPr marL="3829845" algn="l" defTabSz="9574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A82FF-BE5C-4573-97DB-70E3750A9527}" type="slidenum">
              <a:rPr lang="en-US"/>
              <a:pPr/>
              <a:t>18</a:t>
            </a:fld>
            <a:endParaRPr lang="en-US"/>
          </a:p>
        </p:txBody>
      </p:sp>
      <p:sp>
        <p:nvSpPr>
          <p:cNvPr id="1131522" name="Rectangle 2"/>
          <p:cNvSpPr>
            <a:spLocks noGrp="1" noRot="1" noChangeAspect="1" noChangeArrowheads="1" noTextEdit="1"/>
          </p:cNvSpPr>
          <p:nvPr>
            <p:ph type="sldImg"/>
          </p:nvPr>
        </p:nvSpPr>
        <p:spPr>
          <a:xfrm>
            <a:off x="2774950" y="523875"/>
            <a:ext cx="3762375" cy="2605088"/>
          </a:xfrm>
          <a:ln w="12700" cap="flat"/>
        </p:spPr>
      </p:sp>
      <p:sp>
        <p:nvSpPr>
          <p:cNvPr id="1131523" name="Rectangle 3"/>
          <p:cNvSpPr>
            <a:spLocks noGrp="1" noChangeArrowheads="1"/>
          </p:cNvSpPr>
          <p:nvPr>
            <p:ph type="body" idx="1"/>
          </p:nvPr>
        </p:nvSpPr>
        <p:spPr>
          <a:xfrm>
            <a:off x="1241789" y="3302394"/>
            <a:ext cx="6825524" cy="3129798"/>
          </a:xfrm>
          <a:ln/>
        </p:spPr>
        <p:txBody>
          <a:bodyPr lIns="92075" tIns="46038" rIns="92075" bIns="46038"/>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CFE4B-096F-47D8-B024-02F9B0B06557}" type="slidenum">
              <a:rPr lang="en-US"/>
              <a:pPr/>
              <a:t>19</a:t>
            </a:fld>
            <a:endParaRPr lang="en-US"/>
          </a:p>
        </p:txBody>
      </p:sp>
      <p:sp>
        <p:nvSpPr>
          <p:cNvPr id="1137666" name="Rectangle 2"/>
          <p:cNvSpPr>
            <a:spLocks noGrp="1" noRot="1" noChangeAspect="1" noChangeArrowheads="1" noTextEdit="1"/>
          </p:cNvSpPr>
          <p:nvPr>
            <p:ph type="sldImg"/>
          </p:nvPr>
        </p:nvSpPr>
        <p:spPr>
          <a:xfrm>
            <a:off x="2774950" y="523875"/>
            <a:ext cx="3762375" cy="2605088"/>
          </a:xfrm>
          <a:ln w="12700" cap="flat"/>
        </p:spPr>
      </p:sp>
      <p:sp>
        <p:nvSpPr>
          <p:cNvPr id="113766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rgbClr val="D93192"/>
                </a:solidFill>
                <a:latin typeface="Verdana" pitchFamily="34" charset="0"/>
              </a:defRPr>
            </a:lvl1pPr>
            <a:lvl2pPr marL="755028" indent="-290395">
              <a:defRPr sz="1700">
                <a:solidFill>
                  <a:srgbClr val="D93192"/>
                </a:solidFill>
                <a:latin typeface="Verdana" pitchFamily="34" charset="0"/>
              </a:defRPr>
            </a:lvl2pPr>
            <a:lvl3pPr marL="1161582" indent="-232317">
              <a:defRPr sz="1700">
                <a:solidFill>
                  <a:srgbClr val="D93192"/>
                </a:solidFill>
                <a:latin typeface="Verdana" pitchFamily="34" charset="0"/>
              </a:defRPr>
            </a:lvl3pPr>
            <a:lvl4pPr marL="1626215" indent="-232317">
              <a:defRPr sz="1700">
                <a:solidFill>
                  <a:srgbClr val="D93192"/>
                </a:solidFill>
                <a:latin typeface="Verdana" pitchFamily="34" charset="0"/>
              </a:defRPr>
            </a:lvl4pPr>
            <a:lvl5pPr marL="2090847" indent="-232317">
              <a:defRPr sz="1700">
                <a:solidFill>
                  <a:srgbClr val="D93192"/>
                </a:solidFill>
                <a:latin typeface="Verdana" pitchFamily="34" charset="0"/>
              </a:defRPr>
            </a:lvl5pPr>
            <a:lvl6pPr marL="2555481" indent="-232317" eaLnBrk="0" fontAlgn="base" hangingPunct="0">
              <a:spcBef>
                <a:spcPct val="0"/>
              </a:spcBef>
              <a:spcAft>
                <a:spcPct val="0"/>
              </a:spcAft>
              <a:defRPr sz="1700">
                <a:solidFill>
                  <a:srgbClr val="D93192"/>
                </a:solidFill>
                <a:latin typeface="Verdana" pitchFamily="34" charset="0"/>
              </a:defRPr>
            </a:lvl6pPr>
            <a:lvl7pPr marL="3020113" indent="-232317" eaLnBrk="0" fontAlgn="base" hangingPunct="0">
              <a:spcBef>
                <a:spcPct val="0"/>
              </a:spcBef>
              <a:spcAft>
                <a:spcPct val="0"/>
              </a:spcAft>
              <a:defRPr sz="1700">
                <a:solidFill>
                  <a:srgbClr val="D93192"/>
                </a:solidFill>
                <a:latin typeface="Verdana" pitchFamily="34" charset="0"/>
              </a:defRPr>
            </a:lvl7pPr>
            <a:lvl8pPr marL="3484746" indent="-232317" eaLnBrk="0" fontAlgn="base" hangingPunct="0">
              <a:spcBef>
                <a:spcPct val="0"/>
              </a:spcBef>
              <a:spcAft>
                <a:spcPct val="0"/>
              </a:spcAft>
              <a:defRPr sz="1700">
                <a:solidFill>
                  <a:srgbClr val="D93192"/>
                </a:solidFill>
                <a:latin typeface="Verdana" pitchFamily="34" charset="0"/>
              </a:defRPr>
            </a:lvl8pPr>
            <a:lvl9pPr marL="3949379" indent="-232317" eaLnBrk="0" fontAlgn="base" hangingPunct="0">
              <a:spcBef>
                <a:spcPct val="0"/>
              </a:spcBef>
              <a:spcAft>
                <a:spcPct val="0"/>
              </a:spcAft>
              <a:defRPr sz="1700">
                <a:solidFill>
                  <a:srgbClr val="D93192"/>
                </a:solidFill>
                <a:latin typeface="Verdana" pitchFamily="34" charset="0"/>
              </a:defRPr>
            </a:lvl9pPr>
          </a:lstStyle>
          <a:p>
            <a:fld id="{2D22798D-0D66-478E-9A31-6BB5EB048314}" type="slidenum">
              <a:rPr lang="en-US" sz="1200">
                <a:solidFill>
                  <a:prstClr val="black"/>
                </a:solidFill>
                <a:latin typeface="Times New Roman" pitchFamily="18" charset="0"/>
              </a:rPr>
              <a:pPr/>
              <a:t>89</a:t>
            </a:fld>
            <a:endParaRPr lang="en-US" sz="1200">
              <a:solidFill>
                <a:prstClr val="black"/>
              </a:solidFill>
              <a:latin typeface="Times New Roman" pitchFamily="18" charset="0"/>
            </a:endParaRPr>
          </a:p>
        </p:txBody>
      </p:sp>
      <p:sp>
        <p:nvSpPr>
          <p:cNvPr id="35843" name="Rectangle 2"/>
          <p:cNvSpPr>
            <a:spLocks noGrp="1" noRot="1" noChangeAspect="1" noChangeArrowheads="1" noTextEdit="1"/>
          </p:cNvSpPr>
          <p:nvPr>
            <p:ph type="sldImg"/>
          </p:nvPr>
        </p:nvSpPr>
        <p:spPr>
          <a:xfrm>
            <a:off x="2755900" y="525463"/>
            <a:ext cx="3798888" cy="2632075"/>
          </a:xfrm>
          <a:solidFill>
            <a:srgbClr val="FFFFFF"/>
          </a:solidFill>
          <a:ln/>
        </p:spPr>
      </p:sp>
      <p:sp>
        <p:nvSpPr>
          <p:cNvPr id="35844" name="Rectangle 3"/>
          <p:cNvSpPr>
            <a:spLocks noGrp="1" noChangeArrowheads="1"/>
          </p:cNvSpPr>
          <p:nvPr>
            <p:ph type="body" idx="1"/>
          </p:nvPr>
        </p:nvSpPr>
        <p:spPr>
          <a:xfrm>
            <a:off x="1241215" y="3332528"/>
            <a:ext cx="6826673" cy="3098284"/>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7E016-6DD2-47CA-997B-A364DD49554B}" type="slidenum">
              <a:rPr lang="en-US" smtClean="0"/>
              <a:pPr/>
              <a:t>112</a:t>
            </a:fld>
            <a:endParaRPr lang="en-US"/>
          </a:p>
        </p:txBody>
      </p:sp>
    </p:spTree>
    <p:extLst>
      <p:ext uri="{BB962C8B-B14F-4D97-AF65-F5344CB8AC3E}">
        <p14:creationId xmlns:p14="http://schemas.microsoft.com/office/powerpoint/2010/main" val="317537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731" indent="0" algn="ctr">
              <a:buNone/>
              <a:defRPr>
                <a:solidFill>
                  <a:schemeClr val="tx1">
                    <a:tint val="75000"/>
                  </a:schemeClr>
                </a:solidFill>
              </a:defRPr>
            </a:lvl2pPr>
            <a:lvl3pPr marL="957462" indent="0" algn="ctr">
              <a:buNone/>
              <a:defRPr>
                <a:solidFill>
                  <a:schemeClr val="tx1">
                    <a:tint val="75000"/>
                  </a:schemeClr>
                </a:solidFill>
              </a:defRPr>
            </a:lvl3pPr>
            <a:lvl4pPr marL="1436192" indent="0" algn="ctr">
              <a:buNone/>
              <a:defRPr>
                <a:solidFill>
                  <a:schemeClr val="tx1">
                    <a:tint val="75000"/>
                  </a:schemeClr>
                </a:solidFill>
              </a:defRPr>
            </a:lvl4pPr>
            <a:lvl5pPr marL="1914922" indent="0" algn="ctr">
              <a:buNone/>
              <a:defRPr>
                <a:solidFill>
                  <a:schemeClr val="tx1">
                    <a:tint val="75000"/>
                  </a:schemeClr>
                </a:solidFill>
              </a:defRPr>
            </a:lvl5pPr>
            <a:lvl6pPr marL="2393654" indent="0" algn="ctr">
              <a:buNone/>
              <a:defRPr>
                <a:solidFill>
                  <a:schemeClr val="tx1">
                    <a:tint val="75000"/>
                  </a:schemeClr>
                </a:solidFill>
              </a:defRPr>
            </a:lvl6pPr>
            <a:lvl7pPr marL="2872383" indent="0" algn="ctr">
              <a:buNone/>
              <a:defRPr>
                <a:solidFill>
                  <a:schemeClr val="tx1">
                    <a:tint val="75000"/>
                  </a:schemeClr>
                </a:solidFill>
              </a:defRPr>
            </a:lvl7pPr>
            <a:lvl8pPr marL="3351113" indent="0" algn="ctr">
              <a:buNone/>
              <a:defRPr>
                <a:solidFill>
                  <a:schemeClr val="tx1">
                    <a:tint val="75000"/>
                  </a:schemeClr>
                </a:solidFill>
              </a:defRPr>
            </a:lvl8pPr>
            <a:lvl9pPr marL="38298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290E6B-C76F-4C5D-B422-9FE8E8AD1281}" type="datetime1">
              <a:rPr lang="en-US"/>
              <a:pPr>
                <a:defRPr/>
              </a:pPr>
              <a:t>4/21/2020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F0B224-3705-4FF5-98B0-A060C6E75E27}" type="slidenum">
              <a:rPr lang="en-US"/>
              <a:pPr>
                <a:defRPr/>
              </a:pPr>
              <a:t>‹#›</a:t>
            </a:fld>
            <a:endParaRPr lang="en-US"/>
          </a:p>
        </p:txBody>
      </p:sp>
    </p:spTree>
    <p:extLst>
      <p:ext uri="{BB962C8B-B14F-4D97-AF65-F5344CB8AC3E}">
        <p14:creationId xmlns:p14="http://schemas.microsoft.com/office/powerpoint/2010/main" val="74875611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2FA261-D62C-410B-AC0A-F33ACA88408C}" type="datetime1">
              <a:rPr lang="en-US"/>
              <a:pPr>
                <a:defRPr/>
              </a:pPr>
              <a:t>4/21/2020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18EE3D-5A08-494C-8CEF-85687ED1B861}" type="slidenum">
              <a:rPr lang="en-US"/>
              <a:pPr>
                <a:defRPr/>
              </a:pPr>
              <a:t>‹#›</a:t>
            </a:fld>
            <a:endParaRPr lang="en-US"/>
          </a:p>
        </p:txBody>
      </p:sp>
    </p:spTree>
    <p:extLst>
      <p:ext uri="{BB962C8B-B14F-4D97-AF65-F5344CB8AC3E}">
        <p14:creationId xmlns:p14="http://schemas.microsoft.com/office/powerpoint/2010/main" val="118521321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5"/>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4C18E7-6DA7-468E-AC04-4808569E7C1C}" type="datetime1">
              <a:rPr lang="en-US"/>
              <a:pPr>
                <a:defRPr/>
              </a:pPr>
              <a:t>4/21/2020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8DF0FD-9FE1-4B9D-8D70-61FBE7601D39}" type="slidenum">
              <a:rPr lang="en-US"/>
              <a:pPr>
                <a:defRPr/>
              </a:pPr>
              <a:t>‹#›</a:t>
            </a:fld>
            <a:endParaRPr lang="en-US"/>
          </a:p>
        </p:txBody>
      </p:sp>
    </p:spTree>
    <p:extLst>
      <p:ext uri="{BB962C8B-B14F-4D97-AF65-F5344CB8AC3E}">
        <p14:creationId xmlns:p14="http://schemas.microsoft.com/office/powerpoint/2010/main" val="37431874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34E3D9-7007-495C-B531-5688E4294B0B}" type="datetime1">
              <a:rPr lang="en-US"/>
              <a:pPr>
                <a:defRPr/>
              </a:pPr>
              <a:t>4/21/2020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B1F9EE-6260-4724-853B-1007D1A1390A}" type="slidenum">
              <a:rPr lang="en-US"/>
              <a:pPr>
                <a:defRPr/>
              </a:pPr>
              <a:t>‹#›</a:t>
            </a:fld>
            <a:endParaRPr lang="en-US"/>
          </a:p>
        </p:txBody>
      </p:sp>
    </p:spTree>
    <p:extLst>
      <p:ext uri="{BB962C8B-B14F-4D97-AF65-F5344CB8AC3E}">
        <p14:creationId xmlns:p14="http://schemas.microsoft.com/office/powerpoint/2010/main" val="112748821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903"/>
            <a:ext cx="8420100" cy="136207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82507" y="2906721"/>
            <a:ext cx="8420100" cy="1500187"/>
          </a:xfrm>
        </p:spPr>
        <p:txBody>
          <a:bodyPr anchor="b"/>
          <a:lstStyle>
            <a:lvl1pPr marL="0" indent="0">
              <a:buNone/>
              <a:defRPr sz="2000">
                <a:solidFill>
                  <a:schemeClr val="tx1">
                    <a:tint val="75000"/>
                  </a:schemeClr>
                </a:solidFill>
              </a:defRPr>
            </a:lvl1pPr>
            <a:lvl2pPr marL="478731" indent="0">
              <a:buNone/>
              <a:defRPr sz="1900">
                <a:solidFill>
                  <a:schemeClr val="tx1">
                    <a:tint val="75000"/>
                  </a:schemeClr>
                </a:solidFill>
              </a:defRPr>
            </a:lvl2pPr>
            <a:lvl3pPr marL="957462" indent="0">
              <a:buNone/>
              <a:defRPr sz="1600">
                <a:solidFill>
                  <a:schemeClr val="tx1">
                    <a:tint val="75000"/>
                  </a:schemeClr>
                </a:solidFill>
              </a:defRPr>
            </a:lvl3pPr>
            <a:lvl4pPr marL="1436192" indent="0">
              <a:buNone/>
              <a:defRPr sz="1500">
                <a:solidFill>
                  <a:schemeClr val="tx1">
                    <a:tint val="75000"/>
                  </a:schemeClr>
                </a:solidFill>
              </a:defRPr>
            </a:lvl4pPr>
            <a:lvl5pPr marL="1914922" indent="0">
              <a:buNone/>
              <a:defRPr sz="1500">
                <a:solidFill>
                  <a:schemeClr val="tx1">
                    <a:tint val="75000"/>
                  </a:schemeClr>
                </a:solidFill>
              </a:defRPr>
            </a:lvl5pPr>
            <a:lvl6pPr marL="2393654" indent="0">
              <a:buNone/>
              <a:defRPr sz="1500">
                <a:solidFill>
                  <a:schemeClr val="tx1">
                    <a:tint val="75000"/>
                  </a:schemeClr>
                </a:solidFill>
              </a:defRPr>
            </a:lvl6pPr>
            <a:lvl7pPr marL="2872383" indent="0">
              <a:buNone/>
              <a:defRPr sz="1500">
                <a:solidFill>
                  <a:schemeClr val="tx1">
                    <a:tint val="75000"/>
                  </a:schemeClr>
                </a:solidFill>
              </a:defRPr>
            </a:lvl7pPr>
            <a:lvl8pPr marL="3351113" indent="0">
              <a:buNone/>
              <a:defRPr sz="1500">
                <a:solidFill>
                  <a:schemeClr val="tx1">
                    <a:tint val="75000"/>
                  </a:schemeClr>
                </a:solidFill>
              </a:defRPr>
            </a:lvl8pPr>
            <a:lvl9pPr marL="3829845"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90BFEF-E705-40C6-98A1-A4F5BF6D4E3D}" type="datetime1">
              <a:rPr lang="en-US"/>
              <a:pPr>
                <a:defRPr/>
              </a:pPr>
              <a:t>4/21/2020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B824C3-E2FB-40C4-A0FE-B53664F72AA3}" type="slidenum">
              <a:rPr lang="en-US"/>
              <a:pPr>
                <a:defRPr/>
              </a:pPr>
              <a:t>‹#›</a:t>
            </a:fld>
            <a:endParaRPr lang="en-US"/>
          </a:p>
        </p:txBody>
      </p:sp>
    </p:spTree>
    <p:extLst>
      <p:ext uri="{BB962C8B-B14F-4D97-AF65-F5344CB8AC3E}">
        <p14:creationId xmlns:p14="http://schemas.microsoft.com/office/powerpoint/2010/main" val="2474779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8"/>
            <a:ext cx="4375150" cy="4525963"/>
          </a:xfrm>
        </p:spPr>
        <p:txBody>
          <a:bodyPr/>
          <a:lstStyle>
            <a:lvl1pPr>
              <a:defRPr sz="2800"/>
            </a:lvl1pPr>
            <a:lvl2pPr>
              <a:defRPr sz="25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8"/>
            <a:ext cx="4375150" cy="4525963"/>
          </a:xfrm>
        </p:spPr>
        <p:txBody>
          <a:bodyPr/>
          <a:lstStyle>
            <a:lvl1pPr>
              <a:defRPr sz="2800"/>
            </a:lvl1pPr>
            <a:lvl2pPr>
              <a:defRPr sz="25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F9BA32-3694-476A-BB5B-88299E6994C3}" type="datetime1">
              <a:rPr lang="en-US"/>
              <a:pPr>
                <a:defRPr/>
              </a:pPr>
              <a:t>4/21/2020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2E4C17-779B-40AB-8E2C-358851905861}" type="slidenum">
              <a:rPr lang="en-US"/>
              <a:pPr>
                <a:defRPr/>
              </a:pPr>
              <a:t>‹#›</a:t>
            </a:fld>
            <a:endParaRPr lang="en-US"/>
          </a:p>
        </p:txBody>
      </p:sp>
    </p:spTree>
    <p:extLst>
      <p:ext uri="{BB962C8B-B14F-4D97-AF65-F5344CB8AC3E}">
        <p14:creationId xmlns:p14="http://schemas.microsoft.com/office/powerpoint/2010/main" val="191449989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5" y="1535120"/>
            <a:ext cx="4376872" cy="639763"/>
          </a:xfrm>
        </p:spPr>
        <p:txBody>
          <a:bodyPr anchor="b"/>
          <a:lstStyle>
            <a:lvl1pPr marL="0" indent="0">
              <a:buNone/>
              <a:defRPr sz="2500" b="1"/>
            </a:lvl1pPr>
            <a:lvl2pPr marL="478731" indent="0">
              <a:buNone/>
              <a:defRPr sz="2000" b="1"/>
            </a:lvl2pPr>
            <a:lvl3pPr marL="957462" indent="0">
              <a:buNone/>
              <a:defRPr sz="1900" b="1"/>
            </a:lvl3pPr>
            <a:lvl4pPr marL="1436192" indent="0">
              <a:buNone/>
              <a:defRPr sz="1600" b="1"/>
            </a:lvl4pPr>
            <a:lvl5pPr marL="1914922" indent="0">
              <a:buNone/>
              <a:defRPr sz="1600" b="1"/>
            </a:lvl5pPr>
            <a:lvl6pPr marL="2393654" indent="0">
              <a:buNone/>
              <a:defRPr sz="1600" b="1"/>
            </a:lvl6pPr>
            <a:lvl7pPr marL="2872383" indent="0">
              <a:buNone/>
              <a:defRPr sz="1600" b="1"/>
            </a:lvl7pPr>
            <a:lvl8pPr marL="3351113" indent="0">
              <a:buNone/>
              <a:defRPr sz="1600" b="1"/>
            </a:lvl8pPr>
            <a:lvl9pPr marL="38298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5" y="2174876"/>
            <a:ext cx="4376872" cy="3951288"/>
          </a:xfrm>
        </p:spPr>
        <p:txBody>
          <a:bodyPr/>
          <a:lstStyle>
            <a:lvl1pPr>
              <a:defRPr sz="25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6" y="1535120"/>
            <a:ext cx="4378590" cy="639763"/>
          </a:xfrm>
        </p:spPr>
        <p:txBody>
          <a:bodyPr anchor="b"/>
          <a:lstStyle>
            <a:lvl1pPr marL="0" indent="0">
              <a:buNone/>
              <a:defRPr sz="2500" b="1"/>
            </a:lvl1pPr>
            <a:lvl2pPr marL="478731" indent="0">
              <a:buNone/>
              <a:defRPr sz="2000" b="1"/>
            </a:lvl2pPr>
            <a:lvl3pPr marL="957462" indent="0">
              <a:buNone/>
              <a:defRPr sz="1900" b="1"/>
            </a:lvl3pPr>
            <a:lvl4pPr marL="1436192" indent="0">
              <a:buNone/>
              <a:defRPr sz="1600" b="1"/>
            </a:lvl4pPr>
            <a:lvl5pPr marL="1914922" indent="0">
              <a:buNone/>
              <a:defRPr sz="1600" b="1"/>
            </a:lvl5pPr>
            <a:lvl6pPr marL="2393654" indent="0">
              <a:buNone/>
              <a:defRPr sz="1600" b="1"/>
            </a:lvl6pPr>
            <a:lvl7pPr marL="2872383" indent="0">
              <a:buNone/>
              <a:defRPr sz="1600" b="1"/>
            </a:lvl7pPr>
            <a:lvl8pPr marL="3351113" indent="0">
              <a:buNone/>
              <a:defRPr sz="1600" b="1"/>
            </a:lvl8pPr>
            <a:lvl9pPr marL="38298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6" y="2174876"/>
            <a:ext cx="4378590" cy="3951288"/>
          </a:xfrm>
        </p:spPr>
        <p:txBody>
          <a:bodyPr/>
          <a:lstStyle>
            <a:lvl1pPr>
              <a:defRPr sz="25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C8CAB1-AA42-484F-A9B4-8EE28014C4C4}" type="datetime1">
              <a:rPr lang="en-US"/>
              <a:pPr>
                <a:defRPr/>
              </a:pPr>
              <a:t>4/21/2020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24A80A-9290-4AFC-B439-D06D10EA0AC0}" type="slidenum">
              <a:rPr lang="en-US"/>
              <a:pPr>
                <a:defRPr/>
              </a:pPr>
              <a:t>‹#›</a:t>
            </a:fld>
            <a:endParaRPr lang="en-US"/>
          </a:p>
        </p:txBody>
      </p:sp>
    </p:spTree>
    <p:extLst>
      <p:ext uri="{BB962C8B-B14F-4D97-AF65-F5344CB8AC3E}">
        <p14:creationId xmlns:p14="http://schemas.microsoft.com/office/powerpoint/2010/main" val="6993853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5A65E3-2DB4-4D11-97BE-723D51774281}" type="datetime1">
              <a:rPr lang="en-US"/>
              <a:pPr>
                <a:defRPr/>
              </a:pPr>
              <a:t>4/21/2020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4E8FDA-219F-47AE-8A9B-5933642F549A}" type="slidenum">
              <a:rPr lang="en-US"/>
              <a:pPr>
                <a:defRPr/>
              </a:pPr>
              <a:t>‹#›</a:t>
            </a:fld>
            <a:endParaRPr lang="en-US"/>
          </a:p>
        </p:txBody>
      </p:sp>
    </p:spTree>
    <p:extLst>
      <p:ext uri="{BB962C8B-B14F-4D97-AF65-F5344CB8AC3E}">
        <p14:creationId xmlns:p14="http://schemas.microsoft.com/office/powerpoint/2010/main" val="175425751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6B4628-6C6C-4A3D-93B4-4DB4725A753E}" type="datetime1">
              <a:rPr lang="en-US"/>
              <a:pPr>
                <a:defRPr/>
              </a:pPr>
              <a:t>4/21/2020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C1CF8D-ACD0-472D-8267-F39C85B90AE3}" type="slidenum">
              <a:rPr lang="en-US"/>
              <a:pPr>
                <a:defRPr/>
              </a:pPr>
              <a:t>‹#›</a:t>
            </a:fld>
            <a:endParaRPr lang="en-US"/>
          </a:p>
        </p:txBody>
      </p:sp>
    </p:spTree>
    <p:extLst>
      <p:ext uri="{BB962C8B-B14F-4D97-AF65-F5344CB8AC3E}">
        <p14:creationId xmlns:p14="http://schemas.microsoft.com/office/powerpoint/2010/main" val="37616238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8"/>
            <a:ext cx="3259007"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8"/>
            <a:ext cx="5537729" cy="5853113"/>
          </a:xfrm>
        </p:spPr>
        <p:txBody>
          <a:bodyPr/>
          <a:lstStyle>
            <a:lvl1pPr>
              <a:defRPr sz="34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6" y="1435105"/>
            <a:ext cx="3259007" cy="4691063"/>
          </a:xfrm>
        </p:spPr>
        <p:txBody>
          <a:bodyPr/>
          <a:lstStyle>
            <a:lvl1pPr marL="0" indent="0">
              <a:buNone/>
              <a:defRPr sz="1500"/>
            </a:lvl1pPr>
            <a:lvl2pPr marL="478731" indent="0">
              <a:buNone/>
              <a:defRPr sz="1200"/>
            </a:lvl2pPr>
            <a:lvl3pPr marL="957462" indent="0">
              <a:buNone/>
              <a:defRPr sz="1000"/>
            </a:lvl3pPr>
            <a:lvl4pPr marL="1436192" indent="0">
              <a:buNone/>
              <a:defRPr sz="900"/>
            </a:lvl4pPr>
            <a:lvl5pPr marL="1914922" indent="0">
              <a:buNone/>
              <a:defRPr sz="900"/>
            </a:lvl5pPr>
            <a:lvl6pPr marL="2393654" indent="0">
              <a:buNone/>
              <a:defRPr sz="900"/>
            </a:lvl6pPr>
            <a:lvl7pPr marL="2872383" indent="0">
              <a:buNone/>
              <a:defRPr sz="900"/>
            </a:lvl7pPr>
            <a:lvl8pPr marL="3351113" indent="0">
              <a:buNone/>
              <a:defRPr sz="900"/>
            </a:lvl8pPr>
            <a:lvl9pPr marL="382984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67DC5B-67BA-44FC-8E59-D89DDD0216EA}" type="datetime1">
              <a:rPr lang="en-US"/>
              <a:pPr>
                <a:defRPr/>
              </a:pPr>
              <a:t>4/21/2020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46BA28-D6BA-43E6-99C6-273909EF4D63}" type="slidenum">
              <a:rPr lang="en-US"/>
              <a:pPr>
                <a:defRPr/>
              </a:pPr>
              <a:t>‹#›</a:t>
            </a:fld>
            <a:endParaRPr lang="en-US"/>
          </a:p>
        </p:txBody>
      </p:sp>
    </p:spTree>
    <p:extLst>
      <p:ext uri="{BB962C8B-B14F-4D97-AF65-F5344CB8AC3E}">
        <p14:creationId xmlns:p14="http://schemas.microsoft.com/office/powerpoint/2010/main" val="38769396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6"/>
            <a:ext cx="5943600" cy="5667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6" y="612775"/>
            <a:ext cx="5943600" cy="4114800"/>
          </a:xfrm>
        </p:spPr>
        <p:txBody>
          <a:bodyPr rtlCol="0">
            <a:normAutofit/>
          </a:bodyPr>
          <a:lstStyle>
            <a:lvl1pPr marL="0" indent="0">
              <a:buNone/>
              <a:defRPr sz="3400"/>
            </a:lvl1pPr>
            <a:lvl2pPr marL="478731" indent="0">
              <a:buNone/>
              <a:defRPr sz="2800"/>
            </a:lvl2pPr>
            <a:lvl3pPr marL="957462" indent="0">
              <a:buNone/>
              <a:defRPr sz="2500"/>
            </a:lvl3pPr>
            <a:lvl4pPr marL="1436192" indent="0">
              <a:buNone/>
              <a:defRPr sz="2000"/>
            </a:lvl4pPr>
            <a:lvl5pPr marL="1914922" indent="0">
              <a:buNone/>
              <a:defRPr sz="2000"/>
            </a:lvl5pPr>
            <a:lvl6pPr marL="2393654" indent="0">
              <a:buNone/>
              <a:defRPr sz="2000"/>
            </a:lvl6pPr>
            <a:lvl7pPr marL="2872383" indent="0">
              <a:buNone/>
              <a:defRPr sz="2000"/>
            </a:lvl7pPr>
            <a:lvl8pPr marL="3351113" indent="0">
              <a:buNone/>
              <a:defRPr sz="2000"/>
            </a:lvl8pPr>
            <a:lvl9pPr marL="3829845" indent="0">
              <a:buNone/>
              <a:defRPr sz="2000"/>
            </a:lvl9pPr>
          </a:lstStyle>
          <a:p>
            <a:pPr lvl="0"/>
            <a:endParaRPr lang="en-US" noProof="0" smtClean="0"/>
          </a:p>
        </p:txBody>
      </p:sp>
      <p:sp>
        <p:nvSpPr>
          <p:cNvPr id="4" name="Text Placeholder 3"/>
          <p:cNvSpPr>
            <a:spLocks noGrp="1"/>
          </p:cNvSpPr>
          <p:nvPr>
            <p:ph type="body" sz="half" idx="2"/>
          </p:nvPr>
        </p:nvSpPr>
        <p:spPr>
          <a:xfrm>
            <a:off x="1941646" y="5367346"/>
            <a:ext cx="5943600" cy="804863"/>
          </a:xfrm>
        </p:spPr>
        <p:txBody>
          <a:bodyPr/>
          <a:lstStyle>
            <a:lvl1pPr marL="0" indent="0">
              <a:buNone/>
              <a:defRPr sz="1500"/>
            </a:lvl1pPr>
            <a:lvl2pPr marL="478731" indent="0">
              <a:buNone/>
              <a:defRPr sz="1200"/>
            </a:lvl2pPr>
            <a:lvl3pPr marL="957462" indent="0">
              <a:buNone/>
              <a:defRPr sz="1000"/>
            </a:lvl3pPr>
            <a:lvl4pPr marL="1436192" indent="0">
              <a:buNone/>
              <a:defRPr sz="900"/>
            </a:lvl4pPr>
            <a:lvl5pPr marL="1914922" indent="0">
              <a:buNone/>
              <a:defRPr sz="900"/>
            </a:lvl5pPr>
            <a:lvl6pPr marL="2393654" indent="0">
              <a:buNone/>
              <a:defRPr sz="900"/>
            </a:lvl6pPr>
            <a:lvl7pPr marL="2872383" indent="0">
              <a:buNone/>
              <a:defRPr sz="900"/>
            </a:lvl7pPr>
            <a:lvl8pPr marL="3351113" indent="0">
              <a:buNone/>
              <a:defRPr sz="900"/>
            </a:lvl8pPr>
            <a:lvl9pPr marL="382984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042FE8-922B-4917-9D92-090B2F1C968E}" type="datetime1">
              <a:rPr lang="en-US"/>
              <a:pPr>
                <a:defRPr/>
              </a:pPr>
              <a:t>4/21/2020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EE37CE-D418-4CD1-AE95-7EE7FA7D0543}" type="slidenum">
              <a:rPr lang="en-US"/>
              <a:pPr>
                <a:defRPr/>
              </a:pPr>
              <a:t>‹#›</a:t>
            </a:fld>
            <a:endParaRPr lang="en-US"/>
          </a:p>
        </p:txBody>
      </p:sp>
    </p:spTree>
    <p:extLst>
      <p:ext uri="{BB962C8B-B14F-4D97-AF65-F5344CB8AC3E}">
        <p14:creationId xmlns:p14="http://schemas.microsoft.com/office/powerpoint/2010/main" val="2364456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2" rIns="95747" bIns="4787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2" rIns="95747" bIns="478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5747" tIns="47872" rIns="95747" bIns="47872"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FA19B18-D12B-4307-BC82-D385FB4BF159}" type="datetime1">
              <a:rPr lang="en-US"/>
              <a:pPr>
                <a:defRPr/>
              </a:pPr>
              <a:t>4/21/2020</a:t>
            </a:fld>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5747" tIns="47872" rIns="95747" bIns="47872"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5747" tIns="47872" rIns="95747" bIns="47872"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DBBF4B-86FB-4B18-A03D-53A8005AD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ctr" rtl="0" eaLnBrk="0" fontAlgn="base" hangingPunct="0">
        <a:spcBef>
          <a:spcPct val="0"/>
        </a:spcBef>
        <a:spcAft>
          <a:spcPct val="0"/>
        </a:spcAft>
        <a:defRPr sz="4500" kern="1200">
          <a:solidFill>
            <a:schemeClr val="tx1"/>
          </a:solidFill>
          <a:latin typeface="+mj-lt"/>
          <a:ea typeface="+mj-ea"/>
          <a:cs typeface="+mj-cs"/>
        </a:defRPr>
      </a:lvl1pPr>
      <a:lvl2pPr algn="ctr" rtl="0" eaLnBrk="0" fontAlgn="base" hangingPunct="0">
        <a:spcBef>
          <a:spcPct val="0"/>
        </a:spcBef>
        <a:spcAft>
          <a:spcPct val="0"/>
        </a:spcAft>
        <a:defRPr sz="4500">
          <a:solidFill>
            <a:schemeClr val="tx1"/>
          </a:solidFill>
          <a:latin typeface="Calibri" pitchFamily="34" charset="0"/>
        </a:defRPr>
      </a:lvl2pPr>
      <a:lvl3pPr algn="ctr" rtl="0" eaLnBrk="0" fontAlgn="base" hangingPunct="0">
        <a:spcBef>
          <a:spcPct val="0"/>
        </a:spcBef>
        <a:spcAft>
          <a:spcPct val="0"/>
        </a:spcAft>
        <a:defRPr sz="4500">
          <a:solidFill>
            <a:schemeClr val="tx1"/>
          </a:solidFill>
          <a:latin typeface="Calibri" pitchFamily="34" charset="0"/>
        </a:defRPr>
      </a:lvl3pPr>
      <a:lvl4pPr algn="ctr" rtl="0" eaLnBrk="0" fontAlgn="base" hangingPunct="0">
        <a:spcBef>
          <a:spcPct val="0"/>
        </a:spcBef>
        <a:spcAft>
          <a:spcPct val="0"/>
        </a:spcAft>
        <a:defRPr sz="4500">
          <a:solidFill>
            <a:schemeClr val="tx1"/>
          </a:solidFill>
          <a:latin typeface="Calibri" pitchFamily="34" charset="0"/>
        </a:defRPr>
      </a:lvl4pPr>
      <a:lvl5pPr algn="ctr" rtl="0" eaLnBrk="0" fontAlgn="base" hangingPunct="0">
        <a:spcBef>
          <a:spcPct val="0"/>
        </a:spcBef>
        <a:spcAft>
          <a:spcPct val="0"/>
        </a:spcAft>
        <a:defRPr sz="4500">
          <a:solidFill>
            <a:schemeClr val="tx1"/>
          </a:solidFill>
          <a:latin typeface="Calibri" pitchFamily="34" charset="0"/>
        </a:defRPr>
      </a:lvl5pPr>
      <a:lvl6pPr marL="478731" algn="ctr" rtl="0" fontAlgn="base">
        <a:spcBef>
          <a:spcPct val="0"/>
        </a:spcBef>
        <a:spcAft>
          <a:spcPct val="0"/>
        </a:spcAft>
        <a:defRPr sz="4500">
          <a:solidFill>
            <a:schemeClr val="tx1"/>
          </a:solidFill>
          <a:latin typeface="Calibri" pitchFamily="34" charset="0"/>
        </a:defRPr>
      </a:lvl6pPr>
      <a:lvl7pPr marL="957462" algn="ctr" rtl="0" fontAlgn="base">
        <a:spcBef>
          <a:spcPct val="0"/>
        </a:spcBef>
        <a:spcAft>
          <a:spcPct val="0"/>
        </a:spcAft>
        <a:defRPr sz="4500">
          <a:solidFill>
            <a:schemeClr val="tx1"/>
          </a:solidFill>
          <a:latin typeface="Calibri" pitchFamily="34" charset="0"/>
        </a:defRPr>
      </a:lvl7pPr>
      <a:lvl8pPr marL="1436192" algn="ctr" rtl="0" fontAlgn="base">
        <a:spcBef>
          <a:spcPct val="0"/>
        </a:spcBef>
        <a:spcAft>
          <a:spcPct val="0"/>
        </a:spcAft>
        <a:defRPr sz="4500">
          <a:solidFill>
            <a:schemeClr val="tx1"/>
          </a:solidFill>
          <a:latin typeface="Calibri" pitchFamily="34" charset="0"/>
        </a:defRPr>
      </a:lvl8pPr>
      <a:lvl9pPr marL="1914922" algn="ctr" rtl="0" fontAlgn="base">
        <a:spcBef>
          <a:spcPct val="0"/>
        </a:spcBef>
        <a:spcAft>
          <a:spcPct val="0"/>
        </a:spcAft>
        <a:defRPr sz="4500">
          <a:solidFill>
            <a:schemeClr val="tx1"/>
          </a:solidFill>
          <a:latin typeface="Calibri" pitchFamily="34" charset="0"/>
        </a:defRPr>
      </a:lvl9pPr>
    </p:titleStyle>
    <p:bodyStyle>
      <a:lvl1pPr marL="355600" indent="-355600"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1pPr>
      <a:lvl2pPr marL="774700" indent="-29527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93800" indent="-234950" algn="l"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71638" indent="-2349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151063" indent="-2349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633018" indent="-239365" algn="l" defTabSz="9574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111750" indent="-239365" algn="l" defTabSz="9574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90480" indent="-239365" algn="l" defTabSz="9574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69210" indent="-239365" algn="l" defTabSz="9574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57462" rtl="0" eaLnBrk="1" latinLnBrk="0" hangingPunct="1">
        <a:defRPr sz="1900" kern="1200">
          <a:solidFill>
            <a:schemeClr val="tx1"/>
          </a:solidFill>
          <a:latin typeface="+mn-lt"/>
          <a:ea typeface="+mn-ea"/>
          <a:cs typeface="+mn-cs"/>
        </a:defRPr>
      </a:lvl1pPr>
      <a:lvl2pPr marL="478731" algn="l" defTabSz="957462" rtl="0" eaLnBrk="1" latinLnBrk="0" hangingPunct="1">
        <a:defRPr sz="1900" kern="1200">
          <a:solidFill>
            <a:schemeClr val="tx1"/>
          </a:solidFill>
          <a:latin typeface="+mn-lt"/>
          <a:ea typeface="+mn-ea"/>
          <a:cs typeface="+mn-cs"/>
        </a:defRPr>
      </a:lvl2pPr>
      <a:lvl3pPr marL="957462" algn="l" defTabSz="957462" rtl="0" eaLnBrk="1" latinLnBrk="0" hangingPunct="1">
        <a:defRPr sz="1900" kern="1200">
          <a:solidFill>
            <a:schemeClr val="tx1"/>
          </a:solidFill>
          <a:latin typeface="+mn-lt"/>
          <a:ea typeface="+mn-ea"/>
          <a:cs typeface="+mn-cs"/>
        </a:defRPr>
      </a:lvl3pPr>
      <a:lvl4pPr marL="1436192" algn="l" defTabSz="957462" rtl="0" eaLnBrk="1" latinLnBrk="0" hangingPunct="1">
        <a:defRPr sz="1900" kern="1200">
          <a:solidFill>
            <a:schemeClr val="tx1"/>
          </a:solidFill>
          <a:latin typeface="+mn-lt"/>
          <a:ea typeface="+mn-ea"/>
          <a:cs typeface="+mn-cs"/>
        </a:defRPr>
      </a:lvl4pPr>
      <a:lvl5pPr marL="1914922" algn="l" defTabSz="957462" rtl="0" eaLnBrk="1" latinLnBrk="0" hangingPunct="1">
        <a:defRPr sz="1900" kern="1200">
          <a:solidFill>
            <a:schemeClr val="tx1"/>
          </a:solidFill>
          <a:latin typeface="+mn-lt"/>
          <a:ea typeface="+mn-ea"/>
          <a:cs typeface="+mn-cs"/>
        </a:defRPr>
      </a:lvl5pPr>
      <a:lvl6pPr marL="2393654" algn="l" defTabSz="957462" rtl="0" eaLnBrk="1" latinLnBrk="0" hangingPunct="1">
        <a:defRPr sz="1900" kern="1200">
          <a:solidFill>
            <a:schemeClr val="tx1"/>
          </a:solidFill>
          <a:latin typeface="+mn-lt"/>
          <a:ea typeface="+mn-ea"/>
          <a:cs typeface="+mn-cs"/>
        </a:defRPr>
      </a:lvl6pPr>
      <a:lvl7pPr marL="2872383" algn="l" defTabSz="957462" rtl="0" eaLnBrk="1" latinLnBrk="0" hangingPunct="1">
        <a:defRPr sz="1900" kern="1200">
          <a:solidFill>
            <a:schemeClr val="tx1"/>
          </a:solidFill>
          <a:latin typeface="+mn-lt"/>
          <a:ea typeface="+mn-ea"/>
          <a:cs typeface="+mn-cs"/>
        </a:defRPr>
      </a:lvl7pPr>
      <a:lvl8pPr marL="3351113" algn="l" defTabSz="957462" rtl="0" eaLnBrk="1" latinLnBrk="0" hangingPunct="1">
        <a:defRPr sz="1900" kern="1200">
          <a:solidFill>
            <a:schemeClr val="tx1"/>
          </a:solidFill>
          <a:latin typeface="+mn-lt"/>
          <a:ea typeface="+mn-ea"/>
          <a:cs typeface="+mn-cs"/>
        </a:defRPr>
      </a:lvl8pPr>
      <a:lvl9pPr marL="3829845" algn="l" defTabSz="95746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10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86.wmf"/></Relationships>
</file>

<file path=ppt/slides/_rels/slide83.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471" y="260648"/>
            <a:ext cx="9595066" cy="6408712"/>
          </a:xfrm>
          <a:solidFill>
            <a:schemeClr val="bg1"/>
          </a:solidFill>
          <a:ln w="57150">
            <a:solidFill>
              <a:srgbClr val="002060"/>
            </a:solidFill>
          </a:ln>
          <a:extLst/>
        </p:spPr>
        <p:txBody>
          <a:bodyPr>
            <a:normAutofit fontScale="47500" lnSpcReduction="20000"/>
          </a:bodyPr>
          <a:lstStyle/>
          <a:p>
            <a:pPr marL="0" indent="0" algn="ctr">
              <a:buFont typeface="Arial" charset="0"/>
              <a:buNone/>
              <a:defRPr/>
            </a:pPr>
            <a:endParaRPr lang="en-US" sz="3200" b="1" dirty="0" smtClean="0">
              <a:ln>
                <a:solidFill>
                  <a:srgbClr val="00B050"/>
                </a:solidFill>
              </a:ln>
              <a:latin typeface="Times New Roman" pitchFamily="18" charset="0"/>
              <a:cs typeface="Times New Roman" pitchFamily="18" charset="0"/>
            </a:endParaRPr>
          </a:p>
          <a:p>
            <a:pPr marL="0" indent="0" algn="ctr">
              <a:buFont typeface="Arial" charset="0"/>
              <a:buNone/>
              <a:defRPr/>
            </a:pPr>
            <a:endParaRPr lang="en-US" sz="3200" b="1" dirty="0">
              <a:ln>
                <a:solidFill>
                  <a:srgbClr val="00B050"/>
                </a:solidFill>
              </a:ln>
              <a:latin typeface="Times New Roman" pitchFamily="18" charset="0"/>
              <a:cs typeface="Times New Roman" pitchFamily="18" charset="0"/>
            </a:endParaRPr>
          </a:p>
          <a:p>
            <a:pPr marL="0" indent="0" algn="ctr">
              <a:buFont typeface="Arial" charset="0"/>
              <a:buNone/>
              <a:defRPr/>
            </a:pPr>
            <a:endParaRPr lang="en-US" sz="3200" b="1" dirty="0" smtClean="0">
              <a:ln>
                <a:solidFill>
                  <a:srgbClr val="00B050"/>
                </a:solidFill>
              </a:ln>
              <a:latin typeface="Times New Roman" pitchFamily="18" charset="0"/>
              <a:cs typeface="Times New Roman" pitchFamily="18" charset="0"/>
            </a:endParaRPr>
          </a:p>
          <a:p>
            <a:pPr marL="0" indent="0" algn="ctr">
              <a:buFont typeface="Arial" charset="0"/>
              <a:buNone/>
              <a:defRPr/>
            </a:pPr>
            <a:endParaRPr lang="en-US" sz="4400" dirty="0" smtClean="0">
              <a:ln>
                <a:solidFill>
                  <a:srgbClr val="00B050"/>
                </a:solidFill>
              </a:ln>
            </a:endParaRPr>
          </a:p>
          <a:p>
            <a:pPr marL="0" indent="0" algn="ctr">
              <a:buFont typeface="Arial" charset="0"/>
              <a:buNone/>
              <a:defRPr/>
            </a:pPr>
            <a:endParaRPr lang="en-US" sz="7100" b="1" dirty="0" smtClean="0">
              <a:ln>
                <a:solidFill>
                  <a:srgbClr val="00B050"/>
                </a:solidFill>
              </a:ln>
              <a:latin typeface="Times New Roman" pitchFamily="18" charset="0"/>
              <a:cs typeface="Times New Roman" pitchFamily="18" charset="0"/>
            </a:endParaRPr>
          </a:p>
          <a:p>
            <a:pPr marL="0" indent="0" algn="ctr">
              <a:buFont typeface="Arial" charset="0"/>
              <a:buNone/>
              <a:defRPr/>
            </a:pPr>
            <a:r>
              <a:rPr lang="en-US" sz="7100" b="1" i="1" dirty="0" smtClean="0">
                <a:ln>
                  <a:solidFill>
                    <a:srgbClr val="00B050"/>
                  </a:solidFill>
                </a:ln>
                <a:latin typeface="Times New Roman" pitchFamily="18" charset="0"/>
                <a:cs typeface="Times New Roman" pitchFamily="18" charset="0"/>
              </a:rPr>
              <a:t>Collage of Natural and computational science</a:t>
            </a:r>
          </a:p>
          <a:p>
            <a:pPr marL="0" indent="0" algn="ctr">
              <a:buFont typeface="Arial" charset="0"/>
              <a:buNone/>
              <a:defRPr/>
            </a:pPr>
            <a:r>
              <a:rPr lang="en-US" sz="7100" b="1" i="1" dirty="0" smtClean="0">
                <a:ln>
                  <a:solidFill>
                    <a:srgbClr val="00B050"/>
                  </a:solidFill>
                </a:ln>
                <a:latin typeface="Times New Roman" pitchFamily="18" charset="0"/>
                <a:cs typeface="Times New Roman" pitchFamily="18" charset="0"/>
              </a:rPr>
              <a:t>Department of chemistry</a:t>
            </a:r>
          </a:p>
          <a:p>
            <a:pPr marL="0" indent="0" algn="ctr">
              <a:buFont typeface="Arial" charset="0"/>
              <a:buNone/>
              <a:defRPr/>
            </a:pPr>
            <a:endParaRPr lang="en-US" sz="6500" b="1" i="1" dirty="0" smtClean="0">
              <a:solidFill>
                <a:srgbClr val="002060"/>
              </a:solidFill>
              <a:latin typeface="Times New Roman" pitchFamily="18" charset="0"/>
              <a:cs typeface="Times New Roman" pitchFamily="18" charset="0"/>
            </a:endParaRPr>
          </a:p>
          <a:p>
            <a:pPr marL="0" indent="0" algn="ctr">
              <a:buFont typeface="Arial" charset="0"/>
              <a:buNone/>
              <a:defRPr/>
            </a:pPr>
            <a:r>
              <a:rPr lang="en-US" sz="6500" b="1" i="1" dirty="0" smtClean="0">
                <a:solidFill>
                  <a:srgbClr val="002060"/>
                </a:solidFill>
                <a:latin typeface="Times New Roman" pitchFamily="18" charset="0"/>
                <a:cs typeface="Times New Roman" pitchFamily="18" charset="0"/>
              </a:rPr>
              <a:t>Statistical Thermodynamics and </a:t>
            </a:r>
            <a:br>
              <a:rPr lang="en-US" sz="6500" b="1" i="1" dirty="0" smtClean="0">
                <a:solidFill>
                  <a:srgbClr val="002060"/>
                </a:solidFill>
                <a:latin typeface="Times New Roman" pitchFamily="18" charset="0"/>
                <a:cs typeface="Times New Roman" pitchFamily="18" charset="0"/>
              </a:rPr>
            </a:br>
            <a:r>
              <a:rPr lang="en-US" sz="6500" b="1" i="1" dirty="0" smtClean="0">
                <a:solidFill>
                  <a:srgbClr val="002060"/>
                </a:solidFill>
                <a:latin typeface="Times New Roman" pitchFamily="18" charset="0"/>
                <a:cs typeface="Times New Roman" pitchFamily="18" charset="0"/>
              </a:rPr>
              <a:t>Surface Chemistry</a:t>
            </a:r>
            <a:r>
              <a:rPr lang="en-US" sz="6500" b="1" i="1" dirty="0" smtClean="0">
                <a:ln>
                  <a:solidFill>
                    <a:srgbClr val="00B050"/>
                  </a:solidFill>
                </a:ln>
                <a:solidFill>
                  <a:srgbClr val="002060"/>
                </a:solidFill>
                <a:latin typeface="Times New Roman" pitchFamily="18" charset="0"/>
                <a:cs typeface="Times New Roman" pitchFamily="18" charset="0"/>
              </a:rPr>
              <a:t>   </a:t>
            </a:r>
            <a:r>
              <a:rPr lang="en-US" sz="6600" b="1" i="1" dirty="0" smtClean="0">
                <a:ln>
                  <a:solidFill>
                    <a:srgbClr val="00B050"/>
                  </a:solidFill>
                </a:ln>
                <a:solidFill>
                  <a:srgbClr val="002060"/>
                </a:solidFill>
                <a:latin typeface="Times New Roman" pitchFamily="18" charset="0"/>
                <a:cs typeface="Times New Roman" pitchFamily="18" charset="0"/>
              </a:rPr>
              <a:t> </a:t>
            </a:r>
          </a:p>
          <a:p>
            <a:pPr marL="0" indent="0" algn="ctr">
              <a:buFont typeface="Arial" charset="0"/>
              <a:buNone/>
              <a:defRPr/>
            </a:pPr>
            <a:r>
              <a:rPr lang="en-US" sz="6600" b="1" i="1" dirty="0" err="1" smtClean="0">
                <a:ln>
                  <a:solidFill>
                    <a:srgbClr val="00B050"/>
                  </a:solidFill>
                </a:ln>
                <a:latin typeface="Times New Roman" pitchFamily="18" charset="0"/>
                <a:cs typeface="Times New Roman" pitchFamily="18" charset="0"/>
              </a:rPr>
              <a:t>Chem</a:t>
            </a:r>
            <a:r>
              <a:rPr lang="en-US" sz="6600" b="1" i="1" dirty="0" smtClean="0">
                <a:ln>
                  <a:solidFill>
                    <a:srgbClr val="00B050"/>
                  </a:solidFill>
                </a:ln>
                <a:latin typeface="Times New Roman" pitchFamily="18" charset="0"/>
                <a:cs typeface="Times New Roman" pitchFamily="18" charset="0"/>
              </a:rPr>
              <a:t>(3102)</a:t>
            </a:r>
            <a:endParaRPr lang="en-US" sz="6600" b="1" i="1" dirty="0">
              <a:ln>
                <a:solidFill>
                  <a:srgbClr val="00B050"/>
                </a:solidFill>
              </a:ln>
              <a:latin typeface="Times New Roman" pitchFamily="18" charset="0"/>
              <a:cs typeface="Times New Roman" pitchFamily="18" charset="0"/>
            </a:endParaRPr>
          </a:p>
          <a:p>
            <a:pPr marL="0" indent="0" algn="ctr">
              <a:buFont typeface="Arial" charset="0"/>
              <a:buNone/>
              <a:defRPr/>
            </a:pPr>
            <a:r>
              <a:rPr lang="en-US" sz="5100" b="1" i="1" dirty="0" smtClean="0">
                <a:ln>
                  <a:solidFill>
                    <a:srgbClr val="00B050"/>
                  </a:solidFill>
                </a:ln>
                <a:latin typeface="Times New Roman" pitchFamily="18" charset="0"/>
                <a:cs typeface="Times New Roman" pitchFamily="18" charset="0"/>
              </a:rPr>
              <a:t>   </a:t>
            </a:r>
            <a:r>
              <a:rPr lang="en-US" sz="5100" b="1" i="1" dirty="0">
                <a:ln>
                  <a:solidFill>
                    <a:srgbClr val="00B050"/>
                  </a:solidFill>
                </a:ln>
                <a:latin typeface="Times New Roman" pitchFamily="18" charset="0"/>
                <a:cs typeface="Times New Roman" pitchFamily="18" charset="0"/>
              </a:rPr>
              <a:t>Chapter </a:t>
            </a:r>
            <a:r>
              <a:rPr lang="en-US" sz="5100" b="1" i="1" dirty="0" smtClean="0">
                <a:ln>
                  <a:solidFill>
                    <a:srgbClr val="00B050"/>
                  </a:solidFill>
                </a:ln>
                <a:latin typeface="Times New Roman" pitchFamily="18" charset="0"/>
                <a:cs typeface="Times New Roman" pitchFamily="18" charset="0"/>
              </a:rPr>
              <a:t>1and 2</a:t>
            </a:r>
          </a:p>
          <a:p>
            <a:pPr marL="0" indent="0">
              <a:buFont typeface="Arial" charset="0"/>
              <a:buNone/>
              <a:defRPr/>
            </a:pPr>
            <a:r>
              <a:rPr lang="en-US" sz="3800" i="1" dirty="0">
                <a:solidFill>
                  <a:srgbClr val="FF0000"/>
                </a:solidFill>
                <a:latin typeface="Times New Roman" pitchFamily="18" charset="0"/>
                <a:cs typeface="Times New Roman" pitchFamily="18" charset="0"/>
              </a:rPr>
              <a:t/>
            </a:r>
            <a:br>
              <a:rPr lang="en-US" sz="3800" i="1" dirty="0">
                <a:solidFill>
                  <a:srgbClr val="FF0000"/>
                </a:solidFill>
                <a:latin typeface="Times New Roman" pitchFamily="18" charset="0"/>
                <a:cs typeface="Times New Roman" pitchFamily="18" charset="0"/>
              </a:rPr>
            </a:br>
            <a:r>
              <a:rPr lang="en-US" sz="2900" i="1" dirty="0">
                <a:solidFill>
                  <a:srgbClr val="FF0000"/>
                </a:solidFill>
                <a:latin typeface="Times New Roman" pitchFamily="18" charset="0"/>
                <a:cs typeface="Times New Roman" pitchFamily="18" charset="0"/>
              </a:rPr>
              <a:t/>
            </a:r>
            <a:br>
              <a:rPr lang="en-US" sz="2900" i="1" dirty="0">
                <a:solidFill>
                  <a:srgbClr val="FF0000"/>
                </a:solidFill>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8000" b="1" i="1" dirty="0" smtClean="0">
                <a:ln>
                  <a:solidFill>
                    <a:srgbClr val="00B050"/>
                  </a:solidFill>
                </a:ln>
                <a:latin typeface="Times New Roman" pitchFamily="18" charset="0"/>
                <a:cs typeface="Times New Roman" pitchFamily="18" charset="0"/>
              </a:rPr>
              <a:t>Prepared By </a:t>
            </a:r>
            <a:r>
              <a:rPr lang="en-US" sz="8000" b="1" i="1" dirty="0" err="1" smtClean="0">
                <a:ln>
                  <a:solidFill>
                    <a:srgbClr val="00B050"/>
                  </a:solidFill>
                </a:ln>
                <a:latin typeface="Times New Roman" pitchFamily="18" charset="0"/>
                <a:cs typeface="Times New Roman" pitchFamily="18" charset="0"/>
              </a:rPr>
              <a:t>Tesfaye</a:t>
            </a:r>
            <a:r>
              <a:rPr lang="en-US" sz="8000" b="1" i="1" dirty="0" smtClean="0">
                <a:ln>
                  <a:solidFill>
                    <a:srgbClr val="00B050"/>
                  </a:solidFill>
                </a:ln>
                <a:latin typeface="Times New Roman" pitchFamily="18" charset="0"/>
                <a:cs typeface="Times New Roman" pitchFamily="18" charset="0"/>
              </a:rPr>
              <a:t> </a:t>
            </a:r>
            <a:r>
              <a:rPr lang="en-US" sz="8000" b="1" i="1" dirty="0" err="1" smtClean="0">
                <a:ln>
                  <a:solidFill>
                    <a:srgbClr val="00B050"/>
                  </a:solidFill>
                </a:ln>
                <a:latin typeface="Times New Roman" pitchFamily="18" charset="0"/>
                <a:cs typeface="Times New Roman" pitchFamily="18" charset="0"/>
              </a:rPr>
              <a:t>Tadesse</a:t>
            </a:r>
            <a:r>
              <a:rPr lang="en-US" sz="8000" b="1" i="1" dirty="0" smtClean="0">
                <a:ln>
                  <a:solidFill>
                    <a:srgbClr val="00B050"/>
                  </a:solidFill>
                </a:ln>
                <a:latin typeface="Times New Roman" pitchFamily="18" charset="0"/>
                <a:cs typeface="Times New Roman" pitchFamily="18" charset="0"/>
              </a:rPr>
              <a:t> (MSc)</a:t>
            </a:r>
            <a:endParaRPr lang="en-US" sz="8000" b="1" i="1" dirty="0">
              <a:ln>
                <a:solidFill>
                  <a:srgbClr val="00B050"/>
                </a:solidFill>
              </a:ln>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2B6CFC55-FBEA-4A80-A73F-329EC8B4BFB8}" type="slidenum">
              <a:rPr lang="en-GB" smtClean="0"/>
              <a:pPr>
                <a:defRPr/>
              </a:pPr>
              <a:t>1</a:t>
            </a:fld>
            <a:endParaRPr lang="en-GB"/>
          </a:p>
        </p:txBody>
      </p:sp>
      <p:cxnSp>
        <p:nvCxnSpPr>
          <p:cNvPr id="16" name="Straight Connector 15"/>
          <p:cNvCxnSpPr/>
          <p:nvPr/>
        </p:nvCxnSpPr>
        <p:spPr>
          <a:xfrm>
            <a:off x="-4763" y="152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88" y="6716713"/>
            <a:ext cx="9906000"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85837" y="3048000"/>
            <a:ext cx="8369300" cy="0"/>
          </a:xfrm>
          <a:prstGeom prst="line">
            <a:avLst/>
          </a:prstGeom>
          <a:ln w="190500" cmpd="tri">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Picture 24"/>
          <p:cNvPicPr/>
          <p:nvPr/>
        </p:nvPicPr>
        <p:blipFill>
          <a:blip r:embed="rId2"/>
          <a:srcRect/>
          <a:stretch>
            <a:fillRect/>
          </a:stretch>
        </p:blipFill>
        <p:spPr bwMode="auto">
          <a:xfrm>
            <a:off x="3848100" y="381000"/>
            <a:ext cx="1371600" cy="11430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906000" cy="685800"/>
          </a:xfrm>
          <a:solidFill>
            <a:schemeClr val="bg1">
              <a:lumMod val="95000"/>
            </a:schemeClr>
          </a:solidFill>
        </p:spPr>
        <p:txBody>
          <a:bodyPr/>
          <a:lstStyle/>
          <a:p>
            <a:r>
              <a:rPr lang="en-US" altLang="en-US" i="1" dirty="0" smtClean="0">
                <a:solidFill>
                  <a:srgbClr val="0070C0"/>
                </a:solidFill>
                <a:ea typeface="ＭＳ Ｐゴシック" pitchFamily="34" charset="-128"/>
              </a:rPr>
              <a:t>Example:</a:t>
            </a:r>
          </a:p>
        </p:txBody>
      </p:sp>
      <p:sp>
        <p:nvSpPr>
          <p:cNvPr id="20483" name="Content Placeholder 2"/>
          <p:cNvSpPr>
            <a:spLocks noGrp="1"/>
          </p:cNvSpPr>
          <p:nvPr>
            <p:ph idx="1"/>
          </p:nvPr>
        </p:nvSpPr>
        <p:spPr>
          <a:xfrm>
            <a:off x="152400" y="838200"/>
            <a:ext cx="9753600" cy="1081088"/>
          </a:xfrm>
        </p:spPr>
        <p:txBody>
          <a:bodyPr/>
          <a:lstStyle/>
          <a:p>
            <a:pPr>
              <a:buFont typeface="Wingdings" pitchFamily="2" charset="2"/>
              <a:buChar char="v"/>
            </a:pPr>
            <a:r>
              <a:rPr lang="en-US" altLang="en-US" sz="2400" dirty="0" smtClean="0">
                <a:latin typeface="Times New Roman" pitchFamily="18" charset="0"/>
                <a:cs typeface="Times New Roman" pitchFamily="18" charset="0"/>
              </a:rPr>
              <a:t> Find the number of ways of forming </a:t>
            </a:r>
            <a:r>
              <a:rPr lang="en-US" altLang="en-US" sz="2400" b="1" dirty="0" smtClean="0">
                <a:latin typeface="Times New Roman" pitchFamily="18" charset="0"/>
                <a:cs typeface="Times New Roman" pitchFamily="18" charset="0"/>
              </a:rPr>
              <a:t>four-digit codes </a:t>
            </a:r>
            <a:r>
              <a:rPr lang="en-US" altLang="en-US" sz="2400" dirty="0" smtClean="0">
                <a:latin typeface="Times New Roman" pitchFamily="18" charset="0"/>
                <a:cs typeface="Times New Roman" pitchFamily="18" charset="0"/>
              </a:rPr>
              <a:t>in which </a:t>
            </a:r>
            <a:r>
              <a:rPr lang="en-US" altLang="en-US" sz="2400" b="1" dirty="0" smtClean="0">
                <a:latin typeface="Times New Roman" pitchFamily="18" charset="0"/>
                <a:cs typeface="Times New Roman" pitchFamily="18" charset="0"/>
              </a:rPr>
              <a:t>no digit is repeated.</a:t>
            </a:r>
          </a:p>
        </p:txBody>
      </p:sp>
      <p:sp>
        <p:nvSpPr>
          <p:cNvPr id="6" name="TextBox 5"/>
          <p:cNvSpPr txBox="1">
            <a:spLocks noChangeArrowheads="1"/>
          </p:cNvSpPr>
          <p:nvPr/>
        </p:nvSpPr>
        <p:spPr bwMode="auto">
          <a:xfrm>
            <a:off x="495300" y="1828800"/>
            <a:ext cx="836162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a:defRPr sz="2800">
                <a:solidFill>
                  <a:schemeClr val="tx1"/>
                </a:solidFill>
                <a:latin typeface="Times New Roman" pitchFamily="18" charset="0"/>
                <a:cs typeface="Times New Roman" pitchFamily="18" charset="0"/>
              </a:defRPr>
            </a:lvl1pPr>
            <a:lvl2pPr marL="37931725" indent="-37474525">
              <a:defRPr sz="2800">
                <a:solidFill>
                  <a:schemeClr val="tx1"/>
                </a:solidFill>
                <a:latin typeface="Times New Roman" pitchFamily="18" charset="0"/>
                <a:cs typeface="Times New Roman" pitchFamily="18" charset="0"/>
              </a:defRPr>
            </a:lvl2pPr>
            <a:lvl3pPr>
              <a:defRPr sz="2800">
                <a:solidFill>
                  <a:schemeClr val="tx1"/>
                </a:solidFill>
                <a:latin typeface="Times New Roman" pitchFamily="18" charset="0"/>
                <a:cs typeface="Times New Roman" pitchFamily="18" charset="0"/>
              </a:defRPr>
            </a:lvl3pPr>
            <a:lvl4pPr>
              <a:defRPr sz="2800">
                <a:solidFill>
                  <a:schemeClr val="tx1"/>
                </a:solidFill>
                <a:latin typeface="Times New Roman" pitchFamily="18" charset="0"/>
                <a:cs typeface="Times New Roman" pitchFamily="18" charset="0"/>
              </a:defRPr>
            </a:lvl4pPr>
            <a:lvl5pPr>
              <a:defRPr sz="2800">
                <a:solidFill>
                  <a:schemeClr val="tx1"/>
                </a:solidFill>
                <a:latin typeface="Times New Roman" pitchFamily="18" charset="0"/>
                <a:cs typeface="Times New Roman" pitchFamily="18" charset="0"/>
              </a:defRPr>
            </a:lvl5pPr>
            <a:lvl6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6pPr>
            <a:lvl7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7pPr>
            <a:lvl8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8pPr>
            <a:lvl9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9pPr>
          </a:lstStyle>
          <a:p>
            <a:pPr eaLnBrk="1" hangingPunct="1"/>
            <a:r>
              <a:rPr lang="en-US" altLang="en-US" b="1" dirty="0">
                <a:solidFill>
                  <a:srgbClr val="83BB35"/>
                </a:solidFill>
                <a:cs typeface="Arial" charset="0"/>
              </a:rPr>
              <a:t>Solution:</a:t>
            </a:r>
          </a:p>
          <a:p>
            <a:pPr marL="0" indent="0" eaLnBrk="1" hangingPunct="1">
              <a:buClr>
                <a:schemeClr val="accent1"/>
              </a:buClr>
            </a:pPr>
            <a:r>
              <a:rPr lang="en-US" altLang="en-US" dirty="0">
                <a:cs typeface="Arial" charset="0"/>
              </a:rPr>
              <a:t>You need to select 4 digits from a </a:t>
            </a:r>
            <a:r>
              <a:rPr lang="en-US" altLang="en-US" b="1" dirty="0">
                <a:cs typeface="Arial" charset="0"/>
              </a:rPr>
              <a:t>group of </a:t>
            </a:r>
            <a:r>
              <a:rPr lang="en-US" altLang="en-US" b="1" dirty="0" smtClean="0">
                <a:cs typeface="Arial" charset="0"/>
              </a:rPr>
              <a:t>10      Why</a:t>
            </a:r>
            <a:endParaRPr lang="en-US" altLang="en-US" b="1" dirty="0">
              <a:cs typeface="Arial" charset="0"/>
            </a:endParaRPr>
          </a:p>
          <a:p>
            <a:pPr marL="0" indent="0" eaLnBrk="1" hangingPunct="1">
              <a:buClr>
                <a:schemeClr val="accent1"/>
              </a:buClr>
            </a:pPr>
            <a:r>
              <a:rPr lang="en-US" altLang="en-US" i="1" dirty="0">
                <a:cs typeface="Arial" charset="0"/>
              </a:rPr>
              <a:t>n</a:t>
            </a:r>
            <a:r>
              <a:rPr lang="en-US" altLang="en-US" dirty="0">
                <a:cs typeface="Arial" charset="0"/>
              </a:rPr>
              <a:t> = 10,  </a:t>
            </a:r>
            <a:r>
              <a:rPr lang="en-US" altLang="en-US" i="1" dirty="0">
                <a:cs typeface="Arial" charset="0"/>
              </a:rPr>
              <a:t>r</a:t>
            </a:r>
            <a:r>
              <a:rPr lang="en-US" altLang="en-US" dirty="0">
                <a:cs typeface="Arial" charset="0"/>
              </a:rPr>
              <a:t> = 4</a:t>
            </a:r>
          </a:p>
        </p:txBody>
      </p:sp>
      <p:graphicFrame>
        <p:nvGraphicFramePr>
          <p:cNvPr id="2" name="Object 2"/>
          <p:cNvGraphicFramePr>
            <a:graphicFrameLocks noChangeAspect="1"/>
          </p:cNvGraphicFramePr>
          <p:nvPr>
            <p:extLst>
              <p:ext uri="{D42A27DB-BD31-4B8C-83A1-F6EECF244321}">
                <p14:modId xmlns:p14="http://schemas.microsoft.com/office/powerpoint/2010/main" val="2496139501"/>
              </p:ext>
            </p:extLst>
          </p:nvPr>
        </p:nvGraphicFramePr>
        <p:xfrm>
          <a:off x="1143000" y="3430587"/>
          <a:ext cx="6290998" cy="2409825"/>
        </p:xfrm>
        <a:graphic>
          <a:graphicData uri="http://schemas.openxmlformats.org/presentationml/2006/ole">
            <mc:AlternateContent xmlns:mc="http://schemas.openxmlformats.org/markup-compatibility/2006">
              <mc:Choice xmlns:v="urn:schemas-microsoft-com:vml" Requires="v">
                <p:oleObj spid="_x0000_s288771" name="Equation" r:id="rId4" imgW="2108200" imgH="1104900" progId="">
                  <p:embed/>
                </p:oleObj>
              </mc:Choice>
              <mc:Fallback>
                <p:oleObj name="Equation" r:id="rId4" imgW="2108200" imgH="1104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430587"/>
                        <a:ext cx="6290998" cy="2409825"/>
                      </a:xfrm>
                      <a:prstGeom prst="rect">
                        <a:avLst/>
                      </a:prstGeom>
                      <a:noFill/>
                      <a:extLst>
                        <a:ext uri="{909E8E84-426E-40DD-AFC4-6F175D3DCCD1}">
                          <a14:hiddenFill xmlns:a14="http://schemas.microsoft.com/office/drawing/2010/main">
                            <a:solidFill>
                              <a:srgbClr val="AECF9E"/>
                            </a:solidFill>
                          </a14:hiddenFill>
                        </a:ext>
                      </a:extLst>
                    </p:spPr>
                  </p:pic>
                </p:oleObj>
              </mc:Fallback>
            </mc:AlternateContent>
          </a:graphicData>
        </a:graphic>
      </p:graphicFrame>
      <p:cxnSp>
        <p:nvCxnSpPr>
          <p:cNvPr id="7" name="Straight Connector 6"/>
          <p:cNvCxnSpPr/>
          <p:nvPr/>
        </p:nvCxnSpPr>
        <p:spPr>
          <a:xfrm>
            <a:off x="-36513"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47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4350" y="543580"/>
            <a:ext cx="3998146" cy="523220"/>
          </a:xfrm>
          <a:prstGeom prst="rect">
            <a:avLst/>
          </a:prstGeom>
        </p:spPr>
        <p:txBody>
          <a:bodyPr wrap="none">
            <a:spAutoFit/>
          </a:bodyPr>
          <a:lstStyle/>
          <a:p>
            <a:r>
              <a:rPr lang="en-US" sz="2800" b="1" dirty="0">
                <a:solidFill>
                  <a:srgbClr val="000000"/>
                </a:solidFill>
                <a:latin typeface="Times New Roman"/>
              </a:rPr>
              <a:t>The Langmuir Isotherm </a:t>
            </a:r>
            <a:endParaRPr lang="en-US" sz="2800" dirty="0"/>
          </a:p>
        </p:txBody>
      </p:sp>
      <p:sp>
        <p:nvSpPr>
          <p:cNvPr id="3" name="Rectangle 2"/>
          <p:cNvSpPr/>
          <p:nvPr/>
        </p:nvSpPr>
        <p:spPr>
          <a:xfrm>
            <a:off x="825500" y="1524001"/>
            <a:ext cx="8502650" cy="1200329"/>
          </a:xfrm>
          <a:prstGeom prst="rect">
            <a:avLst/>
          </a:prstGeom>
        </p:spPr>
        <p:txBody>
          <a:bodyPr wrap="square">
            <a:spAutoFit/>
          </a:bodyPr>
          <a:lstStyle/>
          <a:p>
            <a:pPr marL="342900" indent="-342900">
              <a:lnSpc>
                <a:spcPct val="150000"/>
              </a:lnSpc>
              <a:buFont typeface="Wingdings" pitchFamily="2" charset="2"/>
              <a:buChar char="ü"/>
            </a:pPr>
            <a:r>
              <a:rPr lang="en-US" sz="2400" dirty="0" smtClean="0">
                <a:solidFill>
                  <a:srgbClr val="000000"/>
                </a:solidFill>
                <a:latin typeface="Times New Roman"/>
              </a:rPr>
              <a:t>developed </a:t>
            </a:r>
            <a:r>
              <a:rPr lang="en-US" sz="2400" dirty="0">
                <a:solidFill>
                  <a:srgbClr val="000000"/>
                </a:solidFill>
                <a:latin typeface="Times New Roman"/>
              </a:rPr>
              <a:t>by Irving Langmuir in 1916 from kinetic considerations </a:t>
            </a:r>
            <a:endParaRPr lang="en-US" sz="2400" dirty="0"/>
          </a:p>
        </p:txBody>
      </p:sp>
      <p:sp>
        <p:nvSpPr>
          <p:cNvPr id="4" name="Rectangle 3"/>
          <p:cNvSpPr/>
          <p:nvPr/>
        </p:nvSpPr>
        <p:spPr>
          <a:xfrm>
            <a:off x="825500" y="2819400"/>
            <a:ext cx="8420100" cy="3046988"/>
          </a:xfrm>
          <a:prstGeom prst="rect">
            <a:avLst/>
          </a:prstGeom>
        </p:spPr>
        <p:txBody>
          <a:bodyPr wrap="square">
            <a:spAutoFit/>
          </a:bodyPr>
          <a:lstStyle/>
          <a:p>
            <a:pPr>
              <a:lnSpc>
                <a:spcPct val="200000"/>
              </a:lnSpc>
            </a:pPr>
            <a:r>
              <a:rPr lang="en-US" sz="2400" b="1" i="1" dirty="0">
                <a:solidFill>
                  <a:srgbClr val="000000"/>
                </a:solidFill>
                <a:latin typeface="Times New Roman"/>
              </a:rPr>
              <a:t>He assumed that: </a:t>
            </a:r>
            <a:endParaRPr lang="en-US" sz="2400" b="1" i="1" dirty="0" smtClean="0">
              <a:solidFill>
                <a:srgbClr val="000000"/>
              </a:solidFill>
              <a:latin typeface="Times New Roman"/>
            </a:endParaRPr>
          </a:p>
          <a:p>
            <a:pPr>
              <a:lnSpc>
                <a:spcPct val="150000"/>
              </a:lnSpc>
            </a:pPr>
            <a:r>
              <a:rPr lang="en-US" sz="2400" dirty="0" smtClean="0">
                <a:solidFill>
                  <a:srgbClr val="000000"/>
                </a:solidFill>
                <a:latin typeface="Times New Roman"/>
              </a:rPr>
              <a:t>1</a:t>
            </a:r>
            <a:r>
              <a:rPr lang="en-US" sz="2400" dirty="0">
                <a:solidFill>
                  <a:srgbClr val="000000"/>
                </a:solidFill>
                <a:latin typeface="Times New Roman"/>
              </a:rPr>
              <a:t>. The solid has a uniform surface, </a:t>
            </a:r>
          </a:p>
          <a:p>
            <a:pPr>
              <a:lnSpc>
                <a:spcPct val="150000"/>
              </a:lnSpc>
            </a:pPr>
            <a:r>
              <a:rPr lang="en-US" sz="2400" dirty="0">
                <a:solidFill>
                  <a:srgbClr val="000000"/>
                </a:solidFill>
                <a:latin typeface="Times New Roman"/>
              </a:rPr>
              <a:t>2. Adsorbed molecules do not interact with one another. </a:t>
            </a:r>
          </a:p>
          <a:p>
            <a:pPr>
              <a:lnSpc>
                <a:spcPct val="150000"/>
              </a:lnSpc>
            </a:pPr>
            <a:r>
              <a:rPr lang="en-US" sz="2400" dirty="0">
                <a:solidFill>
                  <a:srgbClr val="000000"/>
                </a:solidFill>
                <a:latin typeface="Times New Roman"/>
              </a:rPr>
              <a:t>3. The adsorbed molecules are localized at specific sizes </a:t>
            </a:r>
          </a:p>
          <a:p>
            <a:pPr>
              <a:lnSpc>
                <a:spcPct val="150000"/>
              </a:lnSpc>
            </a:pPr>
            <a:r>
              <a:rPr lang="en-US" sz="2400" dirty="0">
                <a:solidFill>
                  <a:srgbClr val="000000"/>
                </a:solidFill>
                <a:latin typeface="Times New Roman"/>
              </a:rPr>
              <a:t>4. Only a mono layer can be adsorbed. </a:t>
            </a:r>
          </a:p>
        </p:txBody>
      </p:sp>
      <p:sp>
        <p:nvSpPr>
          <p:cNvPr id="5" name="Slide Number Placeholder 4"/>
          <p:cNvSpPr>
            <a:spLocks noGrp="1"/>
          </p:cNvSpPr>
          <p:nvPr>
            <p:ph type="sldNum" sz="quarter" idx="12"/>
          </p:nvPr>
        </p:nvSpPr>
        <p:spPr/>
        <p:txBody>
          <a:bodyPr/>
          <a:lstStyle/>
          <a:p>
            <a:fld id="{49E5512C-6099-4FFC-A760-54DD952A035E}" type="slidenum">
              <a:rPr lang="en-US" smtClean="0"/>
              <a:pPr/>
              <a:t>100</a:t>
            </a:fld>
            <a:endParaRPr lang="en-US"/>
          </a:p>
        </p:txBody>
      </p:sp>
    </p:spTree>
    <p:extLst>
      <p:ext uri="{BB962C8B-B14F-4D97-AF65-F5344CB8AC3E}">
        <p14:creationId xmlns:p14="http://schemas.microsoft.com/office/powerpoint/2010/main" val="1813597479"/>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166843"/>
            <a:ext cx="8832850" cy="4801314"/>
          </a:xfrm>
          <a:prstGeom prst="rect">
            <a:avLst/>
          </a:prstGeom>
        </p:spPr>
        <p:txBody>
          <a:bodyPr wrap="square">
            <a:spAutoFit/>
          </a:bodyPr>
          <a:lstStyle/>
          <a:p>
            <a:pPr marL="342900" indent="-342900">
              <a:lnSpc>
                <a:spcPct val="150000"/>
              </a:lnSpc>
              <a:buFont typeface="Wingdings" pitchFamily="2" charset="2"/>
              <a:buChar char="ü"/>
            </a:pPr>
            <a:r>
              <a:rPr lang="en-US" sz="2400" dirty="0" smtClean="0">
                <a:solidFill>
                  <a:srgbClr val="000000"/>
                </a:solidFill>
                <a:latin typeface="Times New Roman"/>
              </a:rPr>
              <a:t>Let </a:t>
            </a:r>
            <a:r>
              <a:rPr lang="en-US" sz="2400" dirty="0">
                <a:solidFill>
                  <a:srgbClr val="000000"/>
                </a:solidFill>
                <a:latin typeface="Times New Roman"/>
              </a:rPr>
              <a:t>N be the number of adsorption sites on the bare solid surface. </a:t>
            </a:r>
          </a:p>
          <a:p>
            <a:pPr marL="342900" indent="-342900">
              <a:lnSpc>
                <a:spcPct val="150000"/>
              </a:lnSpc>
              <a:buFont typeface="Wingdings" pitchFamily="2" charset="2"/>
              <a:buChar char="ü"/>
            </a:pPr>
            <a:r>
              <a:rPr lang="en-US" sz="2400" dirty="0">
                <a:solidFill>
                  <a:srgbClr val="000000"/>
                </a:solidFill>
                <a:latin typeface="Times New Roman"/>
              </a:rPr>
              <a:t>Let θ be the fraction of adsorption sites occupied by </a:t>
            </a:r>
            <a:r>
              <a:rPr lang="en-US" sz="2400" dirty="0" err="1">
                <a:solidFill>
                  <a:srgbClr val="000000"/>
                </a:solidFill>
                <a:latin typeface="Times New Roman"/>
              </a:rPr>
              <a:t>adsorbate</a:t>
            </a:r>
            <a:r>
              <a:rPr lang="en-US" sz="2400" dirty="0">
                <a:solidFill>
                  <a:srgbClr val="000000"/>
                </a:solidFill>
                <a:latin typeface="Times New Roman"/>
              </a:rPr>
              <a:t> at equilibrium. </a:t>
            </a:r>
            <a:endParaRPr lang="en-US" sz="2400" dirty="0" smtClean="0">
              <a:solidFill>
                <a:srgbClr val="000000"/>
              </a:solidFill>
              <a:latin typeface="Times New Roman"/>
            </a:endParaRPr>
          </a:p>
          <a:p>
            <a:pPr marL="342900" indent="-342900">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rate of </a:t>
            </a:r>
            <a:r>
              <a:rPr lang="en-US" sz="2400" dirty="0" smtClean="0">
                <a:solidFill>
                  <a:srgbClr val="000000"/>
                </a:solidFill>
                <a:latin typeface="Times New Roman"/>
              </a:rPr>
              <a:t>desorption (</a:t>
            </a:r>
            <a:r>
              <a:rPr lang="en-US" sz="2400" i="1" dirty="0" smtClean="0">
                <a:solidFill>
                  <a:srgbClr val="000000"/>
                </a:solidFill>
                <a:latin typeface="Times New Roman"/>
              </a:rPr>
              <a:t>r</a:t>
            </a:r>
            <a:r>
              <a:rPr lang="en-US" sz="2400" baseline="-25000" dirty="0" smtClean="0">
                <a:solidFill>
                  <a:srgbClr val="000000"/>
                </a:solidFill>
                <a:latin typeface="Times New Roman"/>
              </a:rPr>
              <a:t>d</a:t>
            </a:r>
            <a:r>
              <a:rPr lang="en-US" sz="2400" dirty="0" smtClean="0">
                <a:solidFill>
                  <a:srgbClr val="000000"/>
                </a:solidFill>
                <a:latin typeface="Times New Roman"/>
              </a:rPr>
              <a:t>)</a:t>
            </a:r>
            <a:r>
              <a:rPr lang="en-US" sz="2400" baseline="-25000" dirty="0" smtClean="0">
                <a:solidFill>
                  <a:srgbClr val="000000"/>
                </a:solidFill>
                <a:latin typeface="Times New Roman"/>
              </a:rPr>
              <a:t> </a:t>
            </a:r>
            <a:r>
              <a:rPr lang="en-US" sz="2400" dirty="0" smtClean="0">
                <a:solidFill>
                  <a:srgbClr val="000000"/>
                </a:solidFill>
                <a:latin typeface="Times New Roman"/>
              </a:rPr>
              <a:t> </a:t>
            </a:r>
            <a:r>
              <a:rPr lang="en-US" sz="3600" dirty="0" smtClean="0">
                <a:solidFill>
                  <a:srgbClr val="000000"/>
                </a:solidFill>
                <a:latin typeface="Times New Roman"/>
              </a:rPr>
              <a:t>α</a:t>
            </a:r>
            <a:r>
              <a:rPr lang="en-US" sz="2400" dirty="0" smtClean="0">
                <a:solidFill>
                  <a:srgbClr val="000000"/>
                </a:solidFill>
                <a:latin typeface="Times New Roman"/>
              </a:rPr>
              <a:t>  </a:t>
            </a:r>
            <a:r>
              <a:rPr lang="en-US" sz="2400" dirty="0" err="1" smtClean="0">
                <a:solidFill>
                  <a:srgbClr val="000000"/>
                </a:solidFill>
                <a:latin typeface="Times New Roman"/>
              </a:rPr>
              <a:t>θN</a:t>
            </a:r>
            <a:r>
              <a:rPr lang="en-US" sz="2400" dirty="0" smtClean="0">
                <a:solidFill>
                  <a:srgbClr val="000000"/>
                </a:solidFill>
                <a:latin typeface="Times New Roman"/>
              </a:rPr>
              <a:t> </a:t>
            </a:r>
            <a:r>
              <a:rPr lang="en-US" sz="2400" dirty="0">
                <a:solidFill>
                  <a:srgbClr val="000000"/>
                </a:solidFill>
                <a:latin typeface="Times New Roman"/>
              </a:rPr>
              <a:t>of adsorbed molecules </a:t>
            </a:r>
            <a:endParaRPr lang="en-US" sz="2400" dirty="0" smtClean="0">
              <a:solidFill>
                <a:srgbClr val="000000"/>
              </a:solidFill>
              <a:latin typeface="Times New Roman"/>
            </a:endParaRPr>
          </a:p>
          <a:p>
            <a:pPr marL="342900" indent="-342900">
              <a:lnSpc>
                <a:spcPct val="150000"/>
              </a:lnSpc>
              <a:buFont typeface="Wingdings" pitchFamily="2" charset="2"/>
              <a:buChar char="ü"/>
            </a:pPr>
            <a:r>
              <a:rPr lang="en-US" sz="2400" dirty="0" smtClean="0">
                <a:solidFill>
                  <a:srgbClr val="000000"/>
                </a:solidFill>
                <a:latin typeface="Times New Roman"/>
              </a:rPr>
              <a:t>And hence, </a:t>
            </a:r>
            <a:r>
              <a:rPr lang="en-US" sz="2400" i="1" dirty="0" smtClean="0">
                <a:solidFill>
                  <a:srgbClr val="000000"/>
                </a:solidFill>
                <a:latin typeface="Times New Roman"/>
              </a:rPr>
              <a:t>r</a:t>
            </a:r>
            <a:r>
              <a:rPr lang="en-US" sz="2400" baseline="-25000" dirty="0" smtClean="0">
                <a:solidFill>
                  <a:srgbClr val="000000"/>
                </a:solidFill>
                <a:latin typeface="Times New Roman"/>
              </a:rPr>
              <a:t>d</a:t>
            </a:r>
            <a:r>
              <a:rPr lang="en-US" sz="2400" dirty="0" smtClean="0">
                <a:solidFill>
                  <a:srgbClr val="000000"/>
                </a:solidFill>
                <a:latin typeface="Times New Roman"/>
              </a:rPr>
              <a:t> = </a:t>
            </a:r>
            <a:r>
              <a:rPr lang="en-US" sz="2400" dirty="0" err="1" smtClean="0">
                <a:solidFill>
                  <a:srgbClr val="000000"/>
                </a:solidFill>
                <a:latin typeface="Times New Roman"/>
              </a:rPr>
              <a:t>K</a:t>
            </a:r>
            <a:r>
              <a:rPr lang="en-US" sz="2400" baseline="-25000" dirty="0" err="1" smtClean="0">
                <a:solidFill>
                  <a:srgbClr val="000000"/>
                </a:solidFill>
                <a:latin typeface="Times New Roman"/>
              </a:rPr>
              <a:t>d</a:t>
            </a:r>
            <a:r>
              <a:rPr lang="en-US" sz="2400" dirty="0" err="1" smtClean="0">
                <a:solidFill>
                  <a:srgbClr val="000000"/>
                </a:solidFill>
                <a:latin typeface="Times New Roman"/>
              </a:rPr>
              <a:t>θ</a:t>
            </a:r>
            <a:r>
              <a:rPr lang="en-US" sz="2400" dirty="0" smtClean="0">
                <a:solidFill>
                  <a:srgbClr val="000000"/>
                </a:solidFill>
                <a:latin typeface="Times New Roman"/>
              </a:rPr>
              <a:t> </a:t>
            </a:r>
            <a:r>
              <a:rPr lang="en-US" sz="2400" dirty="0">
                <a:solidFill>
                  <a:srgbClr val="000000"/>
                </a:solidFill>
                <a:latin typeface="Times New Roman"/>
              </a:rPr>
              <a:t>N, were </a:t>
            </a:r>
            <a:r>
              <a:rPr lang="en-US" sz="2400" dirty="0" err="1">
                <a:solidFill>
                  <a:srgbClr val="000000"/>
                </a:solidFill>
                <a:latin typeface="Times New Roman"/>
              </a:rPr>
              <a:t>K</a:t>
            </a:r>
            <a:r>
              <a:rPr lang="en-US" sz="2400" baseline="-25000" dirty="0" err="1">
                <a:solidFill>
                  <a:srgbClr val="000000"/>
                </a:solidFill>
                <a:latin typeface="Times New Roman"/>
              </a:rPr>
              <a:t>d</a:t>
            </a:r>
            <a:r>
              <a:rPr lang="en-US" sz="2400" baseline="30000" dirty="0">
                <a:solidFill>
                  <a:srgbClr val="000000"/>
                </a:solidFill>
                <a:latin typeface="Times New Roman"/>
              </a:rPr>
              <a:t> </a:t>
            </a:r>
            <a:r>
              <a:rPr lang="en-US" sz="2400" dirty="0">
                <a:solidFill>
                  <a:srgbClr val="000000"/>
                </a:solidFill>
                <a:latin typeface="Times New Roman"/>
              </a:rPr>
              <a:t>is a constant at </a:t>
            </a:r>
            <a:r>
              <a:rPr lang="en-US" sz="2400" dirty="0" smtClean="0">
                <a:solidFill>
                  <a:srgbClr val="000000"/>
                </a:solidFill>
                <a:latin typeface="Times New Roman"/>
              </a:rPr>
              <a:t>fixed T. </a:t>
            </a:r>
          </a:p>
          <a:p>
            <a:pPr marL="342900" indent="-342900">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adsorption rate is proportional to the rate of collision of gas phase molecules with unoccupied adsorption sites, since only a monolayer can be formed. </a:t>
            </a:r>
            <a:endParaRPr lang="en-US" sz="2400" dirty="0"/>
          </a:p>
        </p:txBody>
      </p:sp>
      <p:sp>
        <p:nvSpPr>
          <p:cNvPr id="4" name="Rectangle 3"/>
          <p:cNvSpPr/>
          <p:nvPr/>
        </p:nvSpPr>
        <p:spPr>
          <a:xfrm>
            <a:off x="2311559" y="543580"/>
            <a:ext cx="5947397" cy="523220"/>
          </a:xfrm>
          <a:prstGeom prst="rect">
            <a:avLst/>
          </a:prstGeom>
        </p:spPr>
        <p:txBody>
          <a:bodyPr wrap="none">
            <a:spAutoFit/>
          </a:bodyPr>
          <a:lstStyle/>
          <a:p>
            <a:pPr algn="ctr"/>
            <a:r>
              <a:rPr lang="en-US" sz="2800" b="1" dirty="0">
                <a:solidFill>
                  <a:srgbClr val="000000"/>
                </a:solidFill>
                <a:latin typeface="Times New Roman"/>
              </a:rPr>
              <a:t>The Langmuir </a:t>
            </a:r>
            <a:r>
              <a:rPr lang="en-US" sz="2800" b="1" dirty="0" smtClean="0">
                <a:solidFill>
                  <a:srgbClr val="000000"/>
                </a:solidFill>
                <a:latin typeface="Times New Roman"/>
              </a:rPr>
              <a:t>Isotherm (Cont’d ….) </a:t>
            </a:r>
            <a:endParaRPr lang="en-US" sz="2800" dirty="0"/>
          </a:p>
        </p:txBody>
      </p:sp>
      <p:sp>
        <p:nvSpPr>
          <p:cNvPr id="5" name="Slide Number Placeholder 4"/>
          <p:cNvSpPr>
            <a:spLocks noGrp="1"/>
          </p:cNvSpPr>
          <p:nvPr>
            <p:ph type="sldNum" sz="quarter" idx="12"/>
          </p:nvPr>
        </p:nvSpPr>
        <p:spPr/>
        <p:txBody>
          <a:bodyPr/>
          <a:lstStyle/>
          <a:p>
            <a:fld id="{49E5512C-6099-4FFC-A760-54DD952A035E}" type="slidenum">
              <a:rPr lang="en-US" smtClean="0"/>
              <a:pPr/>
              <a:t>101</a:t>
            </a:fld>
            <a:endParaRPr lang="en-US"/>
          </a:p>
        </p:txBody>
      </p:sp>
    </p:spTree>
    <p:extLst>
      <p:ext uri="{BB962C8B-B14F-4D97-AF65-F5344CB8AC3E}">
        <p14:creationId xmlns:p14="http://schemas.microsoft.com/office/powerpoint/2010/main" val="2411049192"/>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528" y="1295400"/>
            <a:ext cx="8255000" cy="1754326"/>
          </a:xfrm>
          <a:prstGeom prst="rect">
            <a:avLst/>
          </a:prstGeom>
        </p:spPr>
        <p:txBody>
          <a:bodyPr wrap="square">
            <a:spAutoFit/>
          </a:bodyPr>
          <a:lstStyle/>
          <a:p>
            <a:pPr lvl="0">
              <a:lnSpc>
                <a:spcPct val="150000"/>
              </a:lnSpc>
            </a:pPr>
            <a:r>
              <a:rPr lang="en-US" sz="2400" dirty="0">
                <a:solidFill>
                  <a:srgbClr val="000000"/>
                </a:solidFill>
                <a:latin typeface="Times New Roman"/>
              </a:rPr>
              <a:t>The rate of collisions of gas molecules with the surface is proportional to the gas pressure P, and the number of unoccupied sites is (1−θ )N. </a:t>
            </a:r>
            <a:endParaRPr lang="en-US" sz="2400" dirty="0">
              <a:solidFill>
                <a:prstClr val="black"/>
              </a:solidFill>
            </a:endParaRPr>
          </a:p>
        </p:txBody>
      </p:sp>
      <p:sp>
        <p:nvSpPr>
          <p:cNvPr id="3" name="Rectangle 2"/>
          <p:cNvSpPr/>
          <p:nvPr/>
        </p:nvSpPr>
        <p:spPr>
          <a:xfrm>
            <a:off x="1073150" y="3429001"/>
            <a:ext cx="8337550" cy="2400657"/>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The adsorption rate is therefore </a:t>
            </a:r>
            <a:endParaRPr lang="en-US" sz="2400" dirty="0" smtClean="0">
              <a:solidFill>
                <a:srgbClr val="000000"/>
              </a:solidFill>
              <a:latin typeface="Times New Roman"/>
            </a:endParaRPr>
          </a:p>
          <a:p>
            <a:pPr algn="just">
              <a:lnSpc>
                <a:spcPct val="150000"/>
              </a:lnSpc>
            </a:pPr>
            <a:r>
              <a:rPr lang="en-US" sz="2400" dirty="0">
                <a:solidFill>
                  <a:srgbClr val="000000"/>
                </a:solidFill>
                <a:latin typeface="Times New Roman"/>
              </a:rPr>
              <a:t> </a:t>
            </a:r>
            <a:r>
              <a:rPr lang="en-US" sz="2400" dirty="0" smtClean="0">
                <a:solidFill>
                  <a:srgbClr val="000000"/>
                </a:solidFill>
                <a:latin typeface="Times New Roman"/>
              </a:rPr>
              <a:t>            </a:t>
            </a:r>
            <a:r>
              <a:rPr lang="en-US" sz="2800" dirty="0" err="1" smtClean="0">
                <a:solidFill>
                  <a:srgbClr val="000000"/>
                </a:solidFill>
                <a:latin typeface="Times New Roman"/>
              </a:rPr>
              <a:t>r</a:t>
            </a:r>
            <a:r>
              <a:rPr lang="en-US" sz="2800" baseline="-25000" dirty="0" err="1" smtClean="0">
                <a:solidFill>
                  <a:srgbClr val="000000"/>
                </a:solidFill>
                <a:latin typeface="Times New Roman"/>
              </a:rPr>
              <a:t>a</a:t>
            </a:r>
            <a:r>
              <a:rPr lang="en-US" sz="2800" dirty="0" smtClean="0">
                <a:solidFill>
                  <a:srgbClr val="000000"/>
                </a:solidFill>
                <a:latin typeface="Times New Roman"/>
              </a:rPr>
              <a:t> = </a:t>
            </a:r>
            <a:r>
              <a:rPr lang="en-US" sz="2800" dirty="0" err="1" smtClean="0">
                <a:solidFill>
                  <a:srgbClr val="000000"/>
                </a:solidFill>
                <a:latin typeface="Times New Roman"/>
              </a:rPr>
              <a:t>K</a:t>
            </a:r>
            <a:r>
              <a:rPr lang="en-US" sz="2800" baseline="-25000" dirty="0" err="1" smtClean="0">
                <a:solidFill>
                  <a:srgbClr val="000000"/>
                </a:solidFill>
                <a:latin typeface="Times New Roman"/>
              </a:rPr>
              <a:t>a</a:t>
            </a:r>
            <a:r>
              <a:rPr lang="en-US" sz="2800" baseline="30000" dirty="0" smtClean="0">
                <a:solidFill>
                  <a:srgbClr val="000000"/>
                </a:solidFill>
                <a:latin typeface="Times New Roman"/>
              </a:rPr>
              <a:t> </a:t>
            </a:r>
            <a:r>
              <a:rPr lang="en-US" sz="2800" dirty="0">
                <a:solidFill>
                  <a:srgbClr val="000000"/>
                </a:solidFill>
                <a:latin typeface="Times New Roman"/>
              </a:rPr>
              <a:t>P (1 −θ)N, </a:t>
            </a:r>
            <a:r>
              <a:rPr lang="en-US" sz="2400" dirty="0" smtClean="0">
                <a:solidFill>
                  <a:srgbClr val="000000"/>
                </a:solidFill>
                <a:latin typeface="Times New Roman"/>
              </a:rPr>
              <a:t>were </a:t>
            </a:r>
            <a:r>
              <a:rPr lang="en-US" sz="2400" dirty="0" err="1" smtClean="0">
                <a:solidFill>
                  <a:srgbClr val="000000"/>
                </a:solidFill>
                <a:latin typeface="Times New Roman"/>
              </a:rPr>
              <a:t>K</a:t>
            </a:r>
            <a:r>
              <a:rPr lang="en-US" sz="2400" baseline="-25000" dirty="0" err="1" smtClean="0">
                <a:solidFill>
                  <a:srgbClr val="000000"/>
                </a:solidFill>
                <a:latin typeface="Times New Roman"/>
              </a:rPr>
              <a:t>a</a:t>
            </a:r>
            <a:r>
              <a:rPr lang="en-US" sz="2400" baseline="30000" dirty="0" smtClean="0">
                <a:solidFill>
                  <a:srgbClr val="000000"/>
                </a:solidFill>
                <a:latin typeface="Times New Roman"/>
              </a:rPr>
              <a:t> </a:t>
            </a:r>
            <a:r>
              <a:rPr lang="en-US" sz="2400" dirty="0">
                <a:solidFill>
                  <a:srgbClr val="000000"/>
                </a:solidFill>
                <a:latin typeface="Times New Roman"/>
              </a:rPr>
              <a:t>is a constant at fixed T.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Equating </a:t>
            </a:r>
            <a:r>
              <a:rPr lang="en-US" sz="2400" dirty="0">
                <a:solidFill>
                  <a:srgbClr val="000000"/>
                </a:solidFill>
                <a:latin typeface="Times New Roman"/>
              </a:rPr>
              <a:t>the adsorption &amp; desorption rates and </a:t>
            </a:r>
            <a:r>
              <a:rPr lang="en-US" sz="2400" dirty="0" smtClean="0">
                <a:solidFill>
                  <a:srgbClr val="000000"/>
                </a:solidFill>
                <a:latin typeface="Times New Roman"/>
              </a:rPr>
              <a:t>solving </a:t>
            </a:r>
            <a:r>
              <a:rPr lang="en-US" sz="2400" dirty="0">
                <a:solidFill>
                  <a:srgbClr val="000000"/>
                </a:solidFill>
                <a:latin typeface="Times New Roman"/>
              </a:rPr>
              <a:t>for θ, we get </a:t>
            </a:r>
            <a:endParaRPr lang="en-US" sz="2400" dirty="0"/>
          </a:p>
        </p:txBody>
      </p:sp>
      <p:sp>
        <p:nvSpPr>
          <p:cNvPr id="4" name="Rectangle 3"/>
          <p:cNvSpPr/>
          <p:nvPr/>
        </p:nvSpPr>
        <p:spPr>
          <a:xfrm>
            <a:off x="2311559" y="543580"/>
            <a:ext cx="5947397" cy="523220"/>
          </a:xfrm>
          <a:prstGeom prst="rect">
            <a:avLst/>
          </a:prstGeom>
        </p:spPr>
        <p:txBody>
          <a:bodyPr wrap="none">
            <a:spAutoFit/>
          </a:bodyPr>
          <a:lstStyle/>
          <a:p>
            <a:pPr algn="ctr"/>
            <a:r>
              <a:rPr lang="en-US" sz="2800" b="1" dirty="0">
                <a:solidFill>
                  <a:srgbClr val="000000"/>
                </a:solidFill>
                <a:latin typeface="Times New Roman"/>
              </a:rPr>
              <a:t>The Langmuir </a:t>
            </a:r>
            <a:r>
              <a:rPr lang="en-US" sz="2800" b="1" dirty="0" smtClean="0">
                <a:solidFill>
                  <a:srgbClr val="000000"/>
                </a:solidFill>
                <a:latin typeface="Times New Roman"/>
              </a:rPr>
              <a:t>Isotherm (Cont’d ….) </a:t>
            </a:r>
            <a:endParaRPr lang="en-US" sz="2800" dirty="0"/>
          </a:p>
        </p:txBody>
      </p:sp>
      <p:sp>
        <p:nvSpPr>
          <p:cNvPr id="5" name="Slide Number Placeholder 4"/>
          <p:cNvSpPr>
            <a:spLocks noGrp="1"/>
          </p:cNvSpPr>
          <p:nvPr>
            <p:ph type="sldNum" sz="quarter" idx="12"/>
          </p:nvPr>
        </p:nvSpPr>
        <p:spPr/>
        <p:txBody>
          <a:bodyPr/>
          <a:lstStyle/>
          <a:p>
            <a:fld id="{49E5512C-6099-4FFC-A760-54DD952A035E}" type="slidenum">
              <a:rPr lang="en-US" smtClean="0"/>
              <a:pPr/>
              <a:t>102</a:t>
            </a:fld>
            <a:endParaRPr lang="en-US"/>
          </a:p>
        </p:txBody>
      </p:sp>
    </p:spTree>
    <p:extLst>
      <p:ext uri="{BB962C8B-B14F-4D97-AF65-F5344CB8AC3E}">
        <p14:creationId xmlns:p14="http://schemas.microsoft.com/office/powerpoint/2010/main" val="1990035686"/>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2920992" y="1447801"/>
            <a:ext cx="2342356"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3083277" y="2286000"/>
            <a:ext cx="22288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a:stretch>
            <a:fillRect/>
          </a:stretch>
        </p:blipFill>
        <p:spPr bwMode="auto">
          <a:xfrm>
            <a:off x="3284493" y="3525983"/>
            <a:ext cx="202763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Rot="1" noChangeAspect="1" noMove="1" noResize="1" noEditPoints="1" noAdjustHandles="1" noChangeArrowheads="1" noChangeShapeType="1" noTextEdit="1"/>
          </p:cNvSpPr>
          <p:nvPr/>
        </p:nvSpPr>
        <p:spPr>
          <a:xfrm>
            <a:off x="3896947" y="4953000"/>
            <a:ext cx="1415180" cy="664862"/>
          </a:xfrm>
          <a:prstGeom prst="rect">
            <a:avLst/>
          </a:prstGeom>
          <a:blipFill rotWithShape="1">
            <a:blip r:embed="rId5" cstate="print">
              <a:lum bright="-20000" contrast="40000"/>
            </a:blip>
            <a:stretch>
              <a:fillRect l="-7009" b="-917"/>
            </a:stretch>
          </a:blipFill>
        </p:spPr>
        <p:txBody>
          <a:bodyPr/>
          <a:lstStyle/>
          <a:p>
            <a:r>
              <a:rPr lang="en-US">
                <a:noFill/>
              </a:rPr>
              <a:t> </a:t>
            </a:r>
          </a:p>
        </p:txBody>
      </p:sp>
      <p:sp>
        <p:nvSpPr>
          <p:cNvPr id="3" name="TextBox 2"/>
          <p:cNvSpPr txBox="1"/>
          <p:nvPr/>
        </p:nvSpPr>
        <p:spPr>
          <a:xfrm>
            <a:off x="5598391" y="1555105"/>
            <a:ext cx="31598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  (1)</a:t>
            </a:r>
            <a:endParaRPr lang="en-US" sz="2400" dirty="0">
              <a:latin typeface="Times New Roman" pitchFamily="18" charset="0"/>
              <a:cs typeface="Times New Roman" pitchFamily="18" charset="0"/>
            </a:endParaRPr>
          </a:p>
        </p:txBody>
      </p:sp>
      <p:sp>
        <p:nvSpPr>
          <p:cNvPr id="7" name="TextBox 6"/>
          <p:cNvSpPr txBox="1"/>
          <p:nvPr/>
        </p:nvSpPr>
        <p:spPr>
          <a:xfrm>
            <a:off x="5590887" y="2319636"/>
            <a:ext cx="31598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  (2)</a:t>
            </a:r>
            <a:endParaRPr lang="en-US" sz="2400" dirty="0">
              <a:latin typeface="Times New Roman" pitchFamily="18" charset="0"/>
              <a:cs typeface="Times New Roman" pitchFamily="18" charset="0"/>
            </a:endParaRPr>
          </a:p>
        </p:txBody>
      </p:sp>
      <p:sp>
        <p:nvSpPr>
          <p:cNvPr id="8" name="TextBox 7"/>
          <p:cNvSpPr txBox="1"/>
          <p:nvPr/>
        </p:nvSpPr>
        <p:spPr>
          <a:xfrm>
            <a:off x="5740977" y="3816643"/>
            <a:ext cx="31598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  (3)</a:t>
            </a:r>
            <a:endParaRPr lang="en-US" sz="2400" dirty="0">
              <a:latin typeface="Times New Roman" pitchFamily="18" charset="0"/>
              <a:cs typeface="Times New Roman" pitchFamily="18" charset="0"/>
            </a:endParaRPr>
          </a:p>
        </p:txBody>
      </p:sp>
      <p:sp>
        <p:nvSpPr>
          <p:cNvPr id="9" name="TextBox 8"/>
          <p:cNvSpPr txBox="1"/>
          <p:nvPr/>
        </p:nvSpPr>
        <p:spPr>
          <a:xfrm>
            <a:off x="5755987" y="5054599"/>
            <a:ext cx="31598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  (4)</a:t>
            </a:r>
            <a:endParaRPr lang="en-US" sz="2400" dirty="0">
              <a:latin typeface="Times New Roman" pitchFamily="18" charset="0"/>
              <a:cs typeface="Times New Roman" pitchFamily="18" charset="0"/>
            </a:endParaRPr>
          </a:p>
        </p:txBody>
      </p:sp>
      <p:sp>
        <p:nvSpPr>
          <p:cNvPr id="10" name="Rectangle 9"/>
          <p:cNvSpPr/>
          <p:nvPr/>
        </p:nvSpPr>
        <p:spPr>
          <a:xfrm>
            <a:off x="2311559" y="543580"/>
            <a:ext cx="5947397" cy="523220"/>
          </a:xfrm>
          <a:prstGeom prst="rect">
            <a:avLst/>
          </a:prstGeom>
        </p:spPr>
        <p:txBody>
          <a:bodyPr wrap="none">
            <a:spAutoFit/>
          </a:bodyPr>
          <a:lstStyle/>
          <a:p>
            <a:pPr algn="ctr"/>
            <a:r>
              <a:rPr lang="en-US" sz="2800" b="1" dirty="0">
                <a:solidFill>
                  <a:srgbClr val="000000"/>
                </a:solidFill>
                <a:latin typeface="Times New Roman"/>
              </a:rPr>
              <a:t>The Langmuir </a:t>
            </a:r>
            <a:r>
              <a:rPr lang="en-US" sz="2800" b="1" dirty="0" smtClean="0">
                <a:solidFill>
                  <a:srgbClr val="000000"/>
                </a:solidFill>
                <a:latin typeface="Times New Roman"/>
              </a:rPr>
              <a:t>Isotherm (Cont’d ….) </a:t>
            </a:r>
            <a:endParaRPr lang="en-US" sz="2800" dirty="0"/>
          </a:p>
        </p:txBody>
      </p:sp>
      <p:sp>
        <p:nvSpPr>
          <p:cNvPr id="11" name="Slide Number Placeholder 10"/>
          <p:cNvSpPr>
            <a:spLocks noGrp="1"/>
          </p:cNvSpPr>
          <p:nvPr>
            <p:ph type="sldNum" sz="quarter" idx="12"/>
          </p:nvPr>
        </p:nvSpPr>
        <p:spPr/>
        <p:txBody>
          <a:bodyPr/>
          <a:lstStyle/>
          <a:p>
            <a:fld id="{49E5512C-6099-4FFC-A760-54DD952A035E}" type="slidenum">
              <a:rPr lang="en-US" smtClean="0"/>
              <a:pPr/>
              <a:t>103</a:t>
            </a:fld>
            <a:endParaRPr lang="en-US"/>
          </a:p>
        </p:txBody>
      </p:sp>
    </p:spTree>
    <p:extLst>
      <p:ext uri="{BB962C8B-B14F-4D97-AF65-F5344CB8AC3E}">
        <p14:creationId xmlns:p14="http://schemas.microsoft.com/office/powerpoint/2010/main" val="892685284"/>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1600200"/>
            <a:ext cx="8420100" cy="3970318"/>
          </a:xfrm>
          <a:prstGeom prst="rect">
            <a:avLst/>
          </a:prstGeom>
        </p:spPr>
        <p:txBody>
          <a:bodyPr wrap="square">
            <a:spAutoFit/>
          </a:bodyPr>
          <a:lstStyle/>
          <a:p>
            <a:pPr marL="342900" indent="-342900">
              <a:lnSpc>
                <a:spcPct val="150000"/>
              </a:lnSpc>
              <a:buFont typeface="Wingdings" pitchFamily="2" charset="2"/>
              <a:buChar char="ü"/>
            </a:pPr>
            <a:r>
              <a:rPr lang="en-US" sz="2400" dirty="0">
                <a:solidFill>
                  <a:srgbClr val="000000"/>
                </a:solidFill>
                <a:latin typeface="Times New Roman"/>
              </a:rPr>
              <a:t>Since the rate constants </a:t>
            </a:r>
            <a:r>
              <a:rPr lang="en-US" sz="2400" i="1" dirty="0" err="1" smtClean="0">
                <a:solidFill>
                  <a:srgbClr val="000000"/>
                </a:solidFill>
                <a:latin typeface="Times New Roman"/>
              </a:rPr>
              <a:t>k</a:t>
            </a:r>
            <a:r>
              <a:rPr lang="en-US" sz="2400" i="1" baseline="-25000" dirty="0" err="1" smtClean="0">
                <a:solidFill>
                  <a:srgbClr val="000000"/>
                </a:solidFill>
                <a:latin typeface="Times New Roman"/>
              </a:rPr>
              <a:t>a</a:t>
            </a:r>
            <a:r>
              <a:rPr lang="en-US" sz="2400" i="1" dirty="0" smtClean="0">
                <a:solidFill>
                  <a:srgbClr val="000000"/>
                </a:solidFill>
                <a:latin typeface="Times New Roman"/>
              </a:rPr>
              <a:t> </a:t>
            </a:r>
            <a:r>
              <a:rPr lang="en-US" sz="2400" dirty="0">
                <a:solidFill>
                  <a:srgbClr val="000000"/>
                </a:solidFill>
                <a:latin typeface="Times New Roman"/>
              </a:rPr>
              <a:t>and </a:t>
            </a:r>
            <a:r>
              <a:rPr lang="en-US" sz="2400" i="1" dirty="0" err="1" smtClean="0">
                <a:solidFill>
                  <a:srgbClr val="000000"/>
                </a:solidFill>
                <a:latin typeface="Times New Roman"/>
              </a:rPr>
              <a:t>k</a:t>
            </a:r>
            <a:r>
              <a:rPr lang="en-US" sz="2400" i="1" baseline="-25000" dirty="0" err="1" smtClean="0">
                <a:solidFill>
                  <a:srgbClr val="000000"/>
                </a:solidFill>
                <a:latin typeface="Times New Roman"/>
              </a:rPr>
              <a:t>d</a:t>
            </a:r>
            <a:r>
              <a:rPr lang="en-US" sz="2400" i="1" dirty="0" smtClean="0">
                <a:solidFill>
                  <a:srgbClr val="000000"/>
                </a:solidFill>
                <a:latin typeface="Times New Roman"/>
              </a:rPr>
              <a:t> </a:t>
            </a:r>
            <a:r>
              <a:rPr lang="en-US" sz="2400" dirty="0">
                <a:solidFill>
                  <a:srgbClr val="000000"/>
                </a:solidFill>
                <a:latin typeface="Times New Roman"/>
              </a:rPr>
              <a:t>depend on temperature, b depends on T. </a:t>
            </a:r>
            <a:endParaRPr lang="en-US" sz="2400" dirty="0" smtClean="0">
              <a:solidFill>
                <a:srgbClr val="000000"/>
              </a:solidFill>
              <a:latin typeface="Times New Roman"/>
            </a:endParaRPr>
          </a:p>
          <a:p>
            <a:pPr marL="342900" indent="-342900">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fraction θ of sites occupied at pressure P </a:t>
            </a:r>
            <a:r>
              <a:rPr lang="en-US" sz="2400" dirty="0" smtClean="0">
                <a:solidFill>
                  <a:srgbClr val="000000"/>
                </a:solidFill>
                <a:latin typeface="Times New Roman"/>
              </a:rPr>
              <a:t>equals  </a:t>
            </a:r>
          </a:p>
          <a:p>
            <a:pPr>
              <a:lnSpc>
                <a:spcPct val="150000"/>
              </a:lnSpc>
            </a:pPr>
            <a:r>
              <a:rPr lang="en-US" sz="2400" dirty="0" smtClean="0">
                <a:solidFill>
                  <a:srgbClr val="000000"/>
                </a:solidFill>
                <a:latin typeface="Times New Roman"/>
              </a:rPr>
              <a:t>Where </a:t>
            </a:r>
            <a:r>
              <a:rPr lang="en-US" sz="2400" dirty="0">
                <a:solidFill>
                  <a:srgbClr val="000000"/>
                </a:solidFill>
                <a:latin typeface="Times New Roman"/>
              </a:rPr>
              <a:t>V is the volume adsorbed at P and </a:t>
            </a:r>
            <a:r>
              <a:rPr lang="en-US" sz="2400" dirty="0" err="1">
                <a:solidFill>
                  <a:srgbClr val="000000"/>
                </a:solidFill>
                <a:latin typeface="Times New Roman"/>
              </a:rPr>
              <a:t>V</a:t>
            </a:r>
            <a:r>
              <a:rPr lang="en-US" sz="2400" baseline="-25000" dirty="0" err="1">
                <a:solidFill>
                  <a:srgbClr val="000000"/>
                </a:solidFill>
                <a:latin typeface="Times New Roman"/>
              </a:rPr>
              <a:t>mon</a:t>
            </a:r>
            <a:r>
              <a:rPr lang="en-US" sz="2400" baseline="30000" dirty="0">
                <a:solidFill>
                  <a:srgbClr val="000000"/>
                </a:solidFill>
                <a:latin typeface="Times New Roman"/>
              </a:rPr>
              <a:t> </a:t>
            </a:r>
            <a:r>
              <a:rPr lang="en-US" sz="2400" dirty="0">
                <a:solidFill>
                  <a:srgbClr val="000000"/>
                </a:solidFill>
                <a:latin typeface="Times New Roman"/>
              </a:rPr>
              <a:t>is the volume adsorbed in the high pressure limit when a mono layer covers the entire surface </a:t>
            </a:r>
            <a:endParaRPr lang="en-US" sz="2400" dirty="0" smtClean="0">
              <a:solidFill>
                <a:srgbClr val="000000"/>
              </a:solidFill>
              <a:latin typeface="Times New Roman"/>
            </a:endParaRPr>
          </a:p>
          <a:p>
            <a:pPr>
              <a:lnSpc>
                <a:spcPct val="150000"/>
              </a:lnSpc>
            </a:pPr>
            <a:r>
              <a:rPr lang="en-US" sz="2400" dirty="0" smtClean="0">
                <a:solidFill>
                  <a:srgbClr val="000000"/>
                </a:solidFill>
                <a:latin typeface="Times New Roman"/>
              </a:rPr>
              <a:t>Equation (4</a:t>
            </a:r>
            <a:r>
              <a:rPr lang="en-US" sz="2400" dirty="0">
                <a:solidFill>
                  <a:srgbClr val="000000"/>
                </a:solidFill>
                <a:latin typeface="Times New Roman"/>
              </a:rPr>
              <a:t>) becomes: </a:t>
            </a:r>
            <a:endParaRPr lang="en-US" sz="2400" dirty="0"/>
          </a:p>
        </p:txBody>
      </p:sp>
      <p:sp>
        <p:nvSpPr>
          <p:cNvPr id="3" name="Rectangle 2"/>
          <p:cNvSpPr/>
          <p:nvPr/>
        </p:nvSpPr>
        <p:spPr>
          <a:xfrm>
            <a:off x="2311559" y="543580"/>
            <a:ext cx="5947397" cy="523220"/>
          </a:xfrm>
          <a:prstGeom prst="rect">
            <a:avLst/>
          </a:prstGeom>
        </p:spPr>
        <p:txBody>
          <a:bodyPr wrap="none">
            <a:spAutoFit/>
          </a:bodyPr>
          <a:lstStyle/>
          <a:p>
            <a:pPr algn="ctr"/>
            <a:r>
              <a:rPr lang="en-US" sz="2800" b="1" dirty="0">
                <a:solidFill>
                  <a:srgbClr val="000000"/>
                </a:solidFill>
                <a:latin typeface="Times New Roman"/>
              </a:rPr>
              <a:t>The Langmuir </a:t>
            </a:r>
            <a:r>
              <a:rPr lang="en-US" sz="2800" b="1" dirty="0" smtClean="0">
                <a:solidFill>
                  <a:srgbClr val="000000"/>
                </a:solidFill>
                <a:latin typeface="Times New Roman"/>
              </a:rPr>
              <a:t>Isotherm (Cont’d ….) </a:t>
            </a:r>
            <a:endParaRPr lang="en-US" sz="2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1591" y="2906424"/>
            <a:ext cx="986487" cy="4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9E5512C-6099-4FFC-A760-54DD952A035E}" type="slidenum">
              <a:rPr lang="en-US" smtClean="0"/>
              <a:pPr/>
              <a:t>104</a:t>
            </a:fld>
            <a:endParaRPr lang="en-US"/>
          </a:p>
        </p:txBody>
      </p:sp>
    </p:spTree>
    <p:extLst>
      <p:ext uri="{BB962C8B-B14F-4D97-AF65-F5344CB8AC3E}">
        <p14:creationId xmlns:p14="http://schemas.microsoft.com/office/powerpoint/2010/main" val="3754119877"/>
      </p:ext>
    </p:extLst>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8573" y="1447801"/>
            <a:ext cx="16097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11559" y="543580"/>
            <a:ext cx="5947397" cy="523220"/>
          </a:xfrm>
          <a:prstGeom prst="rect">
            <a:avLst/>
          </a:prstGeom>
        </p:spPr>
        <p:txBody>
          <a:bodyPr wrap="none">
            <a:spAutoFit/>
          </a:bodyPr>
          <a:lstStyle/>
          <a:p>
            <a:pPr algn="ctr"/>
            <a:r>
              <a:rPr lang="en-US" sz="2800" b="1" dirty="0">
                <a:solidFill>
                  <a:srgbClr val="000000"/>
                </a:solidFill>
                <a:latin typeface="Times New Roman"/>
              </a:rPr>
              <a:t>The Langmuir </a:t>
            </a:r>
            <a:r>
              <a:rPr lang="en-US" sz="2800" b="1" dirty="0" smtClean="0">
                <a:solidFill>
                  <a:srgbClr val="000000"/>
                </a:solidFill>
                <a:latin typeface="Times New Roman"/>
              </a:rPr>
              <a:t>Isotherm (Cont’d ….) </a:t>
            </a:r>
            <a:endParaRPr lang="en-US" sz="2800" dirty="0"/>
          </a:p>
        </p:txBody>
      </p:sp>
      <p:sp>
        <p:nvSpPr>
          <p:cNvPr id="2" name="Rectangle 1"/>
          <p:cNvSpPr/>
          <p:nvPr/>
        </p:nvSpPr>
        <p:spPr>
          <a:xfrm>
            <a:off x="742950" y="2551837"/>
            <a:ext cx="8420100" cy="3785652"/>
          </a:xfrm>
          <a:prstGeom prst="rect">
            <a:avLst/>
          </a:prstGeom>
        </p:spPr>
        <p:txBody>
          <a:bodyPr wrap="square">
            <a:spAutoFit/>
          </a:bodyPr>
          <a:lstStyle/>
          <a:p>
            <a:pPr marL="342900" indent="-342900" algn="just">
              <a:lnSpc>
                <a:spcPct val="150000"/>
              </a:lnSpc>
              <a:buFont typeface="Wingdings" pitchFamily="2" charset="2"/>
              <a:buChar char="ü"/>
            </a:pPr>
            <a:r>
              <a:rPr lang="en-US" sz="2400" dirty="0">
                <a:latin typeface="Times New Roman" pitchFamily="18" charset="0"/>
                <a:cs typeface="Times New Roman" pitchFamily="18" charset="0"/>
              </a:rPr>
              <a:t>Note: In the low-P </a:t>
            </a:r>
            <a:r>
              <a:rPr lang="en-US" sz="2400" dirty="0" smtClean="0">
                <a:latin typeface="Times New Roman" pitchFamily="18" charset="0"/>
                <a:cs typeface="Times New Roman" pitchFamily="18" charset="0"/>
              </a:rPr>
              <a:t>limit, </a:t>
            </a:r>
            <a:r>
              <a:rPr lang="en-US" sz="2400" dirty="0" err="1">
                <a:latin typeface="Times New Roman" pitchFamily="18" charset="0"/>
                <a:cs typeface="Times New Roman" pitchFamily="18" charset="0"/>
              </a:rPr>
              <a:t>bp</a:t>
            </a:r>
            <a:r>
              <a:rPr lang="en-US" sz="2400" dirty="0">
                <a:latin typeface="Times New Roman" pitchFamily="18" charset="0"/>
                <a:cs typeface="Times New Roman" pitchFamily="18" charset="0"/>
              </a:rPr>
              <a:t> in the denominator in </a:t>
            </a:r>
            <a:r>
              <a:rPr lang="en-US" sz="2400" dirty="0" smtClean="0">
                <a:latin typeface="Times New Roman" pitchFamily="18" charset="0"/>
                <a:cs typeface="Times New Roman" pitchFamily="18" charset="0"/>
              </a:rPr>
              <a:t>equation (5</a:t>
            </a:r>
            <a:r>
              <a:rPr lang="en-US" sz="2400" dirty="0">
                <a:latin typeface="Times New Roman" pitchFamily="18" charset="0"/>
                <a:cs typeface="Times New Roman" pitchFamily="18" charset="0"/>
              </a:rPr>
              <a:t>) can be neglected and θ increases linearly with P, according to θ = </a:t>
            </a:r>
            <a:r>
              <a:rPr lang="en-US" sz="2400" i="1" dirty="0" err="1">
                <a:latin typeface="Times New Roman" pitchFamily="18" charset="0"/>
                <a:cs typeface="Times New Roman" pitchFamily="18" charset="0"/>
              </a:rPr>
              <a:t>bp</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high P-limit, </a:t>
            </a:r>
            <a:r>
              <a:rPr lang="en-US" sz="2400" dirty="0" smtClean="0">
                <a:latin typeface="Times New Roman" pitchFamily="18" charset="0"/>
                <a:cs typeface="Times New Roman" pitchFamily="18" charset="0"/>
              </a:rPr>
              <a:t>θ         </a:t>
            </a:r>
            <a:r>
              <a:rPr lang="en-US" sz="2400" dirty="0">
                <a:latin typeface="Times New Roman" pitchFamily="18" charset="0"/>
                <a:cs typeface="Times New Roman" pitchFamily="18" charset="0"/>
              </a:rPr>
              <a:t>1.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Fig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below </a:t>
            </a:r>
            <a:r>
              <a:rPr lang="en-US" sz="2400" dirty="0">
                <a:latin typeface="Times New Roman" pitchFamily="18" charset="0"/>
                <a:cs typeface="Times New Roman" pitchFamily="18" charset="0"/>
              </a:rPr>
              <a:t>plots θ versus P according to the Langmuir isotherm </a:t>
            </a:r>
            <a:r>
              <a:rPr lang="en-US" sz="2400" dirty="0" smtClean="0">
                <a:latin typeface="Times New Roman" pitchFamily="18" charset="0"/>
                <a:cs typeface="Times New Roman" pitchFamily="18" charset="0"/>
              </a:rPr>
              <a:t>(5</a:t>
            </a:r>
            <a:r>
              <a:rPr lang="en-US" sz="2400" dirty="0">
                <a:latin typeface="Times New Roman" pitchFamily="18" charset="0"/>
                <a:cs typeface="Times New Roman" pitchFamily="18" charset="0"/>
              </a:rPr>
              <a:t>) for several values of b. </a:t>
            </a:r>
          </a:p>
        </p:txBody>
      </p:sp>
      <p:cxnSp>
        <p:nvCxnSpPr>
          <p:cNvPr id="5" name="Straight Arrow Connector 4"/>
          <p:cNvCxnSpPr/>
          <p:nvPr/>
        </p:nvCxnSpPr>
        <p:spPr>
          <a:xfrm>
            <a:off x="4090247" y="4572000"/>
            <a:ext cx="5063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598391" y="1555105"/>
            <a:ext cx="31598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  (5)</a:t>
            </a:r>
            <a:endParaRPr lang="en-US" sz="24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49E5512C-6099-4FFC-A760-54DD952A035E}" type="slidenum">
              <a:rPr lang="en-US" smtClean="0"/>
              <a:pPr/>
              <a:t>105</a:t>
            </a:fld>
            <a:endParaRPr lang="en-US"/>
          </a:p>
        </p:txBody>
      </p:sp>
    </p:spTree>
    <p:extLst>
      <p:ext uri="{BB962C8B-B14F-4D97-AF65-F5344CB8AC3E}">
        <p14:creationId xmlns:p14="http://schemas.microsoft.com/office/powerpoint/2010/main" val="2087975712"/>
      </p:ext>
    </p:extLst>
  </p:cSld>
  <p:clrMapOvr>
    <a:masterClrMapping/>
  </p:clrMapOvr>
  <p:transition spd="slow">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311" y="1781175"/>
            <a:ext cx="527804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11559" y="543580"/>
            <a:ext cx="5947397" cy="523220"/>
          </a:xfrm>
          <a:prstGeom prst="rect">
            <a:avLst/>
          </a:prstGeom>
        </p:spPr>
        <p:txBody>
          <a:bodyPr wrap="none">
            <a:spAutoFit/>
          </a:bodyPr>
          <a:lstStyle/>
          <a:p>
            <a:pPr algn="ctr"/>
            <a:r>
              <a:rPr lang="en-US" sz="2800" b="1" dirty="0">
                <a:solidFill>
                  <a:srgbClr val="000000"/>
                </a:solidFill>
                <a:latin typeface="Times New Roman"/>
              </a:rPr>
              <a:t>The Langmuir </a:t>
            </a:r>
            <a:r>
              <a:rPr lang="en-US" sz="2800" b="1" dirty="0" smtClean="0">
                <a:solidFill>
                  <a:srgbClr val="000000"/>
                </a:solidFill>
                <a:latin typeface="Times New Roman"/>
              </a:rPr>
              <a:t>Isotherm (Cont’d ….) </a:t>
            </a:r>
            <a:endParaRPr lang="en-US" sz="2800" dirty="0"/>
          </a:p>
        </p:txBody>
      </p:sp>
      <p:sp>
        <p:nvSpPr>
          <p:cNvPr id="2" name="Rectangle 1"/>
          <p:cNvSpPr/>
          <p:nvPr/>
        </p:nvSpPr>
        <p:spPr>
          <a:xfrm>
            <a:off x="825501" y="5486401"/>
            <a:ext cx="8502649" cy="646331"/>
          </a:xfrm>
          <a:prstGeom prst="rect">
            <a:avLst/>
          </a:prstGeom>
        </p:spPr>
        <p:txBody>
          <a:bodyPr wrap="square">
            <a:spAutoFit/>
          </a:bodyPr>
          <a:lstStyle/>
          <a:p>
            <a:r>
              <a:rPr lang="en-US" b="1" dirty="0" smtClean="0">
                <a:latin typeface="Times New Roman" pitchFamily="18" charset="0"/>
                <a:cs typeface="Times New Roman" pitchFamily="18" charset="0"/>
              </a:rPr>
              <a:t>Fig Langmuir isotherms of fractional surface coverage versus gas pressure for several values of the rate-constants ratio. </a:t>
            </a:r>
            <a:endParaRPr lang="en-US"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106</a:t>
            </a:fld>
            <a:endParaRPr lang="en-US"/>
          </a:p>
        </p:txBody>
      </p:sp>
    </p:spTree>
    <p:extLst>
      <p:ext uri="{BB962C8B-B14F-4D97-AF65-F5344CB8AC3E}">
        <p14:creationId xmlns:p14="http://schemas.microsoft.com/office/powerpoint/2010/main" val="1299402434"/>
      </p:ext>
    </p:extLst>
  </p:cSld>
  <p:clrMapOvr>
    <a:masterClrMapping/>
  </p:clrMapOvr>
  <p:transition spd="slow">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700" y="2133600"/>
            <a:ext cx="8007350" cy="1754326"/>
          </a:xfrm>
          <a:prstGeom prst="rect">
            <a:avLst/>
          </a:prstGeom>
        </p:spPr>
        <p:txBody>
          <a:bodyPr wrap="square">
            <a:spAutoFit/>
          </a:bodyPr>
          <a:lstStyle/>
          <a:p>
            <a:pPr algn="just">
              <a:lnSpc>
                <a:spcPct val="150000"/>
              </a:lnSpc>
            </a:pPr>
            <a:r>
              <a:rPr lang="en-US" sz="2400" dirty="0" smtClean="0">
                <a:solidFill>
                  <a:srgbClr val="000000"/>
                </a:solidFill>
                <a:latin typeface="Times New Roman"/>
              </a:rPr>
              <a:t>1</a:t>
            </a:r>
            <a:r>
              <a:rPr lang="en-US" sz="2400" dirty="0">
                <a:solidFill>
                  <a:srgbClr val="000000"/>
                </a:solidFill>
                <a:latin typeface="Times New Roman"/>
              </a:rPr>
              <a:t>. The surfaces of most solids are not uniform, </a:t>
            </a:r>
          </a:p>
          <a:p>
            <a:pPr algn="just">
              <a:lnSpc>
                <a:spcPct val="150000"/>
              </a:lnSpc>
            </a:pPr>
            <a:r>
              <a:rPr lang="en-US" sz="2400" dirty="0">
                <a:solidFill>
                  <a:srgbClr val="000000"/>
                </a:solidFill>
                <a:latin typeface="Times New Roman"/>
              </a:rPr>
              <a:t>2. Desorption rate depends on the location of the adsorbed molecules </a:t>
            </a:r>
          </a:p>
        </p:txBody>
      </p:sp>
      <p:sp>
        <p:nvSpPr>
          <p:cNvPr id="3" name="Rectangle 2"/>
          <p:cNvSpPr/>
          <p:nvPr/>
        </p:nvSpPr>
        <p:spPr>
          <a:xfrm>
            <a:off x="2311559" y="543580"/>
            <a:ext cx="5947397" cy="523220"/>
          </a:xfrm>
          <a:prstGeom prst="rect">
            <a:avLst/>
          </a:prstGeom>
        </p:spPr>
        <p:txBody>
          <a:bodyPr wrap="none">
            <a:spAutoFit/>
          </a:bodyPr>
          <a:lstStyle/>
          <a:p>
            <a:pPr algn="ctr"/>
            <a:r>
              <a:rPr lang="en-US" sz="2800" b="1" dirty="0">
                <a:solidFill>
                  <a:srgbClr val="000000"/>
                </a:solidFill>
                <a:latin typeface="Times New Roman"/>
              </a:rPr>
              <a:t>The Langmuir </a:t>
            </a:r>
            <a:r>
              <a:rPr lang="en-US" sz="2800" b="1" dirty="0" smtClean="0">
                <a:solidFill>
                  <a:srgbClr val="000000"/>
                </a:solidFill>
                <a:latin typeface="Times New Roman"/>
              </a:rPr>
              <a:t>Isotherm (Cont’d ….) </a:t>
            </a:r>
            <a:endParaRPr lang="en-US" sz="2800" dirty="0"/>
          </a:p>
        </p:txBody>
      </p:sp>
      <p:sp>
        <p:nvSpPr>
          <p:cNvPr id="4" name="Rectangle 3"/>
          <p:cNvSpPr/>
          <p:nvPr/>
        </p:nvSpPr>
        <p:spPr>
          <a:xfrm>
            <a:off x="1651000" y="1473277"/>
            <a:ext cx="6176691" cy="461665"/>
          </a:xfrm>
          <a:prstGeom prst="rect">
            <a:avLst/>
          </a:prstGeom>
        </p:spPr>
        <p:txBody>
          <a:bodyPr wrap="none">
            <a:spAutoFit/>
          </a:bodyPr>
          <a:lstStyle/>
          <a:p>
            <a:r>
              <a:rPr lang="en-US" sz="2400" dirty="0">
                <a:solidFill>
                  <a:srgbClr val="000000"/>
                </a:solidFill>
                <a:latin typeface="Times New Roman"/>
              </a:rPr>
              <a:t>Most of </a:t>
            </a:r>
            <a:r>
              <a:rPr lang="en-US" sz="2400" dirty="0" smtClean="0">
                <a:solidFill>
                  <a:srgbClr val="000000"/>
                </a:solidFill>
                <a:latin typeface="Times New Roman"/>
              </a:rPr>
              <a:t>Langmuir's </a:t>
            </a:r>
            <a:r>
              <a:rPr lang="en-US" sz="2400" dirty="0">
                <a:solidFill>
                  <a:srgbClr val="000000"/>
                </a:solidFill>
                <a:latin typeface="Times New Roman"/>
              </a:rPr>
              <a:t>assumptions are false in that</a:t>
            </a:r>
            <a:endParaRPr lang="en-US" sz="2400" dirty="0"/>
          </a:p>
        </p:txBody>
      </p:sp>
      <p:sp>
        <p:nvSpPr>
          <p:cNvPr id="5" name="Rectangle 4"/>
          <p:cNvSpPr/>
          <p:nvPr/>
        </p:nvSpPr>
        <p:spPr>
          <a:xfrm>
            <a:off x="742950" y="4100945"/>
            <a:ext cx="8832850" cy="2308324"/>
          </a:xfrm>
          <a:prstGeom prst="rect">
            <a:avLst/>
          </a:prstGeom>
        </p:spPr>
        <p:txBody>
          <a:bodyPr wrap="square">
            <a:spAutoFit/>
          </a:bodyPr>
          <a:lstStyle/>
          <a:p>
            <a:pPr algn="just">
              <a:lnSpc>
                <a:spcPct val="150000"/>
              </a:lnSpc>
            </a:pPr>
            <a:r>
              <a:rPr lang="en-US" sz="2400" dirty="0" smtClean="0">
                <a:solidFill>
                  <a:srgbClr val="000000"/>
                </a:solidFill>
                <a:latin typeface="Times New Roman"/>
              </a:rPr>
              <a:t>There </a:t>
            </a:r>
            <a:r>
              <a:rPr lang="en-US" sz="2400" dirty="0">
                <a:solidFill>
                  <a:srgbClr val="000000"/>
                </a:solidFill>
                <a:latin typeface="Times New Roman"/>
              </a:rPr>
              <a:t>is much evidence that adsorbed molecules can move </a:t>
            </a:r>
            <a:r>
              <a:rPr lang="en-US" sz="2400" dirty="0" smtClean="0">
                <a:solidFill>
                  <a:srgbClr val="000000"/>
                </a:solidFill>
                <a:latin typeface="Times New Roman"/>
              </a:rPr>
              <a:t>about </a:t>
            </a:r>
            <a:r>
              <a:rPr lang="en-US" sz="2400" dirty="0">
                <a:solidFill>
                  <a:srgbClr val="000000"/>
                </a:solidFill>
                <a:latin typeface="Times New Roman"/>
              </a:rPr>
              <a:t>on the surface; this mobility is much greater for physically adsorbed molecules than for </a:t>
            </a:r>
            <a:r>
              <a:rPr lang="en-US" sz="2400" dirty="0" smtClean="0">
                <a:solidFill>
                  <a:srgbClr val="000000"/>
                </a:solidFill>
                <a:latin typeface="Times New Roman"/>
              </a:rPr>
              <a:t>chemisorbed </a:t>
            </a:r>
            <a:r>
              <a:rPr lang="en-US" sz="2400" dirty="0">
                <a:solidFill>
                  <a:srgbClr val="000000"/>
                </a:solidFill>
                <a:latin typeface="Times New Roman"/>
              </a:rPr>
              <a:t>ones and increases as temperature increases. </a:t>
            </a:r>
            <a:endParaRPr lang="en-US" sz="2400" dirty="0"/>
          </a:p>
        </p:txBody>
      </p:sp>
      <p:sp>
        <p:nvSpPr>
          <p:cNvPr id="6" name="Slide Number Placeholder 5"/>
          <p:cNvSpPr>
            <a:spLocks noGrp="1"/>
          </p:cNvSpPr>
          <p:nvPr>
            <p:ph type="sldNum" sz="quarter" idx="12"/>
          </p:nvPr>
        </p:nvSpPr>
        <p:spPr/>
        <p:txBody>
          <a:bodyPr/>
          <a:lstStyle/>
          <a:p>
            <a:fld id="{49E5512C-6099-4FFC-A760-54DD952A035E}" type="slidenum">
              <a:rPr lang="en-US" smtClean="0"/>
              <a:pPr/>
              <a:t>107</a:t>
            </a:fld>
            <a:endParaRPr lang="en-US"/>
          </a:p>
        </p:txBody>
      </p:sp>
    </p:spTree>
    <p:extLst>
      <p:ext uri="{BB962C8B-B14F-4D97-AF65-F5344CB8AC3E}">
        <p14:creationId xmlns:p14="http://schemas.microsoft.com/office/powerpoint/2010/main" val="1245152214"/>
      </p:ext>
    </p:extLst>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1" y="609600"/>
            <a:ext cx="5067349" cy="523220"/>
          </a:xfrm>
          <a:prstGeom prst="rect">
            <a:avLst/>
          </a:prstGeom>
        </p:spPr>
        <p:txBody>
          <a:bodyPr wrap="none">
            <a:spAutoFit/>
          </a:bodyPr>
          <a:lstStyle/>
          <a:p>
            <a:r>
              <a:rPr lang="en-US" sz="2800" b="1" dirty="0" err="1">
                <a:solidFill>
                  <a:srgbClr val="000000"/>
                </a:solidFill>
                <a:latin typeface="Times New Roman"/>
              </a:rPr>
              <a:t>Freundlich</a:t>
            </a:r>
            <a:r>
              <a:rPr lang="en-US" sz="2800" b="1" dirty="0">
                <a:solidFill>
                  <a:srgbClr val="000000"/>
                </a:solidFill>
                <a:latin typeface="Times New Roman"/>
              </a:rPr>
              <a:t> adsorption isotherm</a:t>
            </a:r>
            <a:endParaRPr lang="en-US" sz="2800" dirty="0"/>
          </a:p>
        </p:txBody>
      </p:sp>
      <p:sp>
        <p:nvSpPr>
          <p:cNvPr id="3" name="Rectangle 2"/>
          <p:cNvSpPr/>
          <p:nvPr/>
        </p:nvSpPr>
        <p:spPr>
          <a:xfrm>
            <a:off x="742950" y="1600200"/>
            <a:ext cx="8420100" cy="2308324"/>
          </a:xfrm>
          <a:prstGeom prst="rect">
            <a:avLst/>
          </a:prstGeom>
        </p:spPr>
        <p:txBody>
          <a:bodyPr wrap="square">
            <a:spAutoFit/>
          </a:bodyPr>
          <a:lstStyle/>
          <a:p>
            <a:pPr marL="342900" indent="-342900" algn="just">
              <a:lnSpc>
                <a:spcPct val="150000"/>
              </a:lnSpc>
              <a:buFont typeface="Wingdings" pitchFamily="2" charset="2"/>
              <a:buChar char="ü"/>
            </a:pPr>
            <a:r>
              <a:rPr lang="en-US" sz="2400" dirty="0" smtClean="0">
                <a:solidFill>
                  <a:srgbClr val="000000"/>
                </a:solidFill>
                <a:latin typeface="Times New Roman"/>
              </a:rPr>
              <a:t>One of the </a:t>
            </a:r>
            <a:r>
              <a:rPr lang="en-US" sz="2400" dirty="0">
                <a:solidFill>
                  <a:srgbClr val="000000"/>
                </a:solidFill>
                <a:latin typeface="Times New Roman"/>
              </a:rPr>
              <a:t>oldest empirical adsorption </a:t>
            </a:r>
            <a:r>
              <a:rPr lang="en-US" sz="2400" dirty="0" smtClean="0">
                <a:solidFill>
                  <a:srgbClr val="000000"/>
                </a:solidFill>
                <a:latin typeface="Times New Roman"/>
              </a:rPr>
              <a:t>isotherms</a:t>
            </a:r>
          </a:p>
          <a:p>
            <a:pPr marL="342900" indent="-342900" algn="just">
              <a:lnSpc>
                <a:spcPct val="150000"/>
              </a:lnSpc>
              <a:buFont typeface="Wingdings" pitchFamily="2" charset="2"/>
              <a:buChar char="ü"/>
            </a:pPr>
            <a:r>
              <a:rPr lang="en-US" sz="2400" dirty="0" smtClean="0">
                <a:solidFill>
                  <a:srgbClr val="000000"/>
                </a:solidFill>
                <a:latin typeface="Times New Roman"/>
              </a:rPr>
              <a:t>Developed by </a:t>
            </a:r>
            <a:r>
              <a:rPr lang="en-US" sz="2400" dirty="0" err="1">
                <a:solidFill>
                  <a:srgbClr val="000000"/>
                </a:solidFill>
                <a:latin typeface="Times New Roman"/>
              </a:rPr>
              <a:t>Freundlich</a:t>
            </a:r>
            <a:r>
              <a:rPr lang="en-US" sz="2400" dirty="0">
                <a:solidFill>
                  <a:srgbClr val="000000"/>
                </a:solidFill>
                <a:latin typeface="Times New Roman"/>
              </a:rPr>
              <a:t> in 1907.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It </a:t>
            </a:r>
            <a:r>
              <a:rPr lang="en-US" sz="2400" dirty="0">
                <a:solidFill>
                  <a:srgbClr val="000000"/>
                </a:solidFill>
                <a:latin typeface="Times New Roman"/>
              </a:rPr>
              <a:t>is useful for adsorption from </a:t>
            </a:r>
            <a:r>
              <a:rPr lang="en-US" sz="2400" b="1" dirty="0">
                <a:solidFill>
                  <a:srgbClr val="000000"/>
                </a:solidFill>
                <a:latin typeface="Times New Roman"/>
              </a:rPr>
              <a:t>liquid solutions</a:t>
            </a:r>
            <a:r>
              <a:rPr lang="en-US" sz="2400" dirty="0">
                <a:solidFill>
                  <a:srgbClr val="000000"/>
                </a:solidFill>
                <a:latin typeface="Times New Roman"/>
              </a:rPr>
              <a:t> and also for chemisorption isotherms. </a:t>
            </a:r>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000" y="4191000"/>
            <a:ext cx="1485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3150" y="5029201"/>
            <a:ext cx="8337550" cy="1200329"/>
          </a:xfrm>
          <a:prstGeom prst="rect">
            <a:avLst/>
          </a:prstGeom>
        </p:spPr>
        <p:txBody>
          <a:bodyPr wrap="square">
            <a:spAutoFit/>
          </a:bodyPr>
          <a:lstStyle/>
          <a:p>
            <a:pPr algn="just">
              <a:lnSpc>
                <a:spcPct val="150000"/>
              </a:lnSpc>
            </a:pPr>
            <a:r>
              <a:rPr lang="en-US" sz="2400" dirty="0">
                <a:solidFill>
                  <a:srgbClr val="000000"/>
                </a:solidFill>
                <a:latin typeface="Times New Roman"/>
              </a:rPr>
              <a:t>where k and a are constants (with 0 &lt; a &lt; 1), was suggested on empirical grounds in the nineteenth century. </a:t>
            </a:r>
            <a:endParaRPr lang="en-US" sz="2400" dirty="0"/>
          </a:p>
        </p:txBody>
      </p:sp>
      <p:sp>
        <p:nvSpPr>
          <p:cNvPr id="6" name="TextBox 5"/>
          <p:cNvSpPr txBox="1"/>
          <p:nvPr/>
        </p:nvSpPr>
        <p:spPr>
          <a:xfrm>
            <a:off x="5448301" y="4264968"/>
            <a:ext cx="31598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  (6)</a:t>
            </a:r>
            <a:endParaRPr lang="en-US" sz="2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49E5512C-6099-4FFC-A760-54DD952A035E}" type="slidenum">
              <a:rPr lang="en-US" smtClean="0"/>
              <a:pPr/>
              <a:t>108</a:t>
            </a:fld>
            <a:endParaRPr lang="en-US"/>
          </a:p>
        </p:txBody>
      </p:sp>
    </p:spTree>
    <p:extLst>
      <p:ext uri="{BB962C8B-B14F-4D97-AF65-F5344CB8AC3E}">
        <p14:creationId xmlns:p14="http://schemas.microsoft.com/office/powerpoint/2010/main" val="4199630982"/>
      </p:ext>
    </p:extLst>
  </p:cSld>
  <p:clrMapOvr>
    <a:masterClrMapping/>
  </p:clrMapOvr>
  <p:transition spd="slow">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676400"/>
            <a:ext cx="8585200" cy="3416320"/>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Equation </a:t>
            </a:r>
            <a:r>
              <a:rPr lang="en-US" sz="2400" dirty="0" smtClean="0">
                <a:solidFill>
                  <a:srgbClr val="000000"/>
                </a:solidFill>
                <a:latin typeface="Times New Roman"/>
              </a:rPr>
              <a:t>(6) </a:t>
            </a:r>
            <a:r>
              <a:rPr lang="en-US" sz="2400" dirty="0">
                <a:solidFill>
                  <a:srgbClr val="000000"/>
                </a:solidFill>
                <a:latin typeface="Times New Roman"/>
              </a:rPr>
              <a:t>gives </a:t>
            </a:r>
            <a:r>
              <a:rPr lang="en-US" sz="2400">
                <a:solidFill>
                  <a:srgbClr val="000000"/>
                </a:solidFill>
                <a:latin typeface="Times New Roman"/>
              </a:rPr>
              <a:t>log </a:t>
            </a:r>
            <a:r>
              <a:rPr lang="en-US" sz="2400" smtClean="0">
                <a:solidFill>
                  <a:srgbClr val="000000"/>
                </a:solidFill>
                <a:latin typeface="Times New Roman"/>
              </a:rPr>
              <a:t>V </a:t>
            </a:r>
            <a:r>
              <a:rPr lang="en-US" sz="2400" dirty="0">
                <a:solidFill>
                  <a:srgbClr val="000000"/>
                </a:solidFill>
                <a:latin typeface="Times New Roman"/>
              </a:rPr>
              <a:t>= log k + a log P.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intercept and slope of a plot of </a:t>
            </a:r>
            <a:r>
              <a:rPr lang="en-US" sz="2400" b="1" dirty="0">
                <a:solidFill>
                  <a:srgbClr val="000000"/>
                </a:solidFill>
                <a:latin typeface="Times New Roman"/>
              </a:rPr>
              <a:t>log v </a:t>
            </a:r>
            <a:r>
              <a:rPr lang="en-US" sz="2400" dirty="0">
                <a:solidFill>
                  <a:srgbClr val="000000"/>
                </a:solidFill>
                <a:latin typeface="Times New Roman"/>
              </a:rPr>
              <a:t>versus </a:t>
            </a:r>
            <a:r>
              <a:rPr lang="en-US" sz="2400" b="1" dirty="0">
                <a:solidFill>
                  <a:srgbClr val="000000"/>
                </a:solidFill>
                <a:latin typeface="Times New Roman"/>
              </a:rPr>
              <a:t>log P</a:t>
            </a:r>
            <a:r>
              <a:rPr lang="en-US" sz="2400" dirty="0">
                <a:solidFill>
                  <a:srgbClr val="000000"/>
                </a:solidFill>
                <a:latin typeface="Times New Roman"/>
              </a:rPr>
              <a:t> give log k and </a:t>
            </a:r>
            <a:r>
              <a:rPr lang="en-US" sz="2400" dirty="0" smtClean="0">
                <a:solidFill>
                  <a:srgbClr val="000000"/>
                </a:solidFill>
                <a:latin typeface="Times New Roman"/>
              </a:rPr>
              <a:t>a respectively. </a:t>
            </a:r>
          </a:p>
          <a:p>
            <a:pPr marL="342900" indent="-342900" algn="just">
              <a:lnSpc>
                <a:spcPct val="150000"/>
              </a:lnSpc>
              <a:buFont typeface="Wingdings" pitchFamily="2" charset="2"/>
              <a:buChar char="ü"/>
            </a:pPr>
            <a:r>
              <a:rPr lang="en-US" sz="2400" dirty="0" smtClean="0">
                <a:solidFill>
                  <a:srgbClr val="000000"/>
                </a:solidFill>
                <a:latin typeface="Times New Roman"/>
              </a:rPr>
              <a:t>The </a:t>
            </a:r>
            <a:r>
              <a:rPr lang="en-US" sz="2400" dirty="0" err="1">
                <a:solidFill>
                  <a:srgbClr val="000000"/>
                </a:solidFill>
                <a:latin typeface="Times New Roman"/>
              </a:rPr>
              <a:t>Freundlich</a:t>
            </a:r>
            <a:r>
              <a:rPr lang="en-US" sz="2400" dirty="0">
                <a:solidFill>
                  <a:srgbClr val="000000"/>
                </a:solidFill>
                <a:latin typeface="Times New Roman"/>
              </a:rPr>
              <a:t> isotherm can be derived by modifying the Langmuir assumptions </a:t>
            </a:r>
            <a:r>
              <a:rPr lang="en-US" sz="2400" b="1" dirty="0">
                <a:solidFill>
                  <a:srgbClr val="000000"/>
                </a:solidFill>
                <a:latin typeface="Times New Roman"/>
              </a:rPr>
              <a:t>to allow for several kinds of adsorption sites on the solid</a:t>
            </a:r>
            <a:r>
              <a:rPr lang="en-US" sz="2400" dirty="0">
                <a:solidFill>
                  <a:srgbClr val="000000"/>
                </a:solidFill>
                <a:latin typeface="Times New Roman"/>
              </a:rPr>
              <a:t>, each kind having a different heat of adsorption. </a:t>
            </a:r>
            <a:endParaRPr lang="en-US" sz="2400" dirty="0"/>
          </a:p>
        </p:txBody>
      </p:sp>
      <p:sp>
        <p:nvSpPr>
          <p:cNvPr id="3" name="Rectangle 2"/>
          <p:cNvSpPr/>
          <p:nvPr/>
        </p:nvSpPr>
        <p:spPr>
          <a:xfrm>
            <a:off x="1403350" y="609600"/>
            <a:ext cx="7016601" cy="523220"/>
          </a:xfrm>
          <a:prstGeom prst="rect">
            <a:avLst/>
          </a:prstGeom>
        </p:spPr>
        <p:txBody>
          <a:bodyPr wrap="none">
            <a:spAutoFit/>
          </a:bodyPr>
          <a:lstStyle/>
          <a:p>
            <a:r>
              <a:rPr lang="en-US" sz="2800" b="1" dirty="0" err="1">
                <a:solidFill>
                  <a:srgbClr val="000000"/>
                </a:solidFill>
                <a:latin typeface="Times New Roman"/>
              </a:rPr>
              <a:t>Freundlich</a:t>
            </a:r>
            <a:r>
              <a:rPr lang="en-US" sz="2800" b="1" dirty="0">
                <a:solidFill>
                  <a:srgbClr val="000000"/>
                </a:solidFill>
                <a:latin typeface="Times New Roman"/>
              </a:rPr>
              <a:t> adsorption </a:t>
            </a:r>
            <a:r>
              <a:rPr lang="en-US" sz="2800" b="1" dirty="0" smtClean="0">
                <a:solidFill>
                  <a:srgbClr val="000000"/>
                </a:solidFill>
                <a:latin typeface="Times New Roman"/>
              </a:rPr>
              <a:t>isotherm (Cont’d ….)</a:t>
            </a:r>
            <a:endParaRPr lang="en-US" sz="2800" dirty="0"/>
          </a:p>
        </p:txBody>
      </p:sp>
      <p:sp>
        <p:nvSpPr>
          <p:cNvPr id="4" name="Slide Number Placeholder 3"/>
          <p:cNvSpPr>
            <a:spLocks noGrp="1"/>
          </p:cNvSpPr>
          <p:nvPr>
            <p:ph type="sldNum" sz="quarter" idx="12"/>
          </p:nvPr>
        </p:nvSpPr>
        <p:spPr/>
        <p:txBody>
          <a:bodyPr/>
          <a:lstStyle/>
          <a:p>
            <a:fld id="{49E5512C-6099-4FFC-A760-54DD952A035E}" type="slidenum">
              <a:rPr lang="en-US" smtClean="0"/>
              <a:pPr/>
              <a:t>109</a:t>
            </a:fld>
            <a:endParaRPr lang="en-US"/>
          </a:p>
        </p:txBody>
      </p:sp>
    </p:spTree>
    <p:extLst>
      <p:ext uri="{BB962C8B-B14F-4D97-AF65-F5344CB8AC3E}">
        <p14:creationId xmlns:p14="http://schemas.microsoft.com/office/powerpoint/2010/main" val="178042044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753600" cy="533400"/>
          </a:xfrm>
          <a:solidFill>
            <a:schemeClr val="bg1">
              <a:lumMod val="95000"/>
            </a:schemeClr>
          </a:solidFill>
        </p:spPr>
        <p:txBody>
          <a:bodyPr/>
          <a:lstStyle/>
          <a:p>
            <a:r>
              <a:rPr lang="en-US" altLang="en-US" i="1" dirty="0" smtClean="0">
                <a:solidFill>
                  <a:srgbClr val="0070C0"/>
                </a:solidFill>
                <a:ea typeface="ＭＳ Ｐゴシック" pitchFamily="34" charset="-128"/>
              </a:rPr>
              <a:t>Example</a:t>
            </a:r>
            <a:r>
              <a:rPr lang="en-US" altLang="en-US" dirty="0" smtClean="0">
                <a:solidFill>
                  <a:srgbClr val="83BB35"/>
                </a:solidFill>
                <a:ea typeface="ＭＳ Ｐゴシック" pitchFamily="34" charset="-128"/>
              </a:rPr>
              <a:t>:</a:t>
            </a:r>
            <a:endParaRPr lang="en-US" altLang="en-US" i="1" dirty="0" smtClean="0">
              <a:solidFill>
                <a:srgbClr val="83BB35"/>
              </a:solidFill>
              <a:ea typeface="ＭＳ Ｐゴシック" pitchFamily="34" charset="-128"/>
            </a:endParaRPr>
          </a:p>
        </p:txBody>
      </p:sp>
      <p:sp>
        <p:nvSpPr>
          <p:cNvPr id="22531" name="Content Placeholder 2"/>
          <p:cNvSpPr>
            <a:spLocks noGrp="1"/>
          </p:cNvSpPr>
          <p:nvPr>
            <p:ph idx="1"/>
          </p:nvPr>
        </p:nvSpPr>
        <p:spPr>
          <a:xfrm>
            <a:off x="152400" y="762001"/>
            <a:ext cx="9448800" cy="838200"/>
          </a:xfrm>
        </p:spPr>
        <p:txBody>
          <a:bodyPr/>
          <a:lstStyle/>
          <a:p>
            <a:pPr marL="0" indent="0">
              <a:buFont typeface="Wingdings" pitchFamily="2" charset="2"/>
              <a:buChar char="v"/>
            </a:pPr>
            <a:r>
              <a:rPr lang="en-US" altLang="en-US" sz="2400" i="1" dirty="0" smtClean="0">
                <a:latin typeface="Times New Roman" pitchFamily="18" charset="0"/>
                <a:cs typeface="Times New Roman" pitchFamily="18" charset="0"/>
              </a:rPr>
              <a:t>Forty-three race cars started the 2007 Daytona 500. How many ways can the cars finish </a:t>
            </a:r>
            <a:r>
              <a:rPr lang="en-US" altLang="en-US" sz="2400" b="1" i="1" dirty="0" smtClean="0">
                <a:latin typeface="Times New Roman" pitchFamily="18" charset="0"/>
                <a:cs typeface="Times New Roman" pitchFamily="18" charset="0"/>
              </a:rPr>
              <a:t>first, second, and third</a:t>
            </a:r>
            <a:r>
              <a:rPr lang="en-US" altLang="en-US" sz="2400" i="1" dirty="0" smtClean="0">
                <a:latin typeface="Times New Roman" pitchFamily="18" charset="0"/>
                <a:cs typeface="Times New Roman" pitchFamily="18" charset="0"/>
              </a:rPr>
              <a:t>?</a:t>
            </a:r>
          </a:p>
        </p:txBody>
      </p:sp>
      <p:sp>
        <p:nvSpPr>
          <p:cNvPr id="6" name="TextBox 5"/>
          <p:cNvSpPr txBox="1">
            <a:spLocks noChangeArrowheads="1"/>
          </p:cNvSpPr>
          <p:nvPr/>
        </p:nvSpPr>
        <p:spPr bwMode="auto">
          <a:xfrm>
            <a:off x="482791" y="1676400"/>
            <a:ext cx="836162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Times New Roman" pitchFamily="18" charset="0"/>
              </a:defRPr>
            </a:lvl1pPr>
            <a:lvl2pPr marL="37931725" indent="-37474525">
              <a:defRPr sz="2800">
                <a:solidFill>
                  <a:schemeClr val="tx1"/>
                </a:solidFill>
                <a:latin typeface="Times New Roman" pitchFamily="18" charset="0"/>
                <a:cs typeface="Times New Roman" pitchFamily="18" charset="0"/>
              </a:defRPr>
            </a:lvl2pPr>
            <a:lvl3pPr>
              <a:defRPr sz="2800">
                <a:solidFill>
                  <a:schemeClr val="tx1"/>
                </a:solidFill>
                <a:latin typeface="Times New Roman" pitchFamily="18" charset="0"/>
                <a:cs typeface="Times New Roman" pitchFamily="18" charset="0"/>
              </a:defRPr>
            </a:lvl3pPr>
            <a:lvl4pPr>
              <a:defRPr sz="2800">
                <a:solidFill>
                  <a:schemeClr val="tx1"/>
                </a:solidFill>
                <a:latin typeface="Times New Roman" pitchFamily="18" charset="0"/>
                <a:cs typeface="Times New Roman" pitchFamily="18" charset="0"/>
              </a:defRPr>
            </a:lvl4pPr>
            <a:lvl5pPr>
              <a:defRPr sz="2800">
                <a:solidFill>
                  <a:schemeClr val="tx1"/>
                </a:solidFill>
                <a:latin typeface="Times New Roman" pitchFamily="18" charset="0"/>
                <a:cs typeface="Times New Roman" pitchFamily="18" charset="0"/>
              </a:defRPr>
            </a:lvl5pPr>
            <a:lvl6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6pPr>
            <a:lvl7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7pPr>
            <a:lvl8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8pPr>
            <a:lvl9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9pPr>
          </a:lstStyle>
          <a:p>
            <a:pPr marL="342900" indent="-342900" eaLnBrk="1" hangingPunct="1"/>
            <a:r>
              <a:rPr lang="en-US" altLang="en-US" b="1" dirty="0">
                <a:solidFill>
                  <a:srgbClr val="83BB35"/>
                </a:solidFill>
                <a:cs typeface="Arial" charset="0"/>
              </a:rPr>
              <a:t>Solution:</a:t>
            </a:r>
          </a:p>
          <a:p>
            <a:pPr eaLnBrk="1" hangingPunct="1">
              <a:buClr>
                <a:schemeClr val="accent1"/>
              </a:buClr>
            </a:pPr>
            <a:r>
              <a:rPr lang="en-US" altLang="en-US" dirty="0">
                <a:cs typeface="Arial" charset="0"/>
              </a:rPr>
              <a:t>You need to select 3 cars from a group of 43</a:t>
            </a:r>
          </a:p>
          <a:p>
            <a:pPr eaLnBrk="1" hangingPunct="1">
              <a:buClr>
                <a:schemeClr val="accent1"/>
              </a:buClr>
            </a:pPr>
            <a:r>
              <a:rPr lang="en-US" altLang="en-US" i="1" dirty="0">
                <a:cs typeface="Arial" charset="0"/>
              </a:rPr>
              <a:t>n</a:t>
            </a:r>
            <a:r>
              <a:rPr lang="en-US" altLang="en-US" dirty="0">
                <a:cs typeface="Arial" charset="0"/>
              </a:rPr>
              <a:t> = 43,  </a:t>
            </a:r>
            <a:r>
              <a:rPr lang="en-US" altLang="en-US" i="1" dirty="0">
                <a:cs typeface="Arial" charset="0"/>
              </a:rPr>
              <a:t>r</a:t>
            </a:r>
            <a:r>
              <a:rPr lang="en-US" altLang="en-US" dirty="0">
                <a:cs typeface="Arial" charset="0"/>
              </a:rPr>
              <a:t> = 3</a:t>
            </a:r>
          </a:p>
        </p:txBody>
      </p:sp>
      <p:graphicFrame>
        <p:nvGraphicFramePr>
          <p:cNvPr id="21506" name="Object 2"/>
          <p:cNvGraphicFramePr>
            <a:graphicFrameLocks noChangeAspect="1"/>
          </p:cNvGraphicFramePr>
          <p:nvPr>
            <p:extLst>
              <p:ext uri="{D42A27DB-BD31-4B8C-83A1-F6EECF244321}">
                <p14:modId xmlns:p14="http://schemas.microsoft.com/office/powerpoint/2010/main" val="1688503769"/>
              </p:ext>
            </p:extLst>
          </p:nvPr>
        </p:nvGraphicFramePr>
        <p:xfrm>
          <a:off x="685800" y="3200400"/>
          <a:ext cx="4173934" cy="1911350"/>
        </p:xfrm>
        <a:graphic>
          <a:graphicData uri="http://schemas.openxmlformats.org/presentationml/2006/ole">
            <mc:AlternateContent xmlns:mc="http://schemas.openxmlformats.org/markup-compatibility/2006">
              <mc:Choice xmlns:v="urn:schemas-microsoft-com:vml" Requires="v">
                <p:oleObj spid="_x0000_s289795" name="Equation" r:id="rId4" imgW="1320800" imgH="876300" progId="">
                  <p:embed/>
                </p:oleObj>
              </mc:Choice>
              <mc:Fallback>
                <p:oleObj name="Equation" r:id="rId4" imgW="1320800" imgH="876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200400"/>
                        <a:ext cx="4173934" cy="1911350"/>
                      </a:xfrm>
                      <a:prstGeom prst="rect">
                        <a:avLst/>
                      </a:prstGeom>
                      <a:noFill/>
                      <a:extLst>
                        <a:ext uri="{909E8E84-426E-40DD-AFC4-6F175D3DCCD1}">
                          <a14:hiddenFill xmlns:a14="http://schemas.microsoft.com/office/drawing/2010/main">
                            <a:solidFill>
                              <a:srgbClr val="AECF9E"/>
                            </a:solidFill>
                          </a14:hiddenFill>
                        </a:ext>
                      </a:extLst>
                    </p:spPr>
                  </p:pic>
                </p:oleObj>
              </mc:Fallback>
            </mc:AlternateContent>
          </a:graphicData>
        </a:graphic>
      </p:graphicFrame>
      <p:cxnSp>
        <p:nvCxnSpPr>
          <p:cNvPr id="7" name="Straight Connector 6"/>
          <p:cNvCxnSpPr/>
          <p:nvPr/>
        </p:nvCxnSpPr>
        <p:spPr>
          <a:xfrm>
            <a:off x="-36513"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9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3581400"/>
            <a:ext cx="8420100" cy="2308324"/>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The </a:t>
            </a:r>
            <a:r>
              <a:rPr lang="en-US" sz="2400" dirty="0" err="1">
                <a:solidFill>
                  <a:srgbClr val="000000"/>
                </a:solidFill>
                <a:latin typeface="Times New Roman"/>
              </a:rPr>
              <a:t>Freundlich</a:t>
            </a:r>
            <a:r>
              <a:rPr lang="en-US" sz="2400" dirty="0">
                <a:solidFill>
                  <a:srgbClr val="000000"/>
                </a:solidFill>
                <a:latin typeface="Times New Roman"/>
              </a:rPr>
              <a:t> equation is often applied to adsorption of solutes from liquid solutions onto solids. </a:t>
            </a:r>
          </a:p>
          <a:p>
            <a:pPr marL="342900" lvl="0" indent="-342900" algn="just">
              <a:lnSpc>
                <a:spcPct val="150000"/>
              </a:lnSpc>
              <a:buFont typeface="Wingdings" pitchFamily="2" charset="2"/>
              <a:buChar char="ü"/>
            </a:pPr>
            <a:r>
              <a:rPr lang="en-US" sz="2400" dirty="0">
                <a:solidFill>
                  <a:srgbClr val="000000"/>
                </a:solidFill>
                <a:latin typeface="Times New Roman"/>
              </a:rPr>
              <a:t>Here, the solute’s concentration c replaces P, and the mass adsorbed per unit mass of adsorbent </a:t>
            </a:r>
            <a:r>
              <a:rPr lang="en-US" sz="2400" dirty="0" smtClean="0">
                <a:solidFill>
                  <a:srgbClr val="000000"/>
                </a:solidFill>
                <a:latin typeface="Times New Roman"/>
              </a:rPr>
              <a:t> replaces </a:t>
            </a:r>
            <a:r>
              <a:rPr lang="en-US" sz="2400" dirty="0">
                <a:solidFill>
                  <a:srgbClr val="000000"/>
                </a:solidFill>
                <a:latin typeface="Times New Roman"/>
              </a:rPr>
              <a:t>v. </a:t>
            </a:r>
            <a:endParaRPr lang="en-US" sz="2400" dirty="0">
              <a:solidFill>
                <a:prstClr val="black"/>
              </a:solidFill>
            </a:endParaRPr>
          </a:p>
        </p:txBody>
      </p:sp>
      <p:sp>
        <p:nvSpPr>
          <p:cNvPr id="3" name="Rectangle 2"/>
          <p:cNvSpPr/>
          <p:nvPr/>
        </p:nvSpPr>
        <p:spPr>
          <a:xfrm>
            <a:off x="660400" y="1447800"/>
            <a:ext cx="8585200" cy="1754326"/>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The </a:t>
            </a:r>
            <a:r>
              <a:rPr lang="en-US" sz="2400" dirty="0" err="1">
                <a:solidFill>
                  <a:srgbClr val="000000"/>
                </a:solidFill>
                <a:latin typeface="Times New Roman"/>
              </a:rPr>
              <a:t>Freundlich</a:t>
            </a:r>
            <a:r>
              <a:rPr lang="en-US" sz="2400" dirty="0">
                <a:solidFill>
                  <a:srgbClr val="000000"/>
                </a:solidFill>
                <a:latin typeface="Times New Roman"/>
              </a:rPr>
              <a:t> isotherm is </a:t>
            </a:r>
            <a:r>
              <a:rPr lang="en-US" sz="2400" b="1" dirty="0">
                <a:solidFill>
                  <a:srgbClr val="000000"/>
                </a:solidFill>
                <a:latin typeface="Times New Roman"/>
              </a:rPr>
              <a:t>not valid </a:t>
            </a:r>
            <a:r>
              <a:rPr lang="en-US" sz="2400" dirty="0">
                <a:solidFill>
                  <a:srgbClr val="000000"/>
                </a:solidFill>
                <a:latin typeface="Times New Roman"/>
              </a:rPr>
              <a:t>at </a:t>
            </a:r>
            <a:r>
              <a:rPr lang="en-US" sz="2400" b="1" dirty="0">
                <a:solidFill>
                  <a:srgbClr val="000000"/>
                </a:solidFill>
                <a:latin typeface="Times New Roman"/>
              </a:rPr>
              <a:t>very high pressures </a:t>
            </a:r>
            <a:r>
              <a:rPr lang="en-US" sz="2400" dirty="0">
                <a:solidFill>
                  <a:srgbClr val="000000"/>
                </a:solidFill>
                <a:latin typeface="Times New Roman"/>
              </a:rPr>
              <a:t>but is frequently more accurate than the Langmuir isotherm for intermediate pressures. </a:t>
            </a:r>
            <a:endParaRPr lang="en-US" sz="2400" dirty="0">
              <a:solidFill>
                <a:prstClr val="black"/>
              </a:solidFill>
            </a:endParaRPr>
          </a:p>
        </p:txBody>
      </p:sp>
      <p:sp>
        <p:nvSpPr>
          <p:cNvPr id="4" name="Rectangle 3"/>
          <p:cNvSpPr/>
          <p:nvPr/>
        </p:nvSpPr>
        <p:spPr>
          <a:xfrm>
            <a:off x="1403350" y="609600"/>
            <a:ext cx="7016601" cy="523220"/>
          </a:xfrm>
          <a:prstGeom prst="rect">
            <a:avLst/>
          </a:prstGeom>
        </p:spPr>
        <p:txBody>
          <a:bodyPr wrap="none">
            <a:spAutoFit/>
          </a:bodyPr>
          <a:lstStyle/>
          <a:p>
            <a:r>
              <a:rPr lang="en-US" sz="2800" b="1" dirty="0" err="1">
                <a:solidFill>
                  <a:srgbClr val="000000"/>
                </a:solidFill>
                <a:latin typeface="Times New Roman"/>
              </a:rPr>
              <a:t>Freundlich</a:t>
            </a:r>
            <a:r>
              <a:rPr lang="en-US" sz="2800" b="1" dirty="0">
                <a:solidFill>
                  <a:srgbClr val="000000"/>
                </a:solidFill>
                <a:latin typeface="Times New Roman"/>
              </a:rPr>
              <a:t> adsorption </a:t>
            </a:r>
            <a:r>
              <a:rPr lang="en-US" sz="2800" b="1" dirty="0" smtClean="0">
                <a:solidFill>
                  <a:srgbClr val="000000"/>
                </a:solidFill>
                <a:latin typeface="Times New Roman"/>
              </a:rPr>
              <a:t>isotherm (Cont’d ….)</a:t>
            </a:r>
            <a:endParaRPr lang="en-US" sz="2800" dirty="0"/>
          </a:p>
        </p:txBody>
      </p:sp>
      <p:sp>
        <p:nvSpPr>
          <p:cNvPr id="5" name="Slide Number Placeholder 4"/>
          <p:cNvSpPr>
            <a:spLocks noGrp="1"/>
          </p:cNvSpPr>
          <p:nvPr>
            <p:ph type="sldNum" sz="quarter" idx="12"/>
          </p:nvPr>
        </p:nvSpPr>
        <p:spPr/>
        <p:txBody>
          <a:bodyPr/>
          <a:lstStyle/>
          <a:p>
            <a:fld id="{49E5512C-6099-4FFC-A760-54DD952A035E}" type="slidenum">
              <a:rPr lang="en-US" smtClean="0"/>
              <a:pPr/>
              <a:t>110</a:t>
            </a:fld>
            <a:endParaRPr lang="en-US"/>
          </a:p>
        </p:txBody>
      </p:sp>
    </p:spTree>
    <p:extLst>
      <p:ext uri="{BB962C8B-B14F-4D97-AF65-F5344CB8AC3E}">
        <p14:creationId xmlns:p14="http://schemas.microsoft.com/office/powerpoint/2010/main" val="9296983"/>
      </p:ext>
    </p:extLst>
  </p:cSld>
  <p:clrMapOvr>
    <a:masterClrMapping/>
  </p:clrMapOvr>
  <p:transition spd="slow">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Colloids </a:t>
            </a:r>
            <a:endParaRPr lang="en-US" dirty="0"/>
          </a:p>
        </p:txBody>
      </p:sp>
      <p:sp>
        <p:nvSpPr>
          <p:cNvPr id="3" name="Slide Number Placeholder 2"/>
          <p:cNvSpPr>
            <a:spLocks noGrp="1"/>
          </p:cNvSpPr>
          <p:nvPr>
            <p:ph type="sldNum" sz="quarter" idx="12"/>
          </p:nvPr>
        </p:nvSpPr>
        <p:spPr/>
        <p:txBody>
          <a:bodyPr/>
          <a:lstStyle/>
          <a:p>
            <a:fld id="{49E5512C-6099-4FFC-A760-54DD952A035E}" type="slidenum">
              <a:rPr lang="en-US" smtClean="0"/>
              <a:pPr/>
              <a:t>111</a:t>
            </a:fld>
            <a:endParaRPr lang="en-US"/>
          </a:p>
        </p:txBody>
      </p:sp>
    </p:spTree>
    <p:extLst>
      <p:ext uri="{BB962C8B-B14F-4D97-AF65-F5344CB8AC3E}">
        <p14:creationId xmlns:p14="http://schemas.microsoft.com/office/powerpoint/2010/main" val="1655692091"/>
      </p:ext>
    </p:extLst>
  </p:cSld>
  <p:clrMapOvr>
    <a:masterClrMapping/>
  </p:clrMapOvr>
  <p:transition spd="slow">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050" y="685801"/>
            <a:ext cx="8420100" cy="954107"/>
          </a:xfrm>
          <a:prstGeom prst="rect">
            <a:avLst/>
          </a:prstGeom>
        </p:spPr>
        <p:txBody>
          <a:bodyPr wrap="square">
            <a:spAutoFit/>
          </a:bodyPr>
          <a:lstStyle/>
          <a:p>
            <a:pPr algn="ctr"/>
            <a:r>
              <a:rPr lang="en-US" sz="2800" b="0" i="0" u="none" strike="noStrike" baseline="0" dirty="0" smtClean="0">
                <a:latin typeface="SlideWrite Roman" pitchFamily="18" charset="0"/>
              </a:rPr>
              <a:t>Distinction between true solution, colloids and Suspension.</a:t>
            </a:r>
            <a:endParaRPr lang="en-US" sz="2800" dirty="0">
              <a:latin typeface="SlideWrite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02698"/>
            <a:ext cx="9875044"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9E5512C-6099-4FFC-A760-54DD952A035E}" type="slidenum">
              <a:rPr lang="en-US" smtClean="0"/>
              <a:pPr/>
              <a:t>112</a:t>
            </a:fld>
            <a:endParaRPr lang="en-US"/>
          </a:p>
        </p:txBody>
      </p:sp>
    </p:spTree>
    <p:extLst>
      <p:ext uri="{BB962C8B-B14F-4D97-AF65-F5344CB8AC3E}">
        <p14:creationId xmlns:p14="http://schemas.microsoft.com/office/powerpoint/2010/main" val="405333935"/>
      </p:ext>
    </p:extLst>
  </p:cSld>
  <p:clrMapOvr>
    <a:masterClrMapping/>
  </p:clrMapOvr>
  <p:transition spd="slow">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050" y="685801"/>
            <a:ext cx="8420100" cy="954107"/>
          </a:xfrm>
          <a:prstGeom prst="rect">
            <a:avLst/>
          </a:prstGeom>
        </p:spPr>
        <p:txBody>
          <a:bodyPr wrap="square">
            <a:spAutoFit/>
          </a:bodyPr>
          <a:lstStyle/>
          <a:p>
            <a:pPr algn="ctr"/>
            <a:r>
              <a:rPr lang="en-US" sz="2800" b="0" i="0" u="none" strike="noStrike" baseline="0" dirty="0" smtClean="0">
                <a:latin typeface="SlideWrite Roman" pitchFamily="18" charset="0"/>
              </a:rPr>
              <a:t>Distinction between true solution, colloids and Suspension</a:t>
            </a:r>
            <a:r>
              <a:rPr lang="en-US" sz="2800" b="0" i="0" u="none" strike="noStrike" dirty="0" smtClean="0">
                <a:latin typeface="SlideWrite Roman" pitchFamily="18" charset="0"/>
              </a:rPr>
              <a:t> (Cont</a:t>
            </a:r>
            <a:r>
              <a:rPr lang="en-US" sz="2800" dirty="0" smtClean="0">
                <a:latin typeface="Times New Roman" pitchFamily="18" charset="0"/>
                <a:cs typeface="Times New Roman" pitchFamily="18" charset="0"/>
              </a:rPr>
              <a:t>’d ….</a:t>
            </a:r>
            <a:r>
              <a:rPr lang="en-US" sz="2800" b="0" i="0" u="none" strike="noStrike" dirty="0" smtClean="0">
                <a:latin typeface="SlideWrite Roman" pitchFamily="18" charset="0"/>
              </a:rPr>
              <a:t>)</a:t>
            </a:r>
            <a:endParaRPr lang="en-US" sz="2800" dirty="0">
              <a:latin typeface="SlideWrite Roman" pitchFamily="18" charset="0"/>
            </a:endParaRPr>
          </a:p>
        </p:txBody>
      </p:sp>
      <p:sp>
        <p:nvSpPr>
          <p:cNvPr id="3" name="Rectangle 2"/>
          <p:cNvSpPr/>
          <p:nvPr/>
        </p:nvSpPr>
        <p:spPr>
          <a:xfrm>
            <a:off x="908050" y="2133600"/>
            <a:ext cx="7924800" cy="1754326"/>
          </a:xfrm>
          <a:prstGeom prst="rect">
            <a:avLst/>
          </a:prstGeom>
        </p:spPr>
        <p:txBody>
          <a:bodyPr wrap="square">
            <a:spAutoFit/>
          </a:bodyPr>
          <a:lstStyle/>
          <a:p>
            <a:pPr algn="just">
              <a:lnSpc>
                <a:spcPct val="150000"/>
              </a:lnSpc>
            </a:pPr>
            <a:r>
              <a:rPr lang="en-US" sz="2400" b="1" i="0" u="none" strike="noStrike" baseline="0" dirty="0" smtClean="0">
                <a:latin typeface="Times New Roman" pitchFamily="18" charset="0"/>
                <a:cs typeface="Times New Roman" pitchFamily="18" charset="0"/>
              </a:rPr>
              <a:t>Colloids: </a:t>
            </a:r>
            <a:r>
              <a:rPr lang="en-US" sz="2400" b="0" i="0" u="none" strike="noStrike" baseline="0" dirty="0" smtClean="0">
                <a:latin typeface="Times New Roman" pitchFamily="18" charset="0"/>
                <a:cs typeface="Times New Roman" pitchFamily="18" charset="0"/>
              </a:rPr>
              <a:t>A colloid is a heterogeneous system in which one substance is</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dispersed as very fine particles in another substance called dispersed</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medium.</a:t>
            </a:r>
            <a:endParaRPr lang="en-US" sz="2400" dirty="0">
              <a:latin typeface="Times New Roman" pitchFamily="18" charset="0"/>
              <a:cs typeface="Times New Roman" pitchFamily="18" charset="0"/>
            </a:endParaRPr>
          </a:p>
        </p:txBody>
      </p:sp>
      <p:sp>
        <p:nvSpPr>
          <p:cNvPr id="5" name="Rectangle 4"/>
          <p:cNvSpPr/>
          <p:nvPr/>
        </p:nvSpPr>
        <p:spPr>
          <a:xfrm>
            <a:off x="908050" y="3887926"/>
            <a:ext cx="8585200" cy="2862322"/>
          </a:xfrm>
          <a:prstGeom prst="rect">
            <a:avLst/>
          </a:prstGeom>
        </p:spPr>
        <p:txBody>
          <a:bodyPr wrap="square">
            <a:spAutoFit/>
          </a:bodyPr>
          <a:lstStyle/>
          <a:p>
            <a:pPr algn="just">
              <a:lnSpc>
                <a:spcPct val="150000"/>
              </a:lnSpc>
            </a:pPr>
            <a:r>
              <a:rPr lang="en-US" sz="2400" b="1" i="0" u="none" strike="noStrike" baseline="0" dirty="0" smtClean="0">
                <a:latin typeface="Times New Roman" pitchFamily="18" charset="0"/>
                <a:cs typeface="Times New Roman" pitchFamily="18" charset="0"/>
              </a:rPr>
              <a:t>Dispersed phase: </a:t>
            </a:r>
            <a:r>
              <a:rPr lang="en-US" sz="2400" b="0" i="0" u="none" strike="noStrike" baseline="0" dirty="0" smtClean="0">
                <a:latin typeface="Times New Roman" pitchFamily="18" charset="0"/>
                <a:cs typeface="Times New Roman" pitchFamily="18" charset="0"/>
              </a:rPr>
              <a:t>The substance which is dispersed as very fine particles</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is called dispersed phase.</a:t>
            </a:r>
          </a:p>
          <a:p>
            <a:pPr algn="just">
              <a:lnSpc>
                <a:spcPct val="150000"/>
              </a:lnSpc>
            </a:pPr>
            <a:r>
              <a:rPr lang="en-US" sz="2400" b="1" i="0" u="none" strike="noStrike" baseline="0" dirty="0" smtClean="0">
                <a:latin typeface="Times New Roman" pitchFamily="18" charset="0"/>
                <a:cs typeface="Times New Roman" pitchFamily="18" charset="0"/>
              </a:rPr>
              <a:t>Dispersion medium: </a:t>
            </a:r>
            <a:r>
              <a:rPr lang="en-US" sz="2400" b="0" i="0" u="none" strike="noStrike" baseline="0" dirty="0" smtClean="0">
                <a:latin typeface="Times New Roman" pitchFamily="18" charset="0"/>
                <a:cs typeface="Times New Roman" pitchFamily="18" charset="0"/>
              </a:rPr>
              <a:t>The substance present in larger quantity is called</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dispersion medium.</a:t>
            </a:r>
          </a:p>
          <a:p>
            <a:pPr algn="just">
              <a:lnSpc>
                <a:spcPct val="150000"/>
              </a:lnSpc>
            </a:pPr>
            <a:endParaRPr lang="en-US" sz="2400" b="0" i="0" u="none" strike="noStrike" baseline="0"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49E5512C-6099-4FFC-A760-54DD952A035E}" type="slidenum">
              <a:rPr lang="en-US" smtClean="0"/>
              <a:pPr/>
              <a:t>113</a:t>
            </a:fld>
            <a:endParaRPr lang="en-US"/>
          </a:p>
        </p:txBody>
      </p:sp>
    </p:spTree>
    <p:extLst>
      <p:ext uri="{BB962C8B-B14F-4D97-AF65-F5344CB8AC3E}">
        <p14:creationId xmlns:p14="http://schemas.microsoft.com/office/powerpoint/2010/main" val="3259517978"/>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416" y="2133601"/>
            <a:ext cx="8843169"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1417" y="685801"/>
            <a:ext cx="8843168" cy="1200329"/>
          </a:xfrm>
          <a:prstGeom prst="rect">
            <a:avLst/>
          </a:prstGeom>
        </p:spPr>
        <p:txBody>
          <a:bodyPr wrap="square">
            <a:spAutoFit/>
          </a:bodyPr>
          <a:lstStyle/>
          <a:p>
            <a:pPr lvl="0" algn="just">
              <a:lnSpc>
                <a:spcPct val="150000"/>
              </a:lnSpc>
            </a:pPr>
            <a:r>
              <a:rPr lang="en-US" sz="2400" dirty="0">
                <a:solidFill>
                  <a:prstClr val="black"/>
                </a:solidFill>
                <a:latin typeface="Times New Roman" pitchFamily="18" charset="0"/>
                <a:cs typeface="Times New Roman" pitchFamily="18" charset="0"/>
              </a:rPr>
              <a:t>Classification of colloids on the basis of the physical state of dispersed phase and dispersion medium:</a:t>
            </a:r>
          </a:p>
        </p:txBody>
      </p:sp>
      <p:sp>
        <p:nvSpPr>
          <p:cNvPr id="4" name="Slide Number Placeholder 3"/>
          <p:cNvSpPr>
            <a:spLocks noGrp="1"/>
          </p:cNvSpPr>
          <p:nvPr>
            <p:ph type="sldNum" sz="quarter" idx="12"/>
          </p:nvPr>
        </p:nvSpPr>
        <p:spPr/>
        <p:txBody>
          <a:bodyPr/>
          <a:lstStyle/>
          <a:p>
            <a:fld id="{49E5512C-6099-4FFC-A760-54DD952A035E}" type="slidenum">
              <a:rPr lang="en-US" smtClean="0"/>
              <a:pPr/>
              <a:t>114</a:t>
            </a:fld>
            <a:endParaRPr lang="en-US"/>
          </a:p>
        </p:txBody>
      </p:sp>
    </p:spTree>
    <p:extLst>
      <p:ext uri="{BB962C8B-B14F-4D97-AF65-F5344CB8AC3E}">
        <p14:creationId xmlns:p14="http://schemas.microsoft.com/office/powerpoint/2010/main" val="601323466"/>
      </p:ext>
    </p:extLst>
  </p:cSld>
  <p:clrMapOvr>
    <a:masterClrMapping/>
  </p:clrMapOvr>
  <p:transition spd="slow">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850" y="228601"/>
            <a:ext cx="8750300" cy="830997"/>
          </a:xfrm>
          <a:prstGeom prst="rect">
            <a:avLst/>
          </a:prstGeom>
        </p:spPr>
        <p:txBody>
          <a:bodyPr wrap="square">
            <a:spAutoFit/>
          </a:bodyPr>
          <a:lstStyle/>
          <a:p>
            <a:pPr algn="just"/>
            <a:r>
              <a:rPr lang="en-US" sz="2400" b="0" i="0" u="none" strike="noStrike" baseline="0" dirty="0" smtClean="0">
                <a:latin typeface="Times New Roman" pitchFamily="18" charset="0"/>
                <a:cs typeface="Times New Roman" pitchFamily="18" charset="0"/>
              </a:rPr>
              <a:t>Classification of colloids on the basis of </a:t>
            </a:r>
            <a:r>
              <a:rPr lang="en-US" sz="2400" b="1" i="0" u="none" strike="noStrike" baseline="0" dirty="0" smtClean="0">
                <a:latin typeface="Times New Roman" pitchFamily="18" charset="0"/>
                <a:cs typeface="Times New Roman" pitchFamily="18" charset="0"/>
              </a:rPr>
              <a:t>nature of interaction between</a:t>
            </a:r>
            <a:r>
              <a:rPr lang="en-US" sz="2400" b="1" i="0" u="none" strike="noStrike" dirty="0" smtClean="0">
                <a:latin typeface="Times New Roman" pitchFamily="18" charset="0"/>
                <a:cs typeface="Times New Roman" pitchFamily="18" charset="0"/>
              </a:rPr>
              <a:t> </a:t>
            </a:r>
            <a:r>
              <a:rPr lang="en-US" sz="2400" b="1" i="0" u="none" strike="noStrike" baseline="0" dirty="0" smtClean="0">
                <a:latin typeface="Times New Roman" pitchFamily="18" charset="0"/>
                <a:cs typeface="Times New Roman" pitchFamily="18" charset="0"/>
              </a:rPr>
              <a:t>dispersed phase and dispersion medium </a:t>
            </a:r>
            <a:r>
              <a:rPr lang="en-US" sz="2400" b="0" i="0" u="none" strike="noStrike"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1" y="1219200"/>
            <a:ext cx="894635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9E5512C-6099-4FFC-A760-54DD952A035E}" type="slidenum">
              <a:rPr lang="en-US" smtClean="0"/>
              <a:pPr/>
              <a:t>115</a:t>
            </a:fld>
            <a:endParaRPr lang="en-US"/>
          </a:p>
        </p:txBody>
      </p:sp>
    </p:spTree>
    <p:extLst>
      <p:ext uri="{BB962C8B-B14F-4D97-AF65-F5344CB8AC3E}">
        <p14:creationId xmlns:p14="http://schemas.microsoft.com/office/powerpoint/2010/main" val="3421104755"/>
      </p:ext>
    </p:extLst>
  </p:cSld>
  <p:clrMapOvr>
    <a:masterClrMapping/>
  </p:clrMapOvr>
  <p:transition spd="slow">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014" y="533401"/>
            <a:ext cx="8502650" cy="830997"/>
          </a:xfrm>
          <a:prstGeom prst="rect">
            <a:avLst/>
          </a:prstGeom>
        </p:spPr>
        <p:txBody>
          <a:bodyPr wrap="square">
            <a:spAutoFit/>
          </a:bodyPr>
          <a:lstStyle/>
          <a:p>
            <a:r>
              <a:rPr lang="en-US" sz="2400" b="1" i="0" u="none" strike="noStrike" baseline="0" dirty="0" smtClean="0">
                <a:latin typeface="Times New Roman" pitchFamily="18" charset="0"/>
                <a:cs typeface="Times New Roman" pitchFamily="18" charset="0"/>
              </a:rPr>
              <a:t>Classification of colloids on the basis of types of particles of the dispersed</a:t>
            </a:r>
            <a:r>
              <a:rPr lang="en-US" sz="2400" b="1" i="0" u="none" strike="noStrike" dirty="0" smtClean="0">
                <a:latin typeface="Times New Roman" pitchFamily="18" charset="0"/>
                <a:cs typeface="Times New Roman" pitchFamily="18" charset="0"/>
              </a:rPr>
              <a:t> </a:t>
            </a:r>
            <a:r>
              <a:rPr lang="en-US" sz="2400" b="1" i="0" u="none" strike="noStrike" baseline="0" dirty="0" smtClean="0">
                <a:latin typeface="Times New Roman" pitchFamily="18" charset="0"/>
                <a:cs typeface="Times New Roman" pitchFamily="18" charset="0"/>
              </a:rPr>
              <a:t>phase:</a:t>
            </a:r>
            <a:endParaRPr lang="en-US" sz="2400" b="1" dirty="0">
              <a:latin typeface="Times New Roman" pitchFamily="18" charset="0"/>
              <a:cs typeface="Times New Roman" pitchFamily="18" charset="0"/>
            </a:endParaRPr>
          </a:p>
        </p:txBody>
      </p:sp>
      <p:sp>
        <p:nvSpPr>
          <p:cNvPr id="3" name="Rectangle 2"/>
          <p:cNvSpPr/>
          <p:nvPr/>
        </p:nvSpPr>
        <p:spPr>
          <a:xfrm>
            <a:off x="848014" y="1905000"/>
            <a:ext cx="7819736" cy="4524315"/>
          </a:xfrm>
          <a:prstGeom prst="rect">
            <a:avLst/>
          </a:prstGeom>
        </p:spPr>
        <p:txBody>
          <a:bodyPr wrap="square">
            <a:spAutoFit/>
          </a:bodyPr>
          <a:lstStyle/>
          <a:p>
            <a:pPr algn="just">
              <a:lnSpc>
                <a:spcPct val="150000"/>
              </a:lnSpc>
            </a:pPr>
            <a:r>
              <a:rPr lang="en-US" sz="2400" b="1" i="0" u="none" strike="noStrike" baseline="0" dirty="0" err="1" smtClean="0">
                <a:latin typeface="Times New Roman" pitchFamily="18" charset="0"/>
                <a:cs typeface="Times New Roman" pitchFamily="18" charset="0"/>
              </a:rPr>
              <a:t>Multimolecular</a:t>
            </a:r>
            <a:r>
              <a:rPr lang="en-US" sz="2400" b="1" i="0" u="none" strike="noStrike" baseline="0" dirty="0" smtClean="0">
                <a:latin typeface="Times New Roman" pitchFamily="18" charset="0"/>
                <a:cs typeface="Times New Roman" pitchFamily="18" charset="0"/>
              </a:rPr>
              <a:t> colloids: </a:t>
            </a:r>
          </a:p>
          <a:p>
            <a:pPr algn="just">
              <a:lnSpc>
                <a:spcPct val="150000"/>
              </a:lnSpc>
            </a:pPr>
            <a:r>
              <a:rPr lang="en-US" sz="2400" b="0" i="0" u="none" strike="noStrike" baseline="0" dirty="0" smtClean="0">
                <a:latin typeface="Times New Roman" pitchFamily="18" charset="0"/>
                <a:cs typeface="Times New Roman" pitchFamily="18" charset="0"/>
              </a:rPr>
              <a:t>The colloids in which the colloidal particles</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consist of aggregates of atoms or small molecules. </a:t>
            </a:r>
          </a:p>
          <a:p>
            <a:pPr algn="just">
              <a:lnSpc>
                <a:spcPct val="150000"/>
              </a:lnSpc>
            </a:pPr>
            <a:r>
              <a:rPr lang="en-US" sz="2400" b="0" i="0" u="none" strike="noStrike" baseline="0" dirty="0" smtClean="0">
                <a:latin typeface="Times New Roman" pitchFamily="18" charset="0"/>
                <a:cs typeface="Times New Roman" pitchFamily="18" charset="0"/>
              </a:rPr>
              <a:t>The diameter of</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the colloidal particle formed is less than 1 nm.</a:t>
            </a:r>
          </a:p>
          <a:p>
            <a:pPr algn="just">
              <a:lnSpc>
                <a:spcPct val="150000"/>
              </a:lnSpc>
            </a:pPr>
            <a:r>
              <a:rPr lang="en-US" sz="2400" b="1" i="0" u="none" strike="noStrike" baseline="0" dirty="0" smtClean="0">
                <a:latin typeface="Times New Roman" pitchFamily="18" charset="0"/>
                <a:cs typeface="Times New Roman" pitchFamily="18" charset="0"/>
              </a:rPr>
              <a:t>Macromolecular colloids: </a:t>
            </a:r>
          </a:p>
          <a:p>
            <a:pPr algn="just">
              <a:lnSpc>
                <a:spcPct val="150000"/>
              </a:lnSpc>
            </a:pPr>
            <a:r>
              <a:rPr lang="en-US" sz="2400" b="0" i="0" u="none" strike="noStrike" baseline="0" dirty="0" smtClean="0">
                <a:latin typeface="Times New Roman" pitchFamily="18" charset="0"/>
                <a:cs typeface="Times New Roman" pitchFamily="18" charset="0"/>
              </a:rPr>
              <a:t>These are the colloids in which the</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dispersed particles are themselves large molecules (usually</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polymers). </a:t>
            </a:r>
          </a:p>
        </p:txBody>
      </p:sp>
      <p:sp>
        <p:nvSpPr>
          <p:cNvPr id="4" name="Slide Number Placeholder 3"/>
          <p:cNvSpPr>
            <a:spLocks noGrp="1"/>
          </p:cNvSpPr>
          <p:nvPr>
            <p:ph type="sldNum" sz="quarter" idx="12"/>
          </p:nvPr>
        </p:nvSpPr>
        <p:spPr/>
        <p:txBody>
          <a:bodyPr/>
          <a:lstStyle/>
          <a:p>
            <a:fld id="{49E5512C-6099-4FFC-A760-54DD952A035E}" type="slidenum">
              <a:rPr lang="en-US" smtClean="0"/>
              <a:pPr/>
              <a:t>116</a:t>
            </a:fld>
            <a:endParaRPr lang="en-US"/>
          </a:p>
        </p:txBody>
      </p:sp>
    </p:spTree>
    <p:extLst>
      <p:ext uri="{BB962C8B-B14F-4D97-AF65-F5344CB8AC3E}">
        <p14:creationId xmlns:p14="http://schemas.microsoft.com/office/powerpoint/2010/main" val="3919042894"/>
      </p:ext>
    </p:extLst>
  </p:cSld>
  <p:clrMapOvr>
    <a:masterClrMapping/>
  </p:clrMapOvr>
  <p:transition spd="slow">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122" y="3048000"/>
            <a:ext cx="8007350" cy="2862322"/>
          </a:xfrm>
          <a:prstGeom prst="rect">
            <a:avLst/>
          </a:prstGeom>
        </p:spPr>
        <p:txBody>
          <a:bodyPr wrap="square">
            <a:spAutoFit/>
          </a:bodyPr>
          <a:lstStyle/>
          <a:p>
            <a:pPr algn="just">
              <a:lnSpc>
                <a:spcPct val="150000"/>
              </a:lnSpc>
            </a:pPr>
            <a:r>
              <a:rPr lang="en-US" sz="2400" b="1" i="0" u="none" strike="noStrike" baseline="0" dirty="0" smtClean="0">
                <a:latin typeface="Times New Roman" pitchFamily="18" charset="0"/>
                <a:cs typeface="Times New Roman" pitchFamily="18" charset="0"/>
              </a:rPr>
              <a:t>Associated colloids (Micelles): </a:t>
            </a:r>
          </a:p>
          <a:p>
            <a:pPr marL="342900" indent="-342900" algn="just">
              <a:lnSpc>
                <a:spcPct val="150000"/>
              </a:lnSpc>
              <a:buFont typeface="Wingdings" pitchFamily="2" charset="2"/>
              <a:buChar char="ü"/>
            </a:pPr>
            <a:r>
              <a:rPr lang="en-US" sz="2400" b="0" i="0" u="none" strike="noStrike" baseline="0" dirty="0" smtClean="0">
                <a:latin typeface="Times New Roman" pitchFamily="18" charset="0"/>
                <a:cs typeface="Times New Roman" pitchFamily="18" charset="0"/>
              </a:rPr>
              <a:t>Those colloids which behave as</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normal, strong electrolytes at low concentrations, but show</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colloidal properties at higher concentrations due to the formation of</a:t>
            </a:r>
            <a:r>
              <a:rPr lang="en-US" sz="2400" b="0" i="0" u="none" strike="noStrike" dirty="0" smtClean="0">
                <a:latin typeface="Times New Roman" pitchFamily="18" charset="0"/>
                <a:cs typeface="Times New Roman" pitchFamily="18" charset="0"/>
              </a:rPr>
              <a:t> </a:t>
            </a:r>
            <a:r>
              <a:rPr lang="en-US" sz="2400" b="0" i="0" u="none" strike="noStrike" baseline="0" dirty="0" smtClean="0">
                <a:latin typeface="Times New Roman" pitchFamily="18" charset="0"/>
                <a:cs typeface="Times New Roman" pitchFamily="18" charset="0"/>
              </a:rPr>
              <a:t>aggregated particles of colloidal dimensions. </a:t>
            </a:r>
          </a:p>
        </p:txBody>
      </p:sp>
      <p:sp>
        <p:nvSpPr>
          <p:cNvPr id="3" name="Rectangle 2"/>
          <p:cNvSpPr/>
          <p:nvPr/>
        </p:nvSpPr>
        <p:spPr>
          <a:xfrm>
            <a:off x="990600" y="685800"/>
            <a:ext cx="7924800" cy="2308324"/>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prstClr val="black"/>
                </a:solidFill>
                <a:latin typeface="Times New Roman" pitchFamily="18" charset="0"/>
                <a:cs typeface="Times New Roman" pitchFamily="18" charset="0"/>
              </a:rPr>
              <a:t>Since these molecules have dimensions comparable to those of colloids particles, their dispersions are called macromolecular colloids, e.g., proteins, starch and cellulose form macromolecular colloids.</a:t>
            </a:r>
          </a:p>
        </p:txBody>
      </p:sp>
      <p:sp>
        <p:nvSpPr>
          <p:cNvPr id="4" name="Slide Number Placeholder 3"/>
          <p:cNvSpPr>
            <a:spLocks noGrp="1"/>
          </p:cNvSpPr>
          <p:nvPr>
            <p:ph type="sldNum" sz="quarter" idx="12"/>
          </p:nvPr>
        </p:nvSpPr>
        <p:spPr/>
        <p:txBody>
          <a:bodyPr/>
          <a:lstStyle/>
          <a:p>
            <a:fld id="{49E5512C-6099-4FFC-A760-54DD952A035E}" type="slidenum">
              <a:rPr lang="en-US" smtClean="0"/>
              <a:pPr/>
              <a:t>117</a:t>
            </a:fld>
            <a:endParaRPr lang="en-US"/>
          </a:p>
        </p:txBody>
      </p:sp>
    </p:spTree>
    <p:extLst>
      <p:ext uri="{BB962C8B-B14F-4D97-AF65-F5344CB8AC3E}">
        <p14:creationId xmlns:p14="http://schemas.microsoft.com/office/powerpoint/2010/main" val="986656442"/>
      </p:ext>
    </p:extLst>
  </p:cSld>
  <p:clrMapOvr>
    <a:masterClrMapping/>
  </p:clrMapOvr>
  <p:transition spd="slow">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985B3A-4564-49E7-A3D9-E659D2BD5FCB}" type="slidenum">
              <a:rPr lang="en-US" smtClean="0"/>
              <a:pPr/>
              <a:t>118</a:t>
            </a:fld>
            <a:endParaRPr lang="en-US"/>
          </a:p>
        </p:txBody>
      </p:sp>
      <p:pic>
        <p:nvPicPr>
          <p:cNvPr id="3" name="Picture 3" descr="waterfall-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7" y="-90814"/>
            <a:ext cx="9906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816100" y="0"/>
            <a:ext cx="5943600" cy="1446550"/>
          </a:xfrm>
          <a:prstGeom prst="rect">
            <a:avLst/>
          </a:prstGeom>
          <a:solidFill>
            <a:srgbClr val="002060"/>
          </a:solidFill>
          <a:ln w="76200">
            <a:solidFill>
              <a:srgbClr val="00B0F0"/>
            </a:solidFill>
          </a:ln>
        </p:spPr>
        <p:txBody>
          <a:bodyPr wrap="square">
            <a:spAutoFit/>
          </a:bodyPr>
          <a:lstStyle/>
          <a:p>
            <a:pPr algn="ctr"/>
            <a:r>
              <a:rPr lang="en-US" sz="8800" b="1" dirty="0" smtClean="0">
                <a:solidFill>
                  <a:srgbClr val="00B050"/>
                </a:solidFill>
                <a:latin typeface="Times New Roman" pitchFamily="18" charset="0"/>
                <a:cs typeface="Times New Roman" pitchFamily="18" charset="0"/>
              </a:rPr>
              <a:t>  </a:t>
            </a:r>
            <a:r>
              <a:rPr lang="en-US" sz="7200" b="1" dirty="0" smtClean="0">
                <a:solidFill>
                  <a:srgbClr val="00B050"/>
                </a:solidFill>
                <a:latin typeface="Times New Roman" pitchFamily="18" charset="0"/>
                <a:cs typeface="Times New Roman" pitchFamily="18" charset="0"/>
              </a:rPr>
              <a:t>END</a:t>
            </a:r>
            <a:r>
              <a:rPr lang="en-US" sz="7200" b="1" dirty="0" smtClean="0">
                <a:latin typeface="Times New Roman" pitchFamily="18" charset="0"/>
                <a:cs typeface="Times New Roman" pitchFamily="18" charset="0"/>
              </a:rPr>
              <a:t> </a:t>
            </a:r>
            <a:r>
              <a:rPr lang="en-US" sz="7200" b="1" dirty="0">
                <a:solidFill>
                  <a:srgbClr val="FFC000"/>
                </a:solidFill>
                <a:latin typeface="Times New Roman" pitchFamily="18" charset="0"/>
                <a:cs typeface="Times New Roman" pitchFamily="18" charset="0"/>
              </a:rPr>
              <a:t>OF</a:t>
            </a:r>
            <a:r>
              <a:rPr lang="en-US" sz="7200" b="1" dirty="0">
                <a:latin typeface="Times New Roman" pitchFamily="18" charset="0"/>
                <a:cs typeface="Times New Roman" pitchFamily="18" charset="0"/>
              </a:rPr>
              <a:t> </a:t>
            </a:r>
            <a:r>
              <a:rPr lang="en-US" sz="7200" b="1" dirty="0" smtClean="0">
                <a:solidFill>
                  <a:srgbClr val="FF0000"/>
                </a:solidFill>
                <a:latin typeface="Times New Roman" pitchFamily="18" charset="0"/>
                <a:cs typeface="Times New Roman" pitchFamily="18" charset="0"/>
              </a:rPr>
              <a:t>C</a:t>
            </a:r>
            <a:r>
              <a:rPr lang="en-US" sz="7200" b="1" dirty="0" smtClean="0">
                <a:latin typeface="Times New Roman" pitchFamily="18" charset="0"/>
                <a:cs typeface="Times New Roman" pitchFamily="18" charset="0"/>
              </a:rPr>
              <a:t> </a:t>
            </a:r>
            <a:endParaRPr lang="en-US" sz="7200" dirty="0">
              <a:latin typeface="Times New Roman" pitchFamily="18" charset="0"/>
              <a:cs typeface="Times New Roman" pitchFamily="18" charset="0"/>
            </a:endParaRPr>
          </a:p>
        </p:txBody>
      </p:sp>
      <p:sp>
        <p:nvSpPr>
          <p:cNvPr id="6" name="Oval 5"/>
          <p:cNvSpPr/>
          <p:nvPr/>
        </p:nvSpPr>
        <p:spPr>
          <a:xfrm rot="20799204">
            <a:off x="704300" y="2692475"/>
            <a:ext cx="9245598" cy="3344904"/>
          </a:xfrm>
          <a:prstGeom prst="ellipse">
            <a:avLst/>
          </a:prstGeom>
          <a:solidFill>
            <a:srgbClr val="7030A0"/>
          </a:solidFill>
          <a:ln>
            <a:solidFill>
              <a:srgbClr val="00B050"/>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7" name="Rectangle 6"/>
          <p:cNvSpPr/>
          <p:nvPr/>
        </p:nvSpPr>
        <p:spPr>
          <a:xfrm rot="20453682">
            <a:off x="1439495" y="2831425"/>
            <a:ext cx="8062133" cy="3262432"/>
          </a:xfrm>
          <a:prstGeom prst="rect">
            <a:avLst/>
          </a:prstGeom>
        </p:spPr>
        <p:txBody>
          <a:bodyPr wrap="square">
            <a:spAutoFit/>
          </a:bodyPr>
          <a:lstStyle/>
          <a:p>
            <a:pPr algn="ctr"/>
            <a:r>
              <a:rPr lang="en-US" sz="54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Rounded MT Bold" panose="020F0704030504030204" pitchFamily="34" charset="0"/>
              </a:rPr>
              <a:t>THANK YOU </a:t>
            </a:r>
          </a:p>
          <a:p>
            <a:pPr algn="ctr"/>
            <a:r>
              <a:rPr lang="en-US" sz="54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Rounded MT Bold" panose="020F0704030504030204" pitchFamily="34" charset="0"/>
              </a:rPr>
              <a:t>FOR YOUR</a:t>
            </a:r>
            <a:endParaRPr lang="en-US" sz="54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Rounded MT Bold" panose="020F0704030504030204" pitchFamily="34" charset="0"/>
            </a:endParaRPr>
          </a:p>
          <a:p>
            <a:pPr algn="ctr"/>
            <a:r>
              <a:rPr lang="en-US" sz="54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Rounded MT Bold" panose="020F0704030504030204" pitchFamily="34" charset="0"/>
              </a:rPr>
              <a:t> ATTENTION!!!</a:t>
            </a:r>
          </a:p>
          <a:p>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45668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906000" cy="533400"/>
          </a:xfrm>
          <a:solidFill>
            <a:schemeClr val="bg1">
              <a:lumMod val="95000"/>
            </a:schemeClr>
          </a:solidFill>
        </p:spPr>
        <p:txBody>
          <a:bodyPr/>
          <a:lstStyle/>
          <a:p>
            <a:pPr marL="342900" indent="-342900"/>
            <a:r>
              <a:rPr lang="en-US" altLang="en-US" sz="2400" b="1" i="1" dirty="0">
                <a:solidFill>
                  <a:srgbClr val="0070C0"/>
                </a:solidFill>
                <a:latin typeface="Times New Roman" pitchFamily="18" charset="0"/>
                <a:ea typeface="ＭＳ Ｐゴシック" pitchFamily="34" charset="-128"/>
                <a:cs typeface="Times New Roman" pitchFamily="18" charset="0"/>
              </a:rPr>
              <a:t>Permutations are  </a:t>
            </a:r>
            <a:r>
              <a:rPr lang="en-US" altLang="en-US" sz="2400" b="1" i="1" dirty="0">
                <a:solidFill>
                  <a:srgbClr val="0070C0"/>
                </a:solidFill>
                <a:latin typeface="Times New Roman" pitchFamily="18" charset="0"/>
                <a:cs typeface="Times New Roman" pitchFamily="18" charset="0"/>
              </a:rPr>
              <a:t>distinguishable</a:t>
            </a:r>
          </a:p>
        </p:txBody>
      </p:sp>
      <p:sp>
        <p:nvSpPr>
          <p:cNvPr id="24579" name="Content Placeholder 2"/>
          <p:cNvSpPr>
            <a:spLocks noGrp="1"/>
          </p:cNvSpPr>
          <p:nvPr>
            <p:ph idx="1"/>
          </p:nvPr>
        </p:nvSpPr>
        <p:spPr>
          <a:xfrm>
            <a:off x="76200" y="609601"/>
            <a:ext cx="9793288" cy="838199"/>
          </a:xfrm>
        </p:spPr>
        <p:txBody>
          <a:bodyPr/>
          <a:lstStyle/>
          <a:p>
            <a:pPr>
              <a:buFont typeface="Wingdings" pitchFamily="2" charset="2"/>
              <a:buChar char="v"/>
            </a:pPr>
            <a:r>
              <a:rPr lang="en-US" altLang="en-US" sz="2400" i="1" dirty="0" smtClean="0">
                <a:latin typeface="Times New Roman" pitchFamily="18" charset="0"/>
                <a:cs typeface="Times New Roman" pitchFamily="18" charset="0"/>
              </a:rPr>
              <a:t>The number of distinguishable permutations of n objects where n</a:t>
            </a:r>
            <a:r>
              <a:rPr lang="en-US" altLang="en-US" sz="2400" i="1" baseline="-25000" dirty="0" smtClean="0">
                <a:latin typeface="Times New Roman" pitchFamily="18" charset="0"/>
                <a:cs typeface="Times New Roman" pitchFamily="18" charset="0"/>
              </a:rPr>
              <a:t>1</a:t>
            </a:r>
            <a:r>
              <a:rPr lang="en-US" altLang="en-US" sz="2400" i="1" dirty="0" smtClean="0">
                <a:latin typeface="Times New Roman" pitchFamily="18" charset="0"/>
                <a:cs typeface="Times New Roman" pitchFamily="18" charset="0"/>
              </a:rPr>
              <a:t> are of one type, n</a:t>
            </a:r>
            <a:r>
              <a:rPr lang="en-US" altLang="en-US" sz="2400" i="1" baseline="-25000" dirty="0" smtClean="0">
                <a:latin typeface="Times New Roman" pitchFamily="18" charset="0"/>
                <a:cs typeface="Times New Roman" pitchFamily="18" charset="0"/>
              </a:rPr>
              <a:t>2</a:t>
            </a:r>
            <a:r>
              <a:rPr lang="en-US" altLang="en-US" sz="2400" i="1" dirty="0" smtClean="0">
                <a:latin typeface="Times New Roman" pitchFamily="18" charset="0"/>
                <a:cs typeface="Times New Roman" pitchFamily="18" charset="0"/>
              </a:rPr>
              <a:t> are of another type, and so on.</a:t>
            </a:r>
          </a:p>
        </p:txBody>
      </p:sp>
      <p:graphicFrame>
        <p:nvGraphicFramePr>
          <p:cNvPr id="24580" name="Object 2"/>
          <p:cNvGraphicFramePr>
            <a:graphicFrameLocks noChangeAspect="1"/>
          </p:cNvGraphicFramePr>
          <p:nvPr>
            <p:extLst>
              <p:ext uri="{D42A27DB-BD31-4B8C-83A1-F6EECF244321}">
                <p14:modId xmlns:p14="http://schemas.microsoft.com/office/powerpoint/2010/main" val="3027277501"/>
              </p:ext>
            </p:extLst>
          </p:nvPr>
        </p:nvGraphicFramePr>
        <p:xfrm>
          <a:off x="1304018" y="1447800"/>
          <a:ext cx="3279642" cy="977900"/>
        </p:xfrm>
        <a:graphic>
          <a:graphicData uri="http://schemas.openxmlformats.org/presentationml/2006/ole">
            <mc:AlternateContent xmlns:mc="http://schemas.openxmlformats.org/markup-compatibility/2006">
              <mc:Choice xmlns:v="urn:schemas-microsoft-com:vml" Requires="v">
                <p:oleObj spid="_x0000_s290820" name="Equation" r:id="rId4" imgW="1002865" imgH="431613" progId="">
                  <p:embed/>
                </p:oleObj>
              </mc:Choice>
              <mc:Fallback>
                <p:oleObj name="Equation" r:id="rId4" imgW="1002865" imgH="43161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018" y="1447800"/>
                        <a:ext cx="3279642" cy="977900"/>
                      </a:xfrm>
                      <a:prstGeom prst="rect">
                        <a:avLst/>
                      </a:prstGeom>
                      <a:noFill/>
                      <a:extLst>
                        <a:ext uri="{909E8E84-426E-40DD-AFC4-6F175D3DCCD1}">
                          <a14:hiddenFill xmlns:a14="http://schemas.microsoft.com/office/drawing/2010/main">
                            <a:solidFill>
                              <a:srgbClr val="AECF9E"/>
                            </a:solidFill>
                          </a14:hiddenFill>
                        </a:ext>
                      </a:extLst>
                    </p:spPr>
                  </p:pic>
                </p:oleObj>
              </mc:Fallback>
            </mc:AlternateContent>
          </a:graphicData>
        </a:graphic>
      </p:graphicFrame>
      <p:sp>
        <p:nvSpPr>
          <p:cNvPr id="24582" name="TextBox 8"/>
          <p:cNvSpPr txBox="1">
            <a:spLocks noChangeArrowheads="1"/>
          </p:cNvSpPr>
          <p:nvPr/>
        </p:nvSpPr>
        <p:spPr bwMode="auto">
          <a:xfrm>
            <a:off x="1143000" y="2483644"/>
            <a:ext cx="695139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Times New Roman" pitchFamily="18" charset="0"/>
              </a:defRPr>
            </a:lvl1pPr>
            <a:lvl2pPr marL="37931725" indent="-37474525">
              <a:defRPr sz="2800">
                <a:solidFill>
                  <a:schemeClr val="tx1"/>
                </a:solidFill>
                <a:latin typeface="Times New Roman" pitchFamily="18" charset="0"/>
                <a:cs typeface="Times New Roman" pitchFamily="18" charset="0"/>
              </a:defRPr>
            </a:lvl2pPr>
            <a:lvl3pPr>
              <a:defRPr sz="2800">
                <a:solidFill>
                  <a:schemeClr val="tx1"/>
                </a:solidFill>
                <a:latin typeface="Times New Roman" pitchFamily="18" charset="0"/>
                <a:cs typeface="Times New Roman" pitchFamily="18" charset="0"/>
              </a:defRPr>
            </a:lvl3pPr>
            <a:lvl4pPr>
              <a:defRPr sz="2800">
                <a:solidFill>
                  <a:schemeClr val="tx1"/>
                </a:solidFill>
                <a:latin typeface="Times New Roman" pitchFamily="18" charset="0"/>
                <a:cs typeface="Times New Roman" pitchFamily="18" charset="0"/>
              </a:defRPr>
            </a:lvl4pPr>
            <a:lvl5pPr>
              <a:defRPr sz="2800">
                <a:solidFill>
                  <a:schemeClr val="tx1"/>
                </a:solidFill>
                <a:latin typeface="Times New Roman" pitchFamily="18" charset="0"/>
                <a:cs typeface="Times New Roman" pitchFamily="18" charset="0"/>
              </a:defRPr>
            </a:lvl5pPr>
            <a:lvl6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6pPr>
            <a:lvl7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7pPr>
            <a:lvl8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8pPr>
            <a:lvl9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9pPr>
          </a:lstStyle>
          <a:p>
            <a:pPr eaLnBrk="1" hangingPunct="1"/>
            <a:r>
              <a:rPr lang="en-US" altLang="en-US" dirty="0">
                <a:solidFill>
                  <a:schemeClr val="accent2"/>
                </a:solidFill>
                <a:cs typeface="Arial" charset="0"/>
              </a:rPr>
              <a:t>where </a:t>
            </a:r>
            <a:r>
              <a:rPr lang="en-US" altLang="en-US" i="1" dirty="0">
                <a:solidFill>
                  <a:schemeClr val="accent2"/>
                </a:solidFill>
                <a:cs typeface="Arial" charset="0"/>
              </a:rPr>
              <a:t>n</a:t>
            </a:r>
            <a:r>
              <a:rPr lang="en-US" altLang="en-US" i="1" baseline="-25000" dirty="0">
                <a:solidFill>
                  <a:schemeClr val="accent2"/>
                </a:solidFill>
                <a:cs typeface="Arial" charset="0"/>
              </a:rPr>
              <a:t>1</a:t>
            </a:r>
            <a:r>
              <a:rPr lang="en-US" altLang="en-US" i="1" dirty="0">
                <a:solidFill>
                  <a:schemeClr val="accent2"/>
                </a:solidFill>
                <a:cs typeface="Arial" charset="0"/>
              </a:rPr>
              <a:t> + n</a:t>
            </a:r>
            <a:r>
              <a:rPr lang="en-US" altLang="en-US" i="1" baseline="-25000" dirty="0">
                <a:solidFill>
                  <a:schemeClr val="accent2"/>
                </a:solidFill>
                <a:cs typeface="Arial" charset="0"/>
              </a:rPr>
              <a:t>2</a:t>
            </a:r>
            <a:r>
              <a:rPr lang="en-US" altLang="en-US" i="1" dirty="0">
                <a:solidFill>
                  <a:schemeClr val="accent2"/>
                </a:solidFill>
                <a:cs typeface="Arial" charset="0"/>
              </a:rPr>
              <a:t> + n</a:t>
            </a:r>
            <a:r>
              <a:rPr lang="en-US" altLang="en-US" i="1" baseline="-25000" dirty="0">
                <a:solidFill>
                  <a:schemeClr val="accent2"/>
                </a:solidFill>
                <a:cs typeface="Arial" charset="0"/>
              </a:rPr>
              <a:t>3</a:t>
            </a:r>
            <a:r>
              <a:rPr lang="en-US" altLang="en-US" i="1" dirty="0">
                <a:solidFill>
                  <a:schemeClr val="accent2"/>
                </a:solidFill>
                <a:cs typeface="Arial" charset="0"/>
              </a:rPr>
              <a:t> +∙∙∙+ </a:t>
            </a:r>
            <a:r>
              <a:rPr lang="en-US" altLang="en-US" i="1" dirty="0" err="1">
                <a:solidFill>
                  <a:schemeClr val="accent2"/>
                </a:solidFill>
                <a:cs typeface="Arial" charset="0"/>
              </a:rPr>
              <a:t>n</a:t>
            </a:r>
            <a:r>
              <a:rPr lang="en-US" altLang="en-US" i="1" baseline="-25000" dirty="0" err="1">
                <a:solidFill>
                  <a:schemeClr val="accent2"/>
                </a:solidFill>
                <a:cs typeface="Arial" charset="0"/>
              </a:rPr>
              <a:t>k</a:t>
            </a:r>
            <a:r>
              <a:rPr lang="en-US" altLang="en-US" i="1" dirty="0">
                <a:solidFill>
                  <a:schemeClr val="accent2"/>
                </a:solidFill>
                <a:cs typeface="Arial" charset="0"/>
              </a:rPr>
              <a:t> = n  </a:t>
            </a:r>
            <a:endParaRPr lang="en-US" altLang="en-US" i="1" baseline="-25000" dirty="0">
              <a:solidFill>
                <a:schemeClr val="accent2"/>
              </a:solidFill>
              <a:cs typeface="Arial" charset="0"/>
            </a:endParaRPr>
          </a:p>
        </p:txBody>
      </p:sp>
      <p:sp>
        <p:nvSpPr>
          <p:cNvPr id="2" name="Rectangle 1"/>
          <p:cNvSpPr/>
          <p:nvPr/>
        </p:nvSpPr>
        <p:spPr>
          <a:xfrm>
            <a:off x="228600" y="3147536"/>
            <a:ext cx="9525000" cy="2677656"/>
          </a:xfrm>
          <a:prstGeom prst="rect">
            <a:avLst/>
          </a:prstGeom>
        </p:spPr>
        <p:txBody>
          <a:bodyPr wrap="square">
            <a:spAutoFit/>
          </a:bodyPr>
          <a:lstStyle/>
          <a:p>
            <a:pPr marL="0" indent="0">
              <a:buFont typeface="Arial" charset="0"/>
              <a:buNone/>
            </a:pPr>
            <a:r>
              <a:rPr lang="en-US" altLang="en-US" sz="2400" b="1" i="1" dirty="0" smtClean="0">
                <a:latin typeface="Times New Roman" pitchFamily="18" charset="0"/>
                <a:cs typeface="Times New Roman" pitchFamily="18" charset="0"/>
              </a:rPr>
              <a:t>Example</a:t>
            </a:r>
          </a:p>
          <a:p>
            <a:pPr marL="0" indent="0">
              <a:buFont typeface="Wingdings" pitchFamily="2" charset="2"/>
              <a:buChar char="v"/>
            </a:pPr>
            <a:r>
              <a:rPr lang="en-US" altLang="en-US" sz="2400" i="1" dirty="0" smtClean="0">
                <a:latin typeface="Times New Roman" pitchFamily="18" charset="0"/>
                <a:cs typeface="Times New Roman" pitchFamily="18" charset="0"/>
              </a:rPr>
              <a:t>A </a:t>
            </a:r>
            <a:r>
              <a:rPr lang="en-US" altLang="en-US" sz="2400" i="1" dirty="0">
                <a:latin typeface="Times New Roman" pitchFamily="18" charset="0"/>
                <a:cs typeface="Times New Roman" pitchFamily="18" charset="0"/>
              </a:rPr>
              <a:t>building contractor </a:t>
            </a:r>
            <a:r>
              <a:rPr lang="en-US" altLang="en-US" sz="2400" i="1" dirty="0" smtClean="0">
                <a:latin typeface="Times New Roman" pitchFamily="18" charset="0"/>
                <a:cs typeface="Times New Roman" pitchFamily="18" charset="0"/>
              </a:rPr>
              <a:t>is 12 houses </a:t>
            </a:r>
            <a:r>
              <a:rPr lang="en-US" altLang="en-US" sz="2400" i="1" dirty="0">
                <a:latin typeface="Times New Roman" pitchFamily="18" charset="0"/>
                <a:cs typeface="Times New Roman" pitchFamily="18" charset="0"/>
              </a:rPr>
              <a:t>planning to develop a subdivision that consists of </a:t>
            </a:r>
            <a:r>
              <a:rPr lang="en-US" altLang="en-US" sz="2400" b="1" i="1" dirty="0">
                <a:latin typeface="Times New Roman" pitchFamily="18" charset="0"/>
                <a:cs typeface="Times New Roman" pitchFamily="18" charset="0"/>
              </a:rPr>
              <a:t>6 one-story houses, 4 two-story houses, and 2 split-level houses</a:t>
            </a:r>
            <a:r>
              <a:rPr lang="en-US" altLang="en-US" sz="2400" i="1" dirty="0">
                <a:latin typeface="Times New Roman" pitchFamily="18" charset="0"/>
                <a:cs typeface="Times New Roman" pitchFamily="18" charset="0"/>
              </a:rPr>
              <a:t>. In how many distinguishable ways can the houses be arranged</a:t>
            </a:r>
            <a:r>
              <a:rPr lang="en-US" altLang="en-US" sz="2400" i="1" dirty="0" smtClean="0">
                <a:latin typeface="Times New Roman" pitchFamily="18" charset="0"/>
                <a:cs typeface="Times New Roman" pitchFamily="18" charset="0"/>
              </a:rPr>
              <a:t>?</a:t>
            </a:r>
          </a:p>
          <a:p>
            <a:pPr eaLnBrk="1" hangingPunct="1"/>
            <a:r>
              <a:rPr lang="en-US" altLang="en-US" sz="2400" b="1" i="1" dirty="0">
                <a:solidFill>
                  <a:srgbClr val="83BB35"/>
                </a:solidFill>
                <a:latin typeface="Times New Roman" pitchFamily="18" charset="0"/>
                <a:cs typeface="Times New Roman" pitchFamily="18" charset="0"/>
              </a:rPr>
              <a:t>Solution:</a:t>
            </a:r>
          </a:p>
          <a:p>
            <a:pPr eaLnBrk="1" hangingPunct="1">
              <a:buClr>
                <a:schemeClr val="accent1"/>
              </a:buClr>
            </a:pPr>
            <a:r>
              <a:rPr lang="en-US" altLang="en-US" sz="2400" i="1" dirty="0">
                <a:latin typeface="Times New Roman" pitchFamily="18" charset="0"/>
                <a:cs typeface="Times New Roman" pitchFamily="18" charset="0"/>
              </a:rPr>
              <a:t>There are 12 houses in the subdivision</a:t>
            </a:r>
          </a:p>
          <a:p>
            <a:pPr eaLnBrk="1" hangingPunct="1">
              <a:buClr>
                <a:schemeClr val="accent1"/>
              </a:buClr>
            </a:pPr>
            <a:r>
              <a:rPr lang="en-US" altLang="en-US" sz="2400" i="1" dirty="0">
                <a:latin typeface="Times New Roman" pitchFamily="18" charset="0"/>
                <a:cs typeface="Times New Roman" pitchFamily="18" charset="0"/>
              </a:rPr>
              <a:t>n = 12,</a:t>
            </a:r>
            <a:r>
              <a:rPr lang="en-US" altLang="en-US" sz="2400" i="1" dirty="0">
                <a:solidFill>
                  <a:srgbClr val="000000"/>
                </a:solidFill>
                <a:latin typeface="Times New Roman" pitchFamily="18" charset="0"/>
                <a:cs typeface="Times New Roman" pitchFamily="18" charset="0"/>
              </a:rPr>
              <a:t>  n</a:t>
            </a:r>
            <a:r>
              <a:rPr lang="en-US" altLang="en-US" sz="2400" i="1" baseline="-25000" dirty="0">
                <a:solidFill>
                  <a:srgbClr val="000000"/>
                </a:solidFill>
                <a:latin typeface="Times New Roman" pitchFamily="18" charset="0"/>
                <a:cs typeface="Times New Roman" pitchFamily="18" charset="0"/>
              </a:rPr>
              <a:t>1</a:t>
            </a:r>
            <a:r>
              <a:rPr lang="en-US" altLang="en-US" sz="2400" i="1" dirty="0">
                <a:solidFill>
                  <a:srgbClr val="000000"/>
                </a:solidFill>
                <a:latin typeface="Times New Roman" pitchFamily="18" charset="0"/>
                <a:cs typeface="Times New Roman" pitchFamily="18" charset="0"/>
              </a:rPr>
              <a:t> = 6,  n</a:t>
            </a:r>
            <a:r>
              <a:rPr lang="en-US" altLang="en-US" sz="2400" i="1" baseline="-25000" dirty="0">
                <a:solidFill>
                  <a:srgbClr val="000000"/>
                </a:solidFill>
                <a:latin typeface="Times New Roman" pitchFamily="18" charset="0"/>
                <a:cs typeface="Times New Roman" pitchFamily="18" charset="0"/>
              </a:rPr>
              <a:t>2</a:t>
            </a:r>
            <a:r>
              <a:rPr lang="en-US" altLang="en-US" sz="2400" i="1" dirty="0">
                <a:solidFill>
                  <a:srgbClr val="000000"/>
                </a:solidFill>
                <a:latin typeface="Times New Roman" pitchFamily="18" charset="0"/>
                <a:cs typeface="Times New Roman" pitchFamily="18" charset="0"/>
              </a:rPr>
              <a:t> = 4</a:t>
            </a:r>
            <a:r>
              <a:rPr lang="en-US" altLang="en-US" sz="2400" i="1" dirty="0">
                <a:latin typeface="Times New Roman" pitchFamily="18" charset="0"/>
                <a:cs typeface="Times New Roman" pitchFamily="18" charset="0"/>
              </a:rPr>
              <a:t>,</a:t>
            </a:r>
            <a:r>
              <a:rPr lang="en-US" altLang="en-US" sz="2400" i="1" dirty="0">
                <a:solidFill>
                  <a:srgbClr val="000000"/>
                </a:solidFill>
                <a:latin typeface="Times New Roman" pitchFamily="18" charset="0"/>
                <a:cs typeface="Times New Roman" pitchFamily="18" charset="0"/>
              </a:rPr>
              <a:t>  n</a:t>
            </a:r>
            <a:r>
              <a:rPr lang="en-US" altLang="en-US" sz="2400" i="1" baseline="-25000" dirty="0">
                <a:solidFill>
                  <a:srgbClr val="000000"/>
                </a:solidFill>
                <a:latin typeface="Times New Roman" pitchFamily="18" charset="0"/>
                <a:cs typeface="Times New Roman" pitchFamily="18" charset="0"/>
              </a:rPr>
              <a:t>3</a:t>
            </a:r>
            <a:r>
              <a:rPr lang="en-US" altLang="en-US" sz="2400" i="1" dirty="0">
                <a:solidFill>
                  <a:srgbClr val="000000"/>
                </a:solidFill>
                <a:latin typeface="Times New Roman" pitchFamily="18" charset="0"/>
                <a:cs typeface="Times New Roman" pitchFamily="18" charset="0"/>
              </a:rPr>
              <a:t> = 2</a:t>
            </a:r>
            <a:endParaRPr lang="en-US" altLang="en-US" sz="2400" i="1" dirty="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50333804"/>
              </p:ext>
            </p:extLst>
          </p:nvPr>
        </p:nvGraphicFramePr>
        <p:xfrm>
          <a:off x="5112509" y="5452091"/>
          <a:ext cx="4759372" cy="1384300"/>
        </p:xfrm>
        <a:graphic>
          <a:graphicData uri="http://schemas.openxmlformats.org/presentationml/2006/ole">
            <mc:AlternateContent xmlns:mc="http://schemas.openxmlformats.org/markup-compatibility/2006">
              <mc:Choice xmlns:v="urn:schemas-microsoft-com:vml" Requires="v">
                <p:oleObj spid="_x0000_s290821" name="Equation" r:id="rId6" imgW="1879600" imgH="635000" progId="">
                  <p:embed/>
                </p:oleObj>
              </mc:Choice>
              <mc:Fallback>
                <p:oleObj name="Equation" r:id="rId6" imgW="1879600" imgH="635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2509" y="5452091"/>
                        <a:ext cx="4759372"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36513"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111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1EBC4C-12F3-4409-803A-E93AFB0F6918}" type="slidenum">
              <a:rPr lang="en-US"/>
              <a:pPr>
                <a:defRPr/>
              </a:pPr>
              <a:t>13</a:t>
            </a:fld>
            <a:endParaRPr lang="en-US"/>
          </a:p>
        </p:txBody>
      </p:sp>
      <p:sp>
        <p:nvSpPr>
          <p:cNvPr id="13315" name="Title 1"/>
          <p:cNvSpPr>
            <a:spLocks noGrp="1"/>
          </p:cNvSpPr>
          <p:nvPr>
            <p:ph type="title"/>
          </p:nvPr>
        </p:nvSpPr>
        <p:spPr>
          <a:xfrm>
            <a:off x="0" y="0"/>
            <a:ext cx="9906000" cy="609601"/>
          </a:xfrm>
          <a:solidFill>
            <a:schemeClr val="bg1">
              <a:lumMod val="85000"/>
            </a:schemeClr>
          </a:solidFill>
        </p:spPr>
        <p:txBody>
          <a:bodyPr/>
          <a:lstStyle/>
          <a:p>
            <a:pPr eaLnBrk="1" hangingPunct="1">
              <a:lnSpc>
                <a:spcPct val="150000"/>
              </a:lnSpc>
            </a:pPr>
            <a:r>
              <a:rPr lang="en-US" sz="2800" b="1" i="1" dirty="0" smtClean="0">
                <a:latin typeface="Times New Roman" pitchFamily="18" charset="0"/>
                <a:cs typeface="Times New Roman" pitchFamily="18" charset="0"/>
              </a:rPr>
              <a:t>Combination</a:t>
            </a:r>
            <a:endParaRPr lang="en-US" sz="2800" b="1" dirty="0" smtClean="0">
              <a:latin typeface="Times New Roman" pitchFamily="18" charset="0"/>
              <a:cs typeface="Times New Roman" pitchFamily="18" charset="0"/>
            </a:endParaRPr>
          </a:p>
        </p:txBody>
      </p:sp>
      <p:pic>
        <p:nvPicPr>
          <p:cNvPr id="13317" name="Picture 6"/>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a:stretch>
            <a:fillRect/>
          </a:stretch>
        </p:blipFill>
        <p:spPr bwMode="auto">
          <a:xfrm>
            <a:off x="3352800" y="3048000"/>
            <a:ext cx="4375150" cy="69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7"/>
          <p:cNvSpPr txBox="1">
            <a:spLocks noChangeArrowheads="1"/>
          </p:cNvSpPr>
          <p:nvPr/>
        </p:nvSpPr>
        <p:spPr bwMode="auto">
          <a:xfrm>
            <a:off x="609600" y="3181350"/>
            <a:ext cx="2349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47" tIns="47872" rIns="95747" bIns="4787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n-US" sz="2800" dirty="0">
                <a:latin typeface="Times New Roman" pitchFamily="18" charset="0"/>
                <a:cs typeface="Times New Roman" pitchFamily="18" charset="0"/>
              </a:rPr>
              <a:t>Combination</a:t>
            </a:r>
          </a:p>
        </p:txBody>
      </p:sp>
      <p:sp>
        <p:nvSpPr>
          <p:cNvPr id="13320" name="TextBox 8"/>
          <p:cNvSpPr txBox="1">
            <a:spLocks noChangeArrowheads="1"/>
          </p:cNvSpPr>
          <p:nvPr/>
        </p:nvSpPr>
        <p:spPr bwMode="auto">
          <a:xfrm>
            <a:off x="457200" y="3962400"/>
            <a:ext cx="7262607" cy="19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47" tIns="47872" rIns="95747" bIns="4787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buFont typeface="Wingdings" pitchFamily="2" charset="2"/>
              <a:buChar char="Ø"/>
            </a:pPr>
            <a:r>
              <a:rPr lang="en-US" sz="2400" dirty="0">
                <a:latin typeface="Times New Roman" pitchFamily="18" charset="0"/>
                <a:cs typeface="Times New Roman" pitchFamily="18" charset="0"/>
              </a:rPr>
              <a:t>Where,- </a:t>
            </a:r>
            <a:r>
              <a:rPr lang="en-US" sz="2400" b="1" dirty="0">
                <a:latin typeface="Times New Roman" pitchFamily="18" charset="0"/>
                <a:cs typeface="Times New Roman" pitchFamily="18" charset="0"/>
              </a:rPr>
              <a:t>N</a:t>
            </a:r>
            <a:r>
              <a:rPr lang="en-US" sz="2400" dirty="0">
                <a:latin typeface="Times New Roman" pitchFamily="18" charset="0"/>
                <a:cs typeface="Times New Roman" pitchFamily="18" charset="0"/>
              </a:rPr>
              <a:t> is total number of object in a subset under </a:t>
            </a:r>
          </a:p>
          <a:p>
            <a:pPr eaLnBrk="1" hangingPunct="1"/>
            <a:r>
              <a:rPr lang="en-US" sz="2400" dirty="0">
                <a:latin typeface="Times New Roman" pitchFamily="18" charset="0"/>
                <a:cs typeface="Times New Roman" pitchFamily="18" charset="0"/>
              </a:rPr>
              <a:t>	        consideration</a:t>
            </a:r>
          </a:p>
          <a:p>
            <a:pPr eaLnBrk="1" hangingPunct="1">
              <a:lnSpc>
                <a:spcPct val="150000"/>
              </a:lnSpc>
            </a:pPr>
            <a:r>
              <a:rPr lang="en-US" sz="2400" dirty="0">
                <a:latin typeface="Times New Roman" pitchFamily="18" charset="0"/>
                <a:cs typeface="Times New Roman" pitchFamily="18" charset="0"/>
              </a:rPr>
              <a:t>	     - </a:t>
            </a:r>
            <a:r>
              <a:rPr lang="en-US" sz="2400" b="1" dirty="0">
                <a:latin typeface="Times New Roman" pitchFamily="18" charset="0"/>
                <a:cs typeface="Times New Roman" pitchFamily="18" charset="0"/>
              </a:rPr>
              <a:t>M</a:t>
            </a:r>
            <a:r>
              <a:rPr lang="en-US" sz="2400" dirty="0">
                <a:latin typeface="Times New Roman" pitchFamily="18" charset="0"/>
                <a:cs typeface="Times New Roman" pitchFamily="18" charset="0"/>
              </a:rPr>
              <a:t> is number of objects to be picked at a time</a:t>
            </a:r>
          </a:p>
          <a:p>
            <a:pPr eaLnBrk="1" hangingPunct="1"/>
            <a:r>
              <a:rPr lang="en-US" sz="2400" dirty="0">
                <a:latin typeface="Times New Roman" pitchFamily="18" charset="0"/>
                <a:cs typeface="Times New Roman" pitchFamily="18" charset="0"/>
              </a:rPr>
              <a:t>	        from subset</a:t>
            </a:r>
          </a:p>
        </p:txBody>
      </p:sp>
      <p:sp>
        <p:nvSpPr>
          <p:cNvPr id="10" name="Right Arrow 9"/>
          <p:cNvSpPr/>
          <p:nvPr/>
        </p:nvSpPr>
        <p:spPr>
          <a:xfrm>
            <a:off x="2940050" y="3325694"/>
            <a:ext cx="4127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5747" tIns="47872" rIns="95747" bIns="47872" anchor="ctr"/>
          <a:lstStyle/>
          <a:p>
            <a:pPr algn="ctr">
              <a:defRPr/>
            </a:pPr>
            <a:endParaRPr lang="en-US"/>
          </a:p>
        </p:txBody>
      </p:sp>
      <p:cxnSp>
        <p:nvCxnSpPr>
          <p:cNvPr id="12" name="Straight Connector 11"/>
          <p:cNvCxnSpPr/>
          <p:nvPr/>
        </p:nvCxnSpPr>
        <p:spPr>
          <a:xfrm>
            <a:off x="0"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914400"/>
            <a:ext cx="9601200" cy="1200329"/>
          </a:xfrm>
          <a:prstGeom prst="rect">
            <a:avLst/>
          </a:prstGeom>
        </p:spPr>
        <p:txBody>
          <a:bodyPr wrap="square">
            <a:spAutoFit/>
          </a:bodyPr>
          <a:lstStyle/>
          <a:p>
            <a:pPr marL="342900" indent="-342900">
              <a:buFont typeface="Wingdings" pitchFamily="2" charset="2"/>
              <a:buChar char="v"/>
            </a:pPr>
            <a:r>
              <a:rPr lang="en-US" sz="2400" b="1" i="1" dirty="0">
                <a:latin typeface="Times New Roman" pitchFamily="18" charset="0"/>
                <a:cs typeface="Times New Roman" pitchFamily="18" charset="0"/>
              </a:rPr>
              <a:t>Combination</a:t>
            </a:r>
            <a:r>
              <a:rPr lang="en-US" sz="2400" i="1" dirty="0">
                <a:latin typeface="Times New Roman" pitchFamily="18" charset="0"/>
                <a:cs typeface="Times New Roman" pitchFamily="18" charset="0"/>
              </a:rPr>
              <a:t> is any arrangement of objects where </a:t>
            </a:r>
            <a:r>
              <a:rPr lang="en-US" sz="2400" i="1" dirty="0">
                <a:solidFill>
                  <a:srgbClr val="FF0000"/>
                </a:solidFill>
                <a:latin typeface="Times New Roman" pitchFamily="18" charset="0"/>
                <a:cs typeface="Times New Roman" pitchFamily="18" charset="0"/>
              </a:rPr>
              <a:t>order doesn't </a:t>
            </a:r>
            <a:r>
              <a:rPr lang="en-US" sz="2400" i="1" dirty="0" smtClean="0">
                <a:solidFill>
                  <a:srgbClr val="FF0000"/>
                </a:solidFill>
                <a:latin typeface="Times New Roman" pitchFamily="18" charset="0"/>
                <a:cs typeface="Times New Roman" pitchFamily="18" charset="0"/>
              </a:rPr>
              <a:t>matter</a:t>
            </a:r>
            <a:endParaRPr lang="en-US" altLang="en-US" sz="2400" b="1" i="1" dirty="0" smtClean="0">
              <a:solidFill>
                <a:schemeClr val="accent2"/>
              </a:solidFill>
              <a:latin typeface="Times New Roman" pitchFamily="18" charset="0"/>
              <a:cs typeface="Times New Roman" pitchFamily="18" charset="0"/>
            </a:endParaRPr>
          </a:p>
          <a:p>
            <a:pPr>
              <a:buFont typeface="Arial" charset="0"/>
              <a:buNone/>
            </a:pPr>
            <a:r>
              <a:rPr lang="en-US" altLang="en-US" sz="2400" b="1" i="1" dirty="0" smtClean="0">
                <a:solidFill>
                  <a:schemeClr val="accent2"/>
                </a:solidFill>
                <a:latin typeface="Times New Roman" pitchFamily="18" charset="0"/>
                <a:cs typeface="Times New Roman" pitchFamily="18" charset="0"/>
              </a:rPr>
              <a:t>       Combination </a:t>
            </a:r>
            <a:r>
              <a:rPr lang="en-US" altLang="en-US" sz="2400" b="1" i="1" dirty="0">
                <a:solidFill>
                  <a:schemeClr val="accent2"/>
                </a:solidFill>
                <a:latin typeface="Times New Roman" pitchFamily="18" charset="0"/>
                <a:cs typeface="Times New Roman" pitchFamily="18" charset="0"/>
              </a:rPr>
              <a:t>of n objects taken r at a time</a:t>
            </a:r>
          </a:p>
          <a:p>
            <a:r>
              <a:rPr lang="en-US" altLang="en-US" sz="2400" i="1" dirty="0" smtClean="0">
                <a:latin typeface="Times New Roman" pitchFamily="18" charset="0"/>
                <a:cs typeface="Times New Roman" pitchFamily="18" charset="0"/>
              </a:rPr>
              <a:t>   A </a:t>
            </a:r>
            <a:r>
              <a:rPr lang="en-US" altLang="en-US" sz="2400" i="1" dirty="0">
                <a:latin typeface="Times New Roman" pitchFamily="18" charset="0"/>
                <a:cs typeface="Times New Roman" pitchFamily="18" charset="0"/>
              </a:rPr>
              <a:t>selection of r objects from a group of n objects without regard to order </a:t>
            </a:r>
          </a:p>
        </p:txBody>
      </p:sp>
      <p:graphicFrame>
        <p:nvGraphicFramePr>
          <p:cNvPr id="3" name="Object 2"/>
          <p:cNvGraphicFramePr>
            <a:graphicFrameLocks noChangeAspect="1"/>
          </p:cNvGraphicFramePr>
          <p:nvPr>
            <p:extLst>
              <p:ext uri="{D42A27DB-BD31-4B8C-83A1-F6EECF244321}">
                <p14:modId xmlns:p14="http://schemas.microsoft.com/office/powerpoint/2010/main" val="1714300173"/>
              </p:ext>
            </p:extLst>
          </p:nvPr>
        </p:nvGraphicFramePr>
        <p:xfrm>
          <a:off x="2667000" y="2099944"/>
          <a:ext cx="3068637" cy="762000"/>
        </p:xfrm>
        <a:graphic>
          <a:graphicData uri="http://schemas.openxmlformats.org/presentationml/2006/ole">
            <mc:AlternateContent xmlns:mc="http://schemas.openxmlformats.org/markup-compatibility/2006">
              <mc:Choice xmlns:v="urn:schemas-microsoft-com:vml" Requires="v">
                <p:oleObj spid="_x0000_s291843" name="Equation" r:id="rId4" imgW="1002865" imgH="418918" progId="">
                  <p:embed/>
                </p:oleObj>
              </mc:Choice>
              <mc:Fallback>
                <p:oleObj name="Equation" r:id="rId4" imgW="1002865" imgH="41891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099944"/>
                        <a:ext cx="306863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600200" y="6324600"/>
            <a:ext cx="3980577" cy="369332"/>
          </a:xfrm>
          <a:prstGeom prst="rect">
            <a:avLst/>
          </a:prstGeom>
        </p:spPr>
        <p:txBody>
          <a:bodyPr wrap="none">
            <a:spAutoFit/>
          </a:bodyPr>
          <a:lstStyle/>
          <a:p>
            <a:pPr marL="342900" indent="-342900">
              <a:buFont typeface="Wingdings" pitchFamily="2" charset="2"/>
              <a:buChar char="v"/>
            </a:pPr>
            <a:r>
              <a:rPr lang="en-US" b="1" i="1" dirty="0">
                <a:solidFill>
                  <a:srgbClr val="FF0000"/>
                </a:solidFill>
                <a:latin typeface="Times New Roman" pitchFamily="18" charset="0"/>
                <a:cs typeface="Times New Roman" pitchFamily="18" charset="0"/>
              </a:rPr>
              <a:t>Combination </a:t>
            </a:r>
            <a:r>
              <a:rPr lang="en-US" altLang="en-US" b="1" i="1" dirty="0" smtClean="0">
                <a:solidFill>
                  <a:srgbClr val="FF0000"/>
                </a:solidFill>
                <a:latin typeface="Times New Roman" pitchFamily="18" charset="0"/>
                <a:ea typeface="ＭＳ Ｐゴシック" pitchFamily="34" charset="-128"/>
                <a:cs typeface="Times New Roman" pitchFamily="18" charset="0"/>
              </a:rPr>
              <a:t>are  In</a:t>
            </a:r>
            <a:r>
              <a:rPr lang="en-US" altLang="en-US" b="1" i="1" dirty="0" smtClean="0">
                <a:solidFill>
                  <a:srgbClr val="FF0000"/>
                </a:solidFill>
                <a:latin typeface="Times New Roman" pitchFamily="18" charset="0"/>
                <a:cs typeface="Times New Roman" pitchFamily="18" charset="0"/>
              </a:rPr>
              <a:t>distinguishable</a:t>
            </a:r>
            <a:endParaRPr lang="en-US" altLang="en-US"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466485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5922"/>
            <a:ext cx="9906000" cy="457200"/>
          </a:xfrm>
          <a:solidFill>
            <a:schemeClr val="bg1">
              <a:lumMod val="95000"/>
            </a:schemeClr>
          </a:solidFill>
        </p:spPr>
        <p:txBody>
          <a:bodyPr/>
          <a:lstStyle/>
          <a:p>
            <a:r>
              <a:rPr lang="en-US" altLang="en-US" sz="2800" b="1" i="1" dirty="0" smtClean="0">
                <a:solidFill>
                  <a:srgbClr val="FF0000"/>
                </a:solidFill>
                <a:latin typeface="Times New Roman" pitchFamily="18" charset="0"/>
                <a:ea typeface="ＭＳ Ｐゴシック" pitchFamily="34" charset="-128"/>
                <a:cs typeface="Times New Roman" pitchFamily="18" charset="0"/>
              </a:rPr>
              <a:t>Example:</a:t>
            </a:r>
          </a:p>
        </p:txBody>
      </p:sp>
      <p:sp>
        <p:nvSpPr>
          <p:cNvPr id="30723" name="Content Placeholder 2"/>
          <p:cNvSpPr>
            <a:spLocks noGrp="1"/>
          </p:cNvSpPr>
          <p:nvPr>
            <p:ph idx="1"/>
          </p:nvPr>
        </p:nvSpPr>
        <p:spPr>
          <a:xfrm>
            <a:off x="304800" y="609600"/>
            <a:ext cx="9372600" cy="2662238"/>
          </a:xfrm>
        </p:spPr>
        <p:txBody>
          <a:bodyPr/>
          <a:lstStyle/>
          <a:p>
            <a:pPr>
              <a:buFont typeface="Wingdings" pitchFamily="2" charset="2"/>
              <a:buChar char="v"/>
            </a:pPr>
            <a:r>
              <a:rPr lang="en-US" altLang="en-US" sz="2400" i="1" dirty="0" smtClean="0">
                <a:latin typeface="Times New Roman" pitchFamily="18" charset="0"/>
                <a:cs typeface="Times New Roman" pitchFamily="18" charset="0"/>
              </a:rPr>
              <a:t>A state’s department of transportation plans to develop a new section of interstate highway and receives </a:t>
            </a:r>
            <a:r>
              <a:rPr lang="en-US" altLang="en-US" sz="2400" b="1" i="1" dirty="0" smtClean="0">
                <a:latin typeface="Times New Roman" pitchFamily="18" charset="0"/>
                <a:cs typeface="Times New Roman" pitchFamily="18" charset="0"/>
              </a:rPr>
              <a:t>16 bids for the project</a:t>
            </a:r>
            <a:r>
              <a:rPr lang="en-US" altLang="en-US" sz="2400" i="1" dirty="0" smtClean="0">
                <a:latin typeface="Times New Roman" pitchFamily="18" charset="0"/>
                <a:cs typeface="Times New Roman" pitchFamily="18" charset="0"/>
              </a:rPr>
              <a:t>. The state plans to hire </a:t>
            </a:r>
            <a:r>
              <a:rPr lang="en-US" altLang="en-US" sz="2400" b="1" i="1" dirty="0" smtClean="0">
                <a:latin typeface="Times New Roman" pitchFamily="18" charset="0"/>
                <a:cs typeface="Times New Roman" pitchFamily="18" charset="0"/>
              </a:rPr>
              <a:t>four of the bidding companies</a:t>
            </a:r>
            <a:r>
              <a:rPr lang="en-US" altLang="en-US" sz="2400" i="1" dirty="0" smtClean="0">
                <a:latin typeface="Times New Roman" pitchFamily="18" charset="0"/>
                <a:cs typeface="Times New Roman" pitchFamily="18" charset="0"/>
              </a:rPr>
              <a:t>. How many different combinations of four companies can be selected from the 16 bidding companies?</a:t>
            </a:r>
          </a:p>
          <a:p>
            <a:pPr>
              <a:buFont typeface="Wingdings" pitchFamily="2" charset="2"/>
              <a:buChar char="v"/>
            </a:pPr>
            <a:endParaRPr lang="en-US" altLang="en-US" sz="2400" i="1" dirty="0" smtClean="0">
              <a:latin typeface="Times New Roman" pitchFamily="18" charset="0"/>
              <a:cs typeface="Times New Roman" pitchFamily="18" charset="0"/>
            </a:endParaRPr>
          </a:p>
        </p:txBody>
      </p:sp>
      <p:sp>
        <p:nvSpPr>
          <p:cNvPr id="7" name="TextBox 6"/>
          <p:cNvSpPr txBox="1">
            <a:spLocks noChangeArrowheads="1"/>
          </p:cNvSpPr>
          <p:nvPr/>
        </p:nvSpPr>
        <p:spPr bwMode="auto">
          <a:xfrm>
            <a:off x="457200" y="2286000"/>
            <a:ext cx="87331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a:defRPr sz="2800">
                <a:solidFill>
                  <a:schemeClr val="tx1"/>
                </a:solidFill>
                <a:latin typeface="Times New Roman" pitchFamily="18" charset="0"/>
                <a:cs typeface="Times New Roman" pitchFamily="18" charset="0"/>
              </a:defRPr>
            </a:lvl1pPr>
            <a:lvl2pPr marL="37931725" indent="-37474525">
              <a:defRPr sz="2800">
                <a:solidFill>
                  <a:schemeClr val="tx1"/>
                </a:solidFill>
                <a:latin typeface="Times New Roman" pitchFamily="18" charset="0"/>
                <a:cs typeface="Times New Roman" pitchFamily="18" charset="0"/>
              </a:defRPr>
            </a:lvl2pPr>
            <a:lvl3pPr>
              <a:defRPr sz="2800">
                <a:solidFill>
                  <a:schemeClr val="tx1"/>
                </a:solidFill>
                <a:latin typeface="Times New Roman" pitchFamily="18" charset="0"/>
                <a:cs typeface="Times New Roman" pitchFamily="18" charset="0"/>
              </a:defRPr>
            </a:lvl3pPr>
            <a:lvl4pPr>
              <a:defRPr sz="2800">
                <a:solidFill>
                  <a:schemeClr val="tx1"/>
                </a:solidFill>
                <a:latin typeface="Times New Roman" pitchFamily="18" charset="0"/>
                <a:cs typeface="Times New Roman" pitchFamily="18" charset="0"/>
              </a:defRPr>
            </a:lvl4pPr>
            <a:lvl5pPr>
              <a:defRPr sz="2800">
                <a:solidFill>
                  <a:schemeClr val="tx1"/>
                </a:solidFill>
                <a:latin typeface="Times New Roman" pitchFamily="18" charset="0"/>
                <a:cs typeface="Times New Roman" pitchFamily="18" charset="0"/>
              </a:defRPr>
            </a:lvl5pPr>
            <a:lvl6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6pPr>
            <a:lvl7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7pPr>
            <a:lvl8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8pPr>
            <a:lvl9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9pPr>
          </a:lstStyle>
          <a:p>
            <a:pPr eaLnBrk="1" hangingPunct="1"/>
            <a:r>
              <a:rPr lang="en-US" altLang="en-US" sz="2400" b="1" dirty="0">
                <a:solidFill>
                  <a:srgbClr val="83BB35"/>
                </a:solidFill>
                <a:cs typeface="Arial" charset="0"/>
              </a:rPr>
              <a:t>Solution:</a:t>
            </a:r>
          </a:p>
          <a:p>
            <a:pPr marL="0" indent="0" eaLnBrk="1" hangingPunct="1">
              <a:buClr>
                <a:schemeClr val="accent1"/>
              </a:buClr>
            </a:pPr>
            <a:r>
              <a:rPr lang="en-US" altLang="en-US" sz="2400" dirty="0">
                <a:cs typeface="Arial" charset="0"/>
              </a:rPr>
              <a:t>You need to select 4 companies from a group of 16</a:t>
            </a:r>
          </a:p>
          <a:p>
            <a:pPr marL="0" indent="0" eaLnBrk="1" hangingPunct="1">
              <a:buClr>
                <a:schemeClr val="accent1"/>
              </a:buClr>
            </a:pPr>
            <a:r>
              <a:rPr lang="en-US" altLang="en-US" sz="2400" i="1" dirty="0">
                <a:cs typeface="Arial" charset="0"/>
              </a:rPr>
              <a:t>n</a:t>
            </a:r>
            <a:r>
              <a:rPr lang="en-US" altLang="en-US" sz="2400" dirty="0">
                <a:cs typeface="Arial" charset="0"/>
              </a:rPr>
              <a:t> = 16,  </a:t>
            </a:r>
            <a:r>
              <a:rPr lang="en-US" altLang="en-US" sz="2400" i="1" dirty="0">
                <a:cs typeface="Arial" charset="0"/>
              </a:rPr>
              <a:t>r</a:t>
            </a:r>
            <a:r>
              <a:rPr lang="en-US" altLang="en-US" sz="2400" dirty="0">
                <a:cs typeface="Arial" charset="0"/>
              </a:rPr>
              <a:t> = 4</a:t>
            </a:r>
          </a:p>
          <a:p>
            <a:pPr marL="0" indent="0" eaLnBrk="1" hangingPunct="1">
              <a:buClr>
                <a:schemeClr val="accent1"/>
              </a:buClr>
            </a:pPr>
            <a:r>
              <a:rPr lang="en-US" altLang="en-US" sz="2400" dirty="0">
                <a:cs typeface="Arial" charset="0"/>
              </a:rPr>
              <a:t>Order is not important</a:t>
            </a:r>
          </a:p>
        </p:txBody>
      </p:sp>
      <p:sp>
        <p:nvSpPr>
          <p:cNvPr id="2" name="Rectangle 1"/>
          <p:cNvSpPr/>
          <p:nvPr/>
        </p:nvSpPr>
        <p:spPr>
          <a:xfrm>
            <a:off x="685800" y="3855660"/>
            <a:ext cx="2787943" cy="369332"/>
          </a:xfrm>
          <a:prstGeom prst="rect">
            <a:avLst/>
          </a:prstGeom>
        </p:spPr>
        <p:txBody>
          <a:bodyPr wrap="none">
            <a:spAutoFit/>
          </a:bodyPr>
          <a:lstStyle/>
          <a:p>
            <a:r>
              <a:rPr lang="en-US" altLang="en-US" b="1" i="1" dirty="0">
                <a:solidFill>
                  <a:srgbClr val="FF0000"/>
                </a:solidFill>
                <a:ea typeface="ＭＳ Ｐゴシック" pitchFamily="34" charset="-128"/>
              </a:rPr>
              <a:t>Solution: Combinations</a:t>
            </a:r>
            <a:endParaRPr lang="en-US" b="1" i="1" dirty="0">
              <a:solidFill>
                <a:srgbClr val="FF0000"/>
              </a:solidFill>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2617688646"/>
              </p:ext>
            </p:extLst>
          </p:nvPr>
        </p:nvGraphicFramePr>
        <p:xfrm>
          <a:off x="3733800" y="3200400"/>
          <a:ext cx="5826640" cy="3351579"/>
        </p:xfrm>
        <a:graphic>
          <a:graphicData uri="http://schemas.openxmlformats.org/presentationml/2006/ole">
            <mc:AlternateContent xmlns:mc="http://schemas.openxmlformats.org/markup-compatibility/2006">
              <mc:Choice xmlns:v="urn:schemas-microsoft-com:vml" Requires="v">
                <p:oleObj spid="_x0000_s292867" name="Equation" r:id="rId4" imgW="2159000" imgH="1473200" progId="">
                  <p:embed/>
                </p:oleObj>
              </mc:Choice>
              <mc:Fallback>
                <p:oleObj name="Equation" r:id="rId4" imgW="2159000" imgH="1473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200400"/>
                        <a:ext cx="5826640" cy="33515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1"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066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2"/>
          <p:cNvSpPr>
            <a:spLocks noGrp="1"/>
          </p:cNvSpPr>
          <p:nvPr>
            <p:ph idx="1"/>
          </p:nvPr>
        </p:nvSpPr>
        <p:spPr>
          <a:xfrm>
            <a:off x="247650" y="685800"/>
            <a:ext cx="9505950" cy="5943600"/>
          </a:xfrm>
        </p:spPr>
        <p:txBody>
          <a:bodyPr/>
          <a:lstStyle/>
          <a:p>
            <a:pPr>
              <a:buFont typeface="Wingdings" pitchFamily="2" charset="2"/>
              <a:buChar char="v"/>
            </a:pPr>
            <a:r>
              <a:rPr lang="en-US" sz="2800" b="1" dirty="0">
                <a:solidFill>
                  <a:srgbClr val="FF0000"/>
                </a:solidFill>
                <a:latin typeface="Times New Roman" pitchFamily="18" charset="0"/>
                <a:cs typeface="Times New Roman" pitchFamily="18" charset="0"/>
              </a:rPr>
              <a:t>Probability theory </a:t>
            </a:r>
            <a:r>
              <a:rPr lang="en-US" sz="2800" dirty="0">
                <a:latin typeface="Times New Roman" pitchFamily="18" charset="0"/>
                <a:cs typeface="Times New Roman" pitchFamily="18" charset="0"/>
              </a:rPr>
              <a:t>is concerned with </a:t>
            </a:r>
            <a:r>
              <a:rPr lang="en-US" sz="2800" b="1" dirty="0">
                <a:latin typeface="Times New Roman" pitchFamily="18" charset="0"/>
                <a:cs typeface="Times New Roman" pitchFamily="18" charset="0"/>
              </a:rPr>
              <a:t>predicting statistical outcomes.</a:t>
            </a:r>
            <a:endParaRPr lang="en-US" sz="2800" b="1" dirty="0" smtClean="0"/>
          </a:p>
          <a:p>
            <a:pPr>
              <a:buFont typeface="Wingdings" pitchFamily="2" charset="2"/>
              <a:buChar char="Ø"/>
            </a:pPr>
            <a:r>
              <a:rPr lang="en-US" sz="2400" b="1" dirty="0" smtClean="0">
                <a:latin typeface="Times New Roman" pitchFamily="18" charset="0"/>
                <a:cs typeface="Times New Roman" pitchFamily="18" charset="0"/>
              </a:rPr>
              <a:t>An </a:t>
            </a:r>
            <a:r>
              <a:rPr lang="en-US" sz="2400" b="1" dirty="0">
                <a:latin typeface="Times New Roman" pitchFamily="18" charset="0"/>
                <a:cs typeface="Times New Roman" pitchFamily="18" charset="0"/>
              </a:rPr>
              <a:t>Experiment </a:t>
            </a:r>
            <a:r>
              <a:rPr lang="en-US" sz="2400" dirty="0">
                <a:latin typeface="Times New Roman" pitchFamily="18" charset="0"/>
                <a:cs typeface="Times New Roman" pitchFamily="18" charset="0"/>
              </a:rPr>
              <a:t>is an activity (measurement or observation) that </a:t>
            </a:r>
            <a:r>
              <a:rPr lang="en-US" sz="2400" dirty="0" smtClean="0">
                <a:latin typeface="Times New Roman" pitchFamily="18" charset="0"/>
                <a:cs typeface="Times New Roman" pitchFamily="18" charset="0"/>
              </a:rPr>
              <a:t>generates to  results (outcomes</a:t>
            </a:r>
            <a:r>
              <a:rPr lang="en-US" sz="2400" dirty="0">
                <a:latin typeface="Times New Roman" pitchFamily="18" charset="0"/>
                <a:cs typeface="Times New Roman" pitchFamily="18" charset="0"/>
              </a:rPr>
              <a:t>).</a:t>
            </a:r>
          </a:p>
          <a:p>
            <a:pPr>
              <a:buFont typeface="Wingdings" pitchFamily="2" charset="2"/>
              <a:buChar char="Ø"/>
            </a:pPr>
            <a:r>
              <a:rPr lang="en-US" sz="2400" b="1" i="1"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An Outcome </a:t>
            </a:r>
            <a:r>
              <a:rPr lang="en-US" sz="2400" i="1" dirty="0">
                <a:latin typeface="Times New Roman" pitchFamily="18" charset="0"/>
                <a:cs typeface="Times New Roman" pitchFamily="18" charset="0"/>
              </a:rPr>
              <a:t>(Sample point) </a:t>
            </a:r>
            <a:r>
              <a:rPr lang="en-US" sz="2400" dirty="0">
                <a:latin typeface="Times New Roman" pitchFamily="18" charset="0"/>
                <a:cs typeface="Times New Roman" pitchFamily="18" charset="0"/>
              </a:rPr>
              <a:t>is any result obtained in an experiment.</a:t>
            </a:r>
          </a:p>
          <a:p>
            <a:pPr>
              <a:buFont typeface="Wingdings" pitchFamily="2" charset="2"/>
              <a:buChar char="Ø"/>
            </a:pPr>
            <a:r>
              <a:rPr lang="en-US" sz="2400" b="1"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Sample Space (S) </a:t>
            </a:r>
            <a:r>
              <a:rPr lang="en-US" sz="2400" dirty="0">
                <a:latin typeface="Times New Roman" pitchFamily="18" charset="0"/>
                <a:cs typeface="Times New Roman" pitchFamily="18" charset="0"/>
              </a:rPr>
              <a:t>is a set that contains </a:t>
            </a:r>
            <a:r>
              <a:rPr lang="en-US" sz="2400" b="1" dirty="0">
                <a:latin typeface="Times New Roman" pitchFamily="18" charset="0"/>
                <a:cs typeface="Times New Roman" pitchFamily="18" charset="0"/>
              </a:rPr>
              <a:t>all possible outcomes </a:t>
            </a:r>
            <a:r>
              <a:rPr lang="en-US" sz="2400" dirty="0">
                <a:latin typeface="Times New Roman" pitchFamily="18" charset="0"/>
                <a:cs typeface="Times New Roman" pitchFamily="18" charset="0"/>
              </a:rPr>
              <a:t>of an experiment.</a:t>
            </a:r>
          </a:p>
          <a:p>
            <a:pPr>
              <a:buFont typeface="Wingdings" pitchFamily="2" charset="2"/>
              <a:buChar char="Ø"/>
            </a:pPr>
            <a:r>
              <a:rPr lang="en-US" sz="2400" b="1" dirty="0" smtClean="0">
                <a:latin typeface="Times New Roman" pitchFamily="18" charset="0"/>
                <a:cs typeface="Times New Roman" pitchFamily="18" charset="0"/>
              </a:rPr>
              <a:t>An </a:t>
            </a:r>
            <a:r>
              <a:rPr lang="en-US" sz="2400" b="1" dirty="0">
                <a:latin typeface="Times New Roman" pitchFamily="18" charset="0"/>
                <a:cs typeface="Times New Roman" pitchFamily="18" charset="0"/>
              </a:rPr>
              <a:t>Event </a:t>
            </a:r>
            <a:r>
              <a:rPr lang="en-US" sz="2400" dirty="0">
                <a:latin typeface="Times New Roman" pitchFamily="18" charset="0"/>
                <a:cs typeface="Times New Roman" pitchFamily="18" charset="0"/>
              </a:rPr>
              <a:t>is any subset of a sample space.</a:t>
            </a: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6B20C895-86E1-4612-969E-9FA5C92AAB39}" type="slidenum">
              <a:rPr lang="en-US"/>
              <a:pPr>
                <a:defRPr/>
              </a:pPr>
              <a:t>15</a:t>
            </a:fld>
            <a:endParaRPr lang="en-US"/>
          </a:p>
        </p:txBody>
      </p:sp>
      <p:sp>
        <p:nvSpPr>
          <p:cNvPr id="173060" name="Title 1"/>
          <p:cNvSpPr>
            <a:spLocks noGrp="1"/>
          </p:cNvSpPr>
          <p:nvPr>
            <p:ph type="title"/>
          </p:nvPr>
        </p:nvSpPr>
        <p:spPr>
          <a:xfrm>
            <a:off x="0" y="18197"/>
            <a:ext cx="9869488" cy="533401"/>
          </a:xfrm>
          <a:solidFill>
            <a:schemeClr val="bg1">
              <a:lumMod val="95000"/>
            </a:schemeClr>
          </a:solidFill>
        </p:spPr>
        <p:txBody>
          <a:bodyPr/>
          <a:lstStyle/>
          <a:p>
            <a:pPr eaLnBrk="1" hangingPunct="1"/>
            <a:r>
              <a:rPr lang="en-US" sz="2800" b="1" dirty="0" smtClean="0">
                <a:latin typeface="Times New Roman" pitchFamily="18" charset="0"/>
                <a:cs typeface="Times New Roman" pitchFamily="18" charset="0"/>
              </a:rPr>
              <a:t>Probability</a:t>
            </a:r>
          </a:p>
        </p:txBody>
      </p:sp>
      <p:cxnSp>
        <p:nvCxnSpPr>
          <p:cNvPr id="5" name="Straight Connector 4"/>
          <p:cNvCxnSpPr/>
          <p:nvPr/>
        </p:nvCxnSpPr>
        <p:spPr>
          <a:xfrm>
            <a:off x="-36514"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20667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807938A-3C4C-4F54-8785-483AEB057BED}" type="slidenum">
              <a:rPr lang="en-US" smtClean="0"/>
              <a:pPr>
                <a:defRPr/>
              </a:pPr>
              <a:t>16</a:t>
            </a:fld>
            <a:endParaRPr lang="en-US"/>
          </a:p>
        </p:txBody>
      </p:sp>
      <p:sp>
        <p:nvSpPr>
          <p:cNvPr id="15363" name="Title 1"/>
          <p:cNvSpPr>
            <a:spLocks noGrp="1"/>
          </p:cNvSpPr>
          <p:nvPr>
            <p:ph type="title"/>
          </p:nvPr>
        </p:nvSpPr>
        <p:spPr>
          <a:xfrm>
            <a:off x="0" y="0"/>
            <a:ext cx="9869488" cy="685800"/>
          </a:xfrm>
          <a:solidFill>
            <a:schemeClr val="bg1">
              <a:lumMod val="95000"/>
            </a:schemeClr>
          </a:solidFill>
        </p:spPr>
        <p:txBody>
          <a:bodyPr/>
          <a:lstStyle/>
          <a:p>
            <a:pPr eaLnBrk="1" hangingPunct="1">
              <a:lnSpc>
                <a:spcPct val="150000"/>
              </a:lnSpc>
            </a:pPr>
            <a:r>
              <a:rPr lang="en-US" sz="3700" b="1" dirty="0" smtClean="0">
                <a:latin typeface="Times New Roman" pitchFamily="18" charset="0"/>
                <a:cs typeface="Times New Roman" pitchFamily="18" charset="0"/>
              </a:rPr>
              <a:t>Cont’d</a:t>
            </a:r>
          </a:p>
        </p:txBody>
      </p:sp>
      <p:cxnSp>
        <p:nvCxnSpPr>
          <p:cNvPr id="7" name="Straight Connector 6"/>
          <p:cNvCxnSpPr/>
          <p:nvPr/>
        </p:nvCxnSpPr>
        <p:spPr>
          <a:xfrm>
            <a:off x="-1"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52400" y="838200"/>
            <a:ext cx="9717088" cy="5715000"/>
          </a:xfrm>
        </p:spPr>
        <p:txBody>
          <a:bodyPr/>
          <a:lstStyle/>
          <a:p>
            <a:pPr marL="0" indent="0">
              <a:buNone/>
            </a:pPr>
            <a:r>
              <a:rPr lang="en-US" sz="2400" b="1" dirty="0">
                <a:latin typeface="Times New Roman" pitchFamily="18" charset="0"/>
                <a:cs typeface="Times New Roman" pitchFamily="18" charset="0"/>
              </a:rPr>
              <a:t>Example 1 </a:t>
            </a:r>
            <a:r>
              <a:rPr lang="en-US" sz="2400" dirty="0">
                <a:latin typeface="Times New Roman" pitchFamily="18" charset="0"/>
                <a:cs typeface="Times New Roman" pitchFamily="18" charset="0"/>
              </a:rPr>
              <a:t>When </a:t>
            </a:r>
            <a:r>
              <a:rPr lang="en-US" sz="2400" dirty="0" smtClean="0">
                <a:latin typeface="Times New Roman" pitchFamily="18" charset="0"/>
                <a:cs typeface="Times New Roman" pitchFamily="18" charset="0"/>
              </a:rPr>
              <a:t>a coin </a:t>
            </a:r>
            <a:r>
              <a:rPr lang="en-US" sz="2400" dirty="0">
                <a:latin typeface="Times New Roman" pitchFamily="18" charset="0"/>
                <a:cs typeface="Times New Roman" pitchFamily="18" charset="0"/>
              </a:rPr>
              <a:t>is tossed, the possible results are either head (H) </a:t>
            </a:r>
            <a:r>
              <a:rPr lang="en-US" sz="2400" dirty="0" smtClean="0">
                <a:latin typeface="Times New Roman" pitchFamily="18" charset="0"/>
                <a:cs typeface="Times New Roman" pitchFamily="18" charset="0"/>
              </a:rPr>
              <a:t>or tail </a:t>
            </a:r>
            <a:r>
              <a:rPr lang="en-US" sz="2400" dirty="0">
                <a:latin typeface="Times New Roman" pitchFamily="18" charset="0"/>
                <a:cs typeface="Times New Roman" pitchFamily="18" charset="0"/>
              </a:rPr>
              <a:t>(T). Consider an experiment of tossing a </a:t>
            </a:r>
            <a:r>
              <a:rPr lang="en-US" sz="2400" dirty="0" smtClean="0">
                <a:latin typeface="Times New Roman" pitchFamily="18" charset="0"/>
                <a:cs typeface="Times New Roman" pitchFamily="18" charset="0"/>
              </a:rPr>
              <a:t>pair </a:t>
            </a:r>
            <a:r>
              <a:rPr lang="en-US" sz="2400" dirty="0">
                <a:latin typeface="Times New Roman" pitchFamily="18" charset="0"/>
                <a:cs typeface="Times New Roman" pitchFamily="18" charset="0"/>
              </a:rPr>
              <a:t>coin twice.</a:t>
            </a:r>
          </a:p>
          <a:p>
            <a:pPr marL="514350" indent="-514350">
              <a:buFont typeface="+mj-lt"/>
              <a:buAutoNum type="romanLcPeriod"/>
            </a:pP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What are the possible outcomes?</a:t>
            </a:r>
          </a:p>
          <a:p>
            <a:pPr marL="514350" indent="-514350">
              <a:buFont typeface="+mj-lt"/>
              <a:buAutoNum type="romanLcPeriod"/>
            </a:pP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Give the sample space.</a:t>
            </a:r>
          </a:p>
          <a:p>
            <a:pPr marL="514350" indent="-514350">
              <a:buFont typeface="+mj-lt"/>
              <a:buAutoNum type="romanLcPeriod"/>
            </a:pPr>
            <a:r>
              <a:rPr lang="en-US" sz="2400" dirty="0" smtClean="0">
                <a:latin typeface="Times New Roman" pitchFamily="18" charset="0"/>
                <a:cs typeface="Times New Roman" pitchFamily="18" charset="0"/>
              </a:rPr>
              <a:t>Give </a:t>
            </a:r>
            <a:r>
              <a:rPr lang="en-US" sz="2400" dirty="0">
                <a:latin typeface="Times New Roman" pitchFamily="18" charset="0"/>
                <a:cs typeface="Times New Roman" pitchFamily="18" charset="0"/>
              </a:rPr>
              <a:t>the event of H appearing on the second throw.</a:t>
            </a:r>
          </a:p>
          <a:p>
            <a:pPr marL="514350" indent="-514350">
              <a:buFont typeface="+mj-lt"/>
              <a:buAutoNum type="romanLcPeriod"/>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Give </a:t>
            </a:r>
            <a:r>
              <a:rPr lang="en-US" sz="2400" dirty="0">
                <a:latin typeface="Times New Roman" pitchFamily="18" charset="0"/>
                <a:cs typeface="Times New Roman" pitchFamily="18" charset="0"/>
              </a:rPr>
              <a:t>the event of at least one T appearing</a:t>
            </a:r>
            <a:r>
              <a:rPr lang="en-US" sz="2400" dirty="0" smtClean="0">
                <a:latin typeface="Times New Roman" pitchFamily="18" charset="0"/>
                <a:cs typeface="Times New Roman" pitchFamily="18" charset="0"/>
              </a:rPr>
              <a:t>.</a:t>
            </a:r>
          </a:p>
          <a:p>
            <a:pPr marL="0" indent="0">
              <a:buNone/>
            </a:pPr>
            <a:r>
              <a:rPr lang="en-US" sz="2400" b="1" dirty="0"/>
              <a:t>Solution:</a:t>
            </a:r>
          </a:p>
          <a:p>
            <a:pPr>
              <a:buFont typeface="Wingdings" pitchFamily="2" charset="2"/>
              <a:buChar char="Ø"/>
            </a:pPr>
            <a:r>
              <a:rPr lang="en-US" sz="2400" b="1" dirty="0" smtClean="0"/>
              <a:t> </a:t>
            </a:r>
            <a:r>
              <a:rPr lang="en-US" sz="2400" dirty="0">
                <a:latin typeface="Times New Roman" pitchFamily="18" charset="0"/>
                <a:cs typeface="Times New Roman" pitchFamily="18" charset="0"/>
              </a:rPr>
              <a:t>HH, HT, TH, TT </a:t>
            </a: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S </a:t>
            </a:r>
            <a:r>
              <a:rPr lang="en-US" sz="2400" dirty="0">
                <a:latin typeface="Times New Roman" pitchFamily="18" charset="0"/>
                <a:cs typeface="Times New Roman" pitchFamily="18" charset="0"/>
              </a:rPr>
              <a:t>= {HH, HT, TH, TT} </a:t>
            </a:r>
            <a:endParaRPr lang="en-US" sz="2400" dirty="0" smtClean="0">
              <a:latin typeface="Times New Roman" pitchFamily="18" charset="0"/>
              <a:cs typeface="Times New Roman" pitchFamily="18" charset="0"/>
            </a:endParaRPr>
          </a:p>
          <a:p>
            <a:pPr>
              <a:buFont typeface="Wingdings" pitchFamily="2" charset="2"/>
              <a:buChar char="Ø"/>
            </a:pP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 {HH, TH</a:t>
            </a:r>
            <a:r>
              <a:rPr lang="en-US" sz="2400" dirty="0" smtClean="0">
                <a:latin typeface="Times New Roman" pitchFamily="18" charset="0"/>
                <a:cs typeface="Times New Roman" pitchFamily="18" charset="0"/>
              </a:rPr>
              <a:t>}</a:t>
            </a:r>
          </a:p>
          <a:p>
            <a:pPr>
              <a:buFont typeface="Wingdings" pitchFamily="2" charset="2"/>
              <a:buChar char="Ø"/>
            </a:pP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 = {HT, TH, TT}</a:t>
            </a:r>
          </a:p>
        </p:txBody>
      </p:sp>
    </p:spTree>
    <p:extLst>
      <p:ext uri="{BB962C8B-B14F-4D97-AF65-F5344CB8AC3E}">
        <p14:creationId xmlns:p14="http://schemas.microsoft.com/office/powerpoint/2010/main" val="154897235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762000"/>
            <a:ext cx="9588500" cy="5791200"/>
          </a:xfrm>
        </p:spPr>
        <p:txBody>
          <a:bodyPr/>
          <a:lstStyle/>
          <a:p>
            <a:pPr marL="0" indent="0">
              <a:buNone/>
            </a:pPr>
            <a:r>
              <a:rPr lang="en-US" sz="2400" b="1" dirty="0">
                <a:latin typeface="Times New Roman" pitchFamily="18" charset="0"/>
                <a:cs typeface="Times New Roman" pitchFamily="18" charset="0"/>
              </a:rPr>
              <a:t>Probability of an event (E)</a:t>
            </a:r>
          </a:p>
          <a:p>
            <a:pPr marL="0" indent="0">
              <a:buNone/>
            </a:pPr>
            <a:r>
              <a:rPr lang="en-US" sz="2400" dirty="0">
                <a:latin typeface="Times New Roman" pitchFamily="18" charset="0"/>
                <a:cs typeface="Times New Roman" pitchFamily="18" charset="0"/>
              </a:rPr>
              <a:t>If an event E can happen in </a:t>
            </a:r>
            <a:r>
              <a:rPr lang="en-US" sz="2400" i="1" dirty="0">
                <a:latin typeface="Times New Roman" pitchFamily="18" charset="0"/>
                <a:cs typeface="Times New Roman" pitchFamily="18" charset="0"/>
              </a:rPr>
              <a:t>m </a:t>
            </a:r>
            <a:r>
              <a:rPr lang="en-US" sz="2400" dirty="0">
                <a:latin typeface="Times New Roman" pitchFamily="18" charset="0"/>
                <a:cs typeface="Times New Roman" pitchFamily="18" charset="0"/>
              </a:rPr>
              <a:t>ways out of </a:t>
            </a:r>
            <a:r>
              <a:rPr lang="en-US" sz="2400" i="1" dirty="0">
                <a:latin typeface="Times New Roman" pitchFamily="18" charset="0"/>
                <a:cs typeface="Times New Roman" pitchFamily="18" charset="0"/>
              </a:rPr>
              <a:t>n </a:t>
            </a:r>
            <a:r>
              <a:rPr lang="en-US" sz="2400" dirty="0">
                <a:latin typeface="Times New Roman" pitchFamily="18" charset="0"/>
                <a:cs typeface="Times New Roman" pitchFamily="18" charset="0"/>
              </a:rPr>
              <a:t>equally likely possibilities, the </a:t>
            </a:r>
            <a:r>
              <a:rPr lang="en-US" sz="2400" dirty="0" err="1" smtClean="0">
                <a:latin typeface="Times New Roman" pitchFamily="18" charset="0"/>
                <a:cs typeface="Times New Roman" pitchFamily="18" charset="0"/>
              </a:rPr>
              <a:t>probabilityof</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occurrence of an event E is given </a:t>
            </a:r>
            <a:r>
              <a:rPr lang="en-US" sz="2400" dirty="0" smtClean="0">
                <a:latin typeface="Times New Roman" pitchFamily="18" charset="0"/>
                <a:cs typeface="Times New Roman" pitchFamily="18" charset="0"/>
              </a:rPr>
              <a:t>by</a:t>
            </a:r>
          </a:p>
          <a:p>
            <a:pPr marL="0" indent="0">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r>
              <a:rPr lang="en-US" sz="2400" b="1" dirty="0">
                <a:latin typeface="Times New Roman" pitchFamily="18" charset="0"/>
                <a:cs typeface="Times New Roman" pitchFamily="18" charset="0"/>
              </a:rPr>
              <a:t>Example 2 </a:t>
            </a:r>
            <a:r>
              <a:rPr lang="en-US" sz="2400" dirty="0">
                <a:latin typeface="Times New Roman" pitchFamily="18" charset="0"/>
                <a:cs typeface="Times New Roman" pitchFamily="18" charset="0"/>
              </a:rPr>
              <a:t>A box contains 4 red and 5 black balls. If one ball is drawn at </a:t>
            </a:r>
            <a:r>
              <a:rPr lang="en-US" sz="2400" dirty="0" smtClean="0">
                <a:latin typeface="Times New Roman" pitchFamily="18" charset="0"/>
                <a:cs typeface="Times New Roman" pitchFamily="18" charset="0"/>
              </a:rPr>
              <a:t>random, what </a:t>
            </a:r>
            <a:r>
              <a:rPr lang="en-US" sz="2400" dirty="0">
                <a:latin typeface="Times New Roman" pitchFamily="18" charset="0"/>
                <a:cs typeface="Times New Roman" pitchFamily="18" charset="0"/>
              </a:rPr>
              <a:t>is the probability of getting </a:t>
            </a:r>
            <a:r>
              <a:rPr lang="en-US" sz="2400" dirty="0" smtClean="0">
                <a:latin typeface="Times New Roman" pitchFamily="18" charset="0"/>
                <a:cs typeface="Times New Roman" pitchFamily="18" charset="0"/>
              </a:rPr>
              <a:t>a</a:t>
            </a:r>
          </a:p>
          <a:p>
            <a:pPr marL="514350" indent="-514350">
              <a:buFont typeface="+mj-lt"/>
              <a:buAutoNum type="romanUcPeriod"/>
            </a:pPr>
            <a:r>
              <a:rPr lang="en-US" sz="2400" b="1" dirty="0" smtClean="0"/>
              <a:t> </a:t>
            </a:r>
            <a:r>
              <a:rPr lang="en-US" sz="2400" dirty="0">
                <a:latin typeface="Times New Roman" pitchFamily="18" charset="0"/>
                <a:cs typeface="Times New Roman" pitchFamily="18" charset="0"/>
              </a:rPr>
              <a:t>red ball? </a:t>
            </a:r>
            <a:r>
              <a:rPr lang="en-US" sz="2400" dirty="0" smtClean="0">
                <a:latin typeface="Times New Roman" pitchFamily="18" charset="0"/>
                <a:cs typeface="Times New Roman" pitchFamily="18" charset="0"/>
              </a:rPr>
              <a:t>   </a:t>
            </a:r>
          </a:p>
          <a:p>
            <a:pPr marL="0" indent="0">
              <a:buNone/>
            </a:pPr>
            <a:endParaRPr lang="en-US" sz="2400" dirty="0" smtClean="0">
              <a:latin typeface="Times New Roman" pitchFamily="18" charset="0"/>
              <a:cs typeface="Times New Roman" pitchFamily="18" charset="0"/>
            </a:endParaRPr>
          </a:p>
          <a:p>
            <a:pPr marL="514350" indent="-514350">
              <a:buFont typeface="+mj-lt"/>
              <a:buAutoNum type="romanUcPeriod"/>
            </a:pPr>
            <a:r>
              <a:rPr lang="en-US" sz="2400" dirty="0" smtClean="0">
                <a:latin typeface="Times New Roman" pitchFamily="18" charset="0"/>
                <a:cs typeface="Times New Roman" pitchFamily="18" charset="0"/>
              </a:rPr>
              <a:t>black </a:t>
            </a:r>
            <a:r>
              <a:rPr lang="en-US" sz="2400" dirty="0">
                <a:latin typeface="Times New Roman" pitchFamily="18" charset="0"/>
                <a:cs typeface="Times New Roman" pitchFamily="18" charset="0"/>
              </a:rPr>
              <a:t>ball</a:t>
            </a:r>
            <a:r>
              <a:rPr lang="en-US" sz="24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18CB9F93-FF96-4BF9-829E-1395AE18F00B}" type="slidenum">
              <a:rPr lang="en-US" smtClean="0"/>
              <a:pPr>
                <a:defRPr/>
              </a:pPr>
              <a:t>17</a:t>
            </a:fld>
            <a:endParaRPr lang="en-US"/>
          </a:p>
        </p:txBody>
      </p:sp>
      <p:sp>
        <p:nvSpPr>
          <p:cNvPr id="16388" name="Title 1"/>
          <p:cNvSpPr>
            <a:spLocks noGrp="1"/>
          </p:cNvSpPr>
          <p:nvPr>
            <p:ph type="title"/>
          </p:nvPr>
        </p:nvSpPr>
        <p:spPr>
          <a:xfrm>
            <a:off x="0" y="0"/>
            <a:ext cx="9906000" cy="685800"/>
          </a:xfrm>
          <a:solidFill>
            <a:schemeClr val="bg1">
              <a:lumMod val="95000"/>
            </a:schemeClr>
          </a:solidFill>
        </p:spPr>
        <p:txBody>
          <a:bodyPr/>
          <a:lstStyle/>
          <a:p>
            <a:pPr eaLnBrk="1" hangingPunct="1">
              <a:lnSpc>
                <a:spcPct val="150000"/>
              </a:lnSpc>
            </a:pPr>
            <a:r>
              <a:rPr lang="en-US" sz="3700" b="1" dirty="0" smtClean="0">
                <a:latin typeface="Times New Roman" pitchFamily="18" charset="0"/>
                <a:cs typeface="Times New Roman" pitchFamily="18" charset="0"/>
              </a:rPr>
              <a:t>Cont’d</a:t>
            </a:r>
          </a:p>
        </p:txBody>
      </p:sp>
      <p:cxnSp>
        <p:nvCxnSpPr>
          <p:cNvPr id="5" name="Straight Connector 4"/>
          <p:cNvCxnSpPr/>
          <p:nvPr/>
        </p:nvCxnSpPr>
        <p:spPr>
          <a:xfrm>
            <a:off x="0"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172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984" y="2514600"/>
            <a:ext cx="665300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91000"/>
            <a:ext cx="1905000" cy="64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105400"/>
            <a:ext cx="22860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40633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1" y="1"/>
            <a:ext cx="9906000" cy="609600"/>
          </a:xfrm>
          <a:solidFill>
            <a:schemeClr val="bg1">
              <a:lumMod val="85000"/>
            </a:schemeClr>
          </a:solidFill>
          <a:ln/>
        </p:spPr>
        <p:txBody>
          <a:bodyPr lIns="92075" tIns="46038" rIns="92075" bIns="46038"/>
          <a:lstStyle/>
          <a:p>
            <a:pPr eaLnBrk="0" hangingPunct="0"/>
            <a:r>
              <a:rPr lang="en-US" altLang="en-US" sz="2400" i="1" dirty="0">
                <a:solidFill>
                  <a:srgbClr val="0070C0"/>
                </a:solidFill>
                <a:latin typeface="Times New Roman" pitchFamily="18" charset="0"/>
                <a:cs typeface="Times New Roman" pitchFamily="18" charset="0"/>
              </a:rPr>
              <a:t>Mutually Exclusive Events</a:t>
            </a:r>
          </a:p>
        </p:txBody>
      </p:sp>
      <p:sp>
        <p:nvSpPr>
          <p:cNvPr id="1130499" name="Rectangle 3"/>
          <p:cNvSpPr>
            <a:spLocks noChangeArrowheads="1"/>
          </p:cNvSpPr>
          <p:nvPr/>
        </p:nvSpPr>
        <p:spPr bwMode="auto">
          <a:xfrm>
            <a:off x="330199" y="1001626"/>
            <a:ext cx="9423401" cy="831639"/>
          </a:xfrm>
          <a:prstGeom prst="rect">
            <a:avLst/>
          </a:prstGeom>
          <a:noFill/>
          <a:ln>
            <a:noFill/>
          </a:ln>
          <a:effectLst/>
          <a:extLst>
            <a:ext uri="{909E8E84-426E-40DD-AFC4-6F175D3DCCD1}">
              <a14:hiddenFill xmlns:a14="http://schemas.microsoft.com/office/drawing/2010/main">
                <a:solidFill>
                  <a:srgbClr val="AECF9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marL="342900" indent="-342900" eaLnBrk="0" hangingPunct="0">
              <a:spcBef>
                <a:spcPct val="0"/>
              </a:spcBef>
              <a:buFont typeface="Wingdings" pitchFamily="2" charset="2"/>
              <a:buChar char="v"/>
            </a:pPr>
            <a:r>
              <a:rPr lang="en-US" altLang="en-US" sz="2400" dirty="0">
                <a:latin typeface="Times New Roman" pitchFamily="18" charset="0"/>
                <a:cs typeface="Times New Roman" pitchFamily="18" charset="0"/>
              </a:rPr>
              <a:t>Two events, </a:t>
            </a:r>
            <a:r>
              <a:rPr lang="en-US" altLang="en-US" sz="2400" i="1" dirty="0">
                <a:latin typeface="Times New Roman" pitchFamily="18" charset="0"/>
                <a:cs typeface="Times New Roman" pitchFamily="18" charset="0"/>
              </a:rPr>
              <a:t>A </a:t>
            </a:r>
            <a:r>
              <a:rPr lang="en-US" altLang="en-US" sz="2400" dirty="0">
                <a:latin typeface="Times New Roman" pitchFamily="18" charset="0"/>
                <a:cs typeface="Times New Roman" pitchFamily="18" charset="0"/>
              </a:rPr>
              <a:t>and </a:t>
            </a:r>
            <a:r>
              <a:rPr lang="en-US" altLang="en-US" sz="2400" i="1" dirty="0">
                <a:latin typeface="Times New Roman" pitchFamily="18" charset="0"/>
                <a:cs typeface="Times New Roman" pitchFamily="18" charset="0"/>
              </a:rPr>
              <a:t>B</a:t>
            </a:r>
            <a:r>
              <a:rPr lang="en-US" altLang="en-US" sz="2400" dirty="0">
                <a:latin typeface="Times New Roman" pitchFamily="18" charset="0"/>
                <a:cs typeface="Times New Roman" pitchFamily="18" charset="0"/>
              </a:rPr>
              <a:t>, are </a:t>
            </a:r>
            <a:r>
              <a:rPr lang="en-US" altLang="en-US" sz="2400" b="1" dirty="0">
                <a:solidFill>
                  <a:schemeClr val="folHlink"/>
                </a:solidFill>
                <a:latin typeface="Times New Roman" pitchFamily="18" charset="0"/>
                <a:cs typeface="Times New Roman" pitchFamily="18" charset="0"/>
              </a:rPr>
              <a:t>mutually exclusive</a:t>
            </a:r>
            <a:r>
              <a:rPr lang="en-US" altLang="en-US" sz="2400" dirty="0">
                <a:latin typeface="Times New Roman" pitchFamily="18" charset="0"/>
                <a:cs typeface="Times New Roman" pitchFamily="18" charset="0"/>
              </a:rPr>
              <a:t> if they </a:t>
            </a:r>
            <a:r>
              <a:rPr lang="en-US" altLang="en-US" sz="2400" b="1" dirty="0">
                <a:solidFill>
                  <a:srgbClr val="FF0000"/>
                </a:solidFill>
                <a:latin typeface="Times New Roman" pitchFamily="18" charset="0"/>
                <a:cs typeface="Times New Roman" pitchFamily="18" charset="0"/>
              </a:rPr>
              <a:t>cannot occur at the same time.</a:t>
            </a:r>
          </a:p>
        </p:txBody>
      </p:sp>
      <p:sp>
        <p:nvSpPr>
          <p:cNvPr id="1130542" name="Rectangle 46"/>
          <p:cNvSpPr>
            <a:spLocks noChangeArrowheads="1"/>
          </p:cNvSpPr>
          <p:nvPr/>
        </p:nvSpPr>
        <p:spPr bwMode="auto">
          <a:xfrm>
            <a:off x="5486400" y="5151439"/>
            <a:ext cx="408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i="1" dirty="0"/>
              <a:t>A </a:t>
            </a:r>
            <a:r>
              <a:rPr lang="en-US" altLang="en-US" b="1" dirty="0"/>
              <a:t>and </a:t>
            </a:r>
            <a:r>
              <a:rPr lang="en-US" altLang="en-US" b="1" i="1" dirty="0"/>
              <a:t>B</a:t>
            </a:r>
            <a:r>
              <a:rPr lang="en-US" altLang="en-US" b="1" dirty="0"/>
              <a:t> are </a:t>
            </a:r>
            <a:r>
              <a:rPr lang="en-US" altLang="en-US" b="1" u="sng" dirty="0"/>
              <a:t>not</a:t>
            </a:r>
            <a:r>
              <a:rPr lang="en-US" altLang="en-US" b="1" dirty="0"/>
              <a:t> mutually exclusive.</a:t>
            </a:r>
            <a:endParaRPr lang="en-US" b="1" dirty="0"/>
          </a:p>
        </p:txBody>
      </p:sp>
      <p:grpSp>
        <p:nvGrpSpPr>
          <p:cNvPr id="1130557" name="Group 61"/>
          <p:cNvGrpSpPr>
            <a:grpSpLocks/>
          </p:cNvGrpSpPr>
          <p:nvPr/>
        </p:nvGrpSpPr>
        <p:grpSpPr bwMode="auto">
          <a:xfrm>
            <a:off x="412750" y="2684464"/>
            <a:ext cx="4414706" cy="2022475"/>
            <a:chOff x="327" y="1691"/>
            <a:chExt cx="2567" cy="1274"/>
          </a:xfrm>
        </p:grpSpPr>
        <p:sp>
          <p:nvSpPr>
            <p:cNvPr id="1130555" name="Rectangle 59"/>
            <p:cNvSpPr>
              <a:spLocks noChangeArrowheads="1"/>
            </p:cNvSpPr>
            <p:nvPr/>
          </p:nvSpPr>
          <p:spPr bwMode="auto">
            <a:xfrm>
              <a:off x="327" y="2251"/>
              <a:ext cx="2567" cy="233"/>
            </a:xfrm>
            <a:prstGeom prst="rect">
              <a:avLst/>
            </a:prstGeom>
            <a:solidFill>
              <a:schemeClr val="accent2">
                <a:alpha val="39999"/>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30544" name="Oval 48"/>
            <p:cNvSpPr>
              <a:spLocks noChangeArrowheads="1"/>
            </p:cNvSpPr>
            <p:nvPr/>
          </p:nvSpPr>
          <p:spPr bwMode="auto">
            <a:xfrm>
              <a:off x="408" y="1691"/>
              <a:ext cx="1141" cy="1141"/>
            </a:xfrm>
            <a:prstGeom prst="ellipse">
              <a:avLst/>
            </a:prstGeom>
            <a:solidFill>
              <a:schemeClr val="hlink">
                <a:alpha val="70000"/>
              </a:schemeClr>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545" name="Oval 49"/>
            <p:cNvSpPr>
              <a:spLocks noChangeArrowheads="1"/>
            </p:cNvSpPr>
            <p:nvPr/>
          </p:nvSpPr>
          <p:spPr bwMode="auto">
            <a:xfrm>
              <a:off x="1682" y="1824"/>
              <a:ext cx="1141" cy="1141"/>
            </a:xfrm>
            <a:prstGeom prst="ellipse">
              <a:avLst/>
            </a:prstGeom>
            <a:solidFill>
              <a:schemeClr val="folHlink">
                <a:alpha val="70000"/>
              </a:schemeClr>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546" name="Rectangle 50"/>
            <p:cNvSpPr>
              <a:spLocks noChangeArrowheads="1"/>
            </p:cNvSpPr>
            <p:nvPr/>
          </p:nvSpPr>
          <p:spPr bwMode="auto">
            <a:xfrm>
              <a:off x="796" y="2160"/>
              <a:ext cx="25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sz="2800" b="1" i="1" dirty="0">
                  <a:cs typeface="Times New Roman" pitchFamily="18" charset="0"/>
                </a:rPr>
                <a:t>A</a:t>
              </a:r>
            </a:p>
          </p:txBody>
        </p:sp>
        <p:sp>
          <p:nvSpPr>
            <p:cNvPr id="1130549" name="Rectangle 53"/>
            <p:cNvSpPr>
              <a:spLocks noChangeArrowheads="1"/>
            </p:cNvSpPr>
            <p:nvPr/>
          </p:nvSpPr>
          <p:spPr bwMode="auto">
            <a:xfrm>
              <a:off x="2125" y="2208"/>
              <a:ext cx="25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sz="2800" b="1" i="1">
                  <a:cs typeface="Times New Roman" pitchFamily="18" charset="0"/>
                </a:rPr>
                <a:t>B</a:t>
              </a:r>
            </a:p>
          </p:txBody>
        </p:sp>
      </p:grpSp>
      <p:sp>
        <p:nvSpPr>
          <p:cNvPr id="1130550" name="Rectangle 54"/>
          <p:cNvSpPr>
            <a:spLocks noChangeArrowheads="1"/>
          </p:cNvSpPr>
          <p:nvPr/>
        </p:nvSpPr>
        <p:spPr bwMode="auto">
          <a:xfrm>
            <a:off x="609600" y="5151439"/>
            <a:ext cx="3930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i="1" dirty="0"/>
              <a:t>A </a:t>
            </a:r>
            <a:r>
              <a:rPr lang="en-US" altLang="en-US" b="1" dirty="0"/>
              <a:t>and </a:t>
            </a:r>
            <a:r>
              <a:rPr lang="en-US" altLang="en-US" b="1" i="1" dirty="0"/>
              <a:t>B</a:t>
            </a:r>
            <a:r>
              <a:rPr lang="en-US" altLang="en-US" b="1" dirty="0"/>
              <a:t> are mutually exclusive.</a:t>
            </a:r>
            <a:endParaRPr lang="en-US" b="1" dirty="0"/>
          </a:p>
        </p:txBody>
      </p:sp>
      <p:grpSp>
        <p:nvGrpSpPr>
          <p:cNvPr id="1130558" name="Group 62"/>
          <p:cNvGrpSpPr>
            <a:grpSpLocks/>
          </p:cNvGrpSpPr>
          <p:nvPr/>
        </p:nvGrpSpPr>
        <p:grpSpPr bwMode="auto">
          <a:xfrm>
            <a:off x="5448300" y="2514601"/>
            <a:ext cx="4136100" cy="2309813"/>
            <a:chOff x="3168" y="1584"/>
            <a:chExt cx="2405" cy="1455"/>
          </a:xfrm>
        </p:grpSpPr>
        <p:sp>
          <p:nvSpPr>
            <p:cNvPr id="1130556" name="Rectangle 60"/>
            <p:cNvSpPr>
              <a:spLocks noChangeArrowheads="1"/>
            </p:cNvSpPr>
            <p:nvPr/>
          </p:nvSpPr>
          <p:spPr bwMode="auto">
            <a:xfrm>
              <a:off x="3168" y="2249"/>
              <a:ext cx="2405" cy="233"/>
            </a:xfrm>
            <a:prstGeom prst="rect">
              <a:avLst/>
            </a:prstGeom>
            <a:solidFill>
              <a:schemeClr val="accent2">
                <a:alpha val="39999"/>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30525" name="Oval 29"/>
            <p:cNvSpPr>
              <a:spLocks noChangeArrowheads="1"/>
            </p:cNvSpPr>
            <p:nvPr/>
          </p:nvSpPr>
          <p:spPr bwMode="auto">
            <a:xfrm>
              <a:off x="3360" y="1898"/>
              <a:ext cx="1141" cy="1141"/>
            </a:xfrm>
            <a:prstGeom prst="ellipse">
              <a:avLst/>
            </a:prstGeom>
            <a:solidFill>
              <a:schemeClr val="hlink">
                <a:alpha val="70000"/>
              </a:schemeClr>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526" name="Oval 30"/>
            <p:cNvSpPr>
              <a:spLocks noChangeArrowheads="1"/>
            </p:cNvSpPr>
            <p:nvPr/>
          </p:nvSpPr>
          <p:spPr bwMode="auto">
            <a:xfrm>
              <a:off x="4256" y="1874"/>
              <a:ext cx="1141" cy="1141"/>
            </a:xfrm>
            <a:prstGeom prst="ellipse">
              <a:avLst/>
            </a:prstGeom>
            <a:solidFill>
              <a:schemeClr val="folHlink">
                <a:alpha val="70000"/>
              </a:schemeClr>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527" name="Rectangle 31"/>
            <p:cNvSpPr>
              <a:spLocks noChangeArrowheads="1"/>
            </p:cNvSpPr>
            <p:nvPr/>
          </p:nvSpPr>
          <p:spPr bwMode="auto">
            <a:xfrm>
              <a:off x="3766" y="2208"/>
              <a:ext cx="25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sz="2800" b="1" i="1" dirty="0">
                  <a:cs typeface="Times New Roman" pitchFamily="18" charset="0"/>
                </a:rPr>
                <a:t>A</a:t>
              </a:r>
            </a:p>
          </p:txBody>
        </p:sp>
        <p:sp>
          <p:nvSpPr>
            <p:cNvPr id="1130541" name="Rectangle 45"/>
            <p:cNvSpPr>
              <a:spLocks noChangeArrowheads="1"/>
            </p:cNvSpPr>
            <p:nvPr/>
          </p:nvSpPr>
          <p:spPr bwMode="auto">
            <a:xfrm>
              <a:off x="4697" y="2208"/>
              <a:ext cx="25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sz="2800" b="1" i="1" dirty="0">
                  <a:cs typeface="Times New Roman" pitchFamily="18" charset="0"/>
                </a:rPr>
                <a:t>B</a:t>
              </a:r>
            </a:p>
          </p:txBody>
        </p:sp>
        <p:grpSp>
          <p:nvGrpSpPr>
            <p:cNvPr id="1130553" name="Group 57"/>
            <p:cNvGrpSpPr>
              <a:grpSpLocks/>
            </p:cNvGrpSpPr>
            <p:nvPr/>
          </p:nvGrpSpPr>
          <p:grpSpPr bwMode="auto">
            <a:xfrm>
              <a:off x="4095" y="1584"/>
              <a:ext cx="609" cy="672"/>
              <a:chOff x="4177" y="1584"/>
              <a:chExt cx="609" cy="672"/>
            </a:xfrm>
          </p:grpSpPr>
          <p:sp>
            <p:nvSpPr>
              <p:cNvPr id="1130551" name="Rectangle 55"/>
              <p:cNvSpPr>
                <a:spLocks noChangeArrowheads="1"/>
              </p:cNvSpPr>
              <p:nvPr/>
            </p:nvSpPr>
            <p:spPr bwMode="auto">
              <a:xfrm>
                <a:off x="4177" y="1584"/>
                <a:ext cx="60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a:t>A and B</a:t>
                </a:r>
                <a:endParaRPr lang="en-US" b="1" dirty="0"/>
              </a:p>
            </p:txBody>
          </p:sp>
          <p:sp>
            <p:nvSpPr>
              <p:cNvPr id="1130552" name="Line 56"/>
              <p:cNvSpPr>
                <a:spLocks noChangeShapeType="1"/>
              </p:cNvSpPr>
              <p:nvPr/>
            </p:nvSpPr>
            <p:spPr bwMode="auto">
              <a:xfrm>
                <a:off x="4464" y="18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21" name="Straight Connector 20"/>
          <p:cNvCxnSpPr/>
          <p:nvPr/>
        </p:nvCxnSpPr>
        <p:spPr>
          <a:xfrm>
            <a:off x="-36513"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090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055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500"/>
                                  </p:stCondLst>
                                  <p:childTnLst>
                                    <p:set>
                                      <p:cBhvr>
                                        <p:cTn id="9" dur="1" fill="hold">
                                          <p:stCondLst>
                                            <p:cond delay="0"/>
                                          </p:stCondLst>
                                        </p:cTn>
                                        <p:tgtEl>
                                          <p:spTgt spid="1130550"/>
                                        </p:tgtEl>
                                        <p:attrNameLst>
                                          <p:attrName>style.visibility</p:attrName>
                                        </p:attrNameLst>
                                      </p:cBhvr>
                                      <p:to>
                                        <p:strVal val="visible"/>
                                      </p:to>
                                    </p:set>
                                    <p:animEffect transition="in" filter="wipe(left)">
                                      <p:cBhvr>
                                        <p:cTn id="10" dur="1000"/>
                                        <p:tgtEl>
                                          <p:spTgt spid="11305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0558"/>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grpId="0" nodeType="afterEffect">
                                  <p:stCondLst>
                                    <p:cond delay="500"/>
                                  </p:stCondLst>
                                  <p:childTnLst>
                                    <p:set>
                                      <p:cBhvr>
                                        <p:cTn id="17" dur="1" fill="hold">
                                          <p:stCondLst>
                                            <p:cond delay="0"/>
                                          </p:stCondLst>
                                        </p:cTn>
                                        <p:tgtEl>
                                          <p:spTgt spid="1130542"/>
                                        </p:tgtEl>
                                        <p:attrNameLst>
                                          <p:attrName>style.visibility</p:attrName>
                                        </p:attrNameLst>
                                      </p:cBhvr>
                                      <p:to>
                                        <p:strVal val="visible"/>
                                      </p:to>
                                    </p:set>
                                    <p:animEffect transition="in" filter="wipe(left)">
                                      <p:cBhvr>
                                        <p:cTn id="18" dur="1000"/>
                                        <p:tgtEl>
                                          <p:spTgt spid="1130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42" grpId="0"/>
      <p:bldP spid="11305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0" y="0"/>
            <a:ext cx="9905999" cy="609600"/>
          </a:xfrm>
          <a:solidFill>
            <a:schemeClr val="bg1">
              <a:lumMod val="95000"/>
            </a:schemeClr>
          </a:solidFill>
          <a:ln/>
        </p:spPr>
        <p:txBody>
          <a:bodyPr lIns="92075" tIns="46038" rIns="92075" bIns="46038"/>
          <a:lstStyle/>
          <a:p>
            <a:pPr eaLnBrk="0" hangingPunct="0"/>
            <a:r>
              <a:rPr lang="en-US" altLang="en-US" sz="2800" b="1" i="1" dirty="0" smtClean="0">
                <a:latin typeface="Times New Roman" pitchFamily="18" charset="0"/>
                <a:cs typeface="Times New Roman" pitchFamily="18" charset="0"/>
              </a:rPr>
              <a:t>Addition </a:t>
            </a:r>
            <a:r>
              <a:rPr lang="en-US" altLang="en-US" sz="2800" b="1" i="1" dirty="0">
                <a:latin typeface="Times New Roman" pitchFamily="18" charset="0"/>
                <a:cs typeface="Times New Roman" pitchFamily="18" charset="0"/>
              </a:rPr>
              <a:t>Rule</a:t>
            </a:r>
          </a:p>
        </p:txBody>
      </p:sp>
      <p:sp>
        <p:nvSpPr>
          <p:cNvPr id="1136643" name="Rectangle 3"/>
          <p:cNvSpPr>
            <a:spLocks noChangeArrowheads="1"/>
          </p:cNvSpPr>
          <p:nvPr/>
        </p:nvSpPr>
        <p:spPr bwMode="auto">
          <a:xfrm>
            <a:off x="76200" y="685801"/>
            <a:ext cx="9829800" cy="1570303"/>
          </a:xfrm>
          <a:prstGeom prst="rect">
            <a:avLst/>
          </a:prstGeom>
          <a:noFill/>
          <a:ln>
            <a:noFill/>
          </a:ln>
          <a:effectLst/>
          <a:extLst>
            <a:ext uri="{909E8E84-426E-40DD-AFC4-6F175D3DCCD1}">
              <a14:hiddenFill xmlns:a14="http://schemas.microsoft.com/office/drawing/2010/main">
                <a:solidFill>
                  <a:srgbClr val="AECF9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spcBef>
                <a:spcPct val="0"/>
              </a:spcBef>
            </a:pPr>
            <a:r>
              <a:rPr lang="en-US" altLang="en-US" sz="2400" dirty="0">
                <a:latin typeface="Times New Roman" pitchFamily="18" charset="0"/>
                <a:cs typeface="Times New Roman" pitchFamily="18" charset="0"/>
              </a:rPr>
              <a:t>The probability that event </a:t>
            </a:r>
            <a:r>
              <a:rPr lang="en-US" altLang="en-US" sz="2400" i="1" dirty="0">
                <a:latin typeface="Times New Roman" pitchFamily="18" charset="0"/>
                <a:cs typeface="Times New Roman" pitchFamily="18" charset="0"/>
              </a:rPr>
              <a:t>A </a:t>
            </a:r>
            <a:r>
              <a:rPr lang="en-US" altLang="en-US" sz="2400" dirty="0">
                <a:latin typeface="Times New Roman" pitchFamily="18" charset="0"/>
                <a:cs typeface="Times New Roman" pitchFamily="18" charset="0"/>
              </a:rPr>
              <a:t>or </a:t>
            </a:r>
            <a:r>
              <a:rPr lang="en-US" altLang="en-US" sz="2400" i="1" dirty="0">
                <a:latin typeface="Times New Roman" pitchFamily="18" charset="0"/>
                <a:cs typeface="Times New Roman" pitchFamily="18" charset="0"/>
              </a:rPr>
              <a:t>B </a:t>
            </a:r>
            <a:r>
              <a:rPr lang="en-US" altLang="en-US" sz="2400" dirty="0">
                <a:latin typeface="Times New Roman" pitchFamily="18" charset="0"/>
                <a:cs typeface="Times New Roman" pitchFamily="18" charset="0"/>
              </a:rPr>
              <a:t>will occur is given </a:t>
            </a:r>
            <a:r>
              <a:rPr lang="en-US" altLang="en-US" sz="2400" dirty="0" smtClean="0">
                <a:latin typeface="Times New Roman" pitchFamily="18" charset="0"/>
                <a:cs typeface="Times New Roman" pitchFamily="18" charset="0"/>
              </a:rPr>
              <a:t>by</a:t>
            </a:r>
            <a:endParaRPr lang="en-US" altLang="en-US" sz="2400" i="1" dirty="0">
              <a:latin typeface="Times New Roman" pitchFamily="18" charset="0"/>
              <a:cs typeface="Times New Roman" pitchFamily="18" charset="0"/>
            </a:endParaRPr>
          </a:p>
          <a:p>
            <a:pPr eaLnBrk="0" hangingPunct="0">
              <a:spcBef>
                <a:spcPct val="0"/>
              </a:spcBef>
            </a:pPr>
            <a:r>
              <a:rPr lang="en-US" altLang="en-US" sz="2400" b="1" i="1" dirty="0">
                <a:latin typeface="Times New Roman" pitchFamily="18" charset="0"/>
                <a:cs typeface="Times New Roman" pitchFamily="18" charset="0"/>
              </a:rPr>
              <a:t>	</a:t>
            </a:r>
            <a:r>
              <a:rPr lang="en-US" altLang="en-US" sz="2400" b="1" i="1" dirty="0">
                <a:solidFill>
                  <a:schemeClr val="folHlink"/>
                </a:solidFill>
                <a:latin typeface="Times New Roman" pitchFamily="18" charset="0"/>
                <a:cs typeface="Times New Roman" pitchFamily="18" charset="0"/>
              </a:rPr>
              <a:t>P </a:t>
            </a:r>
            <a:r>
              <a:rPr lang="en-US" altLang="en-US" sz="2400" b="1" dirty="0">
                <a:solidFill>
                  <a:schemeClr val="folHlink"/>
                </a:solidFill>
                <a:latin typeface="Times New Roman" pitchFamily="18" charset="0"/>
                <a:cs typeface="Times New Roman" pitchFamily="18" charset="0"/>
              </a:rPr>
              <a:t>(</a:t>
            </a:r>
            <a:r>
              <a:rPr lang="en-US" altLang="en-US" sz="2400" b="1" i="1" dirty="0">
                <a:solidFill>
                  <a:schemeClr val="folHlink"/>
                </a:solidFill>
                <a:latin typeface="Times New Roman" pitchFamily="18" charset="0"/>
                <a:cs typeface="Times New Roman" pitchFamily="18" charset="0"/>
              </a:rPr>
              <a:t>A</a:t>
            </a:r>
            <a:r>
              <a:rPr lang="en-US" altLang="en-US" sz="2400" b="1" dirty="0">
                <a:solidFill>
                  <a:schemeClr val="folHlink"/>
                </a:solidFill>
                <a:latin typeface="Times New Roman" pitchFamily="18" charset="0"/>
                <a:cs typeface="Times New Roman" pitchFamily="18" charset="0"/>
              </a:rPr>
              <a:t> or B) = </a:t>
            </a:r>
            <a:r>
              <a:rPr lang="en-US" altLang="en-US" sz="2400" b="1" i="1" dirty="0">
                <a:solidFill>
                  <a:schemeClr val="folHlink"/>
                </a:solidFill>
                <a:latin typeface="Times New Roman" pitchFamily="18" charset="0"/>
                <a:cs typeface="Times New Roman" pitchFamily="18" charset="0"/>
              </a:rPr>
              <a:t>P </a:t>
            </a:r>
            <a:r>
              <a:rPr lang="en-US" altLang="en-US" sz="2400" b="1" dirty="0">
                <a:solidFill>
                  <a:schemeClr val="folHlink"/>
                </a:solidFill>
                <a:latin typeface="Times New Roman" pitchFamily="18" charset="0"/>
                <a:cs typeface="Times New Roman" pitchFamily="18" charset="0"/>
              </a:rPr>
              <a:t>(</a:t>
            </a:r>
            <a:r>
              <a:rPr lang="en-US" altLang="en-US" sz="2400" b="1" i="1" dirty="0">
                <a:solidFill>
                  <a:schemeClr val="folHlink"/>
                </a:solidFill>
                <a:latin typeface="Times New Roman" pitchFamily="18" charset="0"/>
                <a:cs typeface="Times New Roman" pitchFamily="18" charset="0"/>
              </a:rPr>
              <a:t>A</a:t>
            </a:r>
            <a:r>
              <a:rPr lang="en-US" altLang="en-US" sz="2400" b="1" dirty="0">
                <a:solidFill>
                  <a:schemeClr val="folHlink"/>
                </a:solidFill>
                <a:latin typeface="Times New Roman" pitchFamily="18" charset="0"/>
                <a:cs typeface="Times New Roman" pitchFamily="18" charset="0"/>
              </a:rPr>
              <a:t>) + </a:t>
            </a:r>
            <a:r>
              <a:rPr lang="en-US" altLang="en-US" sz="2400" b="1" i="1" dirty="0">
                <a:solidFill>
                  <a:schemeClr val="folHlink"/>
                </a:solidFill>
                <a:latin typeface="Times New Roman" pitchFamily="18" charset="0"/>
                <a:cs typeface="Times New Roman" pitchFamily="18" charset="0"/>
              </a:rPr>
              <a:t>P </a:t>
            </a:r>
            <a:r>
              <a:rPr lang="en-US" altLang="en-US" sz="2400" b="1" dirty="0">
                <a:solidFill>
                  <a:schemeClr val="folHlink"/>
                </a:solidFill>
                <a:latin typeface="Times New Roman" pitchFamily="18" charset="0"/>
                <a:cs typeface="Times New Roman" pitchFamily="18" charset="0"/>
              </a:rPr>
              <a:t>(B) – </a:t>
            </a:r>
            <a:r>
              <a:rPr lang="en-US" altLang="en-US" sz="2400" b="1" i="1" dirty="0">
                <a:solidFill>
                  <a:schemeClr val="folHlink"/>
                </a:solidFill>
                <a:latin typeface="Times New Roman" pitchFamily="18" charset="0"/>
                <a:cs typeface="Times New Roman" pitchFamily="18" charset="0"/>
              </a:rPr>
              <a:t>P </a:t>
            </a:r>
            <a:r>
              <a:rPr lang="en-US" altLang="en-US" sz="2400" b="1" dirty="0">
                <a:solidFill>
                  <a:schemeClr val="folHlink"/>
                </a:solidFill>
                <a:latin typeface="Times New Roman" pitchFamily="18" charset="0"/>
                <a:cs typeface="Times New Roman" pitchFamily="18" charset="0"/>
              </a:rPr>
              <a:t>(</a:t>
            </a:r>
            <a:r>
              <a:rPr lang="en-US" altLang="en-US" sz="2400" b="1" i="1" dirty="0">
                <a:solidFill>
                  <a:schemeClr val="folHlink"/>
                </a:solidFill>
                <a:latin typeface="Times New Roman" pitchFamily="18" charset="0"/>
                <a:cs typeface="Times New Roman" pitchFamily="18" charset="0"/>
              </a:rPr>
              <a:t>A </a:t>
            </a:r>
            <a:r>
              <a:rPr lang="en-US" altLang="en-US" sz="2400" b="1" dirty="0">
                <a:solidFill>
                  <a:schemeClr val="folHlink"/>
                </a:solidFill>
                <a:latin typeface="Times New Roman" pitchFamily="18" charset="0"/>
                <a:cs typeface="Times New Roman" pitchFamily="18" charset="0"/>
              </a:rPr>
              <a:t>and</a:t>
            </a:r>
            <a:r>
              <a:rPr lang="en-US" altLang="en-US" sz="2400" b="1" i="1" dirty="0">
                <a:solidFill>
                  <a:schemeClr val="folHlink"/>
                </a:solidFill>
                <a:latin typeface="Times New Roman" pitchFamily="18" charset="0"/>
                <a:cs typeface="Times New Roman" pitchFamily="18" charset="0"/>
              </a:rPr>
              <a:t> B </a:t>
            </a:r>
            <a:r>
              <a:rPr lang="en-US" altLang="en-US" sz="2400" b="1" dirty="0">
                <a:solidFill>
                  <a:schemeClr val="folHlink"/>
                </a:solidFill>
                <a:latin typeface="Times New Roman" pitchFamily="18" charset="0"/>
                <a:cs typeface="Times New Roman" pitchFamily="18" charset="0"/>
              </a:rPr>
              <a:t>)</a:t>
            </a:r>
            <a:r>
              <a:rPr lang="en-US" altLang="en-US" sz="2400" b="1" dirty="0">
                <a:latin typeface="Times New Roman" pitchFamily="18" charset="0"/>
                <a:cs typeface="Times New Roman" pitchFamily="18" charset="0"/>
              </a:rPr>
              <a:t>.</a:t>
            </a:r>
          </a:p>
          <a:p>
            <a:pPr eaLnBrk="0" hangingPunct="0">
              <a:spcBef>
                <a:spcPct val="0"/>
              </a:spcBef>
            </a:pPr>
            <a:r>
              <a:rPr lang="en-US" altLang="en-US" sz="2400" dirty="0">
                <a:latin typeface="Times New Roman" pitchFamily="18" charset="0"/>
                <a:cs typeface="Times New Roman" pitchFamily="18" charset="0"/>
              </a:rPr>
              <a:t>If events </a:t>
            </a:r>
            <a:r>
              <a:rPr lang="en-US" altLang="en-US" sz="2400" i="1" dirty="0">
                <a:latin typeface="Times New Roman" pitchFamily="18" charset="0"/>
                <a:cs typeface="Times New Roman" pitchFamily="18" charset="0"/>
              </a:rPr>
              <a:t>A</a:t>
            </a:r>
            <a:r>
              <a:rPr lang="en-US" altLang="en-US" sz="2400" dirty="0">
                <a:latin typeface="Times New Roman" pitchFamily="18" charset="0"/>
                <a:cs typeface="Times New Roman" pitchFamily="18" charset="0"/>
              </a:rPr>
              <a:t> and </a:t>
            </a:r>
            <a:r>
              <a:rPr lang="en-US" altLang="en-US" sz="2400" i="1" dirty="0">
                <a:latin typeface="Times New Roman" pitchFamily="18" charset="0"/>
                <a:cs typeface="Times New Roman" pitchFamily="18" charset="0"/>
              </a:rPr>
              <a:t>B</a:t>
            </a:r>
            <a:r>
              <a:rPr lang="en-US" altLang="en-US" sz="2400" dirty="0">
                <a:latin typeface="Times New Roman" pitchFamily="18" charset="0"/>
                <a:cs typeface="Times New Roman" pitchFamily="18" charset="0"/>
              </a:rPr>
              <a:t> </a:t>
            </a:r>
            <a:r>
              <a:rPr lang="en-US" altLang="en-US" sz="2400" b="1" dirty="0">
                <a:latin typeface="Times New Roman" pitchFamily="18" charset="0"/>
                <a:cs typeface="Times New Roman" pitchFamily="18" charset="0"/>
              </a:rPr>
              <a:t>are mutually exclusive</a:t>
            </a:r>
            <a:r>
              <a:rPr lang="en-US" altLang="en-US" sz="2400" dirty="0">
                <a:latin typeface="Times New Roman" pitchFamily="18" charset="0"/>
                <a:cs typeface="Times New Roman" pitchFamily="18" charset="0"/>
              </a:rPr>
              <a:t>, then the rule can be simplified to </a:t>
            </a:r>
            <a:endParaRPr lang="en-US" altLang="en-US" sz="2400" dirty="0" smtClean="0">
              <a:latin typeface="Times New Roman" pitchFamily="18" charset="0"/>
              <a:cs typeface="Times New Roman" pitchFamily="18" charset="0"/>
            </a:endParaRPr>
          </a:p>
          <a:p>
            <a:pPr eaLnBrk="0" hangingPunct="0">
              <a:spcBef>
                <a:spcPct val="0"/>
              </a:spcBef>
            </a:pPr>
            <a:r>
              <a:rPr lang="en-US" altLang="en-US" sz="2400" i="1" dirty="0" smtClean="0">
                <a:latin typeface="Times New Roman" pitchFamily="18" charset="0"/>
                <a:cs typeface="Times New Roman" pitchFamily="18" charset="0"/>
              </a:rPr>
              <a:t>                    </a:t>
            </a:r>
            <a:r>
              <a:rPr lang="en-US" altLang="en-US" sz="2400" b="1" i="1" dirty="0" smtClean="0">
                <a:latin typeface="Times New Roman" pitchFamily="18" charset="0"/>
                <a:cs typeface="Times New Roman" pitchFamily="18" charset="0"/>
              </a:rPr>
              <a:t>P </a:t>
            </a:r>
            <a:r>
              <a:rPr lang="en-US" altLang="en-US" sz="2400" b="1" dirty="0">
                <a:latin typeface="Times New Roman" pitchFamily="18" charset="0"/>
                <a:cs typeface="Times New Roman" pitchFamily="18" charset="0"/>
              </a:rPr>
              <a:t>(</a:t>
            </a:r>
            <a:r>
              <a:rPr lang="en-US" altLang="en-US" sz="2400" b="1" i="1" dirty="0">
                <a:latin typeface="Times New Roman" pitchFamily="18" charset="0"/>
                <a:cs typeface="Times New Roman" pitchFamily="18" charset="0"/>
              </a:rPr>
              <a:t>A</a:t>
            </a:r>
            <a:r>
              <a:rPr lang="en-US" altLang="en-US" sz="2400" b="1" dirty="0">
                <a:latin typeface="Times New Roman" pitchFamily="18" charset="0"/>
                <a:cs typeface="Times New Roman" pitchFamily="18" charset="0"/>
              </a:rPr>
              <a:t> or B) = </a:t>
            </a:r>
            <a:r>
              <a:rPr lang="en-US" altLang="en-US" sz="2400" b="1" i="1" dirty="0">
                <a:latin typeface="Times New Roman" pitchFamily="18" charset="0"/>
                <a:cs typeface="Times New Roman" pitchFamily="18" charset="0"/>
              </a:rPr>
              <a:t>P </a:t>
            </a:r>
            <a:r>
              <a:rPr lang="en-US" altLang="en-US" sz="2400" b="1" dirty="0">
                <a:latin typeface="Times New Roman" pitchFamily="18" charset="0"/>
                <a:cs typeface="Times New Roman" pitchFamily="18" charset="0"/>
              </a:rPr>
              <a:t>(</a:t>
            </a:r>
            <a:r>
              <a:rPr lang="en-US" altLang="en-US" sz="2400" b="1" i="1" dirty="0">
                <a:latin typeface="Times New Roman" pitchFamily="18" charset="0"/>
                <a:cs typeface="Times New Roman" pitchFamily="18" charset="0"/>
              </a:rPr>
              <a:t>A</a:t>
            </a:r>
            <a:r>
              <a:rPr lang="en-US" altLang="en-US" sz="2400" b="1" dirty="0">
                <a:latin typeface="Times New Roman" pitchFamily="18" charset="0"/>
                <a:cs typeface="Times New Roman" pitchFamily="18" charset="0"/>
              </a:rPr>
              <a:t>) + </a:t>
            </a:r>
            <a:r>
              <a:rPr lang="en-US" altLang="en-US" sz="2400" b="1" i="1" dirty="0">
                <a:latin typeface="Times New Roman" pitchFamily="18" charset="0"/>
                <a:cs typeface="Times New Roman" pitchFamily="18" charset="0"/>
              </a:rPr>
              <a:t>P </a:t>
            </a:r>
            <a:r>
              <a:rPr lang="en-US" altLang="en-US" sz="2400" b="1" dirty="0">
                <a:latin typeface="Times New Roman" pitchFamily="18" charset="0"/>
                <a:cs typeface="Times New Roman" pitchFamily="18" charset="0"/>
              </a:rPr>
              <a:t>(B).</a:t>
            </a:r>
          </a:p>
        </p:txBody>
      </p:sp>
      <p:sp>
        <p:nvSpPr>
          <p:cNvPr id="1136649" name="Rectangle 9"/>
          <p:cNvSpPr>
            <a:spLocks noChangeArrowheads="1"/>
          </p:cNvSpPr>
          <p:nvPr/>
        </p:nvSpPr>
        <p:spPr bwMode="auto">
          <a:xfrm>
            <a:off x="76200" y="2667000"/>
            <a:ext cx="9829800" cy="831639"/>
          </a:xfrm>
          <a:prstGeom prst="rect">
            <a:avLst/>
          </a:prstGeom>
          <a:noFill/>
          <a:ln>
            <a:noFill/>
          </a:ln>
          <a:effectLst/>
          <a:extLst>
            <a:ext uri="{909E8E84-426E-40DD-AFC4-6F175D3DCCD1}">
              <a14:hiddenFill xmlns:a14="http://schemas.microsoft.com/office/drawing/2010/main">
                <a:solidFill>
                  <a:srgbClr val="AECF9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spcBef>
                <a:spcPct val="0"/>
              </a:spcBef>
            </a:pPr>
            <a:r>
              <a:rPr lang="en-US" altLang="en-US" sz="2400" b="1" dirty="0">
                <a:latin typeface="Times New Roman" pitchFamily="18" charset="0"/>
                <a:cs typeface="Times New Roman" pitchFamily="18" charset="0"/>
              </a:rPr>
              <a:t>Example</a:t>
            </a:r>
            <a:r>
              <a:rPr lang="en-US" altLang="en-US" sz="2400" dirty="0">
                <a:latin typeface="Times New Roman" pitchFamily="18" charset="0"/>
                <a:cs typeface="Times New Roman" pitchFamily="18" charset="0"/>
              </a:rPr>
              <a:t>:</a:t>
            </a:r>
          </a:p>
          <a:p>
            <a:pPr eaLnBrk="0" hangingPunct="0">
              <a:spcBef>
                <a:spcPct val="0"/>
              </a:spcBef>
            </a:pPr>
            <a:r>
              <a:rPr lang="en-US" altLang="en-US" sz="2400" dirty="0">
                <a:latin typeface="Times New Roman" pitchFamily="18" charset="0"/>
                <a:cs typeface="Times New Roman" pitchFamily="18" charset="0"/>
              </a:rPr>
              <a:t>You </a:t>
            </a:r>
            <a:r>
              <a:rPr lang="en-US" altLang="en-US" sz="2400" b="1" dirty="0">
                <a:latin typeface="Times New Roman" pitchFamily="18" charset="0"/>
                <a:cs typeface="Times New Roman" pitchFamily="18" charset="0"/>
              </a:rPr>
              <a:t>roll a die</a:t>
            </a:r>
            <a:r>
              <a:rPr lang="en-US" altLang="en-US" sz="2400" dirty="0">
                <a:latin typeface="Times New Roman" pitchFamily="18" charset="0"/>
                <a:cs typeface="Times New Roman" pitchFamily="18" charset="0"/>
              </a:rPr>
              <a:t>.  Find the probability that you roll a number less than 3 or </a:t>
            </a:r>
            <a:r>
              <a:rPr lang="en-US" altLang="en-US" sz="2400" dirty="0" smtClean="0">
                <a:latin typeface="Times New Roman" pitchFamily="18" charset="0"/>
                <a:cs typeface="Times New Roman" pitchFamily="18" charset="0"/>
              </a:rPr>
              <a:t> </a:t>
            </a:r>
            <a:r>
              <a:rPr lang="en-US" altLang="en-US" sz="2400" dirty="0">
                <a:latin typeface="Times New Roman" pitchFamily="18" charset="0"/>
                <a:cs typeface="Times New Roman" pitchFamily="18" charset="0"/>
              </a:rPr>
              <a:t>4.</a:t>
            </a:r>
          </a:p>
        </p:txBody>
      </p:sp>
      <p:sp>
        <p:nvSpPr>
          <p:cNvPr id="1136650" name="Text Box 10"/>
          <p:cNvSpPr txBox="1">
            <a:spLocks noChangeArrowheads="1"/>
          </p:cNvSpPr>
          <p:nvPr/>
        </p:nvSpPr>
        <p:spPr bwMode="auto">
          <a:xfrm>
            <a:off x="990600" y="3657600"/>
            <a:ext cx="559620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Arial Narrow" pitchFamily="34" charset="0"/>
              </a:defRPr>
            </a:lvl1pPr>
            <a:lvl2pPr marL="684213">
              <a:spcBef>
                <a:spcPct val="0"/>
              </a:spcBef>
              <a:defRPr sz="2400">
                <a:solidFill>
                  <a:schemeClr val="tx1"/>
                </a:solidFill>
                <a:latin typeface="Arial Narrow" pitchFamily="34" charset="0"/>
              </a:defRPr>
            </a:lvl2pPr>
            <a:lvl3pPr>
              <a:spcBef>
                <a:spcPct val="0"/>
              </a:spcBef>
              <a:defRPr sz="2400">
                <a:solidFill>
                  <a:schemeClr val="tx1"/>
                </a:solidFill>
                <a:latin typeface="Arial Narrow" pitchFamily="34" charset="0"/>
              </a:defRPr>
            </a:lvl3pPr>
            <a:lvl4pPr>
              <a:spcBef>
                <a:spcPct val="0"/>
              </a:spcBef>
              <a:defRPr sz="2400">
                <a:solidFill>
                  <a:schemeClr val="tx1"/>
                </a:solidFill>
                <a:latin typeface="Arial Narrow" pitchFamily="34" charset="0"/>
              </a:defRPr>
            </a:lvl4pPr>
            <a:lvl5pPr>
              <a:spcBef>
                <a:spcPct val="0"/>
              </a:spcBef>
              <a:defRPr sz="2400">
                <a:solidFill>
                  <a:schemeClr val="tx1"/>
                </a:solidFill>
                <a:latin typeface="Arial Narrow" pitchFamily="34" charset="0"/>
              </a:defRPr>
            </a:lvl5pPr>
            <a:lvl6pPr fontAlgn="base">
              <a:spcBef>
                <a:spcPct val="0"/>
              </a:spcBef>
              <a:spcAft>
                <a:spcPct val="0"/>
              </a:spcAft>
              <a:defRPr sz="2400">
                <a:solidFill>
                  <a:schemeClr val="tx1"/>
                </a:solidFill>
                <a:latin typeface="Arial Narrow" pitchFamily="34" charset="0"/>
              </a:defRPr>
            </a:lvl6pPr>
            <a:lvl7pPr fontAlgn="base">
              <a:spcBef>
                <a:spcPct val="0"/>
              </a:spcBef>
              <a:spcAft>
                <a:spcPct val="0"/>
              </a:spcAft>
              <a:defRPr sz="2400">
                <a:solidFill>
                  <a:schemeClr val="tx1"/>
                </a:solidFill>
                <a:latin typeface="Arial Narrow" pitchFamily="34" charset="0"/>
              </a:defRPr>
            </a:lvl7pPr>
            <a:lvl8pPr fontAlgn="base">
              <a:spcBef>
                <a:spcPct val="0"/>
              </a:spcBef>
              <a:spcAft>
                <a:spcPct val="0"/>
              </a:spcAft>
              <a:defRPr sz="2400">
                <a:solidFill>
                  <a:schemeClr val="tx1"/>
                </a:solidFill>
                <a:latin typeface="Arial Narrow" pitchFamily="34" charset="0"/>
              </a:defRPr>
            </a:lvl8pPr>
            <a:lvl9pPr fontAlgn="base">
              <a:spcBef>
                <a:spcPct val="0"/>
              </a:spcBef>
              <a:spcAft>
                <a:spcPct val="0"/>
              </a:spcAft>
              <a:defRPr sz="2400">
                <a:solidFill>
                  <a:schemeClr val="tx1"/>
                </a:solidFill>
                <a:latin typeface="Arial Narrow" pitchFamily="34" charset="0"/>
              </a:defRPr>
            </a:lvl9pPr>
          </a:lstStyle>
          <a:p>
            <a:pPr>
              <a:lnSpc>
                <a:spcPct val="125000"/>
              </a:lnSpc>
              <a:spcBef>
                <a:spcPct val="50000"/>
              </a:spcBef>
            </a:pPr>
            <a:r>
              <a:rPr lang="en-US" dirty="0">
                <a:solidFill>
                  <a:schemeClr val="folHlink"/>
                </a:solidFill>
                <a:latin typeface="Century" pitchFamily="18" charset="0"/>
              </a:rPr>
              <a:t>The events are mutually exclusive.</a:t>
            </a:r>
          </a:p>
        </p:txBody>
      </p:sp>
      <p:sp>
        <p:nvSpPr>
          <p:cNvPr id="1136651" name="Text Box 11"/>
          <p:cNvSpPr txBox="1">
            <a:spLocks noChangeArrowheads="1"/>
          </p:cNvSpPr>
          <p:nvPr/>
        </p:nvSpPr>
        <p:spPr bwMode="auto">
          <a:xfrm>
            <a:off x="990600" y="4740276"/>
            <a:ext cx="8337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Arial Narrow" pitchFamily="34" charset="0"/>
              </a:defRPr>
            </a:lvl1pPr>
            <a:lvl2pPr marL="684213">
              <a:spcBef>
                <a:spcPct val="0"/>
              </a:spcBef>
              <a:defRPr sz="2400">
                <a:solidFill>
                  <a:schemeClr val="tx1"/>
                </a:solidFill>
                <a:latin typeface="Arial Narrow" pitchFamily="34" charset="0"/>
              </a:defRPr>
            </a:lvl2pPr>
            <a:lvl3pPr>
              <a:spcBef>
                <a:spcPct val="0"/>
              </a:spcBef>
              <a:defRPr sz="2400">
                <a:solidFill>
                  <a:schemeClr val="tx1"/>
                </a:solidFill>
                <a:latin typeface="Arial Narrow" pitchFamily="34" charset="0"/>
              </a:defRPr>
            </a:lvl3pPr>
            <a:lvl4pPr>
              <a:spcBef>
                <a:spcPct val="0"/>
              </a:spcBef>
              <a:defRPr sz="2400">
                <a:solidFill>
                  <a:schemeClr val="tx1"/>
                </a:solidFill>
                <a:latin typeface="Arial Narrow" pitchFamily="34" charset="0"/>
              </a:defRPr>
            </a:lvl4pPr>
            <a:lvl5pPr>
              <a:spcBef>
                <a:spcPct val="0"/>
              </a:spcBef>
              <a:defRPr sz="2400">
                <a:solidFill>
                  <a:schemeClr val="tx1"/>
                </a:solidFill>
                <a:latin typeface="Arial Narrow" pitchFamily="34" charset="0"/>
              </a:defRPr>
            </a:lvl5pPr>
            <a:lvl6pPr fontAlgn="base">
              <a:spcBef>
                <a:spcPct val="0"/>
              </a:spcBef>
              <a:spcAft>
                <a:spcPct val="0"/>
              </a:spcAft>
              <a:defRPr sz="2400">
                <a:solidFill>
                  <a:schemeClr val="tx1"/>
                </a:solidFill>
                <a:latin typeface="Arial Narrow" pitchFamily="34" charset="0"/>
              </a:defRPr>
            </a:lvl6pPr>
            <a:lvl7pPr fontAlgn="base">
              <a:spcBef>
                <a:spcPct val="0"/>
              </a:spcBef>
              <a:spcAft>
                <a:spcPct val="0"/>
              </a:spcAft>
              <a:defRPr sz="2400">
                <a:solidFill>
                  <a:schemeClr val="tx1"/>
                </a:solidFill>
                <a:latin typeface="Arial Narrow" pitchFamily="34" charset="0"/>
              </a:defRPr>
            </a:lvl7pPr>
            <a:lvl8pPr fontAlgn="base">
              <a:spcBef>
                <a:spcPct val="0"/>
              </a:spcBef>
              <a:spcAft>
                <a:spcPct val="0"/>
              </a:spcAft>
              <a:defRPr sz="2400">
                <a:solidFill>
                  <a:schemeClr val="tx1"/>
                </a:solidFill>
                <a:latin typeface="Arial Narrow" pitchFamily="34" charset="0"/>
              </a:defRPr>
            </a:lvl8pPr>
            <a:lvl9pPr fontAlgn="base">
              <a:spcBef>
                <a:spcPct val="0"/>
              </a:spcBef>
              <a:spcAft>
                <a:spcPct val="0"/>
              </a:spcAft>
              <a:defRPr sz="2400">
                <a:solidFill>
                  <a:schemeClr val="tx1"/>
                </a:solidFill>
                <a:latin typeface="Arial Narrow" pitchFamily="34" charset="0"/>
              </a:defRPr>
            </a:lvl9pPr>
          </a:lstStyle>
          <a:p>
            <a:pPr>
              <a:lnSpc>
                <a:spcPct val="125000"/>
              </a:lnSpc>
              <a:spcBef>
                <a:spcPct val="50000"/>
              </a:spcBef>
            </a:pPr>
            <a:r>
              <a:rPr lang="en-US" i="1">
                <a:solidFill>
                  <a:schemeClr val="folHlink"/>
                </a:solidFill>
                <a:latin typeface="Century" pitchFamily="18" charset="0"/>
              </a:rPr>
              <a:t>P</a:t>
            </a:r>
            <a:r>
              <a:rPr lang="en-US">
                <a:solidFill>
                  <a:schemeClr val="folHlink"/>
                </a:solidFill>
                <a:latin typeface="Century" pitchFamily="18" charset="0"/>
              </a:rPr>
              <a:t> (roll a number less than 3 or roll a 4)</a:t>
            </a:r>
          </a:p>
        </p:txBody>
      </p:sp>
      <p:sp>
        <p:nvSpPr>
          <p:cNvPr id="1136652" name="Text Box 12"/>
          <p:cNvSpPr txBox="1">
            <a:spLocks noChangeArrowheads="1"/>
          </p:cNvSpPr>
          <p:nvPr/>
        </p:nvSpPr>
        <p:spPr bwMode="auto">
          <a:xfrm>
            <a:off x="2063751" y="5262564"/>
            <a:ext cx="559620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Arial Narrow" pitchFamily="34" charset="0"/>
              </a:defRPr>
            </a:lvl1pPr>
            <a:lvl2pPr marL="684213">
              <a:spcBef>
                <a:spcPct val="0"/>
              </a:spcBef>
              <a:defRPr sz="2400">
                <a:solidFill>
                  <a:schemeClr val="tx1"/>
                </a:solidFill>
                <a:latin typeface="Arial Narrow" pitchFamily="34" charset="0"/>
              </a:defRPr>
            </a:lvl2pPr>
            <a:lvl3pPr>
              <a:spcBef>
                <a:spcPct val="0"/>
              </a:spcBef>
              <a:defRPr sz="2400">
                <a:solidFill>
                  <a:schemeClr val="tx1"/>
                </a:solidFill>
                <a:latin typeface="Arial Narrow" pitchFamily="34" charset="0"/>
              </a:defRPr>
            </a:lvl3pPr>
            <a:lvl4pPr>
              <a:spcBef>
                <a:spcPct val="0"/>
              </a:spcBef>
              <a:defRPr sz="2400">
                <a:solidFill>
                  <a:schemeClr val="tx1"/>
                </a:solidFill>
                <a:latin typeface="Arial Narrow" pitchFamily="34" charset="0"/>
              </a:defRPr>
            </a:lvl4pPr>
            <a:lvl5pPr>
              <a:spcBef>
                <a:spcPct val="0"/>
              </a:spcBef>
              <a:defRPr sz="2400">
                <a:solidFill>
                  <a:schemeClr val="tx1"/>
                </a:solidFill>
                <a:latin typeface="Arial Narrow" pitchFamily="34" charset="0"/>
              </a:defRPr>
            </a:lvl5pPr>
            <a:lvl6pPr fontAlgn="base">
              <a:spcBef>
                <a:spcPct val="0"/>
              </a:spcBef>
              <a:spcAft>
                <a:spcPct val="0"/>
              </a:spcAft>
              <a:defRPr sz="2400">
                <a:solidFill>
                  <a:schemeClr val="tx1"/>
                </a:solidFill>
                <a:latin typeface="Arial Narrow" pitchFamily="34" charset="0"/>
              </a:defRPr>
            </a:lvl6pPr>
            <a:lvl7pPr fontAlgn="base">
              <a:spcBef>
                <a:spcPct val="0"/>
              </a:spcBef>
              <a:spcAft>
                <a:spcPct val="0"/>
              </a:spcAft>
              <a:defRPr sz="2400">
                <a:solidFill>
                  <a:schemeClr val="tx1"/>
                </a:solidFill>
                <a:latin typeface="Arial Narrow" pitchFamily="34" charset="0"/>
              </a:defRPr>
            </a:lvl7pPr>
            <a:lvl8pPr fontAlgn="base">
              <a:spcBef>
                <a:spcPct val="0"/>
              </a:spcBef>
              <a:spcAft>
                <a:spcPct val="0"/>
              </a:spcAft>
              <a:defRPr sz="2400">
                <a:solidFill>
                  <a:schemeClr val="tx1"/>
                </a:solidFill>
                <a:latin typeface="Arial Narrow" pitchFamily="34" charset="0"/>
              </a:defRPr>
            </a:lvl8pPr>
            <a:lvl9pPr fontAlgn="base">
              <a:spcBef>
                <a:spcPct val="0"/>
              </a:spcBef>
              <a:spcAft>
                <a:spcPct val="0"/>
              </a:spcAft>
              <a:defRPr sz="2400">
                <a:solidFill>
                  <a:schemeClr val="tx1"/>
                </a:solidFill>
                <a:latin typeface="Arial Narrow" pitchFamily="34" charset="0"/>
              </a:defRPr>
            </a:lvl9pPr>
          </a:lstStyle>
          <a:p>
            <a:pPr>
              <a:lnSpc>
                <a:spcPct val="125000"/>
              </a:lnSpc>
              <a:spcBef>
                <a:spcPct val="50000"/>
              </a:spcBef>
            </a:pPr>
            <a:r>
              <a:rPr lang="en-US">
                <a:solidFill>
                  <a:schemeClr val="folHlink"/>
                </a:solidFill>
                <a:latin typeface="Century" pitchFamily="18" charset="0"/>
              </a:rPr>
              <a:t>= </a:t>
            </a:r>
            <a:r>
              <a:rPr lang="en-US" i="1">
                <a:solidFill>
                  <a:schemeClr val="folHlink"/>
                </a:solidFill>
                <a:latin typeface="Century" pitchFamily="18" charset="0"/>
              </a:rPr>
              <a:t>P</a:t>
            </a:r>
            <a:r>
              <a:rPr lang="en-US">
                <a:solidFill>
                  <a:schemeClr val="folHlink"/>
                </a:solidFill>
                <a:latin typeface="Century" pitchFamily="18" charset="0"/>
              </a:rPr>
              <a:t> (number is less than 3) + </a:t>
            </a:r>
            <a:r>
              <a:rPr lang="en-US" i="1">
                <a:solidFill>
                  <a:schemeClr val="folHlink"/>
                </a:solidFill>
                <a:latin typeface="Century" pitchFamily="18" charset="0"/>
              </a:rPr>
              <a:t>P </a:t>
            </a:r>
            <a:r>
              <a:rPr lang="en-US">
                <a:solidFill>
                  <a:schemeClr val="folHlink"/>
                </a:solidFill>
                <a:latin typeface="Century" pitchFamily="18" charset="0"/>
              </a:rPr>
              <a:t>(4)</a:t>
            </a:r>
            <a:endParaRPr lang="en-US" i="1">
              <a:solidFill>
                <a:schemeClr val="folHlink"/>
              </a:solidFill>
              <a:latin typeface="Century" pitchFamily="18" charset="0"/>
            </a:endParaRPr>
          </a:p>
        </p:txBody>
      </p:sp>
      <p:graphicFrame>
        <p:nvGraphicFramePr>
          <p:cNvPr id="1136654" name="Object 14"/>
          <p:cNvGraphicFramePr>
            <a:graphicFrameLocks noChangeAspect="1"/>
          </p:cNvGraphicFramePr>
          <p:nvPr/>
        </p:nvGraphicFramePr>
        <p:xfrm>
          <a:off x="2166938" y="5757863"/>
          <a:ext cx="2393950" cy="647700"/>
        </p:xfrm>
        <a:graphic>
          <a:graphicData uri="http://schemas.openxmlformats.org/presentationml/2006/ole">
            <mc:AlternateContent xmlns:mc="http://schemas.openxmlformats.org/markup-compatibility/2006">
              <mc:Choice xmlns:v="urn:schemas-microsoft-com:vml" Requires="v">
                <p:oleObj spid="_x0000_s293891" name="Equation" r:id="rId4" imgW="2209800" imgH="647700" progId="">
                  <p:embed/>
                </p:oleObj>
              </mc:Choice>
              <mc:Fallback>
                <p:oleObj name="Equation" r:id="rId4" imgW="2209800" imgH="6477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938" y="5757863"/>
                        <a:ext cx="239395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38099" y="718782"/>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399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36643">
                                            <p:txEl>
                                              <p:pRg st="1" end="1"/>
                                            </p:txEl>
                                          </p:spTgt>
                                        </p:tgtEl>
                                        <p:attrNameLst>
                                          <p:attrName>style.visibility</p:attrName>
                                        </p:attrNameLst>
                                      </p:cBhvr>
                                      <p:to>
                                        <p:strVal val="visible"/>
                                      </p:to>
                                    </p:set>
                                    <p:animEffect transition="in" filter="wipe(left)">
                                      <p:cBhvr>
                                        <p:cTn id="7" dur="1000"/>
                                        <p:tgtEl>
                                          <p:spTgt spid="11366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43">
                                            <p:txEl>
                                              <p:pRg st="2" end="2"/>
                                            </p:txEl>
                                          </p:spTgt>
                                        </p:tgtEl>
                                        <p:attrNameLst>
                                          <p:attrName>style.visibility</p:attrName>
                                        </p:attrNameLst>
                                      </p:cBhvr>
                                      <p:to>
                                        <p:strVal val="visible"/>
                                      </p:to>
                                    </p:set>
                                    <p:animEffect transition="in" filter="wipe(left)">
                                      <p:cBhvr>
                                        <p:cTn id="12" dur="1000"/>
                                        <p:tgtEl>
                                          <p:spTgt spid="11366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643">
                                            <p:txEl>
                                              <p:pRg st="3" end="3"/>
                                            </p:txEl>
                                          </p:spTgt>
                                        </p:tgtEl>
                                        <p:attrNameLst>
                                          <p:attrName>style.visibility</p:attrName>
                                        </p:attrNameLst>
                                      </p:cBhvr>
                                      <p:to>
                                        <p:strVal val="visible"/>
                                      </p:to>
                                    </p:set>
                                    <p:animEffect transition="in" filter="wipe(left)">
                                      <p:cBhvr>
                                        <p:cTn id="17" dur="1000"/>
                                        <p:tgtEl>
                                          <p:spTgt spid="11366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6649"/>
                                        </p:tgtEl>
                                        <p:attrNameLst>
                                          <p:attrName>style.visibility</p:attrName>
                                        </p:attrNameLst>
                                      </p:cBhvr>
                                      <p:to>
                                        <p:strVal val="visible"/>
                                      </p:to>
                                    </p:set>
                                    <p:animEffect transition="in" filter="wipe(left)">
                                      <p:cBhvr>
                                        <p:cTn id="22" dur="1000"/>
                                        <p:tgtEl>
                                          <p:spTgt spid="11366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6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665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36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3" grpId="0" build="p"/>
      <p:bldP spid="1136649" grpId="0"/>
      <p:bldP spid="1136650" grpId="0"/>
      <p:bldP spid="1136651" grpId="0"/>
      <p:bldP spid="11366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a:blipFill>
            <a:blip r:embed="rId2"/>
            <a:tile tx="0" ty="0" sx="100000" sy="100000" flip="none" algn="tl"/>
          </a:blipFill>
        </p:spPr>
        <p:txBody>
          <a:bodyPr>
            <a:normAutofit fontScale="90000"/>
          </a:bodyPr>
          <a:lstStyle/>
          <a:p>
            <a:pPr>
              <a:defRPr/>
            </a:pPr>
            <a:r>
              <a:rPr lang="en-US" b="1" i="1" dirty="0">
                <a:latin typeface="Times New Roman" pitchFamily="18" charset="0"/>
                <a:cs typeface="Times New Roman" pitchFamily="18" charset="0"/>
              </a:rPr>
              <a:t>What is Physical Chemistry?</a:t>
            </a:r>
            <a:endParaRPr lang="en-US" i="1" dirty="0"/>
          </a:p>
        </p:txBody>
      </p:sp>
      <p:sp>
        <p:nvSpPr>
          <p:cNvPr id="3" name="Content Placeholder 2"/>
          <p:cNvSpPr>
            <a:spLocks noGrp="1"/>
          </p:cNvSpPr>
          <p:nvPr>
            <p:ph idx="1"/>
          </p:nvPr>
        </p:nvSpPr>
        <p:spPr>
          <a:xfrm>
            <a:off x="247650" y="762000"/>
            <a:ext cx="9493250" cy="5867400"/>
          </a:xfrm>
          <a:ln w="76200">
            <a:solidFill>
              <a:srgbClr val="00B050"/>
            </a:solidFill>
          </a:ln>
        </p:spPr>
        <p:txBody>
          <a:bodyPr>
            <a:normAutofit/>
          </a:bodyPr>
          <a:lstStyle/>
          <a:p>
            <a:pPr>
              <a:buFont typeface="Wingdings" pitchFamily="2" charset="2"/>
              <a:buChar char="Ø"/>
              <a:defRPr/>
            </a:pPr>
            <a:r>
              <a:rPr lang="en-US" sz="2400" b="1" dirty="0" smtClean="0">
                <a:solidFill>
                  <a:srgbClr val="00B050"/>
                </a:solidFill>
                <a:latin typeface="Times New Roman" pitchFamily="18" charset="0"/>
                <a:cs typeface="Times New Roman" pitchFamily="18" charset="0"/>
              </a:rPr>
              <a:t>Physical </a:t>
            </a:r>
            <a:r>
              <a:rPr lang="en-US" sz="2400" b="1" dirty="0">
                <a:solidFill>
                  <a:srgbClr val="00B050"/>
                </a:solidFill>
                <a:latin typeface="Times New Roman" pitchFamily="18" charset="0"/>
                <a:cs typeface="Times New Roman" pitchFamily="18" charset="0"/>
              </a:rPr>
              <a:t>chemistry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the sub parts of chemistry which  </a:t>
            </a:r>
            <a:r>
              <a:rPr lang="en-US" sz="2400" dirty="0">
                <a:latin typeface="Times New Roman" pitchFamily="18" charset="0"/>
                <a:cs typeface="Times New Roman" pitchFamily="18" charset="0"/>
              </a:rPr>
              <a:t>study </a:t>
            </a:r>
            <a:r>
              <a:rPr lang="en-US" sz="2400" dirty="0" smtClean="0">
                <a:latin typeface="Times New Roman" pitchFamily="18" charset="0"/>
                <a:cs typeface="Times New Roman" pitchFamily="18" charset="0"/>
              </a:rPr>
              <a:t>on underlying </a:t>
            </a:r>
            <a:r>
              <a:rPr lang="en-US" sz="2400" dirty="0">
                <a:latin typeface="Times New Roman" pitchFamily="18" charset="0"/>
                <a:cs typeface="Times New Roman" pitchFamily="18" charset="0"/>
              </a:rPr>
              <a:t>physical principles that govern the properties and behavior of </a:t>
            </a:r>
            <a:r>
              <a:rPr lang="en-US" sz="2400" dirty="0">
                <a:solidFill>
                  <a:srgbClr val="00B050"/>
                </a:solidFill>
                <a:latin typeface="Times New Roman" pitchFamily="18" charset="0"/>
                <a:cs typeface="Times New Roman" pitchFamily="18" charset="0"/>
              </a:rPr>
              <a:t>C</a:t>
            </a:r>
            <a:r>
              <a:rPr lang="en-US" sz="2400" dirty="0" smtClean="0">
                <a:solidFill>
                  <a:srgbClr val="00B050"/>
                </a:solidFill>
                <a:latin typeface="Times New Roman" pitchFamily="18" charset="0"/>
                <a:cs typeface="Times New Roman" pitchFamily="18" charset="0"/>
              </a:rPr>
              <a:t>hemical </a:t>
            </a:r>
            <a:r>
              <a:rPr lang="en-US" sz="2400" dirty="0">
                <a:solidFill>
                  <a:srgbClr val="00B050"/>
                </a:solidFill>
                <a:latin typeface="Times New Roman" pitchFamily="18" charset="0"/>
                <a:cs typeface="Times New Roman" pitchFamily="18" charset="0"/>
              </a:rPr>
              <a:t>S</a:t>
            </a:r>
            <a:r>
              <a:rPr lang="en-US" sz="2400" dirty="0" smtClean="0">
                <a:solidFill>
                  <a:srgbClr val="00B050"/>
                </a:solidFill>
                <a:latin typeface="Times New Roman" pitchFamily="18" charset="0"/>
                <a:cs typeface="Times New Roman" pitchFamily="18" charset="0"/>
              </a:rPr>
              <a:t>ystems</a:t>
            </a:r>
            <a:r>
              <a:rPr lang="en-US" sz="2400" dirty="0">
                <a:latin typeface="Times New Roman" pitchFamily="18" charset="0"/>
                <a:cs typeface="Times New Roman" pitchFamily="18" charset="0"/>
              </a:rPr>
              <a:t>.  </a:t>
            </a:r>
          </a:p>
          <a:p>
            <a:pPr marL="0" indent="0">
              <a:buFont typeface="Arial" charset="0"/>
              <a:buNone/>
              <a:defRPr/>
            </a:pP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What is Chemical Systems?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It can </a:t>
            </a:r>
            <a:r>
              <a:rPr lang="en-US" sz="2400" dirty="0">
                <a:latin typeface="Times New Roman" pitchFamily="18" charset="0"/>
                <a:cs typeface="Times New Roman" pitchFamily="18" charset="0"/>
              </a:rPr>
              <a:t>be studied from either a </a:t>
            </a:r>
            <a:r>
              <a:rPr lang="en-US" sz="2400" b="1" i="1" dirty="0">
                <a:latin typeface="Times New Roman" pitchFamily="18" charset="0"/>
                <a:cs typeface="Times New Roman" pitchFamily="18" charset="0"/>
              </a:rPr>
              <a:t>microscopic or a macroscopic </a:t>
            </a:r>
            <a:r>
              <a:rPr lang="en-US" sz="2400" dirty="0">
                <a:latin typeface="Times New Roman" pitchFamily="18" charset="0"/>
                <a:cs typeface="Times New Roman" pitchFamily="18" charset="0"/>
              </a:rPr>
              <a:t>viewpoint</a:t>
            </a:r>
            <a:r>
              <a:rPr lang="en-US" sz="2400"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pPr>
              <a:defRPr/>
            </a:pPr>
            <a:fld id="{C736A716-45CD-400F-936A-5C2538B0EE94}" type="slidenum">
              <a:rPr lang="en-US" smtClean="0"/>
              <a:pPr>
                <a:defRPr/>
              </a:pPr>
              <a:t>2</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779" r="1410" b="4482"/>
          <a:stretch/>
        </p:blipFill>
        <p:spPr bwMode="auto">
          <a:xfrm>
            <a:off x="304800" y="2895600"/>
            <a:ext cx="9372600" cy="3796145"/>
          </a:xfrm>
          <a:prstGeom prst="roundRect">
            <a:avLst>
              <a:gd name="adj" fmla="val 11111"/>
            </a:avLst>
          </a:prstGeom>
          <a:ln w="190500" cap="rnd">
            <a:solidFill>
              <a:srgbClr val="00B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1"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5645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152400" y="609600"/>
            <a:ext cx="9569450" cy="6019800"/>
          </a:xfrm>
        </p:spPr>
        <p:txBody>
          <a:bodyPr/>
          <a:lstStyle/>
          <a:p>
            <a:pPr>
              <a:lnSpc>
                <a:spcPct val="150000"/>
              </a:lnSpc>
              <a:buFont typeface="Wingdings" pitchFamily="2" charset="2"/>
              <a:buChar char="Ø"/>
            </a:pPr>
            <a:r>
              <a:rPr lang="en-US" sz="2400" dirty="0" smtClean="0">
                <a:latin typeface="Times New Roman" pitchFamily="18" charset="0"/>
                <a:cs typeface="Times New Roman" pitchFamily="18" charset="0"/>
              </a:rPr>
              <a:t>The probability that </a:t>
            </a:r>
            <a:r>
              <a:rPr lang="en-US" sz="2400" b="1" dirty="0" smtClean="0">
                <a:latin typeface="Times New Roman" pitchFamily="18" charset="0"/>
                <a:cs typeface="Times New Roman" pitchFamily="18" charset="0"/>
              </a:rPr>
              <a:t>two independent </a:t>
            </a:r>
            <a:r>
              <a:rPr lang="en-US" sz="2400" dirty="0" smtClean="0">
                <a:latin typeface="Times New Roman" pitchFamily="18" charset="0"/>
                <a:cs typeface="Times New Roman" pitchFamily="18" charset="0"/>
              </a:rPr>
              <a:t>events will occur simultaneously is equal to the product of the probability of the separate events, or</a:t>
            </a:r>
          </a:p>
          <a:p>
            <a:pPr>
              <a:lnSpc>
                <a:spcPct val="150000"/>
              </a:lnSpc>
              <a:buFont typeface="Arial" charset="0"/>
              <a:buNone/>
            </a:pPr>
            <a:r>
              <a:rPr lang="en-US" sz="2400" b="1" dirty="0" smtClean="0">
                <a:latin typeface="Times New Roman" pitchFamily="18" charset="0"/>
                <a:cs typeface="Times New Roman" pitchFamily="18" charset="0"/>
              </a:rPr>
              <a:t>				p</a:t>
            </a:r>
            <a:r>
              <a:rPr lang="en-US" sz="2400" b="1" baseline="-50000" dirty="0" smtClean="0">
                <a:latin typeface="Times New Roman" pitchFamily="18" charset="0"/>
                <a:cs typeface="Times New Roman" pitchFamily="18" charset="0"/>
              </a:rPr>
              <a:t>12</a:t>
            </a:r>
            <a:r>
              <a:rPr lang="en-US" sz="2400" b="1" dirty="0" smtClean="0">
                <a:latin typeface="Times New Roman" pitchFamily="18" charset="0"/>
                <a:cs typeface="Times New Roman" pitchFamily="18" charset="0"/>
              </a:rPr>
              <a:t> = p</a:t>
            </a:r>
            <a:r>
              <a:rPr lang="en-US" sz="2400" b="1" baseline="-25000" dirty="0" smtClean="0">
                <a:latin typeface="Times New Roman" pitchFamily="18" charset="0"/>
                <a:cs typeface="Times New Roman" pitchFamily="18" charset="0"/>
              </a:rPr>
              <a:t>1</a:t>
            </a:r>
            <a:r>
              <a:rPr lang="en-US" sz="2400" b="1" dirty="0" smtClean="0">
                <a:latin typeface="Times New Roman" pitchFamily="18" charset="0"/>
                <a:cs typeface="Times New Roman" pitchFamily="18" charset="0"/>
              </a:rPr>
              <a:t>*p</a:t>
            </a:r>
            <a:r>
              <a:rPr lang="en-US" sz="2400" b="1" baseline="-25000" dirty="0" smtClean="0">
                <a:latin typeface="Times New Roman" pitchFamily="18" charset="0"/>
                <a:cs typeface="Times New Roman" pitchFamily="18" charset="0"/>
              </a:rPr>
              <a:t>2</a:t>
            </a:r>
          </a:p>
          <a:p>
            <a:pPr>
              <a:lnSpc>
                <a:spcPct val="150000"/>
              </a:lnSpc>
              <a:buFont typeface="Wingdings" pitchFamily="2" charset="2"/>
              <a:buChar char="Ø"/>
            </a:pPr>
            <a:r>
              <a:rPr lang="en-US" sz="2400" dirty="0" smtClean="0">
                <a:latin typeface="Times New Roman" pitchFamily="18" charset="0"/>
                <a:cs typeface="Times New Roman" pitchFamily="18" charset="0"/>
              </a:rPr>
              <a:t>Where p</a:t>
            </a:r>
            <a:r>
              <a:rPr lang="en-US" sz="2400" baseline="-25000" dirty="0" smtClean="0">
                <a:latin typeface="Times New Roman" pitchFamily="18" charset="0"/>
                <a:cs typeface="Times New Roman" pitchFamily="18" charset="0"/>
              </a:rPr>
              <a:t>12</a:t>
            </a:r>
            <a:r>
              <a:rPr lang="en-US" sz="2400" dirty="0" smtClean="0">
                <a:latin typeface="Times New Roman" pitchFamily="18" charset="0"/>
                <a:cs typeface="Times New Roman" pitchFamily="18" charset="0"/>
              </a:rPr>
              <a:t> is the probability that events 1 and 2 will occur simultaneously and p</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and p</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are the probabilities of events 1and 2.</a:t>
            </a:r>
          </a:p>
        </p:txBody>
      </p:sp>
      <p:sp>
        <p:nvSpPr>
          <p:cNvPr id="4" name="Slide Number Placeholder 3"/>
          <p:cNvSpPr>
            <a:spLocks noGrp="1"/>
          </p:cNvSpPr>
          <p:nvPr>
            <p:ph type="sldNum" sz="quarter" idx="12"/>
          </p:nvPr>
        </p:nvSpPr>
        <p:spPr/>
        <p:txBody>
          <a:bodyPr/>
          <a:lstStyle/>
          <a:p>
            <a:pPr>
              <a:defRPr/>
            </a:pPr>
            <a:fld id="{5EA9C027-5E06-4332-8253-64D29BDD27D9}" type="slidenum">
              <a:rPr lang="en-US" smtClean="0"/>
              <a:pPr>
                <a:defRPr/>
              </a:pPr>
              <a:t>20</a:t>
            </a:fld>
            <a:endParaRPr lang="en-US"/>
          </a:p>
        </p:txBody>
      </p:sp>
      <p:sp>
        <p:nvSpPr>
          <p:cNvPr id="43012" name="Title 1"/>
          <p:cNvSpPr>
            <a:spLocks noGrp="1"/>
          </p:cNvSpPr>
          <p:nvPr>
            <p:ph type="title"/>
          </p:nvPr>
        </p:nvSpPr>
        <p:spPr>
          <a:xfrm>
            <a:off x="0" y="0"/>
            <a:ext cx="9906000" cy="533400"/>
          </a:xfrm>
          <a:solidFill>
            <a:schemeClr val="bg1">
              <a:lumMod val="95000"/>
            </a:schemeClr>
          </a:solidFill>
        </p:spPr>
        <p:txBody>
          <a:bodyPr/>
          <a:lstStyle/>
          <a:p>
            <a:pPr eaLnBrk="1" hangingPunct="1">
              <a:lnSpc>
                <a:spcPct val="150000"/>
              </a:lnSpc>
            </a:pPr>
            <a:r>
              <a:rPr lang="en-US" sz="3700" b="1" i="1" dirty="0" smtClean="0">
                <a:latin typeface="Times New Roman" pitchFamily="18" charset="0"/>
                <a:cs typeface="Times New Roman" pitchFamily="18" charset="0"/>
              </a:rPr>
              <a:t>Law of Multiplication of Probabilities</a:t>
            </a:r>
          </a:p>
        </p:txBody>
      </p:sp>
      <p:cxnSp>
        <p:nvCxnSpPr>
          <p:cNvPr id="5" name="Straight Connector 4"/>
          <p:cNvCxnSpPr/>
          <p:nvPr/>
        </p:nvCxnSpPr>
        <p:spPr>
          <a:xfrm>
            <a:off x="-1"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51991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28600" y="838200"/>
            <a:ext cx="9575940" cy="5334000"/>
          </a:xfrm>
        </p:spPr>
        <p:txBody>
          <a:bodyPr/>
          <a:lstStyle/>
          <a:p>
            <a:pPr>
              <a:lnSpc>
                <a:spcPct val="150000"/>
              </a:lnSpc>
              <a:buFont typeface="Wingdings" pitchFamily="2" charset="2"/>
              <a:buChar char="Ø"/>
            </a:pPr>
            <a:r>
              <a:rPr lang="en-US" sz="2400" dirty="0" smtClean="0">
                <a:latin typeface="Times New Roman" pitchFamily="18" charset="0"/>
                <a:cs typeface="Times New Roman" pitchFamily="18" charset="0"/>
              </a:rPr>
              <a:t>The probability of the two events are   </a:t>
            </a:r>
            <a:r>
              <a:rPr lang="en-US" sz="2400" b="1" dirty="0" smtClean="0">
                <a:latin typeface="Times New Roman" pitchFamily="18" charset="0"/>
                <a:cs typeface="Times New Roman" pitchFamily="18" charset="0"/>
              </a:rPr>
              <a:t>mutually exclusive events </a:t>
            </a:r>
            <a:r>
              <a:rPr lang="en-US" sz="2400" dirty="0" smtClean="0">
                <a:latin typeface="Times New Roman" pitchFamily="18" charset="0"/>
                <a:cs typeface="Times New Roman" pitchFamily="18" charset="0"/>
              </a:rPr>
              <a:t>will occur is the sum of the probability of their separate occurrence, p</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and p</a:t>
            </a:r>
            <a:r>
              <a:rPr lang="en-US" sz="2400" baseline="-25000" dirty="0" smtClean="0">
                <a:latin typeface="Times New Roman" pitchFamily="18" charset="0"/>
                <a:cs typeface="Times New Roman" pitchFamily="18" charset="0"/>
              </a:rPr>
              <a:t>2</a:t>
            </a:r>
            <a:endParaRPr lang="en-US" sz="2400" dirty="0" smtClean="0">
              <a:latin typeface="Times New Roman" pitchFamily="18" charset="0"/>
              <a:cs typeface="Times New Roman" pitchFamily="18" charset="0"/>
            </a:endParaRPr>
          </a:p>
          <a:p>
            <a:pPr>
              <a:lnSpc>
                <a:spcPct val="150000"/>
              </a:lnSpc>
              <a:buFont typeface="Arial" charset="0"/>
              <a:buNone/>
            </a:pPr>
            <a:r>
              <a:rPr lang="en-US" sz="2400" b="1" dirty="0" smtClean="0">
                <a:latin typeface="Times New Roman" pitchFamily="18" charset="0"/>
                <a:cs typeface="Times New Roman" pitchFamily="18" charset="0"/>
              </a:rPr>
              <a:t>				P</a:t>
            </a:r>
            <a:r>
              <a:rPr lang="en-US" sz="2400" b="1" baseline="-25000" dirty="0" smtClean="0">
                <a:latin typeface="Times New Roman" pitchFamily="18" charset="0"/>
                <a:cs typeface="Times New Roman" pitchFamily="18" charset="0"/>
              </a:rPr>
              <a:t>12</a:t>
            </a:r>
            <a:r>
              <a:rPr lang="en-US" sz="2400" b="1" dirty="0" smtClean="0">
                <a:latin typeface="Times New Roman" pitchFamily="18" charset="0"/>
                <a:cs typeface="Times New Roman" pitchFamily="18" charset="0"/>
              </a:rPr>
              <a:t> = p</a:t>
            </a:r>
            <a:r>
              <a:rPr lang="en-US" sz="2400" b="1" baseline="-25000" dirty="0" smtClean="0">
                <a:latin typeface="Times New Roman" pitchFamily="18" charset="0"/>
                <a:cs typeface="Times New Roman" pitchFamily="18" charset="0"/>
              </a:rPr>
              <a:t>1</a:t>
            </a:r>
            <a:r>
              <a:rPr lang="en-US" sz="2400" b="1" dirty="0" smtClean="0">
                <a:latin typeface="Times New Roman" pitchFamily="18" charset="0"/>
                <a:cs typeface="Times New Roman" pitchFamily="18" charset="0"/>
              </a:rPr>
              <a:t> + p</a:t>
            </a:r>
            <a:r>
              <a:rPr lang="en-US" sz="2400" b="1" baseline="-25000" dirty="0" smtClean="0">
                <a:latin typeface="Times New Roman" pitchFamily="18" charset="0"/>
                <a:cs typeface="Times New Roman" pitchFamily="18" charset="0"/>
              </a:rPr>
              <a:t>2</a:t>
            </a:r>
          </a:p>
          <a:p>
            <a:pPr>
              <a:lnSpc>
                <a:spcPct val="150000"/>
              </a:lnSpc>
              <a:buNone/>
            </a:pPr>
            <a:r>
              <a:rPr lang="en-US" sz="2400" dirty="0" smtClean="0">
                <a:latin typeface="Times New Roman" pitchFamily="18" charset="0"/>
                <a:cs typeface="Times New Roman" pitchFamily="18" charset="0"/>
              </a:rPr>
              <a:t>What is the probability that a die will turn to 4 or an odd number? </a:t>
            </a:r>
          </a:p>
          <a:p>
            <a:pPr>
              <a:lnSpc>
                <a:spcPct val="150000"/>
              </a:lnSpc>
              <a:buFont typeface="Wingdings" pitchFamily="2" charset="2"/>
              <a:buChar char="Ø"/>
            </a:pPr>
            <a:r>
              <a:rPr lang="en-US" sz="2400" b="1" dirty="0">
                <a:latin typeface="Times New Roman" pitchFamily="18" charset="0"/>
                <a:cs typeface="Times New Roman" pitchFamily="18" charset="0"/>
              </a:rPr>
              <a:t>Solution</a:t>
            </a:r>
            <a:r>
              <a:rPr lang="en-US" sz="2400" dirty="0">
                <a:latin typeface="Times New Roman" pitchFamily="18" charset="0"/>
                <a:cs typeface="Times New Roman" pitchFamily="18" charset="0"/>
              </a:rPr>
              <a:t>: The chance of getting </a:t>
            </a:r>
            <a:r>
              <a:rPr lang="en-US" sz="2400" b="1" dirty="0">
                <a:latin typeface="Times New Roman" pitchFamily="18" charset="0"/>
                <a:cs typeface="Times New Roman" pitchFamily="18" charset="0"/>
              </a:rPr>
              <a:t>4 are 1/6 </a:t>
            </a:r>
            <a:r>
              <a:rPr lang="en-US" sz="2400" dirty="0">
                <a:latin typeface="Times New Roman" pitchFamily="18" charset="0"/>
                <a:cs typeface="Times New Roman" pitchFamily="18" charset="0"/>
              </a:rPr>
              <a:t>and the chance of getting an odd number </a:t>
            </a:r>
            <a:r>
              <a:rPr lang="en-US" sz="2400" b="1" dirty="0">
                <a:latin typeface="Times New Roman" pitchFamily="18" charset="0"/>
                <a:cs typeface="Times New Roman" pitchFamily="18" charset="0"/>
              </a:rPr>
              <a:t>(1, 3, and 5) is 3/6. </a:t>
            </a:r>
            <a:r>
              <a:rPr lang="en-US" sz="2400" dirty="0">
                <a:latin typeface="Times New Roman" pitchFamily="18" charset="0"/>
                <a:cs typeface="Times New Roman" pitchFamily="18" charset="0"/>
              </a:rPr>
              <a:t>Both these events are mutually exclusive, since it is 4, it cannot be an odd number or vice versa. </a:t>
            </a:r>
          </a:p>
          <a:p>
            <a:pPr>
              <a:lnSpc>
                <a:spcPct val="150000"/>
              </a:lnSpc>
              <a:buNone/>
            </a:pPr>
            <a:r>
              <a:rPr lang="en-US" sz="2400" b="1" dirty="0">
                <a:latin typeface="Times New Roman" pitchFamily="18" charset="0"/>
                <a:cs typeface="Times New Roman" pitchFamily="18" charset="0"/>
              </a:rPr>
              <a:t>Hence, p = 1/6 + 3/6 = 4/6 = 2/3</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19B8D505-21C0-4230-B206-DD0ECD443324}" type="slidenum">
              <a:rPr lang="en-US" smtClean="0"/>
              <a:pPr>
                <a:defRPr/>
              </a:pPr>
              <a:t>21</a:t>
            </a:fld>
            <a:endParaRPr lang="en-US"/>
          </a:p>
        </p:txBody>
      </p:sp>
      <p:sp>
        <p:nvSpPr>
          <p:cNvPr id="44036" name="Title 1"/>
          <p:cNvSpPr>
            <a:spLocks noGrp="1"/>
          </p:cNvSpPr>
          <p:nvPr>
            <p:ph type="title"/>
          </p:nvPr>
        </p:nvSpPr>
        <p:spPr>
          <a:xfrm>
            <a:off x="0" y="0"/>
            <a:ext cx="9906000" cy="533400"/>
          </a:xfrm>
          <a:solidFill>
            <a:schemeClr val="bg1">
              <a:lumMod val="95000"/>
            </a:schemeClr>
          </a:solidFill>
        </p:spPr>
        <p:txBody>
          <a:bodyPr/>
          <a:lstStyle/>
          <a:p>
            <a:pPr eaLnBrk="1" hangingPunct="1">
              <a:lnSpc>
                <a:spcPct val="150000"/>
              </a:lnSpc>
            </a:pPr>
            <a:r>
              <a:rPr lang="en-US" sz="2800" b="1" i="1" dirty="0" smtClean="0">
                <a:latin typeface="Times New Roman" pitchFamily="18" charset="0"/>
                <a:cs typeface="Times New Roman" pitchFamily="18" charset="0"/>
              </a:rPr>
              <a:t>Law of Addition of Probabilities</a:t>
            </a:r>
          </a:p>
        </p:txBody>
      </p:sp>
      <p:cxnSp>
        <p:nvCxnSpPr>
          <p:cNvPr id="5" name="Straight Connector 4"/>
          <p:cNvCxnSpPr/>
          <p:nvPr/>
        </p:nvCxnSpPr>
        <p:spPr>
          <a:xfrm>
            <a:off x="-36514"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97415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52400" y="762000"/>
            <a:ext cx="9601200" cy="5791200"/>
          </a:xfrm>
        </p:spPr>
        <p:txBody>
          <a:bodyPr/>
          <a:lstStyle/>
          <a:p>
            <a:pPr>
              <a:lnSpc>
                <a:spcPct val="150000"/>
              </a:lnSpc>
              <a:buFont typeface="Wingdings" pitchFamily="2" charset="2"/>
              <a:buChar char="Ø"/>
            </a:pPr>
            <a:r>
              <a:rPr lang="en-US" sz="2800" i="1" dirty="0" smtClean="0">
                <a:latin typeface="Times New Roman" pitchFamily="18" charset="0"/>
                <a:cs typeface="Times New Roman" pitchFamily="18" charset="0"/>
              </a:rPr>
              <a:t>In handling a distribution of </a:t>
            </a:r>
            <a:r>
              <a:rPr lang="en-US" sz="2800" b="1" i="1" dirty="0" smtClean="0">
                <a:latin typeface="Times New Roman" pitchFamily="18" charset="0"/>
                <a:cs typeface="Times New Roman" pitchFamily="18" charset="0"/>
              </a:rPr>
              <a:t>N particles</a:t>
            </a:r>
            <a:r>
              <a:rPr lang="en-US" sz="2800" i="1" dirty="0" smtClean="0">
                <a:latin typeface="Times New Roman" pitchFamily="18" charset="0"/>
                <a:cs typeface="Times New Roman" pitchFamily="18" charset="0"/>
              </a:rPr>
              <a:t>, we generally have to evaluate a function N! or </a:t>
            </a:r>
            <a:r>
              <a:rPr lang="en-US" sz="2800" i="1" dirty="0" err="1" smtClean="0">
                <a:latin typeface="Times New Roman" pitchFamily="18" charset="0"/>
                <a:cs typeface="Times New Roman" pitchFamily="18" charset="0"/>
              </a:rPr>
              <a:t>ln</a:t>
            </a:r>
            <a:r>
              <a:rPr lang="en-US" sz="2800" i="1" dirty="0" smtClean="0">
                <a:latin typeface="Times New Roman" pitchFamily="18" charset="0"/>
                <a:cs typeface="Times New Roman" pitchFamily="18" charset="0"/>
              </a:rPr>
              <a:t> N! </a:t>
            </a:r>
          </a:p>
          <a:p>
            <a:pPr>
              <a:lnSpc>
                <a:spcPct val="150000"/>
              </a:lnSpc>
              <a:buFont typeface="Wingdings" pitchFamily="2" charset="2"/>
              <a:buChar char="Ø"/>
            </a:pPr>
            <a:r>
              <a:rPr lang="en-US" sz="2800" i="1" dirty="0" smtClean="0">
                <a:latin typeface="Times New Roman" pitchFamily="18" charset="0"/>
                <a:cs typeface="Times New Roman" pitchFamily="18" charset="0"/>
              </a:rPr>
              <a:t>For small numbers these functions can be </a:t>
            </a:r>
            <a:r>
              <a:rPr lang="en-US" sz="2800" i="1" dirty="0" smtClean="0">
                <a:solidFill>
                  <a:srgbClr val="FF0000"/>
                </a:solidFill>
                <a:latin typeface="Times New Roman" pitchFamily="18" charset="0"/>
                <a:cs typeface="Times New Roman" pitchFamily="18" charset="0"/>
              </a:rPr>
              <a:t>easily computed</a:t>
            </a:r>
            <a:r>
              <a:rPr lang="en-US" sz="2800" i="1" dirty="0" smtClean="0">
                <a:latin typeface="Times New Roman" pitchFamily="18" charset="0"/>
                <a:cs typeface="Times New Roman" pitchFamily="18" charset="0"/>
              </a:rPr>
              <a:t>. </a:t>
            </a:r>
          </a:p>
          <a:p>
            <a:pPr>
              <a:buFont typeface="Wingdings" pitchFamily="2" charset="2"/>
              <a:buChar char="Ø"/>
            </a:pPr>
            <a:r>
              <a:rPr lang="en-US" sz="2800" i="1" dirty="0" smtClean="0">
                <a:latin typeface="Times New Roman" pitchFamily="18" charset="0"/>
                <a:cs typeface="Times New Roman" pitchFamily="18" charset="0"/>
              </a:rPr>
              <a:t>When </a:t>
            </a:r>
            <a:r>
              <a:rPr lang="en-US" sz="2800" i="1" dirty="0" smtClean="0">
                <a:solidFill>
                  <a:srgbClr val="FF0000"/>
                </a:solidFill>
                <a:latin typeface="Times New Roman" pitchFamily="18" charset="0"/>
                <a:cs typeface="Times New Roman" pitchFamily="18" charset="0"/>
              </a:rPr>
              <a:t>N is large,</a:t>
            </a:r>
            <a:r>
              <a:rPr lang="en-US" sz="2800" i="1" dirty="0" smtClean="0">
                <a:latin typeface="Times New Roman" pitchFamily="18" charset="0"/>
                <a:cs typeface="Times New Roman" pitchFamily="18" charset="0"/>
              </a:rPr>
              <a:t> simple computation is difficult and time consuming.</a:t>
            </a:r>
          </a:p>
          <a:p>
            <a:pPr>
              <a:lnSpc>
                <a:spcPct val="150000"/>
              </a:lnSpc>
              <a:buFont typeface="Wingdings" pitchFamily="2" charset="2"/>
              <a:buChar char="Ø"/>
            </a:pPr>
            <a:r>
              <a:rPr lang="en-US" sz="2800" i="1" dirty="0" smtClean="0">
                <a:latin typeface="Times New Roman" pitchFamily="18" charset="0"/>
                <a:cs typeface="Times New Roman" pitchFamily="18" charset="0"/>
              </a:rPr>
              <a:t>Therefore, a simple method is needed for the evaluation of </a:t>
            </a:r>
            <a:r>
              <a:rPr lang="en-US" sz="2800" i="1" dirty="0" smtClean="0">
                <a:solidFill>
                  <a:srgbClr val="FF0000"/>
                </a:solidFill>
                <a:latin typeface="Times New Roman" pitchFamily="18" charset="0"/>
                <a:cs typeface="Times New Roman" pitchFamily="18" charset="0"/>
              </a:rPr>
              <a:t>N! or </a:t>
            </a:r>
            <a:r>
              <a:rPr lang="en-US" sz="2800" i="1" dirty="0" err="1" smtClean="0">
                <a:solidFill>
                  <a:srgbClr val="FF0000"/>
                </a:solidFill>
                <a:latin typeface="Times New Roman" pitchFamily="18" charset="0"/>
                <a:cs typeface="Times New Roman" pitchFamily="18" charset="0"/>
              </a:rPr>
              <a:t>ln</a:t>
            </a:r>
            <a:r>
              <a:rPr lang="en-US" sz="2800" i="1" dirty="0" smtClean="0">
                <a:solidFill>
                  <a:srgbClr val="FF0000"/>
                </a:solidFill>
                <a:latin typeface="Times New Roman" pitchFamily="18" charset="0"/>
                <a:cs typeface="Times New Roman" pitchFamily="18" charset="0"/>
              </a:rPr>
              <a:t> N!, </a:t>
            </a:r>
            <a:r>
              <a:rPr lang="en-US" sz="2800" i="1" dirty="0" smtClean="0">
                <a:latin typeface="Times New Roman" pitchFamily="18" charset="0"/>
                <a:cs typeface="Times New Roman" pitchFamily="18" charset="0"/>
              </a:rPr>
              <a:t>more so when N is of the order of 10</a:t>
            </a:r>
            <a:r>
              <a:rPr lang="en-US" sz="2800" i="1" baseline="30000" dirty="0" smtClean="0">
                <a:latin typeface="Times New Roman" pitchFamily="18" charset="0"/>
                <a:cs typeface="Times New Roman" pitchFamily="18" charset="0"/>
              </a:rPr>
              <a:t>23</a:t>
            </a:r>
            <a:r>
              <a:rPr lang="en-US" sz="2800" i="1" dirty="0" smtClean="0">
                <a:latin typeface="Times New Roman" pitchFamily="18" charset="0"/>
                <a:cs typeface="Times New Roman" pitchFamily="18" charset="0"/>
              </a:rPr>
              <a:t> in a system of interest to chemists. </a:t>
            </a:r>
            <a:r>
              <a:rPr lang="en-US" sz="2800" b="1" i="1" dirty="0" smtClean="0">
                <a:latin typeface="Times New Roman" pitchFamily="18" charset="0"/>
                <a:cs typeface="Times New Roman" pitchFamily="18" charset="0"/>
              </a:rPr>
              <a:t>For large </a:t>
            </a:r>
            <a:r>
              <a:rPr lang="en-US" sz="2800" i="1" dirty="0" smtClean="0">
                <a:latin typeface="Times New Roman" pitchFamily="18" charset="0"/>
                <a:cs typeface="Times New Roman" pitchFamily="18" charset="0"/>
              </a:rPr>
              <a:t>N value</a:t>
            </a:r>
          </a:p>
        </p:txBody>
      </p:sp>
      <p:sp>
        <p:nvSpPr>
          <p:cNvPr id="4" name="Slide Number Placeholder 3"/>
          <p:cNvSpPr>
            <a:spLocks noGrp="1"/>
          </p:cNvSpPr>
          <p:nvPr>
            <p:ph type="sldNum" sz="quarter" idx="12"/>
          </p:nvPr>
        </p:nvSpPr>
        <p:spPr/>
        <p:txBody>
          <a:bodyPr/>
          <a:lstStyle/>
          <a:p>
            <a:pPr>
              <a:defRPr/>
            </a:pPr>
            <a:fld id="{EBA5810A-08C6-4148-9418-D67E4F66A518}" type="slidenum">
              <a:rPr lang="en-US" smtClean="0"/>
              <a:pPr>
                <a:defRPr/>
              </a:pPr>
              <a:t>22</a:t>
            </a:fld>
            <a:endParaRPr lang="en-US" dirty="0"/>
          </a:p>
        </p:txBody>
      </p:sp>
      <p:sp>
        <p:nvSpPr>
          <p:cNvPr id="46084" name="Title 1"/>
          <p:cNvSpPr>
            <a:spLocks noGrp="1"/>
          </p:cNvSpPr>
          <p:nvPr>
            <p:ph type="title"/>
          </p:nvPr>
        </p:nvSpPr>
        <p:spPr>
          <a:xfrm>
            <a:off x="0" y="0"/>
            <a:ext cx="9906000" cy="609600"/>
          </a:xfrm>
          <a:solidFill>
            <a:schemeClr val="bg1">
              <a:lumMod val="95000"/>
            </a:schemeClr>
          </a:solidFill>
        </p:spPr>
        <p:txBody>
          <a:bodyPr/>
          <a:lstStyle/>
          <a:p>
            <a:pPr eaLnBrk="1" hangingPunct="1"/>
            <a:r>
              <a:rPr lang="en-US" sz="3800" b="1" i="1" dirty="0" err="1" smtClean="0">
                <a:solidFill>
                  <a:srgbClr val="0070C0"/>
                </a:solidFill>
                <a:latin typeface="Times New Roman" pitchFamily="18" charset="0"/>
                <a:cs typeface="Times New Roman" pitchFamily="18" charset="0"/>
              </a:rPr>
              <a:t>Stirling’s</a:t>
            </a:r>
            <a:r>
              <a:rPr lang="en-US" sz="3800" b="1" i="1" dirty="0" smtClean="0">
                <a:solidFill>
                  <a:srgbClr val="0070C0"/>
                </a:solidFill>
                <a:latin typeface="Times New Roman" pitchFamily="18" charset="0"/>
                <a:cs typeface="Times New Roman" pitchFamily="18" charset="0"/>
              </a:rPr>
              <a:t> Approximation</a:t>
            </a:r>
          </a:p>
        </p:txBody>
      </p:sp>
      <p:cxnSp>
        <p:nvCxnSpPr>
          <p:cNvPr id="5" name="Straight Connector 4"/>
          <p:cNvCxnSpPr/>
          <p:nvPr/>
        </p:nvCxnSpPr>
        <p:spPr>
          <a:xfrm>
            <a:off x="-1"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1716615166"/>
              </p:ext>
            </p:extLst>
          </p:nvPr>
        </p:nvGraphicFramePr>
        <p:xfrm>
          <a:off x="1752600" y="5791200"/>
          <a:ext cx="5849937" cy="839788"/>
        </p:xfrm>
        <a:graphic>
          <a:graphicData uri="http://schemas.openxmlformats.org/presentationml/2006/ole">
            <mc:AlternateContent xmlns:mc="http://schemas.openxmlformats.org/markup-compatibility/2006">
              <mc:Choice xmlns:v="urn:schemas-microsoft-com:vml" Requires="v">
                <p:oleObj spid="_x0000_s294915" name="Equation" r:id="rId3" imgW="1142504" imgH="177723" progId="Equation.3">
                  <p:embed/>
                </p:oleObj>
              </mc:Choice>
              <mc:Fallback>
                <p:oleObj name="Equation" r:id="rId3" imgW="1142504"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791200"/>
                        <a:ext cx="5849937" cy="83978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46103659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28600" y="762000"/>
            <a:ext cx="9512300" cy="5791200"/>
          </a:xfrm>
        </p:spPr>
        <p:txBody>
          <a:bodyPr/>
          <a:lstStyle/>
          <a:p>
            <a:pPr>
              <a:lnSpc>
                <a:spcPct val="150000"/>
              </a:lnSpc>
              <a:buFont typeface="Wingdings" pitchFamily="2" charset="2"/>
              <a:buChar char="Ø"/>
            </a:pPr>
            <a:r>
              <a:rPr lang="pt-BR" sz="2900" i="1" dirty="0" smtClean="0">
                <a:latin typeface="Times New Roman" pitchFamily="18" charset="0"/>
                <a:cs typeface="Times New Roman" pitchFamily="18" charset="0"/>
              </a:rPr>
              <a:t>We can write N! as</a:t>
            </a:r>
          </a:p>
          <a:p>
            <a:pPr>
              <a:lnSpc>
                <a:spcPct val="150000"/>
              </a:lnSpc>
              <a:buFont typeface="Arial" charset="0"/>
              <a:buNone/>
            </a:pPr>
            <a:r>
              <a:rPr lang="pt-BR" sz="2900" i="1" dirty="0" smtClean="0">
                <a:latin typeface="Times New Roman" pitchFamily="18" charset="0"/>
                <a:cs typeface="Times New Roman" pitchFamily="18" charset="0"/>
              </a:rPr>
              <a:t>	N! = N. (N-1). (N-2) ….3.2.1    and</a:t>
            </a:r>
          </a:p>
          <a:p>
            <a:pPr>
              <a:lnSpc>
                <a:spcPct val="150000"/>
              </a:lnSpc>
              <a:buFont typeface="Arial" charset="0"/>
              <a:buNone/>
            </a:pPr>
            <a:r>
              <a:rPr lang="pt-BR" sz="2900" i="1" dirty="0" smtClean="0">
                <a:latin typeface="Times New Roman" pitchFamily="18" charset="0"/>
                <a:cs typeface="Times New Roman" pitchFamily="18" charset="0"/>
              </a:rPr>
              <a:t>	ln N! = ln N + ln (N-1) + ln (N-2) + …..ln 3 + ln 2 + ln 1</a:t>
            </a:r>
          </a:p>
          <a:p>
            <a:pPr>
              <a:lnSpc>
                <a:spcPct val="150000"/>
              </a:lnSpc>
              <a:buFont typeface="Wingdings" pitchFamily="2" charset="2"/>
              <a:buChar char="Ø"/>
            </a:pPr>
            <a:endParaRPr lang="pt-BR" sz="2900" i="1" dirty="0" smtClean="0">
              <a:latin typeface="Times New Roman" pitchFamily="18" charset="0"/>
              <a:cs typeface="Times New Roman" pitchFamily="18" charset="0"/>
            </a:endParaRPr>
          </a:p>
          <a:p>
            <a:pPr>
              <a:lnSpc>
                <a:spcPct val="150000"/>
              </a:lnSpc>
              <a:buFont typeface="Wingdings" pitchFamily="2" charset="2"/>
              <a:buChar char="Ø"/>
            </a:pPr>
            <a:r>
              <a:rPr lang="en-US" sz="2900" i="1" dirty="0" smtClean="0">
                <a:latin typeface="Times New Roman" pitchFamily="18" charset="0"/>
                <a:cs typeface="Times New Roman" pitchFamily="18" charset="0"/>
              </a:rPr>
              <a:t>When N is a very </a:t>
            </a:r>
            <a:r>
              <a:rPr lang="en-US" sz="2900" b="1" i="1" dirty="0" smtClean="0">
                <a:latin typeface="Times New Roman" pitchFamily="18" charset="0"/>
                <a:cs typeface="Times New Roman" pitchFamily="18" charset="0"/>
              </a:rPr>
              <a:t>large number</a:t>
            </a:r>
            <a:r>
              <a:rPr lang="en-US" sz="2900" i="1" dirty="0" smtClean="0">
                <a:latin typeface="Times New Roman" pitchFamily="18" charset="0"/>
                <a:cs typeface="Times New Roman" pitchFamily="18" charset="0"/>
              </a:rPr>
              <a:t>, the summation can be approximated by an integral as,</a:t>
            </a:r>
          </a:p>
          <a:p>
            <a:pPr>
              <a:lnSpc>
                <a:spcPct val="150000"/>
              </a:lnSpc>
              <a:buFont typeface="Arial" charset="0"/>
              <a:buNone/>
            </a:pPr>
            <a:r>
              <a:rPr lang="en-US" sz="2900" i="1" dirty="0" smtClean="0">
                <a:latin typeface="Times New Roman" pitchFamily="18" charset="0"/>
                <a:cs typeface="Times New Roman" pitchFamily="18" charset="0"/>
              </a:rPr>
              <a:t>	</a:t>
            </a:r>
            <a:r>
              <a:rPr lang="en-US" sz="2900" i="1" dirty="0" err="1" smtClean="0">
                <a:latin typeface="Times New Roman" pitchFamily="18" charset="0"/>
                <a:cs typeface="Times New Roman" pitchFamily="18" charset="0"/>
              </a:rPr>
              <a:t>lnN</a:t>
            </a:r>
            <a:r>
              <a:rPr lang="en-US" sz="2900" i="1" dirty="0" smtClean="0">
                <a:latin typeface="Times New Roman" pitchFamily="18" charset="0"/>
                <a:cs typeface="Times New Roman" pitchFamily="18" charset="0"/>
                <a:sym typeface="Symbol" pitchFamily="18" charset="2"/>
              </a:rPr>
              <a:t></a:t>
            </a:r>
            <a:endParaRPr lang="pt-BR" sz="2900" i="1" dirty="0" smtClean="0">
              <a:latin typeface="Times New Roman" pitchFamily="18" charset="0"/>
              <a:cs typeface="Times New Roman" pitchFamily="18" charset="0"/>
            </a:endParaRPr>
          </a:p>
          <a:p>
            <a:pPr>
              <a:lnSpc>
                <a:spcPct val="150000"/>
              </a:lnSpc>
              <a:buFont typeface="Arial" charset="0"/>
              <a:buNone/>
            </a:pPr>
            <a:r>
              <a:rPr lang="pt-BR" sz="2900" i="1" dirty="0" smtClean="0">
                <a:latin typeface="Times New Roman" pitchFamily="18" charset="0"/>
                <a:cs typeface="Times New Roman" pitchFamily="18" charset="0"/>
              </a:rPr>
              <a:t>		   </a:t>
            </a:r>
            <a:endParaRPr lang="en-US" sz="2900" i="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069CAF-7358-4FA7-95F8-E0427BAE4A88}" type="slidenum">
              <a:rPr lang="en-US" smtClean="0"/>
              <a:pPr>
                <a:defRPr/>
              </a:pPr>
              <a:t>23</a:t>
            </a:fld>
            <a:endParaRPr lang="en-US"/>
          </a:p>
        </p:txBody>
      </p:sp>
      <p:sp>
        <p:nvSpPr>
          <p:cNvPr id="53252" name="Title 1"/>
          <p:cNvSpPr>
            <a:spLocks noGrp="1"/>
          </p:cNvSpPr>
          <p:nvPr>
            <p:ph type="title"/>
          </p:nvPr>
        </p:nvSpPr>
        <p:spPr>
          <a:xfrm>
            <a:off x="0" y="0"/>
            <a:ext cx="9906000" cy="457200"/>
          </a:xfrm>
          <a:solidFill>
            <a:schemeClr val="bg1">
              <a:lumMod val="95000"/>
            </a:schemeClr>
          </a:solidFill>
        </p:spPr>
        <p:txBody>
          <a:bodyPr/>
          <a:lstStyle/>
          <a:p>
            <a:pPr eaLnBrk="1" hangingPunct="1">
              <a:lnSpc>
                <a:spcPct val="150000"/>
              </a:lnSpc>
            </a:pPr>
            <a:r>
              <a:rPr lang="en-US" sz="3400" b="1" i="1" dirty="0" smtClean="0">
                <a:latin typeface="Times New Roman" pitchFamily="18" charset="0"/>
                <a:cs typeface="Times New Roman" pitchFamily="18" charset="0"/>
              </a:rPr>
              <a:t>Cont…</a:t>
            </a:r>
            <a:endParaRPr lang="en-US" sz="3700" b="1" i="1" dirty="0" smtClean="0">
              <a:latin typeface="Times New Roman" pitchFamily="18" charset="0"/>
              <a:cs typeface="Times New Roman" pitchFamily="18" charset="0"/>
            </a:endParaRPr>
          </a:p>
        </p:txBody>
      </p:sp>
      <p:graphicFrame>
        <p:nvGraphicFramePr>
          <p:cNvPr id="53253" name="Object 2"/>
          <p:cNvGraphicFramePr>
            <a:graphicFrameLocks noChangeAspect="1"/>
          </p:cNvGraphicFramePr>
          <p:nvPr>
            <p:extLst>
              <p:ext uri="{D42A27DB-BD31-4B8C-83A1-F6EECF244321}">
                <p14:modId xmlns:p14="http://schemas.microsoft.com/office/powerpoint/2010/main" val="2243612591"/>
              </p:ext>
            </p:extLst>
          </p:nvPr>
        </p:nvGraphicFramePr>
        <p:xfrm>
          <a:off x="1600200" y="3048000"/>
          <a:ext cx="1568450" cy="1004888"/>
        </p:xfrm>
        <a:graphic>
          <a:graphicData uri="http://schemas.openxmlformats.org/presentationml/2006/ole">
            <mc:AlternateContent xmlns:mc="http://schemas.openxmlformats.org/markup-compatibility/2006">
              <mc:Choice xmlns:v="urn:schemas-microsoft-com:vml" Requires="v">
                <p:oleObj spid="_x0000_s295940" name="Equation" r:id="rId3" imgW="622030" imgH="431613" progId="Equation.3">
                  <p:embed/>
                </p:oleObj>
              </mc:Choice>
              <mc:Fallback>
                <p:oleObj name="Equation" r:id="rId3" imgW="622030"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48000"/>
                        <a:ext cx="1568450"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4" name="Object 3"/>
          <p:cNvGraphicFramePr>
            <a:graphicFrameLocks noChangeAspect="1"/>
          </p:cNvGraphicFramePr>
          <p:nvPr/>
        </p:nvGraphicFramePr>
        <p:xfrm>
          <a:off x="1600200" y="4953000"/>
          <a:ext cx="3521075" cy="1093788"/>
        </p:xfrm>
        <a:graphic>
          <a:graphicData uri="http://schemas.openxmlformats.org/presentationml/2006/ole">
            <mc:AlternateContent xmlns:mc="http://schemas.openxmlformats.org/markup-compatibility/2006">
              <mc:Choice xmlns:v="urn:schemas-microsoft-com:vml" Requires="v">
                <p:oleObj spid="_x0000_s295941" name="Equation" r:id="rId5" imgW="1397000" imgH="469900" progId="Equation.3">
                  <p:embed/>
                </p:oleObj>
              </mc:Choice>
              <mc:Fallback>
                <p:oleObj name="Equation" r:id="rId5" imgW="13970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953000"/>
                        <a:ext cx="352107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a:xfrm>
            <a:off x="-36514"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33434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152400" y="762000"/>
            <a:ext cx="9588500" cy="5791200"/>
          </a:xfrm>
        </p:spPr>
        <p:txBody>
          <a:bodyPr/>
          <a:lstStyle/>
          <a:p>
            <a:pPr>
              <a:buFont typeface="Wingdings" pitchFamily="2" charset="2"/>
              <a:buChar char="Ø"/>
            </a:pPr>
            <a:r>
              <a:rPr lang="en-US" sz="2400" i="1" dirty="0" smtClean="0">
                <a:latin typeface="Times New Roman" pitchFamily="18" charset="0"/>
                <a:cs typeface="Times New Roman" pitchFamily="18" charset="0"/>
              </a:rPr>
              <a:t>Integrating by part and putting the limits, we get</a:t>
            </a:r>
          </a:p>
          <a:p>
            <a:pPr>
              <a:lnSpc>
                <a:spcPct val="150000"/>
              </a:lnSpc>
              <a:buFont typeface="Arial" charset="0"/>
              <a:buNone/>
            </a:pPr>
            <a:r>
              <a:rPr lang="en-US" sz="2400" i="1" dirty="0" smtClean="0">
                <a:latin typeface="Times New Roman" pitchFamily="18" charset="0"/>
                <a:cs typeface="Times New Roman" pitchFamily="18" charset="0"/>
              </a:rPr>
              <a:t>	</a:t>
            </a:r>
            <a:r>
              <a:rPr lang="pt-BR" sz="2400" i="1" dirty="0" smtClean="0">
                <a:latin typeface="Times New Roman" pitchFamily="18" charset="0"/>
                <a:cs typeface="Times New Roman" pitchFamily="18" charset="0"/>
              </a:rPr>
              <a:t>ln N! = N ln N – N – [N ln N – N] 1</a:t>
            </a:r>
          </a:p>
          <a:p>
            <a:pPr>
              <a:lnSpc>
                <a:spcPct val="150000"/>
              </a:lnSpc>
              <a:buFont typeface="Arial" charset="0"/>
              <a:buNone/>
            </a:pPr>
            <a:r>
              <a:rPr lang="pt-BR" sz="2400" i="1" dirty="0" smtClean="0">
                <a:latin typeface="Times New Roman" pitchFamily="18" charset="0"/>
                <a:cs typeface="Times New Roman" pitchFamily="18" charset="0"/>
              </a:rPr>
              <a:t>	                    </a:t>
            </a:r>
            <a:r>
              <a:rPr lang="pt-BR" sz="2400" i="1" dirty="0" smtClean="0">
                <a:solidFill>
                  <a:srgbClr val="FF0000"/>
                </a:solidFill>
                <a:latin typeface="Times New Roman" pitchFamily="18" charset="0"/>
                <a:cs typeface="Times New Roman" pitchFamily="18" charset="0"/>
              </a:rPr>
              <a:t>= </a:t>
            </a:r>
            <a:r>
              <a:rPr lang="pt-BR" sz="2400" b="1" i="1" dirty="0" smtClean="0">
                <a:solidFill>
                  <a:srgbClr val="FF0000"/>
                </a:solidFill>
                <a:latin typeface="Times New Roman" pitchFamily="18" charset="0"/>
                <a:cs typeface="Times New Roman" pitchFamily="18" charset="0"/>
              </a:rPr>
              <a:t>N ln N – N + 1</a:t>
            </a:r>
          </a:p>
          <a:p>
            <a:pPr>
              <a:lnSpc>
                <a:spcPct val="150000"/>
              </a:lnSpc>
              <a:buFont typeface="Wingdings" pitchFamily="2" charset="2"/>
              <a:buChar char="Ø"/>
            </a:pPr>
            <a:r>
              <a:rPr lang="pt-BR" sz="2400" i="1" dirty="0" smtClean="0">
                <a:latin typeface="Times New Roman" pitchFamily="18" charset="0"/>
                <a:cs typeface="Times New Roman" pitchFamily="18" charset="0"/>
              </a:rPr>
              <a:t>Since ln 1 = 0 and N &gt;&gt;1, we can write</a:t>
            </a:r>
          </a:p>
          <a:p>
            <a:pPr>
              <a:lnSpc>
                <a:spcPct val="150000"/>
              </a:lnSpc>
              <a:buNone/>
            </a:pPr>
            <a:r>
              <a:rPr lang="pt-BR"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Exponentiating</a:t>
            </a:r>
            <a:r>
              <a:rPr lang="en-US" sz="2400" i="1" dirty="0" smtClean="0">
                <a:latin typeface="Times New Roman" pitchFamily="18" charset="0"/>
                <a:cs typeface="Times New Roman" pitchFamily="18" charset="0"/>
              </a:rPr>
              <a:t> each side, we get the first approximation: </a:t>
            </a:r>
            <a:endParaRPr lang="pt-BR" sz="2400" i="1" dirty="0" smtClean="0">
              <a:latin typeface="Times New Roman" pitchFamily="18" charset="0"/>
              <a:cs typeface="Times New Roman" pitchFamily="18" charset="0"/>
            </a:endParaRPr>
          </a:p>
          <a:p>
            <a:pPr>
              <a:lnSpc>
                <a:spcPct val="150000"/>
              </a:lnSpc>
              <a:buFont typeface="Arial" charset="0"/>
              <a:buNone/>
            </a:pPr>
            <a:r>
              <a:rPr lang="pt-BR" sz="2400" i="1" dirty="0" smtClean="0">
                <a:solidFill>
                  <a:srgbClr val="FF0000"/>
                </a:solidFill>
                <a:latin typeface="Times New Roman" pitchFamily="18" charset="0"/>
                <a:cs typeface="Times New Roman" pitchFamily="18" charset="0"/>
              </a:rPr>
              <a:t>                           N! = N</a:t>
            </a:r>
            <a:r>
              <a:rPr lang="pt-BR" sz="2400" i="1" baseline="30000" dirty="0" smtClean="0">
                <a:solidFill>
                  <a:srgbClr val="FF0000"/>
                </a:solidFill>
                <a:latin typeface="Times New Roman" pitchFamily="18" charset="0"/>
                <a:cs typeface="Times New Roman" pitchFamily="18" charset="0"/>
              </a:rPr>
              <a:t>N</a:t>
            </a:r>
            <a:r>
              <a:rPr lang="pt-BR" sz="2400" i="1" dirty="0" smtClean="0">
                <a:solidFill>
                  <a:srgbClr val="FF0000"/>
                </a:solidFill>
                <a:latin typeface="Times New Roman" pitchFamily="18" charset="0"/>
                <a:cs typeface="Times New Roman" pitchFamily="18" charset="0"/>
              </a:rPr>
              <a:t>. e</a:t>
            </a:r>
            <a:r>
              <a:rPr lang="pt-BR" sz="2400" i="1" baseline="30000" dirty="0" smtClean="0">
                <a:solidFill>
                  <a:srgbClr val="FF0000"/>
                </a:solidFill>
                <a:latin typeface="Times New Roman" pitchFamily="18" charset="0"/>
                <a:cs typeface="Times New Roman" pitchFamily="18" charset="0"/>
              </a:rPr>
              <a:t>-N</a:t>
            </a:r>
          </a:p>
          <a:p>
            <a:pPr marL="0" indent="0">
              <a:lnSpc>
                <a:spcPct val="150000"/>
              </a:lnSpc>
              <a:buNone/>
            </a:pPr>
            <a:r>
              <a:rPr lang="pt-BR" sz="2400" i="1" dirty="0" smtClean="0">
                <a:solidFill>
                  <a:srgbClr val="FF0000"/>
                </a:solidFill>
                <a:latin typeface="Times New Roman" pitchFamily="18" charset="0"/>
                <a:cs typeface="Times New Roman" pitchFamily="18" charset="0"/>
              </a:rPr>
              <a:t>Therefore, </a:t>
            </a:r>
            <a:r>
              <a:rPr lang="pt-BR" sz="2400" b="1" i="1" dirty="0" smtClean="0">
                <a:solidFill>
                  <a:srgbClr val="FF0000"/>
                </a:solidFill>
                <a:latin typeface="Times New Roman" pitchFamily="18" charset="0"/>
                <a:cs typeface="Times New Roman" pitchFamily="18" charset="0"/>
              </a:rPr>
              <a:t>ln N</a:t>
            </a:r>
            <a:r>
              <a:rPr lang="pt-BR" sz="2400" b="1" i="1" dirty="0" smtClean="0">
                <a:solidFill>
                  <a:srgbClr val="FF0000"/>
                </a:solidFill>
                <a:latin typeface="Times New Roman" pitchFamily="18" charset="0"/>
                <a:cs typeface="Times New Roman" pitchFamily="18" charset="0"/>
                <a:sym typeface="Symbol" pitchFamily="18" charset="2"/>
              </a:rPr>
              <a:t></a:t>
            </a:r>
            <a:r>
              <a:rPr lang="pt-BR" sz="2400" b="1" i="1" dirty="0" smtClean="0">
                <a:solidFill>
                  <a:srgbClr val="FF0000"/>
                </a:solidFill>
                <a:latin typeface="Times New Roman" pitchFamily="18" charset="0"/>
                <a:cs typeface="Times New Roman" pitchFamily="18" charset="0"/>
              </a:rPr>
              <a:t> = N ln N – N </a:t>
            </a:r>
            <a:endParaRPr lang="pt-BR" sz="2400" i="1" dirty="0" smtClean="0">
              <a:solidFill>
                <a:srgbClr val="FF0000"/>
              </a:solidFill>
              <a:latin typeface="Times New Roman" pitchFamily="18" charset="0"/>
              <a:cs typeface="Times New Roman" pitchFamily="18" charset="0"/>
            </a:endParaRPr>
          </a:p>
          <a:p>
            <a:pPr marL="0" indent="0">
              <a:lnSpc>
                <a:spcPct val="150000"/>
              </a:lnSpc>
              <a:buNone/>
            </a:pPr>
            <a:r>
              <a:rPr lang="pt-BR" sz="2400" b="1" i="1" dirty="0" smtClean="0">
                <a:solidFill>
                  <a:srgbClr val="FF0000"/>
                </a:solidFill>
                <a:latin typeface="Times New Roman" pitchFamily="18" charset="0"/>
                <a:cs typeface="Times New Roman" pitchFamily="18" charset="0"/>
              </a:rPr>
              <a:t>                       N! = N</a:t>
            </a:r>
            <a:r>
              <a:rPr lang="pt-BR" sz="2400" b="1" i="1" baseline="30000" dirty="0" smtClean="0">
                <a:solidFill>
                  <a:srgbClr val="FF0000"/>
                </a:solidFill>
                <a:latin typeface="Times New Roman" pitchFamily="18" charset="0"/>
                <a:cs typeface="Times New Roman" pitchFamily="18" charset="0"/>
              </a:rPr>
              <a:t>N</a:t>
            </a:r>
            <a:r>
              <a:rPr lang="pt-BR" sz="2400" b="1" i="1" dirty="0" smtClean="0">
                <a:solidFill>
                  <a:srgbClr val="FF0000"/>
                </a:solidFill>
                <a:latin typeface="Times New Roman" pitchFamily="18" charset="0"/>
                <a:cs typeface="Times New Roman" pitchFamily="18" charset="0"/>
              </a:rPr>
              <a:t>. e</a:t>
            </a:r>
            <a:r>
              <a:rPr lang="pt-BR" sz="2400" b="1" i="1" baseline="30000" dirty="0" smtClean="0">
                <a:solidFill>
                  <a:srgbClr val="FF0000"/>
                </a:solidFill>
                <a:latin typeface="Times New Roman" pitchFamily="18" charset="0"/>
                <a:cs typeface="Times New Roman" pitchFamily="18" charset="0"/>
              </a:rPr>
              <a:t>-N</a:t>
            </a:r>
          </a:p>
          <a:p>
            <a:pPr>
              <a:lnSpc>
                <a:spcPct val="150000"/>
              </a:lnSpc>
              <a:buFont typeface="Wingdings" pitchFamily="2" charset="2"/>
              <a:buChar char="Ø"/>
            </a:pPr>
            <a:r>
              <a:rPr lang="en-US" sz="2400" i="1" dirty="0" smtClean="0">
                <a:latin typeface="Times New Roman" pitchFamily="18" charset="0"/>
                <a:cs typeface="Times New Roman" pitchFamily="18" charset="0"/>
              </a:rPr>
              <a:t>It is quite unreliable when N is small </a:t>
            </a:r>
          </a:p>
          <a:p>
            <a:pPr>
              <a:lnSpc>
                <a:spcPct val="150000"/>
              </a:lnSpc>
              <a:buFont typeface="Wingdings" pitchFamily="2" charset="2"/>
              <a:buChar char="Ø"/>
            </a:pPr>
            <a:r>
              <a:rPr lang="en-US" sz="2400" i="1" dirty="0" smtClean="0">
                <a:latin typeface="Times New Roman" pitchFamily="18" charset="0"/>
                <a:cs typeface="Times New Roman" pitchFamily="18" charset="0"/>
              </a:rPr>
              <a:t>but is a very good approximation for </a:t>
            </a:r>
            <a:r>
              <a:rPr lang="en-US" sz="2400" b="1" i="1" dirty="0" smtClean="0">
                <a:latin typeface="Times New Roman" pitchFamily="18" charset="0"/>
                <a:cs typeface="Times New Roman" pitchFamily="18" charset="0"/>
              </a:rPr>
              <a:t>large</a:t>
            </a:r>
            <a:r>
              <a:rPr lang="en-US" sz="2400" i="1" dirty="0" smtClean="0">
                <a:latin typeface="Times New Roman" pitchFamily="18" charset="0"/>
                <a:cs typeface="Times New Roman" pitchFamily="18" charset="0"/>
              </a:rPr>
              <a:t> values of </a:t>
            </a:r>
            <a:r>
              <a:rPr lang="en-US" sz="2400" b="1" i="1" dirty="0" smtClean="0">
                <a:latin typeface="Times New Roman" pitchFamily="18" charset="0"/>
                <a:cs typeface="Times New Roman" pitchFamily="18" charset="0"/>
              </a:rPr>
              <a:t>N</a:t>
            </a:r>
            <a:r>
              <a:rPr lang="en-US" sz="2400" i="1"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pPr>
              <a:defRPr/>
            </a:pPr>
            <a:fld id="{57D84763-CC6C-4FA6-8AF4-ED05C52409AC}" type="slidenum">
              <a:rPr lang="en-US" smtClean="0"/>
              <a:pPr>
                <a:defRPr/>
              </a:pPr>
              <a:t>24</a:t>
            </a:fld>
            <a:endParaRPr lang="en-US"/>
          </a:p>
        </p:txBody>
      </p:sp>
      <p:sp>
        <p:nvSpPr>
          <p:cNvPr id="54276" name="Title 1"/>
          <p:cNvSpPr>
            <a:spLocks noGrp="1"/>
          </p:cNvSpPr>
          <p:nvPr>
            <p:ph type="title"/>
          </p:nvPr>
        </p:nvSpPr>
        <p:spPr>
          <a:xfrm>
            <a:off x="1" y="0"/>
            <a:ext cx="9869486" cy="457200"/>
          </a:xfrm>
          <a:solidFill>
            <a:schemeClr val="bg1">
              <a:lumMod val="95000"/>
            </a:schemeClr>
          </a:solidFill>
        </p:spPr>
        <p:txBody>
          <a:bodyPr/>
          <a:lstStyle/>
          <a:p>
            <a:pPr eaLnBrk="1" hangingPunct="1"/>
            <a:r>
              <a:rPr lang="en-US" sz="3800" b="1" i="1" dirty="0" smtClean="0">
                <a:latin typeface="Times New Roman" pitchFamily="18" charset="0"/>
                <a:cs typeface="Times New Roman" pitchFamily="18" charset="0"/>
              </a:rPr>
              <a:t>Cont…</a:t>
            </a:r>
            <a:endParaRPr lang="en-US" sz="3700" b="1" i="1" dirty="0" smtClean="0">
              <a:latin typeface="Times New Roman" pitchFamily="18" charset="0"/>
              <a:cs typeface="Times New Roman" pitchFamily="18" charset="0"/>
            </a:endParaRPr>
          </a:p>
        </p:txBody>
      </p:sp>
      <p:cxnSp>
        <p:nvCxnSpPr>
          <p:cNvPr id="5" name="Straight Connector 4"/>
          <p:cNvCxnSpPr/>
          <p:nvPr/>
        </p:nvCxnSpPr>
        <p:spPr>
          <a:xfrm>
            <a:off x="0"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57562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a:solidFill>
            <a:schemeClr val="bg1">
              <a:lumMod val="95000"/>
            </a:schemeClr>
          </a:solidFill>
        </p:spPr>
        <p:txBody>
          <a:bodyPr/>
          <a:lstStyle/>
          <a:p>
            <a:r>
              <a:rPr lang="en-US" sz="2800" b="1" i="1" dirty="0" err="1" smtClean="0">
                <a:latin typeface="Times New Roman" pitchFamily="18" charset="0"/>
                <a:cs typeface="Times New Roman" pitchFamily="18" charset="0"/>
              </a:rPr>
              <a:t>Conﬁgurations</a:t>
            </a:r>
            <a:r>
              <a:rPr lang="en-US" sz="2800" b="1" i="1" dirty="0" smtClean="0">
                <a:latin typeface="Times New Roman" pitchFamily="18" charset="0"/>
                <a:cs typeface="Times New Roman" pitchFamily="18" charset="0"/>
              </a:rPr>
              <a:t> and weights</a:t>
            </a:r>
            <a:endParaRPr lang="en-US" sz="2800" dirty="0"/>
          </a:p>
        </p:txBody>
      </p:sp>
      <p:sp>
        <p:nvSpPr>
          <p:cNvPr id="3" name="Content Placeholder 2"/>
          <p:cNvSpPr>
            <a:spLocks noGrp="1"/>
          </p:cNvSpPr>
          <p:nvPr>
            <p:ph idx="1"/>
          </p:nvPr>
        </p:nvSpPr>
        <p:spPr>
          <a:xfrm>
            <a:off x="228600" y="609600"/>
            <a:ext cx="9677400" cy="5867400"/>
          </a:xfrm>
        </p:spPr>
        <p:txBody>
          <a:bodyPr/>
          <a:lstStyle/>
          <a:p>
            <a:pPr>
              <a:buNone/>
            </a:pPr>
            <a:r>
              <a:rPr lang="en-US" sz="2400" dirty="0" smtClean="0">
                <a:latin typeface="Times New Roman" pitchFamily="18" charset="0"/>
                <a:cs typeface="Times New Roman" pitchFamily="18" charset="0"/>
              </a:rPr>
              <a:t>   What is meant by the "weight" of a configuration? </a:t>
            </a:r>
          </a:p>
          <a:p>
            <a:pPr>
              <a:buFont typeface="Wingdings" pitchFamily="2" charset="2"/>
              <a:buChar char="v"/>
            </a:pPr>
            <a:r>
              <a:rPr lang="en-US" sz="2400" dirty="0" smtClean="0">
                <a:solidFill>
                  <a:srgbClr val="FF0000"/>
                </a:solidFill>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The weight</a:t>
            </a:r>
            <a:r>
              <a:rPr lang="en-US" sz="2400" dirty="0" smtClean="0">
                <a:latin typeface="Times New Roman" pitchFamily="18" charset="0"/>
                <a:cs typeface="Times New Roman" pitchFamily="18" charset="0"/>
              </a:rPr>
              <a:t> is equal to the number of particles in the system. </a:t>
            </a:r>
          </a:p>
          <a:p>
            <a:pPr>
              <a:buFont typeface="Wingdings" pitchFamily="2" charset="2"/>
              <a:buChar char="v"/>
            </a:pPr>
            <a:r>
              <a:rPr lang="en-US" sz="2400" dirty="0" smtClean="0">
                <a:latin typeface="Times New Roman" pitchFamily="18" charset="0"/>
                <a:cs typeface="Times New Roman" pitchFamily="18" charset="0"/>
              </a:rPr>
              <a:t>It is equal to the number of microstates corresponding to a given configuration. </a:t>
            </a:r>
          </a:p>
          <a:p>
            <a:pPr>
              <a:buFont typeface="Wingdings" pitchFamily="2" charset="2"/>
              <a:buChar char="v"/>
            </a:pPr>
            <a:r>
              <a:rPr lang="en-US" sz="2400" dirty="0" smtClean="0">
                <a:latin typeface="Times New Roman" pitchFamily="18" charset="0"/>
                <a:cs typeface="Times New Roman" pitchFamily="18" charset="0"/>
              </a:rPr>
              <a:t>It is equal to the total number of </a:t>
            </a:r>
            <a:r>
              <a:rPr lang="en-US" sz="2400" dirty="0" smtClean="0">
                <a:solidFill>
                  <a:srgbClr val="FF0000"/>
                </a:solidFill>
                <a:latin typeface="Times New Roman" pitchFamily="18" charset="0"/>
                <a:cs typeface="Times New Roman" pitchFamily="18" charset="0"/>
              </a:rPr>
              <a:t>configurations.</a:t>
            </a:r>
          </a:p>
          <a:p>
            <a:pPr>
              <a:buFont typeface="Wingdings" pitchFamily="2" charset="2"/>
              <a:buChar char="v"/>
            </a:pPr>
            <a:r>
              <a:rPr lang="en-US" sz="2400" b="1" dirty="0" smtClean="0">
                <a:solidFill>
                  <a:srgbClr val="FF0000"/>
                </a:solidFill>
                <a:latin typeface="Times New Roman" pitchFamily="18" charset="0"/>
                <a:cs typeface="Times New Roman" pitchFamily="18" charset="0"/>
              </a:rPr>
              <a:t>A configuration </a:t>
            </a:r>
            <a:r>
              <a:rPr lang="en-US" sz="2400" dirty="0" smtClean="0">
                <a:latin typeface="Times New Roman" pitchFamily="18" charset="0"/>
                <a:cs typeface="Times New Roman" pitchFamily="18" charset="0"/>
              </a:rPr>
              <a:t>is the overall set of occupation numbers {n0,n1,n2}</a:t>
            </a:r>
          </a:p>
          <a:p>
            <a:pPr>
              <a:buFont typeface="Wingdings" pitchFamily="2" charset="2"/>
              <a:buChar char="v"/>
            </a:pPr>
            <a:r>
              <a:rPr lang="en-US" sz="2400" dirty="0" smtClean="0">
                <a:latin typeface="Times New Roman" pitchFamily="18" charset="0"/>
                <a:cs typeface="Times New Roman" pitchFamily="18" charset="0"/>
              </a:rPr>
              <a:t>In our example two configuration are shown: </a:t>
            </a:r>
            <a:r>
              <a:rPr lang="en-US" sz="2400" b="1" dirty="0" smtClean="0">
                <a:latin typeface="Times New Roman" pitchFamily="18" charset="0"/>
                <a:cs typeface="Times New Roman" pitchFamily="18" charset="0"/>
              </a:rPr>
              <a:t>{2, 0, 0} vs. {1, 1, 0}. </a:t>
            </a:r>
            <a:r>
              <a:rPr lang="en-US" sz="2400" dirty="0" smtClean="0">
                <a:latin typeface="Times New Roman" pitchFamily="18" charset="0"/>
                <a:cs typeface="Times New Roman" pitchFamily="18" charset="0"/>
              </a:rPr>
              <a:t>Obviously the configuration {1, 1, 0} </a:t>
            </a:r>
            <a:r>
              <a:rPr lang="en-US" sz="2400" b="1" dirty="0" smtClean="0">
                <a:latin typeface="Times New Roman" pitchFamily="18" charset="0"/>
                <a:cs typeface="Times New Roman" pitchFamily="18" charset="0"/>
              </a:rPr>
              <a:t>has a larger weight W = 2</a:t>
            </a:r>
            <a:r>
              <a:rPr lang="en-US" sz="2400" dirty="0" smtClean="0">
                <a:latin typeface="Times New Roman" pitchFamily="18" charset="0"/>
                <a:cs typeface="Times New Roman" pitchFamily="18" charset="0"/>
              </a:rPr>
              <a:t> (number of arrangements for occupying states in one configuration) than </a:t>
            </a:r>
            <a:r>
              <a:rPr lang="en-US" sz="2400" b="1" dirty="0" smtClean="0">
                <a:latin typeface="Times New Roman" pitchFamily="18" charset="0"/>
                <a:cs typeface="Times New Roman" pitchFamily="18" charset="0"/>
              </a:rPr>
              <a:t>{2, 0, 0}</a:t>
            </a:r>
            <a:r>
              <a:rPr lang="en-US" sz="2400" dirty="0" smtClean="0">
                <a:latin typeface="Times New Roman" pitchFamily="18" charset="0"/>
                <a:cs typeface="Times New Roman" pitchFamily="18" charset="0"/>
              </a:rPr>
              <a:t> with W = 1. But several aspects have been neglected for the comparison of both configuration:</a:t>
            </a:r>
          </a:p>
          <a:p>
            <a:pPr>
              <a:buFont typeface="Wingdings" pitchFamily="2" charset="2"/>
              <a:buChar char="v"/>
            </a:pPr>
            <a:r>
              <a:rPr lang="en-US" sz="2400" dirty="0" smtClean="0">
                <a:latin typeface="Times New Roman" pitchFamily="18" charset="0"/>
                <a:cs typeface="Times New Roman" pitchFamily="18" charset="0"/>
              </a:rPr>
              <a:t>Both configuration differ in the overall energy, and thus in their temperature dependence</a:t>
            </a:r>
          </a:p>
          <a:p>
            <a:pPr>
              <a:buFont typeface="Wingdings" pitchFamily="2" charset="2"/>
              <a:buChar char="v"/>
            </a:pPr>
            <a:endParaRPr lang="en-US" sz="24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0B1F9EE-6260-4724-853B-1007D1A1390A}" type="slidenum">
              <a:rPr lang="en-US" smtClean="0"/>
              <a:pPr>
                <a:defRPr/>
              </a:pPr>
              <a:t>25</a:t>
            </a:fld>
            <a:endParaRPr lang="en-US"/>
          </a:p>
        </p:txBody>
      </p:sp>
      <p:pic>
        <p:nvPicPr>
          <p:cNvPr id="334851" name="Picture 3"/>
          <p:cNvPicPr>
            <a:picLocks noChangeAspect="1" noChangeArrowheads="1"/>
          </p:cNvPicPr>
          <p:nvPr/>
        </p:nvPicPr>
        <p:blipFill>
          <a:blip r:embed="rId2"/>
          <a:srcRect/>
          <a:stretch>
            <a:fillRect/>
          </a:stretch>
        </p:blipFill>
        <p:spPr bwMode="auto">
          <a:xfrm>
            <a:off x="3810000" y="5562600"/>
            <a:ext cx="1828800" cy="1104900"/>
          </a:xfrm>
          <a:prstGeom prst="rect">
            <a:avLst/>
          </a:prstGeom>
          <a:noFill/>
          <a:ln w="9525">
            <a:noFill/>
            <a:miter lim="800000"/>
            <a:headEnd/>
            <a:tailEnd/>
          </a:ln>
          <a:effectLst/>
        </p:spPr>
      </p:pic>
      <p:pic>
        <p:nvPicPr>
          <p:cNvPr id="334852" name="Picture 4"/>
          <p:cNvPicPr>
            <a:picLocks noChangeAspect="1" noChangeArrowheads="1"/>
          </p:cNvPicPr>
          <p:nvPr/>
        </p:nvPicPr>
        <p:blipFill>
          <a:blip r:embed="rId3"/>
          <a:srcRect/>
          <a:stretch>
            <a:fillRect/>
          </a:stretch>
        </p:blipFill>
        <p:spPr bwMode="auto">
          <a:xfrm>
            <a:off x="6172200" y="5541818"/>
            <a:ext cx="1524000" cy="1316182"/>
          </a:xfrm>
          <a:prstGeom prst="rect">
            <a:avLst/>
          </a:prstGeom>
          <a:noFill/>
          <a:ln w="9525">
            <a:noFill/>
            <a:miter lim="800000"/>
            <a:headEnd/>
            <a:tailEnd/>
          </a:ln>
          <a:effectLst/>
        </p:spPr>
      </p:pic>
      <p:cxnSp>
        <p:nvCxnSpPr>
          <p:cNvPr id="8" name="Straight Connector 7"/>
          <p:cNvCxnSpPr/>
          <p:nvPr/>
        </p:nvCxnSpPr>
        <p:spPr>
          <a:xfrm>
            <a:off x="0"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19227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152400" y="685800"/>
            <a:ext cx="9588500" cy="5867400"/>
          </a:xfrm>
        </p:spPr>
        <p:txBody>
          <a:bodyPr/>
          <a:lstStyle/>
          <a:p>
            <a:pPr>
              <a:lnSpc>
                <a:spcPct val="150000"/>
              </a:lnSpc>
              <a:buFont typeface="Wingdings" pitchFamily="2" charset="2"/>
              <a:buChar char="v"/>
            </a:pPr>
            <a:r>
              <a:rPr lang="en-US" sz="2400" i="1" dirty="0" smtClean="0">
                <a:latin typeface="Times New Roman" pitchFamily="18" charset="0"/>
                <a:cs typeface="Times New Roman" pitchFamily="18" charset="0"/>
              </a:rPr>
              <a:t>Any individual molecule may exist in states with energies ε 0,ε 1, ε2 ε3 . . . We shall always take </a:t>
            </a:r>
            <a:r>
              <a:rPr lang="en-US" sz="2400" b="1" i="1" dirty="0" smtClean="0">
                <a:latin typeface="Times New Roman" pitchFamily="18" charset="0"/>
                <a:cs typeface="Times New Roman" pitchFamily="18" charset="0"/>
              </a:rPr>
              <a:t>ε 0</a:t>
            </a:r>
            <a:r>
              <a:rPr lang="en-US" sz="2400" i="1" dirty="0" smtClean="0">
                <a:latin typeface="Times New Roman" pitchFamily="18" charset="0"/>
                <a:cs typeface="Times New Roman" pitchFamily="18" charset="0"/>
              </a:rPr>
              <a:t>, the lowest state, as the </a:t>
            </a:r>
            <a:r>
              <a:rPr lang="en-US" sz="2400" b="1" i="1" dirty="0" smtClean="0">
                <a:latin typeface="Times New Roman" pitchFamily="18" charset="0"/>
                <a:cs typeface="Times New Roman" pitchFamily="18" charset="0"/>
              </a:rPr>
              <a:t>zero of energy </a:t>
            </a:r>
            <a:r>
              <a:rPr lang="en-US" sz="2400" i="1" dirty="0" smtClean="0">
                <a:latin typeface="Times New Roman" pitchFamily="18" charset="0"/>
                <a:cs typeface="Times New Roman" pitchFamily="18" charset="0"/>
              </a:rPr>
              <a:t>( ε0 =0), and measure all other energies relative to that state. </a:t>
            </a:r>
          </a:p>
          <a:p>
            <a:pPr>
              <a:lnSpc>
                <a:spcPct val="150000"/>
              </a:lnSpc>
              <a:buFont typeface="Wingdings" pitchFamily="2" charset="2"/>
              <a:buChar char="Ø"/>
            </a:pPr>
            <a:r>
              <a:rPr lang="en-US" sz="2400" b="1" i="1" dirty="0" smtClean="0">
                <a:latin typeface="Times New Roman" pitchFamily="18" charset="0"/>
                <a:cs typeface="Times New Roman" pitchFamily="18" charset="0"/>
              </a:rPr>
              <a:t>A general </a:t>
            </a:r>
            <a:r>
              <a:rPr lang="en-US" sz="2400" b="1" i="1" dirty="0" err="1" smtClean="0">
                <a:latin typeface="Times New Roman" pitchFamily="18" charset="0"/>
                <a:cs typeface="Times New Roman" pitchFamily="18" charset="0"/>
              </a:rPr>
              <a:t>conﬁguration</a:t>
            </a:r>
            <a:r>
              <a:rPr lang="en-US" sz="2400" b="1"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{n0,n1, . . . } can be achieved in W different ways, where W is called the </a:t>
            </a:r>
            <a:r>
              <a:rPr lang="en-US" sz="2400" b="1" i="1" dirty="0" smtClean="0">
                <a:latin typeface="Times New Roman" pitchFamily="18" charset="0"/>
                <a:cs typeface="Times New Roman" pitchFamily="18" charset="0"/>
              </a:rPr>
              <a:t>weight of the </a:t>
            </a:r>
            <a:r>
              <a:rPr lang="en-US" sz="2400" b="1" i="1" dirty="0" err="1" smtClean="0">
                <a:latin typeface="Times New Roman" pitchFamily="18" charset="0"/>
                <a:cs typeface="Times New Roman" pitchFamily="18" charset="0"/>
              </a:rPr>
              <a:t>conﬁguration</a:t>
            </a:r>
            <a:r>
              <a:rPr lang="en-US" sz="2400" i="1" dirty="0" smtClean="0">
                <a:latin typeface="Times New Roman" pitchFamily="18" charset="0"/>
                <a:cs typeface="Times New Roman" pitchFamily="18" charset="0"/>
              </a:rPr>
              <a:t>. The weight of the </a:t>
            </a:r>
            <a:r>
              <a:rPr lang="en-US" sz="2400" i="1" dirty="0" err="1" smtClean="0">
                <a:latin typeface="Times New Roman" pitchFamily="18" charset="0"/>
                <a:cs typeface="Times New Roman" pitchFamily="18" charset="0"/>
              </a:rPr>
              <a:t>conﬁguration</a:t>
            </a:r>
            <a:r>
              <a:rPr lang="en-US" sz="2400" i="1" dirty="0" smtClean="0">
                <a:latin typeface="Times New Roman" pitchFamily="18" charset="0"/>
                <a:cs typeface="Times New Roman" pitchFamily="18" charset="0"/>
              </a:rPr>
              <a:t> {n0,n1, . . . } is given by the expression</a:t>
            </a:r>
          </a:p>
        </p:txBody>
      </p:sp>
      <p:sp>
        <p:nvSpPr>
          <p:cNvPr id="4" name="Slide Number Placeholder 3"/>
          <p:cNvSpPr>
            <a:spLocks noGrp="1"/>
          </p:cNvSpPr>
          <p:nvPr>
            <p:ph type="sldNum" sz="quarter" idx="12"/>
          </p:nvPr>
        </p:nvSpPr>
        <p:spPr/>
        <p:txBody>
          <a:bodyPr/>
          <a:lstStyle/>
          <a:p>
            <a:pPr>
              <a:defRPr/>
            </a:pPr>
            <a:fld id="{524502F3-02C0-41FA-A6C9-1F8D4AC2362C}" type="slidenum">
              <a:rPr lang="en-US" smtClean="0"/>
              <a:pPr>
                <a:defRPr/>
              </a:pPr>
              <a:t>26</a:t>
            </a:fld>
            <a:endParaRPr lang="en-US"/>
          </a:p>
        </p:txBody>
      </p:sp>
      <p:sp>
        <p:nvSpPr>
          <p:cNvPr id="58372" name="Title 1"/>
          <p:cNvSpPr>
            <a:spLocks noGrp="1"/>
          </p:cNvSpPr>
          <p:nvPr>
            <p:ph type="title"/>
          </p:nvPr>
        </p:nvSpPr>
        <p:spPr>
          <a:xfrm>
            <a:off x="-1" y="-1"/>
            <a:ext cx="9869487" cy="533401"/>
          </a:xfrm>
          <a:solidFill>
            <a:schemeClr val="bg1">
              <a:lumMod val="95000"/>
            </a:schemeClr>
          </a:solidFill>
        </p:spPr>
        <p:txBody>
          <a:bodyPr/>
          <a:lstStyle/>
          <a:p>
            <a:r>
              <a:rPr lang="en-US" sz="2900" b="1" i="1" dirty="0" smtClean="0">
                <a:latin typeface="Times New Roman" pitchFamily="18" charset="0"/>
                <a:cs typeface="Times New Roman" pitchFamily="18" charset="0"/>
              </a:rPr>
              <a:t>Cont…</a:t>
            </a:r>
          </a:p>
        </p:txBody>
      </p:sp>
      <p:cxnSp>
        <p:nvCxnSpPr>
          <p:cNvPr id="5" name="Straight Connector 4"/>
          <p:cNvCxnSpPr/>
          <p:nvPr/>
        </p:nvCxnSpPr>
        <p:spPr>
          <a:xfrm>
            <a:off x="-36514"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272386" name="Picture 2"/>
          <p:cNvPicPr>
            <a:picLocks noChangeAspect="1" noChangeArrowheads="1"/>
          </p:cNvPicPr>
          <p:nvPr/>
        </p:nvPicPr>
        <p:blipFill>
          <a:blip r:embed="rId2"/>
          <a:srcRect/>
          <a:stretch>
            <a:fillRect/>
          </a:stretch>
        </p:blipFill>
        <p:spPr bwMode="auto">
          <a:xfrm>
            <a:off x="0" y="4267200"/>
            <a:ext cx="1981200" cy="849086"/>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2362200" y="4114800"/>
            <a:ext cx="7543800" cy="2593383"/>
          </a:xfrm>
          <a:prstGeom prst="rect">
            <a:avLst/>
          </a:prstGeom>
          <a:noFill/>
          <a:ln w="9525">
            <a:noFill/>
            <a:miter lim="800000"/>
            <a:headEnd/>
            <a:tailEnd/>
          </a:ln>
          <a:effectLst/>
        </p:spPr>
      </p:pic>
    </p:spTree>
    <p:extLst>
      <p:ext uri="{BB962C8B-B14F-4D97-AF65-F5344CB8AC3E}">
        <p14:creationId xmlns:p14="http://schemas.microsoft.com/office/powerpoint/2010/main" val="235381418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a:solidFill>
            <a:schemeClr val="bg1">
              <a:lumMod val="85000"/>
            </a:schemeClr>
          </a:solidFill>
        </p:spPr>
        <p:txBody>
          <a:bodyPr/>
          <a:lstStyle/>
          <a:p>
            <a:r>
              <a:rPr lang="en-US" dirty="0" smtClean="0"/>
              <a:t>Cont…</a:t>
            </a:r>
            <a:endParaRPr lang="en-US" dirty="0"/>
          </a:p>
        </p:txBody>
      </p:sp>
      <p:sp>
        <p:nvSpPr>
          <p:cNvPr id="3" name="Content Placeholder 2"/>
          <p:cNvSpPr>
            <a:spLocks noGrp="1"/>
          </p:cNvSpPr>
          <p:nvPr>
            <p:ph idx="1"/>
          </p:nvPr>
        </p:nvSpPr>
        <p:spPr>
          <a:xfrm>
            <a:off x="228600" y="609600"/>
            <a:ext cx="9372600" cy="5516563"/>
          </a:xfrm>
        </p:spPr>
        <p:txBody>
          <a:bodyPr/>
          <a:lstStyle/>
          <a:p>
            <a:pPr lvl="1">
              <a:buFont typeface="Wingdings" pitchFamily="2" charset="2"/>
              <a:buChar char="v"/>
            </a:pPr>
            <a:r>
              <a:rPr lang="en-US" altLang="ko-KR" sz="2400" dirty="0" smtClean="0">
                <a:latin typeface="Times New Roman" pitchFamily="18" charset="0"/>
                <a:ea typeface="굴림" pitchFamily="50" charset="-127"/>
                <a:cs typeface="Times New Roman" pitchFamily="18" charset="0"/>
              </a:rPr>
              <a:t>At any instance, there may be </a:t>
            </a:r>
            <a:r>
              <a:rPr lang="en-US" altLang="ko-KR" sz="2400" i="1" dirty="0" smtClean="0">
                <a:latin typeface="Times New Roman" pitchFamily="18" charset="0"/>
                <a:ea typeface="굴림" pitchFamily="50" charset="-127"/>
                <a:cs typeface="Times New Roman" pitchFamily="18" charset="0"/>
              </a:rPr>
              <a:t>n</a:t>
            </a:r>
            <a:r>
              <a:rPr lang="en-US" altLang="ko-KR" sz="2400" i="1" baseline="-25000" dirty="0" smtClean="0">
                <a:latin typeface="Times New Roman" pitchFamily="18" charset="0"/>
                <a:ea typeface="굴림" pitchFamily="50" charset="-127"/>
                <a:cs typeface="Times New Roman" pitchFamily="18" charset="0"/>
              </a:rPr>
              <a:t>o</a:t>
            </a:r>
            <a:r>
              <a:rPr lang="en-US" altLang="ko-KR" sz="2400" dirty="0" smtClean="0">
                <a:latin typeface="Times New Roman" pitchFamily="18" charset="0"/>
                <a:ea typeface="굴림" pitchFamily="50" charset="-127"/>
                <a:cs typeface="Times New Roman" pitchFamily="18" charset="0"/>
              </a:rPr>
              <a:t> molecules at </a:t>
            </a:r>
            <a:r>
              <a:rPr lang="en-US" altLang="ko-KR" sz="2400" i="1" dirty="0" smtClean="0">
                <a:latin typeface="Times New Roman" pitchFamily="18" charset="0"/>
                <a:ea typeface="굴림" pitchFamily="50" charset="-127"/>
                <a:cs typeface="Times New Roman" pitchFamily="18" charset="0"/>
              </a:rPr>
              <a:t>e</a:t>
            </a:r>
            <a:r>
              <a:rPr lang="en-US" altLang="ko-KR" sz="2400" i="1" baseline="-25000" dirty="0" smtClean="0">
                <a:latin typeface="Times New Roman" pitchFamily="18" charset="0"/>
                <a:ea typeface="굴림" pitchFamily="50" charset="-127"/>
                <a:cs typeface="Times New Roman" pitchFamily="18" charset="0"/>
              </a:rPr>
              <a:t>0</a:t>
            </a:r>
            <a:r>
              <a:rPr lang="en-US" altLang="ko-KR" sz="2400" dirty="0" smtClean="0">
                <a:latin typeface="Times New Roman" pitchFamily="18" charset="0"/>
                <a:ea typeface="굴림" pitchFamily="50" charset="-127"/>
                <a:cs typeface="Times New Roman" pitchFamily="18" charset="0"/>
              </a:rPr>
              <a:t> , </a:t>
            </a:r>
            <a:r>
              <a:rPr lang="en-US" altLang="ko-KR" sz="2400" i="1" dirty="0" smtClean="0">
                <a:latin typeface="Times New Roman" pitchFamily="18" charset="0"/>
                <a:ea typeface="굴림" pitchFamily="50" charset="-127"/>
                <a:cs typeface="Times New Roman" pitchFamily="18" charset="0"/>
              </a:rPr>
              <a:t>n</a:t>
            </a:r>
            <a:r>
              <a:rPr lang="en-US" altLang="ko-KR" sz="2400" i="1" baseline="-25000" dirty="0" smtClean="0">
                <a:latin typeface="Times New Roman" pitchFamily="18" charset="0"/>
                <a:ea typeface="굴림" pitchFamily="50" charset="-127"/>
                <a:cs typeface="Times New Roman" pitchFamily="18" charset="0"/>
              </a:rPr>
              <a:t>1</a:t>
            </a:r>
            <a:r>
              <a:rPr lang="en-US" altLang="ko-KR" sz="2400" dirty="0" smtClean="0">
                <a:latin typeface="Times New Roman" pitchFamily="18" charset="0"/>
                <a:ea typeface="굴림" pitchFamily="50" charset="-127"/>
                <a:cs typeface="Times New Roman" pitchFamily="18" charset="0"/>
              </a:rPr>
              <a:t> molecules at </a:t>
            </a:r>
            <a:r>
              <a:rPr lang="en-US" altLang="ko-KR" sz="2400" i="1" dirty="0" smtClean="0">
                <a:latin typeface="Times New Roman" pitchFamily="18" charset="0"/>
                <a:ea typeface="굴림" pitchFamily="50" charset="-127"/>
                <a:cs typeface="Times New Roman" pitchFamily="18" charset="0"/>
              </a:rPr>
              <a:t>e</a:t>
            </a:r>
            <a:r>
              <a:rPr lang="en-US" altLang="ko-KR" sz="2400" i="1" baseline="-25000" dirty="0" smtClean="0">
                <a:latin typeface="Times New Roman" pitchFamily="18" charset="0"/>
                <a:ea typeface="굴림" pitchFamily="50" charset="-127"/>
                <a:cs typeface="Times New Roman" pitchFamily="18" charset="0"/>
              </a:rPr>
              <a:t>1 </a:t>
            </a:r>
            <a:r>
              <a:rPr lang="en-US" altLang="ko-KR" sz="2400" dirty="0" smtClean="0">
                <a:latin typeface="Times New Roman" pitchFamily="18" charset="0"/>
                <a:ea typeface="굴림" pitchFamily="50" charset="-127"/>
                <a:cs typeface="Times New Roman" pitchFamily="18" charset="0"/>
              </a:rPr>
              <a:t>, </a:t>
            </a:r>
            <a:r>
              <a:rPr lang="en-US" altLang="ko-KR" sz="2400" i="1" dirty="0" smtClean="0">
                <a:latin typeface="Times New Roman" pitchFamily="18" charset="0"/>
                <a:ea typeface="굴림" pitchFamily="50" charset="-127"/>
                <a:cs typeface="Times New Roman" pitchFamily="18" charset="0"/>
              </a:rPr>
              <a:t>n</a:t>
            </a:r>
            <a:r>
              <a:rPr lang="en-US" altLang="ko-KR" sz="2400" i="1" baseline="-25000" dirty="0" smtClean="0">
                <a:latin typeface="Times New Roman" pitchFamily="18" charset="0"/>
                <a:ea typeface="굴림" pitchFamily="50" charset="-127"/>
                <a:cs typeface="Times New Roman" pitchFamily="18" charset="0"/>
              </a:rPr>
              <a:t>2</a:t>
            </a:r>
            <a:r>
              <a:rPr lang="en-US" altLang="ko-KR" sz="2400" dirty="0" smtClean="0">
                <a:latin typeface="Times New Roman" pitchFamily="18" charset="0"/>
                <a:ea typeface="굴림" pitchFamily="50" charset="-127"/>
                <a:cs typeface="Times New Roman" pitchFamily="18" charset="0"/>
              </a:rPr>
              <a:t>  molecules at </a:t>
            </a:r>
            <a:r>
              <a:rPr lang="en-US" altLang="ko-KR" sz="2400" i="1" dirty="0" smtClean="0">
                <a:latin typeface="Times New Roman" pitchFamily="18" charset="0"/>
                <a:ea typeface="굴림" pitchFamily="50" charset="-127"/>
                <a:cs typeface="Times New Roman" pitchFamily="18" charset="0"/>
              </a:rPr>
              <a:t>e</a:t>
            </a:r>
            <a:r>
              <a:rPr lang="en-US" altLang="ko-KR" sz="2400" i="1" baseline="-25000" dirty="0" smtClean="0">
                <a:latin typeface="Times New Roman" pitchFamily="18" charset="0"/>
                <a:ea typeface="굴림" pitchFamily="50" charset="-127"/>
                <a:cs typeface="Times New Roman" pitchFamily="18" charset="0"/>
              </a:rPr>
              <a:t>2</a:t>
            </a:r>
            <a:r>
              <a:rPr lang="en-US" altLang="ko-KR" sz="2400" dirty="0" smtClean="0">
                <a:latin typeface="Times New Roman" pitchFamily="18" charset="0"/>
                <a:ea typeface="굴림" pitchFamily="50" charset="-127"/>
                <a:cs typeface="Times New Roman" pitchFamily="18" charset="0"/>
              </a:rPr>
              <a:t> , …  </a:t>
            </a:r>
          </a:p>
          <a:p>
            <a:pPr lvl="1">
              <a:buFont typeface="Wingdings" pitchFamily="2" charset="2"/>
              <a:buNone/>
            </a:pPr>
            <a:r>
              <a:rPr lang="en-US" altLang="ko-KR" sz="2400" dirty="0" smtClean="0">
                <a:latin typeface="Times New Roman" pitchFamily="18" charset="0"/>
                <a:ea typeface="굴림" pitchFamily="50" charset="-127"/>
                <a:cs typeface="Times New Roman" pitchFamily="18" charset="0"/>
                <a:sym typeface="Wingdings" pitchFamily="2" charset="2"/>
              </a:rPr>
              <a:t>		 {</a:t>
            </a:r>
            <a:r>
              <a:rPr lang="en-US" altLang="ko-KR" sz="2400" i="1" dirty="0" smtClean="0">
                <a:latin typeface="Times New Roman" pitchFamily="18" charset="0"/>
                <a:ea typeface="굴림" pitchFamily="50" charset="-127"/>
                <a:cs typeface="Times New Roman" pitchFamily="18" charset="0"/>
              </a:rPr>
              <a:t>n</a:t>
            </a:r>
            <a:r>
              <a:rPr lang="en-US" altLang="ko-KR" sz="2400" i="1" baseline="-25000" dirty="0" smtClean="0">
                <a:latin typeface="Times New Roman" pitchFamily="18" charset="0"/>
                <a:ea typeface="굴림" pitchFamily="50" charset="-127"/>
                <a:cs typeface="Times New Roman" pitchFamily="18" charset="0"/>
              </a:rPr>
              <a:t>0</a:t>
            </a:r>
            <a:r>
              <a:rPr lang="en-US" altLang="ko-KR" sz="2400" dirty="0" smtClean="0">
                <a:latin typeface="Times New Roman" pitchFamily="18" charset="0"/>
                <a:ea typeface="굴림" pitchFamily="50" charset="-127"/>
                <a:cs typeface="Times New Roman" pitchFamily="18" charset="0"/>
                <a:sym typeface="Wingdings" pitchFamily="2" charset="2"/>
              </a:rPr>
              <a:t> , </a:t>
            </a:r>
            <a:r>
              <a:rPr lang="en-US" altLang="ko-KR" sz="2400" i="1" dirty="0" smtClean="0">
                <a:latin typeface="Times New Roman" pitchFamily="18" charset="0"/>
                <a:ea typeface="굴림" pitchFamily="50" charset="-127"/>
                <a:cs typeface="Times New Roman" pitchFamily="18" charset="0"/>
              </a:rPr>
              <a:t>n</a:t>
            </a:r>
            <a:r>
              <a:rPr lang="en-US" altLang="ko-KR" sz="2400" i="1" baseline="-25000" dirty="0" smtClean="0">
                <a:latin typeface="Times New Roman" pitchFamily="18" charset="0"/>
                <a:ea typeface="굴림" pitchFamily="50" charset="-127"/>
                <a:cs typeface="Times New Roman" pitchFamily="18" charset="0"/>
              </a:rPr>
              <a:t>1</a:t>
            </a:r>
            <a:r>
              <a:rPr lang="en-US" altLang="ko-KR" sz="2400" dirty="0" smtClean="0">
                <a:latin typeface="Times New Roman" pitchFamily="18" charset="0"/>
                <a:ea typeface="굴림" pitchFamily="50" charset="-127"/>
                <a:cs typeface="Times New Roman" pitchFamily="18" charset="0"/>
                <a:sym typeface="Wingdings" pitchFamily="2" charset="2"/>
              </a:rPr>
              <a:t> , </a:t>
            </a:r>
            <a:r>
              <a:rPr lang="en-US" altLang="ko-KR" sz="2400" i="1" dirty="0" smtClean="0">
                <a:latin typeface="Times New Roman" pitchFamily="18" charset="0"/>
                <a:ea typeface="굴림" pitchFamily="50" charset="-127"/>
                <a:cs typeface="Times New Roman" pitchFamily="18" charset="0"/>
              </a:rPr>
              <a:t>n</a:t>
            </a:r>
            <a:r>
              <a:rPr lang="en-US" altLang="ko-KR" sz="2400" i="1" baseline="-25000" dirty="0" smtClean="0">
                <a:latin typeface="Times New Roman" pitchFamily="18" charset="0"/>
                <a:ea typeface="굴림" pitchFamily="50" charset="-127"/>
                <a:cs typeface="Times New Roman" pitchFamily="18" charset="0"/>
              </a:rPr>
              <a:t>2</a:t>
            </a:r>
            <a:r>
              <a:rPr lang="en-US" altLang="ko-KR" sz="2400" dirty="0" smtClean="0">
                <a:latin typeface="Times New Roman" pitchFamily="18" charset="0"/>
                <a:ea typeface="굴림" pitchFamily="50" charset="-127"/>
                <a:cs typeface="Times New Roman" pitchFamily="18" charset="0"/>
                <a:sym typeface="Wingdings" pitchFamily="2" charset="2"/>
              </a:rPr>
              <a:t>  …} configuration </a:t>
            </a: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0B1F9EE-6260-4724-853B-1007D1A1390A}" type="slidenum">
              <a:rPr lang="en-US" smtClean="0"/>
              <a:pPr>
                <a:defRPr/>
              </a:pPr>
              <a:t>27</a:t>
            </a:fld>
            <a:endParaRPr lang="en-US"/>
          </a:p>
        </p:txBody>
      </p:sp>
      <p:pic>
        <p:nvPicPr>
          <p:cNvPr id="5" name="Picture 2"/>
          <p:cNvPicPr>
            <a:picLocks noChangeAspect="1" noChangeArrowheads="1"/>
          </p:cNvPicPr>
          <p:nvPr/>
        </p:nvPicPr>
        <p:blipFill>
          <a:blip r:embed="rId2"/>
          <a:srcRect/>
          <a:stretch>
            <a:fillRect/>
          </a:stretch>
        </p:blipFill>
        <p:spPr bwMode="auto">
          <a:xfrm>
            <a:off x="1600200" y="1828799"/>
            <a:ext cx="5791200" cy="1759063"/>
          </a:xfrm>
          <a:prstGeom prst="rect">
            <a:avLst/>
          </a:prstGeom>
          <a:noFill/>
          <a:ln w="9525">
            <a:noFill/>
            <a:miter lim="800000"/>
            <a:headEnd/>
            <a:tailEnd/>
          </a:ln>
          <a:effectLst/>
        </p:spPr>
      </p:pic>
      <p:pic>
        <p:nvPicPr>
          <p:cNvPr id="339970" name="Picture 2"/>
          <p:cNvPicPr>
            <a:picLocks noChangeAspect="1" noChangeArrowheads="1"/>
          </p:cNvPicPr>
          <p:nvPr/>
        </p:nvPicPr>
        <p:blipFill>
          <a:blip r:embed="rId3"/>
          <a:srcRect/>
          <a:stretch>
            <a:fillRect/>
          </a:stretch>
        </p:blipFill>
        <p:spPr bwMode="auto">
          <a:xfrm>
            <a:off x="457200" y="3657600"/>
            <a:ext cx="7372350" cy="3200401"/>
          </a:xfrm>
          <a:prstGeom prst="rect">
            <a:avLst/>
          </a:prstGeom>
          <a:noFill/>
          <a:ln w="9525">
            <a:noFill/>
            <a:miter lim="800000"/>
            <a:headEnd/>
            <a:tailEnd/>
          </a:ln>
          <a:effectLst/>
        </p:spPr>
      </p:pic>
      <p:cxnSp>
        <p:nvCxnSpPr>
          <p:cNvPr id="7" name="Straight Connector 6"/>
          <p:cNvCxnSpPr/>
          <p:nvPr/>
        </p:nvCxnSpPr>
        <p:spPr>
          <a:xfrm>
            <a:off x="-36514"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51130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906000" cy="533400"/>
          </a:xfrm>
          <a:solidFill>
            <a:schemeClr val="bg1">
              <a:lumMod val="85000"/>
            </a:schemeClr>
          </a:solidFill>
        </p:spPr>
        <p:txBody>
          <a:bodyPr/>
          <a:lstStyle/>
          <a:p>
            <a:r>
              <a:rPr lang="en-US" altLang="ko-KR" sz="2000" dirty="0" smtClean="0">
                <a:ea typeface="굴림" pitchFamily="50" charset="-127"/>
              </a:rPr>
              <a:t>Cont…</a:t>
            </a:r>
            <a:endParaRPr lang="en-US" altLang="ko-KR" sz="2000" dirty="0">
              <a:ea typeface="굴림" pitchFamily="50" charset="-127"/>
            </a:endParaRPr>
          </a:p>
        </p:txBody>
      </p:sp>
      <p:sp>
        <p:nvSpPr>
          <p:cNvPr id="82947" name="Rectangle 3"/>
          <p:cNvSpPr>
            <a:spLocks noGrp="1" noChangeArrowheads="1"/>
          </p:cNvSpPr>
          <p:nvPr>
            <p:ph type="body" idx="1"/>
          </p:nvPr>
        </p:nvSpPr>
        <p:spPr>
          <a:xfrm>
            <a:off x="228600" y="2057400"/>
            <a:ext cx="9372600" cy="4068763"/>
          </a:xfrm>
        </p:spPr>
        <p:txBody>
          <a:bodyPr/>
          <a:lstStyle/>
          <a:p>
            <a:pPr>
              <a:buFont typeface="Wingdings" pitchFamily="2" charset="2"/>
              <a:buChar char="v"/>
            </a:pPr>
            <a:r>
              <a:rPr lang="en-US" altLang="ko-KR" sz="2400" dirty="0">
                <a:latin typeface="Times New Roman" pitchFamily="18" charset="0"/>
                <a:ea typeface="굴림" pitchFamily="50" charset="-127"/>
                <a:cs typeface="Times New Roman" pitchFamily="18" charset="0"/>
              </a:rPr>
              <a:t>All distributions of energy are equally probable </a:t>
            </a:r>
          </a:p>
          <a:p>
            <a:pPr>
              <a:buFont typeface="Wingdings" pitchFamily="2" charset="2"/>
              <a:buChar char="v"/>
            </a:pPr>
            <a:r>
              <a:rPr lang="en-US" altLang="ko-KR" sz="2400" dirty="0">
                <a:latin typeface="Times New Roman" pitchFamily="18" charset="0"/>
                <a:ea typeface="굴림" pitchFamily="50" charset="-127"/>
                <a:cs typeface="Times New Roman" pitchFamily="18" charset="0"/>
              </a:rPr>
              <a:t>If E = 5 and N = 5  </a:t>
            </a:r>
            <a:r>
              <a:rPr lang="en-US" altLang="ko-KR" sz="2400" dirty="0" smtClean="0">
                <a:latin typeface="Times New Roman" pitchFamily="18" charset="0"/>
                <a:ea typeface="굴림" pitchFamily="50" charset="-127"/>
                <a:cs typeface="Times New Roman" pitchFamily="18" charset="0"/>
              </a:rPr>
              <a:t>then</a:t>
            </a:r>
            <a:endParaRPr lang="en-US" altLang="ko-KR" sz="2400" dirty="0">
              <a:latin typeface="Times New Roman" pitchFamily="18" charset="0"/>
              <a:ea typeface="굴림" pitchFamily="50" charset="-127"/>
              <a:cs typeface="Times New Roman" pitchFamily="18" charset="0"/>
            </a:endParaRPr>
          </a:p>
        </p:txBody>
      </p:sp>
      <p:sp>
        <p:nvSpPr>
          <p:cNvPr id="82948" name="Line 4"/>
          <p:cNvSpPr>
            <a:spLocks noChangeShapeType="1"/>
          </p:cNvSpPr>
          <p:nvPr/>
        </p:nvSpPr>
        <p:spPr bwMode="auto">
          <a:xfrm>
            <a:off x="1363796" y="5057775"/>
            <a:ext cx="1872853" cy="0"/>
          </a:xfrm>
          <a:prstGeom prst="line">
            <a:avLst/>
          </a:prstGeom>
          <a:noFill/>
          <a:ln w="19050">
            <a:solidFill>
              <a:schemeClr val="tx1"/>
            </a:solidFill>
            <a:round/>
            <a:headEnd/>
            <a:tailEnd/>
          </a:ln>
          <a:effectLst/>
        </p:spPr>
        <p:txBody>
          <a:bodyPr/>
          <a:lstStyle/>
          <a:p>
            <a:endParaRPr lang="en-US"/>
          </a:p>
        </p:txBody>
      </p:sp>
      <p:sp>
        <p:nvSpPr>
          <p:cNvPr id="82949" name="Line 5"/>
          <p:cNvSpPr>
            <a:spLocks noChangeShapeType="1"/>
          </p:cNvSpPr>
          <p:nvPr/>
        </p:nvSpPr>
        <p:spPr bwMode="auto">
          <a:xfrm>
            <a:off x="1363796" y="4338638"/>
            <a:ext cx="1872853" cy="0"/>
          </a:xfrm>
          <a:prstGeom prst="line">
            <a:avLst/>
          </a:prstGeom>
          <a:noFill/>
          <a:ln w="19050">
            <a:solidFill>
              <a:schemeClr val="tx1"/>
            </a:solidFill>
            <a:round/>
            <a:headEnd/>
            <a:tailEnd/>
          </a:ln>
          <a:effectLst/>
        </p:spPr>
        <p:txBody>
          <a:bodyPr/>
          <a:lstStyle/>
          <a:p>
            <a:endParaRPr lang="en-US"/>
          </a:p>
        </p:txBody>
      </p:sp>
      <p:sp>
        <p:nvSpPr>
          <p:cNvPr id="82950" name="Line 6"/>
          <p:cNvSpPr>
            <a:spLocks noChangeShapeType="1"/>
          </p:cNvSpPr>
          <p:nvPr/>
        </p:nvSpPr>
        <p:spPr bwMode="auto">
          <a:xfrm>
            <a:off x="1363796" y="3978275"/>
            <a:ext cx="1872853" cy="0"/>
          </a:xfrm>
          <a:prstGeom prst="line">
            <a:avLst/>
          </a:prstGeom>
          <a:noFill/>
          <a:ln w="19050">
            <a:solidFill>
              <a:schemeClr val="tx1"/>
            </a:solidFill>
            <a:round/>
            <a:headEnd/>
            <a:tailEnd/>
          </a:ln>
          <a:effectLst/>
        </p:spPr>
        <p:txBody>
          <a:bodyPr/>
          <a:lstStyle/>
          <a:p>
            <a:endParaRPr lang="en-US"/>
          </a:p>
        </p:txBody>
      </p:sp>
      <p:sp>
        <p:nvSpPr>
          <p:cNvPr id="82951" name="Line 7"/>
          <p:cNvSpPr>
            <a:spLocks noChangeShapeType="1"/>
          </p:cNvSpPr>
          <p:nvPr/>
        </p:nvSpPr>
        <p:spPr bwMode="auto">
          <a:xfrm>
            <a:off x="1363796" y="4699000"/>
            <a:ext cx="1872853" cy="0"/>
          </a:xfrm>
          <a:prstGeom prst="line">
            <a:avLst/>
          </a:prstGeom>
          <a:noFill/>
          <a:ln w="19050">
            <a:solidFill>
              <a:schemeClr val="tx1"/>
            </a:solidFill>
            <a:round/>
            <a:headEnd/>
            <a:tailEnd/>
          </a:ln>
          <a:effectLst/>
        </p:spPr>
        <p:txBody>
          <a:bodyPr/>
          <a:lstStyle/>
          <a:p>
            <a:endParaRPr lang="en-US"/>
          </a:p>
        </p:txBody>
      </p:sp>
      <p:sp>
        <p:nvSpPr>
          <p:cNvPr id="82952" name="Line 8"/>
          <p:cNvSpPr>
            <a:spLocks noChangeShapeType="1"/>
          </p:cNvSpPr>
          <p:nvPr/>
        </p:nvSpPr>
        <p:spPr bwMode="auto">
          <a:xfrm>
            <a:off x="1363796" y="3617913"/>
            <a:ext cx="1872853" cy="0"/>
          </a:xfrm>
          <a:prstGeom prst="line">
            <a:avLst/>
          </a:prstGeom>
          <a:noFill/>
          <a:ln w="19050">
            <a:solidFill>
              <a:schemeClr val="tx1"/>
            </a:solidFill>
            <a:round/>
            <a:headEnd/>
            <a:tailEnd/>
          </a:ln>
          <a:effectLst/>
        </p:spPr>
        <p:txBody>
          <a:bodyPr/>
          <a:lstStyle/>
          <a:p>
            <a:endParaRPr lang="en-US"/>
          </a:p>
        </p:txBody>
      </p:sp>
      <p:sp>
        <p:nvSpPr>
          <p:cNvPr id="82953" name="Line 9"/>
          <p:cNvSpPr>
            <a:spLocks noChangeShapeType="1"/>
          </p:cNvSpPr>
          <p:nvPr/>
        </p:nvSpPr>
        <p:spPr bwMode="auto">
          <a:xfrm>
            <a:off x="1363796" y="3186113"/>
            <a:ext cx="1872853" cy="0"/>
          </a:xfrm>
          <a:prstGeom prst="line">
            <a:avLst/>
          </a:prstGeom>
          <a:noFill/>
          <a:ln w="19050">
            <a:solidFill>
              <a:schemeClr val="tx1"/>
            </a:solidFill>
            <a:round/>
            <a:headEnd/>
            <a:tailEnd/>
          </a:ln>
          <a:effectLst/>
        </p:spPr>
        <p:txBody>
          <a:bodyPr/>
          <a:lstStyle/>
          <a:p>
            <a:endParaRPr lang="en-US"/>
          </a:p>
        </p:txBody>
      </p:sp>
      <p:sp>
        <p:nvSpPr>
          <p:cNvPr id="82954" name="AutoShape 10"/>
          <p:cNvSpPr>
            <a:spLocks noChangeArrowheads="1"/>
          </p:cNvSpPr>
          <p:nvPr/>
        </p:nvSpPr>
        <p:spPr bwMode="auto">
          <a:xfrm>
            <a:off x="1520296" y="4483100"/>
            <a:ext cx="233892" cy="215900"/>
          </a:xfrm>
          <a:prstGeom prst="flowChartConnector">
            <a:avLst/>
          </a:prstGeom>
          <a:solidFill>
            <a:srgbClr val="FF0000"/>
          </a:solidFill>
          <a:ln w="9525">
            <a:solidFill>
              <a:schemeClr val="tx1"/>
            </a:solidFill>
            <a:round/>
            <a:headEnd/>
            <a:tailEnd/>
          </a:ln>
          <a:effectLst/>
        </p:spPr>
        <p:txBody>
          <a:bodyPr wrap="none" anchor="ctr"/>
          <a:lstStyle/>
          <a:p>
            <a:endParaRPr lang="en-US"/>
          </a:p>
        </p:txBody>
      </p:sp>
      <p:sp>
        <p:nvSpPr>
          <p:cNvPr id="82955" name="AutoShape 11"/>
          <p:cNvSpPr>
            <a:spLocks noChangeArrowheads="1"/>
          </p:cNvSpPr>
          <p:nvPr/>
        </p:nvSpPr>
        <p:spPr bwMode="auto">
          <a:xfrm>
            <a:off x="2455862" y="4483100"/>
            <a:ext cx="233892" cy="215900"/>
          </a:xfrm>
          <a:prstGeom prst="flowChartConnector">
            <a:avLst/>
          </a:prstGeom>
          <a:solidFill>
            <a:srgbClr val="6600CC"/>
          </a:solidFill>
          <a:ln w="9525">
            <a:solidFill>
              <a:schemeClr val="tx1"/>
            </a:solidFill>
            <a:round/>
            <a:headEnd/>
            <a:tailEnd/>
          </a:ln>
          <a:effectLst/>
        </p:spPr>
        <p:txBody>
          <a:bodyPr wrap="none" anchor="ctr"/>
          <a:lstStyle/>
          <a:p>
            <a:endParaRPr lang="en-US"/>
          </a:p>
        </p:txBody>
      </p:sp>
      <p:sp>
        <p:nvSpPr>
          <p:cNvPr id="82956" name="AutoShape 12"/>
          <p:cNvSpPr>
            <a:spLocks noChangeArrowheads="1"/>
          </p:cNvSpPr>
          <p:nvPr/>
        </p:nvSpPr>
        <p:spPr bwMode="auto">
          <a:xfrm>
            <a:off x="2767145" y="4483100"/>
            <a:ext cx="233892" cy="2159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2957" name="AutoShape 13"/>
          <p:cNvSpPr>
            <a:spLocks noChangeArrowheads="1"/>
          </p:cNvSpPr>
          <p:nvPr/>
        </p:nvSpPr>
        <p:spPr bwMode="auto">
          <a:xfrm>
            <a:off x="1831579" y="4483100"/>
            <a:ext cx="233892" cy="215900"/>
          </a:xfrm>
          <a:prstGeom prst="flowChartConnector">
            <a:avLst/>
          </a:prstGeom>
          <a:solidFill>
            <a:srgbClr val="0000FF"/>
          </a:solidFill>
          <a:ln w="9525">
            <a:solidFill>
              <a:schemeClr val="tx1"/>
            </a:solidFill>
            <a:round/>
            <a:headEnd/>
            <a:tailEnd/>
          </a:ln>
          <a:effectLst/>
        </p:spPr>
        <p:txBody>
          <a:bodyPr wrap="none" anchor="ctr"/>
          <a:lstStyle/>
          <a:p>
            <a:endParaRPr lang="en-US"/>
          </a:p>
        </p:txBody>
      </p:sp>
      <p:sp>
        <p:nvSpPr>
          <p:cNvPr id="82958" name="AutoShape 14"/>
          <p:cNvSpPr>
            <a:spLocks noChangeArrowheads="1"/>
          </p:cNvSpPr>
          <p:nvPr/>
        </p:nvSpPr>
        <p:spPr bwMode="auto">
          <a:xfrm>
            <a:off x="2144581" y="4483100"/>
            <a:ext cx="233892" cy="215900"/>
          </a:xfrm>
          <a:prstGeom prst="flowChartConnector">
            <a:avLst/>
          </a:prstGeom>
          <a:solidFill>
            <a:srgbClr val="FFFF00"/>
          </a:solidFill>
          <a:ln w="9525">
            <a:solidFill>
              <a:schemeClr val="tx1"/>
            </a:solidFill>
            <a:round/>
            <a:headEnd/>
            <a:tailEnd/>
          </a:ln>
          <a:effectLst/>
        </p:spPr>
        <p:txBody>
          <a:bodyPr wrap="none" anchor="ctr"/>
          <a:lstStyle/>
          <a:p>
            <a:endParaRPr lang="en-US"/>
          </a:p>
        </p:txBody>
      </p:sp>
      <p:sp>
        <p:nvSpPr>
          <p:cNvPr id="82959" name="Rectangle 15"/>
          <p:cNvSpPr>
            <a:spLocks noChangeArrowheads="1"/>
          </p:cNvSpPr>
          <p:nvPr/>
        </p:nvSpPr>
        <p:spPr bwMode="auto">
          <a:xfrm>
            <a:off x="3314040" y="4843464"/>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0</a:t>
            </a:r>
            <a:endParaRPr kumimoji="1" lang="en-US" altLang="ko-KR" sz="2000" i="1" baseline="-25000">
              <a:latin typeface="Symbol" pitchFamily="18" charset="2"/>
              <a:ea typeface="굴림" pitchFamily="50" charset="-127"/>
            </a:endParaRPr>
          </a:p>
        </p:txBody>
      </p:sp>
      <p:sp>
        <p:nvSpPr>
          <p:cNvPr id="82960" name="Rectangle 16"/>
          <p:cNvSpPr>
            <a:spLocks noChangeArrowheads="1"/>
          </p:cNvSpPr>
          <p:nvPr/>
        </p:nvSpPr>
        <p:spPr bwMode="auto">
          <a:xfrm>
            <a:off x="3314040" y="4483101"/>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1</a:t>
            </a:r>
            <a:endParaRPr kumimoji="1" lang="en-US" altLang="ko-KR" sz="2000" i="1" baseline="-25000">
              <a:latin typeface="Symbol" pitchFamily="18" charset="2"/>
              <a:ea typeface="굴림" pitchFamily="50" charset="-127"/>
            </a:endParaRPr>
          </a:p>
        </p:txBody>
      </p:sp>
      <p:sp>
        <p:nvSpPr>
          <p:cNvPr id="82961" name="Rectangle 17"/>
          <p:cNvSpPr>
            <a:spLocks noChangeArrowheads="1"/>
          </p:cNvSpPr>
          <p:nvPr/>
        </p:nvSpPr>
        <p:spPr bwMode="auto">
          <a:xfrm>
            <a:off x="3314040" y="4122739"/>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2</a:t>
            </a:r>
            <a:endParaRPr kumimoji="1" lang="en-US" altLang="ko-KR" sz="2000" i="1" baseline="-25000">
              <a:latin typeface="Symbol" pitchFamily="18" charset="2"/>
              <a:ea typeface="굴림" pitchFamily="50" charset="-127"/>
            </a:endParaRPr>
          </a:p>
        </p:txBody>
      </p:sp>
      <p:sp>
        <p:nvSpPr>
          <p:cNvPr id="82962" name="Rectangle 18"/>
          <p:cNvSpPr>
            <a:spLocks noChangeArrowheads="1"/>
          </p:cNvSpPr>
          <p:nvPr/>
        </p:nvSpPr>
        <p:spPr bwMode="auto">
          <a:xfrm>
            <a:off x="3314040" y="3763964"/>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3</a:t>
            </a:r>
            <a:endParaRPr kumimoji="1" lang="en-US" altLang="ko-KR" sz="2000" i="1" baseline="-25000">
              <a:latin typeface="Symbol" pitchFamily="18" charset="2"/>
              <a:ea typeface="굴림" pitchFamily="50" charset="-127"/>
            </a:endParaRPr>
          </a:p>
        </p:txBody>
      </p:sp>
      <p:sp>
        <p:nvSpPr>
          <p:cNvPr id="82963" name="Rectangle 19"/>
          <p:cNvSpPr>
            <a:spLocks noChangeArrowheads="1"/>
          </p:cNvSpPr>
          <p:nvPr/>
        </p:nvSpPr>
        <p:spPr bwMode="auto">
          <a:xfrm>
            <a:off x="3314040" y="3403601"/>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4</a:t>
            </a:r>
            <a:endParaRPr kumimoji="1" lang="en-US" altLang="ko-KR" sz="2000" i="1" baseline="-25000">
              <a:latin typeface="Symbol" pitchFamily="18" charset="2"/>
              <a:ea typeface="굴림" pitchFamily="50" charset="-127"/>
            </a:endParaRPr>
          </a:p>
        </p:txBody>
      </p:sp>
      <p:sp>
        <p:nvSpPr>
          <p:cNvPr id="82964" name="Rectangle 20"/>
          <p:cNvSpPr>
            <a:spLocks noChangeArrowheads="1"/>
          </p:cNvSpPr>
          <p:nvPr/>
        </p:nvSpPr>
        <p:spPr bwMode="auto">
          <a:xfrm>
            <a:off x="3314040" y="2971801"/>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5</a:t>
            </a:r>
            <a:endParaRPr kumimoji="1" lang="en-US" altLang="ko-KR" sz="2000" i="1" baseline="-25000">
              <a:latin typeface="Symbol" pitchFamily="18" charset="2"/>
              <a:ea typeface="굴림" pitchFamily="50" charset="-127"/>
            </a:endParaRPr>
          </a:p>
        </p:txBody>
      </p:sp>
      <p:sp>
        <p:nvSpPr>
          <p:cNvPr id="82965" name="Line 21"/>
          <p:cNvSpPr>
            <a:spLocks noChangeShapeType="1"/>
          </p:cNvSpPr>
          <p:nvPr/>
        </p:nvSpPr>
        <p:spPr bwMode="auto">
          <a:xfrm>
            <a:off x="3938323" y="5057775"/>
            <a:ext cx="1872854" cy="0"/>
          </a:xfrm>
          <a:prstGeom prst="line">
            <a:avLst/>
          </a:prstGeom>
          <a:noFill/>
          <a:ln w="19050">
            <a:solidFill>
              <a:schemeClr val="tx1"/>
            </a:solidFill>
            <a:round/>
            <a:headEnd/>
            <a:tailEnd/>
          </a:ln>
          <a:effectLst/>
        </p:spPr>
        <p:txBody>
          <a:bodyPr/>
          <a:lstStyle/>
          <a:p>
            <a:endParaRPr lang="en-US"/>
          </a:p>
        </p:txBody>
      </p:sp>
      <p:sp>
        <p:nvSpPr>
          <p:cNvPr id="82966" name="Line 22"/>
          <p:cNvSpPr>
            <a:spLocks noChangeShapeType="1"/>
          </p:cNvSpPr>
          <p:nvPr/>
        </p:nvSpPr>
        <p:spPr bwMode="auto">
          <a:xfrm>
            <a:off x="3938323" y="4338638"/>
            <a:ext cx="1872854" cy="0"/>
          </a:xfrm>
          <a:prstGeom prst="line">
            <a:avLst/>
          </a:prstGeom>
          <a:noFill/>
          <a:ln w="19050">
            <a:solidFill>
              <a:schemeClr val="tx1"/>
            </a:solidFill>
            <a:round/>
            <a:headEnd/>
            <a:tailEnd/>
          </a:ln>
          <a:effectLst/>
        </p:spPr>
        <p:txBody>
          <a:bodyPr/>
          <a:lstStyle/>
          <a:p>
            <a:endParaRPr lang="en-US"/>
          </a:p>
        </p:txBody>
      </p:sp>
      <p:sp>
        <p:nvSpPr>
          <p:cNvPr id="82967" name="Line 23"/>
          <p:cNvSpPr>
            <a:spLocks noChangeShapeType="1"/>
          </p:cNvSpPr>
          <p:nvPr/>
        </p:nvSpPr>
        <p:spPr bwMode="auto">
          <a:xfrm>
            <a:off x="3938323" y="3978275"/>
            <a:ext cx="1872854" cy="0"/>
          </a:xfrm>
          <a:prstGeom prst="line">
            <a:avLst/>
          </a:prstGeom>
          <a:noFill/>
          <a:ln w="19050">
            <a:solidFill>
              <a:schemeClr val="tx1"/>
            </a:solidFill>
            <a:round/>
            <a:headEnd/>
            <a:tailEnd/>
          </a:ln>
          <a:effectLst/>
        </p:spPr>
        <p:txBody>
          <a:bodyPr/>
          <a:lstStyle/>
          <a:p>
            <a:endParaRPr lang="en-US"/>
          </a:p>
        </p:txBody>
      </p:sp>
      <p:sp>
        <p:nvSpPr>
          <p:cNvPr id="82968" name="Line 24"/>
          <p:cNvSpPr>
            <a:spLocks noChangeShapeType="1"/>
          </p:cNvSpPr>
          <p:nvPr/>
        </p:nvSpPr>
        <p:spPr bwMode="auto">
          <a:xfrm>
            <a:off x="3938323" y="4699000"/>
            <a:ext cx="1872854" cy="0"/>
          </a:xfrm>
          <a:prstGeom prst="line">
            <a:avLst/>
          </a:prstGeom>
          <a:noFill/>
          <a:ln w="19050">
            <a:solidFill>
              <a:schemeClr val="tx1"/>
            </a:solidFill>
            <a:round/>
            <a:headEnd/>
            <a:tailEnd/>
          </a:ln>
          <a:effectLst/>
        </p:spPr>
        <p:txBody>
          <a:bodyPr/>
          <a:lstStyle/>
          <a:p>
            <a:endParaRPr lang="en-US"/>
          </a:p>
        </p:txBody>
      </p:sp>
      <p:sp>
        <p:nvSpPr>
          <p:cNvPr id="82969" name="Line 25"/>
          <p:cNvSpPr>
            <a:spLocks noChangeShapeType="1"/>
          </p:cNvSpPr>
          <p:nvPr/>
        </p:nvSpPr>
        <p:spPr bwMode="auto">
          <a:xfrm>
            <a:off x="3938323" y="3617913"/>
            <a:ext cx="1872854" cy="0"/>
          </a:xfrm>
          <a:prstGeom prst="line">
            <a:avLst/>
          </a:prstGeom>
          <a:noFill/>
          <a:ln w="19050">
            <a:solidFill>
              <a:schemeClr val="tx1"/>
            </a:solidFill>
            <a:round/>
            <a:headEnd/>
            <a:tailEnd/>
          </a:ln>
          <a:effectLst/>
        </p:spPr>
        <p:txBody>
          <a:bodyPr/>
          <a:lstStyle/>
          <a:p>
            <a:endParaRPr lang="en-US"/>
          </a:p>
        </p:txBody>
      </p:sp>
      <p:sp>
        <p:nvSpPr>
          <p:cNvPr id="82970" name="Line 26"/>
          <p:cNvSpPr>
            <a:spLocks noChangeShapeType="1"/>
          </p:cNvSpPr>
          <p:nvPr/>
        </p:nvSpPr>
        <p:spPr bwMode="auto">
          <a:xfrm>
            <a:off x="3938323" y="3186113"/>
            <a:ext cx="1872854" cy="0"/>
          </a:xfrm>
          <a:prstGeom prst="line">
            <a:avLst/>
          </a:prstGeom>
          <a:noFill/>
          <a:ln w="19050">
            <a:solidFill>
              <a:schemeClr val="tx1"/>
            </a:solidFill>
            <a:round/>
            <a:headEnd/>
            <a:tailEnd/>
          </a:ln>
          <a:effectLst/>
        </p:spPr>
        <p:txBody>
          <a:bodyPr/>
          <a:lstStyle/>
          <a:p>
            <a:endParaRPr lang="en-US"/>
          </a:p>
        </p:txBody>
      </p:sp>
      <p:sp>
        <p:nvSpPr>
          <p:cNvPr id="82971" name="Rectangle 27"/>
          <p:cNvSpPr>
            <a:spLocks noChangeArrowheads="1"/>
          </p:cNvSpPr>
          <p:nvPr/>
        </p:nvSpPr>
        <p:spPr bwMode="auto">
          <a:xfrm>
            <a:off x="5888567" y="4843464"/>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0</a:t>
            </a:r>
            <a:endParaRPr kumimoji="1" lang="en-US" altLang="ko-KR" sz="2000" i="1" baseline="-25000">
              <a:latin typeface="Symbol" pitchFamily="18" charset="2"/>
              <a:ea typeface="굴림" pitchFamily="50" charset="-127"/>
            </a:endParaRPr>
          </a:p>
        </p:txBody>
      </p:sp>
      <p:sp>
        <p:nvSpPr>
          <p:cNvPr id="82972" name="Rectangle 28"/>
          <p:cNvSpPr>
            <a:spLocks noChangeArrowheads="1"/>
          </p:cNvSpPr>
          <p:nvPr/>
        </p:nvSpPr>
        <p:spPr bwMode="auto">
          <a:xfrm>
            <a:off x="5888567" y="4483101"/>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1</a:t>
            </a:r>
            <a:endParaRPr kumimoji="1" lang="en-US" altLang="ko-KR" sz="2000" i="1" baseline="-25000">
              <a:latin typeface="Symbol" pitchFamily="18" charset="2"/>
              <a:ea typeface="굴림" pitchFamily="50" charset="-127"/>
            </a:endParaRPr>
          </a:p>
        </p:txBody>
      </p:sp>
      <p:sp>
        <p:nvSpPr>
          <p:cNvPr id="82973" name="Rectangle 29"/>
          <p:cNvSpPr>
            <a:spLocks noChangeArrowheads="1"/>
          </p:cNvSpPr>
          <p:nvPr/>
        </p:nvSpPr>
        <p:spPr bwMode="auto">
          <a:xfrm>
            <a:off x="5888567" y="4122739"/>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2</a:t>
            </a:r>
            <a:endParaRPr kumimoji="1" lang="en-US" altLang="ko-KR" sz="2000" i="1" baseline="-25000">
              <a:latin typeface="Symbol" pitchFamily="18" charset="2"/>
              <a:ea typeface="굴림" pitchFamily="50" charset="-127"/>
            </a:endParaRPr>
          </a:p>
        </p:txBody>
      </p:sp>
      <p:sp>
        <p:nvSpPr>
          <p:cNvPr id="82974" name="Rectangle 30"/>
          <p:cNvSpPr>
            <a:spLocks noChangeArrowheads="1"/>
          </p:cNvSpPr>
          <p:nvPr/>
        </p:nvSpPr>
        <p:spPr bwMode="auto">
          <a:xfrm>
            <a:off x="5888567" y="3763964"/>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3</a:t>
            </a:r>
            <a:endParaRPr kumimoji="1" lang="en-US" altLang="ko-KR" sz="2000" i="1" baseline="-25000">
              <a:latin typeface="Symbol" pitchFamily="18" charset="2"/>
              <a:ea typeface="굴림" pitchFamily="50" charset="-127"/>
            </a:endParaRPr>
          </a:p>
        </p:txBody>
      </p:sp>
      <p:sp>
        <p:nvSpPr>
          <p:cNvPr id="82975" name="Rectangle 31"/>
          <p:cNvSpPr>
            <a:spLocks noChangeArrowheads="1"/>
          </p:cNvSpPr>
          <p:nvPr/>
        </p:nvSpPr>
        <p:spPr bwMode="auto">
          <a:xfrm>
            <a:off x="5888567" y="3403601"/>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4</a:t>
            </a:r>
            <a:endParaRPr kumimoji="1" lang="en-US" altLang="ko-KR" sz="2000" i="1" baseline="-25000">
              <a:latin typeface="Symbol" pitchFamily="18" charset="2"/>
              <a:ea typeface="굴림" pitchFamily="50" charset="-127"/>
            </a:endParaRPr>
          </a:p>
        </p:txBody>
      </p:sp>
      <p:sp>
        <p:nvSpPr>
          <p:cNvPr id="82976" name="Rectangle 32"/>
          <p:cNvSpPr>
            <a:spLocks noChangeArrowheads="1"/>
          </p:cNvSpPr>
          <p:nvPr/>
        </p:nvSpPr>
        <p:spPr bwMode="auto">
          <a:xfrm>
            <a:off x="5888567" y="2971801"/>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5</a:t>
            </a:r>
            <a:endParaRPr kumimoji="1" lang="en-US" altLang="ko-KR" sz="2000" i="1" baseline="-25000">
              <a:latin typeface="Symbol" pitchFamily="18" charset="2"/>
              <a:ea typeface="굴림" pitchFamily="50" charset="-127"/>
            </a:endParaRPr>
          </a:p>
        </p:txBody>
      </p:sp>
      <p:sp>
        <p:nvSpPr>
          <p:cNvPr id="82977" name="Line 33"/>
          <p:cNvSpPr>
            <a:spLocks noChangeShapeType="1"/>
          </p:cNvSpPr>
          <p:nvPr/>
        </p:nvSpPr>
        <p:spPr bwMode="auto">
          <a:xfrm>
            <a:off x="6590242" y="5059363"/>
            <a:ext cx="1872854" cy="0"/>
          </a:xfrm>
          <a:prstGeom prst="line">
            <a:avLst/>
          </a:prstGeom>
          <a:noFill/>
          <a:ln w="19050">
            <a:solidFill>
              <a:schemeClr val="tx1"/>
            </a:solidFill>
            <a:round/>
            <a:headEnd/>
            <a:tailEnd/>
          </a:ln>
          <a:effectLst/>
        </p:spPr>
        <p:txBody>
          <a:bodyPr/>
          <a:lstStyle/>
          <a:p>
            <a:endParaRPr lang="en-US"/>
          </a:p>
        </p:txBody>
      </p:sp>
      <p:sp>
        <p:nvSpPr>
          <p:cNvPr id="82978" name="Line 34"/>
          <p:cNvSpPr>
            <a:spLocks noChangeShapeType="1"/>
          </p:cNvSpPr>
          <p:nvPr/>
        </p:nvSpPr>
        <p:spPr bwMode="auto">
          <a:xfrm>
            <a:off x="6590242" y="4340225"/>
            <a:ext cx="1872854" cy="0"/>
          </a:xfrm>
          <a:prstGeom prst="line">
            <a:avLst/>
          </a:prstGeom>
          <a:noFill/>
          <a:ln w="19050">
            <a:solidFill>
              <a:schemeClr val="tx1"/>
            </a:solidFill>
            <a:round/>
            <a:headEnd/>
            <a:tailEnd/>
          </a:ln>
          <a:effectLst/>
        </p:spPr>
        <p:txBody>
          <a:bodyPr/>
          <a:lstStyle/>
          <a:p>
            <a:endParaRPr lang="en-US"/>
          </a:p>
        </p:txBody>
      </p:sp>
      <p:sp>
        <p:nvSpPr>
          <p:cNvPr id="82979" name="Line 35"/>
          <p:cNvSpPr>
            <a:spLocks noChangeShapeType="1"/>
          </p:cNvSpPr>
          <p:nvPr/>
        </p:nvSpPr>
        <p:spPr bwMode="auto">
          <a:xfrm>
            <a:off x="6590242" y="3979863"/>
            <a:ext cx="1872854" cy="0"/>
          </a:xfrm>
          <a:prstGeom prst="line">
            <a:avLst/>
          </a:prstGeom>
          <a:noFill/>
          <a:ln w="19050">
            <a:solidFill>
              <a:schemeClr val="tx1"/>
            </a:solidFill>
            <a:round/>
            <a:headEnd/>
            <a:tailEnd/>
          </a:ln>
          <a:effectLst/>
        </p:spPr>
        <p:txBody>
          <a:bodyPr/>
          <a:lstStyle/>
          <a:p>
            <a:endParaRPr lang="en-US"/>
          </a:p>
        </p:txBody>
      </p:sp>
      <p:sp>
        <p:nvSpPr>
          <p:cNvPr id="82980" name="Line 36"/>
          <p:cNvSpPr>
            <a:spLocks noChangeShapeType="1"/>
          </p:cNvSpPr>
          <p:nvPr/>
        </p:nvSpPr>
        <p:spPr bwMode="auto">
          <a:xfrm>
            <a:off x="6590242" y="4700588"/>
            <a:ext cx="1872854" cy="0"/>
          </a:xfrm>
          <a:prstGeom prst="line">
            <a:avLst/>
          </a:prstGeom>
          <a:noFill/>
          <a:ln w="19050">
            <a:solidFill>
              <a:schemeClr val="tx1"/>
            </a:solidFill>
            <a:round/>
            <a:headEnd/>
            <a:tailEnd/>
          </a:ln>
          <a:effectLst/>
        </p:spPr>
        <p:txBody>
          <a:bodyPr/>
          <a:lstStyle/>
          <a:p>
            <a:endParaRPr lang="en-US"/>
          </a:p>
        </p:txBody>
      </p:sp>
      <p:sp>
        <p:nvSpPr>
          <p:cNvPr id="82981" name="Line 37"/>
          <p:cNvSpPr>
            <a:spLocks noChangeShapeType="1"/>
          </p:cNvSpPr>
          <p:nvPr/>
        </p:nvSpPr>
        <p:spPr bwMode="auto">
          <a:xfrm>
            <a:off x="6590242" y="3619500"/>
            <a:ext cx="1872854" cy="0"/>
          </a:xfrm>
          <a:prstGeom prst="line">
            <a:avLst/>
          </a:prstGeom>
          <a:noFill/>
          <a:ln w="19050">
            <a:solidFill>
              <a:schemeClr val="tx1"/>
            </a:solidFill>
            <a:round/>
            <a:headEnd/>
            <a:tailEnd/>
          </a:ln>
          <a:effectLst/>
        </p:spPr>
        <p:txBody>
          <a:bodyPr/>
          <a:lstStyle/>
          <a:p>
            <a:endParaRPr lang="en-US"/>
          </a:p>
        </p:txBody>
      </p:sp>
      <p:sp>
        <p:nvSpPr>
          <p:cNvPr id="82982" name="Line 38"/>
          <p:cNvSpPr>
            <a:spLocks noChangeShapeType="1"/>
          </p:cNvSpPr>
          <p:nvPr/>
        </p:nvSpPr>
        <p:spPr bwMode="auto">
          <a:xfrm>
            <a:off x="6590242" y="3187700"/>
            <a:ext cx="1872854" cy="0"/>
          </a:xfrm>
          <a:prstGeom prst="line">
            <a:avLst/>
          </a:prstGeom>
          <a:noFill/>
          <a:ln w="19050">
            <a:solidFill>
              <a:schemeClr val="tx1"/>
            </a:solidFill>
            <a:round/>
            <a:headEnd/>
            <a:tailEnd/>
          </a:ln>
          <a:effectLst/>
        </p:spPr>
        <p:txBody>
          <a:bodyPr/>
          <a:lstStyle/>
          <a:p>
            <a:endParaRPr lang="en-US"/>
          </a:p>
        </p:txBody>
      </p:sp>
      <p:sp>
        <p:nvSpPr>
          <p:cNvPr id="82983" name="Rectangle 39"/>
          <p:cNvSpPr>
            <a:spLocks noChangeArrowheads="1"/>
          </p:cNvSpPr>
          <p:nvPr/>
        </p:nvSpPr>
        <p:spPr bwMode="auto">
          <a:xfrm>
            <a:off x="8540486" y="4845051"/>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0</a:t>
            </a:r>
            <a:endParaRPr kumimoji="1" lang="en-US" altLang="ko-KR" sz="2000" i="1" baseline="-25000">
              <a:latin typeface="Symbol" pitchFamily="18" charset="2"/>
              <a:ea typeface="굴림" pitchFamily="50" charset="-127"/>
            </a:endParaRPr>
          </a:p>
        </p:txBody>
      </p:sp>
      <p:sp>
        <p:nvSpPr>
          <p:cNvPr id="82984" name="Rectangle 40"/>
          <p:cNvSpPr>
            <a:spLocks noChangeArrowheads="1"/>
          </p:cNvSpPr>
          <p:nvPr/>
        </p:nvSpPr>
        <p:spPr bwMode="auto">
          <a:xfrm>
            <a:off x="8540486" y="4484689"/>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1</a:t>
            </a:r>
            <a:endParaRPr kumimoji="1" lang="en-US" altLang="ko-KR" sz="2000" i="1" baseline="-25000">
              <a:latin typeface="Symbol" pitchFamily="18" charset="2"/>
              <a:ea typeface="굴림" pitchFamily="50" charset="-127"/>
            </a:endParaRPr>
          </a:p>
        </p:txBody>
      </p:sp>
      <p:sp>
        <p:nvSpPr>
          <p:cNvPr id="82985" name="Rectangle 41"/>
          <p:cNvSpPr>
            <a:spLocks noChangeArrowheads="1"/>
          </p:cNvSpPr>
          <p:nvPr/>
        </p:nvSpPr>
        <p:spPr bwMode="auto">
          <a:xfrm>
            <a:off x="8540486" y="4124326"/>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2</a:t>
            </a:r>
            <a:endParaRPr kumimoji="1" lang="en-US" altLang="ko-KR" sz="2000" i="1" baseline="-25000">
              <a:latin typeface="Symbol" pitchFamily="18" charset="2"/>
              <a:ea typeface="굴림" pitchFamily="50" charset="-127"/>
            </a:endParaRPr>
          </a:p>
        </p:txBody>
      </p:sp>
      <p:sp>
        <p:nvSpPr>
          <p:cNvPr id="82986" name="Rectangle 42"/>
          <p:cNvSpPr>
            <a:spLocks noChangeArrowheads="1"/>
          </p:cNvSpPr>
          <p:nvPr/>
        </p:nvSpPr>
        <p:spPr bwMode="auto">
          <a:xfrm>
            <a:off x="8540486" y="3765551"/>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3</a:t>
            </a:r>
            <a:endParaRPr kumimoji="1" lang="en-US" altLang="ko-KR" sz="2000" i="1" baseline="-25000">
              <a:latin typeface="Symbol" pitchFamily="18" charset="2"/>
              <a:ea typeface="굴림" pitchFamily="50" charset="-127"/>
            </a:endParaRPr>
          </a:p>
        </p:txBody>
      </p:sp>
      <p:sp>
        <p:nvSpPr>
          <p:cNvPr id="82987" name="Rectangle 43"/>
          <p:cNvSpPr>
            <a:spLocks noChangeArrowheads="1"/>
          </p:cNvSpPr>
          <p:nvPr/>
        </p:nvSpPr>
        <p:spPr bwMode="auto">
          <a:xfrm>
            <a:off x="8540486" y="3405189"/>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4</a:t>
            </a:r>
            <a:endParaRPr kumimoji="1" lang="en-US" altLang="ko-KR" sz="2000" i="1" baseline="-25000">
              <a:latin typeface="Symbol" pitchFamily="18" charset="2"/>
              <a:ea typeface="굴림" pitchFamily="50" charset="-127"/>
            </a:endParaRPr>
          </a:p>
        </p:txBody>
      </p:sp>
      <p:sp>
        <p:nvSpPr>
          <p:cNvPr id="82988" name="Rectangle 44"/>
          <p:cNvSpPr>
            <a:spLocks noChangeArrowheads="1"/>
          </p:cNvSpPr>
          <p:nvPr/>
        </p:nvSpPr>
        <p:spPr bwMode="auto">
          <a:xfrm>
            <a:off x="8540486" y="2973389"/>
            <a:ext cx="409310" cy="396875"/>
          </a:xfrm>
          <a:prstGeom prst="rect">
            <a:avLst/>
          </a:prstGeom>
          <a:noFill/>
          <a:ln w="9525">
            <a:noFill/>
            <a:miter lim="800000"/>
            <a:headEnd/>
            <a:tailEnd/>
          </a:ln>
          <a:effectLst/>
        </p:spPr>
        <p:txBody>
          <a:bodyPr>
            <a:spAutoFit/>
          </a:bodyPr>
          <a:lstStyle/>
          <a:p>
            <a:pPr algn="l" latinLnBrk="1"/>
            <a:r>
              <a:rPr kumimoji="1" lang="en-US" altLang="ko-KR" sz="2000" i="1">
                <a:latin typeface="Symbol" pitchFamily="18" charset="2"/>
                <a:ea typeface="굴림" pitchFamily="50" charset="-127"/>
              </a:rPr>
              <a:t>5</a:t>
            </a:r>
            <a:endParaRPr kumimoji="1" lang="en-US" altLang="ko-KR" sz="2000" i="1" baseline="-25000">
              <a:latin typeface="Symbol" pitchFamily="18" charset="2"/>
              <a:ea typeface="굴림" pitchFamily="50" charset="-127"/>
            </a:endParaRPr>
          </a:p>
        </p:txBody>
      </p:sp>
      <p:sp>
        <p:nvSpPr>
          <p:cNvPr id="82989" name="AutoShape 45"/>
          <p:cNvSpPr>
            <a:spLocks noChangeArrowheads="1"/>
          </p:cNvSpPr>
          <p:nvPr/>
        </p:nvSpPr>
        <p:spPr bwMode="auto">
          <a:xfrm>
            <a:off x="4326996" y="4843463"/>
            <a:ext cx="233892" cy="215900"/>
          </a:xfrm>
          <a:prstGeom prst="flowChartConnector">
            <a:avLst/>
          </a:prstGeom>
          <a:solidFill>
            <a:srgbClr val="FF0000"/>
          </a:solidFill>
          <a:ln w="9525">
            <a:solidFill>
              <a:schemeClr val="tx1"/>
            </a:solidFill>
            <a:round/>
            <a:headEnd/>
            <a:tailEnd/>
          </a:ln>
          <a:effectLst/>
        </p:spPr>
        <p:txBody>
          <a:bodyPr wrap="none" anchor="ctr"/>
          <a:lstStyle/>
          <a:p>
            <a:endParaRPr lang="en-US"/>
          </a:p>
        </p:txBody>
      </p:sp>
      <p:sp>
        <p:nvSpPr>
          <p:cNvPr id="82990" name="AutoShape 46"/>
          <p:cNvSpPr>
            <a:spLocks noChangeArrowheads="1"/>
          </p:cNvSpPr>
          <p:nvPr/>
        </p:nvSpPr>
        <p:spPr bwMode="auto">
          <a:xfrm>
            <a:off x="4873889" y="3763963"/>
            <a:ext cx="233892" cy="215900"/>
          </a:xfrm>
          <a:prstGeom prst="flowChartConnector">
            <a:avLst/>
          </a:prstGeom>
          <a:solidFill>
            <a:srgbClr val="6600CC"/>
          </a:solidFill>
          <a:ln w="9525">
            <a:solidFill>
              <a:schemeClr val="tx1"/>
            </a:solidFill>
            <a:round/>
            <a:headEnd/>
            <a:tailEnd/>
          </a:ln>
          <a:effectLst/>
        </p:spPr>
        <p:txBody>
          <a:bodyPr wrap="none" anchor="ctr"/>
          <a:lstStyle/>
          <a:p>
            <a:endParaRPr lang="en-US"/>
          </a:p>
        </p:txBody>
      </p:sp>
      <p:sp>
        <p:nvSpPr>
          <p:cNvPr id="82991" name="AutoShape 47"/>
          <p:cNvSpPr>
            <a:spLocks noChangeArrowheads="1"/>
          </p:cNvSpPr>
          <p:nvPr/>
        </p:nvSpPr>
        <p:spPr bwMode="auto">
          <a:xfrm>
            <a:off x="4873889" y="4122738"/>
            <a:ext cx="233892" cy="2159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2992" name="AutoShape 48"/>
          <p:cNvSpPr>
            <a:spLocks noChangeArrowheads="1"/>
          </p:cNvSpPr>
          <p:nvPr/>
        </p:nvSpPr>
        <p:spPr bwMode="auto">
          <a:xfrm>
            <a:off x="4638279" y="4843463"/>
            <a:ext cx="233892" cy="215900"/>
          </a:xfrm>
          <a:prstGeom prst="flowChartConnector">
            <a:avLst/>
          </a:prstGeom>
          <a:solidFill>
            <a:srgbClr val="0000FF"/>
          </a:solidFill>
          <a:ln w="9525">
            <a:solidFill>
              <a:schemeClr val="tx1"/>
            </a:solidFill>
            <a:round/>
            <a:headEnd/>
            <a:tailEnd/>
          </a:ln>
          <a:effectLst/>
        </p:spPr>
        <p:txBody>
          <a:bodyPr wrap="none" anchor="ctr"/>
          <a:lstStyle/>
          <a:p>
            <a:endParaRPr lang="en-US"/>
          </a:p>
        </p:txBody>
      </p:sp>
      <p:sp>
        <p:nvSpPr>
          <p:cNvPr id="82993" name="AutoShape 49"/>
          <p:cNvSpPr>
            <a:spLocks noChangeArrowheads="1"/>
          </p:cNvSpPr>
          <p:nvPr/>
        </p:nvSpPr>
        <p:spPr bwMode="auto">
          <a:xfrm>
            <a:off x="4951281" y="4843463"/>
            <a:ext cx="233892" cy="215900"/>
          </a:xfrm>
          <a:prstGeom prst="flowChartConnector">
            <a:avLst/>
          </a:prstGeom>
          <a:solidFill>
            <a:srgbClr val="FFFF00"/>
          </a:solidFill>
          <a:ln w="9525">
            <a:solidFill>
              <a:schemeClr val="tx1"/>
            </a:solidFill>
            <a:round/>
            <a:headEnd/>
            <a:tailEnd/>
          </a:ln>
          <a:effectLst/>
        </p:spPr>
        <p:txBody>
          <a:bodyPr wrap="none" anchor="ctr"/>
          <a:lstStyle/>
          <a:p>
            <a:endParaRPr lang="en-US"/>
          </a:p>
        </p:txBody>
      </p:sp>
      <p:sp>
        <p:nvSpPr>
          <p:cNvPr id="82994" name="AutoShape 50"/>
          <p:cNvSpPr>
            <a:spLocks noChangeArrowheads="1"/>
          </p:cNvSpPr>
          <p:nvPr/>
        </p:nvSpPr>
        <p:spPr bwMode="auto">
          <a:xfrm>
            <a:off x="7993592" y="2971800"/>
            <a:ext cx="233892" cy="215900"/>
          </a:xfrm>
          <a:prstGeom prst="flowChartConnector">
            <a:avLst/>
          </a:prstGeom>
          <a:solidFill>
            <a:srgbClr val="FF0000"/>
          </a:solidFill>
          <a:ln w="9525">
            <a:solidFill>
              <a:schemeClr val="tx1"/>
            </a:solidFill>
            <a:round/>
            <a:headEnd/>
            <a:tailEnd/>
          </a:ln>
          <a:effectLst/>
        </p:spPr>
        <p:txBody>
          <a:bodyPr wrap="none" anchor="ctr"/>
          <a:lstStyle/>
          <a:p>
            <a:endParaRPr lang="en-US"/>
          </a:p>
        </p:txBody>
      </p:sp>
      <p:sp>
        <p:nvSpPr>
          <p:cNvPr id="82995" name="AutoShape 51"/>
          <p:cNvSpPr>
            <a:spLocks noChangeArrowheads="1"/>
          </p:cNvSpPr>
          <p:nvPr/>
        </p:nvSpPr>
        <p:spPr bwMode="auto">
          <a:xfrm>
            <a:off x="7761420" y="4843463"/>
            <a:ext cx="233892" cy="215900"/>
          </a:xfrm>
          <a:prstGeom prst="flowChartConnector">
            <a:avLst/>
          </a:prstGeom>
          <a:solidFill>
            <a:srgbClr val="6600CC"/>
          </a:solidFill>
          <a:ln w="9525">
            <a:solidFill>
              <a:schemeClr val="tx1"/>
            </a:solidFill>
            <a:round/>
            <a:headEnd/>
            <a:tailEnd/>
          </a:ln>
          <a:effectLst/>
        </p:spPr>
        <p:txBody>
          <a:bodyPr wrap="none" anchor="ctr"/>
          <a:lstStyle/>
          <a:p>
            <a:endParaRPr lang="en-US"/>
          </a:p>
        </p:txBody>
      </p:sp>
      <p:sp>
        <p:nvSpPr>
          <p:cNvPr id="82996" name="AutoShape 52"/>
          <p:cNvSpPr>
            <a:spLocks noChangeArrowheads="1"/>
          </p:cNvSpPr>
          <p:nvPr/>
        </p:nvSpPr>
        <p:spPr bwMode="auto">
          <a:xfrm>
            <a:off x="8072702" y="4843463"/>
            <a:ext cx="233892" cy="2159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2997" name="AutoShape 53"/>
          <p:cNvSpPr>
            <a:spLocks noChangeArrowheads="1"/>
          </p:cNvSpPr>
          <p:nvPr/>
        </p:nvSpPr>
        <p:spPr bwMode="auto">
          <a:xfrm>
            <a:off x="7137135" y="4843463"/>
            <a:ext cx="233892" cy="215900"/>
          </a:xfrm>
          <a:prstGeom prst="flowChartConnector">
            <a:avLst/>
          </a:prstGeom>
          <a:solidFill>
            <a:srgbClr val="0000FF"/>
          </a:solidFill>
          <a:ln w="9525">
            <a:solidFill>
              <a:schemeClr val="tx1"/>
            </a:solidFill>
            <a:round/>
            <a:headEnd/>
            <a:tailEnd/>
          </a:ln>
          <a:effectLst/>
        </p:spPr>
        <p:txBody>
          <a:bodyPr wrap="none" anchor="ctr"/>
          <a:lstStyle/>
          <a:p>
            <a:endParaRPr lang="en-US"/>
          </a:p>
        </p:txBody>
      </p:sp>
      <p:sp>
        <p:nvSpPr>
          <p:cNvPr id="82998" name="AutoShape 54"/>
          <p:cNvSpPr>
            <a:spLocks noChangeArrowheads="1"/>
          </p:cNvSpPr>
          <p:nvPr/>
        </p:nvSpPr>
        <p:spPr bwMode="auto">
          <a:xfrm>
            <a:off x="7450137" y="4843463"/>
            <a:ext cx="233892" cy="215900"/>
          </a:xfrm>
          <a:prstGeom prst="flowChartConnector">
            <a:avLst/>
          </a:prstGeom>
          <a:solidFill>
            <a:srgbClr val="FFFF00"/>
          </a:solidFill>
          <a:ln w="9525">
            <a:solidFill>
              <a:schemeClr val="tx1"/>
            </a:solidFill>
            <a:round/>
            <a:headEnd/>
            <a:tailEnd/>
          </a:ln>
          <a:effectLst/>
        </p:spPr>
        <p:txBody>
          <a:bodyPr wrap="none" anchor="ctr"/>
          <a:lstStyle/>
          <a:p>
            <a:endParaRPr lang="en-US"/>
          </a:p>
        </p:txBody>
      </p:sp>
      <p:sp>
        <p:nvSpPr>
          <p:cNvPr id="83000" name="Text Box 56"/>
          <p:cNvSpPr txBox="1">
            <a:spLocks noChangeArrowheads="1"/>
          </p:cNvSpPr>
          <p:nvPr/>
        </p:nvSpPr>
        <p:spPr bwMode="auto">
          <a:xfrm>
            <a:off x="762000" y="5343526"/>
            <a:ext cx="8077200" cy="701675"/>
          </a:xfrm>
          <a:prstGeom prst="rect">
            <a:avLst/>
          </a:prstGeom>
          <a:noFill/>
          <a:ln w="9525">
            <a:noFill/>
            <a:miter lim="800000"/>
            <a:headEnd/>
            <a:tailEnd/>
          </a:ln>
          <a:effectLst/>
        </p:spPr>
        <p:txBody>
          <a:bodyPr wrap="square">
            <a:spAutoFit/>
          </a:bodyPr>
          <a:lstStyle/>
          <a:p>
            <a:pPr algn="l" latinLnBrk="1">
              <a:buFont typeface="Wingdings" pitchFamily="2" charset="2"/>
              <a:buChar char="Ø"/>
            </a:pPr>
            <a:r>
              <a:rPr kumimoji="1" lang="en-US" altLang="ko-KR" sz="2000" i="1" dirty="0">
                <a:latin typeface="Times New Roman" pitchFamily="18" charset="0"/>
                <a:ea typeface="굴림" pitchFamily="50" charset="-127"/>
                <a:cs typeface="Times New Roman" pitchFamily="18" charset="0"/>
              </a:rPr>
              <a:t>All configurations have equal probability, but</a:t>
            </a:r>
          </a:p>
          <a:p>
            <a:pPr algn="l" latinLnBrk="1">
              <a:buFont typeface="Wingdings" pitchFamily="2" charset="2"/>
              <a:buChar char="Ø"/>
            </a:pPr>
            <a:r>
              <a:rPr kumimoji="1" lang="en-US" altLang="ko-KR" sz="2000" i="1" dirty="0">
                <a:latin typeface="Times New Roman" pitchFamily="18" charset="0"/>
                <a:ea typeface="굴림" pitchFamily="50" charset="-127"/>
                <a:cs typeface="Times New Roman" pitchFamily="18" charset="0"/>
              </a:rPr>
              <a:t>possible number of way (weight) is different. </a:t>
            </a:r>
          </a:p>
        </p:txBody>
      </p:sp>
      <p:sp>
        <p:nvSpPr>
          <p:cNvPr id="57" name="Rectangle 56"/>
          <p:cNvSpPr/>
          <p:nvPr/>
        </p:nvSpPr>
        <p:spPr>
          <a:xfrm>
            <a:off x="304800" y="685800"/>
            <a:ext cx="9296400" cy="1323439"/>
          </a:xfrm>
          <a:prstGeom prst="rect">
            <a:avLst/>
          </a:prstGeom>
        </p:spPr>
        <p:txBody>
          <a:bodyPr wrap="square">
            <a:spAutoFit/>
          </a:bodyPr>
          <a:lstStyle/>
          <a:p>
            <a:pPr>
              <a:buFont typeface="Wingdings" pitchFamily="2" charset="2"/>
              <a:buChar char="v"/>
            </a:pPr>
            <a:r>
              <a:rPr lang="en-US" altLang="ko-KR" sz="2000" dirty="0" smtClean="0">
                <a:latin typeface="Times New Roman" pitchFamily="18" charset="0"/>
                <a:ea typeface="굴림" pitchFamily="50" charset="-127"/>
                <a:cs typeface="Times New Roman" pitchFamily="18" charset="0"/>
              </a:rPr>
              <a:t>For large number of molecules and large number of energy levels, there is a </a:t>
            </a:r>
            <a:r>
              <a:rPr lang="en-US" altLang="ko-KR" sz="2000" u="sng" dirty="0" smtClean="0">
                <a:solidFill>
                  <a:srgbClr val="A50021"/>
                </a:solidFill>
                <a:latin typeface="Times New Roman" pitchFamily="18" charset="0"/>
                <a:ea typeface="굴림" pitchFamily="50" charset="-127"/>
                <a:cs typeface="Times New Roman" pitchFamily="18" charset="0"/>
              </a:rPr>
              <a:t>dominating configuration</a:t>
            </a:r>
            <a:r>
              <a:rPr lang="en-US" altLang="ko-KR" sz="2000" dirty="0" smtClean="0">
                <a:latin typeface="Times New Roman" pitchFamily="18" charset="0"/>
                <a:ea typeface="굴림" pitchFamily="50" charset="-127"/>
                <a:cs typeface="Times New Roman" pitchFamily="18" charset="0"/>
              </a:rPr>
              <a:t>. </a:t>
            </a:r>
          </a:p>
          <a:p>
            <a:pPr>
              <a:buFont typeface="Wingdings" pitchFamily="2" charset="2"/>
              <a:buChar char="v"/>
            </a:pPr>
            <a:r>
              <a:rPr lang="en-US" altLang="ko-KR" sz="2000" dirty="0" smtClean="0">
                <a:latin typeface="Times New Roman" pitchFamily="18" charset="0"/>
                <a:ea typeface="굴림" pitchFamily="50" charset="-127"/>
                <a:cs typeface="Times New Roman" pitchFamily="18" charset="0"/>
              </a:rPr>
              <a:t>The weight of the dominating configuration is </a:t>
            </a:r>
            <a:r>
              <a:rPr lang="en-US" altLang="ko-KR" sz="2000" u="sng" dirty="0" smtClean="0">
                <a:solidFill>
                  <a:srgbClr val="A50021"/>
                </a:solidFill>
                <a:latin typeface="Times New Roman" pitchFamily="18" charset="0"/>
                <a:ea typeface="굴림" pitchFamily="50" charset="-127"/>
                <a:cs typeface="Times New Roman" pitchFamily="18" charset="0"/>
              </a:rPr>
              <a:t>much more larger</a:t>
            </a:r>
            <a:r>
              <a:rPr lang="en-US" altLang="ko-KR" sz="2000" dirty="0" smtClean="0">
                <a:latin typeface="Times New Roman" pitchFamily="18" charset="0"/>
                <a:ea typeface="굴림" pitchFamily="50" charset="-127"/>
                <a:cs typeface="Times New Roman" pitchFamily="18" charset="0"/>
              </a:rPr>
              <a:t> than the other configurations. </a:t>
            </a:r>
            <a:endParaRPr lang="en-US" altLang="ko-KR" sz="2000" dirty="0">
              <a:latin typeface="Times New Roman" pitchFamily="18" charset="0"/>
              <a:ea typeface="굴림" pitchFamily="50" charset="-127"/>
              <a:cs typeface="Times New Roman" pitchFamily="18" charset="0"/>
            </a:endParaRPr>
          </a:p>
        </p:txBody>
      </p:sp>
      <p:cxnSp>
        <p:nvCxnSpPr>
          <p:cNvPr id="58" name="Straight Connector 57"/>
          <p:cNvCxnSpPr/>
          <p:nvPr/>
        </p:nvCxnSpPr>
        <p:spPr>
          <a:xfrm>
            <a:off x="-1"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0711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0" y="762000"/>
            <a:ext cx="9753600" cy="5943600"/>
          </a:xfrm>
        </p:spPr>
        <p:txBody>
          <a:bodyPr/>
          <a:lstStyle/>
          <a:p>
            <a:pPr>
              <a:lnSpc>
                <a:spcPct val="150000"/>
              </a:lnSpc>
              <a:buFont typeface="Wingdings" pitchFamily="2" charset="2"/>
              <a:buChar char="Ø"/>
            </a:pPr>
            <a:endParaRPr lang="en-US" sz="2400" dirty="0" smtClean="0">
              <a:latin typeface="Times New Roman" pitchFamily="18" charset="0"/>
              <a:cs typeface="Times New Roman" pitchFamily="18" charset="0"/>
            </a:endParaRPr>
          </a:p>
          <a:p>
            <a:pPr>
              <a:lnSpc>
                <a:spcPct val="150000"/>
              </a:lnSpc>
              <a:buFont typeface="Wingdings" pitchFamily="2" charset="2"/>
              <a:buChar char="Ø"/>
            </a:pPr>
            <a:endParaRPr lang="en-US" sz="2400" dirty="0" smtClean="0">
              <a:latin typeface="Times New Roman" pitchFamily="18" charset="0"/>
              <a:cs typeface="Times New Roman" pitchFamily="18" charset="0"/>
            </a:endParaRPr>
          </a:p>
          <a:p>
            <a:pPr>
              <a:lnSpc>
                <a:spcPct val="150000"/>
              </a:lnSpc>
              <a:buNone/>
            </a:pPr>
            <a:endParaRPr lang="en-US" sz="2400" dirty="0" smtClean="0">
              <a:latin typeface="Times New Roman" pitchFamily="18" charset="0"/>
              <a:cs typeface="Times New Roman" pitchFamily="18" charset="0"/>
            </a:endParaRPr>
          </a:p>
          <a:p>
            <a:pPr>
              <a:lnSpc>
                <a:spcPct val="150000"/>
              </a:lnSpc>
              <a:buFont typeface="Wingdings" pitchFamily="2" charset="2"/>
              <a:buChar char="Ø"/>
            </a:pPr>
            <a:r>
              <a:rPr lang="en-US" sz="2400" dirty="0" smtClean="0">
                <a:latin typeface="Times New Roman" pitchFamily="18" charset="0"/>
                <a:cs typeface="Times New Roman" pitchFamily="18" charset="0"/>
              </a:rPr>
              <a:t>The 18 molecules shown here can be distributed into four receptacles (distinguished by the three vertical lines) in 18! different ways. </a:t>
            </a:r>
          </a:p>
          <a:p>
            <a:pPr>
              <a:lnSpc>
                <a:spcPct val="150000"/>
              </a:lnSpc>
              <a:buNone/>
            </a:pPr>
            <a:r>
              <a:rPr lang="en-US" sz="2400" dirty="0" smtClean="0">
                <a:latin typeface="Times New Roman" pitchFamily="18" charset="0"/>
                <a:cs typeface="Times New Roman" pitchFamily="18" charset="0"/>
              </a:rPr>
              <a:t>However, 3! of the selections that put three molecules in the </a:t>
            </a:r>
            <a:r>
              <a:rPr lang="en-US" sz="2400" dirty="0" err="1" smtClean="0">
                <a:latin typeface="Times New Roman" pitchFamily="18" charset="0"/>
                <a:cs typeface="Times New Roman" pitchFamily="18" charset="0"/>
              </a:rPr>
              <a:t>ﬁrst</a:t>
            </a:r>
            <a:endParaRPr lang="en-US" sz="2400" dirty="0" smtClean="0">
              <a:latin typeface="Times New Roman" pitchFamily="18" charset="0"/>
              <a:cs typeface="Times New Roman" pitchFamily="18" charset="0"/>
            </a:endParaRPr>
          </a:p>
          <a:p>
            <a:pPr>
              <a:lnSpc>
                <a:spcPct val="150000"/>
              </a:lnSpc>
              <a:buNone/>
            </a:pPr>
            <a:r>
              <a:rPr lang="en-US" sz="2400" dirty="0" smtClean="0">
                <a:latin typeface="Times New Roman" pitchFamily="18" charset="0"/>
                <a:cs typeface="Times New Roman" pitchFamily="18" charset="0"/>
              </a:rPr>
              <a:t>              6! that put six molecules into the second and so on. </a:t>
            </a:r>
          </a:p>
          <a:p>
            <a:pPr>
              <a:lnSpc>
                <a:spcPct val="150000"/>
              </a:lnSpc>
              <a:buNone/>
            </a:pPr>
            <a:r>
              <a:rPr lang="en-US" sz="2400" dirty="0" smtClean="0">
                <a:latin typeface="Times New Roman" pitchFamily="18" charset="0"/>
                <a:cs typeface="Times New Roman" pitchFamily="18" charset="0"/>
              </a:rPr>
              <a:t>     Hence the number of distinguishable arrangements is  </a:t>
            </a:r>
          </a:p>
          <a:p>
            <a:pPr>
              <a:lnSpc>
                <a:spcPct val="150000"/>
              </a:lnSpc>
              <a:buNone/>
            </a:pPr>
            <a:r>
              <a:rPr lang="en-US" sz="2400" b="1" dirty="0" smtClean="0">
                <a:latin typeface="Times New Roman" pitchFamily="18" charset="0"/>
                <a:cs typeface="Times New Roman" pitchFamily="18" charset="0"/>
              </a:rPr>
              <a:t>                                         18!/3!6!5!4!</a:t>
            </a: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2DECD30-BB85-4FFE-8854-A92D9CFB5BD7}" type="slidenum">
              <a:rPr lang="en-US" smtClean="0"/>
              <a:pPr>
                <a:defRPr/>
              </a:pPr>
              <a:t>29</a:t>
            </a:fld>
            <a:endParaRPr lang="en-US"/>
          </a:p>
        </p:txBody>
      </p:sp>
      <p:sp>
        <p:nvSpPr>
          <p:cNvPr id="66564" name="Title 1"/>
          <p:cNvSpPr>
            <a:spLocks noGrp="1"/>
          </p:cNvSpPr>
          <p:nvPr>
            <p:ph type="title"/>
          </p:nvPr>
        </p:nvSpPr>
        <p:spPr>
          <a:xfrm>
            <a:off x="0" y="0"/>
            <a:ext cx="9906000" cy="685800"/>
          </a:xfrm>
          <a:solidFill>
            <a:schemeClr val="bg1">
              <a:lumMod val="95000"/>
            </a:schemeClr>
          </a:solidFill>
        </p:spPr>
        <p:txBody>
          <a:bodyPr/>
          <a:lstStyle/>
          <a:p>
            <a:pPr eaLnBrk="1" hangingPunct="1">
              <a:lnSpc>
                <a:spcPct val="150000"/>
              </a:lnSpc>
            </a:pPr>
            <a:r>
              <a:rPr lang="en-US" sz="3700" b="1" dirty="0" smtClean="0">
                <a:latin typeface="Times New Roman" pitchFamily="18" charset="0"/>
                <a:cs typeface="Times New Roman" pitchFamily="18" charset="0"/>
              </a:rPr>
              <a:t>Cont’d</a:t>
            </a:r>
          </a:p>
        </p:txBody>
      </p:sp>
      <p:cxnSp>
        <p:nvCxnSpPr>
          <p:cNvPr id="5" name="Straight Connector 4"/>
          <p:cNvCxnSpPr/>
          <p:nvPr/>
        </p:nvCxnSpPr>
        <p:spPr>
          <a:xfrm>
            <a:off x="-36514"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271363" name="Picture 3"/>
          <p:cNvPicPr>
            <a:picLocks noChangeAspect="1" noChangeArrowheads="1"/>
          </p:cNvPicPr>
          <p:nvPr/>
        </p:nvPicPr>
        <p:blipFill>
          <a:blip r:embed="rId2"/>
          <a:srcRect/>
          <a:stretch>
            <a:fillRect/>
          </a:stretch>
        </p:blipFill>
        <p:spPr bwMode="auto">
          <a:xfrm>
            <a:off x="838200" y="762000"/>
            <a:ext cx="8305800" cy="2114550"/>
          </a:xfrm>
          <a:prstGeom prst="rect">
            <a:avLst/>
          </a:prstGeom>
          <a:noFill/>
          <a:ln w="9525">
            <a:noFill/>
            <a:miter lim="800000"/>
            <a:headEnd/>
            <a:tailEnd/>
          </a:ln>
          <a:effectLst/>
        </p:spPr>
      </p:pic>
    </p:spTree>
    <p:extLst>
      <p:ext uri="{BB962C8B-B14F-4D97-AF65-F5344CB8AC3E}">
        <p14:creationId xmlns:p14="http://schemas.microsoft.com/office/powerpoint/2010/main" val="345017297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85800"/>
          </a:xfrm>
          <a:solidFill>
            <a:schemeClr val="bg1">
              <a:lumMod val="95000"/>
            </a:schemeClr>
          </a:solidFill>
        </p:spPr>
        <p:txBody>
          <a:bodyPr>
            <a:normAutofit fontScale="90000"/>
          </a:bodyPr>
          <a:lstStyle/>
          <a:p>
            <a:pPr>
              <a:defRPr/>
            </a:pPr>
            <a:r>
              <a:rPr lang="en-US" dirty="0" err="1" smtClean="0"/>
              <a:t>Cont</a:t>
            </a:r>
            <a:r>
              <a:rPr lang="en-US" dirty="0" smtClean="0"/>
              <a:t>…</a:t>
            </a:r>
            <a:endParaRPr lang="en-US" dirty="0"/>
          </a:p>
        </p:txBody>
      </p:sp>
      <p:sp>
        <p:nvSpPr>
          <p:cNvPr id="7171" name="Content Placeholder 2"/>
          <p:cNvSpPr>
            <a:spLocks noGrp="1"/>
          </p:cNvSpPr>
          <p:nvPr>
            <p:ph idx="1"/>
          </p:nvPr>
        </p:nvSpPr>
        <p:spPr>
          <a:xfrm>
            <a:off x="247650" y="914400"/>
            <a:ext cx="9493250" cy="5943600"/>
          </a:xfrm>
        </p:spPr>
        <p:txBody>
          <a:bodyPr/>
          <a:lstStyle/>
          <a:p>
            <a:endParaRPr lang="en-US" smtClean="0"/>
          </a:p>
        </p:txBody>
      </p:sp>
      <p:pic>
        <p:nvPicPr>
          <p:cNvPr id="3074" name="Picture 2"/>
          <p:cNvPicPr>
            <a:picLocks noChangeAspect="1" noChangeArrowheads="1"/>
          </p:cNvPicPr>
          <p:nvPr/>
        </p:nvPicPr>
        <p:blipFill>
          <a:blip r:embed="rId2"/>
          <a:srcRect/>
          <a:stretch>
            <a:fillRect/>
          </a:stretch>
        </p:blipFill>
        <p:spPr bwMode="auto">
          <a:xfrm>
            <a:off x="165100" y="762000"/>
            <a:ext cx="9575800" cy="579120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a:defRPr/>
            </a:pPr>
            <a:fld id="{D2825ADC-D1E7-4898-9605-891B1611D0F7}" type="slidenum">
              <a:rPr lang="en-US" smtClean="0"/>
              <a:pPr>
                <a:defRPr/>
              </a:pPr>
              <a:t>3</a:t>
            </a:fld>
            <a:endParaRPr lang="en-US"/>
          </a:p>
        </p:txBody>
      </p:sp>
      <p:cxnSp>
        <p:nvCxnSpPr>
          <p:cNvPr id="6" name="Straight Connector 5"/>
          <p:cNvCxnSpPr/>
          <p:nvPr/>
        </p:nvCxnSpPr>
        <p:spPr>
          <a:xfrm>
            <a:off x="-36513" y="8382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47484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392ED-291F-4140-899E-15B5910D33F0}" type="slidenum">
              <a:rPr lang="en-US" smtClean="0"/>
              <a:pPr>
                <a:defRPr/>
              </a:pPr>
              <a:t>30</a:t>
            </a:fld>
            <a:endParaRPr lang="en-US"/>
          </a:p>
        </p:txBody>
      </p:sp>
      <p:sp>
        <p:nvSpPr>
          <p:cNvPr id="68611" name="Title 1"/>
          <p:cNvSpPr>
            <a:spLocks noGrp="1"/>
          </p:cNvSpPr>
          <p:nvPr>
            <p:ph type="title"/>
          </p:nvPr>
        </p:nvSpPr>
        <p:spPr>
          <a:xfrm>
            <a:off x="0" y="0"/>
            <a:ext cx="9906000" cy="609600"/>
          </a:xfrm>
          <a:solidFill>
            <a:schemeClr val="bg1">
              <a:lumMod val="95000"/>
            </a:schemeClr>
          </a:solidFill>
        </p:spPr>
        <p:txBody>
          <a:bodyPr/>
          <a:lstStyle/>
          <a:p>
            <a:pPr eaLnBrk="1" hangingPunct="1">
              <a:lnSpc>
                <a:spcPct val="150000"/>
              </a:lnSpc>
            </a:pPr>
            <a:r>
              <a:rPr lang="en-US" sz="3700" b="1" dirty="0" smtClean="0">
                <a:latin typeface="Times New Roman" pitchFamily="18" charset="0"/>
                <a:cs typeface="Times New Roman" pitchFamily="18" charset="0"/>
              </a:rPr>
              <a:t>Cont’d</a:t>
            </a:r>
          </a:p>
        </p:txBody>
      </p:sp>
      <p:sp>
        <p:nvSpPr>
          <p:cNvPr id="68612" name="Rectangle 4"/>
          <p:cNvSpPr>
            <a:spLocks noChangeArrowheads="1"/>
          </p:cNvSpPr>
          <p:nvPr/>
        </p:nvSpPr>
        <p:spPr bwMode="auto">
          <a:xfrm>
            <a:off x="165100" y="762000"/>
            <a:ext cx="9575800" cy="175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8" tIns="47890" rIns="95778" bIns="47890">
            <a:spAutoFit/>
          </a:bodyPr>
          <a:lstStyle/>
          <a:p>
            <a:pPr marL="360363" indent="-360363">
              <a:lnSpc>
                <a:spcPct val="150000"/>
              </a:lnSpc>
              <a:buFont typeface="Wingdings" pitchFamily="2" charset="2"/>
              <a:buChar char="Ø"/>
            </a:pPr>
            <a:r>
              <a:rPr lang="en-US" sz="2400" dirty="0">
                <a:latin typeface="Times New Roman" pitchFamily="18" charset="0"/>
                <a:cs typeface="Times New Roman" pitchFamily="18" charset="0"/>
              </a:rPr>
              <a:t>Similarly, in statistical mechanics, we assume that the more ways there are to arrange the particles to give a particular distribution of energies, the more probable is that distribution.  </a:t>
            </a:r>
            <a:r>
              <a:rPr lang="en-US" sz="2400" dirty="0">
                <a:solidFill>
                  <a:srgbClr val="C00000"/>
                </a:solidFill>
                <a:latin typeface="Times New Roman" pitchFamily="18" charset="0"/>
                <a:cs typeface="Times New Roman" pitchFamily="18" charset="0"/>
              </a:rPr>
              <a:t>(Seems </a:t>
            </a:r>
            <a:r>
              <a:rPr lang="en-US" sz="2400" dirty="0" smtClean="0">
                <a:solidFill>
                  <a:srgbClr val="C00000"/>
                </a:solidFill>
                <a:latin typeface="Times New Roman" pitchFamily="18" charset="0"/>
                <a:cs typeface="Times New Roman" pitchFamily="18" charset="0"/>
              </a:rPr>
              <a:t>reasonable)</a:t>
            </a:r>
            <a:endParaRPr lang="en-US" sz="2400" dirty="0">
              <a:solidFill>
                <a:srgbClr val="C00000"/>
              </a:solidFill>
              <a:latin typeface="Times New Roman" pitchFamily="18" charset="0"/>
              <a:cs typeface="Times New Roman" pitchFamily="18" charset="0"/>
            </a:endParaRPr>
          </a:p>
        </p:txBody>
      </p:sp>
      <p:pic>
        <p:nvPicPr>
          <p:cNvPr id="68613" name="Picture 5"/>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1371600" y="2743200"/>
            <a:ext cx="6562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p:cNvPicPr>
            <a:picLocks noChangeAspect="1" noChangeArrowheads="1"/>
          </p:cNvPicPr>
          <p:nvPr/>
        </p:nvPicPr>
        <p:blipFill>
          <a:blip r:embed="rId3" cstate="print">
            <a:lum bright="-30000" contrast="40000"/>
            <a:extLst>
              <a:ext uri="{28A0092B-C50C-407E-A947-70E740481C1C}">
                <a14:useLocalDpi xmlns:a14="http://schemas.microsoft.com/office/drawing/2010/main" val="0"/>
              </a:ext>
            </a:extLst>
          </a:blip>
          <a:srcRect/>
          <a:stretch>
            <a:fillRect/>
          </a:stretch>
        </p:blipFill>
        <p:spPr bwMode="auto">
          <a:xfrm>
            <a:off x="1143000" y="4191000"/>
            <a:ext cx="2662238"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p:cNvPicPr>
            <a:picLocks noChangeAspect="1" noChangeArrowheads="1"/>
          </p:cNvPicPr>
          <p:nvPr/>
        </p:nvPicPr>
        <p:blipFill>
          <a:blip r:embed="rId4" cstate="print">
            <a:lum bright="-30000" contrast="40000"/>
            <a:extLst>
              <a:ext uri="{28A0092B-C50C-407E-A947-70E740481C1C}">
                <a14:useLocalDpi xmlns:a14="http://schemas.microsoft.com/office/drawing/2010/main" val="0"/>
              </a:ext>
            </a:extLst>
          </a:blip>
          <a:srcRect/>
          <a:stretch>
            <a:fillRect/>
          </a:stretch>
        </p:blipFill>
        <p:spPr bwMode="auto">
          <a:xfrm>
            <a:off x="3962400" y="4267200"/>
            <a:ext cx="2476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p:cNvPicPr>
            <a:picLocks noChangeAspect="1" noChangeArrowheads="1"/>
          </p:cNvPicPr>
          <p:nvPr/>
        </p:nvPicPr>
        <p:blipFill>
          <a:blip r:embed="rId5" cstate="print">
            <a:lum bright="-30000" contrast="40000"/>
            <a:extLst>
              <a:ext uri="{28A0092B-C50C-407E-A947-70E740481C1C}">
                <a14:useLocalDpi xmlns:a14="http://schemas.microsoft.com/office/drawing/2010/main" val="0"/>
              </a:ext>
            </a:extLst>
          </a:blip>
          <a:srcRect/>
          <a:stretch>
            <a:fillRect/>
          </a:stretch>
        </p:blipFill>
        <p:spPr bwMode="auto">
          <a:xfrm>
            <a:off x="6629400" y="4267200"/>
            <a:ext cx="2559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36514"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 y="5103674"/>
            <a:ext cx="9753600" cy="1938992"/>
          </a:xfrm>
          <a:prstGeom prst="rect">
            <a:avLst/>
          </a:prstGeom>
        </p:spPr>
        <p:txBody>
          <a:bodyPr wrap="square">
            <a:spAutoFit/>
          </a:bodyPr>
          <a:lstStyle/>
          <a:p>
            <a:pPr>
              <a:buFont typeface="Wingdings" pitchFamily="2" charset="2"/>
              <a:buChar char="v"/>
            </a:pPr>
            <a:r>
              <a:rPr lang="en-US" sz="2400" i="1" dirty="0" smtClean="0">
                <a:latin typeface="Times New Roman" pitchFamily="18" charset="0"/>
                <a:cs typeface="Times New Roman" pitchFamily="18" charset="0"/>
              </a:rPr>
              <a:t>The total number of ways of getting the distribution = </a:t>
            </a:r>
            <a:r>
              <a:rPr lang="en-US" sz="2400" b="1" i="1" dirty="0" smtClean="0">
                <a:latin typeface="Times New Roman" pitchFamily="18" charset="0"/>
                <a:cs typeface="Times New Roman" pitchFamily="18" charset="0"/>
              </a:rPr>
              <a:t>6 + 3 + 1 = 10.</a:t>
            </a:r>
          </a:p>
          <a:p>
            <a:pPr>
              <a:buFont typeface="Wingdings" pitchFamily="2" charset="2"/>
              <a:buChar char="v"/>
            </a:pPr>
            <a:r>
              <a:rPr lang="en-US" sz="2400" i="1" dirty="0" smtClean="0">
                <a:latin typeface="Times New Roman" pitchFamily="18" charset="0"/>
                <a:cs typeface="Times New Roman" pitchFamily="18" charset="0"/>
              </a:rPr>
              <a:t>Probability of occurrence of each distribution is 6/10, 3/10, and 1/10 respectively. </a:t>
            </a:r>
          </a:p>
          <a:p>
            <a:pPr>
              <a:buFont typeface="Wingdings" pitchFamily="2" charset="2"/>
              <a:buChar char="v"/>
            </a:pPr>
            <a:r>
              <a:rPr lang="en-US" sz="2400" i="1" dirty="0" smtClean="0">
                <a:latin typeface="Times New Roman" pitchFamily="18" charset="0"/>
                <a:cs typeface="Times New Roman" pitchFamily="18" charset="0"/>
              </a:rPr>
              <a:t>Thus the </a:t>
            </a:r>
            <a:r>
              <a:rPr lang="en-US" sz="2400" b="1" i="1" dirty="0" smtClean="0">
                <a:latin typeface="Times New Roman" pitchFamily="18" charset="0"/>
                <a:cs typeface="Times New Roman" pitchFamily="18" charset="0"/>
              </a:rPr>
              <a:t>first distribution </a:t>
            </a:r>
            <a:r>
              <a:rPr lang="en-US" sz="2400" i="1" dirty="0" smtClean="0">
                <a:latin typeface="Times New Roman" pitchFamily="18" charset="0"/>
                <a:cs typeface="Times New Roman" pitchFamily="18" charset="0"/>
              </a:rPr>
              <a:t>is the most probable distribution </a:t>
            </a:r>
            <a:br>
              <a:rPr lang="en-US" sz="2400" i="1" dirty="0" smtClean="0">
                <a:latin typeface="Times New Roman" pitchFamily="18" charset="0"/>
                <a:cs typeface="Times New Roman" pitchFamily="18" charset="0"/>
              </a:rPr>
            </a:b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398840076"/>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152400" y="762000"/>
            <a:ext cx="9588500" cy="5791200"/>
          </a:xfrm>
        </p:spPr>
        <p:txBody>
          <a:bodyPr/>
          <a:lstStyle/>
          <a:p>
            <a:pPr algn="just">
              <a:lnSpc>
                <a:spcPct val="150000"/>
              </a:lnSpc>
              <a:buFont typeface="Wingdings" pitchFamily="2" charset="2"/>
              <a:buChar char="v"/>
            </a:pP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An </a:t>
            </a:r>
            <a:r>
              <a:rPr lang="en-US" sz="2400" b="1" i="1" dirty="0" smtClean="0">
                <a:solidFill>
                  <a:srgbClr val="FF0000"/>
                </a:solidFill>
                <a:latin typeface="Times New Roman" pitchFamily="18" charset="0"/>
                <a:cs typeface="Times New Roman" pitchFamily="18" charset="0"/>
              </a:rPr>
              <a:t>ensemble </a:t>
            </a:r>
            <a:r>
              <a:rPr lang="en-US" sz="2400" dirty="0" smtClean="0">
                <a:latin typeface="Times New Roman" pitchFamily="18" charset="0"/>
                <a:cs typeface="Times New Roman" pitchFamily="18" charset="0"/>
              </a:rPr>
              <a:t>is a theoretical collection of a </a:t>
            </a:r>
            <a:r>
              <a:rPr lang="en-US" sz="2400" b="1" dirty="0" smtClean="0">
                <a:latin typeface="Times New Roman" pitchFamily="18" charset="0"/>
                <a:cs typeface="Times New Roman" pitchFamily="18" charset="0"/>
              </a:rPr>
              <a:t>very large number particle </a:t>
            </a:r>
            <a:r>
              <a:rPr lang="en-US" sz="2400" dirty="0" smtClean="0">
                <a:latin typeface="Times New Roman" pitchFamily="18" charset="0"/>
                <a:cs typeface="Times New Roman" pitchFamily="18" charset="0"/>
              </a:rPr>
              <a:t>in a systems which replicates under investigation. </a:t>
            </a:r>
          </a:p>
          <a:p>
            <a:pPr algn="just">
              <a:lnSpc>
                <a:spcPct val="150000"/>
              </a:lnSpc>
              <a:buFont typeface="Wingdings" pitchFamily="2" charset="2"/>
              <a:buChar char="v"/>
            </a:pPr>
            <a:r>
              <a:rPr lang="en-US" sz="2400" dirty="0" smtClean="0">
                <a:latin typeface="Times New Roman" pitchFamily="18" charset="0"/>
                <a:cs typeface="Times New Roman" pitchFamily="18" charset="0"/>
              </a:rPr>
              <a:t>Statistical ensembles are classified in</a:t>
            </a:r>
            <a:r>
              <a:rPr lang="en-US" sz="2400" b="1" dirty="0" smtClean="0">
                <a:latin typeface="Times New Roman" pitchFamily="18" charset="0"/>
                <a:cs typeface="Times New Roman" pitchFamily="18" charset="0"/>
              </a:rPr>
              <a:t> three </a:t>
            </a:r>
            <a:r>
              <a:rPr lang="en-US" sz="2400" dirty="0" smtClean="0">
                <a:latin typeface="Times New Roman" pitchFamily="18" charset="0"/>
                <a:cs typeface="Times New Roman" pitchFamily="18" charset="0"/>
              </a:rPr>
              <a:t>different types. </a:t>
            </a:r>
          </a:p>
          <a:p>
            <a:pPr algn="just">
              <a:lnSpc>
                <a:spcPct val="150000"/>
              </a:lnSpc>
              <a:buFont typeface="Wingdings" pitchFamily="2" charset="2"/>
              <a:buChar char="ü"/>
            </a:pPr>
            <a:r>
              <a:rPr lang="en-US" sz="2400" dirty="0" smtClean="0">
                <a:latin typeface="Times New Roman" pitchFamily="18" charset="0"/>
                <a:cs typeface="Times New Roman" pitchFamily="18" charset="0"/>
              </a:rPr>
              <a:t>The classification of ensembles depends on the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interactions of the </a:t>
            </a:r>
            <a:r>
              <a:rPr lang="en-US" sz="2400" b="1" dirty="0" smtClean="0">
                <a:latin typeface="Times New Roman" pitchFamily="18" charset="0"/>
                <a:cs typeface="Times New Roman" pitchFamily="18" charset="0"/>
              </a:rPr>
              <a:t>systems with the surroundings</a:t>
            </a:r>
            <a:r>
              <a:rPr lang="en-US" sz="2400" dirty="0" smtClean="0">
                <a:latin typeface="Times New Roman" pitchFamily="18" charset="0"/>
                <a:cs typeface="Times New Roman" pitchFamily="18" charset="0"/>
              </a:rPr>
              <a:t> are either through energy exchange or through energy and matter (number particles) exchange. </a:t>
            </a:r>
          </a:p>
          <a:p>
            <a:pPr marL="514350" indent="-514350" algn="just">
              <a:lnSpc>
                <a:spcPct val="150000"/>
              </a:lnSpc>
              <a:buFont typeface="+mj-lt"/>
              <a:buAutoNum type="romanUcPeriod"/>
            </a:pPr>
            <a:r>
              <a:rPr lang="en-US" sz="2400" i="1" dirty="0" smtClean="0">
                <a:latin typeface="Times New Roman" pitchFamily="18" charset="0"/>
                <a:cs typeface="Times New Roman" pitchFamily="18" charset="0"/>
              </a:rPr>
              <a:t>Micro-canonical ensemble: </a:t>
            </a:r>
            <a:r>
              <a:rPr lang="en-US" sz="2400" b="1" i="1" dirty="0" smtClean="0">
                <a:latin typeface="Times New Roman" pitchFamily="18" charset="0"/>
                <a:cs typeface="Times New Roman" pitchFamily="18" charset="0"/>
              </a:rPr>
              <a:t>(N, V,U)</a:t>
            </a:r>
            <a:endParaRPr lang="en-US" sz="2400" i="1" dirty="0" smtClean="0">
              <a:latin typeface="Times New Roman" pitchFamily="18" charset="0"/>
              <a:cs typeface="Times New Roman" pitchFamily="18" charset="0"/>
            </a:endParaRPr>
          </a:p>
          <a:p>
            <a:pPr marL="514350" indent="-514350" algn="just" eaLnBrk="1" hangingPunct="1">
              <a:buFont typeface="+mj-lt"/>
              <a:buAutoNum type="romanUcPeriod"/>
            </a:pPr>
            <a:r>
              <a:rPr lang="en-US" sz="2400" i="1" dirty="0" smtClean="0">
                <a:latin typeface="Times New Roman" pitchFamily="18" charset="0"/>
                <a:cs typeface="Times New Roman" pitchFamily="18" charset="0"/>
              </a:rPr>
              <a:t>Canonical ensemble: </a:t>
            </a:r>
            <a:r>
              <a:rPr lang="en-US" sz="2400" b="1" i="1" dirty="0" smtClean="0">
                <a:latin typeface="Times New Roman" pitchFamily="18" charset="0"/>
                <a:cs typeface="Times New Roman" pitchFamily="18" charset="0"/>
              </a:rPr>
              <a:t>(N, V, T)</a:t>
            </a:r>
            <a:endParaRPr lang="en-US" sz="2400" i="1" dirty="0" smtClean="0">
              <a:latin typeface="Times New Roman" pitchFamily="18" charset="0"/>
              <a:cs typeface="Times New Roman" pitchFamily="18" charset="0"/>
            </a:endParaRPr>
          </a:p>
          <a:p>
            <a:pPr marL="514350" indent="-514350" algn="just" eaLnBrk="1" hangingPunct="1">
              <a:buFont typeface="+mj-lt"/>
              <a:buAutoNum type="romanUcPeriod"/>
            </a:pPr>
            <a:r>
              <a:rPr lang="en-US" sz="2400" i="1" dirty="0" smtClean="0">
                <a:latin typeface="Times New Roman" pitchFamily="18" charset="0"/>
                <a:cs typeface="Times New Roman" pitchFamily="18" charset="0"/>
              </a:rPr>
              <a:t>Grand-canonical ensemble:</a:t>
            </a:r>
            <a:r>
              <a:rPr lang="en-US" sz="2400" b="1" i="1" dirty="0" smtClean="0">
                <a:latin typeface="Times New Roman" pitchFamily="18" charset="0"/>
                <a:cs typeface="Times New Roman" pitchFamily="18" charset="0"/>
              </a:rPr>
              <a:t>(µ, V, T)</a:t>
            </a:r>
            <a:endParaRPr lang="en-US" sz="2400" i="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8686B14-5276-40B2-A2C2-6FEED4F9AEED}" type="slidenum">
              <a:rPr lang="en-US" smtClean="0"/>
              <a:pPr>
                <a:defRPr/>
              </a:pPr>
              <a:t>31</a:t>
            </a:fld>
            <a:endParaRPr lang="en-US"/>
          </a:p>
        </p:txBody>
      </p:sp>
      <p:sp>
        <p:nvSpPr>
          <p:cNvPr id="152580" name="Title 1"/>
          <p:cNvSpPr>
            <a:spLocks noGrp="1"/>
          </p:cNvSpPr>
          <p:nvPr>
            <p:ph type="title"/>
          </p:nvPr>
        </p:nvSpPr>
        <p:spPr>
          <a:xfrm>
            <a:off x="0" y="0"/>
            <a:ext cx="9906000" cy="533400"/>
          </a:xfrm>
          <a:solidFill>
            <a:schemeClr val="bg1">
              <a:lumMod val="95000"/>
            </a:schemeClr>
          </a:solidFill>
        </p:spPr>
        <p:txBody>
          <a:bodyPr/>
          <a:lstStyle/>
          <a:p>
            <a:pPr eaLnBrk="1" hangingPunct="1">
              <a:lnSpc>
                <a:spcPct val="150000"/>
              </a:lnSpc>
            </a:pPr>
            <a:r>
              <a:rPr lang="en-US" sz="2800" b="1" i="1" dirty="0" smtClean="0">
                <a:latin typeface="Times New Roman" pitchFamily="18" charset="0"/>
                <a:cs typeface="Times New Roman" pitchFamily="18" charset="0"/>
              </a:rPr>
              <a:t>Statistical Mechanics of Ensembles</a:t>
            </a:r>
          </a:p>
        </p:txBody>
      </p:sp>
      <p:cxnSp>
        <p:nvCxnSpPr>
          <p:cNvPr id="5" name="Straight Connector 4"/>
          <p:cNvCxnSpPr/>
          <p:nvPr/>
        </p:nvCxnSpPr>
        <p:spPr>
          <a:xfrm>
            <a:off x="0" y="609600"/>
            <a:ext cx="9965531" cy="1588"/>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6687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152400" y="685800"/>
            <a:ext cx="9753600" cy="5943600"/>
          </a:xfrm>
        </p:spPr>
        <p:txBody>
          <a:bodyPr/>
          <a:lstStyle/>
          <a:p>
            <a:pPr>
              <a:lnSpc>
                <a:spcPct val="150000"/>
              </a:lnSpc>
              <a:buNone/>
            </a:pPr>
            <a:r>
              <a:rPr lang="en-US" sz="2400" dirty="0" smtClean="0">
                <a:solidFill>
                  <a:srgbClr val="FF0000"/>
                </a:solidFill>
                <a:latin typeface="Times New Roman" pitchFamily="18" charset="0"/>
                <a:cs typeface="Times New Roman" pitchFamily="18" charset="0"/>
              </a:rPr>
              <a:t>         I. </a:t>
            </a:r>
            <a:r>
              <a:rPr lang="en-US" sz="2400" b="1" dirty="0" smtClean="0">
                <a:latin typeface="Times New Roman" pitchFamily="18" charset="0"/>
                <a:cs typeface="Times New Roman" pitchFamily="18" charset="0"/>
              </a:rPr>
              <a:t>The </a:t>
            </a:r>
            <a:r>
              <a:rPr lang="en-US" sz="2400" b="1" i="1" dirty="0" err="1" smtClean="0">
                <a:latin typeface="Times New Roman" pitchFamily="18" charset="0"/>
                <a:cs typeface="Times New Roman" pitchFamily="18" charset="0"/>
              </a:rPr>
              <a:t>microcanonical</a:t>
            </a:r>
            <a:r>
              <a:rPr lang="en-US" sz="2400" b="1" i="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ensemble </a:t>
            </a:r>
          </a:p>
          <a:p>
            <a:pPr>
              <a:lnSpc>
                <a:spcPct val="150000"/>
              </a:lnSpc>
              <a:buFont typeface="Wingdings" pitchFamily="2" charset="2"/>
              <a:buChar char="Ø"/>
            </a:pPr>
            <a:r>
              <a:rPr lang="en-US" sz="2400" dirty="0" smtClean="0">
                <a:latin typeface="Times New Roman" pitchFamily="18" charset="0"/>
                <a:cs typeface="Times New Roman" pitchFamily="18" charset="0"/>
              </a:rPr>
              <a:t>  It is composed of </a:t>
            </a:r>
            <a:r>
              <a:rPr lang="en-US" sz="2400" i="1" dirty="0" smtClean="0">
                <a:latin typeface="Times New Roman" pitchFamily="18" charset="0"/>
                <a:cs typeface="Times New Roman" pitchFamily="18" charset="0"/>
              </a:rPr>
              <a:t>η </a:t>
            </a:r>
            <a:r>
              <a:rPr lang="en-US" sz="2400" b="1" i="1" dirty="0" smtClean="0">
                <a:latin typeface="Times New Roman" pitchFamily="18" charset="0"/>
                <a:cs typeface="Times New Roman" pitchFamily="18" charset="0"/>
              </a:rPr>
              <a:t>isolated </a:t>
            </a:r>
            <a:r>
              <a:rPr lang="en-US" sz="2400" b="1" dirty="0" smtClean="0">
                <a:latin typeface="Times New Roman" pitchFamily="18" charset="0"/>
                <a:cs typeface="Times New Roman" pitchFamily="18" charset="0"/>
              </a:rPr>
              <a:t>systems (</a:t>
            </a:r>
            <a:r>
              <a:rPr lang="en-US" sz="2400" b="1" i="1" dirty="0" smtClean="0">
                <a:latin typeface="Times New Roman" pitchFamily="18" charset="0"/>
                <a:cs typeface="Times New Roman" pitchFamily="18" charset="0"/>
              </a:rPr>
              <a:t>N, V,U</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for which the total number of particles, </a:t>
            </a:r>
            <a:r>
              <a:rPr lang="en-US" sz="2400" i="1"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the volume, </a:t>
            </a:r>
            <a:r>
              <a:rPr lang="en-US" sz="2400" i="1" dirty="0" smtClean="0">
                <a:latin typeface="Times New Roman" pitchFamily="18" charset="0"/>
                <a:cs typeface="Times New Roman" pitchFamily="18" charset="0"/>
              </a:rPr>
              <a:t>V</a:t>
            </a:r>
            <a:r>
              <a:rPr lang="en-US" sz="2400" dirty="0" smtClean="0">
                <a:latin typeface="Times New Roman" pitchFamily="18" charset="0"/>
                <a:cs typeface="Times New Roman" pitchFamily="18" charset="0"/>
              </a:rPr>
              <a:t>, and the internal energy, </a:t>
            </a:r>
            <a:r>
              <a:rPr lang="en-US" sz="2400" i="1" dirty="0" smtClean="0">
                <a:latin typeface="Times New Roman" pitchFamily="18" charset="0"/>
                <a:cs typeface="Times New Roman" pitchFamily="18" charset="0"/>
              </a:rPr>
              <a:t>U</a:t>
            </a:r>
            <a:r>
              <a:rPr lang="en-US" sz="2400" dirty="0" smtClean="0">
                <a:latin typeface="Times New Roman" pitchFamily="18" charset="0"/>
                <a:cs typeface="Times New Roman" pitchFamily="18" charset="0"/>
              </a:rPr>
              <a:t>, are the replicated thermodynamic properties. </a:t>
            </a:r>
          </a:p>
          <a:p>
            <a:pPr marL="514350" indent="-514350">
              <a:lnSpc>
                <a:spcPct val="150000"/>
              </a:lnSpc>
              <a:buFont typeface="Wingdings" pitchFamily="2" charset="2"/>
              <a:buChar char="Ø"/>
            </a:pPr>
            <a:r>
              <a:rPr lang="en-US" sz="2400" dirty="0" smtClean="0">
                <a:latin typeface="Times New Roman" pitchFamily="18" charset="0"/>
                <a:cs typeface="Times New Roman" pitchFamily="18" charset="0"/>
              </a:rPr>
              <a:t>In an </a:t>
            </a:r>
            <a:r>
              <a:rPr lang="en-US" sz="2400" b="1" u="sng" dirty="0" smtClean="0">
                <a:latin typeface="Times New Roman" pitchFamily="18" charset="0"/>
                <a:cs typeface="Times New Roman" pitchFamily="18" charset="0"/>
              </a:rPr>
              <a:t>isolated</a:t>
            </a:r>
            <a:r>
              <a:rPr lang="en-US" sz="2400" dirty="0" smtClean="0">
                <a:latin typeface="Times New Roman" pitchFamily="18" charset="0"/>
                <a:cs typeface="Times New Roman" pitchFamily="18" charset="0"/>
              </a:rPr>
              <a:t> system, </a:t>
            </a:r>
            <a:r>
              <a:rPr lang="en-US" sz="2400" b="1" dirty="0" smtClean="0">
                <a:latin typeface="Times New Roman" pitchFamily="18" charset="0"/>
                <a:cs typeface="Times New Roman" pitchFamily="18" charset="0"/>
              </a:rPr>
              <a:t>neither energy nor matter </a:t>
            </a:r>
            <a:r>
              <a:rPr lang="en-US" sz="2400" dirty="0" smtClean="0">
                <a:latin typeface="Times New Roman" pitchFamily="18" charset="0"/>
                <a:cs typeface="Times New Roman" pitchFamily="18" charset="0"/>
              </a:rPr>
              <a:t>is exchanged and the corresponding ensemble. </a:t>
            </a:r>
          </a:p>
          <a:p>
            <a:pPr>
              <a:lnSpc>
                <a:spcPct val="150000"/>
              </a:lnSpc>
              <a:buNone/>
            </a:pPr>
            <a:r>
              <a:rPr lang="en-US" sz="2400" b="1" dirty="0" smtClean="0">
                <a:solidFill>
                  <a:srgbClr val="FF00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II.  The </a:t>
            </a:r>
            <a:r>
              <a:rPr lang="en-US" sz="2400" b="1" i="1" dirty="0" smtClean="0">
                <a:latin typeface="Times New Roman" pitchFamily="18" charset="0"/>
                <a:cs typeface="Times New Roman" pitchFamily="18" charset="0"/>
              </a:rPr>
              <a:t>canonical </a:t>
            </a:r>
            <a:r>
              <a:rPr lang="en-US" sz="2400" b="1" dirty="0" smtClean="0">
                <a:latin typeface="Times New Roman" pitchFamily="18" charset="0"/>
                <a:cs typeface="Times New Roman" pitchFamily="18" charset="0"/>
              </a:rPr>
              <a:t>ensemble </a:t>
            </a:r>
          </a:p>
          <a:p>
            <a:pPr>
              <a:lnSpc>
                <a:spcPct val="150000"/>
              </a:lnSpc>
              <a:buFont typeface="Wingdings" pitchFamily="2" charset="2"/>
              <a:buChar char="ü"/>
            </a:pPr>
            <a:r>
              <a:rPr lang="en-US" sz="2400" dirty="0" smtClean="0">
                <a:latin typeface="Times New Roman" pitchFamily="18" charset="0"/>
                <a:cs typeface="Times New Roman" pitchFamily="18" charset="0"/>
              </a:rPr>
              <a:t>It is composed of </a:t>
            </a:r>
            <a:r>
              <a:rPr lang="en-US" sz="2400" b="1" i="1" dirty="0" smtClean="0">
                <a:latin typeface="Times New Roman" pitchFamily="18" charset="0"/>
                <a:cs typeface="Times New Roman" pitchFamily="18" charset="0"/>
              </a:rPr>
              <a:t>η closed, isothermal </a:t>
            </a:r>
            <a:r>
              <a:rPr lang="en-US" sz="2400" b="1" dirty="0" smtClean="0">
                <a:latin typeface="Times New Roman" pitchFamily="18" charset="0"/>
                <a:cs typeface="Times New Roman" pitchFamily="18" charset="0"/>
              </a:rPr>
              <a:t>systems (</a:t>
            </a:r>
            <a:r>
              <a:rPr lang="en-US" sz="2400" b="1" i="1" dirty="0" smtClean="0">
                <a:latin typeface="Times New Roman" pitchFamily="18" charset="0"/>
                <a:cs typeface="Times New Roman" pitchFamily="18" charset="0"/>
              </a:rPr>
              <a:t>N, V, T</a:t>
            </a:r>
            <a:r>
              <a:rPr lang="en-US" sz="2400" b="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514350" indent="-514350">
              <a:lnSpc>
                <a:spcPct val="150000"/>
              </a:lnSpc>
              <a:buFont typeface="Wingdings" pitchFamily="2" charset="2"/>
              <a:buChar char="ü"/>
            </a:pPr>
            <a:r>
              <a:rPr lang="en-US" sz="2400" dirty="0" smtClean="0">
                <a:latin typeface="Times New Roman" pitchFamily="18" charset="0"/>
                <a:cs typeface="Times New Roman" pitchFamily="18" charset="0"/>
              </a:rPr>
              <a:t>A system exchanging </a:t>
            </a:r>
            <a:r>
              <a:rPr lang="en-US" sz="2400" b="1" dirty="0" smtClean="0">
                <a:latin typeface="Times New Roman" pitchFamily="18" charset="0"/>
                <a:cs typeface="Times New Roman" pitchFamily="18" charset="0"/>
              </a:rPr>
              <a:t>only energy  but not matter </a:t>
            </a:r>
            <a:r>
              <a:rPr lang="en-US" sz="2400" dirty="0" smtClean="0">
                <a:latin typeface="Times New Roman" pitchFamily="18" charset="0"/>
                <a:cs typeface="Times New Roman" pitchFamily="18" charset="0"/>
              </a:rPr>
              <a:t>with its surroundings is described by canonical ensemble.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B8686B14-5276-40B2-A2C2-6FEED4F9AEED}" type="slidenum">
              <a:rPr lang="en-US" smtClean="0"/>
              <a:pPr>
                <a:defRPr/>
              </a:pPr>
              <a:t>32</a:t>
            </a:fld>
            <a:endParaRPr lang="en-US"/>
          </a:p>
        </p:txBody>
      </p:sp>
      <p:sp>
        <p:nvSpPr>
          <p:cNvPr id="152580" name="Title 1"/>
          <p:cNvSpPr>
            <a:spLocks noGrp="1"/>
          </p:cNvSpPr>
          <p:nvPr>
            <p:ph type="title"/>
          </p:nvPr>
        </p:nvSpPr>
        <p:spPr>
          <a:xfrm>
            <a:off x="0" y="0"/>
            <a:ext cx="9906000" cy="533400"/>
          </a:xfrm>
          <a:solidFill>
            <a:schemeClr val="bg1">
              <a:lumMod val="95000"/>
            </a:schemeClr>
          </a:solidFill>
        </p:spPr>
        <p:txBody>
          <a:bodyPr/>
          <a:lstStyle/>
          <a:p>
            <a:pPr eaLnBrk="1" hangingPunct="1">
              <a:lnSpc>
                <a:spcPct val="150000"/>
              </a:lnSpc>
            </a:pPr>
            <a:r>
              <a:rPr lang="en-US" sz="2800" b="1" i="1" dirty="0" smtClean="0">
                <a:solidFill>
                  <a:srgbClr val="FF0000"/>
                </a:solidFill>
                <a:latin typeface="Times New Roman" pitchFamily="18" charset="0"/>
                <a:cs typeface="Times New Roman" pitchFamily="18" charset="0"/>
              </a:rPr>
              <a:t>Cont…</a:t>
            </a:r>
          </a:p>
        </p:txBody>
      </p:sp>
      <p:cxnSp>
        <p:nvCxnSpPr>
          <p:cNvPr id="5" name="Straight Connector 4"/>
          <p:cNvCxnSpPr/>
          <p:nvPr/>
        </p:nvCxnSpPr>
        <p:spPr>
          <a:xfrm>
            <a:off x="0" y="609600"/>
            <a:ext cx="9965531" cy="1588"/>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8038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152400" y="762000"/>
            <a:ext cx="9588500" cy="6096000"/>
          </a:xfrm>
        </p:spPr>
        <p:txBody>
          <a:bodyPr/>
          <a:lstStyle/>
          <a:p>
            <a:pPr>
              <a:lnSpc>
                <a:spcPct val="150000"/>
              </a:lnSpc>
              <a:buNone/>
            </a:pPr>
            <a:r>
              <a:rPr lang="en-US" sz="2400" b="1" dirty="0" smtClean="0">
                <a:solidFill>
                  <a:srgbClr val="002060"/>
                </a:solidFill>
                <a:latin typeface="Times New Roman" pitchFamily="18" charset="0"/>
                <a:cs typeface="Times New Roman" pitchFamily="18" charset="0"/>
              </a:rPr>
              <a:t>                II The </a:t>
            </a:r>
            <a:r>
              <a:rPr lang="en-US" sz="2400" b="1" i="1" dirty="0" smtClean="0">
                <a:solidFill>
                  <a:srgbClr val="002060"/>
                </a:solidFill>
                <a:latin typeface="Times New Roman" pitchFamily="18" charset="0"/>
                <a:cs typeface="Times New Roman" pitchFamily="18" charset="0"/>
              </a:rPr>
              <a:t>grand canonical </a:t>
            </a:r>
            <a:r>
              <a:rPr lang="en-US" sz="2400" b="1" dirty="0" smtClean="0">
                <a:solidFill>
                  <a:srgbClr val="002060"/>
                </a:solidFill>
                <a:latin typeface="Times New Roman" pitchFamily="18" charset="0"/>
                <a:cs typeface="Times New Roman" pitchFamily="18" charset="0"/>
              </a:rPr>
              <a:t>ensemble </a:t>
            </a:r>
          </a:p>
          <a:p>
            <a:pPr>
              <a:lnSpc>
                <a:spcPct val="150000"/>
              </a:lnSpc>
              <a:buFont typeface="Wingdings" pitchFamily="2" charset="2"/>
              <a:buChar char="Ø"/>
            </a:pPr>
            <a:r>
              <a:rPr lang="en-US" sz="2400" dirty="0" smtClean="0">
                <a:solidFill>
                  <a:srgbClr val="FF0000"/>
                </a:solidFill>
                <a:latin typeface="Times New Roman" pitchFamily="18" charset="0"/>
                <a:cs typeface="Times New Roman" pitchFamily="18" charset="0"/>
              </a:rPr>
              <a:t>It </a:t>
            </a:r>
            <a:r>
              <a:rPr lang="en-US" sz="2400" dirty="0" smtClean="0">
                <a:latin typeface="Times New Roman" pitchFamily="18" charset="0"/>
                <a:cs typeface="Times New Roman" pitchFamily="18" charset="0"/>
              </a:rPr>
              <a:t>is composed of </a:t>
            </a:r>
            <a:r>
              <a:rPr lang="en-US" sz="2400" b="1" i="1" dirty="0" smtClean="0">
                <a:latin typeface="Times New Roman" pitchFamily="18" charset="0"/>
                <a:cs typeface="Times New Roman" pitchFamily="18" charset="0"/>
              </a:rPr>
              <a:t>η open, isothermal </a:t>
            </a:r>
            <a:r>
              <a:rPr lang="en-US" sz="2400" b="1" dirty="0" smtClean="0">
                <a:latin typeface="Times New Roman" pitchFamily="18" charset="0"/>
                <a:cs typeface="Times New Roman" pitchFamily="18" charset="0"/>
              </a:rPr>
              <a:t>systems </a:t>
            </a:r>
            <a:r>
              <a:rPr lang="en-US" sz="2400" b="1" dirty="0" smtClean="0">
                <a:solidFill>
                  <a:srgbClr val="FF0000"/>
                </a:solidFill>
                <a:latin typeface="Times New Roman" pitchFamily="18" charset="0"/>
                <a:cs typeface="Times New Roman" pitchFamily="18" charset="0"/>
              </a:rPr>
              <a:t>(</a:t>
            </a:r>
            <a:r>
              <a:rPr lang="en-US" sz="2400" b="1" i="1" dirty="0" smtClean="0">
                <a:solidFill>
                  <a:srgbClr val="FF0000"/>
                </a:solidFill>
                <a:latin typeface="Times New Roman" pitchFamily="18" charset="0"/>
                <a:cs typeface="Times New Roman" pitchFamily="18" charset="0"/>
              </a:rPr>
              <a:t>µ, V, T</a:t>
            </a:r>
            <a:r>
              <a:rPr lang="en-US" sz="2400" b="1" dirty="0" smtClean="0">
                <a:solidFill>
                  <a:srgbClr val="FF0000"/>
                </a:solidFill>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p>
            <a:pPr>
              <a:lnSpc>
                <a:spcPct val="150000"/>
              </a:lnSpc>
              <a:buFont typeface="Wingdings" pitchFamily="2" charset="2"/>
              <a:buChar char="Ø"/>
            </a:pPr>
            <a:r>
              <a:rPr lang="en-US" sz="2400" dirty="0" smtClean="0">
                <a:latin typeface="Times New Roman" pitchFamily="18" charset="0"/>
                <a:cs typeface="Times New Roman" pitchFamily="18" charset="0"/>
              </a:rPr>
              <a:t>In this </a:t>
            </a:r>
            <a:r>
              <a:rPr lang="en-US" sz="2400" b="1" dirty="0" smtClean="0">
                <a:latin typeface="Times New Roman" pitchFamily="18" charset="0"/>
                <a:cs typeface="Times New Roman" pitchFamily="18" charset="0"/>
              </a:rPr>
              <a:t>both energy and matter </a:t>
            </a:r>
            <a:r>
              <a:rPr lang="en-US" sz="2400" dirty="0" smtClean="0">
                <a:latin typeface="Times New Roman" pitchFamily="18" charset="0"/>
                <a:cs typeface="Times New Roman" pitchFamily="18" charset="0"/>
              </a:rPr>
              <a:t>are exchanged between the system and the surroundings the corresponding ensemble. </a:t>
            </a:r>
          </a:p>
          <a:p>
            <a:pPr>
              <a:lnSpc>
                <a:spcPct val="150000"/>
              </a:lnSpc>
              <a:buFont typeface="Wingdings" pitchFamily="2" charset="2"/>
              <a:buChar char="Ø"/>
            </a:pPr>
            <a:r>
              <a:rPr lang="en-US" sz="2400" b="1" dirty="0" smtClean="0">
                <a:latin typeface="Times New Roman" pitchFamily="18" charset="0"/>
                <a:cs typeface="Times New Roman" pitchFamily="18" charset="0"/>
              </a:rPr>
              <a:t>For an </a:t>
            </a:r>
            <a:r>
              <a:rPr lang="en-US" sz="2400" b="1" u="sng" dirty="0" smtClean="0">
                <a:latin typeface="Times New Roman" pitchFamily="18" charset="0"/>
                <a:cs typeface="Times New Roman" pitchFamily="18" charset="0"/>
              </a:rPr>
              <a:t>isolated</a:t>
            </a:r>
            <a:r>
              <a:rPr lang="en-US" sz="2400" b="1" dirty="0" smtClean="0">
                <a:latin typeface="Times New Roman" pitchFamily="18" charset="0"/>
                <a:cs typeface="Times New Roman" pitchFamily="18" charset="0"/>
              </a:rPr>
              <a:t> thermodynamic system, </a:t>
            </a:r>
            <a:r>
              <a:rPr lang="en-US" sz="2400" dirty="0" smtClean="0">
                <a:latin typeface="Times New Roman" pitchFamily="18" charset="0"/>
                <a:cs typeface="Times New Roman" pitchFamily="18" charset="0"/>
              </a:rPr>
              <a:t>the members of the ensemble are distributed with equal probability over the possible system quantum states defined by specification of </a:t>
            </a:r>
            <a:r>
              <a:rPr lang="en-US" sz="2400" b="1" i="1" dirty="0" smtClean="0">
                <a:solidFill>
                  <a:srgbClr val="FF0000"/>
                </a:solidFill>
                <a:latin typeface="Times New Roman" pitchFamily="18" charset="0"/>
                <a:cs typeface="Times New Roman" pitchFamily="18" charset="0"/>
              </a:rPr>
              <a:t>N, V, and U. </a:t>
            </a:r>
          </a:p>
          <a:p>
            <a:pPr>
              <a:lnSpc>
                <a:spcPct val="150000"/>
              </a:lnSpc>
              <a:buFont typeface="Wingdings" pitchFamily="2" charset="2"/>
              <a:buChar char="Ø"/>
            </a:pPr>
            <a:r>
              <a:rPr lang="en-US" sz="2400" b="1" i="1" dirty="0" smtClean="0">
                <a:solidFill>
                  <a:srgbClr val="FF0000"/>
                </a:solidFill>
                <a:latin typeface="Times New Roman" pitchFamily="18" charset="0"/>
                <a:cs typeface="Times New Roman" pitchFamily="18" charset="0"/>
              </a:rPr>
              <a:t>The </a:t>
            </a:r>
            <a:r>
              <a:rPr lang="en-US" sz="2400" b="1" i="1" dirty="0" err="1" smtClean="0">
                <a:solidFill>
                  <a:srgbClr val="FF0000"/>
                </a:solidFill>
                <a:latin typeface="Times New Roman" pitchFamily="18" charset="0"/>
                <a:cs typeface="Times New Roman" pitchFamily="18" charset="0"/>
              </a:rPr>
              <a:t>microcanonical</a:t>
            </a:r>
            <a:r>
              <a:rPr lang="en-US" sz="2400" b="1" i="1" dirty="0" smtClean="0">
                <a:solidFill>
                  <a:srgbClr val="FF0000"/>
                </a:solidFill>
                <a:latin typeface="Times New Roman" pitchFamily="18" charset="0"/>
                <a:cs typeface="Times New Roman" pitchFamily="18" charset="0"/>
              </a:rPr>
              <a:t> and canonical ensembles </a:t>
            </a:r>
            <a:r>
              <a:rPr lang="en-US" sz="2400" dirty="0" smtClean="0">
                <a:latin typeface="Times New Roman" pitchFamily="18" charset="0"/>
                <a:cs typeface="Times New Roman" pitchFamily="18" charset="0"/>
              </a:rPr>
              <a:t>generally provide the most useful connections between the </a:t>
            </a:r>
            <a:r>
              <a:rPr lang="en-US" sz="2400" b="1" dirty="0" smtClean="0">
                <a:latin typeface="Times New Roman" pitchFamily="18" charset="0"/>
                <a:cs typeface="Times New Roman" pitchFamily="18" charset="0"/>
              </a:rPr>
              <a:t>Maxwell–Boltzmann (M–B) method,   and Gibbs methods </a:t>
            </a:r>
            <a:r>
              <a:rPr lang="en-US" sz="2400" dirty="0" smtClean="0">
                <a:latin typeface="Times New Roman" pitchFamily="18" charset="0"/>
                <a:cs typeface="Times New Roman" pitchFamily="18" charset="0"/>
              </a:rPr>
              <a:t>of statistical thermodynamics. </a:t>
            </a:r>
          </a:p>
        </p:txBody>
      </p:sp>
      <p:sp>
        <p:nvSpPr>
          <p:cNvPr id="4" name="Slide Number Placeholder 3"/>
          <p:cNvSpPr>
            <a:spLocks noGrp="1"/>
          </p:cNvSpPr>
          <p:nvPr>
            <p:ph type="sldNum" sz="quarter" idx="12"/>
          </p:nvPr>
        </p:nvSpPr>
        <p:spPr/>
        <p:txBody>
          <a:bodyPr/>
          <a:lstStyle/>
          <a:p>
            <a:pPr>
              <a:defRPr/>
            </a:pPr>
            <a:fld id="{B8686B14-5276-40B2-A2C2-6FEED4F9AEED}" type="slidenum">
              <a:rPr lang="en-US" smtClean="0"/>
              <a:pPr>
                <a:defRPr/>
              </a:pPr>
              <a:t>33</a:t>
            </a:fld>
            <a:endParaRPr lang="en-US"/>
          </a:p>
        </p:txBody>
      </p:sp>
      <p:sp>
        <p:nvSpPr>
          <p:cNvPr id="152580" name="Title 1"/>
          <p:cNvSpPr>
            <a:spLocks noGrp="1"/>
          </p:cNvSpPr>
          <p:nvPr>
            <p:ph type="title"/>
          </p:nvPr>
        </p:nvSpPr>
        <p:spPr>
          <a:xfrm>
            <a:off x="0" y="0"/>
            <a:ext cx="9906000" cy="533400"/>
          </a:xfrm>
          <a:solidFill>
            <a:schemeClr val="bg1">
              <a:lumMod val="95000"/>
            </a:schemeClr>
          </a:solidFill>
        </p:spPr>
        <p:txBody>
          <a:bodyPr/>
          <a:lstStyle/>
          <a:p>
            <a:pPr eaLnBrk="1" hangingPunct="1">
              <a:lnSpc>
                <a:spcPct val="150000"/>
              </a:lnSpc>
            </a:pPr>
            <a:r>
              <a:rPr lang="en-US" sz="2800" b="1" i="1" dirty="0" smtClean="0">
                <a:solidFill>
                  <a:srgbClr val="FF0000"/>
                </a:solidFill>
                <a:latin typeface="Times New Roman" pitchFamily="18" charset="0"/>
                <a:cs typeface="Times New Roman" pitchFamily="18" charset="0"/>
              </a:rPr>
              <a:t>Cont…</a:t>
            </a:r>
          </a:p>
        </p:txBody>
      </p:sp>
      <p:cxnSp>
        <p:nvCxnSpPr>
          <p:cNvPr id="5" name="Straight Connector 4"/>
          <p:cNvCxnSpPr/>
          <p:nvPr/>
        </p:nvCxnSpPr>
        <p:spPr>
          <a:xfrm>
            <a:off x="0" y="609600"/>
            <a:ext cx="9965531" cy="1588"/>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42050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152400" y="685800"/>
            <a:ext cx="9588500" cy="5867400"/>
          </a:xfrm>
        </p:spPr>
        <p:txBody>
          <a:bodyPr/>
          <a:lstStyle/>
          <a:p>
            <a:pPr marL="0" indent="0">
              <a:lnSpc>
                <a:spcPct val="150000"/>
              </a:lnSpc>
              <a:buFont typeface="Wingdings" pitchFamily="2" charset="2"/>
              <a:buChar char="v"/>
            </a:pPr>
            <a:r>
              <a:rPr lang="en-US" sz="2400" b="1" i="1" dirty="0" smtClean="0">
                <a:solidFill>
                  <a:srgbClr val="FF0000"/>
                </a:solidFill>
                <a:latin typeface="Times New Roman" pitchFamily="18" charset="0"/>
                <a:cs typeface="Times New Roman" pitchFamily="18" charset="0"/>
              </a:rPr>
              <a:t>What is distribution and the most probable distribution? </a:t>
            </a:r>
          </a:p>
          <a:p>
            <a:pPr marL="0" indent="0">
              <a:lnSpc>
                <a:spcPct val="150000"/>
              </a:lnSpc>
              <a:buFont typeface="Wingdings" pitchFamily="2" charset="2"/>
              <a:buChar char="v"/>
            </a:pPr>
            <a:r>
              <a:rPr lang="en-US" sz="2400" b="1" u="sng" dirty="0" smtClean="0">
                <a:solidFill>
                  <a:srgbClr val="00B0F0"/>
                </a:solidFill>
                <a:latin typeface="Times New Roman" pitchFamily="18" charset="0"/>
                <a:cs typeface="Times New Roman" pitchFamily="18" charset="0"/>
              </a:rPr>
              <a:t>A distribution</a:t>
            </a:r>
            <a:r>
              <a:rPr lang="en-US" sz="2400" u="sng" dirty="0" smtClean="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can be defined as a set of occupation numbers of particles in different energy states specification of an entire </a:t>
            </a:r>
            <a:r>
              <a:rPr lang="en-US" sz="2400" b="1" dirty="0" smtClean="0">
                <a:solidFill>
                  <a:srgbClr val="FF0000"/>
                </a:solidFill>
                <a:latin typeface="Times New Roman" pitchFamily="18" charset="0"/>
                <a:cs typeface="Times New Roman" pitchFamily="18" charset="0"/>
              </a:rPr>
              <a:t>set alternatively</a:t>
            </a:r>
            <a:r>
              <a:rPr lang="en-US" sz="2400" b="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0" indent="0">
              <a:lnSpc>
                <a:spcPct val="150000"/>
              </a:lnSpc>
              <a:buFont typeface="Wingdings" pitchFamily="2" charset="2"/>
              <a:buChar char="ü"/>
            </a:pPr>
            <a:r>
              <a:rPr lang="en-US" sz="2400" dirty="0" smtClean="0">
                <a:latin typeface="Times New Roman" pitchFamily="18" charset="0"/>
                <a:cs typeface="Times New Roman" pitchFamily="18" charset="0"/>
              </a:rPr>
              <a:t>Those  a system consisting of </a:t>
            </a:r>
            <a:r>
              <a:rPr lang="en-US" sz="2400" b="1" u="sng" dirty="0" smtClean="0">
                <a:latin typeface="Times New Roman" pitchFamily="18" charset="0"/>
                <a:cs typeface="Times New Roman" pitchFamily="18" charset="0"/>
              </a:rPr>
              <a:t>N identical and independent particles</a:t>
            </a:r>
            <a:r>
              <a:rPr lang="en-US" sz="2400" dirty="0" smtClean="0">
                <a:latin typeface="Times New Roman" pitchFamily="18" charset="0"/>
                <a:cs typeface="Times New Roman" pitchFamily="18" charset="0"/>
              </a:rPr>
              <a:t> Like electrons in various atomic </a:t>
            </a:r>
            <a:r>
              <a:rPr lang="en-US" sz="2400" dirty="0" err="1" smtClean="0">
                <a:latin typeface="Times New Roman" pitchFamily="18" charset="0"/>
                <a:cs typeface="Times New Roman" pitchFamily="18" charset="0"/>
              </a:rPr>
              <a:t>orbitals</a:t>
            </a:r>
            <a:r>
              <a:rPr lang="en-US" sz="2400" dirty="0" smtClean="0">
                <a:latin typeface="Times New Roman" pitchFamily="18" charset="0"/>
                <a:cs typeface="Times New Roman" pitchFamily="18" charset="0"/>
              </a:rPr>
              <a:t>, an atom consists of </a:t>
            </a:r>
            <a:r>
              <a:rPr lang="en-US" sz="2400" i="1" dirty="0" smtClean="0">
                <a:latin typeface="Times New Roman" pitchFamily="18" charset="0"/>
                <a:cs typeface="Times New Roman" pitchFamily="18" charset="0"/>
              </a:rPr>
              <a:t>various energy </a:t>
            </a:r>
            <a:r>
              <a:rPr lang="en-US" sz="2400" dirty="0" smtClean="0">
                <a:latin typeface="Times New Roman" pitchFamily="18" charset="0"/>
                <a:cs typeface="Times New Roman" pitchFamily="18" charset="0"/>
              </a:rPr>
              <a:t>states or </a:t>
            </a:r>
            <a:r>
              <a:rPr lang="en-US" sz="2400" dirty="0" err="1" smtClean="0">
                <a:latin typeface="Times New Roman" pitchFamily="18" charset="0"/>
                <a:cs typeface="Times New Roman" pitchFamily="18" charset="0"/>
              </a:rPr>
              <a:t>orbitals</a:t>
            </a:r>
            <a:r>
              <a:rPr lang="en-US" sz="2400" dirty="0" smtClean="0">
                <a:latin typeface="Times New Roman" pitchFamily="18" charset="0"/>
                <a:cs typeface="Times New Roman" pitchFamily="18" charset="0"/>
              </a:rPr>
              <a:t> like </a:t>
            </a:r>
            <a:r>
              <a:rPr lang="en-US" sz="2400" b="1" dirty="0" smtClean="0">
                <a:latin typeface="Times New Roman" pitchFamily="18" charset="0"/>
                <a:cs typeface="Times New Roman" pitchFamily="18" charset="0"/>
              </a:rPr>
              <a:t>s, p, d, f </a:t>
            </a:r>
            <a:r>
              <a:rPr lang="en-US" sz="2400" b="1" dirty="0" err="1" smtClean="0">
                <a:latin typeface="Times New Roman" pitchFamily="18" charset="0"/>
                <a:cs typeface="Times New Roman" pitchFamily="18" charset="0"/>
              </a:rPr>
              <a:t>orbitals</a:t>
            </a:r>
            <a:endParaRPr lang="en-US" sz="2400" b="1" dirty="0" smtClean="0">
              <a:latin typeface="Times New Roman" pitchFamily="18" charset="0"/>
              <a:cs typeface="Times New Roman" pitchFamily="18" charset="0"/>
            </a:endParaRPr>
          </a:p>
          <a:p>
            <a:pPr marL="0" indent="0">
              <a:lnSpc>
                <a:spcPct val="150000"/>
              </a:lnSpc>
              <a:buFont typeface="Wingdings" pitchFamily="2" charset="2"/>
              <a:buChar char="v"/>
            </a:pPr>
            <a:r>
              <a:rPr lang="en-US" sz="2400" dirty="0" smtClean="0">
                <a:latin typeface="Times New Roman" pitchFamily="18" charset="0"/>
                <a:cs typeface="Times New Roman" pitchFamily="18" charset="0"/>
              </a:rPr>
              <a:t>These 2, 6, 10 and 14 are the occupation numbers of s, p, d, and f </a:t>
            </a:r>
            <a:r>
              <a:rPr lang="en-US" sz="2400" dirty="0" err="1" smtClean="0">
                <a:latin typeface="Times New Roman" pitchFamily="18" charset="0"/>
                <a:cs typeface="Times New Roman" pitchFamily="18" charset="0"/>
              </a:rPr>
              <a:t>orbitals</a:t>
            </a:r>
            <a:r>
              <a:rPr lang="en-US" sz="2400" dirty="0" smtClean="0">
                <a:latin typeface="Times New Roman" pitchFamily="18" charset="0"/>
                <a:cs typeface="Times New Roman" pitchFamily="18" charset="0"/>
              </a:rPr>
              <a:t> respectively. </a:t>
            </a:r>
            <a:endParaRPr lang="en-US" sz="2400" dirty="0">
              <a:latin typeface="Times New Roman" pitchFamily="18" charset="0"/>
              <a:cs typeface="Times New Roman" pitchFamily="18" charset="0"/>
            </a:endParaRPr>
          </a:p>
          <a:p>
            <a:pPr marL="479425" lvl="1" indent="0">
              <a:lnSpc>
                <a:spcPct val="150000"/>
              </a:lnSpc>
              <a:buNone/>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B6803D-B755-45D1-872D-553333D8F511}" type="slidenum">
              <a:rPr lang="en-US" smtClean="0"/>
              <a:pPr>
                <a:defRPr/>
              </a:pPr>
              <a:t>34</a:t>
            </a:fld>
            <a:endParaRPr lang="en-US"/>
          </a:p>
        </p:txBody>
      </p:sp>
      <p:sp>
        <p:nvSpPr>
          <p:cNvPr id="78852" name="Title 1"/>
          <p:cNvSpPr>
            <a:spLocks noGrp="1"/>
          </p:cNvSpPr>
          <p:nvPr>
            <p:ph type="title"/>
          </p:nvPr>
        </p:nvSpPr>
        <p:spPr>
          <a:xfrm>
            <a:off x="0" y="0"/>
            <a:ext cx="9906000" cy="609600"/>
          </a:xfrm>
          <a:blipFill dpi="0" rotWithShape="1">
            <a:blip r:embed="rId2"/>
            <a:srcRect/>
            <a:tile tx="0" ty="0" sx="100000" sy="100000" flip="none" algn="tl"/>
          </a:blipFill>
        </p:spPr>
        <p:txBody>
          <a:bodyPr/>
          <a:lstStyle/>
          <a:p>
            <a:pPr eaLnBrk="1" hangingPunct="1">
              <a:lnSpc>
                <a:spcPct val="150000"/>
              </a:lnSpc>
            </a:pPr>
            <a:r>
              <a:rPr lang="en-US" sz="3700" b="1" i="1" dirty="0" smtClean="0">
                <a:latin typeface="Times New Roman" pitchFamily="18" charset="0"/>
                <a:cs typeface="Times New Roman" pitchFamily="18" charset="0"/>
              </a:rPr>
              <a:t>Distribution Functions</a:t>
            </a:r>
          </a:p>
        </p:txBody>
      </p:sp>
      <p:cxnSp>
        <p:nvCxnSpPr>
          <p:cNvPr id="5" name="Straight Connector 4"/>
          <p:cNvCxnSpPr/>
          <p:nvPr/>
        </p:nvCxnSpPr>
        <p:spPr>
          <a:xfrm>
            <a:off x="-1"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96341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52400" y="685800"/>
            <a:ext cx="9588500" cy="5867400"/>
          </a:xfrm>
        </p:spPr>
        <p:txBody>
          <a:bodyPr/>
          <a:lstStyle/>
          <a:p>
            <a:pPr>
              <a:lnSpc>
                <a:spcPct val="150000"/>
              </a:lnSpc>
              <a:buFont typeface="Wingdings" pitchFamily="2" charset="2"/>
              <a:buChar char="Ø"/>
            </a:pPr>
            <a:r>
              <a:rPr lang="en-US" sz="2400" b="1" u="sng" dirty="0" smtClean="0">
                <a:solidFill>
                  <a:srgbClr val="FF0000"/>
                </a:solidFill>
                <a:latin typeface="Times New Roman" pitchFamily="18" charset="0"/>
                <a:cs typeface="Times New Roman" pitchFamily="18" charset="0"/>
              </a:rPr>
              <a:t>For example,</a:t>
            </a:r>
            <a:r>
              <a:rPr lang="en-US" sz="2400" dirty="0" smtClean="0">
                <a:latin typeface="Times New Roman" pitchFamily="18" charset="0"/>
                <a:cs typeface="Times New Roman" pitchFamily="18" charset="0"/>
              </a:rPr>
              <a:t> consider an atom of </a:t>
            </a:r>
            <a:r>
              <a:rPr lang="en-US" sz="2400" dirty="0" smtClean="0">
                <a:solidFill>
                  <a:srgbClr val="FF0000"/>
                </a:solidFill>
                <a:latin typeface="Times New Roman" pitchFamily="18" charset="0"/>
                <a:cs typeface="Times New Roman" pitchFamily="18" charset="0"/>
              </a:rPr>
              <a:t>chlorine</a:t>
            </a:r>
            <a:r>
              <a:rPr lang="en-US" sz="2400" dirty="0" smtClean="0">
                <a:latin typeface="Times New Roman" pitchFamily="18" charset="0"/>
                <a:cs typeface="Times New Roman" pitchFamily="18" charset="0"/>
              </a:rPr>
              <a:t>. It consists of 17 electrons. The occupation numbers of various energy states in chlorine are, </a:t>
            </a:r>
          </a:p>
          <a:p>
            <a:pPr>
              <a:lnSpc>
                <a:spcPct val="150000"/>
              </a:lnSpc>
              <a:buNone/>
            </a:pPr>
            <a:r>
              <a:rPr lang="en-US" sz="2400" dirty="0" smtClean="0">
                <a:latin typeface="Times New Roman" pitchFamily="18" charset="0"/>
                <a:cs typeface="Times New Roman" pitchFamily="18" charset="0"/>
              </a:rPr>
              <a:t>        Energy states 1s 2s 2p 3s 3p 4s        </a:t>
            </a:r>
            <a:r>
              <a:rPr lang="en-US" sz="2400" i="1" dirty="0" smtClean="0">
                <a:solidFill>
                  <a:srgbClr val="FF0000"/>
                </a:solidFill>
                <a:latin typeface="Times New Roman" pitchFamily="18" charset="0"/>
                <a:cs typeface="Times New Roman" pitchFamily="18" charset="0"/>
              </a:rPr>
              <a:t>Occupation No</a:t>
            </a:r>
            <a:r>
              <a:rPr lang="en-US" sz="2400" dirty="0" smtClean="0">
                <a:latin typeface="Times New Roman" pitchFamily="18" charset="0"/>
                <a:cs typeface="Times New Roman" pitchFamily="18" charset="0"/>
              </a:rPr>
              <a:t>. 2 2 6 2 5 </a:t>
            </a:r>
          </a:p>
          <a:p>
            <a:pPr>
              <a:lnSpc>
                <a:spcPct val="150000"/>
              </a:lnSpc>
              <a:buFont typeface="Wingdings" pitchFamily="2" charset="2"/>
              <a:buChar char="Ø"/>
            </a:pPr>
            <a:r>
              <a:rPr lang="en-US" sz="2400" dirty="0" smtClean="0">
                <a:latin typeface="Times New Roman" pitchFamily="18" charset="0"/>
                <a:cs typeface="Times New Roman" pitchFamily="18" charset="0"/>
              </a:rPr>
              <a:t>This set of 2, 2, 6, 2, 5 of 17 electrons in various energy states in a distribution of </a:t>
            </a:r>
            <a:r>
              <a:rPr lang="en-US" sz="2400" dirty="0" smtClean="0">
                <a:solidFill>
                  <a:srgbClr val="FF0000"/>
                </a:solidFill>
                <a:latin typeface="Times New Roman" pitchFamily="18" charset="0"/>
                <a:cs typeface="Times New Roman" pitchFamily="18" charset="0"/>
              </a:rPr>
              <a:t>17 electrons in </a:t>
            </a:r>
            <a:r>
              <a:rPr lang="en-US" sz="2400" dirty="0" err="1" smtClean="0">
                <a:solidFill>
                  <a:srgbClr val="FF0000"/>
                </a:solidFill>
                <a:latin typeface="Times New Roman" pitchFamily="18" charset="0"/>
                <a:cs typeface="Times New Roman" pitchFamily="18" charset="0"/>
              </a:rPr>
              <a:t>Cl</a:t>
            </a:r>
            <a:r>
              <a:rPr lang="en-US" sz="2400" dirty="0" smtClean="0">
                <a:solidFill>
                  <a:srgbClr val="FF0000"/>
                </a:solidFill>
                <a:latin typeface="Times New Roman" pitchFamily="18" charset="0"/>
                <a:cs typeface="Times New Roman" pitchFamily="18" charset="0"/>
              </a:rPr>
              <a:t> atom.</a:t>
            </a:r>
          </a:p>
          <a:p>
            <a:pPr>
              <a:lnSpc>
                <a:spcPct val="150000"/>
              </a:lnSpc>
              <a:buFont typeface="Wingdings" pitchFamily="2" charset="2"/>
              <a:buChar char="Ø"/>
            </a:pPr>
            <a:r>
              <a:rPr lang="en-US" sz="2400" dirty="0" smtClean="0">
                <a:latin typeface="Times New Roman" pitchFamily="18" charset="0"/>
                <a:cs typeface="Times New Roman" pitchFamily="18" charset="0"/>
              </a:rPr>
              <a:t> There could also be another way of distributing these 17 electrons (for example in </a:t>
            </a:r>
            <a:r>
              <a:rPr lang="en-US" sz="2400" b="1" dirty="0" smtClean="0">
                <a:latin typeface="Times New Roman" pitchFamily="18" charset="0"/>
                <a:cs typeface="Times New Roman" pitchFamily="18" charset="0"/>
              </a:rPr>
              <a:t>excited state</a:t>
            </a:r>
            <a:r>
              <a:rPr lang="en-US" sz="2400" dirty="0" smtClean="0">
                <a:latin typeface="Times New Roman" pitchFamily="18" charset="0"/>
                <a:cs typeface="Times New Roman" pitchFamily="18" charset="0"/>
              </a:rPr>
              <a:t>) 2, 2, 6, 2, </a:t>
            </a:r>
            <a:r>
              <a:rPr lang="en-US" sz="2400" b="1" dirty="0" smtClean="0">
                <a:latin typeface="Times New Roman" pitchFamily="18" charset="0"/>
                <a:cs typeface="Times New Roman" pitchFamily="18" charset="0"/>
              </a:rPr>
              <a:t>4, 1 </a:t>
            </a:r>
            <a:r>
              <a:rPr lang="en-US" sz="2400" dirty="0" smtClean="0">
                <a:latin typeface="Times New Roman" pitchFamily="18" charset="0"/>
                <a:cs typeface="Times New Roman" pitchFamily="18" charset="0"/>
              </a:rPr>
              <a:t>where 1 electron from </a:t>
            </a:r>
            <a:r>
              <a:rPr lang="en-US" sz="2400" b="1" dirty="0" smtClean="0">
                <a:latin typeface="Times New Roman" pitchFamily="18" charset="0"/>
                <a:cs typeface="Times New Roman" pitchFamily="18" charset="0"/>
              </a:rPr>
              <a:t>3p orbital </a:t>
            </a:r>
            <a:r>
              <a:rPr lang="en-US" sz="2400" dirty="0" smtClean="0">
                <a:latin typeface="Times New Roman" pitchFamily="18" charset="0"/>
                <a:cs typeface="Times New Roman" pitchFamily="18" charset="0"/>
              </a:rPr>
              <a:t>is transferred to 4s. This set is also a distribution of 17 electrons in </a:t>
            </a:r>
            <a:r>
              <a:rPr lang="en-US" sz="2400" dirty="0" err="1" smtClean="0">
                <a:latin typeface="Times New Roman" pitchFamily="18" charset="0"/>
                <a:cs typeface="Times New Roman" pitchFamily="18" charset="0"/>
              </a:rPr>
              <a:t>Cl</a:t>
            </a:r>
            <a:r>
              <a:rPr lang="en-US" sz="2400" dirty="0" smtClean="0">
                <a:latin typeface="Times New Roman" pitchFamily="18" charset="0"/>
                <a:cs typeface="Times New Roman" pitchFamily="18" charset="0"/>
              </a:rPr>
              <a:t> atom (in </a:t>
            </a:r>
            <a:r>
              <a:rPr lang="en-US" sz="2400" b="1" dirty="0" smtClean="0">
                <a:latin typeface="Times New Roman" pitchFamily="18" charset="0"/>
                <a:cs typeface="Times New Roman" pitchFamily="18" charset="0"/>
              </a:rPr>
              <a:t>excited state</a:t>
            </a:r>
            <a:r>
              <a:rPr lang="en-US" sz="2400" dirty="0" smtClean="0">
                <a:latin typeface="Times New Roman" pitchFamily="18" charset="0"/>
                <a:cs typeface="Times New Roman" pitchFamily="18" charset="0"/>
              </a:rPr>
              <a:t>). This is also consistent with the total number of electrons. (2, 2, 6, 2, </a:t>
            </a:r>
            <a:r>
              <a:rPr lang="en-US" sz="2400" b="1" dirty="0" smtClean="0">
                <a:latin typeface="Times New Roman" pitchFamily="18" charset="0"/>
                <a:cs typeface="Times New Roman" pitchFamily="18" charset="0"/>
              </a:rPr>
              <a:t>4, 1</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F1C0F44-BE5B-4073-98A9-C535B5F82D03}" type="slidenum">
              <a:rPr lang="en-US" smtClean="0"/>
              <a:pPr>
                <a:defRPr/>
              </a:pPr>
              <a:t>35</a:t>
            </a:fld>
            <a:endParaRPr lang="en-US"/>
          </a:p>
        </p:txBody>
      </p:sp>
      <p:sp>
        <p:nvSpPr>
          <p:cNvPr id="79876" name="Title 1"/>
          <p:cNvSpPr>
            <a:spLocks noGrp="1"/>
          </p:cNvSpPr>
          <p:nvPr>
            <p:ph type="title"/>
          </p:nvPr>
        </p:nvSpPr>
        <p:spPr>
          <a:xfrm>
            <a:off x="1" y="0"/>
            <a:ext cx="9906000" cy="533400"/>
          </a:xfrm>
          <a:solidFill>
            <a:schemeClr val="bg1">
              <a:lumMod val="95000"/>
            </a:schemeClr>
          </a:solidFill>
        </p:spPr>
        <p:txBody>
          <a:bodyPr/>
          <a:lstStyle/>
          <a:p>
            <a:pPr eaLnBrk="1" hangingPunct="1">
              <a:lnSpc>
                <a:spcPct val="150000"/>
              </a:lnSpc>
            </a:pPr>
            <a:r>
              <a:rPr lang="en-US" sz="3700" b="1" dirty="0" smtClean="0">
                <a:latin typeface="Times New Roman" pitchFamily="18" charset="0"/>
                <a:cs typeface="Times New Roman" pitchFamily="18" charset="0"/>
              </a:rPr>
              <a:t>Cont’d</a:t>
            </a:r>
          </a:p>
        </p:txBody>
      </p:sp>
      <p:cxnSp>
        <p:nvCxnSpPr>
          <p:cNvPr id="7" name="Straight Connector 6"/>
          <p:cNvCxnSpPr/>
          <p:nvPr/>
        </p:nvCxnSpPr>
        <p:spPr>
          <a:xfrm>
            <a:off x="0"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69620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52400" y="685800"/>
            <a:ext cx="9588500" cy="5867400"/>
          </a:xfrm>
        </p:spPr>
        <p:txBody>
          <a:bodyPr/>
          <a:lstStyle/>
          <a:p>
            <a:pPr>
              <a:lnSpc>
                <a:spcPct val="150000"/>
              </a:lnSpc>
              <a:buFont typeface="Wingdings" pitchFamily="2" charset="2"/>
              <a:buChar char="Ø"/>
            </a:pPr>
            <a:r>
              <a:rPr lang="en-US" sz="2000" b="1" u="sng" dirty="0" smtClean="0">
                <a:latin typeface="Times New Roman" pitchFamily="18" charset="0"/>
                <a:cs typeface="Times New Roman" pitchFamily="18" charset="0"/>
              </a:rPr>
              <a:t>Boltzmann distribution </a:t>
            </a:r>
            <a:r>
              <a:rPr lang="en-US" sz="2000" dirty="0" smtClean="0">
                <a:latin typeface="Times New Roman" pitchFamily="18" charset="0"/>
                <a:cs typeface="Times New Roman" pitchFamily="18" charset="0"/>
              </a:rPr>
              <a:t>is a statistical approach which the molecules in a system are distributed over the </a:t>
            </a:r>
            <a:r>
              <a:rPr lang="en-US" sz="2000" b="1" dirty="0" smtClean="0">
                <a:latin typeface="Times New Roman" pitchFamily="18" charset="0"/>
                <a:cs typeface="Times New Roman" pitchFamily="18" charset="0"/>
              </a:rPr>
              <a:t>available states of that system </a:t>
            </a:r>
          </a:p>
          <a:p>
            <a:pPr>
              <a:lnSpc>
                <a:spcPct val="150000"/>
              </a:lnSpc>
              <a:buFont typeface="Wingdings" pitchFamily="2" charset="2"/>
              <a:buChar char="Ø"/>
            </a:pPr>
            <a:r>
              <a:rPr lang="en-US" sz="2000" dirty="0" smtClean="0">
                <a:latin typeface="Times New Roman" pitchFamily="18" charset="0"/>
                <a:cs typeface="Times New Roman" pitchFamily="18" charset="0"/>
              </a:rPr>
              <a:t>At a certain moment there being</a:t>
            </a:r>
          </a:p>
          <a:p>
            <a:pPr marL="0" indent="0">
              <a:lnSpc>
                <a:spcPct val="150000"/>
              </a:lnSpc>
              <a:buNone/>
            </a:pPr>
            <a:r>
              <a:rPr lang="en-US" sz="2000" dirty="0" smtClean="0">
                <a:latin typeface="Times New Roman" pitchFamily="18" charset="0"/>
                <a:cs typeface="Times New Roman" pitchFamily="18" charset="0"/>
              </a:rPr>
              <a:t>                              n</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particles at energy state E</a:t>
            </a:r>
            <a:r>
              <a:rPr lang="en-US" sz="2000" baseline="-25000" dirty="0" smtClean="0">
                <a:latin typeface="Times New Roman" pitchFamily="18" charset="0"/>
                <a:cs typeface="Times New Roman" pitchFamily="18" charset="0"/>
              </a:rPr>
              <a:t>1</a:t>
            </a:r>
          </a:p>
          <a:p>
            <a:pPr>
              <a:buFont typeface="Arial" charset="0"/>
              <a:buNone/>
            </a:pPr>
            <a:r>
              <a:rPr lang="en-US" sz="2000" baseline="-25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n</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at state E</a:t>
            </a:r>
            <a:r>
              <a:rPr lang="en-US" sz="2000" baseline="-25000" dirty="0" smtClean="0">
                <a:latin typeface="Times New Roman" pitchFamily="18" charset="0"/>
                <a:cs typeface="Times New Roman" pitchFamily="18" charset="0"/>
              </a:rPr>
              <a:t>2</a:t>
            </a:r>
            <a:endParaRPr lang="en-US" sz="2000" dirty="0" smtClean="0">
              <a:latin typeface="Times New Roman" pitchFamily="18" charset="0"/>
              <a:cs typeface="Times New Roman" pitchFamily="18" charset="0"/>
            </a:endParaRPr>
          </a:p>
          <a:p>
            <a:pPr>
              <a:buFont typeface="Arial" charset="0"/>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t>
            </a:r>
            <a:r>
              <a:rPr lang="en-US" sz="2000"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state </a:t>
            </a:r>
            <a:r>
              <a:rPr lang="en-US" sz="2000" dirty="0" err="1" smtClean="0">
                <a:latin typeface="Times New Roman" pitchFamily="18" charset="0"/>
                <a:cs typeface="Times New Roman" pitchFamily="18" charset="0"/>
              </a:rPr>
              <a:t>E</a:t>
            </a:r>
            <a:r>
              <a:rPr lang="en-US" sz="2000" baseline="-25000" dirty="0" err="1" smtClean="0">
                <a:latin typeface="Times New Roman" pitchFamily="18" charset="0"/>
                <a:cs typeface="Times New Roman" pitchFamily="18" charset="0"/>
              </a:rPr>
              <a:t>i</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and so on.</a:t>
            </a:r>
          </a:p>
          <a:p>
            <a:pPr>
              <a:buNone/>
            </a:pPr>
            <a:r>
              <a:rPr lang="en-US" sz="2000" dirty="0" smtClean="0">
                <a:latin typeface="Times New Roman" pitchFamily="18" charset="0"/>
                <a:cs typeface="Times New Roman" pitchFamily="18" charset="0"/>
              </a:rPr>
              <a:t>However, the distribution must satisfy the condition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ctr">
              <a:buNone/>
            </a:pPr>
            <a:r>
              <a:rPr lang="en-US" sz="2000" baseline="-25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F1C0F44-BE5B-4073-98A9-C535B5F82D03}" type="slidenum">
              <a:rPr lang="en-US" smtClean="0"/>
              <a:pPr>
                <a:defRPr/>
              </a:pPr>
              <a:t>36</a:t>
            </a:fld>
            <a:endParaRPr lang="en-US"/>
          </a:p>
        </p:txBody>
      </p:sp>
      <p:sp>
        <p:nvSpPr>
          <p:cNvPr id="79876" name="Title 1"/>
          <p:cNvSpPr>
            <a:spLocks noGrp="1"/>
          </p:cNvSpPr>
          <p:nvPr>
            <p:ph type="title"/>
          </p:nvPr>
        </p:nvSpPr>
        <p:spPr>
          <a:xfrm>
            <a:off x="1" y="0"/>
            <a:ext cx="9906000" cy="533400"/>
          </a:xfrm>
          <a:solidFill>
            <a:schemeClr val="bg1">
              <a:lumMod val="95000"/>
            </a:schemeClr>
          </a:solidFill>
        </p:spPr>
        <p:txBody>
          <a:bodyPr/>
          <a:lstStyle/>
          <a:p>
            <a:pPr eaLnBrk="1" hangingPunct="1">
              <a:lnSpc>
                <a:spcPct val="150000"/>
              </a:lnSpc>
            </a:pPr>
            <a:r>
              <a:rPr lang="en-US" sz="3200" b="1" i="1" dirty="0" smtClean="0">
                <a:latin typeface="Times New Roman" pitchFamily="18" charset="0"/>
                <a:cs typeface="Times New Roman" pitchFamily="18" charset="0"/>
              </a:rPr>
              <a:t>Boltzmann distribution</a:t>
            </a:r>
            <a:endParaRPr lang="en-US" sz="3200" b="1" dirty="0" smtClean="0">
              <a:latin typeface="Times New Roman" pitchFamily="18" charset="0"/>
              <a:cs typeface="Times New Roman" pitchFamily="18" charset="0"/>
            </a:endParaRPr>
          </a:p>
        </p:txBody>
      </p:sp>
      <p:cxnSp>
        <p:nvCxnSpPr>
          <p:cNvPr id="7" name="Straight Connector 6"/>
          <p:cNvCxnSpPr/>
          <p:nvPr/>
        </p:nvCxnSpPr>
        <p:spPr>
          <a:xfrm>
            <a:off x="0"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280577" name="Picture 1"/>
          <p:cNvPicPr>
            <a:picLocks noChangeAspect="1" noChangeArrowheads="1"/>
          </p:cNvPicPr>
          <p:nvPr/>
        </p:nvPicPr>
        <p:blipFill>
          <a:blip r:embed="rId2"/>
          <a:srcRect/>
          <a:stretch>
            <a:fillRect/>
          </a:stretch>
        </p:blipFill>
        <p:spPr bwMode="auto">
          <a:xfrm>
            <a:off x="762000" y="3810000"/>
            <a:ext cx="3200400" cy="1219200"/>
          </a:xfrm>
          <a:prstGeom prst="rect">
            <a:avLst/>
          </a:prstGeom>
          <a:noFill/>
          <a:ln w="9525">
            <a:noFill/>
            <a:miter lim="800000"/>
            <a:headEnd/>
            <a:tailEnd/>
          </a:ln>
          <a:effectLst/>
        </p:spPr>
      </p:pic>
      <p:sp>
        <p:nvSpPr>
          <p:cNvPr id="8" name="Rectangle 7"/>
          <p:cNvSpPr/>
          <p:nvPr/>
        </p:nvSpPr>
        <p:spPr>
          <a:xfrm>
            <a:off x="228600" y="5226784"/>
            <a:ext cx="9448800" cy="1631216"/>
          </a:xfrm>
          <a:prstGeom prst="rect">
            <a:avLst/>
          </a:prstGeom>
        </p:spPr>
        <p:txBody>
          <a:bodyPr wrap="square">
            <a:spAutoFit/>
          </a:bodyPr>
          <a:lstStyle/>
          <a:p>
            <a:pPr>
              <a:buFont typeface="Wingdings" pitchFamily="2" charset="2"/>
              <a:buChar char="v"/>
            </a:pPr>
            <a:r>
              <a:rPr lang="en-US" sz="2000" dirty="0" smtClean="0">
                <a:latin typeface="Times New Roman" pitchFamily="18" charset="0"/>
                <a:cs typeface="Times New Roman" pitchFamily="18" charset="0"/>
              </a:rPr>
              <a:t>Where </a:t>
            </a:r>
            <a:r>
              <a:rPr lang="en-US" sz="2000" b="1" dirty="0" smtClean="0">
                <a:latin typeface="Times New Roman" pitchFamily="18" charset="0"/>
                <a:cs typeface="Times New Roman" pitchFamily="18" charset="0"/>
              </a:rPr>
              <a:t>Ni</a:t>
            </a:r>
            <a:r>
              <a:rPr lang="en-US" sz="2000" dirty="0" smtClean="0">
                <a:latin typeface="Times New Roman" pitchFamily="18" charset="0"/>
                <a:cs typeface="Times New Roman" pitchFamily="18" charset="0"/>
              </a:rPr>
              <a:t> is the number of particles with energy </a:t>
            </a:r>
            <a:r>
              <a:rPr lang="en-US" sz="2000" b="1" dirty="0" err="1" smtClean="0">
                <a:latin typeface="Times New Roman" pitchFamily="18" charset="0"/>
                <a:cs typeface="Times New Roman" pitchFamily="18" charset="0"/>
              </a:rPr>
              <a:t>Ei</a:t>
            </a:r>
            <a:r>
              <a:rPr lang="en-US" sz="2000" dirty="0" smtClean="0">
                <a:latin typeface="Times New Roman" pitchFamily="18" charset="0"/>
                <a:cs typeface="Times New Roman" pitchFamily="18" charset="0"/>
              </a:rPr>
              <a:t> in the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energy state.  </a:t>
            </a:r>
          </a:p>
          <a:p>
            <a:pPr>
              <a:buFont typeface="Wingdings" pitchFamily="2" charset="2"/>
              <a:buChar char="v"/>
            </a:pPr>
            <a:r>
              <a:rPr lang="en-US" sz="2000" b="1"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E </a:t>
            </a:r>
            <a:r>
              <a:rPr lang="en-US" sz="2000" dirty="0" smtClean="0">
                <a:latin typeface="Times New Roman" pitchFamily="18" charset="0"/>
                <a:cs typeface="Times New Roman" pitchFamily="18" charset="0"/>
              </a:rPr>
              <a:t>is the total energy of the system.</a:t>
            </a:r>
          </a:p>
          <a:p>
            <a:pPr>
              <a:buFont typeface="Wingdings" pitchFamily="2" charset="2"/>
              <a:buChar char="v"/>
            </a:pPr>
            <a:r>
              <a:rPr lang="en-US" sz="2000" dirty="0" smtClean="0">
                <a:latin typeface="Times New Roman" pitchFamily="18" charset="0"/>
                <a:cs typeface="Times New Roman" pitchFamily="18" charset="0"/>
              </a:rPr>
              <a:t> So, in a distribution, the particle can occupy any energy state but the total energy must have a </a:t>
            </a:r>
            <a:r>
              <a:rPr lang="en-US" sz="2000" b="1" dirty="0" smtClean="0">
                <a:latin typeface="Times New Roman" pitchFamily="18" charset="0"/>
                <a:cs typeface="Times New Roman" pitchFamily="18" charset="0"/>
              </a:rPr>
              <a:t>constant value.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2276008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152400" y="914400"/>
            <a:ext cx="9588500" cy="5638800"/>
          </a:xfrm>
        </p:spPr>
        <p:txBody>
          <a:bodyPr/>
          <a:lstStyle/>
          <a:p>
            <a:pPr>
              <a:lnSpc>
                <a:spcPct val="150000"/>
              </a:lnSpc>
              <a:buFont typeface="Wingdings" pitchFamily="2" charset="2"/>
              <a:buChar char="Ø"/>
            </a:pPr>
            <a:r>
              <a:rPr lang="en-US" sz="2400" dirty="0" smtClean="0">
                <a:latin typeface="Times New Roman" pitchFamily="18" charset="0"/>
                <a:cs typeface="Times New Roman" pitchFamily="18" charset="0"/>
              </a:rPr>
              <a:t>Assuming that the system is </a:t>
            </a:r>
            <a:r>
              <a:rPr lang="en-US" sz="2400" b="1" dirty="0" smtClean="0">
                <a:latin typeface="Times New Roman" pitchFamily="18" charset="0"/>
                <a:cs typeface="Times New Roman" pitchFamily="18" charset="0"/>
              </a:rPr>
              <a:t>closed and isolated</a:t>
            </a:r>
            <a:r>
              <a:rPr lang="en-US" sz="2400" dirty="0" smtClean="0">
                <a:latin typeface="Times New Roman" pitchFamily="18" charset="0"/>
                <a:cs typeface="Times New Roman" pitchFamily="18" charset="0"/>
              </a:rPr>
              <a:t>, then each set of population numbers must be governed </a:t>
            </a:r>
            <a:r>
              <a:rPr lang="en-US" sz="2400" b="1" dirty="0" smtClean="0">
                <a:latin typeface="Times New Roman" pitchFamily="18" charset="0"/>
                <a:cs typeface="Times New Roman" pitchFamily="18" charset="0"/>
              </a:rPr>
              <a:t>by two conditions</a:t>
            </a:r>
            <a:r>
              <a:rPr lang="en-US" sz="2400" dirty="0" smtClean="0">
                <a:latin typeface="Times New Roman" pitchFamily="18" charset="0"/>
                <a:cs typeface="Times New Roman" pitchFamily="18" charset="0"/>
              </a:rPr>
              <a:t>:</a:t>
            </a:r>
          </a:p>
          <a:p>
            <a:pPr>
              <a:lnSpc>
                <a:spcPct val="150000"/>
              </a:lnSpc>
              <a:buFont typeface="Arial" charset="0"/>
              <a:buNone/>
            </a:pPr>
            <a:r>
              <a:rPr lang="en-US" sz="2400" dirty="0" smtClean="0">
                <a:latin typeface="Times New Roman" pitchFamily="18" charset="0"/>
                <a:cs typeface="Times New Roman" pitchFamily="18" charset="0"/>
              </a:rPr>
              <a:t>		 </a:t>
            </a:r>
          </a:p>
          <a:p>
            <a:pPr>
              <a:lnSpc>
                <a:spcPct val="150000"/>
              </a:lnSpc>
              <a:buFont typeface="Arial" charset="0"/>
              <a:buNone/>
            </a:pPr>
            <a:endParaRPr lang="en-US" sz="2400" dirty="0" smtClean="0">
              <a:latin typeface="Times New Roman" pitchFamily="18" charset="0"/>
              <a:cs typeface="Times New Roman" pitchFamily="18" charset="0"/>
            </a:endParaRPr>
          </a:p>
          <a:p>
            <a:pPr>
              <a:lnSpc>
                <a:spcPct val="150000"/>
              </a:lnSpc>
              <a:buFont typeface="Arial" charset="0"/>
              <a:buNone/>
            </a:pPr>
            <a:r>
              <a:rPr lang="en-US" sz="24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346A7C6A-E40F-4CE8-A72C-86726D33B8E4}" type="slidenum">
              <a:rPr lang="en-US" smtClean="0"/>
              <a:pPr>
                <a:defRPr/>
              </a:pPr>
              <a:t>37</a:t>
            </a:fld>
            <a:endParaRPr lang="en-US"/>
          </a:p>
        </p:txBody>
      </p:sp>
      <p:sp>
        <p:nvSpPr>
          <p:cNvPr id="81924" name="Title 1"/>
          <p:cNvSpPr>
            <a:spLocks noGrp="1"/>
          </p:cNvSpPr>
          <p:nvPr>
            <p:ph type="title"/>
          </p:nvPr>
        </p:nvSpPr>
        <p:spPr>
          <a:xfrm>
            <a:off x="1" y="0"/>
            <a:ext cx="9906000" cy="609600"/>
          </a:xfrm>
          <a:solidFill>
            <a:schemeClr val="bg1">
              <a:lumMod val="95000"/>
            </a:schemeClr>
          </a:solidFill>
        </p:spPr>
        <p:txBody>
          <a:bodyPr/>
          <a:lstStyle/>
          <a:p>
            <a:pPr eaLnBrk="1" hangingPunct="1">
              <a:lnSpc>
                <a:spcPct val="150000"/>
              </a:lnSpc>
            </a:pPr>
            <a:r>
              <a:rPr lang="en-US" sz="3700" b="1" dirty="0" smtClean="0">
                <a:latin typeface="Times New Roman" pitchFamily="18" charset="0"/>
                <a:cs typeface="Times New Roman" pitchFamily="18" charset="0"/>
              </a:rPr>
              <a:t>Cont’d</a:t>
            </a:r>
          </a:p>
        </p:txBody>
      </p:sp>
      <p:pic>
        <p:nvPicPr>
          <p:cNvPr id="81925" name="Picture 6"/>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1600200" y="2057400"/>
            <a:ext cx="53038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7"/>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1143000" y="3962400"/>
            <a:ext cx="5727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Box 7"/>
          <p:cNvSpPr txBox="1">
            <a:spLocks noChangeArrowheads="1"/>
          </p:cNvSpPr>
          <p:nvPr/>
        </p:nvSpPr>
        <p:spPr bwMode="auto">
          <a:xfrm>
            <a:off x="533400" y="3886200"/>
            <a:ext cx="4683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78" tIns="47890" rIns="95778" bIns="478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900" dirty="0">
                <a:latin typeface="Times New Roman" pitchFamily="18" charset="0"/>
                <a:cs typeface="Times New Roman" pitchFamily="18" charset="0"/>
              </a:rPr>
              <a:t>2.</a:t>
            </a:r>
          </a:p>
        </p:txBody>
      </p:sp>
      <p:sp>
        <p:nvSpPr>
          <p:cNvPr id="81928" name="TextBox 8"/>
          <p:cNvSpPr txBox="1">
            <a:spLocks noChangeArrowheads="1"/>
          </p:cNvSpPr>
          <p:nvPr/>
        </p:nvSpPr>
        <p:spPr bwMode="auto">
          <a:xfrm>
            <a:off x="914400" y="2133600"/>
            <a:ext cx="4683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78" tIns="47890" rIns="95778" bIns="478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900" dirty="0">
                <a:latin typeface="Times New Roman" pitchFamily="18" charset="0"/>
                <a:cs typeface="Times New Roman" pitchFamily="18" charset="0"/>
              </a:rPr>
              <a:t>1.</a:t>
            </a:r>
          </a:p>
        </p:txBody>
      </p:sp>
      <p:sp>
        <p:nvSpPr>
          <p:cNvPr id="81929" name="TextBox 10"/>
          <p:cNvSpPr txBox="1">
            <a:spLocks noChangeArrowheads="1"/>
          </p:cNvSpPr>
          <p:nvPr/>
        </p:nvSpPr>
        <p:spPr bwMode="auto">
          <a:xfrm>
            <a:off x="6629400" y="3124200"/>
            <a:ext cx="27320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78" tIns="47890" rIns="95778" bIns="478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900" dirty="0">
                <a:latin typeface="Times New Roman" pitchFamily="18" charset="0"/>
                <a:cs typeface="Times New Roman" pitchFamily="18" charset="0"/>
              </a:rPr>
              <a:t>…………..(eq.1)</a:t>
            </a:r>
          </a:p>
        </p:txBody>
      </p:sp>
      <p:sp>
        <p:nvSpPr>
          <p:cNvPr id="81930" name="TextBox 11"/>
          <p:cNvSpPr txBox="1">
            <a:spLocks noChangeArrowheads="1"/>
          </p:cNvSpPr>
          <p:nvPr/>
        </p:nvSpPr>
        <p:spPr bwMode="auto">
          <a:xfrm>
            <a:off x="5562600" y="5257800"/>
            <a:ext cx="34734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78" tIns="47890" rIns="95778" bIns="478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900" dirty="0">
                <a:latin typeface="Times New Roman" pitchFamily="18" charset="0"/>
                <a:cs typeface="Times New Roman" pitchFamily="18" charset="0"/>
              </a:rPr>
              <a:t>………………..(eq.2)</a:t>
            </a:r>
          </a:p>
        </p:txBody>
      </p:sp>
      <p:cxnSp>
        <p:nvCxnSpPr>
          <p:cNvPr id="11" name="Straight Connector 10"/>
          <p:cNvCxnSpPr/>
          <p:nvPr/>
        </p:nvCxnSpPr>
        <p:spPr>
          <a:xfrm>
            <a:off x="0" y="7620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10380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152400" y="685800"/>
            <a:ext cx="9601200" cy="5867400"/>
          </a:xfrm>
        </p:spPr>
        <p:txBody>
          <a:bodyPr/>
          <a:lstStyle/>
          <a:p>
            <a:pPr>
              <a:lnSpc>
                <a:spcPct val="150000"/>
              </a:lnSpc>
              <a:buFont typeface="Wingdings" pitchFamily="2" charset="2"/>
              <a:buChar char="v"/>
            </a:pPr>
            <a:r>
              <a:rPr lang="en-US" sz="2400" b="1" dirty="0" smtClean="0">
                <a:latin typeface="Times New Roman" pitchFamily="18" charset="0"/>
                <a:cs typeface="Times New Roman" pitchFamily="18" charset="0"/>
              </a:rPr>
              <a:t>The macroscopic properties </a:t>
            </a:r>
            <a:r>
              <a:rPr lang="en-US" sz="2400" dirty="0" smtClean="0">
                <a:latin typeface="Times New Roman" pitchFamily="18" charset="0"/>
                <a:cs typeface="Times New Roman" pitchFamily="18" charset="0"/>
              </a:rPr>
              <a:t>of the system will be the </a:t>
            </a:r>
            <a:r>
              <a:rPr lang="en-US" sz="2400" dirty="0" smtClean="0">
                <a:solidFill>
                  <a:srgbClr val="0070C0"/>
                </a:solidFill>
                <a:latin typeface="Times New Roman" pitchFamily="18" charset="0"/>
                <a:cs typeface="Times New Roman" pitchFamily="18" charset="0"/>
              </a:rPr>
              <a:t>result of the total configuration </a:t>
            </a:r>
            <a:r>
              <a:rPr lang="en-US" sz="2400" dirty="0" smtClean="0">
                <a:latin typeface="Times New Roman" pitchFamily="18" charset="0"/>
                <a:cs typeface="Times New Roman" pitchFamily="18" charset="0"/>
              </a:rPr>
              <a:t>of the molecules in the system. </a:t>
            </a:r>
          </a:p>
          <a:p>
            <a:pPr>
              <a:lnSpc>
                <a:spcPct val="150000"/>
              </a:lnSpc>
              <a:buFont typeface="Wingdings" pitchFamily="2" charset="2"/>
              <a:buChar char="v"/>
            </a:pPr>
            <a:r>
              <a:rPr lang="en-US" sz="2400" dirty="0" smtClean="0">
                <a:latin typeface="Times New Roman" pitchFamily="18" charset="0"/>
                <a:cs typeface="Times New Roman" pitchFamily="18" charset="0"/>
              </a:rPr>
              <a:t> The </a:t>
            </a:r>
            <a:r>
              <a:rPr lang="en-US" sz="2400" b="1" dirty="0" smtClean="0">
                <a:latin typeface="Times New Roman" pitchFamily="18" charset="0"/>
                <a:cs typeface="Times New Roman" pitchFamily="18" charset="0"/>
              </a:rPr>
              <a:t>most probable configuration </a:t>
            </a:r>
            <a:r>
              <a:rPr lang="en-US" sz="2400" dirty="0" smtClean="0">
                <a:latin typeface="Times New Roman" pitchFamily="18" charset="0"/>
                <a:cs typeface="Times New Roman" pitchFamily="18" charset="0"/>
              </a:rPr>
              <a:t>of the system , </a:t>
            </a:r>
            <a:r>
              <a:rPr lang="en-US" sz="2400" b="1" dirty="0" smtClean="0">
                <a:latin typeface="Times New Roman" pitchFamily="18" charset="0"/>
                <a:cs typeface="Times New Roman" pitchFamily="18" charset="0"/>
              </a:rPr>
              <a:t>largest value of </a:t>
            </a:r>
            <a:r>
              <a:rPr lang="en-US" sz="2400" b="1" i="1" dirty="0" smtClean="0">
                <a:latin typeface="Times New Roman" pitchFamily="18" charset="0"/>
                <a:cs typeface="Times New Roman" pitchFamily="18" charset="0"/>
              </a:rPr>
              <a:t>W</a:t>
            </a:r>
            <a:r>
              <a:rPr lang="en-US" sz="2400" b="1" dirty="0" smtClean="0">
                <a:latin typeface="Times New Roman" pitchFamily="18" charset="0"/>
                <a:cs typeface="Times New Roman" pitchFamily="18" charset="0"/>
              </a:rPr>
              <a:t>.</a:t>
            </a:r>
          </a:p>
          <a:p>
            <a:pPr>
              <a:lnSpc>
                <a:spcPct val="150000"/>
              </a:lnSpc>
              <a:buFont typeface="Wingdings" pitchFamily="2" charset="2"/>
              <a:buChar char="v"/>
            </a:pPr>
            <a:r>
              <a:rPr lang="en-US" sz="2400" b="1" dirty="0" smtClean="0">
                <a:latin typeface="Times New Roman" pitchFamily="18" charset="0"/>
                <a:cs typeface="Times New Roman" pitchFamily="18" charset="0"/>
              </a:rPr>
              <a:t>Boltzmann distribution</a:t>
            </a:r>
            <a:r>
              <a:rPr lang="en-US" sz="2400" dirty="0" smtClean="0">
                <a:latin typeface="Times New Roman" pitchFamily="18" charset="0"/>
                <a:cs typeface="Times New Roman" pitchFamily="18" charset="0"/>
              </a:rPr>
              <a:t>, is the formula that </a:t>
            </a:r>
            <a:r>
              <a:rPr lang="en-US" sz="2400" b="1" dirty="0" smtClean="0">
                <a:solidFill>
                  <a:srgbClr val="0070C0"/>
                </a:solidFill>
                <a:latin typeface="Times New Roman" pitchFamily="18" charset="0"/>
                <a:cs typeface="Times New Roman" pitchFamily="18" charset="0"/>
              </a:rPr>
              <a:t>tells us </a:t>
            </a:r>
            <a:r>
              <a:rPr lang="en-US" sz="2400" dirty="0" smtClean="0">
                <a:latin typeface="Times New Roman" pitchFamily="18" charset="0"/>
                <a:cs typeface="Times New Roman" pitchFamily="18" charset="0"/>
              </a:rPr>
              <a:t>how to calculate the numbers of molecules in </a:t>
            </a:r>
            <a:r>
              <a:rPr lang="en-US" sz="2400" b="1" dirty="0" smtClean="0">
                <a:latin typeface="Times New Roman" pitchFamily="18" charset="0"/>
                <a:cs typeface="Times New Roman" pitchFamily="18" charset="0"/>
              </a:rPr>
              <a:t>each state of a system at any temperature</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F1C0F44-BE5B-4073-98A9-C535B5F82D03}" type="slidenum">
              <a:rPr lang="en-US" smtClean="0"/>
              <a:pPr>
                <a:defRPr/>
              </a:pPr>
              <a:t>38</a:t>
            </a:fld>
            <a:endParaRPr lang="en-US"/>
          </a:p>
        </p:txBody>
      </p:sp>
      <p:sp>
        <p:nvSpPr>
          <p:cNvPr id="79876" name="Title 1"/>
          <p:cNvSpPr>
            <a:spLocks noGrp="1"/>
          </p:cNvSpPr>
          <p:nvPr>
            <p:ph type="title"/>
          </p:nvPr>
        </p:nvSpPr>
        <p:spPr>
          <a:xfrm>
            <a:off x="1" y="0"/>
            <a:ext cx="9906000" cy="533400"/>
          </a:xfrm>
          <a:solidFill>
            <a:schemeClr val="bg1">
              <a:lumMod val="95000"/>
            </a:schemeClr>
          </a:solidFill>
        </p:spPr>
        <p:txBody>
          <a:bodyPr/>
          <a:lstStyle/>
          <a:p>
            <a:pPr eaLnBrk="1" hangingPunct="1">
              <a:lnSpc>
                <a:spcPct val="150000"/>
              </a:lnSpc>
            </a:pPr>
            <a:r>
              <a:rPr lang="en-US" sz="3200" b="1" i="1" dirty="0" smtClean="0">
                <a:latin typeface="Times New Roman" pitchFamily="18" charset="0"/>
                <a:cs typeface="Times New Roman" pitchFamily="18" charset="0"/>
              </a:rPr>
              <a:t>Cont…</a:t>
            </a:r>
            <a:endParaRPr lang="en-US" sz="3200" b="1" dirty="0" smtClean="0">
              <a:latin typeface="Times New Roman" pitchFamily="18" charset="0"/>
              <a:cs typeface="Times New Roman" pitchFamily="18" charset="0"/>
            </a:endParaRPr>
          </a:p>
        </p:txBody>
      </p:sp>
      <p:cxnSp>
        <p:nvCxnSpPr>
          <p:cNvPr id="7" name="Straight Connector 6"/>
          <p:cNvCxnSpPr/>
          <p:nvPr/>
        </p:nvCxnSpPr>
        <p:spPr>
          <a:xfrm>
            <a:off x="0"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340995" name="Picture 3"/>
          <p:cNvPicPr>
            <a:picLocks noChangeAspect="1" noChangeArrowheads="1"/>
          </p:cNvPicPr>
          <p:nvPr/>
        </p:nvPicPr>
        <p:blipFill>
          <a:blip r:embed="rId2"/>
          <a:srcRect/>
          <a:stretch>
            <a:fillRect/>
          </a:stretch>
        </p:blipFill>
        <p:spPr bwMode="auto">
          <a:xfrm>
            <a:off x="3048000" y="3581400"/>
            <a:ext cx="2915920" cy="1066800"/>
          </a:xfrm>
          <a:prstGeom prst="rect">
            <a:avLst/>
          </a:prstGeom>
          <a:noFill/>
          <a:ln w="9525">
            <a:noFill/>
            <a:miter lim="800000"/>
            <a:headEnd/>
            <a:tailEnd/>
          </a:ln>
          <a:effectLst/>
        </p:spPr>
      </p:pic>
      <p:sp>
        <p:nvSpPr>
          <p:cNvPr id="8" name="Rectangle 7"/>
          <p:cNvSpPr/>
          <p:nvPr/>
        </p:nvSpPr>
        <p:spPr>
          <a:xfrm>
            <a:off x="533400" y="4572000"/>
            <a:ext cx="8382000" cy="2215991"/>
          </a:xfrm>
          <a:prstGeom prst="rect">
            <a:avLst/>
          </a:prstGeom>
        </p:spPr>
        <p:txBody>
          <a:bodyPr wrap="square">
            <a:spAutoFit/>
          </a:bodyPr>
          <a:lstStyle/>
          <a:p>
            <a:pPr>
              <a:buFont typeface="Wingdings" pitchFamily="2" charset="2"/>
              <a:buChar char="ü"/>
            </a:pPr>
            <a:r>
              <a:rPr lang="en-US" sz="2300" i="1" dirty="0" smtClean="0">
                <a:latin typeface="Times New Roman" pitchFamily="18" charset="0"/>
                <a:cs typeface="Times New Roman" pitchFamily="18" charset="0"/>
              </a:rPr>
              <a:t>Ni  </a:t>
            </a:r>
            <a:r>
              <a:rPr lang="en-US" sz="2300" dirty="0" smtClean="0">
                <a:latin typeface="Times New Roman" pitchFamily="18" charset="0"/>
                <a:cs typeface="Times New Roman" pitchFamily="18" charset="0"/>
              </a:rPr>
              <a:t>is the number of molecules in a state with energy </a:t>
            </a:r>
            <a:r>
              <a:rPr lang="en-US" sz="2300" i="1" dirty="0" err="1" smtClean="0">
                <a:latin typeface="Times New Roman" pitchFamily="18" charset="0"/>
                <a:cs typeface="Times New Roman" pitchFamily="18" charset="0"/>
              </a:rPr>
              <a:t>Ei</a:t>
            </a:r>
            <a:r>
              <a:rPr lang="en-US" sz="2300" dirty="0" smtClean="0">
                <a:latin typeface="Times New Roman" pitchFamily="18" charset="0"/>
                <a:cs typeface="Times New Roman" pitchFamily="18" charset="0"/>
              </a:rPr>
              <a:t>, </a:t>
            </a:r>
          </a:p>
          <a:p>
            <a:pPr>
              <a:buFont typeface="Wingdings" pitchFamily="2" charset="2"/>
              <a:buChar char="ü"/>
            </a:pPr>
            <a:r>
              <a:rPr lang="en-US" sz="2300" i="1" dirty="0" smtClean="0">
                <a:latin typeface="Times New Roman" pitchFamily="18" charset="0"/>
                <a:cs typeface="Times New Roman" pitchFamily="18" charset="0"/>
              </a:rPr>
              <a:t>N   </a:t>
            </a:r>
            <a:r>
              <a:rPr lang="en-US" sz="2300" dirty="0" smtClean="0">
                <a:latin typeface="Times New Roman" pitchFamily="18" charset="0"/>
                <a:cs typeface="Times New Roman" pitchFamily="18" charset="0"/>
              </a:rPr>
              <a:t>is the total number of molecules</a:t>
            </a:r>
          </a:p>
          <a:p>
            <a:pPr>
              <a:buFont typeface="Wingdings" pitchFamily="2" charset="2"/>
              <a:buChar char="ü"/>
            </a:pPr>
            <a:r>
              <a:rPr lang="en-US" sz="2300" dirty="0" smtClean="0">
                <a:latin typeface="Times New Roman" pitchFamily="18" charset="0"/>
                <a:cs typeface="Times New Roman" pitchFamily="18" charset="0"/>
              </a:rPr>
              <a:t> </a:t>
            </a:r>
            <a:r>
              <a:rPr lang="en-US" sz="2300" i="1" dirty="0" smtClean="0">
                <a:latin typeface="Times New Roman" pitchFamily="18" charset="0"/>
                <a:cs typeface="Times New Roman" pitchFamily="18" charset="0"/>
              </a:rPr>
              <a:t>k  </a:t>
            </a:r>
            <a:r>
              <a:rPr lang="en-US" sz="2300" dirty="0" smtClean="0">
                <a:latin typeface="Times New Roman" pitchFamily="18" charset="0"/>
                <a:cs typeface="Times New Roman" pitchFamily="18" charset="0"/>
              </a:rPr>
              <a:t>is Boltzmann’s constant value 1.381 × 10</a:t>
            </a:r>
            <a:r>
              <a:rPr lang="en-US" sz="2300" baseline="30000" dirty="0" smtClean="0">
                <a:latin typeface="Times New Roman" pitchFamily="18" charset="0"/>
                <a:cs typeface="Times New Roman" pitchFamily="18" charset="0"/>
              </a:rPr>
              <a:t>-23 </a:t>
            </a:r>
            <a:r>
              <a:rPr lang="en-US" sz="2300" dirty="0" smtClean="0">
                <a:latin typeface="Times New Roman" pitchFamily="18" charset="0"/>
                <a:cs typeface="Times New Roman" pitchFamily="18" charset="0"/>
              </a:rPr>
              <a:t>J K-1,</a:t>
            </a:r>
          </a:p>
          <a:p>
            <a:pPr>
              <a:buFont typeface="Wingdings" pitchFamily="2" charset="2"/>
              <a:buChar char="ü"/>
            </a:pPr>
            <a:r>
              <a:rPr lang="en-US" sz="2300" i="1" dirty="0" smtClean="0">
                <a:latin typeface="Times New Roman" pitchFamily="18" charset="0"/>
                <a:cs typeface="Times New Roman" pitchFamily="18" charset="0"/>
              </a:rPr>
              <a:t>T   </a:t>
            </a:r>
            <a:r>
              <a:rPr lang="en-US" sz="2300" dirty="0" smtClean="0">
                <a:latin typeface="Times New Roman" pitchFamily="18" charset="0"/>
                <a:cs typeface="Times New Roman" pitchFamily="18" charset="0"/>
              </a:rPr>
              <a:t>is the absolute temperature. </a:t>
            </a:r>
          </a:p>
          <a:p>
            <a:pPr>
              <a:buFont typeface="Wingdings" pitchFamily="2" charset="2"/>
              <a:buChar char="ü"/>
            </a:pPr>
            <a:r>
              <a:rPr lang="en-US" sz="2300" dirty="0" smtClean="0">
                <a:latin typeface="Times New Roman" pitchFamily="18" charset="0"/>
                <a:cs typeface="Times New Roman" pitchFamily="18" charset="0"/>
              </a:rPr>
              <a:t>The term in the denominator, </a:t>
            </a:r>
            <a:r>
              <a:rPr lang="en-US" sz="2300" i="1" dirty="0" smtClean="0">
                <a:latin typeface="Times New Roman" pitchFamily="18" charset="0"/>
                <a:cs typeface="Times New Roman" pitchFamily="18" charset="0"/>
              </a:rPr>
              <a:t>q</a:t>
            </a:r>
            <a:r>
              <a:rPr lang="en-US" sz="2300" dirty="0" smtClean="0">
                <a:latin typeface="Times New Roman" pitchFamily="18" charset="0"/>
                <a:cs typeface="Times New Roman" pitchFamily="18" charset="0"/>
              </a:rPr>
              <a:t>, is the </a:t>
            </a:r>
            <a:r>
              <a:rPr lang="en-US" sz="2300" b="1" i="1" dirty="0" smtClean="0">
                <a:solidFill>
                  <a:srgbClr val="0070C0"/>
                </a:solidFill>
                <a:latin typeface="Times New Roman" pitchFamily="18" charset="0"/>
                <a:cs typeface="Times New Roman" pitchFamily="18" charset="0"/>
              </a:rPr>
              <a:t>partition function </a:t>
            </a:r>
            <a:r>
              <a:rPr lang="en-US" sz="2300" dirty="0" smtClean="0">
                <a:latin typeface="Times New Roman" pitchFamily="18" charset="0"/>
                <a:cs typeface="Times New Roman" pitchFamily="18" charset="0"/>
              </a:rPr>
              <a:t/>
            </a:r>
            <a:br>
              <a:rPr lang="en-US" sz="2300" dirty="0" smtClean="0">
                <a:latin typeface="Times New Roman" pitchFamily="18" charset="0"/>
                <a:cs typeface="Times New Roman" pitchFamily="18" charset="0"/>
              </a:rPr>
            </a:b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199563019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152400" y="914400"/>
            <a:ext cx="9525000" cy="5638800"/>
          </a:xfrm>
        </p:spPr>
        <p:txBody>
          <a:bodyPr/>
          <a:lstStyle/>
          <a:p>
            <a:pPr marL="0" indent="0">
              <a:lnSpc>
                <a:spcPct val="150000"/>
              </a:lnSpc>
              <a:buFont typeface="Wingdings" pitchFamily="2" charset="2"/>
              <a:buChar char="Ø"/>
            </a:pPr>
            <a:r>
              <a:rPr lang="en-US" sz="2400" b="1" dirty="0" smtClean="0">
                <a:solidFill>
                  <a:srgbClr val="FF0000"/>
                </a:solidFill>
                <a:latin typeface="Times New Roman" pitchFamily="18" charset="0"/>
                <a:cs typeface="Times New Roman" pitchFamily="18" charset="0"/>
              </a:rPr>
              <a:t>The  partition function(</a:t>
            </a:r>
            <a:r>
              <a:rPr lang="en-US" sz="2400" i="1" dirty="0" smtClean="0">
                <a:latin typeface="Times New Roman" pitchFamily="18" charset="0"/>
                <a:cs typeface="Times New Roman" pitchFamily="18" charset="0"/>
              </a:rPr>
              <a:t>q)</a:t>
            </a:r>
            <a:r>
              <a:rPr lang="en-US" sz="2400" dirty="0" smtClean="0">
                <a:latin typeface="Times New Roman" pitchFamily="18" charset="0"/>
                <a:cs typeface="Times New Roman" pitchFamily="18" charset="0"/>
              </a:rPr>
              <a:t> contains all the </a:t>
            </a:r>
            <a:r>
              <a:rPr lang="en-US" sz="2400" b="1" i="1" dirty="0" smtClean="0">
                <a:latin typeface="Times New Roman" pitchFamily="18" charset="0"/>
                <a:cs typeface="Times New Roman" pitchFamily="18" charset="0"/>
              </a:rPr>
              <a:t>thermo</a:t>
            </a:r>
            <a:r>
              <a:rPr lang="en-US" sz="2400" b="1" dirty="0" smtClean="0">
                <a:latin typeface="Times New Roman" pitchFamily="18" charset="0"/>
                <a:cs typeface="Times New Roman" pitchFamily="18" charset="0"/>
              </a:rPr>
              <a:t>dynamic</a:t>
            </a:r>
            <a:r>
              <a:rPr lang="en-US" sz="2400" dirty="0" smtClean="0">
                <a:latin typeface="Times New Roman" pitchFamily="18" charset="0"/>
                <a:cs typeface="Times New Roman" pitchFamily="18" charset="0"/>
              </a:rPr>
              <a:t> information about the system, such as its </a:t>
            </a:r>
            <a:r>
              <a:rPr lang="en-US" sz="2400" b="1" i="1" dirty="0" smtClean="0">
                <a:latin typeface="Times New Roman" pitchFamily="18" charset="0"/>
                <a:cs typeface="Times New Roman" pitchFamily="18" charset="0"/>
              </a:rPr>
              <a:t>internal energy, entropy, heat capacity</a:t>
            </a:r>
            <a:r>
              <a:rPr lang="en-US" sz="2400" dirty="0" smtClean="0">
                <a:latin typeface="Times New Roman" pitchFamily="18" charset="0"/>
                <a:cs typeface="Times New Roman" pitchFamily="18" charset="0"/>
              </a:rPr>
              <a:t>, and so on.   </a:t>
            </a:r>
            <a:r>
              <a:rPr lang="en-US" sz="2400" b="1" dirty="0" smtClean="0">
                <a:latin typeface="Times New Roman" pitchFamily="18" charset="0"/>
                <a:cs typeface="Times New Roman" pitchFamily="18" charset="0"/>
              </a:rPr>
              <a:t>It tell about relative population level of the state</a:t>
            </a:r>
          </a:p>
          <a:p>
            <a:pPr marL="0" indent="0">
              <a:lnSpc>
                <a:spcPct val="150000"/>
              </a:lnSpc>
              <a:buNone/>
            </a:pPr>
            <a:r>
              <a:rPr lang="en-US" sz="2400" dirty="0" smtClean="0">
                <a:latin typeface="Times New Roman" pitchFamily="18" charset="0"/>
                <a:cs typeface="Times New Roman" pitchFamily="18" charset="0"/>
              </a:rPr>
              <a:t> how to calculate the partition function and how to </a:t>
            </a:r>
            <a:r>
              <a:rPr lang="en-US" sz="2400" b="1" i="1" dirty="0" smtClean="0">
                <a:latin typeface="Times New Roman" pitchFamily="18" charset="0"/>
                <a:cs typeface="Times New Roman" pitchFamily="18" charset="0"/>
              </a:rPr>
              <a:t>extract the information </a:t>
            </a:r>
            <a:r>
              <a:rPr lang="en-US" sz="2400" dirty="0" smtClean="0">
                <a:latin typeface="Times New Roman" pitchFamily="18" charset="0"/>
                <a:cs typeface="Times New Roman" pitchFamily="18" charset="0"/>
              </a:rPr>
              <a:t>it contains. </a:t>
            </a:r>
          </a:p>
        </p:txBody>
      </p:sp>
      <p:sp>
        <p:nvSpPr>
          <p:cNvPr id="4" name="Slide Number Placeholder 3"/>
          <p:cNvSpPr>
            <a:spLocks noGrp="1"/>
          </p:cNvSpPr>
          <p:nvPr>
            <p:ph type="sldNum" sz="quarter" idx="12"/>
          </p:nvPr>
        </p:nvSpPr>
        <p:spPr/>
        <p:txBody>
          <a:bodyPr/>
          <a:lstStyle/>
          <a:p>
            <a:pPr>
              <a:defRPr/>
            </a:pPr>
            <a:fld id="{DEFBCCA2-7A63-4B68-A21B-64681BE35969}" type="slidenum">
              <a:rPr lang="en-US" smtClean="0"/>
              <a:pPr>
                <a:defRPr/>
              </a:pPr>
              <a:t>39</a:t>
            </a:fld>
            <a:endParaRPr lang="en-US"/>
          </a:p>
        </p:txBody>
      </p:sp>
      <p:sp>
        <p:nvSpPr>
          <p:cNvPr id="87044" name="Title 1"/>
          <p:cNvSpPr>
            <a:spLocks noGrp="1"/>
          </p:cNvSpPr>
          <p:nvPr>
            <p:ph type="title"/>
          </p:nvPr>
        </p:nvSpPr>
        <p:spPr>
          <a:xfrm>
            <a:off x="0" y="0"/>
            <a:ext cx="9906000" cy="533400"/>
          </a:xfrm>
          <a:solidFill>
            <a:schemeClr val="bg1">
              <a:lumMod val="85000"/>
            </a:schemeClr>
          </a:solidFill>
        </p:spPr>
        <p:txBody>
          <a:bodyPr/>
          <a:lstStyle/>
          <a:p>
            <a:pPr eaLnBrk="1" hangingPunct="1">
              <a:lnSpc>
                <a:spcPct val="150000"/>
              </a:lnSpc>
            </a:pPr>
            <a:r>
              <a:rPr lang="en-US" sz="4000" b="1" dirty="0" smtClean="0"/>
              <a:t/>
            </a:r>
            <a:br>
              <a:rPr lang="en-US" sz="4000" b="1" dirty="0" smtClean="0"/>
            </a:br>
            <a:r>
              <a:rPr lang="en-US" sz="4000" b="1" dirty="0" smtClean="0"/>
              <a:t>Cont...</a:t>
            </a:r>
            <a:br>
              <a:rPr lang="en-US" sz="4000" b="1" dirty="0" smtClean="0"/>
            </a:br>
            <a:endParaRPr lang="en-US" sz="3700" b="1" dirty="0" smtClean="0">
              <a:latin typeface="Times New Roman" pitchFamily="18" charset="0"/>
              <a:cs typeface="Times New Roman" pitchFamily="18" charset="0"/>
            </a:endParaRPr>
          </a:p>
        </p:txBody>
      </p:sp>
      <p:cxnSp>
        <p:nvCxnSpPr>
          <p:cNvPr id="8" name="Straight Connector 7"/>
          <p:cNvCxnSpPr/>
          <p:nvPr/>
        </p:nvCxnSpPr>
        <p:spPr>
          <a:xfrm>
            <a:off x="0"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noChangeArrowheads="1"/>
          </p:cNvPicPr>
          <p:nvPr/>
        </p:nvPicPr>
        <p:blipFill>
          <a:blip r:embed="rId2"/>
          <a:srcRect/>
          <a:stretch>
            <a:fillRect/>
          </a:stretch>
        </p:blipFill>
        <p:spPr bwMode="auto">
          <a:xfrm>
            <a:off x="2133600" y="3352800"/>
            <a:ext cx="4899135" cy="838200"/>
          </a:xfrm>
          <a:prstGeom prst="rect">
            <a:avLst/>
          </a:prstGeom>
          <a:noFill/>
          <a:ln w="9525">
            <a:noFill/>
            <a:miter lim="800000"/>
            <a:headEnd/>
            <a:tailEnd/>
          </a:ln>
          <a:effectLst/>
        </p:spPr>
      </p:pic>
      <p:pic>
        <p:nvPicPr>
          <p:cNvPr id="279556" name="Picture 4"/>
          <p:cNvPicPr>
            <a:picLocks noChangeAspect="1" noChangeArrowheads="1"/>
          </p:cNvPicPr>
          <p:nvPr/>
        </p:nvPicPr>
        <p:blipFill>
          <a:blip r:embed="rId3"/>
          <a:srcRect/>
          <a:stretch>
            <a:fillRect/>
          </a:stretch>
        </p:blipFill>
        <p:spPr bwMode="auto">
          <a:xfrm>
            <a:off x="0" y="3962400"/>
            <a:ext cx="9296400" cy="2286000"/>
          </a:xfrm>
          <a:prstGeom prst="rect">
            <a:avLst/>
          </a:prstGeom>
          <a:noFill/>
          <a:ln w="9525">
            <a:noFill/>
            <a:miter lim="800000"/>
            <a:headEnd/>
            <a:tailEnd/>
          </a:ln>
          <a:effectLst/>
        </p:spPr>
      </p:pic>
      <p:sp>
        <p:nvSpPr>
          <p:cNvPr id="9" name="Rectangle 8"/>
          <p:cNvSpPr/>
          <p:nvPr/>
        </p:nvSpPr>
        <p:spPr>
          <a:xfrm>
            <a:off x="2895600" y="5334000"/>
            <a:ext cx="832279" cy="369332"/>
          </a:xfrm>
          <a:prstGeom prst="rect">
            <a:avLst/>
          </a:prstGeom>
        </p:spPr>
        <p:txBody>
          <a:bodyPr wrap="none">
            <a:spAutoFit/>
          </a:bodyPr>
          <a:lstStyle/>
          <a:p>
            <a:r>
              <a:rPr lang="en-US" dirty="0" smtClean="0">
                <a:latin typeface="Times New Roman" pitchFamily="18" charset="0"/>
                <a:cs typeface="Times New Roman" pitchFamily="18" charset="0"/>
              </a:rPr>
              <a:t>Hence </a:t>
            </a:r>
            <a:endParaRPr lang="en-US" dirty="0"/>
          </a:p>
        </p:txBody>
      </p:sp>
    </p:spTree>
    <p:extLst>
      <p:ext uri="{BB962C8B-B14F-4D97-AF65-F5344CB8AC3E}">
        <p14:creationId xmlns:p14="http://schemas.microsoft.com/office/powerpoint/2010/main" val="426659053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09600"/>
          </a:xfrm>
          <a:solidFill>
            <a:schemeClr val="accent1">
              <a:lumMod val="40000"/>
              <a:lumOff val="60000"/>
            </a:schemeClr>
          </a:solidFill>
        </p:spPr>
        <p:txBody>
          <a:bodyPr>
            <a:normAutofit fontScale="90000"/>
          </a:bodyPr>
          <a:lstStyle/>
          <a:p>
            <a:pPr>
              <a:defRPr/>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i="1" dirty="0" smtClean="0">
                <a:latin typeface="Times New Roman" pitchFamily="18" charset="0"/>
                <a:cs typeface="Times New Roman" pitchFamily="18" charset="0"/>
              </a:rPr>
              <a:t>What </a:t>
            </a:r>
            <a:r>
              <a:rPr lang="en-US" b="1" i="1" dirty="0">
                <a:latin typeface="Times New Roman" pitchFamily="18" charset="0"/>
                <a:cs typeface="Times New Roman" pitchFamily="18" charset="0"/>
              </a:rPr>
              <a:t>is Thermodynamic?</a:t>
            </a:r>
            <a:br>
              <a:rPr lang="en-US" b="1" i="1" dirty="0">
                <a:latin typeface="Times New Roman" pitchFamily="18" charset="0"/>
                <a:cs typeface="Times New Roman" pitchFamily="18" charset="0"/>
              </a:rPr>
            </a:br>
            <a:endParaRPr lang="en-US" i="1" dirty="0"/>
          </a:p>
        </p:txBody>
      </p:sp>
      <p:sp>
        <p:nvSpPr>
          <p:cNvPr id="8195" name="Content Placeholder 2"/>
          <p:cNvSpPr>
            <a:spLocks noGrp="1"/>
          </p:cNvSpPr>
          <p:nvPr>
            <p:ph idx="1"/>
          </p:nvPr>
        </p:nvSpPr>
        <p:spPr>
          <a:xfrm>
            <a:off x="152400" y="609600"/>
            <a:ext cx="9588500" cy="6019800"/>
          </a:xfrm>
        </p:spPr>
        <p:txBody>
          <a:bodyPr/>
          <a:lstStyle/>
          <a:p>
            <a:pPr>
              <a:lnSpc>
                <a:spcPct val="120000"/>
              </a:lnSpc>
              <a:buFont typeface="Wingdings" pitchFamily="2" charset="2"/>
              <a:buChar char="v"/>
            </a:pPr>
            <a:r>
              <a:rPr lang="en-US" sz="2400" b="1" dirty="0" smtClean="0">
                <a:latin typeface="Times New Roman" pitchFamily="18" charset="0"/>
                <a:cs typeface="Times New Roman" pitchFamily="18" charset="0"/>
              </a:rPr>
              <a:t>Thermodynamics</a:t>
            </a:r>
            <a:r>
              <a:rPr lang="en-US" sz="2400" dirty="0" smtClean="0">
                <a:latin typeface="Times New Roman" pitchFamily="18" charset="0"/>
                <a:cs typeface="Times New Roman" pitchFamily="18" charset="0"/>
              </a:rPr>
              <a:t> : is combination of two where </a:t>
            </a:r>
            <a:r>
              <a:rPr lang="en-US" sz="2400" dirty="0" smtClean="0">
                <a:solidFill>
                  <a:srgbClr val="FF0000"/>
                </a:solidFill>
                <a:latin typeface="Times New Roman" pitchFamily="18" charset="0"/>
                <a:cs typeface="Times New Roman" pitchFamily="18" charset="0"/>
              </a:rPr>
              <a:t>thermo refers to heat, </a:t>
            </a:r>
            <a:r>
              <a:rPr lang="en-US" sz="2400" dirty="0" smtClean="0">
                <a:latin typeface="Times New Roman" pitchFamily="18" charset="0"/>
                <a:cs typeface="Times New Roman" pitchFamily="18" charset="0"/>
              </a:rPr>
              <a:t>and </a:t>
            </a:r>
            <a:r>
              <a:rPr lang="en-US" sz="2400" dirty="0" smtClean="0">
                <a:solidFill>
                  <a:srgbClr val="FF0000"/>
                </a:solidFill>
                <a:latin typeface="Times New Roman" pitchFamily="18" charset="0"/>
                <a:cs typeface="Times New Roman" pitchFamily="18" charset="0"/>
              </a:rPr>
              <a:t>dynamics refers to change. </a:t>
            </a:r>
            <a:r>
              <a:rPr lang="en-US" sz="2400" dirty="0" smtClean="0">
                <a:latin typeface="Times New Roman" pitchFamily="18" charset="0"/>
                <a:cs typeface="Times New Roman" pitchFamily="18" charset="0"/>
              </a:rPr>
              <a:t>There are four postulates, namely </a:t>
            </a:r>
          </a:p>
          <a:p>
            <a:pPr marL="342900" lvl="1" indent="-342900">
              <a:lnSpc>
                <a:spcPct val="120000"/>
              </a:lnSpc>
              <a:buBlip>
                <a:blip r:embed="rId2"/>
              </a:buBlip>
            </a:pPr>
            <a:r>
              <a:rPr lang="en-US" sz="2400" b="1" dirty="0" err="1" smtClean="0">
                <a:solidFill>
                  <a:srgbClr val="FF0000"/>
                </a:solidFill>
                <a:latin typeface="Times New Roman" pitchFamily="18" charset="0"/>
                <a:cs typeface="Times New Roman" pitchFamily="18" charset="0"/>
              </a:rPr>
              <a:t>Zeroth</a:t>
            </a:r>
            <a:r>
              <a:rPr lang="en-US" sz="2400" b="1" dirty="0" smtClean="0">
                <a:solidFill>
                  <a:srgbClr val="FF0000"/>
                </a:solidFill>
                <a:latin typeface="Times New Roman" pitchFamily="18" charset="0"/>
                <a:cs typeface="Times New Roman" pitchFamily="18" charset="0"/>
              </a:rPr>
              <a:t> Law</a:t>
            </a:r>
            <a:r>
              <a:rPr lang="en-US" sz="2400" b="1"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If two bodies are in </a:t>
            </a:r>
            <a:r>
              <a:rPr lang="en-GB" sz="2400" i="1" dirty="0">
                <a:solidFill>
                  <a:srgbClr val="FF0000"/>
                </a:solidFill>
                <a:latin typeface="Times New Roman" pitchFamily="18" charset="0"/>
                <a:cs typeface="Times New Roman" pitchFamily="18" charset="0"/>
              </a:rPr>
              <a:t>thermal equilibrium</a:t>
            </a:r>
            <a:r>
              <a:rPr lang="en-GB" sz="2400" dirty="0">
                <a:solidFill>
                  <a:srgbClr val="FF0000"/>
                </a:solidFill>
                <a:latin typeface="Times New Roman" pitchFamily="18" charset="0"/>
                <a:cs typeface="Times New Roman" pitchFamily="18" charset="0"/>
              </a:rPr>
              <a:t> </a:t>
            </a:r>
            <a:r>
              <a:rPr lang="en-GB" sz="2400" dirty="0">
                <a:latin typeface="Times New Roman" pitchFamily="18" charset="0"/>
                <a:cs typeface="Times New Roman" pitchFamily="18" charset="0"/>
              </a:rPr>
              <a:t>with a third body, they are also in thermal equilibrium with each </a:t>
            </a:r>
            <a:r>
              <a:rPr lang="en-GB" sz="2400" dirty="0" smtClean="0">
                <a:latin typeface="Times New Roman" pitchFamily="18" charset="0"/>
                <a:cs typeface="Times New Roman" pitchFamily="18" charset="0"/>
              </a:rPr>
              <a:t>other.</a:t>
            </a:r>
            <a:endParaRPr lang="en-US" sz="2400" dirty="0">
              <a:latin typeface="Times New Roman" pitchFamily="18" charset="0"/>
              <a:cs typeface="Times New Roman" pitchFamily="18" charset="0"/>
            </a:endParaRPr>
          </a:p>
          <a:p>
            <a:pPr marL="342900" lvl="1" indent="-342900">
              <a:lnSpc>
                <a:spcPct val="120000"/>
              </a:lnSpc>
              <a:buBlip>
                <a:blip r:embed="rId2"/>
              </a:buBlip>
            </a:pPr>
            <a:r>
              <a:rPr lang="en-US" sz="2400" b="1" dirty="0" smtClean="0">
                <a:solidFill>
                  <a:srgbClr val="FF0000"/>
                </a:solidFill>
                <a:latin typeface="Times New Roman" pitchFamily="18" charset="0"/>
                <a:cs typeface="Times New Roman" pitchFamily="18" charset="0"/>
              </a:rPr>
              <a:t>First Law</a:t>
            </a:r>
            <a:r>
              <a:rPr lang="en-US" sz="24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The internal energy of an isolated </a:t>
            </a:r>
            <a:r>
              <a:rPr lang="en-US" sz="2400" i="1" dirty="0" smtClean="0">
                <a:latin typeface="Times New Roman" pitchFamily="18" charset="0"/>
                <a:cs typeface="Times New Roman" pitchFamily="18" charset="0"/>
              </a:rPr>
              <a:t>system in </a:t>
            </a:r>
            <a:r>
              <a:rPr lang="en-US" sz="2400" i="1" dirty="0">
                <a:latin typeface="Times New Roman" pitchFamily="18" charset="0"/>
                <a:cs typeface="Times New Roman" pitchFamily="18" charset="0"/>
              </a:rPr>
              <a:t>universe</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is </a:t>
            </a:r>
            <a:r>
              <a:rPr lang="en-US" sz="2400" b="1" i="1" dirty="0">
                <a:latin typeface="Times New Roman" pitchFamily="18" charset="0"/>
                <a:cs typeface="Times New Roman" pitchFamily="18" charset="0"/>
              </a:rPr>
              <a:t>constant</a:t>
            </a:r>
            <a:r>
              <a:rPr lang="en-US" sz="2400" b="1" i="1"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∆E = </a:t>
            </a:r>
            <a:r>
              <a:rPr lang="en-US" sz="3200" i="1" dirty="0">
                <a:solidFill>
                  <a:srgbClr val="FF0000"/>
                </a:solidFill>
                <a:latin typeface="Times New Roman" pitchFamily="18" charset="0"/>
                <a:cs typeface="Times New Roman" pitchFamily="18" charset="0"/>
              </a:rPr>
              <a:t>q + </a:t>
            </a:r>
            <a:r>
              <a:rPr lang="en-US" sz="3200" i="1" dirty="0" smtClean="0">
                <a:solidFill>
                  <a:srgbClr val="FF0000"/>
                </a:solidFill>
                <a:latin typeface="Times New Roman" pitchFamily="18" charset="0"/>
                <a:cs typeface="Times New Roman" pitchFamily="18" charset="0"/>
              </a:rPr>
              <a:t>w</a:t>
            </a:r>
            <a:endParaRPr lang="en-US" sz="2400" i="1" dirty="0">
              <a:solidFill>
                <a:srgbClr val="FF0000"/>
              </a:solidFill>
              <a:latin typeface="Times New Roman" pitchFamily="18" charset="0"/>
              <a:cs typeface="Times New Roman" pitchFamily="18" charset="0"/>
            </a:endParaRPr>
          </a:p>
          <a:p>
            <a:pPr marL="0" indent="0">
              <a:buFont typeface="Wingdings" pitchFamily="2" charset="2"/>
              <a:buChar char="ü"/>
            </a:pPr>
            <a:r>
              <a:rPr lang="en-US" sz="2400" dirty="0">
                <a:latin typeface="Times New Roman" pitchFamily="18" charset="0"/>
                <a:cs typeface="Times New Roman" pitchFamily="18" charset="0"/>
              </a:rPr>
              <a:t>work done by a gas (through </a:t>
            </a:r>
            <a:r>
              <a:rPr lang="en-US" sz="2400" i="1" dirty="0">
                <a:latin typeface="Times New Roman" pitchFamily="18" charset="0"/>
                <a:cs typeface="Times New Roman" pitchFamily="18" charset="0"/>
              </a:rPr>
              <a:t>expansion</a:t>
            </a:r>
            <a:r>
              <a:rPr lang="en-US" sz="2400" dirty="0">
                <a:latin typeface="Times New Roman" pitchFamily="18" charset="0"/>
                <a:cs typeface="Times New Roman" pitchFamily="18" charset="0"/>
              </a:rPr>
              <a:t>) or work done to a gas (through </a:t>
            </a:r>
            <a:r>
              <a:rPr lang="en-US" sz="2400" i="1" dirty="0">
                <a:latin typeface="Times New Roman" pitchFamily="18" charset="0"/>
                <a:cs typeface="Times New Roman" pitchFamily="18" charset="0"/>
              </a:rPr>
              <a:t>compression</a:t>
            </a:r>
            <a:r>
              <a:rPr lang="en-US" sz="2400" dirty="0">
                <a:latin typeface="Times New Roman" pitchFamily="18" charset="0"/>
                <a:cs typeface="Times New Roman" pitchFamily="18" charset="0"/>
              </a:rPr>
              <a:t>).</a:t>
            </a:r>
          </a:p>
          <a:p>
            <a:pPr>
              <a:buBlip>
                <a:blip r:embed="rId2"/>
              </a:buBlip>
            </a:pPr>
            <a:r>
              <a:rPr lang="en-US" sz="2400" b="1" dirty="0" smtClean="0">
                <a:solidFill>
                  <a:srgbClr val="FF0000"/>
                </a:solidFill>
                <a:latin typeface="Times New Roman" pitchFamily="18" charset="0"/>
                <a:cs typeface="Times New Roman" pitchFamily="18" charset="0"/>
              </a:rPr>
              <a:t>Second Law</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 all </a:t>
            </a:r>
            <a:r>
              <a:rPr lang="en-US" sz="2400" b="1" dirty="0">
                <a:latin typeface="Times New Roman" pitchFamily="18" charset="0"/>
                <a:cs typeface="Times New Roman" pitchFamily="18" charset="0"/>
              </a:rPr>
              <a:t>spontaneous</a:t>
            </a:r>
            <a:r>
              <a:rPr lang="en-US" sz="2400" dirty="0">
                <a:latin typeface="Times New Roman" pitchFamily="18" charset="0"/>
                <a:cs typeface="Times New Roman" pitchFamily="18" charset="0"/>
              </a:rPr>
              <a:t> processes </a:t>
            </a:r>
            <a:r>
              <a:rPr lang="en-US" sz="2400" dirty="0">
                <a:solidFill>
                  <a:srgbClr val="FF0000"/>
                </a:solidFill>
                <a:latin typeface="Times New Roman" pitchFamily="18" charset="0"/>
                <a:cs typeface="Times New Roman" pitchFamily="18" charset="0"/>
              </a:rPr>
              <a:t>entropy </a:t>
            </a:r>
            <a:r>
              <a:rPr lang="en-US" sz="2400" dirty="0">
                <a:latin typeface="Times New Roman" pitchFamily="18" charset="0"/>
                <a:cs typeface="Times New Roman" pitchFamily="18" charset="0"/>
              </a:rPr>
              <a:t>of the </a:t>
            </a:r>
            <a:r>
              <a:rPr lang="en-US" sz="2400" b="1" i="1" dirty="0">
                <a:latin typeface="Times New Roman" pitchFamily="18" charset="0"/>
                <a:cs typeface="Times New Roman" pitchFamily="18" charset="0"/>
              </a:rPr>
              <a:t>universe</a:t>
            </a:r>
            <a:r>
              <a:rPr lang="en-US" sz="2400" b="1" dirty="0">
                <a:latin typeface="Times New Roman" pitchFamily="18" charset="0"/>
                <a:cs typeface="Times New Roman" pitchFamily="18" charset="0"/>
              </a:rPr>
              <a:t> is increase </a:t>
            </a:r>
            <a:r>
              <a:rPr lang="en-US" sz="2400" b="1" dirty="0" smtClean="0">
                <a:latin typeface="Times New Roman" pitchFamily="18" charset="0"/>
                <a:cs typeface="Times New Roman" pitchFamily="18" charset="0"/>
              </a:rPr>
              <a:t>“</a:t>
            </a:r>
          </a:p>
          <a:p>
            <a:pPr>
              <a:buBlip>
                <a:blip r:embed="rId2"/>
              </a:buBlip>
            </a:pPr>
            <a:r>
              <a:rPr lang="en-US" sz="2400" b="1" dirty="0" smtClean="0">
                <a:solidFill>
                  <a:srgbClr val="FF0000"/>
                </a:solidFill>
                <a:latin typeface="Times New Roman" pitchFamily="18" charset="0"/>
                <a:cs typeface="Times New Roman" pitchFamily="18" charset="0"/>
              </a:rPr>
              <a:t>Third Law</a:t>
            </a:r>
            <a:r>
              <a:rPr lang="en-US" sz="24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The entropy of a perfect crystalline substance is zero at absolute zero temperature (0.0 K)</a:t>
            </a:r>
          </a:p>
        </p:txBody>
      </p:sp>
      <p:sp>
        <p:nvSpPr>
          <p:cNvPr id="4" name="Slide Number Placeholder 3"/>
          <p:cNvSpPr>
            <a:spLocks noGrp="1"/>
          </p:cNvSpPr>
          <p:nvPr>
            <p:ph type="sldNum" sz="quarter" idx="12"/>
          </p:nvPr>
        </p:nvSpPr>
        <p:spPr/>
        <p:txBody>
          <a:bodyPr/>
          <a:lstStyle/>
          <a:p>
            <a:pPr>
              <a:defRPr/>
            </a:pPr>
            <a:fld id="{C8684EE3-5672-4D26-9E4D-E17C3748E764}" type="slidenum">
              <a:rPr lang="en-US" smtClean="0"/>
              <a:pPr>
                <a:defRPr/>
              </a:pPr>
              <a:t>4</a:t>
            </a:fld>
            <a:endParaRPr lang="en-US"/>
          </a:p>
        </p:txBody>
      </p:sp>
      <p:cxnSp>
        <p:nvCxnSpPr>
          <p:cNvPr id="5" name="Straight Connector 4"/>
          <p:cNvCxnSpPr/>
          <p:nvPr/>
        </p:nvCxnSpPr>
        <p:spPr>
          <a:xfrm>
            <a:off x="0"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80851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152400" y="762000"/>
            <a:ext cx="9588500" cy="5791200"/>
          </a:xfrm>
        </p:spPr>
        <p:txBody>
          <a:bodyPr/>
          <a:lstStyle/>
          <a:p>
            <a:pPr marL="357509" indent="-357509">
              <a:buFont typeface="Wingdings" pitchFamily="2" charset="2"/>
              <a:buChar char="Ø"/>
              <a:defRPr/>
            </a:pPr>
            <a:r>
              <a:rPr lang="en-US" sz="2400" b="1" dirty="0" smtClean="0">
                <a:solidFill>
                  <a:srgbClr val="FF0000"/>
                </a:solidFill>
                <a:latin typeface="Times New Roman" pitchFamily="18" charset="0"/>
                <a:cs typeface="Times New Roman" pitchFamily="18" charset="0"/>
              </a:rPr>
              <a:t>The most general form of the famous Boltzmann distribution law </a:t>
            </a:r>
            <a:br>
              <a:rPr lang="en-US" sz="2400" b="1" dirty="0" smtClean="0">
                <a:solidFill>
                  <a:srgbClr val="FF0000"/>
                </a:solidFill>
                <a:latin typeface="Times New Roman" pitchFamily="18" charset="0"/>
                <a:cs typeface="Times New Roman" pitchFamily="18" charset="0"/>
              </a:rPr>
            </a:br>
            <a:endParaRPr lang="en-US" sz="2400" b="1" dirty="0" smtClean="0">
              <a:solidFill>
                <a:srgbClr val="FF0000"/>
              </a:solidFill>
              <a:latin typeface="Times New Roman" pitchFamily="18" charset="0"/>
              <a:cs typeface="Times New Roman" pitchFamily="18" charset="0"/>
            </a:endParaRPr>
          </a:p>
          <a:p>
            <a:pPr marL="357509" indent="-357509">
              <a:buFont typeface="Wingdings" pitchFamily="2" charset="2"/>
              <a:buChar char="Ø"/>
              <a:defRPr/>
            </a:pPr>
            <a:endParaRPr lang="en-US" sz="2400" i="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FD69AE2D-2774-407A-BA83-E2CBE4176CF2}" type="slidenum">
              <a:rPr lang="en-US" smtClean="0"/>
              <a:pPr>
                <a:defRPr/>
              </a:pPr>
              <a:t>40</a:t>
            </a:fld>
            <a:endParaRPr lang="en-US"/>
          </a:p>
        </p:txBody>
      </p:sp>
      <p:sp>
        <p:nvSpPr>
          <p:cNvPr id="105476" name="Title 1"/>
          <p:cNvSpPr>
            <a:spLocks noGrp="1"/>
          </p:cNvSpPr>
          <p:nvPr>
            <p:ph type="title"/>
          </p:nvPr>
        </p:nvSpPr>
        <p:spPr>
          <a:xfrm>
            <a:off x="0" y="0"/>
            <a:ext cx="9906000" cy="609600"/>
          </a:xfrm>
          <a:solidFill>
            <a:schemeClr val="bg1">
              <a:lumMod val="95000"/>
            </a:schemeClr>
          </a:solidFill>
        </p:spPr>
        <p:txBody>
          <a:bodyPr/>
          <a:lstStyle/>
          <a:p>
            <a:pPr eaLnBrk="1" hangingPunct="1">
              <a:lnSpc>
                <a:spcPct val="150000"/>
              </a:lnSpc>
            </a:pPr>
            <a:r>
              <a:rPr lang="en-US" sz="3700" b="1" dirty="0" smtClean="0">
                <a:latin typeface="Times New Roman" pitchFamily="18" charset="0"/>
                <a:cs typeface="Times New Roman" pitchFamily="18" charset="0"/>
              </a:rPr>
              <a:t>Cont’d</a:t>
            </a:r>
          </a:p>
        </p:txBody>
      </p:sp>
      <p:cxnSp>
        <p:nvCxnSpPr>
          <p:cNvPr id="5" name="Straight Connector 4"/>
          <p:cNvCxnSpPr/>
          <p:nvPr/>
        </p:nvCxnSpPr>
        <p:spPr>
          <a:xfrm>
            <a:off x="59530"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340995" name="Picture 3"/>
          <p:cNvPicPr>
            <a:picLocks noChangeAspect="1" noChangeArrowheads="1"/>
          </p:cNvPicPr>
          <p:nvPr/>
        </p:nvPicPr>
        <p:blipFill>
          <a:blip r:embed="rId2"/>
          <a:srcRect/>
          <a:stretch>
            <a:fillRect/>
          </a:stretch>
        </p:blipFill>
        <p:spPr bwMode="auto">
          <a:xfrm>
            <a:off x="1676400" y="1308674"/>
            <a:ext cx="2590800" cy="860060"/>
          </a:xfrm>
          <a:prstGeom prst="rect">
            <a:avLst/>
          </a:prstGeom>
          <a:noFill/>
          <a:ln w="9525">
            <a:noFill/>
            <a:miter lim="800000"/>
            <a:headEnd/>
            <a:tailEnd/>
          </a:ln>
          <a:effectLst/>
        </p:spPr>
      </p:pic>
      <p:sp>
        <p:nvSpPr>
          <p:cNvPr id="8" name="Rectangle 7"/>
          <p:cNvSpPr/>
          <p:nvPr/>
        </p:nvSpPr>
        <p:spPr>
          <a:xfrm>
            <a:off x="152400" y="2209800"/>
            <a:ext cx="9525000" cy="1015663"/>
          </a:xfrm>
          <a:prstGeom prst="rect">
            <a:avLst/>
          </a:prstGeom>
        </p:spPr>
        <p:txBody>
          <a:bodyPr wrap="square">
            <a:spAutoFit/>
          </a:bodyPr>
          <a:lstStyle/>
          <a:p>
            <a:pPr>
              <a:buFont typeface="Wingdings" pitchFamily="2" charset="2"/>
              <a:buChar char="ü"/>
            </a:pPr>
            <a:r>
              <a:rPr lang="en-US" sz="2000" dirty="0" smtClean="0">
                <a:latin typeface="Times New Roman" pitchFamily="18" charset="0"/>
                <a:cs typeface="Times New Roman" pitchFamily="18" charset="0"/>
              </a:rPr>
              <a:t>If </a:t>
            </a:r>
            <a:r>
              <a:rPr lang="en-US" sz="2000" b="1" dirty="0" err="1" smtClean="0">
                <a:latin typeface="Times New Roman" pitchFamily="18" charset="0"/>
                <a:cs typeface="Times New Roman" pitchFamily="18" charset="0"/>
              </a:rPr>
              <a:t>Ei</a:t>
            </a:r>
            <a:r>
              <a:rPr lang="en-US" sz="2000" b="1" dirty="0" smtClean="0">
                <a:latin typeface="Times New Roman" pitchFamily="18" charset="0"/>
                <a:cs typeface="Times New Roman" pitchFamily="18" charset="0"/>
              </a:rPr>
              <a:t> and </a:t>
            </a:r>
            <a:r>
              <a:rPr lang="en-US" sz="2000" b="1" dirty="0" err="1" smtClean="0">
                <a:latin typeface="Times New Roman" pitchFamily="18" charset="0"/>
                <a:cs typeface="Times New Roman" pitchFamily="18" charset="0"/>
              </a:rPr>
              <a:t>Ej</a:t>
            </a:r>
            <a:r>
              <a:rPr lang="en-US" sz="2000" dirty="0" smtClean="0">
                <a:latin typeface="Times New Roman" pitchFamily="18" charset="0"/>
                <a:cs typeface="Times New Roman" pitchFamily="18" charset="0"/>
              </a:rPr>
              <a:t> two energy levels in a system, The ratio of energy levels would be calculated as,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340997" name="Picture 5"/>
          <p:cNvPicPr>
            <a:picLocks noChangeAspect="1" noChangeArrowheads="1"/>
          </p:cNvPicPr>
          <p:nvPr/>
        </p:nvPicPr>
        <p:blipFill>
          <a:blip r:embed="rId3"/>
          <a:srcRect/>
          <a:stretch>
            <a:fillRect/>
          </a:stretch>
        </p:blipFill>
        <p:spPr bwMode="auto">
          <a:xfrm>
            <a:off x="304800" y="2819400"/>
            <a:ext cx="3462337" cy="838199"/>
          </a:xfrm>
          <a:prstGeom prst="rect">
            <a:avLst/>
          </a:prstGeom>
          <a:noFill/>
          <a:ln w="9525">
            <a:noFill/>
            <a:miter lim="800000"/>
            <a:headEnd/>
            <a:tailEnd/>
          </a:ln>
          <a:effectLst/>
        </p:spPr>
      </p:pic>
      <p:pic>
        <p:nvPicPr>
          <p:cNvPr id="340998" name="Picture 6"/>
          <p:cNvPicPr>
            <a:picLocks noChangeAspect="1" noChangeArrowheads="1"/>
          </p:cNvPicPr>
          <p:nvPr/>
        </p:nvPicPr>
        <p:blipFill>
          <a:blip r:embed="rId4"/>
          <a:srcRect/>
          <a:stretch>
            <a:fillRect/>
          </a:stretch>
        </p:blipFill>
        <p:spPr bwMode="auto">
          <a:xfrm>
            <a:off x="4572000" y="2895600"/>
            <a:ext cx="4041321" cy="800100"/>
          </a:xfrm>
          <a:prstGeom prst="rect">
            <a:avLst/>
          </a:prstGeom>
          <a:noFill/>
          <a:ln w="9525">
            <a:noFill/>
            <a:miter lim="800000"/>
            <a:headEnd/>
            <a:tailEnd/>
          </a:ln>
          <a:effectLst/>
        </p:spPr>
      </p:pic>
      <p:pic>
        <p:nvPicPr>
          <p:cNvPr id="340999" name="Picture 7"/>
          <p:cNvPicPr>
            <a:picLocks noChangeAspect="1" noChangeArrowheads="1"/>
          </p:cNvPicPr>
          <p:nvPr/>
        </p:nvPicPr>
        <p:blipFill>
          <a:blip r:embed="rId5"/>
          <a:srcRect/>
          <a:stretch>
            <a:fillRect/>
          </a:stretch>
        </p:blipFill>
        <p:spPr bwMode="auto">
          <a:xfrm>
            <a:off x="457200" y="3886200"/>
            <a:ext cx="9144000" cy="809625"/>
          </a:xfrm>
          <a:prstGeom prst="rect">
            <a:avLst/>
          </a:prstGeom>
          <a:noFill/>
          <a:ln w="9525">
            <a:noFill/>
            <a:miter lim="800000"/>
            <a:headEnd/>
            <a:tailEnd/>
          </a:ln>
          <a:effectLst/>
        </p:spPr>
      </p:pic>
      <p:pic>
        <p:nvPicPr>
          <p:cNvPr id="341000" name="Picture 8"/>
          <p:cNvPicPr>
            <a:picLocks noChangeAspect="1" noChangeArrowheads="1"/>
          </p:cNvPicPr>
          <p:nvPr/>
        </p:nvPicPr>
        <p:blipFill>
          <a:blip r:embed="rId6"/>
          <a:srcRect/>
          <a:stretch>
            <a:fillRect/>
          </a:stretch>
        </p:blipFill>
        <p:spPr bwMode="auto">
          <a:xfrm>
            <a:off x="3276600" y="4419600"/>
            <a:ext cx="2590800" cy="874132"/>
          </a:xfrm>
          <a:prstGeom prst="rect">
            <a:avLst/>
          </a:prstGeom>
          <a:noFill/>
          <a:ln w="9525">
            <a:noFill/>
            <a:miter lim="800000"/>
            <a:headEnd/>
            <a:tailEnd/>
          </a:ln>
          <a:effectLst/>
        </p:spPr>
      </p:pic>
      <p:sp>
        <p:nvSpPr>
          <p:cNvPr id="15" name="Rectangle 14"/>
          <p:cNvSpPr/>
          <p:nvPr/>
        </p:nvSpPr>
        <p:spPr>
          <a:xfrm>
            <a:off x="304800" y="5288340"/>
            <a:ext cx="9601200" cy="1569660"/>
          </a:xfrm>
          <a:prstGeom prst="rect">
            <a:avLst/>
          </a:prstGeom>
        </p:spPr>
        <p:txBody>
          <a:bodyPr wrap="square">
            <a:spAutoFit/>
          </a:bodyPr>
          <a:lstStyle/>
          <a:p>
            <a:pPr>
              <a:buFont typeface="Wingdings" pitchFamily="2" charset="2"/>
              <a:buChar char="v"/>
            </a:pPr>
            <a:r>
              <a:rPr lang="en-US" sz="2400" b="1" dirty="0" smtClean="0">
                <a:latin typeface="Times New Roman" pitchFamily="18" charset="0"/>
                <a:cs typeface="Times New Roman" pitchFamily="18" charset="0"/>
              </a:rPr>
              <a:t>Boltzmann distribution law can be stated as:</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’The distribution of particles between </a:t>
            </a:r>
            <a:r>
              <a:rPr lang="en-US" sz="2400" b="1" i="1" dirty="0" smtClean="0">
                <a:latin typeface="Times New Roman" pitchFamily="18" charset="0"/>
                <a:cs typeface="Times New Roman" pitchFamily="18" charset="0"/>
              </a:rPr>
              <a:t>any pair of energy levels depends </a:t>
            </a:r>
            <a:r>
              <a:rPr lang="en-US" sz="2400" i="1" dirty="0" smtClean="0">
                <a:latin typeface="Times New Roman" pitchFamily="18" charset="0"/>
                <a:cs typeface="Times New Roman" pitchFamily="18" charset="0"/>
              </a:rPr>
              <a:t>only on their </a:t>
            </a:r>
            <a:r>
              <a:rPr lang="en-US" sz="2400" b="1" i="1" dirty="0" smtClean="0">
                <a:latin typeface="Times New Roman" pitchFamily="18" charset="0"/>
                <a:cs typeface="Times New Roman" pitchFamily="18" charset="0"/>
              </a:rPr>
              <a:t>energy separation </a:t>
            </a:r>
            <a:r>
              <a:rPr lang="en-US" sz="2400" i="1" dirty="0" smtClean="0">
                <a:latin typeface="Times New Roman" pitchFamily="18" charset="0"/>
                <a:cs typeface="Times New Roman" pitchFamily="18" charset="0"/>
              </a:rPr>
              <a:t>and </a:t>
            </a:r>
            <a:r>
              <a:rPr lang="en-US" sz="2400" b="1" i="1" dirty="0" smtClean="0">
                <a:latin typeface="Times New Roman" pitchFamily="18" charset="0"/>
                <a:cs typeface="Times New Roman" pitchFamily="18" charset="0"/>
              </a:rPr>
              <a:t>the temperature</a:t>
            </a:r>
            <a:r>
              <a:rPr lang="en-US" sz="2400" i="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41308016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152400" y="762000"/>
            <a:ext cx="9525000" cy="5791200"/>
          </a:xfrm>
        </p:spPr>
        <p:txBody>
          <a:bodyPr/>
          <a:lstStyle/>
          <a:p>
            <a:pPr>
              <a:lnSpc>
                <a:spcPct val="150000"/>
              </a:lnSpc>
              <a:buNone/>
            </a:pPr>
            <a:endParaRPr lang="en-US" sz="2400" dirty="0" smtClean="0">
              <a:latin typeface="Times New Roman" pitchFamily="18" charset="0"/>
              <a:cs typeface="Times New Roman" pitchFamily="18" charset="0"/>
            </a:endParaRPr>
          </a:p>
          <a:p>
            <a:pPr>
              <a:lnSpc>
                <a:spcPct val="150000"/>
              </a:lnSpc>
              <a:buFont typeface="Wingdings" pitchFamily="2" charset="2"/>
              <a:buChar char="ü"/>
            </a:pPr>
            <a:endParaRPr lang="en-US" sz="2400" dirty="0" smtClean="0">
              <a:latin typeface="Times New Roman" pitchFamily="18" charset="0"/>
              <a:cs typeface="Times New Roman" pitchFamily="18" charset="0"/>
            </a:endParaRPr>
          </a:p>
          <a:p>
            <a:pPr>
              <a:lnSpc>
                <a:spcPct val="150000"/>
              </a:lnSpc>
              <a:buNone/>
            </a:pPr>
            <a:endParaRPr lang="en-US" sz="2400" dirty="0" smtClean="0">
              <a:latin typeface="Times New Roman" pitchFamily="18" charset="0"/>
              <a:cs typeface="Times New Roman" pitchFamily="18" charset="0"/>
            </a:endParaRPr>
          </a:p>
          <a:p>
            <a:pPr>
              <a:lnSpc>
                <a:spcPct val="150000"/>
              </a:lnSpc>
              <a:buNone/>
            </a:pPr>
            <a:endParaRPr lang="en-US" sz="2400" dirty="0" smtClean="0">
              <a:latin typeface="Times New Roman" pitchFamily="18" charset="0"/>
              <a:cs typeface="Times New Roman" pitchFamily="18" charset="0"/>
            </a:endParaRPr>
          </a:p>
          <a:p>
            <a:pPr>
              <a:lnSpc>
                <a:spcPct val="150000"/>
              </a:lnSpc>
              <a:buFont typeface="Wingdings" pitchFamily="2" charset="2"/>
              <a:buChar char="v"/>
            </a:pPr>
            <a:r>
              <a:rPr lang="en-US" sz="2400" dirty="0" smtClean="0">
                <a:latin typeface="Times New Roman" pitchFamily="18" charset="0"/>
                <a:cs typeface="Times New Roman" pitchFamily="18" charset="0"/>
              </a:rPr>
              <a:t>Partition function (</a:t>
            </a:r>
            <a:r>
              <a:rPr lang="en-US" sz="2400" i="1" dirty="0" smtClean="0">
                <a:latin typeface="Times New Roman" pitchFamily="18" charset="0"/>
                <a:cs typeface="Times New Roman" pitchFamily="18" charset="0"/>
              </a:rPr>
              <a:t>q) </a:t>
            </a:r>
            <a:r>
              <a:rPr lang="en-US" sz="2400" dirty="0" smtClean="0">
                <a:latin typeface="Times New Roman" pitchFamily="18" charset="0"/>
                <a:cs typeface="Times New Roman" pitchFamily="18" charset="0"/>
              </a:rPr>
              <a:t>depends on the temperature. </a:t>
            </a:r>
            <a:r>
              <a:rPr lang="en-US" sz="2400" b="1" dirty="0" smtClean="0">
                <a:latin typeface="Times New Roman" pitchFamily="18" charset="0"/>
                <a:cs typeface="Times New Roman" pitchFamily="18" charset="0"/>
              </a:rPr>
              <a:t>When </a:t>
            </a:r>
            <a:r>
              <a:rPr lang="en-US" sz="2400" b="1" i="1" dirty="0" smtClean="0">
                <a:latin typeface="Times New Roman" pitchFamily="18" charset="0"/>
                <a:cs typeface="Times New Roman" pitchFamily="18" charset="0"/>
              </a:rPr>
              <a:t>T </a:t>
            </a:r>
            <a:r>
              <a:rPr lang="en-US" sz="2400" b="1" dirty="0" smtClean="0">
                <a:latin typeface="Times New Roman" pitchFamily="18" charset="0"/>
                <a:cs typeface="Times New Roman" pitchFamily="18" charset="0"/>
              </a:rPr>
              <a:t>is close to </a:t>
            </a:r>
            <a:r>
              <a:rPr lang="en-US" sz="2400" b="1" i="1" dirty="0" smtClean="0">
                <a:latin typeface="Times New Roman" pitchFamily="18" charset="0"/>
                <a:cs typeface="Times New Roman" pitchFamily="18" charset="0"/>
              </a:rPr>
              <a:t>zero, the parameter β = 1/</a:t>
            </a:r>
            <a:r>
              <a:rPr lang="en-US" sz="2400" b="1" i="1" dirty="0" err="1" smtClean="0">
                <a:latin typeface="Times New Roman" pitchFamily="18" charset="0"/>
                <a:cs typeface="Times New Roman" pitchFamily="18" charset="0"/>
              </a:rPr>
              <a:t>kT</a:t>
            </a:r>
            <a:r>
              <a:rPr lang="en-US" sz="2400" b="1" i="1" dirty="0" smtClean="0">
                <a:latin typeface="Times New Roman" pitchFamily="18" charset="0"/>
                <a:cs typeface="Times New Roman" pitchFamily="18" charset="0"/>
              </a:rPr>
              <a:t> is close to infinity.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0453AC5-98E5-4A25-A7D2-AE8528DECFC6}" type="slidenum">
              <a:rPr lang="en-US" smtClean="0"/>
              <a:pPr>
                <a:defRPr/>
              </a:pPr>
              <a:t>41</a:t>
            </a:fld>
            <a:endParaRPr lang="en-US"/>
          </a:p>
        </p:txBody>
      </p:sp>
      <p:sp>
        <p:nvSpPr>
          <p:cNvPr id="88068" name="Title 1"/>
          <p:cNvSpPr>
            <a:spLocks noGrp="1"/>
          </p:cNvSpPr>
          <p:nvPr>
            <p:ph type="title"/>
          </p:nvPr>
        </p:nvSpPr>
        <p:spPr>
          <a:xfrm>
            <a:off x="0" y="0"/>
            <a:ext cx="9906000" cy="533400"/>
          </a:xfrm>
          <a:solidFill>
            <a:schemeClr val="bg1">
              <a:lumMod val="85000"/>
            </a:schemeClr>
          </a:solidFill>
        </p:spPr>
        <p:txBody>
          <a:bodyPr/>
          <a:lstStyle/>
          <a:p>
            <a:pPr eaLnBrk="1" hangingPunct="1">
              <a:lnSpc>
                <a:spcPct val="150000"/>
              </a:lnSpc>
            </a:pPr>
            <a:r>
              <a:rPr lang="en-US" sz="4000" b="1" dirty="0" smtClean="0"/>
              <a:t/>
            </a:r>
            <a:br>
              <a:rPr lang="en-US" sz="4000" b="1" dirty="0" smtClean="0"/>
            </a:br>
            <a:r>
              <a:rPr lang="en-US" sz="2800" b="1" i="1" dirty="0" smtClean="0">
                <a:latin typeface="Times New Roman" pitchFamily="18" charset="0"/>
                <a:cs typeface="Times New Roman" pitchFamily="18" charset="0"/>
              </a:rPr>
              <a:t>The molecular partition function </a:t>
            </a:r>
            <a:r>
              <a:rPr lang="en-US" sz="4000" dirty="0" smtClean="0"/>
              <a:t/>
            </a:r>
            <a:br>
              <a:rPr lang="en-US" sz="4000" dirty="0" smtClean="0"/>
            </a:br>
            <a:endParaRPr lang="en-US" sz="3700" b="1" dirty="0" smtClean="0">
              <a:latin typeface="Times New Roman" pitchFamily="18" charset="0"/>
              <a:cs typeface="Times New Roman" pitchFamily="18" charset="0"/>
            </a:endParaRPr>
          </a:p>
        </p:txBody>
      </p:sp>
      <p:cxnSp>
        <p:nvCxnSpPr>
          <p:cNvPr id="9" name="Straight Connector 8"/>
          <p:cNvCxnSpPr/>
          <p:nvPr/>
        </p:nvCxnSpPr>
        <p:spPr>
          <a:xfrm>
            <a:off x="-1"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88632" name="Picture 568"/>
          <p:cNvPicPr>
            <a:picLocks noChangeAspect="1" noChangeArrowheads="1"/>
          </p:cNvPicPr>
          <p:nvPr/>
        </p:nvPicPr>
        <p:blipFill>
          <a:blip r:embed="rId2"/>
          <a:srcRect/>
          <a:stretch>
            <a:fillRect/>
          </a:stretch>
        </p:blipFill>
        <p:spPr bwMode="auto">
          <a:xfrm>
            <a:off x="228600" y="762000"/>
            <a:ext cx="9067800" cy="1143000"/>
          </a:xfrm>
          <a:prstGeom prst="rect">
            <a:avLst/>
          </a:prstGeom>
          <a:noFill/>
          <a:ln w="9525">
            <a:noFill/>
            <a:miter lim="800000"/>
            <a:headEnd/>
            <a:tailEnd/>
          </a:ln>
          <a:effectLst/>
        </p:spPr>
      </p:pic>
      <p:pic>
        <p:nvPicPr>
          <p:cNvPr id="88635" name="Picture 571"/>
          <p:cNvPicPr>
            <a:picLocks noChangeAspect="1" noChangeArrowheads="1"/>
          </p:cNvPicPr>
          <p:nvPr/>
        </p:nvPicPr>
        <p:blipFill>
          <a:blip r:embed="rId3"/>
          <a:srcRect/>
          <a:stretch>
            <a:fillRect/>
          </a:stretch>
        </p:blipFill>
        <p:spPr bwMode="auto">
          <a:xfrm>
            <a:off x="1219200" y="2819400"/>
            <a:ext cx="6019801" cy="548362"/>
          </a:xfrm>
          <a:prstGeom prst="rect">
            <a:avLst/>
          </a:prstGeom>
          <a:noFill/>
          <a:ln w="9525">
            <a:noFill/>
            <a:miter lim="800000"/>
            <a:headEnd/>
            <a:tailEnd/>
          </a:ln>
          <a:effectLst/>
        </p:spPr>
      </p:pic>
      <p:pic>
        <p:nvPicPr>
          <p:cNvPr id="88636" name="Picture 572"/>
          <p:cNvPicPr>
            <a:picLocks noChangeAspect="1" noChangeArrowheads="1"/>
          </p:cNvPicPr>
          <p:nvPr/>
        </p:nvPicPr>
        <p:blipFill>
          <a:blip r:embed="rId4"/>
          <a:srcRect/>
          <a:stretch>
            <a:fillRect/>
          </a:stretch>
        </p:blipFill>
        <p:spPr bwMode="auto">
          <a:xfrm>
            <a:off x="1676400" y="4648200"/>
            <a:ext cx="6553200" cy="1066800"/>
          </a:xfrm>
          <a:prstGeom prst="rect">
            <a:avLst/>
          </a:prstGeom>
          <a:noFill/>
          <a:ln w="9525">
            <a:noFill/>
            <a:miter lim="800000"/>
            <a:headEnd/>
            <a:tailEnd/>
          </a:ln>
          <a:effectLst/>
        </p:spPr>
      </p:pic>
      <p:pic>
        <p:nvPicPr>
          <p:cNvPr id="23" name="Picture 564"/>
          <p:cNvPicPr>
            <a:picLocks noChangeAspect="1" noChangeArrowheads="1"/>
          </p:cNvPicPr>
          <p:nvPr/>
        </p:nvPicPr>
        <p:blipFill>
          <a:blip r:embed="rId5"/>
          <a:srcRect/>
          <a:stretch>
            <a:fillRect/>
          </a:stretch>
        </p:blipFill>
        <p:spPr bwMode="auto">
          <a:xfrm>
            <a:off x="3962400" y="1981200"/>
            <a:ext cx="1447800" cy="741557"/>
          </a:xfrm>
          <a:prstGeom prst="rect">
            <a:avLst/>
          </a:prstGeom>
          <a:noFill/>
          <a:ln w="9525">
            <a:noFill/>
            <a:miter lim="800000"/>
            <a:headEnd/>
            <a:tailEnd/>
          </a:ln>
          <a:effectLst/>
        </p:spPr>
      </p:pic>
      <p:pic>
        <p:nvPicPr>
          <p:cNvPr id="88638" name="Picture 574"/>
          <p:cNvPicPr>
            <a:picLocks noChangeAspect="1" noChangeArrowheads="1"/>
          </p:cNvPicPr>
          <p:nvPr/>
        </p:nvPicPr>
        <p:blipFill>
          <a:blip r:embed="rId6"/>
          <a:srcRect/>
          <a:stretch>
            <a:fillRect/>
          </a:stretch>
        </p:blipFill>
        <p:spPr bwMode="auto">
          <a:xfrm>
            <a:off x="838200" y="5410200"/>
            <a:ext cx="2667000" cy="724370"/>
          </a:xfrm>
          <a:prstGeom prst="rect">
            <a:avLst/>
          </a:prstGeom>
          <a:noFill/>
          <a:ln w="9525">
            <a:noFill/>
            <a:miter lim="800000"/>
            <a:headEnd/>
            <a:tailEnd/>
          </a:ln>
          <a:effectLst/>
        </p:spPr>
      </p:pic>
      <p:pic>
        <p:nvPicPr>
          <p:cNvPr id="88639" name="Picture 575"/>
          <p:cNvPicPr>
            <a:picLocks noChangeAspect="1" noChangeArrowheads="1"/>
          </p:cNvPicPr>
          <p:nvPr/>
        </p:nvPicPr>
        <p:blipFill>
          <a:blip r:embed="rId7"/>
          <a:srcRect/>
          <a:stretch>
            <a:fillRect/>
          </a:stretch>
        </p:blipFill>
        <p:spPr bwMode="auto">
          <a:xfrm>
            <a:off x="3886199" y="5867400"/>
            <a:ext cx="3480081" cy="613732"/>
          </a:xfrm>
          <a:prstGeom prst="rect">
            <a:avLst/>
          </a:prstGeom>
          <a:noFill/>
          <a:ln w="9525">
            <a:noFill/>
            <a:miter lim="800000"/>
            <a:headEnd/>
            <a:tailEnd/>
          </a:ln>
          <a:effectLst/>
        </p:spPr>
      </p:pic>
      <p:sp>
        <p:nvSpPr>
          <p:cNvPr id="12" name="Rectangle 11"/>
          <p:cNvSpPr/>
          <p:nvPr/>
        </p:nvSpPr>
        <p:spPr>
          <a:xfrm>
            <a:off x="2286000" y="5486400"/>
            <a:ext cx="685800" cy="400110"/>
          </a:xfrm>
          <a:prstGeom prst="rect">
            <a:avLst/>
          </a:prstGeom>
        </p:spPr>
        <p:txBody>
          <a:bodyPr wrap="square">
            <a:spAutoFit/>
          </a:bodyPr>
          <a:lstStyle/>
          <a:p>
            <a:r>
              <a:rPr lang="en-US" sz="2000" b="1" i="1" dirty="0" smtClean="0">
                <a:latin typeface="Times New Roman" pitchFamily="18" charset="0"/>
                <a:cs typeface="Times New Roman" pitchFamily="18" charset="0"/>
              </a:rPr>
              <a:t>q</a:t>
            </a:r>
            <a:endParaRPr lang="en-US" sz="2000" dirty="0"/>
          </a:p>
        </p:txBody>
      </p:sp>
    </p:spTree>
    <p:extLst>
      <p:ext uri="{BB962C8B-B14F-4D97-AF65-F5344CB8AC3E}">
        <p14:creationId xmlns:p14="http://schemas.microsoft.com/office/powerpoint/2010/main" val="255439917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F4F4265-C4F3-4793-A0C0-FB683C77B66F}" type="slidenum">
              <a:rPr lang="en-US" smtClean="0"/>
              <a:pPr>
                <a:defRPr/>
              </a:pPr>
              <a:t>42</a:t>
            </a:fld>
            <a:endParaRPr lang="en-US"/>
          </a:p>
        </p:txBody>
      </p:sp>
      <p:sp>
        <p:nvSpPr>
          <p:cNvPr id="91140" name="Title 1"/>
          <p:cNvSpPr>
            <a:spLocks noGrp="1"/>
          </p:cNvSpPr>
          <p:nvPr>
            <p:ph type="title"/>
          </p:nvPr>
        </p:nvSpPr>
        <p:spPr>
          <a:xfrm>
            <a:off x="0" y="0"/>
            <a:ext cx="9906000" cy="533400"/>
          </a:xfrm>
          <a:solidFill>
            <a:schemeClr val="bg1">
              <a:lumMod val="95000"/>
            </a:schemeClr>
          </a:solidFill>
        </p:spPr>
        <p:txBody>
          <a:bodyPr/>
          <a:lstStyle/>
          <a:p>
            <a:pPr eaLnBrk="1" hangingPunct="1">
              <a:lnSpc>
                <a:spcPct val="150000"/>
              </a:lnSpc>
            </a:pPr>
            <a:r>
              <a:rPr lang="en-US" sz="3700" b="1" dirty="0" smtClean="0">
                <a:latin typeface="Times New Roman" pitchFamily="18" charset="0"/>
                <a:cs typeface="Times New Roman" pitchFamily="18" charset="0"/>
              </a:rPr>
              <a:t>Cont’d</a:t>
            </a:r>
          </a:p>
        </p:txBody>
      </p:sp>
      <p:cxnSp>
        <p:nvCxnSpPr>
          <p:cNvPr id="6" name="Straight Connector 5"/>
          <p:cNvCxnSpPr/>
          <p:nvPr/>
        </p:nvCxnSpPr>
        <p:spPr>
          <a:xfrm>
            <a:off x="0"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307201" name="Picture 1"/>
          <p:cNvPicPr>
            <a:picLocks noChangeAspect="1" noChangeArrowheads="1"/>
          </p:cNvPicPr>
          <p:nvPr/>
        </p:nvPicPr>
        <p:blipFill>
          <a:blip r:embed="rId2"/>
          <a:srcRect/>
          <a:stretch>
            <a:fillRect/>
          </a:stretch>
        </p:blipFill>
        <p:spPr bwMode="auto">
          <a:xfrm>
            <a:off x="7620000" y="762000"/>
            <a:ext cx="2286000" cy="1991519"/>
          </a:xfrm>
          <a:prstGeom prst="rect">
            <a:avLst/>
          </a:prstGeom>
          <a:noFill/>
          <a:ln w="9525">
            <a:noFill/>
            <a:miter lim="800000"/>
            <a:headEnd/>
            <a:tailEnd/>
          </a:ln>
          <a:effectLst/>
        </p:spPr>
      </p:pic>
      <p:sp>
        <p:nvSpPr>
          <p:cNvPr id="13" name="Rectangle 12"/>
          <p:cNvSpPr/>
          <p:nvPr/>
        </p:nvSpPr>
        <p:spPr>
          <a:xfrm>
            <a:off x="228600" y="838200"/>
            <a:ext cx="5486400" cy="830997"/>
          </a:xfrm>
          <a:prstGeom prst="rect">
            <a:avLst/>
          </a:prstGeom>
        </p:spPr>
        <p:txBody>
          <a:bodyPr wrap="square">
            <a:spAutoFit/>
          </a:bodyPr>
          <a:lstStyle/>
          <a:p>
            <a:r>
              <a:rPr lang="en-US" sz="2400" i="1" dirty="0" smtClean="0">
                <a:latin typeface="Times New Roman" pitchFamily="18" charset="0"/>
                <a:cs typeface="Times New Roman" pitchFamily="18" charset="0"/>
              </a:rPr>
              <a:t>q </a:t>
            </a:r>
            <a:r>
              <a:rPr lang="en-US" sz="2400" dirty="0" smtClean="0">
                <a:latin typeface="Times New Roman" pitchFamily="18" charset="0"/>
                <a:cs typeface="Times New Roman" pitchFamily="18" charset="0"/>
              </a:rPr>
              <a:t>= 1 + e</a:t>
            </a:r>
            <a:r>
              <a:rPr lang="en-US" sz="2400" baseline="30000" dirty="0" smtClean="0">
                <a:latin typeface="Times New Roman" pitchFamily="18" charset="0"/>
                <a:cs typeface="Times New Roman" pitchFamily="18" charset="0"/>
              </a:rPr>
              <a:t>-</a:t>
            </a:r>
            <a:r>
              <a:rPr lang="en-US" sz="2400" i="1" baseline="30000" dirty="0" smtClean="0">
                <a:latin typeface="Times New Roman" pitchFamily="18" charset="0"/>
                <a:cs typeface="Times New Roman" pitchFamily="18" charset="0"/>
              </a:rPr>
              <a:t>E</a:t>
            </a:r>
            <a:r>
              <a:rPr lang="en-US" sz="2400" baseline="30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kT</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e</a:t>
            </a:r>
            <a:r>
              <a:rPr lang="en-US" sz="2400" baseline="30000" dirty="0" smtClean="0">
                <a:latin typeface="Times New Roman" pitchFamily="18" charset="0"/>
                <a:cs typeface="Times New Roman" pitchFamily="18" charset="0"/>
              </a:rPr>
              <a:t>-</a:t>
            </a:r>
            <a:r>
              <a:rPr lang="en-US" sz="2400" i="1" baseline="30000" dirty="0" smtClean="0">
                <a:latin typeface="Times New Roman" pitchFamily="18" charset="0"/>
                <a:cs typeface="Times New Roman" pitchFamily="18" charset="0"/>
              </a:rPr>
              <a:t>E</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kT</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e</a:t>
            </a:r>
            <a:r>
              <a:rPr lang="en-US" sz="2400" baseline="30000" dirty="0" smtClean="0">
                <a:latin typeface="Times New Roman" pitchFamily="18" charset="0"/>
                <a:cs typeface="Times New Roman" pitchFamily="18" charset="0"/>
              </a:rPr>
              <a:t>-</a:t>
            </a:r>
            <a:r>
              <a:rPr lang="en-US" sz="2400" i="1" baseline="30000" dirty="0" smtClean="0">
                <a:latin typeface="Times New Roman" pitchFamily="18" charset="0"/>
                <a:cs typeface="Times New Roman" pitchFamily="18" charset="0"/>
              </a:rPr>
              <a:t>E</a:t>
            </a:r>
            <a:r>
              <a:rPr lang="en-US" sz="2400" baseline="30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kT</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14" name="Content Placeholder 13"/>
          <p:cNvSpPr>
            <a:spLocks noGrp="1"/>
          </p:cNvSpPr>
          <p:nvPr>
            <p:ph idx="1"/>
          </p:nvPr>
        </p:nvSpPr>
        <p:spPr>
          <a:xfrm>
            <a:off x="152400" y="1447800"/>
            <a:ext cx="7239000" cy="4144963"/>
          </a:xfrm>
        </p:spPr>
        <p:txBody>
          <a:bodyPr/>
          <a:lstStyle/>
          <a:p>
            <a:pPr>
              <a:buFont typeface="Wingdings" pitchFamily="2" charset="2"/>
              <a:buChar char="v"/>
            </a:pPr>
            <a:r>
              <a:rPr lang="en-US" sz="2400" dirty="0" smtClean="0">
                <a:latin typeface="Times New Roman" pitchFamily="18" charset="0"/>
                <a:cs typeface="Times New Roman" pitchFamily="18" charset="0"/>
              </a:rPr>
              <a:t>The first term is 1 because the energy of the ground</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state (</a:t>
            </a:r>
            <a:r>
              <a:rPr lang="en-US" sz="2400" i="1" dirty="0" smtClean="0">
                <a:latin typeface="Times New Roman" pitchFamily="18" charset="0"/>
                <a:cs typeface="Times New Roman" pitchFamily="18" charset="0"/>
              </a:rPr>
              <a:t>E</a:t>
            </a:r>
            <a:r>
              <a:rPr lang="en-US" sz="2400" baseline="30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is 0, according to our convention, and e</a:t>
            </a:r>
            <a:r>
              <a:rPr lang="en-US" sz="2400" baseline="30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 1 </a:t>
            </a:r>
            <a:r>
              <a:rPr lang="en-US" dirty="0" smtClean="0"/>
              <a:t/>
            </a:r>
            <a:br>
              <a:rPr lang="en-US" dirty="0" smtClean="0"/>
            </a:br>
            <a:endParaRPr lang="en-US" dirty="0"/>
          </a:p>
        </p:txBody>
      </p:sp>
      <p:sp>
        <p:nvSpPr>
          <p:cNvPr id="15" name="Rectangle 14"/>
          <p:cNvSpPr/>
          <p:nvPr/>
        </p:nvSpPr>
        <p:spPr>
          <a:xfrm>
            <a:off x="228600" y="2819400"/>
            <a:ext cx="9448800" cy="4278094"/>
          </a:xfrm>
          <a:prstGeom prst="rect">
            <a:avLst/>
          </a:prstGeom>
        </p:spPr>
        <p:txBody>
          <a:bodyPr wrap="square">
            <a:spAutoFit/>
          </a:bodyPr>
          <a:lstStyle/>
          <a:p>
            <a:pPr>
              <a:buFont typeface="Wingdings" pitchFamily="2" charset="2"/>
              <a:buChar char="Ø"/>
            </a:pPr>
            <a:r>
              <a:rPr lang="en-US" sz="2400" i="1" dirty="0" smtClean="0">
                <a:latin typeface="Times New Roman" pitchFamily="18" charset="0"/>
                <a:cs typeface="Times New Roman" pitchFamily="18" charset="0"/>
              </a:rPr>
              <a:t>To see the physical significance of q, let’s suppose first that T = 0. Then, because e</a:t>
            </a:r>
            <a:r>
              <a:rPr lang="en-US" sz="2400" i="1" baseline="30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0, all terms other than the first are equal to 0, and q = 1. </a:t>
            </a:r>
          </a:p>
          <a:p>
            <a:pPr>
              <a:buFont typeface="Wingdings" pitchFamily="2" charset="2"/>
              <a:buChar char="Ø"/>
            </a:pPr>
            <a:r>
              <a:rPr lang="en-US" sz="2400" i="1" dirty="0" smtClean="0">
                <a:latin typeface="Times New Roman" pitchFamily="18" charset="0"/>
                <a:cs typeface="Times New Roman" pitchFamily="18" charset="0"/>
              </a:rPr>
              <a:t>At T = 0 only the </a:t>
            </a:r>
            <a:r>
              <a:rPr lang="en-US" sz="2400" b="1" i="1" dirty="0" smtClean="0">
                <a:latin typeface="Times New Roman" pitchFamily="18" charset="0"/>
                <a:cs typeface="Times New Roman" pitchFamily="18" charset="0"/>
              </a:rPr>
              <a:t>ground state is occupied </a:t>
            </a:r>
            <a:r>
              <a:rPr lang="en-US" sz="2400" i="1" dirty="0" smtClean="0">
                <a:latin typeface="Times New Roman" pitchFamily="18" charset="0"/>
                <a:cs typeface="Times New Roman" pitchFamily="18" charset="0"/>
              </a:rPr>
              <a:t>and (provided that state</a:t>
            </a:r>
            <a:br>
              <a:rPr lang="en-US" sz="2400" i="1"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is </a:t>
            </a:r>
            <a:r>
              <a:rPr lang="en-US" sz="2400" b="1" i="1" dirty="0" smtClean="0">
                <a:latin typeface="Times New Roman" pitchFamily="18" charset="0"/>
                <a:cs typeface="Times New Roman" pitchFamily="18" charset="0"/>
              </a:rPr>
              <a:t>non degenerate</a:t>
            </a:r>
            <a:r>
              <a:rPr lang="en-US" sz="2400" i="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 q = 1. </a:t>
            </a:r>
          </a:p>
          <a:p>
            <a:pPr>
              <a:buFont typeface="Wingdings" pitchFamily="2" charset="2"/>
              <a:buChar char="Ø"/>
            </a:pPr>
            <a:r>
              <a:rPr lang="en-US" sz="2400" i="1" dirty="0" smtClean="0">
                <a:latin typeface="Times New Roman" pitchFamily="18" charset="0"/>
                <a:cs typeface="Times New Roman" pitchFamily="18" charset="0"/>
              </a:rPr>
              <a:t>At temperature so high that all the </a:t>
            </a:r>
            <a:r>
              <a:rPr lang="en-US" sz="2400" i="1" dirty="0" err="1" smtClean="0">
                <a:latin typeface="Times New Roman" pitchFamily="18" charset="0"/>
                <a:cs typeface="Times New Roman" pitchFamily="18" charset="0"/>
              </a:rPr>
              <a:t>Ei</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kT</a:t>
            </a:r>
            <a:r>
              <a:rPr lang="en-US" sz="2400" i="1" dirty="0" smtClean="0">
                <a:latin typeface="Times New Roman" pitchFamily="18" charset="0"/>
                <a:cs typeface="Times New Roman" pitchFamily="18" charset="0"/>
              </a:rPr>
              <a:t> = 0. Then, because e</a:t>
            </a:r>
            <a:r>
              <a:rPr lang="en-US" sz="2400" i="1" baseline="30000" dirty="0" smtClean="0">
                <a:latin typeface="Times New Roman" pitchFamily="18" charset="0"/>
                <a:cs typeface="Times New Roman" pitchFamily="18" charset="0"/>
              </a:rPr>
              <a:t>0</a:t>
            </a:r>
            <a:r>
              <a:rPr lang="en-US" sz="2400" i="1" dirty="0" smtClean="0">
                <a:latin typeface="Times New Roman" pitchFamily="18" charset="0"/>
                <a:cs typeface="Times New Roman" pitchFamily="18" charset="0"/>
              </a:rPr>
              <a:t> = 1, the partition function is q ≈ 1 +1 + 1 + 1 + ... </a:t>
            </a:r>
            <a:r>
              <a:rPr lang="en-US" sz="2400" b="1" i="1" dirty="0" smtClean="0">
                <a:solidFill>
                  <a:srgbClr val="FF0000"/>
                </a:solidFill>
                <a:latin typeface="Times New Roman" pitchFamily="18" charset="0"/>
                <a:cs typeface="Times New Roman" pitchFamily="18" charset="0"/>
              </a:rPr>
              <a:t>= N sta</a:t>
            </a:r>
            <a:r>
              <a:rPr lang="en-US" sz="2400" i="1" dirty="0" smtClean="0">
                <a:solidFill>
                  <a:srgbClr val="FF0000"/>
                </a:solidFill>
                <a:latin typeface="Times New Roman" pitchFamily="18" charset="0"/>
                <a:cs typeface="Times New Roman" pitchFamily="18" charset="0"/>
              </a:rPr>
              <a:t>tes.</a:t>
            </a:r>
          </a:p>
          <a:p>
            <a:pPr>
              <a:buFont typeface="Wingdings" pitchFamily="2" charset="2"/>
              <a:buChar char="Ø"/>
            </a:pPr>
            <a:r>
              <a:rPr lang="en-US" sz="2000" dirty="0" smtClean="0">
                <a:latin typeface="Times New Roman" pitchFamily="18" charset="0"/>
                <a:cs typeface="Times New Roman" pitchFamily="18" charset="0"/>
              </a:rPr>
              <a:t>The partition function is a measure of the number of thermally accessible states.</a:t>
            </a:r>
          </a:p>
          <a:p>
            <a:pPr>
              <a:buFont typeface="Wingdings" pitchFamily="2" charset="2"/>
              <a:buChar char="Ø"/>
            </a:pPr>
            <a:r>
              <a:rPr lang="en-US" sz="2000" dirty="0" smtClean="0">
                <a:latin typeface="Times New Roman" pitchFamily="18" charset="0"/>
                <a:cs typeface="Times New Roman" pitchFamily="18" charset="0"/>
              </a:rPr>
              <a:t>for all states with </a:t>
            </a:r>
            <a:r>
              <a:rPr lang="en-US" sz="2000" i="1" dirty="0" err="1" smtClean="0">
                <a:solidFill>
                  <a:srgbClr val="FF0000"/>
                </a:solidFill>
                <a:latin typeface="Times New Roman" pitchFamily="18" charset="0"/>
                <a:cs typeface="Times New Roman" pitchFamily="18" charset="0"/>
              </a:rPr>
              <a:t>Ei</a:t>
            </a:r>
            <a:r>
              <a:rPr lang="en-US" sz="2000" i="1" dirty="0" smtClean="0">
                <a:solidFill>
                  <a:srgbClr val="FF0000"/>
                </a:solidFill>
                <a:latin typeface="Times New Roman" pitchFamily="18" charset="0"/>
                <a:cs typeface="Times New Roman" pitchFamily="18" charset="0"/>
              </a:rPr>
              <a:t>&gt; </a:t>
            </a:r>
            <a:r>
              <a:rPr lang="en-US" sz="2000" dirty="0" smtClean="0">
                <a:solidFill>
                  <a:srgbClr val="FF0000"/>
                </a:solidFill>
                <a:latin typeface="Times New Roman" pitchFamily="18" charset="0"/>
                <a:cs typeface="Times New Roman" pitchFamily="18" charset="0"/>
              </a:rPr>
              <a:t>&gt; </a:t>
            </a:r>
            <a:r>
              <a:rPr lang="en-US" sz="2000" i="1" dirty="0" err="1" smtClean="0">
                <a:solidFill>
                  <a:srgbClr val="FF0000"/>
                </a:solidFill>
                <a:latin typeface="Times New Roman" pitchFamily="18" charset="0"/>
                <a:cs typeface="Times New Roman" pitchFamily="18" charset="0"/>
              </a:rPr>
              <a:t>kT</a:t>
            </a:r>
            <a:r>
              <a:rPr lang="en-US" sz="2000" i="1"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the exponential term is close to 0.</a:t>
            </a:r>
          </a:p>
          <a:p>
            <a:pPr>
              <a:buFont typeface="Wingdings" pitchFamily="2" charset="2"/>
              <a:buChar char="Ø"/>
            </a:pPr>
            <a:r>
              <a:rPr lang="en-US" sz="2000" dirty="0" smtClean="0">
                <a:latin typeface="Times New Roman" pitchFamily="18" charset="0"/>
                <a:cs typeface="Times New Roman" pitchFamily="18" charset="0"/>
              </a:rPr>
              <a:t>For all states with </a:t>
            </a:r>
            <a:r>
              <a:rPr lang="en-US" sz="2000" b="1" i="1" dirty="0" err="1" smtClean="0">
                <a:latin typeface="Times New Roman" pitchFamily="18" charset="0"/>
                <a:cs typeface="Times New Roman" pitchFamily="18" charset="0"/>
              </a:rPr>
              <a:t>Ei</a:t>
            </a:r>
            <a:r>
              <a:rPr lang="en-US" sz="2000" b="1" i="1" dirty="0" smtClean="0">
                <a:latin typeface="Times New Roman" pitchFamily="18" charset="0"/>
                <a:cs typeface="Times New Roman" pitchFamily="18" charset="0"/>
              </a:rPr>
              <a:t>&lt; </a:t>
            </a:r>
            <a:r>
              <a:rPr lang="en-US" sz="2000" b="1" dirty="0" smtClean="0">
                <a:latin typeface="Times New Roman" pitchFamily="18" charset="0"/>
                <a:cs typeface="Times New Roman" pitchFamily="18" charset="0"/>
              </a:rPr>
              <a:t>&lt; </a:t>
            </a:r>
            <a:r>
              <a:rPr lang="en-US" sz="2000" b="1" i="1" dirty="0" smtClean="0">
                <a:latin typeface="Times New Roman" pitchFamily="18" charset="0"/>
                <a:cs typeface="Times New Roman" pitchFamily="18" charset="0"/>
              </a:rPr>
              <a:t>KT</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exponential term is reasonably close to 1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
            </a:r>
            <a:br>
              <a:rPr lang="en-US" sz="2000" i="1"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
            </a:r>
            <a:br>
              <a:rPr lang="en-US" sz="2400" i="1" dirty="0" smtClean="0">
                <a:latin typeface="Times New Roman" pitchFamily="18" charset="0"/>
                <a:cs typeface="Times New Roman" pitchFamily="18" charset="0"/>
              </a:rPr>
            </a:b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39152957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59530" y="685800"/>
            <a:ext cx="9681370" cy="5867400"/>
          </a:xfrm>
        </p:spPr>
        <p:txBody>
          <a:bodyPr/>
          <a:lstStyle/>
          <a:p>
            <a:pPr>
              <a:lnSpc>
                <a:spcPct val="150000"/>
              </a:lnSpc>
              <a:buFont typeface="Wingdings" pitchFamily="2" charset="2"/>
              <a:buChar char="Ø"/>
            </a:pPr>
            <a:r>
              <a:rPr lang="en-US" sz="2400" i="1" dirty="0" smtClean="0">
                <a:latin typeface="Times New Roman" pitchFamily="18" charset="0"/>
                <a:cs typeface="Times New Roman" pitchFamily="18" charset="0"/>
              </a:rPr>
              <a:t>Suppose that the temperature of </a:t>
            </a:r>
            <a:r>
              <a:rPr lang="en-US" sz="2400" i="1" dirty="0" err="1" smtClean="0">
                <a:latin typeface="Times New Roman" pitchFamily="18" charset="0"/>
                <a:cs typeface="Times New Roman" pitchFamily="18" charset="0"/>
              </a:rPr>
              <a:t>kT</a:t>
            </a:r>
            <a:r>
              <a:rPr lang="en-US" sz="2400" i="1" dirty="0" smtClean="0">
                <a:latin typeface="Times New Roman" pitchFamily="18" charset="0"/>
                <a:cs typeface="Times New Roman" pitchFamily="18" charset="0"/>
              </a:rPr>
              <a:t> is </a:t>
            </a:r>
            <a:r>
              <a:rPr lang="en-US" sz="2400" i="1" dirty="0" smtClean="0">
                <a:solidFill>
                  <a:srgbClr val="FF0000"/>
                </a:solidFill>
                <a:latin typeface="Times New Roman" pitchFamily="18" charset="0"/>
                <a:cs typeface="Times New Roman" pitchFamily="18" charset="0"/>
              </a:rPr>
              <a:t>large compared to E</a:t>
            </a:r>
            <a:r>
              <a:rPr lang="en-US" sz="2400" i="1" baseline="-25000" dirty="0" smtClean="0">
                <a:solidFill>
                  <a:srgbClr val="FF0000"/>
                </a:solidFill>
                <a:latin typeface="Times New Roman" pitchFamily="18" charset="0"/>
                <a:cs typeface="Times New Roman" pitchFamily="18" charset="0"/>
              </a:rPr>
              <a:t>1</a:t>
            </a:r>
            <a:r>
              <a:rPr lang="en-US" sz="2400" i="1" dirty="0" smtClean="0">
                <a:solidFill>
                  <a:srgbClr val="FF0000"/>
                </a:solidFill>
                <a:latin typeface="Times New Roman" pitchFamily="18" charset="0"/>
                <a:cs typeface="Times New Roman" pitchFamily="18" charset="0"/>
              </a:rPr>
              <a:t> and E</a:t>
            </a:r>
            <a:r>
              <a:rPr lang="en-US" sz="2400" i="1" baseline="-25000" dirty="0" smtClean="0">
                <a:solidFill>
                  <a:srgbClr val="FF0000"/>
                </a:solidFill>
                <a:latin typeface="Times New Roman" pitchFamily="18" charset="0"/>
                <a:cs typeface="Times New Roman" pitchFamily="18" charset="0"/>
              </a:rPr>
              <a:t>2</a:t>
            </a:r>
            <a:r>
              <a:rPr lang="en-US" sz="2400" i="1" dirty="0" smtClean="0">
                <a:solidFill>
                  <a:srgbClr val="FF0000"/>
                </a:solidFill>
                <a:latin typeface="Times New Roman" pitchFamily="18" charset="0"/>
                <a:cs typeface="Times New Roman" pitchFamily="18" charset="0"/>
              </a:rPr>
              <a:t> </a:t>
            </a:r>
            <a:r>
              <a:rPr lang="en-US" sz="2400" i="1" dirty="0" smtClean="0">
                <a:latin typeface="Times New Roman" pitchFamily="18" charset="0"/>
                <a:cs typeface="Times New Roman" pitchFamily="18" charset="0"/>
              </a:rPr>
              <a:t>but small compared to E</a:t>
            </a:r>
            <a:r>
              <a:rPr lang="en-US" sz="2400" i="1" baseline="-25000" dirty="0" smtClean="0">
                <a:latin typeface="Times New Roman" pitchFamily="18" charset="0"/>
                <a:cs typeface="Times New Roman" pitchFamily="18" charset="0"/>
              </a:rPr>
              <a:t>3</a:t>
            </a:r>
            <a:r>
              <a:rPr lang="en-US" sz="2400" i="1" dirty="0" smtClean="0">
                <a:latin typeface="Times New Roman" pitchFamily="18" charset="0"/>
                <a:cs typeface="Times New Roman" pitchFamily="18" charset="0"/>
              </a:rPr>
              <a:t> and all subsequent terms .</a:t>
            </a:r>
          </a:p>
          <a:p>
            <a:pPr>
              <a:lnSpc>
                <a:spcPct val="150000"/>
              </a:lnSpc>
              <a:buFont typeface="Wingdings" pitchFamily="2" charset="2"/>
              <a:buChar char="Ø"/>
            </a:pPr>
            <a:r>
              <a:rPr lang="en-US" sz="2400" b="1" i="1" dirty="0" smtClean="0">
                <a:latin typeface="Times New Roman" pitchFamily="18" charset="0"/>
                <a:cs typeface="Times New Roman" pitchFamily="18" charset="0"/>
              </a:rPr>
              <a:t>E1/</a:t>
            </a:r>
            <a:r>
              <a:rPr lang="en-US" sz="2400" b="1" i="1" dirty="0" err="1" smtClean="0">
                <a:latin typeface="Times New Roman" pitchFamily="18" charset="0"/>
                <a:cs typeface="Times New Roman" pitchFamily="18" charset="0"/>
              </a:rPr>
              <a:t>kT</a:t>
            </a:r>
            <a:r>
              <a:rPr lang="en-US" sz="2400" b="1" i="1" dirty="0" smtClean="0">
                <a:latin typeface="Times New Roman" pitchFamily="18" charset="0"/>
                <a:cs typeface="Times New Roman" pitchFamily="18" charset="0"/>
              </a:rPr>
              <a:t> and E2/</a:t>
            </a:r>
            <a:r>
              <a:rPr lang="en-US" sz="2400" b="1" i="1" dirty="0" err="1" smtClean="0">
                <a:latin typeface="Times New Roman" pitchFamily="18" charset="0"/>
                <a:cs typeface="Times New Roman" pitchFamily="18" charset="0"/>
              </a:rPr>
              <a:t>kT</a:t>
            </a:r>
            <a:r>
              <a:rPr lang="en-US" sz="2400" b="1" i="1" dirty="0" smtClean="0">
                <a:latin typeface="Times New Roman" pitchFamily="18" charset="0"/>
                <a:cs typeface="Times New Roman" pitchFamily="18" charset="0"/>
              </a:rPr>
              <a:t> are both small compared to 1</a:t>
            </a:r>
            <a:r>
              <a:rPr lang="en-US" sz="2400" i="1" dirty="0" smtClean="0">
                <a:latin typeface="Times New Roman" pitchFamily="18" charset="0"/>
                <a:cs typeface="Times New Roman" pitchFamily="18" charset="0"/>
              </a:rPr>
              <a:t>, and</a:t>
            </a:r>
            <a:br>
              <a:rPr lang="en-US" sz="2400" i="1"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e</a:t>
            </a:r>
            <a:r>
              <a:rPr lang="en-US" sz="2400" i="1" baseline="30000" dirty="0" smtClean="0">
                <a:latin typeface="Times New Roman" pitchFamily="18" charset="0"/>
                <a:cs typeface="Times New Roman" pitchFamily="18" charset="0"/>
              </a:rPr>
              <a:t>-x</a:t>
            </a:r>
            <a:r>
              <a:rPr lang="en-US" sz="2400" i="1" dirty="0" smtClean="0">
                <a:latin typeface="Times New Roman" pitchFamily="18" charset="0"/>
                <a:cs typeface="Times New Roman" pitchFamily="18" charset="0"/>
              </a:rPr>
              <a:t> ≈ 1 when x is very small, the first three terms are all close to 1. However, because E3/</a:t>
            </a:r>
            <a:r>
              <a:rPr lang="en-US" sz="2400" i="1" dirty="0" err="1" smtClean="0">
                <a:latin typeface="Times New Roman" pitchFamily="18" charset="0"/>
                <a:cs typeface="Times New Roman" pitchFamily="18" charset="0"/>
              </a:rPr>
              <a:t>kT</a:t>
            </a:r>
            <a:r>
              <a:rPr lang="en-US" sz="2400" i="1" dirty="0" smtClean="0">
                <a:latin typeface="Times New Roman" pitchFamily="18" charset="0"/>
                <a:cs typeface="Times New Roman" pitchFamily="18" charset="0"/>
              </a:rPr>
              <a:t> is large compared to 1, and e</a:t>
            </a:r>
            <a:r>
              <a:rPr lang="en-US" sz="2400" i="1" baseline="30000" dirty="0" smtClean="0">
                <a:latin typeface="Times New Roman" pitchFamily="18" charset="0"/>
                <a:cs typeface="Times New Roman" pitchFamily="18" charset="0"/>
              </a:rPr>
              <a:t>-x</a:t>
            </a:r>
            <a:r>
              <a:rPr lang="en-US" sz="2400" i="1" dirty="0" smtClean="0">
                <a:latin typeface="Times New Roman" pitchFamily="18" charset="0"/>
                <a:cs typeface="Times New Roman" pitchFamily="18" charset="0"/>
              </a:rPr>
              <a:t> ≈ 0 when x is large, all the remaining terms are close to 0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43</a:t>
            </a:fld>
            <a:endParaRPr lang="en-US"/>
          </a:p>
        </p:txBody>
      </p:sp>
      <p:sp>
        <p:nvSpPr>
          <p:cNvPr id="110596" name="Title 1"/>
          <p:cNvSpPr>
            <a:spLocks noGrp="1"/>
          </p:cNvSpPr>
          <p:nvPr>
            <p:ph type="title"/>
          </p:nvPr>
        </p:nvSpPr>
        <p:spPr>
          <a:xfrm>
            <a:off x="0" y="0"/>
            <a:ext cx="9906000" cy="533400"/>
          </a:xfrm>
          <a:solidFill>
            <a:schemeClr val="bg1">
              <a:lumMod val="95000"/>
            </a:schemeClr>
          </a:solidFill>
        </p:spPr>
        <p:txBody>
          <a:bodyPr/>
          <a:lstStyle/>
          <a:p>
            <a:pPr lvl="0"/>
            <a:r>
              <a:rPr lang="en-US" sz="2800" dirty="0" smtClean="0"/>
              <a:t>Cont…</a:t>
            </a:r>
            <a:endParaRPr lang="en-US" sz="2800" dirty="0"/>
          </a:p>
        </p:txBody>
      </p:sp>
      <p:cxnSp>
        <p:nvCxnSpPr>
          <p:cNvPr id="5" name="Straight Connector 4"/>
          <p:cNvCxnSpPr/>
          <p:nvPr/>
        </p:nvCxnSpPr>
        <p:spPr>
          <a:xfrm>
            <a:off x="59530"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331779" name="Picture 3"/>
          <p:cNvPicPr>
            <a:picLocks noChangeAspect="1" noChangeArrowheads="1"/>
          </p:cNvPicPr>
          <p:nvPr/>
        </p:nvPicPr>
        <p:blipFill>
          <a:blip r:embed="rId2"/>
          <a:srcRect/>
          <a:stretch>
            <a:fillRect/>
          </a:stretch>
        </p:blipFill>
        <p:spPr bwMode="auto">
          <a:xfrm>
            <a:off x="1447800" y="4038600"/>
            <a:ext cx="5867400" cy="838200"/>
          </a:xfrm>
          <a:prstGeom prst="rect">
            <a:avLst/>
          </a:prstGeom>
          <a:noFill/>
          <a:ln w="9525">
            <a:noFill/>
            <a:miter lim="800000"/>
            <a:headEnd/>
            <a:tailEnd/>
          </a:ln>
          <a:effectLst/>
        </p:spPr>
      </p:pic>
      <p:pic>
        <p:nvPicPr>
          <p:cNvPr id="331780" name="Picture 4"/>
          <p:cNvPicPr>
            <a:picLocks noChangeAspect="1" noChangeArrowheads="1"/>
          </p:cNvPicPr>
          <p:nvPr/>
        </p:nvPicPr>
        <p:blipFill>
          <a:blip r:embed="rId3"/>
          <a:srcRect/>
          <a:stretch>
            <a:fillRect/>
          </a:stretch>
        </p:blipFill>
        <p:spPr bwMode="auto">
          <a:xfrm>
            <a:off x="2819400" y="4724400"/>
            <a:ext cx="3602182" cy="457200"/>
          </a:xfrm>
          <a:prstGeom prst="rect">
            <a:avLst/>
          </a:prstGeom>
          <a:noFill/>
          <a:ln w="9525">
            <a:noFill/>
            <a:miter lim="800000"/>
            <a:headEnd/>
            <a:tailEnd/>
          </a:ln>
          <a:effectLst/>
        </p:spPr>
      </p:pic>
      <p:sp>
        <p:nvSpPr>
          <p:cNvPr id="9" name="Rectangle 8"/>
          <p:cNvSpPr/>
          <p:nvPr/>
        </p:nvSpPr>
        <p:spPr>
          <a:xfrm>
            <a:off x="152400" y="5257800"/>
            <a:ext cx="9753600" cy="2000548"/>
          </a:xfrm>
          <a:prstGeom prst="rect">
            <a:avLst/>
          </a:prstGeom>
        </p:spPr>
        <p:txBody>
          <a:bodyPr wrap="square">
            <a:spAutoFit/>
          </a:bodyPr>
          <a:lstStyle/>
          <a:p>
            <a:pPr>
              <a:buFont typeface="Wingdings" pitchFamily="2" charset="2"/>
              <a:buChar char="Ø"/>
            </a:pPr>
            <a:r>
              <a:rPr lang="en-US" sz="2400" dirty="0" smtClean="0">
                <a:latin typeface="Times New Roman" pitchFamily="18" charset="0"/>
                <a:cs typeface="Times New Roman" pitchFamily="18" charset="0"/>
              </a:rPr>
              <a:t>the principal meaning of the partition function: </a:t>
            </a:r>
            <a:r>
              <a:rPr lang="en-US" sz="2400" i="1" dirty="0" smtClean="0">
                <a:latin typeface="Times New Roman" pitchFamily="18" charset="0"/>
                <a:cs typeface="Times New Roman" pitchFamily="18" charset="0"/>
              </a:rPr>
              <a:t>q tells us the number of thermally accessible states at the temperature of interest</a:t>
            </a:r>
            <a:r>
              <a:rPr lang="en-US" sz="2400" dirty="0" smtClean="0">
                <a:latin typeface="Times New Roman" pitchFamily="18" charset="0"/>
                <a:cs typeface="Times New Roman" pitchFamily="18" charset="0"/>
              </a:rPr>
              <a:t>. </a:t>
            </a:r>
          </a:p>
          <a:p>
            <a:pPr>
              <a:buFont typeface="Wingdings" pitchFamily="2" charset="2"/>
              <a:buChar char="Ø"/>
            </a:pPr>
            <a:r>
              <a:rPr lang="en-US" sz="2000" dirty="0" smtClean="0">
                <a:latin typeface="Times New Roman" pitchFamily="18" charset="0"/>
                <a:cs typeface="Times New Roman" pitchFamily="18" charset="0"/>
              </a:rPr>
              <a:t>Once we grasp the significance of </a:t>
            </a:r>
            <a:r>
              <a:rPr lang="en-US" sz="2000" i="1" dirty="0" smtClean="0">
                <a:latin typeface="Times New Roman" pitchFamily="18" charset="0"/>
                <a:cs typeface="Times New Roman" pitchFamily="18" charset="0"/>
              </a:rPr>
              <a:t>q</a:t>
            </a:r>
            <a:r>
              <a:rPr lang="en-US" sz="2000" dirty="0" smtClean="0">
                <a:latin typeface="Times New Roman" pitchFamily="18" charset="0"/>
                <a:cs typeface="Times New Roman" pitchFamily="18" charset="0"/>
              </a:rPr>
              <a:t>, statistical thermodynamics becomes much easier to understand. </a:t>
            </a:r>
            <a:br>
              <a:rPr lang="en-US" sz="2000" dirty="0" smtClean="0">
                <a:latin typeface="Times New Roman" pitchFamily="18" charset="0"/>
                <a:cs typeface="Times New Roman" pitchFamily="18" charset="0"/>
              </a:rPr>
            </a:br>
            <a:r>
              <a:rPr lang="en-US" dirty="0" smtClean="0"/>
              <a:t/>
            </a:r>
            <a:br>
              <a:rPr lang="en-US" dirty="0" smtClean="0"/>
            </a:br>
            <a:endParaRPr lang="en-US" dirty="0"/>
          </a:p>
        </p:txBody>
      </p:sp>
    </p:spTree>
    <p:extLst>
      <p:ext uri="{BB962C8B-B14F-4D97-AF65-F5344CB8AC3E}">
        <p14:creationId xmlns:p14="http://schemas.microsoft.com/office/powerpoint/2010/main" val="63533081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59530" y="685800"/>
            <a:ext cx="9681370" cy="5867400"/>
          </a:xfrm>
        </p:spPr>
        <p:txBody>
          <a:bodyPr/>
          <a:lstStyle/>
          <a:p>
            <a:pPr>
              <a:lnSpc>
                <a:spcPct val="150000"/>
              </a:lnSpc>
              <a:buFont typeface="Wingdings" pitchFamily="2" charset="2"/>
              <a:buChar char="Ø"/>
            </a:pPr>
            <a:r>
              <a:rPr lang="en-US" sz="2400" i="1" dirty="0" smtClean="0">
                <a:latin typeface="Times New Roman" pitchFamily="18" charset="0"/>
                <a:cs typeface="Times New Roman" pitchFamily="18" charset="0"/>
              </a:rPr>
              <a:t>As </a:t>
            </a:r>
            <a:r>
              <a:rPr lang="en-US" sz="2400" i="1" dirty="0" smtClean="0">
                <a:solidFill>
                  <a:srgbClr val="FF0000"/>
                </a:solidFill>
                <a:latin typeface="Times New Roman" pitchFamily="18" charset="0"/>
                <a:cs typeface="Times New Roman" pitchFamily="18" charset="0"/>
              </a:rPr>
              <a:t>q increases </a:t>
            </a:r>
            <a:r>
              <a:rPr lang="en-US" sz="2400" i="1" dirty="0" smtClean="0">
                <a:latin typeface="Times New Roman" pitchFamily="18" charset="0"/>
                <a:cs typeface="Times New Roman" pitchFamily="18" charset="0"/>
              </a:rPr>
              <a:t>with temperature, because more </a:t>
            </a:r>
            <a:r>
              <a:rPr lang="en-US" sz="2400" i="1" dirty="0" smtClean="0">
                <a:solidFill>
                  <a:srgbClr val="FF0000"/>
                </a:solidFill>
                <a:latin typeface="Times New Roman" pitchFamily="18" charset="0"/>
                <a:cs typeface="Times New Roman" pitchFamily="18" charset="0"/>
              </a:rPr>
              <a:t>states become accessible</a:t>
            </a:r>
            <a:r>
              <a:rPr lang="en-US" sz="2400" i="1" dirty="0" smtClean="0">
                <a:latin typeface="Times New Roman" pitchFamily="18" charset="0"/>
                <a:cs typeface="Times New Roman" pitchFamily="18" charset="0"/>
              </a:rPr>
              <a:t> as the temperature is raised.</a:t>
            </a:r>
          </a:p>
          <a:p>
            <a:pPr>
              <a:lnSpc>
                <a:spcPct val="150000"/>
              </a:lnSpc>
              <a:buFont typeface="Wingdings" pitchFamily="2" charset="2"/>
              <a:buChar char="Ø"/>
            </a:pPr>
            <a:r>
              <a:rPr lang="en-US" sz="2400" i="1" dirty="0" smtClean="0">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At low temperatures </a:t>
            </a:r>
            <a:r>
              <a:rPr lang="en-US" sz="2400" i="1" dirty="0" smtClean="0">
                <a:latin typeface="Times New Roman" pitchFamily="18" charset="0"/>
                <a:cs typeface="Times New Roman" pitchFamily="18" charset="0"/>
              </a:rPr>
              <a:t>q is small, and falls to </a:t>
            </a:r>
            <a:r>
              <a:rPr lang="en-US" sz="2400" i="1" dirty="0" smtClean="0">
                <a:solidFill>
                  <a:srgbClr val="FF0000"/>
                </a:solidFill>
                <a:latin typeface="Times New Roman" pitchFamily="18" charset="0"/>
                <a:cs typeface="Times New Roman" pitchFamily="18" charset="0"/>
              </a:rPr>
              <a:t>1</a:t>
            </a:r>
            <a:r>
              <a:rPr lang="en-US" sz="2400" i="1" dirty="0" smtClean="0">
                <a:latin typeface="Times New Roman" pitchFamily="18" charset="0"/>
                <a:cs typeface="Times New Roman" pitchFamily="18" charset="0"/>
              </a:rPr>
              <a:t> as the temperature approaches absolute </a:t>
            </a:r>
            <a:r>
              <a:rPr lang="en-US" sz="2400" i="1" dirty="0" smtClean="0">
                <a:solidFill>
                  <a:srgbClr val="FF0000"/>
                </a:solidFill>
                <a:latin typeface="Times New Roman" pitchFamily="18" charset="0"/>
                <a:cs typeface="Times New Roman" pitchFamily="18" charset="0"/>
              </a:rPr>
              <a:t>zero</a:t>
            </a:r>
            <a:r>
              <a:rPr lang="en-US" sz="2400" i="1" dirty="0" smtClean="0">
                <a:latin typeface="Times New Roman" pitchFamily="18" charset="0"/>
                <a:cs typeface="Times New Roman" pitchFamily="18" charset="0"/>
              </a:rPr>
              <a:t> (Molecule in  ground state and that state is </a:t>
            </a:r>
            <a:r>
              <a:rPr lang="en-US" sz="2400" i="1" dirty="0" smtClean="0">
                <a:solidFill>
                  <a:srgbClr val="FF0000"/>
                </a:solidFill>
                <a:latin typeface="Times New Roman" pitchFamily="18" charset="0"/>
                <a:cs typeface="Times New Roman" pitchFamily="18" charset="0"/>
              </a:rPr>
              <a:t>non degenerate).</a:t>
            </a:r>
          </a:p>
          <a:p>
            <a:pPr>
              <a:lnSpc>
                <a:spcPct val="150000"/>
              </a:lnSpc>
              <a:buFont typeface="Wingdings" pitchFamily="2" charset="2"/>
              <a:buChar char="Ø"/>
            </a:pPr>
            <a:r>
              <a:rPr lang="en-US" sz="2400" i="1" dirty="0" smtClean="0">
                <a:latin typeface="Times New Roman" pitchFamily="18" charset="0"/>
                <a:cs typeface="Times New Roman" pitchFamily="18" charset="0"/>
              </a:rPr>
              <a:t>Molecules with numerous, closely spaced energy levels (like bulky molecules) can be expected to have </a:t>
            </a:r>
            <a:r>
              <a:rPr lang="en-US" sz="2400" i="1" dirty="0" smtClean="0">
                <a:solidFill>
                  <a:srgbClr val="FF0000"/>
                </a:solidFill>
                <a:latin typeface="Times New Roman" pitchFamily="18" charset="0"/>
                <a:cs typeface="Times New Roman" pitchFamily="18" charset="0"/>
              </a:rPr>
              <a:t>very large partition functions.</a:t>
            </a:r>
          </a:p>
          <a:p>
            <a:pPr>
              <a:lnSpc>
                <a:spcPct val="150000"/>
              </a:lnSpc>
              <a:buFont typeface="Wingdings" pitchFamily="2" charset="2"/>
              <a:buChar char="Ø"/>
            </a:pPr>
            <a:r>
              <a:rPr lang="en-US" sz="2400" i="1" dirty="0" smtClean="0">
                <a:latin typeface="Times New Roman" pitchFamily="18" charset="0"/>
                <a:cs typeface="Times New Roman" pitchFamily="18" charset="0"/>
              </a:rPr>
              <a:t> Molecules with widely spaced energy levels can be expected to have </a:t>
            </a:r>
            <a:r>
              <a:rPr lang="en-US" sz="2400" i="1" dirty="0" smtClean="0">
                <a:solidFill>
                  <a:srgbClr val="FF0000"/>
                </a:solidFill>
                <a:latin typeface="Times New Roman" pitchFamily="18" charset="0"/>
                <a:cs typeface="Times New Roman" pitchFamily="18" charset="0"/>
              </a:rPr>
              <a:t>small partition functions</a:t>
            </a:r>
            <a:r>
              <a:rPr lang="en-US" sz="2400" i="1" dirty="0" smtClean="0">
                <a:latin typeface="Times New Roman" pitchFamily="18" charset="0"/>
                <a:cs typeface="Times New Roman" pitchFamily="18" charset="0"/>
              </a:rPr>
              <a:t>, because only the few lowest states will be occupied at </a:t>
            </a:r>
            <a:r>
              <a:rPr lang="en-US" sz="2400" i="1" dirty="0" smtClean="0">
                <a:solidFill>
                  <a:srgbClr val="FF0000"/>
                </a:solidFill>
                <a:latin typeface="Times New Roman" pitchFamily="18" charset="0"/>
                <a:cs typeface="Times New Roman" pitchFamily="18" charset="0"/>
              </a:rPr>
              <a:t>low temperatures.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44</a:t>
            </a:fld>
            <a:endParaRPr lang="en-US"/>
          </a:p>
        </p:txBody>
      </p:sp>
      <p:sp>
        <p:nvSpPr>
          <p:cNvPr id="110596" name="Title 1"/>
          <p:cNvSpPr>
            <a:spLocks noGrp="1"/>
          </p:cNvSpPr>
          <p:nvPr>
            <p:ph type="title"/>
          </p:nvPr>
        </p:nvSpPr>
        <p:spPr>
          <a:xfrm>
            <a:off x="0" y="0"/>
            <a:ext cx="9906000" cy="533400"/>
          </a:xfrm>
          <a:solidFill>
            <a:schemeClr val="bg1">
              <a:lumMod val="95000"/>
            </a:schemeClr>
          </a:solidFill>
        </p:spPr>
        <p:txBody>
          <a:bodyPr/>
          <a:lstStyle/>
          <a:p>
            <a:pPr lvl="0"/>
            <a:r>
              <a:rPr lang="en-US" sz="2800" dirty="0" smtClean="0"/>
              <a:t>Cont…</a:t>
            </a:r>
            <a:endParaRPr lang="en-US" sz="2800" dirty="0"/>
          </a:p>
        </p:txBody>
      </p:sp>
      <p:cxnSp>
        <p:nvCxnSpPr>
          <p:cNvPr id="5" name="Straight Connector 4"/>
          <p:cNvCxnSpPr/>
          <p:nvPr/>
        </p:nvCxnSpPr>
        <p:spPr>
          <a:xfrm>
            <a:off x="-1"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69878"/>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59530" y="914400"/>
            <a:ext cx="9681370" cy="5638800"/>
          </a:xfrm>
        </p:spPr>
        <p:txBody>
          <a:bodyPr/>
          <a:lstStyle/>
          <a:p>
            <a:pPr>
              <a:lnSpc>
                <a:spcPct val="150000"/>
              </a:lnSpc>
              <a:buFont typeface="Wingdings" pitchFamily="2" charset="2"/>
              <a:buChar char="Ø"/>
            </a:pPr>
            <a:r>
              <a:rPr lang="en-US" sz="2400" i="1" dirty="0" smtClean="0">
                <a:latin typeface="Times New Roman" pitchFamily="18" charset="0"/>
                <a:cs typeface="Times New Roman" pitchFamily="18" charset="0"/>
              </a:rPr>
              <a:t>The electronic energy levels are generally very widely separated in energy compared to the thermal energy </a:t>
            </a:r>
            <a:r>
              <a:rPr lang="en-US" sz="2400" i="1" dirty="0" err="1" smtClean="0">
                <a:latin typeface="Times New Roman" pitchFamily="18" charset="0"/>
                <a:cs typeface="Times New Roman" pitchFamily="18" charset="0"/>
              </a:rPr>
              <a:t>kT</a:t>
            </a:r>
            <a:r>
              <a:rPr lang="en-US" sz="2400" i="1" dirty="0" smtClean="0">
                <a:latin typeface="Times New Roman" pitchFamily="18" charset="0"/>
                <a:cs typeface="Times New Roman" pitchFamily="18" charset="0"/>
              </a:rPr>
              <a:t> at room temperature.</a:t>
            </a:r>
          </a:p>
          <a:p>
            <a:pPr>
              <a:lnSpc>
                <a:spcPct val="150000"/>
              </a:lnSpc>
              <a:buFont typeface="Wingdings" pitchFamily="2" charset="2"/>
              <a:buChar char="Ø"/>
            </a:pPr>
            <a:r>
              <a:rPr lang="en-US" sz="2400" i="1" dirty="0" smtClean="0">
                <a:latin typeface="Times New Roman" pitchFamily="18" charset="0"/>
                <a:cs typeface="Times New Roman" pitchFamily="18" charset="0"/>
              </a:rPr>
              <a:t>The total energy is a sum of all these energies and is given by </a:t>
            </a:r>
          </a:p>
          <a:p>
            <a:pPr>
              <a:lnSpc>
                <a:spcPct val="150000"/>
              </a:lnSpc>
              <a:buFont typeface="Wingdings" pitchFamily="2" charset="2"/>
              <a:buChar char="Ø"/>
            </a:pPr>
            <a:r>
              <a:rPr lang="en-US" sz="2400" b="1" i="1" dirty="0" smtClean="0">
                <a:latin typeface="Times New Roman" pitchFamily="18" charset="0"/>
                <a:cs typeface="Times New Roman" pitchFamily="18" charset="0"/>
              </a:rPr>
              <a:t>The molecular partition function </a:t>
            </a:r>
            <a:r>
              <a:rPr lang="en-US" sz="2400" i="1" dirty="0" smtClean="0">
                <a:latin typeface="Times New Roman" pitchFamily="18" charset="0"/>
                <a:cs typeface="Times New Roman" pitchFamily="18" charset="0"/>
              </a:rPr>
              <a:t>is written as the product of </a:t>
            </a:r>
            <a:r>
              <a:rPr lang="en-US" sz="2400" b="1" i="1" dirty="0" smtClean="0">
                <a:latin typeface="Times New Roman" pitchFamily="18" charset="0"/>
                <a:cs typeface="Times New Roman" pitchFamily="18" charset="0"/>
              </a:rPr>
              <a:t>electronic, </a:t>
            </a:r>
            <a:r>
              <a:rPr lang="en-US" sz="2400" b="1" i="1" dirty="0" err="1" smtClean="0">
                <a:latin typeface="Times New Roman" pitchFamily="18" charset="0"/>
                <a:cs typeface="Times New Roman" pitchFamily="18" charset="0"/>
              </a:rPr>
              <a:t>vibrational,rotational</a:t>
            </a:r>
            <a:r>
              <a:rPr lang="en-US" sz="2400" b="1" i="1" dirty="0" smtClean="0">
                <a:latin typeface="Times New Roman" pitchFamily="18" charset="0"/>
                <a:cs typeface="Times New Roman" pitchFamily="18" charset="0"/>
              </a:rPr>
              <a:t> and translational </a:t>
            </a:r>
            <a:r>
              <a:rPr lang="en-US" sz="2400" i="1" dirty="0" smtClean="0">
                <a:latin typeface="Times New Roman" pitchFamily="18" charset="0"/>
                <a:cs typeface="Times New Roman" pitchFamily="18" charset="0"/>
              </a:rPr>
              <a:t>Partition Functions .</a:t>
            </a:r>
            <a:r>
              <a:rPr lang="en-US" sz="2800" i="1" dirty="0" smtClean="0">
                <a:latin typeface="Times New Roman" pitchFamily="18" charset="0"/>
                <a:cs typeface="Times New Roman" pitchFamily="18" charset="0"/>
              </a:rPr>
              <a:t/>
            </a:r>
            <a:br>
              <a:rPr lang="en-US" sz="2800" i="1" dirty="0" smtClean="0">
                <a:latin typeface="Times New Roman" pitchFamily="18" charset="0"/>
                <a:cs typeface="Times New Roman" pitchFamily="18" charset="0"/>
              </a:rPr>
            </a:br>
            <a:endParaRPr lang="en-US" sz="2800" i="1" dirty="0" smtClean="0">
              <a:latin typeface="Times New Roman" pitchFamily="18" charset="0"/>
              <a:cs typeface="Times New Roman" pitchFamily="18" charset="0"/>
            </a:endParaRPr>
          </a:p>
          <a:p>
            <a:pPr>
              <a:lnSpc>
                <a:spcPct val="150000"/>
              </a:lnSpc>
              <a:buFont typeface="Wingdings" pitchFamily="2" charset="2"/>
              <a:buChar char="Ø"/>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45</a:t>
            </a:fld>
            <a:endParaRPr lang="en-US"/>
          </a:p>
        </p:txBody>
      </p:sp>
      <p:sp>
        <p:nvSpPr>
          <p:cNvPr id="110596" name="Title 1"/>
          <p:cNvSpPr>
            <a:spLocks noGrp="1"/>
          </p:cNvSpPr>
          <p:nvPr>
            <p:ph type="title"/>
          </p:nvPr>
        </p:nvSpPr>
        <p:spPr>
          <a:xfrm>
            <a:off x="0" y="-152400"/>
            <a:ext cx="9906000" cy="838200"/>
          </a:xfrm>
          <a:solidFill>
            <a:schemeClr val="bg1">
              <a:lumMod val="95000"/>
            </a:schemeClr>
          </a:solidFill>
        </p:spPr>
        <p:txBody>
          <a:bodyPr/>
          <a:lstStyle/>
          <a:p>
            <a:pPr lvl="0"/>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i="1" dirty="0" smtClean="0">
                <a:latin typeface="Times New Roman" pitchFamily="18" charset="0"/>
                <a:cs typeface="Times New Roman" pitchFamily="18" charset="0"/>
              </a:rPr>
              <a:t>Electronic, </a:t>
            </a:r>
            <a:r>
              <a:rPr lang="en-US" sz="2400" b="1" i="1" dirty="0" err="1" smtClean="0">
                <a:latin typeface="Times New Roman" pitchFamily="18" charset="0"/>
                <a:cs typeface="Times New Roman" pitchFamily="18" charset="0"/>
              </a:rPr>
              <a:t>Vibrational</a:t>
            </a:r>
            <a:r>
              <a:rPr lang="en-US" sz="2400" b="1" i="1" dirty="0" smtClean="0">
                <a:latin typeface="Times New Roman" pitchFamily="18" charset="0"/>
                <a:cs typeface="Times New Roman" pitchFamily="18" charset="0"/>
              </a:rPr>
              <a:t>, Rotational and Translational Partition Functions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cxnSp>
        <p:nvCxnSpPr>
          <p:cNvPr id="5" name="Straight Connector 4"/>
          <p:cNvCxnSpPr/>
          <p:nvPr/>
        </p:nvCxnSpPr>
        <p:spPr>
          <a:xfrm>
            <a:off x="0" y="7620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279554" name="Picture 2"/>
          <p:cNvPicPr>
            <a:picLocks noChangeAspect="1" noChangeArrowheads="1"/>
          </p:cNvPicPr>
          <p:nvPr/>
        </p:nvPicPr>
        <p:blipFill>
          <a:blip r:embed="rId2"/>
          <a:srcRect r="14223"/>
          <a:stretch>
            <a:fillRect/>
          </a:stretch>
        </p:blipFill>
        <p:spPr bwMode="auto">
          <a:xfrm>
            <a:off x="533400" y="3886200"/>
            <a:ext cx="7010400" cy="762000"/>
          </a:xfrm>
          <a:prstGeom prst="rect">
            <a:avLst/>
          </a:prstGeom>
          <a:noFill/>
          <a:ln w="9525">
            <a:noFill/>
            <a:miter lim="800000"/>
            <a:headEnd/>
            <a:tailEnd/>
          </a:ln>
          <a:effectLst/>
        </p:spPr>
      </p:pic>
      <p:sp>
        <p:nvSpPr>
          <p:cNvPr id="10" name="Rectangle 9"/>
          <p:cNvSpPr/>
          <p:nvPr/>
        </p:nvSpPr>
        <p:spPr>
          <a:xfrm>
            <a:off x="304800" y="4572000"/>
            <a:ext cx="9296400" cy="1200329"/>
          </a:xfrm>
          <a:prstGeom prst="rect">
            <a:avLst/>
          </a:prstGeom>
        </p:spPr>
        <p:txBody>
          <a:bodyPr wrap="square">
            <a:spAutoFit/>
          </a:bodyPr>
          <a:lstStyle/>
          <a:p>
            <a:pPr>
              <a:buFont typeface="Wingdings" pitchFamily="2" charset="2"/>
              <a:buChar char="v"/>
            </a:pPr>
            <a:r>
              <a:rPr lang="en-US" sz="2400" dirty="0" smtClean="0">
                <a:latin typeface="Times New Roman" pitchFamily="18" charset="0"/>
                <a:cs typeface="Times New Roman" pitchFamily="18" charset="0"/>
              </a:rPr>
              <a:t>Assuming the first four to be independent ,the molecular partition function (</a:t>
            </a:r>
            <a:r>
              <a:rPr lang="en-US" sz="2400" dirty="0" err="1" smtClean="0">
                <a:latin typeface="Times New Roman" pitchFamily="18" charset="0"/>
                <a:cs typeface="Times New Roman" pitchFamily="18" charset="0"/>
              </a:rPr>
              <a:t>ie</a:t>
            </a:r>
            <a:r>
              <a:rPr lang="en-US" sz="2400" dirty="0" smtClean="0">
                <a:latin typeface="Times New Roman" pitchFamily="18" charset="0"/>
                <a:cs typeface="Times New Roman" pitchFamily="18" charset="0"/>
              </a:rPr>
              <a:t>, a sum over the molecular energy states) is given by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279555" name="Picture 3"/>
          <p:cNvPicPr>
            <a:picLocks noChangeAspect="1" noChangeArrowheads="1"/>
          </p:cNvPicPr>
          <p:nvPr/>
        </p:nvPicPr>
        <p:blipFill>
          <a:blip r:embed="rId3"/>
          <a:srcRect/>
          <a:stretch>
            <a:fillRect/>
          </a:stretch>
        </p:blipFill>
        <p:spPr bwMode="auto">
          <a:xfrm>
            <a:off x="0" y="5715000"/>
            <a:ext cx="9669974" cy="762000"/>
          </a:xfrm>
          <a:prstGeom prst="rect">
            <a:avLst/>
          </a:prstGeom>
          <a:noFill/>
          <a:ln w="9525">
            <a:noFill/>
            <a:miter lim="800000"/>
            <a:headEnd/>
            <a:tailEnd/>
          </a:ln>
          <a:effectLst/>
        </p:spPr>
      </p:pic>
    </p:spTree>
    <p:extLst>
      <p:ext uri="{BB962C8B-B14F-4D97-AF65-F5344CB8AC3E}">
        <p14:creationId xmlns:p14="http://schemas.microsoft.com/office/powerpoint/2010/main" val="338566737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59530" y="685800"/>
            <a:ext cx="9681370" cy="5867400"/>
          </a:xfrm>
        </p:spPr>
        <p:txBody>
          <a:bodyPr/>
          <a:lstStyle/>
          <a:p>
            <a:pPr>
              <a:lnSpc>
                <a:spcPct val="150000"/>
              </a:lnSpc>
              <a:buFont typeface="Wingdings" pitchFamily="2" charset="2"/>
              <a:buChar char="Ø"/>
            </a:pPr>
            <a:r>
              <a:rPr lang="en-US" sz="2400" i="1" dirty="0" smtClean="0">
                <a:latin typeface="Times New Roman" pitchFamily="18" charset="0"/>
                <a:cs typeface="Times New Roman" pitchFamily="18" charset="0"/>
              </a:rPr>
              <a:t>The energy levels of a </a:t>
            </a:r>
            <a:r>
              <a:rPr lang="en-US" sz="2400" b="1" i="1" dirty="0" smtClean="0">
                <a:latin typeface="Times New Roman" pitchFamily="18" charset="0"/>
                <a:cs typeface="Times New Roman" pitchFamily="18" charset="0"/>
              </a:rPr>
              <a:t>harmonic oscillator</a:t>
            </a:r>
            <a:r>
              <a:rPr lang="en-US" sz="2400" i="1" dirty="0" smtClean="0">
                <a:latin typeface="Times New Roman" pitchFamily="18" charset="0"/>
                <a:cs typeface="Times New Roman" pitchFamily="18" charset="0"/>
              </a:rPr>
              <a:t>, If we set the energy of the lowest state equal to zero, the energies of the states </a:t>
            </a:r>
            <a:r>
              <a:rPr lang="en-US" sz="2400" dirty="0" smtClean="0"/>
              <a:t/>
            </a:r>
            <a:br>
              <a:rPr lang="en-US" sz="2400" dirty="0" smtClean="0"/>
            </a:b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46</a:t>
            </a:fld>
            <a:endParaRPr lang="en-US"/>
          </a:p>
        </p:txBody>
      </p:sp>
      <p:sp>
        <p:nvSpPr>
          <p:cNvPr id="110596" name="Title 1"/>
          <p:cNvSpPr>
            <a:spLocks noGrp="1"/>
          </p:cNvSpPr>
          <p:nvPr>
            <p:ph type="title"/>
          </p:nvPr>
        </p:nvSpPr>
        <p:spPr>
          <a:xfrm>
            <a:off x="0" y="0"/>
            <a:ext cx="9906000" cy="533400"/>
          </a:xfrm>
          <a:solidFill>
            <a:schemeClr val="bg1">
              <a:lumMod val="95000"/>
            </a:schemeClr>
          </a:solidFill>
        </p:spPr>
        <p:txBody>
          <a:bodyPr/>
          <a:lstStyle/>
          <a:p>
            <a:pPr lvl="0"/>
            <a:r>
              <a:rPr lang="en-US" sz="2800" b="1" i="1" dirty="0" err="1" smtClean="0">
                <a:latin typeface="Times New Roman" pitchFamily="18" charset="0"/>
                <a:cs typeface="Times New Roman" pitchFamily="18" charset="0"/>
              </a:rPr>
              <a:t>vibrational</a:t>
            </a:r>
            <a:r>
              <a:rPr lang="en-US" sz="2800" b="1" i="1" dirty="0" smtClean="0">
                <a:latin typeface="Times New Roman" pitchFamily="18" charset="0"/>
                <a:cs typeface="Times New Roman" pitchFamily="18" charset="0"/>
              </a:rPr>
              <a:t> partition function</a:t>
            </a:r>
            <a:endParaRPr lang="en-US" sz="2800" dirty="0"/>
          </a:p>
        </p:txBody>
      </p:sp>
      <p:cxnSp>
        <p:nvCxnSpPr>
          <p:cNvPr id="5" name="Straight Connector 4"/>
          <p:cNvCxnSpPr/>
          <p:nvPr/>
        </p:nvCxnSpPr>
        <p:spPr>
          <a:xfrm>
            <a:off x="59530" y="6096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282625" name="Picture 1"/>
          <p:cNvPicPr>
            <a:picLocks noChangeAspect="1" noChangeArrowheads="1"/>
          </p:cNvPicPr>
          <p:nvPr/>
        </p:nvPicPr>
        <p:blipFill>
          <a:blip r:embed="rId2"/>
          <a:srcRect/>
          <a:stretch>
            <a:fillRect/>
          </a:stretch>
        </p:blipFill>
        <p:spPr bwMode="auto">
          <a:xfrm>
            <a:off x="1981200" y="1905000"/>
            <a:ext cx="5861055" cy="495300"/>
          </a:xfrm>
          <a:prstGeom prst="rect">
            <a:avLst/>
          </a:prstGeom>
          <a:noFill/>
          <a:ln w="9525">
            <a:noFill/>
            <a:miter lim="800000"/>
            <a:headEnd/>
            <a:tailEnd/>
          </a:ln>
          <a:effectLst/>
        </p:spPr>
      </p:pic>
      <p:sp>
        <p:nvSpPr>
          <p:cNvPr id="10" name="Rectangle 9"/>
          <p:cNvSpPr/>
          <p:nvPr/>
        </p:nvSpPr>
        <p:spPr>
          <a:xfrm>
            <a:off x="838200" y="2514600"/>
            <a:ext cx="7315200" cy="830997"/>
          </a:xfrm>
          <a:prstGeom prst="rect">
            <a:avLst/>
          </a:prstGeom>
        </p:spPr>
        <p:txBody>
          <a:bodyPr wrap="square">
            <a:spAutoFit/>
          </a:bodyPr>
          <a:lstStyle/>
          <a:p>
            <a:r>
              <a:rPr lang="en-US" sz="2400" i="1" dirty="0" smtClean="0">
                <a:latin typeface="Times New Roman" pitchFamily="18" charset="0"/>
                <a:cs typeface="Times New Roman" pitchFamily="18" charset="0"/>
              </a:rPr>
              <a:t>Therefore, the </a:t>
            </a:r>
            <a:r>
              <a:rPr lang="en-US" sz="2400" b="1" i="1" dirty="0" err="1" smtClean="0">
                <a:latin typeface="Times New Roman" pitchFamily="18" charset="0"/>
                <a:cs typeface="Times New Roman" pitchFamily="18" charset="0"/>
              </a:rPr>
              <a:t>vibrational</a:t>
            </a:r>
            <a:r>
              <a:rPr lang="en-US" sz="2400" b="1" i="1" dirty="0" smtClean="0">
                <a:latin typeface="Times New Roman" pitchFamily="18" charset="0"/>
                <a:cs typeface="Times New Roman" pitchFamily="18" charset="0"/>
              </a:rPr>
              <a:t> partition function </a:t>
            </a:r>
            <a:r>
              <a:rPr lang="en-US" sz="2400" i="1" dirty="0" smtClean="0">
                <a:latin typeface="Times New Roman" pitchFamily="18" charset="0"/>
                <a:cs typeface="Times New Roman" pitchFamily="18" charset="0"/>
              </a:rPr>
              <a:t>is </a:t>
            </a:r>
            <a:br>
              <a:rPr lang="en-US" sz="2400" i="1" dirty="0" smtClean="0">
                <a:latin typeface="Times New Roman" pitchFamily="18" charset="0"/>
                <a:cs typeface="Times New Roman" pitchFamily="18" charset="0"/>
              </a:rPr>
            </a:br>
            <a:endParaRPr lang="en-US" sz="2400" i="1" dirty="0">
              <a:latin typeface="Times New Roman" pitchFamily="18" charset="0"/>
              <a:cs typeface="Times New Roman" pitchFamily="18" charset="0"/>
            </a:endParaRPr>
          </a:p>
        </p:txBody>
      </p:sp>
      <p:pic>
        <p:nvPicPr>
          <p:cNvPr id="282626" name="Picture 2"/>
          <p:cNvPicPr>
            <a:picLocks noChangeAspect="1" noChangeArrowheads="1"/>
          </p:cNvPicPr>
          <p:nvPr/>
        </p:nvPicPr>
        <p:blipFill>
          <a:blip r:embed="rId3"/>
          <a:srcRect/>
          <a:stretch>
            <a:fillRect/>
          </a:stretch>
        </p:blipFill>
        <p:spPr bwMode="auto">
          <a:xfrm>
            <a:off x="1219200" y="3352800"/>
            <a:ext cx="6553200" cy="1679881"/>
          </a:xfrm>
          <a:prstGeom prst="rect">
            <a:avLst/>
          </a:prstGeom>
          <a:noFill/>
          <a:ln w="9525">
            <a:noFill/>
            <a:miter lim="800000"/>
            <a:headEnd/>
            <a:tailEnd/>
          </a:ln>
          <a:effectLst/>
        </p:spPr>
      </p:pic>
      <p:pic>
        <p:nvPicPr>
          <p:cNvPr id="282627" name="Picture 3"/>
          <p:cNvPicPr>
            <a:picLocks noChangeAspect="1" noChangeArrowheads="1"/>
          </p:cNvPicPr>
          <p:nvPr/>
        </p:nvPicPr>
        <p:blipFill>
          <a:blip r:embed="rId4"/>
          <a:srcRect/>
          <a:stretch>
            <a:fillRect/>
          </a:stretch>
        </p:blipFill>
        <p:spPr bwMode="auto">
          <a:xfrm>
            <a:off x="1828800" y="5000646"/>
            <a:ext cx="6248400" cy="858982"/>
          </a:xfrm>
          <a:prstGeom prst="rect">
            <a:avLst/>
          </a:prstGeom>
          <a:noFill/>
          <a:ln w="9525">
            <a:noFill/>
            <a:miter lim="800000"/>
            <a:headEnd/>
            <a:tailEnd/>
          </a:ln>
          <a:effectLst/>
        </p:spPr>
      </p:pic>
      <p:pic>
        <p:nvPicPr>
          <p:cNvPr id="282628" name="Picture 4"/>
          <p:cNvPicPr>
            <a:picLocks noChangeAspect="1" noChangeArrowheads="1"/>
          </p:cNvPicPr>
          <p:nvPr/>
        </p:nvPicPr>
        <p:blipFill>
          <a:blip r:embed="rId5"/>
          <a:srcRect/>
          <a:stretch>
            <a:fillRect/>
          </a:stretch>
        </p:blipFill>
        <p:spPr bwMode="auto">
          <a:xfrm>
            <a:off x="2971800" y="5943600"/>
            <a:ext cx="2057400" cy="716184"/>
          </a:xfrm>
          <a:prstGeom prst="rect">
            <a:avLst/>
          </a:prstGeom>
          <a:noFill/>
          <a:ln w="9525">
            <a:noFill/>
            <a:miter lim="800000"/>
            <a:headEnd/>
            <a:tailEnd/>
          </a:ln>
          <a:effectLst/>
        </p:spPr>
      </p:pic>
    </p:spTree>
    <p:extLst>
      <p:ext uri="{BB962C8B-B14F-4D97-AF65-F5344CB8AC3E}">
        <p14:creationId xmlns:p14="http://schemas.microsoft.com/office/powerpoint/2010/main" val="98527378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47</a:t>
            </a:fld>
            <a:endParaRPr lang="en-US"/>
          </a:p>
        </p:txBody>
      </p:sp>
      <p:sp>
        <p:nvSpPr>
          <p:cNvPr id="110596" name="Title 1"/>
          <p:cNvSpPr>
            <a:spLocks noGrp="1"/>
          </p:cNvSpPr>
          <p:nvPr>
            <p:ph type="title"/>
          </p:nvPr>
        </p:nvSpPr>
        <p:spPr>
          <a:xfrm>
            <a:off x="0" y="0"/>
            <a:ext cx="9906000" cy="533400"/>
          </a:xfrm>
          <a:solidFill>
            <a:schemeClr val="bg1">
              <a:lumMod val="95000"/>
            </a:schemeClr>
          </a:solidFill>
        </p:spPr>
        <p:txBody>
          <a:bodyPr/>
          <a:lstStyle/>
          <a:p>
            <a:pPr lvl="0"/>
            <a:r>
              <a:rPr lang="en-US" sz="2800" b="1" dirty="0" smtClean="0"/>
              <a:t/>
            </a:r>
            <a:br>
              <a:rPr lang="en-US" sz="2800" b="1" dirty="0" smtClean="0"/>
            </a:br>
            <a:r>
              <a:rPr lang="en-US" sz="2800" b="1" i="1" dirty="0" smtClean="0">
                <a:latin typeface="Times New Roman" pitchFamily="18" charset="0"/>
                <a:cs typeface="Times New Roman" pitchFamily="18" charset="0"/>
              </a:rPr>
              <a:t>The Translational Partition Function, qtr.</a:t>
            </a:r>
            <a:r>
              <a:rPr lang="en-US" sz="2800" i="1" dirty="0" smtClean="0">
                <a:latin typeface="Times New Roman" pitchFamily="18" charset="0"/>
                <a:cs typeface="Times New Roman" pitchFamily="18" charset="0"/>
              </a:rPr>
              <a:t> </a:t>
            </a:r>
            <a:br>
              <a:rPr lang="en-US" sz="2800" i="1" dirty="0" smtClean="0">
                <a:latin typeface="Times New Roman" pitchFamily="18" charset="0"/>
                <a:cs typeface="Times New Roman" pitchFamily="18" charset="0"/>
              </a:rPr>
            </a:br>
            <a:endParaRPr lang="en-US" sz="2800" b="1" i="1" dirty="0">
              <a:latin typeface="Times New Roman" pitchFamily="18" charset="0"/>
              <a:cs typeface="Times New Roman" pitchFamily="18" charset="0"/>
            </a:endParaRPr>
          </a:p>
        </p:txBody>
      </p:sp>
      <p:cxnSp>
        <p:nvCxnSpPr>
          <p:cNvPr id="5" name="Straight Connector 4"/>
          <p:cNvCxnSpPr/>
          <p:nvPr/>
        </p:nvCxnSpPr>
        <p:spPr>
          <a:xfrm>
            <a:off x="-1"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 y="838200"/>
            <a:ext cx="6096000" cy="400110"/>
          </a:xfrm>
          <a:prstGeom prst="rect">
            <a:avLst/>
          </a:prstGeom>
        </p:spPr>
        <p:txBody>
          <a:bodyPr wrap="square">
            <a:spAutoFit/>
          </a:bodyPr>
          <a:lstStyle/>
          <a:p>
            <a:pPr>
              <a:buFont typeface="Wingdings" pitchFamily="2" charset="2"/>
              <a:buChar char="v"/>
            </a:pPr>
            <a:endParaRPr lang="en-US" sz="2000" dirty="0">
              <a:latin typeface="Times New Roman" pitchFamily="18" charset="0"/>
              <a:cs typeface="Times New Roman" pitchFamily="18" charset="0"/>
            </a:endParaRPr>
          </a:p>
        </p:txBody>
      </p:sp>
      <p:sp>
        <p:nvSpPr>
          <p:cNvPr id="14" name="Rectangle 13"/>
          <p:cNvSpPr/>
          <p:nvPr/>
        </p:nvSpPr>
        <p:spPr>
          <a:xfrm>
            <a:off x="304800" y="685800"/>
            <a:ext cx="9372600" cy="3785652"/>
          </a:xfrm>
          <a:prstGeom prst="rect">
            <a:avLst/>
          </a:prstGeom>
        </p:spPr>
        <p:txBody>
          <a:bodyPr wrap="square">
            <a:spAutoFit/>
          </a:bodyPr>
          <a:lstStyle/>
          <a:p>
            <a:pPr>
              <a:buFont typeface="Wingdings" pitchFamily="2" charset="2"/>
              <a:buChar char="v"/>
            </a:pPr>
            <a:r>
              <a:rPr lang="en-US" sz="2800" dirty="0" smtClean="0">
                <a:latin typeface="Times New Roman" pitchFamily="18" charset="0"/>
                <a:cs typeface="Times New Roman" pitchFamily="18" charset="0"/>
              </a:rPr>
              <a:t>Consider a molecule confined to a cubic box. A molecule inside a cubic box of length L has the translational energy levels given by </a:t>
            </a:r>
          </a:p>
          <a:p>
            <a:pPr>
              <a:buFont typeface="Wingdings" pitchFamily="2" charset="2"/>
              <a:buChar char="v"/>
            </a:pP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where </a:t>
            </a:r>
            <a:r>
              <a:rPr lang="en-US" sz="2800" dirty="0" err="1" smtClean="0">
                <a:latin typeface="Times New Roman" pitchFamily="18" charset="0"/>
                <a:cs typeface="Times New Roman" pitchFamily="18" charset="0"/>
              </a:rPr>
              <a:t>nx</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ny</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nz</a:t>
            </a:r>
            <a:r>
              <a:rPr lang="en-US" sz="2800" dirty="0" smtClean="0">
                <a:latin typeface="Times New Roman" pitchFamily="18" charset="0"/>
                <a:cs typeface="Times New Roman" pitchFamily="18" charset="0"/>
              </a:rPr>
              <a:t> are the quantum numbers in the </a:t>
            </a:r>
            <a:r>
              <a:rPr lang="en-US" sz="2800" b="1" dirty="0" smtClean="0">
                <a:latin typeface="Times New Roman" pitchFamily="18" charset="0"/>
                <a:cs typeface="Times New Roman" pitchFamily="18" charset="0"/>
              </a:rPr>
              <a:t>three</a:t>
            </a:r>
            <a:r>
              <a:rPr lang="en-US" sz="2800" dirty="0" smtClean="0">
                <a:latin typeface="Times New Roman" pitchFamily="18" charset="0"/>
                <a:cs typeface="Times New Roman" pitchFamily="18" charset="0"/>
              </a:rPr>
              <a:t> directions.</a:t>
            </a:r>
          </a:p>
          <a:p>
            <a:pPr>
              <a:buFont typeface="Wingdings" pitchFamily="2" charset="2"/>
              <a:buChar char="v"/>
            </a:pPr>
            <a:r>
              <a:rPr lang="en-US" sz="2400" b="1" dirty="0" smtClean="0">
                <a:latin typeface="Times New Roman" pitchFamily="18" charset="0"/>
                <a:cs typeface="Times New Roman" pitchFamily="18" charset="0"/>
              </a:rPr>
              <a:t>The translational partition function </a:t>
            </a:r>
            <a:r>
              <a:rPr lang="en-US" sz="2400" dirty="0" smtClean="0">
                <a:latin typeface="Times New Roman" pitchFamily="18" charset="0"/>
                <a:cs typeface="Times New Roman" pitchFamily="18" charset="0"/>
              </a:rPr>
              <a:t>is given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i="1" dirty="0">
              <a:latin typeface="Times New Roman" pitchFamily="18" charset="0"/>
              <a:cs typeface="Times New Roman" pitchFamily="18" charset="0"/>
            </a:endParaRPr>
          </a:p>
        </p:txBody>
      </p:sp>
      <p:pic>
        <p:nvPicPr>
          <p:cNvPr id="281602" name="Picture 2"/>
          <p:cNvPicPr>
            <a:picLocks noChangeAspect="1" noChangeArrowheads="1"/>
          </p:cNvPicPr>
          <p:nvPr/>
        </p:nvPicPr>
        <p:blipFill>
          <a:blip r:embed="rId2"/>
          <a:srcRect/>
          <a:stretch>
            <a:fillRect/>
          </a:stretch>
        </p:blipFill>
        <p:spPr bwMode="auto">
          <a:xfrm>
            <a:off x="2667000" y="3200400"/>
            <a:ext cx="5608320" cy="762000"/>
          </a:xfrm>
          <a:prstGeom prst="rect">
            <a:avLst/>
          </a:prstGeom>
          <a:noFill/>
          <a:ln w="9525">
            <a:noFill/>
            <a:miter lim="800000"/>
            <a:headEnd/>
            <a:tailEnd/>
          </a:ln>
          <a:effectLst/>
        </p:spPr>
      </p:pic>
      <p:pic>
        <p:nvPicPr>
          <p:cNvPr id="281603" name="Picture 3"/>
          <p:cNvPicPr>
            <a:picLocks noChangeAspect="1" noChangeArrowheads="1"/>
          </p:cNvPicPr>
          <p:nvPr/>
        </p:nvPicPr>
        <p:blipFill>
          <a:blip r:embed="rId3"/>
          <a:srcRect/>
          <a:stretch>
            <a:fillRect/>
          </a:stretch>
        </p:blipFill>
        <p:spPr bwMode="auto">
          <a:xfrm>
            <a:off x="3657600" y="4191000"/>
            <a:ext cx="2184942" cy="542925"/>
          </a:xfrm>
          <a:prstGeom prst="rect">
            <a:avLst/>
          </a:prstGeom>
          <a:noFill/>
          <a:ln w="9525">
            <a:noFill/>
            <a:miter lim="800000"/>
            <a:headEnd/>
            <a:tailEnd/>
          </a:ln>
          <a:effectLst/>
        </p:spPr>
      </p:pic>
      <p:pic>
        <p:nvPicPr>
          <p:cNvPr id="279554" name="Picture 2"/>
          <p:cNvPicPr>
            <a:picLocks noChangeAspect="1" noChangeArrowheads="1"/>
          </p:cNvPicPr>
          <p:nvPr/>
        </p:nvPicPr>
        <p:blipFill>
          <a:blip r:embed="rId4"/>
          <a:srcRect/>
          <a:stretch>
            <a:fillRect/>
          </a:stretch>
        </p:blipFill>
        <p:spPr bwMode="auto">
          <a:xfrm>
            <a:off x="1676400" y="1676400"/>
            <a:ext cx="4664485" cy="447675"/>
          </a:xfrm>
          <a:prstGeom prst="rect">
            <a:avLst/>
          </a:prstGeom>
          <a:noFill/>
          <a:ln w="9525">
            <a:noFill/>
            <a:miter lim="800000"/>
            <a:headEnd/>
            <a:tailEnd/>
          </a:ln>
          <a:effectLst/>
        </p:spPr>
      </p:pic>
    </p:spTree>
    <p:extLst>
      <p:ext uri="{BB962C8B-B14F-4D97-AF65-F5344CB8AC3E}">
        <p14:creationId xmlns:p14="http://schemas.microsoft.com/office/powerpoint/2010/main" val="4219442881"/>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48</a:t>
            </a:fld>
            <a:endParaRPr lang="en-US"/>
          </a:p>
        </p:txBody>
      </p:sp>
      <p:sp>
        <p:nvSpPr>
          <p:cNvPr id="110596" name="Title 1"/>
          <p:cNvSpPr>
            <a:spLocks noGrp="1"/>
          </p:cNvSpPr>
          <p:nvPr>
            <p:ph type="title"/>
          </p:nvPr>
        </p:nvSpPr>
        <p:spPr>
          <a:xfrm>
            <a:off x="0" y="0"/>
            <a:ext cx="9906000" cy="533400"/>
          </a:xfrm>
          <a:solidFill>
            <a:schemeClr val="bg1">
              <a:lumMod val="95000"/>
            </a:schemeClr>
          </a:solidFill>
        </p:spPr>
        <p:txBody>
          <a:bodyPr/>
          <a:lstStyle/>
          <a:p>
            <a:pPr lvl="0"/>
            <a:r>
              <a:rPr lang="en-US" sz="2800" b="1" dirty="0" smtClean="0"/>
              <a:t/>
            </a:r>
            <a:br>
              <a:rPr lang="en-US" sz="2800" b="1" dirty="0" smtClean="0"/>
            </a:br>
            <a:r>
              <a:rPr lang="en-US" sz="2400" b="1" i="1" dirty="0" smtClean="0">
                <a:latin typeface="Times New Roman" pitchFamily="18" charset="0"/>
                <a:cs typeface="Times New Roman" pitchFamily="18" charset="0"/>
              </a:rPr>
              <a:t>The Electronic Partition Function </a:t>
            </a:r>
            <a:br>
              <a:rPr lang="en-US" sz="2400" b="1" i="1" dirty="0" smtClean="0">
                <a:latin typeface="Times New Roman" pitchFamily="18" charset="0"/>
                <a:cs typeface="Times New Roman" pitchFamily="18" charset="0"/>
              </a:rPr>
            </a:br>
            <a:endParaRPr lang="en-US" sz="2400" b="1" i="1" dirty="0">
              <a:latin typeface="Times New Roman" pitchFamily="18" charset="0"/>
              <a:cs typeface="Times New Roman" pitchFamily="18" charset="0"/>
            </a:endParaRPr>
          </a:p>
        </p:txBody>
      </p:sp>
      <p:cxnSp>
        <p:nvCxnSpPr>
          <p:cNvPr id="5" name="Straight Connector 4"/>
          <p:cNvCxnSpPr/>
          <p:nvPr/>
        </p:nvCxnSpPr>
        <p:spPr>
          <a:xfrm>
            <a:off x="-1"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 y="838200"/>
            <a:ext cx="6096000" cy="400110"/>
          </a:xfrm>
          <a:prstGeom prst="rect">
            <a:avLst/>
          </a:prstGeom>
        </p:spPr>
        <p:txBody>
          <a:bodyPr wrap="square">
            <a:spAutoFit/>
          </a:bodyPr>
          <a:lstStyle/>
          <a:p>
            <a:pPr>
              <a:buFont typeface="Wingdings" pitchFamily="2" charset="2"/>
              <a:buChar char="v"/>
            </a:pPr>
            <a:endParaRPr lang="en-US" sz="2000" dirty="0">
              <a:latin typeface="Times New Roman" pitchFamily="18" charset="0"/>
              <a:cs typeface="Times New Roman" pitchFamily="18" charset="0"/>
            </a:endParaRPr>
          </a:p>
        </p:txBody>
      </p:sp>
      <p:sp>
        <p:nvSpPr>
          <p:cNvPr id="14" name="Rectangle 13"/>
          <p:cNvSpPr/>
          <p:nvPr/>
        </p:nvSpPr>
        <p:spPr>
          <a:xfrm>
            <a:off x="304800" y="685800"/>
            <a:ext cx="9372600" cy="1200329"/>
          </a:xfrm>
          <a:prstGeom prst="rect">
            <a:avLst/>
          </a:prstGeom>
        </p:spPr>
        <p:txBody>
          <a:bodyPr wrap="square">
            <a:spAutoFit/>
          </a:bodyPr>
          <a:lstStyle/>
          <a:p>
            <a:pPr>
              <a:buFont typeface="Wingdings" pitchFamily="2" charset="2"/>
              <a:buChar char="v"/>
            </a:pPr>
            <a:r>
              <a:rPr lang="en-US" sz="2400" dirty="0" smtClean="0">
                <a:latin typeface="Times New Roman" pitchFamily="18" charset="0"/>
                <a:cs typeface="Times New Roman" pitchFamily="18" charset="0"/>
              </a:rPr>
              <a:t>Writing the electronic energy as E1, E2, E3,…with </a:t>
            </a:r>
            <a:r>
              <a:rPr lang="en-US" sz="2400" dirty="0" err="1" smtClean="0">
                <a:latin typeface="Times New Roman" pitchFamily="18" charset="0"/>
                <a:cs typeface="Times New Roman" pitchFamily="18" charset="0"/>
              </a:rPr>
              <a:t>degeneracies</a:t>
            </a:r>
            <a:r>
              <a:rPr lang="en-US" sz="2400" dirty="0" smtClean="0">
                <a:latin typeface="Times New Roman" pitchFamily="18" charset="0"/>
                <a:cs typeface="Times New Roman" pitchFamily="18" charset="0"/>
              </a:rPr>
              <a:t> g1, g2, g3,…the electronic partition function is given by </a:t>
            </a:r>
            <a:r>
              <a:rPr lang="en-US" sz="2400" dirty="0" smtClean="0"/>
              <a:t/>
            </a:r>
            <a:br>
              <a:rPr lang="en-US" sz="2400" dirty="0" smtClean="0"/>
            </a:br>
            <a:endParaRPr lang="en-US" sz="2400" i="1" dirty="0">
              <a:latin typeface="Times New Roman" pitchFamily="18" charset="0"/>
              <a:cs typeface="Times New Roman" pitchFamily="18" charset="0"/>
            </a:endParaRPr>
          </a:p>
        </p:txBody>
      </p:sp>
      <p:pic>
        <p:nvPicPr>
          <p:cNvPr id="283650" name="Picture 2"/>
          <p:cNvPicPr>
            <a:picLocks noChangeAspect="1" noChangeArrowheads="1"/>
          </p:cNvPicPr>
          <p:nvPr/>
        </p:nvPicPr>
        <p:blipFill>
          <a:blip r:embed="rId2"/>
          <a:srcRect/>
          <a:stretch>
            <a:fillRect/>
          </a:stretch>
        </p:blipFill>
        <p:spPr bwMode="auto">
          <a:xfrm>
            <a:off x="2819400" y="1752600"/>
            <a:ext cx="3448050" cy="547688"/>
          </a:xfrm>
          <a:prstGeom prst="rect">
            <a:avLst/>
          </a:prstGeom>
          <a:noFill/>
          <a:ln w="9525">
            <a:noFill/>
            <a:miter lim="800000"/>
            <a:headEnd/>
            <a:tailEnd/>
          </a:ln>
          <a:effectLst/>
        </p:spPr>
      </p:pic>
      <p:pic>
        <p:nvPicPr>
          <p:cNvPr id="283652" name="Picture 4"/>
          <p:cNvPicPr>
            <a:picLocks noChangeAspect="1" noChangeArrowheads="1"/>
          </p:cNvPicPr>
          <p:nvPr/>
        </p:nvPicPr>
        <p:blipFill>
          <a:blip r:embed="rId3"/>
          <a:srcRect/>
          <a:stretch>
            <a:fillRect/>
          </a:stretch>
        </p:blipFill>
        <p:spPr bwMode="auto">
          <a:xfrm>
            <a:off x="457200" y="2590800"/>
            <a:ext cx="8708231" cy="1371600"/>
          </a:xfrm>
          <a:prstGeom prst="rect">
            <a:avLst/>
          </a:prstGeom>
          <a:noFill/>
          <a:ln w="9525">
            <a:noFill/>
            <a:miter lim="800000"/>
            <a:headEnd/>
            <a:tailEnd/>
          </a:ln>
          <a:effectLst/>
        </p:spPr>
      </p:pic>
    </p:spTree>
    <p:extLst>
      <p:ext uri="{BB962C8B-B14F-4D97-AF65-F5344CB8AC3E}">
        <p14:creationId xmlns:p14="http://schemas.microsoft.com/office/powerpoint/2010/main" val="3526327098"/>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49</a:t>
            </a:fld>
            <a:endParaRPr lang="en-US"/>
          </a:p>
        </p:txBody>
      </p:sp>
      <p:sp>
        <p:nvSpPr>
          <p:cNvPr id="110596" name="Title 1"/>
          <p:cNvSpPr>
            <a:spLocks noGrp="1"/>
          </p:cNvSpPr>
          <p:nvPr>
            <p:ph type="title"/>
          </p:nvPr>
        </p:nvSpPr>
        <p:spPr>
          <a:xfrm>
            <a:off x="0" y="0"/>
            <a:ext cx="9906000" cy="533400"/>
          </a:xfrm>
          <a:solidFill>
            <a:schemeClr val="bg1">
              <a:lumMod val="95000"/>
            </a:schemeClr>
          </a:solidFill>
        </p:spPr>
        <p:txBody>
          <a:bodyPr/>
          <a:lstStyle/>
          <a:p>
            <a:pPr lvl="0"/>
            <a:r>
              <a:rPr lang="en-US" sz="2800" b="1" i="1" dirty="0" err="1" smtClean="0">
                <a:latin typeface="Times New Roman" pitchFamily="18" charset="0"/>
                <a:cs typeface="Times New Roman" pitchFamily="18" charset="0"/>
              </a:rPr>
              <a:t>ThermodynamicFunction</a:t>
            </a:r>
            <a:endParaRPr lang="en-US" sz="2800" b="1" i="1" dirty="0">
              <a:latin typeface="Times New Roman" pitchFamily="18" charset="0"/>
              <a:cs typeface="Times New Roman" pitchFamily="18" charset="0"/>
            </a:endParaRPr>
          </a:p>
        </p:txBody>
      </p:sp>
      <p:cxnSp>
        <p:nvCxnSpPr>
          <p:cNvPr id="5" name="Straight Connector 4"/>
          <p:cNvCxnSpPr/>
          <p:nvPr/>
        </p:nvCxnSpPr>
        <p:spPr>
          <a:xfrm>
            <a:off x="-1"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 y="838200"/>
            <a:ext cx="6096000" cy="400110"/>
          </a:xfrm>
          <a:prstGeom prst="rect">
            <a:avLst/>
          </a:prstGeom>
        </p:spPr>
        <p:txBody>
          <a:bodyPr wrap="square">
            <a:spAutoFit/>
          </a:bodyPr>
          <a:lstStyle/>
          <a:p>
            <a:pPr>
              <a:buFont typeface="Wingdings" pitchFamily="2" charset="2"/>
              <a:buChar char="v"/>
            </a:pPr>
            <a:endParaRPr lang="en-US" sz="2000" dirty="0">
              <a:latin typeface="Times New Roman" pitchFamily="18" charset="0"/>
              <a:cs typeface="Times New Roman" pitchFamily="18" charset="0"/>
            </a:endParaRPr>
          </a:p>
        </p:txBody>
      </p:sp>
      <p:sp>
        <p:nvSpPr>
          <p:cNvPr id="14" name="Rectangle 13"/>
          <p:cNvSpPr/>
          <p:nvPr/>
        </p:nvSpPr>
        <p:spPr>
          <a:xfrm>
            <a:off x="228600" y="685800"/>
            <a:ext cx="9448800" cy="5262979"/>
          </a:xfrm>
          <a:prstGeom prst="rect">
            <a:avLst/>
          </a:prstGeom>
        </p:spPr>
        <p:txBody>
          <a:bodyPr wrap="square">
            <a:spAutoFit/>
          </a:bodyPr>
          <a:lstStyle/>
          <a:p>
            <a:pPr>
              <a:buFont typeface="Wingdings" pitchFamily="2" charset="2"/>
              <a:buChar char="v"/>
            </a:pPr>
            <a:r>
              <a:rPr lang="en-US" sz="2400" b="1" dirty="0" smtClean="0">
                <a:latin typeface="Times New Roman" pitchFamily="18" charset="0"/>
                <a:cs typeface="Times New Roman" pitchFamily="18" charset="0"/>
              </a:rPr>
              <a:t> S</a:t>
            </a:r>
            <a:r>
              <a:rPr lang="en-US" sz="2400" dirty="0" smtClean="0">
                <a:latin typeface="Times New Roman" pitchFamily="18" charset="0"/>
                <a:cs typeface="Times New Roman" pitchFamily="18" charset="0"/>
              </a:rPr>
              <a:t>tatistical thermodynamics very similar to that played by the </a:t>
            </a:r>
            <a:r>
              <a:rPr lang="en-US" sz="2400" dirty="0" err="1" smtClean="0">
                <a:latin typeface="Times New Roman" pitchFamily="18" charset="0"/>
                <a:cs typeface="Times New Roman" pitchFamily="18" charset="0"/>
              </a:rPr>
              <a:t>wavefunction</a:t>
            </a:r>
            <a:r>
              <a:rPr lang="en-US" sz="2400" dirty="0" smtClean="0">
                <a:latin typeface="Times New Roman" pitchFamily="18" charset="0"/>
                <a:cs typeface="Times New Roman" pitchFamily="18" charset="0"/>
              </a:rPr>
              <a:t> in quantum mechanics: </a:t>
            </a:r>
            <a:r>
              <a:rPr lang="en-US" sz="2400" i="1" dirty="0" smtClean="0">
                <a:latin typeface="Times New Roman" pitchFamily="18" charset="0"/>
                <a:cs typeface="Times New Roman" pitchFamily="18" charset="0"/>
              </a:rPr>
              <a:t>q </a:t>
            </a:r>
            <a:r>
              <a:rPr lang="en-US" sz="2400" dirty="0" smtClean="0">
                <a:latin typeface="Times New Roman" pitchFamily="18" charset="0"/>
                <a:cs typeface="Times New Roman" pitchFamily="18" charset="0"/>
              </a:rPr>
              <a:t>is a kind of thermal </a:t>
            </a:r>
            <a:r>
              <a:rPr lang="en-US" sz="2400" dirty="0" err="1" smtClean="0">
                <a:latin typeface="Times New Roman" pitchFamily="18" charset="0"/>
                <a:cs typeface="Times New Roman" pitchFamily="18" charset="0"/>
              </a:rPr>
              <a:t>wavefunction</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b="1" dirty="0" smtClean="0">
              <a:latin typeface="Times New Roman" pitchFamily="18" charset="0"/>
              <a:cs typeface="Times New Roman" pitchFamily="18" charset="0"/>
            </a:endParaRPr>
          </a:p>
          <a:p>
            <a:pPr>
              <a:buFont typeface="Wingdings" pitchFamily="2" charset="2"/>
              <a:buChar char="v"/>
            </a:pPr>
            <a:r>
              <a:rPr lang="en-US" sz="2400" b="1" dirty="0" smtClean="0">
                <a:latin typeface="Times New Roman" pitchFamily="18" charset="0"/>
                <a:cs typeface="Times New Roman" pitchFamily="18" charset="0"/>
              </a:rPr>
              <a:t>The relation between </a:t>
            </a:r>
            <a:r>
              <a:rPr lang="en-US" sz="2400" b="1" i="1" dirty="0" smtClean="0">
                <a:latin typeface="Times New Roman" pitchFamily="18" charset="0"/>
                <a:cs typeface="Times New Roman" pitchFamily="18" charset="0"/>
              </a:rPr>
              <a:t>U </a:t>
            </a:r>
            <a:r>
              <a:rPr lang="en-US" sz="2400" b="1" dirty="0" smtClean="0">
                <a:latin typeface="Times New Roman" pitchFamily="18" charset="0"/>
                <a:cs typeface="Times New Roman" pitchFamily="18" charset="0"/>
              </a:rPr>
              <a:t>and </a:t>
            </a:r>
            <a:r>
              <a:rPr lang="en-US" sz="2400" b="1" i="1" dirty="0" smtClean="0">
                <a:latin typeface="Times New Roman" pitchFamily="18" charset="0"/>
                <a:cs typeface="Times New Roman" pitchFamily="18" charset="0"/>
              </a:rPr>
              <a:t>q</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The total energy of the system relative to the energy of the lowest state is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Because the most probable configuration is so strongly dominating, we can use the Boltzmann distribution for the populations and write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r>
              <a:rPr lang="en-US" sz="2400" dirty="0" smtClean="0"/>
              <a:t/>
            </a:r>
            <a:br>
              <a:rPr lang="en-US" sz="2400" dirty="0" smtClean="0"/>
            </a:br>
            <a:endParaRPr lang="en-US" sz="2400" dirty="0" smtClean="0">
              <a:latin typeface="Times New Roman" pitchFamily="18" charset="0"/>
              <a:cs typeface="Times New Roman" pitchFamily="18" charset="0"/>
            </a:endParaRPr>
          </a:p>
        </p:txBody>
      </p:sp>
      <p:pic>
        <p:nvPicPr>
          <p:cNvPr id="280578" name="Picture 2"/>
          <p:cNvPicPr>
            <a:picLocks noChangeAspect="1" noChangeArrowheads="1"/>
          </p:cNvPicPr>
          <p:nvPr/>
        </p:nvPicPr>
        <p:blipFill>
          <a:blip r:embed="rId2"/>
          <a:srcRect/>
          <a:stretch>
            <a:fillRect/>
          </a:stretch>
        </p:blipFill>
        <p:spPr bwMode="auto">
          <a:xfrm>
            <a:off x="1524000" y="2590800"/>
            <a:ext cx="1524000" cy="719328"/>
          </a:xfrm>
          <a:prstGeom prst="rect">
            <a:avLst/>
          </a:prstGeom>
          <a:noFill/>
          <a:ln w="9525">
            <a:noFill/>
            <a:miter lim="800000"/>
            <a:headEnd/>
            <a:tailEnd/>
          </a:ln>
          <a:effectLst/>
        </p:spPr>
      </p:pic>
      <p:pic>
        <p:nvPicPr>
          <p:cNvPr id="280579" name="Picture 3"/>
          <p:cNvPicPr>
            <a:picLocks noChangeAspect="1" noChangeArrowheads="1"/>
          </p:cNvPicPr>
          <p:nvPr/>
        </p:nvPicPr>
        <p:blipFill>
          <a:blip r:embed="rId3"/>
          <a:srcRect/>
          <a:stretch>
            <a:fillRect/>
          </a:stretch>
        </p:blipFill>
        <p:spPr bwMode="auto">
          <a:xfrm>
            <a:off x="2209800" y="4343400"/>
            <a:ext cx="1955800" cy="838200"/>
          </a:xfrm>
          <a:prstGeom prst="rect">
            <a:avLst/>
          </a:prstGeom>
          <a:noFill/>
          <a:ln w="9525">
            <a:noFill/>
            <a:miter lim="800000"/>
            <a:headEnd/>
            <a:tailEnd/>
          </a:ln>
          <a:effectLst/>
        </p:spPr>
      </p:pic>
      <p:pic>
        <p:nvPicPr>
          <p:cNvPr id="280580" name="Picture 4"/>
          <p:cNvPicPr>
            <a:picLocks noChangeAspect="1" noChangeArrowheads="1"/>
          </p:cNvPicPr>
          <p:nvPr/>
        </p:nvPicPr>
        <p:blipFill>
          <a:blip r:embed="rId4"/>
          <a:srcRect/>
          <a:stretch>
            <a:fillRect/>
          </a:stretch>
        </p:blipFill>
        <p:spPr bwMode="auto">
          <a:xfrm>
            <a:off x="4572000" y="4191000"/>
            <a:ext cx="2133600" cy="941294"/>
          </a:xfrm>
          <a:prstGeom prst="rect">
            <a:avLst/>
          </a:prstGeom>
          <a:noFill/>
          <a:ln w="9525">
            <a:noFill/>
            <a:miter lim="800000"/>
            <a:headEnd/>
            <a:tailEnd/>
          </a:ln>
          <a:effectLst/>
        </p:spPr>
      </p:pic>
      <p:pic>
        <p:nvPicPr>
          <p:cNvPr id="280581" name="Picture 5"/>
          <p:cNvPicPr>
            <a:picLocks noChangeAspect="1" noChangeArrowheads="1"/>
          </p:cNvPicPr>
          <p:nvPr/>
        </p:nvPicPr>
        <p:blipFill>
          <a:blip r:embed="rId5"/>
          <a:srcRect/>
          <a:stretch>
            <a:fillRect/>
          </a:stretch>
        </p:blipFill>
        <p:spPr bwMode="auto">
          <a:xfrm>
            <a:off x="1752600" y="5562600"/>
            <a:ext cx="6037489" cy="971550"/>
          </a:xfrm>
          <a:prstGeom prst="rect">
            <a:avLst/>
          </a:prstGeom>
          <a:noFill/>
          <a:ln w="9525">
            <a:noFill/>
            <a:miter lim="800000"/>
            <a:headEnd/>
            <a:tailEnd/>
          </a:ln>
          <a:effectLst/>
        </p:spPr>
      </p:pic>
    </p:spTree>
    <p:extLst>
      <p:ext uri="{BB962C8B-B14F-4D97-AF65-F5344CB8AC3E}">
        <p14:creationId xmlns:p14="http://schemas.microsoft.com/office/powerpoint/2010/main" val="151529788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47650" y="990600"/>
            <a:ext cx="9410700" cy="5638800"/>
          </a:xfrm>
        </p:spPr>
        <p:txBody>
          <a:bodyPr/>
          <a:lstStyle/>
          <a:p>
            <a:pPr marL="357188" indent="-357188" eaLnBrk="1" hangingPunct="1">
              <a:lnSpc>
                <a:spcPct val="150000"/>
              </a:lnSpc>
              <a:buFont typeface="Wingdings" pitchFamily="2" charset="2"/>
              <a:buChar char="Ø"/>
              <a:defRPr/>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a:t>
            </a:r>
            <a:r>
              <a:rPr lang="en-US" sz="2400" b="1" dirty="0">
                <a:latin typeface="Times New Roman" pitchFamily="18" charset="0"/>
                <a:cs typeface="Times New Roman" pitchFamily="18" charset="0"/>
              </a:rPr>
              <a:t>two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Idea in </a:t>
            </a:r>
            <a:r>
              <a:rPr lang="en-US" sz="2400" dirty="0">
                <a:latin typeface="Times New Roman" pitchFamily="18" charset="0"/>
                <a:cs typeface="Times New Roman" pitchFamily="18" charset="0"/>
              </a:rPr>
              <a:t>physical chemistry. </a:t>
            </a:r>
            <a:endParaRPr lang="en-US" sz="2400" dirty="0" smtClean="0">
              <a:latin typeface="Times New Roman" pitchFamily="18" charset="0"/>
              <a:cs typeface="Times New Roman" pitchFamily="18" charset="0"/>
            </a:endParaRPr>
          </a:p>
          <a:p>
            <a:pPr>
              <a:buFont typeface="Wingdings" pitchFamily="2" charset="2"/>
              <a:buChar char="v"/>
            </a:pPr>
            <a:r>
              <a:rPr lang="en-US" sz="2400" i="1" dirty="0" smtClean="0">
                <a:latin typeface="Times New Roman" pitchFamily="18" charset="0"/>
                <a:cs typeface="Times New Roman" pitchFamily="18" charset="0"/>
              </a:rPr>
              <a:t>One</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is </a:t>
            </a:r>
            <a:r>
              <a:rPr lang="en-US" sz="2400" i="1" dirty="0">
                <a:latin typeface="Times New Roman" pitchFamily="18" charset="0"/>
                <a:cs typeface="Times New Roman" pitchFamily="18" charset="0"/>
              </a:rPr>
              <a:t>the </a:t>
            </a:r>
            <a:r>
              <a:rPr lang="en-US" sz="2400" i="1" dirty="0" smtClean="0">
                <a:latin typeface="Times New Roman" pitchFamily="18" charset="0"/>
                <a:cs typeface="Times New Roman" pitchFamily="18" charset="0"/>
              </a:rPr>
              <a:t>deals </a:t>
            </a:r>
            <a:r>
              <a:rPr lang="en-US" sz="2400" i="1" dirty="0">
                <a:latin typeface="Times New Roman" pitchFamily="18" charset="0"/>
                <a:cs typeface="Times New Roman" pitchFamily="18" charset="0"/>
              </a:rPr>
              <a:t>with </a:t>
            </a:r>
            <a:r>
              <a:rPr lang="en-US" sz="2400" i="1" dirty="0" smtClean="0">
                <a:latin typeface="Times New Roman" pitchFamily="18" charset="0"/>
                <a:cs typeface="Times New Roman" pitchFamily="18" charset="0"/>
              </a:rPr>
              <a:t>the relations </a:t>
            </a:r>
            <a:r>
              <a:rPr lang="en-US" sz="2400" i="1" dirty="0">
                <a:latin typeface="Times New Roman" pitchFamily="18" charset="0"/>
                <a:cs typeface="Times New Roman" pitchFamily="18" charset="0"/>
              </a:rPr>
              <a:t>between bulk properties of </a:t>
            </a:r>
            <a:r>
              <a:rPr lang="en-US" sz="2400" i="1" dirty="0" smtClean="0">
                <a:latin typeface="Times New Roman" pitchFamily="18" charset="0"/>
                <a:cs typeface="Times New Roman" pitchFamily="18" charset="0"/>
              </a:rPr>
              <a:t>matter related to the transfer of energy.     </a:t>
            </a:r>
            <a:r>
              <a:rPr lang="en-US" sz="2400" b="1" i="1" dirty="0" smtClean="0">
                <a:latin typeface="Times New Roman" pitchFamily="18" charset="0"/>
                <a:cs typeface="Times New Roman" pitchFamily="18" charset="0"/>
              </a:rPr>
              <a:t>Thermodynamics</a:t>
            </a:r>
            <a:endParaRPr lang="en-US" sz="2400" b="1" i="1" dirty="0">
              <a:latin typeface="Times New Roman" pitchFamily="18" charset="0"/>
              <a:cs typeface="Times New Roman" pitchFamily="18" charset="0"/>
            </a:endParaRPr>
          </a:p>
          <a:p>
            <a:pPr>
              <a:buFont typeface="Wingdings" pitchFamily="2" charset="2"/>
              <a:buChar char="v"/>
            </a:pPr>
            <a:r>
              <a:rPr lang="en-US" sz="2400" i="1" dirty="0" smtClean="0">
                <a:latin typeface="Times New Roman" pitchFamily="18" charset="0"/>
                <a:cs typeface="Times New Roman" pitchFamily="18" charset="0"/>
              </a:rPr>
              <a:t>The other is</a:t>
            </a:r>
            <a:r>
              <a:rPr lang="en-US" sz="2400" i="1" dirty="0">
                <a:latin typeface="Times New Roman" pitchFamily="18" charset="0"/>
                <a:cs typeface="Times New Roman" pitchFamily="18" charset="0"/>
              </a:rPr>
              <a:t> deals with</a:t>
            </a:r>
            <a:r>
              <a:rPr lang="en-US" sz="2400" i="1" dirty="0" smtClean="0">
                <a:latin typeface="Times New Roman" pitchFamily="18" charset="0"/>
                <a:cs typeface="Times New Roman" pitchFamily="18" charset="0"/>
              </a:rPr>
              <a:t> molecular structure      </a:t>
            </a:r>
            <a:r>
              <a:rPr lang="en-US" sz="2400" b="1" i="1" dirty="0" smtClean="0">
                <a:solidFill>
                  <a:srgbClr val="FF0000"/>
                </a:solidFill>
                <a:latin typeface="Times New Roman" pitchFamily="18" charset="0"/>
                <a:cs typeface="Times New Roman" pitchFamily="18" charset="0"/>
              </a:rPr>
              <a:t>Statistical</a:t>
            </a:r>
            <a:r>
              <a:rPr lang="en-US" sz="2400" i="1" dirty="0" smtClean="0">
                <a:latin typeface="Times New Roman" pitchFamily="18" charset="0"/>
                <a:cs typeface="Times New Roman" pitchFamily="18" charset="0"/>
              </a:rPr>
              <a:t> </a:t>
            </a:r>
            <a:endParaRPr lang="en-US" sz="2400" b="1" i="1" dirty="0">
              <a:solidFill>
                <a:srgbClr val="FF0000"/>
              </a:solidFill>
              <a:latin typeface="Times New Roman" pitchFamily="18" charset="0"/>
              <a:cs typeface="Times New Roman" pitchFamily="18" charset="0"/>
            </a:endParaRPr>
          </a:p>
          <a:p>
            <a:pPr>
              <a:buFont typeface="Wingdings" pitchFamily="2" charset="2"/>
              <a:buChar char="v"/>
            </a:pPr>
            <a:r>
              <a:rPr lang="en-US" sz="2400" b="1" i="1" dirty="0" smtClean="0">
                <a:latin typeface="Times New Roman" pitchFamily="18" charset="0"/>
                <a:cs typeface="Times New Roman" pitchFamily="18" charset="0"/>
              </a:rPr>
              <a:t>Statistical thermodynamics </a:t>
            </a:r>
            <a:r>
              <a:rPr lang="en-US" sz="2400" i="1" dirty="0" smtClean="0">
                <a:latin typeface="Times New Roman" pitchFamily="18" charset="0"/>
                <a:cs typeface="Times New Roman" pitchFamily="18" charset="0"/>
              </a:rPr>
              <a:t>is a science which study between microscopic properties of matter and its bulk properties(</a:t>
            </a:r>
            <a:r>
              <a:rPr lang="en-US" sz="2400" b="1" i="1" dirty="0" smtClean="0">
                <a:latin typeface="Times New Roman" pitchFamily="18" charset="0"/>
                <a:cs typeface="Times New Roman" pitchFamily="18" charset="0"/>
              </a:rPr>
              <a:t>macroscopic properties)</a:t>
            </a:r>
          </a:p>
          <a:p>
            <a:pPr>
              <a:buFont typeface="Wingdings" pitchFamily="2" charset="2"/>
              <a:buChar char="v"/>
            </a:pPr>
            <a:r>
              <a:rPr lang="en-US" sz="2400" i="1" dirty="0">
                <a:solidFill>
                  <a:srgbClr val="FF0000"/>
                </a:solidFill>
                <a:latin typeface="Times New Roman" pitchFamily="18" charset="0"/>
                <a:cs typeface="Times New Roman" pitchFamily="18" charset="0"/>
              </a:rPr>
              <a:t>Goal of Statistical Mechanics</a:t>
            </a:r>
            <a:r>
              <a:rPr lang="en-US" sz="2400" i="1" dirty="0">
                <a:latin typeface="Times New Roman" pitchFamily="18" charset="0"/>
                <a:cs typeface="Times New Roman" pitchFamily="18" charset="0"/>
              </a:rPr>
              <a:t>: describe macroscopic bulk </a:t>
            </a:r>
            <a:r>
              <a:rPr lang="en-US" sz="2400" i="1" dirty="0" smtClean="0">
                <a:latin typeface="Times New Roman" pitchFamily="18" charset="0"/>
                <a:cs typeface="Times New Roman" pitchFamily="18" charset="0"/>
              </a:rPr>
              <a:t>thermodynamic properties </a:t>
            </a:r>
            <a:r>
              <a:rPr lang="en-US" sz="2400" i="1" dirty="0">
                <a:latin typeface="Times New Roman" pitchFamily="18" charset="0"/>
                <a:cs typeface="Times New Roman" pitchFamily="18" charset="0"/>
              </a:rPr>
              <a:t>in terms of microscopic atomic and molecular properties. </a:t>
            </a:r>
            <a:r>
              <a:rPr lang="en-US" sz="2400" i="1" dirty="0" smtClean="0">
                <a:latin typeface="Times New Roman" pitchFamily="18" charset="0"/>
                <a:cs typeface="Times New Roman" pitchFamily="18" charset="0"/>
              </a:rPr>
              <a:t>These microscopic </a:t>
            </a:r>
            <a:r>
              <a:rPr lang="en-US" sz="2400" i="1" dirty="0">
                <a:latin typeface="Times New Roman" pitchFamily="18" charset="0"/>
                <a:cs typeface="Times New Roman" pitchFamily="18" charset="0"/>
              </a:rPr>
              <a:t>properties are generally measured by spectroscopy</a:t>
            </a:r>
            <a:r>
              <a:rPr lang="en-US" sz="2400" i="1" dirty="0" smtClean="0">
                <a:latin typeface="Times New Roman" pitchFamily="18" charset="0"/>
                <a:cs typeface="Times New Roman" pitchFamily="18" charset="0"/>
              </a:rPr>
              <a:t>.</a:t>
            </a:r>
          </a:p>
          <a:p>
            <a:pPr>
              <a:buFont typeface="Wingdings" pitchFamily="2" charset="2"/>
              <a:buChar char="v"/>
            </a:pPr>
            <a:r>
              <a:rPr lang="pt-BR" sz="2400" b="1" i="1" dirty="0">
                <a:solidFill>
                  <a:srgbClr val="FF0000"/>
                </a:solidFill>
                <a:latin typeface="Times New Roman" pitchFamily="18" charset="0"/>
                <a:cs typeface="Times New Roman" pitchFamily="18" charset="0"/>
              </a:rPr>
              <a:t>Macroscopic</a:t>
            </a:r>
            <a:r>
              <a:rPr lang="pt-BR" sz="2400" i="1" dirty="0">
                <a:latin typeface="Times New Roman" pitchFamily="18" charset="0"/>
                <a:cs typeface="Times New Roman" pitchFamily="18" charset="0"/>
              </a:rPr>
              <a:t>: U, H, A, G, S, μ, p, V, T, C</a:t>
            </a:r>
            <a:r>
              <a:rPr lang="pt-BR" sz="2400" i="1" baseline="30000" dirty="0">
                <a:latin typeface="Times New Roman" pitchFamily="18" charset="0"/>
                <a:cs typeface="Times New Roman" pitchFamily="18" charset="0"/>
              </a:rPr>
              <a:t>V</a:t>
            </a:r>
            <a:r>
              <a:rPr lang="pt-BR" sz="2400" i="1" dirty="0">
                <a:latin typeface="Times New Roman" pitchFamily="18" charset="0"/>
                <a:cs typeface="Times New Roman" pitchFamily="18" charset="0"/>
              </a:rPr>
              <a:t>, </a:t>
            </a:r>
            <a:r>
              <a:rPr lang="pt-BR" sz="2400" i="1" dirty="0" smtClean="0">
                <a:latin typeface="Times New Roman" pitchFamily="18" charset="0"/>
                <a:cs typeface="Times New Roman" pitchFamily="18" charset="0"/>
              </a:rPr>
              <a:t>C</a:t>
            </a:r>
            <a:r>
              <a:rPr lang="pt-BR" sz="2400" i="1" baseline="30000" dirty="0" smtClean="0">
                <a:latin typeface="Times New Roman" pitchFamily="18" charset="0"/>
                <a:cs typeface="Times New Roman" pitchFamily="18" charset="0"/>
              </a:rPr>
              <a:t>p</a:t>
            </a:r>
          </a:p>
          <a:p>
            <a:pPr marL="0" indent="0">
              <a:buNone/>
            </a:pPr>
            <a:r>
              <a:rPr lang="en-US" sz="2400" i="1" dirty="0">
                <a:latin typeface="Times New Roman" pitchFamily="18" charset="0"/>
                <a:cs typeface="Times New Roman" pitchFamily="18" charset="0"/>
              </a:rPr>
              <a:t>complete intensive description of a </a:t>
            </a:r>
            <a:r>
              <a:rPr lang="en-US" sz="2400" b="1" i="1" dirty="0">
                <a:latin typeface="Times New Roman" pitchFamily="18" charset="0"/>
                <a:cs typeface="Times New Roman" pitchFamily="18" charset="0"/>
              </a:rPr>
              <a:t>bulk </a:t>
            </a:r>
            <a:r>
              <a:rPr lang="en-US" sz="2400" i="1" dirty="0">
                <a:latin typeface="Times New Roman" pitchFamily="18" charset="0"/>
                <a:cs typeface="Times New Roman" pitchFamily="18" charset="0"/>
              </a:rPr>
              <a:t>system: </a:t>
            </a:r>
            <a:r>
              <a:rPr lang="en-US" sz="2400" b="1" i="1" dirty="0">
                <a:latin typeface="Times New Roman" pitchFamily="18" charset="0"/>
                <a:cs typeface="Times New Roman" pitchFamily="18" charset="0"/>
              </a:rPr>
              <a:t>N ≈ 10</a:t>
            </a:r>
            <a:r>
              <a:rPr lang="en-US" sz="2400" b="1" i="1" baseline="30000" dirty="0">
                <a:latin typeface="Times New Roman" pitchFamily="18" charset="0"/>
                <a:cs typeface="Times New Roman" pitchFamily="18" charset="0"/>
              </a:rPr>
              <a:t>23 </a:t>
            </a:r>
            <a:r>
              <a:rPr lang="en-US" sz="2400" b="1" i="1" dirty="0" smtClean="0">
                <a:latin typeface="Times New Roman" pitchFamily="18" charset="0"/>
                <a:cs typeface="Times New Roman" pitchFamily="18" charset="0"/>
              </a:rPr>
              <a:t>particles</a:t>
            </a:r>
          </a:p>
          <a:p>
            <a:pPr marL="0" indent="0">
              <a:buNone/>
            </a:pPr>
            <a:endParaRPr lang="en-US" sz="24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FE655735-7919-4807-AE21-A70BB3065014}" type="slidenum">
              <a:rPr lang="en-US"/>
              <a:pPr>
                <a:defRPr/>
              </a:pPr>
              <a:t>5</a:t>
            </a:fld>
            <a:endParaRPr lang="en-US"/>
          </a:p>
        </p:txBody>
      </p:sp>
      <p:sp>
        <p:nvSpPr>
          <p:cNvPr id="9220" name="Title 1"/>
          <p:cNvSpPr>
            <a:spLocks noGrp="1"/>
          </p:cNvSpPr>
          <p:nvPr>
            <p:ph type="title"/>
          </p:nvPr>
        </p:nvSpPr>
        <p:spPr>
          <a:xfrm>
            <a:off x="0" y="0"/>
            <a:ext cx="9906000" cy="838200"/>
          </a:xfrm>
          <a:blipFill dpi="0" rotWithShape="1">
            <a:blip r:embed="rId2"/>
            <a:srcRect/>
            <a:tile tx="0" ty="0" sx="100000" sy="100000" flip="none" algn="tl"/>
          </a:blipFill>
        </p:spPr>
        <p:txBody>
          <a:bodyPr/>
          <a:lstStyle/>
          <a:p>
            <a:pPr eaLnBrk="1" hangingPunct="1"/>
            <a:r>
              <a:rPr lang="en-US" sz="4000" b="1" i="1" dirty="0">
                <a:solidFill>
                  <a:srgbClr val="002060"/>
                </a:solidFill>
                <a:latin typeface="Times New Roman" pitchFamily="18" charset="0"/>
                <a:cs typeface="Times New Roman" pitchFamily="18" charset="0"/>
              </a:rPr>
              <a:t>Statistical thermodynamics</a:t>
            </a:r>
            <a:endParaRPr lang="en-US" sz="3700" b="1" i="1" dirty="0" smtClean="0">
              <a:solidFill>
                <a:srgbClr val="002060"/>
              </a:solidFill>
              <a:latin typeface="Times New Roman" pitchFamily="18" charset="0"/>
              <a:cs typeface="Times New Roman" pitchFamily="18" charset="0"/>
            </a:endParaRPr>
          </a:p>
        </p:txBody>
      </p:sp>
      <p:cxnSp>
        <p:nvCxnSpPr>
          <p:cNvPr id="5" name="Straight Connector 4"/>
          <p:cNvCxnSpPr/>
          <p:nvPr/>
        </p:nvCxnSpPr>
        <p:spPr>
          <a:xfrm>
            <a:off x="0" y="8382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a:off x="4678010" y="2133600"/>
            <a:ext cx="244602" cy="166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018452" y="2579899"/>
            <a:ext cx="244602" cy="166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49163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50</a:t>
            </a:fld>
            <a:endParaRPr lang="en-US"/>
          </a:p>
        </p:txBody>
      </p:sp>
      <p:sp>
        <p:nvSpPr>
          <p:cNvPr id="110596" name="Title 1"/>
          <p:cNvSpPr>
            <a:spLocks noGrp="1"/>
          </p:cNvSpPr>
          <p:nvPr>
            <p:ph type="title"/>
          </p:nvPr>
        </p:nvSpPr>
        <p:spPr>
          <a:xfrm>
            <a:off x="0" y="0"/>
            <a:ext cx="9906000" cy="533400"/>
          </a:xfrm>
          <a:solidFill>
            <a:schemeClr val="bg1">
              <a:lumMod val="95000"/>
            </a:schemeClr>
          </a:solidFill>
        </p:spPr>
        <p:txBody>
          <a:bodyPr/>
          <a:lstStyle/>
          <a:p>
            <a:pPr lvl="0"/>
            <a:r>
              <a:rPr lang="en-US" sz="2800" b="1" i="1" dirty="0" smtClean="0">
                <a:latin typeface="Times New Roman" pitchFamily="18" charset="0"/>
                <a:cs typeface="Times New Roman" pitchFamily="18" charset="0"/>
              </a:rPr>
              <a:t>Cont…</a:t>
            </a:r>
            <a:endParaRPr lang="en-US" sz="2800" b="1" i="1" dirty="0">
              <a:latin typeface="Times New Roman" pitchFamily="18" charset="0"/>
              <a:cs typeface="Times New Roman" pitchFamily="18" charset="0"/>
            </a:endParaRPr>
          </a:p>
        </p:txBody>
      </p:sp>
      <p:cxnSp>
        <p:nvCxnSpPr>
          <p:cNvPr id="5" name="Straight Connector 4"/>
          <p:cNvCxnSpPr/>
          <p:nvPr/>
        </p:nvCxnSpPr>
        <p:spPr>
          <a:xfrm>
            <a:off x="-1"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 y="838200"/>
            <a:ext cx="6096000" cy="400110"/>
          </a:xfrm>
          <a:prstGeom prst="rect">
            <a:avLst/>
          </a:prstGeom>
        </p:spPr>
        <p:txBody>
          <a:bodyPr wrap="square">
            <a:spAutoFit/>
          </a:bodyPr>
          <a:lstStyle/>
          <a:p>
            <a:pPr>
              <a:buFont typeface="Wingdings" pitchFamily="2" charset="2"/>
              <a:buChar char="v"/>
            </a:pPr>
            <a:endParaRPr lang="en-US" sz="2000" dirty="0">
              <a:latin typeface="Times New Roman" pitchFamily="18" charset="0"/>
              <a:cs typeface="Times New Roman" pitchFamily="18" charset="0"/>
            </a:endParaRPr>
          </a:p>
        </p:txBody>
      </p:sp>
      <p:sp>
        <p:nvSpPr>
          <p:cNvPr id="14" name="Rectangle 13"/>
          <p:cNvSpPr/>
          <p:nvPr/>
        </p:nvSpPr>
        <p:spPr>
          <a:xfrm>
            <a:off x="228600" y="685800"/>
            <a:ext cx="9448800" cy="6001643"/>
          </a:xfrm>
          <a:prstGeom prst="rect">
            <a:avLst/>
          </a:prstGeom>
        </p:spPr>
        <p:txBody>
          <a:bodyPr wrap="square">
            <a:spAutoFit/>
          </a:bodyPr>
          <a:lstStyle/>
          <a:p>
            <a:pPr>
              <a:buFont typeface="Wingdings" pitchFamily="2" charset="2"/>
              <a:buChar char="v"/>
            </a:pPr>
            <a:r>
              <a:rPr lang="en-US" sz="2400" dirty="0" smtClean="0">
                <a:latin typeface="Times New Roman" pitchFamily="18" charset="0"/>
                <a:cs typeface="Times New Roman" pitchFamily="18" charset="0"/>
              </a:rPr>
              <a:t>we measure all energies from the lowest available level), </a:t>
            </a:r>
            <a:r>
              <a:rPr lang="en-US" sz="2400" i="1" dirty="0" smtClean="0">
                <a:latin typeface="Times New Roman" pitchFamily="18" charset="0"/>
                <a:cs typeface="Times New Roman" pitchFamily="18" charset="0"/>
              </a:rPr>
              <a:t>E </a:t>
            </a:r>
            <a:r>
              <a:rPr lang="en-US" sz="2400" dirty="0" smtClean="0">
                <a:latin typeface="Times New Roman" pitchFamily="18" charset="0"/>
                <a:cs typeface="Times New Roman" pitchFamily="18" charset="0"/>
              </a:rPr>
              <a:t>should be interpreted as the value of the internal energy relative to its value at </a:t>
            </a:r>
            <a:r>
              <a:rPr lang="en-US" sz="2400" i="1" dirty="0" smtClean="0">
                <a:latin typeface="Times New Roman" pitchFamily="18" charset="0"/>
                <a:cs typeface="Times New Roman" pitchFamily="18" charset="0"/>
              </a:rPr>
              <a:t>T </a:t>
            </a:r>
            <a:r>
              <a:rPr lang="en-US" sz="2400" dirty="0" smtClean="0">
                <a:latin typeface="Times New Roman" pitchFamily="18" charset="0"/>
                <a:cs typeface="Times New Roman" pitchFamily="18" charset="0"/>
              </a:rPr>
              <a:t>= 0, </a:t>
            </a:r>
            <a:r>
              <a:rPr lang="en-US" sz="2400" i="1" dirty="0" smtClean="0">
                <a:latin typeface="Times New Roman" pitchFamily="18" charset="0"/>
                <a:cs typeface="Times New Roman" pitchFamily="18" charset="0"/>
              </a:rPr>
              <a:t>U</a:t>
            </a:r>
            <a:r>
              <a:rPr lang="en-US" sz="2400" dirty="0" smtClean="0">
                <a:latin typeface="Times New Roman" pitchFamily="18" charset="0"/>
                <a:cs typeface="Times New Roman" pitchFamily="18" charset="0"/>
              </a:rPr>
              <a:t>(0). Therefore, to obtain the conventional internal energy </a:t>
            </a:r>
            <a:r>
              <a:rPr lang="en-US" sz="2400" i="1" dirty="0" smtClean="0">
                <a:latin typeface="Times New Roman" pitchFamily="18" charset="0"/>
                <a:cs typeface="Times New Roman" pitchFamily="18" charset="0"/>
              </a:rPr>
              <a:t>U</a:t>
            </a:r>
            <a:r>
              <a:rPr lang="en-US" sz="2400" dirty="0" smtClean="0">
                <a:latin typeface="Times New Roman" pitchFamily="18" charset="0"/>
                <a:cs typeface="Times New Roman" pitchFamily="18" charset="0"/>
              </a:rPr>
              <a:t>, we must add the internal energy at </a:t>
            </a:r>
            <a:r>
              <a:rPr lang="en-US" sz="2400" i="1" dirty="0" smtClean="0">
                <a:latin typeface="Times New Roman" pitchFamily="18" charset="0"/>
                <a:cs typeface="Times New Roman" pitchFamily="18" charset="0"/>
              </a:rPr>
              <a:t>T </a:t>
            </a:r>
            <a:r>
              <a:rPr lang="en-US" sz="2400" dirty="0" smtClean="0">
                <a:latin typeface="Times New Roman" pitchFamily="18" charset="0"/>
                <a:cs typeface="Times New Roman" pitchFamily="18" charset="0"/>
              </a:rPr>
              <a:t>= 0:</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U </a:t>
            </a:r>
            <a:r>
              <a:rPr lang="en-US" sz="2400" b="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U</a:t>
            </a:r>
            <a:r>
              <a:rPr lang="en-US" sz="2400" b="1" dirty="0" smtClean="0">
                <a:latin typeface="Times New Roman" pitchFamily="18" charset="0"/>
                <a:cs typeface="Times New Roman" pitchFamily="18" charset="0"/>
              </a:rPr>
              <a:t>(0) + </a:t>
            </a:r>
            <a:r>
              <a:rPr lang="en-US" sz="2400" b="1" i="1" dirty="0" smtClean="0">
                <a:latin typeface="Times New Roman" pitchFamily="18" charset="0"/>
                <a:cs typeface="Times New Roman" pitchFamily="18" charset="0"/>
              </a:rPr>
              <a:t>E</a:t>
            </a:r>
            <a:r>
              <a:rPr lang="en-US" sz="2400" b="1" dirty="0" smtClean="0">
                <a:latin typeface="Times New Roman" pitchFamily="18" charset="0"/>
                <a:cs typeface="Times New Roman" pitchFamily="18" charset="0"/>
              </a:rPr>
              <a:t> </a:t>
            </a:r>
          </a:p>
          <a:p>
            <a:pPr>
              <a:buFont typeface="Wingdings" pitchFamily="2" charset="2"/>
              <a:buChar char="v"/>
            </a:pPr>
            <a:r>
              <a:rPr lang="en-US" sz="2400" dirty="0" smtClean="0">
                <a:latin typeface="Times New Roman" pitchFamily="18" charset="0"/>
                <a:cs typeface="Times New Roman" pitchFamily="18" charset="0"/>
              </a:rPr>
              <a:t>Secondly, because the partition function may depend on variables other than the temperature (for example, the volume), the derivative with respect to β  is actually a </a:t>
            </a:r>
            <a:r>
              <a:rPr lang="en-US" sz="2400" i="1" dirty="0" smtClean="0">
                <a:latin typeface="Times New Roman" pitchFamily="18" charset="0"/>
                <a:cs typeface="Times New Roman" pitchFamily="18" charset="0"/>
              </a:rPr>
              <a:t>partial </a:t>
            </a:r>
            <a:r>
              <a:rPr lang="en-US" sz="2400" dirty="0" smtClean="0">
                <a:latin typeface="Times New Roman" pitchFamily="18" charset="0"/>
                <a:cs typeface="Times New Roman" pitchFamily="18" charset="0"/>
              </a:rPr>
              <a:t>derivative with these other variables held constant. The complete expression relating the molecular partition function to the thermodynamic internal energy of a system of independent molecules is therefore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buFont typeface="Wingdings" pitchFamily="2" charset="2"/>
              <a:buChar char="v"/>
            </a:pPr>
            <a:r>
              <a:rPr lang="en-US" sz="2400" i="1" dirty="0" smtClean="0">
                <a:latin typeface="Times New Roman" pitchFamily="18" charset="0"/>
                <a:cs typeface="Times New Roman" pitchFamily="18" charset="0"/>
              </a:rPr>
              <a:t> </a:t>
            </a:r>
            <a:r>
              <a:rPr lang="en-US" sz="2400" dirty="0" smtClean="0"/>
              <a:t>An equivalent form is obtained by noting that </a:t>
            </a:r>
            <a:r>
              <a:rPr lang="en-US" sz="2400" dirty="0" err="1" smtClean="0"/>
              <a:t>d</a:t>
            </a:r>
            <a:r>
              <a:rPr lang="en-US" sz="2400" i="1" dirty="0" err="1" smtClean="0"/>
              <a:t>x</a:t>
            </a:r>
            <a:r>
              <a:rPr lang="en-US" sz="2400" dirty="0" smtClean="0"/>
              <a:t>/</a:t>
            </a:r>
            <a:r>
              <a:rPr lang="en-US" sz="2400" i="1" dirty="0" smtClean="0"/>
              <a:t>x </a:t>
            </a:r>
            <a:r>
              <a:rPr lang="en-US" sz="2400" dirty="0" smtClean="0"/>
              <a:t>= d </a:t>
            </a:r>
            <a:r>
              <a:rPr lang="en-US" sz="2400" dirty="0" err="1" smtClean="0"/>
              <a:t>ln</a:t>
            </a:r>
            <a:r>
              <a:rPr lang="en-US" sz="2400" dirty="0" smtClean="0"/>
              <a:t> </a:t>
            </a:r>
            <a:r>
              <a:rPr lang="en-US" sz="2400" i="1" dirty="0" smtClean="0"/>
              <a:t>x</a:t>
            </a:r>
            <a:r>
              <a:rPr lang="en-US" sz="2400" dirty="0" smtClean="0"/>
              <a:t>:</a:t>
            </a:r>
          </a:p>
          <a:p>
            <a:r>
              <a:rPr lang="en-US" sz="2400" dirty="0" smtClean="0"/>
              <a:t/>
            </a:r>
            <a:br>
              <a:rPr lang="en-US" sz="2400" dirty="0" smtClean="0"/>
            </a:br>
            <a:endParaRPr lang="en-US" sz="2400" i="1" dirty="0" smtClean="0">
              <a:latin typeface="Times New Roman" pitchFamily="18" charset="0"/>
              <a:cs typeface="Times New Roman" pitchFamily="18" charset="0"/>
            </a:endParaRPr>
          </a:p>
        </p:txBody>
      </p:sp>
      <p:pic>
        <p:nvPicPr>
          <p:cNvPr id="281602" name="Picture 2"/>
          <p:cNvPicPr>
            <a:picLocks noChangeAspect="1" noChangeArrowheads="1"/>
          </p:cNvPicPr>
          <p:nvPr/>
        </p:nvPicPr>
        <p:blipFill>
          <a:blip r:embed="rId2"/>
          <a:srcRect/>
          <a:stretch>
            <a:fillRect/>
          </a:stretch>
        </p:blipFill>
        <p:spPr bwMode="auto">
          <a:xfrm>
            <a:off x="1752600" y="4419600"/>
            <a:ext cx="1752600" cy="969180"/>
          </a:xfrm>
          <a:prstGeom prst="rect">
            <a:avLst/>
          </a:prstGeom>
          <a:noFill/>
          <a:ln w="9525">
            <a:noFill/>
            <a:miter lim="800000"/>
            <a:headEnd/>
            <a:tailEnd/>
          </a:ln>
          <a:effectLst/>
        </p:spPr>
      </p:pic>
      <p:pic>
        <p:nvPicPr>
          <p:cNvPr id="281603" name="Picture 3"/>
          <p:cNvPicPr>
            <a:picLocks noChangeAspect="1" noChangeArrowheads="1"/>
          </p:cNvPicPr>
          <p:nvPr/>
        </p:nvPicPr>
        <p:blipFill>
          <a:blip r:embed="rId3"/>
          <a:srcRect/>
          <a:stretch>
            <a:fillRect/>
          </a:stretch>
        </p:blipFill>
        <p:spPr bwMode="auto">
          <a:xfrm>
            <a:off x="3124200" y="6023828"/>
            <a:ext cx="2667000" cy="834172"/>
          </a:xfrm>
          <a:prstGeom prst="rect">
            <a:avLst/>
          </a:prstGeom>
          <a:noFill/>
          <a:ln w="9525">
            <a:noFill/>
            <a:miter lim="800000"/>
            <a:headEnd/>
            <a:tailEnd/>
          </a:ln>
          <a:effectLst/>
        </p:spPr>
      </p:pic>
    </p:spTree>
    <p:extLst>
      <p:ext uri="{BB962C8B-B14F-4D97-AF65-F5344CB8AC3E}">
        <p14:creationId xmlns:p14="http://schemas.microsoft.com/office/powerpoint/2010/main" val="2856947115"/>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51840BD-F3F3-4B8B-8D29-CE47E9D34B1A}" type="slidenum">
              <a:rPr lang="en-US" smtClean="0"/>
              <a:pPr>
                <a:defRPr/>
              </a:pPr>
              <a:t>51</a:t>
            </a:fld>
            <a:endParaRPr lang="en-US"/>
          </a:p>
        </p:txBody>
      </p:sp>
      <p:sp>
        <p:nvSpPr>
          <p:cNvPr id="110596" name="Title 1"/>
          <p:cNvSpPr>
            <a:spLocks noGrp="1"/>
          </p:cNvSpPr>
          <p:nvPr>
            <p:ph type="title"/>
          </p:nvPr>
        </p:nvSpPr>
        <p:spPr>
          <a:xfrm>
            <a:off x="0" y="0"/>
            <a:ext cx="9906000" cy="533400"/>
          </a:xfrm>
          <a:solidFill>
            <a:schemeClr val="bg1">
              <a:lumMod val="95000"/>
            </a:schemeClr>
          </a:solidFill>
        </p:spPr>
        <p:txBody>
          <a:bodyPr/>
          <a:lstStyle/>
          <a:p>
            <a:pPr lvl="0"/>
            <a:r>
              <a:rPr lang="en-US" sz="2800" b="1" dirty="0" smtClean="0"/>
              <a:t/>
            </a:r>
            <a:br>
              <a:rPr lang="en-US" sz="2800" b="1" dirty="0" smtClean="0"/>
            </a:br>
            <a:r>
              <a:rPr lang="en-US" sz="2800" b="1" dirty="0" smtClean="0"/>
              <a:t>The statistical entropy</a:t>
            </a:r>
            <a:r>
              <a:rPr lang="en-US" sz="2800" dirty="0" smtClean="0"/>
              <a:t> </a:t>
            </a:r>
            <a:br>
              <a:rPr lang="en-US" sz="2800" dirty="0" smtClean="0"/>
            </a:br>
            <a:endParaRPr lang="en-US" sz="2800" b="1" i="1" dirty="0">
              <a:latin typeface="Times New Roman" pitchFamily="18" charset="0"/>
              <a:cs typeface="Times New Roman" pitchFamily="18" charset="0"/>
            </a:endParaRPr>
          </a:p>
        </p:txBody>
      </p:sp>
      <p:cxnSp>
        <p:nvCxnSpPr>
          <p:cNvPr id="5" name="Straight Connector 4"/>
          <p:cNvCxnSpPr/>
          <p:nvPr/>
        </p:nvCxnSpPr>
        <p:spPr>
          <a:xfrm>
            <a:off x="-1" y="5334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 y="838200"/>
            <a:ext cx="6096000" cy="400110"/>
          </a:xfrm>
          <a:prstGeom prst="rect">
            <a:avLst/>
          </a:prstGeom>
        </p:spPr>
        <p:txBody>
          <a:bodyPr wrap="square">
            <a:spAutoFit/>
          </a:bodyPr>
          <a:lstStyle/>
          <a:p>
            <a:pPr>
              <a:buFont typeface="Wingdings" pitchFamily="2" charset="2"/>
              <a:buChar char="v"/>
            </a:pPr>
            <a:endParaRPr lang="en-US" sz="2000" dirty="0">
              <a:latin typeface="Times New Roman" pitchFamily="18" charset="0"/>
              <a:cs typeface="Times New Roman" pitchFamily="18" charset="0"/>
            </a:endParaRPr>
          </a:p>
        </p:txBody>
      </p:sp>
      <p:sp>
        <p:nvSpPr>
          <p:cNvPr id="14" name="Rectangle 13"/>
          <p:cNvSpPr/>
          <p:nvPr/>
        </p:nvSpPr>
        <p:spPr>
          <a:xfrm>
            <a:off x="228600" y="685800"/>
            <a:ext cx="9448800" cy="5170646"/>
          </a:xfrm>
          <a:prstGeom prst="rect">
            <a:avLst/>
          </a:prstGeom>
        </p:spPr>
        <p:txBody>
          <a:bodyPr wrap="square">
            <a:spAutoFit/>
          </a:bodyPr>
          <a:lstStyle/>
          <a:p>
            <a:pPr>
              <a:buFont typeface="Wingdings" pitchFamily="2" charset="2"/>
              <a:buChar char="v"/>
            </a:pPr>
            <a:r>
              <a:rPr lang="en-US" sz="2200" dirty="0" smtClean="0">
                <a:latin typeface="Times New Roman" pitchFamily="18" charset="0"/>
                <a:cs typeface="Times New Roman" pitchFamily="18" charset="0"/>
              </a:rPr>
              <a:t>If it is true that the partition function contains all thermodynamic information, then it must be possible to use it to calculate the entropy as well as the internal energy. </a:t>
            </a:r>
          </a:p>
          <a:p>
            <a:pPr>
              <a:buFont typeface="Wingdings" pitchFamily="2" charset="2"/>
              <a:buChar char="v"/>
            </a:pPr>
            <a:r>
              <a:rPr lang="en-US" sz="2200" b="1" dirty="0" smtClean="0">
                <a:latin typeface="Times New Roman" pitchFamily="18" charset="0"/>
                <a:cs typeface="Times New Roman" pitchFamily="18" charset="0"/>
              </a:rPr>
              <a:t>Entropy</a:t>
            </a:r>
            <a:r>
              <a:rPr lang="en-US" sz="2200" dirty="0" smtClean="0">
                <a:latin typeface="Times New Roman" pitchFamily="18" charset="0"/>
                <a:cs typeface="Times New Roman" pitchFamily="18" charset="0"/>
              </a:rPr>
              <a:t> is related to the dispersal of energy and that the partition function is a measure of the number of thermally accessible states, we can be confident that the two are indeed related.</a:t>
            </a:r>
          </a:p>
          <a:p>
            <a:pPr>
              <a:buFont typeface="Wingdings" pitchFamily="2" charset="2"/>
              <a:buChar char="v"/>
            </a:pPr>
            <a:r>
              <a:rPr lang="en-US" sz="2200" dirty="0" smtClean="0">
                <a:latin typeface="Times New Roman" pitchFamily="18" charset="0"/>
                <a:cs typeface="Times New Roman" pitchFamily="18" charset="0"/>
              </a:rPr>
              <a:t> the </a:t>
            </a:r>
            <a:r>
              <a:rPr lang="en-US" sz="2200" b="1" dirty="0" smtClean="0">
                <a:latin typeface="Times New Roman" pitchFamily="18" charset="0"/>
                <a:cs typeface="Times New Roman" pitchFamily="18" charset="0"/>
              </a:rPr>
              <a:t>Boltzmann formula </a:t>
            </a:r>
            <a:r>
              <a:rPr lang="en-US" sz="2200" dirty="0" smtClean="0">
                <a:latin typeface="Times New Roman" pitchFamily="18" charset="0"/>
                <a:cs typeface="Times New Roman" pitchFamily="18" charset="0"/>
              </a:rPr>
              <a:t>for the entropy: </a:t>
            </a:r>
            <a:r>
              <a:rPr lang="en-US" sz="2200" b="1" i="1" dirty="0" smtClean="0">
                <a:solidFill>
                  <a:srgbClr val="FF0000"/>
                </a:solidFill>
                <a:latin typeface="Times New Roman" pitchFamily="18" charset="0"/>
                <a:cs typeface="Times New Roman" pitchFamily="18" charset="0"/>
              </a:rPr>
              <a:t>S </a:t>
            </a:r>
            <a:r>
              <a:rPr lang="en-US" sz="2200" b="1" dirty="0" smtClean="0">
                <a:solidFill>
                  <a:srgbClr val="FF0000"/>
                </a:solidFill>
                <a:latin typeface="Times New Roman" pitchFamily="18" charset="0"/>
                <a:cs typeface="Times New Roman" pitchFamily="18" charset="0"/>
              </a:rPr>
              <a:t>= </a:t>
            </a:r>
            <a:r>
              <a:rPr lang="en-US" sz="2200" b="1" i="1" dirty="0" smtClean="0">
                <a:solidFill>
                  <a:srgbClr val="FF0000"/>
                </a:solidFill>
                <a:latin typeface="Times New Roman" pitchFamily="18" charset="0"/>
                <a:cs typeface="Times New Roman" pitchFamily="18" charset="0"/>
              </a:rPr>
              <a:t>k </a:t>
            </a:r>
            <a:r>
              <a:rPr lang="en-US" sz="2200" b="1" dirty="0" err="1" smtClean="0">
                <a:solidFill>
                  <a:srgbClr val="FF0000"/>
                </a:solidFill>
                <a:latin typeface="Times New Roman" pitchFamily="18" charset="0"/>
                <a:cs typeface="Times New Roman" pitchFamily="18" charset="0"/>
              </a:rPr>
              <a:t>ln</a:t>
            </a:r>
            <a:r>
              <a:rPr lang="en-US" sz="2200" b="1" dirty="0" smtClean="0">
                <a:solidFill>
                  <a:srgbClr val="FF0000"/>
                </a:solidFill>
                <a:latin typeface="Times New Roman" pitchFamily="18" charset="0"/>
                <a:cs typeface="Times New Roman" pitchFamily="18" charset="0"/>
              </a:rPr>
              <a:t> </a:t>
            </a:r>
            <a:r>
              <a:rPr lang="en-US" sz="2200" b="1" i="1" dirty="0" smtClean="0">
                <a:solidFill>
                  <a:srgbClr val="FF0000"/>
                </a:solidFill>
                <a:latin typeface="Times New Roman" pitchFamily="18" charset="0"/>
                <a:cs typeface="Times New Roman" pitchFamily="18" charset="0"/>
              </a:rPr>
              <a:t>W</a:t>
            </a:r>
          </a:p>
          <a:p>
            <a:pPr>
              <a:buFont typeface="Wingdings" pitchFamily="2" charset="2"/>
              <a:buChar char="ü"/>
            </a:pPr>
            <a:r>
              <a:rPr lang="en-US" sz="2200" i="1" dirty="0" smtClean="0">
                <a:latin typeface="Times New Roman" pitchFamily="18" charset="0"/>
                <a:cs typeface="Times New Roman" pitchFamily="18" charset="0"/>
              </a:rPr>
              <a:t>W </a:t>
            </a:r>
            <a:r>
              <a:rPr lang="en-US" sz="2200" dirty="0" smtClean="0">
                <a:latin typeface="Times New Roman" pitchFamily="18" charset="0"/>
                <a:cs typeface="Times New Roman" pitchFamily="18" charset="0"/>
              </a:rPr>
              <a:t>is the weight of the most probable configuration of the system.</a:t>
            </a:r>
          </a:p>
          <a:p>
            <a:pPr>
              <a:buFont typeface="Wingdings" pitchFamily="2" charset="2"/>
              <a:buChar char="ü"/>
            </a:pPr>
            <a:r>
              <a:rPr lang="en-US" sz="2200" dirty="0" smtClean="0">
                <a:latin typeface="Times New Roman" pitchFamily="18" charset="0"/>
                <a:cs typeface="Times New Roman" pitchFamily="18" charset="0"/>
              </a:rPr>
              <a:t>Third Law of thermodynamics, that the entropies of all perfect crystals approach the same value as </a:t>
            </a:r>
            <a:r>
              <a:rPr lang="en-US" sz="2200" i="1" dirty="0" smtClean="0">
                <a:latin typeface="Times New Roman" pitchFamily="18" charset="0"/>
                <a:cs typeface="Times New Roman" pitchFamily="18" charset="0"/>
              </a:rPr>
              <a:t>T </a:t>
            </a:r>
            <a:r>
              <a:rPr lang="en-US" sz="2200" dirty="0" smtClean="0">
                <a:latin typeface="Times New Roman" pitchFamily="18" charset="0"/>
                <a:cs typeface="Times New Roman" pitchFamily="18" charset="0"/>
              </a:rPr>
              <a:t>→ 0 </a:t>
            </a:r>
          </a:p>
          <a:p>
            <a:pPr>
              <a:buFont typeface="Wingdings" pitchFamily="2" charset="2"/>
              <a:buChar char="ü"/>
            </a:pPr>
            <a:r>
              <a:rPr lang="en-US" sz="2200" i="1" dirty="0" smtClean="0">
                <a:latin typeface="Times New Roman" pitchFamily="18" charset="0"/>
                <a:cs typeface="Times New Roman" pitchFamily="18" charset="0"/>
              </a:rPr>
              <a:t>The temperature is lowered, the value of W, and hence of S, decreases</a:t>
            </a:r>
            <a:br>
              <a:rPr lang="en-US" sz="2200" i="1" dirty="0" smtClean="0">
                <a:latin typeface="Times New Roman" pitchFamily="18" charset="0"/>
                <a:cs typeface="Times New Roman" pitchFamily="18" charset="0"/>
              </a:rPr>
            </a:br>
            <a:r>
              <a:rPr lang="en-US" sz="2200" i="1" dirty="0" smtClean="0">
                <a:latin typeface="Times New Roman" pitchFamily="18" charset="0"/>
                <a:cs typeface="Times New Roman" pitchFamily="18" charset="0"/>
              </a:rPr>
              <a:t>because fewer configurations are compatible with the total energy. In the limit T → 0,</a:t>
            </a:r>
            <a:br>
              <a:rPr lang="en-US" sz="2200" i="1" dirty="0" smtClean="0">
                <a:latin typeface="Times New Roman" pitchFamily="18" charset="0"/>
                <a:cs typeface="Times New Roman" pitchFamily="18" charset="0"/>
              </a:rPr>
            </a:br>
            <a:r>
              <a:rPr lang="en-US" sz="2200" i="1" dirty="0" smtClean="0">
                <a:latin typeface="Times New Roman" pitchFamily="18" charset="0"/>
                <a:cs typeface="Times New Roman" pitchFamily="18" charset="0"/>
              </a:rPr>
              <a:t>W = 1, so </a:t>
            </a:r>
            <a:r>
              <a:rPr lang="en-US" sz="2200" i="1" dirty="0" err="1" smtClean="0">
                <a:latin typeface="Times New Roman" pitchFamily="18" charset="0"/>
                <a:cs typeface="Times New Roman" pitchFamily="18" charset="0"/>
              </a:rPr>
              <a:t>ln</a:t>
            </a:r>
            <a:r>
              <a:rPr lang="en-US" sz="2200" i="1" dirty="0" smtClean="0">
                <a:latin typeface="Times New Roman" pitchFamily="18" charset="0"/>
                <a:cs typeface="Times New Roman" pitchFamily="18" charset="0"/>
              </a:rPr>
              <a:t> W = 0, because only one configuration (every molecule in the lowest level) is compatible with E = 0. It follows that S → 0 as T → 0 </a:t>
            </a:r>
            <a:endParaRPr lang="en-US" sz="2200" i="1"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a:srcRect/>
          <a:stretch>
            <a:fillRect/>
          </a:stretch>
        </p:blipFill>
        <p:spPr bwMode="auto">
          <a:xfrm>
            <a:off x="1143000" y="5867400"/>
            <a:ext cx="2286000" cy="685800"/>
          </a:xfrm>
          <a:prstGeom prst="rect">
            <a:avLst/>
          </a:prstGeom>
          <a:noFill/>
          <a:ln w="9525">
            <a:noFill/>
            <a:miter lim="800000"/>
            <a:headEnd/>
            <a:tailEnd/>
          </a:ln>
          <a:effectLst/>
        </p:spPr>
      </p:pic>
    </p:spTree>
    <p:extLst>
      <p:ext uri="{BB962C8B-B14F-4D97-AF65-F5344CB8AC3E}">
        <p14:creationId xmlns:p14="http://schemas.microsoft.com/office/powerpoint/2010/main" val="3686238816"/>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533400"/>
          </a:xfrm>
        </p:spPr>
        <p:txBody>
          <a:bodyPr/>
          <a:lstStyle/>
          <a:p>
            <a:r>
              <a:rPr lang="en-US" sz="4800" b="1" i="1" dirty="0" smtClean="0">
                <a:latin typeface="Times New Roman" pitchFamily="18" charset="0"/>
                <a:cs typeface="Times New Roman" pitchFamily="18" charset="0"/>
              </a:rPr>
              <a:t>The canonical partition function</a:t>
            </a:r>
            <a:endParaRPr lang="en-US" dirty="0"/>
          </a:p>
        </p:txBody>
      </p:sp>
      <p:sp>
        <p:nvSpPr>
          <p:cNvPr id="3" name="Content Placeholder 2"/>
          <p:cNvSpPr>
            <a:spLocks noGrp="1"/>
          </p:cNvSpPr>
          <p:nvPr>
            <p:ph idx="1"/>
          </p:nvPr>
        </p:nvSpPr>
        <p:spPr>
          <a:xfrm>
            <a:off x="152400" y="838200"/>
            <a:ext cx="9525000" cy="4906963"/>
          </a:xfrm>
        </p:spPr>
        <p:txBody>
          <a:bodyPr/>
          <a:lstStyle/>
          <a:p>
            <a:pPr>
              <a:buNone/>
            </a:pPr>
            <a:r>
              <a:rPr lang="en-US" sz="2400" dirty="0" smtClean="0">
                <a:latin typeface="Times New Roman" pitchFamily="18" charset="0"/>
                <a:cs typeface="Times New Roman" pitchFamily="18" charset="0"/>
              </a:rPr>
              <a:t>The configuration of greatest weight, subject to the constraints that the total energy of the ensemble is constant at </a:t>
            </a:r>
            <a:r>
              <a:rPr lang="en-US" sz="2400" i="1" dirty="0" smtClean="0">
                <a:latin typeface="Times New Roman" pitchFamily="18" charset="0"/>
                <a:cs typeface="Times New Roman" pitchFamily="18" charset="0"/>
              </a:rPr>
              <a:t>L </a:t>
            </a:r>
            <a:r>
              <a:rPr lang="en-US" sz="2400" dirty="0" smtClean="0">
                <a:latin typeface="Times New Roman" pitchFamily="18" charset="0"/>
                <a:cs typeface="Times New Roman" pitchFamily="18" charset="0"/>
              </a:rPr>
              <a:t>and that the total number of members is fixed at </a:t>
            </a:r>
            <a:r>
              <a:rPr lang="en-US" sz="2400" i="1" dirty="0" smtClean="0">
                <a:latin typeface="Times New Roman" pitchFamily="18" charset="0"/>
                <a:cs typeface="Times New Roman" pitchFamily="18" charset="0"/>
              </a:rPr>
              <a:t>Ñ</a:t>
            </a:r>
            <a:r>
              <a:rPr lang="en-US" sz="2400" dirty="0" smtClean="0">
                <a:latin typeface="Times New Roman" pitchFamily="18" charset="0"/>
                <a:cs typeface="Times New Roman" pitchFamily="18" charset="0"/>
              </a:rPr>
              <a:t>, is given by the </a:t>
            </a:r>
            <a:r>
              <a:rPr lang="en-US" sz="2400" b="1" dirty="0" smtClean="0">
                <a:latin typeface="Times New Roman" pitchFamily="18" charset="0"/>
                <a:cs typeface="Times New Roman" pitchFamily="18" charset="0"/>
              </a:rPr>
              <a:t>canonical distribution</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0B1F9EE-6260-4724-853B-1007D1A1390A}" type="slidenum">
              <a:rPr lang="en-US" smtClean="0"/>
              <a:pPr>
                <a:defRPr/>
              </a:pPr>
              <a:t>52</a:t>
            </a:fld>
            <a:endParaRPr lang="en-US"/>
          </a:p>
        </p:txBody>
      </p:sp>
      <p:cxnSp>
        <p:nvCxnSpPr>
          <p:cNvPr id="5" name="Straight Connector 4"/>
          <p:cNvCxnSpPr/>
          <p:nvPr/>
        </p:nvCxnSpPr>
        <p:spPr>
          <a:xfrm>
            <a:off x="-1" y="661916"/>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283651" name="Picture 3"/>
          <p:cNvPicPr>
            <a:picLocks noChangeAspect="1" noChangeArrowheads="1"/>
          </p:cNvPicPr>
          <p:nvPr/>
        </p:nvPicPr>
        <p:blipFill>
          <a:blip r:embed="rId2"/>
          <a:srcRect/>
          <a:stretch>
            <a:fillRect/>
          </a:stretch>
        </p:blipFill>
        <p:spPr bwMode="auto">
          <a:xfrm>
            <a:off x="3886200" y="2209800"/>
            <a:ext cx="2514600" cy="824288"/>
          </a:xfrm>
          <a:prstGeom prst="rect">
            <a:avLst/>
          </a:prstGeom>
          <a:noFill/>
          <a:ln w="9525">
            <a:noFill/>
            <a:miter lim="800000"/>
            <a:headEnd/>
            <a:tailEnd/>
          </a:ln>
          <a:effectLst/>
        </p:spPr>
      </p:pic>
      <p:sp>
        <p:nvSpPr>
          <p:cNvPr id="8" name="Rectangle 7"/>
          <p:cNvSpPr/>
          <p:nvPr/>
        </p:nvSpPr>
        <p:spPr>
          <a:xfrm>
            <a:off x="152400" y="2971800"/>
            <a:ext cx="9525000" cy="4524315"/>
          </a:xfrm>
          <a:prstGeom prst="rect">
            <a:avLst/>
          </a:prstGeom>
        </p:spPr>
        <p:txBody>
          <a:bodyPr wrap="square">
            <a:spAutoFit/>
          </a:bodyPr>
          <a:lstStyle/>
          <a:p>
            <a:r>
              <a:rPr lang="en-US" sz="2400" i="1" dirty="0" smtClean="0">
                <a:latin typeface="Times New Roman" pitchFamily="18" charset="0"/>
                <a:cs typeface="Times New Roman" pitchFamily="18" charset="0"/>
              </a:rPr>
              <a:t>The quantity Q, which is a function of the temperature, is called the </a:t>
            </a:r>
            <a:r>
              <a:rPr lang="en-US" sz="2400" b="1" i="1" dirty="0" smtClean="0">
                <a:latin typeface="Times New Roman" pitchFamily="18" charset="0"/>
                <a:cs typeface="Times New Roman" pitchFamily="18" charset="0"/>
              </a:rPr>
              <a:t>canonical partition function</a:t>
            </a:r>
            <a:r>
              <a:rPr lang="en-US" sz="2400" i="1" dirty="0" smtClean="0">
                <a:latin typeface="Times New Roman" pitchFamily="18" charset="0"/>
                <a:cs typeface="Times New Roman" pitchFamily="18" charset="0"/>
              </a:rPr>
              <a:t>. </a:t>
            </a:r>
          </a:p>
          <a:p>
            <a:r>
              <a:rPr lang="en-US" sz="2400" b="1" i="1" dirty="0" smtClean="0">
                <a:solidFill>
                  <a:srgbClr val="FF0000"/>
                </a:solidFill>
                <a:latin typeface="Times New Roman" pitchFamily="18" charset="0"/>
                <a:cs typeface="Times New Roman" pitchFamily="18" charset="0"/>
              </a:rPr>
              <a:t>The thermodynamic information in the partition function</a:t>
            </a:r>
            <a:r>
              <a:rPr lang="en-US" sz="2400" i="1" dirty="0" smtClean="0">
                <a:solidFill>
                  <a:srgbClr val="FF0000"/>
                </a:solidFill>
                <a:latin typeface="Times New Roman" pitchFamily="18" charset="0"/>
                <a:cs typeface="Times New Roman" pitchFamily="18" charset="0"/>
              </a:rPr>
              <a:t> </a:t>
            </a:r>
            <a:br>
              <a:rPr lang="en-US" sz="2400" i="1" dirty="0" smtClean="0">
                <a:solidFill>
                  <a:srgbClr val="FF0000"/>
                </a:solidFill>
                <a:latin typeface="Times New Roman" pitchFamily="18" charset="0"/>
                <a:cs typeface="Times New Roman" pitchFamily="18" charset="0"/>
              </a:rPr>
            </a:br>
            <a:endParaRPr lang="en-US" sz="2400" i="1" dirty="0" smtClean="0">
              <a:solidFill>
                <a:srgbClr val="FF0000"/>
              </a:solidFill>
              <a:latin typeface="Times New Roman" pitchFamily="18" charset="0"/>
              <a:cs typeface="Times New Roman" pitchFamily="18" charset="0"/>
            </a:endParaRPr>
          </a:p>
          <a:p>
            <a:pPr>
              <a:buFont typeface="Wingdings" pitchFamily="2" charset="2"/>
              <a:buChar char="v"/>
            </a:pPr>
            <a:r>
              <a:rPr lang="en-US" sz="2400" i="1" dirty="0" smtClean="0">
                <a:latin typeface="Times New Roman" pitchFamily="18" charset="0"/>
                <a:cs typeface="Times New Roman" pitchFamily="18" charset="0"/>
              </a:rPr>
              <a:t>Like the molecular partition function, the canonical partition function carries all the thermodynamic information about a system.</a:t>
            </a:r>
          </a:p>
          <a:p>
            <a:pPr>
              <a:buFont typeface="Wingdings" pitchFamily="2" charset="2"/>
              <a:buChar char="v"/>
            </a:pPr>
            <a:r>
              <a:rPr lang="en-US" sz="2400" i="1" dirty="0" smtClean="0">
                <a:latin typeface="Times New Roman" pitchFamily="18" charset="0"/>
                <a:cs typeface="Times New Roman" pitchFamily="18" charset="0"/>
              </a:rPr>
              <a:t> Q is more general than q because it does not assume that the molecules are independent. </a:t>
            </a:r>
          </a:p>
          <a:p>
            <a:pPr>
              <a:buFont typeface="Wingdings" pitchFamily="2" charset="2"/>
              <a:buChar char="v"/>
            </a:pPr>
            <a:r>
              <a:rPr lang="en-US" sz="2400" i="1" dirty="0" smtClean="0">
                <a:latin typeface="Times New Roman" pitchFamily="18" charset="0"/>
                <a:cs typeface="Times New Roman" pitchFamily="18" charset="0"/>
              </a:rPr>
              <a:t>We can therefore use Q to discuss the properties of condensed phases and real gases where molecular interactions are important. </a:t>
            </a:r>
            <a:br>
              <a:rPr lang="en-US" sz="2400" i="1"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
            </a:r>
            <a:br>
              <a:rPr lang="en-US" sz="2400" i="1" dirty="0" smtClean="0">
                <a:solidFill>
                  <a:srgbClr val="FF0000"/>
                </a:solidFill>
                <a:latin typeface="Times New Roman" pitchFamily="18" charset="0"/>
                <a:cs typeface="Times New Roman" pitchFamily="18" charset="0"/>
              </a:rPr>
            </a:br>
            <a:endParaRPr lang="en-US" sz="2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4304415"/>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533400"/>
          </a:xfrm>
        </p:spPr>
        <p:txBody>
          <a:bodyPr/>
          <a:lstStyle/>
          <a:p>
            <a:r>
              <a:rPr lang="en-US" sz="4800" b="1" dirty="0" smtClean="0"/>
              <a:t/>
            </a:r>
            <a:br>
              <a:rPr lang="en-US" sz="4800" b="1" dirty="0" smtClean="0"/>
            </a:br>
            <a:r>
              <a:rPr lang="en-US" sz="4800" b="1" dirty="0" smtClean="0"/>
              <a:t>The internal energy</a:t>
            </a:r>
            <a:r>
              <a:rPr lang="en-US" sz="4800" dirty="0" smtClean="0"/>
              <a:t> </a:t>
            </a:r>
            <a:br>
              <a:rPr lang="en-US" sz="4800" dirty="0" smtClean="0"/>
            </a:br>
            <a:endParaRPr lang="en-US" dirty="0"/>
          </a:p>
        </p:txBody>
      </p:sp>
      <p:sp>
        <p:nvSpPr>
          <p:cNvPr id="3" name="Content Placeholder 2"/>
          <p:cNvSpPr>
            <a:spLocks noGrp="1"/>
          </p:cNvSpPr>
          <p:nvPr>
            <p:ph idx="1"/>
          </p:nvPr>
        </p:nvSpPr>
        <p:spPr>
          <a:xfrm>
            <a:off x="152400" y="838200"/>
            <a:ext cx="9525000" cy="5715000"/>
          </a:xfrm>
        </p:spPr>
        <p:txBody>
          <a:bodyPr/>
          <a:lstStyle/>
          <a:p>
            <a:pPr>
              <a:buNone/>
            </a:pPr>
            <a:r>
              <a:rPr lang="en-US" sz="2400" i="1" dirty="0" smtClean="0">
                <a:latin typeface="Times New Roman" pitchFamily="18" charset="0"/>
                <a:cs typeface="Times New Roman" pitchFamily="18" charset="0"/>
              </a:rPr>
              <a:t>If the total energy of the ensemble is L, and there are Ñ members, the average energy of a member is E = L/Ñ. We use this quantity to calculate the internal energy of the system in the limit of Ñ (and L) approaching infinity: </a:t>
            </a:r>
          </a:p>
          <a:p>
            <a:pPr>
              <a:buNone/>
            </a:pPr>
            <a:endParaRPr lang="en-US" sz="2400" i="1" dirty="0" smtClean="0">
              <a:latin typeface="Times New Roman" pitchFamily="18" charset="0"/>
              <a:cs typeface="Times New Roman" pitchFamily="18" charset="0"/>
            </a:endParaRPr>
          </a:p>
          <a:p>
            <a:pPr>
              <a:buNone/>
            </a:pPr>
            <a:r>
              <a:rPr lang="en-US" sz="2400" i="1" dirty="0" smtClean="0">
                <a:latin typeface="Times New Roman" pitchFamily="18" charset="0"/>
                <a:cs typeface="Times New Roman" pitchFamily="18" charset="0"/>
              </a:rPr>
              <a:t>The fraction, "</a:t>
            </a:r>
            <a:r>
              <a:rPr lang="en-US" sz="2400" i="1" dirty="0" err="1" smtClean="0">
                <a:latin typeface="Times New Roman" pitchFamily="18" charset="0"/>
                <a:cs typeface="Times New Roman" pitchFamily="18" charset="0"/>
              </a:rPr>
              <a:t>i</a:t>
            </a:r>
            <a:r>
              <a:rPr lang="en-US" sz="2400" i="1" dirty="0" smtClean="0">
                <a:latin typeface="Times New Roman" pitchFamily="18" charset="0"/>
                <a:cs typeface="Times New Roman" pitchFamily="18" charset="0"/>
              </a:rPr>
              <a:t>, of members of the ensemble in a state </a:t>
            </a:r>
            <a:r>
              <a:rPr lang="en-US" sz="2400" i="1" dirty="0" err="1" smtClean="0">
                <a:latin typeface="Times New Roman" pitchFamily="18" charset="0"/>
                <a:cs typeface="Times New Roman" pitchFamily="18" charset="0"/>
              </a:rPr>
              <a:t>i</a:t>
            </a:r>
            <a:r>
              <a:rPr lang="en-US" sz="2400" i="1" dirty="0" smtClean="0">
                <a:latin typeface="Times New Roman" pitchFamily="18" charset="0"/>
                <a:cs typeface="Times New Roman" pitchFamily="18" charset="0"/>
              </a:rPr>
              <a:t> with energy </a:t>
            </a:r>
            <a:r>
              <a:rPr lang="en-US" sz="2400" i="1" dirty="0" err="1" smtClean="0">
                <a:latin typeface="Times New Roman" pitchFamily="18" charset="0"/>
                <a:cs typeface="Times New Roman" pitchFamily="18" charset="0"/>
              </a:rPr>
              <a:t>Ei</a:t>
            </a:r>
            <a:r>
              <a:rPr lang="en-US" sz="2400" i="1" dirty="0" smtClean="0">
                <a:latin typeface="Times New Roman" pitchFamily="18" charset="0"/>
                <a:cs typeface="Times New Roman" pitchFamily="18" charset="0"/>
              </a:rPr>
              <a:t> is given by </a:t>
            </a:r>
          </a:p>
          <a:p>
            <a:pPr>
              <a:buNone/>
            </a:pPr>
            <a:endParaRPr lang="en-US" sz="2400" i="1" dirty="0" smtClean="0">
              <a:latin typeface="Times New Roman" pitchFamily="18" charset="0"/>
              <a:cs typeface="Times New Roman" pitchFamily="18" charset="0"/>
            </a:endParaRPr>
          </a:p>
          <a:p>
            <a:pPr>
              <a:buNone/>
            </a:pPr>
            <a:r>
              <a:rPr lang="en-US" sz="2400" i="1" dirty="0" smtClean="0">
                <a:latin typeface="Times New Roman" pitchFamily="18" charset="0"/>
                <a:cs typeface="Times New Roman" pitchFamily="18" charset="0"/>
              </a:rPr>
              <a:t>It follows that the internal energy is given by </a:t>
            </a:r>
          </a:p>
        </p:txBody>
      </p:sp>
      <p:sp>
        <p:nvSpPr>
          <p:cNvPr id="4" name="Slide Number Placeholder 3"/>
          <p:cNvSpPr>
            <a:spLocks noGrp="1"/>
          </p:cNvSpPr>
          <p:nvPr>
            <p:ph type="sldNum" sz="quarter" idx="12"/>
          </p:nvPr>
        </p:nvSpPr>
        <p:spPr/>
        <p:txBody>
          <a:bodyPr/>
          <a:lstStyle/>
          <a:p>
            <a:pPr>
              <a:defRPr/>
            </a:pPr>
            <a:fld id="{70B1F9EE-6260-4724-853B-1007D1A1390A}" type="slidenum">
              <a:rPr lang="en-US" smtClean="0"/>
              <a:pPr>
                <a:defRPr/>
              </a:pPr>
              <a:t>53</a:t>
            </a:fld>
            <a:endParaRPr lang="en-US"/>
          </a:p>
        </p:txBody>
      </p:sp>
      <p:cxnSp>
        <p:nvCxnSpPr>
          <p:cNvPr id="5" name="Straight Connector 4"/>
          <p:cNvCxnSpPr/>
          <p:nvPr/>
        </p:nvCxnSpPr>
        <p:spPr>
          <a:xfrm>
            <a:off x="-1" y="661916"/>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284674" name="Picture 2"/>
          <p:cNvPicPr>
            <a:picLocks noChangeAspect="1" noChangeArrowheads="1"/>
          </p:cNvPicPr>
          <p:nvPr/>
        </p:nvPicPr>
        <p:blipFill>
          <a:blip r:embed="rId2"/>
          <a:srcRect/>
          <a:stretch>
            <a:fillRect/>
          </a:stretch>
        </p:blipFill>
        <p:spPr bwMode="auto">
          <a:xfrm>
            <a:off x="1752600" y="2057400"/>
            <a:ext cx="4181475" cy="609600"/>
          </a:xfrm>
          <a:prstGeom prst="rect">
            <a:avLst/>
          </a:prstGeom>
          <a:noFill/>
          <a:ln w="9525">
            <a:noFill/>
            <a:miter lim="800000"/>
            <a:headEnd/>
            <a:tailEnd/>
          </a:ln>
          <a:effectLst/>
        </p:spPr>
      </p:pic>
      <p:pic>
        <p:nvPicPr>
          <p:cNvPr id="284675" name="Picture 3"/>
          <p:cNvPicPr>
            <a:picLocks noChangeAspect="1" noChangeArrowheads="1"/>
          </p:cNvPicPr>
          <p:nvPr/>
        </p:nvPicPr>
        <p:blipFill>
          <a:blip r:embed="rId3"/>
          <a:srcRect/>
          <a:stretch>
            <a:fillRect/>
          </a:stretch>
        </p:blipFill>
        <p:spPr bwMode="auto">
          <a:xfrm>
            <a:off x="2133600" y="3429000"/>
            <a:ext cx="1477479" cy="733425"/>
          </a:xfrm>
          <a:prstGeom prst="rect">
            <a:avLst/>
          </a:prstGeom>
          <a:noFill/>
          <a:ln w="9525">
            <a:noFill/>
            <a:miter lim="800000"/>
            <a:headEnd/>
            <a:tailEnd/>
          </a:ln>
          <a:effectLst/>
        </p:spPr>
      </p:pic>
      <p:pic>
        <p:nvPicPr>
          <p:cNvPr id="284676" name="Picture 4"/>
          <p:cNvPicPr>
            <a:picLocks noChangeAspect="1" noChangeArrowheads="1"/>
          </p:cNvPicPr>
          <p:nvPr/>
        </p:nvPicPr>
        <p:blipFill>
          <a:blip r:embed="rId4"/>
          <a:srcRect/>
          <a:stretch>
            <a:fillRect/>
          </a:stretch>
        </p:blipFill>
        <p:spPr bwMode="auto">
          <a:xfrm>
            <a:off x="1371600" y="4495800"/>
            <a:ext cx="4082143" cy="990600"/>
          </a:xfrm>
          <a:prstGeom prst="rect">
            <a:avLst/>
          </a:prstGeom>
          <a:noFill/>
          <a:ln w="9525">
            <a:noFill/>
            <a:miter lim="800000"/>
            <a:headEnd/>
            <a:tailEnd/>
          </a:ln>
          <a:effectLst/>
        </p:spPr>
      </p:pic>
      <p:pic>
        <p:nvPicPr>
          <p:cNvPr id="284677" name="Picture 5"/>
          <p:cNvPicPr>
            <a:picLocks noChangeAspect="1" noChangeArrowheads="1"/>
          </p:cNvPicPr>
          <p:nvPr/>
        </p:nvPicPr>
        <p:blipFill>
          <a:blip r:embed="rId5"/>
          <a:srcRect/>
          <a:stretch>
            <a:fillRect/>
          </a:stretch>
        </p:blipFill>
        <p:spPr bwMode="auto">
          <a:xfrm>
            <a:off x="914401" y="5679232"/>
            <a:ext cx="4343400" cy="797767"/>
          </a:xfrm>
          <a:prstGeom prst="rect">
            <a:avLst/>
          </a:prstGeom>
          <a:noFill/>
          <a:ln w="9525">
            <a:noFill/>
            <a:miter lim="800000"/>
            <a:headEnd/>
            <a:tailEnd/>
          </a:ln>
          <a:effectLst/>
        </p:spPr>
      </p:pic>
    </p:spTree>
    <p:extLst>
      <p:ext uri="{BB962C8B-B14F-4D97-AF65-F5344CB8AC3E}">
        <p14:creationId xmlns:p14="http://schemas.microsoft.com/office/powerpoint/2010/main" val="3485064587"/>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533400"/>
          </a:xfrm>
        </p:spPr>
        <p:txBody>
          <a:bodyPr/>
          <a:lstStyle/>
          <a:p>
            <a:r>
              <a:rPr lang="en-US" sz="4800" b="1" dirty="0" smtClean="0"/>
              <a:t/>
            </a:r>
            <a:br>
              <a:rPr lang="en-US" sz="4800" b="1" dirty="0" smtClean="0"/>
            </a:br>
            <a:r>
              <a:rPr lang="en-US" sz="4800" b="1" dirty="0" smtClean="0"/>
              <a:t>The entropy</a:t>
            </a:r>
            <a:r>
              <a:rPr lang="en-US" sz="4800" dirty="0" smtClean="0"/>
              <a:t> </a:t>
            </a:r>
            <a:br>
              <a:rPr lang="en-US" sz="4800" dirty="0" smtClean="0"/>
            </a:br>
            <a:endParaRPr lang="en-US" dirty="0"/>
          </a:p>
        </p:txBody>
      </p:sp>
      <p:sp>
        <p:nvSpPr>
          <p:cNvPr id="3" name="Content Placeholder 2"/>
          <p:cNvSpPr>
            <a:spLocks noGrp="1"/>
          </p:cNvSpPr>
          <p:nvPr>
            <p:ph idx="1"/>
          </p:nvPr>
        </p:nvSpPr>
        <p:spPr>
          <a:xfrm>
            <a:off x="152400" y="838200"/>
            <a:ext cx="9525000" cy="4906963"/>
          </a:xfrm>
        </p:spPr>
        <p:txBody>
          <a:bodyPr/>
          <a:lstStyle/>
          <a:p>
            <a:pPr>
              <a:buNone/>
            </a:pPr>
            <a:r>
              <a:rPr lang="en-US" sz="2400" dirty="0" smtClean="0">
                <a:latin typeface="Times New Roman" pitchFamily="18" charset="0"/>
                <a:cs typeface="Times New Roman" pitchFamily="18" charset="0"/>
              </a:rPr>
              <a:t>The configuration of greatest weight, subject to the constraints that the total energy of the ensemble is constant at </a:t>
            </a:r>
            <a:r>
              <a:rPr lang="en-US" sz="2400" i="1" dirty="0" smtClean="0">
                <a:latin typeface="Times New Roman" pitchFamily="18" charset="0"/>
                <a:cs typeface="Times New Roman" pitchFamily="18" charset="0"/>
              </a:rPr>
              <a:t>L </a:t>
            </a:r>
            <a:r>
              <a:rPr lang="en-US" sz="2400" dirty="0" smtClean="0">
                <a:latin typeface="Times New Roman" pitchFamily="18" charset="0"/>
                <a:cs typeface="Times New Roman" pitchFamily="18" charset="0"/>
              </a:rPr>
              <a:t>and that the total number of members is fixed at </a:t>
            </a:r>
            <a:r>
              <a:rPr lang="en-US" sz="2400" i="1" dirty="0" smtClean="0">
                <a:latin typeface="Times New Roman" pitchFamily="18" charset="0"/>
                <a:cs typeface="Times New Roman" pitchFamily="18" charset="0"/>
              </a:rPr>
              <a:t>Ñ</a:t>
            </a:r>
            <a:r>
              <a:rPr lang="en-US" sz="2400" dirty="0" smtClean="0">
                <a:latin typeface="Times New Roman" pitchFamily="18" charset="0"/>
                <a:cs typeface="Times New Roman" pitchFamily="18" charset="0"/>
              </a:rPr>
              <a:t>, is given by the </a:t>
            </a:r>
            <a:r>
              <a:rPr lang="en-US" sz="2400" b="1" dirty="0" smtClean="0">
                <a:latin typeface="Times New Roman" pitchFamily="18" charset="0"/>
                <a:cs typeface="Times New Roman" pitchFamily="18" charset="0"/>
              </a:rPr>
              <a:t>canonical distribution</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0B1F9EE-6260-4724-853B-1007D1A1390A}" type="slidenum">
              <a:rPr lang="en-US" smtClean="0"/>
              <a:pPr>
                <a:defRPr/>
              </a:pPr>
              <a:t>54</a:t>
            </a:fld>
            <a:endParaRPr lang="en-US"/>
          </a:p>
        </p:txBody>
      </p:sp>
      <p:cxnSp>
        <p:nvCxnSpPr>
          <p:cNvPr id="5" name="Straight Connector 4"/>
          <p:cNvCxnSpPr/>
          <p:nvPr/>
        </p:nvCxnSpPr>
        <p:spPr>
          <a:xfrm>
            <a:off x="-1" y="661916"/>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pic>
        <p:nvPicPr>
          <p:cNvPr id="283651" name="Picture 3"/>
          <p:cNvPicPr>
            <a:picLocks noChangeAspect="1" noChangeArrowheads="1"/>
          </p:cNvPicPr>
          <p:nvPr/>
        </p:nvPicPr>
        <p:blipFill>
          <a:blip r:embed="rId2"/>
          <a:srcRect/>
          <a:stretch>
            <a:fillRect/>
          </a:stretch>
        </p:blipFill>
        <p:spPr bwMode="auto">
          <a:xfrm>
            <a:off x="3886200" y="2209800"/>
            <a:ext cx="2514600" cy="824288"/>
          </a:xfrm>
          <a:prstGeom prst="rect">
            <a:avLst/>
          </a:prstGeom>
          <a:noFill/>
          <a:ln w="9525">
            <a:noFill/>
            <a:miter lim="800000"/>
            <a:headEnd/>
            <a:tailEnd/>
          </a:ln>
          <a:effectLst/>
        </p:spPr>
      </p:pic>
      <p:sp>
        <p:nvSpPr>
          <p:cNvPr id="8" name="Rectangle 7"/>
          <p:cNvSpPr/>
          <p:nvPr/>
        </p:nvSpPr>
        <p:spPr>
          <a:xfrm>
            <a:off x="152400" y="2971800"/>
            <a:ext cx="9525000" cy="4524315"/>
          </a:xfrm>
          <a:prstGeom prst="rect">
            <a:avLst/>
          </a:prstGeom>
        </p:spPr>
        <p:txBody>
          <a:bodyPr wrap="square">
            <a:spAutoFit/>
          </a:bodyPr>
          <a:lstStyle/>
          <a:p>
            <a:r>
              <a:rPr lang="en-US" sz="2400" i="1" dirty="0" smtClean="0">
                <a:latin typeface="Times New Roman" pitchFamily="18" charset="0"/>
                <a:cs typeface="Times New Roman" pitchFamily="18" charset="0"/>
              </a:rPr>
              <a:t>The quantity Q, which is a function of the temperature, is called the </a:t>
            </a:r>
            <a:r>
              <a:rPr lang="en-US" sz="2400" b="1" i="1" dirty="0" smtClean="0">
                <a:latin typeface="Times New Roman" pitchFamily="18" charset="0"/>
                <a:cs typeface="Times New Roman" pitchFamily="18" charset="0"/>
              </a:rPr>
              <a:t>canonical partition function</a:t>
            </a:r>
            <a:r>
              <a:rPr lang="en-US" sz="2400" i="1" dirty="0" smtClean="0">
                <a:latin typeface="Times New Roman" pitchFamily="18" charset="0"/>
                <a:cs typeface="Times New Roman" pitchFamily="18" charset="0"/>
              </a:rPr>
              <a:t>. </a:t>
            </a:r>
          </a:p>
          <a:p>
            <a:r>
              <a:rPr lang="en-US" sz="2400" b="1" i="1" dirty="0" smtClean="0">
                <a:solidFill>
                  <a:srgbClr val="FF0000"/>
                </a:solidFill>
                <a:latin typeface="Times New Roman" pitchFamily="18" charset="0"/>
                <a:cs typeface="Times New Roman" pitchFamily="18" charset="0"/>
              </a:rPr>
              <a:t>The thermodynamic information in the partition function</a:t>
            </a:r>
            <a:r>
              <a:rPr lang="en-US" sz="2400" i="1" dirty="0" smtClean="0">
                <a:solidFill>
                  <a:srgbClr val="FF0000"/>
                </a:solidFill>
                <a:latin typeface="Times New Roman" pitchFamily="18" charset="0"/>
                <a:cs typeface="Times New Roman" pitchFamily="18" charset="0"/>
              </a:rPr>
              <a:t> </a:t>
            </a:r>
            <a:br>
              <a:rPr lang="en-US" sz="2400" i="1" dirty="0" smtClean="0">
                <a:solidFill>
                  <a:srgbClr val="FF0000"/>
                </a:solidFill>
                <a:latin typeface="Times New Roman" pitchFamily="18" charset="0"/>
                <a:cs typeface="Times New Roman" pitchFamily="18" charset="0"/>
              </a:rPr>
            </a:br>
            <a:endParaRPr lang="en-US" sz="2400" i="1" dirty="0" smtClean="0">
              <a:solidFill>
                <a:srgbClr val="FF0000"/>
              </a:solidFill>
              <a:latin typeface="Times New Roman" pitchFamily="18" charset="0"/>
              <a:cs typeface="Times New Roman" pitchFamily="18" charset="0"/>
            </a:endParaRPr>
          </a:p>
          <a:p>
            <a:pPr>
              <a:buFont typeface="Wingdings" pitchFamily="2" charset="2"/>
              <a:buChar char="v"/>
            </a:pPr>
            <a:r>
              <a:rPr lang="en-US" sz="2400" i="1" dirty="0" smtClean="0">
                <a:latin typeface="Times New Roman" pitchFamily="18" charset="0"/>
                <a:cs typeface="Times New Roman" pitchFamily="18" charset="0"/>
              </a:rPr>
              <a:t>Like the molecular partition function, the canonical partition function carries all the thermodynamic information about a system.</a:t>
            </a:r>
          </a:p>
          <a:p>
            <a:pPr>
              <a:buFont typeface="Wingdings" pitchFamily="2" charset="2"/>
              <a:buChar char="v"/>
            </a:pPr>
            <a:r>
              <a:rPr lang="en-US" sz="2400" i="1" dirty="0" smtClean="0">
                <a:latin typeface="Times New Roman" pitchFamily="18" charset="0"/>
                <a:cs typeface="Times New Roman" pitchFamily="18" charset="0"/>
              </a:rPr>
              <a:t> Q is more general than q because it does not assume that the molecules are independent. </a:t>
            </a:r>
          </a:p>
          <a:p>
            <a:pPr>
              <a:buFont typeface="Wingdings" pitchFamily="2" charset="2"/>
              <a:buChar char="v"/>
            </a:pPr>
            <a:r>
              <a:rPr lang="en-US" sz="2400" i="1" dirty="0" smtClean="0">
                <a:latin typeface="Times New Roman" pitchFamily="18" charset="0"/>
                <a:cs typeface="Times New Roman" pitchFamily="18" charset="0"/>
              </a:rPr>
              <a:t>We can therefore use Q to discuss the properties of condensed phases and real gases where molecular interactions are important. </a:t>
            </a:r>
            <a:br>
              <a:rPr lang="en-US" sz="2400" i="1"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
            </a:r>
            <a:br>
              <a:rPr lang="en-US" sz="2400" i="1" dirty="0" smtClean="0">
                <a:solidFill>
                  <a:srgbClr val="FF0000"/>
                </a:solidFill>
                <a:latin typeface="Times New Roman" pitchFamily="18" charset="0"/>
                <a:cs typeface="Times New Roman" pitchFamily="18" charset="0"/>
              </a:rPr>
            </a:br>
            <a:endParaRPr lang="en-US" sz="2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6814565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371601"/>
            <a:ext cx="8420100" cy="1470025"/>
          </a:xfrm>
        </p:spPr>
        <p:txBody>
          <a:bodyPr/>
          <a:lstStyle/>
          <a:p>
            <a:r>
              <a:rPr lang="en-US" b="1" dirty="0" smtClean="0">
                <a:effectLst>
                  <a:outerShdw blurRad="38100" dist="38100" dir="2700000" algn="tl">
                    <a:srgbClr val="000000">
                      <a:alpha val="43137"/>
                    </a:srgbClr>
                  </a:outerShdw>
                </a:effectLst>
                <a:latin typeface="Algerian" pitchFamily="82" charset="0"/>
              </a:rPr>
              <a:t>CHAPTER 2</a:t>
            </a:r>
            <a:endParaRPr lang="en-US" b="1" dirty="0">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908050" y="3200400"/>
            <a:ext cx="7594600" cy="762000"/>
          </a:xfrm>
        </p:spPr>
        <p:txBody>
          <a:bodyPr>
            <a:normAutofit fontScale="70000" lnSpcReduction="20000"/>
          </a:bodyPr>
          <a:lstStyle/>
          <a:p>
            <a:r>
              <a:rPr lang="en-US" sz="3600" b="1" i="1" dirty="0">
                <a:solidFill>
                  <a:schemeClr val="tx1"/>
                </a:solidFill>
                <a:latin typeface="LCD" pitchFamily="2" charset="0"/>
              </a:rPr>
              <a:t>Physical Chemistry of Surfaces </a:t>
            </a:r>
            <a:endParaRPr lang="en-US" sz="3600" b="1" i="1" dirty="0" smtClean="0">
              <a:solidFill>
                <a:schemeClr val="tx1"/>
              </a:solidFill>
              <a:latin typeface="LCD" pitchFamily="2" charset="0"/>
            </a:endParaRPr>
          </a:p>
          <a:p>
            <a:endParaRPr lang="en-US" sz="3600" b="1" dirty="0" smtClean="0">
              <a:solidFill>
                <a:schemeClr val="tx1"/>
              </a:solidFill>
              <a:latin typeface="LCD" pitchFamily="2" charset="0"/>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55</a:t>
            </a:fld>
            <a:endParaRPr lang="en-US"/>
          </a:p>
        </p:txBody>
      </p:sp>
    </p:spTree>
    <p:extLst>
      <p:ext uri="{BB962C8B-B14F-4D97-AF65-F5344CB8AC3E}">
        <p14:creationId xmlns:p14="http://schemas.microsoft.com/office/powerpoint/2010/main" val="1547038348"/>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50" y="457200"/>
            <a:ext cx="3148554" cy="523220"/>
          </a:xfrm>
          <a:prstGeom prst="rect">
            <a:avLst/>
          </a:prstGeom>
        </p:spPr>
        <p:txBody>
          <a:bodyPr wrap="none">
            <a:spAutoFit/>
          </a:bodyPr>
          <a:lstStyle/>
          <a:p>
            <a:r>
              <a:rPr lang="en-US" sz="2800" b="1" i="0" u="none" strike="noStrike" baseline="0" dirty="0" smtClean="0">
                <a:solidFill>
                  <a:srgbClr val="000000"/>
                </a:solidFill>
                <a:latin typeface="Times New Roman"/>
              </a:rPr>
              <a:t>Outlines of Lecture</a:t>
            </a:r>
          </a:p>
        </p:txBody>
      </p:sp>
      <p:sp>
        <p:nvSpPr>
          <p:cNvPr id="3" name="Rectangle 2"/>
          <p:cNvSpPr/>
          <p:nvPr/>
        </p:nvSpPr>
        <p:spPr>
          <a:xfrm>
            <a:off x="495300" y="1443842"/>
            <a:ext cx="8832850" cy="5078313"/>
          </a:xfrm>
          <a:prstGeom prst="rect">
            <a:avLst/>
          </a:prstGeom>
        </p:spPr>
        <p:txBody>
          <a:bodyPr wrap="square">
            <a:spAutoFit/>
          </a:bodyPr>
          <a:lstStyle/>
          <a:p>
            <a:pPr marL="342900" indent="-342900" algn="just">
              <a:lnSpc>
                <a:spcPct val="150000"/>
              </a:lnSpc>
              <a:buFont typeface="Wingdings" pitchFamily="2" charset="2"/>
              <a:buChar char="Ø"/>
            </a:pPr>
            <a:r>
              <a:rPr lang="en-US" sz="2400" b="1" i="0" u="none" strike="noStrike" dirty="0" smtClean="0">
                <a:solidFill>
                  <a:srgbClr val="000000"/>
                </a:solidFill>
                <a:latin typeface="Times New Roman" pitchFamily="18" charset="0"/>
                <a:cs typeface="Times New Roman" pitchFamily="18" charset="0"/>
              </a:rPr>
              <a:t>Interfacial Structure</a:t>
            </a:r>
          </a:p>
          <a:p>
            <a:pPr marL="342900" indent="-342900" algn="just">
              <a:lnSpc>
                <a:spcPct val="150000"/>
              </a:lnSpc>
              <a:buFont typeface="Wingdings" pitchFamily="2" charset="2"/>
              <a:buChar char="Ø"/>
            </a:pPr>
            <a:r>
              <a:rPr lang="en-US" sz="2400" b="1" i="0" u="none" strike="noStrike" dirty="0" smtClean="0">
                <a:solidFill>
                  <a:srgbClr val="000000"/>
                </a:solidFill>
                <a:latin typeface="Times New Roman" pitchFamily="18" charset="0"/>
                <a:cs typeface="Times New Roman" pitchFamily="18" charset="0"/>
              </a:rPr>
              <a:t>Surface Tension and Surface Free Energy</a:t>
            </a:r>
          </a:p>
          <a:p>
            <a:pPr algn="just">
              <a:lnSpc>
                <a:spcPct val="150000"/>
              </a:lnSpc>
            </a:pPr>
            <a:r>
              <a:rPr lang="en-US" sz="2400" b="1" i="0" u="none" strike="noStrike" dirty="0" smtClean="0">
                <a:solidFill>
                  <a:srgbClr val="000000"/>
                </a:solidFill>
                <a:latin typeface="Times New Roman" pitchFamily="18" charset="0"/>
                <a:cs typeface="Times New Roman" pitchFamily="18" charset="0"/>
              </a:rPr>
              <a:t>  </a:t>
            </a:r>
            <a:r>
              <a:rPr lang="en-US" sz="2400" b="0" i="0" u="none" strike="noStrike" dirty="0" smtClean="0">
                <a:solidFill>
                  <a:srgbClr val="000000"/>
                </a:solidFill>
                <a:latin typeface="Times New Roman" pitchFamily="18" charset="0"/>
                <a:cs typeface="Times New Roman" pitchFamily="18" charset="0"/>
              </a:rPr>
              <a:t>Surface tension</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Surface </a:t>
            </a:r>
            <a:r>
              <a:rPr lang="en-US" sz="2400" dirty="0">
                <a:latin typeface="Times New Roman" pitchFamily="18" charset="0"/>
                <a:cs typeface="Times New Roman" pitchFamily="18" charset="0"/>
              </a:rPr>
              <a:t>free energy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Angle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contact</a:t>
            </a:r>
          </a:p>
          <a:p>
            <a:pPr marL="342900" indent="-342900" algn="just">
              <a:lnSpc>
                <a:spcPct val="150000"/>
              </a:lnSpc>
              <a:buFont typeface="Wingdings" pitchFamily="2" charset="2"/>
              <a:buChar char="Ø"/>
            </a:pPr>
            <a:r>
              <a:rPr lang="en-US" sz="2400" b="1" dirty="0" smtClean="0">
                <a:latin typeface="Times New Roman" pitchFamily="18" charset="0"/>
                <a:cs typeface="Times New Roman" pitchFamily="18" charset="0"/>
              </a:rPr>
              <a:t>Methods </a:t>
            </a:r>
            <a:r>
              <a:rPr lang="en-US" sz="2400" b="1" dirty="0">
                <a:latin typeface="Times New Roman" pitchFamily="18" charset="0"/>
                <a:cs typeface="Times New Roman" pitchFamily="18" charset="0"/>
              </a:rPr>
              <a:t>of Surface Tension </a:t>
            </a:r>
            <a:r>
              <a:rPr lang="en-US" sz="2400" b="1" dirty="0" smtClean="0">
                <a:latin typeface="Times New Roman" pitchFamily="18" charset="0"/>
                <a:cs typeface="Times New Roman" pitchFamily="18" charset="0"/>
              </a:rPr>
              <a:t>Measurement</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capillary Rise </a:t>
            </a:r>
            <a:r>
              <a:rPr lang="en-US" sz="2400" dirty="0" smtClean="0">
                <a:latin typeface="Times New Roman" pitchFamily="18" charset="0"/>
                <a:cs typeface="Times New Roman" pitchFamily="18" charset="0"/>
              </a:rPr>
              <a:t>method </a:t>
            </a:r>
            <a:endParaRPr lang="en-US" sz="2400" dirty="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Drop </a:t>
            </a:r>
            <a:r>
              <a:rPr lang="en-US" sz="2400" dirty="0">
                <a:latin typeface="Times New Roman" pitchFamily="18" charset="0"/>
                <a:cs typeface="Times New Roman" pitchFamily="18" charset="0"/>
              </a:rPr>
              <a:t>Weight Method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drop number </a:t>
            </a:r>
            <a:r>
              <a:rPr lang="en-US" sz="2400" dirty="0" smtClean="0">
                <a:latin typeface="Times New Roman" pitchFamily="18" charset="0"/>
                <a:cs typeface="Times New Roman" pitchFamily="18" charset="0"/>
              </a:rPr>
              <a:t>Method </a:t>
            </a:r>
          </a:p>
        </p:txBody>
      </p:sp>
      <p:sp>
        <p:nvSpPr>
          <p:cNvPr id="4" name="Slide Number Placeholder 3"/>
          <p:cNvSpPr>
            <a:spLocks noGrp="1"/>
          </p:cNvSpPr>
          <p:nvPr>
            <p:ph type="sldNum" sz="quarter" idx="12"/>
          </p:nvPr>
        </p:nvSpPr>
        <p:spPr/>
        <p:txBody>
          <a:bodyPr/>
          <a:lstStyle/>
          <a:p>
            <a:fld id="{49E5512C-6099-4FFC-A760-54DD952A035E}" type="slidenum">
              <a:rPr lang="en-US" smtClean="0"/>
              <a:pPr/>
              <a:t>56</a:t>
            </a:fld>
            <a:endParaRPr lang="en-US"/>
          </a:p>
        </p:txBody>
      </p:sp>
    </p:spTree>
    <p:extLst>
      <p:ext uri="{BB962C8B-B14F-4D97-AF65-F5344CB8AC3E}">
        <p14:creationId xmlns:p14="http://schemas.microsoft.com/office/powerpoint/2010/main" val="3446155518"/>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050" y="738056"/>
            <a:ext cx="8007350" cy="6186309"/>
          </a:xfrm>
          <a:prstGeom prst="rect">
            <a:avLst/>
          </a:prstGeom>
        </p:spPr>
        <p:txBody>
          <a:bodyPr wrap="square">
            <a:spAutoFit/>
          </a:bodyPr>
          <a:lstStyle/>
          <a:p>
            <a:pPr marL="342900" indent="-342900">
              <a:lnSpc>
                <a:spcPct val="150000"/>
              </a:lnSpc>
              <a:buFont typeface="Wingdings" pitchFamily="2" charset="2"/>
              <a:buChar char="Ø"/>
            </a:pPr>
            <a:r>
              <a:rPr lang="en-US" sz="2400" b="1" dirty="0" smtClean="0">
                <a:latin typeface="Times New Roman" pitchFamily="18" charset="0"/>
                <a:cs typeface="Times New Roman" pitchFamily="18" charset="0"/>
              </a:rPr>
              <a:t>Surfaces </a:t>
            </a:r>
            <a:r>
              <a:rPr lang="en-US" sz="2400" b="1" dirty="0">
                <a:latin typeface="Times New Roman" pitchFamily="18" charset="0"/>
                <a:cs typeface="Times New Roman" pitchFamily="18" charset="0"/>
              </a:rPr>
              <a:t>of Solids </a:t>
            </a:r>
            <a:endParaRPr lang="en-US" sz="2400" b="1" dirty="0" smtClean="0">
              <a:latin typeface="Times New Roman" pitchFamily="18" charset="0"/>
              <a:cs typeface="Times New Roman" pitchFamily="18" charset="0"/>
            </a:endParaRPr>
          </a:p>
          <a:p>
            <a:pPr marL="342900" indent="-342900">
              <a:lnSpc>
                <a:spcPct val="150000"/>
              </a:lnSpc>
              <a:buFont typeface="Wingdings" pitchFamily="2" charset="2"/>
              <a:buChar char="Ø"/>
            </a:pPr>
            <a:r>
              <a:rPr lang="en-US" sz="2400" b="1" dirty="0" smtClean="0">
                <a:latin typeface="Times New Roman" pitchFamily="18" charset="0"/>
                <a:cs typeface="Times New Roman" pitchFamily="18" charset="0"/>
              </a:rPr>
              <a:t>Adsorption </a:t>
            </a:r>
            <a:r>
              <a:rPr lang="en-US" sz="2400" b="1" dirty="0">
                <a:latin typeface="Times New Roman" pitchFamily="18" charset="0"/>
                <a:cs typeface="Times New Roman" pitchFamily="18" charset="0"/>
              </a:rPr>
              <a:t>at the Solid Solution Interface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Physical </a:t>
            </a:r>
            <a:r>
              <a:rPr lang="en-US" sz="2400" dirty="0">
                <a:latin typeface="Times New Roman" pitchFamily="18" charset="0"/>
                <a:cs typeface="Times New Roman" pitchFamily="18" charset="0"/>
              </a:rPr>
              <a:t>adsorption: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	Chemical </a:t>
            </a:r>
            <a:r>
              <a:rPr lang="en-US" sz="2400" dirty="0">
                <a:latin typeface="Times New Roman" pitchFamily="18" charset="0"/>
                <a:cs typeface="Times New Roman" pitchFamily="18" charset="0"/>
              </a:rPr>
              <a:t>Adsorption: </a:t>
            </a:r>
          </a:p>
          <a:p>
            <a:pPr marL="342900" indent="-342900">
              <a:lnSpc>
                <a:spcPct val="150000"/>
              </a:lnSpc>
              <a:buFont typeface="Wingdings" pitchFamily="2" charset="2"/>
              <a:buChar char="Ø"/>
            </a:pPr>
            <a:r>
              <a:rPr lang="en-US" sz="2400" b="1" dirty="0" smtClean="0">
                <a:latin typeface="Times New Roman" pitchFamily="18" charset="0"/>
                <a:cs typeface="Times New Roman" pitchFamily="18" charset="0"/>
              </a:rPr>
              <a:t>Adsorption Isotherms</a:t>
            </a:r>
            <a:endParaRPr lang="en-US" sz="2400" b="1" dirty="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Langmuir </a:t>
            </a:r>
            <a:r>
              <a:rPr lang="en-US" sz="2400" dirty="0" smtClean="0">
                <a:latin typeface="Times New Roman" pitchFamily="18" charset="0"/>
                <a:cs typeface="Times New Roman" pitchFamily="18" charset="0"/>
              </a:rPr>
              <a:t>Isotherm</a:t>
            </a:r>
          </a:p>
          <a:p>
            <a:pPr marL="342900" indent="-342900">
              <a:lnSpc>
                <a:spcPct val="150000"/>
              </a:lnSpc>
              <a:buFont typeface="Wingdings" pitchFamily="2" charset="2"/>
              <a:buChar char="v"/>
            </a:pPr>
            <a:r>
              <a:rPr lang="de-DE" sz="2400" dirty="0" smtClean="0">
                <a:latin typeface="Times New Roman" pitchFamily="18" charset="0"/>
                <a:cs typeface="Times New Roman" pitchFamily="18" charset="0"/>
              </a:rPr>
              <a:t>	Freundlich </a:t>
            </a:r>
            <a:r>
              <a:rPr lang="de-DE" sz="2400" dirty="0">
                <a:latin typeface="Times New Roman" pitchFamily="18" charset="0"/>
                <a:cs typeface="Times New Roman" pitchFamily="18" charset="0"/>
              </a:rPr>
              <a:t>adsorption </a:t>
            </a:r>
            <a:r>
              <a:rPr lang="de-DE" sz="2400" dirty="0" smtClean="0">
                <a:latin typeface="Times New Roman" pitchFamily="18" charset="0"/>
                <a:cs typeface="Times New Roman" pitchFamily="18" charset="0"/>
              </a:rPr>
              <a:t>isotherm</a:t>
            </a:r>
          </a:p>
          <a:p>
            <a:pPr marL="342900" indent="-342900">
              <a:lnSpc>
                <a:spcPct val="150000"/>
              </a:lnSpc>
              <a:buFont typeface="Wingdings" pitchFamily="2" charset="2"/>
              <a:buChar char="Ø"/>
            </a:pPr>
            <a:r>
              <a:rPr lang="en-US" sz="2400" b="1" dirty="0" smtClean="0">
                <a:latin typeface="Times New Roman" pitchFamily="18" charset="0"/>
                <a:cs typeface="Times New Roman" pitchFamily="18" charset="0"/>
              </a:rPr>
              <a:t>Colloids</a:t>
            </a:r>
            <a:endParaRPr lang="en-US" sz="2400" b="1" dirty="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	Colloidal </a:t>
            </a:r>
            <a:r>
              <a:rPr lang="en-US" sz="2400" dirty="0">
                <a:latin typeface="Times New Roman" pitchFamily="18" charset="0"/>
                <a:cs typeface="Times New Roman" pitchFamily="18" charset="0"/>
              </a:rPr>
              <a:t>Systems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	Lyophilic </a:t>
            </a:r>
            <a:r>
              <a:rPr lang="en-US" sz="2400" dirty="0">
                <a:latin typeface="Times New Roman" pitchFamily="18" charset="0"/>
                <a:cs typeface="Times New Roman" pitchFamily="18" charset="0"/>
              </a:rPr>
              <a:t>Colloids </a:t>
            </a:r>
            <a:endParaRPr lang="en-US" sz="2400" dirty="0" smtClean="0">
              <a:latin typeface="Times New Roman" pitchFamily="18" charset="0"/>
              <a:cs typeface="Times New Roman" pitchFamily="18" charset="0"/>
            </a:endParaRPr>
          </a:p>
          <a:p>
            <a:pPr marL="342900" indent="-342900">
              <a:lnSpc>
                <a:spcPct val="150000"/>
              </a:lnSpc>
              <a:buFont typeface="Wingdings" pitchFamily="2" charset="2"/>
              <a:buChar char="v"/>
            </a:pPr>
            <a:r>
              <a:rPr lang="en-US" sz="2400" dirty="0" smtClean="0">
                <a:latin typeface="Times New Roman" pitchFamily="18" charset="0"/>
                <a:cs typeface="Times New Roman" pitchFamily="18" charset="0"/>
              </a:rPr>
              <a:t>	Lyophobic Colloids</a:t>
            </a:r>
            <a:endParaRPr lang="en-US" sz="2400" dirty="0">
              <a:latin typeface="Times New Roman" pitchFamily="18" charset="0"/>
              <a:cs typeface="Times New Roman" pitchFamily="18" charset="0"/>
            </a:endParaRPr>
          </a:p>
        </p:txBody>
      </p:sp>
      <p:sp>
        <p:nvSpPr>
          <p:cNvPr id="3" name="Rectangle 2"/>
          <p:cNvSpPr/>
          <p:nvPr/>
        </p:nvSpPr>
        <p:spPr>
          <a:xfrm>
            <a:off x="3549650" y="457200"/>
            <a:ext cx="3148554" cy="523220"/>
          </a:xfrm>
          <a:prstGeom prst="rect">
            <a:avLst/>
          </a:prstGeom>
        </p:spPr>
        <p:txBody>
          <a:bodyPr wrap="none">
            <a:spAutoFit/>
          </a:bodyPr>
          <a:lstStyle/>
          <a:p>
            <a:r>
              <a:rPr lang="en-US" sz="2800" b="1" i="0" u="none" strike="noStrike" baseline="0" dirty="0" smtClean="0">
                <a:solidFill>
                  <a:srgbClr val="000000"/>
                </a:solidFill>
                <a:latin typeface="Times New Roman"/>
              </a:rPr>
              <a:t>Outlines </a:t>
            </a:r>
            <a:r>
              <a:rPr lang="en-US" sz="2800" b="1" i="0" u="none" strike="noStrike" baseline="0" smtClean="0">
                <a:solidFill>
                  <a:srgbClr val="000000"/>
                </a:solidFill>
                <a:latin typeface="Times New Roman"/>
              </a:rPr>
              <a:t>of Lecture</a:t>
            </a:r>
            <a:endParaRPr lang="en-US" sz="2800" dirty="0"/>
          </a:p>
        </p:txBody>
      </p:sp>
      <p:sp>
        <p:nvSpPr>
          <p:cNvPr id="4" name="Slide Number Placeholder 3"/>
          <p:cNvSpPr>
            <a:spLocks noGrp="1"/>
          </p:cNvSpPr>
          <p:nvPr>
            <p:ph type="sldNum" sz="quarter" idx="12"/>
          </p:nvPr>
        </p:nvSpPr>
        <p:spPr/>
        <p:txBody>
          <a:bodyPr/>
          <a:lstStyle/>
          <a:p>
            <a:fld id="{49E5512C-6099-4FFC-A760-54DD952A035E}" type="slidenum">
              <a:rPr lang="en-US" smtClean="0"/>
              <a:pPr/>
              <a:t>57</a:t>
            </a:fld>
            <a:endParaRPr lang="en-US"/>
          </a:p>
        </p:txBody>
      </p:sp>
    </p:spTree>
    <p:extLst>
      <p:ext uri="{BB962C8B-B14F-4D97-AF65-F5344CB8AC3E}">
        <p14:creationId xmlns:p14="http://schemas.microsoft.com/office/powerpoint/2010/main" val="2001047365"/>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850" y="1219201"/>
            <a:ext cx="8667750" cy="3970318"/>
          </a:xfrm>
          <a:prstGeom prst="rect">
            <a:avLst/>
          </a:prstGeom>
        </p:spPr>
        <p:txBody>
          <a:bodyPr wrap="square">
            <a:spAutoFit/>
          </a:bodyPr>
          <a:lstStyle/>
          <a:p>
            <a:pPr marL="342900" indent="-342900" algn="just">
              <a:lnSpc>
                <a:spcPct val="150000"/>
              </a:lnSpc>
              <a:buFont typeface="Wingdings" pitchFamily="2" charset="2"/>
              <a:buChar char="ü"/>
            </a:pPr>
            <a:r>
              <a:rPr lang="en-US" sz="2400" b="0" i="0" u="none" strike="noStrike" baseline="0" dirty="0" smtClean="0">
                <a:solidFill>
                  <a:srgbClr val="000000"/>
                </a:solidFill>
                <a:latin typeface="Times New Roman"/>
              </a:rPr>
              <a:t>Many important properties of matter are related to their surfaces. </a:t>
            </a:r>
          </a:p>
          <a:p>
            <a:pPr marL="342900" indent="-342900" algn="just">
              <a:lnSpc>
                <a:spcPct val="150000"/>
              </a:lnSpc>
              <a:buFont typeface="Wingdings" pitchFamily="2" charset="2"/>
              <a:buChar char="ü"/>
            </a:pPr>
            <a:r>
              <a:rPr lang="en-US" sz="2400" b="0" i="0" u="none" strike="noStrike" baseline="0" dirty="0" smtClean="0">
                <a:solidFill>
                  <a:srgbClr val="000000"/>
                </a:solidFill>
                <a:latin typeface="Times New Roman"/>
              </a:rPr>
              <a:t>Surfaces form the interface between two bulk phases such as </a:t>
            </a:r>
            <a:r>
              <a:rPr lang="en-US" sz="2400" b="1" i="0" u="none" strike="noStrike" baseline="0" dirty="0" smtClean="0">
                <a:solidFill>
                  <a:srgbClr val="000000"/>
                </a:solidFill>
                <a:latin typeface="Times New Roman"/>
              </a:rPr>
              <a:t>solid-gas</a:t>
            </a:r>
            <a:r>
              <a:rPr lang="en-US" sz="2400" b="0" i="0" u="none" strike="noStrike" baseline="0" dirty="0" smtClean="0">
                <a:solidFill>
                  <a:srgbClr val="000000"/>
                </a:solidFill>
                <a:latin typeface="Times New Roman"/>
              </a:rPr>
              <a:t>, </a:t>
            </a:r>
            <a:r>
              <a:rPr lang="en-US" sz="2400" b="1" i="0" u="none" strike="noStrike" baseline="0" dirty="0" smtClean="0">
                <a:solidFill>
                  <a:srgbClr val="000000"/>
                </a:solidFill>
                <a:latin typeface="Times New Roman"/>
              </a:rPr>
              <a:t>solid-liquid, liquid-gas, and liquid-liquid</a:t>
            </a:r>
            <a:r>
              <a:rPr lang="en-US" sz="2400" b="0" i="0" u="none" strike="noStrike" baseline="0" dirty="0" smtClean="0">
                <a:solidFill>
                  <a:srgbClr val="000000"/>
                </a:solidFill>
                <a:latin typeface="Times New Roman"/>
              </a:rPr>
              <a:t> </a:t>
            </a:r>
          </a:p>
          <a:p>
            <a:pPr marL="342900" indent="-342900" algn="just">
              <a:lnSpc>
                <a:spcPct val="150000"/>
              </a:lnSpc>
              <a:buFont typeface="Wingdings" pitchFamily="2" charset="2"/>
              <a:buChar char="ü"/>
            </a:pPr>
            <a:r>
              <a:rPr lang="en-US" sz="2400" b="0" i="0" u="none" strike="noStrike" baseline="0" dirty="0" smtClean="0">
                <a:solidFill>
                  <a:srgbClr val="000000"/>
                </a:solidFill>
                <a:latin typeface="Times New Roman"/>
              </a:rPr>
              <a:t>There is no interface between gases because of their complete miscibility. </a:t>
            </a:r>
          </a:p>
          <a:p>
            <a:pPr marL="342900" indent="-342900" algn="just">
              <a:lnSpc>
                <a:spcPct val="150000"/>
              </a:lnSpc>
              <a:buFont typeface="Wingdings" pitchFamily="2" charset="2"/>
              <a:buChar char="ü"/>
            </a:pPr>
            <a:r>
              <a:rPr lang="en-US" sz="2400" b="0" i="0" u="none" strike="noStrike" baseline="0" dirty="0" smtClean="0">
                <a:solidFill>
                  <a:srgbClr val="000000"/>
                </a:solidFill>
                <a:latin typeface="Times New Roman"/>
              </a:rPr>
              <a:t>Surface chemistry studies the processes that occur at the interface of two bulk phases. </a:t>
            </a:r>
            <a:endParaRPr lang="en-US" sz="2400" dirty="0"/>
          </a:p>
        </p:txBody>
      </p:sp>
      <p:sp>
        <p:nvSpPr>
          <p:cNvPr id="3" name="Rectangle 2"/>
          <p:cNvSpPr/>
          <p:nvPr/>
        </p:nvSpPr>
        <p:spPr>
          <a:xfrm>
            <a:off x="3232451" y="457200"/>
            <a:ext cx="3358548" cy="523220"/>
          </a:xfrm>
          <a:prstGeom prst="rect">
            <a:avLst/>
          </a:prstGeom>
        </p:spPr>
        <p:txBody>
          <a:bodyPr wrap="none">
            <a:spAutoFit/>
          </a:bodyPr>
          <a:lstStyle/>
          <a:p>
            <a:pPr lvl="0" algn="just"/>
            <a:r>
              <a:rPr lang="en-US" sz="2800" b="1" dirty="0">
                <a:solidFill>
                  <a:srgbClr val="000000"/>
                </a:solidFill>
                <a:latin typeface="Times New Roman" pitchFamily="18" charset="0"/>
                <a:cs typeface="Times New Roman" pitchFamily="18" charset="0"/>
              </a:rPr>
              <a:t>Interfacial Structure</a:t>
            </a:r>
          </a:p>
        </p:txBody>
      </p:sp>
      <p:sp>
        <p:nvSpPr>
          <p:cNvPr id="5" name="Rectangle 4"/>
          <p:cNvSpPr/>
          <p:nvPr/>
        </p:nvSpPr>
        <p:spPr>
          <a:xfrm>
            <a:off x="833004" y="5743515"/>
            <a:ext cx="8420100" cy="646331"/>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The bulk phases can be solutions or pure compounds. </a:t>
            </a:r>
            <a:endParaRPr lang="en-US" sz="2400" dirty="0">
              <a:solidFill>
                <a:prstClr val="black"/>
              </a:solidFill>
            </a:endParaRPr>
          </a:p>
        </p:txBody>
      </p:sp>
      <p:sp>
        <p:nvSpPr>
          <p:cNvPr id="6" name="Slide Number Placeholder 5"/>
          <p:cNvSpPr>
            <a:spLocks noGrp="1"/>
          </p:cNvSpPr>
          <p:nvPr>
            <p:ph type="sldNum" sz="quarter" idx="12"/>
          </p:nvPr>
        </p:nvSpPr>
        <p:spPr/>
        <p:txBody>
          <a:bodyPr/>
          <a:lstStyle/>
          <a:p>
            <a:fld id="{49E5512C-6099-4FFC-A760-54DD952A035E}" type="slidenum">
              <a:rPr lang="en-US" smtClean="0"/>
              <a:pPr/>
              <a:t>58</a:t>
            </a:fld>
            <a:endParaRPr lang="en-US"/>
          </a:p>
        </p:txBody>
      </p:sp>
    </p:spTree>
    <p:extLst>
      <p:ext uri="{BB962C8B-B14F-4D97-AF65-F5344CB8AC3E}">
        <p14:creationId xmlns:p14="http://schemas.microsoft.com/office/powerpoint/2010/main" val="36541901"/>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290" y="1447800"/>
            <a:ext cx="8667750" cy="3970318"/>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Surface effects </a:t>
            </a:r>
            <a:r>
              <a:rPr lang="en-US" sz="2400" dirty="0" smtClean="0">
                <a:solidFill>
                  <a:srgbClr val="000000"/>
                </a:solidFill>
                <a:latin typeface="Times New Roman"/>
              </a:rPr>
              <a:t>have </a:t>
            </a:r>
            <a:r>
              <a:rPr lang="en-US" sz="2400" dirty="0">
                <a:solidFill>
                  <a:srgbClr val="000000"/>
                </a:solidFill>
                <a:latin typeface="Times New Roman"/>
              </a:rPr>
              <a:t>tremendous industrial and biological importance.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Many </a:t>
            </a:r>
            <a:r>
              <a:rPr lang="en-US" sz="2400" dirty="0">
                <a:solidFill>
                  <a:srgbClr val="000000"/>
                </a:solidFill>
                <a:latin typeface="Times New Roman"/>
              </a:rPr>
              <a:t>reactions occur most readily on the surface of catalysts, and heterogeneous catalysis is important in the synthesis of industrial chemicals.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a:latin typeface="Times New Roman" pitchFamily="18" charset="0"/>
                <a:cs typeface="Times New Roman" pitchFamily="18" charset="0"/>
              </a:rPr>
              <a:t>The interfacial layer is a transition region between the bulk phases α and </a:t>
            </a:r>
            <a:r>
              <a:rPr lang="en-US" sz="2400" dirty="0" smtClean="0">
                <a:latin typeface="Times New Roman" pitchFamily="18" charset="0"/>
                <a:cs typeface="Times New Roman" pitchFamily="18" charset="0"/>
              </a:rPr>
              <a:t>β, </a:t>
            </a:r>
            <a:r>
              <a:rPr lang="en-US" sz="2400" dirty="0">
                <a:latin typeface="Times New Roman" pitchFamily="18" charset="0"/>
                <a:cs typeface="Times New Roman" pitchFamily="18" charset="0"/>
              </a:rPr>
              <a:t>and is not homogeneous. </a:t>
            </a:r>
            <a:endParaRPr lang="en-US" sz="2400" dirty="0" smtClean="0">
              <a:solidFill>
                <a:srgbClr val="000000"/>
              </a:solidFill>
              <a:latin typeface="Times New Roman" pitchFamily="18" charset="0"/>
              <a:cs typeface="Times New Roman" pitchFamily="18" charset="0"/>
            </a:endParaRPr>
          </a:p>
        </p:txBody>
      </p:sp>
      <p:sp>
        <p:nvSpPr>
          <p:cNvPr id="3" name="Rectangle 2"/>
          <p:cNvSpPr/>
          <p:nvPr/>
        </p:nvSpPr>
        <p:spPr>
          <a:xfrm>
            <a:off x="2299102" y="391180"/>
            <a:ext cx="5307800" cy="523220"/>
          </a:xfrm>
          <a:prstGeom prst="rect">
            <a:avLst/>
          </a:prstGeom>
        </p:spPr>
        <p:txBody>
          <a:bodyPr wrap="none">
            <a:spAutoFit/>
          </a:bodyPr>
          <a:lstStyle/>
          <a:p>
            <a:pPr lvl="0" algn="just"/>
            <a:r>
              <a:rPr lang="en-US" sz="2800" b="1" dirty="0">
                <a:solidFill>
                  <a:srgbClr val="000000"/>
                </a:solidFill>
                <a:latin typeface="Times New Roman" pitchFamily="18" charset="0"/>
                <a:cs typeface="Times New Roman" pitchFamily="18" charset="0"/>
              </a:rPr>
              <a:t>Interfacial </a:t>
            </a:r>
            <a:r>
              <a:rPr lang="en-US" sz="2800" b="1" dirty="0" smtClean="0">
                <a:solidFill>
                  <a:srgbClr val="000000"/>
                </a:solidFill>
                <a:latin typeface="Times New Roman" pitchFamily="18" charset="0"/>
                <a:cs typeface="Times New Roman" pitchFamily="18" charset="0"/>
              </a:rPr>
              <a:t>Structure (Cont’d ….)</a:t>
            </a:r>
            <a:endParaRPr lang="en-US" sz="2800" b="1" dirty="0">
              <a:solidFill>
                <a:srgbClr val="0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59</a:t>
            </a:fld>
            <a:endParaRPr lang="en-US"/>
          </a:p>
        </p:txBody>
      </p:sp>
    </p:spTree>
    <p:extLst>
      <p:ext uri="{BB962C8B-B14F-4D97-AF65-F5344CB8AC3E}">
        <p14:creationId xmlns:p14="http://schemas.microsoft.com/office/powerpoint/2010/main" val="305536484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47650" y="990600"/>
            <a:ext cx="9410700" cy="5638800"/>
          </a:xfrm>
        </p:spPr>
        <p:txBody>
          <a:bodyPr/>
          <a:lstStyle/>
          <a:p>
            <a:pPr marL="357188" indent="-357188" eaLnBrk="1" hangingPunct="1">
              <a:lnSpc>
                <a:spcPct val="150000"/>
              </a:lnSpc>
              <a:buFont typeface="Wingdings" pitchFamily="2" charset="2"/>
              <a:buChar char="Ø"/>
              <a:defRPr/>
            </a:pPr>
            <a:r>
              <a:rPr lang="en-US" sz="2400" dirty="0" smtClean="0">
                <a:latin typeface="Times New Roman" pitchFamily="18" charset="0"/>
                <a:cs typeface="Times New Roman" pitchFamily="18" charset="0"/>
              </a:rPr>
              <a:t>Thermodynamic systems are ideally suited to a statistical approach, because of the Statistical arguments actually get more exact as the numbers involved get larger.</a:t>
            </a:r>
          </a:p>
          <a:p>
            <a:pPr marL="357188" indent="-357188" eaLnBrk="1" hangingPunct="1">
              <a:lnSpc>
                <a:spcPct val="150000"/>
              </a:lnSpc>
              <a:buFont typeface="Wingdings" pitchFamily="2" charset="2"/>
              <a:buChar char="Ø"/>
              <a:defRPr/>
            </a:pPr>
            <a:r>
              <a:rPr lang="en-US" sz="2400" dirty="0" smtClean="0">
                <a:latin typeface="Times New Roman" pitchFamily="18" charset="0"/>
                <a:cs typeface="Times New Roman" pitchFamily="18" charset="0"/>
              </a:rPr>
              <a:t>It is useful, at this stage, to make a distinction between the </a:t>
            </a:r>
            <a:r>
              <a:rPr lang="en-US" sz="2400" b="1" dirty="0" err="1" smtClean="0">
                <a:latin typeface="Times New Roman" pitchFamily="18" charset="0"/>
                <a:cs typeface="Times New Roman" pitchFamily="18" charset="0"/>
              </a:rPr>
              <a:t>diﬀerent</a:t>
            </a:r>
            <a:r>
              <a:rPr lang="en-US" sz="2400" b="1" dirty="0" smtClean="0">
                <a:latin typeface="Times New Roman" pitchFamily="18" charset="0"/>
                <a:cs typeface="Times New Roman" pitchFamily="18" charset="0"/>
              </a:rPr>
              <a:t> sizes </a:t>
            </a:r>
            <a:r>
              <a:rPr lang="en-US" sz="2400" dirty="0" smtClean="0">
                <a:latin typeface="Times New Roman" pitchFamily="18" charset="0"/>
                <a:cs typeface="Times New Roman" pitchFamily="18" charset="0"/>
              </a:rPr>
              <a:t>of the systems that we are going to examine.</a:t>
            </a:r>
          </a:p>
          <a:p>
            <a:pPr marL="357188" indent="-357188" eaLnBrk="1" hangingPunct="1">
              <a:lnSpc>
                <a:spcPct val="150000"/>
              </a:lnSpc>
              <a:buFont typeface="Wingdings" pitchFamily="2" charset="2"/>
              <a:buChar char="Ø"/>
              <a:defRPr/>
            </a:pPr>
            <a:r>
              <a:rPr lang="en-US" sz="2400" dirty="0" smtClean="0">
                <a:latin typeface="Times New Roman" pitchFamily="18" charset="0"/>
                <a:cs typeface="Times New Roman" pitchFamily="18" charset="0"/>
              </a:rPr>
              <a:t>The exact </a:t>
            </a:r>
            <a:r>
              <a:rPr lang="en-US" sz="2400" dirty="0" err="1" smtClean="0">
                <a:latin typeface="Times New Roman" pitchFamily="18" charset="0"/>
                <a:cs typeface="Times New Roman" pitchFamily="18" charset="0"/>
              </a:rPr>
              <a:t>deﬁnition</a:t>
            </a:r>
            <a:r>
              <a:rPr lang="en-US" sz="2400" dirty="0" smtClean="0">
                <a:latin typeface="Times New Roman" pitchFamily="18" charset="0"/>
                <a:cs typeface="Times New Roman" pitchFamily="18" charset="0"/>
              </a:rPr>
              <a:t> depends on the number of particles in the system, which we shall call N. A system is macroscopic if 1/N1/2  1, which means that statistical arguments can be applied to reasonable</a:t>
            </a:r>
            <a:r>
              <a:rPr lang="en-US" sz="2400" b="1" dirty="0" smtClean="0">
                <a:latin typeface="Times New Roman" pitchFamily="18" charset="0"/>
                <a:cs typeface="Times New Roman" pitchFamily="18" charset="0"/>
              </a:rPr>
              <a:t> accuracy</a:t>
            </a:r>
            <a:r>
              <a:rPr lang="en-US" sz="24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pPr>
              <a:defRPr/>
            </a:pPr>
            <a:fld id="{FE655735-7919-4807-AE21-A70BB3065014}" type="slidenum">
              <a:rPr lang="en-US"/>
              <a:pPr>
                <a:defRPr/>
              </a:pPr>
              <a:t>6</a:t>
            </a:fld>
            <a:endParaRPr lang="en-US"/>
          </a:p>
        </p:txBody>
      </p:sp>
      <p:sp>
        <p:nvSpPr>
          <p:cNvPr id="9220" name="Title 1"/>
          <p:cNvSpPr>
            <a:spLocks noGrp="1"/>
          </p:cNvSpPr>
          <p:nvPr>
            <p:ph type="title"/>
          </p:nvPr>
        </p:nvSpPr>
        <p:spPr>
          <a:xfrm>
            <a:off x="0" y="0"/>
            <a:ext cx="9906000" cy="838200"/>
          </a:xfrm>
          <a:blipFill dpi="0" rotWithShape="1">
            <a:blip r:embed="rId2"/>
            <a:srcRect/>
            <a:tile tx="0" ty="0" sx="100000" sy="100000" flip="none" algn="tl"/>
          </a:blipFill>
        </p:spPr>
        <p:txBody>
          <a:bodyPr/>
          <a:lstStyle/>
          <a:p>
            <a:pPr eaLnBrk="1" hangingPunct="1"/>
            <a:r>
              <a:rPr lang="en-US" sz="4000" b="1" i="1" dirty="0" smtClean="0">
                <a:solidFill>
                  <a:srgbClr val="002060"/>
                </a:solidFill>
                <a:latin typeface="Times New Roman" pitchFamily="18" charset="0"/>
                <a:cs typeface="Times New Roman" pitchFamily="18" charset="0"/>
              </a:rPr>
              <a:t>Cont…</a:t>
            </a:r>
            <a:endParaRPr lang="en-US" sz="3700" b="1" i="1" dirty="0" smtClean="0">
              <a:solidFill>
                <a:srgbClr val="002060"/>
              </a:solidFill>
              <a:latin typeface="Times New Roman" pitchFamily="18" charset="0"/>
              <a:cs typeface="Times New Roman" pitchFamily="18" charset="0"/>
            </a:endParaRPr>
          </a:p>
        </p:txBody>
      </p:sp>
      <p:cxnSp>
        <p:nvCxnSpPr>
          <p:cNvPr id="5" name="Straight Connector 4"/>
          <p:cNvCxnSpPr/>
          <p:nvPr/>
        </p:nvCxnSpPr>
        <p:spPr>
          <a:xfrm>
            <a:off x="0" y="8382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031143"/>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E5512C-6099-4FFC-A760-54DD952A035E}" type="slidenum">
              <a:rPr lang="en-US" smtClean="0"/>
              <a:pPr/>
              <a:t>60</a:t>
            </a:fld>
            <a:endParaRPr lang="en-US"/>
          </a:p>
        </p:txBody>
      </p:sp>
      <p:pic>
        <p:nvPicPr>
          <p:cNvPr id="72706" name="Picture 2"/>
          <p:cNvPicPr>
            <a:picLocks noChangeAspect="1" noChangeArrowheads="1"/>
          </p:cNvPicPr>
          <p:nvPr/>
        </p:nvPicPr>
        <p:blipFill>
          <a:blip r:embed="rId2">
            <a:lum bright="-20000" contrast="40000"/>
          </a:blip>
          <a:srcRect/>
          <a:stretch>
            <a:fillRect/>
          </a:stretch>
        </p:blipFill>
        <p:spPr bwMode="auto">
          <a:xfrm>
            <a:off x="82551" y="1066801"/>
            <a:ext cx="9725422" cy="4333875"/>
          </a:xfrm>
          <a:prstGeom prst="rect">
            <a:avLst/>
          </a:prstGeom>
          <a:noFill/>
          <a:ln w="9525">
            <a:noFill/>
            <a:miter lim="800000"/>
            <a:headEnd/>
            <a:tailEnd/>
          </a:ln>
          <a:effectLst/>
        </p:spPr>
      </p:pic>
    </p:spTree>
    <p:extLst>
      <p:ext uri="{BB962C8B-B14F-4D97-AF65-F5344CB8AC3E}">
        <p14:creationId xmlns:p14="http://schemas.microsoft.com/office/powerpoint/2010/main" val="2480339311"/>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5900" y="533401"/>
            <a:ext cx="66865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Energy  </a:t>
            </a:r>
          </a:p>
        </p:txBody>
      </p:sp>
      <p:sp>
        <p:nvSpPr>
          <p:cNvPr id="4" name="Rectangle 3"/>
          <p:cNvSpPr/>
          <p:nvPr/>
        </p:nvSpPr>
        <p:spPr>
          <a:xfrm>
            <a:off x="3054350" y="1447801"/>
            <a:ext cx="2287806" cy="461665"/>
          </a:xfrm>
          <a:prstGeom prst="rect">
            <a:avLst/>
          </a:prstGeom>
        </p:spPr>
        <p:txBody>
          <a:bodyPr wrap="none">
            <a:spAutoFit/>
          </a:bodyPr>
          <a:lstStyle/>
          <a:p>
            <a:r>
              <a:rPr lang="en-US" sz="2400" b="1" dirty="0">
                <a:solidFill>
                  <a:srgbClr val="000000"/>
                </a:solidFill>
                <a:latin typeface="Times New Roman"/>
              </a:rPr>
              <a:t>Surface tension </a:t>
            </a:r>
            <a:endParaRPr lang="en-US" sz="2400" dirty="0"/>
          </a:p>
        </p:txBody>
      </p:sp>
      <p:sp>
        <p:nvSpPr>
          <p:cNvPr id="5" name="Rectangle 4"/>
          <p:cNvSpPr/>
          <p:nvPr/>
        </p:nvSpPr>
        <p:spPr>
          <a:xfrm>
            <a:off x="660400" y="2286001"/>
            <a:ext cx="8585200" cy="3416320"/>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Surface tension is a property of the surface of a liquid that causes it to behave as an elastic sheet.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physical and chemical behavior of liquids cannot be </a:t>
            </a:r>
            <a:r>
              <a:rPr lang="en-US" sz="2400" dirty="0" smtClean="0">
                <a:solidFill>
                  <a:srgbClr val="000000"/>
                </a:solidFill>
                <a:latin typeface="Times New Roman"/>
              </a:rPr>
              <a:t>understood </a:t>
            </a:r>
            <a:r>
              <a:rPr lang="en-US" sz="2400" dirty="0">
                <a:solidFill>
                  <a:srgbClr val="000000"/>
                </a:solidFill>
                <a:latin typeface="Times New Roman"/>
              </a:rPr>
              <a:t>without taking surface tension in to account.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It </a:t>
            </a:r>
            <a:r>
              <a:rPr lang="en-US" sz="2400" dirty="0">
                <a:solidFill>
                  <a:srgbClr val="000000"/>
                </a:solidFill>
                <a:latin typeface="Times New Roman"/>
              </a:rPr>
              <a:t>governs the shape that small masses of liquid can assume and the degree of contact a liquid can make with another substance. </a:t>
            </a:r>
            <a:endParaRPr lang="en-US" dirty="0"/>
          </a:p>
        </p:txBody>
      </p:sp>
      <p:sp>
        <p:nvSpPr>
          <p:cNvPr id="6" name="Slide Number Placeholder 5"/>
          <p:cNvSpPr>
            <a:spLocks noGrp="1"/>
          </p:cNvSpPr>
          <p:nvPr>
            <p:ph type="sldNum" sz="quarter" idx="12"/>
          </p:nvPr>
        </p:nvSpPr>
        <p:spPr/>
        <p:txBody>
          <a:bodyPr/>
          <a:lstStyle/>
          <a:p>
            <a:fld id="{49E5512C-6099-4FFC-A760-54DD952A035E}" type="slidenum">
              <a:rPr lang="en-US" smtClean="0"/>
              <a:pPr/>
              <a:t>61</a:t>
            </a:fld>
            <a:endParaRPr lang="en-US"/>
          </a:p>
        </p:txBody>
      </p:sp>
    </p:spTree>
    <p:extLst>
      <p:ext uri="{BB962C8B-B14F-4D97-AF65-F5344CB8AC3E}">
        <p14:creationId xmlns:p14="http://schemas.microsoft.com/office/powerpoint/2010/main" val="3655050377"/>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447800"/>
            <a:ext cx="8585200" cy="1754326"/>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It is caused by the attraction between the molecules of the liquid by various intermolecular forces. </a:t>
            </a:r>
            <a:endParaRPr lang="en-US" sz="2400" dirty="0" smtClean="0">
              <a:solidFill>
                <a:srgbClr val="000000"/>
              </a:solidFill>
              <a:latin typeface="Times New Roman"/>
            </a:endParaRPr>
          </a:p>
          <a:p>
            <a:pPr marL="342900" lvl="0" indent="-342900" algn="just">
              <a:lnSpc>
                <a:spcPct val="150000"/>
              </a:lnSpc>
              <a:buFont typeface="Wingdings" pitchFamily="2" charset="2"/>
              <a:buChar char="ü"/>
            </a:pPr>
            <a:r>
              <a:rPr lang="en-US" sz="2400" dirty="0" smtClean="0">
                <a:solidFill>
                  <a:srgbClr val="000000"/>
                </a:solidFill>
                <a:latin typeface="Times New Roman"/>
              </a:rPr>
              <a:t>This </a:t>
            </a:r>
            <a:r>
              <a:rPr lang="en-US" sz="2400" dirty="0">
                <a:solidFill>
                  <a:srgbClr val="000000"/>
                </a:solidFill>
                <a:latin typeface="Times New Roman"/>
              </a:rPr>
              <a:t>phenomenon may be explained by </a:t>
            </a:r>
            <a:r>
              <a:rPr lang="en-US" sz="2400" dirty="0" smtClean="0">
                <a:solidFill>
                  <a:srgbClr val="000000"/>
                </a:solidFill>
                <a:latin typeface="Times New Roman"/>
              </a:rPr>
              <a:t>reference </a:t>
            </a:r>
            <a:r>
              <a:rPr lang="en-US" sz="2400" dirty="0">
                <a:solidFill>
                  <a:srgbClr val="000000"/>
                </a:solidFill>
                <a:latin typeface="Times New Roman"/>
              </a:rPr>
              <a:t>to Fig. </a:t>
            </a:r>
            <a:r>
              <a:rPr lang="en-US" sz="2400" dirty="0" smtClean="0">
                <a:solidFill>
                  <a:srgbClr val="000000"/>
                </a:solidFill>
                <a:latin typeface="Times New Roman"/>
              </a:rPr>
              <a:t>1. </a:t>
            </a:r>
            <a:endParaRPr lang="en-US" sz="2400" dirty="0">
              <a:solidFill>
                <a:prstClr val="black"/>
              </a:solidFill>
            </a:endParaRPr>
          </a:p>
        </p:txBody>
      </p:sp>
      <p:sp>
        <p:nvSpPr>
          <p:cNvPr id="3" name="Rectangle 2"/>
          <p:cNvSpPr/>
          <p:nvPr/>
        </p:nvSpPr>
        <p:spPr>
          <a:xfrm>
            <a:off x="1155700" y="6096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l="5498" t="9207" r="6529" b="12495"/>
          <a:stretch>
            <a:fillRect/>
          </a:stretch>
        </p:blipFill>
        <p:spPr bwMode="auto">
          <a:xfrm>
            <a:off x="3136900" y="3429000"/>
            <a:ext cx="2641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1675" y="5410201"/>
            <a:ext cx="8667750" cy="1200329"/>
          </a:xfrm>
          <a:prstGeom prst="rect">
            <a:avLst/>
          </a:prstGeom>
        </p:spPr>
        <p:txBody>
          <a:bodyPr wrap="square">
            <a:spAutoFit/>
          </a:bodyPr>
          <a:lstStyle/>
          <a:p>
            <a:pPr>
              <a:lnSpc>
                <a:spcPct val="150000"/>
              </a:lnSpc>
            </a:pPr>
            <a:r>
              <a:rPr lang="en-US" sz="2400" dirty="0">
                <a:solidFill>
                  <a:srgbClr val="000000"/>
                </a:solidFill>
                <a:latin typeface="Times New Roman"/>
              </a:rPr>
              <a:t>Fig. </a:t>
            </a:r>
            <a:r>
              <a:rPr lang="en-US" sz="2400" dirty="0" smtClean="0">
                <a:solidFill>
                  <a:srgbClr val="000000"/>
                </a:solidFill>
                <a:latin typeface="Times New Roman"/>
              </a:rPr>
              <a:t>1 </a:t>
            </a:r>
            <a:r>
              <a:rPr lang="en-US" sz="2400" dirty="0">
                <a:solidFill>
                  <a:srgbClr val="000000"/>
                </a:solidFill>
                <a:latin typeface="Times New Roman"/>
              </a:rPr>
              <a:t>Forces on a molecule at the surface and in the interior of </a:t>
            </a:r>
            <a:r>
              <a:rPr lang="en-US" sz="2400" dirty="0" smtClean="0">
                <a:solidFill>
                  <a:srgbClr val="000000"/>
                </a:solidFill>
                <a:latin typeface="Times New Roman"/>
              </a:rPr>
              <a:t>        a </a:t>
            </a:r>
            <a:r>
              <a:rPr lang="en-US" sz="2400" dirty="0">
                <a:solidFill>
                  <a:srgbClr val="000000"/>
                </a:solidFill>
                <a:latin typeface="Times New Roman"/>
              </a:rPr>
              <a:t>liquid. </a:t>
            </a:r>
            <a:endParaRPr lang="en-US" sz="2400" dirty="0"/>
          </a:p>
        </p:txBody>
      </p:sp>
      <p:sp>
        <p:nvSpPr>
          <p:cNvPr id="6" name="Slide Number Placeholder 5"/>
          <p:cNvSpPr>
            <a:spLocks noGrp="1"/>
          </p:cNvSpPr>
          <p:nvPr>
            <p:ph type="sldNum" sz="quarter" idx="12"/>
          </p:nvPr>
        </p:nvSpPr>
        <p:spPr/>
        <p:txBody>
          <a:bodyPr/>
          <a:lstStyle/>
          <a:p>
            <a:fld id="{49E5512C-6099-4FFC-A760-54DD952A035E}" type="slidenum">
              <a:rPr lang="en-US" smtClean="0"/>
              <a:pPr/>
              <a:t>62</a:t>
            </a:fld>
            <a:endParaRPr lang="en-US"/>
          </a:p>
        </p:txBody>
      </p:sp>
    </p:spTree>
    <p:extLst>
      <p:ext uri="{BB962C8B-B14F-4D97-AF65-F5344CB8AC3E}">
        <p14:creationId xmlns:p14="http://schemas.microsoft.com/office/powerpoint/2010/main" val="1875496290"/>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1305343"/>
            <a:ext cx="8089900" cy="4524315"/>
          </a:xfrm>
          <a:prstGeom prst="rect">
            <a:avLst/>
          </a:prstGeom>
        </p:spPr>
        <p:txBody>
          <a:bodyPr wrap="square">
            <a:spAutoFit/>
          </a:bodyPr>
          <a:lstStyle/>
          <a:p>
            <a:pPr marL="342900" indent="-342900" algn="just">
              <a:lnSpc>
                <a:spcPct val="150000"/>
              </a:lnSpc>
              <a:buFont typeface="Wingdings" pitchFamily="2" charset="2"/>
              <a:buChar char="ü"/>
            </a:pPr>
            <a:r>
              <a:rPr lang="en-US" sz="2400" b="1" dirty="0">
                <a:solidFill>
                  <a:srgbClr val="000000"/>
                </a:solidFill>
                <a:latin typeface="Times New Roman"/>
              </a:rPr>
              <a:t>In the bulk </a:t>
            </a:r>
            <a:r>
              <a:rPr lang="en-US" sz="2400" dirty="0">
                <a:solidFill>
                  <a:srgbClr val="000000"/>
                </a:solidFill>
                <a:latin typeface="Times New Roman"/>
              </a:rPr>
              <a:t>of the liquid molecule </a:t>
            </a:r>
            <a:r>
              <a:rPr lang="en-US" sz="2400" b="1" dirty="0">
                <a:solidFill>
                  <a:srgbClr val="000000"/>
                </a:solidFill>
                <a:latin typeface="Times New Roman"/>
              </a:rPr>
              <a:t>A</a:t>
            </a:r>
            <a:r>
              <a:rPr lang="en-US" sz="2400" dirty="0">
                <a:solidFill>
                  <a:srgbClr val="000000"/>
                </a:solidFill>
                <a:latin typeface="Times New Roman"/>
              </a:rPr>
              <a:t> is pulled equally in all directions by neighboring liquid molecules, resulting in a net force of zero.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endParaRPr lang="en-US" sz="2400" b="1" dirty="0" smtClean="0">
              <a:solidFill>
                <a:srgbClr val="000000"/>
              </a:solidFill>
              <a:latin typeface="Times New Roman"/>
            </a:endParaRPr>
          </a:p>
          <a:p>
            <a:pPr marL="342900" indent="-342900" algn="just">
              <a:lnSpc>
                <a:spcPct val="150000"/>
              </a:lnSpc>
              <a:buFont typeface="Wingdings" pitchFamily="2" charset="2"/>
              <a:buChar char="ü"/>
            </a:pPr>
            <a:r>
              <a:rPr lang="en-US" sz="2400" b="1" dirty="0" smtClean="0">
                <a:solidFill>
                  <a:srgbClr val="000000"/>
                </a:solidFill>
                <a:latin typeface="Times New Roman"/>
              </a:rPr>
              <a:t>At </a:t>
            </a:r>
            <a:r>
              <a:rPr lang="en-US" sz="2400" b="1" dirty="0">
                <a:solidFill>
                  <a:srgbClr val="000000"/>
                </a:solidFill>
                <a:latin typeface="Times New Roman"/>
              </a:rPr>
              <a:t>the surface </a:t>
            </a:r>
            <a:r>
              <a:rPr lang="en-US" sz="2400" dirty="0">
                <a:solidFill>
                  <a:srgbClr val="000000"/>
                </a:solidFill>
                <a:latin typeface="Times New Roman"/>
              </a:rPr>
              <a:t>of the liquid, molecules B is pulled inwards by other molecules deeper inside the liquid and are not attracted as intensely by </a:t>
            </a:r>
            <a:r>
              <a:rPr lang="en-US" sz="2400" dirty="0" smtClean="0">
                <a:solidFill>
                  <a:srgbClr val="000000"/>
                </a:solidFill>
                <a:latin typeface="Times New Roman"/>
              </a:rPr>
              <a:t>the molecules </a:t>
            </a:r>
            <a:r>
              <a:rPr lang="en-US" sz="2400" dirty="0">
                <a:solidFill>
                  <a:srgbClr val="000000"/>
                </a:solidFill>
                <a:latin typeface="Times New Roman"/>
              </a:rPr>
              <a:t>in the neighboring </a:t>
            </a:r>
            <a:r>
              <a:rPr lang="en-US" sz="2400" dirty="0" smtClean="0">
                <a:solidFill>
                  <a:srgbClr val="000000"/>
                </a:solidFill>
                <a:latin typeface="Times New Roman"/>
              </a:rPr>
              <a:t>medium.</a:t>
            </a:r>
            <a:endParaRPr lang="en-US" sz="2400" dirty="0"/>
          </a:p>
        </p:txBody>
      </p:sp>
      <p:sp>
        <p:nvSpPr>
          <p:cNvPr id="3" name="Rectangle 2"/>
          <p:cNvSpPr/>
          <p:nvPr/>
        </p:nvSpPr>
        <p:spPr>
          <a:xfrm>
            <a:off x="1155700" y="6096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63</a:t>
            </a:fld>
            <a:endParaRPr lang="en-US"/>
          </a:p>
        </p:txBody>
      </p:sp>
    </p:spTree>
    <p:extLst>
      <p:ext uri="{BB962C8B-B14F-4D97-AF65-F5344CB8AC3E}">
        <p14:creationId xmlns:p14="http://schemas.microsoft.com/office/powerpoint/2010/main" val="1834168542"/>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46" y="1447800"/>
            <a:ext cx="8420100" cy="4524315"/>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Therefore all of the molecules at the surface are subject to an inward force of molecular </a:t>
            </a:r>
            <a:r>
              <a:rPr lang="en-US" sz="2400" dirty="0" smtClean="0">
                <a:solidFill>
                  <a:srgbClr val="000000"/>
                </a:solidFill>
                <a:latin typeface="Times New Roman"/>
              </a:rPr>
              <a:t>attraction.</a:t>
            </a:r>
          </a:p>
          <a:p>
            <a:pPr marL="342900" lvl="0" indent="-342900" algn="just">
              <a:lnSpc>
                <a:spcPct val="150000"/>
              </a:lnSpc>
              <a:buFont typeface="Wingdings" pitchFamily="2" charset="2"/>
              <a:buChar char="ü"/>
            </a:pPr>
            <a:r>
              <a:rPr lang="en-US" sz="2400" dirty="0" smtClean="0">
                <a:solidFill>
                  <a:srgbClr val="000000"/>
                </a:solidFill>
                <a:latin typeface="Times New Roman"/>
              </a:rPr>
              <a:t>This is </a:t>
            </a:r>
            <a:r>
              <a:rPr lang="en-US" sz="2400" dirty="0">
                <a:solidFill>
                  <a:srgbClr val="000000"/>
                </a:solidFill>
                <a:latin typeface="Times New Roman"/>
              </a:rPr>
              <a:t>balanced only by the resistance of the liquid to compression; </a:t>
            </a:r>
          </a:p>
          <a:p>
            <a:pPr marL="342900" lvl="0" indent="-342900" algn="just">
              <a:lnSpc>
                <a:spcPct val="150000"/>
              </a:lnSpc>
              <a:buFont typeface="Wingdings" pitchFamily="2" charset="2"/>
              <a:buChar char="ü"/>
            </a:pPr>
            <a:r>
              <a:rPr lang="en-US" sz="2400" dirty="0" smtClean="0">
                <a:solidFill>
                  <a:srgbClr val="000000"/>
                </a:solidFill>
                <a:latin typeface="Times New Roman"/>
              </a:rPr>
              <a:t>Hence, </a:t>
            </a:r>
            <a:r>
              <a:rPr lang="en-US" sz="2400" dirty="0">
                <a:solidFill>
                  <a:srgbClr val="000000"/>
                </a:solidFill>
                <a:latin typeface="Times New Roman"/>
              </a:rPr>
              <a:t>there is no net inward force. </a:t>
            </a:r>
            <a:endParaRPr lang="en-US" sz="2400" dirty="0" smtClean="0">
              <a:solidFill>
                <a:srgbClr val="000000"/>
              </a:solidFill>
              <a:latin typeface="Times New Roman"/>
            </a:endParaRPr>
          </a:p>
          <a:p>
            <a:pPr marL="342900" lvl="0" indent="-342900" algn="just">
              <a:lnSpc>
                <a:spcPct val="150000"/>
              </a:lnSpc>
              <a:buFont typeface="Wingdings" pitchFamily="2" charset="2"/>
              <a:buChar char="ü"/>
            </a:pPr>
            <a:r>
              <a:rPr lang="en-US" sz="2400" dirty="0" smtClean="0">
                <a:solidFill>
                  <a:srgbClr val="000000"/>
                </a:solidFill>
                <a:latin typeface="Times New Roman"/>
              </a:rPr>
              <a:t>However</a:t>
            </a:r>
            <a:r>
              <a:rPr lang="en-US" sz="2400" dirty="0">
                <a:solidFill>
                  <a:srgbClr val="000000"/>
                </a:solidFill>
                <a:latin typeface="Times New Roman"/>
              </a:rPr>
              <a:t>, there is a driving </a:t>
            </a:r>
            <a:r>
              <a:rPr lang="en-US" sz="2400" dirty="0">
                <a:solidFill>
                  <a:srgbClr val="000000"/>
                </a:solidFill>
                <a:latin typeface="Times New Roman" pitchFamily="18" charset="0"/>
                <a:cs typeface="Times New Roman" pitchFamily="18" charset="0"/>
              </a:rPr>
              <a:t>force to diminish the surface area, and in this respect a </a:t>
            </a:r>
            <a:r>
              <a:rPr lang="en-US" sz="2400" dirty="0" smtClean="0">
                <a:solidFill>
                  <a:srgbClr val="000000"/>
                </a:solidFill>
                <a:latin typeface="Times New Roman" pitchFamily="18" charset="0"/>
                <a:cs typeface="Times New Roman" pitchFamily="18" charset="0"/>
              </a:rPr>
              <a:t>liquid </a:t>
            </a:r>
            <a:r>
              <a:rPr lang="en-US" sz="2400" dirty="0">
                <a:latin typeface="Times New Roman" pitchFamily="18" charset="0"/>
                <a:cs typeface="Times New Roman" pitchFamily="18" charset="0"/>
              </a:rPr>
              <a:t>surface resembles a stretched elastic membrane. </a:t>
            </a:r>
            <a:r>
              <a:rPr lang="en-US" sz="2400" dirty="0" smtClean="0">
                <a:solidFill>
                  <a:srgbClr val="000000"/>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3" name="Rectangle 2"/>
          <p:cNvSpPr/>
          <p:nvPr/>
        </p:nvSpPr>
        <p:spPr>
          <a:xfrm>
            <a:off x="1155700" y="6096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64</a:t>
            </a:fld>
            <a:endParaRPr lang="en-US"/>
          </a:p>
        </p:txBody>
      </p:sp>
    </p:spTree>
    <p:extLst>
      <p:ext uri="{BB962C8B-B14F-4D97-AF65-F5344CB8AC3E}">
        <p14:creationId xmlns:p14="http://schemas.microsoft.com/office/powerpoint/2010/main" val="3856265234"/>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700" y="609601"/>
            <a:ext cx="8007350" cy="461665"/>
          </a:xfrm>
          <a:prstGeom prst="rect">
            <a:avLst/>
          </a:prstGeom>
        </p:spPr>
        <p:txBody>
          <a:bodyPr wrap="square">
            <a:spAutoFit/>
          </a:bodyPr>
          <a:lstStyle/>
          <a:p>
            <a:pPr lvl="0" algn="just"/>
            <a:r>
              <a:rPr lang="en-US" sz="2400" b="1" dirty="0" smtClean="0">
                <a:solidFill>
                  <a:srgbClr val="000000"/>
                </a:solidFill>
                <a:latin typeface="Times New Roman" pitchFamily="18" charset="0"/>
                <a:cs typeface="Times New Roman" pitchFamily="18" charset="0"/>
              </a:rPr>
              <a:t>Surface Tension and Surface Free Energy (Cont’d ….)  </a:t>
            </a:r>
            <a:endParaRPr lang="en-US" sz="2400" b="1" dirty="0">
              <a:solidFill>
                <a:srgbClr val="000000"/>
              </a:solidFill>
              <a:latin typeface="Times New Roman" pitchFamily="18" charset="0"/>
              <a:cs typeface="Times New Roman" pitchFamily="18" charset="0"/>
            </a:endParaRPr>
          </a:p>
        </p:txBody>
      </p:sp>
      <p:sp>
        <p:nvSpPr>
          <p:cNvPr id="3" name="Rectangle 2"/>
          <p:cNvSpPr/>
          <p:nvPr/>
        </p:nvSpPr>
        <p:spPr>
          <a:xfrm>
            <a:off x="990600" y="1600200"/>
            <a:ext cx="8337550" cy="2862322"/>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As a result of the tendency to contract, a liquid surface behaves as if it were in a state of tension.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This </a:t>
            </a:r>
            <a:r>
              <a:rPr lang="en-US" sz="2400" dirty="0">
                <a:solidFill>
                  <a:srgbClr val="000000"/>
                </a:solidFill>
                <a:latin typeface="Times New Roman"/>
              </a:rPr>
              <a:t>effect is called the surface tension which is defined as the force in dynes (Newton) acting at right angles along the surface of a liquid one centimeter (1 meters) in length. </a:t>
            </a:r>
            <a:endParaRPr lang="en-US" sz="2400" dirty="0"/>
          </a:p>
        </p:txBody>
      </p:sp>
      <p:sp>
        <p:nvSpPr>
          <p:cNvPr id="4" name="Slide Number Placeholder 3"/>
          <p:cNvSpPr>
            <a:spLocks noGrp="1"/>
          </p:cNvSpPr>
          <p:nvPr>
            <p:ph type="sldNum" sz="quarter" idx="12"/>
          </p:nvPr>
        </p:nvSpPr>
        <p:spPr/>
        <p:txBody>
          <a:bodyPr/>
          <a:lstStyle/>
          <a:p>
            <a:fld id="{49E5512C-6099-4FFC-A760-54DD952A035E}" type="slidenum">
              <a:rPr lang="en-US" smtClean="0"/>
              <a:pPr/>
              <a:t>65</a:t>
            </a:fld>
            <a:endParaRPr lang="en-US"/>
          </a:p>
        </p:txBody>
      </p:sp>
    </p:spTree>
    <p:extLst>
      <p:ext uri="{BB962C8B-B14F-4D97-AF65-F5344CB8AC3E}">
        <p14:creationId xmlns:p14="http://schemas.microsoft.com/office/powerpoint/2010/main" val="26535089"/>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3" name="Rectangle 2"/>
          <p:cNvSpPr/>
          <p:nvPr/>
        </p:nvSpPr>
        <p:spPr>
          <a:xfrm>
            <a:off x="908050" y="990600"/>
            <a:ext cx="8502650" cy="32316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b="1" dirty="0">
                <a:solidFill>
                  <a:srgbClr val="000000"/>
                </a:solidFill>
                <a:latin typeface="Times New Roman"/>
              </a:rPr>
              <a:t>DEFINITION OF SURFACE TENSION </a:t>
            </a:r>
            <a:endParaRPr lang="en-US" sz="2400" dirty="0">
              <a:solidFill>
                <a:srgbClr val="000000"/>
              </a:solidFill>
              <a:latin typeface="Times New Roman"/>
            </a:endParaRPr>
          </a:p>
          <a:p>
            <a:pPr algn="just">
              <a:lnSpc>
                <a:spcPct val="150000"/>
              </a:lnSpc>
            </a:pPr>
            <a:r>
              <a:rPr lang="en-US" sz="2400" dirty="0" smtClean="0">
                <a:solidFill>
                  <a:srgbClr val="000000"/>
                </a:solidFill>
                <a:latin typeface="Times New Roman"/>
              </a:rPr>
              <a:t>The </a:t>
            </a:r>
            <a:r>
              <a:rPr lang="en-US" sz="2400" dirty="0">
                <a:solidFill>
                  <a:srgbClr val="000000"/>
                </a:solidFill>
                <a:latin typeface="Times New Roman"/>
              </a:rPr>
              <a:t>surface tension γ is the magnitude </a:t>
            </a:r>
            <a:r>
              <a:rPr lang="en-US" sz="2400" i="1" dirty="0">
                <a:solidFill>
                  <a:srgbClr val="000000"/>
                </a:solidFill>
                <a:latin typeface="Times New Roman"/>
              </a:rPr>
              <a:t>F </a:t>
            </a:r>
            <a:r>
              <a:rPr lang="en-US" sz="2400" dirty="0">
                <a:solidFill>
                  <a:srgbClr val="000000"/>
                </a:solidFill>
                <a:latin typeface="Times New Roman"/>
              </a:rPr>
              <a:t>of the force exerted parallel to the surface of a liquid divided by the length </a:t>
            </a:r>
            <a:r>
              <a:rPr lang="en-US" sz="2400" i="1" dirty="0">
                <a:solidFill>
                  <a:srgbClr val="000000"/>
                </a:solidFill>
                <a:latin typeface="Times New Roman"/>
              </a:rPr>
              <a:t>L </a:t>
            </a:r>
            <a:r>
              <a:rPr lang="en-US" sz="2400" dirty="0">
                <a:solidFill>
                  <a:srgbClr val="000000"/>
                </a:solidFill>
                <a:latin typeface="Times New Roman"/>
              </a:rPr>
              <a:t>of the line over which the force acts: </a:t>
            </a:r>
          </a:p>
          <a:p>
            <a:pPr algn="just">
              <a:lnSpc>
                <a:spcPct val="150000"/>
              </a:lnSpc>
            </a:pPr>
            <a:r>
              <a:rPr lang="en-US" sz="2400" dirty="0" smtClean="0">
                <a:solidFill>
                  <a:srgbClr val="000000"/>
                </a:solidFill>
                <a:latin typeface="Times New Roman"/>
              </a:rPr>
              <a:t>                     </a:t>
            </a:r>
            <a:r>
              <a:rPr lang="el-GR" sz="2400" dirty="0" smtClean="0">
                <a:solidFill>
                  <a:srgbClr val="000000"/>
                </a:solidFill>
                <a:latin typeface="Times New Roman"/>
              </a:rPr>
              <a:t>γ </a:t>
            </a:r>
            <a:r>
              <a:rPr lang="el-GR" sz="2400" dirty="0">
                <a:solidFill>
                  <a:srgbClr val="000000"/>
                </a:solidFill>
                <a:latin typeface="Times New Roman"/>
              </a:rPr>
              <a:t>= </a:t>
            </a:r>
            <a:r>
              <a:rPr lang="en-US" sz="2400" dirty="0">
                <a:solidFill>
                  <a:srgbClr val="000000"/>
                </a:solidFill>
                <a:latin typeface="Times New Roman"/>
              </a:rPr>
              <a:t>F/L </a:t>
            </a:r>
          </a:p>
          <a:p>
            <a:pPr>
              <a:lnSpc>
                <a:spcPct val="150000"/>
              </a:lnSpc>
            </a:pPr>
            <a:r>
              <a:rPr lang="fr-FR" sz="2400" dirty="0" smtClean="0">
                <a:solidFill>
                  <a:srgbClr val="000000"/>
                </a:solidFill>
                <a:latin typeface="Times New Roman"/>
              </a:rPr>
              <a:t>            SI </a:t>
            </a:r>
            <a:r>
              <a:rPr lang="fr-FR" sz="2400" dirty="0">
                <a:solidFill>
                  <a:srgbClr val="000000"/>
                </a:solidFill>
                <a:latin typeface="Times New Roman"/>
              </a:rPr>
              <a:t>Unit of Surface Tension</a:t>
            </a:r>
            <a:r>
              <a:rPr lang="fr-FR" sz="2400" b="1" i="1" dirty="0">
                <a:solidFill>
                  <a:srgbClr val="000000"/>
                </a:solidFill>
                <a:latin typeface="Times New Roman"/>
              </a:rPr>
              <a:t>: </a:t>
            </a:r>
            <a:r>
              <a:rPr lang="fr-FR" sz="2400" dirty="0">
                <a:solidFill>
                  <a:srgbClr val="000000"/>
                </a:solidFill>
                <a:latin typeface="Times New Roman"/>
              </a:rPr>
              <a:t>N/m </a:t>
            </a:r>
            <a:r>
              <a:rPr lang="fr-FR" dirty="0">
                <a:solidFill>
                  <a:srgbClr val="000000"/>
                </a:solidFill>
                <a:latin typeface="Times New Roman"/>
              </a:rPr>
              <a:t>	</a:t>
            </a:r>
          </a:p>
        </p:txBody>
      </p:sp>
      <p:sp>
        <p:nvSpPr>
          <p:cNvPr id="4" name="Slide Number Placeholder 3"/>
          <p:cNvSpPr>
            <a:spLocks noGrp="1"/>
          </p:cNvSpPr>
          <p:nvPr>
            <p:ph type="sldNum" sz="quarter" idx="12"/>
          </p:nvPr>
        </p:nvSpPr>
        <p:spPr/>
        <p:txBody>
          <a:bodyPr/>
          <a:lstStyle/>
          <a:p>
            <a:fld id="{49E5512C-6099-4FFC-A760-54DD952A035E}" type="slidenum">
              <a:rPr lang="en-US" smtClean="0"/>
              <a:pPr/>
              <a:t>66</a:t>
            </a:fld>
            <a:endParaRPr lang="en-US"/>
          </a:p>
        </p:txBody>
      </p:sp>
      <p:sp>
        <p:nvSpPr>
          <p:cNvPr id="5" name="TextBox 4"/>
          <p:cNvSpPr txBox="1"/>
          <p:nvPr/>
        </p:nvSpPr>
        <p:spPr>
          <a:xfrm>
            <a:off x="908050" y="4267200"/>
            <a:ext cx="8502650" cy="2308324"/>
          </a:xfrm>
          <a:prstGeom prst="rect">
            <a:avLst/>
          </a:prstGeom>
          <a:noFill/>
        </p:spPr>
        <p:txBody>
          <a:bodyPr wrap="square" rtlCol="0">
            <a:spAutoFit/>
          </a:bodyPr>
          <a:lstStyle/>
          <a:p>
            <a:pPr algn="just">
              <a:lnSpc>
                <a:spcPct val="150000"/>
              </a:lnSpc>
            </a:pPr>
            <a:r>
              <a:rPr lang="en-US" sz="2400" dirty="0" smtClean="0">
                <a:latin typeface="Times New Roman" pitchFamily="18" charset="0"/>
                <a:cs typeface="Times New Roman" pitchFamily="18" charset="0"/>
              </a:rPr>
              <a:t>A needle has a length of 3.2 cm when placed gently on the surface of the water (</a:t>
            </a:r>
            <a:r>
              <a:rPr lang="el-GR" sz="2400" dirty="0" smtClean="0">
                <a:latin typeface="Times New Roman" pitchFamily="18" charset="0"/>
                <a:cs typeface="Times New Roman" pitchFamily="18" charset="0"/>
              </a:rPr>
              <a:t>γ</a:t>
            </a:r>
            <a:r>
              <a:rPr lang="en-US" sz="2400" dirty="0" smtClean="0">
                <a:latin typeface="Times New Roman" pitchFamily="18" charset="0"/>
                <a:cs typeface="Times New Roman" pitchFamily="18" charset="0"/>
              </a:rPr>
              <a:t>=0.073 N/m) in a glass, this needle will float if it is not too heavy. So what is the weight of the heaviest needle that can float?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560422"/>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4550" y="1143001"/>
            <a:ext cx="2740687" cy="461665"/>
          </a:xfrm>
          <a:prstGeom prst="rect">
            <a:avLst/>
          </a:prstGeom>
        </p:spPr>
        <p:txBody>
          <a:bodyPr wrap="none">
            <a:spAutoFit/>
          </a:bodyPr>
          <a:lstStyle/>
          <a:p>
            <a:r>
              <a:rPr lang="en-US" sz="2400" b="1" dirty="0">
                <a:solidFill>
                  <a:srgbClr val="000000"/>
                </a:solidFill>
                <a:latin typeface="Times New Roman"/>
              </a:rPr>
              <a:t>Surface free energy</a:t>
            </a:r>
            <a:endParaRPr lang="en-US" sz="2400" dirty="0"/>
          </a:p>
        </p:txBody>
      </p:sp>
      <p:sp>
        <p:nvSpPr>
          <p:cNvPr id="3" name="Rectangle 2"/>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4" name="Rectangle 3"/>
          <p:cNvSpPr/>
          <p:nvPr/>
        </p:nvSpPr>
        <p:spPr>
          <a:xfrm>
            <a:off x="577850" y="1905000"/>
            <a:ext cx="8667750" cy="3970318"/>
          </a:xfrm>
          <a:prstGeom prst="rect">
            <a:avLst/>
          </a:prstGeom>
        </p:spPr>
        <p:txBody>
          <a:bodyPr wrap="square">
            <a:spAutoFit/>
          </a:bodyPr>
          <a:lstStyle/>
          <a:p>
            <a:pPr marL="342900" indent="-342900" algn="just">
              <a:lnSpc>
                <a:spcPct val="150000"/>
              </a:lnSpc>
              <a:buFont typeface="Wingdings" pitchFamily="2" charset="2"/>
              <a:buChar char="Ø"/>
            </a:pPr>
            <a:r>
              <a:rPr lang="en-US" sz="2400" dirty="0" smtClean="0">
                <a:solidFill>
                  <a:srgbClr val="000000"/>
                </a:solidFill>
                <a:latin typeface="Times New Roman"/>
              </a:rPr>
              <a:t>The </a:t>
            </a:r>
            <a:r>
              <a:rPr lang="en-US" sz="2400" dirty="0">
                <a:solidFill>
                  <a:srgbClr val="000000"/>
                </a:solidFill>
                <a:latin typeface="Times New Roman"/>
              </a:rPr>
              <a:t>splitting </a:t>
            </a:r>
            <a:r>
              <a:rPr lang="en-US" sz="2400" dirty="0" smtClean="0">
                <a:solidFill>
                  <a:srgbClr val="000000"/>
                </a:solidFill>
                <a:latin typeface="Times New Roman"/>
              </a:rPr>
              <a:t>up of </a:t>
            </a:r>
            <a:r>
              <a:rPr lang="en-US" sz="2400" dirty="0">
                <a:solidFill>
                  <a:srgbClr val="000000"/>
                </a:solidFill>
                <a:latin typeface="Times New Roman"/>
              </a:rPr>
              <a:t>a material into smaller parts always induces </a:t>
            </a:r>
            <a:r>
              <a:rPr lang="en-US" sz="2400" b="1" dirty="0">
                <a:solidFill>
                  <a:srgbClr val="000000"/>
                </a:solidFill>
                <a:latin typeface="Times New Roman"/>
              </a:rPr>
              <a:t>stresses</a:t>
            </a:r>
            <a:r>
              <a:rPr lang="en-US" sz="2400" dirty="0">
                <a:solidFill>
                  <a:srgbClr val="000000"/>
                </a:solidFill>
                <a:latin typeface="Times New Roman"/>
              </a:rPr>
              <a:t> and </a:t>
            </a:r>
            <a:r>
              <a:rPr lang="en-US" sz="2400" b="1" dirty="0">
                <a:solidFill>
                  <a:srgbClr val="000000"/>
                </a:solidFill>
                <a:latin typeface="Times New Roman"/>
              </a:rPr>
              <a:t>deformations</a:t>
            </a:r>
            <a:r>
              <a:rPr lang="en-US" sz="2400" dirty="0">
                <a:solidFill>
                  <a:srgbClr val="000000"/>
                </a:solidFill>
                <a:latin typeface="Times New Roman"/>
              </a:rPr>
              <a:t> in each of the parts formed, </a:t>
            </a:r>
            <a:endParaRPr lang="en-US" sz="2400" dirty="0" smtClean="0">
              <a:solidFill>
                <a:srgbClr val="000000"/>
              </a:solidFill>
              <a:latin typeface="Times New Roman"/>
            </a:endParaRPr>
          </a:p>
          <a:p>
            <a:pPr marL="342900" indent="-342900" algn="just">
              <a:lnSpc>
                <a:spcPct val="150000"/>
              </a:lnSpc>
              <a:buFont typeface="Wingdings" pitchFamily="2" charset="2"/>
              <a:buChar char="Ø"/>
            </a:pPr>
            <a:r>
              <a:rPr lang="en-US" sz="2400" dirty="0" smtClean="0">
                <a:solidFill>
                  <a:srgbClr val="000000"/>
                </a:solidFill>
                <a:latin typeface="Times New Roman"/>
              </a:rPr>
              <a:t>Therefore </a:t>
            </a:r>
            <a:r>
              <a:rPr lang="en-US" sz="2400" dirty="0">
                <a:solidFill>
                  <a:srgbClr val="000000"/>
                </a:solidFill>
                <a:latin typeface="Times New Roman"/>
              </a:rPr>
              <a:t>some energy is dissipated as heat and some is stored as elastic deformation. </a:t>
            </a:r>
            <a:endParaRPr lang="en-US" sz="2400" dirty="0" smtClean="0">
              <a:solidFill>
                <a:srgbClr val="000000"/>
              </a:solidFill>
              <a:latin typeface="Times New Roman"/>
            </a:endParaRPr>
          </a:p>
          <a:p>
            <a:pPr marL="342900" indent="-342900" algn="just">
              <a:lnSpc>
                <a:spcPct val="150000"/>
              </a:lnSpc>
              <a:buFont typeface="Wingdings" pitchFamily="2" charset="2"/>
              <a:buChar char="Ø"/>
            </a:pPr>
            <a:r>
              <a:rPr lang="en-US" sz="2400" dirty="0" smtClean="0">
                <a:solidFill>
                  <a:srgbClr val="000000"/>
                </a:solidFill>
                <a:latin typeface="Times New Roman"/>
              </a:rPr>
              <a:t>As </a:t>
            </a:r>
            <a:r>
              <a:rPr lang="en-US" sz="2400" dirty="0">
                <a:solidFill>
                  <a:srgbClr val="000000"/>
                </a:solidFill>
                <a:latin typeface="Times New Roman"/>
              </a:rPr>
              <a:t>a consequence, the accurate experimental determination of surface energy is only possible for </a:t>
            </a:r>
            <a:r>
              <a:rPr lang="en-US" sz="2400" b="1" dirty="0">
                <a:solidFill>
                  <a:srgbClr val="000000"/>
                </a:solidFill>
                <a:latin typeface="Times New Roman"/>
              </a:rPr>
              <a:t>isotropic </a:t>
            </a:r>
            <a:r>
              <a:rPr lang="en-US" sz="2400" b="1">
                <a:solidFill>
                  <a:srgbClr val="000000"/>
                </a:solidFill>
                <a:latin typeface="Times New Roman"/>
              </a:rPr>
              <a:t>liquids </a:t>
            </a:r>
            <a:r>
              <a:rPr lang="en-US" sz="2400" b="1" smtClean="0">
                <a:solidFill>
                  <a:srgbClr val="000000"/>
                </a:solidFill>
                <a:latin typeface="Times New Roman"/>
              </a:rPr>
              <a:t>or </a:t>
            </a:r>
            <a:r>
              <a:rPr lang="en-US" sz="2400" b="1" dirty="0">
                <a:solidFill>
                  <a:srgbClr val="000000"/>
                </a:solidFill>
                <a:latin typeface="Times New Roman"/>
              </a:rPr>
              <a:t>liquid </a:t>
            </a:r>
            <a:r>
              <a:rPr lang="en-US" sz="2400" b="1" dirty="0" smtClean="0">
                <a:solidFill>
                  <a:srgbClr val="000000"/>
                </a:solidFill>
                <a:latin typeface="Times New Roman"/>
              </a:rPr>
              <a:t>crystals.</a:t>
            </a:r>
            <a:endParaRPr lang="en-US" dirty="0"/>
          </a:p>
        </p:txBody>
      </p:sp>
      <p:sp>
        <p:nvSpPr>
          <p:cNvPr id="5" name="Slide Number Placeholder 4"/>
          <p:cNvSpPr>
            <a:spLocks noGrp="1"/>
          </p:cNvSpPr>
          <p:nvPr>
            <p:ph type="sldNum" sz="quarter" idx="12"/>
          </p:nvPr>
        </p:nvSpPr>
        <p:spPr/>
        <p:txBody>
          <a:bodyPr/>
          <a:lstStyle/>
          <a:p>
            <a:fld id="{49E5512C-6099-4FFC-A760-54DD952A035E}" type="slidenum">
              <a:rPr lang="en-US" smtClean="0"/>
              <a:pPr/>
              <a:t>67</a:t>
            </a:fld>
            <a:endParaRPr lang="en-US"/>
          </a:p>
        </p:txBody>
      </p:sp>
    </p:spTree>
    <p:extLst>
      <p:ext uri="{BB962C8B-B14F-4D97-AF65-F5344CB8AC3E}">
        <p14:creationId xmlns:p14="http://schemas.microsoft.com/office/powerpoint/2010/main" val="3379190350"/>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2438401"/>
            <a:ext cx="8585200" cy="3970318"/>
          </a:xfrm>
          <a:prstGeom prst="rect">
            <a:avLst/>
          </a:prstGeom>
        </p:spPr>
        <p:txBody>
          <a:bodyPr wrap="square">
            <a:spAutoFit/>
          </a:bodyPr>
          <a:lstStyle/>
          <a:p>
            <a:pPr marL="342900" indent="-342900" algn="just">
              <a:lnSpc>
                <a:spcPct val="150000"/>
              </a:lnSpc>
              <a:buFont typeface="Wingdings" pitchFamily="2" charset="2"/>
              <a:buChar char="Ø"/>
            </a:pPr>
            <a:r>
              <a:rPr lang="en-US" sz="2400" dirty="0">
                <a:solidFill>
                  <a:srgbClr val="000000"/>
                </a:solidFill>
                <a:latin typeface="Times New Roman"/>
              </a:rPr>
              <a:t>When applied to solids, the term "surface energy" acquires a totally different meaning and can be viewed as an "adhesive" parameter </a:t>
            </a:r>
            <a:r>
              <a:rPr lang="en-US" sz="2400" b="1" dirty="0">
                <a:solidFill>
                  <a:srgbClr val="000000"/>
                </a:solidFill>
                <a:latin typeface="Times New Roman"/>
              </a:rPr>
              <a:t>characterizing the affinity of the surface to other materials.</a:t>
            </a:r>
            <a:r>
              <a:rPr lang="en-US" sz="2400" dirty="0">
                <a:solidFill>
                  <a:srgbClr val="000000"/>
                </a:solidFill>
                <a:latin typeface="Times New Roman"/>
              </a:rPr>
              <a:t> </a:t>
            </a:r>
            <a:endParaRPr lang="en-US" sz="2400" dirty="0" smtClean="0">
              <a:solidFill>
                <a:srgbClr val="000000"/>
              </a:solidFill>
              <a:latin typeface="Times New Roman"/>
            </a:endParaRPr>
          </a:p>
          <a:p>
            <a:pPr marL="342900" indent="-342900" algn="just">
              <a:lnSpc>
                <a:spcPct val="150000"/>
              </a:lnSpc>
              <a:buFont typeface="Wingdings" pitchFamily="2" charset="2"/>
              <a:buChar char="Ø"/>
            </a:pPr>
            <a:r>
              <a:rPr lang="en-US" sz="2400" dirty="0" smtClean="0">
                <a:solidFill>
                  <a:srgbClr val="000000"/>
                </a:solidFill>
                <a:latin typeface="Times New Roman"/>
              </a:rPr>
              <a:t>The </a:t>
            </a:r>
            <a:r>
              <a:rPr lang="en-US" sz="2400" dirty="0">
                <a:solidFill>
                  <a:srgbClr val="000000"/>
                </a:solidFill>
                <a:latin typeface="Times New Roman"/>
              </a:rPr>
              <a:t>higher the surface energy of a solid, the more energy is gained upon bringing this surface into contact with other materials.</a:t>
            </a:r>
            <a:endParaRPr lang="en-US" sz="2400" dirty="0"/>
          </a:p>
        </p:txBody>
      </p:sp>
      <p:sp>
        <p:nvSpPr>
          <p:cNvPr id="3" name="Rectangle 2"/>
          <p:cNvSpPr/>
          <p:nvPr/>
        </p:nvSpPr>
        <p:spPr>
          <a:xfrm>
            <a:off x="742950" y="1143001"/>
            <a:ext cx="8420100" cy="1200329"/>
          </a:xfrm>
          <a:prstGeom prst="rect">
            <a:avLst/>
          </a:prstGeom>
        </p:spPr>
        <p:txBody>
          <a:bodyPr wrap="square">
            <a:spAutoFit/>
          </a:bodyPr>
          <a:lstStyle/>
          <a:p>
            <a:pPr marL="342900" lvl="0" indent="-342900" algn="just">
              <a:lnSpc>
                <a:spcPct val="150000"/>
              </a:lnSpc>
              <a:buFont typeface="Wingdings" pitchFamily="2" charset="2"/>
              <a:buChar char="Ø"/>
            </a:pPr>
            <a:r>
              <a:rPr lang="en-US" sz="2400" dirty="0">
                <a:solidFill>
                  <a:srgbClr val="000000"/>
                </a:solidFill>
                <a:latin typeface="Times New Roman"/>
              </a:rPr>
              <a:t>For solids, the true value of the surface energy cannot be measured. </a:t>
            </a:r>
          </a:p>
        </p:txBody>
      </p:sp>
      <p:sp>
        <p:nvSpPr>
          <p:cNvPr id="4" name="Rectangle 3"/>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68</a:t>
            </a:fld>
            <a:endParaRPr lang="en-US"/>
          </a:p>
        </p:txBody>
      </p:sp>
    </p:spTree>
    <p:extLst>
      <p:ext uri="{BB962C8B-B14F-4D97-AF65-F5344CB8AC3E}">
        <p14:creationId xmlns:p14="http://schemas.microsoft.com/office/powerpoint/2010/main" val="660445477"/>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371600"/>
            <a:ext cx="8585200" cy="3416320"/>
          </a:xfrm>
          <a:prstGeom prst="rect">
            <a:avLst/>
          </a:prstGeom>
        </p:spPr>
        <p:txBody>
          <a:bodyPr wrap="square">
            <a:spAutoFit/>
          </a:bodyPr>
          <a:lstStyle/>
          <a:p>
            <a:pPr marL="342900" indent="-342900" algn="just">
              <a:lnSpc>
                <a:spcPct val="150000"/>
              </a:lnSpc>
              <a:buFont typeface="Wingdings" pitchFamily="2" charset="2"/>
              <a:buChar char="Ø"/>
            </a:pPr>
            <a:r>
              <a:rPr lang="en-US" sz="2400" dirty="0">
                <a:solidFill>
                  <a:srgbClr val="000000"/>
                </a:solidFill>
                <a:latin typeface="Times New Roman"/>
              </a:rPr>
              <a:t>As a result of the inward pull, surface of the liquid always tends to contract to the smallest possible surface area. </a:t>
            </a:r>
            <a:endParaRPr lang="en-US" sz="2400" dirty="0" smtClean="0">
              <a:solidFill>
                <a:srgbClr val="000000"/>
              </a:solidFill>
              <a:latin typeface="Times New Roman"/>
            </a:endParaRPr>
          </a:p>
          <a:p>
            <a:pPr marL="342900" indent="-342900" algn="just">
              <a:lnSpc>
                <a:spcPct val="150000"/>
              </a:lnSpc>
              <a:buFont typeface="Wingdings" pitchFamily="2" charset="2"/>
              <a:buChar char="Ø"/>
            </a:pPr>
            <a:endParaRPr lang="en-US" sz="2400" dirty="0" smtClean="0">
              <a:solidFill>
                <a:srgbClr val="000000"/>
              </a:solidFill>
              <a:latin typeface="Times New Roman"/>
            </a:endParaRPr>
          </a:p>
          <a:p>
            <a:pPr marL="342900" indent="-342900" algn="just">
              <a:lnSpc>
                <a:spcPct val="150000"/>
              </a:lnSpc>
              <a:buFont typeface="Wingdings" pitchFamily="2" charset="2"/>
              <a:buChar char="Ø"/>
            </a:pPr>
            <a:r>
              <a:rPr lang="en-US" sz="2400" dirty="0" smtClean="0">
                <a:solidFill>
                  <a:srgbClr val="000000"/>
                </a:solidFill>
                <a:latin typeface="Times New Roman"/>
              </a:rPr>
              <a:t>In </a:t>
            </a:r>
            <a:r>
              <a:rPr lang="en-US" sz="2400" dirty="0">
                <a:solidFill>
                  <a:srgbClr val="000000"/>
                </a:solidFill>
                <a:latin typeface="Times New Roman"/>
              </a:rPr>
              <a:t>order to increase the surface area it is necessary to do work to bring molecules from the bulk of the liquid on to the surface against the inward attractive forces. </a:t>
            </a:r>
            <a:endParaRPr lang="en-US" sz="2400" dirty="0" smtClean="0">
              <a:solidFill>
                <a:srgbClr val="000000"/>
              </a:solidFill>
              <a:latin typeface="Times New Roman"/>
            </a:endParaRPr>
          </a:p>
        </p:txBody>
      </p:sp>
      <p:sp>
        <p:nvSpPr>
          <p:cNvPr id="3" name="Rectangle 2"/>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4" name="Rectangle 3"/>
          <p:cNvSpPr/>
          <p:nvPr/>
        </p:nvSpPr>
        <p:spPr>
          <a:xfrm>
            <a:off x="660400" y="5334001"/>
            <a:ext cx="833755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50000"/>
              </a:lnSpc>
            </a:pPr>
            <a:r>
              <a:rPr lang="en-US" sz="2400" b="1" i="1" dirty="0">
                <a:solidFill>
                  <a:srgbClr val="000000"/>
                </a:solidFill>
                <a:latin typeface="Times New Roman"/>
              </a:rPr>
              <a:t>The work required to increase the surface area by unity is called the surface energy.</a:t>
            </a:r>
            <a:r>
              <a:rPr lang="en-US" sz="2400" i="1" dirty="0">
                <a:solidFill>
                  <a:srgbClr val="000000"/>
                </a:solidFill>
                <a:latin typeface="Times New Roman"/>
              </a:rPr>
              <a:t> </a:t>
            </a:r>
            <a:endParaRPr lang="en-US" sz="2400" i="1" dirty="0">
              <a:solidFill>
                <a:prstClr val="black"/>
              </a:solidFill>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69</a:t>
            </a:fld>
            <a:endParaRPr lang="en-US"/>
          </a:p>
        </p:txBody>
      </p:sp>
    </p:spTree>
    <p:extLst>
      <p:ext uri="{BB962C8B-B14F-4D97-AF65-F5344CB8AC3E}">
        <p14:creationId xmlns:p14="http://schemas.microsoft.com/office/powerpoint/2010/main" val="11481792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00" name="Rectangle 8"/>
          <p:cNvSpPr>
            <a:spLocks noGrp="1" noChangeArrowheads="1"/>
          </p:cNvSpPr>
          <p:nvPr>
            <p:ph type="title"/>
          </p:nvPr>
        </p:nvSpPr>
        <p:spPr>
          <a:xfrm>
            <a:off x="0" y="0"/>
            <a:ext cx="9906000" cy="685800"/>
          </a:xfrm>
          <a:solidFill>
            <a:schemeClr val="bg1">
              <a:lumMod val="95000"/>
            </a:schemeClr>
          </a:solidFill>
        </p:spPr>
        <p:txBody>
          <a:bodyPr/>
          <a:lstStyle/>
          <a:p>
            <a:r>
              <a:rPr lang="en-US" sz="2800" b="1" i="1" dirty="0">
                <a:latin typeface="Times New Roman" pitchFamily="18" charset="0"/>
                <a:cs typeface="Times New Roman" pitchFamily="18" charset="0"/>
              </a:rPr>
              <a:t>Terminology and Basic Concepts</a:t>
            </a:r>
          </a:p>
        </p:txBody>
      </p:sp>
      <p:sp>
        <p:nvSpPr>
          <p:cNvPr id="622601" name="Rectangle 9"/>
          <p:cNvSpPr>
            <a:spLocks noGrp="1" noChangeArrowheads="1"/>
          </p:cNvSpPr>
          <p:nvPr>
            <p:ph type="body" idx="1"/>
          </p:nvPr>
        </p:nvSpPr>
        <p:spPr>
          <a:xfrm>
            <a:off x="152400" y="914400"/>
            <a:ext cx="9530307" cy="914400"/>
          </a:xfrm>
        </p:spPr>
        <p:txBody>
          <a:bodyPr/>
          <a:lstStyle/>
          <a:p>
            <a:pPr>
              <a:lnSpc>
                <a:spcPct val="90000"/>
              </a:lnSpc>
              <a:buFont typeface="Wingdings" pitchFamily="2" charset="2"/>
              <a:buChar char="v"/>
            </a:pPr>
            <a:r>
              <a:rPr lang="en-US" sz="2400" b="1" i="1" dirty="0">
                <a:solidFill>
                  <a:schemeClr val="folHlink"/>
                </a:solidFill>
                <a:latin typeface="Times New Roman" pitchFamily="18" charset="0"/>
                <a:cs typeface="Times New Roman" pitchFamily="18" charset="0"/>
              </a:rPr>
              <a:t>Data</a:t>
            </a:r>
            <a:r>
              <a:rPr lang="en-US" sz="2400" i="1" dirty="0">
                <a:latin typeface="Times New Roman" pitchFamily="18" charset="0"/>
                <a:cs typeface="Times New Roman" pitchFamily="18" charset="0"/>
              </a:rPr>
              <a:t> consists of information coming from observations, counts, measurements, or responses.</a:t>
            </a:r>
          </a:p>
        </p:txBody>
      </p:sp>
      <p:sp>
        <p:nvSpPr>
          <p:cNvPr id="622602" name="Rectangle 10"/>
          <p:cNvSpPr>
            <a:spLocks noChangeArrowheads="1"/>
          </p:cNvSpPr>
          <p:nvPr/>
        </p:nvSpPr>
        <p:spPr bwMode="auto">
          <a:xfrm>
            <a:off x="228600" y="1752600"/>
            <a:ext cx="9448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tx2"/>
              </a:buClr>
              <a:buSzPct val="75000"/>
              <a:buFont typeface="Wingdings" pitchFamily="2" charset="2"/>
              <a:buChar char="v"/>
            </a:pPr>
            <a:r>
              <a:rPr lang="en-US" sz="2400" b="1" i="1" dirty="0">
                <a:solidFill>
                  <a:schemeClr val="folHlink"/>
                </a:solidFill>
                <a:latin typeface="Times New Roman" pitchFamily="18" charset="0"/>
                <a:cs typeface="Times New Roman" pitchFamily="18" charset="0"/>
              </a:rPr>
              <a:t>Statistics </a:t>
            </a:r>
            <a:r>
              <a:rPr lang="en-US" sz="2400" i="1" dirty="0">
                <a:latin typeface="Times New Roman" pitchFamily="18" charset="0"/>
                <a:cs typeface="Times New Roman" pitchFamily="18" charset="0"/>
              </a:rPr>
              <a:t>is the science of </a:t>
            </a:r>
            <a:r>
              <a:rPr lang="en-US" sz="2400" b="1" i="1" dirty="0">
                <a:latin typeface="Times New Roman" pitchFamily="18" charset="0"/>
                <a:cs typeface="Times New Roman" pitchFamily="18" charset="0"/>
              </a:rPr>
              <a:t>collecting, organizing, analyzing, and interpreting data </a:t>
            </a:r>
            <a:r>
              <a:rPr lang="en-US" sz="2400" i="1" dirty="0">
                <a:latin typeface="Times New Roman" pitchFamily="18" charset="0"/>
                <a:cs typeface="Times New Roman" pitchFamily="18" charset="0"/>
              </a:rPr>
              <a:t>in order to make decisions.</a:t>
            </a:r>
          </a:p>
        </p:txBody>
      </p:sp>
      <p:sp>
        <p:nvSpPr>
          <p:cNvPr id="622603" name="Rectangle 11"/>
          <p:cNvSpPr>
            <a:spLocks noChangeArrowheads="1"/>
          </p:cNvSpPr>
          <p:nvPr/>
        </p:nvSpPr>
        <p:spPr bwMode="auto">
          <a:xfrm>
            <a:off x="125104" y="2438400"/>
            <a:ext cx="947609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tx2"/>
              </a:buClr>
              <a:buSzPct val="75000"/>
              <a:buFont typeface="Wingdings" pitchFamily="2" charset="2"/>
              <a:buChar char="v"/>
            </a:pPr>
            <a:r>
              <a:rPr lang="en-US" sz="2400" dirty="0" smtClean="0">
                <a:latin typeface="Times New Roman" pitchFamily="18" charset="0"/>
                <a:cs typeface="Times New Roman" pitchFamily="18" charset="0"/>
              </a:rPr>
              <a:t>A </a:t>
            </a:r>
            <a:r>
              <a:rPr lang="en-US" sz="2400" b="1" dirty="0" smtClean="0">
                <a:solidFill>
                  <a:schemeClr val="folHlink"/>
                </a:solidFill>
                <a:latin typeface="Times New Roman" pitchFamily="18" charset="0"/>
                <a:cs typeface="Times New Roman" pitchFamily="18" charset="0"/>
              </a:rPr>
              <a:t>population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the collection of </a:t>
            </a:r>
            <a:r>
              <a:rPr lang="en-US" sz="2400" b="1" i="1" dirty="0">
                <a:latin typeface="Times New Roman" pitchFamily="18" charset="0"/>
                <a:cs typeface="Times New Roman" pitchFamily="18" charset="0"/>
              </a:rPr>
              <a:t>all</a:t>
            </a:r>
            <a:r>
              <a:rPr lang="en-US" sz="2400" b="1" dirty="0">
                <a:latin typeface="Times New Roman" pitchFamily="18" charset="0"/>
                <a:cs typeface="Times New Roman" pitchFamily="18" charset="0"/>
              </a:rPr>
              <a:t> outcomes</a:t>
            </a:r>
            <a:r>
              <a:rPr lang="en-US" sz="2400" dirty="0">
                <a:latin typeface="Times New Roman" pitchFamily="18" charset="0"/>
                <a:cs typeface="Times New Roman" pitchFamily="18" charset="0"/>
              </a:rPr>
              <a:t>, responses, measurement, or counts that are of interest.</a:t>
            </a:r>
          </a:p>
        </p:txBody>
      </p:sp>
      <p:sp>
        <p:nvSpPr>
          <p:cNvPr id="622604" name="Rectangle 12"/>
          <p:cNvSpPr>
            <a:spLocks noChangeArrowheads="1"/>
          </p:cNvSpPr>
          <p:nvPr/>
        </p:nvSpPr>
        <p:spPr bwMode="auto">
          <a:xfrm>
            <a:off x="304042" y="3200400"/>
            <a:ext cx="9163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Clr>
                <a:schemeClr val="tx2"/>
              </a:buClr>
              <a:buSzPct val="75000"/>
              <a:buFont typeface="Wingdings" pitchFamily="2" charset="2"/>
              <a:buChar char="v"/>
            </a:pPr>
            <a:r>
              <a:rPr lang="en-US" sz="2800" i="1" dirty="0">
                <a:solidFill>
                  <a:srgbClr val="0070C0"/>
                </a:solidFill>
              </a:rPr>
              <a:t>A </a:t>
            </a:r>
            <a:r>
              <a:rPr lang="en-US" sz="2800" b="1" i="1" dirty="0">
                <a:solidFill>
                  <a:srgbClr val="0070C0"/>
                </a:solidFill>
              </a:rPr>
              <a:t>sample </a:t>
            </a:r>
            <a:r>
              <a:rPr lang="en-US" sz="2800" i="1" dirty="0"/>
              <a:t>is a subset of a population.</a:t>
            </a:r>
          </a:p>
        </p:txBody>
      </p:sp>
      <p:cxnSp>
        <p:nvCxnSpPr>
          <p:cNvPr id="7" name="Straight Connector 6"/>
          <p:cNvCxnSpPr/>
          <p:nvPr/>
        </p:nvCxnSpPr>
        <p:spPr>
          <a:xfrm>
            <a:off x="-1" y="7620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9"/>
          <p:cNvSpPr>
            <a:spLocks noChangeArrowheads="1"/>
          </p:cNvSpPr>
          <p:nvPr/>
        </p:nvSpPr>
        <p:spPr bwMode="auto">
          <a:xfrm>
            <a:off x="228600" y="3733800"/>
            <a:ext cx="9448800" cy="47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tx2"/>
              </a:buClr>
              <a:buSzPct val="75000"/>
              <a:buFont typeface="Wingdings" pitchFamily="2" charset="2"/>
              <a:buChar char="Ø"/>
            </a:pPr>
            <a:r>
              <a:rPr lang="en-US" sz="2400" dirty="0">
                <a:solidFill>
                  <a:srgbClr val="0070C0"/>
                </a:solidFill>
                <a:latin typeface="Times New Roman" pitchFamily="18" charset="0"/>
                <a:cs typeface="Times New Roman" pitchFamily="18" charset="0"/>
              </a:rPr>
              <a:t>A </a:t>
            </a:r>
            <a:r>
              <a:rPr lang="en-US" sz="2400" b="1" dirty="0">
                <a:solidFill>
                  <a:srgbClr val="0070C0"/>
                </a:solidFill>
                <a:latin typeface="Times New Roman" pitchFamily="18" charset="0"/>
                <a:cs typeface="Times New Roman" pitchFamily="18" charset="0"/>
              </a:rPr>
              <a:t>parameter</a:t>
            </a:r>
            <a:r>
              <a:rPr lang="en-US" sz="2400" dirty="0">
                <a:solidFill>
                  <a:srgbClr val="0070C0"/>
                </a:solidFill>
                <a:latin typeface="Times New Roman" pitchFamily="18" charset="0"/>
                <a:cs typeface="Times New Roman" pitchFamily="18" charset="0"/>
              </a:rPr>
              <a:t> </a:t>
            </a:r>
            <a:r>
              <a:rPr lang="en-US" sz="2400" dirty="0">
                <a:latin typeface="Times New Roman" pitchFamily="18" charset="0"/>
                <a:cs typeface="Times New Roman" pitchFamily="18" charset="0"/>
              </a:rPr>
              <a:t>is a numerical description of a </a:t>
            </a:r>
            <a:r>
              <a:rPr lang="en-US" sz="2400" i="1" dirty="0">
                <a:latin typeface="Times New Roman" pitchFamily="18" charset="0"/>
                <a:cs typeface="Times New Roman" pitchFamily="18" charset="0"/>
              </a:rPr>
              <a:t>population</a:t>
            </a:r>
            <a:r>
              <a:rPr lang="en-US" sz="2400" dirty="0">
                <a:latin typeface="Times New Roman" pitchFamily="18" charset="0"/>
                <a:cs typeface="Times New Roman" pitchFamily="18" charset="0"/>
              </a:rPr>
              <a:t> characteristic.</a:t>
            </a:r>
          </a:p>
        </p:txBody>
      </p:sp>
      <p:sp>
        <p:nvSpPr>
          <p:cNvPr id="9" name="Rectangle 10"/>
          <p:cNvSpPr>
            <a:spLocks noChangeArrowheads="1"/>
          </p:cNvSpPr>
          <p:nvPr/>
        </p:nvSpPr>
        <p:spPr bwMode="auto">
          <a:xfrm>
            <a:off x="228600" y="41910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Clr>
                <a:schemeClr val="tx2"/>
              </a:buClr>
              <a:buSzPct val="75000"/>
              <a:buFont typeface="Wingdings" pitchFamily="2" charset="2"/>
              <a:buChar char="Ø"/>
            </a:pPr>
            <a:r>
              <a:rPr lang="en-US" sz="2400" dirty="0">
                <a:latin typeface="Times New Roman" pitchFamily="18" charset="0"/>
                <a:cs typeface="Times New Roman" pitchFamily="18" charset="0"/>
              </a:rPr>
              <a:t>A </a:t>
            </a:r>
            <a:r>
              <a:rPr lang="en-US" sz="2400" b="1" dirty="0">
                <a:solidFill>
                  <a:schemeClr val="folHlink"/>
                </a:solidFill>
                <a:latin typeface="Times New Roman" pitchFamily="18" charset="0"/>
                <a:cs typeface="Times New Roman" pitchFamily="18" charset="0"/>
              </a:rPr>
              <a:t>statistic</a:t>
            </a:r>
            <a:r>
              <a:rPr lang="en-US" sz="2400" dirty="0">
                <a:latin typeface="Times New Roman" pitchFamily="18" charset="0"/>
                <a:cs typeface="Times New Roman" pitchFamily="18" charset="0"/>
              </a:rPr>
              <a:t> is a numerical description of a </a:t>
            </a:r>
            <a:r>
              <a:rPr lang="en-US" sz="2400" i="1" dirty="0">
                <a:latin typeface="Times New Roman" pitchFamily="18" charset="0"/>
                <a:cs typeface="Times New Roman" pitchFamily="18" charset="0"/>
              </a:rPr>
              <a:t>sample</a:t>
            </a:r>
            <a:r>
              <a:rPr lang="en-US" sz="2400" dirty="0">
                <a:latin typeface="Times New Roman" pitchFamily="18" charset="0"/>
                <a:cs typeface="Times New Roman" pitchFamily="18" charset="0"/>
              </a:rPr>
              <a:t> characteristic.</a:t>
            </a:r>
          </a:p>
          <a:p>
            <a:pPr>
              <a:lnSpc>
                <a:spcPct val="90000"/>
              </a:lnSpc>
              <a:spcBef>
                <a:spcPct val="20000"/>
              </a:spcBef>
              <a:buClr>
                <a:schemeClr val="tx2"/>
              </a:buClr>
              <a:buSzPct val="75000"/>
              <a:buFont typeface="Wingdings" pitchFamily="2" charset="2"/>
              <a:buNone/>
            </a:pPr>
            <a:endParaRPr lang="en-US" sz="2800" dirty="0"/>
          </a:p>
        </p:txBody>
      </p:sp>
      <p:pic>
        <p:nvPicPr>
          <p:cNvPr id="173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00600"/>
            <a:ext cx="4247868" cy="137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365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2602"/>
                                        </p:tgtEl>
                                        <p:attrNameLst>
                                          <p:attrName>style.visibility</p:attrName>
                                        </p:attrNameLst>
                                      </p:cBhvr>
                                      <p:to>
                                        <p:strVal val="visible"/>
                                      </p:to>
                                    </p:set>
                                    <p:animEffect transition="in" filter="wipe(left)">
                                      <p:cBhvr>
                                        <p:cTn id="7" dur="1000"/>
                                        <p:tgtEl>
                                          <p:spTgt spid="622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2603"/>
                                        </p:tgtEl>
                                        <p:attrNameLst>
                                          <p:attrName>style.visibility</p:attrName>
                                        </p:attrNameLst>
                                      </p:cBhvr>
                                      <p:to>
                                        <p:strVal val="visible"/>
                                      </p:to>
                                    </p:set>
                                    <p:animEffect transition="in" filter="wipe(left)">
                                      <p:cBhvr>
                                        <p:cTn id="12" dur="1000"/>
                                        <p:tgtEl>
                                          <p:spTgt spid="6226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2604"/>
                                        </p:tgtEl>
                                        <p:attrNameLst>
                                          <p:attrName>style.visibility</p:attrName>
                                        </p:attrNameLst>
                                      </p:cBhvr>
                                      <p:to>
                                        <p:strVal val="visible"/>
                                      </p:to>
                                    </p:set>
                                    <p:animEffect transition="in" filter="wipe(left)">
                                      <p:cBhvr>
                                        <p:cTn id="17" dur="1000"/>
                                        <p:tgtEl>
                                          <p:spTgt spid="6226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2" grpId="0"/>
      <p:bldP spid="622603" grpId="0"/>
      <p:bldP spid="622604"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850" y="1295401"/>
            <a:ext cx="8585200" cy="4524315"/>
          </a:xfrm>
          <a:prstGeom prst="rect">
            <a:avLst/>
          </a:prstGeom>
        </p:spPr>
        <p:txBody>
          <a:bodyPr wrap="square">
            <a:spAutoFit/>
          </a:bodyPr>
          <a:lstStyle/>
          <a:p>
            <a:pPr algn="just">
              <a:lnSpc>
                <a:spcPct val="150000"/>
              </a:lnSpc>
            </a:pPr>
            <a:r>
              <a:rPr lang="en-US" sz="2400" b="1" dirty="0">
                <a:solidFill>
                  <a:srgbClr val="000000"/>
                </a:solidFill>
                <a:latin typeface="Times New Roman"/>
              </a:rPr>
              <a:t>Angle of contact </a:t>
            </a:r>
            <a:endParaRPr lang="en-US" sz="2400" b="1" dirty="0" smtClean="0">
              <a:solidFill>
                <a:srgbClr val="000000"/>
              </a:solidFill>
              <a:latin typeface="Times New Roman"/>
            </a:endParaRPr>
          </a:p>
          <a:p>
            <a:pPr algn="just">
              <a:lnSpc>
                <a:spcPct val="150000"/>
              </a:lnSpc>
            </a:pPr>
            <a:endParaRPr lang="en-US" sz="2400" dirty="0">
              <a:solidFill>
                <a:srgbClr val="000000"/>
              </a:solidFill>
              <a:latin typeface="Times New Roman"/>
            </a:endParaRPr>
          </a:p>
          <a:p>
            <a:pPr marL="342900" indent="-342900" algn="just">
              <a:lnSpc>
                <a:spcPct val="150000"/>
              </a:lnSpc>
              <a:buFont typeface="Wingdings" pitchFamily="2" charset="2"/>
              <a:buChar char="ü"/>
            </a:pPr>
            <a:r>
              <a:rPr lang="en-US" sz="2400" dirty="0">
                <a:solidFill>
                  <a:srgbClr val="000000"/>
                </a:solidFill>
                <a:latin typeface="Times New Roman"/>
              </a:rPr>
              <a:t>The rise or fall of liquid levels in a container depends on the interaction between the liquid surface and the walls of the container.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If </a:t>
            </a:r>
            <a:r>
              <a:rPr lang="en-US" sz="2400" dirty="0">
                <a:solidFill>
                  <a:srgbClr val="000000"/>
                </a:solidFill>
                <a:latin typeface="Times New Roman"/>
              </a:rPr>
              <a:t>the </a:t>
            </a:r>
            <a:r>
              <a:rPr lang="en-US" sz="2400" b="1" dirty="0">
                <a:solidFill>
                  <a:srgbClr val="000000"/>
                </a:solidFill>
                <a:latin typeface="Times New Roman"/>
              </a:rPr>
              <a:t>intermolecular forces </a:t>
            </a:r>
            <a:r>
              <a:rPr lang="en-US" sz="2400" dirty="0">
                <a:solidFill>
                  <a:srgbClr val="000000"/>
                </a:solidFill>
                <a:latin typeface="Times New Roman"/>
              </a:rPr>
              <a:t>between liquid molecules are </a:t>
            </a:r>
            <a:r>
              <a:rPr lang="en-US" sz="2400" b="1" dirty="0">
                <a:solidFill>
                  <a:srgbClr val="000000"/>
                </a:solidFill>
                <a:latin typeface="Times New Roman"/>
              </a:rPr>
              <a:t>weaker</a:t>
            </a:r>
            <a:r>
              <a:rPr lang="en-US" sz="2400" dirty="0">
                <a:solidFill>
                  <a:srgbClr val="000000"/>
                </a:solidFill>
                <a:latin typeface="Times New Roman"/>
              </a:rPr>
              <a:t> than the </a:t>
            </a:r>
            <a:r>
              <a:rPr lang="en-US" sz="2400" b="1" dirty="0">
                <a:solidFill>
                  <a:srgbClr val="000000"/>
                </a:solidFill>
                <a:latin typeface="Times New Roman"/>
              </a:rPr>
              <a:t>forces between the liquid and the solid surface</a:t>
            </a:r>
            <a:r>
              <a:rPr lang="en-US" sz="2400" dirty="0">
                <a:solidFill>
                  <a:srgbClr val="000000"/>
                </a:solidFill>
                <a:latin typeface="Times New Roman"/>
              </a:rPr>
              <a:t>, the liquid will </a:t>
            </a:r>
            <a:r>
              <a:rPr lang="en-US" sz="2400" b="1" dirty="0">
                <a:solidFill>
                  <a:srgbClr val="000000"/>
                </a:solidFill>
                <a:latin typeface="Times New Roman"/>
              </a:rPr>
              <a:t>rise</a:t>
            </a:r>
            <a:r>
              <a:rPr lang="en-US" sz="2400" dirty="0">
                <a:solidFill>
                  <a:srgbClr val="000000"/>
                </a:solidFill>
                <a:latin typeface="Times New Roman"/>
              </a:rPr>
              <a:t> and wet the solid surface. </a:t>
            </a:r>
            <a:endParaRPr lang="en-US" sz="2400" dirty="0"/>
          </a:p>
        </p:txBody>
      </p:sp>
      <p:sp>
        <p:nvSpPr>
          <p:cNvPr id="3" name="Rectangle 2"/>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70</a:t>
            </a:fld>
            <a:endParaRPr lang="en-US"/>
          </a:p>
        </p:txBody>
      </p:sp>
    </p:spTree>
    <p:extLst>
      <p:ext uri="{BB962C8B-B14F-4D97-AF65-F5344CB8AC3E}">
        <p14:creationId xmlns:p14="http://schemas.microsoft.com/office/powerpoint/2010/main" val="620400088"/>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1371600"/>
            <a:ext cx="8420100" cy="1754326"/>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If the </a:t>
            </a:r>
            <a:r>
              <a:rPr lang="en-US" sz="2400" b="1" dirty="0">
                <a:solidFill>
                  <a:srgbClr val="000000"/>
                </a:solidFill>
                <a:latin typeface="Times New Roman"/>
              </a:rPr>
              <a:t>solid-liquid</a:t>
            </a:r>
            <a:r>
              <a:rPr lang="en-US" sz="2400" dirty="0">
                <a:solidFill>
                  <a:srgbClr val="000000"/>
                </a:solidFill>
                <a:latin typeface="Times New Roman"/>
              </a:rPr>
              <a:t> interactions are </a:t>
            </a:r>
            <a:r>
              <a:rPr lang="en-US" sz="2400" b="1" dirty="0">
                <a:solidFill>
                  <a:srgbClr val="000000"/>
                </a:solidFill>
                <a:latin typeface="Times New Roman"/>
              </a:rPr>
              <a:t>weaker</a:t>
            </a:r>
            <a:r>
              <a:rPr lang="en-US" sz="2400" dirty="0">
                <a:solidFill>
                  <a:srgbClr val="000000"/>
                </a:solidFill>
                <a:latin typeface="Times New Roman"/>
              </a:rPr>
              <a:t> than the </a:t>
            </a:r>
            <a:r>
              <a:rPr lang="en-US" sz="2400" b="1" dirty="0">
                <a:solidFill>
                  <a:srgbClr val="000000"/>
                </a:solidFill>
                <a:latin typeface="Times New Roman"/>
              </a:rPr>
              <a:t>intermolecular forces </a:t>
            </a:r>
            <a:r>
              <a:rPr lang="en-US" sz="2400" dirty="0">
                <a:solidFill>
                  <a:srgbClr val="000000"/>
                </a:solidFill>
                <a:latin typeface="Times New Roman"/>
              </a:rPr>
              <a:t>in the liquid, its level will </a:t>
            </a:r>
            <a:r>
              <a:rPr lang="en-US" sz="2400" b="1" dirty="0">
                <a:solidFill>
                  <a:srgbClr val="000000"/>
                </a:solidFill>
                <a:latin typeface="Times New Roman"/>
              </a:rPr>
              <a:t>fall</a:t>
            </a:r>
            <a:r>
              <a:rPr lang="en-US" sz="2400" dirty="0">
                <a:solidFill>
                  <a:srgbClr val="000000"/>
                </a:solidFill>
                <a:latin typeface="Times New Roman"/>
              </a:rPr>
              <a:t> and the liquid will not wet the solid surface. </a:t>
            </a:r>
            <a:endParaRPr lang="en-US" sz="2400" dirty="0">
              <a:solidFill>
                <a:prstClr val="black"/>
              </a:solidFill>
            </a:endParaRPr>
          </a:p>
        </p:txBody>
      </p:sp>
      <p:sp>
        <p:nvSpPr>
          <p:cNvPr id="3" name="Rectangle 2"/>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4" name="Rectangle 3"/>
          <p:cNvSpPr/>
          <p:nvPr/>
        </p:nvSpPr>
        <p:spPr>
          <a:xfrm>
            <a:off x="983096" y="3352800"/>
            <a:ext cx="8255000" cy="2862322"/>
          </a:xfrm>
          <a:prstGeom prst="rect">
            <a:avLst/>
          </a:prstGeom>
        </p:spPr>
        <p:txBody>
          <a:bodyPr wrap="square">
            <a:spAutoFit/>
          </a:bodyPr>
          <a:lstStyle/>
          <a:p>
            <a:pPr marL="285750" indent="-285750" algn="just">
              <a:lnSpc>
                <a:spcPct val="150000"/>
              </a:lnSpc>
              <a:buFont typeface="Wingdings" pitchFamily="2" charset="2"/>
              <a:buChar char="ü"/>
            </a:pPr>
            <a:r>
              <a:rPr lang="en-US" sz="2400" dirty="0">
                <a:solidFill>
                  <a:srgbClr val="000000"/>
                </a:solidFill>
                <a:latin typeface="Times New Roman"/>
              </a:rPr>
              <a:t>The angle between the tangent to the liquid surface at the point of contact and the solid surface inside the liquid is known as the contact angle (θ) for the pair of liquid and solid surface </a:t>
            </a:r>
            <a:r>
              <a:rPr lang="en-US" sz="2400" dirty="0" smtClean="0">
                <a:solidFill>
                  <a:srgbClr val="000000"/>
                </a:solidFill>
                <a:latin typeface="Times New Roman"/>
              </a:rPr>
              <a:t>fig.2. </a:t>
            </a:r>
          </a:p>
          <a:p>
            <a:pPr marL="285750" indent="-285750" algn="just">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contact angle can have any value between θ and 180</a:t>
            </a:r>
            <a:r>
              <a:rPr lang="en-US" sz="2400" baseline="30000" dirty="0">
                <a:solidFill>
                  <a:srgbClr val="000000"/>
                </a:solidFill>
                <a:latin typeface="Times New Roman"/>
              </a:rPr>
              <a:t>o</a:t>
            </a:r>
            <a:r>
              <a:rPr lang="en-US" sz="2400" dirty="0">
                <a:solidFill>
                  <a:srgbClr val="000000"/>
                </a:solidFill>
                <a:latin typeface="Times New Roman"/>
              </a:rPr>
              <a:t>. </a:t>
            </a:r>
            <a:endParaRPr lang="en-US" sz="2400" dirty="0"/>
          </a:p>
        </p:txBody>
      </p:sp>
      <p:sp>
        <p:nvSpPr>
          <p:cNvPr id="5" name="Slide Number Placeholder 4"/>
          <p:cNvSpPr>
            <a:spLocks noGrp="1"/>
          </p:cNvSpPr>
          <p:nvPr>
            <p:ph type="sldNum" sz="quarter" idx="12"/>
          </p:nvPr>
        </p:nvSpPr>
        <p:spPr/>
        <p:txBody>
          <a:bodyPr/>
          <a:lstStyle/>
          <a:p>
            <a:fld id="{49E5512C-6099-4FFC-A760-54DD952A035E}" type="slidenum">
              <a:rPr lang="en-US" smtClean="0"/>
              <a:pPr/>
              <a:t>71</a:t>
            </a:fld>
            <a:endParaRPr lang="en-US"/>
          </a:p>
        </p:txBody>
      </p:sp>
    </p:spTree>
    <p:extLst>
      <p:ext uri="{BB962C8B-B14F-4D97-AF65-F5344CB8AC3E}">
        <p14:creationId xmlns:p14="http://schemas.microsoft.com/office/powerpoint/2010/main" val="411644504"/>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l="4010" t="13513" r="3759" b="10811"/>
          <a:stretch>
            <a:fillRect/>
          </a:stretch>
        </p:blipFill>
        <p:spPr bwMode="auto">
          <a:xfrm>
            <a:off x="4870450" y="1600200"/>
            <a:ext cx="47466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l="6818" t="16129" r="4546" b="6452"/>
          <a:stretch>
            <a:fillRect/>
          </a:stretch>
        </p:blipFill>
        <p:spPr bwMode="auto">
          <a:xfrm>
            <a:off x="1155700" y="2286000"/>
            <a:ext cx="37560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72</a:t>
            </a:fld>
            <a:endParaRPr lang="en-US"/>
          </a:p>
        </p:txBody>
      </p:sp>
    </p:spTree>
    <p:extLst>
      <p:ext uri="{BB962C8B-B14F-4D97-AF65-F5344CB8AC3E}">
        <p14:creationId xmlns:p14="http://schemas.microsoft.com/office/powerpoint/2010/main" val="1227198309"/>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446" y="1295401"/>
            <a:ext cx="8420100" cy="3970318"/>
          </a:xfrm>
          <a:prstGeom prst="rect">
            <a:avLst/>
          </a:prstGeom>
        </p:spPr>
        <p:txBody>
          <a:bodyPr wrap="square">
            <a:spAutoFit/>
          </a:bodyPr>
          <a:lstStyle/>
          <a:p>
            <a:pPr algn="just">
              <a:lnSpc>
                <a:spcPct val="150000"/>
              </a:lnSpc>
            </a:pPr>
            <a:r>
              <a:rPr lang="en-US" sz="2400" dirty="0" smtClean="0">
                <a:solidFill>
                  <a:srgbClr val="000000"/>
                </a:solidFill>
                <a:latin typeface="Wingdings"/>
              </a:rPr>
              <a:t> </a:t>
            </a:r>
            <a:r>
              <a:rPr lang="en-US" sz="2400" b="1" dirty="0">
                <a:solidFill>
                  <a:srgbClr val="000000"/>
                </a:solidFill>
                <a:latin typeface="Times New Roman"/>
              </a:rPr>
              <a:t>Cohesive</a:t>
            </a:r>
            <a:r>
              <a:rPr lang="en-US" sz="2400" dirty="0">
                <a:solidFill>
                  <a:srgbClr val="000000"/>
                </a:solidFill>
                <a:latin typeface="Times New Roman"/>
              </a:rPr>
              <a:t> force is the force existing between like molecules in the surface of a liquid </a:t>
            </a:r>
          </a:p>
          <a:p>
            <a:pPr algn="just">
              <a:lnSpc>
                <a:spcPct val="150000"/>
              </a:lnSpc>
            </a:pPr>
            <a:r>
              <a:rPr lang="en-US" sz="2400" dirty="0">
                <a:solidFill>
                  <a:srgbClr val="000000"/>
                </a:solidFill>
                <a:latin typeface="Wingdings"/>
              </a:rPr>
              <a:t> </a:t>
            </a:r>
            <a:r>
              <a:rPr lang="en-US" sz="2400" b="1" dirty="0">
                <a:solidFill>
                  <a:srgbClr val="000000"/>
                </a:solidFill>
                <a:latin typeface="Times New Roman"/>
              </a:rPr>
              <a:t>Adhesive</a:t>
            </a:r>
            <a:r>
              <a:rPr lang="en-US" sz="2400" dirty="0">
                <a:solidFill>
                  <a:srgbClr val="000000"/>
                </a:solidFill>
                <a:latin typeface="Times New Roman"/>
              </a:rPr>
              <a:t> force is the force existing between unlike molecules, such as that between a liquid and the wall of a glass capillary tube </a:t>
            </a:r>
          </a:p>
          <a:p>
            <a:pPr algn="just">
              <a:lnSpc>
                <a:spcPct val="150000"/>
              </a:lnSpc>
            </a:pPr>
            <a:r>
              <a:rPr lang="en-US" sz="2400" dirty="0">
                <a:solidFill>
                  <a:srgbClr val="000000"/>
                </a:solidFill>
                <a:latin typeface="Wingdings"/>
              </a:rPr>
              <a:t> </a:t>
            </a:r>
            <a:r>
              <a:rPr lang="en-US" sz="2400" dirty="0">
                <a:solidFill>
                  <a:srgbClr val="000000"/>
                </a:solidFill>
                <a:latin typeface="Times New Roman"/>
              </a:rPr>
              <a:t>When the force of Adhesion is greater than the cohesion, the liquid is said to </a:t>
            </a:r>
            <a:r>
              <a:rPr lang="en-US" sz="2400" b="1" dirty="0">
                <a:solidFill>
                  <a:srgbClr val="000000"/>
                </a:solidFill>
                <a:latin typeface="Times New Roman"/>
              </a:rPr>
              <a:t>wet the capillary wall</a:t>
            </a:r>
            <a:r>
              <a:rPr lang="en-US" sz="2400" dirty="0">
                <a:solidFill>
                  <a:srgbClr val="000000"/>
                </a:solidFill>
                <a:latin typeface="Times New Roman"/>
              </a:rPr>
              <a:t>, spreading over it, and rising in the tube. </a:t>
            </a:r>
          </a:p>
        </p:txBody>
      </p:sp>
      <p:sp>
        <p:nvSpPr>
          <p:cNvPr id="3" name="Rectangle 2"/>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73</a:t>
            </a:fld>
            <a:endParaRPr lang="en-US"/>
          </a:p>
        </p:txBody>
      </p:sp>
    </p:spTree>
    <p:extLst>
      <p:ext uri="{BB962C8B-B14F-4D97-AF65-F5344CB8AC3E}">
        <p14:creationId xmlns:p14="http://schemas.microsoft.com/office/powerpoint/2010/main" val="559129235"/>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219200"/>
            <a:ext cx="8585200" cy="2308324"/>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When the adhesive forces exceed the cohesive forces, θ lies in the range 0</a:t>
            </a:r>
            <a:r>
              <a:rPr lang="en-US" sz="2400" baseline="30000" dirty="0">
                <a:solidFill>
                  <a:srgbClr val="000000"/>
                </a:solidFill>
                <a:latin typeface="Times New Roman"/>
              </a:rPr>
              <a:t>o </a:t>
            </a:r>
            <a:r>
              <a:rPr lang="en-US" sz="2400" dirty="0">
                <a:solidFill>
                  <a:srgbClr val="000000"/>
                </a:solidFill>
                <a:latin typeface="Times New Roman"/>
              </a:rPr>
              <a:t>&lt; θ &lt; 90° (Fig. </a:t>
            </a:r>
            <a:r>
              <a:rPr lang="en-US" sz="2400" dirty="0" smtClean="0">
                <a:solidFill>
                  <a:srgbClr val="000000"/>
                </a:solidFill>
                <a:latin typeface="Times New Roman"/>
              </a:rPr>
              <a:t>2a</a:t>
            </a:r>
            <a:r>
              <a:rPr lang="en-US" sz="2400" dirty="0">
                <a:solidFill>
                  <a:srgbClr val="000000"/>
                </a:solidFill>
                <a:latin typeface="Times New Roman"/>
              </a:rPr>
              <a:t>). </a:t>
            </a:r>
          </a:p>
          <a:p>
            <a:pPr marL="342900" indent="-342900" algn="just">
              <a:lnSpc>
                <a:spcPct val="150000"/>
              </a:lnSpc>
              <a:buFont typeface="Wingdings" pitchFamily="2" charset="2"/>
              <a:buChar char="ü"/>
            </a:pPr>
            <a:r>
              <a:rPr lang="en-US" sz="2400" dirty="0">
                <a:solidFill>
                  <a:srgbClr val="000000"/>
                </a:solidFill>
                <a:latin typeface="Times New Roman"/>
              </a:rPr>
              <a:t>When the cohesive forces exceed the adhesive forces, then 90° &lt; θ &lt; 180° (</a:t>
            </a:r>
            <a:r>
              <a:rPr lang="en-US" sz="2400" dirty="0" smtClean="0">
                <a:solidFill>
                  <a:srgbClr val="000000"/>
                </a:solidFill>
                <a:latin typeface="Times New Roman"/>
              </a:rPr>
              <a:t>fig.2b</a:t>
            </a:r>
            <a:r>
              <a:rPr lang="en-US" sz="2400" dirty="0">
                <a:solidFill>
                  <a:srgbClr val="000000"/>
                </a:solidFill>
                <a:latin typeface="Times New Roman"/>
              </a:rPr>
              <a:t>).</a:t>
            </a:r>
            <a:endParaRPr lang="en-US" sz="2400" dirty="0"/>
          </a:p>
        </p:txBody>
      </p:sp>
      <p:pic>
        <p:nvPicPr>
          <p:cNvPr id="2050" name="Picture 2"/>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l="1521" t="4551" b="5508"/>
          <a:stretch>
            <a:fillRect/>
          </a:stretch>
        </p:blipFill>
        <p:spPr bwMode="auto">
          <a:xfrm>
            <a:off x="1238250" y="3429000"/>
            <a:ext cx="68516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74</a:t>
            </a:fld>
            <a:endParaRPr lang="en-US"/>
          </a:p>
        </p:txBody>
      </p:sp>
    </p:spTree>
    <p:extLst>
      <p:ext uri="{BB962C8B-B14F-4D97-AF65-F5344CB8AC3E}">
        <p14:creationId xmlns:p14="http://schemas.microsoft.com/office/powerpoint/2010/main" val="3898602741"/>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1238250" y="1371600"/>
            <a:ext cx="7264400" cy="347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55700" y="457201"/>
            <a:ext cx="8007350" cy="461665"/>
          </a:xfrm>
          <a:prstGeom prst="rect">
            <a:avLst/>
          </a:prstGeom>
        </p:spPr>
        <p:txBody>
          <a:bodyPr wrap="square">
            <a:spAutoFit/>
          </a:bodyPr>
          <a:lstStyle/>
          <a:p>
            <a:pPr lvl="0" algn="just"/>
            <a:r>
              <a:rPr lang="en-US" sz="2400" b="1" dirty="0">
                <a:solidFill>
                  <a:srgbClr val="000000"/>
                </a:solidFill>
                <a:latin typeface="Times New Roman" pitchFamily="18" charset="0"/>
                <a:cs typeface="Times New Roman" pitchFamily="18" charset="0"/>
              </a:rPr>
              <a:t>Surface Tension and Surface Free </a:t>
            </a:r>
            <a:r>
              <a:rPr lang="en-US" sz="2400" b="1" dirty="0" smtClean="0">
                <a:solidFill>
                  <a:srgbClr val="000000"/>
                </a:solidFill>
                <a:latin typeface="Times New Roman" pitchFamily="18" charset="0"/>
                <a:cs typeface="Times New Roman" pitchFamily="18" charset="0"/>
              </a:rPr>
              <a:t>Energy (Cont’d ….)  </a:t>
            </a:r>
            <a:endParaRPr lang="en-US" sz="2400" b="1" dirty="0">
              <a:solidFill>
                <a:srgbClr val="000000"/>
              </a:solidFill>
              <a:latin typeface="Times New Roman" pitchFamily="18" charset="0"/>
              <a:cs typeface="Times New Roman" pitchFamily="18" charset="0"/>
            </a:endParaRPr>
          </a:p>
        </p:txBody>
      </p:sp>
      <p:sp>
        <p:nvSpPr>
          <p:cNvPr id="2" name="Rectangle 1"/>
          <p:cNvSpPr/>
          <p:nvPr/>
        </p:nvSpPr>
        <p:spPr>
          <a:xfrm>
            <a:off x="1403350" y="5181601"/>
            <a:ext cx="7759700" cy="646331"/>
          </a:xfrm>
          <a:prstGeom prst="rect">
            <a:avLst/>
          </a:prstGeom>
        </p:spPr>
        <p:txBody>
          <a:bodyPr wrap="square">
            <a:spAutoFit/>
          </a:bodyPr>
          <a:lstStyle/>
          <a:p>
            <a:pPr>
              <a:lnSpc>
                <a:spcPct val="150000"/>
              </a:lnSpc>
            </a:pPr>
            <a:r>
              <a:rPr lang="en-US" sz="2400" dirty="0" smtClean="0">
                <a:latin typeface="Times New Roman" pitchFamily="18" charset="0"/>
                <a:cs typeface="Times New Roman" pitchFamily="18" charset="0"/>
              </a:rPr>
              <a:t>Fig. 2. Contact </a:t>
            </a:r>
            <a:r>
              <a:rPr lang="en-US" sz="2400" dirty="0">
                <a:latin typeface="Times New Roman" pitchFamily="18" charset="0"/>
                <a:cs typeface="Times New Roman" pitchFamily="18" charset="0"/>
              </a:rPr>
              <a:t>angles between a liquid and a glass capillary.</a:t>
            </a:r>
          </a:p>
        </p:txBody>
      </p:sp>
      <p:sp>
        <p:nvSpPr>
          <p:cNvPr id="5" name="Slide Number Placeholder 4"/>
          <p:cNvSpPr>
            <a:spLocks noGrp="1"/>
          </p:cNvSpPr>
          <p:nvPr>
            <p:ph type="sldNum" sz="quarter" idx="12"/>
          </p:nvPr>
        </p:nvSpPr>
        <p:spPr/>
        <p:txBody>
          <a:bodyPr/>
          <a:lstStyle/>
          <a:p>
            <a:fld id="{49E5512C-6099-4FFC-A760-54DD952A035E}" type="slidenum">
              <a:rPr lang="en-US" smtClean="0"/>
              <a:pPr/>
              <a:t>75</a:t>
            </a:fld>
            <a:endParaRPr lang="en-US"/>
          </a:p>
        </p:txBody>
      </p:sp>
    </p:spTree>
    <p:extLst>
      <p:ext uri="{BB962C8B-B14F-4D97-AF65-F5344CB8AC3E}">
        <p14:creationId xmlns:p14="http://schemas.microsoft.com/office/powerpoint/2010/main" val="3285817814"/>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410" y="1524000"/>
            <a:ext cx="8750300" cy="1754326"/>
          </a:xfrm>
          <a:prstGeom prst="rect">
            <a:avLst/>
          </a:prstGeom>
        </p:spPr>
        <p:txBody>
          <a:bodyPr wrap="square">
            <a:spAutoFit/>
          </a:bodyPr>
          <a:lstStyle/>
          <a:p>
            <a:pPr marL="342900" indent="-342900" algn="just">
              <a:lnSpc>
                <a:spcPct val="150000"/>
              </a:lnSpc>
              <a:buFont typeface="Wingdings" pitchFamily="2" charset="2"/>
              <a:buChar char="ü"/>
            </a:pPr>
            <a:r>
              <a:rPr lang="en-US" sz="2400" dirty="0" smtClean="0">
                <a:solidFill>
                  <a:srgbClr val="000000"/>
                </a:solidFill>
                <a:latin typeface="Times New Roman"/>
              </a:rPr>
              <a:t>There </a:t>
            </a:r>
            <a:r>
              <a:rPr lang="en-US" sz="2400" dirty="0">
                <a:solidFill>
                  <a:srgbClr val="000000"/>
                </a:solidFill>
                <a:latin typeface="Times New Roman"/>
              </a:rPr>
              <a:t>are many methods which can be employed for the measurements of surface tension. </a:t>
            </a:r>
          </a:p>
          <a:p>
            <a:pPr marL="342900" indent="-342900" algn="just">
              <a:lnSpc>
                <a:spcPct val="150000"/>
              </a:lnSpc>
              <a:buFont typeface="Wingdings" pitchFamily="2" charset="2"/>
              <a:buChar char="ü"/>
            </a:pPr>
            <a:r>
              <a:rPr lang="en-US" sz="2400" dirty="0" smtClean="0">
                <a:solidFill>
                  <a:srgbClr val="000000"/>
                </a:solidFill>
                <a:latin typeface="Times New Roman"/>
              </a:rPr>
              <a:t>Here are some </a:t>
            </a:r>
            <a:r>
              <a:rPr lang="en-US" sz="2400" dirty="0">
                <a:solidFill>
                  <a:srgbClr val="000000"/>
                </a:solidFill>
                <a:latin typeface="Times New Roman"/>
              </a:rPr>
              <a:t>of the commonly used methods. </a:t>
            </a:r>
            <a:endParaRPr lang="en-US" sz="2400" dirty="0"/>
          </a:p>
        </p:txBody>
      </p:sp>
      <p:sp>
        <p:nvSpPr>
          <p:cNvPr id="4" name="Rectangle 3"/>
          <p:cNvSpPr/>
          <p:nvPr/>
        </p:nvSpPr>
        <p:spPr>
          <a:xfrm>
            <a:off x="675410" y="4267200"/>
            <a:ext cx="8750300" cy="1200329"/>
          </a:xfrm>
          <a:prstGeom prst="rect">
            <a:avLst/>
          </a:prstGeom>
        </p:spPr>
        <p:txBody>
          <a:bodyPr wrap="square">
            <a:spAutoFit/>
          </a:bodyPr>
          <a:lstStyle/>
          <a:p>
            <a:pPr marL="342900" indent="-342900" algn="just">
              <a:lnSpc>
                <a:spcPct val="150000"/>
              </a:lnSpc>
              <a:buFont typeface="Wingdings" pitchFamily="2" charset="2"/>
              <a:buChar char="ü"/>
            </a:pPr>
            <a:r>
              <a:rPr lang="en-US" sz="2400" dirty="0" smtClean="0">
                <a:solidFill>
                  <a:srgbClr val="000000"/>
                </a:solidFill>
                <a:latin typeface="Times New Roman"/>
              </a:rPr>
              <a:t>If </a:t>
            </a:r>
            <a:r>
              <a:rPr lang="en-US" sz="2400" dirty="0">
                <a:solidFill>
                  <a:srgbClr val="000000"/>
                </a:solidFill>
                <a:latin typeface="Times New Roman"/>
              </a:rPr>
              <a:t>a capillary tube is placed in a liquid, it is found that the liquid usually rises in the tube (except for mercury in which it falls). </a:t>
            </a:r>
            <a:endParaRPr lang="en-US" sz="2400" dirty="0"/>
          </a:p>
        </p:txBody>
      </p:sp>
      <p:sp>
        <p:nvSpPr>
          <p:cNvPr id="5" name="Rectangle 4"/>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ctr"/>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a:t>
            </a:r>
            <a:endParaRPr lang="en-US" sz="2400" dirty="0">
              <a:solidFill>
                <a:srgbClr val="000000"/>
              </a:solidFill>
              <a:latin typeface="Times New Roman"/>
            </a:endParaRPr>
          </a:p>
        </p:txBody>
      </p:sp>
      <p:sp>
        <p:nvSpPr>
          <p:cNvPr id="6" name="Rectangle 5"/>
          <p:cNvSpPr/>
          <p:nvPr/>
        </p:nvSpPr>
        <p:spPr>
          <a:xfrm>
            <a:off x="2726939" y="3468332"/>
            <a:ext cx="4109651" cy="646331"/>
          </a:xfrm>
          <a:prstGeom prst="rect">
            <a:avLst/>
          </a:prstGeom>
        </p:spPr>
        <p:txBody>
          <a:bodyPr wrap="none">
            <a:spAutoFit/>
          </a:bodyPr>
          <a:lstStyle/>
          <a:p>
            <a:pPr>
              <a:lnSpc>
                <a:spcPct val="150000"/>
              </a:lnSpc>
            </a:pPr>
            <a:r>
              <a:rPr lang="en-US" sz="2400" b="1" dirty="0">
                <a:solidFill>
                  <a:srgbClr val="000000"/>
                </a:solidFill>
                <a:latin typeface="Times New Roman"/>
              </a:rPr>
              <a:t>1. The capillary Rise method</a:t>
            </a:r>
            <a:r>
              <a:rPr lang="en-US" sz="2400" dirty="0">
                <a:solidFill>
                  <a:srgbClr val="000000"/>
                </a:solidFill>
                <a:latin typeface="Times New Roman"/>
              </a:rPr>
              <a:t>: </a:t>
            </a:r>
            <a:endParaRPr lang="en-US" dirty="0"/>
          </a:p>
        </p:txBody>
      </p:sp>
      <p:sp>
        <p:nvSpPr>
          <p:cNvPr id="7" name="Slide Number Placeholder 6"/>
          <p:cNvSpPr>
            <a:spLocks noGrp="1"/>
          </p:cNvSpPr>
          <p:nvPr>
            <p:ph type="sldNum" sz="quarter" idx="12"/>
          </p:nvPr>
        </p:nvSpPr>
        <p:spPr/>
        <p:txBody>
          <a:bodyPr/>
          <a:lstStyle/>
          <a:p>
            <a:fld id="{49E5512C-6099-4FFC-A760-54DD952A035E}" type="slidenum">
              <a:rPr lang="en-US" smtClean="0"/>
              <a:pPr/>
              <a:t>76</a:t>
            </a:fld>
            <a:endParaRPr lang="en-US"/>
          </a:p>
        </p:txBody>
      </p:sp>
    </p:spTree>
    <p:extLst>
      <p:ext uri="{BB962C8B-B14F-4D97-AF65-F5344CB8AC3E}">
        <p14:creationId xmlns:p14="http://schemas.microsoft.com/office/powerpoint/2010/main" val="2066461901"/>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447800"/>
            <a:ext cx="8667750" cy="1200329"/>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Consider a Capillary tube of radius 'r' immersed in a vessel containing a liquid that wets the glass Fig. 3</a:t>
            </a:r>
            <a:r>
              <a:rPr lang="en-US" sz="2400" dirty="0" smtClean="0">
                <a:solidFill>
                  <a:srgbClr val="000000"/>
                </a:solidFill>
                <a:latin typeface="Times New Roman"/>
              </a:rPr>
              <a:t>. </a:t>
            </a:r>
            <a:endParaRPr lang="en-US" sz="2400" dirty="0">
              <a:solidFill>
                <a:prstClr val="black"/>
              </a:solidFill>
            </a:endParaRPr>
          </a:p>
        </p:txBody>
      </p:sp>
      <p:sp>
        <p:nvSpPr>
          <p:cNvPr id="5" name="Rectangle 4"/>
          <p:cNvSpPr/>
          <p:nvPr/>
        </p:nvSpPr>
        <p:spPr>
          <a:xfrm>
            <a:off x="1073150" y="5791201"/>
            <a:ext cx="8255000" cy="461665"/>
          </a:xfrm>
          <a:prstGeom prst="rect">
            <a:avLst/>
          </a:prstGeom>
        </p:spPr>
        <p:txBody>
          <a:bodyPr wrap="square">
            <a:spAutoFit/>
          </a:bodyPr>
          <a:lstStyle/>
          <a:p>
            <a:r>
              <a:rPr lang="en-US" sz="2400" dirty="0" smtClean="0">
                <a:solidFill>
                  <a:srgbClr val="000000"/>
                </a:solidFill>
                <a:latin typeface="Times New Roman"/>
              </a:rPr>
              <a:t>Fig.3 </a:t>
            </a:r>
            <a:r>
              <a:rPr lang="en-US" sz="2400" dirty="0">
                <a:solidFill>
                  <a:srgbClr val="000000"/>
                </a:solidFill>
                <a:latin typeface="Times New Roman"/>
              </a:rPr>
              <a:t>Surface tension measurement by capillary rise method </a:t>
            </a:r>
            <a:endParaRPr lang="en-US" sz="2400" dirty="0"/>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5645" y="2679302"/>
            <a:ext cx="2979305" cy="2819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75150" y="2934840"/>
            <a:ext cx="4953000" cy="2308324"/>
          </a:xfrm>
          <a:prstGeom prst="rect">
            <a:avLst/>
          </a:prstGeom>
        </p:spPr>
        <p:txBody>
          <a:bodyPr>
            <a:spAutoFit/>
          </a:bodyPr>
          <a:lstStyle/>
          <a:p>
            <a:pPr algn="just">
              <a:lnSpc>
                <a:spcPct val="150000"/>
              </a:lnSpc>
            </a:pPr>
            <a:r>
              <a:rPr lang="en-US" sz="2400" dirty="0">
                <a:solidFill>
                  <a:srgbClr val="000000"/>
                </a:solidFill>
                <a:latin typeface="Times New Roman"/>
              </a:rPr>
              <a:t>Let the liquid rise to a height </a:t>
            </a:r>
            <a:r>
              <a:rPr lang="en-US" sz="2400" b="1" dirty="0">
                <a:solidFill>
                  <a:srgbClr val="000000"/>
                </a:solidFill>
                <a:latin typeface="Times New Roman"/>
              </a:rPr>
              <a:t>'h</a:t>
            </a:r>
            <a:r>
              <a:rPr lang="en-US" sz="2400" dirty="0">
                <a:solidFill>
                  <a:srgbClr val="000000"/>
                </a:solidFill>
                <a:latin typeface="Times New Roman"/>
              </a:rPr>
              <a:t>' above the level of the liquid </a:t>
            </a:r>
            <a:endParaRPr lang="en-US" sz="2400" dirty="0" smtClean="0">
              <a:solidFill>
                <a:srgbClr val="000000"/>
              </a:solidFill>
              <a:latin typeface="Times New Roman"/>
            </a:endParaRPr>
          </a:p>
          <a:p>
            <a:pPr algn="just"/>
            <a:endParaRPr lang="en-US" sz="2400" dirty="0">
              <a:solidFill>
                <a:srgbClr val="000000"/>
              </a:solidFill>
              <a:latin typeface="Times New Roman"/>
            </a:endParaRPr>
          </a:p>
          <a:p>
            <a:pPr algn="just"/>
            <a:r>
              <a:rPr lang="en-US" sz="2400" b="1" dirty="0">
                <a:solidFill>
                  <a:srgbClr val="000000"/>
                </a:solidFill>
                <a:latin typeface="Times New Roman"/>
              </a:rPr>
              <a:t>d</a:t>
            </a:r>
            <a:r>
              <a:rPr lang="en-US" sz="2400" b="1" dirty="0" smtClean="0">
                <a:solidFill>
                  <a:srgbClr val="000000"/>
                </a:solidFill>
                <a:latin typeface="Times New Roman"/>
              </a:rPr>
              <a:t> </a:t>
            </a:r>
            <a:r>
              <a:rPr lang="en-US" sz="2400" dirty="0" smtClean="0">
                <a:solidFill>
                  <a:srgbClr val="000000"/>
                </a:solidFill>
                <a:latin typeface="Times New Roman"/>
              </a:rPr>
              <a:t>= the </a:t>
            </a:r>
            <a:r>
              <a:rPr lang="en-US" sz="2400" dirty="0">
                <a:solidFill>
                  <a:srgbClr val="000000"/>
                </a:solidFill>
                <a:latin typeface="Times New Roman"/>
              </a:rPr>
              <a:t>density of the </a:t>
            </a:r>
            <a:r>
              <a:rPr lang="en-US" sz="2400" dirty="0" smtClean="0">
                <a:solidFill>
                  <a:srgbClr val="000000"/>
                </a:solidFill>
                <a:latin typeface="Times New Roman"/>
              </a:rPr>
              <a:t>liquid</a:t>
            </a:r>
            <a:r>
              <a:rPr lang="en-US" sz="2400" dirty="0">
                <a:solidFill>
                  <a:srgbClr val="000000"/>
                </a:solidFill>
                <a:latin typeface="Times New Roman"/>
              </a:rPr>
              <a:t> </a:t>
            </a:r>
            <a:r>
              <a:rPr lang="en-US" sz="2400" dirty="0" smtClean="0">
                <a:solidFill>
                  <a:srgbClr val="000000"/>
                </a:solidFill>
                <a:latin typeface="Times New Roman"/>
              </a:rPr>
              <a:t>and </a:t>
            </a:r>
            <a:r>
              <a:rPr lang="en-US" sz="2400" b="1" dirty="0" smtClean="0">
                <a:solidFill>
                  <a:srgbClr val="000000"/>
                </a:solidFill>
                <a:latin typeface="Times New Roman"/>
              </a:rPr>
              <a:t>g </a:t>
            </a:r>
            <a:r>
              <a:rPr lang="en-US" sz="2400" dirty="0" smtClean="0">
                <a:solidFill>
                  <a:srgbClr val="000000"/>
                </a:solidFill>
                <a:latin typeface="Times New Roman"/>
              </a:rPr>
              <a:t>is gravity</a:t>
            </a:r>
            <a:endParaRPr lang="en-US" sz="2400" dirty="0"/>
          </a:p>
        </p:txBody>
      </p:sp>
      <p:sp>
        <p:nvSpPr>
          <p:cNvPr id="8" name="Rectangle 7"/>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just"/>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 (Cont’d …..) </a:t>
            </a:r>
            <a:endParaRPr lang="en-US" sz="2400" dirty="0">
              <a:solidFill>
                <a:srgbClr val="000000"/>
              </a:solidFill>
              <a:latin typeface="Times New Roman"/>
            </a:endParaRPr>
          </a:p>
        </p:txBody>
      </p:sp>
      <p:sp>
        <p:nvSpPr>
          <p:cNvPr id="9" name="Slide Number Placeholder 8"/>
          <p:cNvSpPr>
            <a:spLocks noGrp="1"/>
          </p:cNvSpPr>
          <p:nvPr>
            <p:ph type="sldNum" sz="quarter" idx="12"/>
          </p:nvPr>
        </p:nvSpPr>
        <p:spPr/>
        <p:txBody>
          <a:bodyPr/>
          <a:lstStyle/>
          <a:p>
            <a:fld id="{49E5512C-6099-4FFC-A760-54DD952A035E}" type="slidenum">
              <a:rPr lang="en-US" smtClean="0"/>
              <a:pPr/>
              <a:t>77</a:t>
            </a:fld>
            <a:endParaRPr lang="en-US"/>
          </a:p>
        </p:txBody>
      </p:sp>
    </p:spTree>
    <p:extLst>
      <p:ext uri="{BB962C8B-B14F-4D97-AF65-F5344CB8AC3E}">
        <p14:creationId xmlns:p14="http://schemas.microsoft.com/office/powerpoint/2010/main" val="661810655"/>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1" y="1676401"/>
            <a:ext cx="7176965"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Hence, the surface tension of the liquid can be given by  </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2228850" y="2270416"/>
            <a:ext cx="2327388" cy="131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3581401"/>
            <a:ext cx="8255000" cy="1200329"/>
          </a:xfrm>
          <a:prstGeom prst="rect">
            <a:avLst/>
          </a:prstGeom>
        </p:spPr>
        <p:txBody>
          <a:bodyPr wrap="square">
            <a:spAutoFit/>
          </a:bodyPr>
          <a:lstStyle/>
          <a:p>
            <a:pPr marL="342900" indent="-342900">
              <a:lnSpc>
                <a:spcPct val="150000"/>
              </a:lnSpc>
              <a:buFont typeface="Wingdings" pitchFamily="2" charset="2"/>
              <a:buChar char="ü"/>
            </a:pPr>
            <a:r>
              <a:rPr lang="en-US" sz="2400" dirty="0">
                <a:latin typeface="Times New Roman" pitchFamily="18" charset="0"/>
                <a:cs typeface="Times New Roman" pitchFamily="18" charset="0"/>
              </a:rPr>
              <a:t>If the angle of contact θ between the glass and liquid is zero then </a:t>
            </a:r>
            <a:r>
              <a:rPr lang="en-US" sz="2400" dirty="0" err="1">
                <a:latin typeface="Times New Roman" pitchFamily="18" charset="0"/>
                <a:cs typeface="Times New Roman" pitchFamily="18" charset="0"/>
              </a:rPr>
              <a:t>cosθ</a:t>
            </a:r>
            <a:r>
              <a:rPr lang="en-US" sz="2400" dirty="0">
                <a:latin typeface="Times New Roman" pitchFamily="18" charset="0"/>
                <a:cs typeface="Times New Roman" pitchFamily="18" charset="0"/>
              </a:rPr>
              <a:t> is unity and the above </a:t>
            </a:r>
            <a:r>
              <a:rPr lang="en-US" sz="2400" dirty="0" smtClean="0">
                <a:latin typeface="Times New Roman" pitchFamily="18" charset="0"/>
                <a:cs typeface="Times New Roman" pitchFamily="18" charset="0"/>
              </a:rPr>
              <a:t> equation </a:t>
            </a:r>
            <a:r>
              <a:rPr lang="en-US" sz="2400" dirty="0">
                <a:latin typeface="Times New Roman" pitchFamily="18" charset="0"/>
                <a:cs typeface="Times New Roman" pitchFamily="18" charset="0"/>
              </a:rPr>
              <a:t>reduces to </a:t>
            </a:r>
          </a:p>
        </p:txBody>
      </p:sp>
      <p:pic>
        <p:nvPicPr>
          <p:cNvPr id="2051" name="Picture 3"/>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3219450" y="5029200"/>
            <a:ext cx="1898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10050" y="5562600"/>
            <a:ext cx="838723"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8" name="Rectangle 7"/>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just"/>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 (Cont’d …..) </a:t>
            </a:r>
            <a:endParaRPr lang="en-US" sz="2400" dirty="0">
              <a:solidFill>
                <a:srgbClr val="000000"/>
              </a:solidFill>
              <a:latin typeface="Times New Roman"/>
            </a:endParaRPr>
          </a:p>
        </p:txBody>
      </p:sp>
      <p:sp>
        <p:nvSpPr>
          <p:cNvPr id="9" name="Slide Number Placeholder 8"/>
          <p:cNvSpPr>
            <a:spLocks noGrp="1"/>
          </p:cNvSpPr>
          <p:nvPr>
            <p:ph type="sldNum" sz="quarter" idx="12"/>
          </p:nvPr>
        </p:nvSpPr>
        <p:spPr/>
        <p:txBody>
          <a:bodyPr/>
          <a:lstStyle/>
          <a:p>
            <a:fld id="{49E5512C-6099-4FFC-A760-54DD952A035E}" type="slidenum">
              <a:rPr lang="en-US" smtClean="0"/>
              <a:pPr/>
              <a:t>78</a:t>
            </a:fld>
            <a:endParaRPr lang="en-US"/>
          </a:p>
        </p:txBody>
      </p:sp>
    </p:spTree>
    <p:extLst>
      <p:ext uri="{BB962C8B-B14F-4D97-AF65-F5344CB8AC3E}">
        <p14:creationId xmlns:p14="http://schemas.microsoft.com/office/powerpoint/2010/main" val="3808456611"/>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295400"/>
            <a:ext cx="8667750" cy="1200329"/>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The height 'h' is measured by </a:t>
            </a:r>
            <a:r>
              <a:rPr lang="en-US" sz="2400" dirty="0" smtClean="0">
                <a:solidFill>
                  <a:srgbClr val="000000"/>
                </a:solidFill>
                <a:latin typeface="Times New Roman"/>
              </a:rPr>
              <a:t>cathetometer </a:t>
            </a:r>
            <a:r>
              <a:rPr lang="en-US" sz="2400" dirty="0">
                <a:solidFill>
                  <a:srgbClr val="000000"/>
                </a:solidFill>
                <a:latin typeface="Times New Roman"/>
              </a:rPr>
              <a:t>and the radius of the capillary tube by a traveling microscope. </a:t>
            </a:r>
            <a:endParaRPr lang="en-US" sz="2400" dirty="0"/>
          </a:p>
        </p:txBody>
      </p:sp>
      <p:sp>
        <p:nvSpPr>
          <p:cNvPr id="3" name="Rectangle 2"/>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just"/>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 (Cont’d …..) </a:t>
            </a:r>
            <a:endParaRPr lang="en-US" sz="2400" dirty="0">
              <a:solidFill>
                <a:srgbClr val="000000"/>
              </a:solidFill>
              <a:latin typeface="Times New Roman"/>
            </a:endParaRPr>
          </a:p>
        </p:txBody>
      </p:sp>
      <p:sp>
        <p:nvSpPr>
          <p:cNvPr id="4" name="Rectangle 3"/>
          <p:cNvSpPr/>
          <p:nvPr/>
        </p:nvSpPr>
        <p:spPr>
          <a:xfrm>
            <a:off x="866775" y="2953250"/>
            <a:ext cx="8255000" cy="2862322"/>
          </a:xfrm>
          <a:prstGeom prst="rect">
            <a:avLst/>
          </a:prstGeom>
        </p:spPr>
        <p:txBody>
          <a:bodyPr wrap="square">
            <a:spAutoFit/>
          </a:bodyPr>
          <a:lstStyle/>
          <a:p>
            <a:pPr marL="342900" indent="-342900" algn="just">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weight of a drop falling from a capillary depends on the radius of the capillary and on the surface tension of the liquid.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It </a:t>
            </a:r>
            <a:r>
              <a:rPr lang="en-US" sz="2400" dirty="0">
                <a:solidFill>
                  <a:srgbClr val="000000"/>
                </a:solidFill>
                <a:latin typeface="Times New Roman"/>
              </a:rPr>
              <a:t>was first thought that the weight of a drop falling from a capillary of radius r is equal to the surface tension acting along the circumference of the capillary bore. </a:t>
            </a:r>
            <a:endParaRPr lang="en-US" sz="2400" dirty="0"/>
          </a:p>
        </p:txBody>
      </p:sp>
      <p:sp>
        <p:nvSpPr>
          <p:cNvPr id="5" name="Rectangle 4"/>
          <p:cNvSpPr/>
          <p:nvPr/>
        </p:nvSpPr>
        <p:spPr>
          <a:xfrm>
            <a:off x="3134395" y="2667001"/>
            <a:ext cx="3362524" cy="461665"/>
          </a:xfrm>
          <a:prstGeom prst="rect">
            <a:avLst/>
          </a:prstGeom>
        </p:spPr>
        <p:txBody>
          <a:bodyPr wrap="none">
            <a:spAutoFit/>
          </a:bodyPr>
          <a:lstStyle/>
          <a:p>
            <a:pPr lvl="0" algn="just"/>
            <a:r>
              <a:rPr lang="en-US" sz="2400" b="1" dirty="0" smtClean="0">
                <a:solidFill>
                  <a:srgbClr val="000000"/>
                </a:solidFill>
                <a:latin typeface="Times New Roman"/>
              </a:rPr>
              <a:t>2. Drop </a:t>
            </a:r>
            <a:r>
              <a:rPr lang="en-US" sz="2400" b="1" dirty="0">
                <a:solidFill>
                  <a:srgbClr val="000000"/>
                </a:solidFill>
                <a:latin typeface="Times New Roman"/>
              </a:rPr>
              <a:t>Weight Method </a:t>
            </a:r>
            <a:endParaRPr lang="en-US" sz="2400" dirty="0">
              <a:solidFill>
                <a:srgbClr val="000000"/>
              </a:solidFill>
              <a:latin typeface="Times New Roman"/>
            </a:endParaRPr>
          </a:p>
        </p:txBody>
      </p:sp>
      <p:sp>
        <p:nvSpPr>
          <p:cNvPr id="6" name="Slide Number Placeholder 5"/>
          <p:cNvSpPr>
            <a:spLocks noGrp="1"/>
          </p:cNvSpPr>
          <p:nvPr>
            <p:ph type="sldNum" sz="quarter" idx="12"/>
          </p:nvPr>
        </p:nvSpPr>
        <p:spPr/>
        <p:txBody>
          <a:bodyPr/>
          <a:lstStyle/>
          <a:p>
            <a:fld id="{49E5512C-6099-4FFC-A760-54DD952A035E}" type="slidenum">
              <a:rPr lang="en-US" smtClean="0"/>
              <a:pPr/>
              <a:t>79</a:t>
            </a:fld>
            <a:endParaRPr lang="en-US"/>
          </a:p>
        </p:txBody>
      </p:sp>
    </p:spTree>
    <p:extLst>
      <p:ext uri="{BB962C8B-B14F-4D97-AF65-F5344CB8AC3E}">
        <p14:creationId xmlns:p14="http://schemas.microsoft.com/office/powerpoint/2010/main" val="180524612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52400" y="990600"/>
            <a:ext cx="9601200" cy="5638800"/>
          </a:xfrm>
        </p:spPr>
        <p:txBody>
          <a:bodyPr/>
          <a:lstStyle/>
          <a:p>
            <a:pPr eaLnBrk="1" hangingPunct="1">
              <a:lnSpc>
                <a:spcPct val="150000"/>
              </a:lnSpc>
              <a:buFont typeface="Arial" charset="0"/>
              <a:buNone/>
            </a:pPr>
            <a:r>
              <a:rPr lang="en-US" sz="2400" b="1" i="1" dirty="0" smtClean="0">
                <a:solidFill>
                  <a:srgbClr val="FF0000"/>
                </a:solidFill>
                <a:latin typeface="Times New Roman" pitchFamily="18" charset="0"/>
                <a:cs typeface="Times New Roman" pitchFamily="18" charset="0"/>
              </a:rPr>
              <a:t>                        </a:t>
            </a:r>
            <a:r>
              <a:rPr lang="en-US" sz="2400" b="1" i="1" dirty="0" smtClean="0">
                <a:solidFill>
                  <a:srgbClr val="0070C0"/>
                </a:solidFill>
                <a:latin typeface="Times New Roman" pitchFamily="18" charset="0"/>
                <a:cs typeface="Times New Roman" pitchFamily="18" charset="0"/>
              </a:rPr>
              <a:t>Permutations </a:t>
            </a:r>
          </a:p>
          <a:p>
            <a:pPr eaLnBrk="1" hangingPunct="1">
              <a:lnSpc>
                <a:spcPct val="150000"/>
              </a:lnSpc>
              <a:buFont typeface="Arial" charset="0"/>
              <a:buNone/>
            </a:pPr>
            <a:r>
              <a:rPr lang="en-US" sz="2400" b="1" i="1" dirty="0" smtClean="0">
                <a:solidFill>
                  <a:srgbClr val="FF0000"/>
                </a:solidFill>
                <a:latin typeface="Times New Roman" pitchFamily="18" charset="0"/>
                <a:cs typeface="Times New Roman" pitchFamily="18" charset="0"/>
              </a:rPr>
              <a:t>What </a:t>
            </a:r>
            <a:r>
              <a:rPr lang="en-US" sz="2400" b="1" i="1" dirty="0">
                <a:solidFill>
                  <a:srgbClr val="FF0000"/>
                </a:solidFill>
                <a:latin typeface="Times New Roman" pitchFamily="18" charset="0"/>
                <a:cs typeface="Times New Roman" pitchFamily="18" charset="0"/>
              </a:rPr>
              <a:t>do we mean by </a:t>
            </a:r>
            <a:r>
              <a:rPr lang="en-US" sz="2400" b="1" i="1" dirty="0" smtClean="0">
                <a:solidFill>
                  <a:srgbClr val="FF0000"/>
                </a:solidFill>
                <a:latin typeface="Times New Roman" pitchFamily="18" charset="0"/>
                <a:cs typeface="Times New Roman" pitchFamily="18" charset="0"/>
              </a:rPr>
              <a:t>Permutations? </a:t>
            </a:r>
          </a:p>
          <a:p>
            <a:pPr eaLnBrk="1" hangingPunct="1">
              <a:lnSpc>
                <a:spcPct val="150000"/>
              </a:lnSpc>
              <a:buFont typeface="Wingdings" pitchFamily="2" charset="2"/>
              <a:buChar char="Ø"/>
            </a:pPr>
            <a:r>
              <a:rPr lang="en-US" sz="2400" b="1" i="1" dirty="0" smtClean="0">
                <a:latin typeface="Times New Roman" pitchFamily="18" charset="0"/>
                <a:cs typeface="Times New Roman" pitchFamily="18" charset="0"/>
              </a:rPr>
              <a:t>Permutation (P)</a:t>
            </a:r>
            <a:r>
              <a:rPr lang="en-US" sz="2400" i="1" dirty="0" smtClean="0">
                <a:latin typeface="Times New Roman" pitchFamily="18" charset="0"/>
                <a:cs typeface="Times New Roman" pitchFamily="18" charset="0"/>
              </a:rPr>
              <a:t> is any arrangement of objects where </a:t>
            </a:r>
            <a:r>
              <a:rPr lang="en-US" sz="2400" i="1" dirty="0" smtClean="0">
                <a:solidFill>
                  <a:srgbClr val="FF0000"/>
                </a:solidFill>
                <a:latin typeface="Times New Roman" pitchFamily="18" charset="0"/>
                <a:cs typeface="Times New Roman" pitchFamily="18" charset="0"/>
              </a:rPr>
              <a:t>order matters. </a:t>
            </a:r>
          </a:p>
          <a:p>
            <a:pPr marL="0" indent="0">
              <a:buNone/>
            </a:pPr>
            <a:r>
              <a:rPr lang="en-US" altLang="en-US" sz="2400" i="1" dirty="0" smtClean="0">
                <a:latin typeface="Times New Roman" pitchFamily="18" charset="0"/>
                <a:cs typeface="Times New Roman" pitchFamily="18" charset="0"/>
              </a:rPr>
              <a:t>The </a:t>
            </a:r>
            <a:r>
              <a:rPr lang="en-US" altLang="en-US" sz="2400" i="1" dirty="0">
                <a:latin typeface="Times New Roman" pitchFamily="18" charset="0"/>
                <a:cs typeface="Times New Roman" pitchFamily="18" charset="0"/>
              </a:rPr>
              <a:t>number of different permutations of n distinct objects is n! (</a:t>
            </a:r>
            <a:r>
              <a:rPr lang="en-US" altLang="en-US" sz="2400" b="1" i="1" dirty="0">
                <a:latin typeface="Times New Roman" pitchFamily="18" charset="0"/>
                <a:cs typeface="Times New Roman" pitchFamily="18" charset="0"/>
              </a:rPr>
              <a:t>n factorial</a:t>
            </a:r>
            <a:r>
              <a:rPr lang="en-US" altLang="en-US" sz="2400" i="1" dirty="0">
                <a:latin typeface="Times New Roman" pitchFamily="18" charset="0"/>
                <a:cs typeface="Times New Roman" pitchFamily="18" charset="0"/>
              </a:rPr>
              <a:t>)</a:t>
            </a:r>
          </a:p>
          <a:p>
            <a:pPr marL="479425" lvl="1" indent="0">
              <a:buNone/>
            </a:pPr>
            <a:r>
              <a:rPr lang="en-US" altLang="en-US" sz="2400" i="1" dirty="0">
                <a:latin typeface="Times New Roman" pitchFamily="18" charset="0"/>
                <a:cs typeface="Times New Roman" pitchFamily="18" charset="0"/>
              </a:rPr>
              <a:t>n! = n∙(n – 1)∙(n – 2)∙(n – 3)∙ ∙ ∙3∙2 ∙1</a:t>
            </a:r>
          </a:p>
          <a:p>
            <a:pPr marL="479425" lvl="1" indent="0">
              <a:buNone/>
            </a:pPr>
            <a:r>
              <a:rPr lang="en-US" altLang="en-US" sz="2400" i="1" dirty="0">
                <a:latin typeface="Times New Roman" pitchFamily="18" charset="0"/>
                <a:cs typeface="Times New Roman" pitchFamily="18" charset="0"/>
              </a:rPr>
              <a:t>0! = 1</a:t>
            </a:r>
          </a:p>
          <a:p>
            <a:pPr marL="479425" lvl="1" indent="0">
              <a:buNone/>
            </a:pPr>
            <a:r>
              <a:rPr lang="en-US" altLang="en-US" sz="2400" i="1" dirty="0">
                <a:latin typeface="Times New Roman" pitchFamily="18" charset="0"/>
                <a:cs typeface="Times New Roman" pitchFamily="18" charset="0"/>
              </a:rPr>
              <a:t>Examples:</a:t>
            </a:r>
          </a:p>
          <a:p>
            <a:pPr marL="958850" lvl="2" indent="0">
              <a:buNone/>
            </a:pPr>
            <a:r>
              <a:rPr lang="en-US" altLang="en-US" sz="2400" i="1" dirty="0">
                <a:latin typeface="Times New Roman" pitchFamily="18" charset="0"/>
                <a:cs typeface="Times New Roman" pitchFamily="18" charset="0"/>
              </a:rPr>
              <a:t>6! = 6∙5∙4∙3∙2∙1 = 720</a:t>
            </a:r>
          </a:p>
          <a:p>
            <a:pPr marL="958850" lvl="2" indent="0">
              <a:buNone/>
            </a:pPr>
            <a:r>
              <a:rPr lang="en-US" altLang="en-US" sz="2400" i="1" dirty="0">
                <a:latin typeface="Times New Roman" pitchFamily="18" charset="0"/>
                <a:cs typeface="Times New Roman" pitchFamily="18" charset="0"/>
              </a:rPr>
              <a:t>4! = </a:t>
            </a:r>
            <a:r>
              <a:rPr lang="en-US" altLang="en-US" sz="2400" i="1" dirty="0">
                <a:solidFill>
                  <a:srgbClr val="000000"/>
                </a:solidFill>
                <a:latin typeface="Times New Roman" pitchFamily="18" charset="0"/>
                <a:cs typeface="Times New Roman" pitchFamily="18" charset="0"/>
              </a:rPr>
              <a:t>4∙3∙2∙1 = </a:t>
            </a:r>
            <a:r>
              <a:rPr lang="en-US" altLang="en-US" sz="2400" i="1" dirty="0" smtClean="0">
                <a:solidFill>
                  <a:srgbClr val="000000"/>
                </a:solidFill>
                <a:latin typeface="Times New Roman" pitchFamily="18" charset="0"/>
                <a:cs typeface="Times New Roman" pitchFamily="18" charset="0"/>
              </a:rPr>
              <a:t>24</a:t>
            </a:r>
          </a:p>
          <a:p>
            <a:pPr eaLnBrk="1" hangingPunct="1">
              <a:buFont typeface="Wingdings" pitchFamily="2" charset="2"/>
              <a:buChar char="v"/>
            </a:pPr>
            <a:r>
              <a:rPr lang="en-US" altLang="en-US" sz="2400" i="1" dirty="0" smtClean="0">
                <a:latin typeface="Times New Roman" pitchFamily="18" charset="0"/>
                <a:cs typeface="Times New Roman" pitchFamily="18" charset="0"/>
              </a:rPr>
              <a:t>The </a:t>
            </a:r>
            <a:r>
              <a:rPr lang="en-US" altLang="en-US" sz="2400" i="1" dirty="0">
                <a:latin typeface="Times New Roman" pitchFamily="18" charset="0"/>
                <a:cs typeface="Times New Roman" pitchFamily="18" charset="0"/>
              </a:rPr>
              <a:t>number of permutations is </a:t>
            </a:r>
            <a:br>
              <a:rPr lang="en-US" altLang="en-US" sz="2400" i="1" dirty="0">
                <a:latin typeface="Times New Roman" pitchFamily="18" charset="0"/>
                <a:cs typeface="Times New Roman" pitchFamily="18" charset="0"/>
              </a:rPr>
            </a:br>
            <a:r>
              <a:rPr lang="en-US" altLang="en-US" sz="2400" i="1" dirty="0">
                <a:latin typeface="Times New Roman" pitchFamily="18" charset="0"/>
                <a:cs typeface="Times New Roman" pitchFamily="18" charset="0"/>
              </a:rPr>
              <a:t>	</a:t>
            </a:r>
            <a:r>
              <a:rPr lang="en-US" altLang="en-US" sz="2400" i="1" dirty="0">
                <a:solidFill>
                  <a:schemeClr val="accent2"/>
                </a:solidFill>
                <a:latin typeface="Times New Roman" pitchFamily="18" charset="0"/>
                <a:cs typeface="Times New Roman" pitchFamily="18" charset="0"/>
              </a:rPr>
              <a:t>9!= 9∙8∙7∙6∙5∙4∙3∙2∙1  = 362,880 ways</a:t>
            </a:r>
          </a:p>
          <a:p>
            <a:pPr marL="958850" lvl="2" indent="0">
              <a:buNone/>
            </a:pPr>
            <a:endParaRPr lang="en-US" altLang="en-US" sz="2400"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1328E74-0F3C-42DC-9D7A-96789F3B9A64}" type="slidenum">
              <a:rPr lang="en-US"/>
              <a:pPr>
                <a:defRPr/>
              </a:pPr>
              <a:t>8</a:t>
            </a:fld>
            <a:endParaRPr lang="en-US"/>
          </a:p>
        </p:txBody>
      </p:sp>
      <p:sp>
        <p:nvSpPr>
          <p:cNvPr id="12292" name="Title 1"/>
          <p:cNvSpPr>
            <a:spLocks noGrp="1"/>
          </p:cNvSpPr>
          <p:nvPr>
            <p:ph type="title"/>
          </p:nvPr>
        </p:nvSpPr>
        <p:spPr>
          <a:xfrm>
            <a:off x="0" y="0"/>
            <a:ext cx="9869488" cy="685801"/>
          </a:xfrm>
          <a:blipFill>
            <a:blip r:embed="rId2"/>
            <a:tile tx="0" ty="0" sx="100000" sy="100000" flip="none" algn="tl"/>
          </a:blipFill>
        </p:spPr>
        <p:txBody>
          <a:bodyPr/>
          <a:lstStyle/>
          <a:p>
            <a:pPr eaLnBrk="1" hangingPunct="1"/>
            <a:r>
              <a:rPr lang="en-US" sz="2800" b="1" i="1" dirty="0" smtClean="0">
                <a:latin typeface="Times New Roman" pitchFamily="18" charset="0"/>
                <a:cs typeface="Times New Roman" pitchFamily="18" charset="0"/>
              </a:rPr>
              <a:t>Cont…</a:t>
            </a:r>
          </a:p>
        </p:txBody>
      </p:sp>
      <p:cxnSp>
        <p:nvCxnSpPr>
          <p:cNvPr id="5" name="Straight Connector 4"/>
          <p:cNvCxnSpPr/>
          <p:nvPr/>
        </p:nvCxnSpPr>
        <p:spPr>
          <a:xfrm>
            <a:off x="-36513" y="8382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35700"/>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447800"/>
            <a:ext cx="8667750" cy="2862322"/>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This method is generally used for the comparison of surface tension of a liquid with another of which the absolute value of surface tension is already known.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instrument used is called a </a:t>
            </a:r>
            <a:r>
              <a:rPr lang="en-US" sz="2400" dirty="0" err="1">
                <a:solidFill>
                  <a:srgbClr val="000000"/>
                </a:solidFill>
                <a:latin typeface="Times New Roman"/>
              </a:rPr>
              <a:t>stalagmometer</a:t>
            </a:r>
            <a:r>
              <a:rPr lang="en-US" sz="2400" dirty="0">
                <a:solidFill>
                  <a:srgbClr val="000000"/>
                </a:solidFill>
                <a:latin typeface="Times New Roman"/>
              </a:rPr>
              <a:t> and consists of a </a:t>
            </a:r>
            <a:r>
              <a:rPr lang="en-US" sz="2400" dirty="0" err="1">
                <a:solidFill>
                  <a:srgbClr val="000000"/>
                </a:solidFill>
                <a:latin typeface="Times New Roman"/>
              </a:rPr>
              <a:t>bulbed</a:t>
            </a:r>
            <a:r>
              <a:rPr lang="en-US" sz="2400" dirty="0">
                <a:solidFill>
                  <a:srgbClr val="000000"/>
                </a:solidFill>
                <a:latin typeface="Times New Roman"/>
              </a:rPr>
              <a:t> capillary tube as shown in Fig. </a:t>
            </a:r>
            <a:r>
              <a:rPr lang="en-US" sz="2400" dirty="0" smtClean="0">
                <a:solidFill>
                  <a:srgbClr val="000000"/>
                </a:solidFill>
                <a:latin typeface="Times New Roman"/>
              </a:rPr>
              <a:t>4. </a:t>
            </a:r>
            <a:endParaRPr lang="en-US" sz="2400" dirty="0"/>
          </a:p>
        </p:txBody>
      </p:sp>
      <p:sp>
        <p:nvSpPr>
          <p:cNvPr id="3" name="Rectangle 2"/>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just"/>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 (Cont’d …..) </a:t>
            </a:r>
            <a:endParaRPr lang="en-US" sz="2400" dirty="0">
              <a:solidFill>
                <a:srgbClr val="000000"/>
              </a:solidFill>
              <a:latin typeface="Times New Roman"/>
            </a:endParaRPr>
          </a:p>
        </p:txBody>
      </p:sp>
      <p:sp>
        <p:nvSpPr>
          <p:cNvPr id="4" name="Rectangle 3"/>
          <p:cNvSpPr/>
          <p:nvPr/>
        </p:nvSpPr>
        <p:spPr>
          <a:xfrm>
            <a:off x="926811" y="4648199"/>
            <a:ext cx="8255000" cy="1200329"/>
          </a:xfrm>
          <a:prstGeom prst="rect">
            <a:avLst/>
          </a:prstGeom>
        </p:spPr>
        <p:txBody>
          <a:bodyPr wrap="square">
            <a:spAutoFit/>
          </a:bodyPr>
          <a:lstStyle/>
          <a:p>
            <a:pPr marL="342900" indent="-342900">
              <a:lnSpc>
                <a:spcPct val="150000"/>
              </a:lnSpc>
              <a:buFont typeface="Wingdings" pitchFamily="2" charset="2"/>
              <a:buChar char="ü"/>
            </a:pPr>
            <a:r>
              <a:rPr lang="en-US" sz="2400" dirty="0">
                <a:solidFill>
                  <a:srgbClr val="000000"/>
                </a:solidFill>
                <a:latin typeface="Times New Roman"/>
              </a:rPr>
              <a:t>The tube is first cleaned thoroughly with chromic acid, and then with distilled water and dried. </a:t>
            </a:r>
            <a:endParaRPr lang="en-US" sz="2400" dirty="0"/>
          </a:p>
        </p:txBody>
      </p:sp>
      <p:sp>
        <p:nvSpPr>
          <p:cNvPr id="5" name="Slide Number Placeholder 4"/>
          <p:cNvSpPr>
            <a:spLocks noGrp="1"/>
          </p:cNvSpPr>
          <p:nvPr>
            <p:ph type="sldNum" sz="quarter" idx="12"/>
          </p:nvPr>
        </p:nvSpPr>
        <p:spPr/>
        <p:txBody>
          <a:bodyPr/>
          <a:lstStyle/>
          <a:p>
            <a:fld id="{49E5512C-6099-4FFC-A760-54DD952A035E}" type="slidenum">
              <a:rPr lang="en-US" smtClean="0"/>
              <a:pPr/>
              <a:t>80</a:t>
            </a:fld>
            <a:endParaRPr lang="en-US"/>
          </a:p>
        </p:txBody>
      </p:sp>
    </p:spTree>
    <p:extLst>
      <p:ext uri="{BB962C8B-B14F-4D97-AF65-F5344CB8AC3E}">
        <p14:creationId xmlns:p14="http://schemas.microsoft.com/office/powerpoint/2010/main" val="454191241"/>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850" y="1676400"/>
            <a:ext cx="8502650" cy="3416320"/>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The rate at which the drops fall is adjusted in such a way that </a:t>
            </a:r>
            <a:r>
              <a:rPr lang="en-US" sz="2400" b="1" dirty="0">
                <a:solidFill>
                  <a:srgbClr val="000000"/>
                </a:solidFill>
                <a:latin typeface="Times New Roman"/>
              </a:rPr>
              <a:t>each drop falls after about three </a:t>
            </a:r>
            <a:r>
              <a:rPr lang="en-US" sz="2400" b="1" dirty="0" smtClean="0">
                <a:solidFill>
                  <a:srgbClr val="000000"/>
                </a:solidFill>
                <a:latin typeface="Times New Roman"/>
              </a:rPr>
              <a:t>seconds</a:t>
            </a:r>
            <a:r>
              <a:rPr lang="en-US" sz="2400" dirty="0">
                <a:solidFill>
                  <a:srgbClr val="000000"/>
                </a:solidFill>
                <a:latin typeface="Times New Roman"/>
              </a:rPr>
              <a:t>.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The </a:t>
            </a:r>
            <a:r>
              <a:rPr lang="en-US" sz="2400" dirty="0">
                <a:solidFill>
                  <a:srgbClr val="000000"/>
                </a:solidFill>
                <a:latin typeface="Times New Roman"/>
              </a:rPr>
              <a:t>weight of 10 drops is found. The apparatus is then washed and the experiment is </a:t>
            </a:r>
            <a:r>
              <a:rPr lang="en-US" sz="2400" dirty="0" smtClean="0">
                <a:solidFill>
                  <a:srgbClr val="000000"/>
                </a:solidFill>
                <a:latin typeface="Times New Roman"/>
              </a:rPr>
              <a:t>repeated </a:t>
            </a:r>
            <a:r>
              <a:rPr lang="en-US" sz="2400" dirty="0">
                <a:solidFill>
                  <a:srgbClr val="000000"/>
                </a:solidFill>
                <a:latin typeface="Times New Roman"/>
              </a:rPr>
              <a:t>with the other liquid.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If </a:t>
            </a:r>
            <a:r>
              <a:rPr lang="en-US" sz="2400" dirty="0">
                <a:solidFill>
                  <a:srgbClr val="000000"/>
                </a:solidFill>
                <a:latin typeface="Times New Roman"/>
              </a:rPr>
              <a:t>m</a:t>
            </a:r>
            <a:r>
              <a:rPr lang="en-US" sz="2400" baseline="-25000" dirty="0">
                <a:solidFill>
                  <a:srgbClr val="000000"/>
                </a:solidFill>
                <a:latin typeface="Times New Roman"/>
              </a:rPr>
              <a:t>1</a:t>
            </a:r>
            <a:r>
              <a:rPr lang="en-US" sz="2400" baseline="30000" dirty="0">
                <a:solidFill>
                  <a:srgbClr val="000000"/>
                </a:solidFill>
                <a:latin typeface="Times New Roman"/>
              </a:rPr>
              <a:t> </a:t>
            </a:r>
            <a:r>
              <a:rPr lang="en-US" sz="2400" dirty="0">
                <a:solidFill>
                  <a:srgbClr val="000000"/>
                </a:solidFill>
                <a:latin typeface="Times New Roman"/>
              </a:rPr>
              <a:t>&amp; m</a:t>
            </a:r>
            <a:r>
              <a:rPr lang="en-US" sz="2400" baseline="-25000" dirty="0">
                <a:solidFill>
                  <a:srgbClr val="000000"/>
                </a:solidFill>
                <a:latin typeface="Times New Roman"/>
              </a:rPr>
              <a:t>2</a:t>
            </a:r>
            <a:r>
              <a:rPr lang="en-US" sz="2400" baseline="30000" dirty="0">
                <a:solidFill>
                  <a:srgbClr val="000000"/>
                </a:solidFill>
                <a:latin typeface="Times New Roman"/>
              </a:rPr>
              <a:t> </a:t>
            </a:r>
            <a:r>
              <a:rPr lang="en-US" sz="2400" dirty="0">
                <a:solidFill>
                  <a:srgbClr val="000000"/>
                </a:solidFill>
                <a:latin typeface="Times New Roman"/>
              </a:rPr>
              <a:t>are the masses of 10 drops of the liquids and </a:t>
            </a:r>
            <a:r>
              <a:rPr lang="el-GR" sz="2400" dirty="0" smtClean="0">
                <a:solidFill>
                  <a:srgbClr val="000000"/>
                </a:solidFill>
                <a:latin typeface="Times New Roman"/>
              </a:rPr>
              <a:t>γ</a:t>
            </a:r>
            <a:r>
              <a:rPr lang="en-US" sz="2400" baseline="-25000" dirty="0" smtClean="0">
                <a:solidFill>
                  <a:srgbClr val="000000"/>
                </a:solidFill>
                <a:latin typeface="Times New Roman"/>
              </a:rPr>
              <a:t>1</a:t>
            </a:r>
            <a:r>
              <a:rPr lang="en-US" sz="2400" baseline="30000" dirty="0" smtClean="0">
                <a:solidFill>
                  <a:srgbClr val="000000"/>
                </a:solidFill>
                <a:latin typeface="Times New Roman"/>
              </a:rPr>
              <a:t> </a:t>
            </a:r>
            <a:r>
              <a:rPr lang="en-US" sz="2400" dirty="0">
                <a:solidFill>
                  <a:srgbClr val="000000"/>
                </a:solidFill>
                <a:latin typeface="Times New Roman"/>
              </a:rPr>
              <a:t>&amp; </a:t>
            </a:r>
            <a:r>
              <a:rPr lang="el-GR" sz="2400" dirty="0" smtClean="0">
                <a:solidFill>
                  <a:srgbClr val="000000"/>
                </a:solidFill>
                <a:latin typeface="Times New Roman"/>
              </a:rPr>
              <a:t>γ</a:t>
            </a:r>
            <a:r>
              <a:rPr lang="en-US" sz="2400" baseline="-25000" dirty="0" smtClean="0">
                <a:solidFill>
                  <a:srgbClr val="000000"/>
                </a:solidFill>
                <a:latin typeface="Times New Roman"/>
              </a:rPr>
              <a:t>2</a:t>
            </a:r>
            <a:r>
              <a:rPr lang="en-US" sz="2400" baseline="30000" dirty="0" smtClean="0">
                <a:solidFill>
                  <a:srgbClr val="000000"/>
                </a:solidFill>
                <a:latin typeface="Times New Roman"/>
              </a:rPr>
              <a:t> </a:t>
            </a:r>
            <a:r>
              <a:rPr lang="en-US" sz="2400" dirty="0" smtClean="0">
                <a:solidFill>
                  <a:srgbClr val="000000"/>
                </a:solidFill>
                <a:latin typeface="Times New Roman"/>
              </a:rPr>
              <a:t>are </a:t>
            </a:r>
            <a:r>
              <a:rPr lang="en-US" sz="2400" dirty="0">
                <a:solidFill>
                  <a:srgbClr val="000000"/>
                </a:solidFill>
                <a:latin typeface="Times New Roman"/>
              </a:rPr>
              <a:t>their surface tensions, then </a:t>
            </a:r>
            <a:endParaRPr lang="en-US" sz="2400" dirty="0"/>
          </a:p>
        </p:txBody>
      </p:sp>
      <p:sp>
        <p:nvSpPr>
          <p:cNvPr id="3" name="Rectangle 2"/>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just"/>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 (Cont’d …..) </a:t>
            </a:r>
            <a:endParaRPr lang="en-US" sz="2400" dirty="0">
              <a:solidFill>
                <a:srgbClr val="000000"/>
              </a:solidFill>
              <a:latin typeface="Times New Roman"/>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81</a:t>
            </a:fld>
            <a:endParaRPr lang="en-US"/>
          </a:p>
        </p:txBody>
      </p:sp>
    </p:spTree>
    <p:extLst>
      <p:ext uri="{BB962C8B-B14F-4D97-AF65-F5344CB8AC3E}">
        <p14:creationId xmlns:p14="http://schemas.microsoft.com/office/powerpoint/2010/main" val="3471814581"/>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just"/>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 (Cont’d …..) </a:t>
            </a:r>
            <a:endParaRPr lang="en-US" sz="2400" dirty="0">
              <a:solidFill>
                <a:srgbClr val="000000"/>
              </a:solidFill>
              <a:latin typeface="Times New Roman"/>
            </a:endParaRPr>
          </a:p>
        </p:txBody>
      </p:sp>
      <p:sp>
        <p:nvSpPr>
          <p:cNvPr id="2" name="Rectangle 1"/>
          <p:cNvSpPr/>
          <p:nvPr/>
        </p:nvSpPr>
        <p:spPr>
          <a:xfrm>
            <a:off x="1073150" y="2590800"/>
            <a:ext cx="8007350" cy="1200329"/>
          </a:xfrm>
          <a:prstGeom prst="rect">
            <a:avLst/>
          </a:prstGeom>
        </p:spPr>
        <p:txBody>
          <a:bodyPr wrap="square">
            <a:spAutoFit/>
          </a:bodyPr>
          <a:lstStyle/>
          <a:p>
            <a:pPr marL="342900" indent="-342900">
              <a:lnSpc>
                <a:spcPct val="150000"/>
              </a:lnSpc>
              <a:buFont typeface="Wingdings" pitchFamily="2" charset="2"/>
              <a:buChar char="ü"/>
            </a:pPr>
            <a:r>
              <a:rPr lang="en-US" sz="2400" dirty="0">
                <a:solidFill>
                  <a:srgbClr val="000000"/>
                </a:solidFill>
                <a:latin typeface="Times New Roman"/>
              </a:rPr>
              <a:t>If the surface tension of one liquid is known, that of the other is readily calculated </a:t>
            </a:r>
            <a:endParaRPr lang="en-US" sz="2400" dirty="0"/>
          </a:p>
        </p:txBody>
      </p:sp>
      <p:sp>
        <p:nvSpPr>
          <p:cNvPr id="4" name="Rectangle 3"/>
          <p:cNvSpPr/>
          <p:nvPr/>
        </p:nvSpPr>
        <p:spPr>
          <a:xfrm>
            <a:off x="3028313" y="4036368"/>
            <a:ext cx="3781869" cy="461665"/>
          </a:xfrm>
          <a:prstGeom prst="rect">
            <a:avLst/>
          </a:prstGeom>
        </p:spPr>
        <p:txBody>
          <a:bodyPr wrap="none">
            <a:spAutoFit/>
          </a:bodyPr>
          <a:lstStyle/>
          <a:p>
            <a:r>
              <a:rPr lang="en-US" sz="2400" b="1" dirty="0">
                <a:solidFill>
                  <a:srgbClr val="000000"/>
                </a:solidFill>
                <a:latin typeface="Times New Roman"/>
              </a:rPr>
              <a:t>The drop number Method</a:t>
            </a:r>
            <a:r>
              <a:rPr lang="en-US" sz="2400" dirty="0">
                <a:solidFill>
                  <a:srgbClr val="000000"/>
                </a:solidFill>
                <a:latin typeface="Times New Roman"/>
              </a:rPr>
              <a:t>: </a:t>
            </a:r>
            <a:endParaRPr lang="en-US" sz="2400" dirty="0"/>
          </a:p>
        </p:txBody>
      </p:sp>
      <p:sp>
        <p:nvSpPr>
          <p:cNvPr id="5" name="Rectangle 4"/>
          <p:cNvSpPr/>
          <p:nvPr/>
        </p:nvSpPr>
        <p:spPr>
          <a:xfrm>
            <a:off x="908050" y="4876800"/>
            <a:ext cx="8502650" cy="1754326"/>
          </a:xfrm>
          <a:prstGeom prst="rect">
            <a:avLst/>
          </a:prstGeom>
        </p:spPr>
        <p:txBody>
          <a:bodyPr wrap="square">
            <a:spAutoFit/>
          </a:bodyPr>
          <a:lstStyle/>
          <a:p>
            <a:pPr marL="342900" indent="-342900">
              <a:lnSpc>
                <a:spcPct val="150000"/>
              </a:lnSpc>
              <a:buFont typeface="Wingdings" pitchFamily="2" charset="2"/>
              <a:buChar char="ü"/>
            </a:pPr>
            <a:r>
              <a:rPr lang="en-US" sz="2400" dirty="0">
                <a:solidFill>
                  <a:srgbClr val="000000"/>
                </a:solidFill>
                <a:latin typeface="Times New Roman"/>
              </a:rPr>
              <a:t>It is some times more convenient to determine the number of drops formed by a certain volume of the liquid, instead of finding the mass of a drop. </a:t>
            </a:r>
            <a:endParaRPr lang="en-US" sz="2400" dirty="0"/>
          </a:p>
        </p:txBody>
      </p:sp>
      <p:sp>
        <p:nvSpPr>
          <p:cNvPr id="7" name="Slide Number Placeholder 6"/>
          <p:cNvSpPr>
            <a:spLocks noGrp="1"/>
          </p:cNvSpPr>
          <p:nvPr>
            <p:ph type="sldNum" sz="quarter" idx="12"/>
          </p:nvPr>
        </p:nvSpPr>
        <p:spPr/>
        <p:txBody>
          <a:bodyPr/>
          <a:lstStyle/>
          <a:p>
            <a:fld id="{49E5512C-6099-4FFC-A760-54DD952A035E}" type="slidenum">
              <a:rPr lang="en-US" smtClean="0"/>
              <a:pPr/>
              <a:t>82</a:t>
            </a:fld>
            <a:endParaRPr lang="en-US"/>
          </a:p>
        </p:txBody>
      </p:sp>
      <p:graphicFrame>
        <p:nvGraphicFramePr>
          <p:cNvPr id="8" name="Object 7"/>
          <p:cNvGraphicFramePr>
            <a:graphicFrameLocks noChangeAspect="1"/>
          </p:cNvGraphicFramePr>
          <p:nvPr/>
        </p:nvGraphicFramePr>
        <p:xfrm>
          <a:off x="4457700" y="1295400"/>
          <a:ext cx="1816100" cy="1275522"/>
        </p:xfrm>
        <a:graphic>
          <a:graphicData uri="http://schemas.openxmlformats.org/presentationml/2006/ole">
            <mc:AlternateContent xmlns:mc="http://schemas.openxmlformats.org/markup-compatibility/2006">
              <mc:Choice xmlns:v="urn:schemas-microsoft-com:vml" Requires="v">
                <p:oleObj spid="_x0000_s296963" name="Equation" r:id="rId3" imgW="583920" imgH="444240" progId="Equation.3">
                  <p:embed/>
                </p:oleObj>
              </mc:Choice>
              <mc:Fallback>
                <p:oleObj name="Equation" r:id="rId3" imgW="5839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1295400"/>
                        <a:ext cx="1816100" cy="12755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671797"/>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rot="10800000">
            <a:off x="330200" y="1219200"/>
            <a:ext cx="3432704" cy="4608512"/>
          </a:xfrm>
          <a:prstGeom prst="rect">
            <a:avLst/>
          </a:prstGeom>
          <a:solidFill>
            <a:schemeClr val="bg1"/>
          </a:solidFill>
        </p:spPr>
      </p:pic>
      <p:sp>
        <p:nvSpPr>
          <p:cNvPr id="3" name="Rectangle 2"/>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just"/>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 (Cont’d …..) </a:t>
            </a:r>
            <a:endParaRPr lang="en-US" sz="2400" dirty="0">
              <a:solidFill>
                <a:srgbClr val="000000"/>
              </a:solidFill>
              <a:latin typeface="Times New Roman"/>
            </a:endParaRPr>
          </a:p>
        </p:txBody>
      </p:sp>
      <p:sp>
        <p:nvSpPr>
          <p:cNvPr id="5" name="Rectangle 4"/>
          <p:cNvSpPr/>
          <p:nvPr/>
        </p:nvSpPr>
        <p:spPr>
          <a:xfrm>
            <a:off x="4375150" y="1447800"/>
            <a:ext cx="4953000" cy="452431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342900" indent="-342900" algn="just">
              <a:lnSpc>
                <a:spcPct val="150000"/>
              </a:lnSpc>
              <a:buFont typeface="Wingdings" pitchFamily="2" charset="2"/>
              <a:buChar char="Ø"/>
            </a:pPr>
            <a:r>
              <a:rPr lang="en-US" sz="2400" dirty="0">
                <a:latin typeface="Times New Roman" pitchFamily="18" charset="0"/>
                <a:cs typeface="Times New Roman" pitchFamily="18" charset="0"/>
              </a:rPr>
              <a:t>It is filled up to the mark </a:t>
            </a:r>
            <a:r>
              <a:rPr lang="en-US" sz="2400" dirty="0" smtClean="0">
                <a:latin typeface="Times New Roman" pitchFamily="18" charset="0"/>
                <a:cs typeface="Times New Roman" pitchFamily="18" charset="0"/>
              </a:rPr>
              <a:t>1 </a:t>
            </a:r>
            <a:r>
              <a:rPr lang="en-US" sz="2400" dirty="0">
                <a:latin typeface="Times New Roman" pitchFamily="18" charset="0"/>
                <a:cs typeface="Times New Roman" pitchFamily="18" charset="0"/>
              </a:rPr>
              <a:t>with the liquid whose surface tension is to be measured by sucking in the liquid.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weighing tube is placed under the </a:t>
            </a:r>
            <a:r>
              <a:rPr lang="en-US" sz="2400" dirty="0" err="1">
                <a:latin typeface="Times New Roman" pitchFamily="18" charset="0"/>
                <a:cs typeface="Times New Roman" pitchFamily="18" charset="0"/>
              </a:rPr>
              <a:t>stalagmometer</a:t>
            </a:r>
            <a:r>
              <a:rPr lang="en-US" sz="2400" dirty="0">
                <a:latin typeface="Times New Roman" pitchFamily="18" charset="0"/>
                <a:cs typeface="Times New Roman" pitchFamily="18" charset="0"/>
              </a:rPr>
              <a:t> and a certain number of </a:t>
            </a:r>
            <a:r>
              <a:rPr lang="en-US" sz="2400" dirty="0" smtClean="0">
                <a:latin typeface="Times New Roman" pitchFamily="18" charset="0"/>
                <a:cs typeface="Times New Roman" pitchFamily="18" charset="0"/>
              </a:rPr>
              <a:t>drops are </a:t>
            </a:r>
            <a:r>
              <a:rPr lang="en-US" sz="2400" dirty="0">
                <a:latin typeface="Times New Roman" pitchFamily="18" charset="0"/>
                <a:cs typeface="Times New Roman" pitchFamily="18" charset="0"/>
              </a:rPr>
              <a:t>allowed to fall in to it. </a:t>
            </a:r>
          </a:p>
        </p:txBody>
      </p:sp>
      <p:sp>
        <p:nvSpPr>
          <p:cNvPr id="6" name="Slide Number Placeholder 5"/>
          <p:cNvSpPr>
            <a:spLocks noGrp="1"/>
          </p:cNvSpPr>
          <p:nvPr>
            <p:ph type="sldNum" sz="quarter" idx="12"/>
          </p:nvPr>
        </p:nvSpPr>
        <p:spPr/>
        <p:txBody>
          <a:bodyPr/>
          <a:lstStyle/>
          <a:p>
            <a:fld id="{49E5512C-6099-4FFC-A760-54DD952A035E}" type="slidenum">
              <a:rPr lang="en-US" smtClean="0"/>
              <a:pPr/>
              <a:t>83</a:t>
            </a:fld>
            <a:endParaRPr lang="en-US"/>
          </a:p>
        </p:txBody>
      </p:sp>
    </p:spTree>
    <p:extLst>
      <p:ext uri="{BB962C8B-B14F-4D97-AF65-F5344CB8AC3E}">
        <p14:creationId xmlns:p14="http://schemas.microsoft.com/office/powerpoint/2010/main" val="2865882831"/>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906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400" b="1" dirty="0" smtClean="0">
                <a:solidFill>
                  <a:srgbClr val="000000"/>
                </a:solidFill>
                <a:latin typeface="Times New Roman"/>
              </a:rPr>
              <a:t>         </a:t>
            </a:r>
          </a:p>
          <a:p>
            <a:pPr lvl="0" algn="just"/>
            <a:r>
              <a:rPr lang="en-US" sz="2400" b="1" dirty="0">
                <a:solidFill>
                  <a:srgbClr val="000000"/>
                </a:solidFill>
                <a:latin typeface="Times New Roman"/>
              </a:rPr>
              <a:t> </a:t>
            </a:r>
            <a:r>
              <a:rPr lang="en-US" sz="2400" b="1" dirty="0" smtClean="0">
                <a:solidFill>
                  <a:srgbClr val="000000"/>
                </a:solidFill>
                <a:latin typeface="Times New Roman"/>
              </a:rPr>
              <a:t>            Methods </a:t>
            </a:r>
            <a:r>
              <a:rPr lang="en-US" sz="2400" b="1" dirty="0">
                <a:solidFill>
                  <a:srgbClr val="000000"/>
                </a:solidFill>
                <a:latin typeface="Times New Roman"/>
              </a:rPr>
              <a:t>of Surface Tension </a:t>
            </a:r>
            <a:r>
              <a:rPr lang="en-US" sz="2400" b="1" dirty="0" smtClean="0">
                <a:solidFill>
                  <a:srgbClr val="000000"/>
                </a:solidFill>
                <a:latin typeface="Times New Roman"/>
              </a:rPr>
              <a:t>Measurement (Cont’d …..) </a:t>
            </a:r>
            <a:endParaRPr lang="en-US" sz="2400" dirty="0">
              <a:solidFill>
                <a:srgbClr val="000000"/>
              </a:solidFill>
              <a:latin typeface="Times New Roman"/>
            </a:endParaRPr>
          </a:p>
        </p:txBody>
      </p:sp>
      <p:sp>
        <p:nvSpPr>
          <p:cNvPr id="3" name="Rectangle 2"/>
          <p:cNvSpPr/>
          <p:nvPr/>
        </p:nvSpPr>
        <p:spPr>
          <a:xfrm>
            <a:off x="495300" y="1356883"/>
            <a:ext cx="8667750" cy="3970318"/>
          </a:xfrm>
          <a:prstGeom prst="rect">
            <a:avLst/>
          </a:prstGeom>
        </p:spPr>
        <p:txBody>
          <a:bodyPr wrap="square">
            <a:spAutoFit/>
          </a:bodyPr>
          <a:lstStyle/>
          <a:p>
            <a:pPr algn="just">
              <a:lnSpc>
                <a:spcPct val="150000"/>
              </a:lnSpc>
            </a:pPr>
            <a:r>
              <a:rPr lang="en-US" sz="2400" dirty="0">
                <a:solidFill>
                  <a:srgbClr val="000000"/>
                </a:solidFill>
                <a:latin typeface="Times New Roman"/>
              </a:rPr>
              <a:t>Let </a:t>
            </a:r>
          </a:p>
          <a:p>
            <a:pPr algn="just">
              <a:lnSpc>
                <a:spcPct val="150000"/>
              </a:lnSpc>
            </a:pPr>
            <a:r>
              <a:rPr lang="en-US" sz="2400" dirty="0">
                <a:solidFill>
                  <a:srgbClr val="000000"/>
                </a:solidFill>
                <a:latin typeface="Times New Roman"/>
              </a:rPr>
              <a:t>n</a:t>
            </a:r>
            <a:r>
              <a:rPr lang="en-US" sz="2400" baseline="-25000" dirty="0">
                <a:solidFill>
                  <a:srgbClr val="000000"/>
                </a:solidFill>
                <a:latin typeface="Times New Roman"/>
              </a:rPr>
              <a:t>1</a:t>
            </a:r>
            <a:r>
              <a:rPr lang="en-US" sz="2400" baseline="30000" dirty="0">
                <a:solidFill>
                  <a:srgbClr val="000000"/>
                </a:solidFill>
                <a:latin typeface="Times New Roman"/>
              </a:rPr>
              <a:t> </a:t>
            </a:r>
            <a:r>
              <a:rPr lang="en-US" sz="2400" dirty="0">
                <a:solidFill>
                  <a:srgbClr val="000000"/>
                </a:solidFill>
                <a:latin typeface="Times New Roman"/>
              </a:rPr>
              <a:t>= number of drops of one liquid in a certain volume V </a:t>
            </a:r>
          </a:p>
          <a:p>
            <a:pPr algn="just">
              <a:lnSpc>
                <a:spcPct val="150000"/>
              </a:lnSpc>
            </a:pPr>
            <a:r>
              <a:rPr lang="en-US" sz="2400" dirty="0">
                <a:solidFill>
                  <a:srgbClr val="000000"/>
                </a:solidFill>
                <a:latin typeface="Times New Roman"/>
              </a:rPr>
              <a:t>n</a:t>
            </a:r>
            <a:r>
              <a:rPr lang="en-US" sz="2400" baseline="-25000" dirty="0">
                <a:solidFill>
                  <a:srgbClr val="000000"/>
                </a:solidFill>
                <a:latin typeface="Times New Roman"/>
              </a:rPr>
              <a:t>2</a:t>
            </a:r>
            <a:r>
              <a:rPr lang="en-US" sz="2400" baseline="30000" dirty="0">
                <a:solidFill>
                  <a:srgbClr val="000000"/>
                </a:solidFill>
                <a:latin typeface="Times New Roman"/>
              </a:rPr>
              <a:t> </a:t>
            </a:r>
            <a:r>
              <a:rPr lang="en-US" sz="2400" dirty="0">
                <a:solidFill>
                  <a:srgbClr val="000000"/>
                </a:solidFill>
                <a:latin typeface="Times New Roman"/>
              </a:rPr>
              <a:t>= number of drops of second liquid (say water) in the same volume. </a:t>
            </a:r>
          </a:p>
          <a:p>
            <a:pPr algn="just">
              <a:lnSpc>
                <a:spcPct val="150000"/>
              </a:lnSpc>
            </a:pPr>
            <a:r>
              <a:rPr lang="en-US" sz="2400" dirty="0">
                <a:solidFill>
                  <a:srgbClr val="000000"/>
                </a:solidFill>
                <a:latin typeface="Times New Roman"/>
              </a:rPr>
              <a:t>d</a:t>
            </a:r>
            <a:r>
              <a:rPr lang="en-US" sz="2400" baseline="-25000" dirty="0">
                <a:solidFill>
                  <a:srgbClr val="000000"/>
                </a:solidFill>
                <a:latin typeface="Times New Roman"/>
              </a:rPr>
              <a:t>1</a:t>
            </a:r>
            <a:r>
              <a:rPr lang="en-US" sz="2400" baseline="30000" dirty="0">
                <a:solidFill>
                  <a:srgbClr val="000000"/>
                </a:solidFill>
                <a:latin typeface="Times New Roman"/>
              </a:rPr>
              <a:t> </a:t>
            </a:r>
            <a:r>
              <a:rPr lang="en-US" sz="2400" dirty="0">
                <a:solidFill>
                  <a:srgbClr val="000000"/>
                </a:solidFill>
                <a:latin typeface="Times New Roman"/>
              </a:rPr>
              <a:t>= density of first liquid </a:t>
            </a:r>
          </a:p>
          <a:p>
            <a:pPr algn="just">
              <a:lnSpc>
                <a:spcPct val="150000"/>
              </a:lnSpc>
            </a:pPr>
            <a:r>
              <a:rPr lang="en-US" sz="2400" dirty="0">
                <a:solidFill>
                  <a:srgbClr val="000000"/>
                </a:solidFill>
                <a:latin typeface="Times New Roman"/>
              </a:rPr>
              <a:t>d</a:t>
            </a:r>
            <a:r>
              <a:rPr lang="en-US" sz="2400" baseline="-25000" dirty="0">
                <a:solidFill>
                  <a:srgbClr val="000000"/>
                </a:solidFill>
                <a:latin typeface="Times New Roman"/>
              </a:rPr>
              <a:t>2</a:t>
            </a:r>
            <a:r>
              <a:rPr lang="en-US" sz="2400" baseline="30000" dirty="0">
                <a:solidFill>
                  <a:srgbClr val="000000"/>
                </a:solidFill>
                <a:latin typeface="Times New Roman"/>
              </a:rPr>
              <a:t> </a:t>
            </a:r>
            <a:r>
              <a:rPr lang="en-US" sz="2400" dirty="0">
                <a:solidFill>
                  <a:srgbClr val="000000"/>
                </a:solidFill>
                <a:latin typeface="Times New Roman"/>
              </a:rPr>
              <a:t>= density of water </a:t>
            </a:r>
          </a:p>
          <a:p>
            <a:pPr marL="342900" indent="-342900" algn="just">
              <a:lnSpc>
                <a:spcPct val="150000"/>
              </a:lnSpc>
              <a:buFont typeface="Wingdings" pitchFamily="2" charset="2"/>
              <a:buChar char="ü"/>
            </a:pPr>
            <a:r>
              <a:rPr lang="en-US" sz="2400" dirty="0" smtClean="0">
                <a:solidFill>
                  <a:srgbClr val="000000"/>
                </a:solidFill>
                <a:latin typeface="Times New Roman"/>
              </a:rPr>
              <a:t>Hence, </a:t>
            </a:r>
            <a:r>
              <a:rPr lang="en-US" sz="2400" dirty="0">
                <a:solidFill>
                  <a:srgbClr val="000000"/>
                </a:solidFill>
                <a:latin typeface="Times New Roman"/>
              </a:rPr>
              <a:t>the </a:t>
            </a:r>
            <a:r>
              <a:rPr lang="en-US" sz="2400" dirty="0" smtClean="0">
                <a:solidFill>
                  <a:srgbClr val="000000"/>
                </a:solidFill>
                <a:latin typeface="Times New Roman"/>
              </a:rPr>
              <a:t>surface tension can be calculated </a:t>
            </a:r>
            <a:r>
              <a:rPr lang="en-US" sz="2400" dirty="0">
                <a:solidFill>
                  <a:srgbClr val="000000"/>
                </a:solidFill>
                <a:latin typeface="Times New Roman"/>
              </a:rPr>
              <a:t>by </a:t>
            </a:r>
            <a:endParaRPr lang="en-US" sz="2400" dirty="0"/>
          </a:p>
        </p:txBody>
      </p:sp>
      <p:pic>
        <p:nvPicPr>
          <p:cNvPr id="3074" name="Picture 2"/>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4230687" y="5347983"/>
            <a:ext cx="2043113" cy="112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49E5512C-6099-4FFC-A760-54DD952A035E}" type="slidenum">
              <a:rPr lang="en-US" smtClean="0"/>
              <a:pPr/>
              <a:t>84</a:t>
            </a:fld>
            <a:endParaRPr lang="en-US"/>
          </a:p>
        </p:txBody>
      </p:sp>
    </p:spTree>
    <p:extLst>
      <p:ext uri="{BB962C8B-B14F-4D97-AF65-F5344CB8AC3E}">
        <p14:creationId xmlns:p14="http://schemas.microsoft.com/office/powerpoint/2010/main" val="430188616"/>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9450" y="2951947"/>
            <a:ext cx="3387466" cy="584775"/>
          </a:xfrm>
          <a:prstGeom prst="rect">
            <a:avLst/>
          </a:prstGeom>
        </p:spPr>
        <p:txBody>
          <a:bodyPr wrap="none">
            <a:spAutoFit/>
          </a:bodyPr>
          <a:lstStyle/>
          <a:p>
            <a:r>
              <a:rPr lang="en-US" sz="3200" b="1" dirty="0">
                <a:solidFill>
                  <a:srgbClr val="000000"/>
                </a:solidFill>
                <a:latin typeface="Times New Roman"/>
              </a:rPr>
              <a:t>Surfaces of Solids </a:t>
            </a:r>
            <a:endParaRPr lang="en-US" sz="3200" dirty="0"/>
          </a:p>
        </p:txBody>
      </p:sp>
      <p:sp>
        <p:nvSpPr>
          <p:cNvPr id="4" name="Slide Number Placeholder 3"/>
          <p:cNvSpPr>
            <a:spLocks noGrp="1"/>
          </p:cNvSpPr>
          <p:nvPr>
            <p:ph type="sldNum" sz="quarter" idx="12"/>
          </p:nvPr>
        </p:nvSpPr>
        <p:spPr/>
        <p:txBody>
          <a:bodyPr/>
          <a:lstStyle/>
          <a:p>
            <a:fld id="{49E5512C-6099-4FFC-A760-54DD952A035E}" type="slidenum">
              <a:rPr lang="en-US" smtClean="0"/>
              <a:pPr/>
              <a:t>85</a:t>
            </a:fld>
            <a:endParaRPr lang="en-US"/>
          </a:p>
        </p:txBody>
      </p:sp>
    </p:spTree>
    <p:extLst>
      <p:ext uri="{BB962C8B-B14F-4D97-AF65-F5344CB8AC3E}">
        <p14:creationId xmlns:p14="http://schemas.microsoft.com/office/powerpoint/2010/main" val="3742011676"/>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371601"/>
            <a:ext cx="8502650" cy="4524315"/>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The surface molecules of solids are practically fixed in position, and contrary to the behavior of liquid molecules, they cannot move to any other place.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Individual </a:t>
            </a:r>
            <a:r>
              <a:rPr lang="en-US" sz="2400" dirty="0">
                <a:solidFill>
                  <a:srgbClr val="000000"/>
                </a:solidFill>
                <a:latin typeface="Times New Roman"/>
              </a:rPr>
              <a:t>atoms and molecules are only able to vibrate around their mean position. </a:t>
            </a:r>
            <a:endParaRPr lang="en-US" sz="2400" dirty="0" smtClean="0">
              <a:solidFill>
                <a:srgbClr val="000000"/>
              </a:solidFill>
              <a:latin typeface="Times New Roman"/>
            </a:endParaRPr>
          </a:p>
          <a:p>
            <a:pPr marL="342900" indent="-342900" algn="just">
              <a:lnSpc>
                <a:spcPct val="150000"/>
              </a:lnSpc>
              <a:buFont typeface="Wingdings" pitchFamily="2" charset="2"/>
              <a:buChar char="ü"/>
            </a:pPr>
            <a:r>
              <a:rPr lang="en-US" sz="2400" dirty="0" smtClean="0">
                <a:solidFill>
                  <a:srgbClr val="000000"/>
                </a:solidFill>
                <a:latin typeface="Times New Roman"/>
              </a:rPr>
              <a:t>As </a:t>
            </a:r>
            <a:r>
              <a:rPr lang="en-US" sz="2400" dirty="0">
                <a:solidFill>
                  <a:srgbClr val="000000"/>
                </a:solidFill>
                <a:latin typeface="Times New Roman"/>
              </a:rPr>
              <a:t>a result, solid surfaces cannot spontaneously </a:t>
            </a:r>
            <a:r>
              <a:rPr lang="en-US" sz="2400" dirty="0">
                <a:latin typeface="Times New Roman" pitchFamily="18" charset="0"/>
                <a:cs typeface="Times New Roman" pitchFamily="18" charset="0"/>
              </a:rPr>
              <a:t>contract to minimize their surface area, and a non-equilibrium surface structure forms. </a:t>
            </a:r>
          </a:p>
        </p:txBody>
      </p:sp>
      <p:sp>
        <p:nvSpPr>
          <p:cNvPr id="3" name="Rectangle 2"/>
          <p:cNvSpPr/>
          <p:nvPr/>
        </p:nvSpPr>
        <p:spPr>
          <a:xfrm>
            <a:off x="2724150" y="457201"/>
            <a:ext cx="3387466" cy="584775"/>
          </a:xfrm>
          <a:prstGeom prst="rect">
            <a:avLst/>
          </a:prstGeom>
        </p:spPr>
        <p:txBody>
          <a:bodyPr wrap="none">
            <a:spAutoFit/>
          </a:bodyPr>
          <a:lstStyle/>
          <a:p>
            <a:pPr lvl="0"/>
            <a:r>
              <a:rPr lang="en-US" sz="3200" b="1" dirty="0">
                <a:solidFill>
                  <a:srgbClr val="000000"/>
                </a:solidFill>
                <a:latin typeface="Times New Roman"/>
              </a:rPr>
              <a:t>Surfaces of Solids </a:t>
            </a:r>
            <a:endParaRPr lang="en-US" sz="3200" dirty="0">
              <a:solidFill>
                <a:prstClr val="black"/>
              </a:solidFill>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86</a:t>
            </a:fld>
            <a:endParaRPr lang="en-US"/>
          </a:p>
        </p:txBody>
      </p:sp>
    </p:spTree>
    <p:extLst>
      <p:ext uri="{BB962C8B-B14F-4D97-AF65-F5344CB8AC3E}">
        <p14:creationId xmlns:p14="http://schemas.microsoft.com/office/powerpoint/2010/main" val="3659959273"/>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371600"/>
            <a:ext cx="8337550" cy="646331"/>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This situation is quite distinct from that of a liquid </a:t>
            </a:r>
            <a:r>
              <a:rPr lang="en-US" sz="2400" dirty="0" smtClean="0">
                <a:solidFill>
                  <a:srgbClr val="000000"/>
                </a:solidFill>
                <a:latin typeface="Times New Roman"/>
              </a:rPr>
              <a:t>surface. </a:t>
            </a:r>
            <a:endParaRPr lang="en-US" sz="2400" dirty="0"/>
          </a:p>
        </p:txBody>
      </p:sp>
      <p:sp>
        <p:nvSpPr>
          <p:cNvPr id="3" name="Rectangle 2"/>
          <p:cNvSpPr/>
          <p:nvPr/>
        </p:nvSpPr>
        <p:spPr>
          <a:xfrm>
            <a:off x="660400" y="2362200"/>
            <a:ext cx="8420100" cy="1754326"/>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srgbClr val="000000"/>
                </a:solidFill>
                <a:latin typeface="Times New Roman"/>
              </a:rPr>
              <a:t>In principle, surface tension also exists in all solids and the inward pull on the solid surface atoms is always present, owing to cohesion, exactly as in liquids. </a:t>
            </a:r>
            <a:endParaRPr lang="en-US" sz="2400" dirty="0"/>
          </a:p>
        </p:txBody>
      </p:sp>
      <p:sp>
        <p:nvSpPr>
          <p:cNvPr id="4" name="Rectangle 3"/>
          <p:cNvSpPr/>
          <p:nvPr/>
        </p:nvSpPr>
        <p:spPr>
          <a:xfrm>
            <a:off x="960582" y="4343400"/>
            <a:ext cx="8089900" cy="1200329"/>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Nevertheless, the changes of surface shape due to surface tension are very much slower in solids than in liquids; </a:t>
            </a:r>
          </a:p>
        </p:txBody>
      </p:sp>
      <p:sp>
        <p:nvSpPr>
          <p:cNvPr id="5" name="Rectangle 4"/>
          <p:cNvSpPr/>
          <p:nvPr/>
        </p:nvSpPr>
        <p:spPr>
          <a:xfrm>
            <a:off x="2063751" y="533400"/>
            <a:ext cx="5607625" cy="584775"/>
          </a:xfrm>
          <a:prstGeom prst="rect">
            <a:avLst/>
          </a:prstGeom>
        </p:spPr>
        <p:txBody>
          <a:bodyPr wrap="none">
            <a:spAutoFit/>
          </a:bodyPr>
          <a:lstStyle/>
          <a:p>
            <a:pPr lvl="0"/>
            <a:r>
              <a:rPr lang="en-US" sz="3200" b="1" dirty="0">
                <a:solidFill>
                  <a:srgbClr val="000000"/>
                </a:solidFill>
                <a:latin typeface="Times New Roman"/>
              </a:rPr>
              <a:t>Surfaces of </a:t>
            </a:r>
            <a:r>
              <a:rPr lang="en-US" sz="3200" b="1" dirty="0" smtClean="0">
                <a:solidFill>
                  <a:srgbClr val="000000"/>
                </a:solidFill>
                <a:latin typeface="Times New Roman"/>
              </a:rPr>
              <a:t>Solids (Cont’d ….) </a:t>
            </a:r>
            <a:endParaRPr lang="en-US" sz="3200" dirty="0">
              <a:solidFill>
                <a:prstClr val="black"/>
              </a:solidFill>
            </a:endParaRPr>
          </a:p>
        </p:txBody>
      </p:sp>
      <p:sp>
        <p:nvSpPr>
          <p:cNvPr id="6" name="Slide Number Placeholder 5"/>
          <p:cNvSpPr>
            <a:spLocks noGrp="1"/>
          </p:cNvSpPr>
          <p:nvPr>
            <p:ph type="sldNum" sz="quarter" idx="12"/>
          </p:nvPr>
        </p:nvSpPr>
        <p:spPr/>
        <p:txBody>
          <a:bodyPr/>
          <a:lstStyle/>
          <a:p>
            <a:fld id="{49E5512C-6099-4FFC-A760-54DD952A035E}" type="slidenum">
              <a:rPr lang="en-US" smtClean="0"/>
              <a:pPr/>
              <a:t>87</a:t>
            </a:fld>
            <a:endParaRPr lang="en-US"/>
          </a:p>
        </p:txBody>
      </p:sp>
    </p:spTree>
    <p:extLst>
      <p:ext uri="{BB962C8B-B14F-4D97-AF65-F5344CB8AC3E}">
        <p14:creationId xmlns:p14="http://schemas.microsoft.com/office/powerpoint/2010/main" val="1920566761"/>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3581400"/>
            <a:ext cx="8667750" cy="1754326"/>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srgbClr val="000000"/>
                </a:solidFill>
                <a:latin typeface="Times New Roman"/>
              </a:rPr>
              <a:t>For this reason, measurement of the solid surface tension is a difficult and ambiguous procedure, and indirect methods are mostly applied. </a:t>
            </a:r>
            <a:endParaRPr lang="en-US" sz="2400" dirty="0">
              <a:solidFill>
                <a:prstClr val="black"/>
              </a:solidFill>
            </a:endParaRPr>
          </a:p>
        </p:txBody>
      </p:sp>
      <p:sp>
        <p:nvSpPr>
          <p:cNvPr id="3" name="Rectangle 2"/>
          <p:cNvSpPr/>
          <p:nvPr/>
        </p:nvSpPr>
        <p:spPr>
          <a:xfrm>
            <a:off x="742950" y="1447800"/>
            <a:ext cx="8667750" cy="1200329"/>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smtClean="0">
                <a:solidFill>
                  <a:srgbClr val="000000"/>
                </a:solidFill>
                <a:latin typeface="Times New Roman"/>
              </a:rPr>
              <a:t>This </a:t>
            </a:r>
            <a:r>
              <a:rPr lang="en-US" sz="2400" dirty="0">
                <a:solidFill>
                  <a:srgbClr val="000000"/>
                </a:solidFill>
                <a:latin typeface="Times New Roman"/>
              </a:rPr>
              <a:t>is not because the cohesion forces are smaller but because the mobility of the surface molecules (or atoms) is very much less. </a:t>
            </a:r>
            <a:endParaRPr lang="en-US" sz="2400" dirty="0">
              <a:solidFill>
                <a:prstClr val="black"/>
              </a:solidFill>
            </a:endParaRPr>
          </a:p>
        </p:txBody>
      </p:sp>
      <p:sp>
        <p:nvSpPr>
          <p:cNvPr id="4" name="Rectangle 3"/>
          <p:cNvSpPr/>
          <p:nvPr/>
        </p:nvSpPr>
        <p:spPr>
          <a:xfrm>
            <a:off x="2063751" y="533400"/>
            <a:ext cx="5607625" cy="584775"/>
          </a:xfrm>
          <a:prstGeom prst="rect">
            <a:avLst/>
          </a:prstGeom>
        </p:spPr>
        <p:txBody>
          <a:bodyPr wrap="none">
            <a:spAutoFit/>
          </a:bodyPr>
          <a:lstStyle/>
          <a:p>
            <a:pPr lvl="0"/>
            <a:r>
              <a:rPr lang="en-US" sz="3200" b="1" dirty="0">
                <a:solidFill>
                  <a:srgbClr val="000000"/>
                </a:solidFill>
                <a:latin typeface="Times New Roman"/>
              </a:rPr>
              <a:t>Surfaces of </a:t>
            </a:r>
            <a:r>
              <a:rPr lang="en-US" sz="3200" b="1" dirty="0" smtClean="0">
                <a:solidFill>
                  <a:srgbClr val="000000"/>
                </a:solidFill>
                <a:latin typeface="Times New Roman"/>
              </a:rPr>
              <a:t>Solids (Cont’d ….) </a:t>
            </a:r>
            <a:endParaRPr lang="en-US" sz="3200" dirty="0">
              <a:solidFill>
                <a:prstClr val="black"/>
              </a:solidFill>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88</a:t>
            </a:fld>
            <a:endParaRPr lang="en-US"/>
          </a:p>
        </p:txBody>
      </p:sp>
    </p:spTree>
    <p:extLst>
      <p:ext uri="{BB962C8B-B14F-4D97-AF65-F5344CB8AC3E}">
        <p14:creationId xmlns:p14="http://schemas.microsoft.com/office/powerpoint/2010/main" val="2272410079"/>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idx="4294967295"/>
          </p:nvPr>
        </p:nvSpPr>
        <p:spPr>
          <a:xfrm>
            <a:off x="2220252" y="228600"/>
            <a:ext cx="5200650" cy="609600"/>
          </a:xfrm>
        </p:spPr>
        <p:txBody>
          <a:bodyPr/>
          <a:lstStyle/>
          <a:p>
            <a:pPr eaLnBrk="1" hangingPunct="1"/>
            <a:r>
              <a:rPr lang="en-US" sz="3200" b="1" dirty="0" smtClean="0">
                <a:solidFill>
                  <a:schemeClr val="tx1"/>
                </a:solidFill>
              </a:rPr>
              <a:t>Adsorption</a:t>
            </a:r>
          </a:p>
        </p:txBody>
      </p:sp>
      <p:sp>
        <p:nvSpPr>
          <p:cNvPr id="225288" name="Text Box 8"/>
          <p:cNvSpPr txBox="1">
            <a:spLocks noChangeArrowheads="1"/>
          </p:cNvSpPr>
          <p:nvPr/>
        </p:nvSpPr>
        <p:spPr bwMode="auto">
          <a:xfrm>
            <a:off x="486702" y="1117600"/>
            <a:ext cx="8428698" cy="1938992"/>
          </a:xfrm>
          <a:prstGeom prst="rect">
            <a:avLst/>
          </a:prstGeom>
          <a:noFill/>
          <a:ln>
            <a:noFill/>
          </a:ln>
        </p:spPr>
        <p:txBody>
          <a:bodyPr wrap="square">
            <a:spAutoFit/>
          </a:bodyPr>
          <a:lstStyle>
            <a:lvl1pPr>
              <a:defRPr sz="1700">
                <a:solidFill>
                  <a:srgbClr val="D93192"/>
                </a:solidFill>
                <a:latin typeface="Verdana" pitchFamily="34" charset="0"/>
              </a:defRPr>
            </a:lvl1pPr>
            <a:lvl2pPr marL="742950" indent="-285750">
              <a:defRPr sz="1700">
                <a:solidFill>
                  <a:srgbClr val="D93192"/>
                </a:solidFill>
                <a:latin typeface="Verdana" pitchFamily="34" charset="0"/>
              </a:defRPr>
            </a:lvl2pPr>
            <a:lvl3pPr marL="1143000" indent="-228600">
              <a:defRPr sz="1700">
                <a:solidFill>
                  <a:srgbClr val="D93192"/>
                </a:solidFill>
                <a:latin typeface="Verdana" pitchFamily="34" charset="0"/>
              </a:defRPr>
            </a:lvl3pPr>
            <a:lvl4pPr marL="1600200" indent="-228600">
              <a:defRPr sz="1700">
                <a:solidFill>
                  <a:srgbClr val="D93192"/>
                </a:solidFill>
                <a:latin typeface="Verdana" pitchFamily="34" charset="0"/>
              </a:defRPr>
            </a:lvl4pPr>
            <a:lvl5pPr marL="2057400" indent="-228600">
              <a:defRPr sz="1700">
                <a:solidFill>
                  <a:srgbClr val="D93192"/>
                </a:solidFill>
                <a:latin typeface="Verdana" pitchFamily="34" charset="0"/>
              </a:defRPr>
            </a:lvl5pPr>
            <a:lvl6pPr marL="2514600" indent="-228600" eaLnBrk="0" fontAlgn="base" hangingPunct="0">
              <a:spcBef>
                <a:spcPct val="0"/>
              </a:spcBef>
              <a:spcAft>
                <a:spcPct val="0"/>
              </a:spcAft>
              <a:defRPr sz="1700">
                <a:solidFill>
                  <a:srgbClr val="D93192"/>
                </a:solidFill>
                <a:latin typeface="Verdana" pitchFamily="34" charset="0"/>
              </a:defRPr>
            </a:lvl6pPr>
            <a:lvl7pPr marL="2971800" indent="-228600" eaLnBrk="0" fontAlgn="base" hangingPunct="0">
              <a:spcBef>
                <a:spcPct val="0"/>
              </a:spcBef>
              <a:spcAft>
                <a:spcPct val="0"/>
              </a:spcAft>
              <a:defRPr sz="1700">
                <a:solidFill>
                  <a:srgbClr val="D93192"/>
                </a:solidFill>
                <a:latin typeface="Verdana" pitchFamily="34" charset="0"/>
              </a:defRPr>
            </a:lvl7pPr>
            <a:lvl8pPr marL="3429000" indent="-228600" eaLnBrk="0" fontAlgn="base" hangingPunct="0">
              <a:spcBef>
                <a:spcPct val="0"/>
              </a:spcBef>
              <a:spcAft>
                <a:spcPct val="0"/>
              </a:spcAft>
              <a:defRPr sz="1700">
                <a:solidFill>
                  <a:srgbClr val="D93192"/>
                </a:solidFill>
                <a:latin typeface="Verdana" pitchFamily="34" charset="0"/>
              </a:defRPr>
            </a:lvl8pPr>
            <a:lvl9pPr marL="3886200" indent="-228600" eaLnBrk="0" fontAlgn="base" hangingPunct="0">
              <a:spcBef>
                <a:spcPct val="0"/>
              </a:spcBef>
              <a:spcAft>
                <a:spcPct val="0"/>
              </a:spcAft>
              <a:defRPr sz="1700">
                <a:solidFill>
                  <a:srgbClr val="D93192"/>
                </a:solidFill>
                <a:latin typeface="Verdana" pitchFamily="34" charset="0"/>
              </a:defRPr>
            </a:lvl9pPr>
          </a:lstStyle>
          <a:p>
            <a:pPr fontAlgn="base">
              <a:spcBef>
                <a:spcPct val="0"/>
              </a:spcBef>
              <a:spcAft>
                <a:spcPct val="0"/>
              </a:spcAft>
              <a:buFont typeface="Wingdings" pitchFamily="2" charset="2"/>
              <a:buChar char="Ø"/>
            </a:pPr>
            <a:r>
              <a:rPr lang="en-US" sz="2400" dirty="0" smtClean="0">
                <a:solidFill>
                  <a:schemeClr val="tx1"/>
                </a:solidFill>
                <a:latin typeface="Times New Roman" pitchFamily="18" charset="0"/>
                <a:cs typeface="Times New Roman" pitchFamily="18" charset="0"/>
              </a:rPr>
              <a:t> The phenomenon of higher concentration of any molecular species at the surface than in the bulk </a:t>
            </a:r>
          </a:p>
          <a:p>
            <a:pPr fontAlgn="base">
              <a:spcBef>
                <a:spcPct val="0"/>
              </a:spcBef>
              <a:spcAft>
                <a:spcPct val="0"/>
              </a:spcAft>
              <a:buFont typeface="Wingdings" pitchFamily="2" charset="2"/>
              <a:buChar char="Ø"/>
            </a:pPr>
            <a:endParaRPr lang="en-US" sz="2400" dirty="0" smtClean="0">
              <a:solidFill>
                <a:schemeClr val="tx1"/>
              </a:solidFill>
              <a:latin typeface="Times New Roman" pitchFamily="18" charset="0"/>
              <a:cs typeface="Times New Roman" pitchFamily="18" charset="0"/>
            </a:endParaRPr>
          </a:p>
          <a:p>
            <a:pPr fontAlgn="base">
              <a:spcBef>
                <a:spcPct val="0"/>
              </a:spcBef>
              <a:spcAft>
                <a:spcPct val="0"/>
              </a:spcAft>
              <a:buFont typeface="Wingdings" pitchFamily="2" charset="2"/>
              <a:buChar char="Ø"/>
            </a:pPr>
            <a:r>
              <a:rPr lang="en-US" sz="2400" dirty="0" smtClean="0">
                <a:solidFill>
                  <a:schemeClr val="tx1"/>
                </a:solidFill>
                <a:latin typeface="Times New Roman" pitchFamily="18" charset="0"/>
                <a:cs typeface="Times New Roman" pitchFamily="18" charset="0"/>
              </a:rPr>
              <a:t>Partitioning of a chemical species between a bulk phase and the interface</a:t>
            </a:r>
          </a:p>
        </p:txBody>
      </p:sp>
      <p:sp>
        <p:nvSpPr>
          <p:cNvPr id="225289" name="Text Box 9"/>
          <p:cNvSpPr txBox="1">
            <a:spLocks noChangeArrowheads="1"/>
          </p:cNvSpPr>
          <p:nvPr/>
        </p:nvSpPr>
        <p:spPr bwMode="auto">
          <a:xfrm>
            <a:off x="412750" y="3124201"/>
            <a:ext cx="8750300" cy="1200329"/>
          </a:xfrm>
          <a:prstGeom prst="rect">
            <a:avLst/>
          </a:prstGeom>
          <a:noFill/>
          <a:ln>
            <a:noFill/>
          </a:ln>
        </p:spPr>
        <p:txBody>
          <a:bodyPr wrap="square">
            <a:spAutoFit/>
          </a:bodyPr>
          <a:lstStyle>
            <a:lvl1pPr>
              <a:defRPr sz="1700">
                <a:solidFill>
                  <a:srgbClr val="D93192"/>
                </a:solidFill>
                <a:latin typeface="Verdana" pitchFamily="34" charset="0"/>
              </a:defRPr>
            </a:lvl1pPr>
            <a:lvl2pPr marL="742950" indent="-285750">
              <a:defRPr sz="1700">
                <a:solidFill>
                  <a:srgbClr val="D93192"/>
                </a:solidFill>
                <a:latin typeface="Verdana" pitchFamily="34" charset="0"/>
              </a:defRPr>
            </a:lvl2pPr>
            <a:lvl3pPr marL="1143000" indent="-228600">
              <a:defRPr sz="1700">
                <a:solidFill>
                  <a:srgbClr val="D93192"/>
                </a:solidFill>
                <a:latin typeface="Verdana" pitchFamily="34" charset="0"/>
              </a:defRPr>
            </a:lvl3pPr>
            <a:lvl4pPr marL="1600200" indent="-228600">
              <a:defRPr sz="1700">
                <a:solidFill>
                  <a:srgbClr val="D93192"/>
                </a:solidFill>
                <a:latin typeface="Verdana" pitchFamily="34" charset="0"/>
              </a:defRPr>
            </a:lvl4pPr>
            <a:lvl5pPr marL="2057400" indent="-228600">
              <a:defRPr sz="1700">
                <a:solidFill>
                  <a:srgbClr val="D93192"/>
                </a:solidFill>
                <a:latin typeface="Verdana" pitchFamily="34" charset="0"/>
              </a:defRPr>
            </a:lvl5pPr>
            <a:lvl6pPr marL="2514600" indent="-228600" eaLnBrk="0" fontAlgn="base" hangingPunct="0">
              <a:spcBef>
                <a:spcPct val="0"/>
              </a:spcBef>
              <a:spcAft>
                <a:spcPct val="0"/>
              </a:spcAft>
              <a:defRPr sz="1700">
                <a:solidFill>
                  <a:srgbClr val="D93192"/>
                </a:solidFill>
                <a:latin typeface="Verdana" pitchFamily="34" charset="0"/>
              </a:defRPr>
            </a:lvl6pPr>
            <a:lvl7pPr marL="2971800" indent="-228600" eaLnBrk="0" fontAlgn="base" hangingPunct="0">
              <a:spcBef>
                <a:spcPct val="0"/>
              </a:spcBef>
              <a:spcAft>
                <a:spcPct val="0"/>
              </a:spcAft>
              <a:defRPr sz="1700">
                <a:solidFill>
                  <a:srgbClr val="D93192"/>
                </a:solidFill>
                <a:latin typeface="Verdana" pitchFamily="34" charset="0"/>
              </a:defRPr>
            </a:lvl7pPr>
            <a:lvl8pPr marL="3429000" indent="-228600" eaLnBrk="0" fontAlgn="base" hangingPunct="0">
              <a:spcBef>
                <a:spcPct val="0"/>
              </a:spcBef>
              <a:spcAft>
                <a:spcPct val="0"/>
              </a:spcAft>
              <a:defRPr sz="1700">
                <a:solidFill>
                  <a:srgbClr val="D93192"/>
                </a:solidFill>
                <a:latin typeface="Verdana" pitchFamily="34" charset="0"/>
              </a:defRPr>
            </a:lvl8pPr>
            <a:lvl9pPr marL="3886200" indent="-228600" eaLnBrk="0" fontAlgn="base" hangingPunct="0">
              <a:spcBef>
                <a:spcPct val="0"/>
              </a:spcBef>
              <a:spcAft>
                <a:spcPct val="0"/>
              </a:spcAft>
              <a:defRPr sz="1700">
                <a:solidFill>
                  <a:srgbClr val="D93192"/>
                </a:solidFill>
                <a:latin typeface="Verdana" pitchFamily="34" charset="0"/>
              </a:defRPr>
            </a:lvl9pPr>
          </a:lstStyle>
          <a:p>
            <a:pPr fontAlgn="base">
              <a:spcBef>
                <a:spcPct val="0"/>
              </a:spcBef>
              <a:spcAft>
                <a:spcPct val="0"/>
              </a:spcAft>
            </a:pPr>
            <a:r>
              <a:rPr lang="en-US" sz="2400" b="1" dirty="0" smtClean="0">
                <a:solidFill>
                  <a:srgbClr val="000000"/>
                </a:solidFill>
                <a:latin typeface="Times New Roman" pitchFamily="18" charset="0"/>
                <a:cs typeface="Times New Roman" pitchFamily="18" charset="0"/>
              </a:rPr>
              <a:t>Adsorbent</a:t>
            </a:r>
            <a:endParaRPr lang="en-US" sz="2400" dirty="0" smtClean="0">
              <a:solidFill>
                <a:srgbClr val="000000"/>
              </a:solidFill>
              <a:latin typeface="Times New Roman" pitchFamily="18" charset="0"/>
              <a:cs typeface="Times New Roman" pitchFamily="18" charset="0"/>
            </a:endParaRPr>
          </a:p>
          <a:p>
            <a:pPr fontAlgn="base">
              <a:spcBef>
                <a:spcPct val="0"/>
              </a:spcBef>
              <a:spcAft>
                <a:spcPct val="0"/>
              </a:spcAft>
            </a:pPr>
            <a:r>
              <a:rPr lang="en-US" sz="2400" dirty="0" smtClean="0">
                <a:solidFill>
                  <a:srgbClr val="000000"/>
                </a:solidFill>
                <a:latin typeface="Times New Roman" pitchFamily="18" charset="0"/>
                <a:cs typeface="Times New Roman" pitchFamily="18" charset="0"/>
              </a:rPr>
              <a:t>The substance  on the surface of which adsorption  takes  place is called adsorbent </a:t>
            </a:r>
            <a:r>
              <a:rPr lang="en-US" sz="2400" b="1" dirty="0" smtClean="0">
                <a:solidFill>
                  <a:srgbClr val="000000"/>
                </a:solidFill>
                <a:latin typeface="Times New Roman" pitchFamily="18" charset="0"/>
                <a:cs typeface="Times New Roman" pitchFamily="18" charset="0"/>
              </a:rPr>
              <a:t> </a:t>
            </a:r>
          </a:p>
        </p:txBody>
      </p:sp>
      <p:sp>
        <p:nvSpPr>
          <p:cNvPr id="225290" name="Text Box 10"/>
          <p:cNvSpPr txBox="1">
            <a:spLocks noChangeArrowheads="1"/>
          </p:cNvSpPr>
          <p:nvPr/>
        </p:nvSpPr>
        <p:spPr bwMode="auto">
          <a:xfrm>
            <a:off x="495300" y="4724401"/>
            <a:ext cx="8667750" cy="1200329"/>
          </a:xfrm>
          <a:prstGeom prst="rect">
            <a:avLst/>
          </a:prstGeom>
          <a:noFill/>
          <a:ln>
            <a:noFill/>
          </a:ln>
        </p:spPr>
        <p:txBody>
          <a:bodyPr wrap="square">
            <a:spAutoFit/>
          </a:bodyPr>
          <a:lstStyle>
            <a:lvl1pPr>
              <a:defRPr sz="1700">
                <a:solidFill>
                  <a:srgbClr val="D93192"/>
                </a:solidFill>
                <a:latin typeface="Verdana" pitchFamily="34" charset="0"/>
              </a:defRPr>
            </a:lvl1pPr>
            <a:lvl2pPr marL="742950" indent="-285750">
              <a:defRPr sz="1700">
                <a:solidFill>
                  <a:srgbClr val="D93192"/>
                </a:solidFill>
                <a:latin typeface="Verdana" pitchFamily="34" charset="0"/>
              </a:defRPr>
            </a:lvl2pPr>
            <a:lvl3pPr marL="1143000" indent="-228600">
              <a:defRPr sz="1700">
                <a:solidFill>
                  <a:srgbClr val="D93192"/>
                </a:solidFill>
                <a:latin typeface="Verdana" pitchFamily="34" charset="0"/>
              </a:defRPr>
            </a:lvl3pPr>
            <a:lvl4pPr marL="1600200" indent="-228600">
              <a:defRPr sz="1700">
                <a:solidFill>
                  <a:srgbClr val="D93192"/>
                </a:solidFill>
                <a:latin typeface="Verdana" pitchFamily="34" charset="0"/>
              </a:defRPr>
            </a:lvl4pPr>
            <a:lvl5pPr marL="2057400" indent="-228600">
              <a:defRPr sz="1700">
                <a:solidFill>
                  <a:srgbClr val="D93192"/>
                </a:solidFill>
                <a:latin typeface="Verdana" pitchFamily="34" charset="0"/>
              </a:defRPr>
            </a:lvl5pPr>
            <a:lvl6pPr marL="2514600" indent="-228600" eaLnBrk="0" fontAlgn="base" hangingPunct="0">
              <a:spcBef>
                <a:spcPct val="0"/>
              </a:spcBef>
              <a:spcAft>
                <a:spcPct val="0"/>
              </a:spcAft>
              <a:defRPr sz="1700">
                <a:solidFill>
                  <a:srgbClr val="D93192"/>
                </a:solidFill>
                <a:latin typeface="Verdana" pitchFamily="34" charset="0"/>
              </a:defRPr>
            </a:lvl6pPr>
            <a:lvl7pPr marL="2971800" indent="-228600" eaLnBrk="0" fontAlgn="base" hangingPunct="0">
              <a:spcBef>
                <a:spcPct val="0"/>
              </a:spcBef>
              <a:spcAft>
                <a:spcPct val="0"/>
              </a:spcAft>
              <a:defRPr sz="1700">
                <a:solidFill>
                  <a:srgbClr val="D93192"/>
                </a:solidFill>
                <a:latin typeface="Verdana" pitchFamily="34" charset="0"/>
              </a:defRPr>
            </a:lvl7pPr>
            <a:lvl8pPr marL="3429000" indent="-228600" eaLnBrk="0" fontAlgn="base" hangingPunct="0">
              <a:spcBef>
                <a:spcPct val="0"/>
              </a:spcBef>
              <a:spcAft>
                <a:spcPct val="0"/>
              </a:spcAft>
              <a:defRPr sz="1700">
                <a:solidFill>
                  <a:srgbClr val="D93192"/>
                </a:solidFill>
                <a:latin typeface="Verdana" pitchFamily="34" charset="0"/>
              </a:defRPr>
            </a:lvl8pPr>
            <a:lvl9pPr marL="3886200" indent="-228600" eaLnBrk="0" fontAlgn="base" hangingPunct="0">
              <a:spcBef>
                <a:spcPct val="0"/>
              </a:spcBef>
              <a:spcAft>
                <a:spcPct val="0"/>
              </a:spcAft>
              <a:defRPr sz="1700">
                <a:solidFill>
                  <a:srgbClr val="D93192"/>
                </a:solidFill>
                <a:latin typeface="Verdana" pitchFamily="34" charset="0"/>
              </a:defRPr>
            </a:lvl9pPr>
          </a:lstStyle>
          <a:p>
            <a:pPr fontAlgn="base">
              <a:spcBef>
                <a:spcPct val="0"/>
              </a:spcBef>
              <a:spcAft>
                <a:spcPct val="0"/>
              </a:spcAft>
            </a:pPr>
            <a:r>
              <a:rPr lang="en-US" sz="2400" b="1" dirty="0" err="1" smtClean="0">
                <a:solidFill>
                  <a:schemeClr val="tx1"/>
                </a:solidFill>
                <a:latin typeface="Times New Roman" pitchFamily="18" charset="0"/>
                <a:cs typeface="Times New Roman" pitchFamily="18" charset="0"/>
              </a:rPr>
              <a:t>Adsorbate</a:t>
            </a:r>
            <a:endParaRPr lang="en-US" sz="2400" dirty="0" smtClean="0">
              <a:solidFill>
                <a:schemeClr val="tx1"/>
              </a:solidFill>
              <a:latin typeface="Times New Roman" pitchFamily="18" charset="0"/>
              <a:cs typeface="Times New Roman" pitchFamily="18" charset="0"/>
            </a:endParaRPr>
          </a:p>
          <a:p>
            <a:pPr fontAlgn="base">
              <a:spcBef>
                <a:spcPct val="0"/>
              </a:spcBef>
              <a:spcAft>
                <a:spcPct val="0"/>
              </a:spcAft>
            </a:pPr>
            <a:r>
              <a:rPr lang="en-US" sz="2400" dirty="0" smtClean="0">
                <a:solidFill>
                  <a:schemeClr val="tx1"/>
                </a:solidFill>
                <a:latin typeface="Times New Roman" pitchFamily="18" charset="0"/>
                <a:cs typeface="Times New Roman" pitchFamily="18" charset="0"/>
              </a:rPr>
              <a:t>The substance which is being adsorbed on the surface of another substance. </a:t>
            </a:r>
          </a:p>
        </p:txBody>
      </p:sp>
      <p:sp>
        <p:nvSpPr>
          <p:cNvPr id="6" name="Slide Number Placeholder 5"/>
          <p:cNvSpPr>
            <a:spLocks noGrp="1"/>
          </p:cNvSpPr>
          <p:nvPr>
            <p:ph type="sldNum" sz="quarter" idx="12"/>
          </p:nvPr>
        </p:nvSpPr>
        <p:spPr/>
        <p:txBody>
          <a:bodyPr/>
          <a:lstStyle/>
          <a:p>
            <a:fld id="{49E5512C-6099-4FFC-A760-54DD952A035E}" type="slidenum">
              <a:rPr lang="en-US" smtClean="0"/>
              <a:pPr/>
              <a:t>89</a:t>
            </a:fld>
            <a:endParaRPr lang="en-US"/>
          </a:p>
        </p:txBody>
      </p:sp>
    </p:spTree>
    <p:extLst>
      <p:ext uri="{BB962C8B-B14F-4D97-AF65-F5344CB8AC3E}">
        <p14:creationId xmlns:p14="http://schemas.microsoft.com/office/powerpoint/2010/main" val="157036617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906000" cy="685800"/>
          </a:xfrm>
          <a:solidFill>
            <a:schemeClr val="bg1">
              <a:lumMod val="95000"/>
            </a:schemeClr>
          </a:solidFill>
        </p:spPr>
        <p:txBody>
          <a:bodyPr/>
          <a:lstStyle/>
          <a:p>
            <a:r>
              <a:rPr lang="en-US" altLang="en-US" dirty="0" err="1" smtClean="0">
                <a:ea typeface="ＭＳ Ｐゴシック" pitchFamily="34" charset="-128"/>
              </a:rPr>
              <a:t>Cont</a:t>
            </a:r>
            <a:r>
              <a:rPr lang="en-US" altLang="en-US" dirty="0" smtClean="0">
                <a:ea typeface="ＭＳ Ｐゴシック" pitchFamily="34" charset="-128"/>
              </a:rPr>
              <a:t>…</a:t>
            </a:r>
          </a:p>
        </p:txBody>
      </p:sp>
      <p:sp>
        <p:nvSpPr>
          <p:cNvPr id="18435" name="Content Placeholder 2"/>
          <p:cNvSpPr>
            <a:spLocks noGrp="1"/>
          </p:cNvSpPr>
          <p:nvPr>
            <p:ph idx="1"/>
          </p:nvPr>
        </p:nvSpPr>
        <p:spPr>
          <a:xfrm>
            <a:off x="152400" y="838200"/>
            <a:ext cx="9753600" cy="2078039"/>
          </a:xfrm>
        </p:spPr>
        <p:txBody>
          <a:bodyPr/>
          <a:lstStyle/>
          <a:p>
            <a:pPr>
              <a:buFont typeface="Arial" charset="0"/>
              <a:buNone/>
            </a:pPr>
            <a:r>
              <a:rPr lang="en-US" altLang="en-US" sz="2400" b="1" dirty="0" smtClean="0">
                <a:solidFill>
                  <a:schemeClr val="accent2"/>
                </a:solidFill>
                <a:latin typeface="Times New Roman" pitchFamily="18" charset="0"/>
                <a:cs typeface="Times New Roman" pitchFamily="18" charset="0"/>
              </a:rPr>
              <a:t>Permutation of </a:t>
            </a:r>
            <a:r>
              <a:rPr lang="en-US" altLang="en-US" sz="2400" b="1" i="1" dirty="0" smtClean="0">
                <a:solidFill>
                  <a:schemeClr val="accent2"/>
                </a:solidFill>
                <a:latin typeface="Times New Roman" pitchFamily="18" charset="0"/>
                <a:cs typeface="Times New Roman" pitchFamily="18" charset="0"/>
              </a:rPr>
              <a:t>n</a:t>
            </a:r>
            <a:r>
              <a:rPr lang="en-US" altLang="en-US" sz="2400" b="1" dirty="0" smtClean="0">
                <a:solidFill>
                  <a:schemeClr val="accent2"/>
                </a:solidFill>
                <a:latin typeface="Times New Roman" pitchFamily="18" charset="0"/>
                <a:cs typeface="Times New Roman" pitchFamily="18" charset="0"/>
              </a:rPr>
              <a:t> objects taken </a:t>
            </a:r>
            <a:r>
              <a:rPr lang="en-US" altLang="en-US" sz="2400" b="1" i="1" dirty="0" smtClean="0">
                <a:solidFill>
                  <a:schemeClr val="accent2"/>
                </a:solidFill>
                <a:latin typeface="Times New Roman" pitchFamily="18" charset="0"/>
                <a:cs typeface="Times New Roman" pitchFamily="18" charset="0"/>
              </a:rPr>
              <a:t>r</a:t>
            </a:r>
            <a:r>
              <a:rPr lang="en-US" altLang="en-US" sz="2400" b="1" dirty="0" smtClean="0">
                <a:solidFill>
                  <a:schemeClr val="accent2"/>
                </a:solidFill>
                <a:latin typeface="Times New Roman" pitchFamily="18" charset="0"/>
                <a:cs typeface="Times New Roman" pitchFamily="18" charset="0"/>
              </a:rPr>
              <a:t> at a time</a:t>
            </a:r>
          </a:p>
          <a:p>
            <a:pPr>
              <a:buFont typeface="Wingdings" pitchFamily="2" charset="2"/>
              <a:buChar char="v"/>
            </a:pPr>
            <a:r>
              <a:rPr lang="en-US" altLang="en-US" sz="2400" dirty="0" smtClean="0">
                <a:latin typeface="Times New Roman" pitchFamily="18" charset="0"/>
                <a:cs typeface="Times New Roman" pitchFamily="18" charset="0"/>
              </a:rPr>
              <a:t>The number of different permutations of </a:t>
            </a:r>
            <a:r>
              <a:rPr lang="en-US" altLang="en-US" sz="2400" i="1" dirty="0" smtClean="0">
                <a:latin typeface="Times New Roman" pitchFamily="18" charset="0"/>
                <a:cs typeface="Times New Roman" pitchFamily="18" charset="0"/>
              </a:rPr>
              <a:t>n</a:t>
            </a:r>
            <a:r>
              <a:rPr lang="en-US" altLang="en-US" sz="2400" dirty="0" smtClean="0">
                <a:latin typeface="Times New Roman" pitchFamily="18" charset="0"/>
                <a:cs typeface="Times New Roman" pitchFamily="18" charset="0"/>
              </a:rPr>
              <a:t> distinct objects taken </a:t>
            </a:r>
            <a:r>
              <a:rPr lang="en-US" altLang="en-US" sz="2400" i="1" dirty="0" smtClean="0">
                <a:latin typeface="Times New Roman" pitchFamily="18" charset="0"/>
                <a:cs typeface="Times New Roman" pitchFamily="18" charset="0"/>
              </a:rPr>
              <a:t>r</a:t>
            </a:r>
            <a:r>
              <a:rPr lang="en-US" altLang="en-US" sz="2400" dirty="0" smtClean="0">
                <a:latin typeface="Times New Roman" pitchFamily="18" charset="0"/>
                <a:cs typeface="Times New Roman" pitchFamily="18" charset="0"/>
              </a:rPr>
              <a:t> at a time </a:t>
            </a:r>
          </a:p>
        </p:txBody>
      </p:sp>
      <p:graphicFrame>
        <p:nvGraphicFramePr>
          <p:cNvPr id="18436" name="Object 2"/>
          <p:cNvGraphicFramePr>
            <a:graphicFrameLocks noChangeAspect="1"/>
          </p:cNvGraphicFramePr>
          <p:nvPr>
            <p:extLst>
              <p:ext uri="{D42A27DB-BD31-4B8C-83A1-F6EECF244321}">
                <p14:modId xmlns:p14="http://schemas.microsoft.com/office/powerpoint/2010/main" val="1343093261"/>
              </p:ext>
            </p:extLst>
          </p:nvPr>
        </p:nvGraphicFramePr>
        <p:xfrm>
          <a:off x="1905000" y="1752600"/>
          <a:ext cx="2701793" cy="1077912"/>
        </p:xfrm>
        <a:graphic>
          <a:graphicData uri="http://schemas.openxmlformats.org/presentationml/2006/ole">
            <mc:AlternateContent xmlns:mc="http://schemas.openxmlformats.org/markup-compatibility/2006">
              <mc:Choice xmlns:v="urn:schemas-microsoft-com:vml" Requires="v">
                <p:oleObj spid="_x0000_s287747" name="Equation" r:id="rId4" imgW="850531" imgH="418918" progId="">
                  <p:embed/>
                </p:oleObj>
              </mc:Choice>
              <mc:Fallback>
                <p:oleObj name="Equation" r:id="rId4" imgW="850531" imgH="41891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752600"/>
                        <a:ext cx="2701793" cy="1077912"/>
                      </a:xfrm>
                      <a:prstGeom prst="rect">
                        <a:avLst/>
                      </a:prstGeom>
                      <a:noFill/>
                      <a:extLst>
                        <a:ext uri="{909E8E84-426E-40DD-AFC4-6F175D3DCCD1}">
                          <a14:hiddenFill xmlns:a14="http://schemas.microsoft.com/office/drawing/2010/main">
                            <a:solidFill>
                              <a:srgbClr val="AECF9E"/>
                            </a:solidFill>
                          </a14:hiddenFill>
                        </a:ext>
                      </a:extLst>
                    </p:spPr>
                  </p:pic>
                </p:oleObj>
              </mc:Fallback>
            </mc:AlternateContent>
          </a:graphicData>
        </a:graphic>
      </p:graphicFrame>
      <p:sp>
        <p:nvSpPr>
          <p:cNvPr id="18438" name="TextBox 8"/>
          <p:cNvSpPr txBox="1">
            <a:spLocks noChangeArrowheads="1"/>
          </p:cNvSpPr>
          <p:nvPr/>
        </p:nvSpPr>
        <p:spPr bwMode="auto">
          <a:xfrm>
            <a:off x="4720801" y="1905000"/>
            <a:ext cx="216521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Times New Roman" pitchFamily="18" charset="0"/>
              </a:defRPr>
            </a:lvl1pPr>
            <a:lvl2pPr marL="37931725" indent="-37474525">
              <a:defRPr sz="2800">
                <a:solidFill>
                  <a:schemeClr val="tx1"/>
                </a:solidFill>
                <a:latin typeface="Times New Roman" pitchFamily="18" charset="0"/>
                <a:cs typeface="Times New Roman" pitchFamily="18" charset="0"/>
              </a:defRPr>
            </a:lvl2pPr>
            <a:lvl3pPr>
              <a:defRPr sz="2800">
                <a:solidFill>
                  <a:schemeClr val="tx1"/>
                </a:solidFill>
                <a:latin typeface="Times New Roman" pitchFamily="18" charset="0"/>
                <a:cs typeface="Times New Roman" pitchFamily="18" charset="0"/>
              </a:defRPr>
            </a:lvl3pPr>
            <a:lvl4pPr>
              <a:defRPr sz="2800">
                <a:solidFill>
                  <a:schemeClr val="tx1"/>
                </a:solidFill>
                <a:latin typeface="Times New Roman" pitchFamily="18" charset="0"/>
                <a:cs typeface="Times New Roman" pitchFamily="18" charset="0"/>
              </a:defRPr>
            </a:lvl4pPr>
            <a:lvl5pPr>
              <a:defRPr sz="2800">
                <a:solidFill>
                  <a:schemeClr val="tx1"/>
                </a:solidFill>
                <a:latin typeface="Times New Roman" pitchFamily="18" charset="0"/>
                <a:cs typeface="Times New Roman" pitchFamily="18" charset="0"/>
              </a:defRPr>
            </a:lvl5pPr>
            <a:lvl6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6pPr>
            <a:lvl7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7pPr>
            <a:lvl8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8pPr>
            <a:lvl9pPr eaLnBrk="0" fontAlgn="base" hangingPunct="0">
              <a:spcAft>
                <a:spcPct val="0"/>
              </a:spcAft>
              <a:buClr>
                <a:schemeClr val="accent1"/>
              </a:buClr>
              <a:buFont typeface="Arial" charset="0"/>
              <a:buChar char="»"/>
              <a:defRPr sz="2800">
                <a:solidFill>
                  <a:schemeClr val="tx1"/>
                </a:solidFill>
                <a:latin typeface="Times New Roman" pitchFamily="18" charset="0"/>
                <a:cs typeface="Times New Roman" pitchFamily="18" charset="0"/>
              </a:defRPr>
            </a:lvl9pPr>
          </a:lstStyle>
          <a:p>
            <a:pPr eaLnBrk="1" hangingPunct="1"/>
            <a:r>
              <a:rPr lang="en-US" altLang="en-US" dirty="0">
                <a:solidFill>
                  <a:schemeClr val="accent2"/>
                </a:solidFill>
                <a:cs typeface="Arial" charset="0"/>
              </a:rPr>
              <a:t>where </a:t>
            </a:r>
            <a:r>
              <a:rPr lang="en-US" altLang="en-US" i="1" dirty="0">
                <a:solidFill>
                  <a:schemeClr val="accent2"/>
                </a:solidFill>
                <a:cs typeface="Arial" charset="0"/>
              </a:rPr>
              <a:t>r</a:t>
            </a:r>
            <a:r>
              <a:rPr lang="en-US" altLang="en-US" dirty="0">
                <a:solidFill>
                  <a:schemeClr val="accent2"/>
                </a:solidFill>
                <a:cs typeface="Arial" charset="0"/>
              </a:rPr>
              <a:t> ≤ </a:t>
            </a:r>
            <a:r>
              <a:rPr lang="en-US" altLang="en-US" i="1" dirty="0">
                <a:solidFill>
                  <a:schemeClr val="accent2"/>
                </a:solidFill>
                <a:cs typeface="Arial" charset="0"/>
              </a:rPr>
              <a:t>n</a:t>
            </a:r>
          </a:p>
        </p:txBody>
      </p:sp>
      <p:pic>
        <p:nvPicPr>
          <p:cNvPr id="7" name="Picture 5"/>
          <p:cNvPicPr>
            <a:picLocks noChangeAspect="1" noChangeArrowheads="1"/>
          </p:cNvPicPr>
          <p:nvPr/>
        </p:nvPicPr>
        <p:blipFill>
          <a:blip r:embed="rId6">
            <a:lum bright="-30000" contrast="40000"/>
            <a:extLst>
              <a:ext uri="{28A0092B-C50C-407E-A947-70E740481C1C}">
                <a14:useLocalDpi xmlns:a14="http://schemas.microsoft.com/office/drawing/2010/main" val="0"/>
              </a:ext>
            </a:extLst>
          </a:blip>
          <a:srcRect/>
          <a:stretch>
            <a:fillRect/>
          </a:stretch>
        </p:blipFill>
        <p:spPr bwMode="auto">
          <a:xfrm>
            <a:off x="2133600" y="2895600"/>
            <a:ext cx="4292600" cy="83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p:nvSpPr>
        <p:spPr bwMode="auto">
          <a:xfrm>
            <a:off x="228600" y="4343400"/>
            <a:ext cx="9525000" cy="123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47" tIns="47872" rIns="95747" bIns="4787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2800" dirty="0">
                <a:latin typeface="Times New Roman" pitchFamily="18" charset="0"/>
                <a:cs typeface="Times New Roman" pitchFamily="18" charset="0"/>
              </a:rPr>
              <a:t>Where</a:t>
            </a:r>
            <a:r>
              <a:rPr lang="en-US" sz="2400" dirty="0">
                <a:latin typeface="Times New Roman" pitchFamily="18" charset="0"/>
                <a:cs typeface="Times New Roman" pitchFamily="18" charset="0"/>
              </a:rPr>
              <a:t>,- </a:t>
            </a:r>
            <a:r>
              <a:rPr lang="en-US" sz="2400" b="1" i="1" dirty="0">
                <a:latin typeface="Times New Roman" pitchFamily="18" charset="0"/>
                <a:cs typeface="Times New Roman" pitchFamily="18" charset="0"/>
              </a:rPr>
              <a:t>N</a:t>
            </a:r>
            <a:r>
              <a:rPr lang="en-US" sz="2400" i="1" dirty="0">
                <a:latin typeface="Times New Roman" pitchFamily="18" charset="0"/>
                <a:cs typeface="Times New Roman" pitchFamily="18" charset="0"/>
              </a:rPr>
              <a:t> is total number of object in a subset under </a:t>
            </a:r>
            <a:r>
              <a:rPr lang="en-US" sz="2400" i="1" dirty="0" smtClean="0">
                <a:latin typeface="Times New Roman" pitchFamily="18" charset="0"/>
                <a:cs typeface="Times New Roman" pitchFamily="18" charset="0"/>
              </a:rPr>
              <a:t> consideration</a:t>
            </a:r>
            <a:endParaRPr lang="en-US" sz="2400" i="1" dirty="0">
              <a:latin typeface="Times New Roman" pitchFamily="18" charset="0"/>
              <a:cs typeface="Times New Roman" pitchFamily="18" charset="0"/>
            </a:endParaRPr>
          </a:p>
          <a:p>
            <a:pPr eaLnBrk="1" hangingPunct="1">
              <a:lnSpc>
                <a:spcPct val="150000"/>
              </a:lnSpc>
            </a:pPr>
            <a:r>
              <a:rPr lang="en-US" sz="2400" i="1" dirty="0">
                <a:latin typeface="Times New Roman" pitchFamily="18" charset="0"/>
                <a:cs typeface="Times New Roman" pitchFamily="18" charset="0"/>
              </a:rPr>
              <a:t>	     - </a:t>
            </a:r>
            <a:r>
              <a:rPr lang="en-US" sz="2400" b="1" i="1" dirty="0">
                <a:latin typeface="Times New Roman" pitchFamily="18" charset="0"/>
                <a:cs typeface="Times New Roman" pitchFamily="18" charset="0"/>
              </a:rPr>
              <a:t>M</a:t>
            </a:r>
            <a:r>
              <a:rPr lang="en-US" sz="2400" i="1" dirty="0">
                <a:latin typeface="Times New Roman" pitchFamily="18" charset="0"/>
                <a:cs typeface="Times New Roman" pitchFamily="18" charset="0"/>
              </a:rPr>
              <a:t> is number of objects to be picked at a </a:t>
            </a:r>
            <a:r>
              <a:rPr lang="en-US" sz="2400" i="1" dirty="0" smtClean="0">
                <a:latin typeface="Times New Roman" pitchFamily="18" charset="0"/>
                <a:cs typeface="Times New Roman" pitchFamily="18" charset="0"/>
              </a:rPr>
              <a:t>time  from </a:t>
            </a:r>
            <a:r>
              <a:rPr lang="en-US" sz="2400" i="1" dirty="0">
                <a:latin typeface="Times New Roman" pitchFamily="18" charset="0"/>
                <a:cs typeface="Times New Roman" pitchFamily="18" charset="0"/>
              </a:rPr>
              <a:t>subset</a:t>
            </a:r>
          </a:p>
        </p:txBody>
      </p:sp>
      <p:cxnSp>
        <p:nvCxnSpPr>
          <p:cNvPr id="9" name="Straight Connector 8"/>
          <p:cNvCxnSpPr/>
          <p:nvPr/>
        </p:nvCxnSpPr>
        <p:spPr>
          <a:xfrm>
            <a:off x="-1" y="685800"/>
            <a:ext cx="9906001" cy="0"/>
          </a:xfrm>
          <a:prstGeom prst="line">
            <a:avLst/>
          </a:prstGeom>
          <a:ln w="190500" cmpd="tri">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706634"/>
      </p:ext>
    </p:extLst>
  </p:cSld>
  <p:clrMapOvr>
    <a:masterClrMapping/>
  </p:clrMapOvr>
  <p:transition spd="slow">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3260" y="2514601"/>
            <a:ext cx="7594600" cy="1200329"/>
          </a:xfrm>
          <a:prstGeom prst="rect">
            <a:avLst/>
          </a:prstGeom>
        </p:spPr>
        <p:txBody>
          <a:bodyPr wrap="square">
            <a:spAutoFit/>
          </a:bodyPr>
          <a:lstStyle/>
          <a:p>
            <a:pPr algn="just">
              <a:lnSpc>
                <a:spcPct val="150000"/>
              </a:lnSpc>
            </a:pPr>
            <a:r>
              <a:rPr lang="en-US" sz="2400" b="1" dirty="0">
                <a:latin typeface="Times New Roman" pitchFamily="18" charset="0"/>
                <a:cs typeface="Times New Roman" pitchFamily="18" charset="0"/>
              </a:rPr>
              <a:t>Absorption: </a:t>
            </a:r>
            <a:r>
              <a:rPr lang="en-US" sz="2400" dirty="0" smtClean="0">
                <a:latin typeface="Times New Roman" pitchFamily="18" charset="0"/>
                <a:cs typeface="Times New Roman" pitchFamily="18" charset="0"/>
              </a:rPr>
              <a:t>	a species penetrates and is dissolved throughout bulk phase of solid or liquid</a:t>
            </a:r>
            <a:endParaRPr lang="en-US" sz="2400" dirty="0">
              <a:latin typeface="Times New Roman" pitchFamily="18" charset="0"/>
              <a:cs typeface="Times New Roman" pitchFamily="18" charset="0"/>
            </a:endParaRPr>
          </a:p>
        </p:txBody>
      </p:sp>
      <p:sp>
        <p:nvSpPr>
          <p:cNvPr id="3" name="Rectangle 2"/>
          <p:cNvSpPr/>
          <p:nvPr/>
        </p:nvSpPr>
        <p:spPr>
          <a:xfrm>
            <a:off x="990600" y="3733801"/>
            <a:ext cx="7759700" cy="1200329"/>
          </a:xfrm>
          <a:prstGeom prst="rect">
            <a:avLst/>
          </a:prstGeom>
        </p:spPr>
        <p:txBody>
          <a:bodyPr wrap="square">
            <a:spAutoFit/>
          </a:bodyPr>
          <a:lstStyle/>
          <a:p>
            <a:pPr algn="just">
              <a:lnSpc>
                <a:spcPct val="150000"/>
              </a:lnSpc>
            </a:pPr>
            <a:r>
              <a:rPr lang="en-US" sz="2400" b="1" dirty="0">
                <a:latin typeface="Times New Roman" pitchFamily="18" charset="0"/>
                <a:cs typeface="Times New Roman" pitchFamily="18" charset="0"/>
              </a:rPr>
              <a:t>Sorption: </a:t>
            </a:r>
            <a:r>
              <a:rPr lang="en-US" sz="2400" dirty="0">
                <a:latin typeface="Times New Roman" pitchFamily="18" charset="0"/>
                <a:cs typeface="Times New Roman" pitchFamily="18" charset="0"/>
              </a:rPr>
              <a:t>When adsorption and absorption take place simultaneously, </a:t>
            </a:r>
            <a:r>
              <a:rPr lang="en-US" sz="2400" dirty="0" smtClean="0">
                <a:latin typeface="Times New Roman" pitchFamily="18" charset="0"/>
                <a:cs typeface="Times New Roman" pitchFamily="18" charset="0"/>
              </a:rPr>
              <a:t>it is </a:t>
            </a:r>
            <a:r>
              <a:rPr lang="en-US" sz="2400" dirty="0">
                <a:latin typeface="Times New Roman" pitchFamily="18" charset="0"/>
                <a:cs typeface="Times New Roman" pitchFamily="18" charset="0"/>
              </a:rPr>
              <a:t>called sorption.</a:t>
            </a:r>
          </a:p>
        </p:txBody>
      </p:sp>
      <p:sp>
        <p:nvSpPr>
          <p:cNvPr id="4" name="Rectangle 3"/>
          <p:cNvSpPr/>
          <p:nvPr/>
        </p:nvSpPr>
        <p:spPr>
          <a:xfrm>
            <a:off x="1253260" y="1143001"/>
            <a:ext cx="7414490" cy="1200329"/>
          </a:xfrm>
          <a:prstGeom prst="rect">
            <a:avLst/>
          </a:prstGeom>
        </p:spPr>
        <p:txBody>
          <a:bodyPr wrap="square">
            <a:spAutoFit/>
          </a:bodyPr>
          <a:lstStyle/>
          <a:p>
            <a:pPr lvl="0" algn="just" fontAlgn="base">
              <a:lnSpc>
                <a:spcPct val="150000"/>
              </a:lnSpc>
              <a:spcBef>
                <a:spcPct val="0"/>
              </a:spcBef>
              <a:spcAft>
                <a:spcPct val="0"/>
              </a:spcAft>
            </a:pPr>
            <a:r>
              <a:rPr lang="en-GB" sz="2400" b="1" dirty="0" smtClean="0">
                <a:solidFill>
                  <a:prstClr val="black"/>
                </a:solidFill>
                <a:latin typeface="Times New Roman" pitchFamily="18" charset="0"/>
                <a:cs typeface="Times New Roman" pitchFamily="18" charset="0"/>
              </a:rPr>
              <a:t>Desorption: </a:t>
            </a:r>
            <a:r>
              <a:rPr lang="en-GB" sz="2400" dirty="0" smtClean="0">
                <a:solidFill>
                  <a:prstClr val="black"/>
                </a:solidFill>
                <a:latin typeface="Times New Roman" pitchFamily="18" charset="0"/>
                <a:cs typeface="Times New Roman" pitchFamily="18" charset="0"/>
              </a:rPr>
              <a:t>The </a:t>
            </a:r>
            <a:r>
              <a:rPr lang="en-GB" sz="2400" dirty="0">
                <a:solidFill>
                  <a:prstClr val="black"/>
                </a:solidFill>
                <a:latin typeface="Times New Roman" pitchFamily="18" charset="0"/>
                <a:cs typeface="Times New Roman" pitchFamily="18" charset="0"/>
              </a:rPr>
              <a:t>process of removal of an adsorbed substance from the surface on which it is </a:t>
            </a:r>
            <a:r>
              <a:rPr lang="en-GB" sz="2400" dirty="0" smtClean="0">
                <a:solidFill>
                  <a:prstClr val="black"/>
                </a:solidFill>
                <a:latin typeface="Times New Roman" pitchFamily="18" charset="0"/>
                <a:cs typeface="Times New Roman" pitchFamily="18" charset="0"/>
              </a:rPr>
              <a:t>adsorbed</a:t>
            </a:r>
            <a:endParaRPr lang="en-US" sz="2400" dirty="0">
              <a:solidFill>
                <a:prstClr val="black"/>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90</a:t>
            </a:fld>
            <a:endParaRPr lang="en-US"/>
          </a:p>
        </p:txBody>
      </p:sp>
    </p:spTree>
    <p:extLst>
      <p:ext uri="{BB962C8B-B14F-4D97-AF65-F5344CB8AC3E}">
        <p14:creationId xmlns:p14="http://schemas.microsoft.com/office/powerpoint/2010/main" val="1479782911"/>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0" y="1981200"/>
            <a:ext cx="4953000" cy="3157788"/>
          </a:xfrm>
          <a:prstGeom prst="rect">
            <a:avLst/>
          </a:prstGeom>
        </p:spPr>
        <p:txBody>
          <a:bodyPr>
            <a:spAutoFit/>
          </a:bodyPr>
          <a:lstStyle/>
          <a:p>
            <a:pPr marL="342900" lvl="0" indent="-342900" eaLnBrk="0" fontAlgn="base" hangingPunct="0">
              <a:lnSpc>
                <a:spcPct val="150000"/>
              </a:lnSpc>
              <a:spcBef>
                <a:spcPct val="20000"/>
              </a:spcBef>
              <a:spcAft>
                <a:spcPct val="0"/>
              </a:spcAft>
              <a:buFontTx/>
              <a:buChar char="•"/>
            </a:pPr>
            <a:r>
              <a:rPr lang="en-US" altLang="zh-TW" sz="2400" dirty="0">
                <a:solidFill>
                  <a:srgbClr val="000000"/>
                </a:solidFill>
                <a:latin typeface="Times New Roman" pitchFamily="18" charset="0"/>
                <a:ea typeface="PMingLiU" pitchFamily="18" charset="-120"/>
                <a:cs typeface="Times New Roman" pitchFamily="18" charset="0"/>
              </a:rPr>
              <a:t>Activated Carbon</a:t>
            </a:r>
          </a:p>
          <a:p>
            <a:pPr marL="342900" lvl="0" indent="-342900" eaLnBrk="0" fontAlgn="base" hangingPunct="0">
              <a:lnSpc>
                <a:spcPct val="150000"/>
              </a:lnSpc>
              <a:spcBef>
                <a:spcPct val="20000"/>
              </a:spcBef>
              <a:spcAft>
                <a:spcPct val="0"/>
              </a:spcAft>
              <a:buFontTx/>
              <a:buChar char="•"/>
            </a:pPr>
            <a:r>
              <a:rPr lang="en-US" altLang="zh-TW" sz="2400" dirty="0">
                <a:solidFill>
                  <a:srgbClr val="000000"/>
                </a:solidFill>
                <a:latin typeface="Times New Roman" pitchFamily="18" charset="0"/>
                <a:ea typeface="PMingLiU" pitchFamily="18" charset="-120"/>
                <a:cs typeface="Times New Roman" pitchFamily="18" charset="0"/>
              </a:rPr>
              <a:t>Activated Alumina</a:t>
            </a:r>
          </a:p>
          <a:p>
            <a:pPr marL="342900" lvl="0" indent="-342900" eaLnBrk="0" fontAlgn="base" hangingPunct="0">
              <a:lnSpc>
                <a:spcPct val="150000"/>
              </a:lnSpc>
              <a:spcBef>
                <a:spcPct val="20000"/>
              </a:spcBef>
              <a:spcAft>
                <a:spcPct val="0"/>
              </a:spcAft>
              <a:buFontTx/>
              <a:buChar char="•"/>
            </a:pPr>
            <a:r>
              <a:rPr lang="en-US" altLang="zh-TW" sz="2400" dirty="0">
                <a:solidFill>
                  <a:srgbClr val="000000"/>
                </a:solidFill>
                <a:latin typeface="Times New Roman" pitchFamily="18" charset="0"/>
                <a:ea typeface="PMingLiU" pitchFamily="18" charset="-120"/>
                <a:cs typeface="Times New Roman" pitchFamily="18" charset="0"/>
              </a:rPr>
              <a:t>Silica Gel</a:t>
            </a:r>
          </a:p>
          <a:p>
            <a:pPr marL="342900" lvl="0" indent="-342900" eaLnBrk="0" fontAlgn="base" hangingPunct="0">
              <a:lnSpc>
                <a:spcPct val="150000"/>
              </a:lnSpc>
              <a:spcBef>
                <a:spcPct val="20000"/>
              </a:spcBef>
              <a:spcAft>
                <a:spcPct val="0"/>
              </a:spcAft>
              <a:buFontTx/>
              <a:buChar char="•"/>
            </a:pPr>
            <a:r>
              <a:rPr lang="en-US" altLang="zh-TW" sz="2400" dirty="0">
                <a:solidFill>
                  <a:srgbClr val="000000"/>
                </a:solidFill>
                <a:latin typeface="Times New Roman" pitchFamily="18" charset="0"/>
                <a:ea typeface="PMingLiU" pitchFamily="18" charset="-120"/>
                <a:cs typeface="Times New Roman" pitchFamily="18" charset="0"/>
              </a:rPr>
              <a:t>Molecular Sieves (Zeolites)</a:t>
            </a:r>
          </a:p>
          <a:p>
            <a:pPr marL="342900" lvl="0" indent="-342900" eaLnBrk="0" fontAlgn="base" hangingPunct="0">
              <a:lnSpc>
                <a:spcPct val="150000"/>
              </a:lnSpc>
              <a:spcBef>
                <a:spcPct val="20000"/>
              </a:spcBef>
              <a:spcAft>
                <a:spcPct val="0"/>
              </a:spcAft>
              <a:buFontTx/>
              <a:buChar char="•"/>
            </a:pPr>
            <a:r>
              <a:rPr lang="en-US" altLang="zh-TW" sz="2400" dirty="0">
                <a:solidFill>
                  <a:srgbClr val="000000"/>
                </a:solidFill>
                <a:latin typeface="Times New Roman" pitchFamily="18" charset="0"/>
                <a:ea typeface="PMingLiU" pitchFamily="18" charset="-120"/>
                <a:cs typeface="Times New Roman" pitchFamily="18" charset="0"/>
              </a:rPr>
              <a:t>Polar and Non-polar adsorbents</a:t>
            </a:r>
          </a:p>
        </p:txBody>
      </p:sp>
      <p:sp>
        <p:nvSpPr>
          <p:cNvPr id="3" name="Rectangle 2"/>
          <p:cNvSpPr/>
          <p:nvPr/>
        </p:nvSpPr>
        <p:spPr>
          <a:xfrm>
            <a:off x="2311400" y="1219201"/>
            <a:ext cx="366318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smtClean="0">
                <a:ln>
                  <a:noFill/>
                </a:ln>
                <a:solidFill>
                  <a:srgbClr val="3333CC"/>
                </a:solidFill>
                <a:effectLst/>
                <a:uLnTx/>
                <a:uFillTx/>
                <a:latin typeface="Verdana"/>
                <a:ea typeface="PMingLiU" pitchFamily="18" charset="-120"/>
                <a:cs typeface="+mj-cs"/>
              </a:rPr>
              <a:t>Adsorbent Materials</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91</a:t>
            </a:fld>
            <a:endParaRPr lang="en-US"/>
          </a:p>
        </p:txBody>
      </p:sp>
    </p:spTree>
    <p:extLst>
      <p:ext uri="{BB962C8B-B14F-4D97-AF65-F5344CB8AC3E}">
        <p14:creationId xmlns:p14="http://schemas.microsoft.com/office/powerpoint/2010/main" val="3179437793"/>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311400" y="318654"/>
            <a:ext cx="5200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rgbClr val="2C2CB0"/>
                </a:solidFill>
                <a:latin typeface="+mj-lt"/>
                <a:ea typeface="+mj-ea"/>
                <a:cs typeface="+mj-cs"/>
              </a:defRPr>
            </a:lvl1pPr>
            <a:lvl2pPr algn="l" rtl="0" eaLnBrk="0" fontAlgn="base" hangingPunct="0">
              <a:spcBef>
                <a:spcPct val="0"/>
              </a:spcBef>
              <a:spcAft>
                <a:spcPct val="0"/>
              </a:spcAft>
              <a:defRPr sz="2400">
                <a:solidFill>
                  <a:srgbClr val="2C2CB0"/>
                </a:solidFill>
                <a:latin typeface="Verdana" pitchFamily="34" charset="0"/>
              </a:defRPr>
            </a:lvl2pPr>
            <a:lvl3pPr algn="l" rtl="0" eaLnBrk="0" fontAlgn="base" hangingPunct="0">
              <a:spcBef>
                <a:spcPct val="0"/>
              </a:spcBef>
              <a:spcAft>
                <a:spcPct val="0"/>
              </a:spcAft>
              <a:defRPr sz="2400">
                <a:solidFill>
                  <a:srgbClr val="2C2CB0"/>
                </a:solidFill>
                <a:latin typeface="Verdana" pitchFamily="34" charset="0"/>
              </a:defRPr>
            </a:lvl3pPr>
            <a:lvl4pPr algn="l" rtl="0" eaLnBrk="0" fontAlgn="base" hangingPunct="0">
              <a:spcBef>
                <a:spcPct val="0"/>
              </a:spcBef>
              <a:spcAft>
                <a:spcPct val="0"/>
              </a:spcAft>
              <a:defRPr sz="2400">
                <a:solidFill>
                  <a:srgbClr val="2C2CB0"/>
                </a:solidFill>
                <a:latin typeface="Verdana" pitchFamily="34" charset="0"/>
              </a:defRPr>
            </a:lvl4pPr>
            <a:lvl5pPr algn="l" rtl="0" eaLnBrk="0" fontAlgn="base" hangingPunct="0">
              <a:spcBef>
                <a:spcPct val="0"/>
              </a:spcBef>
              <a:spcAft>
                <a:spcPct val="0"/>
              </a:spcAft>
              <a:defRPr sz="2400">
                <a:solidFill>
                  <a:srgbClr val="2C2CB0"/>
                </a:solidFill>
                <a:latin typeface="Verdana" pitchFamily="34" charset="0"/>
              </a:defRPr>
            </a:lvl5pPr>
            <a:lvl6pPr marL="457200" algn="l" rtl="0" fontAlgn="base">
              <a:spcBef>
                <a:spcPct val="0"/>
              </a:spcBef>
              <a:spcAft>
                <a:spcPct val="0"/>
              </a:spcAft>
              <a:defRPr sz="2400">
                <a:solidFill>
                  <a:srgbClr val="2C2CB0"/>
                </a:solidFill>
                <a:latin typeface="Verdana" pitchFamily="34" charset="0"/>
              </a:defRPr>
            </a:lvl6pPr>
            <a:lvl7pPr marL="914400" algn="l" rtl="0" fontAlgn="base">
              <a:spcBef>
                <a:spcPct val="0"/>
              </a:spcBef>
              <a:spcAft>
                <a:spcPct val="0"/>
              </a:spcAft>
              <a:defRPr sz="2400">
                <a:solidFill>
                  <a:srgbClr val="2C2CB0"/>
                </a:solidFill>
                <a:latin typeface="Verdana" pitchFamily="34" charset="0"/>
              </a:defRPr>
            </a:lvl7pPr>
            <a:lvl8pPr marL="1371600" algn="l" rtl="0" fontAlgn="base">
              <a:spcBef>
                <a:spcPct val="0"/>
              </a:spcBef>
              <a:spcAft>
                <a:spcPct val="0"/>
              </a:spcAft>
              <a:defRPr sz="2400">
                <a:solidFill>
                  <a:srgbClr val="2C2CB0"/>
                </a:solidFill>
                <a:latin typeface="Verdana" pitchFamily="34" charset="0"/>
              </a:defRPr>
            </a:lvl8pPr>
            <a:lvl9pPr marL="1828800" algn="l" rtl="0" fontAlgn="base">
              <a:spcBef>
                <a:spcPct val="0"/>
              </a:spcBef>
              <a:spcAft>
                <a:spcPct val="0"/>
              </a:spcAft>
              <a:defRPr sz="2400">
                <a:solidFill>
                  <a:srgbClr val="2C2CB0"/>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3333CC"/>
                </a:solidFill>
                <a:effectLst/>
                <a:uLnTx/>
                <a:uFillTx/>
                <a:latin typeface="Verdana"/>
                <a:ea typeface="+mj-ea"/>
                <a:cs typeface="+mj-cs"/>
              </a:rPr>
              <a:t>Adsorption vs. absorption</a:t>
            </a: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050" y="1219200"/>
            <a:ext cx="8420100" cy="533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49E5512C-6099-4FFC-A760-54DD952A035E}" type="slidenum">
              <a:rPr lang="en-US" smtClean="0"/>
              <a:pPr/>
              <a:t>92</a:t>
            </a:fld>
            <a:endParaRPr lang="en-US"/>
          </a:p>
        </p:txBody>
      </p:sp>
    </p:spTree>
    <p:extLst>
      <p:ext uri="{BB962C8B-B14F-4D97-AF65-F5344CB8AC3E}">
        <p14:creationId xmlns:p14="http://schemas.microsoft.com/office/powerpoint/2010/main" val="1910910270"/>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700" y="711277"/>
            <a:ext cx="364234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CC"/>
                </a:solidFill>
                <a:effectLst/>
                <a:uLnTx/>
                <a:uFillTx/>
                <a:latin typeface="Verdana"/>
                <a:ea typeface="+mj-ea"/>
                <a:cs typeface="+mj-cs"/>
              </a:rPr>
              <a:t>Types of Adsorption</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577851" y="1676400"/>
            <a:ext cx="8832849" cy="3785652"/>
          </a:xfrm>
          <a:prstGeom prst="rect">
            <a:avLst/>
          </a:prstGeom>
        </p:spPr>
        <p:txBody>
          <a:bodyPr wrap="square">
            <a:spAutoFit/>
          </a:bodyPr>
          <a:lstStyle/>
          <a:p>
            <a:pPr lvl="0" algn="just" fontAlgn="base">
              <a:lnSpc>
                <a:spcPct val="150000"/>
              </a:lnSpc>
              <a:spcBef>
                <a:spcPct val="50000"/>
              </a:spcBef>
              <a:spcAft>
                <a:spcPct val="0"/>
              </a:spcAft>
            </a:pPr>
            <a:r>
              <a:rPr lang="en-US" sz="2400" b="1" dirty="0">
                <a:solidFill>
                  <a:srgbClr val="CC3300"/>
                </a:solidFill>
                <a:latin typeface="Times New Roman" pitchFamily="18" charset="0"/>
                <a:cs typeface="Times New Roman" pitchFamily="18" charset="0"/>
              </a:rPr>
              <a:t>Positive adsorption</a:t>
            </a:r>
            <a:r>
              <a:rPr lang="en-US" sz="2400" dirty="0">
                <a:solidFill>
                  <a:srgbClr val="000000"/>
                </a:solidFill>
                <a:latin typeface="Times New Roman" pitchFamily="18" charset="0"/>
                <a:cs typeface="Times New Roman" pitchFamily="18" charset="0"/>
              </a:rPr>
              <a:t> </a:t>
            </a:r>
            <a:endParaRPr lang="en-US" sz="2400" dirty="0" smtClean="0">
              <a:solidFill>
                <a:srgbClr val="000000"/>
              </a:solidFill>
              <a:latin typeface="Times New Roman" pitchFamily="18" charset="0"/>
              <a:cs typeface="Times New Roman" pitchFamily="18" charset="0"/>
            </a:endParaRPr>
          </a:p>
          <a:p>
            <a:pPr lvl="0" algn="just" fontAlgn="base">
              <a:lnSpc>
                <a:spcPct val="150000"/>
              </a:lnSpc>
              <a:spcBef>
                <a:spcPct val="50000"/>
              </a:spcBef>
              <a:spcAft>
                <a:spcPct val="0"/>
              </a:spcAft>
            </a:pPr>
            <a:r>
              <a:rPr lang="en-US" sz="2400" dirty="0" smtClean="0">
                <a:solidFill>
                  <a:srgbClr val="000000"/>
                </a:solidFill>
                <a:latin typeface="Times New Roman" pitchFamily="18" charset="0"/>
                <a:cs typeface="Times New Roman" pitchFamily="18" charset="0"/>
              </a:rPr>
              <a:t>Occurs when </a:t>
            </a:r>
            <a:r>
              <a:rPr lang="en-US" sz="2400" dirty="0">
                <a:solidFill>
                  <a:srgbClr val="000000"/>
                </a:solidFill>
                <a:latin typeface="Times New Roman" pitchFamily="18" charset="0"/>
                <a:cs typeface="Times New Roman" pitchFamily="18" charset="0"/>
              </a:rPr>
              <a:t>the concentration of </a:t>
            </a:r>
            <a:r>
              <a:rPr lang="en-US" sz="2400" dirty="0" err="1" smtClean="0">
                <a:solidFill>
                  <a:srgbClr val="000000"/>
                </a:solidFill>
                <a:latin typeface="Times New Roman" pitchFamily="18" charset="0"/>
                <a:cs typeface="Times New Roman" pitchFamily="18" charset="0"/>
              </a:rPr>
              <a:t>adsorbate</a:t>
            </a:r>
            <a:r>
              <a:rPr lang="en-US" sz="2400" dirty="0" smtClean="0">
                <a:solidFill>
                  <a:srgbClr val="000000"/>
                </a:solidFill>
                <a:latin typeface="Times New Roman" pitchFamily="18" charset="0"/>
                <a:cs typeface="Times New Roman" pitchFamily="18" charset="0"/>
              </a:rPr>
              <a:t> (material being adsorbed) </a:t>
            </a:r>
            <a:r>
              <a:rPr lang="en-US" sz="2400" dirty="0">
                <a:solidFill>
                  <a:srgbClr val="000000"/>
                </a:solidFill>
                <a:latin typeface="Times New Roman" pitchFamily="18" charset="0"/>
                <a:cs typeface="Times New Roman" pitchFamily="18" charset="0"/>
              </a:rPr>
              <a:t>is higher on the surface of adsorbent than in </a:t>
            </a:r>
            <a:r>
              <a:rPr lang="en-US" sz="2400" dirty="0" smtClean="0">
                <a:solidFill>
                  <a:srgbClr val="000000"/>
                </a:solidFill>
                <a:latin typeface="Times New Roman" pitchFamily="18" charset="0"/>
                <a:cs typeface="Times New Roman" pitchFamily="18" charset="0"/>
              </a:rPr>
              <a:t>the bulk</a:t>
            </a:r>
            <a:r>
              <a:rPr lang="en-US" sz="2400" dirty="0">
                <a:solidFill>
                  <a:srgbClr val="000000"/>
                </a:solidFill>
                <a:latin typeface="Times New Roman" pitchFamily="18" charset="0"/>
                <a:cs typeface="Times New Roman" pitchFamily="18" charset="0"/>
              </a:rPr>
              <a:t>. </a:t>
            </a:r>
            <a:br>
              <a:rPr lang="en-US" sz="2400" dirty="0">
                <a:solidFill>
                  <a:srgbClr val="000000"/>
                </a:solidFill>
                <a:latin typeface="Times New Roman" pitchFamily="18" charset="0"/>
                <a:cs typeface="Times New Roman" pitchFamily="18" charset="0"/>
              </a:rPr>
            </a:br>
            <a:r>
              <a:rPr lang="en-US" sz="2400" b="1" dirty="0">
                <a:solidFill>
                  <a:srgbClr val="CC3300"/>
                </a:solidFill>
                <a:latin typeface="Times New Roman" pitchFamily="18" charset="0"/>
                <a:cs typeface="Times New Roman" pitchFamily="18" charset="0"/>
              </a:rPr>
              <a:t>Negative adsorption</a:t>
            </a:r>
            <a:r>
              <a:rPr lang="en-US" sz="2400" dirty="0">
                <a:solidFill>
                  <a:srgbClr val="000000"/>
                </a:solidFill>
                <a:latin typeface="Times New Roman" pitchFamily="18" charset="0"/>
                <a:cs typeface="Times New Roman" pitchFamily="18" charset="0"/>
              </a:rPr>
              <a:t> </a:t>
            </a:r>
            <a:endParaRPr lang="en-US" sz="2400" dirty="0" smtClean="0">
              <a:solidFill>
                <a:srgbClr val="000000"/>
              </a:solidFill>
              <a:latin typeface="Times New Roman" pitchFamily="18" charset="0"/>
              <a:cs typeface="Times New Roman" pitchFamily="18" charset="0"/>
            </a:endParaRPr>
          </a:p>
          <a:p>
            <a:pPr lvl="0" algn="just" fontAlgn="base">
              <a:lnSpc>
                <a:spcPct val="150000"/>
              </a:lnSpc>
              <a:spcBef>
                <a:spcPct val="50000"/>
              </a:spcBef>
              <a:spcAft>
                <a:spcPct val="0"/>
              </a:spcAft>
            </a:pPr>
            <a:r>
              <a:rPr lang="en-US" sz="2400" dirty="0" smtClean="0">
                <a:solidFill>
                  <a:srgbClr val="000000"/>
                </a:solidFill>
                <a:latin typeface="Times New Roman" pitchFamily="18" charset="0"/>
                <a:cs typeface="Times New Roman" pitchFamily="18" charset="0"/>
              </a:rPr>
              <a:t>Occurs when </a:t>
            </a:r>
            <a:r>
              <a:rPr lang="en-US" sz="2400" dirty="0">
                <a:solidFill>
                  <a:srgbClr val="000000"/>
                </a:solidFill>
                <a:latin typeface="Times New Roman" pitchFamily="18" charset="0"/>
                <a:cs typeface="Times New Roman" pitchFamily="18" charset="0"/>
              </a:rPr>
              <a:t>the concentration of </a:t>
            </a:r>
            <a:r>
              <a:rPr lang="en-US" sz="2400" dirty="0" err="1">
                <a:solidFill>
                  <a:srgbClr val="000000"/>
                </a:solidFill>
                <a:latin typeface="Times New Roman" pitchFamily="18" charset="0"/>
                <a:cs typeface="Times New Roman" pitchFamily="18" charset="0"/>
              </a:rPr>
              <a:t>adsorbate</a:t>
            </a:r>
            <a:r>
              <a:rPr lang="en-US" sz="2400" dirty="0">
                <a:solidFill>
                  <a:srgbClr val="000000"/>
                </a:solidFill>
                <a:latin typeface="Times New Roman" pitchFamily="18" charset="0"/>
                <a:cs typeface="Times New Roman" pitchFamily="18" charset="0"/>
              </a:rPr>
              <a:t> is less on the surface of adsorbent than in the bulk.</a:t>
            </a:r>
          </a:p>
        </p:txBody>
      </p:sp>
      <p:sp>
        <p:nvSpPr>
          <p:cNvPr id="4" name="Slide Number Placeholder 3"/>
          <p:cNvSpPr>
            <a:spLocks noGrp="1"/>
          </p:cNvSpPr>
          <p:nvPr>
            <p:ph type="sldNum" sz="quarter" idx="12"/>
          </p:nvPr>
        </p:nvSpPr>
        <p:spPr/>
        <p:txBody>
          <a:bodyPr/>
          <a:lstStyle/>
          <a:p>
            <a:fld id="{49E5512C-6099-4FFC-A760-54DD952A035E}" type="slidenum">
              <a:rPr lang="en-US" smtClean="0"/>
              <a:pPr/>
              <a:t>93</a:t>
            </a:fld>
            <a:endParaRPr lang="en-US"/>
          </a:p>
        </p:txBody>
      </p:sp>
    </p:spTree>
    <p:extLst>
      <p:ext uri="{BB962C8B-B14F-4D97-AF65-F5344CB8AC3E}">
        <p14:creationId xmlns:p14="http://schemas.microsoft.com/office/powerpoint/2010/main" val="2052699841"/>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82342"/>
            <a:ext cx="8089900" cy="4524315"/>
          </a:xfrm>
          <a:prstGeom prst="rect">
            <a:avLst/>
          </a:prstGeom>
        </p:spPr>
        <p:txBody>
          <a:bodyPr wrap="square">
            <a:spAutoFit/>
          </a:bodyPr>
          <a:lstStyle/>
          <a:p>
            <a:pPr algn="just">
              <a:lnSpc>
                <a:spcPct val="150000"/>
              </a:lnSpc>
            </a:pPr>
            <a:r>
              <a:rPr lang="en-US" sz="2400" b="1" dirty="0">
                <a:latin typeface="Times New Roman" pitchFamily="18" charset="0"/>
                <a:cs typeface="Times New Roman" pitchFamily="18" charset="0"/>
              </a:rPr>
              <a:t>Types of adsorption:</a:t>
            </a:r>
          </a:p>
          <a:p>
            <a:pPr algn="just">
              <a:lnSpc>
                <a:spcPct val="150000"/>
              </a:lnSpc>
            </a:pPr>
            <a:r>
              <a:rPr lang="en-US" sz="2400" b="1" dirty="0">
                <a:latin typeface="Times New Roman" pitchFamily="18" charset="0"/>
                <a:cs typeface="Times New Roman" pitchFamily="18" charset="0"/>
              </a:rPr>
              <a:t>a. Physical adsorption or </a:t>
            </a:r>
            <a:r>
              <a:rPr lang="en-US" sz="2400" b="1" dirty="0" err="1">
                <a:latin typeface="Times New Roman" pitchFamily="18" charset="0"/>
                <a:cs typeface="Times New Roman" pitchFamily="18" charset="0"/>
              </a:rPr>
              <a:t>physisorption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If the </a:t>
            </a:r>
            <a:r>
              <a:rPr lang="en-US" sz="2400" dirty="0" err="1">
                <a:latin typeface="Times New Roman" pitchFamily="18" charset="0"/>
                <a:cs typeface="Times New Roman" pitchFamily="18" charset="0"/>
              </a:rPr>
              <a:t>adsorbate</a:t>
            </a:r>
            <a:r>
              <a:rPr lang="en-US" sz="2400" dirty="0">
                <a:latin typeface="Times New Roman" pitchFamily="18" charset="0"/>
                <a:cs typeface="Times New Roman" pitchFamily="18" charset="0"/>
              </a:rPr>
              <a:t> is held on </a:t>
            </a:r>
            <a:r>
              <a:rPr lang="en-US" sz="2400" dirty="0" smtClean="0">
                <a:latin typeface="Times New Roman" pitchFamily="18" charset="0"/>
                <a:cs typeface="Times New Roman" pitchFamily="18" charset="0"/>
              </a:rPr>
              <a:t>a surface </a:t>
            </a:r>
            <a:r>
              <a:rPr lang="en-US" sz="2400" dirty="0">
                <a:latin typeface="Times New Roman" pitchFamily="18" charset="0"/>
                <a:cs typeface="Times New Roman" pitchFamily="18" charset="0"/>
              </a:rPr>
              <a:t>of adsorbent by weak van der Waals’ forces, </a:t>
            </a:r>
            <a:r>
              <a:rPr lang="en-US" sz="2400" dirty="0" smtClean="0">
                <a:latin typeface="Times New Roman" pitchFamily="18" charset="0"/>
                <a:cs typeface="Times New Roman" pitchFamily="18" charset="0"/>
              </a:rPr>
              <a:t>the adsorption </a:t>
            </a:r>
            <a:r>
              <a:rPr lang="en-US" sz="2400" dirty="0">
                <a:latin typeface="Times New Roman" pitchFamily="18" charset="0"/>
                <a:cs typeface="Times New Roman" pitchFamily="18" charset="0"/>
              </a:rPr>
              <a:t>is called physical adsorption or </a:t>
            </a:r>
            <a:r>
              <a:rPr lang="en-US" sz="2400" dirty="0" err="1">
                <a:latin typeface="Times New Roman" pitchFamily="18" charset="0"/>
                <a:cs typeface="Times New Roman" pitchFamily="18" charset="0"/>
              </a:rPr>
              <a:t>physisorption</a:t>
            </a:r>
            <a:r>
              <a:rPr lang="en-US" sz="2400" dirty="0">
                <a:latin typeface="Times New Roman" pitchFamily="18" charset="0"/>
                <a:cs typeface="Times New Roman" pitchFamily="18" charset="0"/>
              </a:rPr>
              <a:t>.</a:t>
            </a:r>
          </a:p>
          <a:p>
            <a:pPr algn="just">
              <a:lnSpc>
                <a:spcPct val="150000"/>
              </a:lnSpc>
            </a:pPr>
            <a:r>
              <a:rPr lang="en-US" sz="2400" b="1" dirty="0">
                <a:latin typeface="Times New Roman" pitchFamily="18" charset="0"/>
                <a:cs typeface="Times New Roman" pitchFamily="18" charset="0"/>
              </a:rPr>
              <a:t>b. Chemical adsorption or chemisorption: </a:t>
            </a:r>
            <a:r>
              <a:rPr lang="en-US" sz="2400" dirty="0">
                <a:latin typeface="Times New Roman" pitchFamily="18" charset="0"/>
                <a:cs typeface="Times New Roman" pitchFamily="18" charset="0"/>
              </a:rPr>
              <a:t>If the forces holding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adsorbate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as strong as in chemical bonds, the </a:t>
            </a:r>
            <a:r>
              <a:rPr lang="en-US" sz="2400" dirty="0" smtClean="0">
                <a:latin typeface="Times New Roman" pitchFamily="18" charset="0"/>
                <a:cs typeface="Times New Roman" pitchFamily="18" charset="0"/>
              </a:rPr>
              <a:t>adsorption process </a:t>
            </a:r>
            <a:r>
              <a:rPr lang="en-US" sz="2400" dirty="0">
                <a:latin typeface="Times New Roman" pitchFamily="18" charset="0"/>
                <a:cs typeface="Times New Roman" pitchFamily="18" charset="0"/>
              </a:rPr>
              <a:t>is known as chemical adsorption of chemisorption</a:t>
            </a:r>
            <a:r>
              <a:rPr lang="en-US" dirty="0">
                <a:latin typeface="TTE2713638t00"/>
              </a:rPr>
              <a:t>.</a:t>
            </a:r>
            <a:endParaRPr lang="en-US" dirty="0"/>
          </a:p>
        </p:txBody>
      </p:sp>
      <p:sp>
        <p:nvSpPr>
          <p:cNvPr id="3" name="Rectangle 2"/>
          <p:cNvSpPr/>
          <p:nvPr/>
        </p:nvSpPr>
        <p:spPr>
          <a:xfrm>
            <a:off x="2806700" y="711277"/>
            <a:ext cx="364234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CC"/>
                </a:solidFill>
                <a:effectLst/>
                <a:uLnTx/>
                <a:uFillTx/>
                <a:latin typeface="Verdana"/>
                <a:ea typeface="+mj-ea"/>
                <a:cs typeface="+mj-cs"/>
              </a:rPr>
              <a:t>Types of Adsorption</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fld id="{49E5512C-6099-4FFC-A760-54DD952A035E}" type="slidenum">
              <a:rPr lang="en-US" smtClean="0"/>
              <a:pPr/>
              <a:t>94</a:t>
            </a:fld>
            <a:endParaRPr lang="en-US"/>
          </a:p>
        </p:txBody>
      </p:sp>
    </p:spTree>
    <p:extLst>
      <p:ext uri="{BB962C8B-B14F-4D97-AF65-F5344CB8AC3E}">
        <p14:creationId xmlns:p14="http://schemas.microsoft.com/office/powerpoint/2010/main" val="27089594"/>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grayscl/>
            <a:lum bright="-30000"/>
            <a:extLst>
              <a:ext uri="{28A0092B-C50C-407E-A947-70E740481C1C}">
                <a14:useLocalDpi xmlns:a14="http://schemas.microsoft.com/office/drawing/2010/main" val="0"/>
              </a:ext>
            </a:extLst>
          </a:blip>
          <a:srcRect/>
          <a:stretch>
            <a:fillRect/>
          </a:stretch>
        </p:blipFill>
        <p:spPr bwMode="auto">
          <a:xfrm>
            <a:off x="0" y="1981200"/>
            <a:ext cx="9906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06700" y="533401"/>
            <a:ext cx="360868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CC"/>
                </a:solidFill>
                <a:effectLst/>
                <a:uLnTx/>
                <a:uFillTx/>
                <a:latin typeface="Verdana"/>
                <a:ea typeface="+mj-ea"/>
                <a:cs typeface="+mj-cs"/>
              </a:rPr>
              <a:t>Types of adsorption</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384550" y="1524001"/>
            <a:ext cx="3136900" cy="353943"/>
          </a:xfrm>
          <a:prstGeom prst="rect">
            <a:avLst/>
          </a:prstGeom>
        </p:spPr>
        <p:txBody>
          <a:bodyPr wrap="square">
            <a:spAutoFit/>
          </a:bodyPr>
          <a:lstStyle/>
          <a:p>
            <a:pPr lvl="0" fontAlgn="base">
              <a:spcBef>
                <a:spcPct val="0"/>
              </a:spcBef>
              <a:spcAft>
                <a:spcPct val="0"/>
              </a:spcAft>
            </a:pPr>
            <a:r>
              <a:rPr lang="en-US" sz="1700" b="1" dirty="0" smtClean="0">
                <a:solidFill>
                  <a:srgbClr val="006600"/>
                </a:solidFill>
                <a:latin typeface="Verdana" pitchFamily="34" charset="0"/>
                <a:cs typeface="Arial" charset="0"/>
              </a:rPr>
              <a:t>Here is the difference!</a:t>
            </a:r>
            <a:endParaRPr lang="en-US" sz="1700" b="1" dirty="0">
              <a:solidFill>
                <a:srgbClr val="006600"/>
              </a:solidFill>
              <a:latin typeface="Verdana" pitchFamily="34" charset="0"/>
              <a:cs typeface="Arial" charset="0"/>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95</a:t>
            </a:fld>
            <a:endParaRPr lang="en-US"/>
          </a:p>
        </p:txBody>
      </p:sp>
    </p:spTree>
    <p:extLst>
      <p:ext uri="{BB962C8B-B14F-4D97-AF65-F5344CB8AC3E}">
        <p14:creationId xmlns:p14="http://schemas.microsoft.com/office/powerpoint/2010/main" val="221790641"/>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1752600"/>
            <a:ext cx="8255000" cy="3785652"/>
          </a:xfrm>
          <a:prstGeom prst="rect">
            <a:avLst/>
          </a:prstGeom>
        </p:spPr>
        <p:txBody>
          <a:bodyPr wrap="square">
            <a:spAutoFit/>
          </a:bodyPr>
          <a:lstStyle/>
          <a:p>
            <a:pPr marL="457200" indent="-457200" algn="just">
              <a:buAutoNum type="alphaLcPeriod"/>
            </a:pPr>
            <a:r>
              <a:rPr lang="en-US" sz="2400" b="1" dirty="0" smtClean="0">
                <a:latin typeface="Times New Roman" pitchFamily="18" charset="0"/>
                <a:cs typeface="Times New Roman" pitchFamily="18" charset="0"/>
              </a:rPr>
              <a:t>Nature </a:t>
            </a:r>
            <a:r>
              <a:rPr lang="en-US" sz="2400" b="1" dirty="0">
                <a:latin typeface="Times New Roman" pitchFamily="18" charset="0"/>
                <a:cs typeface="Times New Roman" pitchFamily="18" charset="0"/>
              </a:rPr>
              <a:t>of </a:t>
            </a:r>
            <a:r>
              <a:rPr lang="en-US" sz="2400" b="1" dirty="0" err="1">
                <a:latin typeface="Times New Roman" pitchFamily="18" charset="0"/>
                <a:cs typeface="Times New Roman" pitchFamily="18" charset="0"/>
              </a:rPr>
              <a:t>adsorbate</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Physical </a:t>
            </a:r>
            <a:r>
              <a:rPr lang="en-US" sz="2400" dirty="0">
                <a:latin typeface="Times New Roman" pitchFamily="18" charset="0"/>
                <a:cs typeface="Times New Roman" pitchFamily="18" charset="0"/>
              </a:rPr>
              <a:t>adsorption is non-specific in nature </a:t>
            </a:r>
            <a:r>
              <a:rPr lang="en-US" sz="2400" dirty="0" smtClean="0">
                <a:latin typeface="Times New Roman" pitchFamily="18" charset="0"/>
                <a:cs typeface="Times New Roman" pitchFamily="18" charset="0"/>
              </a:rPr>
              <a:t>and therefore </a:t>
            </a:r>
            <a:r>
              <a:rPr lang="en-US" sz="2400" dirty="0">
                <a:latin typeface="Times New Roman" pitchFamily="18" charset="0"/>
                <a:cs typeface="Times New Roman" pitchFamily="18" charset="0"/>
              </a:rPr>
              <a:t>every gas gets adsorbed on the surface of any solid to </a:t>
            </a:r>
            <a:r>
              <a:rPr lang="en-US" sz="2400" dirty="0" smtClean="0">
                <a:latin typeface="Times New Roman" pitchFamily="18" charset="0"/>
                <a:cs typeface="Times New Roman" pitchFamily="18" charset="0"/>
              </a:rPr>
              <a:t>a lesser </a:t>
            </a:r>
            <a:r>
              <a:rPr lang="en-US" sz="2400" dirty="0">
                <a:latin typeface="Times New Roman" pitchFamily="18" charset="0"/>
                <a:cs typeface="Times New Roman" pitchFamily="18" charset="0"/>
              </a:rPr>
              <a:t>or greater extent.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However</a:t>
            </a:r>
            <a:r>
              <a:rPr lang="en-US" sz="2400" dirty="0">
                <a:latin typeface="Times New Roman" pitchFamily="18" charset="0"/>
                <a:cs typeface="Times New Roman" pitchFamily="18" charset="0"/>
              </a:rPr>
              <a:t>, easily liquefiable gases like </a:t>
            </a:r>
            <a:r>
              <a:rPr lang="en-US" sz="2400" dirty="0" smtClean="0">
                <a:latin typeface="Times New Roman" pitchFamily="18" charset="0"/>
                <a:cs typeface="Times New Roman" pitchFamily="18" charset="0"/>
              </a:rPr>
              <a:t>NH</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HCl</a:t>
            </a:r>
            <a:r>
              <a:rPr lang="en-US" sz="2400" dirty="0">
                <a:latin typeface="Times New Roman" pitchFamily="18" charset="0"/>
                <a:cs typeface="Times New Roman" pitchFamily="18" charset="0"/>
              </a:rPr>
              <a:t>,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etc. which have higher critical temperatures are </a:t>
            </a:r>
            <a:r>
              <a:rPr lang="en-US" sz="2400" dirty="0" smtClean="0">
                <a:latin typeface="Times New Roman" pitchFamily="18" charset="0"/>
                <a:cs typeface="Times New Roman" pitchFamily="18" charset="0"/>
              </a:rPr>
              <a:t>absorbed to </a:t>
            </a:r>
            <a:r>
              <a:rPr lang="en-US" sz="2400" dirty="0">
                <a:latin typeface="Times New Roman" pitchFamily="18" charset="0"/>
                <a:cs typeface="Times New Roman" pitchFamily="18" charset="0"/>
              </a:rPr>
              <a:t>greater extent whereas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etc. are adsorbed to </a:t>
            </a:r>
            <a:r>
              <a:rPr lang="en-US" sz="2400" dirty="0" smtClean="0">
                <a:latin typeface="Times New Roman" pitchFamily="18" charset="0"/>
                <a:cs typeface="Times New Roman" pitchFamily="18" charset="0"/>
              </a:rPr>
              <a:t>lesser extent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3" name="Rectangle 2"/>
          <p:cNvSpPr/>
          <p:nvPr/>
        </p:nvSpPr>
        <p:spPr>
          <a:xfrm>
            <a:off x="1073150" y="685800"/>
            <a:ext cx="8007350" cy="523220"/>
          </a:xfrm>
          <a:prstGeom prst="rect">
            <a:avLst/>
          </a:prstGeom>
        </p:spPr>
        <p:txBody>
          <a:bodyPr wrap="square">
            <a:spAutoFit/>
          </a:bodyPr>
          <a:lstStyle/>
          <a:p>
            <a:pPr lvl="0" algn="just"/>
            <a:r>
              <a:rPr lang="en-US" sz="2800" b="1" dirty="0">
                <a:solidFill>
                  <a:prstClr val="black"/>
                </a:solidFill>
                <a:latin typeface="Times New Roman" pitchFamily="18" charset="0"/>
                <a:cs typeface="Times New Roman" pitchFamily="18" charset="0"/>
              </a:rPr>
              <a:t>Factors affecting adsorption of gases on solids:</a:t>
            </a:r>
          </a:p>
        </p:txBody>
      </p:sp>
      <p:sp>
        <p:nvSpPr>
          <p:cNvPr id="4" name="Slide Number Placeholder 3"/>
          <p:cNvSpPr>
            <a:spLocks noGrp="1"/>
          </p:cNvSpPr>
          <p:nvPr>
            <p:ph type="sldNum" sz="quarter" idx="12"/>
          </p:nvPr>
        </p:nvSpPr>
        <p:spPr/>
        <p:txBody>
          <a:bodyPr/>
          <a:lstStyle/>
          <a:p>
            <a:fld id="{49E5512C-6099-4FFC-A760-54DD952A035E}" type="slidenum">
              <a:rPr lang="en-US" smtClean="0"/>
              <a:pPr/>
              <a:t>96</a:t>
            </a:fld>
            <a:endParaRPr lang="en-US"/>
          </a:p>
        </p:txBody>
      </p:sp>
    </p:spTree>
    <p:extLst>
      <p:ext uri="{BB962C8B-B14F-4D97-AF65-F5344CB8AC3E}">
        <p14:creationId xmlns:p14="http://schemas.microsoft.com/office/powerpoint/2010/main" val="60820785"/>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325" y="1752601"/>
            <a:ext cx="8255000" cy="1754326"/>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a:solidFill>
                  <a:prstClr val="black"/>
                </a:solidFill>
                <a:latin typeface="Times New Roman" pitchFamily="18" charset="0"/>
                <a:cs typeface="Times New Roman" pitchFamily="18" charset="0"/>
              </a:rPr>
              <a:t>The chemical adsorption being highly specific, therefore, a gas gets adsorbed on specific solid only if it enters into chemical combination with it.</a:t>
            </a:r>
          </a:p>
        </p:txBody>
      </p:sp>
      <p:sp>
        <p:nvSpPr>
          <p:cNvPr id="3" name="Rectangle 2"/>
          <p:cNvSpPr/>
          <p:nvPr/>
        </p:nvSpPr>
        <p:spPr>
          <a:xfrm>
            <a:off x="908050" y="4419601"/>
            <a:ext cx="8585200" cy="1754326"/>
          </a:xfrm>
          <a:prstGeom prst="rect">
            <a:avLst/>
          </a:prstGeom>
        </p:spPr>
        <p:txBody>
          <a:bodyPr wrap="square">
            <a:spAutoFit/>
          </a:bodyPr>
          <a:lstStyle/>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Activated </a:t>
            </a:r>
            <a:r>
              <a:rPr lang="en-US" sz="2400" dirty="0">
                <a:latin typeface="Times New Roman" pitchFamily="18" charset="0"/>
                <a:cs typeface="Times New Roman" pitchFamily="18" charset="0"/>
              </a:rPr>
              <a:t>carbon, metal oxides like </a:t>
            </a:r>
            <a:r>
              <a:rPr lang="en-US" sz="2400" dirty="0" smtClean="0">
                <a:latin typeface="Times New Roman" pitchFamily="18" charset="0"/>
                <a:cs typeface="Times New Roman" pitchFamily="18" charset="0"/>
              </a:rPr>
              <a:t>aluminum oxide</a:t>
            </a:r>
            <a:r>
              <a:rPr lang="en-US" sz="2400" dirty="0">
                <a:latin typeface="Times New Roman" pitchFamily="18" charset="0"/>
                <a:cs typeface="Times New Roman" pitchFamily="18" charset="0"/>
              </a:rPr>
              <a:t>, silica gel and clay are commonly used adsorbents. They </a:t>
            </a:r>
            <a:r>
              <a:rPr lang="en-US" sz="2400" dirty="0" smtClean="0">
                <a:latin typeface="Times New Roman" pitchFamily="18" charset="0"/>
                <a:cs typeface="Times New Roman" pitchFamily="18" charset="0"/>
              </a:rPr>
              <a:t>have their </a:t>
            </a:r>
            <a:r>
              <a:rPr lang="en-US" sz="2400" dirty="0">
                <a:latin typeface="Times New Roman" pitchFamily="18" charset="0"/>
                <a:cs typeface="Times New Roman" pitchFamily="18" charset="0"/>
              </a:rPr>
              <a:t>specific adsorption properties depending upon pores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ectangle 3"/>
          <p:cNvSpPr/>
          <p:nvPr/>
        </p:nvSpPr>
        <p:spPr>
          <a:xfrm>
            <a:off x="2285275" y="3770656"/>
            <a:ext cx="3335400" cy="646331"/>
          </a:xfrm>
          <a:prstGeom prst="rect">
            <a:avLst/>
          </a:prstGeom>
        </p:spPr>
        <p:txBody>
          <a:bodyPr wrap="none">
            <a:spAutoFit/>
          </a:bodyPr>
          <a:lstStyle/>
          <a:p>
            <a:pPr lvl="0" algn="just">
              <a:lnSpc>
                <a:spcPct val="150000"/>
              </a:lnSpc>
            </a:pPr>
            <a:r>
              <a:rPr lang="en-US" sz="2400" b="1" dirty="0">
                <a:solidFill>
                  <a:prstClr val="black"/>
                </a:solidFill>
                <a:latin typeface="Times New Roman" pitchFamily="18" charset="0"/>
                <a:cs typeface="Times New Roman" pitchFamily="18" charset="0"/>
              </a:rPr>
              <a:t>b. Nature of adsorbent: </a:t>
            </a:r>
          </a:p>
        </p:txBody>
      </p:sp>
      <p:sp>
        <p:nvSpPr>
          <p:cNvPr id="5" name="Rectangle 4"/>
          <p:cNvSpPr/>
          <p:nvPr/>
        </p:nvSpPr>
        <p:spPr>
          <a:xfrm>
            <a:off x="1073150" y="685801"/>
            <a:ext cx="8007350" cy="1384995"/>
          </a:xfrm>
          <a:prstGeom prst="rect">
            <a:avLst/>
          </a:prstGeom>
        </p:spPr>
        <p:txBody>
          <a:bodyPr wrap="square">
            <a:spAutoFit/>
          </a:bodyPr>
          <a:lstStyle/>
          <a:p>
            <a:pPr algn="just"/>
            <a:r>
              <a:rPr lang="en-US" sz="2800" b="1" dirty="0">
                <a:solidFill>
                  <a:prstClr val="black"/>
                </a:solidFill>
                <a:latin typeface="Times New Roman" pitchFamily="18" charset="0"/>
                <a:cs typeface="Times New Roman" pitchFamily="18" charset="0"/>
              </a:rPr>
              <a:t>Factors affecting adsorption of gases on solids</a:t>
            </a:r>
            <a:r>
              <a:rPr lang="en-US" sz="2800" b="1" dirty="0" smtClean="0">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(Cont’d……)</a:t>
            </a:r>
          </a:p>
          <a:p>
            <a:pPr lvl="0" algn="just"/>
            <a:endParaRPr lang="en-US" sz="2800" b="1" dirty="0">
              <a:solidFill>
                <a:prstClr val="black"/>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49E5512C-6099-4FFC-A760-54DD952A035E}" type="slidenum">
              <a:rPr lang="en-US" smtClean="0"/>
              <a:pPr/>
              <a:t>97</a:t>
            </a:fld>
            <a:endParaRPr lang="en-US"/>
          </a:p>
        </p:txBody>
      </p:sp>
    </p:spTree>
    <p:extLst>
      <p:ext uri="{BB962C8B-B14F-4D97-AF65-F5344CB8AC3E}">
        <p14:creationId xmlns:p14="http://schemas.microsoft.com/office/powerpoint/2010/main" val="2364766189"/>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050" y="2514600"/>
            <a:ext cx="8337550" cy="3416320"/>
          </a:xfrm>
          <a:prstGeom prst="rect">
            <a:avLst/>
          </a:prstGeom>
        </p:spPr>
        <p:txBody>
          <a:bodyPr wrap="square">
            <a:spAutoFit/>
          </a:bodyPr>
          <a:lstStyle/>
          <a:p>
            <a:pPr marL="342900" lvl="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greater the specific area, </a:t>
            </a:r>
            <a:r>
              <a:rPr lang="en-US" sz="2400" dirty="0" smtClean="0">
                <a:solidFill>
                  <a:prstClr val="black"/>
                </a:solidFill>
                <a:latin typeface="Times New Roman" pitchFamily="18" charset="0"/>
                <a:cs typeface="Times New Roman" pitchFamily="18" charset="0"/>
              </a:rPr>
              <a:t>more will </a:t>
            </a:r>
            <a:r>
              <a:rPr lang="en-US" sz="2400" dirty="0">
                <a:solidFill>
                  <a:prstClr val="black"/>
                </a:solidFill>
                <a:latin typeface="Times New Roman" pitchFamily="18" charset="0"/>
                <a:cs typeface="Times New Roman" pitchFamily="18" charset="0"/>
              </a:rPr>
              <a:t>be the extent of adsorption.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That </a:t>
            </a:r>
            <a:r>
              <a:rPr lang="en-US" sz="2400" dirty="0">
                <a:solidFill>
                  <a:prstClr val="black"/>
                </a:solidFill>
                <a:latin typeface="Times New Roman" pitchFamily="18" charset="0"/>
                <a:cs typeface="Times New Roman" pitchFamily="18" charset="0"/>
              </a:rPr>
              <a:t>is why porous or finely </a:t>
            </a:r>
            <a:r>
              <a:rPr lang="en-US" sz="2400" dirty="0" smtClean="0">
                <a:solidFill>
                  <a:prstClr val="black"/>
                </a:solidFill>
                <a:latin typeface="Times New Roman" pitchFamily="18" charset="0"/>
                <a:cs typeface="Times New Roman" pitchFamily="18" charset="0"/>
              </a:rPr>
              <a:t>divided forms </a:t>
            </a:r>
            <a:r>
              <a:rPr lang="en-US" sz="2400" dirty="0">
                <a:solidFill>
                  <a:prstClr val="black"/>
                </a:solidFill>
                <a:latin typeface="Times New Roman" pitchFamily="18" charset="0"/>
                <a:cs typeface="Times New Roman" pitchFamily="18" charset="0"/>
              </a:rPr>
              <a:t>of adsorbents adsorb larger quantities of </a:t>
            </a:r>
            <a:r>
              <a:rPr lang="en-US" sz="2400" dirty="0" err="1">
                <a:solidFill>
                  <a:prstClr val="black"/>
                </a:solidFill>
                <a:latin typeface="Times New Roman" pitchFamily="18" charset="0"/>
                <a:cs typeface="Times New Roman" pitchFamily="18" charset="0"/>
              </a:rPr>
              <a:t>adsorbate</a:t>
            </a:r>
            <a:r>
              <a:rPr lang="en-US" sz="2400" dirty="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The pores should </a:t>
            </a:r>
            <a:r>
              <a:rPr lang="en-US" sz="2400" dirty="0">
                <a:solidFill>
                  <a:prstClr val="black"/>
                </a:solidFill>
                <a:latin typeface="Times New Roman" pitchFamily="18" charset="0"/>
                <a:cs typeface="Times New Roman" pitchFamily="18" charset="0"/>
              </a:rPr>
              <a:t>be large enough to allow the gas molecules to enter.</a:t>
            </a:r>
          </a:p>
        </p:txBody>
      </p:sp>
      <p:sp>
        <p:nvSpPr>
          <p:cNvPr id="3" name="Rectangle 2"/>
          <p:cNvSpPr/>
          <p:nvPr/>
        </p:nvSpPr>
        <p:spPr>
          <a:xfrm>
            <a:off x="1898650" y="1905001"/>
            <a:ext cx="4366132" cy="461665"/>
          </a:xfrm>
          <a:prstGeom prst="rect">
            <a:avLst/>
          </a:prstGeom>
        </p:spPr>
        <p:txBody>
          <a:bodyPr wrap="none">
            <a:spAutoFit/>
          </a:bodyPr>
          <a:lstStyle/>
          <a:p>
            <a:r>
              <a:rPr lang="en-US" sz="2400" b="1" dirty="0">
                <a:solidFill>
                  <a:prstClr val="black"/>
                </a:solidFill>
                <a:latin typeface="Times New Roman" pitchFamily="18" charset="0"/>
                <a:cs typeface="Times New Roman" pitchFamily="18" charset="0"/>
              </a:rPr>
              <a:t>c. Specific area of the adsorbent</a:t>
            </a:r>
            <a:endParaRPr lang="en-US" b="1" dirty="0"/>
          </a:p>
        </p:txBody>
      </p:sp>
      <p:sp>
        <p:nvSpPr>
          <p:cNvPr id="4" name="Rectangle 3"/>
          <p:cNvSpPr/>
          <p:nvPr/>
        </p:nvSpPr>
        <p:spPr>
          <a:xfrm>
            <a:off x="1073150" y="685801"/>
            <a:ext cx="8007350" cy="954107"/>
          </a:xfrm>
          <a:prstGeom prst="rect">
            <a:avLst/>
          </a:prstGeom>
        </p:spPr>
        <p:txBody>
          <a:bodyPr wrap="square">
            <a:spAutoFit/>
          </a:bodyPr>
          <a:lstStyle/>
          <a:p>
            <a:pPr lvl="0" algn="just"/>
            <a:r>
              <a:rPr lang="en-US" sz="2800" b="1" dirty="0">
                <a:solidFill>
                  <a:prstClr val="black"/>
                </a:solidFill>
                <a:latin typeface="Times New Roman" pitchFamily="18" charset="0"/>
                <a:cs typeface="Times New Roman" pitchFamily="18" charset="0"/>
              </a:rPr>
              <a:t>Factors affecting adsorption of gases on solids</a:t>
            </a:r>
            <a:r>
              <a:rPr lang="en-US" sz="2800" b="1" dirty="0" smtClean="0">
                <a:solidFill>
                  <a:prstClr val="black"/>
                </a:solidFill>
                <a:latin typeface="Times New Roman" pitchFamily="18" charset="0"/>
                <a:cs typeface="Times New Roman" pitchFamily="18" charset="0"/>
              </a:rPr>
              <a:t>: (Cont’d……)</a:t>
            </a:r>
            <a:endParaRPr lang="en-US" sz="2800" b="1" dirty="0">
              <a:solidFill>
                <a:prstClr val="black"/>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49E5512C-6099-4FFC-A760-54DD952A035E}" type="slidenum">
              <a:rPr lang="en-US" smtClean="0"/>
              <a:pPr/>
              <a:t>98</a:t>
            </a:fld>
            <a:endParaRPr lang="en-US"/>
          </a:p>
        </p:txBody>
      </p:sp>
    </p:spTree>
    <p:extLst>
      <p:ext uri="{BB962C8B-B14F-4D97-AF65-F5344CB8AC3E}">
        <p14:creationId xmlns:p14="http://schemas.microsoft.com/office/powerpoint/2010/main" val="1042998271"/>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068" y="1676400"/>
            <a:ext cx="8337550" cy="1754326"/>
          </a:xfrm>
          <a:prstGeom prst="rect">
            <a:avLst/>
          </a:prstGeom>
        </p:spPr>
        <p:txBody>
          <a:bodyPr wrap="square">
            <a:spAutoFit/>
          </a:bodyPr>
          <a:lstStyle/>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variation in the amount of gas adsorbed by </a:t>
            </a:r>
            <a:r>
              <a:rPr lang="en-US" sz="2400" dirty="0" smtClean="0">
                <a:latin typeface="Times New Roman" pitchFamily="18" charset="0"/>
                <a:cs typeface="Times New Roman" pitchFamily="18" charset="0"/>
              </a:rPr>
              <a:t>the adsorbent </a:t>
            </a:r>
            <a:r>
              <a:rPr lang="en-US" sz="2400" dirty="0">
                <a:latin typeface="Times New Roman" pitchFamily="18" charset="0"/>
                <a:cs typeface="Times New Roman" pitchFamily="18" charset="0"/>
              </a:rPr>
              <a:t>with pressure at constant </a:t>
            </a:r>
            <a:r>
              <a:rPr lang="en-US" sz="2400" dirty="0" smtClean="0">
                <a:latin typeface="Times New Roman" pitchFamily="18" charset="0"/>
                <a:cs typeface="Times New Roman" pitchFamily="18" charset="0"/>
              </a:rPr>
              <a:t>temperature </a:t>
            </a:r>
            <a:r>
              <a:rPr lang="en-US" sz="2400" dirty="0">
                <a:latin typeface="Times New Roman" pitchFamily="18" charset="0"/>
                <a:cs typeface="Times New Roman" pitchFamily="18" charset="0"/>
              </a:rPr>
              <a:t>can be expressed </a:t>
            </a:r>
            <a:r>
              <a:rPr lang="en-US" sz="2400" dirty="0" smtClean="0">
                <a:latin typeface="Times New Roman" pitchFamily="18" charset="0"/>
                <a:cs typeface="Times New Roman" pitchFamily="18" charset="0"/>
              </a:rPr>
              <a:t>by means </a:t>
            </a:r>
            <a:r>
              <a:rPr lang="en-US" sz="2400" dirty="0">
                <a:latin typeface="Times New Roman" pitchFamily="18" charset="0"/>
                <a:cs typeface="Times New Roman" pitchFamily="18" charset="0"/>
              </a:rPr>
              <a:t>of a curve is termed as adsorption isotherm.</a:t>
            </a:r>
          </a:p>
        </p:txBody>
      </p:sp>
      <p:sp>
        <p:nvSpPr>
          <p:cNvPr id="3" name="Rectangle 2"/>
          <p:cNvSpPr/>
          <p:nvPr/>
        </p:nvSpPr>
        <p:spPr>
          <a:xfrm>
            <a:off x="3099378" y="698212"/>
            <a:ext cx="4059125" cy="584775"/>
          </a:xfrm>
          <a:prstGeom prst="rect">
            <a:avLst/>
          </a:prstGeom>
        </p:spPr>
        <p:txBody>
          <a:bodyPr wrap="none">
            <a:spAutoFit/>
          </a:bodyPr>
          <a:lstStyle/>
          <a:p>
            <a:r>
              <a:rPr lang="en-US" sz="3200" b="1" dirty="0">
                <a:solidFill>
                  <a:prstClr val="black"/>
                </a:solidFill>
                <a:latin typeface="Times New Roman" pitchFamily="18" charset="0"/>
                <a:cs typeface="Times New Roman" pitchFamily="18" charset="0"/>
              </a:rPr>
              <a:t>Adsorption isotherm: </a:t>
            </a:r>
            <a:endParaRPr lang="en-US" sz="3200" b="1" dirty="0"/>
          </a:p>
        </p:txBody>
      </p:sp>
      <p:sp>
        <p:nvSpPr>
          <p:cNvPr id="4" name="Rectangle 3"/>
          <p:cNvSpPr/>
          <p:nvPr/>
        </p:nvSpPr>
        <p:spPr>
          <a:xfrm>
            <a:off x="2889251" y="4191001"/>
            <a:ext cx="3742563" cy="461665"/>
          </a:xfrm>
          <a:prstGeom prst="rect">
            <a:avLst/>
          </a:prstGeom>
        </p:spPr>
        <p:txBody>
          <a:bodyPr wrap="none">
            <a:spAutoFit/>
          </a:bodyPr>
          <a:lstStyle/>
          <a:p>
            <a:pPr marL="285750" indent="-285750">
              <a:buFont typeface="Wingdings" pitchFamily="2" charset="2"/>
              <a:buChar char="ü"/>
            </a:pPr>
            <a:r>
              <a:rPr lang="en-US" sz="2400" b="1" dirty="0">
                <a:solidFill>
                  <a:srgbClr val="000000"/>
                </a:solidFill>
                <a:latin typeface="Times New Roman"/>
              </a:rPr>
              <a:t>The Langmuir Isotherm </a:t>
            </a:r>
            <a:endParaRPr lang="en-US" sz="2400" dirty="0"/>
          </a:p>
        </p:txBody>
      </p:sp>
      <p:sp>
        <p:nvSpPr>
          <p:cNvPr id="5" name="Rectangle 4"/>
          <p:cNvSpPr/>
          <p:nvPr/>
        </p:nvSpPr>
        <p:spPr>
          <a:xfrm>
            <a:off x="2904260" y="4876801"/>
            <a:ext cx="4713983" cy="461665"/>
          </a:xfrm>
          <a:prstGeom prst="rect">
            <a:avLst/>
          </a:prstGeom>
        </p:spPr>
        <p:txBody>
          <a:bodyPr wrap="none">
            <a:spAutoFit/>
          </a:bodyPr>
          <a:lstStyle/>
          <a:p>
            <a:pPr marL="342900" indent="-342900">
              <a:buFont typeface="Wingdings" pitchFamily="2" charset="2"/>
              <a:buChar char="ü"/>
            </a:pPr>
            <a:r>
              <a:rPr lang="en-US" sz="2400" b="1" dirty="0" err="1">
                <a:solidFill>
                  <a:srgbClr val="000000"/>
                </a:solidFill>
                <a:latin typeface="Times New Roman"/>
              </a:rPr>
              <a:t>Freundlich</a:t>
            </a:r>
            <a:r>
              <a:rPr lang="en-US" sz="2400" b="1" dirty="0">
                <a:solidFill>
                  <a:srgbClr val="000000"/>
                </a:solidFill>
                <a:latin typeface="Times New Roman"/>
              </a:rPr>
              <a:t> adsorption isotherm</a:t>
            </a:r>
            <a:endParaRPr lang="en-US" sz="2400" dirty="0"/>
          </a:p>
        </p:txBody>
      </p:sp>
      <p:sp>
        <p:nvSpPr>
          <p:cNvPr id="6" name="Rectangle 5"/>
          <p:cNvSpPr/>
          <p:nvPr/>
        </p:nvSpPr>
        <p:spPr>
          <a:xfrm>
            <a:off x="3092536" y="5562601"/>
            <a:ext cx="5707460" cy="461665"/>
          </a:xfrm>
          <a:prstGeom prst="rect">
            <a:avLst/>
          </a:prstGeom>
        </p:spPr>
        <p:txBody>
          <a:bodyPr wrap="none">
            <a:spAutoFit/>
          </a:bodyPr>
          <a:lstStyle/>
          <a:p>
            <a:pPr marL="342900" indent="-342900">
              <a:buFont typeface="Wingdings" pitchFamily="2" charset="2"/>
              <a:buChar char="ü"/>
            </a:pPr>
            <a:r>
              <a:rPr lang="en-US" sz="2400" b="1" dirty="0">
                <a:solidFill>
                  <a:srgbClr val="000000"/>
                </a:solidFill>
                <a:latin typeface="Times New Roman"/>
              </a:rPr>
              <a:t>B.E.T. multi-layer adsorption isotherm </a:t>
            </a:r>
            <a:endParaRPr lang="en-US" sz="2400" dirty="0"/>
          </a:p>
        </p:txBody>
      </p:sp>
      <p:sp>
        <p:nvSpPr>
          <p:cNvPr id="7" name="Slide Number Placeholder 6"/>
          <p:cNvSpPr>
            <a:spLocks noGrp="1"/>
          </p:cNvSpPr>
          <p:nvPr>
            <p:ph type="sldNum" sz="quarter" idx="12"/>
          </p:nvPr>
        </p:nvSpPr>
        <p:spPr/>
        <p:txBody>
          <a:bodyPr/>
          <a:lstStyle/>
          <a:p>
            <a:fld id="{49E5512C-6099-4FFC-A760-54DD952A035E}" type="slidenum">
              <a:rPr lang="en-US" smtClean="0"/>
              <a:pPr/>
              <a:t>99</a:t>
            </a:fld>
            <a:endParaRPr lang="en-US"/>
          </a:p>
        </p:txBody>
      </p:sp>
    </p:spTree>
    <p:extLst>
      <p:ext uri="{BB962C8B-B14F-4D97-AF65-F5344CB8AC3E}">
        <p14:creationId xmlns:p14="http://schemas.microsoft.com/office/powerpoint/2010/main" val="223314870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16916</TotalTime>
  <Words>7140</Words>
  <Application>Microsoft Office PowerPoint</Application>
  <PresentationFormat>A4 Paper (210x297 mm)</PresentationFormat>
  <Paragraphs>770</Paragraphs>
  <Slides>118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118</vt:i4>
      </vt:variant>
    </vt:vector>
  </HeadingPairs>
  <TitlesOfParts>
    <vt:vector size="120" baseType="lpstr">
      <vt:lpstr>Office Theme</vt:lpstr>
      <vt:lpstr>Equation</vt:lpstr>
      <vt:lpstr>PowerPoint Presentation</vt:lpstr>
      <vt:lpstr>What is Physical Chemistry?</vt:lpstr>
      <vt:lpstr>Cont…</vt:lpstr>
      <vt:lpstr> What is Thermodynamic? </vt:lpstr>
      <vt:lpstr>Statistical thermodynamics</vt:lpstr>
      <vt:lpstr>Cont…</vt:lpstr>
      <vt:lpstr>Terminology and Basic Concepts</vt:lpstr>
      <vt:lpstr>Cont…</vt:lpstr>
      <vt:lpstr>Cont…</vt:lpstr>
      <vt:lpstr>Example:</vt:lpstr>
      <vt:lpstr>Example:</vt:lpstr>
      <vt:lpstr>Permutations are  distinguishable</vt:lpstr>
      <vt:lpstr>Combination</vt:lpstr>
      <vt:lpstr>Example:</vt:lpstr>
      <vt:lpstr>Probability</vt:lpstr>
      <vt:lpstr>Cont’d</vt:lpstr>
      <vt:lpstr>Cont’d</vt:lpstr>
      <vt:lpstr>Mutually Exclusive Events</vt:lpstr>
      <vt:lpstr>Addition Rule</vt:lpstr>
      <vt:lpstr>Law of Multiplication of Probabilities</vt:lpstr>
      <vt:lpstr>Law of Addition of Probabilities</vt:lpstr>
      <vt:lpstr>Stirling’s Approximation</vt:lpstr>
      <vt:lpstr>Cont…</vt:lpstr>
      <vt:lpstr>Cont…</vt:lpstr>
      <vt:lpstr>Conﬁgurations and weights</vt:lpstr>
      <vt:lpstr>Cont…</vt:lpstr>
      <vt:lpstr>Cont…</vt:lpstr>
      <vt:lpstr>Cont…</vt:lpstr>
      <vt:lpstr>Cont’d</vt:lpstr>
      <vt:lpstr>Cont’d</vt:lpstr>
      <vt:lpstr>Statistical Mechanics of Ensembles</vt:lpstr>
      <vt:lpstr>Cont…</vt:lpstr>
      <vt:lpstr>Cont…</vt:lpstr>
      <vt:lpstr>Distribution Functions</vt:lpstr>
      <vt:lpstr>Cont’d</vt:lpstr>
      <vt:lpstr>Boltzmann distribution</vt:lpstr>
      <vt:lpstr>Cont’d</vt:lpstr>
      <vt:lpstr>Cont…</vt:lpstr>
      <vt:lpstr> Cont... </vt:lpstr>
      <vt:lpstr>Cont’d</vt:lpstr>
      <vt:lpstr> The molecular partition function  </vt:lpstr>
      <vt:lpstr>Cont’d</vt:lpstr>
      <vt:lpstr>Cont…</vt:lpstr>
      <vt:lpstr>Cont…</vt:lpstr>
      <vt:lpstr>  Electronic, Vibrational, Rotational and Translational Partition Functions   </vt:lpstr>
      <vt:lpstr>vibrational partition function</vt:lpstr>
      <vt:lpstr> The Translational Partition Function, qtr.  </vt:lpstr>
      <vt:lpstr> The Electronic Partition Function  </vt:lpstr>
      <vt:lpstr>ThermodynamicFunction</vt:lpstr>
      <vt:lpstr>Cont…</vt:lpstr>
      <vt:lpstr> The statistical entropy  </vt:lpstr>
      <vt:lpstr>The canonical partition function</vt:lpstr>
      <vt:lpstr> The internal energy  </vt:lpstr>
      <vt:lpstr> The entropy  </vt:lpstr>
      <vt:lpstr>CHAPTER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Adsorption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Colloids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Thermodynamics and  Surface Chemistry</dc:title>
  <dc:creator>Gebru</dc:creator>
  <cp:lastModifiedBy>Microsoft</cp:lastModifiedBy>
  <cp:revision>912</cp:revision>
  <dcterms:created xsi:type="dcterms:W3CDTF">2014-07-15T17:33:41Z</dcterms:created>
  <dcterms:modified xsi:type="dcterms:W3CDTF">2020-04-21T07:00:54Z</dcterms:modified>
</cp:coreProperties>
</file>