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2" r:id="rId4"/>
    <p:sldId id="28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8CBD-B82F-4668-8373-14E26933C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A88CE-C156-4B61-8670-562D38A4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C266-59D9-4AFD-8EC2-8B36747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7DA5B-0BD5-4C8A-A91D-BA41360E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DADBA-61A7-4EC5-8E25-3A671D7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DB87-87C6-464F-AFB5-DC352100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CEA0-4077-4AE1-955F-C29B3418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CF55-8F95-48B1-A731-690BBA1D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21FA-F7B6-4FF5-B64D-D5DA3A51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8D0F-324F-423F-A6CC-B3D1E0E8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67630-9858-4D7A-A96B-D8434E010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0E20F-015F-4798-8BA6-340A5CD7F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3EFB-6590-4176-A8C6-00104BBD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8F2C-7733-432E-AC10-4715C6B5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322E-AF23-491D-845F-B89A4DDB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7A69-202A-416C-89DE-F51ED42E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5F9A-FDA3-45F9-A52D-97A6CEB4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3C74-064F-4108-AB0D-F095C78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C8448-7AE0-4533-88B2-590D840B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4D40-FAEF-4384-AE7B-574B02AE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2EFE-DCD2-4EE6-89D5-A52C1173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D566-7D09-4436-8F3C-FBC580D6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1966-1E7F-42A7-B911-8F0A5267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B958-8735-4C2F-96AA-457421D6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A086-E4D0-48B0-980C-EDB7D177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8933-7C5D-4A9C-A7AF-098F1128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5957-2977-46C8-8828-C4A5ED84C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DAEC-7A06-4CDC-8F2A-6E04197A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65BE9-ACF3-4C4A-BCC4-63EFC04A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DBEF3-9279-4088-8F9D-0D035B5A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0C21-6BD8-45BB-9298-B51674E7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6918-B547-477A-906A-2D2980AB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0D024-9263-42D2-932A-A7EA2B1E9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BCBCC-0381-44AF-B7D8-1041B4A99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25C7F-8ACA-4E0C-9C79-83877A642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62B5A-9C82-4A66-959B-0AEFEF47B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57DD4-6779-4FDF-8957-E3D64A83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8937D-86AE-40EE-A8A5-EEEE1856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2C9D-14E5-43A0-931A-19F51EAC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F81E-F42E-4429-9A7A-770B45C3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244E0-9A0B-4D07-BDC0-A48154AE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5C31D-D7F9-43FB-94F5-FE928F80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E7CB8-5A50-455C-8118-0ABD8711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4E89B-F0E6-40D6-AE52-C743E9D2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A192E-BC9C-4155-A56C-25A5CD4A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BF769-8691-4BB4-8159-94F27E4D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35A6-70A0-4F06-9503-1DA5398F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4545-05B5-4707-A293-3E487A25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B7CE9-62A3-4BE8-8299-4DD4A0CA2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6B951-910C-4EFE-B26A-C3208878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BE918-440F-4832-A603-DB214926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546FE-39E4-4796-A62E-D93D70BE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2BA2-7DB3-42FA-8D99-BF6C1EBA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790C-A922-4796-8581-8389D9F6A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BE8CB-EC04-4F5B-99C8-582B9F36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AC9C2-38CA-44E2-922D-59C68601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E130-118C-4D0A-88D7-2D11313A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D695-A0CE-4E33-82F4-2803EBF6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6DD2C-F858-449A-BCBD-1F5AAEE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7B93-EA34-4980-9D7B-ACABAAA2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F4D9C-19DC-4DAA-B4A7-DA04ABD10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93C6-8121-4520-B39D-03A328DC276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A087-8791-4658-B273-995DE921A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115A8-F236-47C1-AFED-7F54BAC38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D5C9-0294-4E49-B072-CDE0287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ics-in-a-nutshell.com/article/4/lattice-basis-and-crystal#mjx-eqn-eqthreeDimTranslVect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hysics-in-a-nutshell.com/article/4/lattice-basis-and-crystal#dfn:primitive-translation-vector" TargetMode="External"/><Relationship Id="rId4" Type="http://schemas.openxmlformats.org/officeDocument/2006/relationships/hyperlink" Target="https://www.physics-in-a-nutshell.com/article/4/lattice-basis-and-crystal#dfn:bravais-latti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physics-in-a-nutshell.com/article/4/lattice-basis-and-crystal#dfn:crystal-basis" TargetMode="External"/><Relationship Id="rId2" Type="http://schemas.openxmlformats.org/officeDocument/2006/relationships/hyperlink" Target="https://www.physics-in-a-nutshell.com/article/4/lattice-basis-and-crystal#dfn:lattice-s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sics-in-a-nutshell.com/article/4/lattice-basis-and-crystal#dfn:lattice" TargetMode="External"/><Relationship Id="rId5" Type="http://schemas.openxmlformats.org/officeDocument/2006/relationships/hyperlink" Target="https://www.physics-in-a-nutshell.com/article/4/lattice-basis-and-crystal#dfn:crystal" TargetMode="Externa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in-a-nutshell.com/article/4/lattice-basis-and-crystal#dfn:lattice-site" TargetMode="External"/><Relationship Id="rId2" Type="http://schemas.openxmlformats.org/officeDocument/2006/relationships/hyperlink" Target="https://www.physics-in-a-nutshell.com/article/5/unit-cell-primitive-cell-and-wigner-seitz-cell#dfn:unit-c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in-a-nutshell.com/article/5/unit-cell-primitive-cell-and-wigner-seitz-cell#dfn:primitive-cell" TargetMode="External"/><Relationship Id="rId2" Type="http://schemas.openxmlformats.org/officeDocument/2006/relationships/hyperlink" Target="https://www.physics-in-a-nutshell.com/article/5/unit-cell-primitive-cell-and-wigner-seitz-cell#dfn:wigner-seitz-c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physics-in-a-nutshell.com/article/4/lattice-basis-and-crystal#dfn:lattice-si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in-a-nutshell.com/article/1/overview-and-classification#dfn:amorphous" TargetMode="External"/><Relationship Id="rId2" Type="http://schemas.openxmlformats.org/officeDocument/2006/relationships/hyperlink" Target="https://www.physics-in-a-nutshell.com/article/4/lattice-basis-and-crystal#dfn:cryst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in-a-nutshell.com/article/4/lattice-basis-and-crystal#dfn:lattice" TargetMode="External"/><Relationship Id="rId2" Type="http://schemas.openxmlformats.org/officeDocument/2006/relationships/hyperlink" Target="https://www.physics-in-a-nutshell.com/article/1/overview-and-classification#dfn:solid-state-physic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-in-a-nutshell.com/article/4/lattice-basis-and-crystal#dfn:bravais-lattice" TargetMode="External"/><Relationship Id="rId2" Type="http://schemas.openxmlformats.org/officeDocument/2006/relationships/hyperlink" Target="https://www.physics-in-a-nutshell.com/article/4/lattice-basis-and-crystal#dfn:lattice-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174D-A91E-442A-B055-69660012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Out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18027-B3E9-4102-95C3-D37CF7516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378424"/>
            <a:ext cx="10644116" cy="479853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Motivation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Learning Outcomes(Solid state physics)</a:t>
            </a:r>
            <a:endParaRPr lang="en-US" altLang="en-US" b="1" dirty="0">
              <a:solidFill>
                <a:srgbClr val="C00000"/>
              </a:solidFill>
            </a:endParaRPr>
          </a:p>
          <a:p>
            <a:r>
              <a:rPr lang="en-US" altLang="en-US" b="1" dirty="0">
                <a:solidFill>
                  <a:srgbClr val="C00000"/>
                </a:solidFill>
              </a:rPr>
              <a:t>Definition of solid and its importance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Atomic Model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Crystal structure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Basis, Primitive Cells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Bravais lattices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Simple Crystal Structures Types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Index system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Reciprocal Lattice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Brillouin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E222-B310-442F-B8F7-FC48DC4E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16" y="402336"/>
            <a:ext cx="5084064" cy="975360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3BFB-B1B9-4C01-9373-911068C5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292352"/>
            <a:ext cx="10902696" cy="5693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1.2. </a:t>
            </a:r>
            <a:r>
              <a:rPr lang="en-US" b="1" dirty="0"/>
              <a:t>Primitive Translation Vectors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linear independent generating vectors 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a’s</a:t>
            </a:r>
            <a:r>
              <a:rPr lang="en-US" dirty="0"/>
              <a:t> of the translations </a:t>
            </a:r>
            <a:r>
              <a:rPr lang="en-US" dirty="0">
                <a:effectLst/>
                <a:hlinkClick r:id="rId2"/>
              </a:rPr>
              <a:t>(1)</a:t>
            </a:r>
            <a:r>
              <a:rPr lang="en-US" dirty="0"/>
              <a:t> are called </a:t>
            </a:r>
            <a:r>
              <a:rPr lang="en-US" i="1" dirty="0"/>
              <a:t>primitive translation vectors</a:t>
            </a:r>
            <a:r>
              <a:rPr lang="en-US" dirty="0"/>
              <a:t> or primitive lattice vectors.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Let's illustrate this for the two-dimensional Euclidean space: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Any two linear independent vectors  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a1 </a:t>
            </a:r>
            <a:r>
              <a:rPr lang="en-US" dirty="0"/>
              <a:t>and 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a2</a:t>
            </a:r>
            <a:r>
              <a:rPr lang="en-US" dirty="0"/>
              <a:t>  form a basis and can be used as generators for a two-dimensional lattice: </a:t>
            </a:r>
          </a:p>
        </p:txBody>
      </p:sp>
    </p:spTree>
    <p:extLst>
      <p:ext uri="{BB962C8B-B14F-4D97-AF65-F5344CB8AC3E}">
        <p14:creationId xmlns:p14="http://schemas.microsoft.com/office/powerpoint/2010/main" val="66969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2A85-77E8-4A04-B4EC-1F1B6C60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</p:spPr>
        <p:txBody>
          <a:bodyPr/>
          <a:lstStyle/>
          <a:p>
            <a:r>
              <a:rPr lang="en-US" dirty="0"/>
              <a:t>      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F66088-DAD8-4A17-8C0F-CDF1EB22E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4084" y="1119116"/>
            <a:ext cx="6192604" cy="30963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48B46-E783-4B91-856E-37C5EBB388C4}"/>
              </a:ext>
            </a:extLst>
          </p:cNvPr>
          <p:cNvSpPr/>
          <p:nvPr/>
        </p:nvSpPr>
        <p:spPr>
          <a:xfrm>
            <a:off x="586854" y="4215418"/>
            <a:ext cx="8557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Fig. </a:t>
            </a:r>
            <a:r>
              <a:rPr lang="en-US" sz="2400" dirty="0"/>
              <a:t>A two-dimensional </a:t>
            </a:r>
            <a:r>
              <a:rPr lang="en-US" sz="2400" dirty="0">
                <a:hlinkClick r:id="rId4"/>
              </a:rPr>
              <a:t>Bravais lattice</a:t>
            </a:r>
            <a:r>
              <a:rPr lang="en-US" sz="2400" dirty="0"/>
              <a:t> can be created as the set of integer linear combinations of two (linear independent) vectors (called </a:t>
            </a:r>
            <a:r>
              <a:rPr lang="en-US" sz="2400" dirty="0">
                <a:hlinkClick r:id="rId5"/>
              </a:rPr>
              <a:t>primitive translation vectors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/>
              <a:t>The lattice can then be described as a linear combination of these vectors with </a:t>
            </a:r>
            <a:r>
              <a:rPr lang="en-US" sz="2400" dirty="0">
                <a:effectLst/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effectLst/>
              </a:rPr>
              <a:t>n</a:t>
            </a:r>
            <a:r>
              <a:rPr lang="en-US" sz="2400" dirty="0"/>
              <a:t> being integer coefficients.    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T = </a:t>
            </a:r>
            <a:r>
              <a:rPr lang="en-US" altLang="en-US" sz="2400" b="1" i="1" dirty="0">
                <a:solidFill>
                  <a:srgbClr val="0033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i="1" dirty="0">
                <a:solidFill>
                  <a:srgbClr val="0033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5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834B-F86F-4CC7-8278-AA5D2A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2" y="365126"/>
            <a:ext cx="10122877" cy="736844"/>
          </a:xfrm>
        </p:spPr>
        <p:txBody>
          <a:bodyPr/>
          <a:lstStyle/>
          <a:p>
            <a:r>
              <a:rPr lang="en-US" dirty="0"/>
              <a:t>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79D7-2894-410C-B25C-778343F5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2" y="1101971"/>
            <a:ext cx="10955214" cy="6124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Basis and Crystal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Now one could go ahead and replace the </a:t>
            </a:r>
            <a:r>
              <a:rPr lang="en-US" dirty="0">
                <a:hlinkClick r:id="rId2"/>
              </a:rPr>
              <a:t>lattice points</a:t>
            </a:r>
            <a:r>
              <a:rPr lang="en-US" dirty="0"/>
              <a:t> by more complex objects (called </a:t>
            </a:r>
            <a:r>
              <a:rPr lang="en-US" i="1" dirty="0"/>
              <a:t>basis</a:t>
            </a:r>
            <a:r>
              <a:rPr lang="en-US" dirty="0"/>
              <a:t>), e.g. a group of atoms, a molecule, ...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This generates a structure that is referred to as a </a:t>
            </a:r>
            <a:r>
              <a:rPr lang="en-US" i="1" dirty="0"/>
              <a:t>crystal.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F414ED-7DD3-4B0B-A97E-E2BACD7CF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9310" y="3282462"/>
            <a:ext cx="5666968" cy="2020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54F4B-E283-4680-80A9-708C4F854752}"/>
              </a:ext>
            </a:extLst>
          </p:cNvPr>
          <p:cNvSpPr/>
          <p:nvPr/>
        </p:nvSpPr>
        <p:spPr>
          <a:xfrm>
            <a:off x="621324" y="5319442"/>
            <a:ext cx="787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</a:t>
            </a:r>
            <a:r>
              <a:rPr lang="en-US" dirty="0"/>
              <a:t>. A </a:t>
            </a:r>
            <a:r>
              <a:rPr lang="en-US" dirty="0">
                <a:hlinkClick r:id="rId5"/>
              </a:rPr>
              <a:t>crystal</a:t>
            </a:r>
            <a:r>
              <a:rPr lang="en-US" dirty="0"/>
              <a:t> is defined as a </a:t>
            </a:r>
            <a:r>
              <a:rPr lang="en-US" dirty="0">
                <a:hlinkClick r:id="rId6"/>
              </a:rPr>
              <a:t>lattice</a:t>
            </a:r>
            <a:r>
              <a:rPr lang="en-US" dirty="0"/>
              <a:t> with a </a:t>
            </a:r>
            <a:r>
              <a:rPr lang="en-US" dirty="0">
                <a:hlinkClick r:id="rId7"/>
              </a:rPr>
              <a:t>basis</a:t>
            </a:r>
            <a:r>
              <a:rPr lang="en-US" dirty="0"/>
              <a:t> added to each </a:t>
            </a:r>
            <a:r>
              <a:rPr lang="en-US" dirty="0">
                <a:hlinkClick r:id="rId2"/>
              </a:rPr>
              <a:t>lattice site</a:t>
            </a:r>
            <a:r>
              <a:rPr lang="en-US" dirty="0"/>
              <a:t>. Usually the basis consists of an atom, a group of atoms or a molecule. </a:t>
            </a:r>
          </a:p>
        </p:txBody>
      </p:sp>
    </p:spTree>
    <p:extLst>
      <p:ext uri="{BB962C8B-B14F-4D97-AF65-F5344CB8AC3E}">
        <p14:creationId xmlns:p14="http://schemas.microsoft.com/office/powerpoint/2010/main" val="309983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AF4E-CE8F-49CA-ADB6-B4872FA3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28246"/>
            <a:ext cx="10509738" cy="11003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Space </a:t>
            </a:r>
            <a:r>
              <a:rPr lang="en-US" b="1" dirty="0" err="1"/>
              <a:t>lattice,Unit</a:t>
            </a:r>
            <a:r>
              <a:rPr lang="en-US" b="1" dirty="0"/>
              <a:t> Cell, Primitive Cell and Wigner-Seitz Cell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97DC-E1DB-48C8-B413-574FFAC9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430215"/>
            <a:ext cx="10978662" cy="46881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Space lattice </a:t>
            </a:r>
            <a:r>
              <a:rPr lang="en-US" dirty="0"/>
              <a:t>is 3-D arrangement of constituents of particles(</a:t>
            </a:r>
            <a:r>
              <a:rPr lang="en-US" dirty="0" err="1"/>
              <a:t>atoms,ions</a:t>
            </a:r>
            <a:r>
              <a:rPr lang="en-US" dirty="0"/>
              <a:t> or molecules).</a:t>
            </a:r>
          </a:p>
          <a:p>
            <a:pPr marL="0" indent="0">
              <a:buNone/>
            </a:pPr>
            <a:r>
              <a:rPr lang="en-US" b="1" dirty="0"/>
              <a:t>2. Unit Cell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simplest repeating </a:t>
            </a:r>
            <a:r>
              <a:rPr lang="en-US" b="1" dirty="0"/>
              <a:t>unit</a:t>
            </a:r>
            <a:r>
              <a:rPr lang="en-US" dirty="0"/>
              <a:t> in a </a:t>
            </a:r>
            <a:r>
              <a:rPr lang="en-US" b="1" dirty="0"/>
              <a:t>crystal</a:t>
            </a:r>
            <a:r>
              <a:rPr lang="en-US" dirty="0"/>
              <a:t> is called a </a:t>
            </a:r>
            <a:r>
              <a:rPr lang="en-US" b="1" dirty="0"/>
              <a:t>unit cell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Or unit cell is smallest but complete portion of which repeated over and again to make lattice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unit cell is defined in terms of </a:t>
            </a:r>
            <a:r>
              <a:rPr lang="en-US" b="1" dirty="0"/>
              <a:t>lattice points.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Lattice point is positions which are occupied by constituent particles.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34" name="Picture 10" descr="--">
            <a:extLst>
              <a:ext uri="{FF2B5EF4-FFF2-40B4-BE49-F238E27FC236}">
                <a16:creationId xmlns:a16="http://schemas.microsoft.com/office/drawing/2014/main" id="{605DC404-871E-47AB-9389-F4A07457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-142753"/>
            <a:ext cx="209550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2515D9E9-8312-4BC6-8D4F-EAD7B684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Each unit cell is defined in terms of 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lattice points  </a:t>
            </a:r>
            <a:r>
              <a:rPr kumimoji="0" lang="en-US" altLang="en-US" sz="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points in space about which the particles are free to vibrate in a crystal.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 descr="--">
            <a:extLst>
              <a:ext uri="{FF2B5EF4-FFF2-40B4-BE49-F238E27FC236}">
                <a16:creationId xmlns:a16="http://schemas.microsoft.com/office/drawing/2014/main" id="{5C860A2F-CA5C-4FFA-8F5E-634EAAA7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-84138"/>
            <a:ext cx="209550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7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E7D3-199A-40CC-8BA7-6C35343D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365125"/>
            <a:ext cx="10673862" cy="52582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BEF5-83F8-451D-88F0-F2946F4F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890954"/>
            <a:ext cx="10931769" cy="5286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Primitive cell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i="1" dirty="0"/>
              <a:t>primitive cell</a:t>
            </a:r>
            <a:r>
              <a:rPr lang="en-US" dirty="0"/>
              <a:t> is a </a:t>
            </a:r>
            <a:r>
              <a:rPr lang="en-US" dirty="0">
                <a:hlinkClick r:id="rId2"/>
              </a:rPr>
              <a:t>unit cell</a:t>
            </a:r>
            <a:r>
              <a:rPr lang="en-US" dirty="0"/>
              <a:t> that contains exactly one </a:t>
            </a:r>
            <a:r>
              <a:rPr lang="en-US" dirty="0">
                <a:hlinkClick r:id="rId3"/>
              </a:rPr>
              <a:t>lattice point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the smallest possible </a:t>
            </a:r>
            <a:r>
              <a:rPr lang="en-US" dirty="0">
                <a:hlinkClick r:id="rId2"/>
              </a:rPr>
              <a:t>cell</a:t>
            </a:r>
            <a:r>
              <a:rPr lang="en-US" dirty="0"/>
              <a:t>.</a:t>
            </a:r>
            <a:endParaRPr lang="en-US" baseline="30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there is a </a:t>
            </a:r>
            <a:r>
              <a:rPr lang="en-US" dirty="0">
                <a:hlinkClick r:id="rId3"/>
              </a:rPr>
              <a:t>lattice point</a:t>
            </a:r>
            <a:r>
              <a:rPr lang="en-US" dirty="0"/>
              <a:t> at the edge of a cell and thus shared with another cell, it is only counted half.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Accordingly, a </a:t>
            </a:r>
            <a:r>
              <a:rPr lang="en-US" dirty="0">
                <a:hlinkClick r:id="rId3"/>
              </a:rPr>
              <a:t>point</a:t>
            </a:r>
            <a:r>
              <a:rPr lang="en-US" dirty="0"/>
              <a:t> located on the corner of a cube is shared by 8 cubes and would count with 1/8.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C03F-6A86-4D6F-942A-E8F3FC5B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307" y="2290396"/>
            <a:ext cx="107823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60D0-4C90-4677-AC28-FF3740B1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0" y="365125"/>
            <a:ext cx="10322169" cy="725121"/>
          </a:xfrm>
        </p:spPr>
        <p:txBody>
          <a:bodyPr/>
          <a:lstStyle/>
          <a:p>
            <a:r>
              <a:rPr lang="en-US" dirty="0"/>
              <a:t>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96A1-F936-4941-B2FF-314E322F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090246"/>
            <a:ext cx="11049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Wigner-Seitz cell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 is a special type of </a:t>
            </a:r>
            <a:r>
              <a:rPr lang="en-US" dirty="0">
                <a:hlinkClick r:id="rId3"/>
              </a:rPr>
              <a:t>primitive-cells</a:t>
            </a:r>
            <a:r>
              <a:rPr lang="en-US" dirty="0"/>
              <a:t> known as </a:t>
            </a:r>
            <a:r>
              <a:rPr lang="en-US" dirty="0">
                <a:hlinkClick r:id="rId2"/>
              </a:rPr>
              <a:t>Wigner-Seitz cell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i="1" dirty="0"/>
              <a:t>Wigner-Seitz cell</a:t>
            </a:r>
            <a:r>
              <a:rPr lang="en-US" dirty="0"/>
              <a:t> of a </a:t>
            </a:r>
            <a:r>
              <a:rPr lang="en-US" dirty="0">
                <a:hlinkClick r:id="rId4"/>
              </a:rPr>
              <a:t>lattice point</a:t>
            </a:r>
            <a:r>
              <a:rPr lang="en-US" dirty="0"/>
              <a:t> is defined as the volume that encloses all points in space which are closer to this particular </a:t>
            </a:r>
            <a:r>
              <a:rPr lang="en-US" dirty="0">
                <a:hlinkClick r:id="rId4"/>
              </a:rPr>
              <a:t>lattice point</a:t>
            </a:r>
            <a:r>
              <a:rPr lang="en-US" dirty="0"/>
              <a:t> than to any other. It can be constructed  as depicted below.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D46ABB-3BEC-4E5C-9C97-7093E04A7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630" y="2710229"/>
            <a:ext cx="4991100" cy="3057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D985E4-34D9-4DFF-885C-E2D62881873B}"/>
              </a:ext>
            </a:extLst>
          </p:cNvPr>
          <p:cNvSpPr/>
          <p:nvPr/>
        </p:nvSpPr>
        <p:spPr>
          <a:xfrm rot="21090995">
            <a:off x="6169272" y="3121224"/>
            <a:ext cx="4463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1-Choose a lattice point.</a:t>
            </a:r>
          </a:p>
          <a:p>
            <a:r>
              <a:rPr lang="en-US" dirty="0">
                <a:latin typeface="Arial Black" panose="020B0A04020102020204" pitchFamily="34" charset="0"/>
              </a:rPr>
              <a:t>2-Draw lines to connect these   lattice     point to its </a:t>
            </a:r>
            <a:r>
              <a:rPr lang="en-US" dirty="0" err="1">
                <a:latin typeface="Arial Black" panose="020B0A04020102020204" pitchFamily="34" charset="0"/>
              </a:rPr>
              <a:t>neighbours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r>
              <a:rPr lang="en-US" dirty="0">
                <a:latin typeface="Arial Black" panose="020B0A04020102020204" pitchFamily="34" charset="0"/>
              </a:rPr>
              <a:t> 3-At the mid-point and normal to these lines draw new lines.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The volume enclosed is called as a Wigner-Seitz cell.</a:t>
            </a:r>
            <a:endParaRPr lang="en-US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6E37-2B92-424D-8C38-A9A40CC7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365126"/>
            <a:ext cx="10638692" cy="6430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Bravais Lattice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54E1-98AC-43A9-B890-1DA9D946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1008186"/>
            <a:ext cx="12041875" cy="5747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Bravais lattice are the distinct lattice types which when repeated can fill the whole space.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lattice can therefore be generated by three unit vectors,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3</a:t>
            </a:r>
            <a:r>
              <a:rPr lang="en-US" dirty="0"/>
              <a:t> and a set of integers k, l and m so that each lattice point, identified by a vector </a:t>
            </a:r>
            <a:r>
              <a:rPr lang="en-US" b="1" dirty="0"/>
              <a:t>r</a:t>
            </a:r>
            <a:r>
              <a:rPr lang="en-US" dirty="0"/>
              <a:t>, can be obtained from </a:t>
            </a:r>
          </a:p>
          <a:p>
            <a:pPr marL="0" indent="0">
              <a:buNone/>
            </a:pPr>
            <a:r>
              <a:rPr lang="en-US" b="1" dirty="0"/>
              <a:t>               </a:t>
            </a:r>
            <a:r>
              <a:rPr lang="pt-BR" b="1" dirty="0"/>
              <a:t>r</a:t>
            </a:r>
            <a:r>
              <a:rPr lang="pt-BR" dirty="0"/>
              <a:t> = k </a:t>
            </a:r>
            <a:r>
              <a:rPr lang="pt-BR" b="1" dirty="0"/>
              <a:t>a</a:t>
            </a:r>
            <a:r>
              <a:rPr lang="pt-BR" b="1" baseline="-25000" dirty="0"/>
              <a:t>1</a:t>
            </a:r>
            <a:r>
              <a:rPr lang="pt-BR" dirty="0"/>
              <a:t> + l </a:t>
            </a:r>
            <a:r>
              <a:rPr lang="pt-BR" b="1" dirty="0"/>
              <a:t>a</a:t>
            </a:r>
            <a:r>
              <a:rPr lang="pt-BR" b="1" baseline="-25000" dirty="0"/>
              <a:t>2</a:t>
            </a:r>
            <a:r>
              <a:rPr lang="pt-BR" dirty="0"/>
              <a:t> + m </a:t>
            </a:r>
            <a:r>
              <a:rPr lang="pt-BR" b="1" dirty="0"/>
              <a:t>a</a:t>
            </a:r>
            <a:r>
              <a:rPr lang="pt-BR" b="1" baseline="-25000" dirty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vectors used to define a Bravais lattice, </a:t>
            </a:r>
            <a:r>
              <a:rPr lang="en-US" altLang="en-US" b="1" dirty="0"/>
              <a:t>a1</a:t>
            </a:r>
            <a:r>
              <a:rPr lang="en-US" altLang="en-US" dirty="0"/>
              <a:t>, </a:t>
            </a:r>
            <a:r>
              <a:rPr lang="en-US" altLang="en-US" b="1" dirty="0"/>
              <a:t>a2</a:t>
            </a:r>
            <a:r>
              <a:rPr lang="en-US" altLang="en-US" dirty="0"/>
              <a:t>, </a:t>
            </a:r>
            <a:r>
              <a:rPr lang="en-US" altLang="en-US" b="1" dirty="0"/>
              <a:t>a3 , </a:t>
            </a:r>
            <a:r>
              <a:rPr lang="en-US" altLang="en-US" dirty="0"/>
              <a:t>are called the primitive vectors.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There are five types of two dimensional lattice  .Which are 1. Oblique    2. Rectangular  3.Centered Rectangular 4. Hexagonal 5.Square.</a:t>
            </a:r>
            <a:br>
              <a:rPr lang="en-US" altLang="en-US" dirty="0"/>
            </a:br>
            <a:r>
              <a:rPr lang="pt-BR" b="1" baseline="-25000" dirty="0"/>
              <a:t>                             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001C-9D51-4C41-AD78-45259E81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12" y="365126"/>
            <a:ext cx="10207388" cy="822230"/>
          </a:xfrm>
        </p:spPr>
        <p:txBody>
          <a:bodyPr/>
          <a:lstStyle/>
          <a:p>
            <a:pPr algn="ctr"/>
            <a:r>
              <a:rPr lang="en-US" dirty="0" err="1"/>
              <a:t>Con’t</a:t>
            </a:r>
            <a:endParaRPr lang="en-US" dirty="0"/>
          </a:p>
        </p:txBody>
      </p:sp>
      <p:pic>
        <p:nvPicPr>
          <p:cNvPr id="4" name="Content Placeholder 3" descr="650px-2d-bravais_svg.png">
            <a:extLst>
              <a:ext uri="{FF2B5EF4-FFF2-40B4-BE49-F238E27FC236}">
                <a16:creationId xmlns:a16="http://schemas.microsoft.com/office/drawing/2014/main" id="{794AA9AB-7605-4C8E-B2AF-9351E4ABF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187355"/>
            <a:ext cx="8256895" cy="48761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2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B2F6-6B6E-4F45-A6F1-46C62826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90EC-421B-4962-A275-4BBD96FF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105470"/>
            <a:ext cx="10862481" cy="57525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three dimensions the 14 Bravais lattices are grouped into 7 crystal systems according to the seven types of conventional cells. They are :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Triclinic  -  1 Bravais Lattice, least symmetric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Monoclinic – 2 Bravais Lattices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Orthorhombic – 4 Bravais Lattices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Rhombohedral/Trigonal  -1  Bravais Lattice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Tetragonal – 2 Bravais Lattices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Hexagonal – 1 Bravais Lattices</a:t>
            </a:r>
          </a:p>
          <a:p>
            <a:pPr algn="just">
              <a:buClr>
                <a:srgbClr val="FFC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Cubic - 3 Bravais Lattices, most symmetric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2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EAD9-BE30-406F-AB13-52E0C44D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365125"/>
            <a:ext cx="10330218" cy="67210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8668-FDA7-4D01-9B37-E0E8D4B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3" y="846162"/>
            <a:ext cx="10998958" cy="53308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FE134E-D686-482B-A157-AD41C00497EA}"/>
              </a:ext>
            </a:extLst>
          </p:cNvPr>
          <p:cNvGrpSpPr/>
          <p:nvPr/>
        </p:nvGrpSpPr>
        <p:grpSpPr>
          <a:xfrm>
            <a:off x="1981200" y="1287463"/>
            <a:ext cx="8229600" cy="4283075"/>
            <a:chOff x="304800" y="1676400"/>
            <a:chExt cx="8229600" cy="4283075"/>
          </a:xfrm>
          <a:solidFill>
            <a:schemeClr val="bg1"/>
          </a:solidFill>
        </p:grpSpPr>
        <p:pic>
          <p:nvPicPr>
            <p:cNvPr id="5" name="Picture 4" descr="80px-Triclinic.svg.png">
              <a:extLst>
                <a:ext uri="{FF2B5EF4-FFF2-40B4-BE49-F238E27FC236}">
                  <a16:creationId xmlns:a16="http://schemas.microsoft.com/office/drawing/2014/main" id="{D6FA1772-75CD-47E3-A2B9-780E5AA19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2057400"/>
              <a:ext cx="1371600" cy="1646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80px-Monoclinic.svg.png">
              <a:extLst>
                <a:ext uri="{FF2B5EF4-FFF2-40B4-BE49-F238E27FC236}">
                  <a16:creationId xmlns:a16="http://schemas.microsoft.com/office/drawing/2014/main" id="{A48510B3-90A6-4AF1-99CE-0B489E9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0" y="1828800"/>
              <a:ext cx="1219200" cy="1905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80px-Monoclinic-base-centered.svg.png">
              <a:extLst>
                <a:ext uri="{FF2B5EF4-FFF2-40B4-BE49-F238E27FC236}">
                  <a16:creationId xmlns:a16="http://schemas.microsoft.com/office/drawing/2014/main" id="{CF7164D3-6FD3-4A1B-AB0B-0E0AD3F6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1676400"/>
              <a:ext cx="1295400" cy="2024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80px-Orthorhombic.svg.png">
              <a:extLst>
                <a:ext uri="{FF2B5EF4-FFF2-40B4-BE49-F238E27FC236}">
                  <a16:creationId xmlns:a16="http://schemas.microsoft.com/office/drawing/2014/main" id="{33002A81-53DD-49D1-979D-02202D16A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4191000"/>
              <a:ext cx="1208088" cy="1752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80px-Orthorhombic-base-centered.svg.png">
              <a:extLst>
                <a:ext uri="{FF2B5EF4-FFF2-40B4-BE49-F238E27FC236}">
                  <a16:creationId xmlns:a16="http://schemas.microsoft.com/office/drawing/2014/main" id="{AF25671A-F4EF-467B-898D-8D15900E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1800" y="4191000"/>
              <a:ext cx="1219200" cy="1768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80px-Orthorhombic-body-centered.svg.png">
              <a:extLst>
                <a:ext uri="{FF2B5EF4-FFF2-40B4-BE49-F238E27FC236}">
                  <a16:creationId xmlns:a16="http://schemas.microsoft.com/office/drawing/2014/main" id="{AF8D68C8-D9B1-47C2-8C90-613E9651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29200" y="4114800"/>
              <a:ext cx="1208088" cy="1752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80px-Orthorhombic-face-centered.svg.png">
              <a:extLst>
                <a:ext uri="{FF2B5EF4-FFF2-40B4-BE49-F238E27FC236}">
                  <a16:creationId xmlns:a16="http://schemas.microsoft.com/office/drawing/2014/main" id="{FDD9994F-AAC5-4819-8724-66DC804FB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86600" y="4038600"/>
              <a:ext cx="1260475" cy="182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1DDC69A-F706-4B95-8922-BAD51E504022}"/>
                </a:ext>
              </a:extLst>
            </p:cNvPr>
            <p:cNvSpPr txBox="1"/>
            <p:nvPr/>
          </p:nvSpPr>
          <p:spPr>
            <a:xfrm>
              <a:off x="304800" y="1676400"/>
              <a:ext cx="12192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Triclinic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E46335E-E66B-44E0-B073-9A4384C9DF07}"/>
                </a:ext>
              </a:extLst>
            </p:cNvPr>
            <p:cNvSpPr txBox="1"/>
            <p:nvPr/>
          </p:nvSpPr>
          <p:spPr>
            <a:xfrm>
              <a:off x="2286000" y="1752600"/>
              <a:ext cx="1524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Monoclinic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F3373C93-370E-4C76-B55D-EBD5BDEE5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2438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b="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Base-Centered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43711AB-F3A1-42E4-86F4-4F689A7C5864}"/>
                </a:ext>
              </a:extLst>
            </p:cNvPr>
            <p:cNvSpPr txBox="1"/>
            <p:nvPr/>
          </p:nvSpPr>
          <p:spPr>
            <a:xfrm>
              <a:off x="304800" y="3733800"/>
              <a:ext cx="20574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Orthorhombic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98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0019-71C4-47E0-9EDA-B4F0198F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     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0FBC-1096-4E7F-A767-DB0033A83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study electronic devices? </a:t>
            </a:r>
          </a:p>
          <a:p>
            <a:r>
              <a:rPr lang="en-US" dirty="0"/>
              <a:t> They are the backbone of modern technology </a:t>
            </a:r>
          </a:p>
          <a:p>
            <a:r>
              <a:rPr lang="en-US" dirty="0"/>
              <a:t>1) Computers. </a:t>
            </a:r>
          </a:p>
          <a:p>
            <a:r>
              <a:rPr lang="en-US" dirty="0"/>
              <a:t>2) Scientific instruments. </a:t>
            </a:r>
          </a:p>
          <a:p>
            <a:r>
              <a:rPr lang="en-US" dirty="0"/>
              <a:t>3) Cars and airplanes (sensors and actuators).</a:t>
            </a:r>
          </a:p>
          <a:p>
            <a:r>
              <a:rPr lang="en-US" dirty="0"/>
              <a:t> 4) Homes (radios, ovens, clocks, clothes dryers, etc.).</a:t>
            </a:r>
          </a:p>
          <a:p>
            <a:r>
              <a:rPr lang="en-US" dirty="0"/>
              <a:t> 5) Public bathrooms (Auto-on sinks and toilets). </a:t>
            </a:r>
          </a:p>
        </p:txBody>
      </p:sp>
    </p:spTree>
    <p:extLst>
      <p:ext uri="{BB962C8B-B14F-4D97-AF65-F5344CB8AC3E}">
        <p14:creationId xmlns:p14="http://schemas.microsoft.com/office/powerpoint/2010/main" val="178331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85F2-34C4-4067-9DDB-374C490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365125"/>
            <a:ext cx="10070910" cy="648571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3A2A-2306-4A30-94A8-8886878F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889"/>
            <a:ext cx="11471807" cy="6458550"/>
          </a:xfrm>
        </p:spPr>
        <p:txBody>
          <a:bodyPr/>
          <a:lstStyle/>
          <a:p>
            <a:r>
              <a:rPr lang="en-US" altLang="en-US" dirty="0"/>
              <a:t>Rhombohedra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1F5A27-E654-41B2-8012-F2C06A8F0236}"/>
              </a:ext>
            </a:extLst>
          </p:cNvPr>
          <p:cNvGrpSpPr/>
          <p:nvPr/>
        </p:nvGrpSpPr>
        <p:grpSpPr>
          <a:xfrm>
            <a:off x="506124" y="1339327"/>
            <a:ext cx="8882798" cy="4596558"/>
            <a:chOff x="762000" y="1828801"/>
            <a:chExt cx="7585075" cy="4362509"/>
          </a:xfrm>
          <a:solidFill>
            <a:schemeClr val="bg1"/>
          </a:solidFill>
        </p:grpSpPr>
        <p:pic>
          <p:nvPicPr>
            <p:cNvPr id="21" name="Picture 20" descr="80px-Triclinic.svg.png">
              <a:extLst>
                <a:ext uri="{FF2B5EF4-FFF2-40B4-BE49-F238E27FC236}">
                  <a16:creationId xmlns:a16="http://schemas.microsoft.com/office/drawing/2014/main" id="{8F02E492-4EB7-41A8-A69F-05759992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2057400"/>
              <a:ext cx="1371600" cy="1646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80px-Monoclinic.svg.png">
              <a:extLst>
                <a:ext uri="{FF2B5EF4-FFF2-40B4-BE49-F238E27FC236}">
                  <a16:creationId xmlns:a16="http://schemas.microsoft.com/office/drawing/2014/main" id="{45770ED3-D12B-4EE9-BAB5-A09EE3A4E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0313" y="1828801"/>
              <a:ext cx="1146175" cy="1722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80px-Orthorhombic.svg.png">
              <a:extLst>
                <a:ext uri="{FF2B5EF4-FFF2-40B4-BE49-F238E27FC236}">
                  <a16:creationId xmlns:a16="http://schemas.microsoft.com/office/drawing/2014/main" id="{533CCFDB-1D02-4439-9EE0-3C52A4BC3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4259263"/>
              <a:ext cx="1208088" cy="16160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80px-Orthorhombic-base-centered.svg.png">
              <a:extLst>
                <a:ext uri="{FF2B5EF4-FFF2-40B4-BE49-F238E27FC236}">
                  <a16:creationId xmlns:a16="http://schemas.microsoft.com/office/drawing/2014/main" id="{BB45DCF9-2CB5-4CD0-B845-DE667E40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1800" y="4267200"/>
              <a:ext cx="1219200" cy="1417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80px-Orthorhombic-body-centered.svg.png">
              <a:extLst>
                <a:ext uri="{FF2B5EF4-FFF2-40B4-BE49-F238E27FC236}">
                  <a16:creationId xmlns:a16="http://schemas.microsoft.com/office/drawing/2014/main" id="{EE7AB290-82BF-4D67-89D9-EEAF6A69C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29200" y="4287838"/>
              <a:ext cx="1208088" cy="1406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80px-Orthorhombic-face-centered.svg.png">
              <a:extLst>
                <a:ext uri="{FF2B5EF4-FFF2-40B4-BE49-F238E27FC236}">
                  <a16:creationId xmlns:a16="http://schemas.microsoft.com/office/drawing/2014/main" id="{F698F63E-5A10-4106-9DD4-199F2D740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6600" y="4219575"/>
              <a:ext cx="1260475" cy="1466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9832349F-802D-4B1D-81F3-BE12979FA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36576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latin typeface="Arial" charset="0"/>
                  <a:cs typeface="Times New Roman" charset="0"/>
                </a:rPr>
                <a:t>Simple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0FCB7491-17EF-41BA-926E-E9740435E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657600"/>
              <a:ext cx="1752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latin typeface="Arial" charset="0"/>
                  <a:cs typeface="Times New Roman" charset="0"/>
                </a:rPr>
                <a:t>Body-Centered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325535B4-8975-47FA-A061-1354AEE81D6C}"/>
                </a:ext>
              </a:extLst>
            </p:cNvPr>
            <p:cNvSpPr txBox="1"/>
            <p:nvPr/>
          </p:nvSpPr>
          <p:spPr>
            <a:xfrm>
              <a:off x="838200" y="3703637"/>
              <a:ext cx="1110431" cy="671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Times New Roman" charset="0"/>
                </a:rPr>
                <a:t>Hexagohhhhmml</a:t>
              </a: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0FE937A7-71DE-4CC3-83A5-56DFEEA4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791200"/>
              <a:ext cx="1295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latin typeface="Arial" charset="0"/>
                  <a:cs typeface="Times New Roman" charset="0"/>
                </a:rPr>
                <a:t>Simple</a:t>
              </a:r>
            </a:p>
          </p:txBody>
        </p:sp>
        <p:sp>
          <p:nvSpPr>
            <p:cNvPr id="31" name="TextBox 22">
              <a:extLst>
                <a:ext uri="{FF2B5EF4-FFF2-40B4-BE49-F238E27FC236}">
                  <a16:creationId xmlns:a16="http://schemas.microsoft.com/office/drawing/2014/main" id="{13BF9FFA-DD14-44B2-9D64-DC377B272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791200"/>
              <a:ext cx="1752600" cy="37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 err="1">
                  <a:latin typeface="Arial" charset="0"/>
                  <a:cs typeface="Times New Roman" charset="0"/>
                </a:rPr>
                <a:t>ntered</a:t>
              </a:r>
              <a:endParaRPr lang="en-US" i="1" dirty="0">
                <a:latin typeface="Arial" charset="0"/>
                <a:cs typeface="Times New Roman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676E3C8-90B2-40B9-8A05-403F9F633E8D}"/>
              </a:ext>
            </a:extLst>
          </p:cNvPr>
          <p:cNvSpPr txBox="1"/>
          <p:nvPr/>
        </p:nvSpPr>
        <p:spPr>
          <a:xfrm>
            <a:off x="5563776" y="1128669"/>
            <a:ext cx="163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Tetragonal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C4B04B-02DE-465F-8947-ACAF59D6284F}"/>
              </a:ext>
            </a:extLst>
          </p:cNvPr>
          <p:cNvSpPr txBox="1"/>
          <p:nvPr/>
        </p:nvSpPr>
        <p:spPr>
          <a:xfrm flipH="1">
            <a:off x="286602" y="5904042"/>
            <a:ext cx="121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Hexagonal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79A146-0E58-4185-BFAE-10DF34E529E4}"/>
              </a:ext>
            </a:extLst>
          </p:cNvPr>
          <p:cNvSpPr txBox="1"/>
          <p:nvPr/>
        </p:nvSpPr>
        <p:spPr>
          <a:xfrm>
            <a:off x="2953249" y="5732060"/>
            <a:ext cx="121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1DA4B5-158C-4A4D-B91B-DBAC9F096556}"/>
              </a:ext>
            </a:extLst>
          </p:cNvPr>
          <p:cNvSpPr txBox="1"/>
          <p:nvPr/>
        </p:nvSpPr>
        <p:spPr>
          <a:xfrm>
            <a:off x="3093997" y="3429000"/>
            <a:ext cx="81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E0F5E3-A714-4FEF-AB17-D5F73011B1AB}"/>
              </a:ext>
            </a:extLst>
          </p:cNvPr>
          <p:cNvSpPr txBox="1"/>
          <p:nvPr/>
        </p:nvSpPr>
        <p:spPr>
          <a:xfrm>
            <a:off x="5503396" y="3314748"/>
            <a:ext cx="7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710F1C-BB34-417E-9647-4B02207C765F}"/>
              </a:ext>
            </a:extLst>
          </p:cNvPr>
          <p:cNvSpPr txBox="1"/>
          <p:nvPr/>
        </p:nvSpPr>
        <p:spPr>
          <a:xfrm>
            <a:off x="8281432" y="3429000"/>
            <a:ext cx="5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CEFF-24D3-437C-BA27-8B176890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en-US" b="1" dirty="0"/>
              <a:t>               The 14 Bravais Lattice</a:t>
            </a:r>
          </a:p>
        </p:txBody>
      </p:sp>
      <p:pic>
        <p:nvPicPr>
          <p:cNvPr id="4" name="Content Placeholder 3" descr="80px-Triclinic.svg.png">
            <a:extLst>
              <a:ext uri="{FF2B5EF4-FFF2-40B4-BE49-F238E27FC236}">
                <a16:creationId xmlns:a16="http://schemas.microsoft.com/office/drawing/2014/main" id="{88D57610-4F2F-4895-81D6-0380E2A78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248">
            <a:off x="1815152" y="1910687"/>
            <a:ext cx="6100548" cy="4575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4F383-1251-4465-957B-8011DBFAA128}"/>
              </a:ext>
            </a:extLst>
          </p:cNvPr>
          <p:cNvSpPr txBox="1"/>
          <p:nvPr/>
        </p:nvSpPr>
        <p:spPr>
          <a:xfrm>
            <a:off x="7915700" y="2893325"/>
            <a:ext cx="2756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Triclinic</a:t>
            </a:r>
          </a:p>
        </p:txBody>
      </p:sp>
    </p:spTree>
    <p:extLst>
      <p:ext uri="{BB962C8B-B14F-4D97-AF65-F5344CB8AC3E}">
        <p14:creationId xmlns:p14="http://schemas.microsoft.com/office/powerpoint/2010/main" val="1532675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CEFF-24D3-437C-BA27-8B176890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en-US" b="1" dirty="0"/>
              <a:t>               The 14 Bravais Lattice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F383-1251-4465-957B-8011DBFAA128}"/>
              </a:ext>
            </a:extLst>
          </p:cNvPr>
          <p:cNvSpPr txBox="1"/>
          <p:nvPr/>
        </p:nvSpPr>
        <p:spPr>
          <a:xfrm>
            <a:off x="7915700" y="2893325"/>
            <a:ext cx="2756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Triclinic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64E28-D70C-4478-AF9F-D7FF3E20D134}"/>
              </a:ext>
            </a:extLst>
          </p:cNvPr>
          <p:cNvSpPr txBox="1"/>
          <p:nvPr/>
        </p:nvSpPr>
        <p:spPr>
          <a:xfrm>
            <a:off x="4708478" y="1746913"/>
            <a:ext cx="1583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/>
              <a:t>a</a:t>
            </a:r>
            <a:r>
              <a:rPr lang="en-US" altLang="en-US" sz="2000" b="1" dirty="0">
                <a:sym typeface="Symbol" panose="05050102010706020507" pitchFamily="18" charset="2"/>
              </a:rPr>
              <a:t> b  c</a:t>
            </a:r>
            <a:endParaRPr lang="en-US" altLang="en-US" sz="2000" b="1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43384-DA7C-450F-85F3-212D0BE7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825625"/>
            <a:ext cx="9033681" cy="3872316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dirty="0">
                <a:sym typeface="Symbol" panose="05050102010706020507" pitchFamily="18" charset="2"/>
              </a:rPr>
              <a:t> b  c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7" name="Picture 6" descr="80px-Triclinic.svg.png">
            <a:extLst>
              <a:ext uri="{FF2B5EF4-FFF2-40B4-BE49-F238E27FC236}">
                <a16:creationId xmlns:a16="http://schemas.microsoft.com/office/drawing/2014/main" id="{88D57610-4F2F-4895-81D6-0380E2A7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2763"/>
            <a:ext cx="2743200" cy="329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1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17EB-0EE1-40E0-92CB-74BE011E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r>
              <a:rPr lang="en-US" b="1" dirty="0"/>
              <a:t>Monoclinic</a:t>
            </a:r>
          </a:p>
        </p:txBody>
      </p:sp>
      <p:pic>
        <p:nvPicPr>
          <p:cNvPr id="4" name="Content Placeholder 3" descr="80px-Monoclinic.svg.png">
            <a:extLst>
              <a:ext uri="{FF2B5EF4-FFF2-40B4-BE49-F238E27FC236}">
                <a16:creationId xmlns:a16="http://schemas.microsoft.com/office/drawing/2014/main" id="{09A7A12F-B208-43E0-8820-514D9CB67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6" y="1776364"/>
            <a:ext cx="2578716" cy="44858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80px-Monoclinic-base-centered.svg.png">
            <a:extLst>
              <a:ext uri="{FF2B5EF4-FFF2-40B4-BE49-F238E27FC236}">
                <a16:creationId xmlns:a16="http://schemas.microsoft.com/office/drawing/2014/main" id="{0D3C6E01-EA76-43E7-B7ED-270B17F78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1" y="1457467"/>
            <a:ext cx="2756136" cy="43048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BE6D7-B205-46DE-B3CC-BF3CED583E27}"/>
              </a:ext>
            </a:extLst>
          </p:cNvPr>
          <p:cNvSpPr txBox="1"/>
          <p:nvPr/>
        </p:nvSpPr>
        <p:spPr>
          <a:xfrm>
            <a:off x="2565779" y="6492875"/>
            <a:ext cx="105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29891-33EB-4D24-BD3C-2C1722ADE608}"/>
              </a:ext>
            </a:extLst>
          </p:cNvPr>
          <p:cNvSpPr txBox="1"/>
          <p:nvPr/>
        </p:nvSpPr>
        <p:spPr>
          <a:xfrm>
            <a:off x="8284191" y="6086901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centered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07334-8F2A-4A9A-BA21-56253F5E9B72}"/>
              </a:ext>
            </a:extLst>
          </p:cNvPr>
          <p:cNvSpPr txBox="1"/>
          <p:nvPr/>
        </p:nvSpPr>
        <p:spPr>
          <a:xfrm>
            <a:off x="4822211" y="1457467"/>
            <a:ext cx="1810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a</a:t>
            </a:r>
            <a:r>
              <a:rPr lang="en-US" altLang="en-US" sz="2400" b="1" dirty="0">
                <a:sym typeface="Symbol" panose="05050102010706020507" pitchFamily="18" charset="2"/>
              </a:rPr>
              <a:t> b  c</a:t>
            </a:r>
            <a:endParaRPr lang="en-US" alt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1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A130-DA69-444C-A79D-111481B5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ORTHORHOMBIC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/>
          </a:p>
        </p:txBody>
      </p:sp>
      <p:pic>
        <p:nvPicPr>
          <p:cNvPr id="4" name="Content Placeholder 3" descr="80px-Orthorhombic.svg.png">
            <a:extLst>
              <a:ext uri="{FF2B5EF4-FFF2-40B4-BE49-F238E27FC236}">
                <a16:creationId xmlns:a16="http://schemas.microsoft.com/office/drawing/2014/main" id="{66D53135-A808-48C8-B892-0A1F36A9A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2" y="1066566"/>
            <a:ext cx="1890454" cy="27411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80px-Orthorhombic-base-centered.svg.png">
            <a:extLst>
              <a:ext uri="{FF2B5EF4-FFF2-40B4-BE49-F238E27FC236}">
                <a16:creationId xmlns:a16="http://schemas.microsoft.com/office/drawing/2014/main" id="{67E3F3C9-DCB9-46B4-B231-CB37C0E2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95" y="1978520"/>
            <a:ext cx="1676400" cy="2432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80px-Orthorhombic-body-centered.svg.png">
            <a:extLst>
              <a:ext uri="{FF2B5EF4-FFF2-40B4-BE49-F238E27FC236}">
                <a16:creationId xmlns:a16="http://schemas.microsoft.com/office/drawing/2014/main" id="{C437568E-3109-4583-AAA6-8A6B713FB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25" y="1478017"/>
            <a:ext cx="152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80px-Orthorhombic-face-centered.svg.png">
            <a:extLst>
              <a:ext uri="{FF2B5EF4-FFF2-40B4-BE49-F238E27FC236}">
                <a16:creationId xmlns:a16="http://schemas.microsoft.com/office/drawing/2014/main" id="{DED30E9B-7893-4D3F-B69E-E7A281993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30" y="4909275"/>
            <a:ext cx="1876570" cy="24314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0A463-EB46-44CF-9A83-BFB1718B07F9}"/>
              </a:ext>
            </a:extLst>
          </p:cNvPr>
          <p:cNvSpPr txBox="1"/>
          <p:nvPr/>
        </p:nvSpPr>
        <p:spPr>
          <a:xfrm>
            <a:off x="947263" y="4139833"/>
            <a:ext cx="9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E3C05-C055-456F-A37A-D45BA2A11BD8}"/>
              </a:ext>
            </a:extLst>
          </p:cNvPr>
          <p:cNvSpPr/>
          <p:nvPr/>
        </p:nvSpPr>
        <p:spPr>
          <a:xfrm>
            <a:off x="5158831" y="1622484"/>
            <a:ext cx="1689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Base centered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F47A0-7FD1-4CA2-8C0E-824B41A950DC}"/>
              </a:ext>
            </a:extLst>
          </p:cNvPr>
          <p:cNvSpPr/>
          <p:nvPr/>
        </p:nvSpPr>
        <p:spPr>
          <a:xfrm>
            <a:off x="8761827" y="1778465"/>
            <a:ext cx="1801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Body centered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DBF0F-F597-4775-B1F6-BED5D372E67C}"/>
              </a:ext>
            </a:extLst>
          </p:cNvPr>
          <p:cNvSpPr/>
          <p:nvPr/>
        </p:nvSpPr>
        <p:spPr>
          <a:xfrm>
            <a:off x="6486658" y="4509165"/>
            <a:ext cx="1645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Face centered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AE52C-221C-479D-8503-2C6FF913EB5C}"/>
              </a:ext>
            </a:extLst>
          </p:cNvPr>
          <p:cNvSpPr txBox="1"/>
          <p:nvPr/>
        </p:nvSpPr>
        <p:spPr>
          <a:xfrm>
            <a:off x="3065512" y="1113419"/>
            <a:ext cx="168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b="1" dirty="0">
                <a:sym typeface="Symbol" panose="05050102010706020507" pitchFamily="18" charset="2"/>
              </a:rPr>
              <a:t></a:t>
            </a:r>
            <a:r>
              <a:rPr lang="en-US" altLang="en-US" sz="2400" b="1" dirty="0">
                <a:sym typeface="Symbol" panose="05050102010706020507" pitchFamily="18" charset="2"/>
              </a:rPr>
              <a:t>= </a:t>
            </a:r>
            <a:r>
              <a:rPr lang="el-GR" altLang="en-US" sz="2400" b="1" dirty="0"/>
              <a:t>β</a:t>
            </a:r>
            <a:r>
              <a:rPr lang="en-US" altLang="en-US" sz="2400" b="1" dirty="0"/>
              <a:t>=</a:t>
            </a:r>
            <a:r>
              <a:rPr lang="el-GR" altLang="en-US" sz="2400" b="1" dirty="0">
                <a:sym typeface="Symbol" panose="05050102010706020507" pitchFamily="18" charset="2"/>
              </a:rPr>
              <a:t></a:t>
            </a:r>
            <a:r>
              <a:rPr lang="en-US" altLang="en-US" sz="2400" b="1" dirty="0">
                <a:sym typeface="Symbol" panose="05050102010706020507" pitchFamily="18" charset="2"/>
              </a:rPr>
              <a:t> = 90</a:t>
            </a:r>
            <a:endParaRPr lang="en-US" alt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1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0B63-0681-4513-9E79-2025539E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72" y="286603"/>
            <a:ext cx="9961727" cy="100993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RHOMBOHEDRAL or TRIGONAL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/>
          </a:p>
        </p:txBody>
      </p:sp>
      <p:pic>
        <p:nvPicPr>
          <p:cNvPr id="4" name="Content Placeholder 3" descr="80px-Triclinic.svg.png">
            <a:extLst>
              <a:ext uri="{FF2B5EF4-FFF2-40B4-BE49-F238E27FC236}">
                <a16:creationId xmlns:a16="http://schemas.microsoft.com/office/drawing/2014/main" id="{7A9FF206-B638-43E9-8747-EA3FF8DC0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7" y="1401895"/>
            <a:ext cx="3589361" cy="43072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07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BA9A-74C1-46CA-B176-8EE01607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1" y="365126"/>
            <a:ext cx="9716068" cy="9450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TETRAGONAL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/>
          </a:p>
        </p:txBody>
      </p:sp>
      <p:pic>
        <p:nvPicPr>
          <p:cNvPr id="4" name="Content Placeholder 3" descr="80px-Monoclinic.svg.png">
            <a:extLst>
              <a:ext uri="{FF2B5EF4-FFF2-40B4-BE49-F238E27FC236}">
                <a16:creationId xmlns:a16="http://schemas.microsoft.com/office/drawing/2014/main" id="{7F623364-1F6E-4206-BD82-2ED6C4C53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3" y="1545673"/>
            <a:ext cx="2620370" cy="43563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80px-Monoclinic-base-centered.svg.png">
            <a:extLst>
              <a:ext uri="{FF2B5EF4-FFF2-40B4-BE49-F238E27FC236}">
                <a16:creationId xmlns:a16="http://schemas.microsoft.com/office/drawing/2014/main" id="{0DAE807F-547B-4971-A37F-DCA4FC5C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49" y="1336714"/>
            <a:ext cx="2743199" cy="4565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99D2E-1D1A-480E-9EF7-0EDD670B322B}"/>
              </a:ext>
            </a:extLst>
          </p:cNvPr>
          <p:cNvSpPr txBox="1"/>
          <p:nvPr/>
        </p:nvSpPr>
        <p:spPr>
          <a:xfrm>
            <a:off x="1555845" y="6123542"/>
            <a:ext cx="136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3F3C1E-8C60-4E2C-8E2D-8E7F4804F8BF}"/>
              </a:ext>
            </a:extLst>
          </p:cNvPr>
          <p:cNvSpPr/>
          <p:nvPr/>
        </p:nvSpPr>
        <p:spPr>
          <a:xfrm>
            <a:off x="7586895" y="6123542"/>
            <a:ext cx="1727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Body centered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9FE4E-B71E-4953-AD43-19ACD8923286}"/>
              </a:ext>
            </a:extLst>
          </p:cNvPr>
          <p:cNvSpPr txBox="1"/>
          <p:nvPr/>
        </p:nvSpPr>
        <p:spPr>
          <a:xfrm>
            <a:off x="4217158" y="1310187"/>
            <a:ext cx="1878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000" b="1" dirty="0">
                <a:sym typeface="Symbol" panose="05050102010706020507" pitchFamily="18" charset="2"/>
              </a:rPr>
              <a:t></a:t>
            </a:r>
            <a:r>
              <a:rPr lang="en-US" altLang="en-US" sz="2000" b="1" dirty="0">
                <a:sym typeface="Symbol" panose="05050102010706020507" pitchFamily="18" charset="2"/>
              </a:rPr>
              <a:t>= </a:t>
            </a:r>
            <a:r>
              <a:rPr lang="el-GR" altLang="en-US" sz="2000" b="1" dirty="0"/>
              <a:t>β</a:t>
            </a:r>
            <a:r>
              <a:rPr lang="en-US" altLang="en-US" sz="2000" b="1" dirty="0"/>
              <a:t>=</a:t>
            </a:r>
            <a:r>
              <a:rPr lang="el-GR" altLang="en-US" sz="2000" b="1" dirty="0">
                <a:sym typeface="Symbol" panose="05050102010706020507" pitchFamily="18" charset="2"/>
              </a:rPr>
              <a:t></a:t>
            </a:r>
            <a:r>
              <a:rPr lang="en-US" altLang="en-US" sz="2000" b="1" dirty="0">
                <a:sym typeface="Symbol" panose="05050102010706020507" pitchFamily="18" charset="2"/>
              </a:rPr>
              <a:t> = 90</a:t>
            </a:r>
            <a:endParaRPr lang="en-US" alt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7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DD4D-C6F9-43D6-AC7F-3F76900B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Hexagonal</a:t>
            </a:r>
          </a:p>
        </p:txBody>
      </p:sp>
      <p:pic>
        <p:nvPicPr>
          <p:cNvPr id="4" name="Content Placeholder 3" descr="80px-Orthorhombic.svg.png">
            <a:extLst>
              <a:ext uri="{FF2B5EF4-FFF2-40B4-BE49-F238E27FC236}">
                <a16:creationId xmlns:a16="http://schemas.microsoft.com/office/drawing/2014/main" id="{C48103D4-BAF1-45C7-B2D8-9A62121B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2189097"/>
            <a:ext cx="3821373" cy="5111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EBD64-8782-413D-B8E0-A33D2C5DC83A}"/>
              </a:ext>
            </a:extLst>
          </p:cNvPr>
          <p:cNvSpPr txBox="1"/>
          <p:nvPr/>
        </p:nvSpPr>
        <p:spPr>
          <a:xfrm>
            <a:off x="4237629" y="1690688"/>
            <a:ext cx="2599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b="1" dirty="0">
                <a:sym typeface="Symbol" panose="05050102010706020507" pitchFamily="18" charset="2"/>
              </a:rPr>
              <a:t></a:t>
            </a:r>
            <a:r>
              <a:rPr lang="en-US" altLang="en-US" sz="2400" b="1" dirty="0">
                <a:sym typeface="Symbol" panose="05050102010706020507" pitchFamily="18" charset="2"/>
              </a:rPr>
              <a:t>= </a:t>
            </a:r>
            <a:r>
              <a:rPr lang="el-GR" altLang="en-US" sz="2400" b="1" dirty="0"/>
              <a:t>β</a:t>
            </a:r>
            <a:r>
              <a:rPr lang="en-US" altLang="en-US" sz="2400" b="1" dirty="0"/>
              <a:t>=90, </a:t>
            </a:r>
            <a:r>
              <a:rPr lang="el-GR" altLang="en-US" sz="2400" b="1" dirty="0">
                <a:sym typeface="Symbol" panose="05050102010706020507" pitchFamily="18" charset="2"/>
              </a:rPr>
              <a:t></a:t>
            </a:r>
            <a:r>
              <a:rPr lang="en-US" altLang="en-US" sz="2400" b="1" dirty="0">
                <a:sym typeface="Symbol" panose="05050102010706020507" pitchFamily="18" charset="2"/>
              </a:rPr>
              <a:t> = 120</a:t>
            </a:r>
            <a:endParaRPr lang="en-US" alt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E243-96D5-4961-8060-25627D51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9902"/>
          </a:xfrm>
        </p:spPr>
        <p:txBody>
          <a:bodyPr/>
          <a:lstStyle/>
          <a:p>
            <a:pPr algn="ctr"/>
            <a:r>
              <a:rPr lang="en-US" b="1" dirty="0"/>
              <a:t>Cubic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C0AA-E381-4391-BD26-898FBA49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173707"/>
            <a:ext cx="10644116" cy="5003256"/>
          </a:xfrm>
        </p:spPr>
        <p:txBody>
          <a:bodyPr/>
          <a:lstStyle/>
          <a:p>
            <a:r>
              <a:rPr lang="en-US" dirty="0"/>
              <a:t>3 cubic crystal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C010F0-F761-4586-82BA-92534E26D148}"/>
              </a:ext>
            </a:extLst>
          </p:cNvPr>
          <p:cNvGrpSpPr/>
          <p:nvPr/>
        </p:nvGrpSpPr>
        <p:grpSpPr>
          <a:xfrm>
            <a:off x="2209800" y="1857345"/>
            <a:ext cx="7772400" cy="3143310"/>
            <a:chOff x="838200" y="2590800"/>
            <a:chExt cx="7772400" cy="3143310"/>
          </a:xfrm>
          <a:solidFill>
            <a:schemeClr val="bg1"/>
          </a:solidFill>
        </p:grpSpPr>
        <p:pic>
          <p:nvPicPr>
            <p:cNvPr id="5" name="Picture 4" descr="80px-Orthorhombic-base-centered.svg.png">
              <a:extLst>
                <a:ext uri="{FF2B5EF4-FFF2-40B4-BE49-F238E27FC236}">
                  <a16:creationId xmlns:a16="http://schemas.microsoft.com/office/drawing/2014/main" id="{EA0BEC8A-09FC-4DDC-B79A-F2E72F59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2667000"/>
              <a:ext cx="1981200" cy="2303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80px-Orthorhombic-body-centered.svg.png">
              <a:extLst>
                <a:ext uri="{FF2B5EF4-FFF2-40B4-BE49-F238E27FC236}">
                  <a16:creationId xmlns:a16="http://schemas.microsoft.com/office/drawing/2014/main" id="{E818CE4E-29EA-42E7-9E21-F3B10309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667000"/>
              <a:ext cx="1963738" cy="228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80px-Orthorhombic-face-centered.svg.png">
              <a:extLst>
                <a:ext uri="{FF2B5EF4-FFF2-40B4-BE49-F238E27FC236}">
                  <a16:creationId xmlns:a16="http://schemas.microsoft.com/office/drawing/2014/main" id="{B0F1D9C4-C885-4A00-BAF0-56A8CEA8A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2590800"/>
              <a:ext cx="2057400" cy="2393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9625E95E-422D-42F4-AA4C-4EB044618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5334000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Simple</a:t>
              </a: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D8A43177-2DAF-479B-B10A-FD5CE0195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533400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Body-Centered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93887229-6120-4143-A978-C107FC4C5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5334000"/>
              <a:ext cx="213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FFCC"/>
                  </a:solidFill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Face-Centered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96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5408-282A-4F11-8276-8C3861C0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0" y="365126"/>
            <a:ext cx="10384809" cy="9450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 Outcomes(Objectives)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7BEA-2ED9-4AED-A424-77E8BF6E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" y="982640"/>
            <a:ext cx="11190027" cy="51943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Can explain crystal systems, Diffraction and Reciprocal space.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Defines Crystal, Lattice, Unit cell and Translation vectors.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Explains Crystal systems, Crystal planes and directions, Miller indices, Diffraction of waves by crystals and Bragg’s law.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Knows Reciprocal space, Reciprocal lattice, Construction of reciprocal lattice, Reciprocal lattice vectors and Diffraction condition.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Explains Reciprocal space and Laue equations and Brillouin zone.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Can explain bonding types in crystals.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Defines Bonds in crystals, Van der Waals-London interaction, Repulsive interaction and Binding energy.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Knows Ionic crystal, Madelung energy and constant.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Defines Covalent, Metallic and Hydrogen bonds.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8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36AA-51B4-4CF3-AAB2-72DD8B45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54" y="365125"/>
            <a:ext cx="9252045" cy="4537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Con’t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E70F-93D8-40ED-A0E0-BC9AE251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1173707"/>
            <a:ext cx="10835185" cy="5319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Can explain Phonons and Thermal properties of phonons.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Explains Phono-crystal interactions, Monoatomic and diatomic linear chain.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Explains Optic and Acoustic phonon modes.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Defines Thermal properties of phonons, heat capacity of phonons, Density of states and Density of states models of Debye and Einstein.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Can explain Free electron gas model and band models.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Explains Fermi free electron gas, Fermi-Dirac distribution and temperature.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4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B947-8645-4EAE-B102-A15EA9E6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632" y="499872"/>
            <a:ext cx="4974336" cy="1146048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Solid State Physics (Introduction)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8E4C0-3004-417B-BB55-7A829834B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1865376"/>
            <a:ext cx="9680448" cy="4645152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Definition of a Solid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i="1" dirty="0"/>
              <a:t>Solid State Physics</a:t>
            </a:r>
            <a:r>
              <a:rPr lang="en-US" dirty="0"/>
              <a:t> deals - as the name  implies - with the physical properties of solid materials.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A material is referred to as solid if it is composed of a larger number (</a:t>
            </a:r>
            <a:r>
              <a:rPr lang="en-US" dirty="0">
                <a:effectLst/>
              </a:rPr>
              <a:t>∝</a:t>
            </a:r>
            <a:r>
              <a:rPr lang="en-US" dirty="0"/>
              <a:t>10</a:t>
            </a:r>
            <a:r>
              <a:rPr lang="en-US" baseline="30000" dirty="0"/>
              <a:t>23</a:t>
            </a:r>
            <a:r>
              <a:rPr lang="en-US" dirty="0"/>
              <a:t>) of smallest constituents (atoms, molecules, …) which are in fixed positions and very tightly packed with a strong mutual attraction.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Ideal solids are incompressible just as liquids but in contrast to liquids solids show a strong resistance to shear stress which can be regarded as the main distinctive feature.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Due to these properties usually strong forces/torques are required to change the shape of a solid. 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1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B300-EA42-426A-A107-BA367C5F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DD23-7546-43AB-89BD-9959A0845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072896"/>
            <a:ext cx="10780776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2. Common Classification of Solids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most common classification of solids regards the extend of inner order on a large scale.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Solids which exhibit a very regular, periodic structure are referred to as </a:t>
            </a:r>
            <a:r>
              <a:rPr lang="en-US" dirty="0">
                <a:hlinkClick r:id="rId2"/>
              </a:rPr>
              <a:t>crystals</a:t>
            </a:r>
            <a:r>
              <a:rPr lang="en-US" dirty="0"/>
              <a:t> while solids with no such positional large scale order are called </a:t>
            </a:r>
            <a:r>
              <a:rPr lang="en-US" i="1" dirty="0"/>
              <a:t>amorphous(</a:t>
            </a:r>
            <a:r>
              <a:rPr lang="en-US" i="1" dirty="0" err="1"/>
              <a:t>noncrystal</a:t>
            </a:r>
            <a:r>
              <a:rPr lang="en-US" i="1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solids have their origin in a molten substance that is cooled down.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When this cooling process is slow enough, the constituents have enough time to arrange themselves in the positions of lowest energy which usually produces a very regular pattern.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Materials that only consist of single atoms or very simple molecules therefore often form </a:t>
            </a:r>
            <a:r>
              <a:rPr lang="en-US" dirty="0">
                <a:hlinkClick r:id="rId2"/>
              </a:rPr>
              <a:t>crystals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exception is glass which has a highly unordered (</a:t>
            </a:r>
            <a:r>
              <a:rPr lang="en-US" dirty="0">
                <a:hlinkClick r:id="rId3"/>
              </a:rPr>
              <a:t>amorphous</a:t>
            </a:r>
            <a:r>
              <a:rPr lang="en-US" dirty="0"/>
              <a:t>) structure (due to rather fast cooling processes).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Large molecules as for instance in organic materials or plastics usually also form </a:t>
            </a:r>
            <a:r>
              <a:rPr lang="en-US" dirty="0">
                <a:hlinkClick r:id="rId3"/>
              </a:rPr>
              <a:t>amorphous</a:t>
            </a:r>
            <a:r>
              <a:rPr lang="en-US" dirty="0"/>
              <a:t> solids.</a:t>
            </a:r>
          </a:p>
        </p:txBody>
      </p:sp>
    </p:spTree>
    <p:extLst>
      <p:ext uri="{BB962C8B-B14F-4D97-AF65-F5344CB8AC3E}">
        <p14:creationId xmlns:p14="http://schemas.microsoft.com/office/powerpoint/2010/main" val="38377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C509-AE6A-46E0-81D0-CAAAE965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365125"/>
            <a:ext cx="10561320" cy="768731"/>
          </a:xfrm>
        </p:spPr>
        <p:txBody>
          <a:bodyPr/>
          <a:lstStyle/>
          <a:p>
            <a:pPr algn="ctr"/>
            <a:r>
              <a:rPr lang="en-US" dirty="0" err="1"/>
              <a:t>Con’t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49E2A-76A5-4FDB-9259-89714FD17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98" y="1133856"/>
            <a:ext cx="8302365" cy="268074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07DE83-09BA-4E93-8997-3B4775878338}"/>
              </a:ext>
            </a:extLst>
          </p:cNvPr>
          <p:cNvSpPr/>
          <p:nvPr/>
        </p:nvSpPr>
        <p:spPr>
          <a:xfrm>
            <a:off x="792481" y="4194048"/>
            <a:ext cx="81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Figure1.</a:t>
            </a:r>
            <a:r>
              <a:rPr lang="en-US" sz="2000" dirty="0"/>
              <a:t> </a:t>
            </a:r>
            <a:r>
              <a:rPr lang="en-US" sz="2400" dirty="0"/>
              <a:t>The ideal crystal has a high </a:t>
            </a:r>
            <a:r>
              <a:rPr lang="en-US" sz="2400" b="1" dirty="0"/>
              <a:t>periodic order </a:t>
            </a:r>
            <a:r>
              <a:rPr lang="en-US" sz="2400" dirty="0"/>
              <a:t>which is maintained through the whole crystal whereas an amorphous material is </a:t>
            </a:r>
            <a:r>
              <a:rPr lang="en-US" sz="2400" b="1" dirty="0"/>
              <a:t>completely unordered</a:t>
            </a:r>
            <a:r>
              <a:rPr lang="en-US" sz="2400" dirty="0"/>
              <a:t>. A polycrystalline material is composed of small crystalline groups (</a:t>
            </a:r>
            <a:r>
              <a:rPr lang="en-US" sz="2400" i="1" dirty="0"/>
              <a:t>crystallites</a:t>
            </a:r>
            <a:r>
              <a:rPr lang="en-US" sz="2400" dirty="0"/>
              <a:t>) which have however </a:t>
            </a:r>
            <a:r>
              <a:rPr lang="en-US" sz="2400" b="1" dirty="0"/>
              <a:t>different orientations</a:t>
            </a:r>
            <a:r>
              <a:rPr lang="en-US" sz="2400" dirty="0"/>
              <a:t>. The boundaries between these groups are therefore called </a:t>
            </a:r>
            <a:r>
              <a:rPr lang="en-US" sz="2400" i="1" dirty="0"/>
              <a:t>grain boundaries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92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8481-88E2-4EFF-8DBF-FF2D14D9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5179"/>
          </a:xfrm>
        </p:spPr>
        <p:txBody>
          <a:bodyPr/>
          <a:lstStyle/>
          <a:p>
            <a:r>
              <a:rPr lang="en-US" b="1" dirty="0"/>
              <a:t>                Lattice, Basis and Crystal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832B4-4C19-46B5-B03A-72AC574A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A </a:t>
            </a:r>
            <a:r>
              <a:rPr lang="en-US" b="1" i="1" dirty="0"/>
              <a:t>lattice</a:t>
            </a:r>
            <a:r>
              <a:rPr lang="en-US" b="1" dirty="0"/>
              <a:t> </a:t>
            </a:r>
            <a:r>
              <a:rPr lang="en-US" dirty="0"/>
              <a:t>is in general defined as a discrete but infinite regular arrangement of points (</a:t>
            </a:r>
            <a:r>
              <a:rPr lang="en-US" i="1" dirty="0"/>
              <a:t>lattice sites</a:t>
            </a:r>
            <a:r>
              <a:rPr lang="en-US" dirty="0"/>
              <a:t>) in a vector space.</a:t>
            </a:r>
          </a:p>
          <a:p>
            <a:pPr marL="0" indent="0">
              <a:buNone/>
            </a:pPr>
            <a:r>
              <a:rPr lang="en-US" dirty="0"/>
              <a:t>1.1. </a:t>
            </a:r>
            <a:r>
              <a:rPr lang="en-US" b="1" dirty="0"/>
              <a:t>Bravais Lattice: </a:t>
            </a:r>
            <a:r>
              <a:rPr lang="en-US" dirty="0"/>
              <a:t>In </a:t>
            </a:r>
            <a:r>
              <a:rPr lang="en-US" dirty="0">
                <a:hlinkClick r:id="rId2"/>
              </a:rPr>
              <a:t>solid state physics</a:t>
            </a:r>
            <a:r>
              <a:rPr lang="en-US" dirty="0"/>
              <a:t> one usually encounters </a:t>
            </a:r>
            <a:r>
              <a:rPr lang="en-US" dirty="0">
                <a:hlinkClick r:id="rId3"/>
              </a:rPr>
              <a:t>lattices</a:t>
            </a:r>
            <a:r>
              <a:rPr lang="en-US" dirty="0"/>
              <a:t> which exhibit a discrete translational symmetry.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one considers for instance the vector space R</a:t>
            </a:r>
            <a:r>
              <a:rPr lang="en-US" baseline="30000" dirty="0"/>
              <a:t>3</a:t>
            </a:r>
            <a:r>
              <a:rPr lang="en-US" dirty="0"/>
              <a:t> this means that a translation of the whole </a:t>
            </a:r>
            <a:r>
              <a:rPr lang="en-US" dirty="0">
                <a:hlinkClick r:id="rId3"/>
              </a:rPr>
              <a:t>lattice</a:t>
            </a:r>
            <a:r>
              <a:rPr lang="en-US" dirty="0"/>
              <a:t> by any </a:t>
            </a:r>
            <a:r>
              <a:rPr lang="en-US" i="1" dirty="0"/>
              <a:t>translation vector</a:t>
            </a:r>
            <a:r>
              <a:rPr lang="en-US" dirty="0"/>
              <a:t> given by </a:t>
            </a:r>
            <a:endParaRPr lang="en-US" b="1" dirty="0"/>
          </a:p>
          <a:p>
            <a:pPr marL="0" indent="0">
              <a:buNone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T = </a:t>
            </a:r>
            <a:r>
              <a:rPr lang="en-US" altLang="en-US" b="1" i="1" dirty="0">
                <a:solidFill>
                  <a:srgbClr val="0033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b="1" i="1" dirty="0">
                <a:solidFill>
                  <a:srgbClr val="0033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b="1" i="1" dirty="0">
                <a:solidFill>
                  <a:srgbClr val="003399"/>
                </a:solidFill>
                <a:latin typeface="Times New Roman" panose="02020603050405020304" pitchFamily="18" charset="0"/>
              </a:rPr>
              <a:t> o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3      </a:t>
            </a:r>
            <a:r>
              <a:rPr lang="en-US" altLang="en-US" dirty="0"/>
              <a:t>                                  </a:t>
            </a: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(1)             </a:t>
            </a:r>
          </a:p>
          <a:p>
            <a:pPr marL="0" indent="0">
              <a:buNone/>
            </a:pP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                                                                                   Where </a:t>
            </a:r>
            <a:r>
              <a:rPr lang="en-US" altLang="en-US" b="1" baseline="-25000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m,n</a:t>
            </a:r>
            <a:r>
              <a:rPr lang="en-US" altLang="en-US" b="1" baseline="-25000" dirty="0">
                <a:solidFill>
                  <a:srgbClr val="003399"/>
                </a:solidFill>
                <a:latin typeface="Times New Roman" panose="02020603050405020304" pitchFamily="18" charset="0"/>
              </a:rPr>
              <a:t> and o are integers.     </a:t>
            </a:r>
          </a:p>
          <a:p>
            <a:pPr marL="0" indent="0">
              <a:buNone/>
            </a:pPr>
            <a:r>
              <a:rPr lang="en-US" dirty="0"/>
              <a:t>leaves the </a:t>
            </a:r>
            <a:r>
              <a:rPr lang="en-US" dirty="0">
                <a:hlinkClick r:id="rId3"/>
              </a:rPr>
              <a:t>lattice</a:t>
            </a:r>
            <a:r>
              <a:rPr lang="en-US" dirty="0"/>
              <a:t> unchanged.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>
                <a:hlinkClick r:id="rId3"/>
              </a:rPr>
              <a:t>lattice</a:t>
            </a:r>
            <a:r>
              <a:rPr lang="en-US" dirty="0"/>
              <a:t> that can be characterized in this way is referred to as a </a:t>
            </a:r>
            <a:r>
              <a:rPr lang="en-US" i="1" dirty="0"/>
              <a:t>Bravais lattice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5CE-FC5C-4BD3-ACA6-A849C0F2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732155"/>
          </a:xfrm>
        </p:spPr>
        <p:txBody>
          <a:bodyPr/>
          <a:lstStyle/>
          <a:p>
            <a:r>
              <a:rPr lang="en-US" dirty="0"/>
              <a:t>                           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4380-1231-4118-9AF0-5DEA84EF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194816"/>
            <a:ext cx="10683240" cy="49821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All </a:t>
            </a:r>
            <a:r>
              <a:rPr lang="en-US" sz="3600" dirty="0">
                <a:hlinkClick r:id="rId2"/>
              </a:rPr>
              <a:t>lattice points</a:t>
            </a:r>
            <a:r>
              <a:rPr lang="en-US" sz="3600" dirty="0"/>
              <a:t> are equivalent, i.e. all properties remain invariant under translations by any vector </a:t>
            </a:r>
            <a:r>
              <a:rPr lang="en-US" sz="3600" b="1" dirty="0"/>
              <a:t>T</a:t>
            </a:r>
            <a:r>
              <a:rPr lang="en-US" sz="3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Also, an observer sitting on one specific </a:t>
            </a:r>
            <a:r>
              <a:rPr lang="en-US" sz="3600" dirty="0">
                <a:hlinkClick r:id="rId2"/>
              </a:rPr>
              <a:t>lattice point</a:t>
            </a:r>
            <a:r>
              <a:rPr lang="en-US" sz="3600" dirty="0"/>
              <a:t> would see the same environment as when sitting on any other.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However, if there are </a:t>
            </a:r>
            <a:r>
              <a:rPr lang="en-US" sz="3600" dirty="0">
                <a:hlinkClick r:id="rId2"/>
              </a:rPr>
              <a:t>lattice points</a:t>
            </a:r>
            <a:r>
              <a:rPr lang="en-US" sz="3600" dirty="0"/>
              <a:t> with different environments they cannot form a </a:t>
            </a:r>
            <a:r>
              <a:rPr lang="en-US" sz="3600" dirty="0">
                <a:hlinkClick r:id="rId3"/>
              </a:rPr>
              <a:t>Bravais lattice</a:t>
            </a:r>
            <a:r>
              <a:rPr lang="en-US" sz="3600" dirty="0"/>
              <a:t>! (This is an equivalent or other definition of a </a:t>
            </a:r>
            <a:r>
              <a:rPr lang="en-US" sz="3600" dirty="0">
                <a:hlinkClick r:id="rId3"/>
              </a:rPr>
              <a:t>Bravais lattice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1522</Words>
  <Application>Microsoft Office PowerPoint</Application>
  <PresentationFormat>Widescreen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Theme</vt:lpstr>
      <vt:lpstr>Out lines</vt:lpstr>
      <vt:lpstr>                            Motivation</vt:lpstr>
      <vt:lpstr>Learning Outcomes(Objectives) </vt:lpstr>
      <vt:lpstr>Con’t</vt:lpstr>
      <vt:lpstr>Solid State Physics (Introduction) </vt:lpstr>
      <vt:lpstr>Con’t</vt:lpstr>
      <vt:lpstr>Con’t</vt:lpstr>
      <vt:lpstr>                Lattice, Basis and Crystal </vt:lpstr>
      <vt:lpstr>                            Con’t</vt:lpstr>
      <vt:lpstr>        Con’t</vt:lpstr>
      <vt:lpstr>                                  Con’t</vt:lpstr>
      <vt:lpstr>                       Con’t</vt:lpstr>
      <vt:lpstr>Space lattice,Unit Cell, Primitive Cell and Wigner-Seitz Cell </vt:lpstr>
      <vt:lpstr>                              Con’t</vt:lpstr>
      <vt:lpstr>                          Con’t</vt:lpstr>
      <vt:lpstr>The Bravais Lattice</vt:lpstr>
      <vt:lpstr>Con’t</vt:lpstr>
      <vt:lpstr>                             Con’t</vt:lpstr>
      <vt:lpstr>                               Con’t</vt:lpstr>
      <vt:lpstr>                                 Con’t</vt:lpstr>
      <vt:lpstr>               The 14 Bravais Lattice</vt:lpstr>
      <vt:lpstr>               The 14 Bravais Lattice</vt:lpstr>
      <vt:lpstr>                         Monoclinic</vt:lpstr>
      <vt:lpstr>               ORTHORHOMBIC </vt:lpstr>
      <vt:lpstr>RHOMBOHEDRAL or TRIGONAL </vt:lpstr>
      <vt:lpstr>                  TETRAGONAL </vt:lpstr>
      <vt:lpstr>                     Hexagonal</vt:lpstr>
      <vt:lpstr>Cubic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State Physics (Introduction)</dc:title>
  <dc:creator>Lenovo</dc:creator>
  <cp:lastModifiedBy>Lenovo</cp:lastModifiedBy>
  <cp:revision>38</cp:revision>
  <dcterms:created xsi:type="dcterms:W3CDTF">2020-02-26T16:32:04Z</dcterms:created>
  <dcterms:modified xsi:type="dcterms:W3CDTF">2020-02-27T18:23:26Z</dcterms:modified>
</cp:coreProperties>
</file>