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70" r:id="rId4"/>
    <p:sldId id="267" r:id="rId5"/>
    <p:sldId id="268" r:id="rId6"/>
    <p:sldId id="262" r:id="rId7"/>
    <p:sldId id="261" r:id="rId8"/>
    <p:sldId id="265" r:id="rId9"/>
    <p:sldId id="266" r:id="rId10"/>
    <p:sldId id="271" r:id="rId11"/>
    <p:sldId id="272" r:id="rId12"/>
    <p:sldId id="273" r:id="rId13"/>
    <p:sldId id="27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02" y="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1C46-A5C5-4E11-B66B-52C1EA0DDF82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4B35-251A-4177-BF55-EFA006A8D3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1C46-A5C5-4E11-B66B-52C1EA0DDF82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4B35-251A-4177-BF55-EFA006A8D3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1C46-A5C5-4E11-B66B-52C1EA0DDF82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4B35-251A-4177-BF55-EFA006A8D3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1C46-A5C5-4E11-B66B-52C1EA0DDF82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4B35-251A-4177-BF55-EFA006A8D3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1C46-A5C5-4E11-B66B-52C1EA0DDF82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4B35-251A-4177-BF55-EFA006A8D3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1C46-A5C5-4E11-B66B-52C1EA0DDF82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4B35-251A-4177-BF55-EFA006A8D3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1C46-A5C5-4E11-B66B-52C1EA0DDF82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4B35-251A-4177-BF55-EFA006A8D3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1C46-A5C5-4E11-B66B-52C1EA0DDF82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4B35-251A-4177-BF55-EFA006A8D3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1C46-A5C5-4E11-B66B-52C1EA0DDF82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4B35-251A-4177-BF55-EFA006A8D3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1C46-A5C5-4E11-B66B-52C1EA0DDF82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4B35-251A-4177-BF55-EFA006A8D3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11C46-A5C5-4E11-B66B-52C1EA0DDF82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84B35-251A-4177-BF55-EFA006A8D3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11C46-A5C5-4E11-B66B-52C1EA0DDF82}" type="datetimeFigureOut">
              <a:rPr lang="en-US" smtClean="0"/>
              <a:pPr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F84B35-251A-4177-BF55-EFA006A8D3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Strength_training" TargetMode="External"/><Relationship Id="rId2" Type="http://schemas.openxmlformats.org/officeDocument/2006/relationships/hyperlink" Target="https://en.wikipedia.org/wiki/Balance_(ability)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n.wikipedia.org/wiki/Abdomen" TargetMode="External"/><Relationship Id="rId5" Type="http://schemas.openxmlformats.org/officeDocument/2006/relationships/hyperlink" Target="https://en.wikipedia.org/wiki/Agility" TargetMode="External"/><Relationship Id="rId4" Type="http://schemas.openxmlformats.org/officeDocument/2006/relationships/hyperlink" Target="https://en.wikipedia.org/wiki/Flexibility_(anatomy)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Springboard_(gymnastics)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en.wikipedia.org/wiki/File:Skubik_on_Uneven_Bars_2006.JPG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en.wikipedia.org/wiki/File:Dorina_B%C3%B6cz%C3%B6g%C5%91,_balance_beam,_2013.jpg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en.wikipedia.org/wiki/File:Double_ring_leap.jpg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en.wikipedia.org/wiki/Plywood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Discipline" TargetMode="External"/><Relationship Id="rId2" Type="http://schemas.openxmlformats.org/officeDocument/2006/relationships/hyperlink" Target="https://en.wikipedia.org/wiki/Self-confidence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en.wikipedia.org/wiki/Artistic_gymnastics" TargetMode="External"/><Relationship Id="rId4" Type="http://schemas.openxmlformats.org/officeDocument/2006/relationships/hyperlink" Target="https://en.wikipedia.org/wiki/Hellenic_civilization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Gymnastics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F%C3%A9d%C3%A9ration_Internationale_de_Gymnastique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Rhythmic_Gymnastics" TargetMode="External"/><Relationship Id="rId2" Type="http://schemas.openxmlformats.org/officeDocument/2006/relationships/hyperlink" Target="https://en.wikipedia.org/wiki/Artistic_gymnastics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en.wikipedia.org/wiki/Parkour" TargetMode="External"/><Relationship Id="rId4" Type="http://schemas.openxmlformats.org/officeDocument/2006/relationships/hyperlink" Target="https://en.wikipedia.org/wiki/Tumbling_(gymnastics)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en.wikipedia.org/wiki/File:PIked_Tsukahara_L9_Reginals.jpg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0"/>
            <a:ext cx="8610600" cy="94795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4000" dirty="0" smtClean="0">
                <a:solidFill>
                  <a:srgbClr val="FF0000"/>
                </a:solidFill>
              </a:rPr>
              <a:t>Gymnastics </a:t>
            </a:r>
            <a:r>
              <a:rPr lang="en-US" sz="2800" dirty="0">
                <a:solidFill>
                  <a:srgbClr val="FF0000"/>
                </a:solidFill>
              </a:rPr>
              <a:t> </a:t>
            </a:r>
            <a:r>
              <a:rPr lang="en-US" sz="2000" dirty="0" smtClean="0"/>
              <a:t>is:- </a:t>
            </a:r>
          </a:p>
          <a:p>
            <a:pPr algn="just">
              <a:buFont typeface="Arial" pitchFamily="34" charset="0"/>
              <a:buChar char="•"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sport that includes exercises requiring 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  <a:hlinkClick r:id="rId2" tooltip="Balance (ability)"/>
              </a:rPr>
              <a:t>balance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  <a:hlinkClick r:id="rId3" tooltip="Strength training"/>
              </a:rPr>
              <a:t>strength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  <a:hlinkClick r:id="rId4" tooltip="Flexibility (anatomy)"/>
              </a:rPr>
              <a:t>flexibility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en-US" sz="3600" u="sng" dirty="0">
                <a:latin typeface="Times New Roman" pitchFamily="18" charset="0"/>
                <a:cs typeface="Times New Roman" pitchFamily="18" charset="0"/>
                <a:hlinkClick r:id="rId5" tooltip="Agility"/>
              </a:rPr>
              <a:t>agility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, coordination, and endurance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3200" b="1" dirty="0">
                <a:solidFill>
                  <a:srgbClr val="FF0000"/>
                </a:solidFill>
              </a:rPr>
              <a:t>Apparatus</a:t>
            </a:r>
            <a:r>
              <a:rPr lang="en-US" sz="3200" dirty="0"/>
              <a:t>: Any one of the pieces of equipment used in </a:t>
            </a:r>
            <a:r>
              <a:rPr lang="en-US" sz="3200" b="1" dirty="0"/>
              <a:t>gymnastics</a:t>
            </a:r>
            <a:r>
              <a:rPr lang="en-US" sz="3200" dirty="0"/>
              <a:t> competition,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The movements involved in gymnastics contribute to the development of the arms, legs, shoulders, back, chest, and </a:t>
            </a:r>
            <a:r>
              <a:rPr lang="en-US" sz="3200" dirty="0">
                <a:latin typeface="Times New Roman" pitchFamily="18" charset="0"/>
                <a:cs typeface="Times New Roman" pitchFamily="18" charset="0"/>
                <a:hlinkClick r:id="rId6" tooltip="Abdomen"/>
              </a:rPr>
              <a:t>abdominal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 muscle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groups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0"/>
            <a:ext cx="8610600" cy="10710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the vaulting events, gymnasts sprint down a 25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metres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(82 ft) runway,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jump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onto a springboard (or perform 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roundoff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or handspring entry onto a 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  <a:hlinkClick r:id="rId2" tooltip="Springboard (gymnastics)"/>
              </a:rPr>
              <a:t>springboard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),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land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momentarily inverted on the hands on the vaulting horse or vaulting table (pre-flight segment),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propel themselves forward or backward off that platform to a two-footed landing (post-flight segment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Every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gymnast starts at a different point on the vault runway depending on their height and strength.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s://upload.wikimedia.org/wikipedia/en/thumb/7/71/Skubik_on_Uneven_Bars_2006.JPG/220px-Skubik_on_Uneven_Bars_2006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304800"/>
            <a:ext cx="67056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3657600"/>
            <a:ext cx="8534400" cy="8371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Gymnast on uneven bars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 smtClean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en-US" sz="2000" dirty="0" smtClean="0"/>
              <a:t>On the uneven bars, the gymnast performs a timed routine on two parallel horizontal bars set at different </a:t>
            </a:r>
            <a:r>
              <a:rPr lang="en-US" sz="2000" dirty="0" smtClean="0"/>
              <a:t>heights</a:t>
            </a: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800" dirty="0" smtClean="0">
              <a:solidFill>
                <a:srgbClr val="222222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s://upload.wikimedia.org/wikipedia/commons/thumb/4/48/Dorina_B%C3%B6cz%C3%B6g%C5%91%2C_balance_beam%2C_2013.jpg/220px-Dorina_B%C3%B6cz%C3%B6g%C5%91%2C_balance_beam%2C_2013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228600"/>
            <a:ext cx="50292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304800" y="3048000"/>
            <a:ext cx="8534400" cy="69557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Balance </a:t>
            </a:r>
            <a:r>
              <a:rPr lang="en-US" sz="2000" b="1" dirty="0" smtClean="0">
                <a:solidFill>
                  <a:srgbClr val="FF0000"/>
                </a:solidFill>
              </a:rPr>
              <a:t>beam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gymnast performs a choreographed routine of up to 90 seconds in length consisting of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leaps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acrobatic skills, somersaults, turns and dance elements on a padded beam. </a:t>
            </a:r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The beam is 125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centimetres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(4 ft 1 in) from the ground, 5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metres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(16 ft 5 in) long, and 10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centimetres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(3.9 in)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wide.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event requires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balance, flexibility, grace, poise, and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strength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endParaRPr lang="en-US" b="1" dirty="0" smtClean="0"/>
          </a:p>
          <a:p>
            <a:pPr algn="ctr"/>
            <a:endParaRPr lang="en-US" b="1" dirty="0" smtClean="0"/>
          </a:p>
          <a:p>
            <a:pPr algn="ctr"/>
            <a:endParaRPr lang="en-US" b="1" dirty="0" smtClean="0"/>
          </a:p>
          <a:p>
            <a:pPr algn="ctr"/>
            <a:endParaRPr lang="en-US" b="1" dirty="0" smtClean="0"/>
          </a:p>
          <a:p>
            <a:pPr algn="ctr"/>
            <a:endParaRPr lang="en-US" b="1" dirty="0" smtClean="0"/>
          </a:p>
          <a:p>
            <a:pPr algn="ctr"/>
            <a:endParaRPr lang="en-US" b="1" dirty="0" smtClean="0"/>
          </a:p>
          <a:p>
            <a:pPr algn="ctr"/>
            <a:endParaRPr lang="en-US" b="1" dirty="0" smtClean="0"/>
          </a:p>
          <a:p>
            <a:pPr algn="ctr"/>
            <a:endParaRPr lang="en-US" b="1" dirty="0" smtClean="0"/>
          </a:p>
          <a:p>
            <a:pPr algn="ctr"/>
            <a:endParaRPr lang="en-US" b="1" dirty="0" smtClean="0"/>
          </a:p>
          <a:p>
            <a:pPr algn="ctr"/>
            <a:endParaRPr lang="en-US" b="1" dirty="0" smtClean="0"/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ttps://upload.wikimedia.org/wikipedia/commons/thumb/c/cb/Double_ring_leap.jpg/170px-Double_ring_leap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1" y="152400"/>
            <a:ext cx="32766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0" y="3200400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event in gymnastics performed on the floor is called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floor exercise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floor event now occurs on a carpeted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12m × 12m square, </a:t>
            </a:r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usually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consisting of hard foam over a layer of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 tooltip="Plywood"/>
              </a:rPr>
              <a:t>plywood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which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supported by springs generally called a spring floor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400" dirty="0" smtClean="0"/>
              <a:t>The floor event now occurs on a carpeted 12m × 12m square, usually consisting of </a:t>
            </a:r>
            <a:r>
              <a:rPr lang="en-US" sz="2400" dirty="0" smtClean="0"/>
              <a:t>hard </a:t>
            </a:r>
            <a:r>
              <a:rPr lang="en-US" sz="2400" dirty="0" smtClean="0"/>
              <a:t>foam over a layer of </a:t>
            </a:r>
            <a:r>
              <a:rPr lang="en-US" sz="2400" dirty="0" smtClean="0">
                <a:hlinkClick r:id="rId4" tooltip="Plywood"/>
              </a:rPr>
              <a:t>plywood</a:t>
            </a:r>
            <a:r>
              <a:rPr lang="en-US" sz="2400" dirty="0" smtClean="0"/>
              <a:t>, which is supported by springs generally called a spring floor.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endParaRPr lang="en-US" dirty="0" smtClean="0"/>
          </a:p>
          <a:p>
            <a:pPr>
              <a:buFont typeface="Wingdings" pitchFamily="2" charset="2"/>
              <a:buChar char="ü"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458200" cy="1078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Alertness, precision, daring,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hlinkClick r:id="rId2" tooltip="Self-confidence"/>
              </a:rPr>
              <a:t>self-confidence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and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hlinkClick r:id="rId3" tooltip="Discipline"/>
              </a:rPr>
              <a:t>self-discipline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are mental traits that can also be developed through gymnastics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Gymnastics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evolved from exercises used by the ancient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hlinkClick r:id="rId4" tooltip="Hellenic civilization"/>
              </a:rPr>
              <a:t>Greeks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that included skills for mounting and dismounting a horse and from circus performance skills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most common form of competitive gymnastics is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hlinkClick r:id="rId5" tooltip="Artistic gymnastics"/>
              </a:rPr>
              <a:t>artistic gymnastics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which consists of</a:t>
            </a:r>
          </a:p>
          <a:p>
            <a:pPr algn="just">
              <a:buFont typeface="Wingdings" pitchFamily="2" charset="2"/>
              <a:buChar char="Ø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81000" y="0"/>
            <a:ext cx="8229600" cy="11603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vaulting table, </a:t>
            </a:r>
          </a:p>
          <a:p>
            <a:pPr marL="0" marR="0" lvl="0" indent="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uneven bars, </a:t>
            </a:r>
          </a:p>
          <a:p>
            <a:pPr marL="0" marR="0" lvl="0" indent="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en-US" sz="3200" b="0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balance beam</a:t>
            </a: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</a:p>
          <a:p>
            <a:pPr marL="0" marR="0" lvl="0" indent="0" algn="just" defTabSz="914400" rtl="0" eaLnBrk="1" fontAlgn="base" latinLnBrk="0" hangingPunct="1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horizontal bars, 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parallel bars, 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pommel horse and 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still rings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22222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22222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22222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22222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22222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22222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22222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22222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22222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22222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22222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22222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22222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22222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solidFill>
                <a:srgbClr val="22222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686800" cy="1200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32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Gymnastics was introduced in early Greek civilization to facilitate bodily development through a series of exercises that included </a:t>
            </a:r>
            <a:endParaRPr lang="en-US" sz="3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running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jumping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swimming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throwing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wrestling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and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weight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lifting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763000" cy="6999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/>
              <a:t>Modern Gymnastics</a:t>
            </a:r>
            <a:endParaRPr lang="en-US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3200" dirty="0" smtClean="0"/>
              <a:t>In </a:t>
            </a:r>
            <a:r>
              <a:rPr lang="en-US" sz="3200" dirty="0"/>
              <a:t>1774, a Prussian, Johann Bernhard </a:t>
            </a:r>
            <a:r>
              <a:rPr lang="en-US" sz="3200" dirty="0" err="1"/>
              <a:t>Basedow</a:t>
            </a:r>
            <a:r>
              <a:rPr lang="en-US" sz="3200" dirty="0"/>
              <a:t>, included physical exercises with other forms of instruction at his school in Dessau, Saxony</a:t>
            </a:r>
            <a:r>
              <a:rPr lang="en-US" sz="3200" dirty="0" smtClean="0"/>
              <a:t>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3200" dirty="0"/>
              <a:t>In the late 1700s, </a:t>
            </a:r>
            <a:r>
              <a:rPr lang="en-US" sz="3600" dirty="0">
                <a:solidFill>
                  <a:srgbClr val="002060"/>
                </a:solidFill>
              </a:rPr>
              <a:t>Friedrich Ludwig Jahn </a:t>
            </a:r>
            <a:r>
              <a:rPr lang="en-US" sz="3200" dirty="0"/>
              <a:t>of Germany developed the </a:t>
            </a:r>
            <a:r>
              <a:rPr lang="en-US" sz="3200" dirty="0">
                <a:solidFill>
                  <a:srgbClr val="C00000"/>
                </a:solidFill>
              </a:rPr>
              <a:t>side bar, the horizontal bar, the parallel bars, the balance beam, and jumping events</a:t>
            </a:r>
            <a:r>
              <a:rPr lang="en-US" sz="3200" dirty="0" smtClean="0">
                <a:solidFill>
                  <a:srgbClr val="C00000"/>
                </a:solidFill>
              </a:rPr>
              <a:t>. </a:t>
            </a:r>
            <a:r>
              <a:rPr lang="en-US" sz="3200" dirty="0"/>
              <a:t>is considered the "father of modern gymnastics."</a:t>
            </a:r>
            <a:r>
              <a:rPr lang="en-US" sz="3200" dirty="0" smtClean="0">
                <a:solidFill>
                  <a:srgbClr val="C00000"/>
                </a:solidFill>
              </a:rPr>
              <a:t> 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04800" y="228600"/>
            <a:ext cx="8382000" cy="10895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B008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Artistic events for women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tabLst>
                <a:tab pos="1828800" algn="l"/>
              </a:tabLst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Vault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tabLst>
                <a:tab pos="1828800" algn="l"/>
              </a:tabLst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Uneven bars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tabLst>
                <a:tab pos="1828800" algn="l"/>
              </a:tabLst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Balance beam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tabLst>
                <a:tab pos="1828800" algn="l"/>
              </a:tabLst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Floor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28800" algn="l"/>
              </a:tabLst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0B008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Artistic events for men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tabLst>
                <a:tab pos="1828800" algn="l"/>
              </a:tabLst>
            </a:pPr>
            <a:r>
              <a:rPr kumimoji="0" lang="en-US" sz="3600" b="0" i="0" u="sng" strike="noStrike" cap="none" normalizeH="0" baseline="0" dirty="0" smtClean="0">
                <a:ln>
                  <a:noFill/>
                </a:ln>
                <a:solidFill>
                  <a:srgbClr val="0B008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Floor</a:t>
            </a:r>
            <a:endParaRPr kumimoji="0" lang="en-US" sz="32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tabLst>
                <a:tab pos="1828800" algn="l"/>
              </a:tabLst>
            </a:pPr>
            <a:r>
              <a:rPr kumimoji="0" lang="en-US" sz="3600" b="0" i="0" u="sng" strike="noStrike" cap="none" normalizeH="0" baseline="0" dirty="0" smtClean="0">
                <a:ln>
                  <a:noFill/>
                </a:ln>
                <a:solidFill>
                  <a:srgbClr val="0B008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Pommel horse</a:t>
            </a:r>
            <a:endParaRPr kumimoji="0" lang="en-US" sz="32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tabLst>
                <a:tab pos="1828800" algn="l"/>
              </a:tabLst>
            </a:pPr>
            <a:r>
              <a:rPr kumimoji="0" lang="en-US" sz="3600" b="0" i="0" u="sng" strike="noStrike" cap="none" normalizeH="0" baseline="0" dirty="0" smtClean="0">
                <a:ln>
                  <a:noFill/>
                </a:ln>
                <a:solidFill>
                  <a:srgbClr val="0B008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Still rings</a:t>
            </a:r>
            <a:endParaRPr kumimoji="0" lang="en-US" sz="32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tabLst>
                <a:tab pos="1828800" algn="l"/>
              </a:tabLst>
            </a:pPr>
            <a:r>
              <a:rPr kumimoji="0" lang="en-US" sz="3600" b="0" i="0" u="sng" strike="noStrike" cap="none" normalizeH="0" baseline="0" dirty="0" smtClean="0">
                <a:ln>
                  <a:noFill/>
                </a:ln>
                <a:solidFill>
                  <a:srgbClr val="0B008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Vault</a:t>
            </a:r>
            <a:endParaRPr kumimoji="0" lang="en-US" sz="32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tabLst>
                <a:tab pos="1828800" algn="l"/>
              </a:tabLst>
            </a:pPr>
            <a:r>
              <a:rPr kumimoji="0" lang="en-US" sz="3600" b="0" i="0" u="sng" strike="noStrike" cap="none" normalizeH="0" baseline="0" dirty="0" smtClean="0">
                <a:ln>
                  <a:noFill/>
                </a:ln>
                <a:solidFill>
                  <a:srgbClr val="0B008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hlinkClick r:id="rId2"/>
              </a:rPr>
              <a:t>Parallel bars</a:t>
            </a:r>
            <a:endParaRPr kumimoji="0" lang="en-US" sz="3600" b="0" i="0" u="sng" strike="noStrike" cap="none" normalizeH="0" baseline="0" dirty="0" smtClean="0">
              <a:ln>
                <a:noFill/>
              </a:ln>
              <a:solidFill>
                <a:srgbClr val="0B008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1828800" algn="l"/>
              </a:tabLst>
            </a:pPr>
            <a:r>
              <a:rPr lang="en-US" sz="3600" dirty="0">
                <a:solidFill>
                  <a:srgbClr val="002060"/>
                </a:solidFill>
              </a:rPr>
              <a:t>Horizontal bar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lang="en-US" sz="900" dirty="0">
              <a:solidFill>
                <a:srgbClr val="0B0080"/>
              </a:solidFill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rgbClr val="0B008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lang="en-US" sz="900" dirty="0">
              <a:solidFill>
                <a:srgbClr val="0B0080"/>
              </a:solidFill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rgbClr val="0B008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lang="en-US" sz="900" dirty="0">
              <a:solidFill>
                <a:srgbClr val="0B0080"/>
              </a:solidFill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rgbClr val="0B008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lang="en-US" sz="900" dirty="0">
              <a:solidFill>
                <a:srgbClr val="0B0080"/>
              </a:solidFill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rgbClr val="0B008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lang="en-US" sz="900" dirty="0">
              <a:solidFill>
                <a:srgbClr val="0B0080"/>
              </a:solidFill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rgbClr val="0B008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lang="en-US" sz="900" dirty="0">
              <a:solidFill>
                <a:srgbClr val="0B0080"/>
              </a:solidFill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rgbClr val="0B008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lang="en-US" sz="900" dirty="0">
              <a:solidFill>
                <a:srgbClr val="0B0080"/>
              </a:solidFill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rgbClr val="0B008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lang="en-US" sz="900" dirty="0">
              <a:solidFill>
                <a:srgbClr val="0B0080"/>
              </a:solidFill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rgbClr val="0B008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lang="en-US" sz="900" dirty="0">
              <a:solidFill>
                <a:srgbClr val="0B0080"/>
              </a:solidFill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rgbClr val="0B008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lang="en-US" sz="900" dirty="0">
              <a:solidFill>
                <a:srgbClr val="0B0080"/>
              </a:solidFill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rgbClr val="0B008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lang="en-US" sz="900" dirty="0">
              <a:solidFill>
                <a:srgbClr val="0B0080"/>
              </a:solidFill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rgbClr val="0B008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lang="en-US" sz="900" dirty="0">
              <a:solidFill>
                <a:srgbClr val="0B0080"/>
              </a:solidFill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rgbClr val="0B008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lang="en-US" sz="900" dirty="0">
              <a:solidFill>
                <a:srgbClr val="0B0080"/>
              </a:solidFill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rgbClr val="0B008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lang="en-US" sz="900" dirty="0">
              <a:solidFill>
                <a:srgbClr val="0B0080"/>
              </a:solidFill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kumimoji="0" lang="en-US" sz="900" b="0" i="0" u="none" strike="noStrike" cap="none" normalizeH="0" baseline="0" dirty="0" smtClean="0">
              <a:ln>
                <a:noFill/>
              </a:ln>
              <a:solidFill>
                <a:srgbClr val="0B008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>
                <a:tab pos="18288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457200"/>
            <a:ext cx="8610600" cy="113261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/>
              <a:t> </a:t>
            </a:r>
          </a:p>
          <a:p>
            <a:pPr algn="just"/>
            <a:r>
              <a:rPr lang="en-US" sz="4400" dirty="0"/>
              <a:t>The </a:t>
            </a:r>
            <a:r>
              <a:rPr lang="en-US" sz="4400" dirty="0">
                <a:hlinkClick r:id="rId2" tooltip="Fédération Internationale de Gymnastique"/>
              </a:rPr>
              <a:t>Federation of International Gymnastics</a:t>
            </a:r>
            <a:r>
              <a:rPr lang="en-US" sz="4400" dirty="0"/>
              <a:t> (FIG) was founded in Liege in 1881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governing body for gymnastics through out the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world.</a:t>
            </a:r>
          </a:p>
          <a:p>
            <a:pPr algn="just"/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4000" dirty="0"/>
              <a:t>Eight sports are governed by the FIG, which </a:t>
            </a:r>
            <a:r>
              <a:rPr lang="en-US" sz="4000" dirty="0" smtClean="0"/>
              <a:t>include:-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763000" cy="11726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3600" dirty="0" smtClean="0"/>
              <a:t>Gymnastics for All,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3600" dirty="0" smtClean="0"/>
              <a:t>Men's and Women’s </a:t>
            </a:r>
            <a:r>
              <a:rPr lang="en-US" sz="3600" dirty="0" smtClean="0">
                <a:hlinkClick r:id="rId2" tooltip="Artistic gymnastics"/>
              </a:rPr>
              <a:t>Artistic Gymnastics</a:t>
            </a:r>
            <a:r>
              <a:rPr lang="en-US" sz="3600" dirty="0" smtClean="0"/>
              <a:t>, 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3600" dirty="0" smtClean="0">
                <a:hlinkClick r:id="rId3" tooltip="Rhythmic Gymnastics"/>
              </a:rPr>
              <a:t>Rhythmic Gymnastics</a:t>
            </a:r>
            <a:r>
              <a:rPr lang="en-US" sz="3600" dirty="0" smtClean="0"/>
              <a:t>,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3600" dirty="0" smtClean="0"/>
              <a:t>Trampoline (including Double Mini-trampoline),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3600" dirty="0" smtClean="0"/>
              <a:t> </a:t>
            </a:r>
            <a:r>
              <a:rPr lang="en-US" sz="3600" dirty="0" smtClean="0">
                <a:hlinkClick r:id="rId4" tooltip="Tumbling (gymnastics)"/>
              </a:rPr>
              <a:t>Tumbling</a:t>
            </a:r>
            <a:r>
              <a:rPr lang="en-US" sz="3600" dirty="0" smtClean="0"/>
              <a:t>,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3600" dirty="0" smtClean="0"/>
              <a:t> Aerobics,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3600" dirty="0" smtClean="0"/>
              <a:t> Acrobatics, and </a:t>
            </a:r>
            <a:r>
              <a:rPr lang="en-US" sz="3600" dirty="0" err="1" smtClean="0">
                <a:hlinkClick r:id="rId5" tooltip="Parkour"/>
              </a:rPr>
              <a:t>Parkour</a:t>
            </a:r>
            <a:endParaRPr lang="en-US" sz="3600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228600"/>
            <a:ext cx="8686800" cy="984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Artistic gymnastics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rgbClr val="252525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353535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53535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 most popular and widely-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353535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practised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53535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form,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353535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artistic gymnastics is divided into women’s and men’s gymnastics. Women compete on four events: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353535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sport consists mainly of the use of various gymnastic apparatus, as well as the use of the floor for different exercises.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en-US" sz="3200" b="1" dirty="0" smtClean="0"/>
              <a:t>Vault</a:t>
            </a:r>
            <a:endParaRPr lang="en-US" sz="3200" dirty="0" smtClean="0"/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353535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solidFill>
                <a:srgbClr val="353535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353535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solidFill>
                <a:srgbClr val="353535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353535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solidFill>
                <a:srgbClr val="353535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353535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solidFill>
                <a:srgbClr val="353535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353535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solidFill>
                <a:srgbClr val="353535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353535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solidFill>
                <a:srgbClr val="353535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353535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solidFill>
                <a:srgbClr val="353535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353535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solidFill>
                <a:srgbClr val="353535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353535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solidFill>
                <a:srgbClr val="353535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353535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solidFill>
                <a:srgbClr val="353535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353535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solidFill>
                <a:srgbClr val="353535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353535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solidFill>
                <a:srgbClr val="353535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353535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solidFill>
                <a:srgbClr val="353535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353535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solidFill>
                <a:srgbClr val="353535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353535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 smtClean="0">
              <a:solidFill>
                <a:srgbClr val="353535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rgbClr val="353535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https://upload.wikimedia.org/wikipedia/en/thumb/9/97/PIked_Tsukahara_L9_Reginals.jpg/170px-PIked_Tsukahara_L9_Reginals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3581400"/>
            <a:ext cx="40386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276</Words>
  <Application>Microsoft Office PowerPoint</Application>
  <PresentationFormat>On-screen Show (4:3)</PresentationFormat>
  <Paragraphs>310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29</cp:revision>
  <dcterms:created xsi:type="dcterms:W3CDTF">2020-03-03T05:36:38Z</dcterms:created>
  <dcterms:modified xsi:type="dcterms:W3CDTF">2020-03-06T07:14:10Z</dcterms:modified>
</cp:coreProperties>
</file>