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20"/>
  </p:notes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374"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2" r:id="rId38"/>
    <p:sldId id="293" r:id="rId39"/>
    <p:sldId id="294" r:id="rId40"/>
    <p:sldId id="295" r:id="rId41"/>
    <p:sldId id="296" r:id="rId42"/>
    <p:sldId id="297" r:id="rId43"/>
    <p:sldId id="298" r:id="rId44"/>
    <p:sldId id="299" r:id="rId45"/>
    <p:sldId id="300" r:id="rId46"/>
    <p:sldId id="302" r:id="rId47"/>
    <p:sldId id="303" r:id="rId48"/>
    <p:sldId id="304" r:id="rId49"/>
    <p:sldId id="305" r:id="rId50"/>
    <p:sldId id="306" r:id="rId51"/>
    <p:sldId id="307" r:id="rId52"/>
    <p:sldId id="375" r:id="rId53"/>
    <p:sldId id="308" r:id="rId54"/>
    <p:sldId id="309" r:id="rId55"/>
    <p:sldId id="315" r:id="rId56"/>
    <p:sldId id="310" r:id="rId57"/>
    <p:sldId id="311" r:id="rId58"/>
    <p:sldId id="312" r:id="rId59"/>
    <p:sldId id="313" r:id="rId60"/>
    <p:sldId id="316" r:id="rId61"/>
    <p:sldId id="314" r:id="rId62"/>
    <p:sldId id="317" r:id="rId63"/>
    <p:sldId id="318" r:id="rId64"/>
    <p:sldId id="319" r:id="rId65"/>
    <p:sldId id="320" r:id="rId66"/>
    <p:sldId id="321" r:id="rId67"/>
    <p:sldId id="322" r:id="rId68"/>
    <p:sldId id="323" r:id="rId69"/>
    <p:sldId id="324" r:id="rId70"/>
    <p:sldId id="325" r:id="rId71"/>
    <p:sldId id="326" r:id="rId72"/>
    <p:sldId id="327" r:id="rId73"/>
    <p:sldId id="328" r:id="rId74"/>
    <p:sldId id="329" r:id="rId75"/>
    <p:sldId id="330" r:id="rId76"/>
    <p:sldId id="331" r:id="rId77"/>
    <p:sldId id="332" r:id="rId78"/>
    <p:sldId id="333" r:id="rId79"/>
    <p:sldId id="334" r:id="rId80"/>
    <p:sldId id="335" r:id="rId81"/>
    <p:sldId id="336" r:id="rId82"/>
    <p:sldId id="337" r:id="rId83"/>
    <p:sldId id="338" r:id="rId84"/>
    <p:sldId id="339" r:id="rId85"/>
    <p:sldId id="340" r:id="rId86"/>
    <p:sldId id="341" r:id="rId87"/>
    <p:sldId id="342" r:id="rId88"/>
    <p:sldId id="343" r:id="rId89"/>
    <p:sldId id="344" r:id="rId90"/>
    <p:sldId id="345" r:id="rId91"/>
    <p:sldId id="346" r:id="rId92"/>
    <p:sldId id="347" r:id="rId93"/>
    <p:sldId id="348" r:id="rId94"/>
    <p:sldId id="349" r:id="rId95"/>
    <p:sldId id="350" r:id="rId96"/>
    <p:sldId id="351" r:id="rId97"/>
    <p:sldId id="352" r:id="rId98"/>
    <p:sldId id="353" r:id="rId99"/>
    <p:sldId id="354" r:id="rId100"/>
    <p:sldId id="355" r:id="rId101"/>
    <p:sldId id="356" r:id="rId102"/>
    <p:sldId id="357" r:id="rId103"/>
    <p:sldId id="358" r:id="rId104"/>
    <p:sldId id="359" r:id="rId105"/>
    <p:sldId id="360" r:id="rId106"/>
    <p:sldId id="361" r:id="rId107"/>
    <p:sldId id="362" r:id="rId108"/>
    <p:sldId id="363" r:id="rId109"/>
    <p:sldId id="364" r:id="rId110"/>
    <p:sldId id="365" r:id="rId111"/>
    <p:sldId id="366" r:id="rId112"/>
    <p:sldId id="367" r:id="rId113"/>
    <p:sldId id="368" r:id="rId114"/>
    <p:sldId id="369" r:id="rId115"/>
    <p:sldId id="370" r:id="rId116"/>
    <p:sldId id="371" r:id="rId117"/>
    <p:sldId id="372" r:id="rId118"/>
    <p:sldId id="373" r:id="rId11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612"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12" Type="http://schemas.openxmlformats.org/officeDocument/2006/relationships/slide" Target="slides/slide111.xml"/><Relationship Id="rId16" Type="http://schemas.openxmlformats.org/officeDocument/2006/relationships/slide" Target="slides/slide15.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theme" Target="theme/theme1.xml"/><Relationship Id="rId5" Type="http://schemas.openxmlformats.org/officeDocument/2006/relationships/slide" Target="slides/slide4.xml"/><Relationship Id="rId61" Type="http://schemas.openxmlformats.org/officeDocument/2006/relationships/slide" Target="slides/slide60.xml"/><Relationship Id="rId82" Type="http://schemas.openxmlformats.org/officeDocument/2006/relationships/slide" Target="slides/slide81.xml"/><Relationship Id="rId90" Type="http://schemas.openxmlformats.org/officeDocument/2006/relationships/slide" Target="slides/slide89.xml"/><Relationship Id="rId95" Type="http://schemas.openxmlformats.org/officeDocument/2006/relationships/slide" Target="slides/slide9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13" Type="http://schemas.openxmlformats.org/officeDocument/2006/relationships/slide" Target="slides/slide112.xml"/><Relationship Id="rId118" Type="http://schemas.openxmlformats.org/officeDocument/2006/relationships/slide" Target="slides/slide11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presProps" Target="pres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103" Type="http://schemas.openxmlformats.org/officeDocument/2006/relationships/slide" Target="slides/slide102.xml"/><Relationship Id="rId108" Type="http://schemas.openxmlformats.org/officeDocument/2006/relationships/slide" Target="slides/slide107.xml"/><Relationship Id="rId116" Type="http://schemas.openxmlformats.org/officeDocument/2006/relationships/slide" Target="slides/slide115.xml"/><Relationship Id="rId124"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slide" Target="slides/slide95.xml"/><Relationship Id="rId111" Type="http://schemas.openxmlformats.org/officeDocument/2006/relationships/slide" Target="slides/slide11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6" Type="http://schemas.openxmlformats.org/officeDocument/2006/relationships/slide" Target="slides/slide105.xml"/><Relationship Id="rId114" Type="http://schemas.openxmlformats.org/officeDocument/2006/relationships/slide" Target="slides/slide113.xml"/><Relationship Id="rId119" Type="http://schemas.openxmlformats.org/officeDocument/2006/relationships/slide" Target="slides/slide118.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BB51EA9-FD40-4DDE-AAB6-9584E9AA11BF}" type="datetimeFigureOut">
              <a:rPr lang="en-GB" smtClean="0"/>
              <a:t>07/08/2017</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E79668-3077-4FF5-A930-0CDD33A798EC}" type="slidenum">
              <a:rPr lang="en-GB" smtClean="0"/>
              <a:t>‹#›</a:t>
            </a:fld>
            <a:endParaRPr lang="en-GB"/>
          </a:p>
        </p:txBody>
      </p:sp>
    </p:spTree>
    <p:extLst>
      <p:ext uri="{BB962C8B-B14F-4D97-AF65-F5344CB8AC3E}">
        <p14:creationId xmlns:p14="http://schemas.microsoft.com/office/powerpoint/2010/main" val="15340573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E79668-3077-4FF5-A930-0CDD33A798EC}" type="slidenum">
              <a:rPr lang="en-GB" smtClean="0"/>
              <a:t>13</a:t>
            </a:fld>
            <a:endParaRPr lang="en-GB"/>
          </a:p>
        </p:txBody>
      </p:sp>
    </p:spTree>
    <p:extLst>
      <p:ext uri="{BB962C8B-B14F-4D97-AF65-F5344CB8AC3E}">
        <p14:creationId xmlns:p14="http://schemas.microsoft.com/office/powerpoint/2010/main" val="63282430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77E79668-3077-4FF5-A930-0CDD33A798EC}" type="slidenum">
              <a:rPr lang="en-GB" smtClean="0"/>
              <a:t>62</a:t>
            </a:fld>
            <a:endParaRPr lang="en-GB"/>
          </a:p>
        </p:txBody>
      </p:sp>
    </p:spTree>
    <p:extLst>
      <p:ext uri="{BB962C8B-B14F-4D97-AF65-F5344CB8AC3E}">
        <p14:creationId xmlns:p14="http://schemas.microsoft.com/office/powerpoint/2010/main" val="128035229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594BB92C-D3BF-4659-B4FF-D8DD9199A3DA}" type="datetimeFigureOut">
              <a:rPr lang="en-GB" smtClean="0"/>
              <a:t>07/08/2017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125879626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4BB92C-D3BF-4659-B4FF-D8DD9199A3DA}" type="datetimeFigureOut">
              <a:rPr lang="en-GB" smtClean="0"/>
              <a:t>07/08/2017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12647846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4BB92C-D3BF-4659-B4FF-D8DD9199A3DA}" type="datetimeFigureOut">
              <a:rPr lang="en-GB" smtClean="0"/>
              <a:t>07/08/2017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41822412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594BB92C-D3BF-4659-B4FF-D8DD9199A3DA}" type="datetimeFigureOut">
              <a:rPr lang="en-GB" smtClean="0"/>
              <a:t>07/08/2017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40828989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94BB92C-D3BF-4659-B4FF-D8DD9199A3DA}" type="datetimeFigureOut">
              <a:rPr lang="en-GB" smtClean="0"/>
              <a:t>07/08/2017</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34472217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594BB92C-D3BF-4659-B4FF-D8DD9199A3DA}" type="datetimeFigureOut">
              <a:rPr lang="en-GB" smtClean="0"/>
              <a:t>07/08/2017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15286845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594BB92C-D3BF-4659-B4FF-D8DD9199A3DA}" type="datetimeFigureOut">
              <a:rPr lang="en-GB" smtClean="0"/>
              <a:t>07/08/2017</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128277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594BB92C-D3BF-4659-B4FF-D8DD9199A3DA}" type="datetimeFigureOut">
              <a:rPr lang="en-GB" smtClean="0"/>
              <a:t>07/08/2017</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33750280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94BB92C-D3BF-4659-B4FF-D8DD9199A3DA}" type="datetimeFigureOut">
              <a:rPr lang="en-GB" smtClean="0"/>
              <a:t>07/08/2017</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26369821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4BB92C-D3BF-4659-B4FF-D8DD9199A3DA}" type="datetimeFigureOut">
              <a:rPr lang="en-GB" smtClean="0"/>
              <a:t>07/08/2017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23063136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94BB92C-D3BF-4659-B4FF-D8DD9199A3DA}" type="datetimeFigureOut">
              <a:rPr lang="en-GB" smtClean="0"/>
              <a:t>07/08/2017</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B01009C3-FFA2-4FD9-811B-8F8CC72C6F79}" type="slidenum">
              <a:rPr lang="en-GB" smtClean="0"/>
              <a:t>‹#›</a:t>
            </a:fld>
            <a:endParaRPr lang="en-GB"/>
          </a:p>
        </p:txBody>
      </p:sp>
    </p:spTree>
    <p:extLst>
      <p:ext uri="{BB962C8B-B14F-4D97-AF65-F5344CB8AC3E}">
        <p14:creationId xmlns:p14="http://schemas.microsoft.com/office/powerpoint/2010/main" val="32412445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94BB92C-D3BF-4659-B4FF-D8DD9199A3DA}" type="datetimeFigureOut">
              <a:rPr lang="en-GB" smtClean="0"/>
              <a:t>07/08/2017</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1009C3-FFA2-4FD9-811B-8F8CC72C6F79}" type="slidenum">
              <a:rPr lang="en-GB" smtClean="0"/>
              <a:t>‹#›</a:t>
            </a:fld>
            <a:endParaRPr lang="en-GB"/>
          </a:p>
        </p:txBody>
      </p:sp>
    </p:spTree>
    <p:extLst>
      <p:ext uri="{BB962C8B-B14F-4D97-AF65-F5344CB8AC3E}">
        <p14:creationId xmlns:p14="http://schemas.microsoft.com/office/powerpoint/2010/main" val="32419513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en.wikipedia.org/wiki/Grass_court" TargetMode="External"/><Relationship Id="rId2" Type="http://schemas.openxmlformats.org/officeDocument/2006/relationships/hyperlink" Target="https://en.wikipedia.org/wiki/International_Tennis_Hall_of_Fame" TargetMode="External"/><Relationship Id="rId1" Type="http://schemas.openxmlformats.org/officeDocument/2006/relationships/slideLayout" Target="../slideLayouts/slideLayout1.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1.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9.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hyperlink" Target="https://en.wikipedia.org/wiki/File:Paraguay_stamp_-_Martina_Navr%C3%A1tilov%C3%A1.jpg" TargetMode="Externa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hyperlink" Target="https://en.wikipedia.org/wiki/Shuttlecock" TargetMode="External"/><Relationship Id="rId2" Type="http://schemas.openxmlformats.org/officeDocument/2006/relationships/hyperlink" Target="https://en.wikipedia.org/wiki/Racket_(sports_equipment)" TargetMode="External"/><Relationship Id="rId1" Type="http://schemas.openxmlformats.org/officeDocument/2006/relationships/slideLayout" Target="../slideLayouts/slideLayout1.xml"/><Relationship Id="rId4" Type="http://schemas.openxmlformats.org/officeDocument/2006/relationships/hyperlink" Target="https://en.wikipedia.org/wiki/Net_(device)" TargetMode="Externa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1.xml.rels><?xml version="1.0" encoding="UTF-8" standalone="yes"?>
<Relationships xmlns="http://schemas.openxmlformats.org/package/2006/relationships"><Relationship Id="rId3" Type="http://schemas.openxmlformats.org/officeDocument/2006/relationships/image" Target="../media/image16.jpeg"/><Relationship Id="rId2" Type="http://schemas.openxmlformats.org/officeDocument/2006/relationships/hyperlink" Target="https://en.wikipedia.org/wiki/File:Canada_2010_Andy_Murray_Backhand.jpg" TargetMode="External"/><Relationship Id="rId1" Type="http://schemas.openxmlformats.org/officeDocument/2006/relationships/slideLayout" Target="../slideLayouts/slideLayout1.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8" Type="http://schemas.openxmlformats.org/officeDocument/2006/relationships/hyperlink" Target="https://en.wikipedia.org/wiki/Olympic_sports" TargetMode="External"/><Relationship Id="rId3" Type="http://schemas.openxmlformats.org/officeDocument/2006/relationships/hyperlink" Target="https://en.wikipedia.org/wiki/British_India" TargetMode="External"/><Relationship Id="rId7" Type="http://schemas.openxmlformats.org/officeDocument/2006/relationships/hyperlink" Target="https://en.wikipedia.org/wiki/Summer_Olympics"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hyperlink" Target="https://en.wikipedia.org/wiki/China" TargetMode="External"/><Relationship Id="rId5" Type="http://schemas.openxmlformats.org/officeDocument/2006/relationships/hyperlink" Target="https://en.wikipedia.org/wiki/Denmark" TargetMode="External"/><Relationship Id="rId4" Type="http://schemas.openxmlformats.org/officeDocument/2006/relationships/hyperlink" Target="https://en.wikipedia.org/wiki/Battledore_and_shuttlecock" TargetMode="External"/><Relationship Id="rId9" Type="http://schemas.openxmlformats.org/officeDocument/2006/relationships/hyperlink" Target="https://en.wikipedia.org/wiki/Badminton_at_the_Summer_Olympics" TargetMode="External"/></Relationships>
</file>

<file path=ppt/slides/_rels/slide14.xml.rels><?xml version="1.0" encoding="UTF-8" standalone="yes"?>
<Relationships xmlns="http://schemas.openxmlformats.org/package/2006/relationships"><Relationship Id="rId3" Type="http://schemas.openxmlformats.org/officeDocument/2006/relationships/hyperlink" Target="https://en.wikipedia.org/wiki/All_England_Open_Badminton_Championships" TargetMode="External"/><Relationship Id="rId2" Type="http://schemas.openxmlformats.org/officeDocument/2006/relationships/hyperlink" Target="https://en.wikipedia.org/wiki/Portsmouth" TargetMode="External"/><Relationship Id="rId1" Type="http://schemas.openxmlformats.org/officeDocument/2006/relationships/slideLayout" Target="../slideLayouts/slideLayout1.xml"/><Relationship Id="rId5" Type="http://schemas.openxmlformats.org/officeDocument/2006/relationships/hyperlink" Target="https://en.wikipedia.org/wiki/Kingdom_of_Ireland" TargetMode="External"/><Relationship Id="rId4" Type="http://schemas.openxmlformats.org/officeDocument/2006/relationships/hyperlink" Target="https://en.wikipedia.org/wiki/England" TargetMode="External"/></Relationships>
</file>

<file path=ppt/slides/_rels/slide15.xml.rels><?xml version="1.0" encoding="UTF-8" standalone="yes"?>
<Relationships xmlns="http://schemas.openxmlformats.org/package/2006/relationships"><Relationship Id="rId8" Type="http://schemas.openxmlformats.org/officeDocument/2006/relationships/hyperlink" Target="https://en.wikipedia.org/wiki/Netherlands" TargetMode="External"/><Relationship Id="rId13" Type="http://schemas.openxmlformats.org/officeDocument/2006/relationships/hyperlink" Target="https://en.wikipedia.org/wiki/Indonesia" TargetMode="External"/><Relationship Id="rId3" Type="http://schemas.openxmlformats.org/officeDocument/2006/relationships/hyperlink" Target="https://en.wikipedia.org/wiki/Wales" TargetMode="External"/><Relationship Id="rId7" Type="http://schemas.openxmlformats.org/officeDocument/2006/relationships/hyperlink" Target="https://en.wikipedia.org/wiki/Republic_of_Ireland" TargetMode="External"/><Relationship Id="rId12" Type="http://schemas.openxmlformats.org/officeDocument/2006/relationships/hyperlink" Target="https://en.wikipedia.org/wiki/China" TargetMode="External"/><Relationship Id="rId2" Type="http://schemas.openxmlformats.org/officeDocument/2006/relationships/hyperlink" Target="https://en.wikipedia.org/wiki/Scotland" TargetMode="External"/><Relationship Id="rId1" Type="http://schemas.openxmlformats.org/officeDocument/2006/relationships/slideLayout" Target="../slideLayouts/slideLayout1.xml"/><Relationship Id="rId6" Type="http://schemas.openxmlformats.org/officeDocument/2006/relationships/hyperlink" Target="https://en.wikipedia.org/wiki/France" TargetMode="External"/><Relationship Id="rId11" Type="http://schemas.openxmlformats.org/officeDocument/2006/relationships/hyperlink" Target="https://en.wikipedia.org/wiki/India" TargetMode="External"/><Relationship Id="rId5" Type="http://schemas.openxmlformats.org/officeDocument/2006/relationships/hyperlink" Target="https://en.wikipedia.org/wiki/Denmark" TargetMode="External"/><Relationship Id="rId15" Type="http://schemas.openxmlformats.org/officeDocument/2006/relationships/hyperlink" Target="https://en.wikipedia.org/wiki/South_Korea" TargetMode="External"/><Relationship Id="rId10" Type="http://schemas.openxmlformats.org/officeDocument/2006/relationships/hyperlink" Target="https://en.wikipedia.org/wiki/Badminton_World_Federation" TargetMode="External"/><Relationship Id="rId4" Type="http://schemas.openxmlformats.org/officeDocument/2006/relationships/hyperlink" Target="https://en.wikipedia.org/wiki/Canada" TargetMode="External"/><Relationship Id="rId9" Type="http://schemas.openxmlformats.org/officeDocument/2006/relationships/hyperlink" Target="https://en.wikipedia.org/wiki/New_Zealand" TargetMode="External"/><Relationship Id="rId14" Type="http://schemas.openxmlformats.org/officeDocument/2006/relationships/hyperlink" Target="https://en.wikipedia.org/wiki/Malaysia" TargetMode="Externa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en.wikipedia.org/wiki/File:Tennis_Racket_and_Balls.jpg" TargetMode="External"/><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s://en.wikipedia.org/wiki/File:Tennis_court_imperial.svg" TargetMode="External"/><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2" Type="http://schemas.openxmlformats.org/officeDocument/2006/relationships/hyperlink" Target="https://en.wikipedia.org/wiki/Tiebreak_(tennis)" TargetMode="Externa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hyperlink" Target="https://en.wikipedia.org/wiki/Types_of_tennis_match#Singles" TargetMode="External"/><Relationship Id="rId7" Type="http://schemas.openxmlformats.org/officeDocument/2006/relationships/hyperlink" Target="https://en.wikipedia.org/wiki/Tennis_court" TargetMode="External"/><Relationship Id="rId2" Type="http://schemas.openxmlformats.org/officeDocument/2006/relationships/hyperlink" Target="https://en.wikipedia.org/wiki/Racket_sport" TargetMode="External"/><Relationship Id="rId1" Type="http://schemas.openxmlformats.org/officeDocument/2006/relationships/slideLayout" Target="../slideLayouts/slideLayout1.xml"/><Relationship Id="rId6" Type="http://schemas.openxmlformats.org/officeDocument/2006/relationships/hyperlink" Target="https://en.wikipedia.org/wiki/Tennis_ball" TargetMode="External"/><Relationship Id="rId5" Type="http://schemas.openxmlformats.org/officeDocument/2006/relationships/hyperlink" Target="https://en.wikipedia.org/wiki/Tennis_racket" TargetMode="External"/><Relationship Id="rId4" Type="http://schemas.openxmlformats.org/officeDocument/2006/relationships/hyperlink" Target="https://en.wikipedia.org/wiki/Types_of_tennis_match#Doubles" TargetMode="External"/></Relationships>
</file>

<file path=ppt/slides/_rels/slide50.xml.rels><?xml version="1.0" encoding="UTF-8" standalone="yes"?>
<Relationships xmlns="http://schemas.openxmlformats.org/package/2006/relationships"><Relationship Id="rId2" Type="http://schemas.openxmlformats.org/officeDocument/2006/relationships/hyperlink" Target="https://en.wikipedia.org/wiki/Tennis_score#Match_score" TargetMode="External"/><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2" Type="http://schemas.openxmlformats.org/officeDocument/2006/relationships/hyperlink" Target="https://en.wikipedia.org/wiki/Isometric_projection" TargetMode="External"/><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2" Type="http://schemas.openxmlformats.org/officeDocument/2006/relationships/hyperlink" Target="https://en.wikipedia.org/wiki/Scoring_system_development_of_badminton" TargetMode="External"/><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s://en.wikipedia.org/wiki/Real_tennis" TargetMode="External"/><Relationship Id="rId3" Type="http://schemas.openxmlformats.org/officeDocument/2006/relationships/hyperlink" Target="https://en.wikipedia.org/wiki/Wheelchair_tennis" TargetMode="External"/><Relationship Id="rId7" Type="http://schemas.openxmlformats.org/officeDocument/2006/relationships/hyperlink" Target="https://en.wikipedia.org/wiki/Bowls" TargetMode="External"/><Relationship Id="rId2" Type="http://schemas.openxmlformats.org/officeDocument/2006/relationships/hyperlink" Target="https://en.wikipedia.org/wiki/Olympic_Games" TargetMode="External"/><Relationship Id="rId1" Type="http://schemas.openxmlformats.org/officeDocument/2006/relationships/slideLayout" Target="../slideLayouts/slideLayout1.xml"/><Relationship Id="rId6" Type="http://schemas.openxmlformats.org/officeDocument/2006/relationships/hyperlink" Target="https://en.wikipedia.org/wiki/Croquet" TargetMode="External"/><Relationship Id="rId5" Type="http://schemas.openxmlformats.org/officeDocument/2006/relationships/hyperlink" Target="https://en.wikipedia.org/wiki/England" TargetMode="External"/><Relationship Id="rId4" Type="http://schemas.openxmlformats.org/officeDocument/2006/relationships/hyperlink" Target="https://en.wikipedia.org/wiki/Birmingham" TargetMode="External"/></Relationships>
</file>

<file path=ppt/slides/_rels/slide60.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hyperlink" Target="https://en.wikipedia.org/wiki/File:ShuttlecockPhoto.jpg" TargetMode="Externa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hyperlink" Target="https://en.wikipedia.org/wiki/File:Shuttlecocks_Yonex_Aerosensa_20.jpg" TargetMode="External"/></Relationships>
</file>

<file path=ppt/slides/_rels/slide68.xml.rels><?xml version="1.0" encoding="UTF-8" standalone="yes"?>
<Relationships xmlns="http://schemas.openxmlformats.org/package/2006/relationships"><Relationship Id="rId2" Type="http://schemas.openxmlformats.org/officeDocument/2006/relationships/image" Target="../media/image9.gif"/><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en.wikipedia.org/wiki/Hawk-Eye" TargetMode="External"/><Relationship Id="rId2" Type="http://schemas.openxmlformats.org/officeDocument/2006/relationships/hyperlink" Target="https://en.wikipedia.org/wiki/Tiebreak_(tennis)" TargetMode="External"/><Relationship Id="rId1" Type="http://schemas.openxmlformats.org/officeDocument/2006/relationships/slideLayout" Target="../slideLayouts/slideLayout1.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https://en.wikipedia.org/wiki/France" TargetMode="External"/><Relationship Id="rId2" Type="http://schemas.openxmlformats.org/officeDocument/2006/relationships/hyperlink" Target="https://en.wikipedia.org/wiki/12th_century" TargetMode="External"/><Relationship Id="rId1" Type="http://schemas.openxmlformats.org/officeDocument/2006/relationships/slideLayout" Target="../slideLayouts/slideLayout1.xml"/><Relationship Id="rId5" Type="http://schemas.openxmlformats.org/officeDocument/2006/relationships/hyperlink" Target="https://en.wikipedia.org/wiki/Real_tennis" TargetMode="External"/><Relationship Id="rId4" Type="http://schemas.openxmlformats.org/officeDocument/2006/relationships/hyperlink" Target="https://en.wikipedia.org/wiki/Louis_X_of_France" TargetMode="Externa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hyperlink" Target="https://en.wikipedia.org/wiki/French_language" TargetMode="External"/><Relationship Id="rId2" Type="http://schemas.openxmlformats.org/officeDocument/2006/relationships/hyperlink" Target="https://en.wikipedia.org/wiki/Tennis_racket" TargetMode="External"/><Relationship Id="rId1" Type="http://schemas.openxmlformats.org/officeDocument/2006/relationships/slideLayout" Target="../slideLayouts/slideLayout1.xml"/><Relationship Id="rId6" Type="http://schemas.openxmlformats.org/officeDocument/2006/relationships/hyperlink" Target="https://en.wikipedia.org/wiki/Real_tennis" TargetMode="External"/><Relationship Id="rId5" Type="http://schemas.openxmlformats.org/officeDocument/2006/relationships/hyperlink" Target="https://en.wikipedia.org/wiki/Henry_VIII_of_England" TargetMode="External"/><Relationship Id="rId4" Type="http://schemas.openxmlformats.org/officeDocument/2006/relationships/hyperlink" Target="https://en.wikipedia.org/wiki/Interjection" TargetMode="Externa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3.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1.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188640"/>
            <a:ext cx="7772400" cy="1152127"/>
          </a:xfrm>
        </p:spPr>
        <p:txBody>
          <a:bodyPr/>
          <a:lstStyle/>
          <a:p>
            <a:r>
              <a:rPr lang="en-GB" dirty="0" smtClean="0">
                <a:solidFill>
                  <a:srgbClr val="00FF00"/>
                </a:solidFill>
                <a:latin typeface="Algerian" panose="04020705040A02060702" pitchFamily="82" charset="0"/>
              </a:rPr>
              <a:t>Chapter one</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908720"/>
            <a:ext cx="8496944" cy="5544616"/>
          </a:xfrm>
        </p:spPr>
        <p:txBody>
          <a:bodyPr>
            <a:normAutofit fontScale="92500" lnSpcReduction="20000"/>
          </a:bodyPr>
          <a:lstStyle/>
          <a:p>
            <a:pPr lvl="1">
              <a:lnSpc>
                <a:spcPct val="150000"/>
              </a:lnSpc>
              <a:spcAft>
                <a:spcPts val="0"/>
              </a:spcAft>
            </a:pPr>
            <a:r>
              <a:rPr lang="en-US" b="1" dirty="0" smtClean="0">
                <a:solidFill>
                  <a:srgbClr val="FFFF00"/>
                </a:solidFill>
                <a:effectLst/>
                <a:latin typeface="Times New Roman"/>
                <a:ea typeface="Times New Roman"/>
                <a:cs typeface="Times New Roman"/>
              </a:rPr>
              <a:t>Historical background of Tennis table ,Tennis and  Badminton</a:t>
            </a:r>
            <a:endParaRPr lang="en-GB" sz="2400" dirty="0" smtClean="0">
              <a:solidFill>
                <a:srgbClr val="FFFF00"/>
              </a:solidFill>
              <a:ea typeface="Times New Roman"/>
              <a:cs typeface="Times New Roman"/>
            </a:endParaRPr>
          </a:p>
          <a:p>
            <a:pPr lvl="1" algn="just">
              <a:lnSpc>
                <a:spcPct val="150000"/>
              </a:lnSpc>
              <a:spcAft>
                <a:spcPts val="0"/>
              </a:spcAft>
            </a:pPr>
            <a:r>
              <a:rPr lang="en-US" b="1" dirty="0" smtClean="0">
                <a:solidFill>
                  <a:srgbClr val="FF0000"/>
                </a:solidFill>
                <a:effectLst/>
                <a:latin typeface="Times New Roman"/>
                <a:ea typeface="Times New Roman"/>
                <a:cs typeface="Times New Roman"/>
              </a:rPr>
              <a:t>                          A Brief History of table tennis</a:t>
            </a:r>
            <a:endParaRPr lang="en-GB" sz="2000" dirty="0">
              <a:solidFill>
                <a:srgbClr val="FF0000"/>
              </a:solidFill>
              <a:ea typeface="Calibri"/>
              <a:cs typeface="Times New Roman"/>
            </a:endParaRPr>
          </a:p>
          <a:p>
            <a:r>
              <a:rPr lang="en-US" dirty="0" smtClean="0">
                <a:solidFill>
                  <a:schemeClr val="tx1"/>
                </a:solidFill>
                <a:effectLst/>
                <a:latin typeface="Times New Roman"/>
                <a:ea typeface="Times New Roman"/>
              </a:rPr>
              <a:t>Table Tennis is a direct descendent of the game of royal tennis.  Most historians believe tennis began in the 12</a:t>
            </a:r>
            <a:r>
              <a:rPr lang="en-US" baseline="30000" dirty="0" smtClean="0">
                <a:solidFill>
                  <a:schemeClr val="tx1"/>
                </a:solidFill>
                <a:effectLst/>
                <a:latin typeface="Times New Roman"/>
                <a:ea typeface="Times New Roman"/>
              </a:rPr>
              <a:t>th</a:t>
            </a:r>
            <a:r>
              <a:rPr lang="en-US" dirty="0" smtClean="0">
                <a:solidFill>
                  <a:schemeClr val="tx1"/>
                </a:solidFill>
                <a:effectLst/>
                <a:latin typeface="Times New Roman"/>
                <a:ea typeface="Times New Roman"/>
              </a:rPr>
              <a:t> century when French religious played a game they called “</a:t>
            </a:r>
            <a:r>
              <a:rPr lang="en-US" i="1" dirty="0" err="1" smtClean="0">
                <a:solidFill>
                  <a:schemeClr val="tx1"/>
                </a:solidFill>
                <a:effectLst/>
                <a:latin typeface="Times New Roman"/>
                <a:ea typeface="Times New Roman"/>
              </a:rPr>
              <a:t>jeu</a:t>
            </a:r>
            <a:r>
              <a:rPr lang="en-US" i="1" dirty="0" smtClean="0">
                <a:solidFill>
                  <a:schemeClr val="tx1"/>
                </a:solidFill>
                <a:effectLst/>
                <a:latin typeface="Times New Roman"/>
                <a:ea typeface="Times New Roman"/>
              </a:rPr>
              <a:t> de </a:t>
            </a:r>
            <a:r>
              <a:rPr lang="en-US" i="1" dirty="0" err="1" smtClean="0">
                <a:solidFill>
                  <a:schemeClr val="tx1"/>
                </a:solidFill>
                <a:effectLst/>
                <a:latin typeface="Times New Roman"/>
                <a:ea typeface="Times New Roman"/>
              </a:rPr>
              <a:t>paume</a:t>
            </a:r>
            <a:r>
              <a:rPr lang="en-US" i="1" dirty="0" smtClean="0">
                <a:solidFill>
                  <a:schemeClr val="tx1"/>
                </a:solidFill>
                <a:effectLst/>
                <a:latin typeface="Times New Roman"/>
                <a:ea typeface="Times New Roman"/>
              </a:rPr>
              <a:t>” </a:t>
            </a:r>
            <a:r>
              <a:rPr lang="en-US" dirty="0" smtClean="0">
                <a:solidFill>
                  <a:schemeClr val="tx1"/>
                </a:solidFill>
                <a:effectLst/>
                <a:latin typeface="Times New Roman"/>
                <a:ea typeface="Times New Roman"/>
              </a:rPr>
              <a:t>[game of the hand]</a:t>
            </a:r>
            <a:r>
              <a:rPr lang="en-US" i="1" dirty="0" smtClean="0">
                <a:solidFill>
                  <a:schemeClr val="tx1"/>
                </a:solidFill>
                <a:effectLst/>
                <a:latin typeface="Times New Roman"/>
                <a:ea typeface="Times New Roman"/>
              </a:rPr>
              <a:t>.  </a:t>
            </a:r>
          </a:p>
          <a:p>
            <a:r>
              <a:rPr lang="en-US" dirty="0" smtClean="0">
                <a:solidFill>
                  <a:schemeClr val="tx1"/>
                </a:solidFill>
                <a:effectLst/>
                <a:latin typeface="Times New Roman"/>
                <a:ea typeface="Times New Roman"/>
              </a:rPr>
              <a:t>The religious would call out “</a:t>
            </a:r>
            <a:r>
              <a:rPr lang="en-US" dirty="0" err="1" smtClean="0">
                <a:solidFill>
                  <a:schemeClr val="tx1"/>
                </a:solidFill>
                <a:effectLst/>
                <a:latin typeface="Times New Roman"/>
                <a:ea typeface="Times New Roman"/>
              </a:rPr>
              <a:t>tenez</a:t>
            </a:r>
            <a:r>
              <a:rPr lang="en-US" dirty="0" smtClean="0">
                <a:solidFill>
                  <a:schemeClr val="tx1"/>
                </a:solidFill>
                <a:effectLst/>
                <a:latin typeface="Times New Roman"/>
                <a:ea typeface="Times New Roman"/>
              </a:rPr>
              <a:t>” [Take this! Or Play!] as they hit the ball at their opponent to start the game.  The original ball was made of wood and later, the ball was a wad of hair, wool, or cork wrapped in string and cloth or leather</a:t>
            </a:r>
            <a:endParaRPr lang="en-GB" dirty="0">
              <a:solidFill>
                <a:schemeClr val="tx1"/>
              </a:solidFill>
            </a:endParaRPr>
          </a:p>
        </p:txBody>
      </p:sp>
    </p:spTree>
    <p:extLst>
      <p:ext uri="{BB962C8B-B14F-4D97-AF65-F5344CB8AC3E}">
        <p14:creationId xmlns:p14="http://schemas.microsoft.com/office/powerpoint/2010/main" val="3812836638"/>
      </p:ext>
    </p:extLst>
  </p:cSld>
  <p:clrMapOvr>
    <a:masterClrMapping/>
  </p:clrMapOvr>
  <p:transition spd="slow">
    <p:wheel spokes="1"/>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206680" cy="792087"/>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836712"/>
            <a:ext cx="8280920" cy="5688632"/>
          </a:xfrm>
        </p:spPr>
        <p:txBody>
          <a:bodyPr>
            <a:normAutofit fontScale="92500" lnSpcReduction="20000"/>
          </a:bodyPr>
          <a:lstStyle/>
          <a:p>
            <a:pPr algn="just">
              <a:lnSpc>
                <a:spcPct val="150000"/>
              </a:lnSpc>
              <a:spcAft>
                <a:spcPts val="1000"/>
              </a:spcAft>
            </a:pPr>
            <a:r>
              <a:rPr lang="en-US" dirty="0" smtClean="0">
                <a:solidFill>
                  <a:schemeClr val="tx1"/>
                </a:solidFill>
                <a:effectLst/>
                <a:latin typeface="Times New Roman"/>
                <a:ea typeface="Times New Roman"/>
                <a:cs typeface="Times New Roman"/>
              </a:rPr>
              <a:t>In 1954, Van </a:t>
            </a:r>
            <a:r>
              <a:rPr lang="en-US" dirty="0" err="1" smtClean="0">
                <a:solidFill>
                  <a:schemeClr val="tx1"/>
                </a:solidFill>
                <a:effectLst/>
                <a:latin typeface="Times New Roman"/>
                <a:ea typeface="Times New Roman"/>
                <a:cs typeface="Times New Roman"/>
              </a:rPr>
              <a:t>Alen</a:t>
            </a:r>
            <a:r>
              <a:rPr lang="en-US" dirty="0" smtClean="0">
                <a:solidFill>
                  <a:schemeClr val="tx1"/>
                </a:solidFill>
                <a:effectLst/>
                <a:latin typeface="Times New Roman"/>
                <a:ea typeface="Times New Roman"/>
                <a:cs typeface="Times New Roman"/>
              </a:rPr>
              <a:t> founded the </a:t>
            </a:r>
            <a:r>
              <a:rPr lang="en-US" u="none" strike="noStrike" dirty="0" smtClean="0">
                <a:solidFill>
                  <a:schemeClr val="tx1"/>
                </a:solidFill>
                <a:effectLst/>
                <a:latin typeface="Times New Roman"/>
                <a:ea typeface="Times New Roman"/>
                <a:cs typeface="Times New Roman"/>
                <a:hlinkClick r:id="rId2" tooltip="International Tennis Hall of Fame"/>
              </a:rPr>
              <a:t>International Tennis Hall of Fame</a:t>
            </a:r>
            <a:r>
              <a:rPr lang="en-US" dirty="0" smtClean="0">
                <a:solidFill>
                  <a:schemeClr val="tx1"/>
                </a:solidFill>
                <a:effectLst/>
                <a:latin typeface="Times New Roman"/>
                <a:ea typeface="Times New Roman"/>
                <a:cs typeface="Times New Roman"/>
              </a:rPr>
              <a:t>, a non-profit museum in Newport, Rhode Island.</a:t>
            </a:r>
            <a:r>
              <a:rPr lang="en-US" baseline="30000" dirty="0" smtClean="0">
                <a:solidFill>
                  <a:schemeClr val="tx1"/>
                </a:solidFill>
                <a:effectLst/>
                <a:latin typeface="Times New Roman"/>
                <a:ea typeface="Times New Roman"/>
                <a:cs typeface="Times New Roman"/>
              </a:rPr>
              <a:t> </a:t>
            </a:r>
            <a:r>
              <a:rPr lang="en-US" dirty="0" smtClean="0">
                <a:solidFill>
                  <a:schemeClr val="tx1"/>
                </a:solidFill>
                <a:effectLst/>
                <a:latin typeface="Times New Roman"/>
                <a:ea typeface="Times New Roman"/>
                <a:cs typeface="Times New Roman"/>
              </a:rPr>
              <a:t>The building contains a large collection of tennis memorabilia as well as a hall of fame honoring prominent members and tennis players from all over the world. Each year, a </a:t>
            </a:r>
            <a:r>
              <a:rPr lang="en-US" u="none" strike="noStrike" dirty="0" smtClean="0">
                <a:solidFill>
                  <a:schemeClr val="tx1"/>
                </a:solidFill>
                <a:effectLst/>
                <a:latin typeface="Times New Roman"/>
                <a:ea typeface="Times New Roman"/>
                <a:cs typeface="Times New Roman"/>
                <a:hlinkClick r:id="rId3" tooltip="Grass court"/>
              </a:rPr>
              <a:t>grass court</a:t>
            </a:r>
            <a:r>
              <a:rPr lang="en-US" dirty="0" smtClean="0">
                <a:solidFill>
                  <a:schemeClr val="tx1"/>
                </a:solidFill>
                <a:effectLst/>
                <a:latin typeface="Times New Roman"/>
                <a:ea typeface="Times New Roman"/>
                <a:cs typeface="Times New Roman"/>
              </a:rPr>
              <a:t> tournament and an induction ceremony honoring new Hall of Fame members are hosted on its grounds.</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93817358"/>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512167"/>
          </a:xfrm>
        </p:spPr>
        <p:txBody>
          <a:bodyPr>
            <a:normAutofit fontScale="90000"/>
          </a:bodyPr>
          <a:lstStyle/>
          <a:p>
            <a:pPr lvl="0">
              <a:lnSpc>
                <a:spcPct val="150000"/>
              </a:lnSpc>
              <a:spcBef>
                <a:spcPct val="20000"/>
              </a:spcBef>
              <a:spcAft>
                <a:spcPts val="1000"/>
              </a:spcAft>
            </a:pPr>
            <a:r>
              <a:rPr lang="en-GB" sz="3600" b="1" dirty="0">
                <a:solidFill>
                  <a:srgbClr val="00FF00"/>
                </a:solidFill>
                <a:latin typeface="Times New Roman"/>
                <a:ea typeface="Times New Roman"/>
                <a:cs typeface="Times New Roman"/>
              </a:rPr>
              <a:t>Pen hold </a:t>
            </a:r>
            <a:r>
              <a:rPr lang="en-GB" sz="3600" b="1" dirty="0" smtClean="0">
                <a:solidFill>
                  <a:srgbClr val="00FF00"/>
                </a:solidFill>
                <a:latin typeface="Times New Roman"/>
                <a:ea typeface="Times New Roman"/>
                <a:cs typeface="Times New Roman"/>
              </a:rPr>
              <a:t>Grip</a:t>
            </a:r>
            <a:r>
              <a:rPr lang="en-GB" sz="1100" dirty="0">
                <a:solidFill>
                  <a:prstClr val="black">
                    <a:tint val="75000"/>
                  </a:prstClr>
                </a:solidFill>
                <a:ea typeface="Calibri"/>
                <a:cs typeface="Times New Roman"/>
              </a:rPr>
              <a:t/>
            </a:r>
            <a:br>
              <a:rPr lang="en-GB" sz="1100" dirty="0">
                <a:solidFill>
                  <a:prstClr val="black">
                    <a:tint val="75000"/>
                  </a:prstClr>
                </a:solidFill>
                <a:ea typeface="Calibri"/>
                <a:cs typeface="Times New Roman"/>
              </a:rPr>
            </a:br>
            <a:endParaRPr lang="en-GB" b="1" dirty="0"/>
          </a:p>
        </p:txBody>
      </p:sp>
      <p:sp>
        <p:nvSpPr>
          <p:cNvPr id="3" name="Subtitle 2"/>
          <p:cNvSpPr>
            <a:spLocks noGrp="1"/>
          </p:cNvSpPr>
          <p:nvPr>
            <p:ph type="subTitle" idx="1"/>
          </p:nvPr>
        </p:nvSpPr>
        <p:spPr>
          <a:xfrm>
            <a:off x="323528" y="836712"/>
            <a:ext cx="8528992" cy="5832648"/>
          </a:xfrm>
        </p:spPr>
        <p:txBody>
          <a:bodyPr>
            <a:normAutofit lnSpcReduction="10000"/>
          </a:bodyPr>
          <a:lstStyle/>
          <a:p>
            <a:r>
              <a:rPr lang="en-US" dirty="0" smtClean="0">
                <a:solidFill>
                  <a:srgbClr val="000000"/>
                </a:solidFill>
                <a:latin typeface="Times New Roman"/>
                <a:ea typeface="Times New Roman"/>
              </a:rPr>
              <a:t>Once </a:t>
            </a:r>
            <a:r>
              <a:rPr lang="en-US" dirty="0">
                <a:solidFill>
                  <a:srgbClr val="000000"/>
                </a:solidFill>
                <a:latin typeface="Times New Roman"/>
                <a:ea typeface="Times New Roman"/>
              </a:rPr>
              <a:t>was the dominant grip in its heyday.  The pen hold grip still has its supporters, world class players included. The racket is gripped as one would grip a pen, with the thumb and index finger, with the rest of the fingers being tucked away on the other side. There are several variations to this grip, and two types of paddles to reflect this. The "</a:t>
            </a:r>
            <a:r>
              <a:rPr lang="en-US" dirty="0" err="1">
                <a:solidFill>
                  <a:srgbClr val="000000"/>
                </a:solidFill>
                <a:latin typeface="Times New Roman"/>
                <a:ea typeface="Times New Roman"/>
              </a:rPr>
              <a:t>chinese</a:t>
            </a:r>
            <a:r>
              <a:rPr lang="en-US" dirty="0">
                <a:solidFill>
                  <a:srgbClr val="000000"/>
                </a:solidFill>
                <a:latin typeface="Times New Roman"/>
                <a:ea typeface="Times New Roman"/>
              </a:rPr>
              <a:t>" paddles are basically shake hands paddles with a shortened handle. The remaining fingers rest against the other side. "Japanese" paddles have a raised handle, which is called a "hook." The index finger curls around the "hook" for extra leverage. </a:t>
            </a:r>
            <a:endParaRPr lang="en-GB" dirty="0"/>
          </a:p>
        </p:txBody>
      </p:sp>
    </p:spTree>
    <p:extLst>
      <p:ext uri="{BB962C8B-B14F-4D97-AF65-F5344CB8AC3E}">
        <p14:creationId xmlns:p14="http://schemas.microsoft.com/office/powerpoint/2010/main" val="193220328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836711"/>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607132"/>
            <a:ext cx="8528992" cy="5990220"/>
          </a:xfrm>
        </p:spPr>
        <p:txBody>
          <a:bodyPr>
            <a:normAutofit/>
          </a:bodyPr>
          <a:lstStyle/>
          <a:p>
            <a:pPr>
              <a:lnSpc>
                <a:spcPct val="150000"/>
              </a:lnSpc>
              <a:spcAft>
                <a:spcPts val="0"/>
              </a:spcAft>
            </a:pPr>
            <a:r>
              <a:rPr lang="en-US" sz="2800" dirty="0">
                <a:solidFill>
                  <a:srgbClr val="000000"/>
                </a:solidFill>
                <a:latin typeface="Times New Roman"/>
                <a:ea typeface="Times New Roman"/>
                <a:cs typeface="Times New Roman"/>
              </a:rPr>
              <a:t>Which one you use depends on personal preferences.  Pen hold paddles typically only have one side covered with a rubber sheet. This makes them lighter than most shake hands paddles. The other side must still comply with the paddles rule, so it is usually painted red or black, or covered with a sheet of colored paper. </a:t>
            </a:r>
            <a:endParaRPr lang="en-GB" sz="2400" dirty="0">
              <a:ea typeface="Calibri"/>
              <a:cs typeface="Times New Roman"/>
            </a:endParaRPr>
          </a:p>
          <a:p>
            <a:endParaRPr lang="en-GB" sz="4000" dirty="0"/>
          </a:p>
        </p:txBody>
      </p:sp>
      <p:pic>
        <p:nvPicPr>
          <p:cNvPr id="4" name="Picture 3" descr="The penhold grip-forehand side"/>
          <p:cNvPicPr/>
          <p:nvPr/>
        </p:nvPicPr>
        <p:blipFill>
          <a:blip r:embed="rId2">
            <a:extLst>
              <a:ext uri="{28A0092B-C50C-407E-A947-70E740481C1C}">
                <a14:useLocalDpi xmlns:a14="http://schemas.microsoft.com/office/drawing/2010/main" val="0"/>
              </a:ext>
            </a:extLst>
          </a:blip>
          <a:srcRect/>
          <a:stretch>
            <a:fillRect/>
          </a:stretch>
        </p:blipFill>
        <p:spPr bwMode="auto">
          <a:xfrm>
            <a:off x="971600" y="4545124"/>
            <a:ext cx="3168352" cy="1836204"/>
          </a:xfrm>
          <a:prstGeom prst="rect">
            <a:avLst/>
          </a:prstGeom>
          <a:noFill/>
          <a:ln>
            <a:noFill/>
          </a:ln>
        </p:spPr>
      </p:pic>
      <p:pic>
        <p:nvPicPr>
          <p:cNvPr id="5" name="Picture 4" descr="The penhold grip-backhand side"/>
          <p:cNvPicPr/>
          <p:nvPr/>
        </p:nvPicPr>
        <p:blipFill>
          <a:blip r:embed="rId3">
            <a:extLst>
              <a:ext uri="{28A0092B-C50C-407E-A947-70E740481C1C}">
                <a14:useLocalDpi xmlns:a14="http://schemas.microsoft.com/office/drawing/2010/main" val="0"/>
              </a:ext>
            </a:extLst>
          </a:blip>
          <a:srcRect/>
          <a:stretch>
            <a:fillRect/>
          </a:stretch>
        </p:blipFill>
        <p:spPr bwMode="auto">
          <a:xfrm>
            <a:off x="4788024" y="4545124"/>
            <a:ext cx="3312368" cy="1692188"/>
          </a:xfrm>
          <a:prstGeom prst="rect">
            <a:avLst/>
          </a:prstGeom>
          <a:noFill/>
          <a:ln>
            <a:noFill/>
          </a:ln>
        </p:spPr>
      </p:pic>
    </p:spTree>
    <p:extLst>
      <p:ext uri="{BB962C8B-B14F-4D97-AF65-F5344CB8AC3E}">
        <p14:creationId xmlns:p14="http://schemas.microsoft.com/office/powerpoint/2010/main" val="38304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371600" y="0"/>
            <a:ext cx="7772400" cy="1470025"/>
          </a:xfrm>
        </p:spPr>
        <p:txBody>
          <a:bodyPr>
            <a:normAutofit/>
          </a:bodyPr>
          <a:lstStyle/>
          <a:p>
            <a:pPr algn="r"/>
            <a:r>
              <a:rPr lang="en-GB" sz="3600" dirty="0" err="1"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980728"/>
            <a:ext cx="8784976" cy="5616624"/>
          </a:xfrm>
        </p:spPr>
        <p:txBody>
          <a:bodyPr>
            <a:normAutofit fontScale="92500" lnSpcReduction="20000"/>
          </a:bodyPr>
          <a:lstStyle/>
          <a:p>
            <a:pPr algn="just">
              <a:lnSpc>
                <a:spcPct val="150000"/>
              </a:lnSpc>
              <a:spcAft>
                <a:spcPts val="1000"/>
              </a:spcAft>
            </a:pPr>
            <a:r>
              <a:rPr lang="en-GB" b="1" dirty="0">
                <a:latin typeface="Times New Roman"/>
                <a:ea typeface="Calibri"/>
                <a:cs typeface="Times New Roman"/>
              </a:rPr>
              <a:t> </a:t>
            </a:r>
            <a:endParaRPr lang="en-GB" sz="2800" dirty="0">
              <a:ea typeface="Calibri"/>
              <a:cs typeface="Times New Roman"/>
            </a:endParaRPr>
          </a:p>
          <a:p>
            <a:pPr>
              <a:lnSpc>
                <a:spcPct val="150000"/>
              </a:lnSpc>
              <a:spcAft>
                <a:spcPts val="0"/>
              </a:spcAft>
            </a:pPr>
            <a:r>
              <a:rPr lang="en-US" dirty="0">
                <a:solidFill>
                  <a:srgbClr val="000000"/>
                </a:solidFill>
                <a:latin typeface="Times New Roman"/>
                <a:ea typeface="Times New Roman"/>
                <a:cs typeface="Times New Roman"/>
              </a:rPr>
              <a:t>Some of the advantages of using the </a:t>
            </a:r>
            <a:r>
              <a:rPr lang="en-US" b="1" dirty="0" err="1">
                <a:solidFill>
                  <a:srgbClr val="000000"/>
                </a:solidFill>
                <a:latin typeface="Times New Roman"/>
                <a:ea typeface="Times New Roman"/>
                <a:cs typeface="Times New Roman"/>
              </a:rPr>
              <a:t>penhold</a:t>
            </a:r>
            <a:r>
              <a:rPr lang="en-US" dirty="0">
                <a:solidFill>
                  <a:srgbClr val="000000"/>
                </a:solidFill>
                <a:latin typeface="Times New Roman"/>
                <a:ea typeface="Times New Roman"/>
                <a:cs typeface="Times New Roman"/>
              </a:rPr>
              <a:t> grip are: </a:t>
            </a:r>
            <a:endParaRPr lang="en-GB" sz="2800" dirty="0">
              <a:ea typeface="Calibri"/>
              <a:cs typeface="Times New Roman"/>
            </a:endParaRPr>
          </a:p>
          <a:p>
            <a:pPr marL="342900" lvl="0" indent="-342900">
              <a:lnSpc>
                <a:spcPct val="150000"/>
              </a:lnSpc>
              <a:spcAft>
                <a:spcPts val="1000"/>
              </a:spcAft>
              <a:buSzPts val="1000"/>
              <a:buFont typeface="Symbol"/>
              <a:buChar char=""/>
              <a:tabLst>
                <a:tab pos="457200" algn="l"/>
              </a:tabLst>
            </a:pPr>
            <a:r>
              <a:rPr lang="en-US" dirty="0">
                <a:solidFill>
                  <a:srgbClr val="000000"/>
                </a:solidFill>
                <a:latin typeface="Times New Roman"/>
                <a:ea typeface="Times New Roman"/>
                <a:cs typeface="Times New Roman"/>
              </a:rPr>
              <a:t>A dominant forehand game(while backhands are possible with this grip, the vast majority of pen hold players rely on their forehand game)-quick feet are required to sustain this! </a:t>
            </a:r>
            <a:endParaRPr lang="en-GB" sz="2800" dirty="0">
              <a:solidFill>
                <a:srgbClr val="000000"/>
              </a:solidFill>
              <a:ea typeface="Calibri"/>
              <a:cs typeface="Times New Roman"/>
            </a:endParaRPr>
          </a:p>
          <a:p>
            <a:pPr marL="342900" lvl="0" indent="-342900">
              <a:lnSpc>
                <a:spcPct val="150000"/>
              </a:lnSpc>
              <a:spcAft>
                <a:spcPts val="1000"/>
              </a:spcAft>
              <a:buSzPts val="1000"/>
              <a:buFont typeface="Symbol"/>
              <a:buChar char=""/>
              <a:tabLst>
                <a:tab pos="457200" algn="l"/>
              </a:tabLst>
            </a:pPr>
            <a:r>
              <a:rPr lang="en-US" dirty="0">
                <a:solidFill>
                  <a:srgbClr val="000000"/>
                </a:solidFill>
                <a:latin typeface="Times New Roman"/>
                <a:ea typeface="Times New Roman"/>
                <a:cs typeface="Times New Roman"/>
              </a:rPr>
              <a:t>Since it is not as widely used, an element of surprise against opponents unfamiliar with the grip </a:t>
            </a:r>
            <a:endParaRPr lang="en-GB" dirty="0"/>
          </a:p>
        </p:txBody>
      </p:sp>
    </p:spTree>
    <p:extLst>
      <p:ext uri="{BB962C8B-B14F-4D97-AF65-F5344CB8AC3E}">
        <p14:creationId xmlns:p14="http://schemas.microsoft.com/office/powerpoint/2010/main" val="264472365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988839"/>
          </a:xfrm>
        </p:spPr>
        <p:txBody>
          <a:bodyPr>
            <a:normAutofit fontScale="90000"/>
          </a:bodyPr>
          <a:lstStyle/>
          <a:p>
            <a:pPr lvl="0">
              <a:lnSpc>
                <a:spcPct val="150000"/>
              </a:lnSpc>
              <a:spcBef>
                <a:spcPts val="1125"/>
              </a:spcBef>
              <a:spcAft>
                <a:spcPts val="1000"/>
              </a:spcAft>
            </a:pPr>
            <a:r>
              <a:rPr lang="en-GB" sz="2400" b="1" dirty="0" smtClean="0">
                <a:solidFill>
                  <a:srgbClr val="00FF00"/>
                </a:solidFill>
                <a:latin typeface="Times New Roman"/>
                <a:ea typeface="Calibri"/>
                <a:cs typeface="Times New Roman"/>
              </a:rPr>
              <a:t/>
            </a:r>
            <a:br>
              <a:rPr lang="en-GB" sz="2400" b="1" dirty="0" smtClean="0">
                <a:solidFill>
                  <a:srgbClr val="00FF00"/>
                </a:solidFill>
                <a:latin typeface="Times New Roman"/>
                <a:ea typeface="Calibri"/>
                <a:cs typeface="Times New Roman"/>
              </a:rPr>
            </a:br>
            <a:r>
              <a:rPr lang="en-GB" sz="2400" b="1" dirty="0" smtClean="0">
                <a:solidFill>
                  <a:srgbClr val="00FF00"/>
                </a:solidFill>
                <a:latin typeface="Times New Roman"/>
                <a:ea typeface="Calibri"/>
                <a:cs typeface="Times New Roman"/>
              </a:rPr>
              <a:t>Defensive </a:t>
            </a:r>
            <a:r>
              <a:rPr lang="en-GB" sz="2400" b="1" dirty="0">
                <a:solidFill>
                  <a:srgbClr val="00FF00"/>
                </a:solidFill>
                <a:latin typeface="Times New Roman"/>
                <a:ea typeface="Calibri"/>
                <a:cs typeface="Times New Roman"/>
              </a:rPr>
              <a:t>Shots:</a:t>
            </a:r>
            <a:r>
              <a:rPr lang="en-GB" sz="1000" dirty="0">
                <a:solidFill>
                  <a:prstClr val="black">
                    <a:tint val="75000"/>
                  </a:prstClr>
                </a:solidFill>
                <a:ea typeface="Calibri"/>
                <a:cs typeface="Times New Roman"/>
              </a:rPr>
              <a:t/>
            </a:r>
            <a:br>
              <a:rPr lang="en-GB" sz="1000" dirty="0">
                <a:solidFill>
                  <a:prstClr val="black">
                    <a:tint val="75000"/>
                  </a:prstClr>
                </a:solidFill>
                <a:ea typeface="Calibri"/>
                <a:cs typeface="Times New Roman"/>
              </a:rPr>
            </a:br>
            <a:endParaRPr lang="en-GB" sz="4800" dirty="0"/>
          </a:p>
        </p:txBody>
      </p:sp>
      <p:sp>
        <p:nvSpPr>
          <p:cNvPr id="3" name="Subtitle 2"/>
          <p:cNvSpPr>
            <a:spLocks noGrp="1"/>
          </p:cNvSpPr>
          <p:nvPr>
            <p:ph type="subTitle" idx="1"/>
          </p:nvPr>
        </p:nvSpPr>
        <p:spPr>
          <a:xfrm>
            <a:off x="251520" y="1052736"/>
            <a:ext cx="8568952" cy="5616624"/>
          </a:xfrm>
        </p:spPr>
        <p:txBody>
          <a:bodyPr>
            <a:normAutofit fontScale="85000" lnSpcReduction="10000"/>
          </a:bodyPr>
          <a:lstStyle/>
          <a:p>
            <a:pPr>
              <a:lnSpc>
                <a:spcPct val="150000"/>
              </a:lnSpc>
              <a:spcBef>
                <a:spcPts val="1125"/>
              </a:spcBef>
              <a:spcAft>
                <a:spcPts val="1000"/>
              </a:spcAft>
            </a:pPr>
            <a:r>
              <a:rPr lang="en-GB" b="1" dirty="0" smtClean="0">
                <a:solidFill>
                  <a:schemeClr val="tx1"/>
                </a:solidFill>
                <a:latin typeface="Times New Roman"/>
                <a:ea typeface="Calibri"/>
                <a:cs typeface="Times New Roman"/>
              </a:rPr>
              <a:t>Block </a:t>
            </a:r>
            <a:r>
              <a:rPr lang="en-GB" b="1" dirty="0">
                <a:solidFill>
                  <a:schemeClr val="tx1"/>
                </a:solidFill>
                <a:latin typeface="Times New Roman"/>
                <a:ea typeface="Calibri"/>
                <a:cs typeface="Times New Roman"/>
              </a:rPr>
              <a:t>Shot --</a:t>
            </a:r>
            <a:r>
              <a:rPr lang="en-GB" dirty="0">
                <a:solidFill>
                  <a:schemeClr val="tx1"/>
                </a:solidFill>
                <a:latin typeface="Times New Roman"/>
                <a:ea typeface="Calibri"/>
                <a:cs typeface="Times New Roman"/>
              </a:rPr>
              <a:t> This shot would normally be used when the approaching ball is moving very quickly towards you with heavy topspin and the purpose of this stroke is to catch your opponent out of position and reduce the time available for them to play their next shot. A block is executed by simply placing the racket in front of the ball right after the ball bounces; thus, the ball rebounds back toward the opponent nearly as fast as it came to you.  Blocks almost always produce the same spin as was received, usually topspin</a:t>
            </a:r>
            <a:r>
              <a:rPr lang="en-GB" dirty="0">
                <a:latin typeface="Times New Roman"/>
                <a:ea typeface="Calibri"/>
                <a:cs typeface="Times New Roman"/>
              </a:rPr>
              <a: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323330789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99592" y="-6690"/>
            <a:ext cx="7772400" cy="843402"/>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764704"/>
            <a:ext cx="8496944" cy="5544616"/>
          </a:xfrm>
        </p:spPr>
        <p:txBody>
          <a:bodyPr>
            <a:normAutofit fontScale="85000" lnSpcReduction="10000"/>
          </a:bodyPr>
          <a:lstStyle/>
          <a:p>
            <a:pPr>
              <a:lnSpc>
                <a:spcPct val="150000"/>
              </a:lnSpc>
              <a:spcAft>
                <a:spcPts val="1000"/>
              </a:spcAft>
            </a:pPr>
            <a:r>
              <a:rPr lang="en-GB" b="1" dirty="0">
                <a:solidFill>
                  <a:schemeClr val="tx1"/>
                </a:solidFill>
                <a:latin typeface="Times New Roman"/>
                <a:ea typeface="Calibri"/>
                <a:cs typeface="Times New Roman"/>
              </a:rPr>
              <a:t>Push [Chop] Shot --</a:t>
            </a:r>
            <a:r>
              <a:rPr lang="en-GB" dirty="0">
                <a:solidFill>
                  <a:schemeClr val="tx1"/>
                </a:solidFill>
                <a:latin typeface="Times New Roman"/>
                <a:ea typeface="Calibri"/>
                <a:cs typeface="Times New Roman"/>
              </a:rPr>
              <a:t> The push (or "slice" in Asia) is usually used for keeping the point alive and creating offensive opportunities. A push resembles a tennis slice: the racket cuts underneath the ball, imparting backspin and causing the ball to float slowly to the other side of the table.</a:t>
            </a:r>
            <a:endParaRPr lang="en-GB" sz="2800" dirty="0">
              <a:solidFill>
                <a:schemeClr val="tx1"/>
              </a:solidFill>
              <a:ea typeface="Calibri"/>
              <a:cs typeface="Times New Roman"/>
            </a:endParaRPr>
          </a:p>
          <a:p>
            <a:pPr>
              <a:lnSpc>
                <a:spcPct val="150000"/>
              </a:lnSpc>
              <a:spcAft>
                <a:spcPts val="1000"/>
              </a:spcAft>
            </a:pPr>
            <a:r>
              <a:rPr lang="en-GB" b="1" dirty="0">
                <a:solidFill>
                  <a:schemeClr val="tx1"/>
                </a:solidFill>
                <a:latin typeface="Times New Roman"/>
                <a:ea typeface="Calibri"/>
                <a:cs typeface="Times New Roman"/>
              </a:rPr>
              <a:t>Lob – </a:t>
            </a:r>
            <a:r>
              <a:rPr lang="en-GB" dirty="0">
                <a:solidFill>
                  <a:schemeClr val="tx1"/>
                </a:solidFill>
                <a:latin typeface="Times New Roman"/>
                <a:ea typeface="Calibri"/>
                <a:cs typeface="Times New Roman"/>
              </a:rPr>
              <a:t>A shot where the ball is returned very high in the air and deep on the table.  This shot is used to slow down play against high-speed shots.</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29841891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1296143"/>
          </a:xfrm>
        </p:spPr>
        <p:txBody>
          <a:bodyPr/>
          <a:lstStyle/>
          <a:p>
            <a:pPr lvl="0">
              <a:lnSpc>
                <a:spcPct val="150000"/>
              </a:lnSpc>
              <a:spcBef>
                <a:spcPts val="1125"/>
              </a:spcBef>
              <a:spcAft>
                <a:spcPts val="1000"/>
              </a:spcAft>
            </a:pPr>
            <a:r>
              <a:rPr lang="en-GB" sz="3200" b="1" dirty="0">
                <a:solidFill>
                  <a:srgbClr val="00FF00"/>
                </a:solidFill>
                <a:latin typeface="Times New Roman"/>
                <a:ea typeface="Calibri"/>
                <a:cs typeface="Times New Roman"/>
              </a:rPr>
              <a:t>Offensive Shots:</a:t>
            </a:r>
            <a:endParaRPr lang="en-GB" sz="2800" dirty="0">
              <a:solidFill>
                <a:srgbClr val="00FF00"/>
              </a:solidFill>
              <a:ea typeface="Calibri"/>
              <a:cs typeface="Times New Roman"/>
            </a:endParaRPr>
          </a:p>
        </p:txBody>
      </p:sp>
      <p:sp>
        <p:nvSpPr>
          <p:cNvPr id="3" name="Subtitle 2"/>
          <p:cNvSpPr>
            <a:spLocks noGrp="1"/>
          </p:cNvSpPr>
          <p:nvPr>
            <p:ph type="subTitle" idx="1"/>
          </p:nvPr>
        </p:nvSpPr>
        <p:spPr>
          <a:xfrm>
            <a:off x="323528" y="1340768"/>
            <a:ext cx="8424936" cy="4968552"/>
          </a:xfrm>
        </p:spPr>
        <p:txBody>
          <a:bodyPr>
            <a:normAutofit fontScale="85000" lnSpcReduction="10000"/>
          </a:bodyPr>
          <a:lstStyle/>
          <a:p>
            <a:pPr>
              <a:lnSpc>
                <a:spcPct val="150000"/>
              </a:lnSpc>
              <a:spcAft>
                <a:spcPts val="1000"/>
              </a:spcAft>
            </a:pPr>
            <a:r>
              <a:rPr lang="en-GB" b="1" dirty="0" smtClean="0">
                <a:solidFill>
                  <a:schemeClr val="tx1"/>
                </a:solidFill>
                <a:latin typeface="Times New Roman"/>
                <a:ea typeface="Calibri"/>
                <a:cs typeface="Times New Roman"/>
              </a:rPr>
              <a:t>Drive </a:t>
            </a:r>
            <a:r>
              <a:rPr lang="en-GB" b="1" dirty="0">
                <a:solidFill>
                  <a:schemeClr val="tx1"/>
                </a:solidFill>
                <a:latin typeface="Times New Roman"/>
                <a:ea typeface="Calibri"/>
                <a:cs typeface="Times New Roman"/>
              </a:rPr>
              <a:t>Shot-- </a:t>
            </a:r>
            <a:r>
              <a:rPr lang="en-GB" dirty="0">
                <a:solidFill>
                  <a:schemeClr val="tx1"/>
                </a:solidFill>
                <a:latin typeface="Times New Roman"/>
                <a:ea typeface="Calibri"/>
                <a:cs typeface="Times New Roman"/>
              </a:rPr>
              <a:t>The primary offensive shot in table tennis that produces light topspin. Executing this stroke the racket is primarily perpendicular</a:t>
            </a:r>
            <a:r>
              <a:rPr lang="en-GB" i="1" dirty="0">
                <a:solidFill>
                  <a:schemeClr val="tx1"/>
                </a:solidFill>
                <a:latin typeface="Times New Roman"/>
                <a:ea typeface="Calibri"/>
                <a:cs typeface="Times New Roman"/>
              </a:rPr>
              <a:t> </a:t>
            </a:r>
            <a:r>
              <a:rPr lang="en-GB" dirty="0">
                <a:solidFill>
                  <a:schemeClr val="tx1"/>
                </a:solidFill>
                <a:latin typeface="Times New Roman"/>
                <a:ea typeface="Calibri"/>
                <a:cs typeface="Times New Roman"/>
              </a:rPr>
              <a:t>to the direction of the stroke creating a shot that does not arc much but is fast enough that it can be difficult to return. A drive is used mostly for keeping the ball in play, applying pressure on the opponent, and potentially opening up an opportunity for a more powerful attack.</a:t>
            </a:r>
            <a:endParaRPr lang="en-GB" sz="2800" dirty="0">
              <a:solidFill>
                <a:schemeClr val="tx1"/>
              </a:solidFill>
              <a:ea typeface="Calibri"/>
              <a:cs typeface="Times New Roman"/>
            </a:endParaRPr>
          </a:p>
        </p:txBody>
      </p:sp>
    </p:spTree>
    <p:extLst>
      <p:ext uri="{BB962C8B-B14F-4D97-AF65-F5344CB8AC3E}">
        <p14:creationId xmlns:p14="http://schemas.microsoft.com/office/powerpoint/2010/main" val="4413793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188640"/>
            <a:ext cx="7772400" cy="908719"/>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836712"/>
            <a:ext cx="8496944" cy="5832648"/>
          </a:xfrm>
        </p:spPr>
        <p:txBody>
          <a:bodyPr>
            <a:normAutofit fontScale="70000" lnSpcReduction="20000"/>
          </a:bodyPr>
          <a:lstStyle/>
          <a:p>
            <a:pPr>
              <a:lnSpc>
                <a:spcPct val="150000"/>
              </a:lnSpc>
              <a:spcAft>
                <a:spcPts val="1000"/>
              </a:spcAft>
            </a:pPr>
            <a:r>
              <a:rPr lang="en-GB" b="1" dirty="0">
                <a:solidFill>
                  <a:schemeClr val="tx1"/>
                </a:solidFill>
                <a:latin typeface="Times New Roman"/>
                <a:ea typeface="Calibri"/>
                <a:cs typeface="Times New Roman"/>
              </a:rPr>
              <a:t>Flick -- </a:t>
            </a:r>
            <a:r>
              <a:rPr lang="en-GB" dirty="0">
                <a:solidFill>
                  <a:schemeClr val="tx1"/>
                </a:solidFill>
                <a:latin typeface="Times New Roman"/>
                <a:ea typeface="Calibri"/>
                <a:cs typeface="Times New Roman"/>
              </a:rPr>
              <a:t>Hitting a ball early making contact over the back or top of the ball using a loose wrist action to impart topspin.</a:t>
            </a:r>
            <a:endParaRPr lang="en-GB" sz="2800" dirty="0">
              <a:solidFill>
                <a:schemeClr val="tx1"/>
              </a:solidFill>
              <a:ea typeface="Calibri"/>
              <a:cs typeface="Times New Roman"/>
            </a:endParaRPr>
          </a:p>
          <a:p>
            <a:pPr>
              <a:lnSpc>
                <a:spcPct val="150000"/>
              </a:lnSpc>
              <a:spcAft>
                <a:spcPts val="1000"/>
              </a:spcAft>
            </a:pPr>
            <a:r>
              <a:rPr lang="en-GB" b="1" dirty="0">
                <a:solidFill>
                  <a:schemeClr val="tx1"/>
                </a:solidFill>
                <a:latin typeface="Times New Roman"/>
                <a:ea typeface="Calibri"/>
                <a:cs typeface="Times New Roman"/>
              </a:rPr>
              <a:t>Smash [Kill] -- </a:t>
            </a:r>
            <a:r>
              <a:rPr lang="en-GB" i="1" dirty="0">
                <a:solidFill>
                  <a:schemeClr val="tx1"/>
                </a:solidFill>
                <a:latin typeface="Times New Roman"/>
                <a:ea typeface="Calibri"/>
                <a:cs typeface="Times New Roman"/>
              </a:rPr>
              <a:t>Smashing</a:t>
            </a:r>
            <a:r>
              <a:rPr lang="en-GB" dirty="0">
                <a:solidFill>
                  <a:schemeClr val="tx1"/>
                </a:solidFill>
                <a:latin typeface="Times New Roman"/>
                <a:ea typeface="Calibri"/>
                <a:cs typeface="Times New Roman"/>
              </a:rPr>
              <a:t> is self-explanatory—large backswing and rapid acceleration imparting as much speed on the ball as possible. A player will execute a smash when his or her opponent has returned a ball that bounces too high or too close to the net. The goal of a smash is to get the ball to move so quickly that the opponent simply cannot return it. Because the ball speed is the main aim of this shot, often the spin on the ball is something other than topspin. Sidespin can be used effectively with a smash to alter the ball's trajectory significantly.</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352181288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368151"/>
          </a:xfrm>
        </p:spPr>
        <p:txBody>
          <a:bodyPr>
            <a:normAutofit fontScale="90000"/>
          </a:bodyPr>
          <a:lstStyle/>
          <a:p>
            <a:pPr lvl="0">
              <a:lnSpc>
                <a:spcPct val="150000"/>
              </a:lnSpc>
              <a:spcBef>
                <a:spcPct val="20000"/>
              </a:spcBef>
              <a:spcAft>
                <a:spcPts val="1000"/>
              </a:spcAft>
            </a:pPr>
            <a:r>
              <a:rPr lang="en-US" sz="2700" b="1" dirty="0">
                <a:solidFill>
                  <a:srgbClr val="00FF00"/>
                </a:solidFill>
                <a:latin typeface="Times New Roman"/>
                <a:ea typeface="Times New Roman"/>
                <a:cs typeface="Times New Roman"/>
              </a:rPr>
              <a:t>Grip tennis </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827584" y="692696"/>
            <a:ext cx="8064896" cy="5760640"/>
          </a:xfrm>
        </p:spPr>
        <p:txBody>
          <a:bodyPr>
            <a:normAutofit fontScale="77500" lnSpcReduction="20000"/>
          </a:bodyPr>
          <a:lstStyle/>
          <a:p>
            <a:pPr>
              <a:lnSpc>
                <a:spcPct val="150000"/>
              </a:lnSpc>
              <a:spcAft>
                <a:spcPts val="1000"/>
              </a:spcAft>
            </a:pPr>
            <a:r>
              <a:rPr lang="en-US" dirty="0" smtClean="0">
                <a:solidFill>
                  <a:schemeClr val="tx1"/>
                </a:solidFill>
                <a:latin typeface="Times New Roman"/>
                <a:ea typeface="Times New Roman"/>
                <a:cs typeface="Times New Roman"/>
              </a:rPr>
              <a:t>A </a:t>
            </a:r>
            <a:r>
              <a:rPr lang="en-US" dirty="0">
                <a:solidFill>
                  <a:schemeClr val="tx1"/>
                </a:solidFill>
                <a:latin typeface="Times New Roman"/>
                <a:ea typeface="Times New Roman"/>
                <a:cs typeface="Times New Roman"/>
              </a:rPr>
              <a:t>grip is a way of holding the racket in order to hit shots during a match. The grip affects the angle of the racket face when it hits the ball and influences the pace, spin, and placement of the shot. Players use various grips during play, including the Continental (The "Handshake Grip"), Eastern (Can be either semi-eastern or full eastern. Usually used for backhands.), and Western (semi-western or full western, usually for forehand grips) grips. Most players change grips during a match depending on what shot they are hitting; for example, slice shots and serves call for a Continental grip.</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1869567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96751"/>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79512" y="908720"/>
            <a:ext cx="8784976" cy="5832648"/>
          </a:xfrm>
        </p:spPr>
        <p:txBody>
          <a:bodyPr>
            <a:normAutofit fontScale="77500" lnSpcReduction="20000"/>
          </a:bodyPr>
          <a:lstStyle/>
          <a:p>
            <a:pPr>
              <a:lnSpc>
                <a:spcPct val="150000"/>
              </a:lnSpc>
              <a:spcAft>
                <a:spcPts val="1000"/>
              </a:spcAft>
            </a:pPr>
            <a:r>
              <a:rPr lang="en-US" dirty="0">
                <a:solidFill>
                  <a:schemeClr val="tx1"/>
                </a:solidFill>
                <a:latin typeface="Times New Roman"/>
                <a:ea typeface="Times New Roman"/>
                <a:cs typeface="Times New Roman"/>
              </a:rPr>
              <a:t>A serve (or, more formally, a "service") in tennis is a shot to start a point. The serve is initiated by tossing the ball into the air and hitting it (usually near the apex of its trajectory) into the diagonally opposite service box without touching the net. The serve may be hit under- or overhand although underhand serving remains a rarity. If the ball hits the net on the first serve and bounces over into the correct diagonal box then it is called a "let" and the server gets two more additional serves to get it in. There can also be a let if the server serves the ball and the receiver isn't prepared  If the server misses his or her first serve and gets a let on the second serve, then they get one more try to get the serve in the box.</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49360012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772815"/>
          </a:xfrm>
        </p:spPr>
        <p:txBody>
          <a:bodyPr/>
          <a:lstStyle/>
          <a:p>
            <a:r>
              <a:rPr lang="en-GB" dirty="0" smtClean="0">
                <a:solidFill>
                  <a:srgbClr val="00FF00"/>
                </a:solidFill>
                <a:latin typeface="Algerian" panose="04020705040A02060702" pitchFamily="82" charset="0"/>
              </a:rPr>
              <a:t>Tennis serve</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411760" y="3886200"/>
            <a:ext cx="4032448" cy="1752600"/>
          </a:xfrm>
        </p:spPr>
        <p:txBody>
          <a:bodyPr/>
          <a:lstStyle/>
          <a:p>
            <a:endParaRPr lang="en-GB" dirty="0"/>
          </a:p>
        </p:txBody>
      </p:sp>
      <p:pic>
        <p:nvPicPr>
          <p:cNvPr id="4" name="Picture 3" descr="https://upload.wikimedia.org/wikipedia/commons/thumb/b/b1/Paraguay_stamp_-_Martina_Navr%C3%A1tilov%C3%A1.jpg/180px-Paraguay_stamp_-_Martina_Navr%C3%A1tilov%C3%A1.jpg">
            <a:hlinkClick r:id="rId2"/>
          </p:cNvPr>
          <p:cNvPicPr/>
          <p:nvPr/>
        </p:nvPicPr>
        <p:blipFill>
          <a:blip r:embed="rId3"/>
          <a:srcRect/>
          <a:stretch>
            <a:fillRect/>
          </a:stretch>
        </p:blipFill>
        <p:spPr bwMode="auto">
          <a:xfrm>
            <a:off x="1547664" y="1196752"/>
            <a:ext cx="4536504" cy="5184576"/>
          </a:xfrm>
          <a:prstGeom prst="rect">
            <a:avLst/>
          </a:prstGeom>
          <a:noFill/>
          <a:ln w="9525">
            <a:noFill/>
            <a:miter lim="800000"/>
            <a:headEnd/>
            <a:tailEnd/>
          </a:ln>
        </p:spPr>
      </p:pic>
    </p:spTree>
    <p:extLst>
      <p:ext uri="{BB962C8B-B14F-4D97-AF65-F5344CB8AC3E}">
        <p14:creationId xmlns:p14="http://schemas.microsoft.com/office/powerpoint/2010/main" val="23887098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8"/>
            <a:ext cx="7772400" cy="936104"/>
          </a:xfrm>
        </p:spPr>
        <p:txBody>
          <a:bodyPr>
            <a:normAutofit/>
          </a:bodyPr>
          <a:lstStyle/>
          <a:p>
            <a:r>
              <a:rPr lang="en-US" sz="4800" b="1" dirty="0">
                <a:solidFill>
                  <a:srgbClr val="00FF00"/>
                </a:solidFill>
                <a:latin typeface="Algerian" panose="04020705040A02060702" pitchFamily="82" charset="0"/>
                <a:ea typeface="Times New Roman"/>
                <a:cs typeface="+mn-cs"/>
              </a:rPr>
              <a:t>Badminton</a:t>
            </a:r>
            <a:endParaRPr lang="en-GB" sz="16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908720"/>
            <a:ext cx="8280920" cy="5400600"/>
          </a:xfrm>
        </p:spPr>
        <p:txBody>
          <a:bodyPr>
            <a:normAutofit fontScale="85000" lnSpcReduction="10000"/>
          </a:bodyPr>
          <a:lstStyle/>
          <a:p>
            <a:pPr>
              <a:lnSpc>
                <a:spcPct val="150000"/>
              </a:lnSpc>
              <a:spcAft>
                <a:spcPts val="0"/>
              </a:spcAft>
            </a:pPr>
            <a:r>
              <a:rPr lang="en-US" b="1" dirty="0" smtClean="0">
                <a:solidFill>
                  <a:srgbClr val="FFFF00"/>
                </a:solidFill>
                <a:effectLst/>
                <a:latin typeface="Times New Roman"/>
                <a:ea typeface="Times New Roman"/>
              </a:rPr>
              <a:t>Badminton</a:t>
            </a:r>
            <a:r>
              <a:rPr lang="en-US" dirty="0" smtClean="0">
                <a:solidFill>
                  <a:srgbClr val="000000"/>
                </a:solidFill>
                <a:effectLst/>
                <a:latin typeface="Times New Roman"/>
                <a:ea typeface="Times New Roman"/>
              </a:rPr>
              <a:t> is a racquet sport played using </a:t>
            </a:r>
            <a:r>
              <a:rPr lang="en-US" u="none" strike="noStrike" dirty="0" smtClean="0">
                <a:solidFill>
                  <a:srgbClr val="000000"/>
                </a:solidFill>
                <a:effectLst/>
                <a:latin typeface="Times New Roman"/>
                <a:ea typeface="Times New Roman"/>
                <a:hlinkClick r:id="rId2" tooltip="Racket (sports equipment)"/>
              </a:rPr>
              <a:t>racquets</a:t>
            </a:r>
            <a:r>
              <a:rPr lang="en-US" dirty="0" smtClean="0">
                <a:solidFill>
                  <a:srgbClr val="000000"/>
                </a:solidFill>
                <a:effectLst/>
                <a:latin typeface="Times New Roman"/>
                <a:ea typeface="Times New Roman"/>
              </a:rPr>
              <a:t> to hit a </a:t>
            </a:r>
            <a:r>
              <a:rPr lang="en-US" u="none" strike="noStrike" dirty="0" smtClean="0">
                <a:solidFill>
                  <a:srgbClr val="000000"/>
                </a:solidFill>
                <a:effectLst/>
                <a:latin typeface="Times New Roman"/>
                <a:ea typeface="Times New Roman"/>
                <a:hlinkClick r:id="rId3" tooltip="Shuttlecock"/>
              </a:rPr>
              <a:t>shuttlecock</a:t>
            </a:r>
            <a:r>
              <a:rPr lang="en-US" dirty="0" smtClean="0">
                <a:solidFill>
                  <a:srgbClr val="000000"/>
                </a:solidFill>
                <a:effectLst/>
                <a:latin typeface="Times New Roman"/>
                <a:ea typeface="Times New Roman"/>
              </a:rPr>
              <a:t> across a </a:t>
            </a:r>
            <a:r>
              <a:rPr lang="en-US" u="none" strike="noStrike" dirty="0" smtClean="0">
                <a:solidFill>
                  <a:srgbClr val="000000"/>
                </a:solidFill>
                <a:effectLst/>
                <a:latin typeface="Times New Roman"/>
                <a:ea typeface="Times New Roman"/>
                <a:hlinkClick r:id="rId4" tooltip="Net (device)"/>
              </a:rPr>
              <a:t>net</a:t>
            </a:r>
            <a:r>
              <a:rPr lang="en-US" dirty="0" smtClean="0">
                <a:solidFill>
                  <a:srgbClr val="000000"/>
                </a:solidFill>
                <a:effectLst/>
                <a:latin typeface="Times New Roman"/>
                <a:ea typeface="Times New Roman"/>
              </a:rPr>
              <a:t>. Although it may be played with larger teams, the most common forms of the game are "singles" (with one player per side) and "doubles" (with two players per side). Badminton is often played as a casual outdoor activity in a yard or on a beach; formal games are played on a rectangular indoor court. Points are scored by striking the shuttlecock with the racquet and landing it within the opposing side's half of the court.</a:t>
            </a:r>
            <a:endParaRPr lang="en-GB" dirty="0" smtClean="0">
              <a:solidFill>
                <a:srgbClr val="000000"/>
              </a:solidFill>
              <a:effectLst/>
              <a:latin typeface="Times New Roman"/>
              <a:ea typeface="Calibri"/>
            </a:endParaRPr>
          </a:p>
          <a:p>
            <a:endParaRPr lang="en-GB" dirty="0"/>
          </a:p>
        </p:txBody>
      </p:sp>
    </p:spTree>
    <p:extLst>
      <p:ext uri="{BB962C8B-B14F-4D97-AF65-F5344CB8AC3E}">
        <p14:creationId xmlns:p14="http://schemas.microsoft.com/office/powerpoint/2010/main" val="591563386"/>
      </p:ext>
    </p:extLst>
  </p:cSld>
  <p:clrMapOvr>
    <a:masterClrMapping/>
  </p:clrMapOvr>
  <p:transition spd="slow">
    <p:push dir="u"/>
  </p:transition>
  <p:timing>
    <p:tnLst>
      <p:par>
        <p:cTn id="1" dur="indefinite" restart="never" nodeType="tmRoot"/>
      </p:par>
    </p:tnLst>
  </p:timing>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152127"/>
          </a:xfrm>
        </p:spPr>
        <p:txBody>
          <a:bodyPr/>
          <a:lstStyle/>
          <a:p>
            <a:r>
              <a:rPr lang="en-US" b="1" dirty="0">
                <a:solidFill>
                  <a:srgbClr val="00FF00"/>
                </a:solidFill>
                <a:latin typeface="Times New Roman"/>
                <a:ea typeface="Times New Roman"/>
              </a:rPr>
              <a:t>Forehand</a:t>
            </a:r>
            <a:endParaRPr lang="en-GB" dirty="0">
              <a:solidFill>
                <a:srgbClr val="00FF00"/>
              </a:solidFill>
            </a:endParaRPr>
          </a:p>
        </p:txBody>
      </p:sp>
      <p:sp>
        <p:nvSpPr>
          <p:cNvPr id="3" name="Subtitle 2"/>
          <p:cNvSpPr>
            <a:spLocks noGrp="1"/>
          </p:cNvSpPr>
          <p:nvPr>
            <p:ph type="subTitle" idx="1"/>
          </p:nvPr>
        </p:nvSpPr>
        <p:spPr>
          <a:xfrm>
            <a:off x="683568" y="1196752"/>
            <a:ext cx="8280920" cy="5256584"/>
          </a:xfrm>
        </p:spPr>
        <p:txBody>
          <a:bodyPr>
            <a:normAutofit/>
          </a:bodyPr>
          <a:lstStyle/>
          <a:p>
            <a:r>
              <a:rPr lang="en-US" dirty="0">
                <a:solidFill>
                  <a:schemeClr val="tx1"/>
                </a:solidFill>
                <a:latin typeface="Times New Roman"/>
                <a:ea typeface="Times New Roman"/>
              </a:rPr>
              <a:t>For a right-handed player, the forehand is a stroke that begins on the right side of the body, continues across the body as contact is made with the ball, and ends on the left side of the body. There are various </a:t>
            </a:r>
            <a:r>
              <a:rPr lang="en-US" dirty="0" smtClean="0">
                <a:solidFill>
                  <a:schemeClr val="tx1"/>
                </a:solidFill>
                <a:latin typeface="Times New Roman"/>
                <a:ea typeface="Times New Roman"/>
                <a:cs typeface="Times New Roman"/>
              </a:rPr>
              <a:t>grips </a:t>
            </a:r>
            <a:r>
              <a:rPr lang="en-US" dirty="0" smtClean="0">
                <a:solidFill>
                  <a:schemeClr val="tx1"/>
                </a:solidFill>
                <a:latin typeface="Times New Roman"/>
                <a:ea typeface="Times New Roman"/>
              </a:rPr>
              <a:t> for </a:t>
            </a:r>
            <a:r>
              <a:rPr lang="en-US" dirty="0">
                <a:solidFill>
                  <a:schemeClr val="tx1"/>
                </a:solidFill>
                <a:latin typeface="Times New Roman"/>
                <a:ea typeface="Times New Roman"/>
              </a:rPr>
              <a:t>executing the forehand, and their popularity has fluctuated over the years. The most important ones are the </a:t>
            </a:r>
            <a:r>
              <a:rPr lang="en-US" i="1" dirty="0">
                <a:solidFill>
                  <a:schemeClr val="tx1"/>
                </a:solidFill>
                <a:latin typeface="Times New Roman"/>
                <a:ea typeface="Times New Roman"/>
              </a:rPr>
              <a:t>continental</a:t>
            </a:r>
            <a:r>
              <a:rPr lang="en-US" dirty="0">
                <a:solidFill>
                  <a:schemeClr val="tx1"/>
                </a:solidFill>
                <a:latin typeface="Times New Roman"/>
                <a:ea typeface="Times New Roman"/>
              </a:rPr>
              <a:t>, the </a:t>
            </a:r>
            <a:r>
              <a:rPr lang="en-US" i="1" dirty="0">
                <a:solidFill>
                  <a:schemeClr val="tx1"/>
                </a:solidFill>
                <a:latin typeface="Times New Roman"/>
                <a:ea typeface="Times New Roman"/>
              </a:rPr>
              <a:t>eastern</a:t>
            </a:r>
            <a:r>
              <a:rPr lang="en-US" dirty="0">
                <a:solidFill>
                  <a:schemeClr val="tx1"/>
                </a:solidFill>
                <a:latin typeface="Times New Roman"/>
                <a:ea typeface="Times New Roman"/>
              </a:rPr>
              <a:t>, the </a:t>
            </a:r>
            <a:r>
              <a:rPr lang="en-US" i="1" dirty="0">
                <a:solidFill>
                  <a:schemeClr val="tx1"/>
                </a:solidFill>
                <a:latin typeface="Times New Roman"/>
                <a:ea typeface="Times New Roman"/>
              </a:rPr>
              <a:t>semi-western</a:t>
            </a:r>
            <a:r>
              <a:rPr lang="en-US" dirty="0">
                <a:solidFill>
                  <a:schemeClr val="tx1"/>
                </a:solidFill>
                <a:latin typeface="Times New Roman"/>
                <a:ea typeface="Times New Roman"/>
              </a:rPr>
              <a:t>, and the </a:t>
            </a:r>
            <a:r>
              <a:rPr lang="en-US" i="1" dirty="0">
                <a:solidFill>
                  <a:schemeClr val="tx1"/>
                </a:solidFill>
                <a:latin typeface="Times New Roman"/>
                <a:ea typeface="Times New Roman"/>
              </a:rPr>
              <a:t>western</a:t>
            </a:r>
            <a:r>
              <a:rPr lang="en-US" dirty="0">
                <a:solidFill>
                  <a:schemeClr val="tx1"/>
                </a:solidFill>
                <a:latin typeface="Times New Roman"/>
                <a:ea typeface="Times New Roman"/>
              </a:rPr>
              <a:t>. </a:t>
            </a:r>
            <a:endParaRPr lang="en-GB" dirty="0">
              <a:solidFill>
                <a:schemeClr val="tx1"/>
              </a:solidFill>
            </a:endParaRPr>
          </a:p>
        </p:txBody>
      </p:sp>
    </p:spTree>
    <p:extLst>
      <p:ext uri="{BB962C8B-B14F-4D97-AF65-F5344CB8AC3E}">
        <p14:creationId xmlns:p14="http://schemas.microsoft.com/office/powerpoint/2010/main" val="2547051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971600" y="260648"/>
            <a:ext cx="7772400" cy="434479"/>
          </a:xfrm>
        </p:spPr>
        <p:txBody>
          <a:bodyPr>
            <a:normAutofit fontScale="90000"/>
          </a:bodyPr>
          <a:lstStyle/>
          <a:p>
            <a:r>
              <a:rPr lang="en-US" b="1" dirty="0">
                <a:solidFill>
                  <a:srgbClr val="00FF00"/>
                </a:solidFill>
                <a:latin typeface="Times New Roman"/>
                <a:ea typeface="Times New Roman"/>
              </a:rPr>
              <a:t>Forehand</a:t>
            </a:r>
            <a:endParaRPr lang="en-GB" dirty="0"/>
          </a:p>
        </p:txBody>
      </p:sp>
      <p:sp>
        <p:nvSpPr>
          <p:cNvPr id="3" name="Subtitle 2"/>
          <p:cNvSpPr>
            <a:spLocks noGrp="1"/>
          </p:cNvSpPr>
          <p:nvPr>
            <p:ph type="subTitle" idx="1"/>
          </p:nvPr>
        </p:nvSpPr>
        <p:spPr>
          <a:xfrm>
            <a:off x="2915816" y="3886200"/>
            <a:ext cx="2232248" cy="1752600"/>
          </a:xfrm>
        </p:spPr>
        <p:txBody>
          <a:bodyPr/>
          <a:lstStyle/>
          <a:p>
            <a:endParaRPr lang="en-GB" dirty="0"/>
          </a:p>
        </p:txBody>
      </p:sp>
      <p:pic>
        <p:nvPicPr>
          <p:cNvPr id="4" name="Picture 3" descr="https://upload.wikimedia.org/wikipedia/commons/thumb/e/e3/Canada_2010_Andy_Murray_Backhand.jpg/180px-Canada_2010_Andy_Murray_Backhand.jpg">
            <a:hlinkClick r:id="rId2"/>
          </p:cNvPr>
          <p:cNvPicPr/>
          <p:nvPr/>
        </p:nvPicPr>
        <p:blipFill>
          <a:blip r:embed="rId3"/>
          <a:srcRect/>
          <a:stretch>
            <a:fillRect/>
          </a:stretch>
        </p:blipFill>
        <p:spPr bwMode="auto">
          <a:xfrm>
            <a:off x="1907704" y="836712"/>
            <a:ext cx="5184576" cy="5472608"/>
          </a:xfrm>
          <a:prstGeom prst="rect">
            <a:avLst/>
          </a:prstGeom>
          <a:noFill/>
          <a:ln w="9525">
            <a:noFill/>
            <a:miter lim="800000"/>
            <a:headEnd/>
            <a:tailEnd/>
          </a:ln>
        </p:spPr>
      </p:pic>
    </p:spTree>
    <p:extLst>
      <p:ext uri="{BB962C8B-B14F-4D97-AF65-F5344CB8AC3E}">
        <p14:creationId xmlns:p14="http://schemas.microsoft.com/office/powerpoint/2010/main" val="15960224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656183"/>
          </a:xfrm>
        </p:spPr>
        <p:txBody>
          <a:bodyPr>
            <a:normAutofit fontScale="90000"/>
          </a:bodyPr>
          <a:lstStyle/>
          <a:p>
            <a:pPr lvl="0">
              <a:lnSpc>
                <a:spcPct val="150000"/>
              </a:lnSpc>
              <a:spcBef>
                <a:spcPct val="20000"/>
              </a:spcBef>
              <a:spcAft>
                <a:spcPts val="1000"/>
              </a:spcAft>
            </a:pPr>
            <a:r>
              <a:rPr lang="en-US" sz="3100" b="1" dirty="0">
                <a:solidFill>
                  <a:srgbClr val="00FF00"/>
                </a:solidFill>
                <a:latin typeface="Algerian" panose="04020705040A02060702" pitchFamily="82" charset="0"/>
                <a:ea typeface="Times New Roman"/>
                <a:cs typeface="Times New Roman"/>
              </a:rPr>
              <a:t>Other shots</a:t>
            </a:r>
            <a:r>
              <a:rPr lang="en-GB" sz="1300" dirty="0">
                <a:solidFill>
                  <a:prstClr val="black">
                    <a:tint val="75000"/>
                  </a:prstClr>
                </a:solidFill>
                <a:ea typeface="Calibri"/>
                <a:cs typeface="Times New Roman"/>
              </a:rPr>
              <a:t/>
            </a:r>
            <a:br>
              <a:rPr lang="en-GB" sz="13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611560" y="908720"/>
            <a:ext cx="8352928" cy="5760640"/>
          </a:xfrm>
        </p:spPr>
        <p:txBody>
          <a:bodyPr>
            <a:normAutofit/>
          </a:bodyPr>
          <a:lstStyle/>
          <a:p>
            <a:r>
              <a:rPr lang="en-US" dirty="0" smtClean="0">
                <a:solidFill>
                  <a:schemeClr val="tx1"/>
                </a:solidFill>
                <a:latin typeface="Times New Roman"/>
                <a:ea typeface="Times New Roman"/>
              </a:rPr>
              <a:t>A </a:t>
            </a:r>
            <a:r>
              <a:rPr lang="en-US" i="1" u="sng" dirty="0" smtClean="0">
                <a:solidFill>
                  <a:schemeClr val="tx1"/>
                </a:solidFill>
                <a:latin typeface="Times New Roman"/>
                <a:ea typeface="Times New Roman"/>
                <a:cs typeface="Times New Roman"/>
              </a:rPr>
              <a:t>volley</a:t>
            </a:r>
            <a:r>
              <a:rPr lang="en-US" u="sng" dirty="0" smtClean="0">
                <a:solidFill>
                  <a:schemeClr val="tx1"/>
                </a:solidFill>
                <a:latin typeface="Times New Roman"/>
                <a:ea typeface="Times New Roman"/>
              </a:rPr>
              <a:t> </a:t>
            </a:r>
            <a:r>
              <a:rPr lang="en-US" dirty="0" smtClean="0">
                <a:solidFill>
                  <a:schemeClr val="tx1"/>
                </a:solidFill>
                <a:latin typeface="Times New Roman"/>
                <a:ea typeface="Times New Roman"/>
              </a:rPr>
              <a:t>is </a:t>
            </a:r>
            <a:r>
              <a:rPr lang="en-US" dirty="0">
                <a:solidFill>
                  <a:schemeClr val="tx1"/>
                </a:solidFill>
                <a:latin typeface="Times New Roman"/>
                <a:ea typeface="Times New Roman"/>
              </a:rPr>
              <a:t>a shot returned to the opponent in mid-air before the ball bounces, generally performed near the net, and is usually made with a stiff-wristed punching motion to hit the ball into an open area of the opponent's court. The </a:t>
            </a:r>
            <a:r>
              <a:rPr lang="en-US" i="1" u="sng" dirty="0">
                <a:solidFill>
                  <a:schemeClr val="tx1"/>
                </a:solidFill>
                <a:latin typeface="Times New Roman"/>
                <a:ea typeface="Times New Roman"/>
                <a:cs typeface="Times New Roman"/>
              </a:rPr>
              <a:t>half </a:t>
            </a:r>
            <a:r>
              <a:rPr lang="en-US" i="1" u="sng" dirty="0" smtClean="0">
                <a:solidFill>
                  <a:schemeClr val="tx1"/>
                </a:solidFill>
                <a:latin typeface="Times New Roman"/>
                <a:ea typeface="Times New Roman"/>
                <a:cs typeface="Times New Roman"/>
              </a:rPr>
              <a:t>volley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is made by hitting the ball on the rise just after it has bounced, also generally in the vicinity of the net, and played with the racket close to the ground</a:t>
            </a:r>
            <a:r>
              <a:rPr lang="en-US" u="sng" baseline="30000" dirty="0">
                <a:solidFill>
                  <a:schemeClr val="tx1"/>
                </a:solidFill>
                <a:latin typeface="Times New Roman"/>
                <a:ea typeface="Times New Roman"/>
              </a:rPr>
              <a:t>.</a:t>
            </a:r>
            <a:r>
              <a:rPr lang="en-US" dirty="0">
                <a:solidFill>
                  <a:schemeClr val="tx1"/>
                </a:solidFill>
                <a:latin typeface="Times New Roman"/>
                <a:ea typeface="Times New Roman"/>
              </a:rPr>
              <a:t>  The </a:t>
            </a:r>
            <a:r>
              <a:rPr lang="en-US" i="1" dirty="0">
                <a:solidFill>
                  <a:schemeClr val="tx1"/>
                </a:solidFill>
                <a:latin typeface="Times New Roman"/>
                <a:ea typeface="Times New Roman"/>
              </a:rPr>
              <a:t>swinging volley</a:t>
            </a:r>
            <a:r>
              <a:rPr lang="en-US" dirty="0">
                <a:solidFill>
                  <a:schemeClr val="tx1"/>
                </a:solidFill>
                <a:latin typeface="Times New Roman"/>
                <a:ea typeface="Times New Roman"/>
              </a:rPr>
              <a:t> is hit out of the air as the player approaches the net. </a:t>
            </a:r>
            <a:endParaRPr lang="en-GB" dirty="0">
              <a:solidFill>
                <a:schemeClr val="tx1"/>
              </a:solidFill>
            </a:endParaRPr>
          </a:p>
        </p:txBody>
      </p:sp>
    </p:spTree>
    <p:extLst>
      <p:ext uri="{BB962C8B-B14F-4D97-AF65-F5344CB8AC3E}">
        <p14:creationId xmlns:p14="http://schemas.microsoft.com/office/powerpoint/2010/main" val="145402945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332657"/>
            <a:ext cx="7772400" cy="1656184"/>
          </a:xfrm>
        </p:spPr>
        <p:txBody>
          <a:bodyPr>
            <a:normAutofit fontScale="90000"/>
          </a:bodyPr>
          <a:lstStyle/>
          <a:p>
            <a:pPr lvl="0">
              <a:lnSpc>
                <a:spcPct val="150000"/>
              </a:lnSpc>
              <a:spcBef>
                <a:spcPct val="20000"/>
              </a:spcBef>
              <a:spcAft>
                <a:spcPts val="1000"/>
              </a:spcAft>
            </a:pPr>
            <a:r>
              <a:rPr lang="en-GB" sz="2700" b="1" dirty="0">
                <a:solidFill>
                  <a:srgbClr val="00FF00"/>
                </a:solidFill>
                <a:latin typeface="Times New Roman"/>
                <a:ea typeface="Calibri"/>
                <a:cs typeface="Times New Roman"/>
              </a:rPr>
              <a:t>Grip badminton</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395536" y="980728"/>
            <a:ext cx="8352928" cy="5877272"/>
          </a:xfrm>
        </p:spPr>
        <p:txBody>
          <a:bodyPr>
            <a:normAutofit fontScale="47500" lnSpcReduction="20000"/>
          </a:bodyPr>
          <a:lstStyle/>
          <a:p>
            <a:pPr>
              <a:lnSpc>
                <a:spcPct val="150000"/>
              </a:lnSpc>
              <a:spcAft>
                <a:spcPts val="1000"/>
              </a:spcAft>
            </a:pPr>
            <a:r>
              <a:rPr lang="en-US" sz="4400" b="1" dirty="0" smtClean="0">
                <a:solidFill>
                  <a:schemeClr val="tx1"/>
                </a:solidFill>
                <a:latin typeface="Times New Roman"/>
                <a:ea typeface="Times New Roman"/>
                <a:cs typeface="Times New Roman"/>
              </a:rPr>
              <a:t>Grip</a:t>
            </a:r>
            <a:endParaRPr lang="en-GB" sz="3600" dirty="0">
              <a:solidFill>
                <a:schemeClr val="tx1"/>
              </a:solidFill>
              <a:ea typeface="Calibri"/>
              <a:cs typeface="Times New Roman"/>
            </a:endParaRPr>
          </a:p>
          <a:p>
            <a:pPr>
              <a:lnSpc>
                <a:spcPct val="150000"/>
              </a:lnSpc>
              <a:spcAft>
                <a:spcPts val="1000"/>
              </a:spcAft>
            </a:pPr>
            <a:r>
              <a:rPr lang="en-US" sz="4400" dirty="0">
                <a:solidFill>
                  <a:schemeClr val="tx1"/>
                </a:solidFill>
                <a:latin typeface="Times New Roman"/>
                <a:ea typeface="Times New Roman"/>
                <a:cs typeface="Times New Roman"/>
              </a:rPr>
              <a:t>The choice of grip allows a player to increase the thickness of their racquet handle and choose a comfortable surface to hold. A player may build up the handle with one or several grips before applying the final layer.</a:t>
            </a:r>
            <a:endParaRPr lang="en-GB" sz="3600" dirty="0">
              <a:solidFill>
                <a:schemeClr val="tx1"/>
              </a:solidFill>
              <a:ea typeface="Calibri"/>
              <a:cs typeface="Times New Roman"/>
            </a:endParaRPr>
          </a:p>
          <a:p>
            <a:pPr>
              <a:lnSpc>
                <a:spcPct val="150000"/>
              </a:lnSpc>
              <a:spcAft>
                <a:spcPts val="1000"/>
              </a:spcAft>
            </a:pPr>
            <a:r>
              <a:rPr lang="en-US" sz="4400" dirty="0">
                <a:solidFill>
                  <a:schemeClr val="tx1"/>
                </a:solidFill>
                <a:latin typeface="Times New Roman"/>
                <a:ea typeface="Times New Roman"/>
                <a:cs typeface="Times New Roman"/>
              </a:rPr>
              <a:t>Players may choose between varieties of grip materials. The most common choices are synthetic grips or to welling grips. Grip choice is a matter of personal preference. Players often find that sweat becomes a problem; in this case, a drying agent may be applied to the grip or hands, sweatbands may be used, the player may choose another grip material or change his/her grip more frequently</a:t>
            </a:r>
            <a:r>
              <a:rPr lang="en-US" sz="3800" dirty="0">
                <a:solidFill>
                  <a:schemeClr val="tx1"/>
                </a:solidFill>
                <a:latin typeface="Times New Roman"/>
                <a:ea typeface="Times New Roman"/>
                <a:cs typeface="Times New Roman"/>
              </a:rPr>
              <a:t>.</a:t>
            </a:r>
            <a:endParaRPr lang="en-GB"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21496082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720079"/>
          </a:xfrm>
        </p:spPr>
        <p:txBody>
          <a:bodyPr>
            <a:normAutofit fontScale="90000"/>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908720"/>
            <a:ext cx="8208912" cy="5544616"/>
          </a:xfrm>
        </p:spPr>
        <p:txBody>
          <a:bodyPr>
            <a:normAutofit fontScale="70000" lnSpcReduction="20000"/>
          </a:bodyPr>
          <a:lstStyle/>
          <a:p>
            <a:pPr algn="l">
              <a:lnSpc>
                <a:spcPct val="150000"/>
              </a:lnSpc>
              <a:spcAft>
                <a:spcPts val="1000"/>
              </a:spcAft>
            </a:pPr>
            <a:r>
              <a:rPr lang="en-US" sz="3400" dirty="0">
                <a:solidFill>
                  <a:schemeClr val="tx1"/>
                </a:solidFill>
                <a:latin typeface="Times New Roman"/>
                <a:ea typeface="Times New Roman"/>
                <a:cs typeface="Times New Roman"/>
              </a:rPr>
              <a:t>There are two main types of grip: </a:t>
            </a:r>
            <a:r>
              <a:rPr lang="en-US" sz="3400" i="1" dirty="0">
                <a:solidFill>
                  <a:schemeClr val="tx1"/>
                </a:solidFill>
                <a:latin typeface="Times New Roman"/>
                <a:ea typeface="Times New Roman"/>
                <a:cs typeface="Times New Roman"/>
              </a:rPr>
              <a:t>replacement</a:t>
            </a:r>
            <a:r>
              <a:rPr lang="en-US" sz="3400" dirty="0">
                <a:solidFill>
                  <a:schemeClr val="tx1"/>
                </a:solidFill>
                <a:latin typeface="Times New Roman"/>
                <a:ea typeface="Times New Roman"/>
                <a:cs typeface="Times New Roman"/>
              </a:rPr>
              <a:t> grips and </a:t>
            </a:r>
            <a:r>
              <a:rPr lang="en-US" sz="3400" i="1" dirty="0" err="1">
                <a:solidFill>
                  <a:schemeClr val="tx1"/>
                </a:solidFill>
                <a:latin typeface="Times New Roman"/>
                <a:ea typeface="Times New Roman"/>
                <a:cs typeface="Times New Roman"/>
              </a:rPr>
              <a:t>overgrips</a:t>
            </a:r>
            <a:r>
              <a:rPr lang="en-US" sz="3400" dirty="0">
                <a:solidFill>
                  <a:schemeClr val="tx1"/>
                </a:solidFill>
                <a:latin typeface="Times New Roman"/>
                <a:ea typeface="Times New Roman"/>
                <a:cs typeface="Times New Roman"/>
              </a:rPr>
              <a:t>. Replacement grips are thicker, and are often used to increase the size of the handle. </a:t>
            </a:r>
            <a:r>
              <a:rPr lang="en-US" sz="3400" dirty="0" err="1">
                <a:solidFill>
                  <a:schemeClr val="tx1"/>
                </a:solidFill>
                <a:latin typeface="Times New Roman"/>
                <a:ea typeface="Times New Roman"/>
                <a:cs typeface="Times New Roman"/>
              </a:rPr>
              <a:t>Overgrips</a:t>
            </a:r>
            <a:r>
              <a:rPr lang="en-US" sz="3400" dirty="0">
                <a:solidFill>
                  <a:schemeClr val="tx1"/>
                </a:solidFill>
                <a:latin typeface="Times New Roman"/>
                <a:ea typeface="Times New Roman"/>
                <a:cs typeface="Times New Roman"/>
              </a:rPr>
              <a:t> are thinner (less than 1 mm), and are often used as the final layer. Many players, however, prefer to use replacement grips as the final layer. </a:t>
            </a:r>
            <a:r>
              <a:rPr lang="en-US" sz="3400" dirty="0" err="1">
                <a:solidFill>
                  <a:schemeClr val="tx1"/>
                </a:solidFill>
                <a:latin typeface="Times New Roman"/>
                <a:ea typeface="Times New Roman"/>
                <a:cs typeface="Times New Roman"/>
              </a:rPr>
              <a:t>Towelling</a:t>
            </a:r>
            <a:r>
              <a:rPr lang="en-US" sz="3400" dirty="0">
                <a:solidFill>
                  <a:schemeClr val="tx1"/>
                </a:solidFill>
                <a:latin typeface="Times New Roman"/>
                <a:ea typeface="Times New Roman"/>
                <a:cs typeface="Times New Roman"/>
              </a:rPr>
              <a:t> grips are always replacement grips. Replacement grips have an adhesive backing, whereas </a:t>
            </a:r>
            <a:r>
              <a:rPr lang="en-US" sz="3400" dirty="0" err="1">
                <a:solidFill>
                  <a:schemeClr val="tx1"/>
                </a:solidFill>
                <a:latin typeface="Times New Roman"/>
                <a:ea typeface="Times New Roman"/>
                <a:cs typeface="Times New Roman"/>
              </a:rPr>
              <a:t>overgrips</a:t>
            </a:r>
            <a:r>
              <a:rPr lang="en-US" sz="3400" dirty="0">
                <a:solidFill>
                  <a:schemeClr val="tx1"/>
                </a:solidFill>
                <a:latin typeface="Times New Roman"/>
                <a:ea typeface="Times New Roman"/>
                <a:cs typeface="Times New Roman"/>
              </a:rPr>
              <a:t> have only a small patch of adhesive at the start of the tape and must be applied under tension; </a:t>
            </a:r>
            <a:r>
              <a:rPr lang="en-US" sz="3400" dirty="0" err="1">
                <a:solidFill>
                  <a:schemeClr val="tx1"/>
                </a:solidFill>
                <a:latin typeface="Times New Roman"/>
                <a:ea typeface="Times New Roman"/>
                <a:cs typeface="Times New Roman"/>
              </a:rPr>
              <a:t>overgrips</a:t>
            </a:r>
            <a:r>
              <a:rPr lang="en-US" sz="3400" dirty="0">
                <a:solidFill>
                  <a:schemeClr val="tx1"/>
                </a:solidFill>
                <a:latin typeface="Times New Roman"/>
                <a:ea typeface="Times New Roman"/>
                <a:cs typeface="Times New Roman"/>
              </a:rPr>
              <a:t> are more convenient for players who change grips frequently, because they may be removed more rapidly without damaging the underlying material</a:t>
            </a:r>
            <a:r>
              <a:rPr lang="en-US" dirty="0">
                <a:latin typeface="Times New Roman"/>
                <a:ea typeface="Times New Roman"/>
                <a:cs typeface="Times New Roman"/>
              </a:rPr>
              <a: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147080773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1008111"/>
          </a:xfrm>
        </p:spPr>
        <p:txBody>
          <a:bodyPr>
            <a:normAutofit fontScale="90000"/>
          </a:bodyPr>
          <a:lstStyle/>
          <a:p>
            <a:pPr lvl="0">
              <a:lnSpc>
                <a:spcPct val="150000"/>
              </a:lnSpc>
              <a:spcBef>
                <a:spcPct val="20000"/>
              </a:spcBef>
              <a:spcAft>
                <a:spcPts val="1000"/>
              </a:spcAft>
            </a:pPr>
            <a:r>
              <a:rPr lang="en-US" sz="800" b="1" dirty="0" smtClean="0">
                <a:solidFill>
                  <a:prstClr val="black">
                    <a:tint val="75000"/>
                  </a:prstClr>
                </a:solidFill>
                <a:latin typeface="Times New Roman"/>
                <a:ea typeface="Times New Roman"/>
                <a:cs typeface="Times New Roman"/>
              </a:rPr>
              <a:t/>
            </a:r>
            <a:br>
              <a:rPr lang="en-US" sz="800" b="1" dirty="0" smtClean="0">
                <a:solidFill>
                  <a:prstClr val="black">
                    <a:tint val="75000"/>
                  </a:prstClr>
                </a:solidFill>
                <a:latin typeface="Times New Roman"/>
                <a:ea typeface="Times New Roman"/>
                <a:cs typeface="Times New Roman"/>
              </a:rPr>
            </a:br>
            <a:r>
              <a:rPr lang="en-US" sz="800" b="1" dirty="0">
                <a:solidFill>
                  <a:prstClr val="black">
                    <a:tint val="75000"/>
                  </a:prstClr>
                </a:solidFill>
                <a:latin typeface="Times New Roman"/>
                <a:ea typeface="Times New Roman"/>
                <a:cs typeface="Times New Roman"/>
              </a:rPr>
              <a:t/>
            </a:r>
            <a:br>
              <a:rPr lang="en-US" sz="800" b="1" dirty="0">
                <a:solidFill>
                  <a:prstClr val="black">
                    <a:tint val="75000"/>
                  </a:prstClr>
                </a:solidFill>
                <a:latin typeface="Times New Roman"/>
                <a:ea typeface="Times New Roman"/>
                <a:cs typeface="Times New Roman"/>
              </a:rPr>
            </a:br>
            <a:r>
              <a:rPr lang="en-US" sz="800" b="1" dirty="0" smtClean="0">
                <a:solidFill>
                  <a:prstClr val="black">
                    <a:tint val="75000"/>
                  </a:prstClr>
                </a:solidFill>
                <a:latin typeface="Times New Roman"/>
                <a:ea typeface="Times New Roman"/>
                <a:cs typeface="Times New Roman"/>
              </a:rPr>
              <a:t/>
            </a:r>
            <a:br>
              <a:rPr lang="en-US" sz="800" b="1" dirty="0" smtClean="0">
                <a:solidFill>
                  <a:prstClr val="black">
                    <a:tint val="75000"/>
                  </a:prstClr>
                </a:solidFill>
                <a:latin typeface="Times New Roman"/>
                <a:ea typeface="Times New Roman"/>
                <a:cs typeface="Times New Roman"/>
              </a:rPr>
            </a:br>
            <a:r>
              <a:rPr lang="en-US" sz="800" b="1" dirty="0">
                <a:solidFill>
                  <a:prstClr val="black">
                    <a:tint val="75000"/>
                  </a:prstClr>
                </a:solidFill>
                <a:latin typeface="Times New Roman"/>
                <a:ea typeface="Times New Roman"/>
                <a:cs typeface="Times New Roman"/>
              </a:rPr>
              <a:t/>
            </a:r>
            <a:br>
              <a:rPr lang="en-US" sz="800" b="1" dirty="0">
                <a:solidFill>
                  <a:prstClr val="black">
                    <a:tint val="75000"/>
                  </a:prstClr>
                </a:solidFill>
                <a:latin typeface="Times New Roman"/>
                <a:ea typeface="Times New Roman"/>
                <a:cs typeface="Times New Roman"/>
              </a:rPr>
            </a:br>
            <a:r>
              <a:rPr lang="en-US" b="1" dirty="0" smtClean="0">
                <a:solidFill>
                  <a:srgbClr val="00FF00"/>
                </a:solidFill>
                <a:latin typeface="Times New Roman"/>
                <a:ea typeface="Times New Roman"/>
                <a:cs typeface="Times New Roman"/>
              </a:rPr>
              <a:t>Strokes</a:t>
            </a:r>
            <a:r>
              <a:rPr lang="en-GB" sz="4000" dirty="0">
                <a:solidFill>
                  <a:srgbClr val="00FF00"/>
                </a:solidFill>
                <a:ea typeface="Calibri"/>
                <a:cs typeface="Times New Roman"/>
              </a:rPr>
              <a:t/>
            </a:r>
            <a:br>
              <a:rPr lang="en-GB" sz="4000" dirty="0">
                <a:solidFill>
                  <a:srgbClr val="00FF00"/>
                </a:solidFill>
                <a:ea typeface="Calibri"/>
                <a:cs typeface="Times New Roman"/>
              </a:rPr>
            </a:br>
            <a:endParaRPr lang="en-GB" dirty="0">
              <a:solidFill>
                <a:srgbClr val="00FF00"/>
              </a:solidFill>
            </a:endParaRPr>
          </a:p>
        </p:txBody>
      </p:sp>
      <p:sp>
        <p:nvSpPr>
          <p:cNvPr id="3" name="Subtitle 2"/>
          <p:cNvSpPr>
            <a:spLocks noGrp="1"/>
          </p:cNvSpPr>
          <p:nvPr>
            <p:ph type="subTitle" idx="1"/>
          </p:nvPr>
        </p:nvSpPr>
        <p:spPr>
          <a:xfrm>
            <a:off x="107504" y="1268760"/>
            <a:ext cx="8928992" cy="5400600"/>
          </a:xfrm>
        </p:spPr>
        <p:txBody>
          <a:bodyPr>
            <a:normAutofit fontScale="77500" lnSpcReduction="20000"/>
          </a:bodyPr>
          <a:lstStyle/>
          <a:p>
            <a:pPr>
              <a:lnSpc>
                <a:spcPct val="150000"/>
              </a:lnSpc>
              <a:spcAft>
                <a:spcPts val="1000"/>
              </a:spcAft>
            </a:pPr>
            <a:r>
              <a:rPr lang="en-US" dirty="0" smtClean="0">
                <a:solidFill>
                  <a:schemeClr val="tx1"/>
                </a:solidFill>
                <a:latin typeface="Times New Roman"/>
                <a:ea typeface="Times New Roman"/>
                <a:cs typeface="Times New Roman"/>
              </a:rPr>
              <a:t>Badminton </a:t>
            </a:r>
            <a:r>
              <a:rPr lang="en-US" dirty="0">
                <a:solidFill>
                  <a:schemeClr val="tx1"/>
                </a:solidFill>
                <a:latin typeface="Times New Roman"/>
                <a:ea typeface="Times New Roman"/>
                <a:cs typeface="Times New Roman"/>
              </a:rPr>
              <a:t>offers a wide variety of basic strokes, and players require a high level of skill to perform all of them effectively. All strokes can be played either </a:t>
            </a:r>
            <a:r>
              <a:rPr lang="en-US" i="1" dirty="0">
                <a:solidFill>
                  <a:schemeClr val="tx1"/>
                </a:solidFill>
                <a:latin typeface="Times New Roman"/>
                <a:ea typeface="Times New Roman"/>
                <a:cs typeface="Times New Roman"/>
              </a:rPr>
              <a:t>forehand</a:t>
            </a:r>
            <a:r>
              <a:rPr lang="en-US" dirty="0">
                <a:solidFill>
                  <a:schemeClr val="tx1"/>
                </a:solidFill>
                <a:latin typeface="Times New Roman"/>
                <a:ea typeface="Times New Roman"/>
                <a:cs typeface="Times New Roman"/>
              </a:rPr>
              <a:t> or </a:t>
            </a:r>
            <a:r>
              <a:rPr lang="en-US" i="1" dirty="0">
                <a:solidFill>
                  <a:schemeClr val="tx1"/>
                </a:solidFill>
                <a:latin typeface="Times New Roman"/>
                <a:ea typeface="Times New Roman"/>
                <a:cs typeface="Times New Roman"/>
              </a:rPr>
              <a:t>backhand</a:t>
            </a:r>
            <a:r>
              <a:rPr lang="en-US" dirty="0">
                <a:solidFill>
                  <a:schemeClr val="tx1"/>
                </a:solidFill>
                <a:latin typeface="Times New Roman"/>
                <a:ea typeface="Times New Roman"/>
                <a:cs typeface="Times New Roman"/>
              </a:rPr>
              <a:t>. A player's forehand side is the same side as their playing hand: for a right-handed player, the forehand side is their right side and the backhand side is their left side. Forehand strokes are hit with the front of the hand leading (like hitting with the palm), whereas backhand strokes are hit with the back of the hand leading (like hitting with the knuckles). Players frequently play certain strokes on the forehand side with a backhand hitting action, and vice versa.</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6159325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16632"/>
            <a:ext cx="7772400" cy="1080120"/>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908720"/>
            <a:ext cx="8352928" cy="5949280"/>
          </a:xfrm>
        </p:spPr>
        <p:txBody>
          <a:bodyPr>
            <a:normAutofit fontScale="92500" lnSpcReduction="20000"/>
          </a:bodyPr>
          <a:lstStyle/>
          <a:p>
            <a:r>
              <a:rPr lang="en-US" dirty="0">
                <a:solidFill>
                  <a:schemeClr val="tx1"/>
                </a:solidFill>
                <a:latin typeface="Times New Roman"/>
                <a:ea typeface="Times New Roman"/>
              </a:rPr>
              <a:t>In the forecourt and midcourt, most strokes can be played equally effectively on either the forehand or backhand side; but in the rear court, players will attempt to play as many strokes as possible on their forehands, often preferring to play a </a:t>
            </a:r>
            <a:r>
              <a:rPr lang="en-US" i="1" dirty="0">
                <a:solidFill>
                  <a:schemeClr val="tx1"/>
                </a:solidFill>
                <a:latin typeface="Times New Roman"/>
                <a:ea typeface="Times New Roman"/>
              </a:rPr>
              <a:t>round-the-head</a:t>
            </a:r>
            <a:r>
              <a:rPr lang="en-US" dirty="0">
                <a:solidFill>
                  <a:schemeClr val="tx1"/>
                </a:solidFill>
                <a:latin typeface="Times New Roman"/>
                <a:ea typeface="Times New Roman"/>
              </a:rPr>
              <a:t> forehand overhead (a forehand "on the backhand side") rather than attempt a backhand overhead. Playing a backhand overhead has two main disadvantages. First, the player must turn their back to their opponents, restricting their view of them and the court. Second, backhand overheads cannot be hit with as much power as forehands: the hitting action is limited by the shoulder joint, which permits a much greater range of movement for a forehand overhead than for a backhand. </a:t>
            </a:r>
            <a:endParaRPr lang="en-GB" dirty="0">
              <a:solidFill>
                <a:schemeClr val="tx1"/>
              </a:solidFill>
            </a:endParaRPr>
          </a:p>
        </p:txBody>
      </p:sp>
    </p:spTree>
    <p:extLst>
      <p:ext uri="{BB962C8B-B14F-4D97-AF65-F5344CB8AC3E}">
        <p14:creationId xmlns:p14="http://schemas.microsoft.com/office/powerpoint/2010/main" val="272710270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1107504"/>
            <a:ext cx="7988424" cy="3600450"/>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07504" y="908720"/>
            <a:ext cx="8928992" cy="5760640"/>
          </a:xfrm>
        </p:spPr>
        <p:txBody>
          <a:bodyPr>
            <a:normAutofit fontScale="77500" lnSpcReduction="20000"/>
          </a:bodyPr>
          <a:lstStyle/>
          <a:p>
            <a:pPr>
              <a:lnSpc>
                <a:spcPct val="150000"/>
              </a:lnSpc>
              <a:spcAft>
                <a:spcPts val="1000"/>
              </a:spcAft>
            </a:pPr>
            <a:r>
              <a:rPr lang="en-US" dirty="0">
                <a:solidFill>
                  <a:schemeClr val="tx1"/>
                </a:solidFill>
                <a:latin typeface="Times New Roman"/>
                <a:ea typeface="Times New Roman"/>
                <a:cs typeface="Times New Roman"/>
              </a:rPr>
              <a:t>The </a:t>
            </a:r>
            <a:r>
              <a:rPr lang="en-US" i="1" dirty="0">
                <a:solidFill>
                  <a:schemeClr val="tx1"/>
                </a:solidFill>
                <a:latin typeface="Times New Roman"/>
                <a:ea typeface="Times New Roman"/>
                <a:cs typeface="Times New Roman"/>
              </a:rPr>
              <a:t>backhand clear</a:t>
            </a:r>
            <a:r>
              <a:rPr lang="en-US" dirty="0">
                <a:solidFill>
                  <a:schemeClr val="tx1"/>
                </a:solidFill>
                <a:latin typeface="Times New Roman"/>
                <a:ea typeface="Times New Roman"/>
                <a:cs typeface="Times New Roman"/>
              </a:rPr>
              <a:t> is considered by most players and coaches to be the most difficult basic stroke in the game, since precise technique is needed in order to muster enough power for the shuttlecock to travel the full length of the court. For the same reason, </a:t>
            </a:r>
            <a:r>
              <a:rPr lang="en-US" i="1" dirty="0">
                <a:solidFill>
                  <a:schemeClr val="tx1"/>
                </a:solidFill>
                <a:latin typeface="Times New Roman"/>
                <a:ea typeface="Times New Roman"/>
                <a:cs typeface="Times New Roman"/>
              </a:rPr>
              <a:t>backhand smashes</a:t>
            </a:r>
            <a:r>
              <a:rPr lang="en-US" dirty="0">
                <a:solidFill>
                  <a:schemeClr val="tx1"/>
                </a:solidFill>
                <a:latin typeface="Times New Roman"/>
                <a:ea typeface="Times New Roman"/>
                <a:cs typeface="Times New Roman"/>
              </a:rPr>
              <a:t> tend to be weak.</a:t>
            </a:r>
            <a:endParaRPr lang="en-GB" sz="2800" dirty="0">
              <a:solidFill>
                <a:schemeClr val="tx1"/>
              </a:solidFill>
              <a:ea typeface="Calibri"/>
              <a:cs typeface="Times New Roman"/>
            </a:endParaRPr>
          </a:p>
          <a:p>
            <a:r>
              <a:rPr lang="en-US" dirty="0">
                <a:solidFill>
                  <a:schemeClr val="tx1"/>
                </a:solidFill>
                <a:latin typeface="Times New Roman"/>
                <a:ea typeface="Times New Roman"/>
              </a:rPr>
              <a:t>The choice of stroke depends on how near the shuttlecock is to the net, whether it is above net height, and where an opponent is currently positioned: players have much better attacking options if they can reach the shuttlecock well above net height, especially if it is also close to the net. </a:t>
            </a:r>
            <a:r>
              <a:rPr lang="en-US" b="1" dirty="0">
                <a:solidFill>
                  <a:schemeClr val="tx1"/>
                </a:solidFill>
                <a:latin typeface="Times New Roman"/>
                <a:ea typeface="Times New Roman"/>
              </a:rPr>
              <a:t>In the forecourt</a:t>
            </a:r>
            <a:r>
              <a:rPr lang="en-US" dirty="0">
                <a:solidFill>
                  <a:schemeClr val="tx1"/>
                </a:solidFill>
                <a:latin typeface="Times New Roman"/>
                <a:ea typeface="Times New Roman"/>
              </a:rPr>
              <a:t>, a high shuttlecock will be met with a </a:t>
            </a:r>
            <a:r>
              <a:rPr lang="en-US" i="1" dirty="0">
                <a:solidFill>
                  <a:schemeClr val="tx1"/>
                </a:solidFill>
                <a:latin typeface="Times New Roman"/>
                <a:ea typeface="Times New Roman"/>
              </a:rPr>
              <a:t>net kill</a:t>
            </a:r>
            <a:r>
              <a:rPr lang="en-US" dirty="0">
                <a:solidFill>
                  <a:schemeClr val="tx1"/>
                </a:solidFill>
                <a:latin typeface="Times New Roman"/>
                <a:ea typeface="Times New Roman"/>
              </a:rPr>
              <a:t>, hitting it steeply downwards and attempting to win the rally immediately. This is why it is best to drop the shuttlecock just over the net in this situation.</a:t>
            </a:r>
            <a:endParaRPr lang="en-GB" dirty="0">
              <a:solidFill>
                <a:schemeClr val="tx1"/>
              </a:solidFill>
            </a:endParaRPr>
          </a:p>
        </p:txBody>
      </p:sp>
    </p:spTree>
    <p:extLst>
      <p:ext uri="{BB962C8B-B14F-4D97-AF65-F5344CB8AC3E}">
        <p14:creationId xmlns:p14="http://schemas.microsoft.com/office/powerpoint/2010/main" val="312602150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20687"/>
          </a:xfrm>
        </p:spPr>
        <p:txBody>
          <a:bodyPr>
            <a:normAutofit/>
          </a:bodyPr>
          <a:lstStyle/>
          <a:p>
            <a:pPr algn="r"/>
            <a:r>
              <a:rPr lang="en-GB" sz="2400" dirty="0" err="1" smtClean="0">
                <a:solidFill>
                  <a:srgbClr val="00FF00"/>
                </a:solidFill>
                <a:latin typeface="Algerian" panose="04020705040A02060702" pitchFamily="82" charset="0"/>
              </a:rPr>
              <a:t>conti</a:t>
            </a:r>
            <a:endParaRPr lang="en-GB" sz="24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0" y="548680"/>
            <a:ext cx="9144000" cy="6309320"/>
          </a:xfrm>
        </p:spPr>
        <p:txBody>
          <a:bodyPr>
            <a:normAutofit fontScale="77500" lnSpcReduction="20000"/>
          </a:bodyPr>
          <a:lstStyle/>
          <a:p>
            <a:pPr>
              <a:lnSpc>
                <a:spcPct val="150000"/>
              </a:lnSpc>
              <a:spcAft>
                <a:spcPts val="1000"/>
              </a:spcAft>
            </a:pPr>
            <a:r>
              <a:rPr lang="en-US" b="1" dirty="0">
                <a:latin typeface="Times New Roman"/>
                <a:ea typeface="Times New Roman"/>
                <a:cs typeface="Times New Roman"/>
              </a:rPr>
              <a:t>In the midcourt</a:t>
            </a:r>
            <a:r>
              <a:rPr lang="en-US" dirty="0">
                <a:latin typeface="Times New Roman"/>
                <a:ea typeface="Times New Roman"/>
                <a:cs typeface="Times New Roman"/>
              </a:rPr>
              <a:t>, a high shuttlecock will usually be met with a powerful </a:t>
            </a:r>
            <a:r>
              <a:rPr lang="en-US" i="1" dirty="0">
                <a:latin typeface="Times New Roman"/>
                <a:ea typeface="Times New Roman"/>
                <a:cs typeface="Times New Roman"/>
              </a:rPr>
              <a:t>smash</a:t>
            </a:r>
            <a:r>
              <a:rPr lang="en-US" dirty="0">
                <a:latin typeface="Times New Roman"/>
                <a:ea typeface="Times New Roman"/>
                <a:cs typeface="Times New Roman"/>
              </a:rPr>
              <a:t>, also hitting downwards and hoping for an outright winner or a weak reply. Athletic </a:t>
            </a:r>
            <a:r>
              <a:rPr lang="en-US" i="1" dirty="0">
                <a:latin typeface="Times New Roman"/>
                <a:ea typeface="Times New Roman"/>
                <a:cs typeface="Times New Roman"/>
              </a:rPr>
              <a:t>jump smashes</a:t>
            </a:r>
            <a:r>
              <a:rPr lang="en-US" dirty="0">
                <a:latin typeface="Times New Roman"/>
                <a:ea typeface="Times New Roman"/>
                <a:cs typeface="Times New Roman"/>
              </a:rPr>
              <a:t>, where players jump upwards for a steeper smash angle, are a common and spectacular element of elite men's doubles play. </a:t>
            </a:r>
            <a:r>
              <a:rPr lang="en-US" b="1" dirty="0">
                <a:latin typeface="Times New Roman"/>
                <a:ea typeface="Times New Roman"/>
                <a:cs typeface="Times New Roman"/>
              </a:rPr>
              <a:t>In the </a:t>
            </a:r>
            <a:r>
              <a:rPr lang="en-US" b="1" dirty="0" err="1">
                <a:latin typeface="Times New Roman"/>
                <a:ea typeface="Times New Roman"/>
                <a:cs typeface="Times New Roman"/>
              </a:rPr>
              <a:t>rearcourt</a:t>
            </a:r>
            <a:r>
              <a:rPr lang="en-US" dirty="0">
                <a:latin typeface="Times New Roman"/>
                <a:ea typeface="Times New Roman"/>
                <a:cs typeface="Times New Roman"/>
              </a:rPr>
              <a:t>, players strive to hit the shuttlecock while it is still above them, rather than allowing it to drop lower. This </a:t>
            </a:r>
            <a:r>
              <a:rPr lang="en-US" i="1" dirty="0">
                <a:latin typeface="Times New Roman"/>
                <a:ea typeface="Times New Roman"/>
                <a:cs typeface="Times New Roman"/>
              </a:rPr>
              <a:t>overhead</a:t>
            </a:r>
            <a:r>
              <a:rPr lang="en-US" dirty="0">
                <a:latin typeface="Times New Roman"/>
                <a:ea typeface="Times New Roman"/>
                <a:cs typeface="Times New Roman"/>
              </a:rPr>
              <a:t> hitting allows them to play smashes, </a:t>
            </a:r>
            <a:r>
              <a:rPr lang="en-US" i="1" dirty="0">
                <a:latin typeface="Times New Roman"/>
                <a:ea typeface="Times New Roman"/>
                <a:cs typeface="Times New Roman"/>
              </a:rPr>
              <a:t>clears</a:t>
            </a:r>
            <a:r>
              <a:rPr lang="en-US" dirty="0">
                <a:latin typeface="Times New Roman"/>
                <a:ea typeface="Times New Roman"/>
                <a:cs typeface="Times New Roman"/>
              </a:rPr>
              <a:t> (hitting the shuttlecock high and to the back of the opponents' court), and </a:t>
            </a:r>
            <a:r>
              <a:rPr lang="en-US" i="1" dirty="0">
                <a:latin typeface="Times New Roman"/>
                <a:ea typeface="Times New Roman"/>
                <a:cs typeface="Times New Roman"/>
              </a:rPr>
              <a:t>drop shots</a:t>
            </a:r>
            <a:r>
              <a:rPr lang="en-US" dirty="0">
                <a:latin typeface="Times New Roman"/>
                <a:ea typeface="Times New Roman"/>
                <a:cs typeface="Times New Roman"/>
              </a:rPr>
              <a:t> (hitting the shuttlecock softly so that it falls sharply downwards into the opponents' forecourt). If the shuttlecock has dropped lower, then a smash is impossible and a full-length, high clear is difficult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25218386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584176"/>
          </a:xfrm>
        </p:spPr>
        <p:txBody>
          <a:bodyPr>
            <a:noAutofit/>
          </a:bodyPr>
          <a:lstStyle/>
          <a:p>
            <a:pPr lvl="0">
              <a:lnSpc>
                <a:spcPct val="150000"/>
              </a:lnSpc>
              <a:spcBef>
                <a:spcPct val="20000"/>
              </a:spcBef>
            </a:pPr>
            <a:r>
              <a:rPr lang="en-GB" sz="2400" b="1" dirty="0" smtClean="0">
                <a:solidFill>
                  <a:srgbClr val="00FF00"/>
                </a:solidFill>
                <a:latin typeface="Times New Roman"/>
                <a:ea typeface="Calibri"/>
                <a:cs typeface="+mn-cs"/>
              </a:rPr>
              <a:t/>
            </a:r>
            <a:br>
              <a:rPr lang="en-GB" sz="2400" b="1" dirty="0" smtClean="0">
                <a:solidFill>
                  <a:srgbClr val="00FF00"/>
                </a:solidFill>
                <a:latin typeface="Times New Roman"/>
                <a:ea typeface="Calibri"/>
                <a:cs typeface="+mn-cs"/>
              </a:rPr>
            </a:br>
            <a:r>
              <a:rPr lang="en-GB" sz="2400" b="1" dirty="0">
                <a:solidFill>
                  <a:srgbClr val="00FF00"/>
                </a:solidFill>
                <a:latin typeface="Times New Roman"/>
                <a:ea typeface="Calibri"/>
                <a:cs typeface="+mn-cs"/>
              </a:rPr>
              <a:t/>
            </a:r>
            <a:br>
              <a:rPr lang="en-GB" sz="2400" b="1" dirty="0">
                <a:solidFill>
                  <a:srgbClr val="00FF00"/>
                </a:solidFill>
                <a:latin typeface="Times New Roman"/>
                <a:ea typeface="Calibri"/>
                <a:cs typeface="+mn-cs"/>
              </a:rPr>
            </a:br>
            <a:r>
              <a:rPr lang="en-GB" sz="3200" b="1" dirty="0" smtClean="0">
                <a:solidFill>
                  <a:srgbClr val="00FF00"/>
                </a:solidFill>
                <a:latin typeface="Times New Roman"/>
                <a:ea typeface="Calibri"/>
                <a:cs typeface="+mn-cs"/>
              </a:rPr>
              <a:t>History </a:t>
            </a:r>
            <a:r>
              <a:rPr lang="en-GB" sz="3200" b="1" dirty="0">
                <a:solidFill>
                  <a:srgbClr val="00FF00"/>
                </a:solidFill>
                <a:latin typeface="Times New Roman"/>
                <a:ea typeface="Calibri"/>
                <a:cs typeface="+mn-cs"/>
              </a:rPr>
              <a:t>of badminton</a:t>
            </a:r>
            <a:r>
              <a:rPr lang="en-GB" sz="3200" dirty="0">
                <a:solidFill>
                  <a:srgbClr val="00FF00"/>
                </a:solidFill>
                <a:latin typeface="Times New Roman"/>
                <a:ea typeface="Calibri"/>
                <a:cs typeface="+mn-cs"/>
              </a:rPr>
              <a:t/>
            </a:r>
            <a:br>
              <a:rPr lang="en-GB" sz="3200" dirty="0">
                <a:solidFill>
                  <a:srgbClr val="00FF00"/>
                </a:solidFill>
                <a:latin typeface="Times New Roman"/>
                <a:ea typeface="Calibri"/>
                <a:cs typeface="+mn-cs"/>
              </a:rPr>
            </a:br>
            <a:endParaRPr lang="en-GB" sz="8800" dirty="0">
              <a:solidFill>
                <a:srgbClr val="00FF00"/>
              </a:solidFill>
            </a:endParaRPr>
          </a:p>
        </p:txBody>
      </p:sp>
      <p:sp>
        <p:nvSpPr>
          <p:cNvPr id="3" name="Subtitle 2"/>
          <p:cNvSpPr>
            <a:spLocks noGrp="1"/>
          </p:cNvSpPr>
          <p:nvPr>
            <p:ph type="subTitle" idx="1"/>
          </p:nvPr>
        </p:nvSpPr>
        <p:spPr>
          <a:xfrm>
            <a:off x="467544" y="836712"/>
            <a:ext cx="8136904" cy="5544616"/>
          </a:xfrm>
        </p:spPr>
        <p:txBody>
          <a:bodyPr>
            <a:normAutofit/>
          </a:bodyPr>
          <a:lstStyle/>
          <a:p>
            <a:pPr>
              <a:lnSpc>
                <a:spcPct val="150000"/>
              </a:lnSpc>
              <a:spcAft>
                <a:spcPts val="0"/>
              </a:spcAft>
            </a:pPr>
            <a:r>
              <a:rPr lang="en-GB" dirty="0" smtClean="0">
                <a:solidFill>
                  <a:srgbClr val="000000"/>
                </a:solidFill>
                <a:effectLst/>
                <a:latin typeface="Times New Roman"/>
                <a:ea typeface="Calibri"/>
              </a:rPr>
              <a:t>The game of badminton originated in Siam, China over 2,000 years ago. It was brought to England in 1870 and was played somewhat like tennis. After being played in Canada, badminton arrived in America and has been popular since 1929. Since 1992, badminton has been an Olympic sport, with bird speeds reaching </a:t>
            </a:r>
          </a:p>
          <a:p>
            <a:endParaRPr lang="en-GB" dirty="0"/>
          </a:p>
        </p:txBody>
      </p:sp>
    </p:spTree>
    <p:extLst>
      <p:ext uri="{BB962C8B-B14F-4D97-AF65-F5344CB8AC3E}">
        <p14:creationId xmlns:p14="http://schemas.microsoft.com/office/powerpoint/2010/main" val="2388390021"/>
      </p:ext>
    </p:extLst>
  </p:cSld>
  <p:clrMapOvr>
    <a:masterClrMapping/>
  </p:clrMapOvr>
  <p:transition spd="slow">
    <p:pull/>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648071"/>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692696"/>
            <a:ext cx="8352928" cy="5544616"/>
          </a:xfrm>
        </p:spPr>
        <p:txBody>
          <a:bodyPr>
            <a:normAutofit/>
          </a:bodyPr>
          <a:lstStyle/>
          <a:p>
            <a:r>
              <a:rPr lang="en-US" dirty="0" smtClean="0">
                <a:solidFill>
                  <a:schemeClr val="tx1"/>
                </a:solidFill>
                <a:effectLst/>
                <a:latin typeface="Times New Roman"/>
                <a:ea typeface="Times New Roman"/>
              </a:rPr>
              <a:t>The game developed in </a:t>
            </a:r>
            <a:r>
              <a:rPr lang="en-US" u="none" strike="noStrike" dirty="0" smtClean="0">
                <a:solidFill>
                  <a:schemeClr val="tx1"/>
                </a:solidFill>
                <a:effectLst/>
                <a:latin typeface="Times New Roman"/>
                <a:ea typeface="Times New Roman"/>
                <a:cs typeface="Times New Roman"/>
                <a:hlinkClick r:id="rId3" tooltip="British India"/>
              </a:rPr>
              <a:t>British India</a:t>
            </a:r>
            <a:r>
              <a:rPr lang="en-US" dirty="0" smtClean="0">
                <a:solidFill>
                  <a:schemeClr val="tx1"/>
                </a:solidFill>
                <a:effectLst/>
                <a:latin typeface="Times New Roman"/>
                <a:ea typeface="Times New Roman"/>
              </a:rPr>
              <a:t> from the earlier game of </a:t>
            </a:r>
            <a:r>
              <a:rPr lang="en-US" u="none" strike="noStrike" dirty="0" smtClean="0">
                <a:solidFill>
                  <a:schemeClr val="tx1"/>
                </a:solidFill>
                <a:effectLst/>
                <a:latin typeface="Times New Roman"/>
                <a:ea typeface="Times New Roman"/>
                <a:cs typeface="Times New Roman"/>
                <a:hlinkClick r:id="rId4" tooltip="Battledore and shuttlecock"/>
              </a:rPr>
              <a:t>battledore and shuttlecock</a:t>
            </a:r>
            <a:r>
              <a:rPr lang="en-US" dirty="0" smtClean="0">
                <a:solidFill>
                  <a:schemeClr val="tx1"/>
                </a:solidFill>
                <a:effectLst/>
                <a:latin typeface="Times New Roman"/>
                <a:ea typeface="Times New Roman"/>
              </a:rPr>
              <a:t>. European play came to be dominated by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but the game has become very popular in Asia, with recent competition dominated by </a:t>
            </a:r>
            <a:r>
              <a:rPr lang="en-US" u="none" strike="noStrike" dirty="0" smtClean="0">
                <a:solidFill>
                  <a:schemeClr val="tx1"/>
                </a:solidFill>
                <a:effectLst/>
                <a:latin typeface="Times New Roman"/>
                <a:ea typeface="Times New Roman"/>
                <a:cs typeface="Times New Roman"/>
                <a:hlinkClick r:id="rId6" tooltip="China"/>
              </a:rPr>
              <a:t>China</a:t>
            </a:r>
            <a:r>
              <a:rPr lang="en-US" dirty="0" smtClean="0">
                <a:solidFill>
                  <a:schemeClr val="tx1"/>
                </a:solidFill>
                <a:effectLst/>
                <a:latin typeface="Times New Roman"/>
                <a:ea typeface="Times New Roman"/>
              </a:rPr>
              <a:t>. Since 1992, badminton has been a </a:t>
            </a:r>
            <a:r>
              <a:rPr lang="en-US" u="none" strike="noStrike" dirty="0" smtClean="0">
                <a:solidFill>
                  <a:schemeClr val="tx1"/>
                </a:solidFill>
                <a:effectLst/>
                <a:latin typeface="Times New Roman"/>
                <a:ea typeface="Times New Roman"/>
                <a:cs typeface="Times New Roman"/>
                <a:hlinkClick r:id="rId7" tooltip="Summer Olympics"/>
              </a:rPr>
              <a:t>Summer</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8" tooltip="Olympic sports"/>
              </a:rPr>
              <a:t>Olympic sport</a:t>
            </a:r>
            <a:r>
              <a:rPr lang="en-US" dirty="0" smtClean="0">
                <a:solidFill>
                  <a:schemeClr val="tx1"/>
                </a:solidFill>
                <a:effectLst/>
                <a:latin typeface="Times New Roman"/>
                <a:ea typeface="Times New Roman"/>
              </a:rPr>
              <a:t> with </a:t>
            </a:r>
            <a:r>
              <a:rPr lang="en-US" u="none" strike="noStrike" dirty="0" smtClean="0">
                <a:solidFill>
                  <a:schemeClr val="tx1"/>
                </a:solidFill>
                <a:effectLst/>
                <a:latin typeface="Times New Roman"/>
                <a:ea typeface="Times New Roman"/>
                <a:cs typeface="Times New Roman"/>
                <a:hlinkClick r:id="rId9" tooltip="Badminton at the Summer Olympics"/>
              </a:rPr>
              <a:t>five events</a:t>
            </a:r>
            <a:r>
              <a:rPr lang="en-US" dirty="0" smtClean="0">
                <a:solidFill>
                  <a:schemeClr val="tx1"/>
                </a:solidFill>
                <a:effectLst/>
                <a:latin typeface="Times New Roman"/>
                <a:ea typeface="Times New Roman"/>
              </a:rPr>
              <a:t>: men's singles, women's singles, men's doubles, women's doubles, and mixed doubles. At high levels of play, the sport demands excellent</a:t>
            </a:r>
            <a:endParaRPr lang="en-GB" dirty="0">
              <a:solidFill>
                <a:schemeClr val="tx1"/>
              </a:solidFill>
            </a:endParaRPr>
          </a:p>
        </p:txBody>
      </p:sp>
    </p:spTree>
    <p:extLst>
      <p:ext uri="{BB962C8B-B14F-4D97-AF65-F5344CB8AC3E}">
        <p14:creationId xmlns:p14="http://schemas.microsoft.com/office/powerpoint/2010/main" val="4153192323"/>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1052736"/>
            <a:ext cx="8280920" cy="5328592"/>
          </a:xfrm>
        </p:spPr>
        <p:txBody>
          <a:bodyPr>
            <a:normAutofit/>
          </a:bodyPr>
          <a:lstStyle/>
          <a:p>
            <a:r>
              <a:rPr lang="en-US" dirty="0" smtClean="0">
                <a:solidFill>
                  <a:schemeClr val="tx1"/>
                </a:solidFill>
                <a:effectLst/>
                <a:latin typeface="Times New Roman"/>
                <a:ea typeface="Times New Roman"/>
              </a:rPr>
              <a:t>The Badminton Association of England published these rules in 1893 and officially launched the sport at a house called "Dunbar"</a:t>
            </a:r>
            <a:r>
              <a:rPr lang="en-US" sz="2800" dirty="0">
                <a:solidFill>
                  <a:schemeClr val="tx1"/>
                </a:solidFill>
                <a:ea typeface="Calibri"/>
                <a:cs typeface="Times New Roman"/>
              </a:rPr>
              <a:t> </a:t>
            </a:r>
            <a:r>
              <a:rPr lang="en-US" dirty="0" smtClean="0">
                <a:solidFill>
                  <a:schemeClr val="tx1"/>
                </a:solidFill>
                <a:effectLst/>
                <a:latin typeface="Times New Roman"/>
                <a:ea typeface="Times New Roman"/>
              </a:rPr>
              <a:t> in </a:t>
            </a:r>
            <a:r>
              <a:rPr lang="en-US" u="none" strike="noStrike" dirty="0" smtClean="0">
                <a:solidFill>
                  <a:schemeClr val="tx1"/>
                </a:solidFill>
                <a:effectLst/>
                <a:latin typeface="Times New Roman"/>
                <a:ea typeface="Times New Roman"/>
                <a:cs typeface="Times New Roman"/>
                <a:hlinkClick r:id="rId2" tooltip="Portsmouth"/>
              </a:rPr>
              <a:t>Portsmouth</a:t>
            </a:r>
            <a:r>
              <a:rPr lang="en-US" dirty="0" smtClean="0">
                <a:solidFill>
                  <a:schemeClr val="tx1"/>
                </a:solidFill>
                <a:effectLst/>
                <a:latin typeface="Times New Roman"/>
                <a:ea typeface="Times New Roman"/>
              </a:rPr>
              <a:t> on 13 September.  The BAE started the first badminton competition, the </a:t>
            </a:r>
            <a:r>
              <a:rPr lang="en-US" u="none" strike="noStrike" dirty="0" smtClean="0">
                <a:solidFill>
                  <a:schemeClr val="tx1"/>
                </a:solidFill>
                <a:effectLst/>
                <a:latin typeface="Times New Roman"/>
                <a:ea typeface="Times New Roman"/>
                <a:cs typeface="Times New Roman"/>
                <a:hlinkClick r:id="rId3" tooltip="All England Open Badminton Championships"/>
              </a:rPr>
              <a:t>All England Open Badminton Championships</a:t>
            </a:r>
            <a:r>
              <a:rPr lang="en-US" dirty="0" smtClean="0">
                <a:solidFill>
                  <a:schemeClr val="tx1"/>
                </a:solidFill>
                <a:effectLst/>
                <a:latin typeface="Times New Roman"/>
                <a:ea typeface="Times New Roman"/>
              </a:rPr>
              <a:t> for gentlemen's doubles, ladies' doubles, and mixed doubles, in 1899.</a:t>
            </a:r>
            <a:r>
              <a:rPr lang="en-US" sz="2800" dirty="0">
                <a:solidFill>
                  <a:schemeClr val="tx1"/>
                </a:solidFill>
                <a:ea typeface="Calibri"/>
                <a:cs typeface="Times New Roman"/>
              </a:rPr>
              <a:t> </a:t>
            </a:r>
            <a:r>
              <a:rPr lang="en-US" dirty="0" smtClean="0">
                <a:solidFill>
                  <a:schemeClr val="tx1"/>
                </a:solidFill>
                <a:effectLst/>
                <a:latin typeface="Times New Roman"/>
                <a:ea typeface="Times New Roman"/>
              </a:rPr>
              <a:t> Singles competitions were added in 1900 and an </a:t>
            </a:r>
            <a:r>
              <a:rPr lang="en-US" u="none" strike="noStrike" dirty="0" smtClean="0">
                <a:solidFill>
                  <a:schemeClr val="tx1"/>
                </a:solidFill>
                <a:effectLst/>
                <a:latin typeface="Times New Roman"/>
                <a:ea typeface="Times New Roman"/>
                <a:cs typeface="Times New Roman"/>
                <a:hlinkClick r:id="rId4" tooltip="England"/>
              </a:rPr>
              <a:t>England</a:t>
            </a:r>
            <a:r>
              <a:rPr lang="en-US" dirty="0" smtClean="0">
                <a:solidFill>
                  <a:schemeClr val="tx1"/>
                </a:solidFill>
                <a:effectLst/>
                <a:latin typeface="Times New Roman"/>
                <a:ea typeface="Times New Roman"/>
              </a:rPr>
              <a:t>—</a:t>
            </a:r>
            <a:r>
              <a:rPr lang="en-US" u="none" strike="noStrike" dirty="0" smtClean="0">
                <a:solidFill>
                  <a:schemeClr val="tx1"/>
                </a:solidFill>
                <a:effectLst/>
                <a:latin typeface="Times New Roman"/>
                <a:ea typeface="Times New Roman"/>
                <a:cs typeface="Times New Roman"/>
                <a:hlinkClick r:id="rId5" tooltip="Kingdom of Ireland"/>
              </a:rPr>
              <a:t>Ireland</a:t>
            </a:r>
            <a:r>
              <a:rPr lang="en-US" dirty="0" smtClean="0">
                <a:solidFill>
                  <a:schemeClr val="tx1"/>
                </a:solidFill>
                <a:effectLst/>
                <a:latin typeface="Times New Roman"/>
                <a:ea typeface="Times New Roman"/>
              </a:rPr>
              <a:t> championship match appeared in 1904</a:t>
            </a:r>
            <a:r>
              <a:rPr lang="en-US" dirty="0" smtClean="0">
                <a:effectLst/>
                <a:latin typeface="Times New Roman"/>
                <a:ea typeface="Times New Roman"/>
              </a:rPr>
              <a:t>.</a:t>
            </a:r>
            <a:endParaRPr lang="en-GB" dirty="0"/>
          </a:p>
        </p:txBody>
      </p:sp>
    </p:spTree>
    <p:extLst>
      <p:ext uri="{BB962C8B-B14F-4D97-AF65-F5344CB8AC3E}">
        <p14:creationId xmlns:p14="http://schemas.microsoft.com/office/powerpoint/2010/main" val="906133366"/>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134672" cy="76470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764704"/>
            <a:ext cx="8568952" cy="5904656"/>
          </a:xfrm>
        </p:spPr>
        <p:txBody>
          <a:bodyPr>
            <a:normAutofit fontScale="92500" lnSpcReduction="20000"/>
          </a:bodyPr>
          <a:lstStyle/>
          <a:p>
            <a:r>
              <a:rPr lang="en-US" dirty="0" smtClean="0">
                <a:solidFill>
                  <a:schemeClr val="tx1"/>
                </a:solidFill>
                <a:effectLst/>
                <a:latin typeface="Times New Roman"/>
                <a:ea typeface="Times New Roman"/>
              </a:rPr>
              <a:t>England, </a:t>
            </a:r>
            <a:r>
              <a:rPr lang="en-US" u="none" strike="noStrike" dirty="0" smtClean="0">
                <a:solidFill>
                  <a:schemeClr val="tx1"/>
                </a:solidFill>
                <a:effectLst/>
                <a:latin typeface="Times New Roman"/>
                <a:ea typeface="Times New Roman"/>
                <a:cs typeface="Times New Roman"/>
                <a:hlinkClick r:id="rId2" tooltip="Scotland"/>
              </a:rPr>
              <a:t>Scotland</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3" tooltip="Wales"/>
              </a:rPr>
              <a:t>Wales</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4" tooltip="Canada"/>
              </a:rPr>
              <a:t>Canada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6" tooltip="France"/>
              </a:rPr>
              <a:t>France</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7" tooltip="Republic of Ireland"/>
              </a:rPr>
              <a:t>Ireland</a:t>
            </a:r>
            <a:r>
              <a:rPr lang="en-US" dirty="0" smtClean="0">
                <a:solidFill>
                  <a:schemeClr val="tx1"/>
                </a:solidFill>
                <a:effectLst/>
                <a:latin typeface="Times New Roman"/>
                <a:ea typeface="Times New Roman"/>
              </a:rPr>
              <a:t>, the </a:t>
            </a:r>
            <a:r>
              <a:rPr lang="en-US" u="none" strike="noStrike" dirty="0" smtClean="0">
                <a:solidFill>
                  <a:schemeClr val="tx1"/>
                </a:solidFill>
                <a:effectLst/>
                <a:latin typeface="Times New Roman"/>
                <a:ea typeface="Times New Roman"/>
                <a:cs typeface="Times New Roman"/>
                <a:hlinkClick r:id="rId8" tooltip="Netherlands"/>
              </a:rPr>
              <a:t>Netherlands</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9" tooltip="New Zealand"/>
              </a:rPr>
              <a:t>New Zealand</a:t>
            </a:r>
            <a:r>
              <a:rPr lang="en-US" dirty="0" smtClean="0">
                <a:solidFill>
                  <a:schemeClr val="tx1"/>
                </a:solidFill>
                <a:effectLst/>
                <a:latin typeface="Times New Roman"/>
                <a:ea typeface="Times New Roman"/>
              </a:rPr>
              <a:t> were the founding members of the International Badminton Federation in 1934, now known as the </a:t>
            </a:r>
            <a:r>
              <a:rPr lang="en-US" u="none" strike="noStrike" dirty="0" smtClean="0">
                <a:solidFill>
                  <a:schemeClr val="tx1"/>
                </a:solidFill>
                <a:effectLst/>
                <a:latin typeface="Times New Roman"/>
                <a:ea typeface="Times New Roman"/>
                <a:cs typeface="Times New Roman"/>
                <a:hlinkClick r:id="rId10" tooltip="Badminton World Federation"/>
              </a:rPr>
              <a:t>Badminton World Federation</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1" tooltip="India"/>
              </a:rPr>
              <a:t>India</a:t>
            </a:r>
            <a:r>
              <a:rPr lang="en-US" dirty="0" smtClean="0">
                <a:solidFill>
                  <a:schemeClr val="tx1"/>
                </a:solidFill>
                <a:effectLst/>
                <a:latin typeface="Times New Roman"/>
                <a:ea typeface="Times New Roman"/>
              </a:rPr>
              <a:t> joined as an associate in 1936. The BWF now governs international badminton. Although initiated in England, competitive men's badminton has traditionally been dominated in Europe by Denmark. Worldwide, Asian nations have become dominant in international competition. </a:t>
            </a:r>
            <a:r>
              <a:rPr lang="en-US" u="none" strike="noStrike" dirty="0" smtClean="0">
                <a:solidFill>
                  <a:schemeClr val="tx1"/>
                </a:solidFill>
                <a:effectLst/>
                <a:latin typeface="Times New Roman"/>
                <a:ea typeface="Times New Roman"/>
                <a:cs typeface="Times New Roman"/>
                <a:hlinkClick r:id="rId12" tooltip="China"/>
              </a:rPr>
              <a:t>China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Denmark"/>
              </a:rPr>
              <a:t>Denmark</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1" tooltip="India"/>
              </a:rPr>
              <a:t>India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3" tooltip="Indonesia"/>
              </a:rPr>
              <a:t>Indonesia</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14" tooltip="Malaysia"/>
              </a:rPr>
              <a:t>Malaysia</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15" tooltip="South Korea"/>
              </a:rPr>
              <a:t>South Korea</a:t>
            </a:r>
            <a:r>
              <a:rPr lang="en-US" dirty="0" smtClean="0">
                <a:solidFill>
                  <a:schemeClr val="tx1"/>
                </a:solidFill>
                <a:effectLst/>
                <a:latin typeface="Times New Roman"/>
                <a:ea typeface="Times New Roman"/>
              </a:rPr>
              <a:t> are the nations which have consistently produced world-class players in the past few decades, with China being the greatest force in men's and women's competition recently</a:t>
            </a:r>
            <a:endParaRPr lang="en-GB" dirty="0">
              <a:solidFill>
                <a:schemeClr val="tx1"/>
              </a:solidFill>
            </a:endParaRPr>
          </a:p>
        </p:txBody>
      </p:sp>
    </p:spTree>
    <p:extLst>
      <p:ext uri="{BB962C8B-B14F-4D97-AF65-F5344CB8AC3E}">
        <p14:creationId xmlns:p14="http://schemas.microsoft.com/office/powerpoint/2010/main" val="280610939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2655"/>
            <a:ext cx="7772400" cy="1656185"/>
          </a:xfrm>
        </p:spPr>
        <p:txBody>
          <a:bodyPr>
            <a:noAutofit/>
          </a:bodyPr>
          <a:lstStyle/>
          <a:p>
            <a:pPr>
              <a:lnSpc>
                <a:spcPct val="150000"/>
              </a:lnSpc>
              <a:spcAft>
                <a:spcPts val="1000"/>
              </a:spcAft>
            </a:pPr>
            <a:r>
              <a:rPr lang="en-GB" sz="3200" b="1" dirty="0" smtClean="0">
                <a:latin typeface="Times New Roman"/>
                <a:ea typeface="Calibri"/>
                <a:cs typeface="Times New Roman"/>
              </a:rPr>
              <a:t/>
            </a:r>
            <a:br>
              <a:rPr lang="en-GB" sz="3200" b="1" dirty="0" smtClean="0">
                <a:latin typeface="Times New Roman"/>
                <a:ea typeface="Calibri"/>
                <a:cs typeface="Times New Roman"/>
              </a:rPr>
            </a:br>
            <a:r>
              <a:rPr lang="en-GB" sz="3200" b="1" dirty="0">
                <a:latin typeface="Times New Roman"/>
                <a:ea typeface="Calibri"/>
                <a:cs typeface="Times New Roman"/>
              </a:rPr>
              <a:t/>
            </a:r>
            <a:br>
              <a:rPr lang="en-GB" sz="3200" b="1" dirty="0">
                <a:latin typeface="Times New Roman"/>
                <a:ea typeface="Calibri"/>
                <a:cs typeface="Times New Roman"/>
              </a:rPr>
            </a:br>
            <a:r>
              <a:rPr lang="en-GB" sz="3200" b="1" dirty="0" smtClean="0">
                <a:solidFill>
                  <a:srgbClr val="00FF00"/>
                </a:solidFill>
                <a:latin typeface="Times New Roman"/>
                <a:ea typeface="Calibri"/>
                <a:cs typeface="Times New Roman"/>
              </a:rPr>
              <a:t>Chapter </a:t>
            </a:r>
            <a:r>
              <a:rPr lang="en-GB" sz="3200" b="1" dirty="0">
                <a:solidFill>
                  <a:srgbClr val="00FF00"/>
                </a:solidFill>
                <a:latin typeface="Times New Roman"/>
                <a:ea typeface="Calibri"/>
                <a:cs typeface="Times New Roman"/>
              </a:rPr>
              <a:t>two</a:t>
            </a:r>
            <a:r>
              <a:rPr lang="en-GB" sz="1800" dirty="0">
                <a:solidFill>
                  <a:srgbClr val="00FF00"/>
                </a:solidFill>
                <a:ea typeface="Calibri"/>
                <a:cs typeface="Times New Roman"/>
              </a:rPr>
              <a:t/>
            </a:r>
            <a:br>
              <a:rPr lang="en-GB" sz="1800" dirty="0">
                <a:solidFill>
                  <a:srgbClr val="00FF00"/>
                </a:solidFill>
                <a:ea typeface="Calibri"/>
                <a:cs typeface="Times New Roman"/>
              </a:rPr>
            </a:br>
            <a:r>
              <a:rPr lang="en-GB" sz="2800" b="1" dirty="0">
                <a:solidFill>
                  <a:schemeClr val="accent1"/>
                </a:solidFill>
                <a:latin typeface="Times New Roman"/>
                <a:ea typeface="Calibri"/>
                <a:cs typeface="Times New Roman"/>
              </a:rPr>
              <a:t>2.1 Basic rules and regulation of the game of </a:t>
            </a:r>
            <a:r>
              <a:rPr lang="en-GB" sz="2800" b="1" dirty="0" smtClean="0">
                <a:solidFill>
                  <a:srgbClr val="FF0000"/>
                </a:solidFill>
                <a:latin typeface="Times New Roman"/>
                <a:ea typeface="Calibri"/>
                <a:cs typeface="Times New Roman"/>
              </a:rPr>
              <a:t>Table Tennis</a:t>
            </a:r>
            <a:r>
              <a:rPr lang="en-GB" sz="2800" b="1" dirty="0">
                <a:solidFill>
                  <a:srgbClr val="FF0000"/>
                </a:solidFill>
                <a:latin typeface="Times New Roman"/>
                <a:ea typeface="Calibri"/>
                <a:cs typeface="Times New Roman"/>
              </a:rPr>
              <a:t>, </a:t>
            </a:r>
            <a:r>
              <a:rPr lang="en-GB" sz="2800" b="1" dirty="0" smtClean="0">
                <a:solidFill>
                  <a:srgbClr val="FF0000"/>
                </a:solidFill>
                <a:latin typeface="Times New Roman"/>
                <a:ea typeface="Calibri"/>
                <a:cs typeface="Times New Roman"/>
              </a:rPr>
              <a:t>Tennis</a:t>
            </a:r>
            <a:r>
              <a:rPr lang="en-GB" sz="2800" b="1" dirty="0">
                <a:solidFill>
                  <a:srgbClr val="FF0000"/>
                </a:solidFill>
                <a:latin typeface="Times New Roman"/>
                <a:ea typeface="Calibri"/>
                <a:cs typeface="Times New Roman"/>
              </a:rPr>
              <a:t>, and </a:t>
            </a:r>
            <a:r>
              <a:rPr lang="en-GB" sz="2800" b="1" dirty="0" smtClean="0">
                <a:solidFill>
                  <a:srgbClr val="FF0000"/>
                </a:solidFill>
                <a:latin typeface="Times New Roman"/>
                <a:ea typeface="Calibri"/>
                <a:cs typeface="Times New Roman"/>
              </a:rPr>
              <a:t>Badminton </a:t>
            </a:r>
            <a:r>
              <a:rPr lang="en-GB" sz="2400" dirty="0">
                <a:ea typeface="Calibri"/>
                <a:cs typeface="Times New Roman"/>
              </a:rPr>
              <a:t/>
            </a:r>
            <a:br>
              <a:rPr lang="en-GB" sz="2400" dirty="0">
                <a:ea typeface="Calibri"/>
                <a:cs typeface="Times New Roman"/>
              </a:rPr>
            </a:br>
            <a:r>
              <a:rPr lang="en-US" sz="2800" b="1" dirty="0">
                <a:solidFill>
                  <a:srgbClr val="00B050"/>
                </a:solidFill>
                <a:latin typeface="Times New Roman"/>
                <a:ea typeface="Times New Roman"/>
                <a:cs typeface="Times New Roman"/>
              </a:rPr>
              <a:t>2.1.1 Rules of the Game table tennis:  </a:t>
            </a:r>
            <a:r>
              <a:rPr lang="en-GB" sz="4800" dirty="0">
                <a:solidFill>
                  <a:srgbClr val="00B050"/>
                </a:solidFill>
                <a:ea typeface="Calibri"/>
                <a:cs typeface="Times New Roman"/>
              </a:rPr>
              <a:t/>
            </a:r>
            <a:br>
              <a:rPr lang="en-GB" sz="4800" dirty="0">
                <a:solidFill>
                  <a:srgbClr val="00B050"/>
                </a:solidFill>
                <a:ea typeface="Calibri"/>
                <a:cs typeface="Times New Roman"/>
              </a:rPr>
            </a:br>
            <a:endParaRPr lang="en-GB" sz="5400" dirty="0">
              <a:solidFill>
                <a:srgbClr val="00B050"/>
              </a:solidFill>
            </a:endParaRPr>
          </a:p>
        </p:txBody>
      </p:sp>
      <p:sp>
        <p:nvSpPr>
          <p:cNvPr id="3" name="Subtitle 2"/>
          <p:cNvSpPr>
            <a:spLocks noGrp="1"/>
          </p:cNvSpPr>
          <p:nvPr>
            <p:ph type="subTitle" idx="1"/>
          </p:nvPr>
        </p:nvSpPr>
        <p:spPr>
          <a:xfrm>
            <a:off x="179512" y="2420888"/>
            <a:ext cx="8712968" cy="4608512"/>
          </a:xfrm>
        </p:spPr>
        <p:txBody>
          <a:bodyPr>
            <a:normAutofit fontScale="70000" lnSpcReduction="20000"/>
          </a:bodyPr>
          <a:lstStyle/>
          <a:p>
            <a:pPr>
              <a:lnSpc>
                <a:spcPct val="150000"/>
              </a:lnSpc>
              <a:spcAft>
                <a:spcPts val="0"/>
              </a:spcAft>
            </a:pPr>
            <a:r>
              <a:rPr lang="en-US" b="1" u="sng" dirty="0">
                <a:solidFill>
                  <a:srgbClr val="FF0000"/>
                </a:solidFill>
                <a:latin typeface="Times New Roman"/>
                <a:ea typeface="Times New Roman"/>
                <a:cs typeface="Times New Roman"/>
              </a:rPr>
              <a:t>Scoring</a:t>
            </a:r>
            <a:r>
              <a:rPr lang="en-US" dirty="0">
                <a:solidFill>
                  <a:srgbClr val="333333"/>
                </a:solidFill>
                <a:latin typeface="Times New Roman"/>
                <a:ea typeface="Times New Roman"/>
                <a:cs typeface="Times New Roman"/>
              </a:rPr>
              <a:t> </a:t>
            </a:r>
            <a:br>
              <a:rPr lang="en-US" dirty="0">
                <a:solidFill>
                  <a:srgbClr val="333333"/>
                </a:solidFill>
                <a:latin typeface="Times New Roman"/>
                <a:ea typeface="Times New Roman"/>
                <a:cs typeface="Times New Roman"/>
              </a:rPr>
            </a:br>
            <a:r>
              <a:rPr lang="en-US" dirty="0">
                <a:solidFill>
                  <a:schemeClr val="tx1"/>
                </a:solidFill>
                <a:latin typeface="Times New Roman"/>
                <a:ea typeface="Times New Roman"/>
                <a:cs typeface="Times New Roman"/>
              </a:rPr>
              <a:t>A match is played best 3 of 5 games (or 4/7 or 5/9). For each game, the first player to reach 11 points wins that game, however a game must be won by at least a two point margin. </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A point is scored after each ball is put into play (like rally scoring in volleyball).</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The </a:t>
            </a:r>
            <a:r>
              <a:rPr lang="en-US" dirty="0" smtClean="0">
                <a:solidFill>
                  <a:schemeClr val="tx1"/>
                </a:solidFill>
                <a:latin typeface="Times New Roman"/>
                <a:ea typeface="Times New Roman"/>
                <a:cs typeface="Times New Roman"/>
              </a:rPr>
              <a:t>edges </a:t>
            </a:r>
            <a:r>
              <a:rPr lang="en-US" dirty="0">
                <a:solidFill>
                  <a:schemeClr val="tx1"/>
                </a:solidFill>
                <a:latin typeface="Times New Roman"/>
                <a:ea typeface="Times New Roman"/>
                <a:cs typeface="Times New Roman"/>
              </a:rPr>
              <a:t>of the table are part of the legal table surface, but not the sides.</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It is a loss of point if either player volleys the ball during a </a:t>
            </a:r>
            <a:r>
              <a:rPr lang="en-US" dirty="0" smtClean="0">
                <a:solidFill>
                  <a:srgbClr val="00B0F0"/>
                </a:solidFill>
                <a:latin typeface="Times New Roman"/>
                <a:ea typeface="Times New Roman"/>
                <a:cs typeface="Times New Roman"/>
              </a:rPr>
              <a:t>rally</a:t>
            </a:r>
            <a:r>
              <a:rPr lang="en-US" dirty="0" smtClean="0">
                <a:solidFill>
                  <a:schemeClr val="tx1"/>
                </a:solidFill>
                <a:latin typeface="Times New Roman"/>
                <a:ea typeface="Times New Roman"/>
                <a:cs typeface="Times New Roman"/>
              </a:rPr>
              <a:t> (competition)</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739681585"/>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368151"/>
          </a:xfrm>
        </p:spPr>
        <p:txBody>
          <a:bodyPr>
            <a:normAutofit/>
          </a:bodyPr>
          <a:lstStyle/>
          <a:p>
            <a:r>
              <a:rPr lang="en-US" sz="3200" b="1" u="sng" dirty="0">
                <a:solidFill>
                  <a:srgbClr val="FF0000"/>
                </a:solidFill>
                <a:latin typeface="Times New Roman"/>
                <a:ea typeface="Times New Roman"/>
                <a:cs typeface="Times New Roman"/>
              </a:rPr>
              <a:t>Flow of the Match </a:t>
            </a:r>
            <a:r>
              <a:rPr lang="en-US" sz="3200" b="1" u="sng" dirty="0" smtClean="0">
                <a:solidFill>
                  <a:srgbClr val="FF0000"/>
                </a:solidFill>
                <a:latin typeface="Times New Roman"/>
                <a:ea typeface="Times New Roman"/>
                <a:cs typeface="Times New Roman"/>
              </a:rPr>
              <a:t>- </a:t>
            </a:r>
            <a:r>
              <a:rPr lang="en-US" sz="3200" b="1" u="sng" dirty="0">
                <a:solidFill>
                  <a:srgbClr val="FF0000"/>
                </a:solidFill>
                <a:latin typeface="Times New Roman"/>
                <a:ea typeface="Times New Roman"/>
                <a:cs typeface="Times New Roman"/>
              </a:rPr>
              <a:t>Singles</a:t>
            </a:r>
            <a:endParaRPr lang="en-GB" sz="8800" dirty="0">
              <a:solidFill>
                <a:srgbClr val="FF0000"/>
              </a:solidFill>
            </a:endParaRPr>
          </a:p>
        </p:txBody>
      </p:sp>
      <p:sp>
        <p:nvSpPr>
          <p:cNvPr id="3" name="Subtitle 2"/>
          <p:cNvSpPr>
            <a:spLocks noGrp="1"/>
          </p:cNvSpPr>
          <p:nvPr>
            <p:ph type="subTitle" idx="1"/>
          </p:nvPr>
        </p:nvSpPr>
        <p:spPr>
          <a:xfrm>
            <a:off x="395536" y="1124744"/>
            <a:ext cx="8568952" cy="5328592"/>
          </a:xfrm>
        </p:spPr>
        <p:txBody>
          <a:bodyPr>
            <a:normAutofit/>
          </a:bodyPr>
          <a:lstStyle/>
          <a:p>
            <a:pPr>
              <a:lnSpc>
                <a:spcPct val="150000"/>
              </a:lnSpc>
              <a:spcAft>
                <a:spcPts val="0"/>
              </a:spcAft>
            </a:pPr>
            <a:r>
              <a:rPr lang="en-US" dirty="0" smtClean="0">
                <a:solidFill>
                  <a:schemeClr val="tx1"/>
                </a:solidFill>
                <a:latin typeface="Times New Roman"/>
                <a:ea typeface="Times New Roman"/>
                <a:cs typeface="Times New Roman"/>
              </a:rPr>
              <a:t>Each </a:t>
            </a:r>
            <a:r>
              <a:rPr lang="en-US" dirty="0">
                <a:solidFill>
                  <a:schemeClr val="tx1"/>
                </a:solidFill>
                <a:latin typeface="Times New Roman"/>
                <a:ea typeface="Times New Roman"/>
                <a:cs typeface="Times New Roman"/>
              </a:rPr>
              <a:t>player serves two points in a row and then switch server. However, if a score of 10-10 is reached in any game, then each server serves only one point and then the server is switched. After each game, the players switch side of the table. In the final game (</a:t>
            </a:r>
            <a:r>
              <a:rPr lang="en-US" dirty="0" err="1">
                <a:solidFill>
                  <a:schemeClr val="tx1"/>
                </a:solidFill>
                <a:latin typeface="Times New Roman"/>
                <a:ea typeface="Times New Roman"/>
                <a:cs typeface="Times New Roman"/>
              </a:rPr>
              <a:t>ie</a:t>
            </a:r>
            <a:r>
              <a:rPr lang="en-US" dirty="0">
                <a:solidFill>
                  <a:schemeClr val="tx1"/>
                </a:solidFill>
                <a:latin typeface="Times New Roman"/>
                <a:ea typeface="Times New Roman"/>
                <a:cs typeface="Times New Roman"/>
              </a:rPr>
              <a:t> 5th game), the players switch side again after either player reaches 5 points. </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413103066"/>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800199"/>
          </a:xfrm>
        </p:spPr>
        <p:txBody>
          <a:bodyPr>
            <a:noAutofit/>
          </a:bodyPr>
          <a:lstStyle/>
          <a:p>
            <a:pPr lvl="0">
              <a:lnSpc>
                <a:spcPct val="150000"/>
              </a:lnSpc>
              <a:spcBef>
                <a:spcPct val="20000"/>
              </a:spcBef>
            </a:pPr>
            <a:r>
              <a:rPr lang="en-US" sz="2800" b="1" u="sng" dirty="0" smtClean="0">
                <a:solidFill>
                  <a:srgbClr val="333333"/>
                </a:solidFill>
                <a:latin typeface="Times New Roman"/>
                <a:ea typeface="Times New Roman"/>
                <a:cs typeface="Times New Roman"/>
              </a:rPr>
              <a:t/>
            </a:r>
            <a:br>
              <a:rPr lang="en-US" sz="2800" b="1" u="sng" dirty="0" smtClean="0">
                <a:solidFill>
                  <a:srgbClr val="333333"/>
                </a:solidFill>
                <a:latin typeface="Times New Roman"/>
                <a:ea typeface="Times New Roman"/>
                <a:cs typeface="Times New Roman"/>
              </a:rPr>
            </a:br>
            <a:r>
              <a:rPr lang="en-US" sz="2800" b="1" u="sng" dirty="0" smtClean="0">
                <a:solidFill>
                  <a:srgbClr val="00FF00"/>
                </a:solidFill>
                <a:latin typeface="Times New Roman"/>
                <a:ea typeface="Times New Roman"/>
                <a:cs typeface="Times New Roman"/>
              </a:rPr>
              <a:t>Flow </a:t>
            </a:r>
            <a:r>
              <a:rPr lang="en-US" sz="2800" b="1" u="sng" dirty="0">
                <a:solidFill>
                  <a:srgbClr val="00FF00"/>
                </a:solidFill>
                <a:latin typeface="Times New Roman"/>
                <a:ea typeface="Times New Roman"/>
                <a:cs typeface="Times New Roman"/>
              </a:rPr>
              <a:t>of the Match – Doubles</a:t>
            </a:r>
            <a:r>
              <a:rPr lang="en-GB" sz="2400" dirty="0">
                <a:solidFill>
                  <a:prstClr val="black">
                    <a:tint val="75000"/>
                  </a:prstClr>
                </a:solidFill>
                <a:ea typeface="Calibri"/>
                <a:cs typeface="Times New Roman"/>
              </a:rPr>
              <a:t/>
            </a:r>
            <a:br>
              <a:rPr lang="en-GB" sz="2400" dirty="0">
                <a:solidFill>
                  <a:prstClr val="black">
                    <a:tint val="75000"/>
                  </a:prstClr>
                </a:solidFill>
                <a:ea typeface="Calibri"/>
                <a:cs typeface="Times New Roman"/>
              </a:rPr>
            </a:br>
            <a:endParaRPr lang="en-GB" sz="7200" dirty="0"/>
          </a:p>
        </p:txBody>
      </p:sp>
      <p:sp>
        <p:nvSpPr>
          <p:cNvPr id="3" name="Subtitle 2"/>
          <p:cNvSpPr>
            <a:spLocks noGrp="1"/>
          </p:cNvSpPr>
          <p:nvPr>
            <p:ph type="subTitle" idx="1"/>
          </p:nvPr>
        </p:nvSpPr>
        <p:spPr>
          <a:xfrm>
            <a:off x="323528" y="908720"/>
            <a:ext cx="8568952" cy="5544616"/>
          </a:xfrm>
        </p:spPr>
        <p:txBody>
          <a:bodyPr>
            <a:normAutofit lnSpcReduction="10000"/>
          </a:bodyPr>
          <a:lstStyle/>
          <a:p>
            <a:r>
              <a:rPr lang="en-US" dirty="0" smtClean="0">
                <a:solidFill>
                  <a:srgbClr val="333333"/>
                </a:solidFill>
                <a:latin typeface="Times New Roman"/>
                <a:ea typeface="Times New Roman"/>
              </a:rPr>
              <a:t>The </a:t>
            </a:r>
            <a:r>
              <a:rPr lang="en-US" dirty="0">
                <a:solidFill>
                  <a:srgbClr val="333333"/>
                </a:solidFill>
                <a:latin typeface="Times New Roman"/>
                <a:ea typeface="Times New Roman"/>
              </a:rPr>
              <a:t>player on the right side serves on an angle to his opponent on the right side [diagonally across the net].  The return of serve must be played by the server’s partner and his shot must be returned by the second opponent.  </a:t>
            </a:r>
            <a:endParaRPr lang="en-US" dirty="0" smtClean="0">
              <a:solidFill>
                <a:srgbClr val="333333"/>
              </a:solidFill>
              <a:latin typeface="Times New Roman"/>
              <a:ea typeface="Times New Roman"/>
            </a:endParaRPr>
          </a:p>
          <a:p>
            <a:r>
              <a:rPr lang="en-US" dirty="0" smtClean="0">
                <a:solidFill>
                  <a:srgbClr val="333333"/>
                </a:solidFill>
                <a:latin typeface="Times New Roman"/>
                <a:ea typeface="Times New Roman"/>
              </a:rPr>
              <a:t>To </a:t>
            </a:r>
            <a:r>
              <a:rPr lang="en-US" dirty="0">
                <a:solidFill>
                  <a:srgbClr val="333333"/>
                </a:solidFill>
                <a:latin typeface="Times New Roman"/>
                <a:ea typeface="Times New Roman"/>
              </a:rPr>
              <a:t>simplify – player alternate taking shots; you can never hit the ball twice in a row.  Each server serves two points in a row and then the serve goes to the opponents.  After a player finishes serving he/she switch positions with their partner [players should never serve/receive from the same opponent if you are rotating properly].</a:t>
            </a:r>
            <a:endParaRPr lang="en-GB" dirty="0"/>
          </a:p>
        </p:txBody>
      </p:sp>
    </p:spTree>
    <p:extLst>
      <p:ext uri="{BB962C8B-B14F-4D97-AF65-F5344CB8AC3E}">
        <p14:creationId xmlns:p14="http://schemas.microsoft.com/office/powerpoint/2010/main" val="1729538300"/>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350696" cy="908719"/>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908720"/>
            <a:ext cx="8280920" cy="5256584"/>
          </a:xfrm>
        </p:spPr>
        <p:txBody>
          <a:bodyPr>
            <a:noAutofit/>
          </a:bodyPr>
          <a:lstStyle/>
          <a:p>
            <a:pPr algn="just"/>
            <a:r>
              <a:rPr lang="en-GB" dirty="0">
                <a:solidFill>
                  <a:schemeClr val="tx1"/>
                </a:solidFill>
                <a:latin typeface="Times New Roman"/>
                <a:ea typeface="Times New Roman"/>
              </a:rPr>
              <a:t>In doubles, at each change of service the previous receiver shall become the server and the partner of the previous server shall become the receiver.  </a:t>
            </a:r>
            <a:endParaRPr lang="en-GB" dirty="0" smtClean="0">
              <a:solidFill>
                <a:schemeClr val="tx1"/>
              </a:solidFill>
              <a:latin typeface="Times New Roman"/>
              <a:ea typeface="Times New Roman"/>
            </a:endParaRPr>
          </a:p>
          <a:p>
            <a:pPr algn="just"/>
            <a:r>
              <a:rPr lang="en-US" dirty="0" smtClean="0">
                <a:solidFill>
                  <a:schemeClr val="tx1"/>
                </a:solidFill>
                <a:latin typeface="Times New Roman"/>
                <a:ea typeface="Times New Roman"/>
              </a:rPr>
              <a:t>If </a:t>
            </a:r>
            <a:r>
              <a:rPr lang="en-US" dirty="0">
                <a:solidFill>
                  <a:schemeClr val="tx1"/>
                </a:solidFill>
                <a:latin typeface="Times New Roman"/>
                <a:ea typeface="Times New Roman"/>
              </a:rPr>
              <a:t>a score of 10-10 is reached in any game, then each server serves only one point and then the server is switched. </a:t>
            </a:r>
            <a:endParaRPr lang="en-US" dirty="0" smtClean="0">
              <a:solidFill>
                <a:schemeClr val="tx1"/>
              </a:solidFill>
              <a:latin typeface="Times New Roman"/>
              <a:ea typeface="Times New Roman"/>
            </a:endParaRPr>
          </a:p>
          <a:p>
            <a:pPr algn="just"/>
            <a:r>
              <a:rPr lang="en-US" dirty="0" smtClean="0">
                <a:solidFill>
                  <a:schemeClr val="tx1"/>
                </a:solidFill>
                <a:latin typeface="Times New Roman"/>
                <a:ea typeface="Times New Roman"/>
              </a:rPr>
              <a:t>After </a:t>
            </a:r>
            <a:r>
              <a:rPr lang="en-US" dirty="0">
                <a:solidFill>
                  <a:schemeClr val="tx1"/>
                </a:solidFill>
                <a:latin typeface="Times New Roman"/>
                <a:ea typeface="Times New Roman"/>
              </a:rPr>
              <a:t>each game, the players switch sides of the table. In the final game (</a:t>
            </a:r>
            <a:r>
              <a:rPr lang="en-US" dirty="0" err="1">
                <a:solidFill>
                  <a:schemeClr val="tx1"/>
                </a:solidFill>
                <a:latin typeface="Times New Roman"/>
                <a:ea typeface="Times New Roman"/>
              </a:rPr>
              <a:t>ie</a:t>
            </a:r>
            <a:r>
              <a:rPr lang="en-US" dirty="0">
                <a:solidFill>
                  <a:schemeClr val="tx1"/>
                </a:solidFill>
                <a:latin typeface="Times New Roman"/>
                <a:ea typeface="Times New Roman"/>
              </a:rPr>
              <a:t> 5th game), the players switch side again after either team reaches 5 points. </a:t>
            </a:r>
            <a:endParaRPr lang="en-GB" dirty="0">
              <a:solidFill>
                <a:schemeClr val="tx1"/>
              </a:solidFill>
            </a:endParaRPr>
          </a:p>
        </p:txBody>
      </p:sp>
    </p:spTree>
    <p:extLst>
      <p:ext uri="{BB962C8B-B14F-4D97-AF65-F5344CB8AC3E}">
        <p14:creationId xmlns:p14="http://schemas.microsoft.com/office/powerpoint/2010/main" val="778644741"/>
      </p:ext>
    </p:extLst>
  </p:cSld>
  <p:clrMapOvr>
    <a:masterClrMapping/>
  </p:clrMapOvr>
  <p:transition spd="slow">
    <p:wheel spokes="1"/>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792087"/>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908720"/>
            <a:ext cx="8424936" cy="5256584"/>
          </a:xfrm>
        </p:spPr>
        <p:txBody>
          <a:bodyPr>
            <a:normAutofit/>
          </a:bodyPr>
          <a:lstStyle/>
          <a:p>
            <a:r>
              <a:rPr lang="en-US" dirty="0" smtClean="0">
                <a:solidFill>
                  <a:schemeClr val="tx1"/>
                </a:solidFill>
                <a:effectLst/>
                <a:latin typeface="Times New Roman"/>
                <a:ea typeface="Times New Roman"/>
              </a:rPr>
              <a:t>The game was played indoors with players hitting the ball into door jams and other imperfections in the walls strategically trying to </a:t>
            </a:r>
            <a:r>
              <a:rPr lang="en-US" dirty="0" err="1" smtClean="0">
                <a:solidFill>
                  <a:schemeClr val="tx1"/>
                </a:solidFill>
                <a:effectLst/>
                <a:latin typeface="Times New Roman"/>
                <a:ea typeface="Times New Roman"/>
              </a:rPr>
              <a:t>outjoke</a:t>
            </a:r>
            <a:r>
              <a:rPr lang="en-US" dirty="0" smtClean="0">
                <a:solidFill>
                  <a:schemeClr val="tx1"/>
                </a:solidFill>
                <a:effectLst/>
                <a:latin typeface="Times New Roman"/>
                <a:ea typeface="Times New Roman"/>
              </a:rPr>
              <a:t> their opponent.  The “net” was usually a rope tied across the court five feet high at the sides and drooping to three feet at the middle.  The game was played at first with the hand and as time passed gloves were used, and then paddles with webbing, and eventually a handle was added to form a primitive racket. </a:t>
            </a:r>
            <a:endParaRPr lang="en-GB" dirty="0">
              <a:solidFill>
                <a:schemeClr val="tx1"/>
              </a:solidFill>
            </a:endParaRPr>
          </a:p>
        </p:txBody>
      </p:sp>
    </p:spTree>
    <p:extLst>
      <p:ext uri="{BB962C8B-B14F-4D97-AF65-F5344CB8AC3E}">
        <p14:creationId xmlns:p14="http://schemas.microsoft.com/office/powerpoint/2010/main" val="95092453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368151"/>
          </a:xfrm>
        </p:spPr>
        <p:txBody>
          <a:bodyPr>
            <a:normAutofit/>
          </a:bodyPr>
          <a:lstStyle/>
          <a:p>
            <a:r>
              <a:rPr lang="en-US" b="1" u="sng" dirty="0">
                <a:solidFill>
                  <a:srgbClr val="00FF00"/>
                </a:solidFill>
                <a:latin typeface="Times New Roman"/>
                <a:ea typeface="Times New Roman"/>
                <a:cs typeface="Times New Roman"/>
              </a:rPr>
              <a:t>Legal Service</a:t>
            </a:r>
            <a:endParaRPr lang="en-GB" sz="11500" dirty="0">
              <a:solidFill>
                <a:srgbClr val="00FF00"/>
              </a:solidFill>
            </a:endParaRPr>
          </a:p>
        </p:txBody>
      </p:sp>
      <p:sp>
        <p:nvSpPr>
          <p:cNvPr id="3" name="Subtitle 2"/>
          <p:cNvSpPr>
            <a:spLocks noGrp="1"/>
          </p:cNvSpPr>
          <p:nvPr>
            <p:ph type="subTitle" idx="1"/>
          </p:nvPr>
        </p:nvSpPr>
        <p:spPr>
          <a:xfrm>
            <a:off x="611560" y="1124744"/>
            <a:ext cx="8208912" cy="5328592"/>
          </a:xfrm>
        </p:spPr>
        <p:txBody>
          <a:bodyPr>
            <a:normAutofit/>
          </a:bodyPr>
          <a:lstStyle/>
          <a:p>
            <a:pPr>
              <a:lnSpc>
                <a:spcPct val="150000"/>
              </a:lnSpc>
              <a:spcAft>
                <a:spcPts val="0"/>
              </a:spcAft>
            </a:pPr>
            <a:r>
              <a:rPr lang="en-US" dirty="0" smtClean="0">
                <a:solidFill>
                  <a:schemeClr val="tx1"/>
                </a:solidFill>
                <a:latin typeface="Times New Roman"/>
                <a:ea typeface="Times New Roman"/>
                <a:cs typeface="Times New Roman"/>
              </a:rPr>
              <a:t>The </a:t>
            </a:r>
            <a:r>
              <a:rPr lang="en-US" dirty="0">
                <a:solidFill>
                  <a:schemeClr val="tx1"/>
                </a:solidFill>
                <a:latin typeface="Times New Roman"/>
                <a:ea typeface="Times New Roman"/>
                <a:cs typeface="Times New Roman"/>
              </a:rPr>
              <a:t>ball must rest on an open hand palm. Then it must be tossed up at least 6 inches and </a:t>
            </a:r>
            <a:r>
              <a:rPr lang="en-US" dirty="0" smtClean="0">
                <a:solidFill>
                  <a:schemeClr val="tx1"/>
                </a:solidFill>
                <a:latin typeface="Times New Roman"/>
                <a:ea typeface="Times New Roman"/>
                <a:cs typeface="Times New Roman"/>
              </a:rPr>
              <a:t>struck(hit) </a:t>
            </a:r>
            <a:r>
              <a:rPr lang="en-US" dirty="0">
                <a:solidFill>
                  <a:schemeClr val="tx1"/>
                </a:solidFill>
                <a:latin typeface="Times New Roman"/>
                <a:ea typeface="Times New Roman"/>
                <a:cs typeface="Times New Roman"/>
              </a:rPr>
              <a:t>so the ball first bounces on the server's side and then the opponent's side. If the serve is legal except that it touches the net, it is called a </a:t>
            </a:r>
            <a:r>
              <a:rPr lang="en-US" b="1" dirty="0">
                <a:solidFill>
                  <a:schemeClr val="tx1"/>
                </a:solidFill>
                <a:latin typeface="Times New Roman"/>
                <a:ea typeface="Times New Roman"/>
                <a:cs typeface="Times New Roman"/>
              </a:rPr>
              <a:t>let serve</a:t>
            </a:r>
            <a:r>
              <a:rPr lang="en-US" dirty="0">
                <a:solidFill>
                  <a:schemeClr val="tx1"/>
                </a:solidFill>
                <a:latin typeface="Times New Roman"/>
                <a:ea typeface="Times New Roman"/>
                <a:cs typeface="Times New Roman"/>
              </a:rPr>
              <a:t>. Let serves are not scored and are re-served.</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487103824"/>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268759"/>
          </a:xfrm>
        </p:spPr>
        <p:txBody>
          <a:bodyPr>
            <a:normAutofit/>
          </a:bodyPr>
          <a:lstStyle/>
          <a:p>
            <a:r>
              <a:rPr lang="en-US" b="1" u="sng" dirty="0">
                <a:solidFill>
                  <a:srgbClr val="00FF00"/>
                </a:solidFill>
                <a:latin typeface="Times New Roman"/>
                <a:ea typeface="Times New Roman"/>
                <a:cs typeface="Times New Roman"/>
              </a:rPr>
              <a:t>Equipment</a:t>
            </a:r>
            <a:endParaRPr lang="en-GB" sz="8800" dirty="0">
              <a:solidFill>
                <a:srgbClr val="00FF00"/>
              </a:solidFill>
            </a:endParaRPr>
          </a:p>
        </p:txBody>
      </p:sp>
      <p:sp>
        <p:nvSpPr>
          <p:cNvPr id="3" name="Subtitle 2"/>
          <p:cNvSpPr>
            <a:spLocks noGrp="1"/>
          </p:cNvSpPr>
          <p:nvPr>
            <p:ph type="subTitle" idx="1"/>
          </p:nvPr>
        </p:nvSpPr>
        <p:spPr>
          <a:xfrm>
            <a:off x="611560" y="1484784"/>
            <a:ext cx="7848872" cy="4752528"/>
          </a:xfrm>
        </p:spPr>
        <p:txBody>
          <a:bodyPr>
            <a:normAutofit/>
          </a:bodyPr>
          <a:lstStyle/>
          <a:p>
            <a:pPr>
              <a:lnSpc>
                <a:spcPct val="150000"/>
              </a:lnSpc>
              <a:spcAft>
                <a:spcPts val="1000"/>
              </a:spcAft>
            </a:pPr>
            <a:r>
              <a:rPr lang="en-US" dirty="0" smtClean="0">
                <a:solidFill>
                  <a:srgbClr val="333333"/>
                </a:solidFill>
                <a:latin typeface="Times New Roman"/>
                <a:ea typeface="Times New Roman"/>
                <a:cs typeface="Times New Roman"/>
              </a:rPr>
              <a:t>The </a:t>
            </a:r>
            <a:r>
              <a:rPr lang="en-US" dirty="0">
                <a:solidFill>
                  <a:srgbClr val="333333"/>
                </a:solidFill>
                <a:latin typeface="Times New Roman"/>
                <a:ea typeface="Times New Roman"/>
                <a:cs typeface="Times New Roman"/>
              </a:rPr>
              <a:t>paddle should have a red and a black side. The ball should be either orange or white and 40 mm in size. </a:t>
            </a:r>
            <a:endParaRPr lang="en-US" dirty="0" smtClean="0">
              <a:solidFill>
                <a:srgbClr val="333333"/>
              </a:solidFill>
              <a:latin typeface="Times New Roman"/>
              <a:ea typeface="Times New Roman"/>
              <a:cs typeface="Times New Roman"/>
            </a:endParaRPr>
          </a:p>
          <a:p>
            <a:pPr>
              <a:lnSpc>
                <a:spcPct val="150000"/>
              </a:lnSpc>
              <a:spcAft>
                <a:spcPts val="1000"/>
              </a:spcAft>
            </a:pPr>
            <a:r>
              <a:rPr lang="en-US" dirty="0" smtClean="0">
                <a:solidFill>
                  <a:srgbClr val="333333"/>
                </a:solidFill>
                <a:latin typeface="Times New Roman"/>
                <a:ea typeface="Times New Roman"/>
                <a:cs typeface="Times New Roman"/>
              </a:rPr>
              <a:t>The </a:t>
            </a:r>
            <a:r>
              <a:rPr lang="en-US" dirty="0">
                <a:solidFill>
                  <a:srgbClr val="333333"/>
                </a:solidFill>
                <a:latin typeface="Times New Roman"/>
                <a:ea typeface="Times New Roman"/>
                <a:cs typeface="Times New Roman"/>
              </a:rPr>
              <a:t>table should be 2.74 meters long, 1.525 m wide and 0.76 m high. </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1215834494"/>
      </p:ext>
    </p:extLst>
  </p:cSld>
  <p:clrMapOvr>
    <a:masterClrMapping/>
  </p:clrMapOvr>
  <mc:AlternateContent xmlns:mc="http://schemas.openxmlformats.org/markup-compatibility/2006" xmlns:p14="http://schemas.microsoft.com/office/powerpoint/2010/main">
    <mc:Choice Requires="p14">
      <p:transition spd="slow" p14:dur="1600">
        <p14:prism isContent="1" isInverted="1"/>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476673"/>
            <a:ext cx="7772400" cy="1152128"/>
          </a:xfrm>
        </p:spPr>
        <p:txBody>
          <a:bodyPr/>
          <a:lstStyle/>
          <a:p>
            <a:r>
              <a:rPr lang="en-GB" dirty="0" smtClean="0">
                <a:solidFill>
                  <a:srgbClr val="C00000"/>
                </a:solidFill>
                <a:latin typeface="Algerian" panose="04020705040A02060702" pitchFamily="82" charset="0"/>
              </a:rPr>
              <a:t>Table tennis</a:t>
            </a:r>
            <a:endParaRPr lang="en-GB" dirty="0">
              <a:solidFill>
                <a:srgbClr val="C00000"/>
              </a:solidFill>
              <a:latin typeface="Algerian" panose="04020705040A02060702" pitchFamily="82" charset="0"/>
            </a:endParaRPr>
          </a:p>
        </p:txBody>
      </p:sp>
      <p:sp>
        <p:nvSpPr>
          <p:cNvPr id="3" name="Subtitle 2"/>
          <p:cNvSpPr>
            <a:spLocks noGrp="1"/>
          </p:cNvSpPr>
          <p:nvPr>
            <p:ph type="subTitle" idx="1"/>
          </p:nvPr>
        </p:nvSpPr>
        <p:spPr/>
        <p:txBody>
          <a:bodyPr/>
          <a:lstStyle/>
          <a:p>
            <a:endParaRPr lang="en-GB" dirty="0"/>
          </a:p>
        </p:txBody>
      </p:sp>
      <p:pic>
        <p:nvPicPr>
          <p:cNvPr id="4" name="Picture 3" descr="Foldable&amp;Movable Design 25mm Table Tennis Table"/>
          <p:cNvPicPr/>
          <p:nvPr/>
        </p:nvPicPr>
        <p:blipFill>
          <a:blip r:embed="rId2">
            <a:extLst>
              <a:ext uri="{28A0092B-C50C-407E-A947-70E740481C1C}">
                <a14:useLocalDpi xmlns:a14="http://schemas.microsoft.com/office/drawing/2010/main" val="0"/>
              </a:ext>
            </a:extLst>
          </a:blip>
          <a:srcRect/>
          <a:stretch>
            <a:fillRect/>
          </a:stretch>
        </p:blipFill>
        <p:spPr bwMode="auto">
          <a:xfrm>
            <a:off x="827584" y="1844824"/>
            <a:ext cx="8064896" cy="4608512"/>
          </a:xfrm>
          <a:prstGeom prst="rect">
            <a:avLst/>
          </a:prstGeom>
          <a:noFill/>
          <a:ln>
            <a:noFill/>
          </a:ln>
        </p:spPr>
      </p:pic>
    </p:spTree>
    <p:extLst>
      <p:ext uri="{BB962C8B-B14F-4D97-AF65-F5344CB8AC3E}">
        <p14:creationId xmlns:p14="http://schemas.microsoft.com/office/powerpoint/2010/main" val="645442115"/>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3339802"/>
          </a:xfrm>
        </p:spPr>
        <p:txBody>
          <a:bodyPr>
            <a:noAutofit/>
          </a:bodyPr>
          <a:lstStyle/>
          <a:p>
            <a:pPr lvl="0">
              <a:lnSpc>
                <a:spcPct val="150000"/>
              </a:lnSpc>
              <a:spcBef>
                <a:spcPct val="20000"/>
              </a:spcBef>
              <a:spcAft>
                <a:spcPts val="1000"/>
              </a:spcAft>
            </a:pPr>
            <a:r>
              <a:rPr lang="en-US" sz="2000" b="1" dirty="0" smtClean="0">
                <a:solidFill>
                  <a:srgbClr val="333333"/>
                </a:solidFill>
                <a:latin typeface="Times New Roman"/>
                <a:ea typeface="Times New Roman"/>
                <a:cs typeface="Times New Roman"/>
              </a:rPr>
              <a:t> </a:t>
            </a:r>
            <a:br>
              <a:rPr lang="en-US" sz="2000" b="1" dirty="0" smtClean="0">
                <a:solidFill>
                  <a:srgbClr val="333333"/>
                </a:solidFill>
                <a:latin typeface="Times New Roman"/>
                <a:ea typeface="Times New Roman"/>
                <a:cs typeface="Times New Roman"/>
              </a:rPr>
            </a:br>
            <a:r>
              <a:rPr lang="en-US" sz="2000" b="1" dirty="0" smtClean="0">
                <a:solidFill>
                  <a:srgbClr val="333333"/>
                </a:solidFill>
                <a:latin typeface="Times New Roman"/>
                <a:ea typeface="Times New Roman"/>
                <a:cs typeface="Times New Roman"/>
              </a:rPr>
              <a:t/>
            </a:r>
            <a:br>
              <a:rPr lang="en-US" sz="2000" b="1" dirty="0" smtClean="0">
                <a:solidFill>
                  <a:srgbClr val="333333"/>
                </a:solidFill>
                <a:latin typeface="Times New Roman"/>
                <a:ea typeface="Times New Roman"/>
                <a:cs typeface="Times New Roman"/>
              </a:rPr>
            </a:br>
            <a:r>
              <a:rPr lang="en-US" sz="2000" b="1" dirty="0">
                <a:solidFill>
                  <a:srgbClr val="333333"/>
                </a:solidFill>
                <a:latin typeface="Times New Roman"/>
                <a:ea typeface="Times New Roman"/>
                <a:cs typeface="Times New Roman"/>
              </a:rPr>
              <a:t/>
            </a:r>
            <a:br>
              <a:rPr lang="en-US" sz="2000" b="1" dirty="0">
                <a:solidFill>
                  <a:srgbClr val="333333"/>
                </a:solidFill>
                <a:latin typeface="Times New Roman"/>
                <a:ea typeface="Times New Roman"/>
                <a:cs typeface="Times New Roman"/>
              </a:rPr>
            </a:br>
            <a:r>
              <a:rPr lang="en-US" sz="2000" b="1" dirty="0" smtClean="0">
                <a:solidFill>
                  <a:srgbClr val="333333"/>
                </a:solidFill>
                <a:latin typeface="Times New Roman"/>
                <a:ea typeface="Times New Roman"/>
                <a:cs typeface="Times New Roman"/>
              </a:rPr>
              <a:t/>
            </a:r>
            <a:br>
              <a:rPr lang="en-US" sz="2000" b="1" dirty="0" smtClean="0">
                <a:solidFill>
                  <a:srgbClr val="333333"/>
                </a:solidFill>
                <a:latin typeface="Times New Roman"/>
                <a:ea typeface="Times New Roman"/>
                <a:cs typeface="Times New Roman"/>
              </a:rPr>
            </a:br>
            <a:r>
              <a:rPr lang="en-US" sz="2800" b="1" dirty="0" smtClean="0">
                <a:solidFill>
                  <a:srgbClr val="00FF00"/>
                </a:solidFill>
                <a:latin typeface="Times New Roman"/>
                <a:ea typeface="Times New Roman"/>
                <a:cs typeface="Times New Roman"/>
              </a:rPr>
              <a:t>2.1.2 </a:t>
            </a:r>
            <a:r>
              <a:rPr lang="en-US" sz="2800" b="1" dirty="0">
                <a:solidFill>
                  <a:srgbClr val="00FF00"/>
                </a:solidFill>
                <a:latin typeface="Times New Roman"/>
                <a:ea typeface="Times New Roman"/>
                <a:cs typeface="Times New Roman"/>
              </a:rPr>
              <a:t>Basic rules of  </a:t>
            </a:r>
            <a:r>
              <a:rPr lang="en-US" sz="2800" b="1" dirty="0" smtClean="0">
                <a:solidFill>
                  <a:srgbClr val="00FF00"/>
                </a:solidFill>
                <a:latin typeface="Times New Roman"/>
                <a:ea typeface="Times New Roman"/>
                <a:cs typeface="Times New Roman"/>
              </a:rPr>
              <a:t>Tennis</a:t>
            </a:r>
            <a:r>
              <a:rPr lang="en-GB" sz="2400" dirty="0">
                <a:solidFill>
                  <a:srgbClr val="00FF00"/>
                </a:solidFill>
                <a:ea typeface="Calibri"/>
                <a:cs typeface="Times New Roman"/>
              </a:rPr>
              <a:t/>
            </a:r>
            <a:br>
              <a:rPr lang="en-GB" sz="2400" dirty="0">
                <a:solidFill>
                  <a:srgbClr val="00FF00"/>
                </a:solidFill>
                <a:ea typeface="Calibri"/>
                <a:cs typeface="Times New Roman"/>
              </a:rPr>
            </a:br>
            <a:r>
              <a:rPr lang="en-US" sz="2800" b="1" dirty="0">
                <a:solidFill>
                  <a:srgbClr val="00FF00"/>
                </a:solidFill>
                <a:latin typeface="Times New Roman"/>
                <a:ea typeface="Times New Roman"/>
                <a:cs typeface="Times New Roman"/>
              </a:rPr>
              <a:t>Equipment (racket)</a:t>
            </a:r>
            <a:r>
              <a:rPr lang="en-GB" sz="2400" dirty="0">
                <a:solidFill>
                  <a:srgbClr val="00FF00"/>
                </a:solidFill>
                <a:ea typeface="Calibri"/>
                <a:cs typeface="Times New Roman"/>
              </a:rPr>
              <a:t/>
            </a:r>
            <a:br>
              <a:rPr lang="en-GB" sz="2400" dirty="0">
                <a:solidFill>
                  <a:srgbClr val="00FF00"/>
                </a:solidFill>
                <a:ea typeface="Calibri"/>
                <a:cs typeface="Times New Roman"/>
              </a:rPr>
            </a:br>
            <a:endParaRPr lang="en-GB" sz="16600" dirty="0">
              <a:solidFill>
                <a:srgbClr val="00FF00"/>
              </a:solidFill>
            </a:endParaRPr>
          </a:p>
        </p:txBody>
      </p:sp>
      <p:sp>
        <p:nvSpPr>
          <p:cNvPr id="3" name="Subtitle 2"/>
          <p:cNvSpPr>
            <a:spLocks noGrp="1"/>
          </p:cNvSpPr>
          <p:nvPr>
            <p:ph type="subTitle" idx="1"/>
          </p:nvPr>
        </p:nvSpPr>
        <p:spPr>
          <a:xfrm>
            <a:off x="467544" y="1340768"/>
            <a:ext cx="8136904" cy="4968552"/>
          </a:xfrm>
        </p:spPr>
        <p:txBody>
          <a:bodyPr>
            <a:normAutofit fontScale="32500" lnSpcReduction="20000"/>
          </a:bodyPr>
          <a:lstStyle/>
          <a:p>
            <a:pPr marL="685800" indent="-685800">
              <a:lnSpc>
                <a:spcPct val="150000"/>
              </a:lnSpc>
              <a:spcAft>
                <a:spcPts val="1000"/>
              </a:spcAft>
              <a:buFont typeface="Wingdings" panose="05000000000000000000" pitchFamily="2" charset="2"/>
              <a:buChar char="q"/>
            </a:pPr>
            <a:r>
              <a:rPr lang="en-US" sz="6200" dirty="0" smtClean="0">
                <a:solidFill>
                  <a:schemeClr val="tx1"/>
                </a:solidFill>
                <a:latin typeface="Times New Roman"/>
                <a:ea typeface="Times New Roman"/>
                <a:cs typeface="Times New Roman"/>
              </a:rPr>
              <a:t>Under </a:t>
            </a:r>
            <a:r>
              <a:rPr lang="en-US" sz="6200" dirty="0">
                <a:solidFill>
                  <a:schemeClr val="tx1"/>
                </a:solidFill>
                <a:latin typeface="Times New Roman"/>
                <a:ea typeface="Times New Roman"/>
                <a:cs typeface="Times New Roman"/>
              </a:rPr>
              <a:t>modern rules of tennis, the rackets must </a:t>
            </a:r>
            <a:r>
              <a:rPr lang="en-US" sz="6200" dirty="0" smtClean="0">
                <a:solidFill>
                  <a:schemeClr val="tx1"/>
                </a:solidFill>
                <a:latin typeface="Times New Roman"/>
                <a:ea typeface="Times New Roman"/>
                <a:cs typeface="Times New Roman"/>
              </a:rPr>
              <a:t>follow </a:t>
            </a:r>
            <a:r>
              <a:rPr lang="en-US" sz="6200" dirty="0">
                <a:solidFill>
                  <a:schemeClr val="tx1"/>
                </a:solidFill>
                <a:latin typeface="Times New Roman"/>
                <a:ea typeface="Times New Roman"/>
                <a:cs typeface="Times New Roman"/>
              </a:rPr>
              <a:t>to the following guideline</a:t>
            </a:r>
            <a:endParaRPr lang="en-GB" sz="4900" dirty="0">
              <a:solidFill>
                <a:schemeClr val="tx1"/>
              </a:solidFill>
              <a:ea typeface="Calibri"/>
              <a:cs typeface="Times New Roman"/>
            </a:endParaRPr>
          </a:p>
          <a:p>
            <a:pPr marL="685800" lvl="0" indent="-685800" algn="l">
              <a:lnSpc>
                <a:spcPct val="150000"/>
              </a:lnSpc>
              <a:spcAft>
                <a:spcPts val="1000"/>
              </a:spcAft>
              <a:buSzPts val="1000"/>
              <a:buFont typeface="Wingdings" panose="05000000000000000000" pitchFamily="2" charset="2"/>
              <a:buChar char="v"/>
              <a:tabLst>
                <a:tab pos="457200" algn="l"/>
              </a:tabLst>
            </a:pPr>
            <a:r>
              <a:rPr lang="en-US" sz="6000" dirty="0">
                <a:solidFill>
                  <a:schemeClr val="tx1"/>
                </a:solidFill>
                <a:latin typeface="Times New Roman"/>
                <a:ea typeface="Times New Roman"/>
                <a:cs typeface="Times New Roman"/>
              </a:rPr>
              <a:t>The hitting area, composed of the strings, must be flat and generally </a:t>
            </a:r>
            <a:r>
              <a:rPr lang="en-US" sz="6000" dirty="0" smtClean="0">
                <a:solidFill>
                  <a:schemeClr val="tx1"/>
                </a:solidFill>
                <a:latin typeface="Times New Roman"/>
                <a:ea typeface="Times New Roman"/>
                <a:cs typeface="Times New Roman"/>
              </a:rPr>
              <a:t>uniform.</a:t>
            </a:r>
            <a:endParaRPr lang="en-GB" sz="4000" dirty="0" smtClean="0">
              <a:solidFill>
                <a:schemeClr val="tx1"/>
              </a:solidFill>
              <a:ea typeface="Times New Roman"/>
              <a:cs typeface="Times New Roman"/>
            </a:endParaRPr>
          </a:p>
          <a:p>
            <a:pPr marL="685800" lvl="0" indent="-685800" algn="l">
              <a:lnSpc>
                <a:spcPct val="150000"/>
              </a:lnSpc>
              <a:spcAft>
                <a:spcPts val="1000"/>
              </a:spcAft>
              <a:buSzPts val="1000"/>
              <a:buFont typeface="Wingdings" panose="05000000000000000000" pitchFamily="2" charset="2"/>
              <a:buChar char="v"/>
              <a:tabLst>
                <a:tab pos="457200" algn="l"/>
              </a:tabLst>
            </a:pPr>
            <a:r>
              <a:rPr lang="en-US" sz="6000" dirty="0" smtClean="0">
                <a:solidFill>
                  <a:schemeClr val="tx1"/>
                </a:solidFill>
                <a:latin typeface="Times New Roman"/>
                <a:ea typeface="Times New Roman"/>
                <a:cs typeface="Times New Roman"/>
              </a:rPr>
              <a:t>The </a:t>
            </a:r>
            <a:r>
              <a:rPr lang="en-US" sz="6000" dirty="0">
                <a:solidFill>
                  <a:schemeClr val="tx1"/>
                </a:solidFill>
                <a:latin typeface="Times New Roman"/>
                <a:ea typeface="Times New Roman"/>
                <a:cs typeface="Times New Roman"/>
              </a:rPr>
              <a:t>frame of the hitting area may not be more than 29 inches (74 cm) in length and 12.5 inches (32 cm) in </a:t>
            </a:r>
            <a:r>
              <a:rPr lang="en-US" sz="6000" dirty="0" smtClean="0">
                <a:solidFill>
                  <a:schemeClr val="tx1"/>
                </a:solidFill>
                <a:latin typeface="Times New Roman"/>
                <a:ea typeface="Times New Roman"/>
                <a:cs typeface="Times New Roman"/>
              </a:rPr>
              <a:t>width.</a:t>
            </a:r>
            <a:endParaRPr lang="en-GB" sz="4000" dirty="0" smtClean="0">
              <a:solidFill>
                <a:schemeClr val="tx1"/>
              </a:solidFill>
              <a:ea typeface="Times New Roman"/>
              <a:cs typeface="Times New Roman"/>
            </a:endParaRPr>
          </a:p>
          <a:p>
            <a:pPr marL="685800" lvl="0" indent="-685800" algn="l">
              <a:lnSpc>
                <a:spcPct val="150000"/>
              </a:lnSpc>
              <a:spcAft>
                <a:spcPts val="1000"/>
              </a:spcAft>
              <a:buSzPts val="1000"/>
              <a:buFont typeface="Wingdings" panose="05000000000000000000" pitchFamily="2" charset="2"/>
              <a:buChar char="v"/>
              <a:tabLst>
                <a:tab pos="457200" algn="l"/>
              </a:tabLst>
            </a:pPr>
            <a:r>
              <a:rPr lang="en-US" sz="6000" dirty="0" smtClean="0">
                <a:solidFill>
                  <a:schemeClr val="tx1"/>
                </a:solidFill>
                <a:latin typeface="Times New Roman"/>
                <a:ea typeface="Times New Roman"/>
                <a:cs typeface="Times New Roman"/>
              </a:rPr>
              <a:t>The </a:t>
            </a:r>
            <a:r>
              <a:rPr lang="en-US" sz="6000" dirty="0">
                <a:solidFill>
                  <a:schemeClr val="tx1"/>
                </a:solidFill>
                <a:latin typeface="Times New Roman"/>
                <a:ea typeface="Times New Roman"/>
                <a:cs typeface="Times New Roman"/>
              </a:rPr>
              <a:t>entire racket must be of a fixed shape, size, weight, and weight distribution. There may not be any energy source built into the </a:t>
            </a:r>
            <a:r>
              <a:rPr lang="en-US" sz="6000" dirty="0" smtClean="0">
                <a:solidFill>
                  <a:schemeClr val="tx1"/>
                </a:solidFill>
                <a:latin typeface="Times New Roman"/>
                <a:ea typeface="Times New Roman"/>
                <a:cs typeface="Times New Roman"/>
              </a:rPr>
              <a:t>rackets.</a:t>
            </a:r>
            <a:endParaRPr lang="en-GB" sz="4000" dirty="0" smtClean="0">
              <a:solidFill>
                <a:schemeClr val="tx1"/>
              </a:solidFill>
              <a:ea typeface="Times New Roman"/>
              <a:cs typeface="Times New Roman"/>
            </a:endParaRPr>
          </a:p>
          <a:p>
            <a:pPr marL="685800" lvl="0" indent="-685800" algn="l">
              <a:lnSpc>
                <a:spcPct val="150000"/>
              </a:lnSpc>
              <a:spcAft>
                <a:spcPts val="1000"/>
              </a:spcAft>
              <a:buSzPts val="1000"/>
              <a:buFont typeface="Wingdings" panose="05000000000000000000" pitchFamily="2" charset="2"/>
              <a:buChar char="v"/>
              <a:tabLst>
                <a:tab pos="457200" algn="l"/>
              </a:tabLst>
            </a:pPr>
            <a:r>
              <a:rPr lang="en-US" sz="6000" dirty="0" smtClean="0">
                <a:solidFill>
                  <a:schemeClr val="tx1"/>
                </a:solidFill>
                <a:latin typeface="Times New Roman"/>
                <a:ea typeface="Times New Roman"/>
                <a:cs typeface="Times New Roman"/>
              </a:rPr>
              <a:t>The </a:t>
            </a:r>
            <a:r>
              <a:rPr lang="en-US" sz="6000" dirty="0">
                <a:solidFill>
                  <a:schemeClr val="tx1"/>
                </a:solidFill>
                <a:latin typeface="Times New Roman"/>
                <a:ea typeface="Times New Roman"/>
                <a:cs typeface="Times New Roman"/>
              </a:rPr>
              <a:t>rackets must not provide any kind of communication, instruction or advice to the player during the match</a:t>
            </a:r>
            <a:r>
              <a:rPr lang="en-US" sz="3500" dirty="0">
                <a:solidFill>
                  <a:schemeClr val="tx1"/>
                </a:solidFill>
                <a:latin typeface="Times New Roman"/>
                <a:ea typeface="Times New Roman"/>
                <a:cs typeface="Times New Roman"/>
              </a:rPr>
              <a:t>.</a:t>
            </a:r>
            <a:endParaRPr lang="en-GB" sz="30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362990934"/>
      </p:ext>
    </p:extLst>
  </p:cSld>
  <p:clrMapOvr>
    <a:masterClrMapping/>
  </p:clrMapOvr>
  <p:transition spd="slow">
    <p:push dir="u"/>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92087"/>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692696"/>
            <a:ext cx="8424936" cy="5760640"/>
          </a:xfrm>
        </p:spPr>
        <p:txBody>
          <a:bodyPr>
            <a:normAutofit/>
          </a:bodyPr>
          <a:lstStyle/>
          <a:p>
            <a:r>
              <a:rPr lang="en-US" dirty="0">
                <a:solidFill>
                  <a:schemeClr val="tx1"/>
                </a:solidFill>
                <a:latin typeface="Times New Roman"/>
                <a:ea typeface="Times New Roman"/>
              </a:rPr>
              <a:t>The rules regarding rackets have changed over time, as material and </a:t>
            </a:r>
            <a:r>
              <a:rPr lang="en-US" dirty="0" smtClean="0">
                <a:solidFill>
                  <a:schemeClr val="tx1"/>
                </a:solidFill>
                <a:latin typeface="Times New Roman"/>
                <a:ea typeface="Times New Roman"/>
              </a:rPr>
              <a:t>engineering(production) </a:t>
            </a:r>
            <a:r>
              <a:rPr lang="en-US" dirty="0">
                <a:solidFill>
                  <a:schemeClr val="tx1"/>
                </a:solidFill>
                <a:latin typeface="Times New Roman"/>
                <a:ea typeface="Times New Roman"/>
              </a:rPr>
              <a:t>advances have been made. For example, the maximum length of the frame had been   81 cm until 1997, when it was shortened to 74 cm </a:t>
            </a:r>
            <a:r>
              <a:rPr lang="en-US" dirty="0" smtClean="0">
                <a:solidFill>
                  <a:schemeClr val="tx1"/>
                </a:solidFill>
                <a:latin typeface="Times New Roman"/>
                <a:ea typeface="Times New Roman"/>
              </a:rPr>
              <a:t>.</a:t>
            </a:r>
          </a:p>
          <a:p>
            <a:endParaRPr lang="en-GB" dirty="0"/>
          </a:p>
        </p:txBody>
      </p:sp>
      <p:pic>
        <p:nvPicPr>
          <p:cNvPr id="4" name="Picture 3" descr="https://upload.wikimedia.org/wikipedia/commons/thumb/3/3e/Tennis_Racket_and_Balls.jpg/220px-Tennis_Racket_and_Balls.jpg">
            <a:hlinkClick r:id="rId2"/>
          </p:cNvPr>
          <p:cNvPicPr/>
          <p:nvPr/>
        </p:nvPicPr>
        <p:blipFill>
          <a:blip r:embed="rId3"/>
          <a:srcRect/>
          <a:stretch>
            <a:fillRect/>
          </a:stretch>
        </p:blipFill>
        <p:spPr bwMode="auto">
          <a:xfrm>
            <a:off x="1691680" y="3356992"/>
            <a:ext cx="5976664" cy="3024336"/>
          </a:xfrm>
          <a:prstGeom prst="rect">
            <a:avLst/>
          </a:prstGeom>
          <a:noFill/>
          <a:ln w="9525">
            <a:noFill/>
            <a:miter lim="800000"/>
            <a:headEnd/>
            <a:tailEnd/>
          </a:ln>
        </p:spPr>
      </p:pic>
    </p:spTree>
    <p:extLst>
      <p:ext uri="{BB962C8B-B14F-4D97-AF65-F5344CB8AC3E}">
        <p14:creationId xmlns:p14="http://schemas.microsoft.com/office/powerpoint/2010/main" val="2609474561"/>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008111"/>
          </a:xfrm>
        </p:spPr>
        <p:txBody>
          <a:bodyPr>
            <a:normAutofit fontScale="90000"/>
          </a:bodyPr>
          <a:lstStyle/>
          <a:p>
            <a:pPr lvl="0">
              <a:lnSpc>
                <a:spcPct val="150000"/>
              </a:lnSpc>
              <a:spcBef>
                <a:spcPct val="20000"/>
              </a:spcBef>
            </a:pPr>
            <a:r>
              <a:rPr lang="en-US" sz="1500" b="1" dirty="0" smtClean="0">
                <a:solidFill>
                  <a:srgbClr val="0000FF"/>
                </a:solidFill>
                <a:latin typeface="Times New Roman"/>
                <a:ea typeface="Times New Roman"/>
                <a:cs typeface="Times New Roman"/>
              </a:rPr>
              <a:t/>
            </a:r>
            <a:br>
              <a:rPr lang="en-US" sz="1500" b="1" dirty="0" smtClean="0">
                <a:solidFill>
                  <a:srgbClr val="0000FF"/>
                </a:solidFill>
                <a:latin typeface="Times New Roman"/>
                <a:ea typeface="Times New Roman"/>
                <a:cs typeface="Times New Roman"/>
              </a:rPr>
            </a:br>
            <a:r>
              <a:rPr lang="en-US" sz="1500" b="1" dirty="0">
                <a:solidFill>
                  <a:srgbClr val="0000FF"/>
                </a:solidFill>
                <a:latin typeface="Times New Roman"/>
                <a:ea typeface="Times New Roman"/>
                <a:cs typeface="Times New Roman"/>
              </a:rPr>
              <a:t/>
            </a:r>
            <a:br>
              <a:rPr lang="en-US" sz="1500" b="1" dirty="0">
                <a:solidFill>
                  <a:srgbClr val="0000FF"/>
                </a:solidFill>
                <a:latin typeface="Times New Roman"/>
                <a:ea typeface="Times New Roman"/>
                <a:cs typeface="Times New Roman"/>
              </a:rPr>
            </a:br>
            <a:r>
              <a:rPr lang="en-US" sz="3100" b="1" dirty="0" smtClean="0">
                <a:solidFill>
                  <a:srgbClr val="00FF00"/>
                </a:solidFill>
                <a:latin typeface="Times New Roman"/>
                <a:ea typeface="Times New Roman"/>
                <a:cs typeface="Times New Roman"/>
              </a:rPr>
              <a:t>Tennis ball</a:t>
            </a:r>
            <a:r>
              <a:rPr lang="en-GB" sz="2700" dirty="0">
                <a:solidFill>
                  <a:prstClr val="black">
                    <a:tint val="75000"/>
                  </a:prstClr>
                </a:solidFill>
                <a:ea typeface="Calibri"/>
                <a:cs typeface="Times New Roman"/>
              </a:rPr>
              <a:t/>
            </a:r>
            <a:br>
              <a:rPr lang="en-GB" sz="2700" dirty="0">
                <a:solidFill>
                  <a:prstClr val="black">
                    <a:tint val="75000"/>
                  </a:prstClr>
                </a:solidFill>
                <a:ea typeface="Calibri"/>
                <a:cs typeface="Times New Roman"/>
              </a:rPr>
            </a:br>
            <a:endParaRPr lang="en-GB" sz="7300" dirty="0"/>
          </a:p>
        </p:txBody>
      </p:sp>
      <p:sp>
        <p:nvSpPr>
          <p:cNvPr id="3" name="Subtitle 2"/>
          <p:cNvSpPr>
            <a:spLocks noGrp="1"/>
          </p:cNvSpPr>
          <p:nvPr>
            <p:ph type="subTitle" idx="1"/>
          </p:nvPr>
        </p:nvSpPr>
        <p:spPr>
          <a:xfrm>
            <a:off x="539552" y="836712"/>
            <a:ext cx="8208912" cy="5184576"/>
          </a:xfrm>
        </p:spPr>
        <p:txBody>
          <a:bodyPr>
            <a:normAutofit fontScale="92500" lnSpcReduction="10000"/>
          </a:bodyPr>
          <a:lstStyle/>
          <a:p>
            <a:pPr>
              <a:lnSpc>
                <a:spcPct val="150000"/>
              </a:lnSpc>
              <a:spcAft>
                <a:spcPts val="0"/>
              </a:spcAft>
            </a:pPr>
            <a:r>
              <a:rPr lang="en-US" b="1" u="sng" dirty="0">
                <a:solidFill>
                  <a:srgbClr val="00FF00"/>
                </a:solidFill>
                <a:latin typeface="Times New Roman"/>
                <a:ea typeface="Times New Roman"/>
                <a:cs typeface="Times New Roman"/>
              </a:rPr>
              <a:t>Tennis ball</a:t>
            </a:r>
            <a:endParaRPr lang="en-GB" sz="2800" u="sng" dirty="0">
              <a:solidFill>
                <a:srgbClr val="00FF00"/>
              </a:solidFill>
              <a:ea typeface="Calibri"/>
              <a:cs typeface="Times New Roman"/>
            </a:endParaRPr>
          </a:p>
          <a:p>
            <a:r>
              <a:rPr lang="en-US" dirty="0">
                <a:solidFill>
                  <a:schemeClr val="tx1"/>
                </a:solidFill>
                <a:latin typeface="Times New Roman"/>
                <a:ea typeface="Times New Roman"/>
              </a:rPr>
              <a:t>Tennis balls were originally made of cloth strips stitched together with </a:t>
            </a:r>
            <a:r>
              <a:rPr lang="en-US" dirty="0" smtClean="0">
                <a:solidFill>
                  <a:schemeClr val="tx1"/>
                </a:solidFill>
                <a:latin typeface="Times New Roman"/>
                <a:ea typeface="Times New Roman"/>
              </a:rPr>
              <a:t>thread(cotton) </a:t>
            </a:r>
            <a:r>
              <a:rPr lang="en-US" dirty="0">
                <a:solidFill>
                  <a:schemeClr val="tx1"/>
                </a:solidFill>
                <a:latin typeface="Times New Roman"/>
                <a:ea typeface="Times New Roman"/>
              </a:rPr>
              <a:t>and stuffed with feathers. Modern tennis balls are made of </a:t>
            </a:r>
            <a:r>
              <a:rPr lang="en-US" dirty="0" smtClean="0">
                <a:solidFill>
                  <a:schemeClr val="tx1"/>
                </a:solidFill>
                <a:latin typeface="Times New Roman"/>
                <a:ea typeface="Times New Roman"/>
              </a:rPr>
              <a:t>hollow </a:t>
            </a:r>
            <a:r>
              <a:rPr lang="en-US" dirty="0">
                <a:solidFill>
                  <a:schemeClr val="tx1"/>
                </a:solidFill>
                <a:latin typeface="Times New Roman"/>
                <a:ea typeface="Times New Roman"/>
                <a:cs typeface="Times New Roman"/>
              </a:rPr>
              <a:t>vulcanized </a:t>
            </a:r>
            <a:r>
              <a:rPr lang="en-US" dirty="0" smtClean="0">
                <a:solidFill>
                  <a:schemeClr val="tx1"/>
                </a:solidFill>
                <a:latin typeface="Times New Roman"/>
                <a:ea typeface="Times New Roman"/>
                <a:cs typeface="Times New Roman"/>
              </a:rPr>
              <a:t>rubber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with a </a:t>
            </a:r>
            <a:r>
              <a:rPr lang="en-US" dirty="0" smtClean="0">
                <a:solidFill>
                  <a:schemeClr val="tx1"/>
                </a:solidFill>
                <a:latin typeface="Times New Roman"/>
                <a:ea typeface="Times New Roman"/>
                <a:cs typeface="Times New Roman"/>
              </a:rPr>
              <a:t>felt </a:t>
            </a:r>
            <a:r>
              <a:rPr lang="en-US" dirty="0" smtClean="0">
                <a:solidFill>
                  <a:schemeClr val="tx1"/>
                </a:solidFill>
                <a:latin typeface="Times New Roman"/>
                <a:ea typeface="Times New Roman"/>
              </a:rPr>
              <a:t> coating (covering). </a:t>
            </a:r>
            <a:r>
              <a:rPr lang="en-US" dirty="0">
                <a:solidFill>
                  <a:schemeClr val="tx1"/>
                </a:solidFill>
                <a:latin typeface="Times New Roman"/>
                <a:ea typeface="Times New Roman"/>
              </a:rPr>
              <a:t>Traditionally white, the predominant color was gradually changed to optic yellow in the latter part of the 20th century to allow for improved visibility. Tennis balls must conform to certain criteria for size, weight, </a:t>
            </a:r>
            <a:r>
              <a:rPr lang="en-US" dirty="0" smtClean="0">
                <a:solidFill>
                  <a:schemeClr val="accent1"/>
                </a:solidFill>
                <a:latin typeface="Times New Roman"/>
                <a:ea typeface="Times New Roman"/>
                <a:cs typeface="Times New Roman"/>
              </a:rPr>
              <a:t>deformation</a:t>
            </a:r>
            <a:r>
              <a:rPr lang="en-US" dirty="0">
                <a:solidFill>
                  <a:schemeClr val="tx1"/>
                </a:solidFill>
                <a:latin typeface="Times New Roman"/>
                <a:ea typeface="Times New Roman"/>
              </a:rPr>
              <a:t>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and bounce to be approved for regulation play. </a:t>
            </a:r>
            <a:endParaRPr lang="en-GB" dirty="0">
              <a:solidFill>
                <a:schemeClr val="tx1"/>
              </a:solidFill>
            </a:endParaRPr>
          </a:p>
        </p:txBody>
      </p:sp>
    </p:spTree>
    <p:extLst>
      <p:ext uri="{BB962C8B-B14F-4D97-AF65-F5344CB8AC3E}">
        <p14:creationId xmlns:p14="http://schemas.microsoft.com/office/powerpoint/2010/main" val="844001279"/>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864095"/>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755576" y="1052736"/>
            <a:ext cx="7920880" cy="5184576"/>
          </a:xfrm>
        </p:spPr>
        <p:txBody>
          <a:bodyPr>
            <a:normAutofit fontScale="77500" lnSpcReduction="20000"/>
          </a:bodyPr>
          <a:lstStyle/>
          <a:p>
            <a:pPr>
              <a:lnSpc>
                <a:spcPct val="150000"/>
              </a:lnSpc>
              <a:spcAft>
                <a:spcPts val="1000"/>
              </a:spcAft>
            </a:pPr>
            <a:r>
              <a:rPr lang="en-US" dirty="0">
                <a:solidFill>
                  <a:schemeClr val="tx1"/>
                </a:solidFill>
                <a:latin typeface="Times New Roman"/>
                <a:ea typeface="Times New Roman"/>
                <a:cs typeface="Times New Roman"/>
              </a:rPr>
              <a:t>The International Tennis Federation (ITF) defines the official diameter as 65.41–68.58 mm </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Balls must weigh between 56.0 and 59.4 g.</a:t>
            </a:r>
            <a:r>
              <a:rPr lang="en-US" sz="2800" dirty="0">
                <a:solidFill>
                  <a:schemeClr val="tx1"/>
                </a:solidFill>
                <a:ea typeface="Calibri"/>
                <a:cs typeface="Times New Roman"/>
              </a:rPr>
              <a:t> </a:t>
            </a:r>
            <a:r>
              <a:rPr lang="en-US" dirty="0">
                <a:solidFill>
                  <a:schemeClr val="tx1"/>
                </a:solidFill>
                <a:latin typeface="Times New Roman"/>
                <a:ea typeface="Times New Roman"/>
                <a:cs typeface="Times New Roman"/>
              </a:rPr>
              <a:t> Tennis balls were traditionally manufactured in the United </a:t>
            </a:r>
            <a:r>
              <a:rPr lang="en-US" dirty="0" smtClean="0">
                <a:solidFill>
                  <a:schemeClr val="tx1"/>
                </a:solidFill>
                <a:latin typeface="Times New Roman"/>
                <a:ea typeface="Times New Roman"/>
                <a:cs typeface="Times New Roman"/>
              </a:rPr>
              <a:t>States</a:t>
            </a: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and Europe . </a:t>
            </a:r>
          </a:p>
          <a:p>
            <a:pPr>
              <a:lnSpc>
                <a:spcPct val="150000"/>
              </a:lnSpc>
              <a:spcAft>
                <a:spcPts val="1000"/>
              </a:spcAft>
            </a:pPr>
            <a:r>
              <a:rPr lang="en-US" dirty="0" smtClean="0">
                <a:solidFill>
                  <a:schemeClr val="tx1"/>
                </a:solidFill>
                <a:latin typeface="Times New Roman"/>
                <a:ea typeface="Times New Roman"/>
                <a:cs typeface="Times New Roman"/>
              </a:rPr>
              <a:t>Although </a:t>
            </a:r>
            <a:r>
              <a:rPr lang="en-US" dirty="0">
                <a:solidFill>
                  <a:schemeClr val="tx1"/>
                </a:solidFill>
                <a:latin typeface="Times New Roman"/>
                <a:ea typeface="Times New Roman"/>
                <a:cs typeface="Times New Roman"/>
              </a:rPr>
              <a:t>the process of producing the balls has remained virtually unchanged for the past 100 years, the majority of manufacturing now takes place in the Far </a:t>
            </a:r>
            <a:r>
              <a:rPr lang="en-US" dirty="0" smtClean="0">
                <a:solidFill>
                  <a:schemeClr val="tx1"/>
                </a:solidFill>
                <a:latin typeface="Times New Roman"/>
                <a:ea typeface="Times New Roman"/>
                <a:cs typeface="Times New Roman"/>
              </a:rPr>
              <a:t>East . </a:t>
            </a:r>
            <a:r>
              <a:rPr lang="en-US" dirty="0">
                <a:solidFill>
                  <a:schemeClr val="tx1"/>
                </a:solidFill>
                <a:latin typeface="Times New Roman"/>
                <a:ea typeface="Times New Roman"/>
                <a:cs typeface="Times New Roman"/>
              </a:rPr>
              <a:t>The </a:t>
            </a:r>
            <a:r>
              <a:rPr lang="en-US" dirty="0" smtClean="0">
                <a:solidFill>
                  <a:schemeClr val="tx1"/>
                </a:solidFill>
                <a:latin typeface="Times New Roman"/>
                <a:ea typeface="Times New Roman"/>
                <a:cs typeface="Times New Roman"/>
              </a:rPr>
              <a:t>relocation(moving) </a:t>
            </a:r>
            <a:r>
              <a:rPr lang="en-US" dirty="0">
                <a:solidFill>
                  <a:schemeClr val="tx1"/>
                </a:solidFill>
                <a:latin typeface="Times New Roman"/>
                <a:ea typeface="Times New Roman"/>
                <a:cs typeface="Times New Roman"/>
              </a:rPr>
              <a:t>is due to cheaper </a:t>
            </a:r>
            <a:r>
              <a:rPr lang="en-US" dirty="0" err="1">
                <a:solidFill>
                  <a:schemeClr val="tx1"/>
                </a:solidFill>
                <a:latin typeface="Times New Roman"/>
                <a:ea typeface="Times New Roman"/>
                <a:cs typeface="Times New Roman"/>
              </a:rPr>
              <a:t>labour</a:t>
            </a: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costs  </a:t>
            </a:r>
            <a:r>
              <a:rPr lang="en-US" dirty="0">
                <a:solidFill>
                  <a:schemeClr val="tx1"/>
                </a:solidFill>
                <a:latin typeface="Times New Roman"/>
                <a:ea typeface="Times New Roman"/>
                <a:cs typeface="Times New Roman"/>
              </a:rPr>
              <a:t>and materials in the region</a:t>
            </a:r>
            <a:r>
              <a:rPr lang="en-US" dirty="0">
                <a:latin typeface="Times New Roman"/>
                <a:ea typeface="Times New Roman"/>
                <a:cs typeface="Times New Roman"/>
              </a:rPr>
              <a:t>.</a:t>
            </a:r>
            <a:r>
              <a:rPr lang="en-US" u="sng" baseline="30000" dirty="0">
                <a:solidFill>
                  <a:srgbClr val="0000FF"/>
                </a:solidFill>
                <a:latin typeface="Times New Roman"/>
                <a:ea typeface="Times New Roman"/>
                <a:cs typeface="Times New Roman"/>
              </a:rPr>
              <a:t> </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1268892848"/>
      </p:ext>
    </p:extLst>
  </p:cSld>
  <p:clrMapOvr>
    <a:masterClrMapping/>
  </p:clrMapOvr>
  <mc:AlternateContent xmlns:mc="http://schemas.openxmlformats.org/markup-compatibility/2006" xmlns:p14="http://schemas.microsoft.com/office/powerpoint/2010/main">
    <mc:Choice Requires="p14">
      <p:transition spd="slow" p14:dur="2000">
        <p14:ferris dir="l"/>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584175"/>
          </a:xfrm>
        </p:spPr>
        <p:txBody>
          <a:bodyPr>
            <a:normAutofit fontScale="90000"/>
          </a:bodyPr>
          <a:lstStyle/>
          <a:p>
            <a:pPr lvl="0">
              <a:lnSpc>
                <a:spcPct val="150000"/>
              </a:lnSpc>
              <a:spcBef>
                <a:spcPct val="20000"/>
              </a:spcBef>
              <a:spcAft>
                <a:spcPts val="1000"/>
              </a:spcAft>
            </a:pPr>
            <a:r>
              <a:rPr lang="en-US" sz="800" b="1" dirty="0" smtClean="0">
                <a:solidFill>
                  <a:prstClr val="black">
                    <a:tint val="75000"/>
                  </a:prstClr>
                </a:solidFill>
                <a:latin typeface="Times New Roman"/>
                <a:ea typeface="Times New Roman"/>
                <a:cs typeface="Times New Roman"/>
              </a:rPr>
              <a:t/>
            </a:r>
            <a:br>
              <a:rPr lang="en-US" sz="800" b="1" dirty="0" smtClean="0">
                <a:solidFill>
                  <a:prstClr val="black">
                    <a:tint val="75000"/>
                  </a:prstClr>
                </a:solidFill>
                <a:latin typeface="Times New Roman"/>
                <a:ea typeface="Times New Roman"/>
                <a:cs typeface="Times New Roman"/>
              </a:rPr>
            </a:br>
            <a:r>
              <a:rPr lang="en-US" sz="800" b="1" dirty="0">
                <a:solidFill>
                  <a:prstClr val="black">
                    <a:tint val="75000"/>
                  </a:prstClr>
                </a:solidFill>
                <a:latin typeface="Times New Roman"/>
                <a:ea typeface="Times New Roman"/>
                <a:cs typeface="Times New Roman"/>
              </a:rPr>
              <a:t/>
            </a:r>
            <a:br>
              <a:rPr lang="en-US" sz="800" b="1" dirty="0">
                <a:solidFill>
                  <a:prstClr val="black">
                    <a:tint val="75000"/>
                  </a:prstClr>
                </a:solidFill>
                <a:latin typeface="Times New Roman"/>
                <a:ea typeface="Times New Roman"/>
                <a:cs typeface="Times New Roman"/>
              </a:rPr>
            </a:br>
            <a:r>
              <a:rPr lang="en-US" sz="800" b="1" dirty="0" smtClean="0">
                <a:solidFill>
                  <a:prstClr val="black">
                    <a:tint val="75000"/>
                  </a:prstClr>
                </a:solidFill>
                <a:latin typeface="Times New Roman"/>
                <a:ea typeface="Times New Roman"/>
                <a:cs typeface="Times New Roman"/>
              </a:rPr>
              <a:t/>
            </a:r>
            <a:br>
              <a:rPr lang="en-US" sz="800" b="1" dirty="0" smtClean="0">
                <a:solidFill>
                  <a:prstClr val="black">
                    <a:tint val="75000"/>
                  </a:prstClr>
                </a:solidFill>
                <a:latin typeface="Times New Roman"/>
                <a:ea typeface="Times New Roman"/>
                <a:cs typeface="Times New Roman"/>
              </a:rPr>
            </a:br>
            <a:r>
              <a:rPr lang="en-US" sz="800" b="1" dirty="0">
                <a:solidFill>
                  <a:prstClr val="black">
                    <a:tint val="75000"/>
                  </a:prstClr>
                </a:solidFill>
                <a:latin typeface="Times New Roman"/>
                <a:ea typeface="Times New Roman"/>
                <a:cs typeface="Times New Roman"/>
              </a:rPr>
              <a:t/>
            </a:r>
            <a:br>
              <a:rPr lang="en-US" sz="800" b="1" dirty="0">
                <a:solidFill>
                  <a:prstClr val="black">
                    <a:tint val="75000"/>
                  </a:prstClr>
                </a:solidFill>
                <a:latin typeface="Times New Roman"/>
                <a:ea typeface="Times New Roman"/>
                <a:cs typeface="Times New Roman"/>
              </a:rPr>
            </a:br>
            <a:r>
              <a:rPr lang="en-US" sz="3100" b="1" dirty="0" smtClean="0">
                <a:solidFill>
                  <a:srgbClr val="00FF00"/>
                </a:solidFill>
                <a:latin typeface="Times New Roman"/>
                <a:ea typeface="Times New Roman"/>
                <a:cs typeface="Times New Roman"/>
              </a:rPr>
              <a:t>Court</a:t>
            </a:r>
            <a:r>
              <a:rPr lang="en-GB" sz="2700" dirty="0">
                <a:solidFill>
                  <a:srgbClr val="00FF00"/>
                </a:solidFill>
                <a:ea typeface="Calibri"/>
                <a:cs typeface="Times New Roman"/>
              </a:rPr>
              <a:t/>
            </a:r>
            <a:br>
              <a:rPr lang="en-GB" sz="2700" dirty="0">
                <a:solidFill>
                  <a:srgbClr val="00FF00"/>
                </a:solidFill>
                <a:ea typeface="Calibri"/>
                <a:cs typeface="Times New Roman"/>
              </a:rPr>
            </a:br>
            <a:r>
              <a:rPr lang="en-US" sz="3100" dirty="0">
                <a:solidFill>
                  <a:srgbClr val="00FF00"/>
                </a:solidFill>
                <a:latin typeface="Times New Roman"/>
                <a:ea typeface="Times New Roman"/>
                <a:cs typeface="Times New Roman"/>
              </a:rPr>
              <a:t> </a:t>
            </a:r>
            <a:r>
              <a:rPr lang="en-US" sz="3100" b="1" dirty="0">
                <a:solidFill>
                  <a:srgbClr val="00FF00"/>
                </a:solidFill>
                <a:latin typeface="Times New Roman"/>
                <a:ea typeface="Times New Roman"/>
                <a:cs typeface="Times New Roman"/>
              </a:rPr>
              <a:t>Tennis </a:t>
            </a:r>
            <a:r>
              <a:rPr lang="en-US" sz="3100" b="1" dirty="0" smtClean="0">
                <a:solidFill>
                  <a:srgbClr val="00FF00"/>
                </a:solidFill>
                <a:latin typeface="Times New Roman"/>
                <a:ea typeface="Times New Roman"/>
                <a:cs typeface="Times New Roman"/>
              </a:rPr>
              <a:t>court </a:t>
            </a:r>
            <a:r>
              <a:rPr lang="en-GB" sz="1100" dirty="0">
                <a:solidFill>
                  <a:prstClr val="black">
                    <a:tint val="75000"/>
                  </a:prstClr>
                </a:solidFill>
                <a:ea typeface="Calibri"/>
                <a:cs typeface="Times New Roman"/>
              </a:rPr>
              <a:t/>
            </a:r>
            <a:br>
              <a:rPr lang="en-GB" sz="1100" dirty="0">
                <a:solidFill>
                  <a:prstClr val="black">
                    <a:tint val="75000"/>
                  </a:prstClr>
                </a:solidFill>
                <a:ea typeface="Calibri"/>
                <a:cs typeface="Times New Roman"/>
              </a:rPr>
            </a:br>
            <a:endParaRPr lang="en-GB" sz="6700" dirty="0"/>
          </a:p>
        </p:txBody>
      </p:sp>
      <p:sp>
        <p:nvSpPr>
          <p:cNvPr id="3" name="Subtitle 2"/>
          <p:cNvSpPr>
            <a:spLocks noGrp="1"/>
          </p:cNvSpPr>
          <p:nvPr>
            <p:ph type="subTitle" idx="1"/>
          </p:nvPr>
        </p:nvSpPr>
        <p:spPr>
          <a:xfrm>
            <a:off x="395536" y="1196752"/>
            <a:ext cx="8496944" cy="5400600"/>
          </a:xfrm>
        </p:spPr>
        <p:txBody>
          <a:bodyPr>
            <a:normAutofit fontScale="77500" lnSpcReduction="20000"/>
          </a:bodyPr>
          <a:lstStyle/>
          <a:p>
            <a:pPr>
              <a:lnSpc>
                <a:spcPct val="150000"/>
              </a:lnSpc>
              <a:spcAft>
                <a:spcPts val="1000"/>
              </a:spcAft>
            </a:pPr>
            <a:r>
              <a:rPr lang="en-US" dirty="0" smtClean="0">
                <a:solidFill>
                  <a:schemeClr val="tx1"/>
                </a:solidFill>
                <a:latin typeface="Times New Roman"/>
                <a:ea typeface="Times New Roman"/>
                <a:cs typeface="Times New Roman"/>
              </a:rPr>
              <a:t>Tennis </a:t>
            </a:r>
            <a:r>
              <a:rPr lang="en-US" dirty="0">
                <a:solidFill>
                  <a:schemeClr val="tx1"/>
                </a:solidFill>
                <a:latin typeface="Times New Roman"/>
                <a:ea typeface="Times New Roman"/>
                <a:cs typeface="Times New Roman"/>
              </a:rPr>
              <a:t>is played on a rectangular, flat surface. The court is 23.77 m long, and 8.23 m wide for singles matches and 11 m for doubles matches. Additional clear space around the court is required in order for players to reach overrun balls. A net is stretched across the full width of the court, parallel with the baselines, dividing it into two equal ends. It is held up by either a metal </a:t>
            </a:r>
            <a:r>
              <a:rPr lang="en-US" dirty="0" smtClean="0">
                <a:solidFill>
                  <a:schemeClr val="tx1"/>
                </a:solidFill>
                <a:latin typeface="Times New Roman"/>
                <a:ea typeface="Times New Roman"/>
                <a:cs typeface="Times New Roman"/>
              </a:rPr>
              <a:t>rope </a:t>
            </a:r>
            <a:r>
              <a:rPr lang="en-US" dirty="0">
                <a:solidFill>
                  <a:schemeClr val="tx1"/>
                </a:solidFill>
                <a:latin typeface="Times New Roman"/>
                <a:ea typeface="Times New Roman"/>
                <a:cs typeface="Times New Roman"/>
              </a:rPr>
              <a:t>or cord that can be no more than 0.8 cm. The net is 3 feet 6 inches high at the posts and 3 feet high in the center. The net posts are 0.91 m outside the doubles court on each side or, for a singles net, 0.91 m outside the singles court on each side.</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898054653"/>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224135"/>
          </a:xfrm>
        </p:spPr>
        <p:txBody>
          <a:bodyPr/>
          <a:lstStyle/>
          <a:p>
            <a:r>
              <a:rPr lang="en-GB" dirty="0" smtClean="0">
                <a:solidFill>
                  <a:schemeClr val="accent1"/>
                </a:solidFill>
                <a:latin typeface="Algerian" panose="04020705040A02060702" pitchFamily="82" charset="0"/>
              </a:rPr>
              <a:t>court</a:t>
            </a:r>
            <a:endParaRPr lang="en-GB" dirty="0">
              <a:solidFill>
                <a:schemeClr val="accent1"/>
              </a:solidFill>
              <a:latin typeface="Algerian" panose="04020705040A02060702" pitchFamily="82" charset="0"/>
            </a:endParaRPr>
          </a:p>
        </p:txBody>
      </p:sp>
      <p:sp>
        <p:nvSpPr>
          <p:cNvPr id="3" name="Subtitle 2"/>
          <p:cNvSpPr>
            <a:spLocks noGrp="1"/>
          </p:cNvSpPr>
          <p:nvPr>
            <p:ph type="subTitle" idx="1"/>
          </p:nvPr>
        </p:nvSpPr>
        <p:spPr>
          <a:xfrm>
            <a:off x="1371600" y="1556792"/>
            <a:ext cx="6400800" cy="4082008"/>
          </a:xfrm>
        </p:spPr>
        <p:txBody>
          <a:bodyPr/>
          <a:lstStyle/>
          <a:p>
            <a:endParaRPr lang="en-GB" dirty="0"/>
          </a:p>
        </p:txBody>
      </p:sp>
      <p:pic>
        <p:nvPicPr>
          <p:cNvPr id="4" name="Picture 3" descr="https://upload.wikimedia.org/wikipedia/commons/thumb/f/f7/Tennis_court_imperial.svg/220px-Tennis_court_imperial.svg.png">
            <a:hlinkClick r:id="rId2"/>
          </p:cNvPr>
          <p:cNvPicPr/>
          <p:nvPr/>
        </p:nvPicPr>
        <p:blipFill>
          <a:blip r:embed="rId3"/>
          <a:srcRect/>
          <a:stretch>
            <a:fillRect/>
          </a:stretch>
        </p:blipFill>
        <p:spPr bwMode="auto">
          <a:xfrm rot="5400000">
            <a:off x="2375756" y="296652"/>
            <a:ext cx="4320480" cy="6552728"/>
          </a:xfrm>
          <a:prstGeom prst="rect">
            <a:avLst/>
          </a:prstGeom>
          <a:noFill/>
          <a:ln w="9525">
            <a:noFill/>
            <a:miter lim="800000"/>
            <a:headEnd/>
            <a:tailEnd/>
          </a:ln>
        </p:spPr>
      </p:pic>
    </p:spTree>
    <p:extLst>
      <p:ext uri="{BB962C8B-B14F-4D97-AF65-F5344CB8AC3E}">
        <p14:creationId xmlns:p14="http://schemas.microsoft.com/office/powerpoint/2010/main" val="580555507"/>
      </p:ext>
    </p:extLst>
  </p:cSld>
  <p:clrMapOvr>
    <a:masterClrMapping/>
  </p:clrMapOvr>
  <p:transition spd="slow">
    <p:push dir="u"/>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368151"/>
          </a:xfrm>
        </p:spPr>
        <p:txBody>
          <a:bodyPr>
            <a:normAutofit/>
          </a:bodyPr>
          <a:lstStyle/>
          <a:p>
            <a:r>
              <a:rPr lang="en-US" sz="2800" b="1" u="sng" dirty="0">
                <a:solidFill>
                  <a:srgbClr val="00FF00"/>
                </a:solidFill>
                <a:latin typeface="Times New Roman"/>
                <a:ea typeface="Times New Roman"/>
                <a:cs typeface="Times New Roman"/>
              </a:rPr>
              <a:t>CHOICE OF SIDE OR SERVE:</a:t>
            </a:r>
            <a:endParaRPr lang="en-GB" sz="7200" dirty="0">
              <a:solidFill>
                <a:srgbClr val="00FF00"/>
              </a:solidFill>
            </a:endParaRPr>
          </a:p>
        </p:txBody>
      </p:sp>
      <p:sp>
        <p:nvSpPr>
          <p:cNvPr id="3" name="Subtitle 2"/>
          <p:cNvSpPr>
            <a:spLocks noGrp="1"/>
          </p:cNvSpPr>
          <p:nvPr>
            <p:ph type="subTitle" idx="1"/>
          </p:nvPr>
        </p:nvSpPr>
        <p:spPr>
          <a:xfrm>
            <a:off x="395536" y="1052736"/>
            <a:ext cx="8352928" cy="4680520"/>
          </a:xfrm>
        </p:spPr>
        <p:txBody>
          <a:bodyPr>
            <a:normAutofit fontScale="92500"/>
          </a:bodyPr>
          <a:lstStyle/>
          <a:p>
            <a:pPr algn="just">
              <a:lnSpc>
                <a:spcPct val="150000"/>
              </a:lnSpc>
              <a:spcAft>
                <a:spcPts val="0"/>
              </a:spcAft>
            </a:pPr>
            <a:r>
              <a:rPr lang="en-US" dirty="0" smtClean="0">
                <a:solidFill>
                  <a:schemeClr val="tx1"/>
                </a:solidFill>
                <a:latin typeface="Times New Roman"/>
                <a:ea typeface="Times New Roman"/>
                <a:cs typeface="Times New Roman"/>
              </a:rPr>
              <a:t>To </a:t>
            </a:r>
            <a:r>
              <a:rPr lang="en-US" dirty="0">
                <a:solidFill>
                  <a:schemeClr val="tx1"/>
                </a:solidFill>
                <a:latin typeface="Times New Roman"/>
                <a:ea typeface="Times New Roman"/>
                <a:cs typeface="Times New Roman"/>
              </a:rPr>
              <a:t>determine who serves first and on which side of the court the players will start, players usually spin the racket.  One player spins his/her racket and lets it fall to the ground.  As it spins, the other player calls his/her choice.  The player who "wins" may choose side OR serve OR may ask his opponent to choose.</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4133922044"/>
      </p:ext>
    </p:extLst>
  </p:cSld>
  <p:clrMapOvr>
    <a:masterClrMapping/>
  </p:clrMapOvr>
  <mc:AlternateContent xmlns:mc="http://schemas.openxmlformats.org/markup-compatibility/2006" xmlns:p14="http://schemas.microsoft.com/office/powerpoint/2010/main">
    <mc:Choice Requires="p14">
      <p:transition spd="slow" p14:dur="2500">
        <p:checker/>
      </p:transition>
    </mc:Choice>
    <mc:Fallback xmlns="">
      <p:transition spd="slow">
        <p:check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06680" cy="908719"/>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692696"/>
            <a:ext cx="8208912" cy="5616624"/>
          </a:xfrm>
        </p:spPr>
        <p:txBody>
          <a:bodyPr>
            <a:normAutofit fontScale="85000" lnSpcReduction="10000"/>
          </a:bodyPr>
          <a:lstStyle/>
          <a:p>
            <a:pPr marL="228600" algn="just">
              <a:lnSpc>
                <a:spcPct val="150000"/>
              </a:lnSpc>
              <a:spcAft>
                <a:spcPts val="1000"/>
              </a:spcAft>
            </a:pPr>
            <a:r>
              <a:rPr lang="en-US" dirty="0" smtClean="0">
                <a:solidFill>
                  <a:schemeClr val="tx1"/>
                </a:solidFill>
                <a:effectLst/>
                <a:latin typeface="Times New Roman"/>
                <a:ea typeface="Times New Roman"/>
                <a:cs typeface="Times New Roman"/>
              </a:rPr>
              <a:t>Through the 18</a:t>
            </a:r>
            <a:r>
              <a:rPr lang="en-US" baseline="30000" dirty="0" smtClean="0">
                <a:solidFill>
                  <a:schemeClr val="tx1"/>
                </a:solidFill>
                <a:effectLst/>
                <a:latin typeface="Times New Roman"/>
                <a:ea typeface="Times New Roman"/>
                <a:cs typeface="Times New Roman"/>
              </a:rPr>
              <a:t>th</a:t>
            </a:r>
            <a:r>
              <a:rPr lang="en-US" dirty="0" smtClean="0">
                <a:solidFill>
                  <a:schemeClr val="tx1"/>
                </a:solidFill>
                <a:effectLst/>
                <a:latin typeface="Times New Roman"/>
                <a:ea typeface="Times New Roman"/>
                <a:cs typeface="Times New Roman"/>
              </a:rPr>
              <a:t> century, the game was very popular in France with most noblemen and royalty taking to the game.  At this time the game was called “royal tennis” or “Real Tennis” and it was played indoors.</a:t>
            </a:r>
            <a:endParaRPr lang="en-GB" sz="2800" dirty="0">
              <a:solidFill>
                <a:schemeClr val="tx1"/>
              </a:solidFill>
              <a:ea typeface="Calibri"/>
              <a:cs typeface="Times New Roman"/>
            </a:endParaRPr>
          </a:p>
          <a:p>
            <a:r>
              <a:rPr lang="en-US" dirty="0" smtClean="0">
                <a:solidFill>
                  <a:schemeClr val="tx1"/>
                </a:solidFill>
                <a:effectLst/>
                <a:latin typeface="Times New Roman"/>
                <a:ea typeface="Times New Roman"/>
              </a:rPr>
              <a:t>The game of tennis as we know it today started in 1850 when Charles Goodyear invented a vulcanization process for rubber and the bouncing ball was invented.  People began experimenting by playing the game outdoor on grass.  In 1874, Major Walter Clopton Wingfield patented the game “Lawn Tennis” [“Modern Tennis”] and its rules</a:t>
            </a:r>
            <a:endParaRPr lang="en-GB" dirty="0">
              <a:solidFill>
                <a:schemeClr val="tx1"/>
              </a:solidFill>
            </a:endParaRPr>
          </a:p>
        </p:txBody>
      </p:sp>
    </p:spTree>
    <p:extLst>
      <p:ext uri="{BB962C8B-B14F-4D97-AF65-F5344CB8AC3E}">
        <p14:creationId xmlns:p14="http://schemas.microsoft.com/office/powerpoint/2010/main" val="428047309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152127"/>
          </a:xfrm>
        </p:spPr>
        <p:txBody>
          <a:bodyPr>
            <a:noAutofit/>
          </a:bodyPr>
          <a:lstStyle/>
          <a:p>
            <a:pPr lvl="0">
              <a:lnSpc>
                <a:spcPct val="150000"/>
              </a:lnSpc>
              <a:spcBef>
                <a:spcPct val="20000"/>
              </a:spcBef>
            </a:pPr>
            <a:r>
              <a:rPr lang="en-US" sz="1050" b="1" u="sng" dirty="0" smtClean="0">
                <a:solidFill>
                  <a:prstClr val="black">
                    <a:tint val="75000"/>
                  </a:prstClr>
                </a:solidFill>
                <a:latin typeface="Times New Roman"/>
                <a:ea typeface="Times New Roman"/>
                <a:cs typeface="Times New Roman"/>
              </a:rPr>
              <a:t/>
            </a:r>
            <a:br>
              <a:rPr lang="en-US" sz="1050" b="1" u="sng" dirty="0" smtClean="0">
                <a:solidFill>
                  <a:prstClr val="black">
                    <a:tint val="75000"/>
                  </a:prstClr>
                </a:solidFill>
                <a:latin typeface="Times New Roman"/>
                <a:ea typeface="Times New Roman"/>
                <a:cs typeface="Times New Roman"/>
              </a:rPr>
            </a:br>
            <a:r>
              <a:rPr lang="en-US" sz="1050" b="1" u="sng" dirty="0">
                <a:solidFill>
                  <a:prstClr val="black">
                    <a:tint val="75000"/>
                  </a:prstClr>
                </a:solidFill>
                <a:latin typeface="Times New Roman"/>
                <a:ea typeface="Times New Roman"/>
                <a:cs typeface="Times New Roman"/>
              </a:rPr>
              <a:t/>
            </a:r>
            <a:br>
              <a:rPr lang="en-US" sz="1050" b="1" u="sng" dirty="0">
                <a:solidFill>
                  <a:prstClr val="black">
                    <a:tint val="75000"/>
                  </a:prstClr>
                </a:solidFill>
                <a:latin typeface="Times New Roman"/>
                <a:ea typeface="Times New Roman"/>
                <a:cs typeface="Times New Roman"/>
              </a:rPr>
            </a:br>
            <a:r>
              <a:rPr lang="en-US" sz="1050" b="1" u="sng" dirty="0" smtClean="0">
                <a:solidFill>
                  <a:prstClr val="black">
                    <a:tint val="75000"/>
                  </a:prstClr>
                </a:solidFill>
                <a:latin typeface="Times New Roman"/>
                <a:ea typeface="Times New Roman"/>
                <a:cs typeface="Times New Roman"/>
              </a:rPr>
              <a:t/>
            </a:r>
            <a:br>
              <a:rPr lang="en-US" sz="1050" b="1" u="sng" dirty="0" smtClean="0">
                <a:solidFill>
                  <a:prstClr val="black">
                    <a:tint val="75000"/>
                  </a:prstClr>
                </a:solidFill>
                <a:latin typeface="Times New Roman"/>
                <a:ea typeface="Times New Roman"/>
                <a:cs typeface="Times New Roman"/>
              </a:rPr>
            </a:br>
            <a:r>
              <a:rPr lang="en-US" sz="3600" b="1" u="sng" dirty="0" smtClean="0">
                <a:solidFill>
                  <a:srgbClr val="00FF00"/>
                </a:solidFill>
                <a:latin typeface="Times New Roman"/>
                <a:ea typeface="Times New Roman"/>
                <a:cs typeface="Times New Roman"/>
              </a:rPr>
              <a:t>SERVING</a:t>
            </a:r>
            <a:r>
              <a:rPr lang="en-US" sz="3600" b="1" u="sng" dirty="0">
                <a:solidFill>
                  <a:prstClr val="black">
                    <a:tint val="75000"/>
                  </a:prstClr>
                </a:solidFill>
                <a:latin typeface="Times New Roman"/>
                <a:ea typeface="Times New Roman"/>
                <a:cs typeface="Times New Roman"/>
              </a:rPr>
              <a:t>:</a:t>
            </a:r>
            <a:r>
              <a:rPr lang="en-GB" sz="3200" dirty="0">
                <a:solidFill>
                  <a:prstClr val="black">
                    <a:tint val="75000"/>
                  </a:prstClr>
                </a:solidFill>
                <a:ea typeface="Calibri"/>
                <a:cs typeface="Times New Roman"/>
              </a:rPr>
              <a:t/>
            </a:r>
            <a:br>
              <a:rPr lang="en-GB" sz="3200" dirty="0">
                <a:solidFill>
                  <a:prstClr val="black">
                    <a:tint val="75000"/>
                  </a:prstClr>
                </a:solidFill>
                <a:ea typeface="Calibri"/>
                <a:cs typeface="Times New Roman"/>
              </a:rPr>
            </a:br>
            <a:endParaRPr lang="en-GB" sz="6000" dirty="0"/>
          </a:p>
        </p:txBody>
      </p:sp>
      <p:sp>
        <p:nvSpPr>
          <p:cNvPr id="3" name="Subtitle 2"/>
          <p:cNvSpPr>
            <a:spLocks noGrp="1"/>
          </p:cNvSpPr>
          <p:nvPr>
            <p:ph type="subTitle" idx="1"/>
          </p:nvPr>
        </p:nvSpPr>
        <p:spPr>
          <a:xfrm>
            <a:off x="323528" y="908720"/>
            <a:ext cx="8568952" cy="5949280"/>
          </a:xfrm>
        </p:spPr>
        <p:txBody>
          <a:bodyPr>
            <a:normAutofit fontScale="77500" lnSpcReduction="20000"/>
          </a:bodyPr>
          <a:lstStyle/>
          <a:p>
            <a:pPr algn="just">
              <a:lnSpc>
                <a:spcPct val="150000"/>
              </a:lnSpc>
              <a:spcAft>
                <a:spcPts val="0"/>
              </a:spcAft>
            </a:pPr>
            <a:r>
              <a:rPr lang="en-US" dirty="0" smtClean="0">
                <a:latin typeface="Times New Roman"/>
                <a:ea typeface="Times New Roman"/>
                <a:cs typeface="Times New Roman"/>
              </a:rPr>
              <a:t>1</a:t>
            </a:r>
            <a:r>
              <a:rPr lang="en-US" dirty="0">
                <a:latin typeface="Times New Roman"/>
                <a:ea typeface="Times New Roman"/>
                <a:cs typeface="Times New Roman"/>
              </a:rPr>
              <a:t>.	</a:t>
            </a:r>
            <a:r>
              <a:rPr lang="en-US" dirty="0">
                <a:solidFill>
                  <a:schemeClr val="tx1"/>
                </a:solidFill>
                <a:latin typeface="Times New Roman"/>
                <a:ea typeface="Times New Roman"/>
                <a:cs typeface="Times New Roman"/>
              </a:rPr>
              <a:t>The game is started by one of the players serving the ball from behind the  baseline on his own right hand side of the court.  The ball must go into the  receiver's right hand service court.  The server then alternates service from right to left side of the court.  Two serves are allowed from each side.</a:t>
            </a:r>
            <a:endParaRPr lang="en-GB" sz="2800" dirty="0">
              <a:solidFill>
                <a:schemeClr val="tx1"/>
              </a:solidFill>
              <a:ea typeface="Calibri"/>
              <a:cs typeface="Times New Roman"/>
            </a:endParaRPr>
          </a:p>
          <a:p>
            <a:pPr algn="just">
              <a:lnSpc>
                <a:spcPct val="150000"/>
              </a:lnSpc>
            </a:pPr>
            <a:r>
              <a:rPr lang="en-US" dirty="0">
                <a:solidFill>
                  <a:schemeClr val="tx1"/>
                </a:solidFill>
                <a:latin typeface="Times New Roman"/>
                <a:ea typeface="Times New Roman"/>
                <a:cs typeface="Times New Roman"/>
              </a:rPr>
              <a:t>      a. Server stands with both feet behind the baseline and between the center mark and the   sideline.</a:t>
            </a:r>
            <a:endParaRPr lang="en-GB" sz="2800" dirty="0">
              <a:solidFill>
                <a:schemeClr val="tx1"/>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b. The ball must be </a:t>
            </a:r>
            <a:r>
              <a:rPr lang="en-US" dirty="0" smtClean="0">
                <a:solidFill>
                  <a:schemeClr val="tx1"/>
                </a:solidFill>
                <a:latin typeface="Times New Roman"/>
                <a:ea typeface="Times New Roman"/>
                <a:cs typeface="Times New Roman"/>
              </a:rPr>
              <a:t>hit </a:t>
            </a:r>
            <a:r>
              <a:rPr lang="en-US" dirty="0">
                <a:solidFill>
                  <a:schemeClr val="tx1"/>
                </a:solidFill>
                <a:latin typeface="Times New Roman"/>
                <a:ea typeface="Times New Roman"/>
                <a:cs typeface="Times New Roman"/>
              </a:rPr>
              <a:t>before it touches the ground.</a:t>
            </a:r>
            <a:endParaRPr lang="en-GB" sz="2800" dirty="0">
              <a:solidFill>
                <a:schemeClr val="tx1"/>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c. The serve is hit diagonally across the net into the proper service court.</a:t>
            </a:r>
            <a:endParaRPr lang="en-GB" sz="2800" dirty="0">
              <a:solidFill>
                <a:schemeClr val="tx1"/>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d. Liners are good.  (Balls landing on lines are good)</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32099990"/>
      </p:ext>
    </p:extLst>
  </p:cSld>
  <p:clrMapOvr>
    <a:masterClrMapping/>
  </p:clrMapOvr>
  <mc:AlternateContent xmlns:mc="http://schemas.openxmlformats.org/markup-compatibility/2006" xmlns:p14="http://schemas.microsoft.com/office/powerpoint/2010/main">
    <mc:Choice Requires="p14">
      <p:transition spd="slow" p14:dur="1200">
        <p:dissolve/>
      </p:transition>
    </mc:Choice>
    <mc:Fallback xmlns="">
      <p:transition spd="slow">
        <p:dissolve/>
      </p:transition>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206680" cy="648071"/>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764704"/>
            <a:ext cx="7848872" cy="4920952"/>
          </a:xfrm>
        </p:spPr>
        <p:txBody>
          <a:bodyPr>
            <a:normAutofit fontScale="85000" lnSpcReduction="10000"/>
          </a:bodyPr>
          <a:lstStyle/>
          <a:p>
            <a:pPr algn="just">
              <a:lnSpc>
                <a:spcPct val="150000"/>
              </a:lnSpc>
              <a:spcAft>
                <a:spcPts val="0"/>
              </a:spcAft>
            </a:pPr>
            <a:r>
              <a:rPr lang="en-US" dirty="0">
                <a:solidFill>
                  <a:srgbClr val="00FF00"/>
                </a:solidFill>
                <a:latin typeface="Times New Roman"/>
                <a:ea typeface="Times New Roman"/>
                <a:cs typeface="Times New Roman"/>
              </a:rPr>
              <a:t>2. </a:t>
            </a:r>
            <a:r>
              <a:rPr lang="en-US" b="1" dirty="0">
                <a:solidFill>
                  <a:srgbClr val="00FF00"/>
                </a:solidFill>
                <a:latin typeface="Times New Roman"/>
                <a:ea typeface="Times New Roman"/>
                <a:cs typeface="Times New Roman"/>
              </a:rPr>
              <a:t>Foot faults on the service</a:t>
            </a:r>
            <a:endParaRPr lang="en-GB" sz="2800" dirty="0">
              <a:solidFill>
                <a:srgbClr val="00FF00"/>
              </a:solidFill>
              <a:ea typeface="Calibri"/>
              <a:cs typeface="Times New Roman"/>
            </a:endParaRPr>
          </a:p>
          <a:p>
            <a:pPr>
              <a:lnSpc>
                <a:spcPct val="150000"/>
              </a:lnSpc>
              <a:spcAft>
                <a:spcPts val="0"/>
              </a:spcAf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a. One </a:t>
            </a:r>
            <a:r>
              <a:rPr lang="en-US" dirty="0">
                <a:solidFill>
                  <a:schemeClr val="tx1"/>
                </a:solidFill>
                <a:latin typeface="Times New Roman"/>
                <a:ea typeface="Times New Roman"/>
                <a:cs typeface="Times New Roman"/>
              </a:rPr>
              <a:t>or both feet must be on the ground during the </a:t>
            </a:r>
            <a:r>
              <a:rPr lang="en-US" dirty="0" smtClean="0">
                <a:solidFill>
                  <a:schemeClr val="tx1"/>
                </a:solidFill>
                <a:latin typeface="Times New Roman"/>
                <a:ea typeface="Times New Roman"/>
                <a:cs typeface="Times New Roman"/>
              </a:rPr>
              <a:t> serve</a:t>
            </a:r>
            <a:r>
              <a:rPr lang="en-US" dirty="0">
                <a:solidFill>
                  <a:schemeClr val="tx1"/>
                </a:solidFill>
                <a:latin typeface="Times New Roman"/>
                <a:ea typeface="Times New Roman"/>
                <a:cs typeface="Times New Roman"/>
              </a:rPr>
              <a:t>.</a:t>
            </a:r>
            <a:endParaRPr lang="en-GB" sz="2800" dirty="0">
              <a:solidFill>
                <a:schemeClr val="tx1"/>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b.	Both feet must be behind the baseline.</a:t>
            </a:r>
            <a:endParaRPr lang="en-GB" sz="2800" dirty="0">
              <a:solidFill>
                <a:schemeClr val="tx1"/>
              </a:solidFill>
              <a:ea typeface="Calibri"/>
              <a:cs typeface="Times New Roman"/>
            </a:endParaRPr>
          </a:p>
          <a:p>
            <a:pPr algn="just">
              <a:lnSpc>
                <a:spcPct val="150000"/>
              </a:lnSpc>
              <a:spcAft>
                <a:spcPts val="0"/>
              </a:spcAft>
            </a:pPr>
            <a:r>
              <a:rPr lang="en-US" sz="800" dirty="0">
                <a:latin typeface="Times New Roman"/>
                <a:ea typeface="Times New Roman"/>
                <a:cs typeface="Times New Roman"/>
              </a:rPr>
              <a:t> </a:t>
            </a:r>
            <a:endParaRPr lang="en-GB" sz="2800" dirty="0">
              <a:ea typeface="Calibri"/>
              <a:cs typeface="Times New Roman"/>
            </a:endParaRPr>
          </a:p>
          <a:p>
            <a:pPr algn="just">
              <a:lnSpc>
                <a:spcPct val="150000"/>
              </a:lnSpc>
              <a:spcAft>
                <a:spcPts val="0"/>
              </a:spcAft>
            </a:pPr>
            <a:r>
              <a:rPr lang="en-US" dirty="0">
                <a:solidFill>
                  <a:srgbClr val="00FF00"/>
                </a:solidFill>
                <a:latin typeface="Times New Roman"/>
                <a:ea typeface="Times New Roman"/>
                <a:cs typeface="Times New Roman"/>
              </a:rPr>
              <a:t>3.	</a:t>
            </a:r>
            <a:r>
              <a:rPr lang="en-US" b="1" dirty="0">
                <a:solidFill>
                  <a:srgbClr val="00FF00"/>
                </a:solidFill>
                <a:latin typeface="Times New Roman"/>
                <a:ea typeface="Times New Roman"/>
                <a:cs typeface="Times New Roman"/>
              </a:rPr>
              <a:t>Service faults</a:t>
            </a:r>
            <a:endParaRPr lang="en-GB" sz="2800" dirty="0">
              <a:solidFill>
                <a:srgbClr val="00FF00"/>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   a. All </a:t>
            </a:r>
            <a:r>
              <a:rPr lang="en-US" dirty="0">
                <a:solidFill>
                  <a:schemeClr val="tx1"/>
                </a:solidFill>
                <a:latin typeface="Times New Roman"/>
                <a:ea typeface="Times New Roman"/>
                <a:cs typeface="Times New Roman"/>
              </a:rPr>
              <a:t>foot faults are service faults.</a:t>
            </a:r>
            <a:endParaRPr lang="en-GB" sz="2800" dirty="0">
              <a:solidFill>
                <a:schemeClr val="tx1"/>
              </a:solidFill>
              <a:ea typeface="Calibri"/>
              <a:cs typeface="Times New Roman"/>
            </a:endParaRPr>
          </a:p>
          <a:p>
            <a:r>
              <a:rPr lang="en-US" dirty="0">
                <a:solidFill>
                  <a:schemeClr val="tx1"/>
                </a:solidFill>
                <a:latin typeface="Times New Roman"/>
                <a:ea typeface="Times New Roman"/>
              </a:rPr>
              <a:t>  </a:t>
            </a:r>
            <a:r>
              <a:rPr lang="en-US" dirty="0" smtClean="0">
                <a:solidFill>
                  <a:schemeClr val="tx1"/>
                </a:solidFill>
                <a:latin typeface="Times New Roman"/>
                <a:ea typeface="Times New Roman"/>
              </a:rPr>
              <a:t>  b.  Failing </a:t>
            </a:r>
            <a:r>
              <a:rPr lang="en-US" dirty="0">
                <a:solidFill>
                  <a:schemeClr val="tx1"/>
                </a:solidFill>
                <a:latin typeface="Times New Roman"/>
                <a:ea typeface="Times New Roman"/>
              </a:rPr>
              <a:t>to serve the ball into the proper court</a:t>
            </a:r>
            <a:endParaRPr lang="en-GB" dirty="0">
              <a:solidFill>
                <a:schemeClr val="tx1"/>
              </a:solidFill>
            </a:endParaRPr>
          </a:p>
        </p:txBody>
      </p:sp>
    </p:spTree>
    <p:extLst>
      <p:ext uri="{BB962C8B-B14F-4D97-AF65-F5344CB8AC3E}">
        <p14:creationId xmlns:p14="http://schemas.microsoft.com/office/powerpoint/2010/main" val="149341778"/>
      </p:ext>
    </p:extLst>
  </p:cSld>
  <p:clrMapOvr>
    <a:masterClrMapping/>
  </p:clrMapOvr>
  <mc:AlternateContent xmlns:mc="http://schemas.openxmlformats.org/markup-compatibility/2006" xmlns:p14="http://schemas.microsoft.com/office/powerpoint/2010/main">
    <mc:Choice Requires="p14">
      <p:transition spd="slow" p14:dur="1500">
        <p14:window dir="vert"/>
      </p:transition>
    </mc:Choice>
    <mc:Fallback xmlns="">
      <p:transition spd="slow">
        <p:fade/>
      </p:transition>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278688" cy="864095"/>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836712"/>
            <a:ext cx="8136904" cy="4802088"/>
          </a:xfrm>
        </p:spPr>
        <p:txBody>
          <a:bodyPr>
            <a:normAutofit fontScale="70000" lnSpcReduction="20000"/>
          </a:bodyPr>
          <a:lstStyle/>
          <a:p>
            <a:pPr algn="just">
              <a:lnSpc>
                <a:spcPct val="150000"/>
              </a:lnSpc>
              <a:spcAft>
                <a:spcPts val="0"/>
              </a:spcAft>
            </a:pPr>
            <a:r>
              <a:rPr lang="en-US" dirty="0" smtClean="0">
                <a:solidFill>
                  <a:schemeClr val="tx1"/>
                </a:solidFill>
                <a:latin typeface="Times New Roman"/>
                <a:ea typeface="Times New Roman"/>
                <a:cs typeface="Times New Roman"/>
              </a:rPr>
              <a:t>4.If </a:t>
            </a:r>
            <a:r>
              <a:rPr lang="en-US" dirty="0">
                <a:solidFill>
                  <a:schemeClr val="tx1"/>
                </a:solidFill>
                <a:latin typeface="Times New Roman"/>
                <a:ea typeface="Times New Roman"/>
                <a:cs typeface="Times New Roman"/>
              </a:rPr>
              <a:t>the server tosses the ball, swings and misses it completely, a fault is called.</a:t>
            </a:r>
            <a:endParaRPr lang="en-GB" sz="2800" dirty="0">
              <a:solidFill>
                <a:schemeClr val="tx1"/>
              </a:solidFill>
              <a:ea typeface="Calibri"/>
              <a:cs typeface="Times New Roman"/>
            </a:endParaRPr>
          </a:p>
          <a:p>
            <a:pPr algn="just">
              <a:lnSpc>
                <a:spcPct val="150000"/>
              </a:lnSpc>
              <a:spcAft>
                <a:spcPts val="0"/>
              </a:spcAft>
            </a:pPr>
            <a:r>
              <a:rPr lang="en-US" dirty="0">
                <a:solidFill>
                  <a:schemeClr val="tx1"/>
                </a:solidFill>
                <a:latin typeface="Times New Roman"/>
                <a:ea typeface="Times New Roman"/>
                <a:cs typeface="Times New Roman"/>
              </a:rPr>
              <a:t>     However, it is NOT a fault if the server tosses the ball and then does not swing </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at </a:t>
            </a:r>
            <a:r>
              <a:rPr lang="en-US" dirty="0">
                <a:solidFill>
                  <a:schemeClr val="tx1"/>
                </a:solidFill>
                <a:latin typeface="Times New Roman"/>
                <a:ea typeface="Times New Roman"/>
                <a:cs typeface="Times New Roman"/>
              </a:rPr>
              <a:t>it.  (Lets it hit the ground without swinging at it)</a:t>
            </a:r>
            <a:endParaRPr lang="en-GB" sz="2800" dirty="0">
              <a:solidFill>
                <a:schemeClr val="tx1"/>
              </a:solidFill>
              <a:ea typeface="Calibri"/>
              <a:cs typeface="Times New Roman"/>
            </a:endParaRPr>
          </a:p>
          <a:p>
            <a:pPr algn="just">
              <a:lnSpc>
                <a:spcPct val="150000"/>
              </a:lnSpc>
              <a:spcAft>
                <a:spcPts val="0"/>
              </a:spcAft>
            </a:pPr>
            <a:r>
              <a:rPr lang="en-US" dirty="0" smtClean="0">
                <a:solidFill>
                  <a:schemeClr val="tx1"/>
                </a:solidFill>
                <a:latin typeface="Times New Roman"/>
                <a:ea typeface="Times New Roman"/>
                <a:cs typeface="Times New Roman"/>
              </a:rPr>
              <a:t>5. Service </a:t>
            </a:r>
            <a:r>
              <a:rPr lang="en-US" dirty="0">
                <a:solidFill>
                  <a:schemeClr val="tx1"/>
                </a:solidFill>
                <a:latin typeface="Times New Roman"/>
                <a:ea typeface="Times New Roman"/>
                <a:cs typeface="Times New Roman"/>
              </a:rPr>
              <a:t>after a fault is called</a:t>
            </a:r>
            <a:endParaRPr lang="en-GB" sz="2800" dirty="0">
              <a:solidFill>
                <a:schemeClr val="tx1"/>
              </a:solidFill>
              <a:ea typeface="Calibri"/>
              <a:cs typeface="Times New Roman"/>
            </a:endParaRPr>
          </a:p>
          <a:p>
            <a:pPr>
              <a:lnSpc>
                <a:spcPct val="150000"/>
              </a:lnSpc>
              <a:spcAft>
                <a:spcPts val="0"/>
              </a:spcAft>
            </a:pPr>
            <a:r>
              <a:rPr lang="en-US" dirty="0">
                <a:solidFill>
                  <a:schemeClr val="tx1"/>
                </a:solidFill>
                <a:latin typeface="Times New Roman"/>
                <a:ea typeface="Times New Roman"/>
                <a:cs typeface="Times New Roman"/>
              </a:rPr>
              <a:t>    a.  	If the fault occurs on the first serve, another serve is taken </a:t>
            </a:r>
            <a:r>
              <a:rPr lang="en-US" dirty="0" smtClean="0">
                <a:solidFill>
                  <a:schemeClr val="tx1"/>
                </a:solidFill>
                <a:latin typeface="Times New Roman"/>
                <a:ea typeface="Times New Roman"/>
                <a:cs typeface="Times New Roman"/>
              </a:rPr>
              <a:t>   from </a:t>
            </a:r>
            <a:r>
              <a:rPr lang="en-US" dirty="0">
                <a:solidFill>
                  <a:schemeClr val="tx1"/>
                </a:solidFill>
                <a:latin typeface="Times New Roman"/>
                <a:ea typeface="Times New Roman"/>
                <a:cs typeface="Times New Roman"/>
              </a:rPr>
              <a:t>the same court.</a:t>
            </a:r>
            <a:endParaRPr lang="en-GB" sz="2800" dirty="0">
              <a:solidFill>
                <a:schemeClr val="tx1"/>
              </a:solidFill>
              <a:ea typeface="Calibri"/>
              <a:cs typeface="Times New Roman"/>
            </a:endParaRPr>
          </a:p>
          <a:p>
            <a:pPr>
              <a:lnSpc>
                <a:spcPct val="150000"/>
              </a:lnSpc>
            </a:pPr>
            <a:r>
              <a:rPr lang="en-US" dirty="0" smtClean="0">
                <a:solidFill>
                  <a:schemeClr val="tx1"/>
                </a:solidFill>
                <a:latin typeface="Times New Roman"/>
                <a:ea typeface="Times New Roman"/>
                <a:cs typeface="Times New Roman"/>
              </a:rPr>
              <a:t> b.  If </a:t>
            </a:r>
            <a:r>
              <a:rPr lang="en-US" dirty="0">
                <a:solidFill>
                  <a:schemeClr val="tx1"/>
                </a:solidFill>
                <a:latin typeface="Times New Roman"/>
                <a:ea typeface="Times New Roman"/>
                <a:cs typeface="Times New Roman"/>
              </a:rPr>
              <a:t>the fault was that you served from the wrong court, you would serve your second ball from the correct service court.</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3373218834"/>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92087"/>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23528" y="764704"/>
            <a:ext cx="8136904" cy="5328592"/>
          </a:xfrm>
        </p:spPr>
        <p:txBody>
          <a:bodyPr>
            <a:normAutofit/>
          </a:bodyPr>
          <a:lstStyle/>
          <a:p>
            <a:pPr algn="just">
              <a:lnSpc>
                <a:spcPct val="150000"/>
              </a:lnSpc>
              <a:spcAft>
                <a:spcPts val="0"/>
              </a:spcAft>
            </a:pPr>
            <a:r>
              <a:rPr lang="en-US" dirty="0">
                <a:solidFill>
                  <a:schemeClr val="tx1"/>
                </a:solidFill>
                <a:latin typeface="Times New Roman"/>
                <a:ea typeface="Times New Roman"/>
                <a:cs typeface="Times New Roman"/>
              </a:rPr>
              <a:t>6. A served ball hitting the net and then hitting in the correct court is called a </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a:t>
            </a:r>
            <a:r>
              <a:rPr lang="en-US" dirty="0">
                <a:solidFill>
                  <a:schemeClr val="tx1"/>
                </a:solidFill>
                <a:latin typeface="Times New Roman"/>
                <a:ea typeface="Times New Roman"/>
                <a:cs typeface="Times New Roman"/>
              </a:rPr>
              <a:t>let" and must be replayed.</a:t>
            </a:r>
            <a:endParaRPr lang="en-GB" sz="2800" dirty="0">
              <a:solidFill>
                <a:schemeClr val="tx1"/>
              </a:solidFill>
              <a:ea typeface="Calibri"/>
              <a:cs typeface="Times New Roman"/>
            </a:endParaRPr>
          </a:p>
          <a:p>
            <a:pPr marL="457200" indent="-457200" algn="just">
              <a:lnSpc>
                <a:spcPct val="150000"/>
              </a:lnSpc>
              <a:spcAft>
                <a:spcPts val="0"/>
              </a:spcAft>
            </a:pPr>
            <a:r>
              <a:rPr lang="en-US" dirty="0">
                <a:solidFill>
                  <a:schemeClr val="tx1"/>
                </a:solidFill>
                <a:latin typeface="Times New Roman"/>
                <a:ea typeface="Times New Roman"/>
                <a:cs typeface="Times New Roman"/>
              </a:rPr>
              <a:t>7. "Let" serves are </a:t>
            </a:r>
            <a:r>
              <a:rPr lang="en-US" u="sng" dirty="0">
                <a:solidFill>
                  <a:schemeClr val="tx1"/>
                </a:solidFill>
                <a:latin typeface="Times New Roman"/>
                <a:ea typeface="Times New Roman"/>
                <a:cs typeface="Times New Roman"/>
              </a:rPr>
              <a:t>repeated</a:t>
            </a:r>
            <a:r>
              <a:rPr lang="en-US" dirty="0">
                <a:solidFill>
                  <a:schemeClr val="tx1"/>
                </a:solidFill>
                <a:latin typeface="Times New Roman"/>
                <a:ea typeface="Times New Roman"/>
                <a:cs typeface="Times New Roman"/>
              </a:rPr>
              <a:t>, but </a:t>
            </a:r>
            <a:r>
              <a:rPr lang="en-US" u="sng" dirty="0">
                <a:solidFill>
                  <a:schemeClr val="tx1"/>
                </a:solidFill>
                <a:latin typeface="Times New Roman"/>
                <a:ea typeface="Times New Roman"/>
                <a:cs typeface="Times New Roman"/>
              </a:rPr>
              <a:t>play continues</a:t>
            </a:r>
            <a:r>
              <a:rPr lang="en-US" dirty="0">
                <a:solidFill>
                  <a:schemeClr val="tx1"/>
                </a:solidFill>
                <a:latin typeface="Times New Roman"/>
                <a:ea typeface="Times New Roman"/>
                <a:cs typeface="Times New Roman"/>
              </a:rPr>
              <a:t> when the ball touches the net and falls into the proper court </a:t>
            </a:r>
            <a:r>
              <a:rPr lang="en-US" u="sng" dirty="0">
                <a:solidFill>
                  <a:schemeClr val="tx1"/>
                </a:solidFill>
                <a:latin typeface="Times New Roman"/>
                <a:ea typeface="Times New Roman"/>
                <a:cs typeface="Times New Roman"/>
              </a:rPr>
              <a:t>during play.</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22438258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584175"/>
          </a:xfrm>
        </p:spPr>
        <p:txBody>
          <a:bodyPr>
            <a:normAutofit fontScale="90000"/>
          </a:bodyPr>
          <a:lstStyle/>
          <a:p>
            <a:pPr marL="457200" lvl="0" indent="-457200">
              <a:lnSpc>
                <a:spcPct val="150000"/>
              </a:lnSpc>
              <a:spcBef>
                <a:spcPct val="20000"/>
              </a:spcBef>
            </a:pPr>
            <a:r>
              <a:rPr lang="en-US" sz="800" b="1" u="sng" dirty="0" smtClean="0">
                <a:solidFill>
                  <a:srgbClr val="00FF00"/>
                </a:solidFill>
                <a:latin typeface="Times New Roman"/>
                <a:ea typeface="Times New Roman"/>
                <a:cs typeface="Times New Roman"/>
              </a:rPr>
              <a:t/>
            </a:r>
            <a:br>
              <a:rPr lang="en-US" sz="800" b="1" u="sng" dirty="0" smtClean="0">
                <a:solidFill>
                  <a:srgbClr val="00FF00"/>
                </a:solidFill>
                <a:latin typeface="Times New Roman"/>
                <a:ea typeface="Times New Roman"/>
                <a:cs typeface="Times New Roman"/>
              </a:rPr>
            </a:br>
            <a:r>
              <a:rPr lang="en-US" sz="3100" b="1" u="sng" dirty="0" smtClean="0">
                <a:solidFill>
                  <a:srgbClr val="00FF00"/>
                </a:solidFill>
                <a:latin typeface="Times New Roman"/>
                <a:ea typeface="Times New Roman"/>
                <a:cs typeface="Times New Roman"/>
              </a:rPr>
              <a:t>RECEIVING</a:t>
            </a:r>
            <a:r>
              <a:rPr lang="en-US" sz="3100" b="1" u="sng" dirty="0">
                <a:solidFill>
                  <a:srgbClr val="00FF00"/>
                </a:solidFill>
                <a:latin typeface="Times New Roman"/>
                <a:ea typeface="Times New Roman"/>
                <a:cs typeface="Times New Roman"/>
              </a:rPr>
              <a:t>:</a:t>
            </a:r>
            <a:r>
              <a:rPr lang="en-GB" sz="2700" dirty="0">
                <a:solidFill>
                  <a:srgbClr val="00FF00"/>
                </a:solidFill>
                <a:ea typeface="Calibri"/>
                <a:cs typeface="Times New Roman"/>
              </a:rPr>
              <a:t/>
            </a:r>
            <a:br>
              <a:rPr lang="en-GB" sz="2700" dirty="0">
                <a:solidFill>
                  <a:srgbClr val="00FF00"/>
                </a:solidFill>
                <a:ea typeface="Calibri"/>
                <a:cs typeface="Times New Roman"/>
              </a:rPr>
            </a:br>
            <a:endParaRPr lang="en-GB" dirty="0">
              <a:solidFill>
                <a:srgbClr val="00FF00"/>
              </a:solidFill>
            </a:endParaRPr>
          </a:p>
        </p:txBody>
      </p:sp>
      <p:sp>
        <p:nvSpPr>
          <p:cNvPr id="3" name="Subtitle 2"/>
          <p:cNvSpPr>
            <a:spLocks noGrp="1"/>
          </p:cNvSpPr>
          <p:nvPr>
            <p:ph type="subTitle" idx="1"/>
          </p:nvPr>
        </p:nvSpPr>
        <p:spPr>
          <a:xfrm>
            <a:off x="539552" y="980728"/>
            <a:ext cx="8280920" cy="5184576"/>
          </a:xfrm>
        </p:spPr>
        <p:txBody>
          <a:bodyPr>
            <a:normAutofit fontScale="70000" lnSpcReduction="20000"/>
          </a:bodyPr>
          <a:lstStyle/>
          <a:p>
            <a:pPr marL="457200" indent="-457200" algn="just">
              <a:lnSpc>
                <a:spcPct val="150000"/>
              </a:lnSpc>
              <a:spcAft>
                <a:spcPts val="0"/>
              </a:spcAft>
            </a:pPr>
            <a:r>
              <a:rPr lang="en-US" sz="3400" b="1" u="sng" dirty="0">
                <a:solidFill>
                  <a:schemeClr val="tx1"/>
                </a:solidFill>
                <a:latin typeface="Times New Roman"/>
                <a:ea typeface="Times New Roman"/>
                <a:cs typeface="Times New Roman"/>
              </a:rPr>
              <a:t>RECEIVING:</a:t>
            </a:r>
            <a:endParaRPr lang="en-GB" sz="3400" dirty="0">
              <a:solidFill>
                <a:schemeClr val="tx1"/>
              </a:solidFill>
              <a:ea typeface="Calibri"/>
              <a:cs typeface="Times New Roman"/>
            </a:endParaRPr>
          </a:p>
          <a:p>
            <a:pPr marL="457200" indent="-457200" algn="just">
              <a:lnSpc>
                <a:spcPct val="150000"/>
              </a:lnSpc>
              <a:spcAft>
                <a:spcPts val="0"/>
              </a:spcAft>
            </a:pPr>
            <a:r>
              <a:rPr lang="en-US" sz="3400" dirty="0">
                <a:solidFill>
                  <a:schemeClr val="tx1"/>
                </a:solidFill>
                <a:latin typeface="Times New Roman"/>
                <a:ea typeface="Times New Roman"/>
                <a:cs typeface="Times New Roman"/>
              </a:rPr>
              <a:t>1. The receiver:</a:t>
            </a:r>
            <a:endParaRPr lang="en-GB" sz="3400" dirty="0">
              <a:solidFill>
                <a:schemeClr val="tx1"/>
              </a:solidFill>
              <a:ea typeface="Calibri"/>
              <a:cs typeface="Times New Roman"/>
            </a:endParaRPr>
          </a:p>
          <a:p>
            <a:pPr marL="457200" indent="-457200" algn="just">
              <a:lnSpc>
                <a:spcPct val="150000"/>
              </a:lnSpc>
              <a:spcAft>
                <a:spcPts val="0"/>
              </a:spcAft>
            </a:pPr>
            <a:r>
              <a:rPr lang="en-US" sz="3400" dirty="0">
                <a:solidFill>
                  <a:schemeClr val="tx1"/>
                </a:solidFill>
                <a:latin typeface="Times New Roman"/>
                <a:ea typeface="Times New Roman"/>
                <a:cs typeface="Times New Roman"/>
              </a:rPr>
              <a:t>	a. The server must wait until the receiver is ready.</a:t>
            </a:r>
            <a:endParaRPr lang="en-GB" sz="3400" dirty="0">
              <a:solidFill>
                <a:schemeClr val="tx1"/>
              </a:solidFill>
              <a:ea typeface="Calibri"/>
              <a:cs typeface="Times New Roman"/>
            </a:endParaRPr>
          </a:p>
          <a:p>
            <a:pPr marL="457200" indent="-457200">
              <a:lnSpc>
                <a:spcPct val="150000"/>
              </a:lnSpc>
            </a:pPr>
            <a:r>
              <a:rPr lang="en-US" sz="3400" dirty="0">
                <a:solidFill>
                  <a:schemeClr val="tx1"/>
                </a:solidFill>
                <a:latin typeface="Times New Roman"/>
                <a:ea typeface="Times New Roman"/>
                <a:cs typeface="Times New Roman"/>
              </a:rPr>
              <a:t>  </a:t>
            </a:r>
            <a:r>
              <a:rPr lang="en-US" sz="3400" dirty="0" smtClean="0">
                <a:solidFill>
                  <a:schemeClr val="tx1"/>
                </a:solidFill>
                <a:latin typeface="Times New Roman"/>
                <a:ea typeface="Times New Roman"/>
                <a:cs typeface="Times New Roman"/>
              </a:rPr>
              <a:t> b</a:t>
            </a:r>
            <a:r>
              <a:rPr lang="en-US" sz="3400" dirty="0">
                <a:solidFill>
                  <a:schemeClr val="tx1"/>
                </a:solidFill>
                <a:latin typeface="Times New Roman"/>
                <a:ea typeface="Times New Roman"/>
                <a:cs typeface="Times New Roman"/>
              </a:rPr>
              <a:t>. </a:t>
            </a:r>
            <a:r>
              <a:rPr lang="en-US" sz="3400" dirty="0" smtClean="0">
                <a:solidFill>
                  <a:schemeClr val="tx1"/>
                </a:solidFill>
                <a:latin typeface="Times New Roman"/>
                <a:ea typeface="Times New Roman"/>
                <a:cs typeface="Times New Roman"/>
              </a:rPr>
              <a:t>The  </a:t>
            </a:r>
            <a:r>
              <a:rPr lang="en-US" sz="3400" dirty="0">
                <a:solidFill>
                  <a:schemeClr val="tx1"/>
                </a:solidFill>
                <a:latin typeface="Times New Roman"/>
                <a:ea typeface="Times New Roman"/>
                <a:cs typeface="Times New Roman"/>
              </a:rPr>
              <a:t>point is replayed if the receiver made no attempt to return the  ball because he   was not ready to receive the serve.</a:t>
            </a:r>
            <a:endParaRPr lang="en-GB" sz="3400" dirty="0">
              <a:solidFill>
                <a:schemeClr val="tx1"/>
              </a:solidFill>
              <a:ea typeface="Calibri"/>
              <a:cs typeface="Times New Roman"/>
            </a:endParaRPr>
          </a:p>
          <a:p>
            <a:pPr marL="457200" indent="-457200" algn="just">
              <a:lnSpc>
                <a:spcPct val="150000"/>
              </a:lnSpc>
              <a:spcAft>
                <a:spcPts val="0"/>
              </a:spcAft>
            </a:pPr>
            <a:r>
              <a:rPr lang="en-US" sz="3400" dirty="0">
                <a:solidFill>
                  <a:schemeClr val="tx1"/>
                </a:solidFill>
                <a:latin typeface="Times New Roman"/>
                <a:ea typeface="Times New Roman"/>
                <a:cs typeface="Times New Roman"/>
              </a:rPr>
              <a:t>	c.	The receiver may not delay the game.</a:t>
            </a:r>
            <a:endParaRPr lang="en-GB" sz="3400" dirty="0">
              <a:solidFill>
                <a:schemeClr val="tx1"/>
              </a:solidFill>
              <a:ea typeface="Calibri"/>
              <a:cs typeface="Times New Roman"/>
            </a:endParaRPr>
          </a:p>
          <a:p>
            <a:pPr marL="457200" indent="-457200" algn="just">
              <a:lnSpc>
                <a:spcPct val="150000"/>
              </a:lnSpc>
              <a:spcAft>
                <a:spcPts val="0"/>
              </a:spcAft>
            </a:pPr>
            <a:r>
              <a:rPr lang="en-US" sz="3400" dirty="0">
                <a:solidFill>
                  <a:schemeClr val="tx1"/>
                </a:solidFill>
                <a:latin typeface="Times New Roman"/>
                <a:ea typeface="Times New Roman"/>
                <a:cs typeface="Times New Roman"/>
              </a:rPr>
              <a:t>2.  The receiver of the serve can stand anywhere he wishes when the ball is served, but he must let the ball bounce before returning it.</a:t>
            </a:r>
            <a:endParaRPr lang="en-GB" sz="34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2623157067"/>
      </p:ext>
    </p:extLst>
  </p:cSld>
  <p:clrMapOvr>
    <a:masterClrMapping/>
  </p:clrMapOvr>
  <mc:AlternateContent xmlns:mc="http://schemas.openxmlformats.org/markup-compatibility/2006" xmlns:p14="http://schemas.microsoft.com/office/powerpoint/2010/main">
    <mc:Choice Requires="p14">
      <p:transition spd="slow" p14:dur="1200">
        <p14:flip dir="r"/>
      </p:transition>
    </mc:Choice>
    <mc:Fallback xmlns="">
      <p:transition spd="slow">
        <p:fade/>
      </p:transition>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440159"/>
          </a:xfrm>
        </p:spPr>
        <p:txBody>
          <a:bodyPr>
            <a:normAutofit fontScale="90000"/>
          </a:bodyPr>
          <a:lstStyle/>
          <a:p>
            <a:pPr marL="457200" lvl="0" indent="-457200">
              <a:lnSpc>
                <a:spcPct val="150000"/>
              </a:lnSpc>
              <a:spcBef>
                <a:spcPct val="20000"/>
              </a:spcBef>
            </a:pP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2700" b="1" u="sng" dirty="0" smtClean="0">
                <a:solidFill>
                  <a:srgbClr val="00FF00"/>
                </a:solidFill>
                <a:latin typeface="Times New Roman"/>
                <a:ea typeface="Times New Roman"/>
                <a:cs typeface="Times New Roman"/>
              </a:rPr>
              <a:t>GENERAL  </a:t>
            </a:r>
            <a:r>
              <a:rPr lang="en-US" sz="2700" b="1" u="sng" dirty="0">
                <a:solidFill>
                  <a:srgbClr val="00FF00"/>
                </a:solidFill>
                <a:latin typeface="Times New Roman"/>
                <a:ea typeface="Times New Roman"/>
                <a:cs typeface="Times New Roman"/>
              </a:rPr>
              <a:t>PLAYING  SITUATIONS</a:t>
            </a:r>
            <a:r>
              <a:rPr lang="en-US" sz="1000" b="1" u="sng" dirty="0">
                <a:solidFill>
                  <a:prstClr val="black">
                    <a:tint val="75000"/>
                  </a:prstClr>
                </a:solidFill>
                <a:latin typeface="Times New Roman"/>
                <a:ea typeface="Times New Roman"/>
                <a:cs typeface="Times New Roman"/>
              </a:rPr>
              <a:t>:</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539552" y="1124744"/>
            <a:ext cx="8136904" cy="5040560"/>
          </a:xfrm>
        </p:spPr>
        <p:txBody>
          <a:bodyPr>
            <a:normAutofit fontScale="92500" lnSpcReduction="10000"/>
          </a:bodyPr>
          <a:lstStyle/>
          <a:p>
            <a:pPr marL="457200" indent="-457200" algn="just">
              <a:lnSpc>
                <a:spcPct val="150000"/>
              </a:lnSpc>
              <a:spcAft>
                <a:spcPts val="0"/>
              </a:spcAft>
              <a:tabLst>
                <a:tab pos="1600200" algn="l"/>
              </a:tabLst>
            </a:pPr>
            <a:r>
              <a:rPr lang="en-US" dirty="0" smtClean="0">
                <a:solidFill>
                  <a:schemeClr val="tx1"/>
                </a:solidFill>
                <a:latin typeface="Times New Roman"/>
                <a:ea typeface="Times New Roman"/>
                <a:cs typeface="Times New Roman"/>
              </a:rPr>
              <a:t>1</a:t>
            </a:r>
            <a:r>
              <a:rPr lang="en-US" dirty="0">
                <a:solidFill>
                  <a:schemeClr val="tx1"/>
                </a:solidFill>
                <a:latin typeface="Times New Roman"/>
                <a:ea typeface="Times New Roman"/>
                <a:cs typeface="Times New Roman"/>
              </a:rPr>
              <a:t>. One player serves for an entire game;  the next game is served by his/her  opponent.</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2. The ball is in play from the moment it is served until the moment a let, fault, or point is called.</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3. A player loses the point if his body, his racket or his clothing touches the net while the ball is in play.</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112991359"/>
      </p:ext>
    </p:extLst>
  </p:cSld>
  <p:clrMapOvr>
    <a:masterClrMapping/>
  </p:clrMapOvr>
  <p:transition spd="slow">
    <p:wheel spokes="1"/>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936103"/>
          </a:xfrm>
        </p:spPr>
        <p:txBody>
          <a:bodyPr/>
          <a:lstStyle/>
          <a:p>
            <a:pPr algn="r"/>
            <a:r>
              <a:rPr lang="en-GB" dirty="0">
                <a:solidFill>
                  <a:srgbClr val="00FF00"/>
                </a:solidFill>
                <a:latin typeface="Algerian" panose="04020705040A02060702" pitchFamily="82" charset="0"/>
              </a:rPr>
              <a:t>c</a:t>
            </a:r>
            <a:r>
              <a:rPr lang="en-GB" dirty="0" smtClean="0">
                <a:solidFill>
                  <a:srgbClr val="00FF00"/>
                </a:solidFill>
                <a:latin typeface="Algerian" panose="04020705040A02060702" pitchFamily="82" charset="0"/>
              </a:rPr>
              <a:t>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1124744"/>
            <a:ext cx="8136904" cy="5040560"/>
          </a:xfrm>
        </p:spPr>
        <p:txBody>
          <a:bodyPr>
            <a:normAutofit fontScale="85000" lnSpcReduction="10000"/>
          </a:bodyPr>
          <a:lstStyle/>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4. A player may not reach over the net to strike a ball.</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5. If a ball lands on a line it is considered good.</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6. If a player catches a ball before it strikes the ground outside the lines, he loses the point.</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7. A player loses the point if the ball hits him before it bounces.</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8. Players change sides of the net after the first game and then every odd numbered game after that (3,5,7,9 etc.)</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557679529"/>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700808"/>
          </a:xfrm>
        </p:spPr>
        <p:txBody>
          <a:bodyPr>
            <a:normAutofit fontScale="90000"/>
          </a:bodyPr>
          <a:lstStyle/>
          <a:p>
            <a:pPr marL="457200" lvl="0" indent="-457200">
              <a:lnSpc>
                <a:spcPct val="150000"/>
              </a:lnSpc>
              <a:spcBef>
                <a:spcPct val="20000"/>
              </a:spcBef>
              <a:tabLst>
                <a:tab pos="1600200" algn="l"/>
              </a:tabLst>
            </a:pP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sz="1000" b="1" u="sng" dirty="0">
                <a:solidFill>
                  <a:prstClr val="black">
                    <a:tint val="75000"/>
                  </a:prstClr>
                </a:solidFill>
                <a:latin typeface="Times New Roman"/>
                <a:ea typeface="Times New Roman"/>
                <a:cs typeface="Times New Roman"/>
              </a:rPr>
              <a:t/>
            </a:r>
            <a:br>
              <a:rPr lang="en-US" sz="1000" b="1" u="sng" dirty="0">
                <a:solidFill>
                  <a:prstClr val="black">
                    <a:tint val="75000"/>
                  </a:prstClr>
                </a:solidFill>
                <a:latin typeface="Times New Roman"/>
                <a:ea typeface="Times New Roman"/>
                <a:cs typeface="Times New Roman"/>
              </a:rPr>
            </a:br>
            <a:r>
              <a:rPr lang="en-US" sz="1000" b="1" u="sng" dirty="0" smtClean="0">
                <a:solidFill>
                  <a:prstClr val="black">
                    <a:tint val="75000"/>
                  </a:prstClr>
                </a:solidFill>
                <a:latin typeface="Times New Roman"/>
                <a:ea typeface="Times New Roman"/>
                <a:cs typeface="Times New Roman"/>
              </a:rPr>
              <a:t/>
            </a:r>
            <a:br>
              <a:rPr lang="en-US" sz="1000" b="1" u="sng" dirty="0" smtClean="0">
                <a:solidFill>
                  <a:prstClr val="black">
                    <a:tint val="75000"/>
                  </a:prstClr>
                </a:solidFill>
                <a:latin typeface="Times New Roman"/>
                <a:ea typeface="Times New Roman"/>
                <a:cs typeface="Times New Roman"/>
              </a:rPr>
            </a:br>
            <a:r>
              <a:rPr lang="en-US" b="1" u="sng" dirty="0" smtClean="0">
                <a:solidFill>
                  <a:srgbClr val="00FF00"/>
                </a:solidFill>
                <a:latin typeface="Times New Roman"/>
                <a:ea typeface="Times New Roman"/>
                <a:cs typeface="Times New Roman"/>
              </a:rPr>
              <a:t>TENNIS </a:t>
            </a:r>
            <a:r>
              <a:rPr lang="en-US" b="1" u="sng" dirty="0">
                <a:solidFill>
                  <a:srgbClr val="00FF00"/>
                </a:solidFill>
                <a:latin typeface="Times New Roman"/>
                <a:ea typeface="Times New Roman"/>
                <a:cs typeface="Times New Roman"/>
              </a:rPr>
              <a:t>ETIQUETTE:</a:t>
            </a:r>
            <a:r>
              <a:rPr lang="en-GB" sz="4000" dirty="0">
                <a:solidFill>
                  <a:srgbClr val="00FF00"/>
                </a:solidFill>
                <a:ea typeface="Calibri"/>
                <a:cs typeface="Times New Roman"/>
              </a:rPr>
              <a:t/>
            </a:r>
            <a:br>
              <a:rPr lang="en-GB" sz="4000" dirty="0">
                <a:solidFill>
                  <a:srgbClr val="00FF00"/>
                </a:solidFill>
                <a:ea typeface="Calibri"/>
                <a:cs typeface="Times New Roman"/>
              </a:rPr>
            </a:br>
            <a:endParaRPr lang="en-GB" sz="18400" dirty="0">
              <a:solidFill>
                <a:srgbClr val="00FF00"/>
              </a:solidFill>
            </a:endParaRPr>
          </a:p>
        </p:txBody>
      </p:sp>
      <p:sp>
        <p:nvSpPr>
          <p:cNvPr id="3" name="Subtitle 2"/>
          <p:cNvSpPr>
            <a:spLocks noGrp="1"/>
          </p:cNvSpPr>
          <p:nvPr>
            <p:ph type="subTitle" idx="1"/>
          </p:nvPr>
        </p:nvSpPr>
        <p:spPr>
          <a:xfrm>
            <a:off x="467544" y="692696"/>
            <a:ext cx="8208912" cy="5544616"/>
          </a:xfrm>
        </p:spPr>
        <p:txBody>
          <a:bodyPr>
            <a:normAutofit fontScale="92500"/>
          </a:bodyPr>
          <a:lstStyle/>
          <a:p>
            <a:pPr marL="457200" indent="-457200" algn="just">
              <a:lnSpc>
                <a:spcPct val="150000"/>
              </a:lnSpc>
              <a:spcAft>
                <a:spcPts val="0"/>
              </a:spcAft>
              <a:tabLst>
                <a:tab pos="1600200" algn="l"/>
              </a:tabLst>
            </a:pPr>
            <a:r>
              <a:rPr lang="en-US" dirty="0" smtClean="0">
                <a:solidFill>
                  <a:schemeClr val="tx1"/>
                </a:solidFill>
                <a:latin typeface="Times New Roman"/>
                <a:ea typeface="Times New Roman"/>
                <a:cs typeface="Times New Roman"/>
              </a:rPr>
              <a:t>1</a:t>
            </a:r>
            <a:r>
              <a:rPr lang="en-US" dirty="0">
                <a:solidFill>
                  <a:schemeClr val="tx1"/>
                </a:solidFill>
                <a:latin typeface="Times New Roman"/>
                <a:ea typeface="Times New Roman"/>
                <a:cs typeface="Times New Roman"/>
              </a:rPr>
              <a:t>. If your ball goes into another court, ask the players to return it when they have completed playing a point.</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2. Return the ball gently and directly to the person that asked for it.</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3. Play a point over in case of interference.</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4. Wait until your opponent is ready before serving</a:t>
            </a:r>
            <a:r>
              <a:rPr lang="en-US" dirty="0">
                <a:latin typeface="Times New Roman"/>
                <a:ea typeface="Times New Roman"/>
                <a:cs typeface="Times New Roman"/>
              </a:rPr>
              <a: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3559113232"/>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134672" cy="1124745"/>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908720"/>
            <a:ext cx="8136904" cy="5616624"/>
          </a:xfrm>
        </p:spPr>
        <p:txBody>
          <a:bodyPr>
            <a:normAutofit fontScale="85000" lnSpcReduction="10000"/>
          </a:bodyPr>
          <a:lstStyle/>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5. Begin a point as server only if you have </a:t>
            </a:r>
            <a:r>
              <a:rPr lang="en-US" u="sng" dirty="0">
                <a:solidFill>
                  <a:schemeClr val="tx1"/>
                </a:solidFill>
                <a:latin typeface="Times New Roman"/>
                <a:ea typeface="Times New Roman"/>
                <a:cs typeface="Times New Roman"/>
              </a:rPr>
              <a:t>TWO tennis balls in your hand.</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6. Control your feelings and </a:t>
            </a:r>
            <a:r>
              <a:rPr lang="en-US" dirty="0" smtClean="0">
                <a:solidFill>
                  <a:schemeClr val="tx1"/>
                </a:solidFill>
                <a:latin typeface="Times New Roman"/>
                <a:ea typeface="Times New Roman"/>
                <a:cs typeface="Times New Roman"/>
              </a:rPr>
              <a:t>temper or bad manner.</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7. Do not run into a court while a game is in progress.</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8. Do not walk behind a court while a serve is in </a:t>
            </a:r>
            <a:r>
              <a:rPr lang="en-US" dirty="0" smtClean="0">
                <a:solidFill>
                  <a:schemeClr val="tx1"/>
                </a:solidFill>
                <a:latin typeface="Times New Roman"/>
                <a:ea typeface="Times New Roman"/>
                <a:cs typeface="Times New Roman"/>
              </a:rPr>
              <a:t>progress.</a:t>
            </a:r>
            <a:endParaRPr lang="en-GB" sz="2800" dirty="0" smtClean="0">
              <a:solidFill>
                <a:schemeClr val="tx1"/>
              </a:solidFill>
              <a:ea typeface="Times New Roman"/>
              <a:cs typeface="Times New Roman"/>
            </a:endParaRPr>
          </a:p>
          <a:p>
            <a:pPr marL="457200" indent="-457200" algn="just">
              <a:lnSpc>
                <a:spcPct val="150000"/>
              </a:lnSpc>
              <a:spcAft>
                <a:spcPts val="0"/>
              </a:spcAft>
              <a:tabLst>
                <a:tab pos="1600200" algn="l"/>
              </a:tabLst>
            </a:pPr>
            <a:r>
              <a:rPr lang="en-US" dirty="0" smtClean="0">
                <a:solidFill>
                  <a:schemeClr val="tx1"/>
                </a:solidFill>
                <a:latin typeface="Times New Roman"/>
                <a:ea typeface="Times New Roman"/>
              </a:rPr>
              <a:t>9</a:t>
            </a:r>
            <a:r>
              <a:rPr lang="en-US" dirty="0">
                <a:solidFill>
                  <a:schemeClr val="tx1"/>
                </a:solidFill>
                <a:latin typeface="Times New Roman"/>
                <a:ea typeface="Times New Roman"/>
              </a:rPr>
              <a:t>. Always ask, don't tell someone to return your ball, and say PLEASE/THANK YOU</a:t>
            </a:r>
            <a:endParaRPr lang="en-GB" dirty="0">
              <a:solidFill>
                <a:schemeClr val="tx1"/>
              </a:solidFill>
            </a:endParaRPr>
          </a:p>
        </p:txBody>
      </p:sp>
    </p:spTree>
    <p:extLst>
      <p:ext uri="{BB962C8B-B14F-4D97-AF65-F5344CB8AC3E}">
        <p14:creationId xmlns:p14="http://schemas.microsoft.com/office/powerpoint/2010/main" val="3499453787"/>
      </p:ext>
    </p:extLst>
  </p:cSld>
  <p:clrMapOvr>
    <a:masterClrMapping/>
  </p:clrMapOvr>
  <mc:AlternateContent xmlns:mc="http://schemas.openxmlformats.org/markup-compatibility/2006" xmlns:p14="http://schemas.microsoft.com/office/powerpoint/2010/main">
    <mc:Choice Requires="p14">
      <p:transition spd="slow" p14:dur="1100">
        <p14:switch dir="r"/>
      </p:transition>
    </mc:Choice>
    <mc:Fallback xmlns="">
      <p:transition spd="slow">
        <p:fade/>
      </p:transition>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827584" y="260649"/>
            <a:ext cx="7772400" cy="648072"/>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836712"/>
            <a:ext cx="8352928" cy="5184576"/>
          </a:xfrm>
        </p:spPr>
        <p:txBody>
          <a:bodyPr>
            <a:normAutofit fontScale="85000" lnSpcReduction="20000"/>
          </a:bodyPr>
          <a:lstStyle/>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10. Always try to win every game you play, but win or lose, be </a:t>
            </a:r>
            <a:r>
              <a:rPr lang="en-US" dirty="0" smtClean="0">
                <a:solidFill>
                  <a:schemeClr val="tx1"/>
                </a:solidFill>
                <a:latin typeface="Times New Roman"/>
                <a:ea typeface="Times New Roman"/>
                <a:cs typeface="Times New Roman"/>
              </a:rPr>
              <a:t>courteous(polite) </a:t>
            </a:r>
            <a:r>
              <a:rPr lang="en-US" dirty="0">
                <a:solidFill>
                  <a:schemeClr val="tx1"/>
                </a:solidFill>
                <a:latin typeface="Times New Roman"/>
                <a:ea typeface="Times New Roman"/>
                <a:cs typeface="Times New Roman"/>
              </a:rPr>
              <a:t>and thank  your opponent.   Don't complain or make excuses---just do better the next time.</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11. Return balls TO the server, not </a:t>
            </a:r>
            <a:r>
              <a:rPr lang="en-US" dirty="0" smtClean="0">
                <a:solidFill>
                  <a:schemeClr val="tx1"/>
                </a:solidFill>
                <a:latin typeface="Times New Roman"/>
                <a:ea typeface="Times New Roman"/>
                <a:cs typeface="Times New Roman"/>
              </a:rPr>
              <a:t>at </a:t>
            </a:r>
            <a:r>
              <a:rPr lang="en-US" dirty="0">
                <a:solidFill>
                  <a:schemeClr val="tx1"/>
                </a:solidFill>
                <a:latin typeface="Times New Roman"/>
                <a:ea typeface="Times New Roman"/>
                <a:cs typeface="Times New Roman"/>
              </a:rPr>
              <a:t>him/her.   </a:t>
            </a:r>
            <a:r>
              <a:rPr lang="en-US" u="sng" dirty="0">
                <a:solidFill>
                  <a:schemeClr val="tx1"/>
                </a:solidFill>
                <a:latin typeface="Times New Roman"/>
                <a:ea typeface="Times New Roman"/>
                <a:cs typeface="Times New Roman"/>
              </a:rPr>
              <a:t>Do not return a fault service</a:t>
            </a:r>
            <a:r>
              <a:rPr lang="en-US" dirty="0">
                <a:solidFill>
                  <a:schemeClr val="tx1"/>
                </a:solidFill>
                <a:latin typeface="Times New Roman"/>
                <a:ea typeface="Times New Roman"/>
                <a:cs typeface="Times New Roman"/>
              </a:rPr>
              <a:t> if you can help it, and if you do, call the fault IMMEDIATELY.</a:t>
            </a:r>
            <a:endParaRPr lang="en-GB" sz="2800" dirty="0">
              <a:solidFill>
                <a:schemeClr val="tx1"/>
              </a:solidFill>
              <a:ea typeface="Calibri"/>
              <a:cs typeface="Times New Roman"/>
            </a:endParaRPr>
          </a:p>
          <a:p>
            <a:pPr marL="457200" indent="-457200" algn="just">
              <a:lnSpc>
                <a:spcPct val="150000"/>
              </a:lnSpc>
              <a:spcAft>
                <a:spcPts val="0"/>
              </a:spcAft>
              <a:tabLst>
                <a:tab pos="1600200" algn="l"/>
              </a:tabLst>
            </a:pPr>
            <a:r>
              <a:rPr lang="en-US" dirty="0">
                <a:solidFill>
                  <a:schemeClr val="tx1"/>
                </a:solidFill>
                <a:latin typeface="Times New Roman"/>
                <a:ea typeface="Times New Roman"/>
                <a:cs typeface="Times New Roman"/>
              </a:rPr>
              <a:t>12. If the first serve does not go in, </a:t>
            </a:r>
            <a:r>
              <a:rPr lang="en-US" u="sng" dirty="0">
                <a:solidFill>
                  <a:schemeClr val="tx1"/>
                </a:solidFill>
                <a:latin typeface="Times New Roman"/>
                <a:ea typeface="Times New Roman"/>
                <a:cs typeface="Times New Roman"/>
              </a:rPr>
              <a:t>DO NOT CHASE IT</a:t>
            </a:r>
            <a:r>
              <a:rPr lang="en-US" dirty="0">
                <a:solidFill>
                  <a:schemeClr val="tx1"/>
                </a:solidFill>
                <a:latin typeface="Times New Roman"/>
                <a:ea typeface="Times New Roman"/>
                <a:cs typeface="Times New Roman"/>
              </a:rPr>
              <a:t>—allow the server to serve the second ball</a:t>
            </a:r>
            <a:r>
              <a:rPr lang="en-US" dirty="0">
                <a:latin typeface="Times New Roman"/>
                <a:ea typeface="Times New Roman"/>
                <a:cs typeface="Times New Roman"/>
              </a:rPr>
              <a: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3401770514"/>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78688" cy="76470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827584" y="692696"/>
            <a:ext cx="7992888" cy="5328592"/>
          </a:xfrm>
        </p:spPr>
        <p:txBody>
          <a:bodyPr>
            <a:normAutofit/>
          </a:bodyPr>
          <a:lstStyle/>
          <a:p>
            <a:pPr marL="228600" algn="just">
              <a:lnSpc>
                <a:spcPct val="150000"/>
              </a:lnSpc>
              <a:spcAft>
                <a:spcPts val="1000"/>
              </a:spcAft>
            </a:pPr>
            <a:r>
              <a:rPr lang="en-US" dirty="0" smtClean="0">
                <a:solidFill>
                  <a:schemeClr val="tx1"/>
                </a:solidFill>
                <a:effectLst/>
                <a:latin typeface="Times New Roman"/>
                <a:ea typeface="Times New Roman"/>
                <a:cs typeface="Times New Roman"/>
              </a:rPr>
              <a:t>The original court was an hourglass shape and many of the rules were difficult.  Many rule changes took place over the years but by 1882 the court, net, and rules of play had become standardized.  </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534112139"/>
      </p:ext>
    </p:extLst>
  </p:cSld>
  <p:clrMapOvr>
    <a:masterClrMapping/>
  </p:clrMapOvr>
  <mc:AlternateContent xmlns:mc="http://schemas.openxmlformats.org/markup-compatibility/2006" xmlns:p14="http://schemas.microsoft.com/office/powerpoint/2010/main">
    <mc:Choice Requires="p14">
      <p:transition spd="slow" p14:dur="3000">
        <p14:shred/>
      </p:transition>
    </mc:Choice>
    <mc:Fallback xmlns="">
      <p:transition spd="slow">
        <p:fade/>
      </p:transition>
    </mc:Fallback>
  </mc:AlternateContent>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412775"/>
          </a:xfrm>
        </p:spPr>
        <p:txBody>
          <a:bodyPr>
            <a:normAutofit fontScale="90000"/>
          </a:bodyPr>
          <a:lstStyle/>
          <a:p>
            <a:pPr lvl="0">
              <a:lnSpc>
                <a:spcPct val="150000"/>
              </a:lnSpc>
              <a:spcBef>
                <a:spcPct val="20000"/>
              </a:spcBef>
              <a:tabLst>
                <a:tab pos="1314450" algn="l"/>
              </a:tabLst>
            </a:pPr>
            <a:r>
              <a:rPr lang="en-US" sz="700" b="1" dirty="0" smtClean="0">
                <a:solidFill>
                  <a:prstClr val="black">
                    <a:tint val="75000"/>
                  </a:prstClr>
                </a:solidFill>
                <a:latin typeface="Times New Roman"/>
                <a:ea typeface="Times New Roman"/>
                <a:cs typeface="Times New Roman"/>
              </a:rPr>
              <a:t/>
            </a:r>
            <a:br>
              <a:rPr lang="en-US" sz="700" b="1" dirty="0" smtClean="0">
                <a:solidFill>
                  <a:prstClr val="black">
                    <a:tint val="75000"/>
                  </a:prstClr>
                </a:solidFill>
                <a:latin typeface="Times New Roman"/>
                <a:ea typeface="Times New Roman"/>
                <a:cs typeface="Times New Roman"/>
              </a:rPr>
            </a:br>
            <a:r>
              <a:rPr lang="en-US" sz="700" b="1" dirty="0">
                <a:solidFill>
                  <a:prstClr val="black">
                    <a:tint val="75000"/>
                  </a:prstClr>
                </a:solidFill>
                <a:latin typeface="Times New Roman"/>
                <a:ea typeface="Times New Roman"/>
                <a:cs typeface="Times New Roman"/>
              </a:rPr>
              <a:t/>
            </a:r>
            <a:br>
              <a:rPr lang="en-US" sz="700" b="1" dirty="0">
                <a:solidFill>
                  <a:prstClr val="black">
                    <a:tint val="75000"/>
                  </a:prstClr>
                </a:solidFill>
                <a:latin typeface="Times New Roman"/>
                <a:ea typeface="Times New Roman"/>
                <a:cs typeface="Times New Roman"/>
              </a:rPr>
            </a:br>
            <a:r>
              <a:rPr lang="en-US" sz="700" b="1" dirty="0" smtClean="0">
                <a:solidFill>
                  <a:prstClr val="black">
                    <a:tint val="75000"/>
                  </a:prstClr>
                </a:solidFill>
                <a:latin typeface="Times New Roman"/>
                <a:ea typeface="Times New Roman"/>
                <a:cs typeface="Times New Roman"/>
              </a:rPr>
              <a:t/>
            </a:r>
            <a:br>
              <a:rPr lang="en-US" sz="700" b="1" dirty="0" smtClean="0">
                <a:solidFill>
                  <a:prstClr val="black">
                    <a:tint val="75000"/>
                  </a:prstClr>
                </a:solidFill>
                <a:latin typeface="Times New Roman"/>
                <a:ea typeface="Times New Roman"/>
                <a:cs typeface="Times New Roman"/>
              </a:rPr>
            </a:br>
            <a:r>
              <a:rPr lang="en-US" sz="700" b="1" dirty="0">
                <a:solidFill>
                  <a:prstClr val="black">
                    <a:tint val="75000"/>
                  </a:prstClr>
                </a:solidFill>
                <a:latin typeface="Times New Roman"/>
                <a:ea typeface="Times New Roman"/>
                <a:cs typeface="Times New Roman"/>
              </a:rPr>
              <a:t/>
            </a:r>
            <a:br>
              <a:rPr lang="en-US" sz="700" b="1" dirty="0">
                <a:solidFill>
                  <a:prstClr val="black">
                    <a:tint val="75000"/>
                  </a:prstClr>
                </a:solidFill>
                <a:latin typeface="Times New Roman"/>
                <a:ea typeface="Times New Roman"/>
                <a:cs typeface="Times New Roman"/>
              </a:rPr>
            </a:br>
            <a:r>
              <a:rPr lang="en-US" sz="700" b="1" dirty="0" smtClean="0">
                <a:solidFill>
                  <a:prstClr val="black">
                    <a:tint val="75000"/>
                  </a:prstClr>
                </a:solidFill>
                <a:latin typeface="Times New Roman"/>
                <a:ea typeface="Times New Roman"/>
                <a:cs typeface="Times New Roman"/>
              </a:rPr>
              <a:t/>
            </a:r>
            <a:br>
              <a:rPr lang="en-US" sz="700" b="1" dirty="0" smtClean="0">
                <a:solidFill>
                  <a:prstClr val="black">
                    <a:tint val="75000"/>
                  </a:prstClr>
                </a:solidFill>
                <a:latin typeface="Times New Roman"/>
                <a:ea typeface="Times New Roman"/>
                <a:cs typeface="Times New Roman"/>
              </a:rPr>
            </a:br>
            <a:r>
              <a:rPr lang="en-US" sz="700" b="1" dirty="0">
                <a:solidFill>
                  <a:prstClr val="black">
                    <a:tint val="75000"/>
                  </a:prstClr>
                </a:solidFill>
                <a:latin typeface="Times New Roman"/>
                <a:ea typeface="Times New Roman"/>
                <a:cs typeface="Times New Roman"/>
              </a:rPr>
              <a:t/>
            </a:r>
            <a:br>
              <a:rPr lang="en-US" sz="700" b="1" dirty="0">
                <a:solidFill>
                  <a:prstClr val="black">
                    <a:tint val="75000"/>
                  </a:prstClr>
                </a:solidFill>
                <a:latin typeface="Times New Roman"/>
                <a:ea typeface="Times New Roman"/>
                <a:cs typeface="Times New Roman"/>
              </a:rPr>
            </a:br>
            <a:r>
              <a:rPr lang="en-US" sz="700" b="1" dirty="0" smtClean="0">
                <a:solidFill>
                  <a:prstClr val="black">
                    <a:tint val="75000"/>
                  </a:prstClr>
                </a:solidFill>
                <a:latin typeface="Times New Roman"/>
                <a:ea typeface="Times New Roman"/>
                <a:cs typeface="Times New Roman"/>
              </a:rPr>
              <a:t/>
            </a:r>
            <a:br>
              <a:rPr lang="en-US" sz="700" b="1" dirty="0" smtClean="0">
                <a:solidFill>
                  <a:prstClr val="black">
                    <a:tint val="75000"/>
                  </a:prstClr>
                </a:solidFill>
                <a:latin typeface="Times New Roman"/>
                <a:ea typeface="Times New Roman"/>
                <a:cs typeface="Times New Roman"/>
              </a:rPr>
            </a:br>
            <a:r>
              <a:rPr lang="en-US" sz="700" b="1" dirty="0">
                <a:solidFill>
                  <a:prstClr val="black">
                    <a:tint val="75000"/>
                  </a:prstClr>
                </a:solidFill>
                <a:latin typeface="Times New Roman"/>
                <a:ea typeface="Times New Roman"/>
                <a:cs typeface="Times New Roman"/>
              </a:rPr>
              <a:t/>
            </a:r>
            <a:br>
              <a:rPr lang="en-US" sz="700" b="1" dirty="0">
                <a:solidFill>
                  <a:prstClr val="black">
                    <a:tint val="75000"/>
                  </a:prstClr>
                </a:solidFill>
                <a:latin typeface="Times New Roman"/>
                <a:ea typeface="Times New Roman"/>
                <a:cs typeface="Times New Roman"/>
              </a:rPr>
            </a:br>
            <a:r>
              <a:rPr lang="en-US" sz="700" b="1" dirty="0" smtClean="0">
                <a:solidFill>
                  <a:prstClr val="black">
                    <a:tint val="75000"/>
                  </a:prstClr>
                </a:solidFill>
                <a:latin typeface="Times New Roman"/>
                <a:ea typeface="Times New Roman"/>
                <a:cs typeface="Times New Roman"/>
              </a:rPr>
              <a:t/>
            </a:r>
            <a:br>
              <a:rPr lang="en-US" sz="700" b="1" dirty="0" smtClean="0">
                <a:solidFill>
                  <a:prstClr val="black">
                    <a:tint val="75000"/>
                  </a:prstClr>
                </a:solidFill>
                <a:latin typeface="Times New Roman"/>
                <a:ea typeface="Times New Roman"/>
                <a:cs typeface="Times New Roman"/>
              </a:rPr>
            </a:br>
            <a:r>
              <a:rPr lang="en-US" sz="3600" b="1" dirty="0" smtClean="0">
                <a:solidFill>
                  <a:srgbClr val="00FF00"/>
                </a:solidFill>
                <a:latin typeface="Times New Roman"/>
                <a:ea typeface="Times New Roman"/>
                <a:cs typeface="Times New Roman"/>
              </a:rPr>
              <a:t>SCORING </a:t>
            </a:r>
            <a:r>
              <a:rPr lang="en-US" sz="3600" b="1" dirty="0">
                <a:solidFill>
                  <a:srgbClr val="00FF00"/>
                </a:solidFill>
                <a:latin typeface="Times New Roman"/>
                <a:ea typeface="Times New Roman"/>
                <a:cs typeface="Times New Roman"/>
              </a:rPr>
              <a:t>IN TENNIS</a:t>
            </a:r>
            <a:r>
              <a:rPr lang="en-GB" sz="2000" dirty="0">
                <a:solidFill>
                  <a:srgbClr val="00FF00"/>
                </a:solidFill>
                <a:ea typeface="Calibri"/>
                <a:cs typeface="Times New Roman"/>
              </a:rPr>
              <a:t/>
            </a:r>
            <a:br>
              <a:rPr lang="en-GB" sz="2000" dirty="0">
                <a:solidFill>
                  <a:srgbClr val="00FF00"/>
                </a:solidFill>
                <a:ea typeface="Calibri"/>
                <a:cs typeface="Times New Roman"/>
              </a:rPr>
            </a:br>
            <a:endParaRPr lang="en-GB" sz="10700" dirty="0">
              <a:solidFill>
                <a:srgbClr val="00FF00"/>
              </a:solidFill>
            </a:endParaRPr>
          </a:p>
        </p:txBody>
      </p:sp>
      <p:sp>
        <p:nvSpPr>
          <p:cNvPr id="3" name="Subtitle 2"/>
          <p:cNvSpPr>
            <a:spLocks noGrp="1"/>
          </p:cNvSpPr>
          <p:nvPr>
            <p:ph type="subTitle" idx="1"/>
          </p:nvPr>
        </p:nvSpPr>
        <p:spPr>
          <a:xfrm>
            <a:off x="539552" y="1052736"/>
            <a:ext cx="8280920" cy="5544616"/>
          </a:xfrm>
        </p:spPr>
        <p:txBody>
          <a:bodyPr>
            <a:noAutofit/>
          </a:bodyPr>
          <a:lstStyle/>
          <a:p>
            <a:pPr algn="just">
              <a:lnSpc>
                <a:spcPct val="150000"/>
              </a:lnSpc>
              <a:spcAft>
                <a:spcPts val="0"/>
              </a:spcAft>
              <a:tabLst>
                <a:tab pos="1314450" algn="l"/>
              </a:tabLst>
            </a:pPr>
            <a:r>
              <a:rPr lang="en-US" sz="500" dirty="0">
                <a:latin typeface="Times New Roman"/>
                <a:ea typeface="Times New Roman"/>
                <a:cs typeface="Times New Roman"/>
              </a:rPr>
              <a:t> </a:t>
            </a:r>
            <a:endParaRPr lang="en-GB" sz="1400" dirty="0">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Server			</a:t>
            </a:r>
            <a:r>
              <a:rPr lang="en-US" sz="2400" dirty="0" smtClean="0">
                <a:solidFill>
                  <a:schemeClr val="tx1"/>
                </a:solidFill>
                <a:latin typeface="Times New Roman"/>
                <a:ea typeface="Times New Roman"/>
                <a:cs typeface="Times New Roman"/>
              </a:rPr>
              <a:t>Receiver</a:t>
            </a:r>
            <a:r>
              <a:rPr lang="en-US" sz="2400" dirty="0">
                <a:solidFill>
                  <a:schemeClr val="tx1"/>
                </a:solidFill>
                <a:latin typeface="Times New Roman"/>
                <a:ea typeface="Times New Roman"/>
                <a:cs typeface="Times New Roman"/>
              </a:rPr>
              <a:t>		</a:t>
            </a:r>
            <a:r>
              <a:rPr lang="en-US" sz="2400" dirty="0" smtClean="0">
                <a:solidFill>
                  <a:schemeClr val="tx1"/>
                </a:solidFill>
                <a:latin typeface="Times New Roman"/>
                <a:ea typeface="Times New Roman"/>
                <a:cs typeface="Times New Roman"/>
              </a:rPr>
              <a:t>Score</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u="sng" dirty="0">
                <a:solidFill>
                  <a:schemeClr val="tx1"/>
                </a:solidFill>
                <a:latin typeface="Times New Roman"/>
                <a:ea typeface="Times New Roman"/>
                <a:cs typeface="Times New Roman"/>
              </a:rPr>
              <a:t>Has Won:</a:t>
            </a:r>
            <a:r>
              <a:rPr lang="en-US" sz="2400" dirty="0">
                <a:solidFill>
                  <a:schemeClr val="tx1"/>
                </a:solidFill>
                <a:latin typeface="Times New Roman"/>
                <a:ea typeface="Times New Roman"/>
                <a:cs typeface="Times New Roman"/>
              </a:rPr>
              <a:t>			</a:t>
            </a:r>
            <a:r>
              <a:rPr lang="en-US" sz="2400" u="sng" dirty="0" smtClean="0">
                <a:solidFill>
                  <a:schemeClr val="tx1"/>
                </a:solidFill>
                <a:latin typeface="Times New Roman"/>
                <a:ea typeface="Times New Roman"/>
                <a:cs typeface="Times New Roman"/>
              </a:rPr>
              <a:t>Has </a:t>
            </a:r>
            <a:r>
              <a:rPr lang="en-US" sz="2400" u="sng" dirty="0">
                <a:solidFill>
                  <a:schemeClr val="tx1"/>
                </a:solidFill>
                <a:latin typeface="Times New Roman"/>
                <a:ea typeface="Times New Roman"/>
                <a:cs typeface="Times New Roman"/>
              </a:rPr>
              <a:t>Won:</a:t>
            </a:r>
            <a:r>
              <a:rPr lang="en-US" sz="2400" dirty="0">
                <a:solidFill>
                  <a:schemeClr val="tx1"/>
                </a:solidFill>
                <a:latin typeface="Times New Roman"/>
                <a:ea typeface="Times New Roman"/>
                <a:cs typeface="Times New Roman"/>
              </a:rPr>
              <a:t>		</a:t>
            </a:r>
            <a:r>
              <a:rPr lang="en-US" sz="2400" u="sng" dirty="0" smtClean="0">
                <a:solidFill>
                  <a:schemeClr val="tx1"/>
                </a:solidFill>
                <a:latin typeface="Times New Roman"/>
                <a:ea typeface="Times New Roman"/>
                <a:cs typeface="Times New Roman"/>
              </a:rPr>
              <a:t>is</a:t>
            </a:r>
            <a:r>
              <a:rPr lang="en-US" sz="2400" u="sng" dirty="0">
                <a:solidFill>
                  <a:schemeClr val="tx1"/>
                </a:solidFill>
                <a:latin typeface="Times New Roman"/>
                <a:ea typeface="Times New Roman"/>
                <a:cs typeface="Times New Roman"/>
              </a:rPr>
              <a:t>:</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1 point			</a:t>
            </a:r>
            <a:r>
              <a:rPr lang="en-US" sz="2400" dirty="0" smtClean="0">
                <a:solidFill>
                  <a:schemeClr val="tx1"/>
                </a:solidFill>
                <a:latin typeface="Times New Roman"/>
                <a:ea typeface="Times New Roman"/>
                <a:cs typeface="Times New Roman"/>
              </a:rPr>
              <a:t>0 </a:t>
            </a:r>
            <a:r>
              <a:rPr lang="en-US" sz="2400" dirty="0">
                <a:solidFill>
                  <a:schemeClr val="tx1"/>
                </a:solidFill>
                <a:latin typeface="Times New Roman"/>
                <a:ea typeface="Times New Roman"/>
                <a:cs typeface="Times New Roman"/>
              </a:rPr>
              <a:t>points		</a:t>
            </a:r>
            <a:r>
              <a:rPr lang="en-US" sz="2400" dirty="0" smtClean="0">
                <a:solidFill>
                  <a:schemeClr val="tx1"/>
                </a:solidFill>
                <a:latin typeface="Times New Roman"/>
                <a:ea typeface="Times New Roman"/>
                <a:cs typeface="Times New Roman"/>
              </a:rPr>
              <a:t>15—Love</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2 points			</a:t>
            </a:r>
            <a:r>
              <a:rPr lang="en-US" sz="2400" dirty="0" smtClean="0">
                <a:solidFill>
                  <a:schemeClr val="tx1"/>
                </a:solidFill>
                <a:latin typeface="Times New Roman"/>
                <a:ea typeface="Times New Roman"/>
                <a:cs typeface="Times New Roman"/>
              </a:rPr>
              <a:t>0 </a:t>
            </a:r>
            <a:r>
              <a:rPr lang="en-US" sz="2400" dirty="0">
                <a:solidFill>
                  <a:schemeClr val="tx1"/>
                </a:solidFill>
                <a:latin typeface="Times New Roman"/>
                <a:ea typeface="Times New Roman"/>
                <a:cs typeface="Times New Roman"/>
              </a:rPr>
              <a:t>points		</a:t>
            </a:r>
            <a:r>
              <a:rPr lang="en-US" sz="2400" dirty="0" smtClean="0">
                <a:solidFill>
                  <a:schemeClr val="tx1"/>
                </a:solidFill>
                <a:latin typeface="Times New Roman"/>
                <a:ea typeface="Times New Roman"/>
                <a:cs typeface="Times New Roman"/>
              </a:rPr>
              <a:t>30—Love</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3 points			</a:t>
            </a:r>
            <a:r>
              <a:rPr lang="en-US" sz="2400" dirty="0" smtClean="0">
                <a:solidFill>
                  <a:schemeClr val="tx1"/>
                </a:solidFill>
                <a:latin typeface="Times New Roman"/>
                <a:ea typeface="Times New Roman"/>
                <a:cs typeface="Times New Roman"/>
              </a:rPr>
              <a:t>0 </a:t>
            </a:r>
            <a:r>
              <a:rPr lang="en-US" sz="2400" dirty="0">
                <a:solidFill>
                  <a:schemeClr val="tx1"/>
                </a:solidFill>
                <a:latin typeface="Times New Roman"/>
                <a:ea typeface="Times New Roman"/>
                <a:cs typeface="Times New Roman"/>
              </a:rPr>
              <a:t>points		</a:t>
            </a:r>
            <a:r>
              <a:rPr lang="en-US" sz="2400" dirty="0" smtClean="0">
                <a:solidFill>
                  <a:schemeClr val="tx1"/>
                </a:solidFill>
                <a:latin typeface="Times New Roman"/>
                <a:ea typeface="Times New Roman"/>
                <a:cs typeface="Times New Roman"/>
              </a:rPr>
              <a:t>40—Love</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3 points			</a:t>
            </a:r>
            <a:r>
              <a:rPr lang="en-US" sz="2400" dirty="0" smtClean="0">
                <a:solidFill>
                  <a:schemeClr val="tx1"/>
                </a:solidFill>
                <a:latin typeface="Times New Roman"/>
                <a:ea typeface="Times New Roman"/>
                <a:cs typeface="Times New Roman"/>
              </a:rPr>
              <a:t>1 </a:t>
            </a:r>
            <a:r>
              <a:rPr lang="en-US" sz="2400" dirty="0">
                <a:solidFill>
                  <a:schemeClr val="tx1"/>
                </a:solidFill>
                <a:latin typeface="Times New Roman"/>
                <a:ea typeface="Times New Roman"/>
                <a:cs typeface="Times New Roman"/>
              </a:rPr>
              <a:t>point			</a:t>
            </a:r>
            <a:r>
              <a:rPr lang="en-US" sz="2400" dirty="0" smtClean="0">
                <a:solidFill>
                  <a:schemeClr val="tx1"/>
                </a:solidFill>
                <a:latin typeface="Times New Roman"/>
                <a:ea typeface="Times New Roman"/>
                <a:cs typeface="Times New Roman"/>
              </a:rPr>
              <a:t>40—15</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3 points			</a:t>
            </a:r>
            <a:r>
              <a:rPr lang="en-US" sz="2400" dirty="0" smtClean="0">
                <a:solidFill>
                  <a:schemeClr val="tx1"/>
                </a:solidFill>
                <a:latin typeface="Times New Roman"/>
                <a:ea typeface="Times New Roman"/>
                <a:cs typeface="Times New Roman"/>
              </a:rPr>
              <a:t>2 </a:t>
            </a:r>
            <a:r>
              <a:rPr lang="en-US" sz="2400" dirty="0">
                <a:solidFill>
                  <a:schemeClr val="tx1"/>
                </a:solidFill>
                <a:latin typeface="Times New Roman"/>
                <a:ea typeface="Times New Roman"/>
                <a:cs typeface="Times New Roman"/>
              </a:rPr>
              <a:t>points		</a:t>
            </a:r>
            <a:r>
              <a:rPr lang="en-US" sz="2400" dirty="0" smtClean="0">
                <a:solidFill>
                  <a:schemeClr val="tx1"/>
                </a:solidFill>
                <a:latin typeface="Times New Roman"/>
                <a:ea typeface="Times New Roman"/>
                <a:cs typeface="Times New Roman"/>
              </a:rPr>
              <a:t>40—30</a:t>
            </a:r>
            <a:endParaRPr lang="en-GB" sz="2000" dirty="0">
              <a:solidFill>
                <a:schemeClr val="tx1"/>
              </a:solidFill>
              <a:ea typeface="Calibri"/>
              <a:cs typeface="Times New Roman"/>
            </a:endParaRPr>
          </a:p>
          <a:p>
            <a:pPr algn="just">
              <a:lnSpc>
                <a:spcPct val="150000"/>
              </a:lnSpc>
              <a:spcAft>
                <a:spcPts val="0"/>
              </a:spcAft>
              <a:tabLst>
                <a:tab pos="1314450" algn="l"/>
              </a:tabLst>
            </a:pPr>
            <a:r>
              <a:rPr lang="en-US" sz="2400" dirty="0">
                <a:solidFill>
                  <a:schemeClr val="tx1"/>
                </a:solidFill>
                <a:latin typeface="Times New Roman"/>
                <a:ea typeface="Times New Roman"/>
                <a:cs typeface="Times New Roman"/>
              </a:rPr>
              <a:t>3 points			</a:t>
            </a:r>
            <a:r>
              <a:rPr lang="en-US" sz="2400" dirty="0" smtClean="0">
                <a:solidFill>
                  <a:schemeClr val="tx1"/>
                </a:solidFill>
                <a:latin typeface="Times New Roman"/>
                <a:ea typeface="Times New Roman"/>
                <a:cs typeface="Times New Roman"/>
              </a:rPr>
              <a:t>3 </a:t>
            </a:r>
            <a:r>
              <a:rPr lang="en-US" sz="2400" dirty="0">
                <a:solidFill>
                  <a:schemeClr val="tx1"/>
                </a:solidFill>
                <a:latin typeface="Times New Roman"/>
                <a:ea typeface="Times New Roman"/>
                <a:cs typeface="Times New Roman"/>
              </a:rPr>
              <a:t>points		</a:t>
            </a:r>
            <a:r>
              <a:rPr lang="en-US" sz="2400" dirty="0" smtClean="0">
                <a:solidFill>
                  <a:schemeClr val="tx1"/>
                </a:solidFill>
                <a:latin typeface="Times New Roman"/>
                <a:ea typeface="Times New Roman"/>
                <a:cs typeface="Times New Roman"/>
              </a:rPr>
              <a:t>DEUCE </a:t>
            </a:r>
            <a:r>
              <a:rPr lang="en-US" sz="2400" dirty="0">
                <a:solidFill>
                  <a:schemeClr val="tx1"/>
                </a:solidFill>
                <a:latin typeface="Times New Roman"/>
                <a:ea typeface="Times New Roman"/>
                <a:cs typeface="Times New Roman"/>
              </a:rPr>
              <a:t>(40—40</a:t>
            </a:r>
            <a:r>
              <a:rPr lang="en-US" sz="2400" dirty="0" smtClean="0">
                <a:solidFill>
                  <a:schemeClr val="tx1"/>
                </a:solidFill>
                <a:latin typeface="Times New Roman"/>
                <a:ea typeface="Times New Roman"/>
                <a:cs typeface="Times New Roman"/>
              </a:rPr>
              <a:t>)</a:t>
            </a:r>
            <a:endParaRPr lang="en-GB" sz="2000" dirty="0">
              <a:solidFill>
                <a:schemeClr val="tx1"/>
              </a:solidFill>
              <a:ea typeface="Calibri"/>
              <a:cs typeface="Times New Roman"/>
            </a:endParaRPr>
          </a:p>
        </p:txBody>
      </p:sp>
    </p:spTree>
    <p:extLst>
      <p:ext uri="{BB962C8B-B14F-4D97-AF65-F5344CB8AC3E}">
        <p14:creationId xmlns:p14="http://schemas.microsoft.com/office/powerpoint/2010/main" val="1822570218"/>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368151"/>
          </a:xfrm>
        </p:spPr>
        <p:txBody>
          <a:bodyPr>
            <a:normAutofit fontScale="90000"/>
          </a:bodyPr>
          <a:lstStyle/>
          <a:p>
            <a:pPr lvl="0">
              <a:lnSpc>
                <a:spcPct val="150000"/>
              </a:lnSpc>
              <a:spcBef>
                <a:spcPct val="20000"/>
              </a:spcBef>
              <a:tabLst>
                <a:tab pos="1314450" algn="l"/>
              </a:tabLst>
            </a:pPr>
            <a:r>
              <a:rPr lang="en-US" sz="1400" b="1" dirty="0" smtClean="0">
                <a:solidFill>
                  <a:prstClr val="black">
                    <a:tint val="75000"/>
                  </a:prstClr>
                </a:solidFill>
                <a:latin typeface="Times New Roman"/>
                <a:ea typeface="Times New Roman"/>
                <a:cs typeface="Times New Roman"/>
              </a:rPr>
              <a:t/>
            </a:r>
            <a:br>
              <a:rPr lang="en-US" sz="1400" b="1" dirty="0" smtClean="0">
                <a:solidFill>
                  <a:prstClr val="black">
                    <a:tint val="75000"/>
                  </a:prstClr>
                </a:solidFill>
                <a:latin typeface="Times New Roman"/>
                <a:ea typeface="Times New Roman"/>
                <a:cs typeface="Times New Roman"/>
              </a:rPr>
            </a:br>
            <a:r>
              <a:rPr lang="en-US" sz="1400" b="1" dirty="0">
                <a:solidFill>
                  <a:prstClr val="black">
                    <a:tint val="75000"/>
                  </a:prstClr>
                </a:solidFill>
                <a:latin typeface="Times New Roman"/>
                <a:ea typeface="Times New Roman"/>
                <a:cs typeface="Times New Roman"/>
              </a:rPr>
              <a:t/>
            </a:r>
            <a:br>
              <a:rPr lang="en-US" sz="1400" b="1" dirty="0">
                <a:solidFill>
                  <a:prstClr val="black">
                    <a:tint val="75000"/>
                  </a:prstClr>
                </a:solidFill>
                <a:latin typeface="Times New Roman"/>
                <a:ea typeface="Times New Roman"/>
                <a:cs typeface="Times New Roman"/>
              </a:rPr>
            </a:br>
            <a:r>
              <a:rPr lang="en-US" sz="1400" b="1" dirty="0" smtClean="0">
                <a:solidFill>
                  <a:prstClr val="black">
                    <a:tint val="75000"/>
                  </a:prstClr>
                </a:solidFill>
                <a:latin typeface="Times New Roman"/>
                <a:ea typeface="Times New Roman"/>
                <a:cs typeface="Times New Roman"/>
              </a:rPr>
              <a:t/>
            </a:r>
            <a:br>
              <a:rPr lang="en-US" sz="1400" b="1" dirty="0" smtClean="0">
                <a:solidFill>
                  <a:prstClr val="black">
                    <a:tint val="75000"/>
                  </a:prstClr>
                </a:solidFill>
                <a:latin typeface="Times New Roman"/>
                <a:ea typeface="Times New Roman"/>
                <a:cs typeface="Times New Roman"/>
              </a:rPr>
            </a:br>
            <a:r>
              <a:rPr lang="en-US" sz="3600" b="1" dirty="0" smtClean="0">
                <a:solidFill>
                  <a:srgbClr val="00FF00"/>
                </a:solidFill>
                <a:latin typeface="Times New Roman"/>
                <a:ea typeface="Times New Roman"/>
                <a:cs typeface="Times New Roman"/>
              </a:rPr>
              <a:t>SCORING </a:t>
            </a:r>
            <a:r>
              <a:rPr lang="en-US" sz="3600" b="1" dirty="0">
                <a:solidFill>
                  <a:srgbClr val="00FF00"/>
                </a:solidFill>
                <a:latin typeface="Times New Roman"/>
                <a:ea typeface="Times New Roman"/>
                <a:cs typeface="Times New Roman"/>
              </a:rPr>
              <a:t>IN TENNIS</a:t>
            </a:r>
            <a:r>
              <a:rPr lang="en-GB" sz="3600" dirty="0">
                <a:solidFill>
                  <a:srgbClr val="00FF00"/>
                </a:solidFill>
                <a:ea typeface="Calibri"/>
                <a:cs typeface="Times New Roman"/>
              </a:rPr>
              <a:t/>
            </a:r>
            <a:br>
              <a:rPr lang="en-GB" sz="3600" dirty="0">
                <a:solidFill>
                  <a:srgbClr val="00FF00"/>
                </a:solidFill>
                <a:ea typeface="Calibri"/>
                <a:cs typeface="Times New Roman"/>
              </a:rPr>
            </a:br>
            <a:endParaRPr lang="en-GB" sz="8900" dirty="0">
              <a:solidFill>
                <a:srgbClr val="00FF00"/>
              </a:solidFill>
            </a:endParaRPr>
          </a:p>
        </p:txBody>
      </p:sp>
      <p:sp>
        <p:nvSpPr>
          <p:cNvPr id="3" name="Subtitle 2"/>
          <p:cNvSpPr>
            <a:spLocks noGrp="1"/>
          </p:cNvSpPr>
          <p:nvPr>
            <p:ph type="subTitle" idx="1"/>
          </p:nvPr>
        </p:nvSpPr>
        <p:spPr>
          <a:xfrm>
            <a:off x="611560" y="764704"/>
            <a:ext cx="7992888" cy="5760640"/>
          </a:xfrm>
        </p:spPr>
        <p:txBody>
          <a:bodyPr>
            <a:normAutofit/>
          </a:bodyPr>
          <a:lstStyle/>
          <a:p>
            <a:pPr lvl="0" algn="just">
              <a:lnSpc>
                <a:spcPct val="150000"/>
              </a:lnSpc>
              <a:tabLst>
                <a:tab pos="1314450" algn="l"/>
              </a:tabLst>
            </a:pPr>
            <a:r>
              <a:rPr lang="en-US" sz="2800" dirty="0">
                <a:solidFill>
                  <a:schemeClr val="tx1"/>
                </a:solidFill>
                <a:latin typeface="Times New Roman"/>
                <a:ea typeface="Times New Roman"/>
                <a:cs typeface="Times New Roman"/>
              </a:rPr>
              <a:t>4 points			</a:t>
            </a:r>
            <a:r>
              <a:rPr lang="en-US" sz="2800" dirty="0" smtClean="0">
                <a:solidFill>
                  <a:schemeClr val="tx1"/>
                </a:solidFill>
                <a:latin typeface="Times New Roman"/>
                <a:ea typeface="Times New Roman"/>
                <a:cs typeface="Times New Roman"/>
              </a:rPr>
              <a:t>  3 </a:t>
            </a:r>
            <a:r>
              <a:rPr lang="en-US" sz="2800" dirty="0">
                <a:solidFill>
                  <a:schemeClr val="tx1"/>
                </a:solidFill>
                <a:latin typeface="Times New Roman"/>
                <a:ea typeface="Times New Roman"/>
                <a:cs typeface="Times New Roman"/>
              </a:rPr>
              <a:t>points	</a:t>
            </a:r>
            <a:r>
              <a:rPr lang="en-US" sz="2800" dirty="0" smtClean="0">
                <a:solidFill>
                  <a:schemeClr val="tx1"/>
                </a:solidFill>
                <a:latin typeface="Times New Roman"/>
                <a:ea typeface="Times New Roman"/>
                <a:cs typeface="Times New Roman"/>
              </a:rPr>
              <a:t>   Advantage </a:t>
            </a:r>
            <a:r>
              <a:rPr lang="en-US" sz="2800" dirty="0">
                <a:solidFill>
                  <a:schemeClr val="tx1"/>
                </a:solidFill>
                <a:latin typeface="Times New Roman"/>
                <a:ea typeface="Times New Roman"/>
                <a:cs typeface="Times New Roman"/>
              </a:rPr>
              <a:t>IN</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3 points			</a:t>
            </a:r>
            <a:r>
              <a:rPr lang="en-US" sz="2800" dirty="0" smtClean="0">
                <a:solidFill>
                  <a:schemeClr val="tx1"/>
                </a:solidFill>
                <a:latin typeface="Times New Roman"/>
                <a:ea typeface="Times New Roman"/>
                <a:cs typeface="Times New Roman"/>
              </a:rPr>
              <a:t>  4 </a:t>
            </a:r>
            <a:r>
              <a:rPr lang="en-US" sz="2800" dirty="0">
                <a:solidFill>
                  <a:schemeClr val="tx1"/>
                </a:solidFill>
                <a:latin typeface="Times New Roman"/>
                <a:ea typeface="Times New Roman"/>
                <a:cs typeface="Times New Roman"/>
              </a:rPr>
              <a:t>points	</a:t>
            </a:r>
            <a:r>
              <a:rPr lang="en-US" sz="2800" dirty="0" smtClean="0">
                <a:solidFill>
                  <a:schemeClr val="tx1"/>
                </a:solidFill>
                <a:latin typeface="Times New Roman"/>
                <a:ea typeface="Times New Roman"/>
                <a:cs typeface="Times New Roman"/>
              </a:rPr>
              <a:t>   Advantage </a:t>
            </a:r>
            <a:r>
              <a:rPr lang="en-US" sz="2800" dirty="0">
                <a:solidFill>
                  <a:schemeClr val="tx1"/>
                </a:solidFill>
                <a:latin typeface="Times New Roman"/>
                <a:ea typeface="Times New Roman"/>
                <a:cs typeface="Times New Roman"/>
              </a:rPr>
              <a:t>OUT</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5 points			</a:t>
            </a:r>
            <a:r>
              <a:rPr lang="en-US" sz="2800" dirty="0" smtClean="0">
                <a:solidFill>
                  <a:schemeClr val="tx1"/>
                </a:solidFill>
                <a:latin typeface="Times New Roman"/>
                <a:ea typeface="Times New Roman"/>
                <a:cs typeface="Times New Roman"/>
              </a:rPr>
              <a:t>  3 </a:t>
            </a:r>
            <a:r>
              <a:rPr lang="en-US" sz="2800" dirty="0">
                <a:solidFill>
                  <a:schemeClr val="tx1"/>
                </a:solidFill>
                <a:latin typeface="Times New Roman"/>
                <a:ea typeface="Times New Roman"/>
                <a:cs typeface="Times New Roman"/>
              </a:rPr>
              <a:t>points	</a:t>
            </a:r>
            <a:r>
              <a:rPr lang="en-US" sz="2800" dirty="0" smtClean="0">
                <a:solidFill>
                  <a:schemeClr val="tx1"/>
                </a:solidFill>
                <a:latin typeface="Times New Roman"/>
                <a:ea typeface="Times New Roman"/>
                <a:cs typeface="Times New Roman"/>
              </a:rPr>
              <a:t>    Game</a:t>
            </a:r>
            <a:r>
              <a:rPr lang="en-US" sz="2800" dirty="0">
                <a:solidFill>
                  <a:schemeClr val="tx1"/>
                </a:solidFill>
                <a:latin typeface="Times New Roman"/>
                <a:ea typeface="Times New Roman"/>
                <a:cs typeface="Times New Roman"/>
              </a:rPr>
              <a:t>, Server</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3 points			</a:t>
            </a:r>
            <a:r>
              <a:rPr lang="en-US" sz="2800" dirty="0" smtClean="0">
                <a:solidFill>
                  <a:schemeClr val="tx1"/>
                </a:solidFill>
                <a:latin typeface="Times New Roman"/>
                <a:ea typeface="Times New Roman"/>
                <a:cs typeface="Times New Roman"/>
              </a:rPr>
              <a:t>  5 </a:t>
            </a:r>
            <a:r>
              <a:rPr lang="en-US" sz="2800" dirty="0">
                <a:solidFill>
                  <a:schemeClr val="tx1"/>
                </a:solidFill>
                <a:latin typeface="Times New Roman"/>
                <a:ea typeface="Times New Roman"/>
                <a:cs typeface="Times New Roman"/>
              </a:rPr>
              <a:t>points	</a:t>
            </a:r>
            <a:r>
              <a:rPr lang="en-US" sz="2800" dirty="0" smtClean="0">
                <a:solidFill>
                  <a:schemeClr val="tx1"/>
                </a:solidFill>
                <a:latin typeface="Times New Roman"/>
                <a:ea typeface="Times New Roman"/>
                <a:cs typeface="Times New Roman"/>
              </a:rPr>
              <a:t>     Game</a:t>
            </a:r>
            <a:r>
              <a:rPr lang="en-US" sz="2800" dirty="0">
                <a:solidFill>
                  <a:schemeClr val="tx1"/>
                </a:solidFill>
                <a:latin typeface="Times New Roman"/>
                <a:ea typeface="Times New Roman"/>
                <a:cs typeface="Times New Roman"/>
              </a:rPr>
              <a:t>, </a:t>
            </a:r>
            <a:r>
              <a:rPr lang="en-US" sz="2800" dirty="0" smtClean="0">
                <a:solidFill>
                  <a:schemeClr val="tx1"/>
                </a:solidFill>
                <a:latin typeface="Times New Roman"/>
                <a:ea typeface="Times New Roman"/>
                <a:cs typeface="Times New Roman"/>
              </a:rPr>
              <a:t>Receiver</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1 point			</a:t>
            </a:r>
            <a:r>
              <a:rPr lang="en-US" sz="2800" dirty="0" smtClean="0">
                <a:solidFill>
                  <a:schemeClr val="tx1"/>
                </a:solidFill>
                <a:latin typeface="Times New Roman"/>
                <a:ea typeface="Times New Roman"/>
                <a:cs typeface="Times New Roman"/>
              </a:rPr>
              <a:t>  1 point                        15 </a:t>
            </a:r>
            <a:r>
              <a:rPr lang="en-US" sz="2800" dirty="0">
                <a:solidFill>
                  <a:schemeClr val="tx1"/>
                </a:solidFill>
                <a:latin typeface="Times New Roman"/>
                <a:ea typeface="Times New Roman"/>
                <a:cs typeface="Times New Roman"/>
              </a:rPr>
              <a:t>All</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2 points			</a:t>
            </a:r>
            <a:r>
              <a:rPr lang="en-US" sz="2800" dirty="0" smtClean="0">
                <a:solidFill>
                  <a:schemeClr val="tx1"/>
                </a:solidFill>
                <a:latin typeface="Times New Roman"/>
                <a:ea typeface="Times New Roman"/>
                <a:cs typeface="Times New Roman"/>
              </a:rPr>
              <a:t>   2 points                      30 </a:t>
            </a:r>
            <a:r>
              <a:rPr lang="en-US" sz="2800" dirty="0">
                <a:solidFill>
                  <a:schemeClr val="tx1"/>
                </a:solidFill>
                <a:latin typeface="Times New Roman"/>
                <a:ea typeface="Times New Roman"/>
                <a:cs typeface="Times New Roman"/>
              </a:rPr>
              <a:t>All</a:t>
            </a:r>
            <a:endParaRPr lang="en-GB" sz="2400" dirty="0">
              <a:solidFill>
                <a:schemeClr val="tx1"/>
              </a:solidFill>
              <a:ea typeface="Calibri"/>
              <a:cs typeface="Times New Roman"/>
            </a:endParaRPr>
          </a:p>
          <a:p>
            <a:pPr lvl="0" algn="just">
              <a:lnSpc>
                <a:spcPct val="150000"/>
              </a:lnSpc>
              <a:tabLst>
                <a:tab pos="1314450" algn="l"/>
              </a:tabLst>
            </a:pPr>
            <a:r>
              <a:rPr lang="en-US" sz="2800" dirty="0">
                <a:solidFill>
                  <a:schemeClr val="tx1"/>
                </a:solidFill>
                <a:latin typeface="Times New Roman"/>
                <a:ea typeface="Times New Roman"/>
                <a:cs typeface="Times New Roman"/>
              </a:rPr>
              <a:t>3 points			</a:t>
            </a:r>
            <a:r>
              <a:rPr lang="en-US" sz="2800" dirty="0" smtClean="0">
                <a:solidFill>
                  <a:schemeClr val="tx1"/>
                </a:solidFill>
                <a:latin typeface="Times New Roman"/>
                <a:ea typeface="Times New Roman"/>
                <a:cs typeface="Times New Roman"/>
              </a:rPr>
              <a:t>3 </a:t>
            </a:r>
            <a:r>
              <a:rPr lang="en-US" sz="2800" dirty="0">
                <a:solidFill>
                  <a:schemeClr val="tx1"/>
                </a:solidFill>
                <a:latin typeface="Times New Roman"/>
                <a:ea typeface="Times New Roman"/>
                <a:cs typeface="Times New Roman"/>
              </a:rPr>
              <a:t>points		</a:t>
            </a:r>
            <a:r>
              <a:rPr lang="en-US" sz="2800" dirty="0" smtClean="0">
                <a:solidFill>
                  <a:schemeClr val="tx1"/>
                </a:solidFill>
                <a:latin typeface="Times New Roman"/>
                <a:ea typeface="Times New Roman"/>
                <a:cs typeface="Times New Roman"/>
              </a:rPr>
              <a:t>     DEUCE</a:t>
            </a:r>
            <a:endParaRPr lang="en-GB" sz="2400" dirty="0">
              <a:solidFill>
                <a:schemeClr val="tx1"/>
              </a:solidFill>
              <a:ea typeface="Calibri"/>
              <a:cs typeface="Times New Roman"/>
            </a:endParaRPr>
          </a:p>
          <a:p>
            <a:pPr lvl="0"/>
            <a:endParaRPr lang="en-GB" sz="2400" dirty="0">
              <a:solidFill>
                <a:schemeClr val="tx1"/>
              </a:solidFill>
            </a:endParaRPr>
          </a:p>
          <a:p>
            <a:endParaRPr lang="en-GB" sz="7200" dirty="0">
              <a:solidFill>
                <a:schemeClr val="tx1"/>
              </a:solidFill>
            </a:endParaRPr>
          </a:p>
        </p:txBody>
      </p:sp>
    </p:spTree>
    <p:extLst>
      <p:ext uri="{BB962C8B-B14F-4D97-AF65-F5344CB8AC3E}">
        <p14:creationId xmlns:p14="http://schemas.microsoft.com/office/powerpoint/2010/main" val="2316494921"/>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080119"/>
          </a:xfrm>
        </p:spPr>
        <p:txBody>
          <a:bodyPr>
            <a:normAutofit fontScale="90000"/>
          </a:bodyPr>
          <a:lstStyle/>
          <a:p>
            <a:pPr lvl="0">
              <a:lnSpc>
                <a:spcPct val="150000"/>
              </a:lnSpc>
              <a:spcBef>
                <a:spcPct val="20000"/>
              </a:spcBef>
              <a:tabLst>
                <a:tab pos="1314450" algn="l"/>
              </a:tabLst>
            </a:pPr>
            <a:r>
              <a:rPr lang="en-US" sz="2800" dirty="0" smtClean="0">
                <a:solidFill>
                  <a:srgbClr val="00FF00"/>
                </a:solidFill>
                <a:latin typeface="Times New Roman"/>
                <a:ea typeface="Times New Roman"/>
                <a:cs typeface="Times New Roman"/>
              </a:rPr>
              <a:t/>
            </a:r>
            <a:br>
              <a:rPr lang="en-US" sz="2800" dirty="0" smtClean="0">
                <a:solidFill>
                  <a:srgbClr val="00FF00"/>
                </a:solidFill>
                <a:latin typeface="Times New Roman"/>
                <a:ea typeface="Times New Roman"/>
                <a:cs typeface="Times New Roman"/>
              </a:rPr>
            </a:br>
            <a:r>
              <a:rPr lang="en-US" sz="2800" dirty="0" smtClean="0">
                <a:solidFill>
                  <a:srgbClr val="00FF00"/>
                </a:solidFill>
                <a:latin typeface="Times New Roman"/>
                <a:ea typeface="Times New Roman"/>
                <a:cs typeface="Times New Roman"/>
              </a:rPr>
              <a:t>1</a:t>
            </a:r>
            <a:r>
              <a:rPr lang="en-US" sz="2800" dirty="0">
                <a:solidFill>
                  <a:srgbClr val="00FF00"/>
                </a:solidFill>
                <a:latin typeface="Times New Roman"/>
                <a:ea typeface="Times New Roman"/>
                <a:cs typeface="Times New Roman"/>
              </a:rPr>
              <a:t>.     </a:t>
            </a:r>
            <a:r>
              <a:rPr lang="en-US" sz="2800" u="sng" dirty="0">
                <a:solidFill>
                  <a:srgbClr val="00FF00"/>
                </a:solidFill>
                <a:latin typeface="Times New Roman"/>
                <a:ea typeface="Times New Roman"/>
                <a:cs typeface="Times New Roman"/>
              </a:rPr>
              <a:t>The Scoring of the Game:</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467544" y="836712"/>
            <a:ext cx="8280920" cy="5328592"/>
          </a:xfrm>
        </p:spPr>
        <p:txBody>
          <a:bodyPr>
            <a:normAutofit fontScale="92500" lnSpcReduction="20000"/>
          </a:bodyPr>
          <a:lstStyle/>
          <a:p>
            <a:pPr algn="just">
              <a:lnSpc>
                <a:spcPct val="150000"/>
              </a:lnSpc>
              <a:spcAft>
                <a:spcPts val="0"/>
              </a:spcAft>
              <a:tabLst>
                <a:tab pos="1314450" algn="l"/>
              </a:tabLst>
            </a:pPr>
            <a:r>
              <a:rPr lang="en-US" sz="3500" dirty="0" smtClean="0">
                <a:solidFill>
                  <a:schemeClr val="tx1"/>
                </a:solidFill>
                <a:latin typeface="Times New Roman"/>
                <a:ea typeface="Times New Roman"/>
                <a:cs typeface="Times New Roman"/>
              </a:rPr>
              <a:t>a</a:t>
            </a:r>
            <a:r>
              <a:rPr lang="en-US" sz="3500" dirty="0">
                <a:solidFill>
                  <a:schemeClr val="tx1"/>
                </a:solidFill>
                <a:latin typeface="Times New Roman"/>
                <a:ea typeface="Times New Roman"/>
                <a:cs typeface="Times New Roman"/>
              </a:rPr>
              <a:t>. The server's score is always called FIRST</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b. Points are scored as follows:</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1.   No points---Love</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2.  1st point---15</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3.  2nd point---30</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4.  3rd point---40</a:t>
            </a:r>
            <a:endParaRPr lang="en-GB" sz="3000" dirty="0">
              <a:solidFill>
                <a:schemeClr val="tx1"/>
              </a:solidFill>
              <a:ea typeface="Calibri"/>
              <a:cs typeface="Times New Roman"/>
            </a:endParaRPr>
          </a:p>
          <a:p>
            <a:pPr algn="just">
              <a:lnSpc>
                <a:spcPct val="150000"/>
              </a:lnSpc>
              <a:spcAft>
                <a:spcPts val="0"/>
              </a:spcAft>
              <a:tabLst>
                <a:tab pos="1314450" algn="l"/>
              </a:tabLst>
            </a:pPr>
            <a:r>
              <a:rPr lang="en-US" sz="3500" dirty="0">
                <a:solidFill>
                  <a:schemeClr val="tx1"/>
                </a:solidFill>
                <a:latin typeface="Times New Roman"/>
                <a:ea typeface="Times New Roman"/>
                <a:cs typeface="Times New Roman"/>
              </a:rPr>
              <a:t>             5.  4th point---Game</a:t>
            </a:r>
            <a:endParaRPr lang="en-GB" sz="30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653461150"/>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06680" cy="908719"/>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764704"/>
            <a:ext cx="8568952" cy="5544616"/>
          </a:xfrm>
        </p:spPr>
        <p:txBody>
          <a:bodyPr>
            <a:normAutofit fontScale="92500"/>
          </a:bodyPr>
          <a:lstStyle/>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6.  "Deuce"---each side has 3 points (One side must now win 2 </a:t>
            </a:r>
            <a:r>
              <a:rPr lang="en-US" dirty="0" smtClean="0">
                <a:solidFill>
                  <a:schemeClr val="tx1"/>
                </a:solidFill>
                <a:latin typeface="Times New Roman"/>
                <a:ea typeface="Times New Roman"/>
                <a:cs typeface="Times New Roman"/>
              </a:rPr>
              <a:t> consecutive </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points </a:t>
            </a:r>
            <a:r>
              <a:rPr lang="en-US" dirty="0">
                <a:solidFill>
                  <a:schemeClr val="tx1"/>
                </a:solidFill>
                <a:latin typeface="Times New Roman"/>
                <a:ea typeface="Times New Roman"/>
                <a:cs typeface="Times New Roman"/>
              </a:rPr>
              <a:t>to win the game)</a:t>
            </a: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7.  "Advantage"---The first point after deuce. </a:t>
            </a:r>
            <a:endParaRPr lang="en-GB" sz="2800" dirty="0">
              <a:solidFill>
                <a:schemeClr val="tx1"/>
              </a:solidFill>
              <a:ea typeface="Calibri"/>
              <a:cs typeface="Times New Roman"/>
            </a:endParaRPr>
          </a:p>
          <a:p>
            <a:pPr>
              <a:lnSpc>
                <a:spcPct val="150000"/>
              </a:lnSpc>
              <a:spcAft>
                <a:spcPts val="0"/>
              </a:spcAft>
              <a:tabLst>
                <a:tab pos="1314450" algn="l"/>
              </a:tabLst>
            </a:pPr>
            <a:r>
              <a:rPr lang="en-US" dirty="0" smtClean="0">
                <a:solidFill>
                  <a:schemeClr val="tx1"/>
                </a:solidFill>
                <a:latin typeface="Times New Roman"/>
                <a:ea typeface="Times New Roman"/>
                <a:cs typeface="Times New Roman"/>
              </a:rPr>
              <a:t>a</a:t>
            </a:r>
            <a:r>
              <a:rPr lang="en-US" dirty="0">
                <a:solidFill>
                  <a:schemeClr val="tx1"/>
                </a:solidFill>
                <a:latin typeface="Times New Roman"/>
                <a:ea typeface="Times New Roman"/>
                <a:cs typeface="Times New Roman"/>
              </a:rPr>
              <a:t>. If the server wins the first point after deuce, the </a:t>
            </a:r>
            <a:r>
              <a:rPr lang="en-US" dirty="0" smtClean="0">
                <a:solidFill>
                  <a:schemeClr val="tx1"/>
                </a:solidFill>
                <a:latin typeface="Times New Roman"/>
                <a:ea typeface="Times New Roman"/>
                <a:cs typeface="Times New Roman"/>
              </a:rPr>
              <a:t>   score </a:t>
            </a:r>
            <a:r>
              <a:rPr lang="en-US" dirty="0">
                <a:solidFill>
                  <a:schemeClr val="tx1"/>
                </a:solidFill>
                <a:latin typeface="Times New Roman"/>
                <a:ea typeface="Times New Roman"/>
                <a:cs typeface="Times New Roman"/>
              </a:rPr>
              <a:t>is </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called "</a:t>
            </a:r>
            <a:r>
              <a:rPr lang="en-US" u="sng" dirty="0" smtClean="0">
                <a:solidFill>
                  <a:schemeClr val="tx1"/>
                </a:solidFill>
                <a:latin typeface="Times New Roman"/>
                <a:ea typeface="Times New Roman"/>
                <a:cs typeface="Times New Roman"/>
              </a:rPr>
              <a:t>Advantage</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IN".</a:t>
            </a:r>
            <a:endParaRPr lang="en-GB" sz="2800" dirty="0">
              <a:solidFill>
                <a:schemeClr val="tx1"/>
              </a:solidFill>
              <a:ea typeface="Calibri"/>
              <a:cs typeface="Times New Roman"/>
            </a:endParaRPr>
          </a:p>
          <a:p>
            <a:pPr>
              <a:lnSpc>
                <a:spcPct val="150000"/>
              </a:lnSpc>
              <a:spcAft>
                <a:spcPts val="0"/>
              </a:spcAft>
              <a:tabLst>
                <a:tab pos="1314450" algn="l"/>
              </a:tabLs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b</a:t>
            </a:r>
            <a:r>
              <a:rPr lang="en-US" dirty="0">
                <a:solidFill>
                  <a:schemeClr val="tx1"/>
                </a:solidFill>
                <a:latin typeface="Times New Roman"/>
                <a:ea typeface="Times New Roman"/>
                <a:cs typeface="Times New Roman"/>
              </a:rPr>
              <a:t>. If the receiver wins the first point after deuce, the score </a:t>
            </a:r>
            <a:r>
              <a:rPr lang="en-US" dirty="0" smtClean="0">
                <a:solidFill>
                  <a:schemeClr val="tx1"/>
                </a:solidFill>
                <a:latin typeface="Times New Roman"/>
                <a:ea typeface="Times New Roman"/>
                <a:cs typeface="Times New Roman"/>
              </a:rPr>
              <a:t>is</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called "</a:t>
            </a:r>
            <a:r>
              <a:rPr lang="en-US" u="sng" dirty="0" smtClean="0">
                <a:solidFill>
                  <a:schemeClr val="tx1"/>
                </a:solidFill>
                <a:latin typeface="Times New Roman"/>
                <a:ea typeface="Times New Roman"/>
                <a:cs typeface="Times New Roman"/>
              </a:rPr>
              <a:t>Advantage</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OUT".</a:t>
            </a:r>
            <a:endParaRPr lang="en-GB" dirty="0">
              <a:solidFill>
                <a:schemeClr val="tx1"/>
              </a:solidFill>
            </a:endParaRPr>
          </a:p>
        </p:txBody>
      </p:sp>
    </p:spTree>
    <p:extLst>
      <p:ext uri="{BB962C8B-B14F-4D97-AF65-F5344CB8AC3E}">
        <p14:creationId xmlns:p14="http://schemas.microsoft.com/office/powerpoint/2010/main" val="3555884719"/>
      </p:ext>
    </p:extLst>
  </p:cSld>
  <p:clrMapOvr>
    <a:masterClrMapping/>
  </p:clrMapOvr>
  <mc:AlternateContent xmlns:mc="http://schemas.openxmlformats.org/markup-compatibility/2006" xmlns:p14="http://schemas.microsoft.com/office/powerpoint/2010/main">
    <mc:Choice Requires="p14">
      <p:transition spd="slow" p14:dur="1300">
        <p14:pan dir="u"/>
      </p:transition>
    </mc:Choice>
    <mc:Fallback xmlns="">
      <p:transition spd="slow">
        <p:fade/>
      </p:transition>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35796"/>
            <a:ext cx="7772400" cy="1008111"/>
          </a:xfrm>
        </p:spPr>
        <p:txBody>
          <a:bodyPr>
            <a:normAutofit fontScale="90000"/>
          </a:bodyPr>
          <a:lstStyle/>
          <a:p>
            <a:pPr lvl="0">
              <a:lnSpc>
                <a:spcPct val="150000"/>
              </a:lnSpc>
              <a:spcBef>
                <a:spcPct val="20000"/>
              </a:spcBef>
              <a:tabLst>
                <a:tab pos="1314450" algn="l"/>
              </a:tabLst>
            </a:pPr>
            <a:r>
              <a:rPr lang="en-US" sz="2000" dirty="0" smtClean="0">
                <a:solidFill>
                  <a:prstClr val="black">
                    <a:tint val="75000"/>
                  </a:prstClr>
                </a:solidFill>
                <a:latin typeface="Times New Roman"/>
                <a:ea typeface="Times New Roman"/>
                <a:cs typeface="Times New Roman"/>
              </a:rPr>
              <a:t/>
            </a:r>
            <a:br>
              <a:rPr lang="en-US" sz="2000" dirty="0" smtClean="0">
                <a:solidFill>
                  <a:prstClr val="black">
                    <a:tint val="75000"/>
                  </a:prstClr>
                </a:solidFill>
                <a:latin typeface="Times New Roman"/>
                <a:ea typeface="Times New Roman"/>
                <a:cs typeface="Times New Roman"/>
              </a:rPr>
            </a:br>
            <a:r>
              <a:rPr lang="en-US" sz="3100" dirty="0" smtClean="0">
                <a:solidFill>
                  <a:srgbClr val="00FF00"/>
                </a:solidFill>
                <a:latin typeface="Times New Roman"/>
                <a:ea typeface="Times New Roman"/>
                <a:cs typeface="Times New Roman"/>
              </a:rPr>
              <a:t>2</a:t>
            </a:r>
            <a:r>
              <a:rPr lang="en-US" sz="3100" dirty="0">
                <a:solidFill>
                  <a:srgbClr val="00FF00"/>
                </a:solidFill>
                <a:latin typeface="Times New Roman"/>
                <a:ea typeface="Times New Roman"/>
                <a:cs typeface="Times New Roman"/>
              </a:rPr>
              <a:t>.     </a:t>
            </a:r>
            <a:r>
              <a:rPr lang="en-US" sz="3100" u="sng" dirty="0">
                <a:solidFill>
                  <a:srgbClr val="00FF00"/>
                </a:solidFill>
                <a:latin typeface="Times New Roman"/>
                <a:ea typeface="Times New Roman"/>
                <a:cs typeface="Times New Roman"/>
              </a:rPr>
              <a:t>The Scoring of a Set:</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251520" y="548680"/>
            <a:ext cx="8496944" cy="6048672"/>
          </a:xfrm>
        </p:spPr>
        <p:txBody>
          <a:bodyPr>
            <a:normAutofit fontScale="85000" lnSpcReduction="20000"/>
          </a:bodyPr>
          <a:lstStyle/>
          <a:p>
            <a:pPr algn="just">
              <a:lnSpc>
                <a:spcPct val="150000"/>
              </a:lnSpc>
              <a:spcAft>
                <a:spcPts val="0"/>
              </a:spcAft>
              <a:tabLst>
                <a:tab pos="1314450" algn="l"/>
              </a:tabLst>
            </a:pPr>
            <a:r>
              <a:rPr lang="en-US" dirty="0" smtClean="0">
                <a:solidFill>
                  <a:schemeClr val="tx1"/>
                </a:solidFill>
                <a:latin typeface="Times New Roman"/>
                <a:ea typeface="Times New Roman"/>
                <a:cs typeface="Times New Roman"/>
              </a:rPr>
              <a:t>a</a:t>
            </a:r>
            <a:r>
              <a:rPr lang="en-US" dirty="0">
                <a:solidFill>
                  <a:schemeClr val="tx1"/>
                </a:solidFill>
                <a:latin typeface="Times New Roman"/>
                <a:ea typeface="Times New Roman"/>
                <a:cs typeface="Times New Roman"/>
              </a:rPr>
              <a:t>. The side first winning six games (6) wins the SET, provided it is ahead by at </a:t>
            </a:r>
            <a:r>
              <a:rPr lang="en-GB" sz="2800" dirty="0" smtClean="0">
                <a:solidFill>
                  <a:schemeClr val="tx1"/>
                </a:solidFill>
                <a:ea typeface="Times New Roman"/>
                <a:cs typeface="Times New Roman"/>
              </a:rPr>
              <a:t> </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least 2 games.  (If the score is 6—7 or 5—6, play continues until </a:t>
            </a:r>
            <a:r>
              <a:rPr lang="en-US" dirty="0" smtClean="0">
                <a:solidFill>
                  <a:schemeClr val="tx1"/>
                </a:solidFill>
                <a:latin typeface="Times New Roman"/>
                <a:ea typeface="Times New Roman"/>
                <a:cs typeface="Times New Roman"/>
              </a:rPr>
              <a:t>someone </a:t>
            </a:r>
            <a:r>
              <a:rPr lang="en-US" dirty="0">
                <a:solidFill>
                  <a:schemeClr val="tx1"/>
                </a:solidFill>
                <a:latin typeface="Times New Roman"/>
                <a:ea typeface="Times New Roman"/>
                <a:cs typeface="Times New Roman"/>
              </a:rPr>
              <a:t>gets 2 games </a:t>
            </a:r>
            <a:r>
              <a:rPr lang="en-US" dirty="0" smtClean="0">
                <a:solidFill>
                  <a:schemeClr val="tx1"/>
                </a:solidFill>
                <a:latin typeface="Times New Roman"/>
                <a:ea typeface="Times New Roman"/>
                <a:cs typeface="Times New Roman"/>
              </a:rPr>
              <a:t>  ahead</a:t>
            </a:r>
            <a:r>
              <a:rPr lang="en-US" dirty="0">
                <a:solidFill>
                  <a:schemeClr val="tx1"/>
                </a:solidFill>
                <a:latin typeface="Times New Roman"/>
                <a:ea typeface="Times New Roman"/>
                <a:cs typeface="Times New Roman"/>
              </a:rPr>
              <a:t>.  For example:  6--8 or 5--7, etc.)</a:t>
            </a: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b. An average set takes about 30 minutes to complete.</a:t>
            </a: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smtClean="0">
                <a:solidFill>
                  <a:srgbClr val="00FF00"/>
                </a:solidFill>
                <a:latin typeface="Times New Roman"/>
                <a:ea typeface="Times New Roman"/>
                <a:cs typeface="Times New Roman"/>
              </a:rPr>
              <a:t>                        3</a:t>
            </a:r>
            <a:r>
              <a:rPr lang="en-US" dirty="0">
                <a:solidFill>
                  <a:srgbClr val="00FF00"/>
                </a:solidFill>
                <a:latin typeface="Times New Roman"/>
                <a:ea typeface="Times New Roman"/>
                <a:cs typeface="Times New Roman"/>
              </a:rPr>
              <a:t>.     </a:t>
            </a:r>
            <a:r>
              <a:rPr lang="en-US" u="sng" dirty="0">
                <a:solidFill>
                  <a:srgbClr val="00FF00"/>
                </a:solidFill>
                <a:latin typeface="Times New Roman"/>
                <a:ea typeface="Times New Roman"/>
                <a:cs typeface="Times New Roman"/>
              </a:rPr>
              <a:t>The Scoring of a Match:</a:t>
            </a:r>
            <a:endParaRPr lang="en-GB" sz="2800" dirty="0">
              <a:solidFill>
                <a:srgbClr val="00FF00"/>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a</a:t>
            </a:r>
            <a:r>
              <a:rPr lang="en-US" dirty="0">
                <a:solidFill>
                  <a:schemeClr val="tx1"/>
                </a:solidFill>
                <a:latin typeface="Times New Roman"/>
                <a:ea typeface="Times New Roman"/>
                <a:cs typeface="Times New Roman"/>
              </a:rPr>
              <a:t>. A MATCH consists of the first person or side to win </a:t>
            </a:r>
            <a:r>
              <a:rPr lang="en-US" dirty="0" smtClean="0">
                <a:solidFill>
                  <a:schemeClr val="tx1"/>
                </a:solidFill>
                <a:latin typeface="Times New Roman"/>
                <a:ea typeface="Times New Roman"/>
                <a:cs typeface="Times New Roman"/>
              </a:rPr>
              <a:t>  two </a:t>
            </a:r>
            <a:r>
              <a:rPr lang="en-US" dirty="0">
                <a:solidFill>
                  <a:schemeClr val="tx1"/>
                </a:solidFill>
                <a:latin typeface="Times New Roman"/>
                <a:ea typeface="Times New Roman"/>
                <a:cs typeface="Times New Roman"/>
              </a:rPr>
              <a:t>of three SETS.</a:t>
            </a: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b. In top men's tournaments, a match may consist of three of five sets.</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966542143"/>
      </p:ext>
    </p:extLst>
  </p:cSld>
  <p:clrMapOvr>
    <a:masterClrMapping/>
  </p:clrMapOvr>
  <mc:AlternateContent xmlns:mc="http://schemas.openxmlformats.org/markup-compatibility/2006" xmlns:p14="http://schemas.microsoft.com/office/powerpoint/2010/main">
    <mc:Choice Requires="p14">
      <p:transition spd="slow" p14:dur="1400">
        <p14:doors dir="vert"/>
      </p:transition>
    </mc:Choice>
    <mc:Fallback xmlns="">
      <p:transition spd="slow">
        <p:fade/>
      </p:transition>
    </mc:Fallback>
  </mc:AlternateContent>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9552" y="260648"/>
            <a:ext cx="7772400" cy="1470025"/>
          </a:xfrm>
        </p:spPr>
        <p:txBody>
          <a:bodyPr>
            <a:normAutofit fontScale="90000"/>
          </a:bodyPr>
          <a:lstStyle/>
          <a:p>
            <a:pPr lvl="0">
              <a:lnSpc>
                <a:spcPct val="150000"/>
              </a:lnSpc>
              <a:spcBef>
                <a:spcPct val="20000"/>
              </a:spcBef>
              <a:tabLst>
                <a:tab pos="1314450" algn="l"/>
              </a:tabLst>
            </a:pPr>
            <a:r>
              <a:rPr lang="en-US" sz="4000" b="1" dirty="0">
                <a:solidFill>
                  <a:srgbClr val="00FF00"/>
                </a:solidFill>
                <a:latin typeface="Times New Roman"/>
                <a:ea typeface="Times New Roman"/>
                <a:cs typeface="Times New Roman"/>
              </a:rPr>
              <a:t>COURT POSITIONS</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r>
              <a:rPr lang="en-US" sz="1000" dirty="0">
                <a:solidFill>
                  <a:prstClr val="black">
                    <a:tint val="75000"/>
                  </a:prstClr>
                </a:solidFill>
                <a:latin typeface="Times New Roman"/>
                <a:ea typeface="Times New Roman"/>
                <a:cs typeface="Times New Roman"/>
              </a:rPr>
              <a:t> </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395536" y="764704"/>
            <a:ext cx="8424936" cy="5544616"/>
          </a:xfrm>
        </p:spPr>
        <p:txBody>
          <a:bodyPr>
            <a:normAutofit fontScale="85000" lnSpcReduction="10000"/>
          </a:bodyPr>
          <a:lstStyle/>
          <a:p>
            <a:pPr algn="just">
              <a:lnSpc>
                <a:spcPct val="150000"/>
              </a:lnSpc>
              <a:spcAft>
                <a:spcPts val="0"/>
              </a:spcAft>
              <a:tabLst>
                <a:tab pos="1314450" algn="l"/>
              </a:tabLst>
            </a:pP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A.  </a:t>
            </a:r>
            <a:r>
              <a:rPr lang="en-US" u="sng" dirty="0">
                <a:solidFill>
                  <a:schemeClr val="tx1"/>
                </a:solidFill>
                <a:latin typeface="Times New Roman"/>
                <a:ea typeface="Times New Roman"/>
                <a:cs typeface="Times New Roman"/>
              </a:rPr>
              <a:t>Server and receiver:</a:t>
            </a:r>
            <a:endParaRPr lang="en-GB" sz="2800" dirty="0">
              <a:solidFill>
                <a:schemeClr val="tx1"/>
              </a:solidFill>
              <a:ea typeface="Calibri"/>
              <a:cs typeface="Times New Roman"/>
            </a:endParaRPr>
          </a:p>
          <a:p>
            <a:pPr algn="just">
              <a:lnSpc>
                <a:spcPct val="150000"/>
              </a:lnSpc>
              <a:spcAft>
                <a:spcPts val="0"/>
              </a:spcAft>
              <a:tabLst>
                <a:tab pos="1314450" algn="l"/>
              </a:tabLst>
            </a:pPr>
            <a:r>
              <a:rPr lang="en-US" dirty="0">
                <a:solidFill>
                  <a:schemeClr val="tx1"/>
                </a:solidFill>
                <a:latin typeface="Times New Roman"/>
                <a:ea typeface="Times New Roman"/>
                <a:cs typeface="Times New Roman"/>
              </a:rPr>
              <a:t>      1.  The server stands close to the baseline and within four feet of the center mark.</a:t>
            </a:r>
            <a:endParaRPr lang="en-GB" sz="2800" dirty="0">
              <a:solidFill>
                <a:schemeClr val="tx1"/>
              </a:solidFill>
              <a:ea typeface="Calibri"/>
              <a:cs typeface="Times New Roman"/>
            </a:endParaRPr>
          </a:p>
          <a:p>
            <a:pPr>
              <a:lnSpc>
                <a:spcPct val="150000"/>
              </a:lnSpc>
              <a:tabLst>
                <a:tab pos="1314450" algn="l"/>
              </a:tabLst>
            </a:pPr>
            <a:r>
              <a:rPr lang="en-US" dirty="0">
                <a:solidFill>
                  <a:schemeClr val="tx1"/>
                </a:solidFill>
                <a:latin typeface="Times New Roman"/>
                <a:ea typeface="Times New Roman"/>
                <a:cs typeface="Times New Roman"/>
              </a:rPr>
              <a:t>2.  The receiver stands near the baseline (inside the baseline for a soft serve or when preparing to attack:  slightly beyond the baseline for a  hard serve) and in a line that bisects the angle where the serve  might be hit.</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2440263523"/>
      </p:ext>
    </p:extLst>
  </p:cSld>
  <p:clrMapOvr>
    <a:masterClrMapping/>
  </p:clrMapOvr>
  <mc:AlternateContent xmlns:mc="http://schemas.openxmlformats.org/markup-compatibility/2006" xmlns:p14="http://schemas.microsoft.com/office/powerpoint/2010/main">
    <mc:Choice Requires="p14">
      <p:transition spd="slow" p14:dur="3400">
        <p14:reveal/>
      </p:transition>
    </mc:Choice>
    <mc:Fallback xmlns="">
      <p:transition spd="slow">
        <p:fade/>
      </p:transition>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728191"/>
          </a:xfrm>
        </p:spPr>
        <p:txBody>
          <a:bodyPr>
            <a:normAutofit fontScale="90000"/>
          </a:bodyPr>
          <a:lstStyle/>
          <a:p>
            <a:pPr lvl="0">
              <a:lnSpc>
                <a:spcPct val="150000"/>
              </a:lnSpc>
              <a:spcBef>
                <a:spcPct val="20000"/>
              </a:spcBef>
              <a:tabLst>
                <a:tab pos="1314450" algn="l"/>
              </a:tabLst>
            </a:pPr>
            <a:r>
              <a:rPr lang="en-US" sz="2800" b="1" dirty="0">
                <a:solidFill>
                  <a:srgbClr val="00FF00"/>
                </a:solidFill>
                <a:latin typeface="Times New Roman"/>
                <a:ea typeface="Times New Roman"/>
                <a:cs typeface="Times New Roman"/>
              </a:rPr>
              <a:t>Game, set, match</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179512" y="836712"/>
            <a:ext cx="8640960" cy="5760640"/>
          </a:xfrm>
        </p:spPr>
        <p:txBody>
          <a:bodyPr>
            <a:normAutofit fontScale="77500" lnSpcReduction="20000"/>
          </a:bodyPr>
          <a:lstStyle/>
          <a:p>
            <a:pPr>
              <a:lnSpc>
                <a:spcPct val="150000"/>
              </a:lnSpc>
              <a:spcAft>
                <a:spcPts val="1000"/>
              </a:spcAft>
            </a:pPr>
            <a:r>
              <a:rPr lang="en-US" b="1" dirty="0" smtClean="0">
                <a:latin typeface="Times New Roman"/>
                <a:ea typeface="Times New Roman"/>
                <a:cs typeface="Times New Roman"/>
              </a:rPr>
              <a:t>Game</a:t>
            </a:r>
            <a:endParaRPr lang="en-GB" sz="2800" dirty="0">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A </a:t>
            </a:r>
            <a:r>
              <a:rPr lang="en-US" dirty="0" smtClean="0">
                <a:solidFill>
                  <a:schemeClr val="tx1"/>
                </a:solidFill>
                <a:latin typeface="Times New Roman"/>
                <a:ea typeface="Times New Roman"/>
                <a:cs typeface="Times New Roman"/>
              </a:rPr>
              <a:t>game  </a:t>
            </a:r>
            <a:r>
              <a:rPr lang="en-US" dirty="0">
                <a:solidFill>
                  <a:schemeClr val="tx1"/>
                </a:solidFill>
                <a:latin typeface="Times New Roman"/>
                <a:ea typeface="Times New Roman"/>
                <a:cs typeface="Times New Roman"/>
              </a:rPr>
              <a:t>consists of a sequence of </a:t>
            </a:r>
            <a:r>
              <a:rPr lang="en-US" dirty="0" smtClean="0">
                <a:solidFill>
                  <a:schemeClr val="tx1"/>
                </a:solidFill>
                <a:latin typeface="Times New Roman"/>
                <a:ea typeface="Times New Roman"/>
                <a:cs typeface="Times New Roman"/>
              </a:rPr>
              <a:t>points  </a:t>
            </a:r>
            <a:r>
              <a:rPr lang="en-US" dirty="0">
                <a:solidFill>
                  <a:schemeClr val="tx1"/>
                </a:solidFill>
                <a:latin typeface="Times New Roman"/>
                <a:ea typeface="Times New Roman"/>
                <a:cs typeface="Times New Roman"/>
              </a:rPr>
              <a:t>played with the same player serving. A game is won by the first player to have won at least four points in total and at least two points more than the opponent. The running score of each game is described in a manner </a:t>
            </a:r>
            <a:r>
              <a:rPr lang="en-US" dirty="0" smtClean="0">
                <a:solidFill>
                  <a:schemeClr val="tx1"/>
                </a:solidFill>
                <a:latin typeface="Times New Roman"/>
                <a:ea typeface="Times New Roman"/>
                <a:cs typeface="Times New Roman"/>
              </a:rPr>
              <a:t>irregular </a:t>
            </a:r>
            <a:r>
              <a:rPr lang="en-US" dirty="0">
                <a:solidFill>
                  <a:schemeClr val="tx1"/>
                </a:solidFill>
                <a:latin typeface="Times New Roman"/>
                <a:ea typeface="Times New Roman"/>
                <a:cs typeface="Times New Roman"/>
              </a:rPr>
              <a:t>to tennis: scores from zero to three points are described as "</a:t>
            </a:r>
            <a:r>
              <a:rPr lang="en-US" i="1" dirty="0">
                <a:solidFill>
                  <a:schemeClr val="tx1"/>
                </a:solidFill>
                <a:latin typeface="Times New Roman"/>
                <a:ea typeface="Times New Roman"/>
                <a:cs typeface="Times New Roman"/>
              </a:rPr>
              <a:t>love</a:t>
            </a:r>
            <a:r>
              <a:rPr lang="en-US" dirty="0">
                <a:solidFill>
                  <a:schemeClr val="tx1"/>
                </a:solidFill>
                <a:latin typeface="Times New Roman"/>
                <a:ea typeface="Times New Roman"/>
                <a:cs typeface="Times New Roman"/>
              </a:rPr>
              <a:t>", "</a:t>
            </a:r>
            <a:r>
              <a:rPr lang="en-US" i="1" dirty="0">
                <a:solidFill>
                  <a:schemeClr val="tx1"/>
                </a:solidFill>
                <a:latin typeface="Times New Roman"/>
                <a:ea typeface="Times New Roman"/>
                <a:cs typeface="Times New Roman"/>
              </a:rPr>
              <a:t>fifteen</a:t>
            </a:r>
            <a:r>
              <a:rPr lang="en-US" dirty="0">
                <a:solidFill>
                  <a:schemeClr val="tx1"/>
                </a:solidFill>
                <a:latin typeface="Times New Roman"/>
                <a:ea typeface="Times New Roman"/>
                <a:cs typeface="Times New Roman"/>
              </a:rPr>
              <a:t>", "</a:t>
            </a:r>
            <a:r>
              <a:rPr lang="en-US" i="1" dirty="0">
                <a:solidFill>
                  <a:schemeClr val="tx1"/>
                </a:solidFill>
                <a:latin typeface="Times New Roman"/>
                <a:ea typeface="Times New Roman"/>
                <a:cs typeface="Times New Roman"/>
              </a:rPr>
              <a:t>thirty</a:t>
            </a:r>
            <a:r>
              <a:rPr lang="en-US" dirty="0">
                <a:solidFill>
                  <a:schemeClr val="tx1"/>
                </a:solidFill>
                <a:latin typeface="Times New Roman"/>
                <a:ea typeface="Times New Roman"/>
                <a:cs typeface="Times New Roman"/>
              </a:rPr>
              <a:t>", and "</a:t>
            </a:r>
            <a:r>
              <a:rPr lang="en-US" i="1" dirty="0">
                <a:solidFill>
                  <a:schemeClr val="tx1"/>
                </a:solidFill>
                <a:latin typeface="Times New Roman"/>
                <a:ea typeface="Times New Roman"/>
                <a:cs typeface="Times New Roman"/>
              </a:rPr>
              <a:t>forty</a:t>
            </a:r>
            <a:r>
              <a:rPr lang="en-US" dirty="0">
                <a:solidFill>
                  <a:schemeClr val="tx1"/>
                </a:solidFill>
                <a:latin typeface="Times New Roman"/>
                <a:ea typeface="Times New Roman"/>
                <a:cs typeface="Times New Roman"/>
              </a:rPr>
              <a:t>", respectively. If at least three points have been scored by each player, making the player's scores equal at forty </a:t>
            </a:r>
            <a:r>
              <a:rPr lang="en-US" dirty="0" smtClean="0">
                <a:solidFill>
                  <a:schemeClr val="tx1"/>
                </a:solidFill>
                <a:latin typeface="Times New Roman"/>
                <a:ea typeface="Times New Roman"/>
                <a:cs typeface="Times New Roman"/>
              </a:rPr>
              <a:t>respectively, </a:t>
            </a:r>
            <a:r>
              <a:rPr lang="en-US" dirty="0">
                <a:solidFill>
                  <a:schemeClr val="tx1"/>
                </a:solidFill>
                <a:latin typeface="Times New Roman"/>
                <a:ea typeface="Times New Roman"/>
                <a:cs typeface="Times New Roman"/>
              </a:rPr>
              <a:t>the score is not called out as "forty-forty", but rather as "</a:t>
            </a:r>
            <a:r>
              <a:rPr lang="en-US" i="1" dirty="0">
                <a:solidFill>
                  <a:schemeClr val="tx1"/>
                </a:solidFill>
                <a:latin typeface="Times New Roman"/>
                <a:ea typeface="Times New Roman"/>
                <a:cs typeface="Times New Roman"/>
              </a:rPr>
              <a:t>deuce</a:t>
            </a:r>
            <a:r>
              <a:rPr lang="en-US" dirty="0" smtClean="0">
                <a:solidFill>
                  <a:schemeClr val="tx1"/>
                </a:solidFill>
                <a:latin typeface="Times New Roman"/>
                <a:ea typeface="Times New Roman"/>
                <a:cs typeface="Times New Roman"/>
              </a:rPr>
              <a:t>".  </a:t>
            </a:r>
            <a:endParaRPr lang="en-GB" dirty="0">
              <a:solidFill>
                <a:schemeClr val="tx1"/>
              </a:solidFill>
            </a:endParaRPr>
          </a:p>
        </p:txBody>
      </p:sp>
    </p:spTree>
    <p:extLst>
      <p:ext uri="{BB962C8B-B14F-4D97-AF65-F5344CB8AC3E}">
        <p14:creationId xmlns:p14="http://schemas.microsoft.com/office/powerpoint/2010/main" val="2292230185"/>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648071"/>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836712"/>
            <a:ext cx="8208912" cy="5472608"/>
          </a:xfrm>
        </p:spPr>
        <p:txBody>
          <a:bodyPr>
            <a:normAutofit fontScale="92500"/>
          </a:bodyPr>
          <a:lstStyle/>
          <a:p>
            <a:pPr lvl="0">
              <a:lnSpc>
                <a:spcPct val="150000"/>
              </a:lnSpc>
              <a:spcAft>
                <a:spcPts val="1000"/>
              </a:spcAft>
            </a:pPr>
            <a:r>
              <a:rPr lang="en-US" dirty="0">
                <a:solidFill>
                  <a:schemeClr val="tx1"/>
                </a:solidFill>
                <a:latin typeface="Times New Roman"/>
                <a:ea typeface="Times New Roman"/>
                <a:cs typeface="Times New Roman"/>
              </a:rPr>
              <a:t>If at least three points have been scored by each side and a player has one more point than his opponent, the score of the game is "</a:t>
            </a:r>
            <a:r>
              <a:rPr lang="en-US" i="1" dirty="0">
                <a:solidFill>
                  <a:schemeClr val="tx1"/>
                </a:solidFill>
                <a:latin typeface="Times New Roman"/>
                <a:ea typeface="Times New Roman"/>
                <a:cs typeface="Times New Roman"/>
              </a:rPr>
              <a:t>advantage</a:t>
            </a:r>
            <a:r>
              <a:rPr lang="en-US" dirty="0">
                <a:solidFill>
                  <a:schemeClr val="tx1"/>
                </a:solidFill>
                <a:latin typeface="Times New Roman"/>
                <a:ea typeface="Times New Roman"/>
                <a:cs typeface="Times New Roman"/>
              </a:rPr>
              <a:t>" for the player in the lead. During informal games, "</a:t>
            </a:r>
            <a:r>
              <a:rPr lang="en-US" i="1" dirty="0">
                <a:solidFill>
                  <a:schemeClr val="tx1"/>
                </a:solidFill>
                <a:latin typeface="Times New Roman"/>
                <a:ea typeface="Times New Roman"/>
                <a:cs typeface="Times New Roman"/>
              </a:rPr>
              <a:t>advantage</a:t>
            </a:r>
            <a:r>
              <a:rPr lang="en-US" dirty="0">
                <a:solidFill>
                  <a:schemeClr val="tx1"/>
                </a:solidFill>
                <a:latin typeface="Times New Roman"/>
                <a:ea typeface="Times New Roman"/>
                <a:cs typeface="Times New Roman"/>
              </a:rPr>
              <a:t>" can also be called "</a:t>
            </a:r>
            <a:r>
              <a:rPr lang="en-US" i="1" dirty="0">
                <a:solidFill>
                  <a:schemeClr val="tx1"/>
                </a:solidFill>
                <a:latin typeface="Times New Roman"/>
                <a:ea typeface="Times New Roman"/>
                <a:cs typeface="Times New Roman"/>
              </a:rPr>
              <a:t>ad in</a:t>
            </a:r>
            <a:r>
              <a:rPr lang="en-US" dirty="0">
                <a:solidFill>
                  <a:schemeClr val="tx1"/>
                </a:solidFill>
                <a:latin typeface="Times New Roman"/>
                <a:ea typeface="Times New Roman"/>
                <a:cs typeface="Times New Roman"/>
              </a:rPr>
              <a:t>" or "</a:t>
            </a:r>
            <a:r>
              <a:rPr lang="en-US" i="1" dirty="0">
                <a:solidFill>
                  <a:schemeClr val="tx1"/>
                </a:solidFill>
                <a:latin typeface="Times New Roman"/>
                <a:ea typeface="Times New Roman"/>
                <a:cs typeface="Times New Roman"/>
              </a:rPr>
              <a:t>van in</a:t>
            </a:r>
            <a:r>
              <a:rPr lang="en-US" dirty="0">
                <a:solidFill>
                  <a:schemeClr val="tx1"/>
                </a:solidFill>
                <a:latin typeface="Times New Roman"/>
                <a:ea typeface="Times New Roman"/>
                <a:cs typeface="Times New Roman"/>
              </a:rPr>
              <a:t>" when the serving player is ahead, and "</a:t>
            </a:r>
            <a:r>
              <a:rPr lang="en-US" i="1" dirty="0">
                <a:solidFill>
                  <a:schemeClr val="tx1"/>
                </a:solidFill>
                <a:latin typeface="Times New Roman"/>
                <a:ea typeface="Times New Roman"/>
                <a:cs typeface="Times New Roman"/>
              </a:rPr>
              <a:t>ad out</a:t>
            </a:r>
            <a:r>
              <a:rPr lang="en-US" dirty="0">
                <a:solidFill>
                  <a:schemeClr val="tx1"/>
                </a:solidFill>
                <a:latin typeface="Times New Roman"/>
                <a:ea typeface="Times New Roman"/>
                <a:cs typeface="Times New Roman"/>
              </a:rPr>
              <a:t>" or "</a:t>
            </a:r>
            <a:r>
              <a:rPr lang="en-US" i="1" dirty="0">
                <a:solidFill>
                  <a:schemeClr val="tx1"/>
                </a:solidFill>
                <a:latin typeface="Times New Roman"/>
                <a:ea typeface="Times New Roman"/>
                <a:cs typeface="Times New Roman"/>
              </a:rPr>
              <a:t>van out</a:t>
            </a:r>
            <a:r>
              <a:rPr lang="en-US" dirty="0">
                <a:solidFill>
                  <a:schemeClr val="tx1"/>
                </a:solidFill>
                <a:latin typeface="Times New Roman"/>
                <a:ea typeface="Times New Roman"/>
                <a:cs typeface="Times New Roman"/>
              </a:rPr>
              <a:t>" when the receiving player is ahead</a:t>
            </a:r>
            <a:r>
              <a:rPr lang="en-US" sz="2000" dirty="0">
                <a:solidFill>
                  <a:schemeClr val="tx1"/>
                </a:solidFill>
                <a:latin typeface="Times New Roman"/>
                <a:ea typeface="Times New Roman"/>
                <a:cs typeface="Times New Roman"/>
              </a:rPr>
              <a:t>.</a:t>
            </a:r>
            <a:endParaRPr lang="en-GB" sz="1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170441031"/>
      </p:ext>
    </p:extLst>
  </p:cSld>
  <p:clrMapOvr>
    <a:masterClrMapping/>
  </p:clrMapOvr>
  <mc:AlternateContent xmlns:mc="http://schemas.openxmlformats.org/markup-compatibility/2006" xmlns:p14="http://schemas.microsoft.com/office/powerpoint/2010/main">
    <mc:Choice Requires="p14">
      <p:transition spd="slow" p14:dur="1400">
        <p14:ripple/>
      </p:transition>
    </mc:Choice>
    <mc:Fallback xmlns="">
      <p:transition spd="slow">
        <p:fade/>
      </p:transition>
    </mc:Fallback>
  </mc:AlternateContent>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936103"/>
          </a:xfrm>
        </p:spPr>
        <p:txBody>
          <a:bodyPr>
            <a:normAutofit fontScale="90000"/>
          </a:bodyPr>
          <a:lstStyle/>
          <a:p>
            <a:pPr lvl="0">
              <a:lnSpc>
                <a:spcPct val="150000"/>
              </a:lnSpc>
              <a:spcBef>
                <a:spcPct val="20000"/>
              </a:spcBef>
              <a:spcAft>
                <a:spcPts val="1000"/>
              </a:spcAft>
            </a:pPr>
            <a:r>
              <a:rPr lang="en-US" sz="3100" b="1" dirty="0" smtClean="0">
                <a:solidFill>
                  <a:prstClr val="black">
                    <a:tint val="75000"/>
                  </a:prstClr>
                </a:solidFill>
                <a:latin typeface="Times New Roman"/>
                <a:ea typeface="Times New Roman"/>
                <a:cs typeface="Times New Roman"/>
              </a:rPr>
              <a:t/>
            </a:r>
            <a:br>
              <a:rPr lang="en-US" sz="3100" b="1" dirty="0" smtClean="0">
                <a:solidFill>
                  <a:prstClr val="black">
                    <a:tint val="75000"/>
                  </a:prstClr>
                </a:solidFill>
                <a:latin typeface="Times New Roman"/>
                <a:ea typeface="Times New Roman"/>
                <a:cs typeface="Times New Roman"/>
              </a:rPr>
            </a:br>
            <a:r>
              <a:rPr lang="en-US" sz="3100" b="1" dirty="0" smtClean="0">
                <a:solidFill>
                  <a:srgbClr val="00FF00"/>
                </a:solidFill>
                <a:latin typeface="Times New Roman"/>
                <a:ea typeface="Times New Roman"/>
                <a:cs typeface="Times New Roman"/>
              </a:rPr>
              <a:t>Set</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467544" y="692696"/>
            <a:ext cx="8496944" cy="5832648"/>
          </a:xfrm>
        </p:spPr>
        <p:txBody>
          <a:bodyPr>
            <a:normAutofit fontScale="92500" lnSpcReduction="20000"/>
          </a:bodyPr>
          <a:lstStyle/>
          <a:p>
            <a:pPr>
              <a:lnSpc>
                <a:spcPct val="150000"/>
              </a:lnSpc>
              <a:spcAft>
                <a:spcPts val="1000"/>
              </a:spcAft>
            </a:pPr>
            <a:r>
              <a:rPr lang="en-US" dirty="0" smtClean="0">
                <a:solidFill>
                  <a:schemeClr val="tx1"/>
                </a:solidFill>
                <a:latin typeface="Times New Roman"/>
                <a:ea typeface="Times New Roman"/>
                <a:cs typeface="Times New Roman"/>
              </a:rPr>
              <a:t>A set</a:t>
            </a: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consists </a:t>
            </a:r>
            <a:r>
              <a:rPr lang="en-US" dirty="0">
                <a:solidFill>
                  <a:schemeClr val="tx1"/>
                </a:solidFill>
                <a:latin typeface="Times New Roman"/>
                <a:ea typeface="Times New Roman"/>
                <a:cs typeface="Times New Roman"/>
              </a:rPr>
              <a:t>of a sequence of games played with service alternating between games, ending when the count of games won meets certain criteria. Typically, a player wins a set by winning at least six games and at least two games more than the opponent. If one player has won six games and the opponent five, an additional game is played. If the leading player wins that game, the player wins the set 7–5. If the trailing player wins the game, a </a:t>
            </a:r>
            <a:r>
              <a:rPr lang="en-US" i="1" dirty="0">
                <a:solidFill>
                  <a:schemeClr val="tx1"/>
                </a:solidFill>
                <a:latin typeface="Times New Roman"/>
                <a:ea typeface="Times New Roman"/>
                <a:cs typeface="Times New Roman"/>
                <a:hlinkClick r:id="rId2" tooltip="Tiebreak (tennis)"/>
              </a:rPr>
              <a:t>tie-break</a:t>
            </a:r>
            <a:r>
              <a:rPr lang="en-US" dirty="0">
                <a:solidFill>
                  <a:schemeClr val="tx1"/>
                </a:solidFill>
                <a:latin typeface="Times New Roman"/>
                <a:ea typeface="Times New Roman"/>
                <a:cs typeface="Times New Roman"/>
              </a:rPr>
              <a:t> is played. </a:t>
            </a:r>
            <a:endParaRPr lang="en-GB" dirty="0">
              <a:solidFill>
                <a:schemeClr val="tx1"/>
              </a:solidFill>
            </a:endParaRPr>
          </a:p>
        </p:txBody>
      </p:sp>
    </p:spTree>
    <p:extLst>
      <p:ext uri="{BB962C8B-B14F-4D97-AF65-F5344CB8AC3E}">
        <p14:creationId xmlns:p14="http://schemas.microsoft.com/office/powerpoint/2010/main" val="1263393734"/>
      </p:ext>
    </p:extLst>
  </p:cSld>
  <p:clrMapOvr>
    <a:masterClrMapping/>
  </p:clrMapOvr>
  <mc:AlternateContent xmlns:mc="http://schemas.openxmlformats.org/markup-compatibility/2006" xmlns:p14="http://schemas.microsoft.com/office/powerpoint/2010/main">
    <mc:Choice Requires="p14">
      <p:transition spd="slow" p14:dur="1600">
        <p14:conveyor dir="l"/>
      </p:transition>
    </mc:Choice>
    <mc:Fallback xmlns="">
      <p:transition spd="slow">
        <p:fade/>
      </p:transition>
    </mc:Fallback>
  </mc:AlternateContent>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93610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980728"/>
            <a:ext cx="8640960" cy="5688632"/>
          </a:xfrm>
        </p:spPr>
        <p:txBody>
          <a:bodyPr>
            <a:noAutofit/>
          </a:bodyPr>
          <a:lstStyle/>
          <a:p>
            <a:pPr lvl="0">
              <a:lnSpc>
                <a:spcPct val="150000"/>
              </a:lnSpc>
              <a:spcAft>
                <a:spcPts val="1000"/>
              </a:spcAft>
            </a:pPr>
            <a:r>
              <a:rPr lang="en-US" sz="2800" dirty="0">
                <a:solidFill>
                  <a:schemeClr val="tx1"/>
                </a:solidFill>
                <a:latin typeface="Times New Roman"/>
                <a:ea typeface="Times New Roman"/>
                <a:cs typeface="Times New Roman"/>
              </a:rPr>
              <a:t>A tie-break, played under a separate set of rules, allows one player to win one more game and thus the set, to give a final set score of 7–6. A "love" set means that the loser of the set won zero games, colloquially termed a 'jam donut' in the USA.</a:t>
            </a:r>
            <a:r>
              <a:rPr lang="en-US" sz="2800" u="sng" baseline="30000" dirty="0">
                <a:solidFill>
                  <a:schemeClr val="tx1"/>
                </a:solidFill>
                <a:latin typeface="Times New Roman"/>
                <a:ea typeface="Times New Roman"/>
                <a:cs typeface="Times New Roman"/>
              </a:rPr>
              <a:t> </a:t>
            </a:r>
            <a:r>
              <a:rPr lang="en-US" sz="2800" dirty="0">
                <a:solidFill>
                  <a:schemeClr val="tx1"/>
                </a:solidFill>
                <a:latin typeface="Times New Roman"/>
                <a:ea typeface="Times New Roman"/>
                <a:cs typeface="Times New Roman"/>
              </a:rPr>
              <a:t>In tournament play, the chair umpire announces the winner of the set and the overall score. The final score in sets is always read with the winning player's score first, e.g. "6–2, 4–6, 6–0, 7–5".</a:t>
            </a:r>
            <a:endParaRPr lang="en-GB" sz="2400" dirty="0">
              <a:solidFill>
                <a:schemeClr val="tx1"/>
              </a:solidFill>
              <a:ea typeface="Calibri"/>
              <a:cs typeface="Times New Roman"/>
            </a:endParaRPr>
          </a:p>
          <a:p>
            <a:endParaRPr lang="en-GB" sz="4000" dirty="0">
              <a:solidFill>
                <a:schemeClr val="tx1"/>
              </a:solidFill>
            </a:endParaRPr>
          </a:p>
        </p:txBody>
      </p:sp>
    </p:spTree>
    <p:extLst>
      <p:ext uri="{BB962C8B-B14F-4D97-AF65-F5344CB8AC3E}">
        <p14:creationId xmlns:p14="http://schemas.microsoft.com/office/powerpoint/2010/main" val="2895407305"/>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8"/>
            <a:ext cx="7772400" cy="1080120"/>
          </a:xfrm>
        </p:spPr>
        <p:txBody>
          <a:bodyPr>
            <a:noAutofit/>
          </a:bodyPr>
          <a:lstStyle/>
          <a:p>
            <a:pPr lvl="0">
              <a:lnSpc>
                <a:spcPct val="150000"/>
              </a:lnSpc>
              <a:spcBef>
                <a:spcPct val="20000"/>
              </a:spcBef>
              <a:spcAft>
                <a:spcPts val="1000"/>
              </a:spcAft>
            </a:pP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a:solidFill>
                  <a:prstClr val="black">
                    <a:tint val="75000"/>
                  </a:prstClr>
                </a:solidFill>
                <a:latin typeface="Times New Roman"/>
                <a:ea typeface="Times New Roman"/>
                <a:cs typeface="Times New Roman"/>
              </a:rPr>
              <a:t/>
            </a:r>
            <a:br>
              <a:rPr lang="en-US" b="1" dirty="0">
                <a:solidFill>
                  <a:prstClr val="black">
                    <a:tint val="75000"/>
                  </a:prstClr>
                </a:solidFill>
                <a:latin typeface="Times New Roman"/>
                <a:ea typeface="Times New Roman"/>
                <a:cs typeface="Times New Roman"/>
              </a:rPr>
            </a:b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a:solidFill>
                  <a:prstClr val="black">
                    <a:tint val="75000"/>
                  </a:prstClr>
                </a:solidFill>
                <a:latin typeface="Times New Roman"/>
                <a:ea typeface="Times New Roman"/>
                <a:cs typeface="Times New Roman"/>
              </a:rPr>
              <a:t/>
            </a:r>
            <a:br>
              <a:rPr lang="en-US" b="1" dirty="0">
                <a:solidFill>
                  <a:prstClr val="black">
                    <a:tint val="75000"/>
                  </a:prstClr>
                </a:solidFill>
                <a:latin typeface="Times New Roman"/>
                <a:ea typeface="Times New Roman"/>
                <a:cs typeface="Times New Roman"/>
              </a:rPr>
            </a:br>
            <a:r>
              <a:rPr lang="en-US" b="1" dirty="0" smtClean="0">
                <a:solidFill>
                  <a:prstClr val="black">
                    <a:tint val="75000"/>
                  </a:prstClr>
                </a:solidFill>
                <a:latin typeface="Times New Roman"/>
                <a:ea typeface="Times New Roman"/>
                <a:cs typeface="Times New Roman"/>
              </a:rPr>
              <a:t/>
            </a:r>
            <a:br>
              <a:rPr lang="en-US" b="1" dirty="0" smtClean="0">
                <a:solidFill>
                  <a:prstClr val="black">
                    <a:tint val="75000"/>
                  </a:prstClr>
                </a:solidFill>
                <a:latin typeface="Times New Roman"/>
                <a:ea typeface="Times New Roman"/>
                <a:cs typeface="Times New Roman"/>
              </a:rPr>
            </a:br>
            <a:r>
              <a:rPr lang="en-US" b="1" dirty="0" smtClean="0">
                <a:solidFill>
                  <a:srgbClr val="00FF00"/>
                </a:solidFill>
                <a:latin typeface="Times New Roman"/>
                <a:ea typeface="Times New Roman"/>
                <a:cs typeface="Times New Roman"/>
              </a:rPr>
              <a:t>Tennis</a:t>
            </a:r>
            <a:r>
              <a:rPr lang="en-GB" sz="4000" dirty="0">
                <a:solidFill>
                  <a:srgbClr val="00FF00"/>
                </a:solidFill>
                <a:ea typeface="Calibri"/>
                <a:cs typeface="Times New Roman"/>
              </a:rPr>
              <a:t/>
            </a:r>
            <a:br>
              <a:rPr lang="en-GB" sz="4000" dirty="0">
                <a:solidFill>
                  <a:srgbClr val="00FF00"/>
                </a:solidFill>
                <a:ea typeface="Calibri"/>
                <a:cs typeface="Times New Roman"/>
              </a:rPr>
            </a:br>
            <a:endParaRPr lang="en-GB" sz="23900" dirty="0">
              <a:solidFill>
                <a:srgbClr val="00FF00"/>
              </a:solidFill>
            </a:endParaRPr>
          </a:p>
        </p:txBody>
      </p:sp>
      <p:sp>
        <p:nvSpPr>
          <p:cNvPr id="3" name="Subtitle 2"/>
          <p:cNvSpPr>
            <a:spLocks noGrp="1"/>
          </p:cNvSpPr>
          <p:nvPr>
            <p:ph type="subTitle" idx="1"/>
          </p:nvPr>
        </p:nvSpPr>
        <p:spPr>
          <a:xfrm>
            <a:off x="611560" y="1196752"/>
            <a:ext cx="7992888" cy="5661248"/>
          </a:xfrm>
        </p:spPr>
        <p:txBody>
          <a:bodyPr>
            <a:normAutofit fontScale="85000" lnSpcReduction="20000"/>
          </a:bodyPr>
          <a:lstStyle/>
          <a:p>
            <a:pPr algn="just">
              <a:lnSpc>
                <a:spcPct val="150000"/>
              </a:lnSpc>
              <a:spcAft>
                <a:spcPts val="1000"/>
              </a:spcAft>
            </a:pPr>
            <a:r>
              <a:rPr lang="en-US" b="1" dirty="0" smtClean="0">
                <a:solidFill>
                  <a:schemeClr val="tx1"/>
                </a:solidFill>
                <a:effectLst/>
                <a:latin typeface="Times New Roman"/>
                <a:ea typeface="Times New Roman"/>
                <a:cs typeface="Times New Roman"/>
              </a:rPr>
              <a:t>Tennis</a:t>
            </a:r>
            <a:r>
              <a:rPr lang="en-US" dirty="0" smtClean="0">
                <a:solidFill>
                  <a:schemeClr val="tx1"/>
                </a:solidFill>
                <a:effectLst/>
                <a:latin typeface="Times New Roman"/>
                <a:ea typeface="Times New Roman"/>
                <a:cs typeface="Times New Roman"/>
              </a:rPr>
              <a:t> is a </a:t>
            </a:r>
            <a:r>
              <a:rPr lang="en-US" u="none" strike="noStrike" dirty="0" smtClean="0">
                <a:solidFill>
                  <a:schemeClr val="tx1"/>
                </a:solidFill>
                <a:effectLst/>
                <a:latin typeface="Times New Roman"/>
                <a:ea typeface="Times New Roman"/>
                <a:cs typeface="Times New Roman"/>
                <a:hlinkClick r:id="rId2" tooltip="Racket sport"/>
              </a:rPr>
              <a:t>racket sport</a:t>
            </a:r>
            <a:r>
              <a:rPr lang="en-US" dirty="0" smtClean="0">
                <a:solidFill>
                  <a:schemeClr val="tx1"/>
                </a:solidFill>
                <a:effectLst/>
                <a:latin typeface="Times New Roman"/>
                <a:ea typeface="Times New Roman"/>
                <a:cs typeface="Times New Roman"/>
              </a:rPr>
              <a:t> that can be played individually against a single opponent </a:t>
            </a:r>
            <a:r>
              <a:rPr lang="en-US" dirty="0" smtClean="0">
                <a:solidFill>
                  <a:srgbClr val="FFFF00"/>
                </a:solidFill>
                <a:effectLst/>
                <a:latin typeface="Times New Roman"/>
                <a:ea typeface="Times New Roman"/>
                <a:cs typeface="Times New Roman"/>
              </a:rPr>
              <a:t>(</a:t>
            </a:r>
            <a:r>
              <a:rPr lang="en-US" u="none" strike="noStrike" dirty="0" smtClean="0">
                <a:solidFill>
                  <a:srgbClr val="FFFF00"/>
                </a:solidFill>
                <a:effectLst/>
                <a:latin typeface="Times New Roman"/>
                <a:ea typeface="Times New Roman"/>
                <a:cs typeface="Times New Roman"/>
                <a:hlinkClick r:id="rId3" tooltip="Types of tennis match"/>
              </a:rPr>
              <a:t>singles</a:t>
            </a:r>
            <a:r>
              <a:rPr lang="en-US" dirty="0" smtClean="0">
                <a:solidFill>
                  <a:srgbClr val="FFFF00"/>
                </a:solidFill>
                <a:effectLst/>
                <a:latin typeface="Times New Roman"/>
                <a:ea typeface="Times New Roman"/>
                <a:cs typeface="Times New Roman"/>
              </a:rPr>
              <a:t>) </a:t>
            </a:r>
            <a:r>
              <a:rPr lang="en-US" dirty="0" smtClean="0">
                <a:solidFill>
                  <a:schemeClr val="tx1"/>
                </a:solidFill>
                <a:effectLst/>
                <a:latin typeface="Times New Roman"/>
                <a:ea typeface="Times New Roman"/>
                <a:cs typeface="Times New Roman"/>
              </a:rPr>
              <a:t>or between two teams of two players each (</a:t>
            </a:r>
            <a:r>
              <a:rPr lang="en-US" u="none" strike="noStrike" dirty="0" smtClean="0">
                <a:solidFill>
                  <a:schemeClr val="tx1"/>
                </a:solidFill>
                <a:effectLst/>
                <a:latin typeface="Times New Roman"/>
                <a:ea typeface="Times New Roman"/>
                <a:cs typeface="Times New Roman"/>
                <a:hlinkClick r:id="rId4" tooltip="Types of tennis match"/>
              </a:rPr>
              <a:t>doubles</a:t>
            </a:r>
            <a:r>
              <a:rPr lang="en-US" dirty="0" smtClean="0">
                <a:solidFill>
                  <a:schemeClr val="tx1"/>
                </a:solidFill>
                <a:effectLst/>
                <a:latin typeface="Times New Roman"/>
                <a:ea typeface="Times New Roman"/>
                <a:cs typeface="Times New Roman"/>
              </a:rPr>
              <a:t>). Each player uses a </a:t>
            </a:r>
            <a:r>
              <a:rPr lang="en-US" u="none" strike="noStrike" dirty="0" smtClean="0">
                <a:solidFill>
                  <a:schemeClr val="tx1"/>
                </a:solidFill>
                <a:effectLst/>
                <a:latin typeface="Times New Roman"/>
                <a:ea typeface="Times New Roman"/>
                <a:cs typeface="Times New Roman"/>
                <a:hlinkClick r:id="rId5" tooltip="Tennis racket"/>
              </a:rPr>
              <a:t>tennis racket</a:t>
            </a:r>
            <a:r>
              <a:rPr lang="en-US" dirty="0" smtClean="0">
                <a:solidFill>
                  <a:schemeClr val="tx1"/>
                </a:solidFill>
                <a:effectLst/>
                <a:latin typeface="Times New Roman"/>
                <a:ea typeface="Times New Roman"/>
                <a:cs typeface="Times New Roman"/>
              </a:rPr>
              <a:t> that is strung with cord to strike a hollow rubber </a:t>
            </a:r>
            <a:r>
              <a:rPr lang="en-US" u="none" strike="noStrike" dirty="0" smtClean="0">
                <a:solidFill>
                  <a:schemeClr val="tx1"/>
                </a:solidFill>
                <a:effectLst/>
                <a:latin typeface="Times New Roman"/>
                <a:ea typeface="Times New Roman"/>
                <a:cs typeface="Times New Roman"/>
                <a:hlinkClick r:id="rId6" tooltip="Tennis ball"/>
              </a:rPr>
              <a:t>ball</a:t>
            </a:r>
            <a:r>
              <a:rPr lang="en-US" dirty="0" smtClean="0">
                <a:solidFill>
                  <a:schemeClr val="tx1"/>
                </a:solidFill>
                <a:effectLst/>
                <a:latin typeface="Times New Roman"/>
                <a:ea typeface="Times New Roman"/>
                <a:cs typeface="Times New Roman"/>
              </a:rPr>
              <a:t> covered with felt over or around a net and into the opponent's </a:t>
            </a:r>
            <a:r>
              <a:rPr lang="en-US" u="none" strike="noStrike" dirty="0" smtClean="0">
                <a:solidFill>
                  <a:schemeClr val="tx1"/>
                </a:solidFill>
                <a:effectLst/>
                <a:latin typeface="Times New Roman"/>
                <a:ea typeface="Times New Roman"/>
                <a:cs typeface="Times New Roman"/>
                <a:hlinkClick r:id="rId7" tooltip="Tennis court"/>
              </a:rPr>
              <a:t>court</a:t>
            </a:r>
            <a:r>
              <a:rPr lang="en-US" dirty="0" smtClean="0">
                <a:solidFill>
                  <a:schemeClr val="tx1"/>
                </a:solidFill>
                <a:effectLst/>
                <a:latin typeface="Times New Roman"/>
                <a:ea typeface="Times New Roman"/>
                <a:cs typeface="Times New Roman"/>
              </a:rPr>
              <a:t>. The object of the game is to play the ball in such a way that the opponent is not able to play a valid return. The player who is unable to return the ball will not gain a point, while the opposite player will.</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227993622"/>
      </p:ext>
    </p:extLst>
  </p:cSld>
  <p:clrMapOvr>
    <a:masterClrMapping/>
  </p:clrMapOvr>
  <mc:AlternateContent xmlns:mc="http://schemas.openxmlformats.org/markup-compatibility/2006" xmlns:p14="http://schemas.microsoft.com/office/powerpoint/2010/main">
    <mc:Choice Requires="p14">
      <p:transition spd="slow" p14:dur="3900">
        <p14:glitter pattern="hexagon"/>
      </p:transition>
    </mc:Choice>
    <mc:Fallback xmlns="">
      <p:transition spd="slow">
        <p:fade/>
      </p:transition>
    </mc:Fallback>
  </mc:AlternateContent>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3339802"/>
          </a:xfrm>
        </p:spPr>
        <p:txBody>
          <a:bodyPr>
            <a:normAutofit/>
          </a:bodyPr>
          <a:lstStyle/>
          <a:p>
            <a:pPr lvl="0">
              <a:lnSpc>
                <a:spcPct val="150000"/>
              </a:lnSpc>
              <a:spcBef>
                <a:spcPct val="20000"/>
              </a:spcBef>
              <a:spcAft>
                <a:spcPts val="1000"/>
              </a:spcAft>
            </a:pPr>
            <a:r>
              <a:rPr lang="en-US" sz="2800" b="1" dirty="0">
                <a:solidFill>
                  <a:srgbClr val="00FF00"/>
                </a:solidFill>
                <a:latin typeface="Times New Roman"/>
                <a:ea typeface="Times New Roman"/>
                <a:cs typeface="Times New Roman"/>
              </a:rPr>
              <a:t>Match</a:t>
            </a:r>
            <a:r>
              <a:rPr lang="en-GB" sz="2400" dirty="0">
                <a:solidFill>
                  <a:srgbClr val="00FF00"/>
                </a:solidFill>
                <a:ea typeface="Calibri"/>
                <a:cs typeface="Times New Roman"/>
              </a:rPr>
              <a:t/>
            </a:r>
            <a:br>
              <a:rPr lang="en-GB" sz="2400" dirty="0">
                <a:solidFill>
                  <a:srgbClr val="00FF00"/>
                </a:solidFill>
                <a:ea typeface="Calibri"/>
                <a:cs typeface="Times New Roman"/>
              </a:rPr>
            </a:br>
            <a:endParaRPr lang="en-GB" sz="7200" dirty="0">
              <a:solidFill>
                <a:srgbClr val="00FF00"/>
              </a:solidFill>
            </a:endParaRPr>
          </a:p>
        </p:txBody>
      </p:sp>
      <p:sp>
        <p:nvSpPr>
          <p:cNvPr id="3" name="Subtitle 2"/>
          <p:cNvSpPr>
            <a:spLocks noGrp="1"/>
          </p:cNvSpPr>
          <p:nvPr>
            <p:ph type="subTitle" idx="1"/>
          </p:nvPr>
        </p:nvSpPr>
        <p:spPr>
          <a:xfrm>
            <a:off x="611560" y="1412776"/>
            <a:ext cx="8136904" cy="4608512"/>
          </a:xfrm>
        </p:spPr>
        <p:txBody>
          <a:bodyPr>
            <a:normAutofit/>
          </a:bodyPr>
          <a:lstStyle/>
          <a:p>
            <a:pPr>
              <a:lnSpc>
                <a:spcPct val="150000"/>
              </a:lnSpc>
              <a:spcAft>
                <a:spcPts val="1000"/>
              </a:spcAft>
            </a:pPr>
            <a:r>
              <a:rPr lang="en-US" dirty="0" smtClean="0">
                <a:solidFill>
                  <a:schemeClr val="tx1"/>
                </a:solidFill>
                <a:latin typeface="Times New Roman"/>
                <a:ea typeface="Times New Roman"/>
                <a:cs typeface="Times New Roman"/>
              </a:rPr>
              <a:t>A </a:t>
            </a:r>
            <a:r>
              <a:rPr lang="en-US" dirty="0">
                <a:solidFill>
                  <a:schemeClr val="tx1"/>
                </a:solidFill>
                <a:latin typeface="Times New Roman"/>
                <a:ea typeface="Times New Roman"/>
                <a:cs typeface="Times New Roman"/>
                <a:hlinkClick r:id="rId2" tooltip="Tennis score"/>
              </a:rPr>
              <a:t>match</a:t>
            </a:r>
            <a:r>
              <a:rPr lang="en-US" dirty="0">
                <a:solidFill>
                  <a:schemeClr val="tx1"/>
                </a:solidFill>
                <a:latin typeface="Times New Roman"/>
                <a:ea typeface="Times New Roman"/>
                <a:cs typeface="Times New Roman"/>
              </a:rPr>
              <a:t> consists of a sequence of sets. The outcome is determined through a best of three or five </a:t>
            </a:r>
            <a:r>
              <a:rPr lang="en-US" i="1" dirty="0">
                <a:solidFill>
                  <a:schemeClr val="tx1"/>
                </a:solidFill>
                <a:latin typeface="Times New Roman"/>
                <a:ea typeface="Times New Roman"/>
                <a:cs typeface="Times New Roman"/>
              </a:rPr>
              <a:t>sets</a:t>
            </a:r>
            <a:r>
              <a:rPr lang="en-US" dirty="0">
                <a:solidFill>
                  <a:schemeClr val="tx1"/>
                </a:solidFill>
                <a:latin typeface="Times New Roman"/>
                <a:ea typeface="Times New Roman"/>
                <a:cs typeface="Times New Roman"/>
              </a:rPr>
              <a:t> system. Recreational players may agree to play any number of sets, depending upon time availability or stamina. </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339951634"/>
      </p:ext>
    </p:extLst>
  </p:cSld>
  <p:clrMapOvr>
    <a:masterClrMapping/>
  </p:clrMapOvr>
  <mc:AlternateContent xmlns:mc="http://schemas.openxmlformats.org/markup-compatibility/2006" xmlns:p14="http://schemas.microsoft.com/office/powerpoint/2010/main">
    <mc:Choice Requires="p14">
      <p:transition spd="slow" p14:dur="800">
        <p14:flythrough/>
      </p:transition>
    </mc:Choice>
    <mc:Fallback xmlns="">
      <p:transition spd="slow">
        <p:fade/>
      </p:transition>
    </mc:Fallback>
  </mc:AlternateContent>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152127"/>
          </a:xfrm>
        </p:spPr>
        <p:txBody>
          <a:bodyPr>
            <a:noAutofit/>
          </a:bodyPr>
          <a:lstStyle/>
          <a:p>
            <a:pPr lvl="0">
              <a:lnSpc>
                <a:spcPct val="150000"/>
              </a:lnSpc>
              <a:spcBef>
                <a:spcPct val="20000"/>
              </a:spcBef>
              <a:spcAft>
                <a:spcPts val="1000"/>
              </a:spcAft>
            </a:pPr>
            <a:r>
              <a:rPr lang="en-GB" sz="4800" b="1" dirty="0">
                <a:solidFill>
                  <a:srgbClr val="00FF00"/>
                </a:solidFill>
                <a:latin typeface="Times New Roman"/>
                <a:ea typeface="Calibri"/>
                <a:cs typeface="Times New Roman"/>
              </a:rPr>
              <a:t>Basic rules of </a:t>
            </a:r>
            <a:r>
              <a:rPr lang="en-GB" sz="4800" b="1" dirty="0" smtClean="0">
                <a:solidFill>
                  <a:srgbClr val="00FF00"/>
                </a:solidFill>
                <a:latin typeface="Times New Roman"/>
                <a:ea typeface="Calibri"/>
                <a:cs typeface="Times New Roman"/>
              </a:rPr>
              <a:t>badminton</a:t>
            </a:r>
            <a:endParaRPr lang="en-GB" sz="7200" dirty="0"/>
          </a:p>
        </p:txBody>
      </p:sp>
      <p:sp>
        <p:nvSpPr>
          <p:cNvPr id="3" name="Subtitle 2"/>
          <p:cNvSpPr>
            <a:spLocks noGrp="1"/>
          </p:cNvSpPr>
          <p:nvPr>
            <p:ph type="subTitle" idx="1"/>
          </p:nvPr>
        </p:nvSpPr>
        <p:spPr>
          <a:xfrm>
            <a:off x="539552" y="980728"/>
            <a:ext cx="8496944" cy="5688632"/>
          </a:xfrm>
        </p:spPr>
        <p:txBody>
          <a:bodyPr>
            <a:normAutofit fontScale="85000" lnSpcReduction="20000"/>
          </a:bodyPr>
          <a:lstStyle/>
          <a:p>
            <a:pPr>
              <a:lnSpc>
                <a:spcPct val="150000"/>
              </a:lnSpc>
              <a:spcAft>
                <a:spcPts val="1000"/>
              </a:spcAft>
            </a:pPr>
            <a:r>
              <a:rPr lang="en-GB" b="1" dirty="0" smtClean="0">
                <a:solidFill>
                  <a:schemeClr val="accent2"/>
                </a:solidFill>
                <a:latin typeface="Times New Roman"/>
                <a:ea typeface="Calibri"/>
                <a:cs typeface="Times New Roman"/>
              </a:rPr>
              <a:t>Court</a:t>
            </a:r>
            <a:endParaRPr lang="en-GB" sz="2800" dirty="0">
              <a:solidFill>
                <a:schemeClr val="accent2"/>
              </a:solidFill>
              <a:ea typeface="Calibri"/>
              <a:cs typeface="Times New Roman"/>
            </a:endParaRPr>
          </a:p>
          <a:p>
            <a:pPr>
              <a:lnSpc>
                <a:spcPct val="150000"/>
              </a:lnSpc>
              <a:spcAft>
                <a:spcPts val="0"/>
              </a:spcAft>
            </a:pPr>
            <a:r>
              <a:rPr lang="en-US" dirty="0">
                <a:solidFill>
                  <a:schemeClr val="tx1"/>
                </a:solidFill>
                <a:latin typeface="Times New Roman"/>
                <a:ea typeface="Times New Roman"/>
                <a:cs typeface="Times New Roman"/>
              </a:rPr>
              <a:t>Badminton court, </a:t>
            </a:r>
            <a:r>
              <a:rPr lang="en-US" dirty="0">
                <a:solidFill>
                  <a:schemeClr val="tx1"/>
                </a:solidFill>
                <a:latin typeface="Times New Roman"/>
                <a:ea typeface="Times New Roman"/>
                <a:cs typeface="Times New Roman"/>
                <a:hlinkClick r:id="rId2" tooltip="Isometric projection"/>
              </a:rPr>
              <a:t>isometric</a:t>
            </a:r>
            <a:r>
              <a:rPr lang="en-US" dirty="0">
                <a:solidFill>
                  <a:schemeClr val="tx1"/>
                </a:solidFill>
                <a:latin typeface="Times New Roman"/>
                <a:ea typeface="Times New Roman"/>
                <a:cs typeface="Times New Roman"/>
              </a:rPr>
              <a:t> view</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The court is rectangular and divided into halves by a net. Courts are usually marked for both singles and doubles play, although badminton rules permit a court to be marked for singles only. The doubles court is wider than the singles court, but both are of same length. The exception, which often causes confusion to newer players, is that the doubles court has a shorter serve-length dimension.</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23807196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2657"/>
            <a:ext cx="7772400" cy="1080119"/>
          </a:xfrm>
        </p:spPr>
        <p:txBody>
          <a:bodyPr/>
          <a:lstStyle/>
          <a:p>
            <a:r>
              <a:rPr lang="en-GB" dirty="0" smtClean="0">
                <a:solidFill>
                  <a:srgbClr val="00FF00"/>
                </a:solidFill>
                <a:latin typeface="Algerian" panose="04020705040A02060702" pitchFamily="82" charset="0"/>
              </a:rPr>
              <a:t>Badminton court</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371600" y="1340768"/>
            <a:ext cx="6400800" cy="4298032"/>
          </a:xfrm>
        </p:spPr>
        <p:txBody>
          <a:bodyPr>
            <a:normAutofit/>
          </a:bodyPr>
          <a:lstStyle/>
          <a:p>
            <a:r>
              <a:rPr lang="en-GB" sz="2400" dirty="0" smtClean="0">
                <a:solidFill>
                  <a:srgbClr val="FF0000"/>
                </a:solidFill>
                <a:latin typeface="Algerian" panose="04020705040A02060702" pitchFamily="82" charset="0"/>
              </a:rPr>
              <a:t>Court  with their dimension</a:t>
            </a:r>
            <a:endParaRPr lang="en-GB" sz="2400" dirty="0">
              <a:solidFill>
                <a:srgbClr val="FF0000"/>
              </a:solidFill>
              <a:latin typeface="Algerian" panose="04020705040A02060702" pitchFamily="82" charset="0"/>
            </a:endParaRPr>
          </a:p>
        </p:txBody>
      </p:sp>
      <p:pic>
        <p:nvPicPr>
          <p:cNvPr id="4" name="Picture 3" descr="https://upload.wikimedia.org/wikipedia/commons/thumb/b/bd/Badminton_court_3d.svg/1024px-Badminton_court_3d.svg.png"/>
          <p:cNvPicPr/>
          <p:nvPr/>
        </p:nvPicPr>
        <p:blipFill>
          <a:blip r:embed="rId2">
            <a:extLst>
              <a:ext uri="{28A0092B-C50C-407E-A947-70E740481C1C}">
                <a14:useLocalDpi xmlns:a14="http://schemas.microsoft.com/office/drawing/2010/main" val="0"/>
              </a:ext>
            </a:extLst>
          </a:blip>
          <a:srcRect/>
          <a:stretch>
            <a:fillRect/>
          </a:stretch>
        </p:blipFill>
        <p:spPr bwMode="auto">
          <a:xfrm>
            <a:off x="179512" y="1988840"/>
            <a:ext cx="8712968" cy="4320480"/>
          </a:xfrm>
          <a:prstGeom prst="rect">
            <a:avLst/>
          </a:prstGeom>
          <a:noFill/>
          <a:ln>
            <a:noFill/>
          </a:ln>
        </p:spPr>
      </p:pic>
    </p:spTree>
    <p:extLst>
      <p:ext uri="{BB962C8B-B14F-4D97-AF65-F5344CB8AC3E}">
        <p14:creationId xmlns:p14="http://schemas.microsoft.com/office/powerpoint/2010/main" val="41675199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062664" cy="648071"/>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692696"/>
            <a:ext cx="8568952" cy="5904656"/>
          </a:xfrm>
        </p:spPr>
        <p:txBody>
          <a:bodyPr>
            <a:normAutofit fontScale="92500" lnSpcReduction="20000"/>
          </a:bodyPr>
          <a:lstStyle/>
          <a:p>
            <a:pPr>
              <a:lnSpc>
                <a:spcPct val="150000"/>
              </a:lnSpc>
              <a:spcAft>
                <a:spcPts val="1000"/>
              </a:spcAft>
            </a:pPr>
            <a:r>
              <a:rPr lang="en-US" dirty="0">
                <a:solidFill>
                  <a:schemeClr val="tx1"/>
                </a:solidFill>
                <a:latin typeface="Times New Roman"/>
                <a:ea typeface="Times New Roman"/>
                <a:cs typeface="Times New Roman"/>
              </a:rPr>
              <a:t>The full width of the court is 6.1 meters, and in singles this </a:t>
            </a:r>
            <a:r>
              <a:rPr lang="en-US" dirty="0" smtClean="0">
                <a:solidFill>
                  <a:schemeClr val="tx1"/>
                </a:solidFill>
                <a:latin typeface="Times New Roman"/>
                <a:ea typeface="Times New Roman"/>
                <a:cs typeface="Times New Roman"/>
              </a:rPr>
              <a:t>width is </a:t>
            </a:r>
            <a:r>
              <a:rPr lang="en-US" dirty="0">
                <a:solidFill>
                  <a:schemeClr val="tx1"/>
                </a:solidFill>
                <a:latin typeface="Times New Roman"/>
                <a:ea typeface="Times New Roman"/>
                <a:cs typeface="Times New Roman"/>
              </a:rPr>
              <a:t>reduced to 5.18 meters . </a:t>
            </a:r>
            <a:endParaRPr lang="en-US" dirty="0" smtClean="0">
              <a:solidFill>
                <a:schemeClr val="tx1"/>
              </a:solidFill>
              <a:latin typeface="Times New Roman"/>
              <a:ea typeface="Times New Roman"/>
              <a:cs typeface="Times New Roman"/>
            </a:endParaRPr>
          </a:p>
          <a:p>
            <a:pPr>
              <a:lnSpc>
                <a:spcPct val="150000"/>
              </a:lnSpc>
              <a:spcAft>
                <a:spcPts val="1000"/>
              </a:spcAft>
            </a:pPr>
            <a:r>
              <a:rPr lang="en-US" dirty="0" smtClean="0">
                <a:solidFill>
                  <a:schemeClr val="tx1"/>
                </a:solidFill>
                <a:latin typeface="Times New Roman"/>
                <a:ea typeface="Times New Roman"/>
                <a:cs typeface="Times New Roman"/>
              </a:rPr>
              <a:t>The </a:t>
            </a:r>
            <a:r>
              <a:rPr lang="en-US" dirty="0">
                <a:solidFill>
                  <a:schemeClr val="tx1"/>
                </a:solidFill>
                <a:latin typeface="Times New Roman"/>
                <a:ea typeface="Times New Roman"/>
                <a:cs typeface="Times New Roman"/>
              </a:rPr>
              <a:t>full length of the court is 13.4 meters. The service courts are marked by a center line dividing the width of the court, by a short service line at a distance of 1.98 meters from the net, and by the outer side and back boundaries. In doubles, the service court is also marked by a long service line, which is 0.76 meters from the back boundary.</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16392333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864095"/>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764704"/>
            <a:ext cx="7920880" cy="5688632"/>
          </a:xfrm>
        </p:spPr>
        <p:txBody>
          <a:bodyPr>
            <a:normAutofit fontScale="85000" lnSpcReduction="10000"/>
          </a:bodyPr>
          <a:lstStyle/>
          <a:p>
            <a:pPr>
              <a:lnSpc>
                <a:spcPct val="150000"/>
              </a:lnSpc>
              <a:spcAft>
                <a:spcPts val="1000"/>
              </a:spcAft>
            </a:pPr>
            <a:r>
              <a:rPr lang="en-US" dirty="0" smtClean="0">
                <a:solidFill>
                  <a:schemeClr val="tx1"/>
                </a:solidFill>
                <a:latin typeface="Times New Roman"/>
                <a:ea typeface="Times New Roman"/>
                <a:cs typeface="Times New Roman"/>
              </a:rPr>
              <a:t>    The </a:t>
            </a:r>
            <a:r>
              <a:rPr lang="en-US" dirty="0">
                <a:solidFill>
                  <a:schemeClr val="tx1"/>
                </a:solidFill>
                <a:latin typeface="Times New Roman"/>
                <a:ea typeface="Times New Roman"/>
                <a:cs typeface="Times New Roman"/>
              </a:rPr>
              <a:t>net is 1.55 meters high at the edges and </a:t>
            </a:r>
            <a:r>
              <a:rPr lang="en-US" dirty="0" smtClean="0">
                <a:solidFill>
                  <a:schemeClr val="tx1"/>
                </a:solidFill>
                <a:latin typeface="Times New Roman"/>
                <a:ea typeface="Times New Roman"/>
                <a:cs typeface="Times New Roman"/>
              </a:rPr>
              <a:t>    1.524</a:t>
            </a:r>
            <a:r>
              <a:rPr lang="en-US" dirty="0">
                <a:solidFill>
                  <a:schemeClr val="tx1"/>
                </a:solidFill>
                <a:latin typeface="Times New Roman"/>
                <a:ea typeface="Times New Roman"/>
                <a:cs typeface="Times New Roman"/>
              </a:rPr>
              <a:t> meters high in the center. </a:t>
            </a:r>
            <a:endParaRPr lang="en-US" dirty="0" smtClean="0">
              <a:solidFill>
                <a:schemeClr val="tx1"/>
              </a:solidFill>
              <a:latin typeface="Times New Roman"/>
              <a:ea typeface="Times New Roman"/>
              <a:cs typeface="Times New Roman"/>
            </a:endParaRPr>
          </a:p>
          <a:p>
            <a:pPr algn="just">
              <a:lnSpc>
                <a:spcPct val="150000"/>
              </a:lnSpc>
              <a:spcAft>
                <a:spcPts val="1000"/>
              </a:spcAft>
            </a:pPr>
            <a:r>
              <a:rPr lang="en-US" dirty="0" smtClean="0">
                <a:solidFill>
                  <a:schemeClr val="tx1"/>
                </a:solidFill>
                <a:latin typeface="Times New Roman"/>
                <a:ea typeface="Times New Roman"/>
                <a:cs typeface="Times New Roman"/>
              </a:rPr>
              <a:t>      The </a:t>
            </a:r>
            <a:r>
              <a:rPr lang="en-US" dirty="0">
                <a:solidFill>
                  <a:schemeClr val="tx1"/>
                </a:solidFill>
                <a:latin typeface="Times New Roman"/>
                <a:ea typeface="Times New Roman"/>
                <a:cs typeface="Times New Roman"/>
              </a:rPr>
              <a:t>net posts are placed over the doubles sidelines, even when singles is played</a:t>
            </a:r>
            <a:r>
              <a:rPr lang="en-US" dirty="0" smtClean="0">
                <a:solidFill>
                  <a:schemeClr val="tx1"/>
                </a:solidFill>
                <a:latin typeface="Times New Roman"/>
                <a:ea typeface="Times New Roman"/>
                <a:cs typeface="Times New Roman"/>
              </a:rPr>
              <a:t>.</a:t>
            </a:r>
            <a:r>
              <a:rPr lang="en-US" dirty="0">
                <a:solidFill>
                  <a:schemeClr val="tx1"/>
                </a:solidFill>
                <a:latin typeface="Times New Roman"/>
                <a:ea typeface="Times New Roman"/>
                <a:cs typeface="Times New Roman"/>
              </a:rPr>
              <a:t> </a:t>
            </a:r>
            <a:endParaRPr lang="en-US" dirty="0" smtClean="0">
              <a:solidFill>
                <a:schemeClr val="tx1"/>
              </a:solidFill>
              <a:latin typeface="Times New Roman"/>
              <a:ea typeface="Times New Roman"/>
              <a:cs typeface="Times New Roman"/>
            </a:endParaRPr>
          </a:p>
          <a:p>
            <a:pPr algn="just">
              <a:lnSpc>
                <a:spcPct val="150000"/>
              </a:lnSpc>
              <a:spcAft>
                <a:spcPts val="1000"/>
              </a:spcAft>
            </a:pPr>
            <a:r>
              <a:rPr lang="en-US" dirty="0" smtClean="0">
                <a:solidFill>
                  <a:schemeClr val="tx1"/>
                </a:solidFill>
                <a:latin typeface="Times New Roman"/>
                <a:ea typeface="Times New Roman"/>
                <a:cs typeface="Times New Roman"/>
              </a:rPr>
              <a:t>         The </a:t>
            </a:r>
            <a:r>
              <a:rPr lang="en-US" dirty="0">
                <a:solidFill>
                  <a:schemeClr val="tx1"/>
                </a:solidFill>
                <a:latin typeface="Times New Roman"/>
                <a:ea typeface="Times New Roman"/>
                <a:cs typeface="Times New Roman"/>
              </a:rPr>
              <a:t>minimum height for the </a:t>
            </a:r>
            <a:r>
              <a:rPr lang="en-US" dirty="0" smtClean="0">
                <a:solidFill>
                  <a:schemeClr val="tx1"/>
                </a:solidFill>
                <a:latin typeface="Times New Roman"/>
                <a:ea typeface="Times New Roman"/>
                <a:cs typeface="Times New Roman"/>
              </a:rPr>
              <a:t>maximum </a:t>
            </a:r>
            <a:r>
              <a:rPr lang="en-US" dirty="0">
                <a:solidFill>
                  <a:schemeClr val="tx1"/>
                </a:solidFill>
                <a:latin typeface="Times New Roman"/>
                <a:ea typeface="Times New Roman"/>
                <a:cs typeface="Times New Roman"/>
              </a:rPr>
              <a:t>above the court is not mentioned in the Laws of Badminton. </a:t>
            </a:r>
            <a:r>
              <a:rPr lang="en-US" dirty="0" smtClean="0">
                <a:solidFill>
                  <a:schemeClr val="tx1"/>
                </a:solidFill>
                <a:latin typeface="Times New Roman"/>
                <a:ea typeface="Times New Roman"/>
                <a:cs typeface="Times New Roman"/>
              </a:rPr>
              <a:t>However, </a:t>
            </a:r>
            <a:r>
              <a:rPr lang="en-US" dirty="0">
                <a:solidFill>
                  <a:schemeClr val="tx1"/>
                </a:solidFill>
                <a:latin typeface="Times New Roman"/>
                <a:ea typeface="Times New Roman"/>
                <a:cs typeface="Times New Roman"/>
              </a:rPr>
              <a:t>a badminton court will not be suitable if the </a:t>
            </a:r>
            <a:r>
              <a:rPr lang="en-US" dirty="0" smtClean="0">
                <a:solidFill>
                  <a:schemeClr val="tx1"/>
                </a:solidFill>
                <a:latin typeface="Times New Roman"/>
                <a:ea typeface="Times New Roman"/>
                <a:cs typeface="Times New Roman"/>
              </a:rPr>
              <a:t>top limit </a:t>
            </a:r>
            <a:r>
              <a:rPr lang="en-US" dirty="0">
                <a:solidFill>
                  <a:schemeClr val="tx1"/>
                </a:solidFill>
                <a:latin typeface="Times New Roman"/>
                <a:ea typeface="Times New Roman"/>
                <a:cs typeface="Times New Roman"/>
              </a:rPr>
              <a:t>is likely to be hit on a high serve</a:t>
            </a:r>
            <a:r>
              <a:rPr lang="en-US" sz="2000" dirty="0">
                <a:solidFill>
                  <a:schemeClr val="tx1"/>
                </a:solidFill>
                <a:latin typeface="Times New Roman"/>
                <a:ea typeface="Times New Roman"/>
                <a:cs typeface="Times New Roman"/>
              </a:rPr>
              <a:t>.</a:t>
            </a:r>
            <a:endParaRPr lang="en-GB" sz="1800" dirty="0">
              <a:solidFill>
                <a:schemeClr val="tx1"/>
              </a:solidFill>
              <a:ea typeface="Calibri"/>
              <a:cs typeface="Times New Roman"/>
            </a:endParaRPr>
          </a:p>
          <a:p>
            <a:pPr lvl="0">
              <a:lnSpc>
                <a:spcPct val="150000"/>
              </a:lnSpc>
              <a:spcAft>
                <a:spcPts val="1000"/>
              </a:spcAft>
            </a:pPr>
            <a:endParaRPr lang="en-GB" sz="2000" dirty="0">
              <a:solidFill>
                <a:prstClr val="black"/>
              </a:solidFill>
              <a:ea typeface="Calibri"/>
              <a:cs typeface="Times New Roman"/>
            </a:endParaRPr>
          </a:p>
          <a:p>
            <a:endParaRPr lang="en-GB" dirty="0"/>
          </a:p>
        </p:txBody>
      </p:sp>
    </p:spTree>
    <p:extLst>
      <p:ext uri="{BB962C8B-B14F-4D97-AF65-F5344CB8AC3E}">
        <p14:creationId xmlns:p14="http://schemas.microsoft.com/office/powerpoint/2010/main" val="325217983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556791"/>
          </a:xfrm>
        </p:spPr>
        <p:txBody>
          <a:bodyPr/>
          <a:lstStyle/>
          <a:p>
            <a:r>
              <a:rPr lang="en-GB" dirty="0" smtClean="0">
                <a:solidFill>
                  <a:srgbClr val="00FF00"/>
                </a:solidFill>
                <a:latin typeface="Algerian" panose="04020705040A02060702" pitchFamily="82" charset="0"/>
              </a:rPr>
              <a:t>Badminton  net</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371600" y="1916832"/>
            <a:ext cx="6400800" cy="3721968"/>
          </a:xfrm>
        </p:spPr>
        <p:txBody>
          <a:bodyPr/>
          <a:lstStyle/>
          <a:p>
            <a:endParaRPr lang="en-GB" dirty="0"/>
          </a:p>
        </p:txBody>
      </p:sp>
      <p:pic>
        <p:nvPicPr>
          <p:cNvPr id="4" name="Picture 3" descr="http://www.buzzle.com/images/sports/badminton/badminton-net-dimensions.jpg"/>
          <p:cNvPicPr/>
          <p:nvPr/>
        </p:nvPicPr>
        <p:blipFill>
          <a:blip r:embed="rId2"/>
          <a:srcRect/>
          <a:stretch>
            <a:fillRect/>
          </a:stretch>
        </p:blipFill>
        <p:spPr bwMode="auto">
          <a:xfrm>
            <a:off x="539552" y="1340768"/>
            <a:ext cx="8064896" cy="4536504"/>
          </a:xfrm>
          <a:prstGeom prst="rect">
            <a:avLst/>
          </a:prstGeom>
          <a:noFill/>
          <a:ln w="9525">
            <a:noFill/>
            <a:miter lim="800000"/>
            <a:headEnd/>
            <a:tailEnd/>
          </a:ln>
        </p:spPr>
      </p:pic>
    </p:spTree>
    <p:extLst>
      <p:ext uri="{BB962C8B-B14F-4D97-AF65-F5344CB8AC3E}">
        <p14:creationId xmlns:p14="http://schemas.microsoft.com/office/powerpoint/2010/main" val="194127219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728191"/>
          </a:xfrm>
        </p:spPr>
        <p:txBody>
          <a:bodyPr>
            <a:normAutofit fontScale="90000"/>
          </a:bodyPr>
          <a:lstStyle/>
          <a:p>
            <a:pPr lvl="0">
              <a:lnSpc>
                <a:spcPct val="150000"/>
              </a:lnSpc>
              <a:spcBef>
                <a:spcPct val="20000"/>
              </a:spcBef>
              <a:spcAft>
                <a:spcPts val="1000"/>
              </a:spcAft>
            </a:pPr>
            <a:r>
              <a:rPr lang="en-US" sz="3600" b="1" dirty="0">
                <a:solidFill>
                  <a:srgbClr val="00FF00"/>
                </a:solidFill>
                <a:latin typeface="Times New Roman"/>
                <a:ea typeface="Times New Roman"/>
                <a:cs typeface="Times New Roman"/>
              </a:rPr>
              <a:t>Scoring</a:t>
            </a:r>
            <a:r>
              <a:rPr lang="en-GB" sz="900" dirty="0">
                <a:solidFill>
                  <a:srgbClr val="00FF00"/>
                </a:solidFill>
                <a:ea typeface="Calibri"/>
                <a:cs typeface="Times New Roman"/>
              </a:rPr>
              <a:t/>
            </a:r>
            <a:br>
              <a:rPr lang="en-GB" sz="900" dirty="0">
                <a:solidFill>
                  <a:srgbClr val="00FF00"/>
                </a:solidFill>
                <a:ea typeface="Calibri"/>
                <a:cs typeface="Times New Roman"/>
              </a:rPr>
            </a:br>
            <a:endParaRPr lang="en-GB" dirty="0">
              <a:solidFill>
                <a:srgbClr val="00FF00"/>
              </a:solidFill>
            </a:endParaRPr>
          </a:p>
        </p:txBody>
      </p:sp>
      <p:sp>
        <p:nvSpPr>
          <p:cNvPr id="3" name="Subtitle 2"/>
          <p:cNvSpPr>
            <a:spLocks noGrp="1"/>
          </p:cNvSpPr>
          <p:nvPr>
            <p:ph type="subTitle" idx="1"/>
          </p:nvPr>
        </p:nvSpPr>
        <p:spPr>
          <a:xfrm>
            <a:off x="179512" y="1052736"/>
            <a:ext cx="8640960" cy="5616624"/>
          </a:xfrm>
        </p:spPr>
        <p:txBody>
          <a:bodyPr>
            <a:normAutofit fontScale="85000" lnSpcReduction="10000"/>
          </a:bodyPr>
          <a:lstStyle/>
          <a:p>
            <a:pPr>
              <a:lnSpc>
                <a:spcPct val="150000"/>
              </a:lnSpc>
              <a:spcAft>
                <a:spcPts val="0"/>
              </a:spcAft>
            </a:pP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hlinkClick r:id="rId2" tooltip="Scoring system development of badminton"/>
              </a:rPr>
              <a:t>Scoring system development of badminton</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Each game is played to 21 points, with players scoring a point </a:t>
            </a:r>
            <a:r>
              <a:rPr lang="en-US" dirty="0" smtClean="0">
                <a:solidFill>
                  <a:schemeClr val="tx1"/>
                </a:solidFill>
                <a:latin typeface="Times New Roman"/>
                <a:ea typeface="Times New Roman"/>
                <a:cs typeface="Times New Roman"/>
              </a:rPr>
              <a:t>when ever </a:t>
            </a:r>
            <a:r>
              <a:rPr lang="en-US" dirty="0">
                <a:solidFill>
                  <a:schemeClr val="tx1"/>
                </a:solidFill>
                <a:latin typeface="Times New Roman"/>
                <a:ea typeface="Times New Roman"/>
                <a:cs typeface="Times New Roman"/>
              </a:rPr>
              <a:t>they win a rally regardless of whether they A match is the best of three games.</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If the score reaches 20-all, then the game continues until one side gains a two-point lead (such as 24–22), except when there is a tie at 29-all, in which the game goes to a golden point. Whoever scores this point will win.</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64189496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836712"/>
            <a:ext cx="8280920" cy="5616624"/>
          </a:xfrm>
        </p:spPr>
        <p:txBody>
          <a:bodyPr>
            <a:normAutofit fontScale="85000" lnSpcReduction="10000"/>
          </a:bodyPr>
          <a:lstStyle/>
          <a:p>
            <a:pPr>
              <a:lnSpc>
                <a:spcPct val="150000"/>
              </a:lnSpc>
              <a:spcAft>
                <a:spcPts val="1000"/>
              </a:spcAft>
            </a:pPr>
            <a:r>
              <a:rPr lang="en-US" dirty="0">
                <a:solidFill>
                  <a:schemeClr val="tx1"/>
                </a:solidFill>
                <a:latin typeface="Times New Roman"/>
                <a:ea typeface="Times New Roman"/>
                <a:cs typeface="Times New Roman"/>
              </a:rPr>
              <a:t>At the start of a match, the shuttlecock is cast and the side towards which the shuttlecock is pointing serves first. Alternatively, a coin may be tossed, with the winners choosing whether to serve or receive first, or choosing which end of the court to occupy first, and their opponents making the leftover the remaining choice.</a:t>
            </a:r>
            <a:endParaRPr lang="en-GB" sz="2800" dirty="0">
              <a:solidFill>
                <a:schemeClr val="tx1"/>
              </a:solidFill>
              <a:ea typeface="Calibri"/>
              <a:cs typeface="Times New Roman"/>
            </a:endParaRPr>
          </a:p>
          <a:p>
            <a:r>
              <a:rPr lang="en-US" dirty="0">
                <a:solidFill>
                  <a:schemeClr val="tx1"/>
                </a:solidFill>
                <a:latin typeface="Times New Roman"/>
                <a:ea typeface="Times New Roman"/>
              </a:rPr>
              <a:t>In subsequent games, the winners of the previous game serve first. Matches are best out of three: a player or pair must win two games (of 21 points each) to win the match</a:t>
            </a:r>
            <a:r>
              <a:rPr lang="en-US" dirty="0">
                <a:latin typeface="Times New Roman"/>
                <a:ea typeface="Times New Roman"/>
              </a:rPr>
              <a:t>. </a:t>
            </a:r>
            <a:endParaRPr lang="en-GB" dirty="0"/>
          </a:p>
        </p:txBody>
      </p:sp>
    </p:spTree>
    <p:extLst>
      <p:ext uri="{BB962C8B-B14F-4D97-AF65-F5344CB8AC3E}">
        <p14:creationId xmlns:p14="http://schemas.microsoft.com/office/powerpoint/2010/main" val="3603094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93610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908720"/>
            <a:ext cx="8496944" cy="5544616"/>
          </a:xfrm>
        </p:spPr>
        <p:txBody>
          <a:bodyPr>
            <a:normAutofit/>
          </a:bodyPr>
          <a:lstStyle/>
          <a:p>
            <a:pPr>
              <a:lnSpc>
                <a:spcPct val="150000"/>
              </a:lnSpc>
              <a:spcAft>
                <a:spcPts val="1000"/>
              </a:spcAft>
            </a:pPr>
            <a:r>
              <a:rPr lang="en-US" sz="2400" dirty="0">
                <a:solidFill>
                  <a:schemeClr val="tx1"/>
                </a:solidFill>
                <a:latin typeface="Times New Roman"/>
                <a:ea typeface="Times New Roman"/>
                <a:cs typeface="Times New Roman"/>
              </a:rPr>
              <a:t>For the first rally of any doubles game, the serving pair may decide who serves and the receiving pair may decide who receives. The players change ends at the start of the second game; if the match reaches a third game, they change ends both at the start of the game and when the leading player's or pair's score reaches 11 points.</a:t>
            </a:r>
            <a:endParaRPr lang="en-GB" sz="2400" dirty="0">
              <a:solidFill>
                <a:schemeClr val="tx1"/>
              </a:solidFill>
              <a:ea typeface="Calibri"/>
              <a:cs typeface="Times New Roman"/>
            </a:endParaRPr>
          </a:p>
          <a:p>
            <a:pPr>
              <a:lnSpc>
                <a:spcPct val="150000"/>
              </a:lnSpc>
              <a:spcAft>
                <a:spcPts val="1000"/>
              </a:spcAft>
            </a:pPr>
            <a:r>
              <a:rPr lang="en-US" sz="2400" dirty="0">
                <a:solidFill>
                  <a:schemeClr val="tx1"/>
                </a:solidFill>
                <a:latin typeface="Times New Roman"/>
                <a:ea typeface="Times New Roman"/>
                <a:cs typeface="Times New Roman"/>
              </a:rPr>
              <a:t>The server and receiver must remain within their service courts, without touching the boundary lines, until the server strikes the shuttlecock. The other two players may stand wherever they wish, so long as they do not block the vision of the server or receiver.</a:t>
            </a:r>
            <a:endParaRPr lang="en-GB" sz="2400" dirty="0">
              <a:solidFill>
                <a:schemeClr val="tx1"/>
              </a:solidFill>
              <a:ea typeface="Calibri"/>
              <a:cs typeface="Times New Roman"/>
            </a:endParaRPr>
          </a:p>
          <a:p>
            <a:endParaRPr lang="en-GB" sz="2400" dirty="0">
              <a:solidFill>
                <a:schemeClr val="tx1"/>
              </a:solidFill>
            </a:endParaRPr>
          </a:p>
        </p:txBody>
      </p:sp>
    </p:spTree>
    <p:extLst>
      <p:ext uri="{BB962C8B-B14F-4D97-AF65-F5344CB8AC3E}">
        <p14:creationId xmlns:p14="http://schemas.microsoft.com/office/powerpoint/2010/main" val="18586888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512167"/>
          </a:xfrm>
        </p:spPr>
        <p:txBody>
          <a:bodyPr>
            <a:noAutofit/>
          </a:bodyPr>
          <a:lstStyle/>
          <a:p>
            <a:pPr lvl="0">
              <a:lnSpc>
                <a:spcPct val="150000"/>
              </a:lnSpc>
              <a:spcBef>
                <a:spcPct val="20000"/>
              </a:spcBef>
              <a:spcAft>
                <a:spcPts val="1000"/>
              </a:spcAft>
            </a:pPr>
            <a:r>
              <a:rPr lang="en-US" sz="2000" b="1" dirty="0" smtClean="0">
                <a:solidFill>
                  <a:prstClr val="black">
                    <a:tint val="75000"/>
                  </a:prstClr>
                </a:solidFill>
                <a:latin typeface="Times New Roman"/>
                <a:ea typeface="Times New Roman"/>
                <a:cs typeface="Times New Roman"/>
              </a:rPr>
              <a:t/>
            </a:r>
            <a:br>
              <a:rPr lang="en-US" sz="2000" b="1" dirty="0" smtClean="0">
                <a:solidFill>
                  <a:prstClr val="black">
                    <a:tint val="75000"/>
                  </a:prstClr>
                </a:solidFill>
                <a:latin typeface="Times New Roman"/>
                <a:ea typeface="Times New Roman"/>
                <a:cs typeface="Times New Roman"/>
              </a:rPr>
            </a:br>
            <a:r>
              <a:rPr lang="en-US" sz="2000" b="1" dirty="0">
                <a:solidFill>
                  <a:prstClr val="black">
                    <a:tint val="75000"/>
                  </a:prstClr>
                </a:solidFill>
                <a:latin typeface="Times New Roman"/>
                <a:ea typeface="Times New Roman"/>
                <a:cs typeface="Times New Roman"/>
              </a:rPr>
              <a:t/>
            </a:r>
            <a:br>
              <a:rPr lang="en-US" sz="2000" b="1" dirty="0">
                <a:solidFill>
                  <a:prstClr val="black">
                    <a:tint val="75000"/>
                  </a:prstClr>
                </a:solidFill>
                <a:latin typeface="Times New Roman"/>
                <a:ea typeface="Times New Roman"/>
                <a:cs typeface="Times New Roman"/>
              </a:rPr>
            </a:br>
            <a:r>
              <a:rPr lang="en-US" sz="4000" b="1" dirty="0" smtClean="0">
                <a:solidFill>
                  <a:srgbClr val="00FF00"/>
                </a:solidFill>
                <a:latin typeface="Times New Roman"/>
                <a:ea typeface="Times New Roman"/>
                <a:cs typeface="Times New Roman"/>
              </a:rPr>
              <a:t>Racquets</a:t>
            </a:r>
            <a:r>
              <a:rPr lang="en-GB" sz="3600" dirty="0">
                <a:solidFill>
                  <a:srgbClr val="00FF00"/>
                </a:solidFill>
                <a:ea typeface="Calibri"/>
                <a:cs typeface="Times New Roman"/>
              </a:rPr>
              <a:t/>
            </a:r>
            <a:br>
              <a:rPr lang="en-GB" sz="3600" dirty="0">
                <a:solidFill>
                  <a:srgbClr val="00FF00"/>
                </a:solidFill>
                <a:ea typeface="Calibri"/>
                <a:cs typeface="Times New Roman"/>
              </a:rPr>
            </a:br>
            <a:endParaRPr lang="en-GB" sz="6600" dirty="0">
              <a:solidFill>
                <a:srgbClr val="00FF00"/>
              </a:solidFill>
            </a:endParaRPr>
          </a:p>
        </p:txBody>
      </p:sp>
      <p:sp>
        <p:nvSpPr>
          <p:cNvPr id="3" name="Subtitle 2"/>
          <p:cNvSpPr>
            <a:spLocks noGrp="1"/>
          </p:cNvSpPr>
          <p:nvPr>
            <p:ph type="subTitle" idx="1"/>
          </p:nvPr>
        </p:nvSpPr>
        <p:spPr>
          <a:xfrm>
            <a:off x="323528" y="1052736"/>
            <a:ext cx="8568952" cy="5544616"/>
          </a:xfrm>
        </p:spPr>
        <p:txBody>
          <a:bodyPr>
            <a:normAutofit/>
          </a:bodyPr>
          <a:lstStyle/>
          <a:p>
            <a:r>
              <a:rPr lang="en-US" dirty="0" smtClean="0">
                <a:solidFill>
                  <a:schemeClr val="tx1"/>
                </a:solidFill>
                <a:latin typeface="Times New Roman"/>
                <a:ea typeface="Times New Roman"/>
              </a:rPr>
              <a:t>Badminton </a:t>
            </a:r>
            <a:r>
              <a:rPr lang="en-US" dirty="0" smtClean="0">
                <a:solidFill>
                  <a:schemeClr val="tx1"/>
                </a:solidFill>
                <a:latin typeface="Times New Roman"/>
                <a:ea typeface="Times New Roman"/>
                <a:cs typeface="Times New Roman"/>
              </a:rPr>
              <a:t>racquets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are lightweight, with top quality racquets weighing between 70 and 95 grams.  Not including grip or strings. They are composed of many different materials </a:t>
            </a:r>
            <a:r>
              <a:rPr lang="en-US" dirty="0" smtClean="0">
                <a:solidFill>
                  <a:schemeClr val="tx1"/>
                </a:solidFill>
                <a:latin typeface="Times New Roman"/>
                <a:ea typeface="Times New Roman"/>
              </a:rPr>
              <a:t>reaching </a:t>
            </a:r>
            <a:r>
              <a:rPr lang="en-US" dirty="0">
                <a:solidFill>
                  <a:schemeClr val="tx1"/>
                </a:solidFill>
                <a:latin typeface="Times New Roman"/>
                <a:ea typeface="Times New Roman"/>
              </a:rPr>
              <a:t>from </a:t>
            </a:r>
            <a:r>
              <a:rPr lang="en-US" dirty="0">
                <a:solidFill>
                  <a:schemeClr val="tx1"/>
                </a:solidFill>
                <a:latin typeface="Times New Roman"/>
                <a:ea typeface="Times New Roman"/>
                <a:cs typeface="Times New Roman"/>
              </a:rPr>
              <a:t>carbon </a:t>
            </a:r>
            <a:r>
              <a:rPr lang="en-US" dirty="0" err="1">
                <a:solidFill>
                  <a:schemeClr val="tx1"/>
                </a:solidFill>
                <a:latin typeface="Times New Roman"/>
                <a:ea typeface="Times New Roman"/>
                <a:cs typeface="Times New Roman"/>
              </a:rPr>
              <a:t>fibre</a:t>
            </a: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composite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a:t>
            </a:r>
            <a:r>
              <a:rPr lang="en-US" dirty="0">
                <a:solidFill>
                  <a:schemeClr val="tx1"/>
                </a:solidFill>
                <a:latin typeface="Times New Roman"/>
                <a:ea typeface="Times New Roman"/>
                <a:cs typeface="Times New Roman"/>
              </a:rPr>
              <a:t> reinforced </a:t>
            </a:r>
            <a:r>
              <a:rPr lang="en-US" dirty="0" smtClean="0">
                <a:solidFill>
                  <a:schemeClr val="tx1"/>
                </a:solidFill>
                <a:latin typeface="Times New Roman"/>
                <a:ea typeface="Times New Roman"/>
                <a:cs typeface="Times New Roman"/>
              </a:rPr>
              <a:t>plastic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to solid steel, which may be </a:t>
            </a:r>
            <a:r>
              <a:rPr lang="en-US" dirty="0" smtClean="0">
                <a:solidFill>
                  <a:schemeClr val="tx1"/>
                </a:solidFill>
                <a:latin typeface="Times New Roman"/>
                <a:ea typeface="Times New Roman"/>
              </a:rPr>
              <a:t>augmented(increased) </a:t>
            </a:r>
            <a:r>
              <a:rPr lang="en-US" dirty="0">
                <a:solidFill>
                  <a:schemeClr val="tx1"/>
                </a:solidFill>
                <a:latin typeface="Times New Roman"/>
                <a:ea typeface="Times New Roman"/>
              </a:rPr>
              <a:t>by a variety of materials. </a:t>
            </a:r>
            <a:r>
              <a:rPr lang="en-US" dirty="0">
                <a:solidFill>
                  <a:schemeClr val="tx1"/>
                </a:solidFill>
                <a:latin typeface="Times New Roman"/>
                <a:ea typeface="Times New Roman"/>
                <a:cs typeface="Times New Roman"/>
              </a:rPr>
              <a:t>Carbon </a:t>
            </a:r>
            <a:r>
              <a:rPr lang="en-US" dirty="0" err="1" smtClean="0">
                <a:solidFill>
                  <a:schemeClr val="tx1"/>
                </a:solidFill>
                <a:latin typeface="Times New Roman"/>
                <a:ea typeface="Times New Roman"/>
                <a:cs typeface="Times New Roman"/>
              </a:rPr>
              <a:t>fibre</a:t>
            </a:r>
            <a:r>
              <a:rPr lang="en-US" dirty="0" smtClean="0">
                <a:solidFill>
                  <a:schemeClr val="tx1"/>
                </a:solidFill>
                <a:latin typeface="Times New Roman"/>
                <a:ea typeface="Times New Roman"/>
                <a:cs typeface="Times New Roman"/>
              </a:rPr>
              <a:t>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has an excellent strength to weight ratio, is </a:t>
            </a:r>
            <a:r>
              <a:rPr lang="en-US" dirty="0" smtClean="0">
                <a:solidFill>
                  <a:schemeClr val="tx1"/>
                </a:solidFill>
                <a:latin typeface="Times New Roman"/>
                <a:ea typeface="Times New Roman"/>
              </a:rPr>
              <a:t>inflexible, </a:t>
            </a:r>
            <a:r>
              <a:rPr lang="en-US" dirty="0">
                <a:solidFill>
                  <a:schemeClr val="tx1"/>
                </a:solidFill>
                <a:latin typeface="Times New Roman"/>
                <a:ea typeface="Times New Roman"/>
              </a:rPr>
              <a:t>and gives excellent </a:t>
            </a:r>
            <a:r>
              <a:rPr lang="en-US" dirty="0">
                <a:solidFill>
                  <a:schemeClr val="tx1"/>
                </a:solidFill>
                <a:latin typeface="Times New Roman"/>
                <a:ea typeface="Times New Roman"/>
                <a:cs typeface="Times New Roman"/>
              </a:rPr>
              <a:t>kinetic </a:t>
            </a:r>
            <a:r>
              <a:rPr lang="en-US" dirty="0" smtClean="0">
                <a:solidFill>
                  <a:schemeClr val="tx1"/>
                </a:solidFill>
                <a:latin typeface="Times New Roman"/>
                <a:ea typeface="Times New Roman"/>
                <a:cs typeface="Times New Roman"/>
              </a:rPr>
              <a:t>energy </a:t>
            </a:r>
            <a:r>
              <a:rPr lang="en-US" dirty="0" smtClean="0">
                <a:solidFill>
                  <a:schemeClr val="tx1"/>
                </a:solidFill>
                <a:latin typeface="Times New Roman"/>
                <a:ea typeface="Times New Roman"/>
              </a:rPr>
              <a:t> </a:t>
            </a:r>
            <a:r>
              <a:rPr lang="en-US" dirty="0">
                <a:solidFill>
                  <a:schemeClr val="tx1"/>
                </a:solidFill>
                <a:latin typeface="Times New Roman"/>
                <a:ea typeface="Times New Roman"/>
              </a:rPr>
              <a:t>transfer. Before the adoption of carbon </a:t>
            </a:r>
            <a:r>
              <a:rPr lang="en-US" dirty="0" err="1">
                <a:solidFill>
                  <a:schemeClr val="tx1"/>
                </a:solidFill>
                <a:latin typeface="Times New Roman"/>
                <a:ea typeface="Times New Roman"/>
              </a:rPr>
              <a:t>fibre</a:t>
            </a:r>
            <a:r>
              <a:rPr lang="en-US" dirty="0">
                <a:solidFill>
                  <a:schemeClr val="tx1"/>
                </a:solidFill>
                <a:latin typeface="Times New Roman"/>
                <a:ea typeface="Times New Roman"/>
              </a:rPr>
              <a:t> composite, racquets were made of light metals such as aluminum. </a:t>
            </a:r>
            <a:endParaRPr lang="en-GB" dirty="0">
              <a:solidFill>
                <a:schemeClr val="tx1"/>
              </a:solidFill>
            </a:endParaRPr>
          </a:p>
        </p:txBody>
      </p:sp>
    </p:spTree>
    <p:extLst>
      <p:ext uri="{BB962C8B-B14F-4D97-AF65-F5344CB8AC3E}">
        <p14:creationId xmlns:p14="http://schemas.microsoft.com/office/powerpoint/2010/main" val="265204980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864095"/>
          </a:xfrm>
        </p:spPr>
        <p:txBody>
          <a:bodyPr>
            <a:normAutofit/>
          </a:bodyPr>
          <a:lstStyle/>
          <a:p>
            <a:pPr algn="r"/>
            <a:r>
              <a:rPr lang="en-GB" sz="3600" dirty="0" smtClean="0">
                <a:solidFill>
                  <a:srgbClr val="00FF00"/>
                </a:solidFill>
                <a:latin typeface="Algerian" panose="04020705040A02060702" pitchFamily="82" charset="0"/>
              </a:rPr>
              <a:t>conti</a:t>
            </a:r>
            <a:endParaRPr lang="en-GB" sz="36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908720"/>
            <a:ext cx="8136904" cy="5616624"/>
          </a:xfrm>
        </p:spPr>
        <p:txBody>
          <a:bodyPr>
            <a:normAutofit lnSpcReduction="10000"/>
          </a:bodyPr>
          <a:lstStyle/>
          <a:p>
            <a:r>
              <a:rPr lang="en-US" dirty="0" smtClean="0">
                <a:solidFill>
                  <a:schemeClr val="tx1"/>
                </a:solidFill>
                <a:effectLst/>
                <a:latin typeface="Times New Roman"/>
                <a:ea typeface="Times New Roman"/>
              </a:rPr>
              <a:t>Tennis is an </a:t>
            </a:r>
            <a:r>
              <a:rPr lang="en-US" u="none" strike="noStrike" dirty="0" smtClean="0">
                <a:solidFill>
                  <a:schemeClr val="tx1"/>
                </a:solidFill>
                <a:effectLst/>
                <a:latin typeface="Times New Roman"/>
                <a:ea typeface="Times New Roman"/>
                <a:cs typeface="Times New Roman"/>
                <a:hlinkClick r:id="rId2" tooltip="Olympic Games"/>
              </a:rPr>
              <a:t>Olympic</a:t>
            </a:r>
            <a:r>
              <a:rPr lang="en-US" dirty="0" smtClean="0">
                <a:solidFill>
                  <a:schemeClr val="tx1"/>
                </a:solidFill>
                <a:effectLst/>
                <a:latin typeface="Times New Roman"/>
                <a:ea typeface="Times New Roman"/>
              </a:rPr>
              <a:t> sport and is played at all levels of society and at all ages. The sport can be played by anyone who can hold a racket, including </a:t>
            </a:r>
            <a:r>
              <a:rPr lang="en-US" u="none" strike="noStrike" dirty="0" smtClean="0">
                <a:solidFill>
                  <a:schemeClr val="tx1"/>
                </a:solidFill>
                <a:effectLst/>
                <a:latin typeface="Times New Roman"/>
                <a:ea typeface="Times New Roman"/>
                <a:cs typeface="Times New Roman"/>
                <a:hlinkClick r:id="rId3" tooltip="Wheelchair tennis"/>
              </a:rPr>
              <a:t>wheelchair users</a:t>
            </a:r>
            <a:r>
              <a:rPr lang="en-US" dirty="0" smtClean="0">
                <a:solidFill>
                  <a:schemeClr val="tx1"/>
                </a:solidFill>
                <a:effectLst/>
                <a:latin typeface="Times New Roman"/>
                <a:ea typeface="Times New Roman"/>
              </a:rPr>
              <a:t>. The modern game of tennis originated in </a:t>
            </a:r>
            <a:r>
              <a:rPr lang="en-US" u="none" strike="noStrike" dirty="0" smtClean="0">
                <a:solidFill>
                  <a:schemeClr val="tx1"/>
                </a:solidFill>
                <a:effectLst/>
                <a:latin typeface="Times New Roman"/>
                <a:ea typeface="Times New Roman"/>
                <a:cs typeface="Times New Roman"/>
                <a:hlinkClick r:id="rId4" tooltip="Birmingham"/>
              </a:rPr>
              <a:t>Birmingham</a:t>
            </a:r>
            <a:r>
              <a:rPr lang="en-US"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5" tooltip="England"/>
              </a:rPr>
              <a:t>England</a:t>
            </a:r>
            <a:r>
              <a:rPr lang="en-US" dirty="0" smtClean="0">
                <a:solidFill>
                  <a:schemeClr val="tx1"/>
                </a:solidFill>
                <a:effectLst/>
                <a:latin typeface="Times New Roman"/>
                <a:ea typeface="Times New Roman"/>
              </a:rPr>
              <a:t>, in the late 19th century as "</a:t>
            </a:r>
            <a:r>
              <a:rPr lang="en-US" b="1" dirty="0" smtClean="0">
                <a:solidFill>
                  <a:schemeClr val="tx1"/>
                </a:solidFill>
                <a:effectLst/>
                <a:latin typeface="Times New Roman"/>
                <a:ea typeface="Times New Roman"/>
              </a:rPr>
              <a:t>lawn (grass) tennis</a:t>
            </a:r>
            <a:r>
              <a:rPr lang="en-US" dirty="0" smtClean="0">
                <a:solidFill>
                  <a:schemeClr val="tx1"/>
                </a:solidFill>
                <a:effectLst/>
                <a:latin typeface="Times New Roman"/>
                <a:ea typeface="Times New Roman"/>
              </a:rPr>
              <a:t>”. It had close connections both to various field ("lawn") games such as </a:t>
            </a:r>
            <a:r>
              <a:rPr lang="en-US" u="none" strike="noStrike" dirty="0" smtClean="0">
                <a:solidFill>
                  <a:schemeClr val="tx1"/>
                </a:solidFill>
                <a:effectLst/>
                <a:latin typeface="Times New Roman"/>
                <a:ea typeface="Times New Roman"/>
                <a:cs typeface="Times New Roman"/>
                <a:hlinkClick r:id="rId6" tooltip="Croquet"/>
              </a:rPr>
              <a:t>croquet</a:t>
            </a:r>
            <a:r>
              <a:rPr lang="en-US" dirty="0" smtClean="0">
                <a:solidFill>
                  <a:schemeClr val="tx1"/>
                </a:solidFill>
                <a:effectLst/>
                <a:latin typeface="Times New Roman"/>
                <a:ea typeface="Times New Roman"/>
              </a:rPr>
              <a:t> and </a:t>
            </a:r>
            <a:r>
              <a:rPr lang="en-US" u="none" strike="noStrike" dirty="0" smtClean="0">
                <a:solidFill>
                  <a:schemeClr val="tx1"/>
                </a:solidFill>
                <a:effectLst/>
                <a:latin typeface="Times New Roman"/>
                <a:ea typeface="Times New Roman"/>
                <a:cs typeface="Times New Roman"/>
                <a:hlinkClick r:id="rId7" tooltip="Bowls"/>
              </a:rPr>
              <a:t>bowls</a:t>
            </a:r>
            <a:r>
              <a:rPr lang="en-US" dirty="0" smtClean="0">
                <a:solidFill>
                  <a:schemeClr val="tx1"/>
                </a:solidFill>
                <a:effectLst/>
                <a:latin typeface="Times New Roman"/>
                <a:ea typeface="Times New Roman"/>
              </a:rPr>
              <a:t> as well as to the older racket sport of </a:t>
            </a:r>
            <a:r>
              <a:rPr lang="en-US" i="1" u="none" strike="noStrike" dirty="0" smtClean="0">
                <a:solidFill>
                  <a:schemeClr val="tx1"/>
                </a:solidFill>
                <a:effectLst/>
                <a:latin typeface="Times New Roman"/>
                <a:ea typeface="Times New Roman"/>
                <a:cs typeface="Times New Roman"/>
                <a:hlinkClick r:id="rId8" tooltip="Real tennis"/>
              </a:rPr>
              <a:t>real tennis</a:t>
            </a:r>
            <a:r>
              <a:rPr lang="en-US" i="1" u="none" strike="noStrike" dirty="0" smtClean="0">
                <a:solidFill>
                  <a:schemeClr val="tx1"/>
                </a:solidFill>
                <a:effectLst/>
                <a:latin typeface="Times New Roman"/>
                <a:ea typeface="Times New Roman"/>
                <a:cs typeface="Times New Roman"/>
              </a:rPr>
              <a:t> </a:t>
            </a:r>
          </a:p>
          <a:p>
            <a:r>
              <a:rPr lang="en-US" dirty="0" smtClean="0">
                <a:solidFill>
                  <a:schemeClr val="tx1"/>
                </a:solidFill>
                <a:effectLst/>
                <a:latin typeface="Times New Roman"/>
                <a:ea typeface="Times New Roman"/>
              </a:rPr>
              <a:t>During most of the 19th century, in fact, the term "tennis" referred to real tennis, not lawn tennis</a:t>
            </a:r>
            <a:endParaRPr lang="en-GB" dirty="0">
              <a:solidFill>
                <a:schemeClr val="tx1"/>
              </a:solidFill>
            </a:endParaRPr>
          </a:p>
        </p:txBody>
      </p:sp>
    </p:spTree>
    <p:extLst>
      <p:ext uri="{BB962C8B-B14F-4D97-AF65-F5344CB8AC3E}">
        <p14:creationId xmlns:p14="http://schemas.microsoft.com/office/powerpoint/2010/main" val="4285027446"/>
      </p:ext>
    </p:extLst>
  </p:cSld>
  <p:clrMapOvr>
    <a:masterClrMapping/>
  </p:clrMapOvr>
  <mc:AlternateContent xmlns:mc="http://schemas.openxmlformats.org/markup-compatibility/2006" xmlns:p14="http://schemas.microsoft.com/office/powerpoint/2010/main">
    <mc:Choice Requires="p14">
      <p:transition spd="slow" p14:dur="4000">
        <p14:vortex dir="r"/>
      </p:transition>
    </mc:Choice>
    <mc:Fallback xmlns="">
      <p:transition spd="slow">
        <p:fade/>
      </p:transition>
    </mc:Fallback>
  </mc:AlternateContent>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824562"/>
          </a:xfrm>
        </p:spPr>
        <p:txBody>
          <a:bodyPr/>
          <a:lstStyle/>
          <a:p>
            <a:r>
              <a:rPr lang="en-US" sz="4000" b="1" dirty="0">
                <a:solidFill>
                  <a:srgbClr val="00FF00"/>
                </a:solidFill>
                <a:latin typeface="Times New Roman"/>
                <a:ea typeface="Times New Roman"/>
                <a:cs typeface="Times New Roman"/>
              </a:rPr>
              <a:t>Racquets</a:t>
            </a:r>
            <a:r>
              <a:rPr lang="en-GB" sz="3600" dirty="0">
                <a:solidFill>
                  <a:srgbClr val="00FF00"/>
                </a:solidFill>
                <a:ea typeface="Calibri"/>
                <a:cs typeface="Times New Roman"/>
              </a:rPr>
              <a:t/>
            </a:r>
            <a:br>
              <a:rPr lang="en-GB" sz="3600" dirty="0">
                <a:solidFill>
                  <a:srgbClr val="00FF00"/>
                </a:solidFill>
                <a:ea typeface="Calibri"/>
                <a:cs typeface="Times New Roman"/>
              </a:rPr>
            </a:br>
            <a:endParaRPr lang="en-GB" dirty="0"/>
          </a:p>
        </p:txBody>
      </p:sp>
      <p:sp>
        <p:nvSpPr>
          <p:cNvPr id="3" name="Subtitle 2"/>
          <p:cNvSpPr>
            <a:spLocks noGrp="1"/>
          </p:cNvSpPr>
          <p:nvPr>
            <p:ph type="subTitle" idx="1"/>
          </p:nvPr>
        </p:nvSpPr>
        <p:spPr>
          <a:xfrm>
            <a:off x="2627784" y="1844824"/>
            <a:ext cx="3888432" cy="4010000"/>
          </a:xfrm>
        </p:spPr>
        <p:txBody>
          <a:bodyPr/>
          <a:lstStyle/>
          <a:p>
            <a:endParaRPr lang="en-GB" dirty="0"/>
          </a:p>
        </p:txBody>
      </p:sp>
      <p:pic>
        <p:nvPicPr>
          <p:cNvPr id="4" name="Picture 3" descr="https://encrypted-tbn1.gstatic.com/images?q=tbn:ANd9GcRJdsOZUFSp_0Bh-cs8YpRLpW4DSSCbQSaRHDAIHJCpBmB_92Lz"/>
          <p:cNvPicPr/>
          <p:nvPr/>
        </p:nvPicPr>
        <p:blipFill>
          <a:blip r:embed="rId2"/>
          <a:srcRect/>
          <a:stretch>
            <a:fillRect/>
          </a:stretch>
        </p:blipFill>
        <p:spPr bwMode="auto">
          <a:xfrm>
            <a:off x="899592" y="1124744"/>
            <a:ext cx="7272808" cy="5544616"/>
          </a:xfrm>
          <a:prstGeom prst="rect">
            <a:avLst/>
          </a:prstGeom>
          <a:noFill/>
          <a:ln w="9525">
            <a:noFill/>
            <a:miter lim="800000"/>
            <a:headEnd/>
            <a:tailEnd/>
          </a:ln>
        </p:spPr>
      </p:pic>
    </p:spTree>
    <p:extLst>
      <p:ext uri="{BB962C8B-B14F-4D97-AF65-F5344CB8AC3E}">
        <p14:creationId xmlns:p14="http://schemas.microsoft.com/office/powerpoint/2010/main" val="556559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0" y="836712"/>
            <a:ext cx="9144000" cy="5832648"/>
          </a:xfrm>
        </p:spPr>
        <p:txBody>
          <a:bodyPr>
            <a:normAutofit fontScale="85000" lnSpcReduction="10000"/>
          </a:bodyPr>
          <a:lstStyle/>
          <a:p>
            <a:pPr lvl="0"/>
            <a:r>
              <a:rPr lang="en-US" dirty="0">
                <a:solidFill>
                  <a:prstClr val="black"/>
                </a:solidFill>
                <a:latin typeface="Times New Roman"/>
                <a:ea typeface="Times New Roman"/>
              </a:rPr>
              <a:t>Earlier still, </a:t>
            </a:r>
            <a:r>
              <a:rPr lang="en-US" sz="3400" dirty="0" smtClean="0">
                <a:solidFill>
                  <a:schemeClr val="tx1"/>
                </a:solidFill>
                <a:latin typeface="Times New Roman"/>
                <a:ea typeface="Times New Roman"/>
                <a:cs typeface="Times New Roman"/>
              </a:rPr>
              <a:t>racquets </a:t>
            </a:r>
            <a:r>
              <a:rPr lang="en-US" sz="3400" dirty="0">
                <a:solidFill>
                  <a:schemeClr val="tx1"/>
                </a:solidFill>
                <a:latin typeface="Times New Roman"/>
                <a:ea typeface="Times New Roman"/>
                <a:cs typeface="Times New Roman"/>
              </a:rPr>
              <a:t>were made of wood. Cheap racquets are still often made of metals such as steel, but wooden racquets are no longer manufactured for the ordinary market, because of their excessive mass and cost. Nowadays, nanomaterials such as </a:t>
            </a:r>
            <a:r>
              <a:rPr lang="en-US" sz="3400" dirty="0" smtClean="0">
                <a:solidFill>
                  <a:schemeClr val="tx1"/>
                </a:solidFill>
                <a:latin typeface="Times New Roman"/>
                <a:ea typeface="Times New Roman"/>
                <a:cs typeface="Times New Roman"/>
              </a:rPr>
              <a:t>fullerene and </a:t>
            </a:r>
            <a:r>
              <a:rPr lang="en-US" sz="3400" dirty="0">
                <a:solidFill>
                  <a:schemeClr val="tx1"/>
                </a:solidFill>
                <a:latin typeface="Times New Roman"/>
                <a:ea typeface="Times New Roman"/>
                <a:cs typeface="Times New Roman"/>
              </a:rPr>
              <a:t>carbon </a:t>
            </a:r>
            <a:r>
              <a:rPr lang="en-US" sz="3400" dirty="0" smtClean="0">
                <a:solidFill>
                  <a:schemeClr val="tx1"/>
                </a:solidFill>
                <a:latin typeface="Times New Roman"/>
                <a:ea typeface="Times New Roman"/>
                <a:cs typeface="Times New Roman"/>
              </a:rPr>
              <a:t>nanotubes  </a:t>
            </a:r>
            <a:r>
              <a:rPr lang="en-US" sz="3400" dirty="0">
                <a:solidFill>
                  <a:schemeClr val="tx1"/>
                </a:solidFill>
                <a:latin typeface="Times New Roman"/>
                <a:ea typeface="Times New Roman"/>
                <a:cs typeface="Times New Roman"/>
              </a:rPr>
              <a:t>are added to racquets giving them greater durability.</a:t>
            </a:r>
            <a:endParaRPr lang="en-GB" sz="3400" dirty="0">
              <a:solidFill>
                <a:schemeClr val="tx1"/>
              </a:solidFill>
              <a:ea typeface="Calibri"/>
              <a:cs typeface="Times New Roman"/>
            </a:endParaRPr>
          </a:p>
          <a:p>
            <a:pPr>
              <a:lnSpc>
                <a:spcPct val="150000"/>
              </a:lnSpc>
              <a:spcAft>
                <a:spcPts val="1000"/>
              </a:spcAft>
            </a:pPr>
            <a:r>
              <a:rPr lang="en-US" sz="3400" dirty="0">
                <a:solidFill>
                  <a:schemeClr val="tx1"/>
                </a:solidFill>
                <a:latin typeface="Times New Roman"/>
                <a:ea typeface="Times New Roman"/>
                <a:cs typeface="Times New Roman"/>
              </a:rPr>
              <a:t>There is a wide variety of racquet designs, although the laws limit the racquet size and shape. Different racquets have playing characteristics that appeal to different players. The traditional oval head shape is still available, but an </a:t>
            </a:r>
            <a:r>
              <a:rPr lang="en-US" sz="3400" dirty="0" smtClean="0">
                <a:solidFill>
                  <a:schemeClr val="tx1"/>
                </a:solidFill>
                <a:latin typeface="Times New Roman"/>
                <a:ea typeface="Times New Roman"/>
                <a:cs typeface="Times New Roman"/>
              </a:rPr>
              <a:t>isometric head </a:t>
            </a:r>
            <a:r>
              <a:rPr lang="en-US" sz="3400" dirty="0">
                <a:solidFill>
                  <a:schemeClr val="tx1"/>
                </a:solidFill>
                <a:latin typeface="Times New Roman"/>
                <a:ea typeface="Times New Roman"/>
                <a:cs typeface="Times New Roman"/>
              </a:rPr>
              <a:t>shape is increasingly common in new racquets.</a:t>
            </a:r>
            <a:endParaRPr lang="en-GB" sz="34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3684025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844823"/>
          </a:xfrm>
        </p:spPr>
        <p:txBody>
          <a:bodyPr>
            <a:normAutofit fontScale="90000"/>
          </a:bodyPr>
          <a:lstStyle/>
          <a:p>
            <a:pPr lvl="0">
              <a:lnSpc>
                <a:spcPct val="150000"/>
              </a:lnSpc>
              <a:spcBef>
                <a:spcPct val="20000"/>
              </a:spcBef>
              <a:spcAft>
                <a:spcPts val="1000"/>
              </a:spcAft>
            </a:pPr>
            <a:r>
              <a:rPr lang="en-US" sz="5400" b="1" dirty="0" smtClean="0">
                <a:solidFill>
                  <a:srgbClr val="00FF00"/>
                </a:solidFill>
                <a:latin typeface="Times New Roman"/>
                <a:ea typeface="Times New Roman"/>
                <a:cs typeface="Times New Roman"/>
              </a:rPr>
              <a:t>Strings</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179512" y="980728"/>
            <a:ext cx="8712968" cy="5688632"/>
          </a:xfrm>
        </p:spPr>
        <p:txBody>
          <a:bodyPr>
            <a:normAutofit/>
          </a:bodyPr>
          <a:lstStyle/>
          <a:p>
            <a:pPr>
              <a:lnSpc>
                <a:spcPct val="150000"/>
              </a:lnSpc>
              <a:spcAft>
                <a:spcPts val="1000"/>
              </a:spcAft>
            </a:pPr>
            <a:r>
              <a:rPr lang="en-US" dirty="0" smtClean="0">
                <a:solidFill>
                  <a:schemeClr val="tx1"/>
                </a:solidFill>
                <a:latin typeface="Times New Roman"/>
                <a:ea typeface="Times New Roman"/>
                <a:cs typeface="Times New Roman"/>
              </a:rPr>
              <a:t>Badminton </a:t>
            </a:r>
            <a:r>
              <a:rPr lang="en-US" dirty="0">
                <a:solidFill>
                  <a:schemeClr val="tx1"/>
                </a:solidFill>
                <a:latin typeface="Times New Roman"/>
                <a:ea typeface="Times New Roman"/>
                <a:cs typeface="Times New Roman"/>
              </a:rPr>
              <a:t>strings are thin, high performing strings with thicknesses </a:t>
            </a:r>
            <a:r>
              <a:rPr lang="en-US" dirty="0" smtClean="0">
                <a:solidFill>
                  <a:schemeClr val="tx1"/>
                </a:solidFill>
                <a:latin typeface="Times New Roman"/>
                <a:ea typeface="Times New Roman"/>
                <a:cs typeface="Times New Roman"/>
              </a:rPr>
              <a:t>reaching </a:t>
            </a:r>
            <a:r>
              <a:rPr lang="en-US" dirty="0">
                <a:solidFill>
                  <a:schemeClr val="tx1"/>
                </a:solidFill>
                <a:latin typeface="Times New Roman"/>
                <a:ea typeface="Times New Roman"/>
                <a:cs typeface="Times New Roman"/>
              </a:rPr>
              <a:t>from about 0.62 to 0.73 mm. Thicker strings are more durable, but many players </a:t>
            </a:r>
            <a:r>
              <a:rPr lang="en-US" dirty="0" smtClean="0">
                <a:solidFill>
                  <a:schemeClr val="tx1"/>
                </a:solidFill>
                <a:latin typeface="Times New Roman"/>
                <a:ea typeface="Times New Roman"/>
                <a:cs typeface="Times New Roman"/>
              </a:rPr>
              <a:t>wish </a:t>
            </a:r>
            <a:r>
              <a:rPr lang="en-US" dirty="0">
                <a:solidFill>
                  <a:schemeClr val="tx1"/>
                </a:solidFill>
                <a:latin typeface="Times New Roman"/>
                <a:ea typeface="Times New Roman"/>
                <a:cs typeface="Times New Roman"/>
              </a:rPr>
              <a:t>the feel of thinner strings</a:t>
            </a:r>
            <a:r>
              <a:rPr lang="en-US" dirty="0" smtClean="0">
                <a:solidFill>
                  <a:schemeClr val="tx1"/>
                </a:solidFill>
                <a:latin typeface="Times New Roman"/>
                <a:ea typeface="Times New Roman"/>
                <a:cs typeface="Times New Roman"/>
              </a:rPr>
              <a:t>.</a:t>
            </a:r>
          </a:p>
          <a:p>
            <a:pPr>
              <a:lnSpc>
                <a:spcPct val="150000"/>
              </a:lnSpc>
              <a:spcAft>
                <a:spcPts val="1000"/>
              </a:spcAft>
            </a:pPr>
            <a:r>
              <a:rPr lang="en-US" dirty="0" smtClean="0">
                <a:solidFill>
                  <a:schemeClr val="tx1"/>
                </a:solidFill>
                <a:latin typeface="Times New Roman"/>
                <a:ea typeface="Times New Roman"/>
                <a:cs typeface="Times New Roman"/>
              </a:rPr>
              <a:t> </a:t>
            </a:r>
            <a:r>
              <a:rPr lang="en-US" dirty="0">
                <a:solidFill>
                  <a:schemeClr val="tx1"/>
                </a:solidFill>
                <a:latin typeface="Times New Roman"/>
                <a:ea typeface="Times New Roman"/>
                <a:cs typeface="Times New Roman"/>
              </a:rPr>
              <a:t>Recreational players generally string at lower tensions than professionals, </a:t>
            </a:r>
            <a:endParaRPr lang="en-GB" dirty="0"/>
          </a:p>
        </p:txBody>
      </p:sp>
    </p:spTree>
    <p:extLst>
      <p:ext uri="{BB962C8B-B14F-4D97-AF65-F5344CB8AC3E}">
        <p14:creationId xmlns:p14="http://schemas.microsoft.com/office/powerpoint/2010/main" val="2375763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008111"/>
          </a:xfrm>
        </p:spPr>
        <p:txBody>
          <a:bodyPr>
            <a:noAutofit/>
          </a:bodyPr>
          <a:lstStyle/>
          <a:p>
            <a:pPr lvl="0">
              <a:lnSpc>
                <a:spcPct val="150000"/>
              </a:lnSpc>
              <a:spcBef>
                <a:spcPct val="20000"/>
              </a:spcBef>
              <a:spcAft>
                <a:spcPts val="1000"/>
              </a:spcAft>
            </a:pPr>
            <a:r>
              <a:rPr lang="en-US" sz="2400" b="1" dirty="0" smtClean="0">
                <a:solidFill>
                  <a:prstClr val="black">
                    <a:tint val="75000"/>
                  </a:prstClr>
                </a:solidFill>
                <a:latin typeface="Times New Roman"/>
                <a:ea typeface="Times New Roman"/>
                <a:cs typeface="Times New Roman"/>
              </a:rPr>
              <a:t/>
            </a:r>
            <a:br>
              <a:rPr lang="en-US" sz="2400" b="1" dirty="0" smtClean="0">
                <a:solidFill>
                  <a:prstClr val="black">
                    <a:tint val="75000"/>
                  </a:prstClr>
                </a:solidFill>
                <a:latin typeface="Times New Roman"/>
                <a:ea typeface="Times New Roman"/>
                <a:cs typeface="Times New Roman"/>
              </a:rPr>
            </a:br>
            <a:r>
              <a:rPr lang="en-US" sz="2400" b="1" dirty="0">
                <a:solidFill>
                  <a:prstClr val="black">
                    <a:tint val="75000"/>
                  </a:prstClr>
                </a:solidFill>
                <a:latin typeface="Times New Roman"/>
                <a:ea typeface="Times New Roman"/>
                <a:cs typeface="Times New Roman"/>
              </a:rPr>
              <a:t/>
            </a:r>
            <a:br>
              <a:rPr lang="en-US" sz="2400" b="1" dirty="0">
                <a:solidFill>
                  <a:prstClr val="black">
                    <a:tint val="75000"/>
                  </a:prstClr>
                </a:solidFill>
                <a:latin typeface="Times New Roman"/>
                <a:ea typeface="Times New Roman"/>
                <a:cs typeface="Times New Roman"/>
              </a:rPr>
            </a:br>
            <a:r>
              <a:rPr lang="en-US" sz="2400" b="1" dirty="0" smtClean="0">
                <a:solidFill>
                  <a:prstClr val="black">
                    <a:tint val="75000"/>
                  </a:prstClr>
                </a:solidFill>
                <a:latin typeface="Times New Roman"/>
                <a:ea typeface="Times New Roman"/>
                <a:cs typeface="Times New Roman"/>
              </a:rPr>
              <a:t/>
            </a:r>
            <a:br>
              <a:rPr lang="en-US" sz="2400" b="1" dirty="0" smtClean="0">
                <a:solidFill>
                  <a:prstClr val="black">
                    <a:tint val="75000"/>
                  </a:prstClr>
                </a:solidFill>
                <a:latin typeface="Times New Roman"/>
                <a:ea typeface="Times New Roman"/>
                <a:cs typeface="Times New Roman"/>
              </a:rPr>
            </a:br>
            <a:r>
              <a:rPr lang="en-US" sz="2400" b="1" dirty="0" smtClean="0">
                <a:solidFill>
                  <a:prstClr val="black">
                    <a:tint val="75000"/>
                  </a:prstClr>
                </a:solidFill>
                <a:latin typeface="Times New Roman"/>
                <a:ea typeface="Times New Roman"/>
                <a:cs typeface="Times New Roman"/>
              </a:rPr>
              <a:t/>
            </a:r>
            <a:br>
              <a:rPr lang="en-US" sz="2400" b="1" dirty="0" smtClean="0">
                <a:solidFill>
                  <a:prstClr val="black">
                    <a:tint val="75000"/>
                  </a:prstClr>
                </a:solidFill>
                <a:latin typeface="Times New Roman"/>
                <a:ea typeface="Times New Roman"/>
                <a:cs typeface="Times New Roman"/>
              </a:rPr>
            </a:br>
            <a:r>
              <a:rPr lang="en-US" sz="3200" b="1" dirty="0" smtClean="0">
                <a:solidFill>
                  <a:srgbClr val="00FF00"/>
                </a:solidFill>
                <a:latin typeface="Times New Roman"/>
                <a:ea typeface="Times New Roman"/>
                <a:cs typeface="Times New Roman"/>
              </a:rPr>
              <a:t>Grip</a:t>
            </a:r>
            <a:r>
              <a:rPr lang="en-GB" sz="2800" dirty="0">
                <a:solidFill>
                  <a:srgbClr val="00FF00"/>
                </a:solidFill>
                <a:ea typeface="Calibri"/>
                <a:cs typeface="Times New Roman"/>
              </a:rPr>
              <a:t/>
            </a:r>
            <a:br>
              <a:rPr lang="en-GB" sz="2800" dirty="0">
                <a:solidFill>
                  <a:srgbClr val="00FF00"/>
                </a:solidFill>
                <a:ea typeface="Calibri"/>
                <a:cs typeface="Times New Roman"/>
              </a:rPr>
            </a:br>
            <a:endParaRPr lang="en-GB" sz="13800" dirty="0">
              <a:solidFill>
                <a:srgbClr val="00FF00"/>
              </a:solidFill>
            </a:endParaRPr>
          </a:p>
        </p:txBody>
      </p:sp>
      <p:sp>
        <p:nvSpPr>
          <p:cNvPr id="3" name="Subtitle 2"/>
          <p:cNvSpPr>
            <a:spLocks noGrp="1"/>
          </p:cNvSpPr>
          <p:nvPr>
            <p:ph type="subTitle" idx="1"/>
          </p:nvPr>
        </p:nvSpPr>
        <p:spPr>
          <a:xfrm>
            <a:off x="251520" y="692696"/>
            <a:ext cx="8640960" cy="6165304"/>
          </a:xfrm>
        </p:spPr>
        <p:txBody>
          <a:bodyPr>
            <a:normAutofit fontScale="70000" lnSpcReduction="20000"/>
          </a:bodyPr>
          <a:lstStyle/>
          <a:p>
            <a:pPr>
              <a:lnSpc>
                <a:spcPct val="150000"/>
              </a:lnSpc>
              <a:spcAft>
                <a:spcPts val="1000"/>
              </a:spcAft>
            </a:pPr>
            <a:r>
              <a:rPr lang="en-US" sz="3600" dirty="0" smtClean="0">
                <a:solidFill>
                  <a:schemeClr val="tx1"/>
                </a:solidFill>
                <a:latin typeface="Times New Roman"/>
                <a:ea typeface="Times New Roman"/>
                <a:cs typeface="Times New Roman"/>
              </a:rPr>
              <a:t>The </a:t>
            </a:r>
            <a:r>
              <a:rPr lang="en-US" sz="3600" dirty="0">
                <a:solidFill>
                  <a:schemeClr val="tx1"/>
                </a:solidFill>
                <a:latin typeface="Times New Roman"/>
                <a:ea typeface="Times New Roman"/>
                <a:cs typeface="Times New Roman"/>
              </a:rPr>
              <a:t>choice of grip allows a player to increase the thickness of their racquet handle and choose a comfortable surface to hold. A player may build up the handle with one or several grips before applying the final layer.</a:t>
            </a:r>
            <a:endParaRPr lang="en-GB" sz="3100" dirty="0">
              <a:solidFill>
                <a:schemeClr val="tx1"/>
              </a:solidFill>
              <a:ea typeface="Calibri"/>
              <a:cs typeface="Times New Roman"/>
            </a:endParaRPr>
          </a:p>
          <a:p>
            <a:pPr>
              <a:lnSpc>
                <a:spcPct val="150000"/>
              </a:lnSpc>
              <a:spcAft>
                <a:spcPts val="1000"/>
              </a:spcAft>
            </a:pPr>
            <a:r>
              <a:rPr lang="en-US" sz="3600" dirty="0">
                <a:solidFill>
                  <a:schemeClr val="tx1"/>
                </a:solidFill>
                <a:latin typeface="Times New Roman"/>
                <a:ea typeface="Times New Roman"/>
                <a:cs typeface="Times New Roman"/>
              </a:rPr>
              <a:t>Players may choose between varieties of grip materials. The most common choices are synthetic grips or to welling grips. Grip choice is a matter of personal preference. Players often find that sweat becomes a problem; in this case, a drying agent may be applied to the grip or hands, sweatbands may be used, the player may choose another grip material or change his/her grip more frequently.</a:t>
            </a:r>
            <a:endParaRPr lang="en-GB" sz="31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5215017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92087"/>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79512" y="908720"/>
            <a:ext cx="8784976" cy="5949280"/>
          </a:xfrm>
        </p:spPr>
        <p:txBody>
          <a:bodyPr>
            <a:normAutofit fontScale="77500" lnSpcReduction="20000"/>
          </a:bodyPr>
          <a:lstStyle/>
          <a:p>
            <a:pPr>
              <a:lnSpc>
                <a:spcPct val="150000"/>
              </a:lnSpc>
              <a:spcAft>
                <a:spcPts val="1000"/>
              </a:spcAft>
            </a:pPr>
            <a:r>
              <a:rPr lang="en-US" dirty="0" smtClean="0">
                <a:solidFill>
                  <a:schemeClr val="tx1"/>
                </a:solidFill>
                <a:latin typeface="Times New Roman"/>
                <a:ea typeface="Times New Roman"/>
                <a:cs typeface="Times New Roman"/>
              </a:rPr>
              <a:t>There are two main types of grip: </a:t>
            </a:r>
            <a:r>
              <a:rPr lang="en-US" i="1" dirty="0" smtClean="0">
                <a:solidFill>
                  <a:schemeClr val="tx1"/>
                </a:solidFill>
                <a:latin typeface="Times New Roman"/>
                <a:ea typeface="Times New Roman"/>
                <a:cs typeface="Times New Roman"/>
              </a:rPr>
              <a:t>replacement</a:t>
            </a:r>
            <a:r>
              <a:rPr lang="en-US" dirty="0" smtClean="0">
                <a:solidFill>
                  <a:schemeClr val="tx1"/>
                </a:solidFill>
                <a:latin typeface="Times New Roman"/>
                <a:ea typeface="Times New Roman"/>
                <a:cs typeface="Times New Roman"/>
              </a:rPr>
              <a:t> grips and </a:t>
            </a:r>
            <a:r>
              <a:rPr lang="en-US" i="1" dirty="0" err="1" smtClean="0">
                <a:solidFill>
                  <a:schemeClr val="tx1"/>
                </a:solidFill>
                <a:latin typeface="Times New Roman"/>
                <a:ea typeface="Times New Roman"/>
                <a:cs typeface="Times New Roman"/>
              </a:rPr>
              <a:t>overgrips</a:t>
            </a:r>
            <a:r>
              <a:rPr lang="en-US" dirty="0" smtClean="0">
                <a:solidFill>
                  <a:schemeClr val="tx1"/>
                </a:solidFill>
                <a:latin typeface="Times New Roman"/>
                <a:ea typeface="Times New Roman"/>
                <a:cs typeface="Times New Roman"/>
              </a:rPr>
              <a:t>. Replacement grips are thicker, and are often used to increase the size of the handle. </a:t>
            </a:r>
            <a:r>
              <a:rPr lang="en-US" dirty="0" err="1" smtClean="0">
                <a:solidFill>
                  <a:schemeClr val="tx1"/>
                </a:solidFill>
                <a:latin typeface="Times New Roman"/>
                <a:ea typeface="Times New Roman"/>
                <a:cs typeface="Times New Roman"/>
              </a:rPr>
              <a:t>Overgrips</a:t>
            </a:r>
            <a:r>
              <a:rPr lang="en-US" dirty="0" smtClean="0">
                <a:solidFill>
                  <a:schemeClr val="tx1"/>
                </a:solidFill>
                <a:latin typeface="Times New Roman"/>
                <a:ea typeface="Times New Roman"/>
                <a:cs typeface="Times New Roman"/>
              </a:rPr>
              <a:t> are thinner (less than 1 mm), and are often used as the final layer. Many players, however, prefer to use replacement grips as the final layer. Toweling grips are always replacement grips. Replacement grips have an paste backing, whereas </a:t>
            </a:r>
            <a:r>
              <a:rPr lang="en-US" dirty="0" err="1" smtClean="0">
                <a:solidFill>
                  <a:schemeClr val="tx1"/>
                </a:solidFill>
                <a:latin typeface="Times New Roman"/>
                <a:ea typeface="Times New Roman"/>
                <a:cs typeface="Times New Roman"/>
              </a:rPr>
              <a:t>overgrips</a:t>
            </a:r>
            <a:r>
              <a:rPr lang="en-US" dirty="0" smtClean="0">
                <a:solidFill>
                  <a:schemeClr val="tx1"/>
                </a:solidFill>
                <a:latin typeface="Times New Roman"/>
                <a:ea typeface="Times New Roman"/>
                <a:cs typeface="Times New Roman"/>
              </a:rPr>
              <a:t> have only a small patch of adhesive(paste) at the start of the tape and must be applied under tension; </a:t>
            </a:r>
            <a:r>
              <a:rPr lang="en-US" dirty="0" err="1" smtClean="0">
                <a:solidFill>
                  <a:schemeClr val="tx1"/>
                </a:solidFill>
                <a:latin typeface="Times New Roman"/>
                <a:ea typeface="Times New Roman"/>
                <a:cs typeface="Times New Roman"/>
              </a:rPr>
              <a:t>overgrips</a:t>
            </a:r>
            <a:r>
              <a:rPr lang="en-US" dirty="0" smtClean="0">
                <a:solidFill>
                  <a:schemeClr val="tx1"/>
                </a:solidFill>
                <a:latin typeface="Times New Roman"/>
                <a:ea typeface="Times New Roman"/>
                <a:cs typeface="Times New Roman"/>
              </a:rPr>
              <a:t> are more convenient for players who change grips frequently, because they may be removed more rapidly without damaging the underlying material.</a:t>
            </a:r>
            <a:endParaRPr lang="en-GB" sz="2800" dirty="0" smtClean="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411022898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296143"/>
          </a:xfrm>
        </p:spPr>
        <p:txBody>
          <a:bodyPr>
            <a:normAutofit fontScale="90000"/>
          </a:bodyPr>
          <a:lstStyle/>
          <a:p>
            <a:pPr lvl="0">
              <a:lnSpc>
                <a:spcPct val="150000"/>
              </a:lnSpc>
              <a:spcBef>
                <a:spcPct val="20000"/>
              </a:spcBef>
              <a:spcAft>
                <a:spcPts val="1000"/>
              </a:spcAft>
            </a:pPr>
            <a:r>
              <a:rPr lang="en-US" sz="1000" b="1" dirty="0" smtClean="0">
                <a:solidFill>
                  <a:prstClr val="black">
                    <a:tint val="75000"/>
                  </a:prstClr>
                </a:solidFill>
                <a:latin typeface="Times New Roman"/>
                <a:ea typeface="Times New Roman"/>
                <a:cs typeface="Times New Roman"/>
              </a:rPr>
              <a:t/>
            </a:r>
            <a:br>
              <a:rPr lang="en-US" sz="1000" b="1" dirty="0" smtClean="0">
                <a:solidFill>
                  <a:prstClr val="black">
                    <a:tint val="75000"/>
                  </a:prstClr>
                </a:solidFill>
                <a:latin typeface="Times New Roman"/>
                <a:ea typeface="Times New Roman"/>
                <a:cs typeface="Times New Roman"/>
              </a:rPr>
            </a:br>
            <a:r>
              <a:rPr lang="en-US" sz="1000" b="1" dirty="0">
                <a:solidFill>
                  <a:prstClr val="black">
                    <a:tint val="75000"/>
                  </a:prstClr>
                </a:solidFill>
                <a:latin typeface="Times New Roman"/>
                <a:ea typeface="Times New Roman"/>
                <a:cs typeface="Times New Roman"/>
              </a:rPr>
              <a:t/>
            </a:r>
            <a:br>
              <a:rPr lang="en-US" sz="1000" b="1" dirty="0">
                <a:solidFill>
                  <a:prstClr val="black">
                    <a:tint val="75000"/>
                  </a:prstClr>
                </a:solidFill>
                <a:latin typeface="Times New Roman"/>
                <a:ea typeface="Times New Roman"/>
                <a:cs typeface="Times New Roman"/>
              </a:rPr>
            </a:br>
            <a:r>
              <a:rPr lang="en-US" sz="3100" b="1" dirty="0" smtClean="0">
                <a:solidFill>
                  <a:srgbClr val="00FF00"/>
                </a:solidFill>
                <a:latin typeface="Times New Roman"/>
                <a:ea typeface="Times New Roman"/>
                <a:cs typeface="Times New Roman"/>
              </a:rPr>
              <a:t>A </a:t>
            </a:r>
            <a:r>
              <a:rPr lang="en-US" sz="3100" b="1" dirty="0">
                <a:solidFill>
                  <a:srgbClr val="00FF00"/>
                </a:solidFill>
                <a:latin typeface="Times New Roman"/>
                <a:ea typeface="Times New Roman"/>
                <a:cs typeface="Times New Roman"/>
              </a:rPr>
              <a:t>shuttlecock</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539552" y="1052736"/>
            <a:ext cx="8136904" cy="5472608"/>
          </a:xfrm>
        </p:spPr>
        <p:txBody>
          <a:bodyPr>
            <a:normAutofit fontScale="85000" lnSpcReduction="10000"/>
          </a:bodyPr>
          <a:lstStyle/>
          <a:p>
            <a:pPr>
              <a:lnSpc>
                <a:spcPct val="150000"/>
              </a:lnSpc>
              <a:spcAft>
                <a:spcPts val="1000"/>
              </a:spcAft>
            </a:pPr>
            <a:r>
              <a:rPr lang="en-US" dirty="0" smtClean="0">
                <a:solidFill>
                  <a:schemeClr val="tx1"/>
                </a:solidFill>
                <a:latin typeface="Times New Roman"/>
                <a:ea typeface="Times New Roman"/>
                <a:cs typeface="Times New Roman"/>
              </a:rPr>
              <a:t>A </a:t>
            </a:r>
            <a:r>
              <a:rPr lang="en-US" dirty="0">
                <a:solidFill>
                  <a:schemeClr val="tx1"/>
                </a:solidFill>
                <a:latin typeface="Times New Roman"/>
                <a:ea typeface="Times New Roman"/>
                <a:cs typeface="Times New Roman"/>
              </a:rPr>
              <a:t>shuttlecock (often abbreviated to </a:t>
            </a:r>
            <a:r>
              <a:rPr lang="en-US" i="1" dirty="0">
                <a:solidFill>
                  <a:schemeClr val="tx1"/>
                </a:solidFill>
                <a:latin typeface="Times New Roman"/>
                <a:ea typeface="Times New Roman"/>
                <a:cs typeface="Times New Roman"/>
              </a:rPr>
              <a:t>shuttle</a:t>
            </a:r>
            <a:r>
              <a:rPr lang="en-US" dirty="0">
                <a:solidFill>
                  <a:schemeClr val="tx1"/>
                </a:solidFill>
                <a:latin typeface="Times New Roman"/>
                <a:ea typeface="Times New Roman"/>
                <a:cs typeface="Times New Roman"/>
              </a:rPr>
              <a:t>; also called a </a:t>
            </a:r>
            <a:r>
              <a:rPr lang="en-US" i="1" dirty="0">
                <a:solidFill>
                  <a:schemeClr val="tx1"/>
                </a:solidFill>
                <a:latin typeface="Times New Roman"/>
                <a:ea typeface="Times New Roman"/>
                <a:cs typeface="Times New Roman"/>
              </a:rPr>
              <a:t>birdie</a:t>
            </a:r>
            <a:r>
              <a:rPr lang="en-US" dirty="0">
                <a:solidFill>
                  <a:schemeClr val="tx1"/>
                </a:solidFill>
                <a:latin typeface="Times New Roman"/>
                <a:ea typeface="Times New Roman"/>
                <a:cs typeface="Times New Roman"/>
              </a:rPr>
              <a:t>) is a high-drag </a:t>
            </a:r>
            <a:r>
              <a:rPr lang="en-US" dirty="0" smtClean="0">
                <a:solidFill>
                  <a:schemeClr val="tx1"/>
                </a:solidFill>
                <a:latin typeface="Times New Roman"/>
                <a:ea typeface="Times New Roman"/>
                <a:cs typeface="Times New Roman"/>
              </a:rPr>
              <a:t>projectile , </a:t>
            </a:r>
            <a:r>
              <a:rPr lang="en-US" dirty="0">
                <a:solidFill>
                  <a:schemeClr val="tx1"/>
                </a:solidFill>
                <a:latin typeface="Times New Roman"/>
                <a:ea typeface="Times New Roman"/>
                <a:cs typeface="Times New Roman"/>
              </a:rPr>
              <a:t>with an open </a:t>
            </a:r>
            <a:r>
              <a:rPr lang="en-US" dirty="0" smtClean="0">
                <a:solidFill>
                  <a:schemeClr val="tx1"/>
                </a:solidFill>
                <a:latin typeface="Times New Roman"/>
                <a:ea typeface="Times New Roman"/>
                <a:cs typeface="Times New Roman"/>
              </a:rPr>
              <a:t>narrowed  shape , the </a:t>
            </a:r>
            <a:r>
              <a:rPr lang="en-US" dirty="0">
                <a:solidFill>
                  <a:schemeClr val="tx1"/>
                </a:solidFill>
                <a:latin typeface="Times New Roman"/>
                <a:ea typeface="Times New Roman"/>
                <a:cs typeface="Times New Roman"/>
              </a:rPr>
              <a:t>cone is formed from sixteen overlapping </a:t>
            </a:r>
            <a:r>
              <a:rPr lang="en-US" dirty="0" smtClean="0">
                <a:solidFill>
                  <a:schemeClr val="tx1"/>
                </a:solidFill>
                <a:latin typeface="Times New Roman"/>
                <a:ea typeface="Times New Roman"/>
                <a:cs typeface="Times New Roman"/>
              </a:rPr>
              <a:t>feathers</a:t>
            </a:r>
            <a:r>
              <a:rPr lang="en-US" dirty="0">
                <a:solidFill>
                  <a:schemeClr val="tx1"/>
                </a:solidFill>
                <a:latin typeface="Times New Roman"/>
                <a:ea typeface="Times New Roman"/>
                <a:cs typeface="Times New Roman"/>
              </a:rPr>
              <a:t> </a:t>
            </a:r>
            <a:r>
              <a:rPr lang="en-US" dirty="0" smtClean="0">
                <a:solidFill>
                  <a:schemeClr val="tx1"/>
                </a:solidFill>
                <a:latin typeface="Times New Roman"/>
                <a:ea typeface="Times New Roman"/>
                <a:cs typeface="Times New Roman"/>
              </a:rPr>
              <a:t>surrounded </a:t>
            </a:r>
            <a:r>
              <a:rPr lang="en-US" dirty="0">
                <a:solidFill>
                  <a:schemeClr val="tx1"/>
                </a:solidFill>
                <a:latin typeface="Times New Roman"/>
                <a:ea typeface="Times New Roman"/>
                <a:cs typeface="Times New Roman"/>
              </a:rPr>
              <a:t>into a rounded cork base. The </a:t>
            </a:r>
            <a:r>
              <a:rPr lang="en-US" dirty="0" smtClean="0">
                <a:solidFill>
                  <a:schemeClr val="tx1"/>
                </a:solidFill>
                <a:latin typeface="Times New Roman"/>
                <a:ea typeface="Times New Roman"/>
                <a:cs typeface="Times New Roman"/>
              </a:rPr>
              <a:t>cork  </a:t>
            </a:r>
            <a:r>
              <a:rPr lang="en-US" dirty="0">
                <a:solidFill>
                  <a:schemeClr val="tx1"/>
                </a:solidFill>
                <a:latin typeface="Times New Roman"/>
                <a:ea typeface="Times New Roman"/>
                <a:cs typeface="Times New Roman"/>
              </a:rPr>
              <a:t>is covered with thin </a:t>
            </a:r>
            <a:r>
              <a:rPr lang="en-US" u="sng" dirty="0" smtClean="0">
                <a:solidFill>
                  <a:schemeClr val="tx1"/>
                </a:solidFill>
                <a:latin typeface="Times New Roman"/>
                <a:ea typeface="Times New Roman"/>
                <a:cs typeface="Times New Roman"/>
              </a:rPr>
              <a:t>l</a:t>
            </a:r>
            <a:r>
              <a:rPr lang="en-US" dirty="0" smtClean="0">
                <a:solidFill>
                  <a:schemeClr val="tx1"/>
                </a:solidFill>
                <a:latin typeface="Times New Roman"/>
                <a:ea typeface="Times New Roman"/>
                <a:cs typeface="Times New Roman"/>
              </a:rPr>
              <a:t>eather  </a:t>
            </a:r>
            <a:r>
              <a:rPr lang="en-US" dirty="0">
                <a:solidFill>
                  <a:schemeClr val="tx1"/>
                </a:solidFill>
                <a:latin typeface="Times New Roman"/>
                <a:ea typeface="Times New Roman"/>
                <a:cs typeface="Times New Roman"/>
              </a:rPr>
              <a:t>or synthetic material. </a:t>
            </a:r>
            <a:r>
              <a:rPr lang="en-US" dirty="0" smtClean="0">
                <a:solidFill>
                  <a:schemeClr val="tx1"/>
                </a:solidFill>
                <a:latin typeface="Times New Roman"/>
                <a:ea typeface="Times New Roman"/>
                <a:cs typeface="Times New Roman"/>
              </a:rPr>
              <a:t>Synthetic  </a:t>
            </a:r>
            <a:r>
              <a:rPr lang="en-US" dirty="0">
                <a:solidFill>
                  <a:schemeClr val="tx1"/>
                </a:solidFill>
                <a:latin typeface="Times New Roman"/>
                <a:ea typeface="Times New Roman"/>
                <a:cs typeface="Times New Roman"/>
              </a:rPr>
              <a:t>shuttles are often used by recreational players to reduce their costs as feathered shuttles break easily. These nylon shuttles may be constructed with either natural cork or synthetic </a:t>
            </a:r>
            <a:r>
              <a:rPr lang="en-US" dirty="0" smtClean="0">
                <a:solidFill>
                  <a:schemeClr val="tx1"/>
                </a:solidFill>
                <a:latin typeface="Times New Roman"/>
                <a:ea typeface="Times New Roman"/>
                <a:cs typeface="Times New Roman"/>
              </a:rPr>
              <a:t>lather </a:t>
            </a:r>
            <a:r>
              <a:rPr lang="en-US" dirty="0">
                <a:solidFill>
                  <a:schemeClr val="tx1"/>
                </a:solidFill>
                <a:latin typeface="Times New Roman"/>
                <a:ea typeface="Times New Roman"/>
                <a:cs typeface="Times New Roman"/>
              </a:rPr>
              <a:t>base, and a plastic skirt.</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63754751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8206680" cy="620687"/>
          </a:xfrm>
        </p:spPr>
        <p:txBody>
          <a:bodyPr>
            <a:normAutofit/>
          </a:bodyPr>
          <a:lstStyle/>
          <a:p>
            <a:pPr algn="r"/>
            <a:r>
              <a:rPr lang="en-GB" sz="2800" dirty="0" err="1" smtClean="0">
                <a:solidFill>
                  <a:srgbClr val="00FF00"/>
                </a:solidFill>
                <a:latin typeface="Algerian" panose="04020705040A02060702" pitchFamily="82" charset="0"/>
              </a:rPr>
              <a:t>conti</a:t>
            </a:r>
            <a:endParaRPr lang="en-GB" sz="28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404664"/>
            <a:ext cx="8784976" cy="5904656"/>
          </a:xfrm>
        </p:spPr>
        <p:txBody>
          <a:bodyPr>
            <a:normAutofit fontScale="85000" lnSpcReduction="10000"/>
          </a:bodyPr>
          <a:lstStyle/>
          <a:p>
            <a:pPr>
              <a:lnSpc>
                <a:spcPct val="150000"/>
              </a:lnSpc>
              <a:spcAft>
                <a:spcPts val="1000"/>
              </a:spcAft>
            </a:pPr>
            <a:r>
              <a:rPr lang="en-US" dirty="0">
                <a:solidFill>
                  <a:schemeClr val="tx1"/>
                </a:solidFill>
                <a:latin typeface="Times New Roman"/>
                <a:ea typeface="Times New Roman"/>
                <a:cs typeface="Times New Roman"/>
              </a:rPr>
              <a:t>Badminton rules also provide for testing a shuttlecock for the correct speed:</a:t>
            </a:r>
            <a:endParaRPr lang="en-GB" sz="2800" dirty="0">
              <a:solidFill>
                <a:schemeClr val="tx1"/>
              </a:solidFill>
              <a:ea typeface="Calibri"/>
              <a:cs typeface="Times New Roman"/>
            </a:endParaRPr>
          </a:p>
          <a:p>
            <a:pPr marL="342900" lvl="0" indent="-342900">
              <a:lnSpc>
                <a:spcPct val="150000"/>
              </a:lnSpc>
              <a:spcAft>
                <a:spcPts val="0"/>
              </a:spcAft>
              <a:buFont typeface="Wingdings"/>
              <a:buChar char=""/>
            </a:pPr>
            <a:r>
              <a:rPr lang="en-US" dirty="0">
                <a:solidFill>
                  <a:schemeClr val="tx1"/>
                </a:solidFill>
                <a:latin typeface="Times New Roman"/>
                <a:ea typeface="Times New Roman"/>
                <a:cs typeface="Times New Roman"/>
              </a:rPr>
              <a:t>To test a shuttlecock, hit a full underhand stroke which makes contact with the shuttlecock over the back boundary line. The shuttlecock shall be hit at an upward angle and in a direction parallel to the side lines.</a:t>
            </a:r>
            <a:endParaRPr lang="en-GB" sz="2800" dirty="0">
              <a:solidFill>
                <a:schemeClr val="tx1"/>
              </a:solidFill>
              <a:ea typeface="Calibri"/>
              <a:cs typeface="Times New Roman"/>
            </a:endParaRPr>
          </a:p>
          <a:p>
            <a:pPr marL="342900" lvl="0" indent="-342900">
              <a:lnSpc>
                <a:spcPct val="150000"/>
              </a:lnSpc>
              <a:spcAft>
                <a:spcPts val="1000"/>
              </a:spcAft>
              <a:buFont typeface="Wingdings"/>
              <a:buChar char=""/>
            </a:pPr>
            <a:r>
              <a:rPr lang="en-US" dirty="0">
                <a:solidFill>
                  <a:schemeClr val="tx1"/>
                </a:solidFill>
                <a:latin typeface="Times New Roman"/>
                <a:ea typeface="Times New Roman"/>
                <a:cs typeface="Times New Roman"/>
              </a:rPr>
              <a:t>A shuttlecock of the correct speed will land not less than 530 mm and not more than 990 mm short of the other back boundary line.</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4252235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64703"/>
          </a:xfrm>
        </p:spPr>
        <p:txBody>
          <a:bodyPr>
            <a:normAutofit/>
          </a:bodyPr>
          <a:lstStyle/>
          <a:p>
            <a:pPr algn="r"/>
            <a:r>
              <a:rPr lang="en-GB" sz="2800" dirty="0" err="1" smtClean="0">
                <a:solidFill>
                  <a:srgbClr val="00FF00"/>
                </a:solidFill>
                <a:latin typeface="Algerian" panose="04020705040A02060702" pitchFamily="82" charset="0"/>
              </a:rPr>
              <a:t>conti</a:t>
            </a:r>
            <a:endParaRPr lang="en-GB" sz="28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683568" y="764704"/>
            <a:ext cx="8460432" cy="5904656"/>
          </a:xfrm>
        </p:spPr>
        <p:txBody>
          <a:bodyPr>
            <a:normAutofit/>
          </a:bodyPr>
          <a:lstStyle/>
          <a:p>
            <a:pPr algn="l"/>
            <a:r>
              <a:rPr lang="en-US" sz="2000" u="sng" dirty="0" smtClean="0">
                <a:solidFill>
                  <a:schemeClr val="accent1"/>
                </a:solidFill>
                <a:latin typeface="Times New Roman"/>
                <a:ea typeface="Times New Roman"/>
              </a:rPr>
              <a:t>A </a:t>
            </a:r>
            <a:r>
              <a:rPr lang="en-US" sz="2000" u="sng" dirty="0">
                <a:solidFill>
                  <a:schemeClr val="accent1"/>
                </a:solidFill>
                <a:latin typeface="Times New Roman"/>
                <a:ea typeface="Times New Roman"/>
              </a:rPr>
              <a:t>shuttlecock with a plastic skirt</a:t>
            </a:r>
            <a:r>
              <a:rPr lang="en-US" sz="2000" dirty="0">
                <a:solidFill>
                  <a:schemeClr val="accent1"/>
                </a:solidFill>
                <a:latin typeface="Times New Roman"/>
                <a:ea typeface="Times New Roman"/>
              </a:rPr>
              <a:t> </a:t>
            </a:r>
            <a:r>
              <a:rPr lang="en-US" sz="2000" dirty="0" smtClean="0">
                <a:solidFill>
                  <a:schemeClr val="accent1"/>
                </a:solidFill>
                <a:latin typeface="Times New Roman"/>
                <a:ea typeface="Times New Roman"/>
              </a:rPr>
              <a:t>                          </a:t>
            </a:r>
            <a:r>
              <a:rPr lang="en-US" sz="2000" u="sng" dirty="0" smtClean="0">
                <a:solidFill>
                  <a:schemeClr val="accent1"/>
                </a:solidFill>
                <a:latin typeface="Times New Roman"/>
                <a:ea typeface="Times New Roman"/>
                <a:cs typeface="Times New Roman"/>
              </a:rPr>
              <a:t>Shuttlecocks </a:t>
            </a:r>
            <a:r>
              <a:rPr lang="en-US" sz="2000" u="sng" dirty="0" smtClean="0">
                <a:solidFill>
                  <a:schemeClr val="accent1"/>
                </a:solidFill>
                <a:latin typeface="Times New Roman"/>
                <a:ea typeface="Times New Roman"/>
              </a:rPr>
              <a:t> </a:t>
            </a:r>
            <a:r>
              <a:rPr lang="en-US" sz="2000" u="sng" dirty="0">
                <a:solidFill>
                  <a:schemeClr val="accent1"/>
                </a:solidFill>
                <a:latin typeface="Times New Roman"/>
                <a:ea typeface="Times New Roman"/>
              </a:rPr>
              <a:t>with feathers</a:t>
            </a:r>
            <a:endParaRPr lang="en-GB" sz="2000" dirty="0">
              <a:solidFill>
                <a:schemeClr val="accent1"/>
              </a:solidFill>
            </a:endParaRPr>
          </a:p>
        </p:txBody>
      </p:sp>
      <p:pic>
        <p:nvPicPr>
          <p:cNvPr id="4" name="Picture 3" descr="https://upload.wikimedia.org/wikipedia/commons/thumb/6/6f/ShuttlecockPhoto.jpg/170px-ShuttlecockPhoto.jpg">
            <a:hlinkClick r:id="rId2"/>
          </p:cNvPr>
          <p:cNvPicPr/>
          <p:nvPr/>
        </p:nvPicPr>
        <p:blipFill>
          <a:blip r:embed="rId3"/>
          <a:srcRect/>
          <a:stretch>
            <a:fillRect/>
          </a:stretch>
        </p:blipFill>
        <p:spPr bwMode="auto">
          <a:xfrm>
            <a:off x="683568" y="1556792"/>
            <a:ext cx="4104456" cy="4968552"/>
          </a:xfrm>
          <a:prstGeom prst="rect">
            <a:avLst/>
          </a:prstGeom>
          <a:noFill/>
          <a:ln w="9525">
            <a:noFill/>
            <a:miter lim="800000"/>
            <a:headEnd/>
            <a:tailEnd/>
          </a:ln>
        </p:spPr>
      </p:pic>
      <p:pic>
        <p:nvPicPr>
          <p:cNvPr id="5" name="Picture 4" descr="https://upload.wikimedia.org/wikipedia/commons/thumb/d/d0/Shuttlecocks_Yonex_Aerosensa_20.jpg/170px-Shuttlecocks_Yonex_Aerosensa_20.jpg">
            <a:hlinkClick r:id="rId4"/>
          </p:cNvPr>
          <p:cNvPicPr/>
          <p:nvPr/>
        </p:nvPicPr>
        <p:blipFill>
          <a:blip r:embed="rId5"/>
          <a:srcRect/>
          <a:stretch>
            <a:fillRect/>
          </a:stretch>
        </p:blipFill>
        <p:spPr bwMode="auto">
          <a:xfrm>
            <a:off x="5148064" y="1556792"/>
            <a:ext cx="3888432" cy="4824536"/>
          </a:xfrm>
          <a:prstGeom prst="rect">
            <a:avLst/>
          </a:prstGeom>
          <a:noFill/>
          <a:ln w="9525">
            <a:noFill/>
            <a:miter lim="800000"/>
            <a:headEnd/>
            <a:tailEnd/>
          </a:ln>
        </p:spPr>
      </p:pic>
    </p:spTree>
    <p:extLst>
      <p:ext uri="{BB962C8B-B14F-4D97-AF65-F5344CB8AC3E}">
        <p14:creationId xmlns:p14="http://schemas.microsoft.com/office/powerpoint/2010/main" val="329090954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368151"/>
          </a:xfrm>
        </p:spPr>
        <p:txBody>
          <a:bodyPr>
            <a:normAutofit/>
          </a:bodyPr>
          <a:lstStyle/>
          <a:p>
            <a:pPr algn="r"/>
            <a:r>
              <a:rPr lang="en-GB" sz="2800" dirty="0" err="1" smtClean="0">
                <a:solidFill>
                  <a:srgbClr val="00FF00"/>
                </a:solidFill>
                <a:latin typeface="Algerian" panose="04020705040A02060702" pitchFamily="82" charset="0"/>
              </a:rPr>
              <a:t>conti</a:t>
            </a:r>
            <a:endParaRPr lang="en-GB" sz="28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371600" y="1196752"/>
            <a:ext cx="6400800" cy="4442048"/>
          </a:xfrm>
        </p:spPr>
        <p:txBody>
          <a:bodyPr/>
          <a:lstStyle/>
          <a:p>
            <a:endParaRPr lang="en-GB" dirty="0"/>
          </a:p>
        </p:txBody>
      </p:sp>
      <p:pic>
        <p:nvPicPr>
          <p:cNvPr id="4" name="Picture 3" descr="http://www.clubsofaustralia.com.au/images/resource/badminton/badminton_shuttle.gif"/>
          <p:cNvPicPr/>
          <p:nvPr/>
        </p:nvPicPr>
        <p:blipFill>
          <a:blip r:embed="rId2"/>
          <a:srcRect/>
          <a:stretch>
            <a:fillRect/>
          </a:stretch>
        </p:blipFill>
        <p:spPr bwMode="auto">
          <a:xfrm>
            <a:off x="1043608" y="1124744"/>
            <a:ext cx="6912768" cy="5184575"/>
          </a:xfrm>
          <a:prstGeom prst="rect">
            <a:avLst/>
          </a:prstGeom>
          <a:noFill/>
          <a:ln w="9525">
            <a:noFill/>
            <a:miter lim="800000"/>
            <a:headEnd/>
            <a:tailEnd/>
          </a:ln>
        </p:spPr>
      </p:pic>
    </p:spTree>
    <p:extLst>
      <p:ext uri="{BB962C8B-B14F-4D97-AF65-F5344CB8AC3E}">
        <p14:creationId xmlns:p14="http://schemas.microsoft.com/office/powerpoint/2010/main" val="424993731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440159"/>
          </a:xfrm>
        </p:spPr>
        <p:txBody>
          <a:bodyPr>
            <a:normAutofit fontScale="90000"/>
          </a:bodyPr>
          <a:lstStyle/>
          <a:p>
            <a:pPr lvl="0">
              <a:lnSpc>
                <a:spcPct val="150000"/>
              </a:lnSpc>
              <a:spcBef>
                <a:spcPct val="20000"/>
              </a:spcBef>
              <a:spcAft>
                <a:spcPts val="1000"/>
              </a:spcAft>
            </a:pPr>
            <a:r>
              <a:rPr lang="en-US" sz="4000" b="1" dirty="0" smtClean="0">
                <a:solidFill>
                  <a:srgbClr val="00FF00"/>
                </a:solidFill>
                <a:latin typeface="Times New Roman"/>
                <a:ea typeface="Times New Roman"/>
                <a:cs typeface="Times New Roman"/>
              </a:rPr>
              <a:t>Strokes</a:t>
            </a:r>
            <a:r>
              <a:rPr lang="en-GB" sz="1050" dirty="0">
                <a:solidFill>
                  <a:prstClr val="black">
                    <a:tint val="75000"/>
                  </a:prstClr>
                </a:solidFill>
                <a:ea typeface="Calibri"/>
                <a:cs typeface="Times New Roman"/>
              </a:rPr>
              <a:t/>
            </a:r>
            <a:br>
              <a:rPr lang="en-GB" sz="1050" dirty="0">
                <a:solidFill>
                  <a:prstClr val="black">
                    <a:tint val="75000"/>
                  </a:prstClr>
                </a:solidFill>
                <a:ea typeface="Calibri"/>
                <a:cs typeface="Times New Roman"/>
              </a:rPr>
            </a:br>
            <a:endParaRPr lang="en-GB" sz="6600" dirty="0"/>
          </a:p>
        </p:txBody>
      </p:sp>
      <p:sp>
        <p:nvSpPr>
          <p:cNvPr id="3" name="Subtitle 2"/>
          <p:cNvSpPr>
            <a:spLocks noGrp="1"/>
          </p:cNvSpPr>
          <p:nvPr>
            <p:ph type="subTitle" idx="1"/>
          </p:nvPr>
        </p:nvSpPr>
        <p:spPr>
          <a:xfrm>
            <a:off x="323528" y="548680"/>
            <a:ext cx="8568952" cy="6192688"/>
          </a:xfrm>
        </p:spPr>
        <p:txBody>
          <a:bodyPr>
            <a:noAutofit/>
          </a:bodyPr>
          <a:lstStyle/>
          <a:p>
            <a:pPr>
              <a:lnSpc>
                <a:spcPct val="150000"/>
              </a:lnSpc>
              <a:spcAft>
                <a:spcPts val="1000"/>
              </a:spcAft>
            </a:pPr>
            <a:r>
              <a:rPr lang="en-US" sz="2400" dirty="0" smtClean="0">
                <a:solidFill>
                  <a:schemeClr val="tx1"/>
                </a:solidFill>
                <a:latin typeface="Times New Roman"/>
                <a:ea typeface="Times New Roman"/>
                <a:cs typeface="Times New Roman"/>
              </a:rPr>
              <a:t>Badminton </a:t>
            </a:r>
            <a:r>
              <a:rPr lang="en-US" sz="2400" dirty="0">
                <a:solidFill>
                  <a:schemeClr val="tx1"/>
                </a:solidFill>
                <a:latin typeface="Times New Roman"/>
                <a:ea typeface="Times New Roman"/>
                <a:cs typeface="Times New Roman"/>
              </a:rPr>
              <a:t>offers a wide variety of basic strokes, and players require a high level of skill to perform all of them effectively. All strokes can be played either </a:t>
            </a:r>
            <a:r>
              <a:rPr lang="en-US" sz="2400" i="1" dirty="0">
                <a:solidFill>
                  <a:schemeClr val="tx1"/>
                </a:solidFill>
                <a:latin typeface="Times New Roman"/>
                <a:ea typeface="Times New Roman"/>
                <a:cs typeface="Times New Roman"/>
              </a:rPr>
              <a:t>forehand</a:t>
            </a:r>
            <a:r>
              <a:rPr lang="en-US" sz="2400" dirty="0">
                <a:solidFill>
                  <a:schemeClr val="tx1"/>
                </a:solidFill>
                <a:latin typeface="Times New Roman"/>
                <a:ea typeface="Times New Roman"/>
                <a:cs typeface="Times New Roman"/>
              </a:rPr>
              <a:t> or </a:t>
            </a:r>
            <a:r>
              <a:rPr lang="en-US" sz="2400" i="1" dirty="0">
                <a:solidFill>
                  <a:schemeClr val="tx1"/>
                </a:solidFill>
                <a:latin typeface="Times New Roman"/>
                <a:ea typeface="Times New Roman"/>
                <a:cs typeface="Times New Roman"/>
              </a:rPr>
              <a:t>backhand</a:t>
            </a:r>
            <a:r>
              <a:rPr lang="en-US" sz="2400" dirty="0">
                <a:solidFill>
                  <a:schemeClr val="tx1"/>
                </a:solidFill>
                <a:latin typeface="Times New Roman"/>
                <a:ea typeface="Times New Roman"/>
                <a:cs typeface="Times New Roman"/>
              </a:rPr>
              <a:t>. A player's forehand side is the same side as their playing hand: for a right-handed player, the forehand side is their right side and the backhand side is their left side. Forehand strokes are hit with the front of the hand leading (like hitting with the palm), whereas backhand strokes are hit with the back of the hand leading (like hitting with the knuckles). Players frequently play certain strokes on the forehand side with a backhand hitting action, and vice versa.</a:t>
            </a:r>
            <a:endParaRPr lang="en-GB" sz="2400" dirty="0">
              <a:solidFill>
                <a:schemeClr val="tx1"/>
              </a:solidFill>
              <a:ea typeface="Calibri"/>
              <a:cs typeface="Times New Roman"/>
            </a:endParaRPr>
          </a:p>
          <a:p>
            <a:endParaRPr lang="en-GB" sz="2400" dirty="0">
              <a:solidFill>
                <a:schemeClr val="tx1"/>
              </a:solidFill>
            </a:endParaRPr>
          </a:p>
        </p:txBody>
      </p:sp>
    </p:spTree>
    <p:extLst>
      <p:ext uri="{BB962C8B-B14F-4D97-AF65-F5344CB8AC3E}">
        <p14:creationId xmlns:p14="http://schemas.microsoft.com/office/powerpoint/2010/main" val="9602789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134672" cy="720079"/>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764704"/>
            <a:ext cx="8136904" cy="6093296"/>
          </a:xfrm>
        </p:spPr>
        <p:txBody>
          <a:bodyPr>
            <a:normAutofit fontScale="92500" lnSpcReduction="10000"/>
          </a:bodyPr>
          <a:lstStyle/>
          <a:p>
            <a:pPr algn="just">
              <a:lnSpc>
                <a:spcPct val="150000"/>
              </a:lnSpc>
              <a:spcAft>
                <a:spcPts val="1000"/>
              </a:spcAft>
            </a:pPr>
            <a:r>
              <a:rPr lang="en-US" dirty="0" smtClean="0">
                <a:solidFill>
                  <a:schemeClr val="tx1"/>
                </a:solidFill>
                <a:effectLst/>
                <a:latin typeface="Times New Roman"/>
                <a:ea typeface="Times New Roman"/>
                <a:cs typeface="Times New Roman"/>
              </a:rPr>
              <a:t>The rules of tennis have changed little since the 1890s. Two exceptions are that from 1908 to 1961 the server had to keep one foot on the ground at all times, and the adoption of the </a:t>
            </a:r>
            <a:r>
              <a:rPr lang="en-US" u="none" strike="noStrike" dirty="0" smtClean="0">
                <a:solidFill>
                  <a:schemeClr val="tx1"/>
                </a:solidFill>
                <a:effectLst/>
                <a:latin typeface="Times New Roman"/>
                <a:ea typeface="Times New Roman"/>
                <a:cs typeface="Times New Roman"/>
                <a:hlinkClick r:id="rId2" tooltip="Tiebreak (tennis)"/>
              </a:rPr>
              <a:t>tiebreak</a:t>
            </a:r>
            <a:r>
              <a:rPr lang="en-US" dirty="0" smtClean="0">
                <a:solidFill>
                  <a:schemeClr val="tx1"/>
                </a:solidFill>
                <a:effectLst/>
                <a:latin typeface="Times New Roman"/>
                <a:ea typeface="Times New Roman"/>
                <a:cs typeface="Times New Roman"/>
              </a:rPr>
              <a:t> in the 1970s. A recent addition to professional tennis has been the adoption of electronic review technology attached with a point challenge system, which allows a player to contest the line call of a point, a system known as </a:t>
            </a:r>
            <a:r>
              <a:rPr lang="en-US" u="none" strike="noStrike" dirty="0" smtClean="0">
                <a:solidFill>
                  <a:schemeClr val="tx1"/>
                </a:solidFill>
                <a:effectLst/>
                <a:latin typeface="Times New Roman"/>
                <a:ea typeface="Times New Roman"/>
                <a:cs typeface="Times New Roman"/>
                <a:hlinkClick r:id="rId3" tooltip="Hawk-Eye"/>
              </a:rPr>
              <a:t>Hawk-Eye</a:t>
            </a:r>
            <a:r>
              <a:rPr lang="en-US" dirty="0" smtClean="0">
                <a:solidFill>
                  <a:schemeClr val="tx1"/>
                </a:solidFill>
                <a:effectLst/>
                <a:latin typeface="Times New Roman"/>
                <a:ea typeface="Times New Roman"/>
                <a:cs typeface="Times New Roman"/>
              </a:rPr>
              <a:t>.</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795045589"/>
      </p:ext>
    </p:extLst>
  </p:cSld>
  <p:clrMapOvr>
    <a:masterClrMapping/>
  </p:clrMapOvr>
  <mc:AlternateContent xmlns:mc="http://schemas.openxmlformats.org/markup-compatibility/2006" xmlns:p14="http://schemas.microsoft.com/office/powerpoint/2010/main">
    <mc:Choice Requires="p14">
      <p:transition spd="slow" p14:dur="1600">
        <p14:prism isInverted="1"/>
      </p:transition>
    </mc:Choice>
    <mc:Fallback xmlns="">
      <p:transition spd="slow">
        <p:fade/>
      </p:transition>
    </mc:Fallback>
  </mc:AlternateContent>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20687"/>
          </a:xfrm>
        </p:spPr>
        <p:txBody>
          <a:bodyPr>
            <a:normAutofit/>
          </a:bodyPr>
          <a:lstStyle/>
          <a:p>
            <a:pPr algn="r"/>
            <a:r>
              <a:rPr lang="en-GB" sz="2400" dirty="0" err="1" smtClean="0">
                <a:solidFill>
                  <a:srgbClr val="00FF00"/>
                </a:solidFill>
                <a:latin typeface="Algerian" panose="04020705040A02060702" pitchFamily="82" charset="0"/>
              </a:rPr>
              <a:t>conti</a:t>
            </a:r>
            <a:endParaRPr lang="en-GB" sz="24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79512" y="404664"/>
            <a:ext cx="8784976" cy="6192688"/>
          </a:xfrm>
        </p:spPr>
        <p:txBody>
          <a:bodyPr>
            <a:normAutofit fontScale="92500" lnSpcReduction="10000"/>
          </a:bodyPr>
          <a:lstStyle/>
          <a:p>
            <a:r>
              <a:rPr lang="en-US" dirty="0">
                <a:solidFill>
                  <a:schemeClr val="tx1"/>
                </a:solidFill>
                <a:latin typeface="Times New Roman"/>
                <a:ea typeface="Times New Roman"/>
              </a:rPr>
              <a:t>In the forecourt and midcourt, most strokes can be played equally effectively on either the forehand or backhand side; but in the rear court, players will attempt to play as many strokes as possible on their forehands, often preferring to play a </a:t>
            </a:r>
            <a:r>
              <a:rPr lang="en-US" i="1" dirty="0">
                <a:solidFill>
                  <a:schemeClr val="tx1"/>
                </a:solidFill>
                <a:latin typeface="Times New Roman"/>
                <a:ea typeface="Times New Roman"/>
              </a:rPr>
              <a:t>round-the-head</a:t>
            </a:r>
            <a:r>
              <a:rPr lang="en-US" dirty="0">
                <a:solidFill>
                  <a:schemeClr val="tx1"/>
                </a:solidFill>
                <a:latin typeface="Times New Roman"/>
                <a:ea typeface="Times New Roman"/>
              </a:rPr>
              <a:t> forehand overhead (a forehand "on the backhand side") rather than attempt a backhand overhead. Playing a backhand overhead has two main disadvantages. First, the player must turn their back to their opponents, restricting their view of them and the court. Second, backhand overheads cannot be hit with as much power as forehands: the hitting action is limited by the shoulder joint, which permits a much greater range of movement for a forehand overhead than for a backhand</a:t>
            </a:r>
            <a:r>
              <a:rPr lang="en-US" dirty="0">
                <a:latin typeface="Times New Roman"/>
                <a:ea typeface="Times New Roman"/>
              </a:rPr>
              <a:t>. </a:t>
            </a:r>
            <a:endParaRPr lang="en-GB" dirty="0"/>
          </a:p>
        </p:txBody>
      </p:sp>
    </p:spTree>
    <p:extLst>
      <p:ext uri="{BB962C8B-B14F-4D97-AF65-F5344CB8AC3E}">
        <p14:creationId xmlns:p14="http://schemas.microsoft.com/office/powerpoint/2010/main" val="113937454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692695"/>
          </a:xfrm>
        </p:spPr>
        <p:txBody>
          <a:bodyPr>
            <a:normAutofit/>
          </a:bodyPr>
          <a:lstStyle/>
          <a:p>
            <a:pPr algn="r"/>
            <a:r>
              <a:rPr lang="en-GB" sz="2400" dirty="0" err="1" smtClean="0">
                <a:solidFill>
                  <a:srgbClr val="00FF00"/>
                </a:solidFill>
                <a:latin typeface="Algerian" panose="04020705040A02060702" pitchFamily="82" charset="0"/>
              </a:rPr>
              <a:t>conti</a:t>
            </a:r>
            <a:endParaRPr lang="en-GB" sz="24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79512" y="476672"/>
            <a:ext cx="8856984" cy="6048672"/>
          </a:xfrm>
        </p:spPr>
        <p:txBody>
          <a:bodyPr>
            <a:normAutofit fontScale="85000" lnSpcReduction="10000"/>
          </a:bodyPr>
          <a:lstStyle/>
          <a:p>
            <a:pPr>
              <a:lnSpc>
                <a:spcPct val="150000"/>
              </a:lnSpc>
              <a:spcAft>
                <a:spcPts val="1000"/>
              </a:spcAft>
            </a:pPr>
            <a:r>
              <a:rPr lang="en-US" dirty="0">
                <a:solidFill>
                  <a:schemeClr val="tx1"/>
                </a:solidFill>
                <a:latin typeface="Times New Roman"/>
                <a:ea typeface="Times New Roman"/>
                <a:cs typeface="Times New Roman"/>
              </a:rPr>
              <a:t>The </a:t>
            </a:r>
            <a:r>
              <a:rPr lang="en-US" i="1" dirty="0">
                <a:solidFill>
                  <a:schemeClr val="tx1"/>
                </a:solidFill>
                <a:latin typeface="Times New Roman"/>
                <a:ea typeface="Times New Roman"/>
                <a:cs typeface="Times New Roman"/>
              </a:rPr>
              <a:t>backhand clear</a:t>
            </a:r>
            <a:r>
              <a:rPr lang="en-US" dirty="0">
                <a:solidFill>
                  <a:schemeClr val="tx1"/>
                </a:solidFill>
                <a:latin typeface="Times New Roman"/>
                <a:ea typeface="Times New Roman"/>
                <a:cs typeface="Times New Roman"/>
              </a:rPr>
              <a:t> is considered by most players and coaches to be the most difficult basic stroke in the game, since precise technique is needed in order to muster enough power for the shuttlecock to travel the full length of the court. For the same reason, </a:t>
            </a:r>
            <a:r>
              <a:rPr lang="en-US" i="1" dirty="0">
                <a:solidFill>
                  <a:schemeClr val="tx1"/>
                </a:solidFill>
                <a:latin typeface="Times New Roman"/>
                <a:ea typeface="Times New Roman"/>
                <a:cs typeface="Times New Roman"/>
              </a:rPr>
              <a:t>backhand smashes</a:t>
            </a:r>
            <a:r>
              <a:rPr lang="en-US" dirty="0">
                <a:solidFill>
                  <a:schemeClr val="tx1"/>
                </a:solidFill>
                <a:latin typeface="Times New Roman"/>
                <a:ea typeface="Times New Roman"/>
                <a:cs typeface="Times New Roman"/>
              </a:rPr>
              <a:t> tend to be weak.</a:t>
            </a:r>
            <a:endParaRPr lang="en-GB" sz="2800" dirty="0">
              <a:solidFill>
                <a:schemeClr val="tx1"/>
              </a:solidFill>
              <a:ea typeface="Calibri"/>
              <a:cs typeface="Times New Roman"/>
            </a:endParaRPr>
          </a:p>
          <a:p>
            <a:r>
              <a:rPr lang="en-US" dirty="0">
                <a:solidFill>
                  <a:schemeClr val="tx1"/>
                </a:solidFill>
                <a:latin typeface="Times New Roman"/>
                <a:ea typeface="Times New Roman"/>
              </a:rPr>
              <a:t>The choice of stroke depends on how near the shuttlecock is to the net, whether it is above net height, and where an opponent is currently positioned: players have much better attacking options if they can reach the shuttlecock well above net height, especially if it is also close to the net. </a:t>
            </a:r>
            <a:endParaRPr lang="en-GB" dirty="0">
              <a:solidFill>
                <a:schemeClr val="tx1"/>
              </a:solidFill>
            </a:endParaRPr>
          </a:p>
        </p:txBody>
      </p:sp>
    </p:spTree>
    <p:extLst>
      <p:ext uri="{BB962C8B-B14F-4D97-AF65-F5344CB8AC3E}">
        <p14:creationId xmlns:p14="http://schemas.microsoft.com/office/powerpoint/2010/main" val="33962984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20079"/>
          </a:xfrm>
        </p:spPr>
        <p:txBody>
          <a:bodyPr>
            <a:normAutofit/>
          </a:bodyPr>
          <a:lstStyle/>
          <a:p>
            <a:pPr algn="r"/>
            <a:r>
              <a:rPr lang="en-GB" sz="2400" dirty="0" err="1" smtClean="0">
                <a:solidFill>
                  <a:srgbClr val="00FF00"/>
                </a:solidFill>
                <a:latin typeface="Algerian" panose="04020705040A02060702" pitchFamily="82" charset="0"/>
              </a:rPr>
              <a:t>conti</a:t>
            </a:r>
            <a:endParaRPr lang="en-GB" sz="24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0" y="764704"/>
            <a:ext cx="8964488" cy="5832648"/>
          </a:xfrm>
        </p:spPr>
        <p:txBody>
          <a:bodyPr>
            <a:normAutofit lnSpcReduction="10000"/>
          </a:bodyPr>
          <a:lstStyle/>
          <a:p>
            <a:r>
              <a:rPr lang="en-US" b="1" dirty="0">
                <a:solidFill>
                  <a:schemeClr val="tx1"/>
                </a:solidFill>
                <a:latin typeface="Times New Roman"/>
                <a:ea typeface="Times New Roman"/>
              </a:rPr>
              <a:t>In the forecourt</a:t>
            </a:r>
            <a:r>
              <a:rPr lang="en-US" dirty="0">
                <a:solidFill>
                  <a:schemeClr val="tx1"/>
                </a:solidFill>
                <a:latin typeface="Times New Roman"/>
                <a:ea typeface="Times New Roman"/>
              </a:rPr>
              <a:t>, a high shuttlecock will be met with a </a:t>
            </a:r>
            <a:r>
              <a:rPr lang="en-US" i="1" dirty="0">
                <a:solidFill>
                  <a:schemeClr val="tx1"/>
                </a:solidFill>
                <a:latin typeface="Times New Roman"/>
                <a:ea typeface="Times New Roman"/>
              </a:rPr>
              <a:t>net kill</a:t>
            </a:r>
            <a:r>
              <a:rPr lang="en-US" dirty="0">
                <a:solidFill>
                  <a:schemeClr val="tx1"/>
                </a:solidFill>
                <a:latin typeface="Times New Roman"/>
                <a:ea typeface="Times New Roman"/>
              </a:rPr>
              <a:t>, hitting it steeply downwards and attempting to win the rally immediately. This is why it is best to drop the shuttlecock just over the net in this situation. </a:t>
            </a:r>
            <a:r>
              <a:rPr lang="en-US" b="1" dirty="0">
                <a:solidFill>
                  <a:schemeClr val="tx1"/>
                </a:solidFill>
                <a:latin typeface="Times New Roman"/>
                <a:ea typeface="Times New Roman"/>
              </a:rPr>
              <a:t>In the midcourt</a:t>
            </a:r>
            <a:r>
              <a:rPr lang="en-US" dirty="0">
                <a:solidFill>
                  <a:schemeClr val="tx1"/>
                </a:solidFill>
                <a:latin typeface="Times New Roman"/>
                <a:ea typeface="Times New Roman"/>
              </a:rPr>
              <a:t>, a high shuttlecock will usually be met with a powerful </a:t>
            </a:r>
            <a:r>
              <a:rPr lang="en-US" i="1" dirty="0">
                <a:solidFill>
                  <a:schemeClr val="tx1"/>
                </a:solidFill>
                <a:latin typeface="Times New Roman"/>
                <a:ea typeface="Times New Roman"/>
              </a:rPr>
              <a:t>smash</a:t>
            </a:r>
            <a:r>
              <a:rPr lang="en-US" dirty="0">
                <a:solidFill>
                  <a:schemeClr val="tx1"/>
                </a:solidFill>
                <a:latin typeface="Times New Roman"/>
                <a:ea typeface="Times New Roman"/>
              </a:rPr>
              <a:t>, also hitting downwards and hoping for an outright winner or a weak reply. Athletic </a:t>
            </a:r>
            <a:r>
              <a:rPr lang="en-US" i="1" dirty="0">
                <a:solidFill>
                  <a:schemeClr val="tx1"/>
                </a:solidFill>
                <a:latin typeface="Times New Roman"/>
                <a:ea typeface="Times New Roman"/>
              </a:rPr>
              <a:t>jump smashes</a:t>
            </a:r>
            <a:r>
              <a:rPr lang="en-US" dirty="0">
                <a:solidFill>
                  <a:schemeClr val="tx1"/>
                </a:solidFill>
                <a:latin typeface="Times New Roman"/>
                <a:ea typeface="Times New Roman"/>
              </a:rPr>
              <a:t>, where players jump upwards for a steeper smash angle, are a common and spectacular element of elite men's doubles play. </a:t>
            </a:r>
            <a:r>
              <a:rPr lang="en-US" b="1" dirty="0">
                <a:solidFill>
                  <a:schemeClr val="tx1"/>
                </a:solidFill>
                <a:latin typeface="Times New Roman"/>
                <a:ea typeface="Times New Roman"/>
              </a:rPr>
              <a:t>In the rear court</a:t>
            </a:r>
            <a:r>
              <a:rPr lang="en-US" dirty="0">
                <a:solidFill>
                  <a:schemeClr val="tx1"/>
                </a:solidFill>
                <a:latin typeface="Times New Roman"/>
                <a:ea typeface="Times New Roman"/>
              </a:rPr>
              <a:t>, players strive to hit the shuttlecock while it is still above them, rather than allowing it to drop lower. </a:t>
            </a:r>
            <a:endParaRPr lang="en-GB" dirty="0">
              <a:solidFill>
                <a:schemeClr val="tx1"/>
              </a:solidFill>
            </a:endParaRPr>
          </a:p>
        </p:txBody>
      </p:sp>
    </p:spTree>
    <p:extLst>
      <p:ext uri="{BB962C8B-B14F-4D97-AF65-F5344CB8AC3E}">
        <p14:creationId xmlns:p14="http://schemas.microsoft.com/office/powerpoint/2010/main" val="403198506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576063"/>
          </a:xfrm>
        </p:spPr>
        <p:txBody>
          <a:bodyPr>
            <a:normAutofit fontScale="90000"/>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764704"/>
            <a:ext cx="8424936" cy="5472608"/>
          </a:xfrm>
        </p:spPr>
        <p:txBody>
          <a:bodyPr>
            <a:normAutofit fontScale="92500"/>
          </a:bodyPr>
          <a:lstStyle/>
          <a:p>
            <a:pPr>
              <a:lnSpc>
                <a:spcPct val="150000"/>
              </a:lnSpc>
              <a:spcAft>
                <a:spcPts val="1000"/>
              </a:spcAft>
            </a:pPr>
            <a:r>
              <a:rPr lang="en-US" dirty="0">
                <a:solidFill>
                  <a:schemeClr val="tx1"/>
                </a:solidFill>
                <a:latin typeface="Times New Roman"/>
                <a:ea typeface="Times New Roman"/>
                <a:cs typeface="Times New Roman"/>
              </a:rPr>
              <a:t>This </a:t>
            </a:r>
            <a:r>
              <a:rPr lang="en-US" i="1" dirty="0">
                <a:solidFill>
                  <a:schemeClr val="tx1"/>
                </a:solidFill>
                <a:latin typeface="Times New Roman"/>
                <a:ea typeface="Times New Roman"/>
                <a:cs typeface="Times New Roman"/>
              </a:rPr>
              <a:t>overhead</a:t>
            </a:r>
            <a:r>
              <a:rPr lang="en-US" dirty="0">
                <a:solidFill>
                  <a:schemeClr val="tx1"/>
                </a:solidFill>
                <a:latin typeface="Times New Roman"/>
                <a:ea typeface="Times New Roman"/>
                <a:cs typeface="Times New Roman"/>
              </a:rPr>
              <a:t> hitting allows them to play smashes, </a:t>
            </a:r>
            <a:r>
              <a:rPr lang="en-US" i="1" dirty="0">
                <a:solidFill>
                  <a:schemeClr val="tx1"/>
                </a:solidFill>
                <a:latin typeface="Times New Roman"/>
                <a:ea typeface="Times New Roman"/>
                <a:cs typeface="Times New Roman"/>
              </a:rPr>
              <a:t>clears</a:t>
            </a:r>
            <a:r>
              <a:rPr lang="en-US" dirty="0">
                <a:solidFill>
                  <a:schemeClr val="tx1"/>
                </a:solidFill>
                <a:latin typeface="Times New Roman"/>
                <a:ea typeface="Times New Roman"/>
                <a:cs typeface="Times New Roman"/>
              </a:rPr>
              <a:t> (hitting the shuttlecock high and to the back of the opponents' court), and </a:t>
            </a:r>
            <a:r>
              <a:rPr lang="en-US" i="1" dirty="0">
                <a:solidFill>
                  <a:schemeClr val="tx1"/>
                </a:solidFill>
                <a:latin typeface="Times New Roman"/>
                <a:ea typeface="Times New Roman"/>
                <a:cs typeface="Times New Roman"/>
              </a:rPr>
              <a:t>drop shots</a:t>
            </a:r>
            <a:r>
              <a:rPr lang="en-US" dirty="0">
                <a:solidFill>
                  <a:schemeClr val="tx1"/>
                </a:solidFill>
                <a:latin typeface="Times New Roman"/>
                <a:ea typeface="Times New Roman"/>
                <a:cs typeface="Times New Roman"/>
              </a:rPr>
              <a:t> (hitting the shuttlecock softly so that it falls sharply downwards into the opponents' forecourt). If the shuttlecock has dropped lower, then a smash is impossible and a full-length, high clear is difficult</a:t>
            </a:r>
            <a:r>
              <a:rPr lang="en-US" dirty="0">
                <a:latin typeface="Times New Roman"/>
                <a:ea typeface="Times New Roman"/>
                <a:cs typeface="Times New Roman"/>
              </a:rPr>
              <a: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25700967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normAutofit/>
          </a:bodyPr>
          <a:lstStyle/>
          <a:p>
            <a:pPr algn="r"/>
            <a:r>
              <a:rPr lang="en-GB" sz="3200" dirty="0" err="1" smtClean="0">
                <a:solidFill>
                  <a:srgbClr val="00FF00"/>
                </a:solidFill>
                <a:latin typeface="Algerian" panose="04020705040A02060702" pitchFamily="82" charset="0"/>
              </a:rPr>
              <a:t>conti</a:t>
            </a:r>
            <a:endParaRPr lang="en-GB" sz="32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836712"/>
            <a:ext cx="8352928" cy="5328592"/>
          </a:xfrm>
        </p:spPr>
        <p:txBody>
          <a:bodyPr>
            <a:normAutofit fontScale="85000" lnSpcReduction="10000"/>
          </a:bodyPr>
          <a:lstStyle/>
          <a:p>
            <a:pPr>
              <a:lnSpc>
                <a:spcPct val="150000"/>
              </a:lnSpc>
              <a:spcAft>
                <a:spcPts val="1000"/>
              </a:spcAft>
            </a:pPr>
            <a:r>
              <a:rPr lang="en-US" b="1" dirty="0">
                <a:solidFill>
                  <a:schemeClr val="tx1"/>
                </a:solidFill>
                <a:latin typeface="Times New Roman"/>
                <a:ea typeface="Times New Roman"/>
                <a:cs typeface="Times New Roman"/>
              </a:rPr>
              <a:t>When the shuttlecock is well below net height</a:t>
            </a:r>
            <a:r>
              <a:rPr lang="en-US" dirty="0">
                <a:solidFill>
                  <a:schemeClr val="tx1"/>
                </a:solidFill>
                <a:latin typeface="Times New Roman"/>
                <a:ea typeface="Times New Roman"/>
                <a:cs typeface="Times New Roman"/>
              </a:rPr>
              <a:t>, players have no choice but to hit upwards. </a:t>
            </a:r>
            <a:r>
              <a:rPr lang="en-US" i="1" dirty="0">
                <a:solidFill>
                  <a:schemeClr val="tx1"/>
                </a:solidFill>
                <a:latin typeface="Times New Roman"/>
                <a:ea typeface="Times New Roman"/>
                <a:cs typeface="Times New Roman"/>
              </a:rPr>
              <a:t>Lifts</a:t>
            </a:r>
            <a:r>
              <a:rPr lang="en-US" dirty="0">
                <a:solidFill>
                  <a:schemeClr val="tx1"/>
                </a:solidFill>
                <a:latin typeface="Times New Roman"/>
                <a:ea typeface="Times New Roman"/>
                <a:cs typeface="Times New Roman"/>
              </a:rPr>
              <a:t>, where the shuttlecock is hit upwards to the back of the opponents' court, can be played from all parts of the court. If a player does not lift, his only remaining option is to push the shuttlecock softly back to the net: in the forecourt this is called a </a:t>
            </a:r>
            <a:r>
              <a:rPr lang="en-US" i="1" dirty="0" err="1">
                <a:solidFill>
                  <a:schemeClr val="tx1"/>
                </a:solidFill>
                <a:latin typeface="Times New Roman"/>
                <a:ea typeface="Times New Roman"/>
                <a:cs typeface="Times New Roman"/>
              </a:rPr>
              <a:t>netshot</a:t>
            </a:r>
            <a:r>
              <a:rPr lang="en-US" dirty="0">
                <a:solidFill>
                  <a:schemeClr val="tx1"/>
                </a:solidFill>
                <a:latin typeface="Times New Roman"/>
                <a:ea typeface="Times New Roman"/>
                <a:cs typeface="Times New Roman"/>
              </a:rPr>
              <a:t>; in the midcourt or rear court, it is often called a </a:t>
            </a:r>
            <a:r>
              <a:rPr lang="en-US" i="1" dirty="0">
                <a:solidFill>
                  <a:schemeClr val="tx1"/>
                </a:solidFill>
                <a:latin typeface="Times New Roman"/>
                <a:ea typeface="Times New Roman"/>
                <a:cs typeface="Times New Roman"/>
              </a:rPr>
              <a:t>push</a:t>
            </a:r>
            <a:r>
              <a:rPr lang="en-US" dirty="0">
                <a:solidFill>
                  <a:schemeClr val="tx1"/>
                </a:solidFill>
                <a:latin typeface="Times New Roman"/>
                <a:ea typeface="Times New Roman"/>
                <a:cs typeface="Times New Roman"/>
              </a:rPr>
              <a:t> or </a:t>
            </a:r>
            <a:r>
              <a:rPr lang="en-US" i="1" dirty="0">
                <a:solidFill>
                  <a:schemeClr val="tx1"/>
                </a:solidFill>
                <a:latin typeface="Times New Roman"/>
                <a:ea typeface="Times New Roman"/>
                <a:cs typeface="Times New Roman"/>
              </a:rPr>
              <a:t>block</a:t>
            </a:r>
            <a:r>
              <a:rPr lang="en-US" dirty="0">
                <a:solidFill>
                  <a:schemeClr val="tx1"/>
                </a:solidFill>
                <a:latin typeface="Times New Roman"/>
                <a:ea typeface="Times New Roman"/>
                <a:cs typeface="Times New Roman"/>
              </a:rPr>
              <a:t>.</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42541157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80727"/>
          </a:xfrm>
        </p:spPr>
        <p:txBody>
          <a:bodyPr>
            <a:normAutofit/>
          </a:bodyPr>
          <a:lstStyle/>
          <a:p>
            <a:pPr algn="r"/>
            <a:r>
              <a:rPr lang="en-GB" sz="2800" dirty="0" err="1" smtClean="0">
                <a:solidFill>
                  <a:srgbClr val="00FF00"/>
                </a:solidFill>
                <a:latin typeface="Algerian" panose="04020705040A02060702" pitchFamily="82" charset="0"/>
              </a:rPr>
              <a:t>conti</a:t>
            </a:r>
            <a:endParaRPr lang="en-GB" sz="28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692696"/>
            <a:ext cx="8568952" cy="4946104"/>
          </a:xfrm>
        </p:spPr>
        <p:txBody>
          <a:bodyPr>
            <a:normAutofit fontScale="77500" lnSpcReduction="20000"/>
          </a:bodyPr>
          <a:lstStyle/>
          <a:p>
            <a:pPr>
              <a:lnSpc>
                <a:spcPct val="150000"/>
              </a:lnSpc>
              <a:spcAft>
                <a:spcPts val="1000"/>
              </a:spcAft>
            </a:pPr>
            <a:r>
              <a:rPr lang="en-US" b="1" dirty="0">
                <a:solidFill>
                  <a:schemeClr val="tx1"/>
                </a:solidFill>
                <a:latin typeface="Times New Roman"/>
                <a:ea typeface="Times New Roman"/>
                <a:cs typeface="Times New Roman"/>
              </a:rPr>
              <a:t>When the shuttlecock is near to net height</a:t>
            </a:r>
            <a:r>
              <a:rPr lang="en-US" dirty="0">
                <a:solidFill>
                  <a:schemeClr val="tx1"/>
                </a:solidFill>
                <a:latin typeface="Times New Roman"/>
                <a:ea typeface="Times New Roman"/>
                <a:cs typeface="Times New Roman"/>
              </a:rPr>
              <a:t>, players can hit </a:t>
            </a:r>
            <a:r>
              <a:rPr lang="en-US" i="1" dirty="0">
                <a:solidFill>
                  <a:schemeClr val="tx1"/>
                </a:solidFill>
                <a:latin typeface="Times New Roman"/>
                <a:ea typeface="Times New Roman"/>
                <a:cs typeface="Times New Roman"/>
              </a:rPr>
              <a:t>drives</a:t>
            </a:r>
            <a:r>
              <a:rPr lang="en-US" dirty="0">
                <a:solidFill>
                  <a:schemeClr val="tx1"/>
                </a:solidFill>
                <a:latin typeface="Times New Roman"/>
                <a:ea typeface="Times New Roman"/>
                <a:cs typeface="Times New Roman"/>
              </a:rPr>
              <a:t>, which travel flat and rapidly over the net into the opponents' rear midcourt and </a:t>
            </a:r>
            <a:r>
              <a:rPr lang="en-US" dirty="0" err="1">
                <a:solidFill>
                  <a:schemeClr val="tx1"/>
                </a:solidFill>
                <a:latin typeface="Times New Roman"/>
                <a:ea typeface="Times New Roman"/>
                <a:cs typeface="Times New Roman"/>
              </a:rPr>
              <a:t>rearcourt</a:t>
            </a:r>
            <a:r>
              <a:rPr lang="en-US" dirty="0">
                <a:solidFill>
                  <a:schemeClr val="tx1"/>
                </a:solidFill>
                <a:latin typeface="Times New Roman"/>
                <a:ea typeface="Times New Roman"/>
                <a:cs typeface="Times New Roman"/>
              </a:rPr>
              <a:t>. Pushes may also be hit flatter, placing the shuttlecock into the front midcourt. Drives and pushes may be played from the midcourt or forecourt, and are most often used in doubles: they are an attempt to regain the attack, rather than choosing to lift the shuttlecock and defend against smashes. After a successful drive or push, the opponents will often be forced to lift the shuttlecock.</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18616241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152128"/>
          </a:xfrm>
        </p:spPr>
        <p:txBody>
          <a:bodyPr>
            <a:normAutofit fontScale="90000"/>
          </a:bodyPr>
          <a:lstStyle/>
          <a:p>
            <a:pPr lvl="0">
              <a:lnSpc>
                <a:spcPct val="150000"/>
              </a:lnSpc>
              <a:spcBef>
                <a:spcPct val="20000"/>
              </a:spcBef>
              <a:spcAft>
                <a:spcPts val="1000"/>
              </a:spcAft>
            </a:pPr>
            <a:r>
              <a:rPr lang="en-US" sz="2700" b="1" dirty="0" smtClean="0">
                <a:solidFill>
                  <a:prstClr val="black">
                    <a:tint val="75000"/>
                  </a:prstClr>
                </a:solidFill>
                <a:latin typeface="Times New Roman"/>
                <a:ea typeface="Times New Roman"/>
                <a:cs typeface="Times New Roman"/>
              </a:rPr>
              <a:t/>
            </a:r>
            <a:br>
              <a:rPr lang="en-US" sz="2700" b="1" dirty="0" smtClean="0">
                <a:solidFill>
                  <a:prstClr val="black">
                    <a:tint val="75000"/>
                  </a:prstClr>
                </a:solidFill>
                <a:latin typeface="Times New Roman"/>
                <a:ea typeface="Times New Roman"/>
                <a:cs typeface="Times New Roman"/>
              </a:rPr>
            </a:br>
            <a:r>
              <a:rPr lang="en-US" sz="2700" b="1" dirty="0" smtClean="0">
                <a:solidFill>
                  <a:srgbClr val="00FF00"/>
                </a:solidFill>
                <a:latin typeface="Times New Roman"/>
                <a:ea typeface="Times New Roman"/>
                <a:cs typeface="Times New Roman"/>
              </a:rPr>
              <a:t>Spin</a:t>
            </a:r>
            <a:r>
              <a:rPr lang="en-GB" sz="900" dirty="0">
                <a:solidFill>
                  <a:prstClr val="black">
                    <a:tint val="75000"/>
                  </a:prstClr>
                </a:solidFill>
                <a:ea typeface="Calibri"/>
                <a:cs typeface="Times New Roman"/>
              </a:rPr>
              <a:t/>
            </a:r>
            <a:br>
              <a:rPr lang="en-GB" sz="9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251520" y="1196752"/>
            <a:ext cx="8640960" cy="5184576"/>
          </a:xfrm>
        </p:spPr>
        <p:txBody>
          <a:bodyPr>
            <a:normAutofit fontScale="85000" lnSpcReduction="10000"/>
          </a:bodyPr>
          <a:lstStyle/>
          <a:p>
            <a:pPr>
              <a:lnSpc>
                <a:spcPct val="150000"/>
              </a:lnSpc>
              <a:spcAft>
                <a:spcPts val="1000"/>
              </a:spcAft>
            </a:pPr>
            <a:r>
              <a:rPr lang="en-US" dirty="0" smtClean="0">
                <a:solidFill>
                  <a:schemeClr val="tx1"/>
                </a:solidFill>
                <a:latin typeface="Times New Roman"/>
                <a:ea typeface="Times New Roman"/>
                <a:cs typeface="Times New Roman"/>
              </a:rPr>
              <a:t>Balls </a:t>
            </a:r>
            <a:r>
              <a:rPr lang="en-US" dirty="0">
                <a:solidFill>
                  <a:schemeClr val="tx1"/>
                </a:solidFill>
                <a:latin typeface="Times New Roman"/>
                <a:ea typeface="Times New Roman"/>
                <a:cs typeface="Times New Roman"/>
              </a:rPr>
              <a:t>may be spun to alter their bounce (for example, topspin and backspin in tennis) or trajectory, and players may slice the ball (strike it with an angled racquet face) to produce such spin; but, since the shuttlecock is not allowed to bounce, this does not apply to badminton.</a:t>
            </a:r>
            <a:endParaRPr lang="en-GB" sz="2800" dirty="0">
              <a:solidFill>
                <a:schemeClr val="tx1"/>
              </a:solidFill>
              <a:ea typeface="Calibri"/>
              <a:cs typeface="Times New Roman"/>
            </a:endParaRPr>
          </a:p>
          <a:p>
            <a:pPr>
              <a:lnSpc>
                <a:spcPct val="150000"/>
              </a:lnSpc>
              <a:spcAft>
                <a:spcPts val="1000"/>
              </a:spcAft>
            </a:pPr>
            <a:r>
              <a:rPr lang="en-US" dirty="0">
                <a:solidFill>
                  <a:schemeClr val="tx1"/>
                </a:solidFill>
                <a:latin typeface="Times New Roman"/>
                <a:ea typeface="Times New Roman"/>
                <a:cs typeface="Times New Roman"/>
              </a:rPr>
              <a:t>Slicing the shuttlecock so that it spins, however, does have applications, and some are particular to badminton. </a:t>
            </a:r>
            <a:endParaRPr lang="en-GB" sz="2800" dirty="0">
              <a:solidFill>
                <a:schemeClr val="tx1"/>
              </a:solidFill>
              <a:ea typeface="Calibri"/>
              <a:cs typeface="Times New Roman"/>
            </a:endParaRPr>
          </a:p>
          <a:p>
            <a:endParaRPr lang="en-GB" dirty="0">
              <a:solidFill>
                <a:schemeClr val="tx1"/>
              </a:solidFill>
            </a:endParaRPr>
          </a:p>
        </p:txBody>
      </p:sp>
    </p:spTree>
    <p:extLst>
      <p:ext uri="{BB962C8B-B14F-4D97-AF65-F5344CB8AC3E}">
        <p14:creationId xmlns:p14="http://schemas.microsoft.com/office/powerpoint/2010/main" val="29669603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1368151"/>
          </a:xfrm>
        </p:spPr>
        <p:txBody>
          <a:bodyPr>
            <a:normAutofit fontScale="90000"/>
          </a:bodyPr>
          <a:lstStyle/>
          <a:p>
            <a:pPr lvl="0">
              <a:lnSpc>
                <a:spcPct val="150000"/>
              </a:lnSpc>
              <a:spcBef>
                <a:spcPct val="20000"/>
              </a:spcBef>
            </a:pPr>
            <a:r>
              <a:rPr lang="en-GB" sz="3100" b="1" dirty="0">
                <a:solidFill>
                  <a:srgbClr val="00FF00"/>
                </a:solidFill>
                <a:latin typeface="Times New Roman"/>
                <a:ea typeface="Calibri"/>
                <a:cs typeface="+mn-cs"/>
              </a:rPr>
              <a:t>Nature of the Game </a:t>
            </a:r>
            <a:r>
              <a:rPr lang="en-GB" sz="1300" dirty="0">
                <a:solidFill>
                  <a:srgbClr val="000000"/>
                </a:solidFill>
                <a:latin typeface="Times New Roman"/>
                <a:ea typeface="Calibri"/>
                <a:cs typeface="+mn-cs"/>
              </a:rPr>
              <a:t/>
            </a:r>
            <a:br>
              <a:rPr lang="en-GB" sz="1300" dirty="0">
                <a:solidFill>
                  <a:srgbClr val="000000"/>
                </a:solidFill>
                <a:latin typeface="Times New Roman"/>
                <a:ea typeface="Calibri"/>
                <a:cs typeface="+mn-cs"/>
              </a:rPr>
            </a:br>
            <a:endParaRPr lang="en-GB" dirty="0"/>
          </a:p>
        </p:txBody>
      </p:sp>
      <p:sp>
        <p:nvSpPr>
          <p:cNvPr id="3" name="Subtitle 2"/>
          <p:cNvSpPr>
            <a:spLocks noGrp="1"/>
          </p:cNvSpPr>
          <p:nvPr>
            <p:ph type="subTitle" idx="1"/>
          </p:nvPr>
        </p:nvSpPr>
        <p:spPr>
          <a:xfrm>
            <a:off x="251520" y="980728"/>
            <a:ext cx="8712968" cy="4658072"/>
          </a:xfrm>
        </p:spPr>
        <p:txBody>
          <a:bodyPr>
            <a:normAutofit fontScale="85000" lnSpcReduction="10000"/>
          </a:bodyPr>
          <a:lstStyle/>
          <a:p>
            <a:pPr>
              <a:lnSpc>
                <a:spcPct val="150000"/>
              </a:lnSpc>
              <a:spcAft>
                <a:spcPts val="0"/>
              </a:spcAft>
            </a:pPr>
            <a:r>
              <a:rPr lang="en-GB" dirty="0" smtClean="0">
                <a:solidFill>
                  <a:srgbClr val="000000"/>
                </a:solidFill>
                <a:latin typeface="Times New Roman"/>
                <a:ea typeface="Calibri"/>
              </a:rPr>
              <a:t>Badminton </a:t>
            </a:r>
            <a:r>
              <a:rPr lang="en-GB" dirty="0">
                <a:solidFill>
                  <a:srgbClr val="000000"/>
                </a:solidFill>
                <a:latin typeface="Times New Roman"/>
                <a:ea typeface="Calibri"/>
              </a:rPr>
              <a:t>is played as a singles or doubles game with one or two players on a side. The object of the game is to hit the shuttlecock or “bird” back and forth with a racket across a net five feet high at its canter. The bird should be hit with such speed and accuracy that the opponent is unable to return the shot successfully. The game can either be fast or slow paced, depending on the skill level of the players. </a:t>
            </a:r>
          </a:p>
          <a:p>
            <a:endParaRPr lang="en-GB" dirty="0"/>
          </a:p>
        </p:txBody>
      </p:sp>
    </p:spTree>
    <p:extLst>
      <p:ext uri="{BB962C8B-B14F-4D97-AF65-F5344CB8AC3E}">
        <p14:creationId xmlns:p14="http://schemas.microsoft.com/office/powerpoint/2010/main" val="32570788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908719"/>
          </a:xfrm>
        </p:spPr>
        <p:txBody>
          <a:bodyPr>
            <a:normAutofit/>
          </a:bodyPr>
          <a:lstStyle/>
          <a:p>
            <a:pPr lvl="0">
              <a:lnSpc>
                <a:spcPct val="150000"/>
              </a:lnSpc>
              <a:spcBef>
                <a:spcPct val="20000"/>
              </a:spcBef>
            </a:pPr>
            <a:r>
              <a:rPr lang="en-GB" sz="2800" b="1" dirty="0">
                <a:solidFill>
                  <a:srgbClr val="00FF00"/>
                </a:solidFill>
                <a:latin typeface="Times New Roman"/>
                <a:ea typeface="Calibri"/>
                <a:cs typeface="+mn-cs"/>
              </a:rPr>
              <a:t>Safety/Etiquette </a:t>
            </a:r>
            <a:endParaRPr lang="en-GB" sz="2800" dirty="0">
              <a:solidFill>
                <a:srgbClr val="00FF00"/>
              </a:solidFill>
              <a:latin typeface="Times New Roman"/>
              <a:ea typeface="Calibri"/>
              <a:cs typeface="+mn-cs"/>
            </a:endParaRPr>
          </a:p>
        </p:txBody>
      </p:sp>
      <p:sp>
        <p:nvSpPr>
          <p:cNvPr id="3" name="Subtitle 2"/>
          <p:cNvSpPr>
            <a:spLocks noGrp="1"/>
          </p:cNvSpPr>
          <p:nvPr>
            <p:ph type="subTitle" idx="1"/>
          </p:nvPr>
        </p:nvSpPr>
        <p:spPr>
          <a:xfrm>
            <a:off x="107504" y="692696"/>
            <a:ext cx="8856984" cy="6165304"/>
          </a:xfrm>
        </p:spPr>
        <p:txBody>
          <a:bodyPr>
            <a:normAutofit fontScale="70000" lnSpcReduction="20000"/>
          </a:bodyPr>
          <a:lstStyle/>
          <a:p>
            <a:pPr algn="just">
              <a:lnSpc>
                <a:spcPct val="150000"/>
              </a:lnSpc>
              <a:spcAft>
                <a:spcPts val="135"/>
              </a:spcAft>
            </a:pPr>
            <a:r>
              <a:rPr lang="en-GB" dirty="0" smtClean="0">
                <a:solidFill>
                  <a:srgbClr val="000000"/>
                </a:solidFill>
                <a:latin typeface="Times New Roman"/>
                <a:ea typeface="Calibri"/>
              </a:rPr>
              <a:t>1</a:t>
            </a:r>
            <a:r>
              <a:rPr lang="en-GB" sz="3400" dirty="0">
                <a:solidFill>
                  <a:srgbClr val="000000"/>
                </a:solidFill>
                <a:latin typeface="Times New Roman"/>
                <a:ea typeface="Calibri"/>
              </a:rPr>
              <a:t>. Keep a firm grip on the racket. </a:t>
            </a:r>
          </a:p>
          <a:p>
            <a:pPr algn="just">
              <a:lnSpc>
                <a:spcPct val="150000"/>
              </a:lnSpc>
              <a:spcAft>
                <a:spcPts val="135"/>
              </a:spcAft>
            </a:pPr>
            <a:r>
              <a:rPr lang="en-GB" sz="3400" dirty="0">
                <a:solidFill>
                  <a:srgbClr val="000000"/>
                </a:solidFill>
                <a:latin typeface="Times New Roman"/>
                <a:ea typeface="Calibri"/>
              </a:rPr>
              <a:t>2. be careful not to hit your partner with the racket. </a:t>
            </a:r>
          </a:p>
          <a:p>
            <a:pPr algn="just">
              <a:lnSpc>
                <a:spcPct val="150000"/>
              </a:lnSpc>
              <a:spcAft>
                <a:spcPts val="135"/>
              </a:spcAft>
            </a:pPr>
            <a:r>
              <a:rPr lang="en-GB" sz="3400" dirty="0">
                <a:solidFill>
                  <a:srgbClr val="000000"/>
                </a:solidFill>
                <a:latin typeface="Times New Roman"/>
                <a:ea typeface="Calibri"/>
              </a:rPr>
              <a:t>3. Stay in your own court to avoid the possibility of collision with other players. </a:t>
            </a:r>
          </a:p>
          <a:p>
            <a:pPr algn="just">
              <a:lnSpc>
                <a:spcPct val="150000"/>
              </a:lnSpc>
              <a:spcAft>
                <a:spcPts val="135"/>
              </a:spcAft>
            </a:pPr>
            <a:r>
              <a:rPr lang="en-GB" sz="3400" dirty="0">
                <a:solidFill>
                  <a:srgbClr val="000000"/>
                </a:solidFill>
                <a:latin typeface="Times New Roman"/>
                <a:ea typeface="Calibri"/>
              </a:rPr>
              <a:t>4. Stop play if other players enter your court. </a:t>
            </a:r>
          </a:p>
          <a:p>
            <a:pPr algn="just">
              <a:lnSpc>
                <a:spcPct val="150000"/>
              </a:lnSpc>
              <a:spcAft>
                <a:spcPts val="135"/>
              </a:spcAft>
            </a:pPr>
            <a:r>
              <a:rPr lang="en-GB" sz="3400" dirty="0">
                <a:solidFill>
                  <a:srgbClr val="000000"/>
                </a:solidFill>
                <a:latin typeface="Times New Roman"/>
                <a:ea typeface="Calibri"/>
              </a:rPr>
              <a:t>5. Wait until there is a stop in the action to retrieve a bird from another court. </a:t>
            </a:r>
          </a:p>
          <a:p>
            <a:pPr algn="just">
              <a:lnSpc>
                <a:spcPct val="150000"/>
              </a:lnSpc>
              <a:spcAft>
                <a:spcPts val="135"/>
              </a:spcAft>
            </a:pPr>
            <a:r>
              <a:rPr lang="en-GB" sz="3400" dirty="0">
                <a:solidFill>
                  <a:srgbClr val="000000"/>
                </a:solidFill>
                <a:latin typeface="Times New Roman"/>
                <a:ea typeface="Calibri"/>
              </a:rPr>
              <a:t>6. Be aware of the walls and the net posts. </a:t>
            </a:r>
          </a:p>
          <a:p>
            <a:pPr algn="just">
              <a:lnSpc>
                <a:spcPct val="150000"/>
              </a:lnSpc>
              <a:spcAft>
                <a:spcPts val="135"/>
              </a:spcAft>
            </a:pPr>
            <a:r>
              <a:rPr lang="en-GB" sz="3400" dirty="0">
                <a:solidFill>
                  <a:srgbClr val="000000"/>
                </a:solidFill>
                <a:latin typeface="Times New Roman"/>
                <a:ea typeface="Calibri"/>
              </a:rPr>
              <a:t>7. Before play, agree on the boundaries and determine the first server. </a:t>
            </a:r>
          </a:p>
          <a:p>
            <a:pPr algn="just">
              <a:lnSpc>
                <a:spcPct val="150000"/>
              </a:lnSpc>
              <a:spcAft>
                <a:spcPts val="135"/>
              </a:spcAft>
            </a:pPr>
            <a:r>
              <a:rPr lang="en-GB" sz="3400" dirty="0">
                <a:solidFill>
                  <a:srgbClr val="000000"/>
                </a:solidFill>
                <a:latin typeface="Times New Roman"/>
                <a:ea typeface="Calibri"/>
              </a:rPr>
              <a:t>8. Players call their own lines; replay the point if in doubt. </a:t>
            </a:r>
          </a:p>
          <a:p>
            <a:pPr algn="just">
              <a:lnSpc>
                <a:spcPct val="150000"/>
              </a:lnSpc>
              <a:spcAft>
                <a:spcPts val="0"/>
              </a:spcAft>
            </a:pPr>
            <a:r>
              <a:rPr lang="en-GB" sz="3400" dirty="0">
                <a:solidFill>
                  <a:srgbClr val="000000"/>
                </a:solidFill>
                <a:latin typeface="Times New Roman"/>
                <a:ea typeface="Calibri"/>
              </a:rPr>
              <a:t>9. Shake hands after the game/match. </a:t>
            </a:r>
          </a:p>
          <a:p>
            <a:pPr algn="just"/>
            <a:endParaRPr lang="en-GB" sz="3400" dirty="0"/>
          </a:p>
        </p:txBody>
      </p:sp>
    </p:spTree>
    <p:extLst>
      <p:ext uri="{BB962C8B-B14F-4D97-AF65-F5344CB8AC3E}">
        <p14:creationId xmlns:p14="http://schemas.microsoft.com/office/powerpoint/2010/main" val="31638396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260649"/>
            <a:ext cx="8276456" cy="576063"/>
          </a:xfrm>
        </p:spPr>
        <p:txBody>
          <a:bodyPr>
            <a:normAutofit fontScale="90000"/>
          </a:bodyPr>
          <a:lstStyle/>
          <a:p>
            <a:pPr lvl="0">
              <a:lnSpc>
                <a:spcPct val="150000"/>
              </a:lnSpc>
              <a:spcBef>
                <a:spcPct val="20000"/>
              </a:spcBef>
            </a:pPr>
            <a:r>
              <a:rPr lang="en-GB" sz="3200" b="1" dirty="0">
                <a:solidFill>
                  <a:srgbClr val="00FF00"/>
                </a:solidFill>
                <a:latin typeface="Times New Roman"/>
                <a:ea typeface="Calibri"/>
                <a:cs typeface="+mn-cs"/>
              </a:rPr>
              <a:t>Facilities/Equipment </a:t>
            </a:r>
            <a:endParaRPr lang="en-GB" sz="3200" dirty="0">
              <a:solidFill>
                <a:srgbClr val="00FF00"/>
              </a:solidFill>
              <a:latin typeface="Times New Roman"/>
              <a:ea typeface="Calibri"/>
              <a:cs typeface="+mn-cs"/>
            </a:endParaRPr>
          </a:p>
        </p:txBody>
      </p:sp>
      <p:sp>
        <p:nvSpPr>
          <p:cNvPr id="3" name="Subtitle 2"/>
          <p:cNvSpPr>
            <a:spLocks noGrp="1"/>
          </p:cNvSpPr>
          <p:nvPr>
            <p:ph type="subTitle" idx="1"/>
          </p:nvPr>
        </p:nvSpPr>
        <p:spPr>
          <a:xfrm>
            <a:off x="251520" y="764704"/>
            <a:ext cx="8424936" cy="5616624"/>
          </a:xfrm>
        </p:spPr>
        <p:txBody>
          <a:bodyPr>
            <a:normAutofit fontScale="77500" lnSpcReduction="20000"/>
          </a:bodyPr>
          <a:lstStyle/>
          <a:p>
            <a:pPr algn="just">
              <a:lnSpc>
                <a:spcPct val="150000"/>
              </a:lnSpc>
              <a:spcAft>
                <a:spcPts val="135"/>
              </a:spcAft>
            </a:pPr>
            <a:r>
              <a:rPr lang="en-GB" dirty="0" smtClean="0">
                <a:solidFill>
                  <a:srgbClr val="000000"/>
                </a:solidFill>
                <a:latin typeface="Times New Roman"/>
                <a:ea typeface="Calibri"/>
              </a:rPr>
              <a:t>1</a:t>
            </a:r>
            <a:r>
              <a:rPr lang="en-GB" sz="3600" dirty="0">
                <a:solidFill>
                  <a:srgbClr val="000000"/>
                </a:solidFill>
                <a:latin typeface="Times New Roman"/>
                <a:ea typeface="Calibri"/>
              </a:rPr>
              <a:t>. Rackets are fragile. Avoid striking the floor, wall, net, posts, or your partner. Also avoid flipping, throwing, or twirling rackets. </a:t>
            </a:r>
          </a:p>
          <a:p>
            <a:pPr algn="just">
              <a:lnSpc>
                <a:spcPct val="150000"/>
              </a:lnSpc>
              <a:spcAft>
                <a:spcPts val="135"/>
              </a:spcAft>
            </a:pPr>
            <a:r>
              <a:rPr lang="en-GB" sz="3600" dirty="0">
                <a:solidFill>
                  <a:srgbClr val="000000"/>
                </a:solidFill>
                <a:latin typeface="Times New Roman"/>
                <a:ea typeface="Calibri"/>
              </a:rPr>
              <a:t>2. Shuttlecocks should be handled by the tips only. Birds caught in the net should be removed carefully. </a:t>
            </a:r>
          </a:p>
          <a:p>
            <a:pPr algn="just">
              <a:lnSpc>
                <a:spcPct val="150000"/>
              </a:lnSpc>
              <a:spcAft>
                <a:spcPts val="135"/>
              </a:spcAft>
            </a:pPr>
            <a:r>
              <a:rPr lang="en-GB" sz="3600" dirty="0">
                <a:solidFill>
                  <a:srgbClr val="000000"/>
                </a:solidFill>
                <a:latin typeface="Times New Roman"/>
                <a:ea typeface="Calibri"/>
              </a:rPr>
              <a:t>3. Each student is responsible for reporting any damaged rackets to the instructor. </a:t>
            </a:r>
          </a:p>
          <a:p>
            <a:pPr algn="just">
              <a:lnSpc>
                <a:spcPct val="150000"/>
              </a:lnSpc>
              <a:spcAft>
                <a:spcPts val="0"/>
              </a:spcAft>
            </a:pPr>
            <a:r>
              <a:rPr lang="en-GB" sz="3600" dirty="0">
                <a:solidFill>
                  <a:srgbClr val="000000"/>
                </a:solidFill>
                <a:latin typeface="Times New Roman"/>
                <a:ea typeface="Calibri"/>
              </a:rPr>
              <a:t>4. Rackets are returned to the proper slot and birds to the basket at the end of each period. </a:t>
            </a:r>
          </a:p>
          <a:p>
            <a:pPr algn="just">
              <a:lnSpc>
                <a:spcPct val="150000"/>
              </a:lnSpc>
              <a:spcAft>
                <a:spcPts val="0"/>
              </a:spcAft>
            </a:pPr>
            <a:r>
              <a:rPr lang="en-GB" sz="900" dirty="0">
                <a:solidFill>
                  <a:srgbClr val="000000"/>
                </a:solidFill>
                <a:latin typeface="Times New Roman"/>
                <a:ea typeface="Calibri"/>
              </a:rPr>
              <a:t> </a:t>
            </a:r>
            <a:endParaRPr lang="en-GB" sz="3600" dirty="0">
              <a:solidFill>
                <a:srgbClr val="000000"/>
              </a:solidFill>
              <a:latin typeface="Times New Roman"/>
              <a:ea typeface="Calibri"/>
            </a:endParaRPr>
          </a:p>
          <a:p>
            <a:endParaRPr lang="en-GB" dirty="0"/>
          </a:p>
        </p:txBody>
      </p:sp>
    </p:spTree>
    <p:extLst>
      <p:ext uri="{BB962C8B-B14F-4D97-AF65-F5344CB8AC3E}">
        <p14:creationId xmlns:p14="http://schemas.microsoft.com/office/powerpoint/2010/main" val="410439437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8062664" cy="576063"/>
          </a:xfrm>
        </p:spPr>
        <p:txBody>
          <a:bodyPr>
            <a:normAutofit fontScale="90000"/>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467544" y="548680"/>
            <a:ext cx="8352928" cy="5760640"/>
          </a:xfrm>
        </p:spPr>
        <p:txBody>
          <a:bodyPr>
            <a:normAutofit/>
          </a:bodyPr>
          <a:lstStyle/>
          <a:p>
            <a:r>
              <a:rPr lang="en-US" dirty="0" smtClean="0">
                <a:solidFill>
                  <a:schemeClr val="tx1"/>
                </a:solidFill>
                <a:effectLst/>
                <a:latin typeface="Times New Roman"/>
                <a:ea typeface="Times New Roman"/>
              </a:rPr>
              <a:t>Historians believe that the game's ancient origin lay in </a:t>
            </a:r>
            <a:r>
              <a:rPr lang="en-US" u="none" strike="noStrike" dirty="0" smtClean="0">
                <a:solidFill>
                  <a:schemeClr val="tx1"/>
                </a:solidFill>
                <a:effectLst/>
                <a:latin typeface="Times New Roman"/>
                <a:ea typeface="Times New Roman"/>
                <a:cs typeface="Times New Roman"/>
                <a:hlinkClick r:id="rId2" tooltip="12th century"/>
              </a:rPr>
              <a:t>12th century</a:t>
            </a:r>
            <a:r>
              <a:rPr lang="en-US" dirty="0" smtClean="0">
                <a:solidFill>
                  <a:schemeClr val="tx1"/>
                </a:solidFill>
                <a:effectLst/>
                <a:latin typeface="Times New Roman"/>
                <a:ea typeface="Times New Roman"/>
              </a:rPr>
              <a:t> northern </a:t>
            </a:r>
            <a:r>
              <a:rPr lang="en-US" u="none" strike="noStrike" dirty="0" smtClean="0">
                <a:solidFill>
                  <a:schemeClr val="tx1"/>
                </a:solidFill>
                <a:effectLst/>
                <a:latin typeface="Times New Roman"/>
                <a:ea typeface="Times New Roman"/>
                <a:cs typeface="Times New Roman"/>
                <a:hlinkClick r:id="rId3" tooltip="France"/>
              </a:rPr>
              <a:t>France</a:t>
            </a:r>
            <a:r>
              <a:rPr lang="en-US" dirty="0" smtClean="0">
                <a:solidFill>
                  <a:schemeClr val="tx1"/>
                </a:solidFill>
                <a:effectLst/>
                <a:latin typeface="Times New Roman"/>
                <a:ea typeface="Times New Roman"/>
              </a:rPr>
              <a:t>, where a ball was struck with the palm of the hand.</a:t>
            </a:r>
            <a:r>
              <a:rPr lang="en-US" baseline="30000" dirty="0" smtClean="0">
                <a:solidFill>
                  <a:schemeClr val="tx1"/>
                </a:solidFill>
                <a:effectLst/>
                <a:latin typeface="Times New Roman"/>
                <a:ea typeface="Times New Roman"/>
              </a:rPr>
              <a:t> </a:t>
            </a:r>
            <a:r>
              <a:rPr lang="en-US" u="none" strike="noStrike" dirty="0" smtClean="0">
                <a:solidFill>
                  <a:schemeClr val="tx1"/>
                </a:solidFill>
                <a:effectLst/>
                <a:latin typeface="Times New Roman"/>
                <a:ea typeface="Times New Roman"/>
                <a:cs typeface="Times New Roman"/>
                <a:hlinkClick r:id="rId4" tooltip="Louis X of France"/>
              </a:rPr>
              <a:t>Louis X of France</a:t>
            </a:r>
            <a:r>
              <a:rPr lang="en-US" dirty="0" smtClean="0">
                <a:solidFill>
                  <a:schemeClr val="tx1"/>
                </a:solidFill>
                <a:effectLst/>
                <a:latin typeface="Times New Roman"/>
                <a:ea typeface="Times New Roman"/>
              </a:rPr>
              <a:t> was a strong player of "game of the palm", which evolved into </a:t>
            </a:r>
            <a:r>
              <a:rPr lang="en-US" u="none" strike="noStrike" dirty="0" smtClean="0">
                <a:solidFill>
                  <a:schemeClr val="tx1"/>
                </a:solidFill>
                <a:effectLst/>
                <a:latin typeface="Times New Roman"/>
                <a:ea typeface="Times New Roman"/>
                <a:cs typeface="Times New Roman"/>
                <a:hlinkClick r:id="rId5" tooltip="Real tennis"/>
              </a:rPr>
              <a:t>real tennis</a:t>
            </a:r>
            <a:r>
              <a:rPr lang="en-US" dirty="0" smtClean="0">
                <a:solidFill>
                  <a:schemeClr val="tx1"/>
                </a:solidFill>
                <a:effectLst/>
                <a:latin typeface="Times New Roman"/>
                <a:ea typeface="Times New Roman"/>
              </a:rPr>
              <a:t>, and became famous as the first person to construct indoor tennis courts in the modern style. Louis was unhappy with playing tennis outdoors and accordingly had indoor, enclosed courts made in Paris "around the end of the 13th century” </a:t>
            </a:r>
            <a:endParaRPr lang="en-GB" dirty="0">
              <a:solidFill>
                <a:schemeClr val="tx1"/>
              </a:solidFill>
            </a:endParaRPr>
          </a:p>
        </p:txBody>
      </p:sp>
    </p:spTree>
    <p:extLst>
      <p:ext uri="{BB962C8B-B14F-4D97-AF65-F5344CB8AC3E}">
        <p14:creationId xmlns:p14="http://schemas.microsoft.com/office/powerpoint/2010/main" val="2873292106"/>
      </p:ext>
    </p:extLst>
  </p:cSld>
  <p:clrMapOvr>
    <a:masterClrMapping/>
  </p:clrMapOvr>
  <mc:AlternateContent xmlns:mc="http://schemas.openxmlformats.org/markup-compatibility/2006" xmlns:p14="http://schemas.microsoft.com/office/powerpoint/2010/main">
    <mc:Choice Requires="p14">
      <p:transition spd="slow" p14:dur="2000">
        <p14:prism isContent="1"/>
      </p:transition>
    </mc:Choice>
    <mc:Fallback xmlns="">
      <p:transition spd="slow">
        <p:fade/>
      </p:transition>
    </mc:Fallback>
  </mc:AlternateContent>
  <p:timing>
    <p:tnLst>
      <p:par>
        <p:cTn id="1" dur="indefinite" restart="never" nodeType="tmRoot"/>
      </p:par>
    </p:tnLst>
  </p:timing>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260648"/>
            <a:ext cx="7772400" cy="1470025"/>
          </a:xfrm>
        </p:spPr>
        <p:txBody>
          <a:bodyPr>
            <a:noAutofit/>
          </a:bodyPr>
          <a:lstStyle/>
          <a:p>
            <a:pPr lvl="0">
              <a:lnSpc>
                <a:spcPct val="150000"/>
              </a:lnSpc>
              <a:spcBef>
                <a:spcPct val="20000"/>
              </a:spcBef>
            </a:pPr>
            <a:r>
              <a:rPr lang="en-GB" sz="2800" b="1" dirty="0" smtClean="0">
                <a:solidFill>
                  <a:srgbClr val="000000"/>
                </a:solidFill>
                <a:latin typeface="Times New Roman"/>
                <a:ea typeface="Calibri"/>
                <a:cs typeface="+mn-cs"/>
              </a:rPr>
              <a:t/>
            </a:r>
            <a:br>
              <a:rPr lang="en-GB" sz="2800" b="1" dirty="0" smtClean="0">
                <a:solidFill>
                  <a:srgbClr val="000000"/>
                </a:solidFill>
                <a:latin typeface="Times New Roman"/>
                <a:ea typeface="Calibri"/>
                <a:cs typeface="+mn-cs"/>
              </a:rPr>
            </a:br>
            <a:r>
              <a:rPr lang="en-GB" sz="2800" b="1" dirty="0" smtClean="0">
                <a:solidFill>
                  <a:srgbClr val="00FF00"/>
                </a:solidFill>
                <a:latin typeface="Times New Roman"/>
                <a:ea typeface="Calibri"/>
                <a:cs typeface="+mn-cs"/>
              </a:rPr>
              <a:t>Game </a:t>
            </a:r>
            <a:r>
              <a:rPr lang="en-GB" sz="2800" b="1" dirty="0">
                <a:solidFill>
                  <a:srgbClr val="00FF00"/>
                </a:solidFill>
                <a:latin typeface="Times New Roman"/>
                <a:ea typeface="Calibri"/>
                <a:cs typeface="+mn-cs"/>
              </a:rPr>
              <a:t>Rules/Scoring </a:t>
            </a:r>
            <a:r>
              <a:rPr lang="en-GB" sz="2800" dirty="0">
                <a:solidFill>
                  <a:srgbClr val="00FF00"/>
                </a:solidFill>
                <a:latin typeface="Times New Roman"/>
                <a:ea typeface="Calibri"/>
                <a:cs typeface="+mn-cs"/>
              </a:rPr>
              <a:t/>
            </a:r>
            <a:br>
              <a:rPr lang="en-GB" sz="2800" dirty="0">
                <a:solidFill>
                  <a:srgbClr val="00FF00"/>
                </a:solidFill>
                <a:latin typeface="Times New Roman"/>
                <a:ea typeface="Calibri"/>
                <a:cs typeface="+mn-cs"/>
              </a:rPr>
            </a:br>
            <a:endParaRPr lang="en-GB" sz="8000" dirty="0">
              <a:solidFill>
                <a:srgbClr val="00FF00"/>
              </a:solidFill>
            </a:endParaRPr>
          </a:p>
        </p:txBody>
      </p:sp>
      <p:sp>
        <p:nvSpPr>
          <p:cNvPr id="3" name="Subtitle 2"/>
          <p:cNvSpPr>
            <a:spLocks noGrp="1"/>
          </p:cNvSpPr>
          <p:nvPr>
            <p:ph type="subTitle" idx="1"/>
          </p:nvPr>
        </p:nvSpPr>
        <p:spPr>
          <a:xfrm>
            <a:off x="539552" y="980728"/>
            <a:ext cx="8136904" cy="5616624"/>
          </a:xfrm>
        </p:spPr>
        <p:txBody>
          <a:bodyPr>
            <a:normAutofit/>
          </a:bodyPr>
          <a:lstStyle/>
          <a:p>
            <a:pPr>
              <a:lnSpc>
                <a:spcPct val="150000"/>
              </a:lnSpc>
              <a:spcAft>
                <a:spcPts val="0"/>
              </a:spcAft>
            </a:pPr>
            <a:r>
              <a:rPr lang="en-GB" sz="2800" b="1" dirty="0" smtClean="0">
                <a:solidFill>
                  <a:srgbClr val="000000"/>
                </a:solidFill>
                <a:latin typeface="Times New Roman"/>
                <a:ea typeface="Calibri"/>
              </a:rPr>
              <a:t>Players </a:t>
            </a:r>
            <a:endParaRPr lang="en-GB" sz="2800" dirty="0">
              <a:solidFill>
                <a:srgbClr val="000000"/>
              </a:solidFill>
              <a:latin typeface="Times New Roman"/>
              <a:ea typeface="Calibri"/>
            </a:endParaRPr>
          </a:p>
          <a:p>
            <a:pPr algn="l">
              <a:lnSpc>
                <a:spcPct val="150000"/>
              </a:lnSpc>
              <a:spcAft>
                <a:spcPts val="135"/>
              </a:spcAft>
            </a:pPr>
            <a:r>
              <a:rPr lang="en-GB" sz="3600" dirty="0">
                <a:solidFill>
                  <a:srgbClr val="000000"/>
                </a:solidFill>
                <a:latin typeface="Times New Roman"/>
                <a:ea typeface="Calibri"/>
              </a:rPr>
              <a:t>1. Singles – one player on a side. </a:t>
            </a:r>
          </a:p>
          <a:p>
            <a:pPr algn="l">
              <a:lnSpc>
                <a:spcPct val="150000"/>
              </a:lnSpc>
              <a:spcAft>
                <a:spcPts val="135"/>
              </a:spcAft>
            </a:pPr>
            <a:r>
              <a:rPr lang="en-GB" sz="3600" dirty="0">
                <a:solidFill>
                  <a:srgbClr val="000000"/>
                </a:solidFill>
                <a:latin typeface="Times New Roman"/>
                <a:ea typeface="Calibri"/>
              </a:rPr>
              <a:t>2. Doubles – two players on a side. </a:t>
            </a:r>
          </a:p>
          <a:p>
            <a:pPr algn="l">
              <a:lnSpc>
                <a:spcPct val="150000"/>
              </a:lnSpc>
              <a:spcAft>
                <a:spcPts val="0"/>
              </a:spcAft>
            </a:pPr>
            <a:r>
              <a:rPr lang="en-GB" sz="3600" dirty="0">
                <a:solidFill>
                  <a:srgbClr val="000000"/>
                </a:solidFill>
                <a:latin typeface="Times New Roman"/>
                <a:ea typeface="Calibri"/>
              </a:rPr>
              <a:t>3. Mixed Doubles – one male and one female partner opposing a male and female opponent.</a:t>
            </a:r>
          </a:p>
          <a:p>
            <a:pPr algn="l"/>
            <a:endParaRPr lang="en-GB" sz="2800" dirty="0">
              <a:solidFill>
                <a:srgbClr val="000000"/>
              </a:solidFill>
              <a:latin typeface="Times New Roman"/>
              <a:ea typeface="Calibri"/>
            </a:endParaRPr>
          </a:p>
        </p:txBody>
      </p:sp>
    </p:spTree>
    <p:extLst>
      <p:ext uri="{BB962C8B-B14F-4D97-AF65-F5344CB8AC3E}">
        <p14:creationId xmlns:p14="http://schemas.microsoft.com/office/powerpoint/2010/main" val="69937191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1368151"/>
          </a:xfrm>
        </p:spPr>
        <p:txBody>
          <a:bodyPr>
            <a:normAutofit fontScale="90000"/>
          </a:bodyPr>
          <a:lstStyle/>
          <a:p>
            <a:pPr lvl="0">
              <a:lnSpc>
                <a:spcPct val="150000"/>
              </a:lnSpc>
              <a:spcBef>
                <a:spcPct val="20000"/>
              </a:spcBef>
            </a:pP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b="1" dirty="0" smtClean="0">
                <a:solidFill>
                  <a:srgbClr val="00FF00"/>
                </a:solidFill>
                <a:latin typeface="Times New Roman"/>
                <a:ea typeface="Calibri"/>
                <a:cs typeface="+mn-cs"/>
              </a:rPr>
              <a:t>Scoring</a:t>
            </a:r>
            <a:r>
              <a:rPr lang="en-GB" dirty="0">
                <a:solidFill>
                  <a:srgbClr val="00FF00"/>
                </a:solidFill>
                <a:latin typeface="Times New Roman"/>
                <a:ea typeface="Calibri"/>
                <a:cs typeface="+mn-cs"/>
              </a:rPr>
              <a:t/>
            </a:r>
            <a:br>
              <a:rPr lang="en-GB" dirty="0">
                <a:solidFill>
                  <a:srgbClr val="00FF00"/>
                </a:solidFill>
                <a:latin typeface="Times New Roman"/>
                <a:ea typeface="Calibri"/>
                <a:cs typeface="+mn-cs"/>
              </a:rPr>
            </a:br>
            <a:endParaRPr lang="en-GB" dirty="0">
              <a:solidFill>
                <a:srgbClr val="00FF00"/>
              </a:solidFill>
            </a:endParaRPr>
          </a:p>
        </p:txBody>
      </p:sp>
      <p:sp>
        <p:nvSpPr>
          <p:cNvPr id="3" name="Subtitle 2"/>
          <p:cNvSpPr>
            <a:spLocks noGrp="1"/>
          </p:cNvSpPr>
          <p:nvPr>
            <p:ph type="subTitle" idx="1"/>
          </p:nvPr>
        </p:nvSpPr>
        <p:spPr>
          <a:xfrm>
            <a:off x="575048" y="1412776"/>
            <a:ext cx="8389440" cy="5112568"/>
          </a:xfrm>
        </p:spPr>
        <p:txBody>
          <a:bodyPr>
            <a:normAutofit fontScale="70000" lnSpcReduction="20000"/>
          </a:bodyPr>
          <a:lstStyle/>
          <a:p>
            <a:pPr>
              <a:lnSpc>
                <a:spcPct val="150000"/>
              </a:lnSpc>
              <a:spcAft>
                <a:spcPts val="0"/>
              </a:spcAft>
            </a:pPr>
            <a:r>
              <a:rPr lang="en-GB" sz="800" b="1" dirty="0">
                <a:solidFill>
                  <a:srgbClr val="000000"/>
                </a:solidFill>
                <a:latin typeface="Times New Roman"/>
                <a:ea typeface="Calibri"/>
              </a:rPr>
              <a:t> </a:t>
            </a:r>
            <a:endParaRPr lang="en-GB" dirty="0">
              <a:solidFill>
                <a:srgbClr val="000000"/>
              </a:solidFill>
              <a:latin typeface="Times New Roman"/>
              <a:ea typeface="Calibri"/>
            </a:endParaRPr>
          </a:p>
          <a:p>
            <a:pPr algn="just">
              <a:lnSpc>
                <a:spcPct val="150000"/>
              </a:lnSpc>
              <a:spcAft>
                <a:spcPts val="135"/>
              </a:spcAft>
            </a:pPr>
            <a:r>
              <a:rPr lang="en-GB" sz="3400" dirty="0">
                <a:solidFill>
                  <a:schemeClr val="tx1"/>
                </a:solidFill>
                <a:latin typeface="Times New Roman"/>
                <a:ea typeface="Calibri"/>
              </a:rPr>
              <a:t>1. Rally scoring allows for a point to be won by either team regardless of which team is serving. </a:t>
            </a:r>
          </a:p>
          <a:p>
            <a:pPr algn="just">
              <a:lnSpc>
                <a:spcPct val="150000"/>
              </a:lnSpc>
              <a:spcAft>
                <a:spcPts val="135"/>
              </a:spcAft>
            </a:pPr>
            <a:r>
              <a:rPr lang="en-GB" sz="3400" dirty="0">
                <a:solidFill>
                  <a:schemeClr val="tx1"/>
                </a:solidFill>
                <a:latin typeface="Times New Roman"/>
                <a:ea typeface="Calibri"/>
              </a:rPr>
              <a:t>2. Both singles and doubles games are won with 21 points. </a:t>
            </a:r>
          </a:p>
          <a:p>
            <a:pPr algn="just">
              <a:lnSpc>
                <a:spcPct val="150000"/>
              </a:lnSpc>
              <a:spcAft>
                <a:spcPts val="135"/>
              </a:spcAft>
            </a:pPr>
            <a:r>
              <a:rPr lang="en-GB" sz="3400" dirty="0">
                <a:solidFill>
                  <a:schemeClr val="tx1"/>
                </a:solidFill>
                <a:latin typeface="Times New Roman"/>
                <a:ea typeface="Calibri"/>
              </a:rPr>
              <a:t>3. The side winning a rally adds a point to their score. </a:t>
            </a:r>
          </a:p>
          <a:p>
            <a:pPr algn="just">
              <a:lnSpc>
                <a:spcPct val="150000"/>
              </a:lnSpc>
              <a:spcAft>
                <a:spcPts val="135"/>
              </a:spcAft>
            </a:pPr>
            <a:r>
              <a:rPr lang="en-GB" sz="3400" dirty="0">
                <a:solidFill>
                  <a:schemeClr val="tx1"/>
                </a:solidFill>
                <a:latin typeface="Times New Roman"/>
                <a:ea typeface="Calibri"/>
              </a:rPr>
              <a:t>4. At 20 all, the side that gains a 2 point lead first, wins that game. </a:t>
            </a:r>
          </a:p>
          <a:p>
            <a:pPr algn="just">
              <a:lnSpc>
                <a:spcPct val="150000"/>
              </a:lnSpc>
              <a:spcAft>
                <a:spcPts val="0"/>
              </a:spcAft>
            </a:pPr>
            <a:r>
              <a:rPr lang="en-GB" sz="3400" dirty="0">
                <a:solidFill>
                  <a:schemeClr val="tx1"/>
                </a:solidFill>
                <a:latin typeface="Times New Roman"/>
                <a:ea typeface="Calibri"/>
              </a:rPr>
              <a:t>5. At 29 all, the side scoring the 30th point wins that game. </a:t>
            </a:r>
          </a:p>
          <a:p>
            <a:pPr algn="just">
              <a:lnSpc>
                <a:spcPct val="150000"/>
              </a:lnSpc>
              <a:spcAft>
                <a:spcPts val="0"/>
              </a:spcAft>
            </a:pPr>
            <a:r>
              <a:rPr lang="en-GB" sz="3400" dirty="0">
                <a:solidFill>
                  <a:schemeClr val="tx1"/>
                </a:solidFill>
                <a:latin typeface="Times New Roman"/>
                <a:ea typeface="Calibri"/>
              </a:rPr>
              <a:t>6. In the third game of singles and doubles, players change sides when a side scores 11 points. </a:t>
            </a:r>
          </a:p>
          <a:p>
            <a:pPr algn="just"/>
            <a:r>
              <a:rPr lang="en-GB" sz="3400" dirty="0">
                <a:solidFill>
                  <a:schemeClr val="tx1"/>
                </a:solidFill>
                <a:ea typeface="Calibri"/>
                <a:cs typeface="Times New Roman"/>
              </a:rPr>
              <a:t>7. A match is won by winning two out of three games</a:t>
            </a:r>
            <a:endParaRPr lang="en-GB" sz="3400" dirty="0">
              <a:solidFill>
                <a:schemeClr val="tx1"/>
              </a:solidFill>
            </a:endParaRPr>
          </a:p>
        </p:txBody>
      </p:sp>
    </p:spTree>
    <p:extLst>
      <p:ext uri="{BB962C8B-B14F-4D97-AF65-F5344CB8AC3E}">
        <p14:creationId xmlns:p14="http://schemas.microsoft.com/office/powerpoint/2010/main" val="359346098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11560" y="260649"/>
            <a:ext cx="7772400" cy="1008112"/>
          </a:xfrm>
        </p:spPr>
        <p:txBody>
          <a:bodyPr>
            <a:normAutofit fontScale="90000"/>
          </a:bodyPr>
          <a:lstStyle/>
          <a:p>
            <a:pPr lvl="0">
              <a:lnSpc>
                <a:spcPct val="150000"/>
              </a:lnSpc>
              <a:spcBef>
                <a:spcPct val="20000"/>
              </a:spcBef>
            </a:pP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3100" b="1" dirty="0" smtClean="0">
                <a:solidFill>
                  <a:srgbClr val="00FF00"/>
                </a:solidFill>
                <a:latin typeface="Times New Roman"/>
                <a:ea typeface="Calibri"/>
                <a:cs typeface="+mn-cs"/>
              </a:rPr>
              <a:t>General </a:t>
            </a:r>
            <a:r>
              <a:rPr lang="en-GB" sz="3100" b="1" dirty="0">
                <a:solidFill>
                  <a:srgbClr val="00FF00"/>
                </a:solidFill>
                <a:latin typeface="Times New Roman"/>
                <a:ea typeface="Calibri"/>
                <a:cs typeface="+mn-cs"/>
              </a:rPr>
              <a:t>Rules/Regulations </a:t>
            </a:r>
            <a:r>
              <a:rPr lang="en-GB" sz="3100" dirty="0">
                <a:solidFill>
                  <a:srgbClr val="00FF00"/>
                </a:solidFill>
                <a:latin typeface="Times New Roman"/>
                <a:ea typeface="Calibri"/>
                <a:cs typeface="+mn-cs"/>
              </a:rPr>
              <a:t/>
            </a:r>
            <a:br>
              <a:rPr lang="en-GB" sz="3100" dirty="0">
                <a:solidFill>
                  <a:srgbClr val="00FF00"/>
                </a:solidFill>
                <a:latin typeface="Times New Roman"/>
                <a:ea typeface="Calibri"/>
                <a:cs typeface="+mn-cs"/>
              </a:rPr>
            </a:br>
            <a:r>
              <a:rPr lang="en-GB" sz="3100" b="1" dirty="0">
                <a:solidFill>
                  <a:srgbClr val="00FF00"/>
                </a:solidFill>
                <a:latin typeface="Times New Roman"/>
                <a:ea typeface="Calibri"/>
                <a:cs typeface="+mn-cs"/>
              </a:rPr>
              <a:t>1. Serving </a:t>
            </a:r>
            <a:r>
              <a:rPr lang="en-GB" sz="800" dirty="0">
                <a:solidFill>
                  <a:srgbClr val="000000"/>
                </a:solidFill>
                <a:latin typeface="Times New Roman"/>
                <a:ea typeface="Calibri"/>
                <a:cs typeface="+mn-cs"/>
              </a:rPr>
              <a:t/>
            </a:r>
            <a:br>
              <a:rPr lang="en-GB" sz="800" dirty="0">
                <a:solidFill>
                  <a:srgbClr val="000000"/>
                </a:solidFill>
                <a:latin typeface="Times New Roman"/>
                <a:ea typeface="Calibri"/>
                <a:cs typeface="+mn-cs"/>
              </a:rPr>
            </a:br>
            <a:endParaRPr lang="en-GB" dirty="0"/>
          </a:p>
        </p:txBody>
      </p:sp>
      <p:sp>
        <p:nvSpPr>
          <p:cNvPr id="3" name="Subtitle 2"/>
          <p:cNvSpPr>
            <a:spLocks noGrp="1"/>
          </p:cNvSpPr>
          <p:nvPr>
            <p:ph type="subTitle" idx="1"/>
          </p:nvPr>
        </p:nvSpPr>
        <p:spPr>
          <a:xfrm>
            <a:off x="179512" y="1124744"/>
            <a:ext cx="8784976" cy="5472608"/>
          </a:xfrm>
        </p:spPr>
        <p:txBody>
          <a:bodyPr>
            <a:normAutofit fontScale="40000" lnSpcReduction="20000"/>
          </a:bodyPr>
          <a:lstStyle/>
          <a:p>
            <a:pPr algn="l">
              <a:lnSpc>
                <a:spcPct val="150000"/>
              </a:lnSpc>
              <a:spcAft>
                <a:spcPts val="135"/>
              </a:spcAft>
            </a:pPr>
            <a:r>
              <a:rPr lang="en-GB" sz="4500" dirty="0" smtClean="0">
                <a:solidFill>
                  <a:srgbClr val="000000"/>
                </a:solidFill>
                <a:latin typeface="Times New Roman"/>
                <a:ea typeface="Calibri"/>
              </a:rPr>
              <a:t>a</a:t>
            </a:r>
            <a:r>
              <a:rPr lang="en-GB" sz="5000" dirty="0">
                <a:solidFill>
                  <a:srgbClr val="000000"/>
                </a:solidFill>
                <a:latin typeface="Times New Roman"/>
                <a:ea typeface="Calibri"/>
              </a:rPr>
              <a:t>. The server must keep both feet in contact with the floor at the time of the serve. </a:t>
            </a:r>
          </a:p>
          <a:p>
            <a:pPr algn="l">
              <a:lnSpc>
                <a:spcPct val="150000"/>
              </a:lnSpc>
              <a:spcAft>
                <a:spcPts val="135"/>
              </a:spcAft>
            </a:pPr>
            <a:r>
              <a:rPr lang="en-GB" sz="5000" dirty="0">
                <a:solidFill>
                  <a:srgbClr val="000000"/>
                </a:solidFill>
                <a:latin typeface="Times New Roman"/>
                <a:ea typeface="Calibri"/>
              </a:rPr>
              <a:t>b. The bird must be contacted below the waist. </a:t>
            </a:r>
          </a:p>
          <a:p>
            <a:pPr algn="l">
              <a:lnSpc>
                <a:spcPct val="150000"/>
              </a:lnSpc>
              <a:spcAft>
                <a:spcPts val="135"/>
              </a:spcAft>
            </a:pPr>
            <a:r>
              <a:rPr lang="en-GB" sz="5000" dirty="0">
                <a:solidFill>
                  <a:srgbClr val="000000"/>
                </a:solidFill>
                <a:latin typeface="Times New Roman"/>
                <a:ea typeface="Calibri"/>
              </a:rPr>
              <a:t>c. The racket head must be below the server’s wrist. </a:t>
            </a:r>
          </a:p>
          <a:p>
            <a:pPr algn="l">
              <a:lnSpc>
                <a:spcPct val="150000"/>
              </a:lnSpc>
              <a:spcAft>
                <a:spcPts val="135"/>
              </a:spcAft>
            </a:pPr>
            <a:r>
              <a:rPr lang="en-GB" sz="5000" dirty="0">
                <a:solidFill>
                  <a:srgbClr val="000000"/>
                </a:solidFill>
                <a:latin typeface="Times New Roman"/>
                <a:ea typeface="Calibri"/>
              </a:rPr>
              <a:t>d. The server should not serve until the receiver is ready; the opponent is deemed ready if a return is attempted. </a:t>
            </a:r>
          </a:p>
          <a:p>
            <a:pPr algn="l">
              <a:lnSpc>
                <a:spcPct val="150000"/>
              </a:lnSpc>
              <a:spcAft>
                <a:spcPts val="135"/>
              </a:spcAft>
            </a:pPr>
            <a:r>
              <a:rPr lang="en-GB" sz="5000" dirty="0">
                <a:solidFill>
                  <a:srgbClr val="000000"/>
                </a:solidFill>
                <a:latin typeface="Times New Roman"/>
                <a:ea typeface="Calibri"/>
              </a:rPr>
              <a:t>e. Partners of the server and receiver may stand anywhere on the court providing they do not obstruct the opponent’s view. </a:t>
            </a:r>
          </a:p>
          <a:p>
            <a:pPr algn="l">
              <a:lnSpc>
                <a:spcPct val="150000"/>
              </a:lnSpc>
              <a:spcAft>
                <a:spcPts val="135"/>
              </a:spcAft>
            </a:pPr>
            <a:r>
              <a:rPr lang="en-GB" sz="5000" dirty="0">
                <a:solidFill>
                  <a:srgbClr val="000000"/>
                </a:solidFill>
                <a:latin typeface="Times New Roman"/>
                <a:ea typeface="Calibri"/>
              </a:rPr>
              <a:t>f. A bird that touches the net on the serve and goes into the proper service court is legal. </a:t>
            </a:r>
          </a:p>
          <a:p>
            <a:pPr algn="l">
              <a:lnSpc>
                <a:spcPct val="150000"/>
              </a:lnSpc>
              <a:spcAft>
                <a:spcPts val="0"/>
              </a:spcAft>
            </a:pPr>
            <a:r>
              <a:rPr lang="en-GB" sz="5000" dirty="0">
                <a:solidFill>
                  <a:srgbClr val="000000"/>
                </a:solidFill>
                <a:latin typeface="Times New Roman"/>
                <a:ea typeface="Calibri"/>
              </a:rPr>
              <a:t>g. If the server misses the bird on the serve attempt, it still counts. In singles and doubles the serve would go to the opponent. </a:t>
            </a:r>
          </a:p>
          <a:p>
            <a:pPr algn="l">
              <a:lnSpc>
                <a:spcPct val="150000"/>
              </a:lnSpc>
              <a:spcAft>
                <a:spcPts val="0"/>
              </a:spcAft>
            </a:pPr>
            <a:r>
              <a:rPr lang="en-GB" sz="5000" dirty="0">
                <a:solidFill>
                  <a:srgbClr val="000000"/>
                </a:solidFill>
                <a:latin typeface="Times New Roman"/>
                <a:ea typeface="Calibri"/>
              </a:rPr>
              <a:t> </a:t>
            </a:r>
          </a:p>
          <a:p>
            <a:endParaRPr lang="en-GB" dirty="0"/>
          </a:p>
        </p:txBody>
      </p:sp>
    </p:spTree>
    <p:extLst>
      <p:ext uri="{BB962C8B-B14F-4D97-AF65-F5344CB8AC3E}">
        <p14:creationId xmlns:p14="http://schemas.microsoft.com/office/powerpoint/2010/main" val="6348647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224135"/>
          </a:xfrm>
        </p:spPr>
        <p:txBody>
          <a:bodyPr>
            <a:normAutofit fontScale="90000"/>
          </a:bodyPr>
          <a:lstStyle/>
          <a:p>
            <a:pPr lvl="0">
              <a:lnSpc>
                <a:spcPct val="150000"/>
              </a:lnSpc>
              <a:spcBef>
                <a:spcPct val="20000"/>
              </a:spcBef>
            </a:pPr>
            <a:r>
              <a:rPr lang="en-GB" sz="1000" b="1" dirty="0" smtClean="0">
                <a:solidFill>
                  <a:srgbClr val="000000"/>
                </a:solidFill>
                <a:latin typeface="Times New Roman"/>
                <a:ea typeface="Calibri"/>
                <a:cs typeface="+mn-cs"/>
              </a:rPr>
              <a:t/>
            </a:r>
            <a:br>
              <a:rPr lang="en-GB" sz="1000" b="1" dirty="0" smtClean="0">
                <a:solidFill>
                  <a:srgbClr val="000000"/>
                </a:solidFill>
                <a:latin typeface="Times New Roman"/>
                <a:ea typeface="Calibri"/>
                <a:cs typeface="+mn-cs"/>
              </a:rPr>
            </a:br>
            <a:r>
              <a:rPr lang="en-GB" sz="1000" b="1" dirty="0">
                <a:solidFill>
                  <a:srgbClr val="000000"/>
                </a:solidFill>
                <a:latin typeface="Times New Roman"/>
                <a:ea typeface="Calibri"/>
                <a:cs typeface="+mn-cs"/>
              </a:rPr>
              <a:t/>
            </a:r>
            <a:br>
              <a:rPr lang="en-GB" sz="1000" b="1" dirty="0">
                <a:solidFill>
                  <a:srgbClr val="000000"/>
                </a:solidFill>
                <a:latin typeface="Times New Roman"/>
                <a:ea typeface="Calibri"/>
                <a:cs typeface="+mn-cs"/>
              </a:rPr>
            </a:br>
            <a:r>
              <a:rPr lang="en-GB" sz="1000" b="1" dirty="0" smtClean="0">
                <a:solidFill>
                  <a:srgbClr val="000000"/>
                </a:solidFill>
                <a:latin typeface="Times New Roman"/>
                <a:ea typeface="Calibri"/>
                <a:cs typeface="+mn-cs"/>
              </a:rPr>
              <a:t/>
            </a:r>
            <a:br>
              <a:rPr lang="en-GB" sz="1000" b="1" dirty="0" smtClean="0">
                <a:solidFill>
                  <a:srgbClr val="000000"/>
                </a:solidFill>
                <a:latin typeface="Times New Roman"/>
                <a:ea typeface="Calibri"/>
                <a:cs typeface="+mn-cs"/>
              </a:rPr>
            </a:br>
            <a:r>
              <a:rPr lang="en-GB" sz="1000" b="1" dirty="0">
                <a:solidFill>
                  <a:srgbClr val="000000"/>
                </a:solidFill>
                <a:latin typeface="Times New Roman"/>
                <a:ea typeface="Calibri"/>
                <a:cs typeface="+mn-cs"/>
              </a:rPr>
              <a:t/>
            </a:r>
            <a:br>
              <a:rPr lang="en-GB" sz="1000" b="1" dirty="0">
                <a:solidFill>
                  <a:srgbClr val="000000"/>
                </a:solidFill>
                <a:latin typeface="Times New Roman"/>
                <a:ea typeface="Calibri"/>
                <a:cs typeface="+mn-cs"/>
              </a:rPr>
            </a:br>
            <a:r>
              <a:rPr lang="en-GB" sz="3600" b="1" dirty="0" smtClean="0">
                <a:solidFill>
                  <a:srgbClr val="00FF00"/>
                </a:solidFill>
                <a:latin typeface="Times New Roman"/>
                <a:ea typeface="Calibri"/>
                <a:cs typeface="+mn-cs"/>
              </a:rPr>
              <a:t>2. Serving Order – Singles </a:t>
            </a:r>
            <a:r>
              <a:rPr lang="en-GB" sz="1600" dirty="0" smtClean="0">
                <a:solidFill>
                  <a:srgbClr val="000000"/>
                </a:solidFill>
                <a:latin typeface="Times New Roman"/>
                <a:ea typeface="Calibri"/>
                <a:cs typeface="+mn-cs"/>
              </a:rPr>
              <a:t/>
            </a:r>
            <a:br>
              <a:rPr lang="en-GB" sz="1600" dirty="0" smtClean="0">
                <a:solidFill>
                  <a:srgbClr val="000000"/>
                </a:solidFill>
                <a:latin typeface="Times New Roman"/>
                <a:ea typeface="Calibri"/>
                <a:cs typeface="+mn-cs"/>
              </a:rPr>
            </a:br>
            <a:endParaRPr lang="en-GB" sz="6700" dirty="0"/>
          </a:p>
        </p:txBody>
      </p:sp>
      <p:sp>
        <p:nvSpPr>
          <p:cNvPr id="3" name="Subtitle 2"/>
          <p:cNvSpPr>
            <a:spLocks noGrp="1"/>
          </p:cNvSpPr>
          <p:nvPr>
            <p:ph type="subTitle" idx="1"/>
          </p:nvPr>
        </p:nvSpPr>
        <p:spPr>
          <a:xfrm>
            <a:off x="395536" y="1124744"/>
            <a:ext cx="8424936" cy="5256584"/>
          </a:xfrm>
        </p:spPr>
        <p:txBody>
          <a:bodyPr>
            <a:normAutofit fontScale="77500" lnSpcReduction="20000"/>
          </a:bodyPr>
          <a:lstStyle/>
          <a:p>
            <a:pPr algn="l">
              <a:lnSpc>
                <a:spcPct val="150000"/>
              </a:lnSpc>
              <a:spcAft>
                <a:spcPts val="135"/>
              </a:spcAft>
            </a:pPr>
            <a:r>
              <a:rPr lang="en-GB" dirty="0" smtClean="0">
                <a:solidFill>
                  <a:schemeClr val="tx1"/>
                </a:solidFill>
                <a:latin typeface="Times New Roman"/>
                <a:ea typeface="Calibri"/>
              </a:rPr>
              <a:t>a</a:t>
            </a:r>
            <a:r>
              <a:rPr lang="en-GB" dirty="0">
                <a:solidFill>
                  <a:schemeClr val="tx1"/>
                </a:solidFill>
                <a:latin typeface="Times New Roman"/>
                <a:ea typeface="Calibri"/>
              </a:rPr>
              <a:t>. At the beginning of the game (0-0) and when the server’s score is even, the serve will begin from the right service court. When the server’s score is odd, the serve will be from the left service court. </a:t>
            </a:r>
          </a:p>
          <a:p>
            <a:pPr algn="l">
              <a:lnSpc>
                <a:spcPct val="150000"/>
              </a:lnSpc>
              <a:spcAft>
                <a:spcPts val="135"/>
              </a:spcAft>
            </a:pPr>
            <a:r>
              <a:rPr lang="en-GB" dirty="0">
                <a:solidFill>
                  <a:schemeClr val="tx1"/>
                </a:solidFill>
                <a:latin typeface="Times New Roman"/>
                <a:ea typeface="Calibri"/>
              </a:rPr>
              <a:t>b. If the server wins a rally, the server scores a point and will then serve again from the alternate service court. </a:t>
            </a:r>
          </a:p>
          <a:p>
            <a:pPr algn="l">
              <a:lnSpc>
                <a:spcPct val="150000"/>
              </a:lnSpc>
              <a:spcAft>
                <a:spcPts val="0"/>
              </a:spcAft>
            </a:pPr>
            <a:r>
              <a:rPr lang="en-GB" dirty="0">
                <a:solidFill>
                  <a:schemeClr val="tx1"/>
                </a:solidFill>
                <a:latin typeface="Times New Roman"/>
                <a:ea typeface="Calibri"/>
              </a:rPr>
              <a:t>c. If the receiver wins a rally, the receiver scores a point and becomes the new server. They serve from the appropriate service court – left if the score is odd and right if it is even. </a:t>
            </a:r>
          </a:p>
          <a:p>
            <a:endParaRPr lang="en-GB" dirty="0"/>
          </a:p>
        </p:txBody>
      </p:sp>
    </p:spTree>
    <p:extLst>
      <p:ext uri="{BB962C8B-B14F-4D97-AF65-F5344CB8AC3E}">
        <p14:creationId xmlns:p14="http://schemas.microsoft.com/office/powerpoint/2010/main" val="11398545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88641"/>
            <a:ext cx="7772400" cy="1584176"/>
          </a:xfrm>
        </p:spPr>
        <p:txBody>
          <a:bodyPr>
            <a:noAutofit/>
          </a:bodyPr>
          <a:lstStyle/>
          <a:p>
            <a:pPr lvl="0">
              <a:lnSpc>
                <a:spcPct val="150000"/>
              </a:lnSpc>
              <a:spcBef>
                <a:spcPct val="20000"/>
              </a:spcBef>
            </a:pPr>
            <a:r>
              <a:rPr lang="en-GB" sz="1800" b="1" dirty="0" smtClean="0">
                <a:solidFill>
                  <a:srgbClr val="00FF00"/>
                </a:solidFill>
                <a:latin typeface="Times New Roman"/>
                <a:ea typeface="Calibri"/>
                <a:cs typeface="+mn-cs"/>
              </a:rPr>
              <a:t/>
            </a:r>
            <a:br>
              <a:rPr lang="en-GB" sz="1800" b="1" dirty="0" smtClean="0">
                <a:solidFill>
                  <a:srgbClr val="00FF00"/>
                </a:solidFill>
                <a:latin typeface="Times New Roman"/>
                <a:ea typeface="Calibri"/>
                <a:cs typeface="+mn-cs"/>
              </a:rPr>
            </a:br>
            <a:r>
              <a:rPr lang="en-GB" sz="1800" b="1" dirty="0">
                <a:solidFill>
                  <a:srgbClr val="00FF00"/>
                </a:solidFill>
                <a:latin typeface="Times New Roman"/>
                <a:ea typeface="Calibri"/>
                <a:cs typeface="+mn-cs"/>
              </a:rPr>
              <a:t/>
            </a:r>
            <a:br>
              <a:rPr lang="en-GB" sz="1800" b="1" dirty="0">
                <a:solidFill>
                  <a:srgbClr val="00FF00"/>
                </a:solidFill>
                <a:latin typeface="Times New Roman"/>
                <a:ea typeface="Calibri"/>
                <a:cs typeface="+mn-cs"/>
              </a:rPr>
            </a:br>
            <a:r>
              <a:rPr lang="en-GB" sz="1800" b="1" dirty="0" smtClean="0">
                <a:solidFill>
                  <a:srgbClr val="00FF00"/>
                </a:solidFill>
                <a:latin typeface="Times New Roman"/>
                <a:ea typeface="Calibri"/>
                <a:cs typeface="+mn-cs"/>
              </a:rPr>
              <a:t/>
            </a:r>
            <a:br>
              <a:rPr lang="en-GB" sz="1800" b="1" dirty="0" smtClean="0">
                <a:solidFill>
                  <a:srgbClr val="00FF00"/>
                </a:solidFill>
                <a:latin typeface="Times New Roman"/>
                <a:ea typeface="Calibri"/>
                <a:cs typeface="+mn-cs"/>
              </a:rPr>
            </a:br>
            <a:r>
              <a:rPr lang="en-GB" sz="1800" b="1" dirty="0">
                <a:solidFill>
                  <a:srgbClr val="00FF00"/>
                </a:solidFill>
                <a:latin typeface="Times New Roman"/>
                <a:ea typeface="Calibri"/>
                <a:cs typeface="+mn-cs"/>
              </a:rPr>
              <a:t/>
            </a:r>
            <a:br>
              <a:rPr lang="en-GB" sz="1800" b="1" dirty="0">
                <a:solidFill>
                  <a:srgbClr val="00FF00"/>
                </a:solidFill>
                <a:latin typeface="Times New Roman"/>
                <a:ea typeface="Calibri"/>
                <a:cs typeface="+mn-cs"/>
              </a:rPr>
            </a:br>
            <a:r>
              <a:rPr lang="en-GB" sz="1800" b="1" dirty="0" smtClean="0">
                <a:solidFill>
                  <a:srgbClr val="00FF00"/>
                </a:solidFill>
                <a:latin typeface="Times New Roman"/>
                <a:ea typeface="Calibri"/>
                <a:cs typeface="+mn-cs"/>
              </a:rPr>
              <a:t/>
            </a:r>
            <a:br>
              <a:rPr lang="en-GB" sz="1800" b="1" dirty="0" smtClean="0">
                <a:solidFill>
                  <a:srgbClr val="00FF00"/>
                </a:solidFill>
                <a:latin typeface="Times New Roman"/>
                <a:ea typeface="Calibri"/>
                <a:cs typeface="+mn-cs"/>
              </a:rPr>
            </a:br>
            <a:r>
              <a:rPr lang="en-GB" sz="1800" b="1" dirty="0">
                <a:solidFill>
                  <a:srgbClr val="00FF00"/>
                </a:solidFill>
                <a:latin typeface="Times New Roman"/>
                <a:ea typeface="Calibri"/>
                <a:cs typeface="+mn-cs"/>
              </a:rPr>
              <a:t/>
            </a:r>
            <a:br>
              <a:rPr lang="en-GB" sz="1800" b="1" dirty="0">
                <a:solidFill>
                  <a:srgbClr val="00FF00"/>
                </a:solidFill>
                <a:latin typeface="Times New Roman"/>
                <a:ea typeface="Calibri"/>
                <a:cs typeface="+mn-cs"/>
              </a:rPr>
            </a:br>
            <a:r>
              <a:rPr lang="en-GB" sz="1800" b="1" dirty="0" smtClean="0">
                <a:solidFill>
                  <a:srgbClr val="00FF00"/>
                </a:solidFill>
                <a:latin typeface="Times New Roman"/>
                <a:ea typeface="Calibri"/>
                <a:cs typeface="+mn-cs"/>
              </a:rPr>
              <a:t>3</a:t>
            </a:r>
            <a:r>
              <a:rPr lang="en-GB" sz="2800" b="1" dirty="0">
                <a:solidFill>
                  <a:srgbClr val="00FF00"/>
                </a:solidFill>
                <a:latin typeface="Times New Roman"/>
                <a:ea typeface="Calibri"/>
                <a:cs typeface="+mn-cs"/>
              </a:rPr>
              <a:t>. Serving Order - Doubles </a:t>
            </a:r>
            <a:r>
              <a:rPr lang="en-GB" sz="2800" dirty="0">
                <a:solidFill>
                  <a:srgbClr val="00FF00"/>
                </a:solidFill>
                <a:latin typeface="Times New Roman"/>
                <a:ea typeface="Calibri"/>
                <a:cs typeface="+mn-cs"/>
              </a:rPr>
              <a:t/>
            </a:r>
            <a:br>
              <a:rPr lang="en-GB" sz="2800" dirty="0">
                <a:solidFill>
                  <a:srgbClr val="00FF00"/>
                </a:solidFill>
                <a:latin typeface="Times New Roman"/>
                <a:ea typeface="Calibri"/>
                <a:cs typeface="+mn-cs"/>
              </a:rPr>
            </a:br>
            <a:endParaRPr lang="en-GB" sz="16600" dirty="0">
              <a:solidFill>
                <a:srgbClr val="00FF00"/>
              </a:solidFill>
            </a:endParaRPr>
          </a:p>
        </p:txBody>
      </p:sp>
      <p:sp>
        <p:nvSpPr>
          <p:cNvPr id="3" name="Subtitle 2"/>
          <p:cNvSpPr>
            <a:spLocks noGrp="1"/>
          </p:cNvSpPr>
          <p:nvPr>
            <p:ph type="subTitle" idx="1"/>
          </p:nvPr>
        </p:nvSpPr>
        <p:spPr>
          <a:xfrm>
            <a:off x="251520" y="836712"/>
            <a:ext cx="8784976" cy="5832648"/>
          </a:xfrm>
        </p:spPr>
        <p:txBody>
          <a:bodyPr>
            <a:normAutofit fontScale="77500" lnSpcReduction="20000"/>
          </a:bodyPr>
          <a:lstStyle/>
          <a:p>
            <a:pPr algn="l">
              <a:lnSpc>
                <a:spcPct val="150000"/>
              </a:lnSpc>
              <a:spcAft>
                <a:spcPts val="0"/>
              </a:spcAft>
            </a:pPr>
            <a:r>
              <a:rPr lang="en-GB" dirty="0" smtClean="0">
                <a:solidFill>
                  <a:srgbClr val="000000"/>
                </a:solidFill>
                <a:latin typeface="Times New Roman"/>
                <a:ea typeface="Calibri"/>
              </a:rPr>
              <a:t>a</a:t>
            </a:r>
            <a:r>
              <a:rPr lang="en-GB" dirty="0">
                <a:solidFill>
                  <a:srgbClr val="000000"/>
                </a:solidFill>
                <a:latin typeface="Times New Roman"/>
                <a:ea typeface="Calibri"/>
              </a:rPr>
              <a:t>. A team will only have one player serve, per “service”. </a:t>
            </a:r>
          </a:p>
          <a:p>
            <a:pPr algn="l">
              <a:lnSpc>
                <a:spcPct val="150000"/>
              </a:lnSpc>
              <a:spcAft>
                <a:spcPts val="0"/>
              </a:spcAft>
            </a:pPr>
            <a:r>
              <a:rPr lang="en-GB" dirty="0">
                <a:solidFill>
                  <a:srgbClr val="000000"/>
                </a:solidFill>
                <a:latin typeface="Times New Roman"/>
                <a:ea typeface="Calibri"/>
              </a:rPr>
              <a:t>b. At the beginning of the game and when the score is even (0,2,4,6, etc.) the server serves from the right service court. When it is odd (1,3,5,7, etc.) the server serves from the left service court. </a:t>
            </a:r>
          </a:p>
          <a:p>
            <a:pPr algn="l">
              <a:lnSpc>
                <a:spcPct val="150000"/>
              </a:lnSpc>
              <a:spcAft>
                <a:spcPts val="0"/>
              </a:spcAft>
            </a:pPr>
            <a:r>
              <a:rPr lang="en-GB" dirty="0">
                <a:solidFill>
                  <a:srgbClr val="000000"/>
                </a:solidFill>
                <a:latin typeface="Times New Roman"/>
                <a:ea typeface="Calibri"/>
              </a:rPr>
              <a:t>c. If the serving side wins a rally, the serving side scores a point and the same server serves again from the alternate service court. </a:t>
            </a:r>
          </a:p>
          <a:p>
            <a:pPr algn="l">
              <a:lnSpc>
                <a:spcPct val="150000"/>
              </a:lnSpc>
              <a:spcAft>
                <a:spcPts val="0"/>
              </a:spcAft>
            </a:pPr>
            <a:r>
              <a:rPr lang="en-GB" dirty="0">
                <a:solidFill>
                  <a:srgbClr val="000000"/>
                </a:solidFill>
                <a:latin typeface="Times New Roman"/>
                <a:ea typeface="Calibri"/>
              </a:rPr>
              <a:t>d. If the receiving side wins a rally, the receiving side scores a point. The receiving side becomes the new serving side. </a:t>
            </a:r>
          </a:p>
          <a:p>
            <a:pPr algn="l">
              <a:lnSpc>
                <a:spcPct val="150000"/>
              </a:lnSpc>
              <a:spcAft>
                <a:spcPts val="0"/>
              </a:spcAft>
            </a:pPr>
            <a:r>
              <a:rPr lang="en-GB" dirty="0">
                <a:solidFill>
                  <a:srgbClr val="000000"/>
                </a:solidFill>
                <a:latin typeface="Times New Roman"/>
                <a:ea typeface="Calibri"/>
              </a:rPr>
              <a:t>e. The players do not change their respective service courts until they win a point when their side is serving. </a:t>
            </a:r>
          </a:p>
          <a:p>
            <a:endParaRPr lang="en-GB" dirty="0"/>
          </a:p>
        </p:txBody>
      </p:sp>
    </p:spTree>
    <p:extLst>
      <p:ext uri="{BB962C8B-B14F-4D97-AF65-F5344CB8AC3E}">
        <p14:creationId xmlns:p14="http://schemas.microsoft.com/office/powerpoint/2010/main" val="23154918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360039"/>
          </a:xfrm>
        </p:spPr>
        <p:txBody>
          <a:bodyPr>
            <a:normAutofit fontScale="90000"/>
          </a:bodyPr>
          <a:lstStyle/>
          <a:p>
            <a:pPr algn="r"/>
            <a:r>
              <a:rPr lang="en-GB" sz="3200" dirty="0" err="1" smtClean="0">
                <a:solidFill>
                  <a:srgbClr val="00FF00"/>
                </a:solidFill>
                <a:latin typeface="Algerian" panose="04020705040A02060702" pitchFamily="82" charset="0"/>
              </a:rPr>
              <a:t>conti</a:t>
            </a:r>
            <a:endParaRPr lang="en-GB" sz="32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836712"/>
            <a:ext cx="8784976" cy="5832648"/>
          </a:xfrm>
        </p:spPr>
        <p:txBody>
          <a:bodyPr>
            <a:normAutofit fontScale="55000" lnSpcReduction="20000"/>
          </a:bodyPr>
          <a:lstStyle/>
          <a:p>
            <a:pPr algn="l">
              <a:lnSpc>
                <a:spcPct val="150000"/>
              </a:lnSpc>
              <a:spcAft>
                <a:spcPts val="0"/>
              </a:spcAft>
            </a:pPr>
            <a:r>
              <a:rPr lang="en-GB" sz="3800" dirty="0">
                <a:solidFill>
                  <a:srgbClr val="000000"/>
                </a:solidFill>
                <a:latin typeface="Times New Roman"/>
                <a:ea typeface="Calibri"/>
              </a:rPr>
              <a:t>4. The winners of the first game serve first in the next game. </a:t>
            </a:r>
          </a:p>
          <a:p>
            <a:pPr algn="l">
              <a:lnSpc>
                <a:spcPct val="150000"/>
              </a:lnSpc>
              <a:spcAft>
                <a:spcPts val="0"/>
              </a:spcAft>
            </a:pPr>
            <a:r>
              <a:rPr lang="en-GB" sz="3800" dirty="0">
                <a:solidFill>
                  <a:srgbClr val="000000"/>
                </a:solidFill>
                <a:latin typeface="Times New Roman"/>
                <a:ea typeface="Calibri"/>
              </a:rPr>
              <a:t>5. Birds falling on the lines are considered good. </a:t>
            </a:r>
          </a:p>
          <a:p>
            <a:pPr algn="l">
              <a:lnSpc>
                <a:spcPct val="150000"/>
              </a:lnSpc>
              <a:spcAft>
                <a:spcPts val="0"/>
              </a:spcAft>
            </a:pPr>
            <a:r>
              <a:rPr lang="en-GB" sz="3800" dirty="0">
                <a:solidFill>
                  <a:srgbClr val="000000"/>
                </a:solidFill>
                <a:latin typeface="Times New Roman"/>
                <a:ea typeface="Calibri"/>
              </a:rPr>
              <a:t>6. During a rally, a bird that touches the net and goes over is in play. </a:t>
            </a:r>
          </a:p>
          <a:p>
            <a:pPr algn="l">
              <a:lnSpc>
                <a:spcPct val="150000"/>
              </a:lnSpc>
              <a:spcAft>
                <a:spcPts val="0"/>
              </a:spcAft>
            </a:pPr>
            <a:r>
              <a:rPr lang="en-GB" sz="3800" dirty="0">
                <a:solidFill>
                  <a:srgbClr val="000000"/>
                </a:solidFill>
                <a:latin typeface="Times New Roman"/>
                <a:ea typeface="Calibri"/>
              </a:rPr>
              <a:t>7. A </a:t>
            </a:r>
            <a:r>
              <a:rPr lang="en-GB" sz="3800" b="1" dirty="0">
                <a:solidFill>
                  <a:srgbClr val="000000"/>
                </a:solidFill>
                <a:latin typeface="Times New Roman"/>
                <a:ea typeface="Calibri"/>
              </a:rPr>
              <a:t>fault </a:t>
            </a:r>
            <a:r>
              <a:rPr lang="en-GB" sz="3800" dirty="0">
                <a:solidFill>
                  <a:srgbClr val="000000"/>
                </a:solidFill>
                <a:latin typeface="Times New Roman"/>
                <a:ea typeface="Calibri"/>
              </a:rPr>
              <a:t>(violation of rules) occurs if: </a:t>
            </a:r>
          </a:p>
          <a:p>
            <a:pPr algn="l">
              <a:lnSpc>
                <a:spcPct val="150000"/>
              </a:lnSpc>
              <a:spcAft>
                <a:spcPts val="135"/>
              </a:spcAft>
            </a:pPr>
            <a:r>
              <a:rPr lang="en-GB" sz="3800" dirty="0">
                <a:solidFill>
                  <a:srgbClr val="000000"/>
                </a:solidFill>
                <a:latin typeface="Times New Roman"/>
                <a:ea typeface="Calibri"/>
              </a:rPr>
              <a:t>a. On the service, any part of the racket head is higher than the server’s wrist and contact is made above the waist. </a:t>
            </a:r>
          </a:p>
          <a:p>
            <a:pPr algn="l">
              <a:lnSpc>
                <a:spcPct val="150000"/>
              </a:lnSpc>
              <a:spcAft>
                <a:spcPts val="135"/>
              </a:spcAft>
            </a:pPr>
            <a:r>
              <a:rPr lang="en-GB" sz="3800" dirty="0">
                <a:solidFill>
                  <a:srgbClr val="000000"/>
                </a:solidFill>
                <a:latin typeface="Times New Roman"/>
                <a:ea typeface="Calibri"/>
              </a:rPr>
              <a:t>b. The service fails to cross the net or go into the </a:t>
            </a:r>
            <a:r>
              <a:rPr lang="en-GB" sz="3800" dirty="0" err="1" smtClean="0">
                <a:solidFill>
                  <a:srgbClr val="000000"/>
                </a:solidFill>
                <a:latin typeface="Times New Roman"/>
                <a:ea typeface="Calibri"/>
              </a:rPr>
              <a:t>unproper</a:t>
            </a:r>
            <a:r>
              <a:rPr lang="en-GB" sz="3800" dirty="0" smtClean="0">
                <a:solidFill>
                  <a:srgbClr val="000000"/>
                </a:solidFill>
                <a:latin typeface="Times New Roman"/>
                <a:ea typeface="Calibri"/>
              </a:rPr>
              <a:t> </a:t>
            </a:r>
            <a:r>
              <a:rPr lang="en-GB" sz="3800" dirty="0">
                <a:solidFill>
                  <a:srgbClr val="000000"/>
                </a:solidFill>
                <a:latin typeface="Times New Roman"/>
                <a:ea typeface="Calibri"/>
              </a:rPr>
              <a:t>service court. </a:t>
            </a:r>
          </a:p>
          <a:p>
            <a:pPr algn="l">
              <a:lnSpc>
                <a:spcPct val="150000"/>
              </a:lnSpc>
              <a:spcAft>
                <a:spcPts val="135"/>
              </a:spcAft>
            </a:pPr>
            <a:r>
              <a:rPr lang="en-GB" sz="3800" dirty="0">
                <a:solidFill>
                  <a:srgbClr val="000000"/>
                </a:solidFill>
                <a:latin typeface="Times New Roman"/>
                <a:ea typeface="Calibri"/>
              </a:rPr>
              <a:t>c. The feet of the server and receiver are not in the proper courts at time of service. </a:t>
            </a:r>
          </a:p>
          <a:p>
            <a:pPr algn="l">
              <a:lnSpc>
                <a:spcPct val="150000"/>
              </a:lnSpc>
              <a:spcAft>
                <a:spcPts val="135"/>
              </a:spcAft>
            </a:pPr>
            <a:r>
              <a:rPr lang="en-GB" sz="3800" dirty="0">
                <a:solidFill>
                  <a:srgbClr val="000000"/>
                </a:solidFill>
                <a:latin typeface="Times New Roman"/>
                <a:ea typeface="Calibri"/>
              </a:rPr>
              <a:t>d. The server hesitates or stops (feint/balk) the service motion or misses the bird. </a:t>
            </a:r>
          </a:p>
          <a:p>
            <a:endParaRPr lang="en-GB" dirty="0"/>
          </a:p>
        </p:txBody>
      </p:sp>
    </p:spTree>
    <p:extLst>
      <p:ext uri="{BB962C8B-B14F-4D97-AF65-F5344CB8AC3E}">
        <p14:creationId xmlns:p14="http://schemas.microsoft.com/office/powerpoint/2010/main" val="16114740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92087"/>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908720"/>
            <a:ext cx="8568952" cy="5544616"/>
          </a:xfrm>
        </p:spPr>
        <p:txBody>
          <a:bodyPr>
            <a:normAutofit fontScale="55000" lnSpcReduction="20000"/>
          </a:bodyPr>
          <a:lstStyle/>
          <a:p>
            <a:pPr algn="l">
              <a:lnSpc>
                <a:spcPct val="150000"/>
              </a:lnSpc>
              <a:spcAft>
                <a:spcPts val="135"/>
              </a:spcAft>
            </a:pPr>
            <a:r>
              <a:rPr lang="en-GB" sz="4400" dirty="0">
                <a:solidFill>
                  <a:srgbClr val="000000"/>
                </a:solidFill>
                <a:latin typeface="Times New Roman"/>
                <a:ea typeface="Calibri"/>
              </a:rPr>
              <a:t>e. The improper receiver returns the bird on the serve. </a:t>
            </a:r>
          </a:p>
          <a:p>
            <a:pPr algn="l">
              <a:lnSpc>
                <a:spcPct val="150000"/>
              </a:lnSpc>
              <a:spcAft>
                <a:spcPts val="135"/>
              </a:spcAft>
            </a:pPr>
            <a:r>
              <a:rPr lang="en-GB" sz="4400" dirty="0">
                <a:solidFill>
                  <a:srgbClr val="000000"/>
                </a:solidFill>
                <a:latin typeface="Times New Roman"/>
                <a:ea typeface="Calibri"/>
              </a:rPr>
              <a:t>f. A bird hit into the net, under the net, against the wall or ceiling is out-of-bounds. </a:t>
            </a:r>
          </a:p>
          <a:p>
            <a:pPr algn="l">
              <a:lnSpc>
                <a:spcPct val="150000"/>
              </a:lnSpc>
              <a:spcAft>
                <a:spcPts val="135"/>
              </a:spcAft>
            </a:pPr>
            <a:r>
              <a:rPr lang="en-GB" sz="4400" dirty="0">
                <a:solidFill>
                  <a:srgbClr val="000000"/>
                </a:solidFill>
                <a:latin typeface="Times New Roman"/>
                <a:ea typeface="Calibri"/>
              </a:rPr>
              <a:t>g. A player hits the bird before it crosses the net. </a:t>
            </a:r>
          </a:p>
          <a:p>
            <a:pPr algn="l">
              <a:lnSpc>
                <a:spcPct val="150000"/>
              </a:lnSpc>
              <a:spcAft>
                <a:spcPts val="135"/>
              </a:spcAft>
            </a:pPr>
            <a:r>
              <a:rPr lang="en-GB" sz="4400" dirty="0">
                <a:solidFill>
                  <a:srgbClr val="000000"/>
                </a:solidFill>
                <a:latin typeface="Times New Roman"/>
                <a:ea typeface="Calibri"/>
              </a:rPr>
              <a:t>h. The bird touches a player or clothing. </a:t>
            </a:r>
          </a:p>
          <a:p>
            <a:pPr algn="l">
              <a:lnSpc>
                <a:spcPct val="150000"/>
              </a:lnSpc>
              <a:spcAft>
                <a:spcPts val="135"/>
              </a:spcAft>
            </a:pPr>
            <a:r>
              <a:rPr lang="en-GB" sz="4400" dirty="0" err="1">
                <a:solidFill>
                  <a:srgbClr val="000000"/>
                </a:solidFill>
                <a:latin typeface="Times New Roman"/>
                <a:ea typeface="Calibri"/>
              </a:rPr>
              <a:t>i</a:t>
            </a:r>
            <a:r>
              <a:rPr lang="en-GB" sz="4400" dirty="0">
                <a:solidFill>
                  <a:srgbClr val="000000"/>
                </a:solidFill>
                <a:latin typeface="Times New Roman"/>
                <a:ea typeface="Calibri"/>
              </a:rPr>
              <a:t>. The player touches the net while the bird is in play. </a:t>
            </a:r>
          </a:p>
          <a:p>
            <a:pPr algn="l">
              <a:lnSpc>
                <a:spcPct val="150000"/>
              </a:lnSpc>
              <a:spcAft>
                <a:spcPts val="135"/>
              </a:spcAft>
            </a:pPr>
            <a:r>
              <a:rPr lang="en-GB" sz="4400" dirty="0">
                <a:solidFill>
                  <a:srgbClr val="000000"/>
                </a:solidFill>
                <a:latin typeface="Times New Roman"/>
                <a:ea typeface="Calibri"/>
              </a:rPr>
              <a:t>j. The bird is hit twice in succession by one/both partners. </a:t>
            </a:r>
          </a:p>
          <a:p>
            <a:pPr algn="l">
              <a:lnSpc>
                <a:spcPct val="150000"/>
              </a:lnSpc>
              <a:spcAft>
                <a:spcPts val="135"/>
              </a:spcAft>
            </a:pPr>
            <a:r>
              <a:rPr lang="en-GB" sz="4400" dirty="0">
                <a:solidFill>
                  <a:srgbClr val="000000"/>
                </a:solidFill>
                <a:latin typeface="Times New Roman"/>
                <a:ea typeface="Calibri"/>
              </a:rPr>
              <a:t>k. The bird is held, caught, or carried on the racket when struck. </a:t>
            </a:r>
          </a:p>
          <a:p>
            <a:pPr algn="l">
              <a:lnSpc>
                <a:spcPct val="150000"/>
              </a:lnSpc>
              <a:spcAft>
                <a:spcPts val="0"/>
              </a:spcAft>
            </a:pPr>
            <a:r>
              <a:rPr lang="en-GB" sz="4400" dirty="0">
                <a:solidFill>
                  <a:srgbClr val="000000"/>
                </a:solidFill>
                <a:latin typeface="Times New Roman"/>
                <a:ea typeface="Calibri"/>
              </a:rPr>
              <a:t>l. A player obstructs an opponent. </a:t>
            </a:r>
          </a:p>
          <a:p>
            <a:pPr algn="l">
              <a:lnSpc>
                <a:spcPct val="150000"/>
              </a:lnSpc>
              <a:spcAft>
                <a:spcPts val="0"/>
              </a:spcAft>
            </a:pPr>
            <a:r>
              <a:rPr lang="en-GB" sz="4400" dirty="0">
                <a:solidFill>
                  <a:srgbClr val="000000"/>
                </a:solidFill>
                <a:latin typeface="Times New Roman"/>
                <a:ea typeface="Calibri"/>
              </a:rPr>
              <a:t> </a:t>
            </a:r>
          </a:p>
          <a:p>
            <a:endParaRPr lang="en-GB" dirty="0"/>
          </a:p>
        </p:txBody>
      </p:sp>
    </p:spTree>
    <p:extLst>
      <p:ext uri="{BB962C8B-B14F-4D97-AF65-F5344CB8AC3E}">
        <p14:creationId xmlns:p14="http://schemas.microsoft.com/office/powerpoint/2010/main" val="118742661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720079"/>
          </a:xfrm>
        </p:spPr>
        <p:txBody>
          <a:bodyPr>
            <a:normAutofit/>
          </a:bodyPr>
          <a:lstStyle/>
          <a:p>
            <a:pPr algn="r"/>
            <a:r>
              <a:rPr lang="en-GB" sz="2800" dirty="0" err="1" smtClean="0">
                <a:solidFill>
                  <a:srgbClr val="00FF00"/>
                </a:solidFill>
                <a:latin typeface="Algerian" panose="04020705040A02060702" pitchFamily="82" charset="0"/>
              </a:rPr>
              <a:t>conti</a:t>
            </a:r>
            <a:endParaRPr lang="en-GB" sz="2800"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764704"/>
            <a:ext cx="8640960" cy="5832648"/>
          </a:xfrm>
        </p:spPr>
        <p:txBody>
          <a:bodyPr>
            <a:normAutofit fontScale="55000" lnSpcReduction="20000"/>
          </a:bodyPr>
          <a:lstStyle/>
          <a:p>
            <a:pPr algn="l">
              <a:lnSpc>
                <a:spcPct val="150000"/>
              </a:lnSpc>
              <a:spcAft>
                <a:spcPts val="0"/>
              </a:spcAft>
            </a:pPr>
            <a:r>
              <a:rPr lang="en-GB" sz="4400" dirty="0">
                <a:solidFill>
                  <a:srgbClr val="000000"/>
                </a:solidFill>
                <a:latin typeface="Times New Roman"/>
                <a:ea typeface="Calibri"/>
              </a:rPr>
              <a:t>8. </a:t>
            </a:r>
            <a:r>
              <a:rPr lang="en-GB" sz="4400" b="1" dirty="0">
                <a:solidFill>
                  <a:srgbClr val="000000"/>
                </a:solidFill>
                <a:latin typeface="Times New Roman"/>
                <a:ea typeface="Calibri"/>
              </a:rPr>
              <a:t>Let </a:t>
            </a:r>
            <a:r>
              <a:rPr lang="en-GB" sz="4400" dirty="0">
                <a:solidFill>
                  <a:srgbClr val="000000"/>
                </a:solidFill>
                <a:latin typeface="Times New Roman"/>
                <a:ea typeface="Calibri"/>
              </a:rPr>
              <a:t>(a play allowed to be replayed) </a:t>
            </a:r>
          </a:p>
          <a:p>
            <a:pPr algn="l">
              <a:lnSpc>
                <a:spcPct val="150000"/>
              </a:lnSpc>
              <a:spcAft>
                <a:spcPts val="135"/>
              </a:spcAft>
            </a:pPr>
            <a:r>
              <a:rPr lang="en-GB" sz="4400" dirty="0">
                <a:solidFill>
                  <a:srgbClr val="000000"/>
                </a:solidFill>
                <a:latin typeface="Times New Roman"/>
                <a:ea typeface="Calibri"/>
              </a:rPr>
              <a:t>a. The bird becomes caught in or on the net after passing over the net. </a:t>
            </a:r>
          </a:p>
          <a:p>
            <a:pPr algn="l">
              <a:lnSpc>
                <a:spcPct val="150000"/>
              </a:lnSpc>
              <a:spcAft>
                <a:spcPts val="135"/>
              </a:spcAft>
            </a:pPr>
            <a:r>
              <a:rPr lang="en-GB" sz="4400" dirty="0">
                <a:solidFill>
                  <a:srgbClr val="000000"/>
                </a:solidFill>
                <a:latin typeface="Times New Roman"/>
                <a:ea typeface="Calibri"/>
              </a:rPr>
              <a:t>b. The bird hits the basketball supports or net. </a:t>
            </a:r>
          </a:p>
          <a:p>
            <a:pPr algn="l">
              <a:lnSpc>
                <a:spcPct val="150000"/>
              </a:lnSpc>
              <a:spcAft>
                <a:spcPts val="135"/>
              </a:spcAft>
            </a:pPr>
            <a:r>
              <a:rPr lang="en-GB" sz="4400" dirty="0">
                <a:solidFill>
                  <a:srgbClr val="000000"/>
                </a:solidFill>
                <a:latin typeface="Times New Roman"/>
                <a:ea typeface="Calibri"/>
              </a:rPr>
              <a:t>c. The following situations occur before the next serve and if the offending side wins the rally: </a:t>
            </a:r>
          </a:p>
          <a:p>
            <a:pPr algn="l">
              <a:lnSpc>
                <a:spcPct val="150000"/>
              </a:lnSpc>
              <a:spcAft>
                <a:spcPts val="135"/>
              </a:spcAft>
            </a:pPr>
            <a:r>
              <a:rPr lang="en-GB" sz="4400" dirty="0">
                <a:solidFill>
                  <a:srgbClr val="000000"/>
                </a:solidFill>
                <a:latin typeface="Times New Roman"/>
                <a:ea typeface="Calibri"/>
              </a:rPr>
              <a:t>1. The correct server serves from the wrong court. </a:t>
            </a:r>
          </a:p>
          <a:p>
            <a:pPr algn="l">
              <a:lnSpc>
                <a:spcPct val="150000"/>
              </a:lnSpc>
              <a:spcAft>
                <a:spcPts val="135"/>
              </a:spcAft>
            </a:pPr>
            <a:r>
              <a:rPr lang="en-GB" sz="4400" dirty="0">
                <a:solidFill>
                  <a:srgbClr val="000000"/>
                </a:solidFill>
                <a:latin typeface="Times New Roman"/>
                <a:ea typeface="Calibri"/>
              </a:rPr>
              <a:t>2. The wrong server serves from either the correct/incorrect service court. </a:t>
            </a:r>
          </a:p>
          <a:p>
            <a:pPr algn="l">
              <a:lnSpc>
                <a:spcPct val="150000"/>
              </a:lnSpc>
              <a:spcAft>
                <a:spcPts val="0"/>
              </a:spcAft>
            </a:pPr>
            <a:r>
              <a:rPr lang="en-GB" sz="4400" dirty="0">
                <a:solidFill>
                  <a:srgbClr val="000000"/>
                </a:solidFill>
                <a:latin typeface="Times New Roman"/>
                <a:ea typeface="Calibri"/>
              </a:rPr>
              <a:t>3. The correct receiver receives in the wrong court. </a:t>
            </a:r>
          </a:p>
          <a:p>
            <a:pPr>
              <a:lnSpc>
                <a:spcPct val="150000"/>
              </a:lnSpc>
              <a:spcAft>
                <a:spcPts val="0"/>
              </a:spcAft>
            </a:pPr>
            <a:r>
              <a:rPr lang="en-GB" dirty="0">
                <a:solidFill>
                  <a:srgbClr val="000000"/>
                </a:solidFill>
                <a:latin typeface="Times New Roman"/>
                <a:ea typeface="Calibri"/>
              </a:rPr>
              <a:t> </a:t>
            </a:r>
          </a:p>
          <a:p>
            <a:endParaRPr lang="en-GB" dirty="0"/>
          </a:p>
        </p:txBody>
      </p:sp>
    </p:spTree>
    <p:extLst>
      <p:ext uri="{BB962C8B-B14F-4D97-AF65-F5344CB8AC3E}">
        <p14:creationId xmlns:p14="http://schemas.microsoft.com/office/powerpoint/2010/main" val="175287835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16632"/>
            <a:ext cx="7772400" cy="1224136"/>
          </a:xfrm>
        </p:spPr>
        <p:txBody>
          <a:bodyPr>
            <a:normAutofit/>
          </a:bodyPr>
          <a:lstStyle/>
          <a:p>
            <a:pPr lvl="0">
              <a:lnSpc>
                <a:spcPct val="150000"/>
              </a:lnSpc>
              <a:spcBef>
                <a:spcPct val="20000"/>
              </a:spcBef>
            </a:pPr>
            <a:r>
              <a:rPr lang="en-GB" sz="3600" b="1" dirty="0">
                <a:solidFill>
                  <a:srgbClr val="00FF00"/>
                </a:solidFill>
                <a:latin typeface="Times New Roman"/>
                <a:ea typeface="Calibri"/>
                <a:cs typeface="+mn-cs"/>
              </a:rPr>
              <a:t>Basic Skills </a:t>
            </a:r>
            <a:endParaRPr lang="en-GB" sz="3600" dirty="0">
              <a:solidFill>
                <a:srgbClr val="00FF00"/>
              </a:solidFill>
              <a:latin typeface="Times New Roman"/>
              <a:ea typeface="Calibri"/>
              <a:cs typeface="+mn-cs"/>
            </a:endParaRPr>
          </a:p>
        </p:txBody>
      </p:sp>
      <p:sp>
        <p:nvSpPr>
          <p:cNvPr id="3" name="Subtitle 2"/>
          <p:cNvSpPr>
            <a:spLocks noGrp="1"/>
          </p:cNvSpPr>
          <p:nvPr>
            <p:ph type="subTitle" idx="1"/>
          </p:nvPr>
        </p:nvSpPr>
        <p:spPr>
          <a:xfrm>
            <a:off x="251520" y="1124744"/>
            <a:ext cx="8496944" cy="5472608"/>
          </a:xfrm>
        </p:spPr>
        <p:txBody>
          <a:bodyPr>
            <a:normAutofit fontScale="92500" lnSpcReduction="10000"/>
          </a:bodyPr>
          <a:lstStyle/>
          <a:p>
            <a:pPr>
              <a:lnSpc>
                <a:spcPct val="150000"/>
              </a:lnSpc>
              <a:spcAft>
                <a:spcPts val="0"/>
              </a:spcAft>
            </a:pPr>
            <a:r>
              <a:rPr lang="en-GB" b="1" dirty="0" smtClean="0">
                <a:solidFill>
                  <a:srgbClr val="000000"/>
                </a:solidFill>
                <a:latin typeface="Times New Roman"/>
                <a:ea typeface="Calibri"/>
              </a:rPr>
              <a:t>A</a:t>
            </a:r>
            <a:r>
              <a:rPr lang="en-GB" b="1" dirty="0">
                <a:solidFill>
                  <a:srgbClr val="000000"/>
                </a:solidFill>
                <a:latin typeface="Times New Roman"/>
                <a:ea typeface="Calibri"/>
              </a:rPr>
              <a:t>. Grip </a:t>
            </a:r>
            <a:endParaRPr lang="en-GB" dirty="0">
              <a:solidFill>
                <a:srgbClr val="000000"/>
              </a:solidFill>
              <a:latin typeface="Times New Roman"/>
              <a:ea typeface="Calibri"/>
            </a:endParaRPr>
          </a:p>
          <a:p>
            <a:pPr>
              <a:lnSpc>
                <a:spcPct val="150000"/>
              </a:lnSpc>
              <a:spcAft>
                <a:spcPts val="135"/>
              </a:spcAft>
            </a:pPr>
            <a:r>
              <a:rPr lang="en-GB" dirty="0">
                <a:solidFill>
                  <a:srgbClr val="000000"/>
                </a:solidFill>
                <a:latin typeface="Times New Roman"/>
                <a:ea typeface="Calibri"/>
              </a:rPr>
              <a:t>1. Forehand – with the racket head perpendicular to the floor, shake hands with the grip so the “V” formed by the thumb and forefinger is on the top of the handle. </a:t>
            </a:r>
          </a:p>
          <a:p>
            <a:pPr>
              <a:lnSpc>
                <a:spcPct val="150000"/>
              </a:lnSpc>
              <a:spcAft>
                <a:spcPts val="0"/>
              </a:spcAft>
            </a:pPr>
            <a:r>
              <a:rPr lang="en-GB" dirty="0">
                <a:solidFill>
                  <a:srgbClr val="000000"/>
                </a:solidFill>
                <a:latin typeface="Times New Roman"/>
                <a:ea typeface="Calibri"/>
              </a:rPr>
              <a:t>2. Backhand – using a forehand grip, rotate the hand slightly so the thumb is along and parallel to the wide side of the handle. </a:t>
            </a:r>
            <a:endParaRPr lang="en-GB" dirty="0">
              <a:solidFill>
                <a:srgbClr val="000000"/>
              </a:solidFill>
              <a:effectLst/>
              <a:latin typeface="Times New Roman"/>
              <a:ea typeface="Calibri"/>
            </a:endParaRPr>
          </a:p>
        </p:txBody>
      </p:sp>
    </p:spTree>
    <p:extLst>
      <p:ext uri="{BB962C8B-B14F-4D97-AF65-F5344CB8AC3E}">
        <p14:creationId xmlns:p14="http://schemas.microsoft.com/office/powerpoint/2010/main" val="114676296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3568" y="0"/>
            <a:ext cx="7772400" cy="1844824"/>
          </a:xfrm>
        </p:spPr>
        <p:txBody>
          <a:bodyPr>
            <a:noAutofit/>
          </a:bodyPr>
          <a:lstStyle/>
          <a:p>
            <a:pPr lvl="0">
              <a:lnSpc>
                <a:spcPct val="150000"/>
              </a:lnSpc>
              <a:spcBef>
                <a:spcPct val="20000"/>
              </a:spcBef>
            </a:pPr>
            <a:r>
              <a:rPr lang="en-GB" sz="2400" b="1" dirty="0" smtClean="0">
                <a:solidFill>
                  <a:srgbClr val="00FF00"/>
                </a:solidFill>
                <a:latin typeface="Times New Roman"/>
                <a:ea typeface="Calibri"/>
                <a:cs typeface="+mn-cs"/>
              </a:rPr>
              <a:t/>
            </a:r>
            <a:br>
              <a:rPr lang="en-GB" sz="2400" b="1" dirty="0" smtClean="0">
                <a:solidFill>
                  <a:srgbClr val="00FF00"/>
                </a:solidFill>
                <a:latin typeface="Times New Roman"/>
                <a:ea typeface="Calibri"/>
                <a:cs typeface="+mn-cs"/>
              </a:rPr>
            </a:br>
            <a:r>
              <a:rPr lang="en-GB" sz="2400" b="1" dirty="0">
                <a:solidFill>
                  <a:srgbClr val="00FF00"/>
                </a:solidFill>
                <a:latin typeface="Times New Roman"/>
                <a:ea typeface="Calibri"/>
                <a:cs typeface="+mn-cs"/>
              </a:rPr>
              <a:t/>
            </a:r>
            <a:br>
              <a:rPr lang="en-GB" sz="2400" b="1" dirty="0">
                <a:solidFill>
                  <a:srgbClr val="00FF00"/>
                </a:solidFill>
                <a:latin typeface="Times New Roman"/>
                <a:ea typeface="Calibri"/>
                <a:cs typeface="+mn-cs"/>
              </a:rPr>
            </a:br>
            <a:r>
              <a:rPr lang="en-GB" sz="2400" b="1" dirty="0" smtClean="0">
                <a:solidFill>
                  <a:srgbClr val="00FF00"/>
                </a:solidFill>
                <a:latin typeface="Times New Roman"/>
                <a:ea typeface="Calibri"/>
                <a:cs typeface="+mn-cs"/>
              </a:rPr>
              <a:t>B</a:t>
            </a:r>
            <a:r>
              <a:rPr lang="en-GB" sz="2400" b="1" dirty="0">
                <a:solidFill>
                  <a:srgbClr val="00FF00"/>
                </a:solidFill>
                <a:latin typeface="Times New Roman"/>
                <a:ea typeface="Calibri"/>
                <a:cs typeface="+mn-cs"/>
              </a:rPr>
              <a:t>. Footwork </a:t>
            </a:r>
            <a:r>
              <a:rPr lang="en-GB" sz="2400" dirty="0">
                <a:solidFill>
                  <a:srgbClr val="00FF00"/>
                </a:solidFill>
                <a:latin typeface="Times New Roman"/>
                <a:ea typeface="Calibri"/>
                <a:cs typeface="+mn-cs"/>
              </a:rPr>
              <a:t/>
            </a:r>
            <a:br>
              <a:rPr lang="en-GB" sz="2400" dirty="0">
                <a:solidFill>
                  <a:srgbClr val="00FF00"/>
                </a:solidFill>
                <a:latin typeface="Times New Roman"/>
                <a:ea typeface="Calibri"/>
                <a:cs typeface="+mn-cs"/>
              </a:rPr>
            </a:br>
            <a:endParaRPr lang="en-GB" sz="5400" dirty="0">
              <a:solidFill>
                <a:srgbClr val="00FF00"/>
              </a:solidFill>
            </a:endParaRPr>
          </a:p>
        </p:txBody>
      </p:sp>
      <p:sp>
        <p:nvSpPr>
          <p:cNvPr id="3" name="Subtitle 2"/>
          <p:cNvSpPr>
            <a:spLocks noGrp="1"/>
          </p:cNvSpPr>
          <p:nvPr>
            <p:ph type="subTitle" idx="1"/>
          </p:nvPr>
        </p:nvSpPr>
        <p:spPr>
          <a:xfrm>
            <a:off x="251520" y="1124744"/>
            <a:ext cx="8640960" cy="5472608"/>
          </a:xfrm>
        </p:spPr>
        <p:txBody>
          <a:bodyPr>
            <a:normAutofit/>
          </a:bodyPr>
          <a:lstStyle/>
          <a:p>
            <a:pPr>
              <a:lnSpc>
                <a:spcPct val="150000"/>
              </a:lnSpc>
              <a:spcAft>
                <a:spcPts val="135"/>
              </a:spcAft>
            </a:pPr>
            <a:r>
              <a:rPr lang="en-GB" dirty="0" smtClean="0">
                <a:solidFill>
                  <a:srgbClr val="000000"/>
                </a:solidFill>
                <a:latin typeface="Times New Roman"/>
                <a:ea typeface="Calibri"/>
              </a:rPr>
              <a:t>1</a:t>
            </a:r>
            <a:r>
              <a:rPr lang="en-GB" dirty="0">
                <a:solidFill>
                  <a:srgbClr val="000000"/>
                </a:solidFill>
                <a:latin typeface="Times New Roman"/>
                <a:ea typeface="Calibri"/>
              </a:rPr>
              <a:t>. Move toward the shot with short steps and end with a long stride. </a:t>
            </a:r>
          </a:p>
          <a:p>
            <a:pPr>
              <a:lnSpc>
                <a:spcPct val="150000"/>
              </a:lnSpc>
              <a:spcAft>
                <a:spcPts val="0"/>
              </a:spcAft>
            </a:pPr>
            <a:r>
              <a:rPr lang="en-GB" dirty="0">
                <a:solidFill>
                  <a:srgbClr val="000000"/>
                </a:solidFill>
                <a:latin typeface="Times New Roman"/>
                <a:ea typeface="Calibri"/>
              </a:rPr>
              <a:t>2. In the ready position the racket is held high, the knees are slightly bent, and the body weight is on the balls of the feet. </a:t>
            </a:r>
            <a:endParaRPr lang="en-GB" dirty="0">
              <a:solidFill>
                <a:srgbClr val="000000"/>
              </a:solidFill>
              <a:effectLst/>
              <a:latin typeface="Times New Roman"/>
              <a:ea typeface="Calibri"/>
            </a:endParaRPr>
          </a:p>
        </p:txBody>
      </p:sp>
    </p:spTree>
    <p:extLst>
      <p:ext uri="{BB962C8B-B14F-4D97-AF65-F5344CB8AC3E}">
        <p14:creationId xmlns:p14="http://schemas.microsoft.com/office/powerpoint/2010/main" val="12334373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lstStyle/>
          <a:p>
            <a:pPr algn="r"/>
            <a:r>
              <a:rPr lang="en-GB" dirty="0"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395536" y="1052736"/>
            <a:ext cx="8352928" cy="5040560"/>
          </a:xfrm>
        </p:spPr>
        <p:txBody>
          <a:bodyPr>
            <a:normAutofit/>
          </a:bodyPr>
          <a:lstStyle/>
          <a:p>
            <a:r>
              <a:rPr lang="en-US" dirty="0" smtClean="0">
                <a:effectLst/>
                <a:latin typeface="Times New Roman"/>
                <a:ea typeface="Times New Roman"/>
              </a:rPr>
              <a:t>It wasn't until the 16th century that </a:t>
            </a:r>
            <a:r>
              <a:rPr lang="en-US" u="none" strike="noStrike" dirty="0" smtClean="0">
                <a:solidFill>
                  <a:srgbClr val="0000FF"/>
                </a:solidFill>
                <a:effectLst/>
                <a:latin typeface="Times New Roman"/>
                <a:ea typeface="Times New Roman"/>
                <a:cs typeface="Times New Roman"/>
                <a:hlinkClick r:id="rId2" tooltip="Tennis racket"/>
              </a:rPr>
              <a:t>rackets</a:t>
            </a:r>
            <a:r>
              <a:rPr lang="en-US" dirty="0" smtClean="0">
                <a:effectLst/>
                <a:latin typeface="Times New Roman"/>
                <a:ea typeface="Times New Roman"/>
              </a:rPr>
              <a:t> came into use, and the game began to be called "tennis", from the </a:t>
            </a:r>
            <a:r>
              <a:rPr lang="en-US" u="none" strike="noStrike" dirty="0" smtClean="0">
                <a:solidFill>
                  <a:srgbClr val="0000FF"/>
                </a:solidFill>
                <a:effectLst/>
                <a:latin typeface="Times New Roman"/>
                <a:ea typeface="Times New Roman"/>
                <a:cs typeface="Times New Roman"/>
                <a:hlinkClick r:id="rId3" tooltip="French language"/>
              </a:rPr>
              <a:t>French</a:t>
            </a:r>
            <a:r>
              <a:rPr lang="en-US" dirty="0" smtClean="0">
                <a:effectLst/>
                <a:latin typeface="Times New Roman"/>
                <a:ea typeface="Times New Roman"/>
              </a:rPr>
              <a:t> term </a:t>
            </a:r>
            <a:r>
              <a:rPr lang="en-US" i="1" dirty="0" err="1" smtClean="0">
                <a:effectLst/>
                <a:latin typeface="Times New Roman"/>
                <a:ea typeface="Times New Roman"/>
              </a:rPr>
              <a:t>tenez</a:t>
            </a:r>
            <a:r>
              <a:rPr lang="en-US" dirty="0" smtClean="0">
                <a:effectLst/>
                <a:latin typeface="Times New Roman"/>
                <a:ea typeface="Times New Roman"/>
              </a:rPr>
              <a:t>, which can be translated as "hold!", "receive!" or "take!", an </a:t>
            </a:r>
            <a:r>
              <a:rPr lang="en-US" u="none" strike="noStrike" dirty="0" smtClean="0">
                <a:solidFill>
                  <a:srgbClr val="0000FF"/>
                </a:solidFill>
                <a:effectLst/>
                <a:latin typeface="Times New Roman"/>
                <a:ea typeface="Times New Roman"/>
                <a:cs typeface="Times New Roman"/>
                <a:hlinkClick r:id="rId4" tooltip="Interjection"/>
              </a:rPr>
              <a:t>interjection</a:t>
            </a:r>
            <a:r>
              <a:rPr lang="en-US" dirty="0" smtClean="0">
                <a:effectLst/>
                <a:latin typeface="Times New Roman"/>
                <a:ea typeface="Times New Roman"/>
              </a:rPr>
              <a:t> used as a call from the server to his opponent.</a:t>
            </a:r>
            <a:r>
              <a:rPr lang="en-US" baseline="30000" dirty="0" smtClean="0">
                <a:effectLst/>
                <a:latin typeface="Times New Roman"/>
                <a:ea typeface="Times New Roman"/>
              </a:rPr>
              <a:t> </a:t>
            </a:r>
            <a:r>
              <a:rPr lang="en-US" dirty="0" smtClean="0">
                <a:effectLst/>
                <a:latin typeface="Times New Roman"/>
                <a:ea typeface="Times New Roman"/>
              </a:rPr>
              <a:t>It was popular in England and France, although the game was only played indoors where the ball could be hit off the wall. </a:t>
            </a:r>
            <a:r>
              <a:rPr lang="en-US" u="none" strike="noStrike" dirty="0" smtClean="0">
                <a:solidFill>
                  <a:srgbClr val="0000FF"/>
                </a:solidFill>
                <a:effectLst/>
                <a:latin typeface="Times New Roman"/>
                <a:ea typeface="Times New Roman"/>
                <a:cs typeface="Times New Roman"/>
                <a:hlinkClick r:id="rId5" tooltip="Henry VIII of England"/>
              </a:rPr>
              <a:t>Henry </a:t>
            </a:r>
            <a:r>
              <a:rPr lang="en-US" dirty="0" smtClean="0">
                <a:effectLst/>
                <a:latin typeface="Times New Roman"/>
                <a:ea typeface="Times New Roman"/>
              </a:rPr>
              <a:t> was a big follower of this game, which is now known as </a:t>
            </a:r>
            <a:r>
              <a:rPr lang="en-US" u="none" strike="noStrike" dirty="0" smtClean="0">
                <a:solidFill>
                  <a:srgbClr val="0000FF"/>
                </a:solidFill>
                <a:effectLst/>
                <a:latin typeface="Times New Roman"/>
                <a:ea typeface="Times New Roman"/>
                <a:cs typeface="Times New Roman"/>
                <a:hlinkClick r:id="rId6" tooltip="Real tennis"/>
              </a:rPr>
              <a:t>real tennis</a:t>
            </a:r>
            <a:r>
              <a:rPr lang="en-US" dirty="0" smtClean="0">
                <a:effectLst/>
                <a:latin typeface="Times New Roman"/>
                <a:ea typeface="Times New Roman"/>
              </a:rPr>
              <a:t> </a:t>
            </a:r>
            <a:endParaRPr lang="en-GB" dirty="0"/>
          </a:p>
        </p:txBody>
      </p:sp>
    </p:spTree>
    <p:extLst>
      <p:ext uri="{BB962C8B-B14F-4D97-AF65-F5344CB8AC3E}">
        <p14:creationId xmlns:p14="http://schemas.microsoft.com/office/powerpoint/2010/main" val="2455231498"/>
      </p:ext>
    </p:extLst>
  </p:cSld>
  <p:clrMapOvr>
    <a:masterClrMapping/>
  </p:clrMapOvr>
  <mc:AlternateContent xmlns:mc="http://schemas.openxmlformats.org/markup-compatibility/2006" xmlns:p14="http://schemas.microsoft.com/office/powerpoint/2010/main">
    <mc:Choice Requires="p14">
      <p:transition spd="slow" p14:dur="900">
        <p14:warp dir="in"/>
      </p:transition>
    </mc:Choice>
    <mc:Fallback xmlns="">
      <p:transition spd="slow">
        <p:fade/>
      </p:transition>
    </mc:Fallback>
  </mc:AlternateContent>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2657"/>
            <a:ext cx="7772400" cy="1080119"/>
          </a:xfrm>
        </p:spPr>
        <p:txBody>
          <a:bodyPr>
            <a:normAutofit fontScale="90000"/>
          </a:bodyPr>
          <a:lstStyle/>
          <a:p>
            <a:pPr lvl="0">
              <a:lnSpc>
                <a:spcPct val="150000"/>
              </a:lnSpc>
              <a:spcBef>
                <a:spcPct val="20000"/>
              </a:spcBef>
            </a:pPr>
            <a:r>
              <a:rPr lang="en-GB" sz="1000" b="1" dirty="0" smtClean="0">
                <a:solidFill>
                  <a:srgbClr val="000000"/>
                </a:solidFill>
                <a:latin typeface="Times New Roman"/>
                <a:ea typeface="Calibri"/>
                <a:cs typeface="+mn-cs"/>
              </a:rPr>
              <a:t/>
            </a:r>
            <a:br>
              <a:rPr lang="en-GB" sz="1000" b="1" dirty="0" smtClean="0">
                <a:solidFill>
                  <a:srgbClr val="000000"/>
                </a:solidFill>
                <a:latin typeface="Times New Roman"/>
                <a:ea typeface="Calibri"/>
                <a:cs typeface="+mn-cs"/>
              </a:rPr>
            </a:br>
            <a:r>
              <a:rPr lang="en-GB" sz="1000" b="1" dirty="0">
                <a:solidFill>
                  <a:srgbClr val="000000"/>
                </a:solidFill>
                <a:latin typeface="Times New Roman"/>
                <a:ea typeface="Calibri"/>
                <a:cs typeface="+mn-cs"/>
              </a:rPr>
              <a:t/>
            </a:r>
            <a:br>
              <a:rPr lang="en-GB" sz="1000" b="1" dirty="0">
                <a:solidFill>
                  <a:srgbClr val="000000"/>
                </a:solidFill>
                <a:latin typeface="Times New Roman"/>
                <a:ea typeface="Calibri"/>
                <a:cs typeface="+mn-cs"/>
              </a:rPr>
            </a:br>
            <a:r>
              <a:rPr lang="en-GB" sz="1000" b="1" dirty="0" smtClean="0">
                <a:solidFill>
                  <a:srgbClr val="000000"/>
                </a:solidFill>
                <a:latin typeface="Times New Roman"/>
                <a:ea typeface="Calibri"/>
                <a:cs typeface="+mn-cs"/>
              </a:rPr>
              <a:t/>
            </a:r>
            <a:br>
              <a:rPr lang="en-GB" sz="1000" b="1" dirty="0" smtClean="0">
                <a:solidFill>
                  <a:srgbClr val="000000"/>
                </a:solidFill>
                <a:latin typeface="Times New Roman"/>
                <a:ea typeface="Calibri"/>
                <a:cs typeface="+mn-cs"/>
              </a:rPr>
            </a:br>
            <a:r>
              <a:rPr lang="en-GB" sz="1000" b="1" dirty="0">
                <a:solidFill>
                  <a:srgbClr val="000000"/>
                </a:solidFill>
                <a:latin typeface="Times New Roman"/>
                <a:ea typeface="Calibri"/>
                <a:cs typeface="+mn-cs"/>
              </a:rPr>
              <a:t/>
            </a:r>
            <a:br>
              <a:rPr lang="en-GB" sz="1000" b="1" dirty="0">
                <a:solidFill>
                  <a:srgbClr val="000000"/>
                </a:solidFill>
                <a:latin typeface="Times New Roman"/>
                <a:ea typeface="Calibri"/>
                <a:cs typeface="+mn-cs"/>
              </a:rPr>
            </a:br>
            <a:r>
              <a:rPr lang="en-GB" sz="2200" b="1" dirty="0" smtClean="0">
                <a:solidFill>
                  <a:srgbClr val="00FF00"/>
                </a:solidFill>
                <a:latin typeface="Times New Roman"/>
                <a:ea typeface="Calibri"/>
                <a:cs typeface="+mn-cs"/>
              </a:rPr>
              <a:t>C</a:t>
            </a:r>
            <a:r>
              <a:rPr lang="en-GB" sz="2200" b="1" dirty="0">
                <a:solidFill>
                  <a:srgbClr val="00FF00"/>
                </a:solidFill>
                <a:latin typeface="Times New Roman"/>
                <a:ea typeface="Calibri"/>
                <a:cs typeface="+mn-cs"/>
              </a:rPr>
              <a:t>. Strokes </a:t>
            </a:r>
            <a:r>
              <a:rPr lang="en-GB" sz="2200" dirty="0">
                <a:solidFill>
                  <a:srgbClr val="00FF00"/>
                </a:solidFill>
                <a:latin typeface="Times New Roman"/>
                <a:ea typeface="Calibri"/>
                <a:cs typeface="+mn-cs"/>
              </a:rPr>
              <a:t/>
            </a:r>
            <a:br>
              <a:rPr lang="en-GB" sz="2200" dirty="0">
                <a:solidFill>
                  <a:srgbClr val="00FF00"/>
                </a:solidFill>
                <a:latin typeface="Times New Roman"/>
                <a:ea typeface="Calibri"/>
                <a:cs typeface="+mn-cs"/>
              </a:rPr>
            </a:br>
            <a:endParaRPr lang="en-GB" sz="8900" dirty="0">
              <a:solidFill>
                <a:srgbClr val="00FF00"/>
              </a:solidFill>
            </a:endParaRPr>
          </a:p>
        </p:txBody>
      </p:sp>
      <p:sp>
        <p:nvSpPr>
          <p:cNvPr id="3" name="Subtitle 2"/>
          <p:cNvSpPr>
            <a:spLocks noGrp="1"/>
          </p:cNvSpPr>
          <p:nvPr>
            <p:ph type="subTitle" idx="1"/>
          </p:nvPr>
        </p:nvSpPr>
        <p:spPr>
          <a:xfrm>
            <a:off x="179512" y="692696"/>
            <a:ext cx="8856984" cy="6165304"/>
          </a:xfrm>
        </p:spPr>
        <p:txBody>
          <a:bodyPr>
            <a:normAutofit fontScale="77500" lnSpcReduction="20000"/>
          </a:bodyPr>
          <a:lstStyle/>
          <a:p>
            <a:pPr>
              <a:lnSpc>
                <a:spcPct val="150000"/>
              </a:lnSpc>
              <a:spcAft>
                <a:spcPts val="0"/>
              </a:spcAft>
            </a:pPr>
            <a:r>
              <a:rPr lang="en-GB" sz="800" dirty="0">
                <a:solidFill>
                  <a:srgbClr val="000000"/>
                </a:solidFill>
                <a:latin typeface="Times New Roman"/>
                <a:ea typeface="Calibri"/>
              </a:rPr>
              <a:t> </a:t>
            </a:r>
            <a:endParaRPr lang="en-GB" dirty="0">
              <a:solidFill>
                <a:srgbClr val="000000"/>
              </a:solidFill>
              <a:latin typeface="Times New Roman"/>
              <a:ea typeface="Calibri"/>
            </a:endParaRPr>
          </a:p>
          <a:p>
            <a:pPr>
              <a:lnSpc>
                <a:spcPct val="150000"/>
              </a:lnSpc>
              <a:spcAft>
                <a:spcPts val="0"/>
              </a:spcAft>
            </a:pPr>
            <a:r>
              <a:rPr lang="en-GB" dirty="0">
                <a:solidFill>
                  <a:srgbClr val="000000"/>
                </a:solidFill>
                <a:latin typeface="Times New Roman"/>
                <a:ea typeface="Calibri"/>
              </a:rPr>
              <a:t>By using the same motion for all shots, the opponent is unable to detect what shot you are going to make until the bird is actually hit. A good wrist action allows more power and control with much less effort. A forehand stroke is one from the dominant side; the backhand stroke is from the non-dominant side. The racket is swung back, the arm is bent with the elbow up, the wrist is cocked, and the body weight is placed on the back foot. From this position, the stroke is made by throwing the hand at the point of contact between bird and racket with weight being transferred to the forward foot. If possible, shots should be made with an overhand stroke. </a:t>
            </a:r>
          </a:p>
          <a:p>
            <a:endParaRPr lang="en-GB" dirty="0"/>
          </a:p>
        </p:txBody>
      </p:sp>
    </p:spTree>
    <p:extLst>
      <p:ext uri="{BB962C8B-B14F-4D97-AF65-F5344CB8AC3E}">
        <p14:creationId xmlns:p14="http://schemas.microsoft.com/office/powerpoint/2010/main" val="171908154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96751"/>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980728"/>
            <a:ext cx="8712968" cy="5760640"/>
          </a:xfrm>
        </p:spPr>
        <p:txBody>
          <a:bodyPr>
            <a:normAutofit fontScale="70000" lnSpcReduction="20000"/>
          </a:bodyPr>
          <a:lstStyle/>
          <a:p>
            <a:pPr>
              <a:lnSpc>
                <a:spcPct val="150000"/>
              </a:lnSpc>
              <a:spcAft>
                <a:spcPts val="135"/>
              </a:spcAft>
            </a:pPr>
            <a:r>
              <a:rPr lang="en-GB" dirty="0">
                <a:solidFill>
                  <a:srgbClr val="000000"/>
                </a:solidFill>
                <a:latin typeface="Times New Roman"/>
                <a:ea typeface="Calibri"/>
              </a:rPr>
              <a:t>1. </a:t>
            </a:r>
            <a:r>
              <a:rPr lang="en-GB" b="1" dirty="0">
                <a:solidFill>
                  <a:srgbClr val="000000"/>
                </a:solidFill>
                <a:latin typeface="Times New Roman"/>
                <a:ea typeface="Calibri"/>
              </a:rPr>
              <a:t>Clear – </a:t>
            </a:r>
            <a:r>
              <a:rPr lang="en-GB" dirty="0">
                <a:solidFill>
                  <a:srgbClr val="000000"/>
                </a:solidFill>
                <a:latin typeface="Times New Roman"/>
                <a:ea typeface="Calibri"/>
              </a:rPr>
              <a:t>a shot used to drive your opponent away from the net or forecourt or to slow the game. The bird should fly above the opponent’s reach and fall within one foot of the baseline. </a:t>
            </a:r>
          </a:p>
          <a:p>
            <a:pPr>
              <a:lnSpc>
                <a:spcPct val="150000"/>
              </a:lnSpc>
              <a:spcAft>
                <a:spcPts val="135"/>
              </a:spcAft>
            </a:pPr>
            <a:r>
              <a:rPr lang="en-GB" dirty="0">
                <a:solidFill>
                  <a:srgbClr val="000000"/>
                </a:solidFill>
                <a:latin typeface="Times New Roman"/>
                <a:ea typeface="Calibri"/>
              </a:rPr>
              <a:t>2. </a:t>
            </a:r>
            <a:r>
              <a:rPr lang="en-GB" b="1" dirty="0">
                <a:solidFill>
                  <a:srgbClr val="000000"/>
                </a:solidFill>
                <a:latin typeface="Times New Roman"/>
                <a:ea typeface="Calibri"/>
              </a:rPr>
              <a:t>Smash – </a:t>
            </a:r>
            <a:r>
              <a:rPr lang="en-GB" dirty="0">
                <a:solidFill>
                  <a:srgbClr val="000000"/>
                </a:solidFill>
                <a:latin typeface="Times New Roman"/>
                <a:ea typeface="Calibri"/>
              </a:rPr>
              <a:t>an attacking shot made at the limit of one’s upward reach and slightly in front of the shoulder. At the moment of contact, the arm and wrist come down forcibly. </a:t>
            </a:r>
          </a:p>
          <a:p>
            <a:pPr>
              <a:lnSpc>
                <a:spcPct val="150000"/>
              </a:lnSpc>
              <a:spcAft>
                <a:spcPts val="135"/>
              </a:spcAft>
            </a:pPr>
            <a:r>
              <a:rPr lang="en-GB" dirty="0">
                <a:solidFill>
                  <a:srgbClr val="000000"/>
                </a:solidFill>
                <a:latin typeface="Times New Roman"/>
                <a:ea typeface="Calibri"/>
              </a:rPr>
              <a:t>3. </a:t>
            </a:r>
            <a:r>
              <a:rPr lang="en-GB" b="1" dirty="0">
                <a:solidFill>
                  <a:srgbClr val="000000"/>
                </a:solidFill>
                <a:latin typeface="Times New Roman"/>
                <a:ea typeface="Calibri"/>
              </a:rPr>
              <a:t>Drive </a:t>
            </a:r>
            <a:r>
              <a:rPr lang="en-GB" dirty="0">
                <a:solidFill>
                  <a:srgbClr val="000000"/>
                </a:solidFill>
                <a:latin typeface="Times New Roman"/>
                <a:ea typeface="Calibri"/>
              </a:rPr>
              <a:t>– A flat shot kept as low as possible and is second only to the smash as an attacking shot. </a:t>
            </a:r>
          </a:p>
          <a:p>
            <a:pPr>
              <a:lnSpc>
                <a:spcPct val="150000"/>
              </a:lnSpc>
              <a:spcAft>
                <a:spcPts val="135"/>
              </a:spcAft>
            </a:pPr>
            <a:r>
              <a:rPr lang="en-GB" dirty="0">
                <a:solidFill>
                  <a:srgbClr val="000000"/>
                </a:solidFill>
                <a:latin typeface="Times New Roman"/>
                <a:ea typeface="Calibri"/>
              </a:rPr>
              <a:t>4. </a:t>
            </a:r>
            <a:r>
              <a:rPr lang="en-GB" b="1" dirty="0">
                <a:solidFill>
                  <a:srgbClr val="000000"/>
                </a:solidFill>
                <a:latin typeface="Times New Roman"/>
                <a:ea typeface="Calibri"/>
              </a:rPr>
              <a:t>Drop Shot </a:t>
            </a:r>
            <a:r>
              <a:rPr lang="en-GB" dirty="0">
                <a:solidFill>
                  <a:srgbClr val="000000"/>
                </a:solidFill>
                <a:latin typeface="Times New Roman"/>
                <a:ea typeface="Calibri"/>
              </a:rPr>
              <a:t>– any shot that drops immediately after crossing the net. The descent of the bird is controlled with little follow-through. </a:t>
            </a:r>
          </a:p>
          <a:p>
            <a:pPr>
              <a:lnSpc>
                <a:spcPct val="150000"/>
              </a:lnSpc>
              <a:spcAft>
                <a:spcPts val="0"/>
              </a:spcAft>
            </a:pPr>
            <a:r>
              <a:rPr lang="en-GB" dirty="0">
                <a:solidFill>
                  <a:srgbClr val="000000"/>
                </a:solidFill>
                <a:latin typeface="Times New Roman"/>
                <a:ea typeface="Calibri"/>
              </a:rPr>
              <a:t>5. </a:t>
            </a:r>
            <a:r>
              <a:rPr lang="en-GB" b="1" dirty="0">
                <a:solidFill>
                  <a:srgbClr val="000000"/>
                </a:solidFill>
                <a:latin typeface="Times New Roman"/>
                <a:ea typeface="Calibri"/>
              </a:rPr>
              <a:t>Net Shot </a:t>
            </a:r>
            <a:r>
              <a:rPr lang="en-GB" dirty="0">
                <a:solidFill>
                  <a:srgbClr val="000000"/>
                </a:solidFill>
                <a:latin typeface="Times New Roman"/>
                <a:ea typeface="Calibri"/>
              </a:rPr>
              <a:t>– any shot played as near to the net as possible, controlled by wrist and forearm. The hairpin shot is an example of a net shot. </a:t>
            </a:r>
          </a:p>
          <a:p>
            <a:endParaRPr lang="en-GB" dirty="0"/>
          </a:p>
        </p:txBody>
      </p:sp>
    </p:spTree>
    <p:extLst>
      <p:ext uri="{BB962C8B-B14F-4D97-AF65-F5344CB8AC3E}">
        <p14:creationId xmlns:p14="http://schemas.microsoft.com/office/powerpoint/2010/main" val="316061799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988839"/>
          </a:xfrm>
        </p:spPr>
        <p:txBody>
          <a:bodyPr>
            <a:normAutofit fontScale="90000"/>
          </a:bodyPr>
          <a:lstStyle/>
          <a:p>
            <a:pPr lvl="0">
              <a:lnSpc>
                <a:spcPct val="150000"/>
              </a:lnSpc>
              <a:spcBef>
                <a:spcPct val="20000"/>
              </a:spcBef>
            </a:pP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800" b="1" dirty="0" smtClean="0">
                <a:solidFill>
                  <a:srgbClr val="000000"/>
                </a:solidFill>
                <a:latin typeface="Times New Roman"/>
                <a:ea typeface="Calibri"/>
                <a:cs typeface="+mn-cs"/>
              </a:rPr>
              <a:t/>
            </a:r>
            <a:br>
              <a:rPr lang="en-GB" sz="800" b="1" dirty="0" smtClean="0">
                <a:solidFill>
                  <a:srgbClr val="000000"/>
                </a:solidFill>
                <a:latin typeface="Times New Roman"/>
                <a:ea typeface="Calibri"/>
                <a:cs typeface="+mn-cs"/>
              </a:rPr>
            </a:br>
            <a:r>
              <a:rPr lang="en-GB" sz="800" b="1" dirty="0">
                <a:solidFill>
                  <a:srgbClr val="000000"/>
                </a:solidFill>
                <a:latin typeface="Times New Roman"/>
                <a:ea typeface="Calibri"/>
                <a:cs typeface="+mn-cs"/>
              </a:rPr>
              <a:t/>
            </a:r>
            <a:br>
              <a:rPr lang="en-GB" sz="800" b="1" dirty="0">
                <a:solidFill>
                  <a:srgbClr val="000000"/>
                </a:solidFill>
                <a:latin typeface="Times New Roman"/>
                <a:ea typeface="Calibri"/>
                <a:cs typeface="+mn-cs"/>
              </a:rPr>
            </a:br>
            <a:r>
              <a:rPr lang="en-GB" sz="2700" b="1" dirty="0" smtClean="0">
                <a:solidFill>
                  <a:srgbClr val="00FF00"/>
                </a:solidFill>
                <a:latin typeface="Times New Roman"/>
                <a:ea typeface="Calibri"/>
                <a:cs typeface="+mn-cs"/>
              </a:rPr>
              <a:t>D</a:t>
            </a:r>
            <a:r>
              <a:rPr lang="en-GB" sz="2700" b="1" dirty="0">
                <a:solidFill>
                  <a:srgbClr val="00FF00"/>
                </a:solidFill>
                <a:latin typeface="Times New Roman"/>
                <a:ea typeface="Calibri"/>
                <a:cs typeface="+mn-cs"/>
              </a:rPr>
              <a:t>. Serves </a:t>
            </a:r>
            <a:r>
              <a:rPr lang="en-GB" sz="2700" dirty="0">
                <a:solidFill>
                  <a:srgbClr val="000000"/>
                </a:solidFill>
                <a:latin typeface="Times New Roman"/>
                <a:ea typeface="Calibri"/>
                <a:cs typeface="+mn-cs"/>
              </a:rPr>
              <a:t/>
            </a:r>
            <a:br>
              <a:rPr lang="en-GB" sz="2700" dirty="0">
                <a:solidFill>
                  <a:srgbClr val="000000"/>
                </a:solidFill>
                <a:latin typeface="Times New Roman"/>
                <a:ea typeface="Calibri"/>
                <a:cs typeface="+mn-cs"/>
              </a:rPr>
            </a:br>
            <a:endParaRPr lang="en-GB" sz="16700" dirty="0"/>
          </a:p>
        </p:txBody>
      </p:sp>
      <p:sp>
        <p:nvSpPr>
          <p:cNvPr id="3" name="Subtitle 2"/>
          <p:cNvSpPr>
            <a:spLocks noGrp="1"/>
          </p:cNvSpPr>
          <p:nvPr>
            <p:ph type="subTitle" idx="1"/>
          </p:nvPr>
        </p:nvSpPr>
        <p:spPr>
          <a:xfrm>
            <a:off x="539552" y="692696"/>
            <a:ext cx="8208912" cy="5904656"/>
          </a:xfrm>
        </p:spPr>
        <p:txBody>
          <a:bodyPr>
            <a:normAutofit fontScale="55000" lnSpcReduction="20000"/>
          </a:bodyPr>
          <a:lstStyle/>
          <a:p>
            <a:pPr>
              <a:lnSpc>
                <a:spcPct val="150000"/>
              </a:lnSpc>
              <a:spcAft>
                <a:spcPts val="135"/>
              </a:spcAft>
            </a:pPr>
            <a:r>
              <a:rPr lang="en-GB" sz="4400" dirty="0" smtClean="0">
                <a:solidFill>
                  <a:srgbClr val="000000"/>
                </a:solidFill>
                <a:latin typeface="Times New Roman"/>
                <a:ea typeface="Calibri"/>
              </a:rPr>
              <a:t>1</a:t>
            </a:r>
            <a:r>
              <a:rPr lang="en-GB" sz="4400" dirty="0">
                <a:solidFill>
                  <a:srgbClr val="000000"/>
                </a:solidFill>
                <a:latin typeface="Times New Roman"/>
                <a:ea typeface="Calibri"/>
              </a:rPr>
              <a:t>. </a:t>
            </a:r>
            <a:r>
              <a:rPr lang="en-GB" sz="4400" b="1" dirty="0">
                <a:solidFill>
                  <a:srgbClr val="000000"/>
                </a:solidFill>
                <a:latin typeface="Times New Roman"/>
                <a:ea typeface="Calibri"/>
              </a:rPr>
              <a:t>High and deep </a:t>
            </a:r>
            <a:r>
              <a:rPr lang="en-GB" sz="4400" dirty="0">
                <a:solidFill>
                  <a:srgbClr val="000000"/>
                </a:solidFill>
                <a:latin typeface="Times New Roman"/>
                <a:ea typeface="Calibri"/>
              </a:rPr>
              <a:t>(singles) – take a position near and on the proper side of the </a:t>
            </a:r>
            <a:r>
              <a:rPr lang="en-GB" sz="4400" dirty="0" err="1">
                <a:solidFill>
                  <a:srgbClr val="000000"/>
                </a:solidFill>
                <a:latin typeface="Times New Roman"/>
                <a:ea typeface="Calibri"/>
              </a:rPr>
              <a:t>center</a:t>
            </a:r>
            <a:r>
              <a:rPr lang="en-GB" sz="4400" dirty="0">
                <a:solidFill>
                  <a:srgbClr val="000000"/>
                </a:solidFill>
                <a:latin typeface="Times New Roman"/>
                <a:ea typeface="Calibri"/>
              </a:rPr>
              <a:t> line and about four feet behind the short service line. Drop the bird on the racket side and swing the racket forward. </a:t>
            </a:r>
          </a:p>
          <a:p>
            <a:pPr>
              <a:lnSpc>
                <a:spcPct val="150000"/>
              </a:lnSpc>
              <a:spcAft>
                <a:spcPts val="135"/>
              </a:spcAft>
            </a:pPr>
            <a:r>
              <a:rPr lang="en-GB" sz="4400" dirty="0">
                <a:solidFill>
                  <a:srgbClr val="000000"/>
                </a:solidFill>
                <a:latin typeface="Times New Roman"/>
                <a:ea typeface="Calibri"/>
              </a:rPr>
              <a:t>2. </a:t>
            </a:r>
            <a:r>
              <a:rPr lang="en-GB" sz="4400" b="1" dirty="0">
                <a:solidFill>
                  <a:srgbClr val="000000"/>
                </a:solidFill>
                <a:latin typeface="Times New Roman"/>
                <a:ea typeface="Calibri"/>
              </a:rPr>
              <a:t>Low and short </a:t>
            </a:r>
            <a:r>
              <a:rPr lang="en-GB" sz="4400" dirty="0">
                <a:solidFill>
                  <a:srgbClr val="000000"/>
                </a:solidFill>
                <a:latin typeface="Times New Roman"/>
                <a:ea typeface="Calibri"/>
              </a:rPr>
              <a:t>(doubles) – take a position closer to the front service line. The racket is swung forward with little follow-through. </a:t>
            </a:r>
          </a:p>
          <a:p>
            <a:pPr>
              <a:lnSpc>
                <a:spcPct val="150000"/>
              </a:lnSpc>
              <a:spcAft>
                <a:spcPts val="0"/>
              </a:spcAft>
            </a:pPr>
            <a:r>
              <a:rPr lang="en-GB" sz="4400" dirty="0">
                <a:solidFill>
                  <a:srgbClr val="000000"/>
                </a:solidFill>
                <a:latin typeface="Times New Roman"/>
                <a:ea typeface="Calibri"/>
              </a:rPr>
              <a:t>3. </a:t>
            </a:r>
            <a:r>
              <a:rPr lang="en-GB" sz="4400" b="1" dirty="0">
                <a:solidFill>
                  <a:srgbClr val="000000"/>
                </a:solidFill>
                <a:latin typeface="Times New Roman"/>
                <a:ea typeface="Calibri"/>
              </a:rPr>
              <a:t>Drive </a:t>
            </a:r>
            <a:r>
              <a:rPr lang="en-GB" sz="4400" dirty="0">
                <a:solidFill>
                  <a:srgbClr val="000000"/>
                </a:solidFill>
                <a:latin typeface="Times New Roman"/>
                <a:ea typeface="Calibri"/>
              </a:rPr>
              <a:t>(flick) – a quick snap of the wrist in the backhand grip with the bird held directly in front of the body. The bird travels in a direct line at the receiver. </a:t>
            </a:r>
          </a:p>
          <a:p>
            <a:pPr>
              <a:lnSpc>
                <a:spcPct val="150000"/>
              </a:lnSpc>
              <a:spcAft>
                <a:spcPts val="0"/>
              </a:spcAft>
            </a:pPr>
            <a:r>
              <a:rPr lang="en-GB" sz="4400" dirty="0">
                <a:solidFill>
                  <a:srgbClr val="000000"/>
                </a:solidFill>
                <a:latin typeface="Times New Roman"/>
                <a:ea typeface="Calibri"/>
              </a:rPr>
              <a:t> </a:t>
            </a:r>
          </a:p>
          <a:p>
            <a:endParaRPr lang="en-GB" dirty="0"/>
          </a:p>
        </p:txBody>
      </p:sp>
    </p:spTree>
    <p:extLst>
      <p:ext uri="{BB962C8B-B14F-4D97-AF65-F5344CB8AC3E}">
        <p14:creationId xmlns:p14="http://schemas.microsoft.com/office/powerpoint/2010/main" val="273980859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259632" y="332656"/>
            <a:ext cx="7772400" cy="1470025"/>
          </a:xfrm>
        </p:spPr>
        <p:txBody>
          <a:bodyPr/>
          <a:lstStyle/>
          <a:p>
            <a:r>
              <a:rPr lang="en-GB" dirty="0">
                <a:solidFill>
                  <a:srgbClr val="00FF00"/>
                </a:solidFill>
                <a:latin typeface="Algerian" panose="04020705040A02060702" pitchFamily="82" charset="0"/>
                <a:ea typeface="Calibri"/>
                <a:cs typeface="Times New Roman"/>
              </a:rPr>
              <a:t>Flight patterns</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p:txBody>
          <a:bodyPr/>
          <a:lstStyle/>
          <a:p>
            <a:endParaRPr lang="en-GB" dirty="0"/>
          </a:p>
        </p:txBody>
      </p:sp>
      <p:pic>
        <p:nvPicPr>
          <p:cNvPr id="4" name="Picture 3"/>
          <p:cNvPicPr/>
          <p:nvPr/>
        </p:nvPicPr>
        <p:blipFill>
          <a:blip r:embed="rId2">
            <a:extLst>
              <a:ext uri="{28A0092B-C50C-407E-A947-70E740481C1C}">
                <a14:useLocalDpi xmlns:a14="http://schemas.microsoft.com/office/drawing/2010/main" val="0"/>
              </a:ext>
            </a:extLst>
          </a:blip>
          <a:srcRect/>
          <a:stretch>
            <a:fillRect/>
          </a:stretch>
        </p:blipFill>
        <p:spPr bwMode="auto">
          <a:xfrm>
            <a:off x="827585" y="1484784"/>
            <a:ext cx="7848872" cy="4824536"/>
          </a:xfrm>
          <a:prstGeom prst="rect">
            <a:avLst/>
          </a:prstGeom>
          <a:noFill/>
          <a:ln>
            <a:noFill/>
          </a:ln>
        </p:spPr>
      </p:pic>
    </p:spTree>
    <p:extLst>
      <p:ext uri="{BB962C8B-B14F-4D97-AF65-F5344CB8AC3E}">
        <p14:creationId xmlns:p14="http://schemas.microsoft.com/office/powerpoint/2010/main" val="53294143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24743"/>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539552" y="980728"/>
            <a:ext cx="8136904" cy="5184576"/>
          </a:xfrm>
        </p:spPr>
        <p:txBody>
          <a:bodyPr>
            <a:normAutofit/>
          </a:bodyPr>
          <a:lstStyle/>
          <a:p>
            <a:pPr algn="l">
              <a:lnSpc>
                <a:spcPct val="150000"/>
              </a:lnSpc>
              <a:spcAft>
                <a:spcPts val="0"/>
              </a:spcAft>
            </a:pPr>
            <a:r>
              <a:rPr lang="en-GB" sz="2400" dirty="0">
                <a:solidFill>
                  <a:srgbClr val="000000"/>
                </a:solidFill>
                <a:latin typeface="Times New Roman"/>
                <a:ea typeface="Calibri"/>
              </a:rPr>
              <a:t>A = underhand clear/high single </a:t>
            </a:r>
            <a:r>
              <a:rPr lang="en-GB" sz="2400" dirty="0" smtClean="0">
                <a:solidFill>
                  <a:srgbClr val="000000"/>
                </a:solidFill>
                <a:latin typeface="Times New Roman"/>
                <a:ea typeface="Calibri"/>
              </a:rPr>
              <a:t>serve     </a:t>
            </a:r>
            <a:r>
              <a:rPr lang="en-GB" sz="2800" dirty="0" smtClean="0">
                <a:solidFill>
                  <a:srgbClr val="000000"/>
                </a:solidFill>
                <a:latin typeface="Times New Roman"/>
                <a:ea typeface="Calibri"/>
              </a:rPr>
              <a:t>F = hairpin net shot</a:t>
            </a:r>
          </a:p>
          <a:p>
            <a:pPr algn="l">
              <a:lnSpc>
                <a:spcPct val="150000"/>
              </a:lnSpc>
              <a:spcAft>
                <a:spcPts val="0"/>
              </a:spcAft>
            </a:pPr>
            <a:r>
              <a:rPr lang="en-GB" dirty="0" smtClean="0">
                <a:solidFill>
                  <a:srgbClr val="000000"/>
                </a:solidFill>
                <a:latin typeface="Times New Roman"/>
                <a:ea typeface="Calibri"/>
              </a:rPr>
              <a:t>B </a:t>
            </a:r>
            <a:r>
              <a:rPr lang="en-GB" dirty="0">
                <a:solidFill>
                  <a:srgbClr val="000000"/>
                </a:solidFill>
                <a:latin typeface="Times New Roman"/>
                <a:ea typeface="Calibri"/>
              </a:rPr>
              <a:t>= short serve                        </a:t>
            </a:r>
            <a:r>
              <a:rPr lang="en-GB" dirty="0" smtClean="0">
                <a:solidFill>
                  <a:srgbClr val="000000"/>
                </a:solidFill>
                <a:latin typeface="Times New Roman"/>
                <a:ea typeface="Calibri"/>
              </a:rPr>
              <a:t>   G </a:t>
            </a:r>
            <a:r>
              <a:rPr lang="en-GB" dirty="0">
                <a:solidFill>
                  <a:srgbClr val="000000"/>
                </a:solidFill>
                <a:latin typeface="Times New Roman"/>
                <a:ea typeface="Calibri"/>
              </a:rPr>
              <a:t>= smash </a:t>
            </a:r>
            <a:endParaRPr lang="en-GB" dirty="0" smtClean="0">
              <a:solidFill>
                <a:srgbClr val="000000"/>
              </a:solidFill>
              <a:latin typeface="Times New Roman"/>
              <a:ea typeface="Calibri"/>
            </a:endParaRPr>
          </a:p>
          <a:p>
            <a:pPr algn="l">
              <a:lnSpc>
                <a:spcPct val="150000"/>
              </a:lnSpc>
              <a:spcAft>
                <a:spcPts val="0"/>
              </a:spcAft>
            </a:pPr>
            <a:r>
              <a:rPr lang="en-GB" dirty="0" smtClean="0">
                <a:solidFill>
                  <a:srgbClr val="000000"/>
                </a:solidFill>
                <a:latin typeface="Times New Roman"/>
                <a:ea typeface="Calibri"/>
              </a:rPr>
              <a:t>C </a:t>
            </a:r>
            <a:r>
              <a:rPr lang="en-GB" dirty="0">
                <a:solidFill>
                  <a:srgbClr val="000000"/>
                </a:solidFill>
                <a:latin typeface="Times New Roman"/>
                <a:ea typeface="Calibri"/>
              </a:rPr>
              <a:t>= underhand drop shot    </a:t>
            </a:r>
            <a:r>
              <a:rPr lang="en-GB" dirty="0" smtClean="0">
                <a:solidFill>
                  <a:srgbClr val="000000"/>
                </a:solidFill>
                <a:latin typeface="Times New Roman"/>
                <a:ea typeface="Calibri"/>
              </a:rPr>
              <a:t>  </a:t>
            </a:r>
            <a:r>
              <a:rPr lang="en-GB" sz="2800" dirty="0" smtClean="0">
                <a:solidFill>
                  <a:srgbClr val="000000"/>
                </a:solidFill>
                <a:latin typeface="Times New Roman"/>
                <a:ea typeface="Calibri"/>
              </a:rPr>
              <a:t>H </a:t>
            </a:r>
            <a:r>
              <a:rPr lang="en-GB" sz="2800" dirty="0">
                <a:solidFill>
                  <a:srgbClr val="000000"/>
                </a:solidFill>
                <a:latin typeface="Times New Roman"/>
                <a:ea typeface="Calibri"/>
              </a:rPr>
              <a:t>= overhead drop hot </a:t>
            </a:r>
            <a:r>
              <a:rPr lang="en-GB" dirty="0" smtClean="0">
                <a:solidFill>
                  <a:srgbClr val="000000"/>
                </a:solidFill>
                <a:latin typeface="Times New Roman"/>
                <a:ea typeface="Calibri"/>
              </a:rPr>
              <a:t>D </a:t>
            </a:r>
            <a:r>
              <a:rPr lang="en-GB" dirty="0">
                <a:solidFill>
                  <a:srgbClr val="000000"/>
                </a:solidFill>
                <a:latin typeface="Times New Roman"/>
                <a:ea typeface="Calibri"/>
              </a:rPr>
              <a:t>= overhead clear             </a:t>
            </a:r>
            <a:r>
              <a:rPr lang="en-GB" dirty="0" smtClean="0">
                <a:solidFill>
                  <a:srgbClr val="000000"/>
                </a:solidFill>
                <a:latin typeface="Times New Roman"/>
                <a:ea typeface="Calibri"/>
              </a:rPr>
              <a:t>     </a:t>
            </a:r>
            <a:r>
              <a:rPr lang="en-GB" dirty="0">
                <a:solidFill>
                  <a:srgbClr val="000000"/>
                </a:solidFill>
                <a:latin typeface="Times New Roman"/>
                <a:ea typeface="Calibri"/>
              </a:rPr>
              <a:t>I = net shot </a:t>
            </a:r>
          </a:p>
          <a:p>
            <a:pPr algn="l">
              <a:lnSpc>
                <a:spcPct val="150000"/>
              </a:lnSpc>
              <a:spcAft>
                <a:spcPts val="1000"/>
              </a:spcAft>
            </a:pPr>
            <a:r>
              <a:rPr lang="en-GB" dirty="0">
                <a:solidFill>
                  <a:schemeClr val="tx1"/>
                </a:solidFill>
                <a:latin typeface="Times New Roman"/>
                <a:ea typeface="Calibri"/>
                <a:cs typeface="Times New Roman"/>
              </a:rPr>
              <a:t>E = high doubles serve                </a:t>
            </a:r>
            <a:r>
              <a:rPr lang="en-GB" dirty="0" smtClean="0">
                <a:solidFill>
                  <a:schemeClr val="tx1"/>
                </a:solidFill>
                <a:latin typeface="Times New Roman"/>
                <a:ea typeface="Calibri"/>
                <a:cs typeface="Times New Roman"/>
              </a:rPr>
              <a:t> J </a:t>
            </a:r>
            <a:r>
              <a:rPr lang="en-GB" dirty="0">
                <a:solidFill>
                  <a:schemeClr val="tx1"/>
                </a:solidFill>
                <a:latin typeface="Times New Roman"/>
                <a:ea typeface="Calibri"/>
                <a:cs typeface="Times New Roman"/>
              </a:rPr>
              <a:t>= drive</a:t>
            </a:r>
            <a:endParaRPr lang="en-GB" sz="2800" dirty="0">
              <a:solidFill>
                <a:schemeClr val="tx1"/>
              </a:solidFill>
              <a:ea typeface="Calibri"/>
              <a:cs typeface="Times New Roman"/>
            </a:endParaRPr>
          </a:p>
          <a:p>
            <a:endParaRPr lang="en-GB" dirty="0"/>
          </a:p>
        </p:txBody>
      </p:sp>
    </p:spTree>
    <p:extLst>
      <p:ext uri="{BB962C8B-B14F-4D97-AF65-F5344CB8AC3E}">
        <p14:creationId xmlns:p14="http://schemas.microsoft.com/office/powerpoint/2010/main" val="34329114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412775"/>
          </a:xfrm>
        </p:spPr>
        <p:txBody>
          <a:bodyPr>
            <a:normAutofit fontScale="90000"/>
          </a:bodyPr>
          <a:lstStyle/>
          <a:p>
            <a:pPr lvl="0">
              <a:lnSpc>
                <a:spcPct val="150000"/>
              </a:lnSpc>
              <a:spcBef>
                <a:spcPct val="20000"/>
              </a:spcBef>
            </a:pPr>
            <a:r>
              <a:rPr lang="en-GB" sz="2700" b="1" dirty="0" smtClean="0">
                <a:solidFill>
                  <a:srgbClr val="00FF00"/>
                </a:solidFill>
                <a:latin typeface="Times New Roman"/>
                <a:ea typeface="Calibri"/>
                <a:cs typeface="+mn-cs"/>
              </a:rPr>
              <a:t/>
            </a:r>
            <a:br>
              <a:rPr lang="en-GB" sz="2700" b="1" dirty="0" smtClean="0">
                <a:solidFill>
                  <a:srgbClr val="00FF00"/>
                </a:solidFill>
                <a:latin typeface="Times New Roman"/>
                <a:ea typeface="Calibri"/>
                <a:cs typeface="+mn-cs"/>
              </a:rPr>
            </a:br>
            <a:r>
              <a:rPr lang="en-GB" sz="2700" b="1" dirty="0">
                <a:solidFill>
                  <a:srgbClr val="00FF00"/>
                </a:solidFill>
                <a:latin typeface="Times New Roman"/>
                <a:ea typeface="Calibri"/>
                <a:cs typeface="+mn-cs"/>
              </a:rPr>
              <a:t/>
            </a:r>
            <a:br>
              <a:rPr lang="en-GB" sz="2700" b="1" dirty="0">
                <a:solidFill>
                  <a:srgbClr val="00FF00"/>
                </a:solidFill>
                <a:latin typeface="Times New Roman"/>
                <a:ea typeface="Calibri"/>
                <a:cs typeface="+mn-cs"/>
              </a:rPr>
            </a:br>
            <a:r>
              <a:rPr lang="en-GB" sz="3600" b="1" dirty="0" smtClean="0">
                <a:solidFill>
                  <a:srgbClr val="00FF00"/>
                </a:solidFill>
                <a:latin typeface="Times New Roman"/>
                <a:ea typeface="Calibri"/>
                <a:cs typeface="+mn-cs"/>
              </a:rPr>
              <a:t>Playing </a:t>
            </a:r>
            <a:r>
              <a:rPr lang="en-GB" sz="3600" b="1" dirty="0">
                <a:solidFill>
                  <a:srgbClr val="00FF00"/>
                </a:solidFill>
                <a:latin typeface="Times New Roman"/>
                <a:ea typeface="Calibri"/>
                <a:cs typeface="+mn-cs"/>
              </a:rPr>
              <a:t>Strategy </a:t>
            </a:r>
            <a:r>
              <a:rPr lang="en-GB" sz="1200" dirty="0">
                <a:solidFill>
                  <a:srgbClr val="000000"/>
                </a:solidFill>
                <a:latin typeface="Times New Roman"/>
                <a:ea typeface="Calibri"/>
                <a:cs typeface="+mn-cs"/>
              </a:rPr>
              <a:t/>
            </a:r>
            <a:br>
              <a:rPr lang="en-GB" sz="1200" dirty="0">
                <a:solidFill>
                  <a:srgbClr val="000000"/>
                </a:solidFill>
                <a:latin typeface="Times New Roman"/>
                <a:ea typeface="Calibri"/>
                <a:cs typeface="+mn-cs"/>
              </a:rPr>
            </a:br>
            <a:endParaRPr lang="en-GB" sz="5300" dirty="0"/>
          </a:p>
        </p:txBody>
      </p:sp>
      <p:sp>
        <p:nvSpPr>
          <p:cNvPr id="3" name="Subtitle 2"/>
          <p:cNvSpPr>
            <a:spLocks noGrp="1"/>
          </p:cNvSpPr>
          <p:nvPr>
            <p:ph type="subTitle" idx="1"/>
          </p:nvPr>
        </p:nvSpPr>
        <p:spPr>
          <a:xfrm>
            <a:off x="251520" y="1196752"/>
            <a:ext cx="8784976" cy="5472608"/>
          </a:xfrm>
        </p:spPr>
        <p:txBody>
          <a:bodyPr>
            <a:normAutofit fontScale="77500" lnSpcReduction="20000"/>
          </a:bodyPr>
          <a:lstStyle/>
          <a:p>
            <a:pPr>
              <a:lnSpc>
                <a:spcPct val="150000"/>
              </a:lnSpc>
              <a:spcAft>
                <a:spcPts val="0"/>
              </a:spcAft>
            </a:pPr>
            <a:r>
              <a:rPr lang="en-GB" dirty="0" smtClean="0">
                <a:solidFill>
                  <a:srgbClr val="000000"/>
                </a:solidFill>
                <a:latin typeface="Times New Roman"/>
                <a:ea typeface="Calibri"/>
              </a:rPr>
              <a:t>A</a:t>
            </a:r>
            <a:r>
              <a:rPr lang="en-GB" dirty="0">
                <a:solidFill>
                  <a:srgbClr val="000000"/>
                </a:solidFill>
                <a:latin typeface="Times New Roman"/>
                <a:ea typeface="Calibri"/>
              </a:rPr>
              <a:t>. Singles – serve long most of the time. Return a high serve with a drop or clear. Build the game plan on a basis of alternate drop and clear shots, and then use the smash/drive as openings occur. Run your opponent from the front to back and from side to side of the court. </a:t>
            </a:r>
          </a:p>
          <a:p>
            <a:pPr>
              <a:lnSpc>
                <a:spcPct val="150000"/>
              </a:lnSpc>
              <a:spcAft>
                <a:spcPts val="0"/>
              </a:spcAft>
            </a:pPr>
            <a:r>
              <a:rPr lang="en-GB" dirty="0">
                <a:solidFill>
                  <a:srgbClr val="000000"/>
                </a:solidFill>
                <a:latin typeface="Times New Roman"/>
                <a:ea typeface="Calibri"/>
              </a:rPr>
              <a:t>B. Doubles – make shots, the return of which will leave an opening for your partner to play a winning shot. Never play a shot that leaves your partner open to smashes. Always make an attacking shot. This implies that all shots should be hit down. Most serves should be short and low. Attack short serves when receiving. </a:t>
            </a:r>
          </a:p>
          <a:p>
            <a:endParaRPr lang="en-GB" dirty="0"/>
          </a:p>
        </p:txBody>
      </p:sp>
    </p:spTree>
    <p:extLst>
      <p:ext uri="{BB962C8B-B14F-4D97-AF65-F5344CB8AC3E}">
        <p14:creationId xmlns:p14="http://schemas.microsoft.com/office/powerpoint/2010/main" val="230066003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649"/>
            <a:ext cx="7772400" cy="936103"/>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79512" y="980728"/>
            <a:ext cx="8640960" cy="5544616"/>
          </a:xfrm>
        </p:spPr>
        <p:txBody>
          <a:bodyPr>
            <a:normAutofit fontScale="62500" lnSpcReduction="20000"/>
          </a:bodyPr>
          <a:lstStyle/>
          <a:p>
            <a:pPr algn="l">
              <a:lnSpc>
                <a:spcPct val="150000"/>
              </a:lnSpc>
              <a:spcAft>
                <a:spcPts val="0"/>
              </a:spcAft>
            </a:pPr>
            <a:r>
              <a:rPr lang="en-GB" sz="4000" dirty="0">
                <a:solidFill>
                  <a:srgbClr val="000000"/>
                </a:solidFill>
                <a:latin typeface="Times New Roman"/>
                <a:ea typeface="Calibri"/>
              </a:rPr>
              <a:t>1. Side-by side – each partner is responsible for half of the playing court, net to baseline. </a:t>
            </a:r>
          </a:p>
          <a:p>
            <a:pPr algn="l">
              <a:lnSpc>
                <a:spcPct val="150000"/>
              </a:lnSpc>
              <a:spcAft>
                <a:spcPts val="0"/>
              </a:spcAft>
            </a:pPr>
            <a:r>
              <a:rPr lang="en-GB" sz="4000" dirty="0">
                <a:solidFill>
                  <a:srgbClr val="000000"/>
                </a:solidFill>
                <a:latin typeface="Times New Roman"/>
                <a:ea typeface="Calibri"/>
              </a:rPr>
              <a:t>2. Up-and-back – one member plays the front portion of the court, operating from the </a:t>
            </a:r>
            <a:r>
              <a:rPr lang="en-GB" sz="4000" dirty="0" smtClean="0">
                <a:solidFill>
                  <a:srgbClr val="000000"/>
                </a:solidFill>
                <a:latin typeface="Times New Roman"/>
                <a:ea typeface="Calibri"/>
              </a:rPr>
              <a:t>centre </a:t>
            </a:r>
            <a:r>
              <a:rPr lang="en-GB" sz="4000" dirty="0">
                <a:solidFill>
                  <a:srgbClr val="000000"/>
                </a:solidFill>
                <a:latin typeface="Times New Roman"/>
                <a:ea typeface="Calibri"/>
              </a:rPr>
              <a:t>line and just behind the short service line. The partner plays the rear portion of the court from the canter line and just in front of the double rear service line. </a:t>
            </a:r>
          </a:p>
          <a:p>
            <a:pPr algn="l">
              <a:lnSpc>
                <a:spcPct val="150000"/>
              </a:lnSpc>
              <a:spcAft>
                <a:spcPts val="1000"/>
              </a:spcAft>
            </a:pPr>
            <a:r>
              <a:rPr lang="en-GB" sz="4000" dirty="0">
                <a:solidFill>
                  <a:schemeClr val="tx1"/>
                </a:solidFill>
                <a:latin typeface="Times New Roman"/>
                <a:ea typeface="Calibri"/>
                <a:cs typeface="Times New Roman"/>
              </a:rPr>
              <a:t>3. Up/back rotation – combines the two doubles’ strategies, using the side- by-side position for defence, and up and back formation for attack</a:t>
            </a:r>
            <a:r>
              <a:rPr lang="en-GB" sz="4000" dirty="0">
                <a:latin typeface="Times New Roman"/>
                <a:ea typeface="Calibri"/>
                <a:cs typeface="Times New Roman"/>
              </a:rPr>
              <a:t>.</a:t>
            </a:r>
            <a:endParaRPr lang="en-GB" sz="3400" dirty="0">
              <a:ea typeface="Calibri"/>
              <a:cs typeface="Times New Roman"/>
            </a:endParaRPr>
          </a:p>
          <a:p>
            <a:endParaRPr lang="en-GB" dirty="0"/>
          </a:p>
        </p:txBody>
      </p:sp>
    </p:spTree>
    <p:extLst>
      <p:ext uri="{BB962C8B-B14F-4D97-AF65-F5344CB8AC3E}">
        <p14:creationId xmlns:p14="http://schemas.microsoft.com/office/powerpoint/2010/main" val="153854099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6633"/>
            <a:ext cx="7772400" cy="1368151"/>
          </a:xfrm>
        </p:spPr>
        <p:txBody>
          <a:bodyPr>
            <a:normAutofit fontScale="90000"/>
          </a:bodyPr>
          <a:lstStyle/>
          <a:p>
            <a:pPr lvl="0">
              <a:lnSpc>
                <a:spcPct val="150000"/>
              </a:lnSpc>
              <a:spcBef>
                <a:spcPct val="20000"/>
              </a:spcBef>
              <a:spcAft>
                <a:spcPts val="1000"/>
              </a:spcAft>
            </a:pPr>
            <a:r>
              <a:rPr lang="en-GB" sz="2700" b="1" dirty="0">
                <a:solidFill>
                  <a:srgbClr val="00FF00"/>
                </a:solidFill>
                <a:latin typeface="Times New Roman"/>
                <a:ea typeface="Calibri"/>
                <a:cs typeface="Times New Roman"/>
              </a:rPr>
              <a:t>Chapter three</a:t>
            </a:r>
            <a:r>
              <a:rPr lang="en-GB" sz="700" dirty="0">
                <a:solidFill>
                  <a:prstClr val="black">
                    <a:tint val="75000"/>
                  </a:prstClr>
                </a:solidFill>
                <a:ea typeface="Calibri"/>
                <a:cs typeface="Times New Roman"/>
              </a:rPr>
              <a:t/>
            </a:r>
            <a:br>
              <a:rPr lang="en-GB" sz="700" dirty="0">
                <a:solidFill>
                  <a:prstClr val="black">
                    <a:tint val="75000"/>
                  </a:prstClr>
                </a:solidFill>
                <a:ea typeface="Calibri"/>
                <a:cs typeface="Times New Roman"/>
              </a:rPr>
            </a:br>
            <a:endParaRPr lang="en-GB" dirty="0"/>
          </a:p>
        </p:txBody>
      </p:sp>
      <p:sp>
        <p:nvSpPr>
          <p:cNvPr id="3" name="Subtitle 2"/>
          <p:cNvSpPr>
            <a:spLocks noGrp="1"/>
          </p:cNvSpPr>
          <p:nvPr>
            <p:ph type="subTitle" idx="1"/>
          </p:nvPr>
        </p:nvSpPr>
        <p:spPr>
          <a:xfrm>
            <a:off x="179512" y="548680"/>
            <a:ext cx="8784976" cy="6120680"/>
          </a:xfrm>
        </p:spPr>
        <p:txBody>
          <a:bodyPr>
            <a:normAutofit fontScale="77500" lnSpcReduction="20000"/>
          </a:bodyPr>
          <a:lstStyle/>
          <a:p>
            <a:pPr marL="342900" lvl="0" indent="-342900" algn="just">
              <a:lnSpc>
                <a:spcPct val="150000"/>
              </a:lnSpc>
              <a:spcAft>
                <a:spcPts val="1000"/>
              </a:spcAft>
              <a:buFont typeface="+mj-lt"/>
              <a:buAutoNum type="arabicPeriod"/>
            </a:pPr>
            <a:r>
              <a:rPr lang="en-GB" b="1" dirty="0" smtClean="0">
                <a:solidFill>
                  <a:srgbClr val="FF0000"/>
                </a:solidFill>
                <a:latin typeface="Times New Roman"/>
                <a:ea typeface="Calibri"/>
                <a:cs typeface="Times New Roman"/>
              </a:rPr>
              <a:t>Basic </a:t>
            </a:r>
            <a:r>
              <a:rPr lang="en-GB" b="1" dirty="0">
                <a:solidFill>
                  <a:srgbClr val="FF0000"/>
                </a:solidFill>
                <a:latin typeface="Times New Roman"/>
                <a:ea typeface="Calibri"/>
                <a:cs typeface="Times New Roman"/>
              </a:rPr>
              <a:t>skills of table Tennis, Tennis and Badminton</a:t>
            </a:r>
            <a:endParaRPr lang="en-GB" sz="2800" dirty="0">
              <a:solidFill>
                <a:srgbClr val="FF0000"/>
              </a:solidFill>
              <a:ea typeface="Calibri"/>
              <a:cs typeface="Times New Roman"/>
            </a:endParaRPr>
          </a:p>
          <a:p>
            <a:pPr algn="just">
              <a:lnSpc>
                <a:spcPct val="150000"/>
              </a:lnSpc>
              <a:spcAft>
                <a:spcPts val="1000"/>
              </a:spcAft>
            </a:pPr>
            <a:r>
              <a:rPr lang="en-GB" b="1" dirty="0">
                <a:solidFill>
                  <a:srgbClr val="FF0000"/>
                </a:solidFill>
                <a:latin typeface="Times New Roman"/>
                <a:ea typeface="Calibri"/>
                <a:cs typeface="Times New Roman"/>
              </a:rPr>
              <a:t>  Grip </a:t>
            </a:r>
            <a:endParaRPr lang="en-GB" sz="2800" dirty="0">
              <a:solidFill>
                <a:srgbClr val="FF0000"/>
              </a:solidFill>
              <a:ea typeface="Calibri"/>
              <a:cs typeface="Times New Roman"/>
            </a:endParaRPr>
          </a:p>
          <a:p>
            <a:pPr>
              <a:lnSpc>
                <a:spcPct val="150000"/>
              </a:lnSpc>
              <a:spcAft>
                <a:spcPts val="1000"/>
              </a:spcAft>
            </a:pPr>
            <a:r>
              <a:rPr lang="en-US" b="1" u="sng" dirty="0">
                <a:solidFill>
                  <a:srgbClr val="000000"/>
                </a:solidFill>
                <a:latin typeface="Times New Roman"/>
                <a:ea typeface="Times New Roman"/>
                <a:cs typeface="Times New Roman"/>
              </a:rPr>
              <a:t>How to Hold the Racket</a:t>
            </a:r>
            <a:r>
              <a:rPr lang="en-US" b="1" dirty="0">
                <a:solidFill>
                  <a:srgbClr val="000000"/>
                </a:solidFill>
                <a:latin typeface="Times New Roman"/>
                <a:ea typeface="Times New Roman"/>
                <a:cs typeface="Times New Roman"/>
              </a:rPr>
              <a:t>:  </a:t>
            </a:r>
            <a:r>
              <a:rPr lang="en-US" dirty="0">
                <a:solidFill>
                  <a:srgbClr val="000000"/>
                </a:solidFill>
                <a:latin typeface="Times New Roman"/>
                <a:ea typeface="Times New Roman"/>
                <a:cs typeface="Times New Roman"/>
              </a:rPr>
              <a:t>There are two widely used grips.</a:t>
            </a:r>
            <a:endParaRPr lang="en-GB" sz="2800" dirty="0">
              <a:ea typeface="Calibri"/>
              <a:cs typeface="Times New Roman"/>
            </a:endParaRPr>
          </a:p>
          <a:p>
            <a:pPr>
              <a:lnSpc>
                <a:spcPct val="150000"/>
              </a:lnSpc>
              <a:spcAft>
                <a:spcPts val="1000"/>
              </a:spcAft>
            </a:pPr>
            <a:r>
              <a:rPr lang="en-US" b="1" dirty="0">
                <a:solidFill>
                  <a:srgbClr val="000000"/>
                </a:solidFill>
                <a:latin typeface="Times New Roman"/>
                <a:ea typeface="Times New Roman"/>
                <a:cs typeface="Times New Roman"/>
              </a:rPr>
              <a:t>Shake hands Grip</a:t>
            </a:r>
            <a:r>
              <a:rPr lang="en-US" dirty="0">
                <a:solidFill>
                  <a:srgbClr val="000000"/>
                </a:solidFill>
                <a:latin typeface="Times New Roman"/>
                <a:ea typeface="Times New Roman"/>
                <a:cs typeface="Times New Roman"/>
              </a:rPr>
              <a:t> – </a:t>
            </a:r>
            <a:endParaRPr lang="en-GB" sz="2800" dirty="0">
              <a:ea typeface="Calibri"/>
              <a:cs typeface="Times New Roman"/>
            </a:endParaRPr>
          </a:p>
          <a:p>
            <a:r>
              <a:rPr lang="en-US" dirty="0">
                <a:solidFill>
                  <a:srgbClr val="000000"/>
                </a:solidFill>
                <a:latin typeface="Times New Roman"/>
                <a:ea typeface="Times New Roman"/>
              </a:rPr>
              <a:t>This grip is the prevalent grip in table tennis (as of 1998), used by the majority of recreational and professional players. The paddle is gripped with all fingers, with the thumb resting by itself on the opposite side as the index finger. The grip is analogous to shaking a hand at an approximately 45-degree angle. The pinky, ring, and middle finger wrap around one side of the handle, and the index finger rests on the bottom edge of the rubber. The thumb rests on the top of the handle on the other side, thumbnail perpendicular to the wood. It should point in the same direction as the index finger. </a:t>
            </a:r>
            <a:endParaRPr lang="en-GB" dirty="0"/>
          </a:p>
        </p:txBody>
      </p:sp>
    </p:spTree>
    <p:extLst>
      <p:ext uri="{BB962C8B-B14F-4D97-AF65-F5344CB8AC3E}">
        <p14:creationId xmlns:p14="http://schemas.microsoft.com/office/powerpoint/2010/main" val="24385236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1196751"/>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251520" y="1052736"/>
            <a:ext cx="8712968" cy="5616624"/>
          </a:xfrm>
        </p:spPr>
        <p:txBody>
          <a:bodyPr>
            <a:normAutofit fontScale="92500" lnSpcReduction="20000"/>
          </a:bodyPr>
          <a:lstStyle/>
          <a:p>
            <a:pPr>
              <a:lnSpc>
                <a:spcPct val="150000"/>
              </a:lnSpc>
              <a:spcAft>
                <a:spcPts val="1000"/>
              </a:spcAft>
            </a:pPr>
            <a:r>
              <a:rPr lang="en-US" dirty="0">
                <a:solidFill>
                  <a:srgbClr val="000000"/>
                </a:solidFill>
                <a:latin typeface="Times New Roman"/>
                <a:ea typeface="Times New Roman"/>
                <a:cs typeface="Times New Roman"/>
              </a:rPr>
              <a:t>When held out straight in front of you, the paddle's edge should form a line with the outstretched arm. The grip should feel natural, with no particularly uncomfortable areas. Too tight a grip can sacrifice control and power. Be sure to grab the handle loosely enough so that another person would have no trouble plucking it from your hand. But at the same time, maintain enough tightness so the paddle won't fly out of your hand during an intense shot.</a:t>
            </a:r>
            <a:endParaRPr lang="en-GB" sz="2800" dirty="0">
              <a:ea typeface="Calibri"/>
              <a:cs typeface="Times New Roman"/>
            </a:endParaRPr>
          </a:p>
          <a:p>
            <a:endParaRPr lang="en-GB" dirty="0"/>
          </a:p>
        </p:txBody>
      </p:sp>
    </p:spTree>
    <p:extLst>
      <p:ext uri="{BB962C8B-B14F-4D97-AF65-F5344CB8AC3E}">
        <p14:creationId xmlns:p14="http://schemas.microsoft.com/office/powerpoint/2010/main" val="40077357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
            <a:ext cx="7772400" cy="764703"/>
          </a:xfrm>
        </p:spPr>
        <p:txBody>
          <a:bodyPr/>
          <a:lstStyle/>
          <a:p>
            <a:pPr algn="r"/>
            <a:r>
              <a:rPr lang="en-GB" dirty="0" err="1" smtClean="0">
                <a:solidFill>
                  <a:srgbClr val="00FF00"/>
                </a:solidFill>
                <a:latin typeface="Algerian" panose="04020705040A02060702" pitchFamily="82" charset="0"/>
              </a:rPr>
              <a:t>conti</a:t>
            </a:r>
            <a:endParaRPr lang="en-GB" dirty="0">
              <a:solidFill>
                <a:srgbClr val="00FF00"/>
              </a:solidFill>
              <a:latin typeface="Algerian" panose="04020705040A02060702" pitchFamily="82" charset="0"/>
            </a:endParaRPr>
          </a:p>
        </p:txBody>
      </p:sp>
      <p:sp>
        <p:nvSpPr>
          <p:cNvPr id="3" name="Subtitle 2"/>
          <p:cNvSpPr>
            <a:spLocks noGrp="1"/>
          </p:cNvSpPr>
          <p:nvPr>
            <p:ph type="subTitle" idx="1"/>
          </p:nvPr>
        </p:nvSpPr>
        <p:spPr>
          <a:xfrm>
            <a:off x="107504" y="908720"/>
            <a:ext cx="9036496" cy="5949280"/>
          </a:xfrm>
        </p:spPr>
        <p:txBody>
          <a:bodyPr>
            <a:normAutofit/>
          </a:bodyPr>
          <a:lstStyle/>
          <a:p>
            <a:pPr>
              <a:lnSpc>
                <a:spcPct val="150000"/>
              </a:lnSpc>
              <a:spcAft>
                <a:spcPts val="0"/>
              </a:spcAft>
            </a:pPr>
            <a:r>
              <a:rPr lang="en-US" sz="2800" dirty="0">
                <a:solidFill>
                  <a:srgbClr val="000000"/>
                </a:solidFill>
                <a:latin typeface="Times New Roman"/>
                <a:ea typeface="Times New Roman"/>
                <a:cs typeface="Times New Roman"/>
              </a:rPr>
              <a:t>Some of the advantages of using the </a:t>
            </a:r>
            <a:r>
              <a:rPr lang="en-US" sz="2800" b="1" dirty="0">
                <a:solidFill>
                  <a:srgbClr val="000000"/>
                </a:solidFill>
                <a:latin typeface="Times New Roman"/>
                <a:ea typeface="Times New Roman"/>
                <a:cs typeface="Times New Roman"/>
              </a:rPr>
              <a:t>shake hands</a:t>
            </a:r>
            <a:r>
              <a:rPr lang="en-US" sz="2800" dirty="0">
                <a:solidFill>
                  <a:srgbClr val="000000"/>
                </a:solidFill>
                <a:latin typeface="Times New Roman"/>
                <a:ea typeface="Times New Roman"/>
                <a:cs typeface="Times New Roman"/>
              </a:rPr>
              <a:t> grip are: </a:t>
            </a:r>
            <a:endParaRPr lang="en-GB" sz="2400" dirty="0">
              <a:ea typeface="Calibri"/>
              <a:cs typeface="Times New Roman"/>
            </a:endParaRPr>
          </a:p>
          <a:p>
            <a:pPr marL="342900" lvl="0" indent="-342900">
              <a:lnSpc>
                <a:spcPct val="150000"/>
              </a:lnSpc>
              <a:spcAft>
                <a:spcPts val="1000"/>
              </a:spcAft>
              <a:buSzPts val="1000"/>
              <a:buFont typeface="Symbol"/>
              <a:buChar char=""/>
              <a:tabLst>
                <a:tab pos="457200" algn="l"/>
              </a:tabLst>
            </a:pPr>
            <a:r>
              <a:rPr lang="en-US" sz="2800" dirty="0">
                <a:solidFill>
                  <a:srgbClr val="000000"/>
                </a:solidFill>
                <a:latin typeface="Times New Roman"/>
                <a:ea typeface="Times New Roman"/>
                <a:cs typeface="Times New Roman"/>
              </a:rPr>
              <a:t>Equally strong forehand and backhand advantage (provided you pay equal attention to both) </a:t>
            </a:r>
            <a:endParaRPr lang="en-GB" sz="2400" dirty="0">
              <a:solidFill>
                <a:srgbClr val="000000"/>
              </a:solidFill>
              <a:ea typeface="Calibri"/>
              <a:cs typeface="Times New Roman"/>
            </a:endParaRPr>
          </a:p>
          <a:p>
            <a:pPr marL="342900" lvl="0" indent="-342900" algn="l">
              <a:lnSpc>
                <a:spcPct val="150000"/>
              </a:lnSpc>
              <a:spcAft>
                <a:spcPts val="1000"/>
              </a:spcAft>
              <a:buSzPts val="1000"/>
              <a:buFont typeface="Symbol"/>
              <a:buChar char=""/>
              <a:tabLst>
                <a:tab pos="457200" algn="l"/>
              </a:tabLst>
            </a:pPr>
            <a:r>
              <a:rPr lang="en-US" sz="2800" dirty="0">
                <a:solidFill>
                  <a:srgbClr val="000000"/>
                </a:solidFill>
                <a:latin typeface="Times New Roman"/>
                <a:ea typeface="Times New Roman"/>
                <a:cs typeface="Times New Roman"/>
              </a:rPr>
              <a:t>Wide selection of paddles to choose from.</a:t>
            </a:r>
            <a:endParaRPr lang="en-GB" sz="2400" dirty="0">
              <a:solidFill>
                <a:srgbClr val="000000"/>
              </a:solidFill>
              <a:ea typeface="Calibri"/>
              <a:cs typeface="Times New Roman"/>
            </a:endParaRPr>
          </a:p>
          <a:p>
            <a:pPr algn="l">
              <a:lnSpc>
                <a:spcPct val="150000"/>
              </a:lnSpc>
              <a:spcAft>
                <a:spcPts val="1000"/>
              </a:spcAft>
            </a:pPr>
            <a:r>
              <a:rPr lang="en-GB" b="1" dirty="0">
                <a:solidFill>
                  <a:srgbClr val="333333"/>
                </a:solidFill>
                <a:latin typeface="Times New Roman"/>
                <a:ea typeface="Times New Roman"/>
                <a:cs typeface="Times New Roman"/>
              </a:rPr>
              <a:t> </a:t>
            </a:r>
            <a:endParaRPr lang="en-GB" sz="2800" dirty="0">
              <a:ea typeface="Calibri"/>
              <a:cs typeface="Times New Roman"/>
            </a:endParaRPr>
          </a:p>
          <a:p>
            <a:endParaRPr lang="en-GB" dirty="0"/>
          </a:p>
        </p:txBody>
      </p:sp>
      <p:pic>
        <p:nvPicPr>
          <p:cNvPr id="4" name="Picture 3" descr="The shakehand grip-backhand side"/>
          <p:cNvPicPr/>
          <p:nvPr/>
        </p:nvPicPr>
        <p:blipFill>
          <a:blip r:embed="rId2">
            <a:extLst>
              <a:ext uri="{28A0092B-C50C-407E-A947-70E740481C1C}">
                <a14:useLocalDpi xmlns:a14="http://schemas.microsoft.com/office/drawing/2010/main" val="0"/>
              </a:ext>
            </a:extLst>
          </a:blip>
          <a:srcRect/>
          <a:stretch>
            <a:fillRect/>
          </a:stretch>
        </p:blipFill>
        <p:spPr bwMode="auto">
          <a:xfrm>
            <a:off x="467545" y="3861048"/>
            <a:ext cx="4104456" cy="2520280"/>
          </a:xfrm>
          <a:prstGeom prst="rect">
            <a:avLst/>
          </a:prstGeom>
          <a:noFill/>
          <a:ln>
            <a:noFill/>
          </a:ln>
        </p:spPr>
      </p:pic>
      <p:pic>
        <p:nvPicPr>
          <p:cNvPr id="5" name="Picture 4" descr="The shakehand grip-forehand side"/>
          <p:cNvPicPr/>
          <p:nvPr/>
        </p:nvPicPr>
        <p:blipFill>
          <a:blip r:embed="rId3">
            <a:extLst>
              <a:ext uri="{28A0092B-C50C-407E-A947-70E740481C1C}">
                <a14:useLocalDpi xmlns:a14="http://schemas.microsoft.com/office/drawing/2010/main" val="0"/>
              </a:ext>
            </a:extLst>
          </a:blip>
          <a:srcRect/>
          <a:stretch>
            <a:fillRect/>
          </a:stretch>
        </p:blipFill>
        <p:spPr bwMode="auto">
          <a:xfrm>
            <a:off x="4788024" y="3861048"/>
            <a:ext cx="3816424" cy="2520280"/>
          </a:xfrm>
          <a:prstGeom prst="rect">
            <a:avLst/>
          </a:prstGeom>
          <a:noFill/>
          <a:ln>
            <a:noFill/>
          </a:ln>
        </p:spPr>
      </p:pic>
    </p:spTree>
    <p:extLst>
      <p:ext uri="{BB962C8B-B14F-4D97-AF65-F5344CB8AC3E}">
        <p14:creationId xmlns:p14="http://schemas.microsoft.com/office/powerpoint/2010/main" val="201759867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heme/theme1.xml><?xml version="1.0" encoding="utf-8"?>
<a:theme xmlns:a="http://schemas.openxmlformats.org/drawingml/2006/main" name="Theme1">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660</TotalTime>
  <Words>8992</Words>
  <Application>Microsoft Office PowerPoint</Application>
  <PresentationFormat>On-screen Show (4:3)</PresentationFormat>
  <Paragraphs>419</Paragraphs>
  <Slides>118</Slides>
  <Notes>2</Notes>
  <HiddenSlides>0</HiddenSlides>
  <MMClips>0</MMClips>
  <ScaleCrop>false</ScaleCrop>
  <HeadingPairs>
    <vt:vector size="4" baseType="variant">
      <vt:variant>
        <vt:lpstr>Theme</vt:lpstr>
      </vt:variant>
      <vt:variant>
        <vt:i4>1</vt:i4>
      </vt:variant>
      <vt:variant>
        <vt:lpstr>Slide Titles</vt:lpstr>
      </vt:variant>
      <vt:variant>
        <vt:i4>118</vt:i4>
      </vt:variant>
    </vt:vector>
  </HeadingPairs>
  <TitlesOfParts>
    <vt:vector size="119" baseType="lpstr">
      <vt:lpstr>Theme1</vt:lpstr>
      <vt:lpstr>Chapter one</vt:lpstr>
      <vt:lpstr>conti</vt:lpstr>
      <vt:lpstr>conti</vt:lpstr>
      <vt:lpstr>conti</vt:lpstr>
      <vt:lpstr>     Tennis </vt:lpstr>
      <vt:lpstr>conti</vt:lpstr>
      <vt:lpstr>conti</vt:lpstr>
      <vt:lpstr>conti</vt:lpstr>
      <vt:lpstr>conti</vt:lpstr>
      <vt:lpstr>conti</vt:lpstr>
      <vt:lpstr>Badminton</vt:lpstr>
      <vt:lpstr>  History of badminton </vt:lpstr>
      <vt:lpstr>conti</vt:lpstr>
      <vt:lpstr>conti</vt:lpstr>
      <vt:lpstr>conti</vt:lpstr>
      <vt:lpstr>  Chapter two 2.1 Basic rules and regulation of the game of Table Tennis, Tennis, and Badminton  2.1.1 Rules of the Game table tennis:   </vt:lpstr>
      <vt:lpstr>Flow of the Match - Singles</vt:lpstr>
      <vt:lpstr> Flow of the Match – Doubles </vt:lpstr>
      <vt:lpstr>conti</vt:lpstr>
      <vt:lpstr>Legal Service</vt:lpstr>
      <vt:lpstr>Equipment</vt:lpstr>
      <vt:lpstr>Table tennis</vt:lpstr>
      <vt:lpstr>     2.1.2 Basic rules of  Tennis Equipment (racket) </vt:lpstr>
      <vt:lpstr>conti</vt:lpstr>
      <vt:lpstr>  Tennis ball </vt:lpstr>
      <vt:lpstr>conti</vt:lpstr>
      <vt:lpstr>    Court  Tennis court  </vt:lpstr>
      <vt:lpstr>court</vt:lpstr>
      <vt:lpstr>CHOICE OF SIDE OR SERVE:</vt:lpstr>
      <vt:lpstr>   SERVING: </vt:lpstr>
      <vt:lpstr>conti</vt:lpstr>
      <vt:lpstr>conti</vt:lpstr>
      <vt:lpstr>conti</vt:lpstr>
      <vt:lpstr> RECEIVING: </vt:lpstr>
      <vt:lpstr>  GENERAL  PLAYING  SITUATIONS: </vt:lpstr>
      <vt:lpstr>conti</vt:lpstr>
      <vt:lpstr>              TENNIS ETIQUETTE: </vt:lpstr>
      <vt:lpstr>conti</vt:lpstr>
      <vt:lpstr>conti</vt:lpstr>
      <vt:lpstr>         SCORING IN TENNIS </vt:lpstr>
      <vt:lpstr>   SCORING IN TENNIS </vt:lpstr>
      <vt:lpstr> 1.     The Scoring of the Game: </vt:lpstr>
      <vt:lpstr>conti</vt:lpstr>
      <vt:lpstr> 2.     The Scoring of a Set: </vt:lpstr>
      <vt:lpstr>COURT POSITIONS   </vt:lpstr>
      <vt:lpstr>Game, set, match </vt:lpstr>
      <vt:lpstr>conti</vt:lpstr>
      <vt:lpstr> Set </vt:lpstr>
      <vt:lpstr>conti</vt:lpstr>
      <vt:lpstr>Match </vt:lpstr>
      <vt:lpstr>Basic rules of badminton</vt:lpstr>
      <vt:lpstr>Badminton court</vt:lpstr>
      <vt:lpstr>conti</vt:lpstr>
      <vt:lpstr>conti</vt:lpstr>
      <vt:lpstr>Badminton  net</vt:lpstr>
      <vt:lpstr>Scoring </vt:lpstr>
      <vt:lpstr>conti</vt:lpstr>
      <vt:lpstr>conti</vt:lpstr>
      <vt:lpstr>  Racquets </vt:lpstr>
      <vt:lpstr>Racquets </vt:lpstr>
      <vt:lpstr>conti</vt:lpstr>
      <vt:lpstr>Strings </vt:lpstr>
      <vt:lpstr>    Grip </vt:lpstr>
      <vt:lpstr>conti</vt:lpstr>
      <vt:lpstr>  A shuttlecock </vt:lpstr>
      <vt:lpstr>conti</vt:lpstr>
      <vt:lpstr>conti</vt:lpstr>
      <vt:lpstr>conti</vt:lpstr>
      <vt:lpstr>Strokes </vt:lpstr>
      <vt:lpstr>conti</vt:lpstr>
      <vt:lpstr>conti</vt:lpstr>
      <vt:lpstr>conti</vt:lpstr>
      <vt:lpstr>conti</vt:lpstr>
      <vt:lpstr>conti</vt:lpstr>
      <vt:lpstr>conti</vt:lpstr>
      <vt:lpstr> Spin </vt:lpstr>
      <vt:lpstr>Nature of the Game  </vt:lpstr>
      <vt:lpstr>Safety/Etiquette </vt:lpstr>
      <vt:lpstr>Facilities/Equipment </vt:lpstr>
      <vt:lpstr> Game Rules/Scoring  </vt:lpstr>
      <vt:lpstr>   Scoring </vt:lpstr>
      <vt:lpstr>    General Rules/Regulations  1. Serving  </vt:lpstr>
      <vt:lpstr>    2. Serving Order – Singles  </vt:lpstr>
      <vt:lpstr>      3. Serving Order - Doubles  </vt:lpstr>
      <vt:lpstr>conti</vt:lpstr>
      <vt:lpstr>conti</vt:lpstr>
      <vt:lpstr>conti</vt:lpstr>
      <vt:lpstr>Basic Skills </vt:lpstr>
      <vt:lpstr>  B. Footwork  </vt:lpstr>
      <vt:lpstr>    C. Strokes  </vt:lpstr>
      <vt:lpstr>conti</vt:lpstr>
      <vt:lpstr>              D. Serves  </vt:lpstr>
      <vt:lpstr>Flight patterns</vt:lpstr>
      <vt:lpstr>conti</vt:lpstr>
      <vt:lpstr>  Playing Strategy  </vt:lpstr>
      <vt:lpstr>conti</vt:lpstr>
      <vt:lpstr>Chapter three </vt:lpstr>
      <vt:lpstr>conti</vt:lpstr>
      <vt:lpstr>conti</vt:lpstr>
      <vt:lpstr>Pen hold Grip </vt:lpstr>
      <vt:lpstr>conti</vt:lpstr>
      <vt:lpstr>conti</vt:lpstr>
      <vt:lpstr> Defensive Shots: </vt:lpstr>
      <vt:lpstr>conti</vt:lpstr>
      <vt:lpstr>Offensive Shots:</vt:lpstr>
      <vt:lpstr>conti</vt:lpstr>
      <vt:lpstr>Grip tennis  </vt:lpstr>
      <vt:lpstr>conti</vt:lpstr>
      <vt:lpstr>Tennis serve</vt:lpstr>
      <vt:lpstr>Forehand</vt:lpstr>
      <vt:lpstr>Forehand</vt:lpstr>
      <vt:lpstr>Other shots </vt:lpstr>
      <vt:lpstr>Grip badminton </vt:lpstr>
      <vt:lpstr>conti</vt:lpstr>
      <vt:lpstr>    Strokes </vt:lpstr>
      <vt:lpstr>conti</vt:lpstr>
      <vt:lpstr>conti</vt:lpstr>
      <vt:lpstr>conti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one</dc:title>
  <dc:creator>Never come back</dc:creator>
  <cp:lastModifiedBy>Never come back</cp:lastModifiedBy>
  <cp:revision>59</cp:revision>
  <dcterms:created xsi:type="dcterms:W3CDTF">2017-07-24T20:51:18Z</dcterms:created>
  <dcterms:modified xsi:type="dcterms:W3CDTF">2017-08-07T20:32:06Z</dcterms:modified>
</cp:coreProperties>
</file>