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sldIdLst>
    <p:sldId id="257" r:id="rId2"/>
    <p:sldId id="29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4" r:id="rId19"/>
    <p:sldId id="277" r:id="rId20"/>
    <p:sldId id="298" r:id="rId21"/>
    <p:sldId id="302" r:id="rId22"/>
    <p:sldId id="300" r:id="rId23"/>
    <p:sldId id="303" r:id="rId24"/>
    <p:sldId id="299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301" r:id="rId39"/>
    <p:sldId id="291" r:id="rId40"/>
    <p:sldId id="293" r:id="rId41"/>
    <p:sldId id="294" r:id="rId42"/>
    <p:sldId id="295" r:id="rId43"/>
    <p:sldId id="296" r:id="rId4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FE2C94-F4E2-4AB4-8A24-DF526D73F565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60362E-8001-4B42-8E93-5FC1EB450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388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60362E-8001-4B42-8E93-5FC1EB450DB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118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25"/>
          <p:cNvGrpSpPr>
            <a:grpSpLocks/>
          </p:cNvGrpSpPr>
          <p:nvPr/>
        </p:nvGrpSpPr>
        <p:grpSpPr bwMode="auto">
          <a:xfrm>
            <a:off x="1" y="68265"/>
            <a:ext cx="8678863" cy="6713537"/>
            <a:chOff x="0" y="43"/>
            <a:chExt cx="5467" cy="4229"/>
          </a:xfrm>
        </p:grpSpPr>
        <p:sp>
          <p:nvSpPr>
            <p:cNvPr id="5" name="Rectangle 217"/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sz="1350">
                <a:solidFill>
                  <a:srgbClr val="003366"/>
                </a:solidFill>
              </a:endParaRPr>
            </a:p>
          </p:txBody>
        </p:sp>
        <p:grpSp>
          <p:nvGrpSpPr>
            <p:cNvPr id="3" name="Group 324"/>
            <p:cNvGrpSpPr>
              <a:grpSpLocks/>
            </p:cNvGrpSpPr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7" name="Line 224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8" name="Line 225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9" name="Line 226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0" name="Line 227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1" name="Line 228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2" name="Line 229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3" name="Line 230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4" name="Line 231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5" name="Line 232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6" name="Line 233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7" name="Line 234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8" name="Line 235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9" name="Line 236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20" name="Line 237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21" name="Line 238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22" name="Line 239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23" name="Line 240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24" name="Line 241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25" name="Line 242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26" name="Line 243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27" name="Line 244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28" name="Line 245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29" name="Line 246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30" name="Line 247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31" name="Line 248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32" name="Line 249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33" name="Line 250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34" name="Line 251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35" name="Line 252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36" name="Line 253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37" name="Line 254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38" name="Line 255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39" name="Line 256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40" name="Line 257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41" name="Line 258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42" name="Line 259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43" name="Line 260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44" name="Line 261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45" name="Line 262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46" name="Line 263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47" name="Line 264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48" name="Line 265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49" name="Line 266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50" name="Line 267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51" name="Line 268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52" name="Line 269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53" name="Line 270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54" name="Line 271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55" name="Line 272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56" name="Line 273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57" name="Line 274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58" name="Line 275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59" name="Line 276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60" name="Line 277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61" name="Line 278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62" name="Line 279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63" name="Line 280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64" name="Line 281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65" name="Line 282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66" name="Line 283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67" name="Line 284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68" name="Line 285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69" name="Line 286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70" name="Line 287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71" name="Line 288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72" name="Line 289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73" name="Line 290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74" name="Line 291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75" name="Line 292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76" name="Line 293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77" name="Line 294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78" name="Line 295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79" name="Line 296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80" name="Line 297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81" name="Line 298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82" name="Line 299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83" name="Line 300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84" name="Line 301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85" name="Line 302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86" name="Line 303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87" name="Line 304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88" name="Line 305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89" name="Line 306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90" name="Line 307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91" name="Line 308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92" name="Line 309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93" name="Line 310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94" name="Line 311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95" name="Line 312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96" name="Line 313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97" name="Line 314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98" name="Line 315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99" name="Line 316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00" name="Line 317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01" name="Line 318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02" name="Line 319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03" name="Line 320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04" name="Line 321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</p:grpSp>
      </p:grpSp>
      <p:sp>
        <p:nvSpPr>
          <p:cNvPr id="105" name="Rectangle 220"/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1350">
              <a:solidFill>
                <a:srgbClr val="003366"/>
              </a:solidFill>
            </a:endParaRPr>
          </a:p>
        </p:txBody>
      </p:sp>
      <p:sp>
        <p:nvSpPr>
          <p:cNvPr id="106" name="Rectangle 219"/>
          <p:cNvSpPr>
            <a:spLocks noChangeArrowheads="1"/>
          </p:cNvSpPr>
          <p:nvPr/>
        </p:nvSpPr>
        <p:spPr bwMode="auto">
          <a:xfrm>
            <a:off x="1098551" y="862015"/>
            <a:ext cx="5662613" cy="77787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1350">
              <a:solidFill>
                <a:srgbClr val="003366"/>
              </a:solidFill>
            </a:endParaRPr>
          </a:p>
        </p:txBody>
      </p:sp>
      <p:sp>
        <p:nvSpPr>
          <p:cNvPr id="3175" name="Rectangle 103"/>
          <p:cNvSpPr>
            <a:spLocks noGrp="1" noChangeArrowheads="1"/>
          </p:cNvSpPr>
          <p:nvPr>
            <p:ph type="ctrTitle"/>
          </p:nvPr>
        </p:nvSpPr>
        <p:spPr>
          <a:xfrm>
            <a:off x="1169989" y="1046165"/>
            <a:ext cx="7380287" cy="1012825"/>
          </a:xfrm>
        </p:spPr>
        <p:txBody>
          <a:bodyPr/>
          <a:lstStyle>
            <a:lvl1pPr>
              <a:defRPr sz="3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293" name="Rectangle 221"/>
          <p:cNvSpPr>
            <a:spLocks noGrp="1" noChangeArrowheads="1"/>
          </p:cNvSpPr>
          <p:nvPr>
            <p:ph type="subTitle" idx="1"/>
          </p:nvPr>
        </p:nvSpPr>
        <p:spPr>
          <a:xfrm>
            <a:off x="1566864" y="2693990"/>
            <a:ext cx="6662737" cy="29940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7" name="Rectangle 105"/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B20150-829C-435F-8B28-36EDDE4E52D1}" type="datetime1">
              <a:rPr lang="en-US" smtClean="0">
                <a:solidFill>
                  <a:srgbClr val="800000"/>
                </a:solidFill>
              </a:rPr>
              <a:t>4/23/2020</a:t>
            </a:fld>
            <a:endParaRPr lang="en-US">
              <a:solidFill>
                <a:srgbClr val="800000"/>
              </a:solidFill>
            </a:endParaRPr>
          </a:p>
        </p:txBody>
      </p:sp>
      <p:sp>
        <p:nvSpPr>
          <p:cNvPr id="108" name="Rectangle 106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800000"/>
                </a:solidFill>
              </a:rPr>
              <a:t>Tesfa G.</a:t>
            </a:r>
            <a:endParaRPr lang="en-US">
              <a:solidFill>
                <a:srgbClr val="800000"/>
              </a:solidFill>
            </a:endParaRPr>
          </a:p>
        </p:txBody>
      </p:sp>
      <p:sp>
        <p:nvSpPr>
          <p:cNvPr id="109" name="Rectangle 10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1" y="6361113"/>
            <a:ext cx="190658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BDF1DF-F3C8-4117-A5F6-E0DD75BB5D3C}" type="slidenum">
              <a:rPr lang="en-US">
                <a:solidFill>
                  <a:srgbClr val="8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69554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 autoUpdateAnimBg="0"/>
      <p:bldP spid="106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8E72EE-7960-42DE-85C7-436123D7494C}" type="datetime1">
              <a:rPr lang="en-US" smtClean="0">
                <a:solidFill>
                  <a:srgbClr val="800000"/>
                </a:solidFill>
              </a:rPr>
              <a:t>4/23/2020</a:t>
            </a:fld>
            <a:endParaRPr lang="en-US">
              <a:solidFill>
                <a:srgbClr val="8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800000"/>
                </a:solidFill>
              </a:rPr>
              <a:t>Tesfa G.</a:t>
            </a:r>
            <a:endParaRPr lang="en-US">
              <a:solidFill>
                <a:srgbClr val="8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2BD2B1-A08B-4A2F-AB0A-159C3435B027}" type="slidenum">
              <a:rPr lang="en-US">
                <a:solidFill>
                  <a:srgbClr val="8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4208095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6" y="609600"/>
            <a:ext cx="5816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34B664-F901-4EEA-8603-933DC10E48C8}" type="datetime1">
              <a:rPr lang="en-US" smtClean="0">
                <a:solidFill>
                  <a:srgbClr val="800000"/>
                </a:solidFill>
              </a:rPr>
              <a:t>4/23/2020</a:t>
            </a:fld>
            <a:endParaRPr lang="en-US">
              <a:solidFill>
                <a:srgbClr val="8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800000"/>
                </a:solidFill>
              </a:rPr>
              <a:t>Tesfa G.</a:t>
            </a:r>
            <a:endParaRPr lang="en-US">
              <a:solidFill>
                <a:srgbClr val="8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375771-3C47-4C18-98F1-97B017DF0069}" type="slidenum">
              <a:rPr lang="en-US">
                <a:solidFill>
                  <a:srgbClr val="8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6664754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1" y="609600"/>
            <a:ext cx="73787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09626" y="2214563"/>
            <a:ext cx="3902075" cy="38814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562E00-F743-4A46-B3FC-02AB068CD359}" type="datetime1">
              <a:rPr lang="en-US" smtClean="0">
                <a:solidFill>
                  <a:srgbClr val="800000"/>
                </a:solidFill>
              </a:rPr>
              <a:t>4/23/2020</a:t>
            </a:fld>
            <a:endParaRPr lang="en-US">
              <a:solidFill>
                <a:srgbClr val="8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800000"/>
                </a:solidFill>
              </a:rPr>
              <a:t>Tesfa G.</a:t>
            </a:r>
            <a:endParaRPr lang="en-US">
              <a:solidFill>
                <a:srgbClr val="8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299D82-AE29-4959-B553-E0B00D42179D}" type="slidenum">
              <a:rPr lang="en-US">
                <a:solidFill>
                  <a:srgbClr val="8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6296700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1" y="609600"/>
            <a:ext cx="73787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809626" y="2214563"/>
            <a:ext cx="3902075" cy="3881437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B4D075-7448-46B8-B168-2D01DF6407BB}" type="datetime1">
              <a:rPr lang="en-US" smtClean="0">
                <a:solidFill>
                  <a:srgbClr val="800000"/>
                </a:solidFill>
              </a:rPr>
              <a:t>4/23/2020</a:t>
            </a:fld>
            <a:endParaRPr lang="en-US">
              <a:solidFill>
                <a:srgbClr val="8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800000"/>
                </a:solidFill>
              </a:rPr>
              <a:t>Tesfa G.</a:t>
            </a:r>
            <a:endParaRPr lang="en-US">
              <a:solidFill>
                <a:srgbClr val="8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7C7891-7F9C-4A7B-B26A-22136F8A8080}" type="slidenum">
              <a:rPr lang="en-US">
                <a:solidFill>
                  <a:srgbClr val="8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9589570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1" y="609600"/>
            <a:ext cx="73787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09626" y="2214563"/>
            <a:ext cx="3902075" cy="38814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864100" y="2214565"/>
            <a:ext cx="3903663" cy="1863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864100" y="4230688"/>
            <a:ext cx="3903663" cy="18653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60B540-846A-4E28-A227-5BABE1884FA5}" type="datetime1">
              <a:rPr lang="en-US" smtClean="0">
                <a:solidFill>
                  <a:srgbClr val="800000"/>
                </a:solidFill>
              </a:rPr>
              <a:t>4/23/2020</a:t>
            </a:fld>
            <a:endParaRPr lang="en-US">
              <a:solidFill>
                <a:srgbClr val="8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800000"/>
                </a:solidFill>
              </a:rPr>
              <a:t>Tesfa G.</a:t>
            </a:r>
            <a:endParaRPr lang="en-US">
              <a:solidFill>
                <a:srgbClr val="8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32D3F8-68ED-4825-8F86-D06AE4A3ABC8}" type="slidenum">
              <a:rPr lang="en-US">
                <a:solidFill>
                  <a:srgbClr val="8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906823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EA09CF-D3FB-4399-83E7-CD88987A589F}" type="datetime1">
              <a:rPr lang="en-US" smtClean="0">
                <a:solidFill>
                  <a:srgbClr val="800000"/>
                </a:solidFill>
              </a:rPr>
              <a:t>4/23/2020</a:t>
            </a:fld>
            <a:endParaRPr lang="en-US">
              <a:solidFill>
                <a:srgbClr val="8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800000"/>
                </a:solidFill>
              </a:rPr>
              <a:t>Tesfa G.</a:t>
            </a:r>
            <a:endParaRPr lang="en-US">
              <a:solidFill>
                <a:srgbClr val="8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E7734F-F7B9-413E-8A37-41AB5C1EA93D}" type="slidenum">
              <a:rPr lang="en-US">
                <a:solidFill>
                  <a:srgbClr val="8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586948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39D419-8CED-4070-AD3D-B14F3042B07E}" type="datetime1">
              <a:rPr lang="en-US" smtClean="0">
                <a:solidFill>
                  <a:srgbClr val="800000"/>
                </a:solidFill>
              </a:rPr>
              <a:t>4/23/2020</a:t>
            </a:fld>
            <a:endParaRPr lang="en-US">
              <a:solidFill>
                <a:srgbClr val="8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800000"/>
                </a:solidFill>
              </a:rPr>
              <a:t>Tesfa G.</a:t>
            </a:r>
            <a:endParaRPr lang="en-US">
              <a:solidFill>
                <a:srgbClr val="8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D2B35F-D82D-4314-A841-DAA7CBB94153}" type="slidenum">
              <a:rPr lang="en-US">
                <a:solidFill>
                  <a:srgbClr val="8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8103243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6" y="2214563"/>
            <a:ext cx="3902075" cy="3881437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E602AB-AA5E-473F-867D-7858B8C39BED}" type="datetime1">
              <a:rPr lang="en-US" smtClean="0">
                <a:solidFill>
                  <a:srgbClr val="800000"/>
                </a:solidFill>
              </a:rPr>
              <a:t>4/23/2020</a:t>
            </a:fld>
            <a:endParaRPr lang="en-US">
              <a:solidFill>
                <a:srgbClr val="8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800000"/>
                </a:solidFill>
              </a:rPr>
              <a:t>Tesfa G.</a:t>
            </a:r>
            <a:endParaRPr lang="en-US">
              <a:solidFill>
                <a:srgbClr val="8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09E8CC-ADEF-4CD8-85D4-5C43CCD53F55}" type="slidenum">
              <a:rPr lang="en-US">
                <a:solidFill>
                  <a:srgbClr val="8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709177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F65448-39B4-48F5-A1AE-02252D21CF85}" type="datetime1">
              <a:rPr lang="en-US" smtClean="0">
                <a:solidFill>
                  <a:srgbClr val="800000"/>
                </a:solidFill>
              </a:rPr>
              <a:t>4/23/2020</a:t>
            </a:fld>
            <a:endParaRPr lang="en-US">
              <a:solidFill>
                <a:srgbClr val="8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800000"/>
                </a:solidFill>
              </a:rPr>
              <a:t>Tesfa G.</a:t>
            </a:r>
            <a:endParaRPr lang="en-US">
              <a:solidFill>
                <a:srgbClr val="8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B4196B-11F0-4508-850D-3F3A3323BDFF}" type="slidenum">
              <a:rPr lang="en-US">
                <a:solidFill>
                  <a:srgbClr val="8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951089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344ACB-6E19-4613-AE7F-A83D5ECDEA9C}" type="datetime1">
              <a:rPr lang="en-US" smtClean="0">
                <a:solidFill>
                  <a:srgbClr val="800000"/>
                </a:solidFill>
              </a:rPr>
              <a:t>4/23/2020</a:t>
            </a:fld>
            <a:endParaRPr lang="en-US">
              <a:solidFill>
                <a:srgbClr val="8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800000"/>
                </a:solidFill>
              </a:rPr>
              <a:t>Tesfa G.</a:t>
            </a:r>
            <a:endParaRPr lang="en-US">
              <a:solidFill>
                <a:srgbClr val="8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DF142E-D02B-4922-9441-6910DC3D6C69}" type="slidenum">
              <a:rPr lang="en-US">
                <a:solidFill>
                  <a:srgbClr val="8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882459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0B6E14-959F-4B75-B763-89D1CD06A2C4}" type="datetime1">
              <a:rPr lang="en-US" smtClean="0">
                <a:solidFill>
                  <a:srgbClr val="800000"/>
                </a:solidFill>
              </a:rPr>
              <a:t>4/23/2020</a:t>
            </a:fld>
            <a:endParaRPr lang="en-US">
              <a:solidFill>
                <a:srgbClr val="8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800000"/>
                </a:solidFill>
              </a:rPr>
              <a:t>Tesfa G.</a:t>
            </a:r>
            <a:endParaRPr lang="en-US">
              <a:solidFill>
                <a:srgbClr val="8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097D30-6BDA-4F34-8E6C-3A652C9B3947}" type="slidenum">
              <a:rPr lang="en-US">
                <a:solidFill>
                  <a:srgbClr val="8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4730007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51E7D1-B43F-45A2-AB8D-7FCF93CBD4E7}" type="datetime1">
              <a:rPr lang="en-US" smtClean="0">
                <a:solidFill>
                  <a:srgbClr val="800000"/>
                </a:solidFill>
              </a:rPr>
              <a:t>4/23/2020</a:t>
            </a:fld>
            <a:endParaRPr lang="en-US">
              <a:solidFill>
                <a:srgbClr val="8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800000"/>
                </a:solidFill>
              </a:rPr>
              <a:t>Tesfa G.</a:t>
            </a:r>
            <a:endParaRPr lang="en-US">
              <a:solidFill>
                <a:srgbClr val="8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A466B1-AAF8-4D9B-B205-07217CB3E72F}" type="slidenum">
              <a:rPr lang="en-US">
                <a:solidFill>
                  <a:srgbClr val="8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4799479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3C8857-9988-438C-8B48-C9131DA9AE1D}" type="datetime1">
              <a:rPr lang="en-US" smtClean="0">
                <a:solidFill>
                  <a:srgbClr val="800000"/>
                </a:solidFill>
              </a:rPr>
              <a:t>4/23/2020</a:t>
            </a:fld>
            <a:endParaRPr lang="en-US">
              <a:solidFill>
                <a:srgbClr val="8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800000"/>
                </a:solidFill>
              </a:rPr>
              <a:t>Tesfa G.</a:t>
            </a:r>
            <a:endParaRPr lang="en-US">
              <a:solidFill>
                <a:srgbClr val="8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563913-BB42-4DEF-8898-15124871C273}" type="slidenum">
              <a:rPr lang="en-US">
                <a:solidFill>
                  <a:srgbClr val="8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995162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25"/>
          <p:cNvGrpSpPr>
            <a:grpSpLocks/>
          </p:cNvGrpSpPr>
          <p:nvPr/>
        </p:nvGrpSpPr>
        <p:grpSpPr bwMode="auto">
          <a:xfrm>
            <a:off x="0" y="68265"/>
            <a:ext cx="8915400" cy="6713537"/>
            <a:chOff x="0" y="43"/>
            <a:chExt cx="5616" cy="4229"/>
          </a:xfrm>
        </p:grpSpPr>
        <p:grpSp>
          <p:nvGrpSpPr>
            <p:cNvPr id="3" name="Group 222"/>
            <p:cNvGrpSpPr>
              <a:grpSpLocks/>
            </p:cNvGrpSpPr>
            <p:nvPr userDrawn="1"/>
          </p:nvGrpSpPr>
          <p:grpSpPr bwMode="auto">
            <a:xfrm>
              <a:off x="0" y="43"/>
              <a:ext cx="408" cy="4229"/>
              <a:chOff x="0" y="43"/>
              <a:chExt cx="5760" cy="4229"/>
            </a:xfrm>
          </p:grpSpPr>
          <p:sp>
            <p:nvSpPr>
              <p:cNvPr id="1146" name="Line 122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147" name="Line 123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148" name="Line 124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149" name="Line 125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150" name="Line 126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151" name="Line 127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152" name="Line 128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153" name="Line 129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154" name="Line 130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155" name="Line 131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156" name="Line 132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157" name="Line 133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158" name="Line 134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159" name="Line 135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160" name="Line 136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161" name="Line 137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162" name="Line 138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163" name="Line 139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164" name="Line 140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165" name="Line 141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166" name="Line 142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167" name="Line 143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168" name="Line 144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169" name="Line 145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170" name="Line 146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171" name="Line 147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172" name="Line 148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173" name="Line 149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174" name="Line 150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175" name="Line 151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176" name="Line 152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177" name="Line 153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178" name="Line 154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179" name="Line 155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180" name="Line 156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181" name="Line 157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182" name="Line 158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183" name="Line 159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184" name="Line 160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185" name="Line 161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186" name="Line 162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187" name="Line 163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188" name="Line 164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189" name="Line 165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190" name="Line 166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191" name="Line 167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192" name="Line 168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193" name="Line 169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194" name="Line 170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195" name="Line 171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196" name="Line 172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197" name="Line 173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198" name="Line 174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199" name="Line 175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200" name="Line 176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201" name="Line 177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202" name="Line 178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203" name="Line 179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204" name="Line 180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205" name="Line 181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206" name="Line 182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207" name="Line 183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208" name="Line 184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209" name="Line 185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210" name="Line 186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211" name="Line 187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212" name="Line 188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213" name="Line 189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214" name="Line 190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215" name="Line 191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216" name="Line 192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217" name="Line 193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218" name="Line 194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219" name="Line 195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220" name="Line 196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221" name="Line 197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222" name="Line 198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223" name="Line 199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224" name="Line 200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225" name="Line 201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226" name="Line 202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227" name="Line 203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228" name="Line 204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229" name="Line 205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230" name="Line 206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231" name="Line 207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232" name="Line 208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233" name="Line 209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234" name="Line 210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235" name="Line 211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236" name="Line 212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237" name="Line 213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238" name="Line 214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239" name="Line 215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240" name="Line 216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241" name="Line 217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242" name="Line 218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243" name="Line 219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</p:grpSp>
        <p:grpSp>
          <p:nvGrpSpPr>
            <p:cNvPr id="4" name="Group 224"/>
            <p:cNvGrpSpPr>
              <a:grpSpLocks/>
            </p:cNvGrpSpPr>
            <p:nvPr userDrawn="1"/>
          </p:nvGrpSpPr>
          <p:grpSpPr bwMode="auto">
            <a:xfrm>
              <a:off x="400" y="205"/>
              <a:ext cx="5216" cy="1123"/>
              <a:chOff x="400" y="205"/>
              <a:chExt cx="5216" cy="1123"/>
            </a:xfrm>
          </p:grpSpPr>
          <p:sp>
            <p:nvSpPr>
              <p:cNvPr id="1140" name="Rectangle 116"/>
              <p:cNvSpPr>
                <a:spLocks noChangeArrowheads="1"/>
              </p:cNvSpPr>
              <p:nvPr userDrawn="1"/>
            </p:nvSpPr>
            <p:spPr bwMode="auto">
              <a:xfrm>
                <a:off x="557" y="205"/>
                <a:ext cx="313" cy="91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136" name="Rectangle 112"/>
              <p:cNvSpPr>
                <a:spLocks noChangeArrowheads="1"/>
              </p:cNvSpPr>
              <p:nvPr userDrawn="1"/>
            </p:nvSpPr>
            <p:spPr bwMode="auto">
              <a:xfrm>
                <a:off x="400" y="288"/>
                <a:ext cx="3567" cy="49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141" name="Rectangle 117"/>
              <p:cNvSpPr>
                <a:spLocks noChangeArrowheads="1"/>
              </p:cNvSpPr>
              <p:nvPr userDrawn="1"/>
            </p:nvSpPr>
            <p:spPr bwMode="auto">
              <a:xfrm>
                <a:off x="4599" y="1115"/>
                <a:ext cx="929" cy="213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  <p:sp>
            <p:nvSpPr>
              <p:cNvPr id="1137" name="Rectangle 113"/>
              <p:cNvSpPr>
                <a:spLocks noChangeArrowheads="1"/>
              </p:cNvSpPr>
              <p:nvPr userDrawn="1"/>
            </p:nvSpPr>
            <p:spPr bwMode="auto">
              <a:xfrm>
                <a:off x="2049" y="1211"/>
                <a:ext cx="3567" cy="49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350">
                  <a:solidFill>
                    <a:srgbClr val="003366"/>
                  </a:solidFill>
                </a:endParaRPr>
              </a:p>
            </p:txBody>
          </p:sp>
        </p:grpSp>
      </p:grp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6" y="2214563"/>
            <a:ext cx="7958138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50">
                <a:solidFill>
                  <a:schemeClr val="folHlink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0B9E3D72-DA56-4F9D-8A4F-75F0D1BE5DF1}" type="datetime1">
              <a:rPr lang="en-US" smtClean="0">
                <a:solidFill>
                  <a:srgbClr val="800000"/>
                </a:solidFill>
              </a:rPr>
              <a:t>4/23/2020</a:t>
            </a:fld>
            <a:endParaRPr lang="en-US">
              <a:solidFill>
                <a:srgbClr val="8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050">
                <a:solidFill>
                  <a:schemeClr val="folHlink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>
                <a:solidFill>
                  <a:srgbClr val="800000"/>
                </a:solidFill>
              </a:rPr>
              <a:t>Tesfa G.</a:t>
            </a:r>
            <a:endParaRPr lang="en-US">
              <a:solidFill>
                <a:srgbClr val="8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4" y="6376988"/>
            <a:ext cx="219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50">
                <a:solidFill>
                  <a:schemeClr val="folHlink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12BEF8E0-054D-4602-A5A4-B0DAE0623D9C}" type="slidenum">
              <a:rPr lang="en-US">
                <a:solidFill>
                  <a:srgbClr val="8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800000"/>
              </a:solidFill>
            </a:endParaRPr>
          </a:p>
        </p:txBody>
      </p:sp>
      <p:sp>
        <p:nvSpPr>
          <p:cNvPr id="1024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71601" y="609600"/>
            <a:ext cx="737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19399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ransition/>
  <p:hf hdr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Times New Roman" charset="0"/>
        </a:defRPr>
      </a:lvl5pPr>
      <a:lvl6pPr marL="342900" algn="ctr" rtl="0" fontAlgn="base">
        <a:lnSpc>
          <a:spcPct val="85000"/>
        </a:lnSpc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Times New Roman" charset="0"/>
        </a:defRPr>
      </a:lvl6pPr>
      <a:lvl7pPr marL="685800" algn="ctr" rtl="0" fontAlgn="base">
        <a:lnSpc>
          <a:spcPct val="85000"/>
        </a:lnSpc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Times New Roman" charset="0"/>
        </a:defRPr>
      </a:lvl7pPr>
      <a:lvl8pPr marL="1028700" algn="ctr" rtl="0" fontAlgn="base">
        <a:lnSpc>
          <a:spcPct val="85000"/>
        </a:lnSpc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Times New Roman" charset="0"/>
        </a:defRPr>
      </a:lvl8pPr>
      <a:lvl9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Times New Roman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</a:defRPr>
      </a:lvl2pPr>
      <a:lvl3pPr marL="814388" indent="-1714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1800">
          <a:solidFill>
            <a:schemeClr val="tx1"/>
          </a:solidFill>
          <a:latin typeface="+mn-lt"/>
        </a:defRPr>
      </a:lvl3pPr>
      <a:lvl4pPr marL="1071563" indent="-1714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w"/>
        <a:defRPr sz="1500">
          <a:solidFill>
            <a:schemeClr val="tx1"/>
          </a:solidFill>
          <a:latin typeface="+mn-lt"/>
        </a:defRPr>
      </a:lvl4pPr>
      <a:lvl5pPr marL="1328738" indent="-1714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5pPr>
      <a:lvl6pPr marL="1671638" indent="-1714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014538" indent="-1714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2357438" indent="-1714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2700338" indent="-1714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zh-TW" b="1" dirty="0" smtClean="0">
                <a:solidFill>
                  <a:srgbClr val="3333CC"/>
                </a:solidFill>
              </a:rPr>
              <a:t> </a:t>
            </a:r>
            <a:r>
              <a:rPr lang="en-US" sz="4500" kern="1200" dirty="0">
                <a:solidFill>
                  <a:prstClr val="black"/>
                </a:solidFill>
                <a:latin typeface="Calibri Light" panose="020F0302020204030204"/>
              </a:rPr>
              <a:t>CHAPTER SIX</a:t>
            </a:r>
            <a:endParaRPr lang="zh-TW" altLang="en-US" b="1" dirty="0">
              <a:solidFill>
                <a:srgbClr val="3333CC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3639" y="2583657"/>
            <a:ext cx="7506228" cy="2857500"/>
          </a:xfrm>
        </p:spPr>
        <p:txBody>
          <a:bodyPr/>
          <a:lstStyle/>
          <a:p>
            <a:pPr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</a:pPr>
            <a:r>
              <a:rPr lang="en-US" sz="3600" b="1" kern="1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Powder Metallurgy</a:t>
            </a:r>
            <a:endParaRPr lang="en-US" sz="3600" kern="1200" dirty="0">
              <a:solidFill>
                <a:srgbClr val="FF0000"/>
              </a:solidFill>
              <a:latin typeface="Calibri" panose="020F0502020204030204"/>
            </a:endParaRPr>
          </a:p>
          <a:p>
            <a:pPr algn="l"/>
            <a:endParaRPr lang="en-US" altLang="zh-TW" sz="21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0A495AA-D38A-45ED-B65D-29402076FE88}" type="datetime1">
              <a:rPr lang="en-US" smtClean="0">
                <a:solidFill>
                  <a:srgbClr val="800000"/>
                </a:solidFill>
              </a:rPr>
              <a:t>4/23/2020</a:t>
            </a:fld>
            <a:endParaRPr lang="en-US">
              <a:solidFill>
                <a:srgbClr val="8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800000"/>
                </a:solidFill>
              </a:rPr>
              <a:t>Tesfa G.</a:t>
            </a:r>
            <a:endParaRPr lang="en-US">
              <a:solidFill>
                <a:srgbClr val="8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BDF1DF-F3C8-4117-A5F6-E0DD75BB5D3C}" type="slidenum">
              <a:rPr lang="en-US" smtClean="0">
                <a:solidFill>
                  <a:srgbClr val="800000"/>
                </a:solidFill>
              </a:rPr>
              <a:pPr>
                <a:defRPr/>
              </a:pPr>
              <a:t>1</a:t>
            </a:fld>
            <a:endParaRPr lang="en-US">
              <a:solidFill>
                <a:srgbClr val="800000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2000250" y="5715000"/>
            <a:ext cx="5715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3333CC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4437322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b="1" dirty="0" smtClean="0">
                <a:solidFill>
                  <a:srgbClr val="3333CC"/>
                </a:solidFill>
              </a:rPr>
              <a:t>I. Gas atomization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8178" y="2242534"/>
            <a:ext cx="7549912" cy="2914650"/>
          </a:xfrm>
        </p:spPr>
        <p:txBody>
          <a:bodyPr/>
          <a:lstStyle/>
          <a:p>
            <a:pPr marL="303610" indent="-303610" algn="l">
              <a:buFont typeface="Wingdings" pitchFamily="2" charset="2"/>
              <a:buChar char="Ø"/>
            </a:pPr>
            <a:r>
              <a:rPr lang="en-US" altLang="zh-TW" sz="2800" dirty="0" smtClean="0"/>
              <a:t>A high velocity gas stream (air or inert gas) is utilized to atomize the liquid metal</a:t>
            </a:r>
            <a:r>
              <a:rPr lang="en-US" altLang="zh-TW" sz="2800" dirty="0"/>
              <a:t>.</a:t>
            </a:r>
          </a:p>
          <a:p>
            <a:pPr marL="303610" indent="-303610" algn="l">
              <a:buFont typeface="Wingdings" pitchFamily="2" charset="2"/>
              <a:buChar char="Ø"/>
            </a:pPr>
            <a:endParaRPr lang="en-US" altLang="zh-TW" sz="1800" dirty="0"/>
          </a:p>
          <a:p>
            <a:pPr marL="303610" indent="-303610" algn="l">
              <a:buFont typeface="Wingdings" pitchFamily="2" charset="2"/>
              <a:buChar char="Ø"/>
            </a:pPr>
            <a:endParaRPr lang="en-US" altLang="zh-TW" sz="1800" dirty="0"/>
          </a:p>
          <a:p>
            <a:pPr marL="303610" indent="-303610" algn="l">
              <a:buFont typeface="Wingdings" pitchFamily="2" charset="2"/>
              <a:buChar char="Ø"/>
            </a:pPr>
            <a:endParaRPr lang="en-US" altLang="zh-TW" sz="1800" dirty="0"/>
          </a:p>
          <a:p>
            <a:pPr marL="303610" indent="-303610" algn="l">
              <a:buFont typeface="Wingdings" pitchFamily="2" charset="2"/>
              <a:buChar char="Ø"/>
            </a:pPr>
            <a:endParaRPr lang="en-US" altLang="zh-TW" sz="1800" dirty="0"/>
          </a:p>
          <a:p>
            <a:pPr marL="303610" indent="-303610" algn="l">
              <a:buFont typeface="Wingdings" pitchFamily="2" charset="2"/>
              <a:buChar char="Ø"/>
            </a:pPr>
            <a:endParaRPr lang="en-US" altLang="zh-TW" sz="1800" dirty="0"/>
          </a:p>
          <a:p>
            <a:pPr marL="303610" indent="-303610"/>
            <a:endParaRPr lang="en-US" altLang="zh-TW" sz="1800" dirty="0" smtClean="0"/>
          </a:p>
          <a:p>
            <a:pPr marL="303610" indent="-303610"/>
            <a:endParaRPr lang="en-US" altLang="zh-TW" sz="1800" dirty="0"/>
          </a:p>
          <a:p>
            <a:pPr marL="303610" indent="-303610"/>
            <a:endParaRPr lang="en-US" altLang="zh-TW" sz="1800" dirty="0" smtClean="0"/>
          </a:p>
          <a:p>
            <a:pPr marL="303610" indent="-303610"/>
            <a:r>
              <a:rPr lang="en-US" altLang="zh-TW" dirty="0" smtClean="0"/>
              <a:t>Fig. 6.2 Atomization methods: (a) and (b) two gas atomization methods</a:t>
            </a:r>
            <a:endParaRPr lang="en-US" alt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940487F-413B-4E93-B94E-2199829E9419}" type="datetime1">
              <a:rPr lang="en-US" smtClean="0">
                <a:solidFill>
                  <a:srgbClr val="800000"/>
                </a:solidFill>
              </a:rPr>
              <a:t>4/23/2020</a:t>
            </a:fld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800000"/>
                </a:solidFill>
              </a:rPr>
              <a:t>Tesfa G.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BDF1DF-F3C8-4117-A5F6-E0DD75BB5D3C}" type="slidenum">
              <a:rPr lang="en-US" smtClean="0">
                <a:solidFill>
                  <a:srgbClr val="800000"/>
                </a:solidFill>
              </a:rPr>
              <a:pPr>
                <a:defRPr/>
              </a:pPr>
              <a:t>10</a:t>
            </a:fld>
            <a:endParaRPr lang="en-US">
              <a:solidFill>
                <a:srgbClr val="800000"/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 b="54510"/>
          <a:stretch>
            <a:fillRect/>
          </a:stretch>
        </p:blipFill>
        <p:spPr bwMode="auto">
          <a:xfrm>
            <a:off x="2800349" y="3257550"/>
            <a:ext cx="4759549" cy="2434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8934463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b="1" dirty="0" smtClean="0">
                <a:solidFill>
                  <a:srgbClr val="3333CC"/>
                </a:solidFill>
              </a:rPr>
              <a:t>Gas atomization…cont’d </a:t>
            </a:r>
            <a:endParaRPr lang="en-US" altLang="zh-TW" b="1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54080" y="2319807"/>
            <a:ext cx="7870980" cy="2914650"/>
          </a:xfrm>
        </p:spPr>
        <p:txBody>
          <a:bodyPr/>
          <a:lstStyle/>
          <a:p>
            <a:pPr marL="303610" indent="-303610" algn="just">
              <a:buFont typeface="Wingdings" pitchFamily="2" charset="2"/>
              <a:buChar char="Ø"/>
            </a:pPr>
            <a:r>
              <a:rPr lang="en-US" altLang="zh-TW" sz="2800" dirty="0"/>
              <a:t>In Fig. </a:t>
            </a:r>
            <a:r>
              <a:rPr lang="en-US" altLang="zh-TW" sz="2800" dirty="0"/>
              <a:t>6.2(a</a:t>
            </a:r>
            <a:r>
              <a:rPr lang="en-US" altLang="zh-TW" sz="2800" dirty="0"/>
              <a:t>), the gas flows through an expansion nozzle, siphoning molten metal from the melt below and spraying it into a container. </a:t>
            </a:r>
          </a:p>
          <a:p>
            <a:pPr marL="303610" indent="-303610" algn="just">
              <a:buFont typeface="Wingdings" pitchFamily="2" charset="2"/>
              <a:buChar char="Ø"/>
            </a:pPr>
            <a:r>
              <a:rPr lang="en-US" altLang="zh-TW" sz="2800" dirty="0"/>
              <a:t>The droplets solidify into powder form. </a:t>
            </a:r>
          </a:p>
          <a:p>
            <a:pPr marL="303610" indent="-303610" algn="just">
              <a:buFont typeface="Wingdings" pitchFamily="2" charset="2"/>
              <a:buChar char="Ø"/>
            </a:pPr>
            <a:r>
              <a:rPr lang="en-US" altLang="zh-TW" sz="2800" dirty="0"/>
              <a:t>In a closely related method shown in Fig. </a:t>
            </a:r>
            <a:r>
              <a:rPr lang="en-US" altLang="zh-TW" sz="2800" dirty="0"/>
              <a:t>6.2(b</a:t>
            </a:r>
            <a:r>
              <a:rPr lang="en-US" altLang="zh-TW" sz="2800" dirty="0"/>
              <a:t>), molten metal flows by gravity through a nozzle and is immediately atomized by air jets. </a:t>
            </a:r>
          </a:p>
          <a:p>
            <a:pPr marL="303610" indent="-303610" algn="just">
              <a:buFont typeface="Wingdings" pitchFamily="2" charset="2"/>
              <a:buChar char="Ø"/>
            </a:pPr>
            <a:r>
              <a:rPr lang="en-US" altLang="zh-TW" sz="2800" dirty="0"/>
              <a:t>The resulting metal powders, which tend to be spherical, are collected in a chamber </a:t>
            </a:r>
            <a:r>
              <a:rPr lang="en-GB" altLang="zh-TW" sz="2800" dirty="0"/>
              <a:t>below.</a:t>
            </a:r>
            <a:endParaRPr lang="en-US" altLang="zh-TW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A6B54D-D3D4-4232-A127-37DF1E35D178}" type="datetime1">
              <a:rPr lang="en-US" smtClean="0">
                <a:solidFill>
                  <a:srgbClr val="800000"/>
                </a:solidFill>
              </a:rPr>
              <a:t>4/23/2020</a:t>
            </a:fld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800000"/>
                </a:solidFill>
              </a:rPr>
              <a:t>Tesfa G.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BDF1DF-F3C8-4117-A5F6-E0DD75BB5D3C}" type="slidenum">
              <a:rPr lang="en-US" smtClean="0">
                <a:solidFill>
                  <a:srgbClr val="800000"/>
                </a:solidFill>
              </a:rPr>
              <a:pPr>
                <a:defRPr/>
              </a:pPr>
              <a:t>11</a:t>
            </a:fld>
            <a:endParaRPr lang="en-US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067661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b="1" dirty="0" smtClean="0">
                <a:solidFill>
                  <a:srgbClr val="3333CC"/>
                </a:solidFill>
              </a:rPr>
              <a:t>II.Water atomization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534" y="2628900"/>
            <a:ext cx="7715041" cy="2914650"/>
          </a:xfrm>
        </p:spPr>
        <p:txBody>
          <a:bodyPr/>
          <a:lstStyle/>
          <a:p>
            <a:pPr marL="303610" indent="-303610" algn="l">
              <a:buFont typeface="Wingdings" pitchFamily="2" charset="2"/>
              <a:buChar char="Ø"/>
            </a:pPr>
            <a:r>
              <a:rPr lang="en-US" altLang="zh-TW" sz="2800" dirty="0"/>
              <a:t>A high velocity </a:t>
            </a:r>
            <a:r>
              <a:rPr lang="en-GB" altLang="zh-TW" sz="2800" dirty="0"/>
              <a:t>water stream </a:t>
            </a:r>
            <a:r>
              <a:rPr lang="en-US" altLang="zh-TW" sz="2800" dirty="0"/>
              <a:t>is used to atomize the liquid metal.</a:t>
            </a:r>
          </a:p>
          <a:p>
            <a:pPr marL="303610" indent="-303610" algn="l">
              <a:buFont typeface="Wingdings" pitchFamily="2" charset="2"/>
              <a:buChar char="Ø"/>
            </a:pPr>
            <a:endParaRPr lang="en-US" altLang="zh-TW" sz="1800" dirty="0"/>
          </a:p>
          <a:p>
            <a:pPr marL="303610" indent="-303610" algn="l">
              <a:buFont typeface="Wingdings" pitchFamily="2" charset="2"/>
              <a:buChar char="Ø"/>
            </a:pPr>
            <a:endParaRPr lang="en-US" altLang="zh-TW" sz="1800" dirty="0"/>
          </a:p>
          <a:p>
            <a:pPr marL="303610" indent="-303610" algn="l">
              <a:buFont typeface="Wingdings" pitchFamily="2" charset="2"/>
              <a:buChar char="Ø"/>
            </a:pPr>
            <a:endParaRPr lang="en-US" altLang="zh-TW" sz="1800" dirty="0"/>
          </a:p>
          <a:p>
            <a:pPr marL="303610" indent="-303610" algn="l">
              <a:buFont typeface="Wingdings" pitchFamily="2" charset="2"/>
              <a:buChar char="Ø"/>
            </a:pPr>
            <a:endParaRPr lang="en-US" altLang="zh-TW" sz="1800" dirty="0"/>
          </a:p>
          <a:p>
            <a:pPr marL="303610" indent="-303610" algn="l">
              <a:buFont typeface="Wingdings" pitchFamily="2" charset="2"/>
              <a:buChar char="Ø"/>
            </a:pPr>
            <a:endParaRPr lang="en-US" altLang="zh-TW" sz="1800" dirty="0"/>
          </a:p>
          <a:p>
            <a:pPr marL="303610" indent="-303610"/>
            <a:endParaRPr lang="en-US" altLang="zh-TW" sz="1800" dirty="0"/>
          </a:p>
          <a:p>
            <a:pPr marL="303610" indent="-303610"/>
            <a:endParaRPr lang="en-US" altLang="zh-TW" dirty="0" smtClean="0"/>
          </a:p>
          <a:p>
            <a:pPr marL="303610" indent="-303610"/>
            <a:r>
              <a:rPr lang="en-US" altLang="zh-TW" dirty="0" smtClean="0"/>
              <a:t>Fig</a:t>
            </a:r>
            <a:r>
              <a:rPr lang="en-US" altLang="zh-TW" dirty="0"/>
              <a:t>. </a:t>
            </a:r>
            <a:r>
              <a:rPr lang="en-US" altLang="zh-TW" dirty="0"/>
              <a:t>6.3 </a:t>
            </a:r>
            <a:r>
              <a:rPr lang="en-US" altLang="zh-TW" dirty="0"/>
              <a:t>Water atomization method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1D1A9E-2A4B-4051-BD30-3EBAD458BDEF}" type="datetime1">
              <a:rPr lang="en-US" smtClean="0">
                <a:solidFill>
                  <a:srgbClr val="800000"/>
                </a:solidFill>
              </a:rPr>
              <a:t>4/23/2020</a:t>
            </a:fld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800000"/>
                </a:solidFill>
              </a:rPr>
              <a:t>Tesfa G.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BDF1DF-F3C8-4117-A5F6-E0DD75BB5D3C}" type="slidenum">
              <a:rPr lang="en-US" smtClean="0">
                <a:solidFill>
                  <a:srgbClr val="800000"/>
                </a:solidFill>
              </a:rPr>
              <a:pPr>
                <a:defRPr/>
              </a:pPr>
              <a:t>12</a:t>
            </a:fld>
            <a:endParaRPr lang="en-US">
              <a:solidFill>
                <a:srgbClr val="800000"/>
              </a:solidFill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 t="47059" r="50725" b="4314"/>
          <a:stretch>
            <a:fillRect/>
          </a:stretch>
        </p:blipFill>
        <p:spPr bwMode="auto">
          <a:xfrm>
            <a:off x="4108361" y="3348507"/>
            <a:ext cx="3039414" cy="2537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536839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b="1" dirty="0" smtClean="0">
                <a:solidFill>
                  <a:srgbClr val="3333CC"/>
                </a:solidFill>
              </a:rPr>
              <a:t>Water atomization…cont’d</a:t>
            </a:r>
            <a:endParaRPr lang="en-US" altLang="zh-TW" b="1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4444" y="2284705"/>
            <a:ext cx="7713132" cy="3200400"/>
          </a:xfrm>
        </p:spPr>
        <p:txBody>
          <a:bodyPr/>
          <a:lstStyle/>
          <a:p>
            <a:pPr marL="303610" indent="-303610" algn="l">
              <a:buFont typeface="Wingdings" pitchFamily="2" charset="2"/>
              <a:buChar char="Ø"/>
            </a:pPr>
            <a:r>
              <a:rPr lang="en-US" altLang="zh-TW" dirty="0"/>
              <a:t>It is the most common of the atomization methods, particularly suited to metals that melt below 1600</a:t>
            </a:r>
            <a:r>
              <a:rPr lang="en-US" altLang="zh-TW" baseline="30000" dirty="0"/>
              <a:t>o</a:t>
            </a:r>
            <a:r>
              <a:rPr lang="en-US" altLang="zh-TW" dirty="0"/>
              <a:t>C.</a:t>
            </a:r>
          </a:p>
          <a:p>
            <a:pPr marL="303610" indent="-303610" algn="l">
              <a:buFont typeface="Wingdings" pitchFamily="2" charset="2"/>
              <a:buChar char="Ø"/>
            </a:pPr>
            <a:r>
              <a:rPr lang="en-US" altLang="zh-TW" dirty="0"/>
              <a:t>Cooling is more rapid, and the resulting powder shape is irregular rather than spherical. </a:t>
            </a:r>
          </a:p>
          <a:p>
            <a:pPr marL="303610" indent="-303610" algn="l">
              <a:buFont typeface="Wingdings" pitchFamily="2" charset="2"/>
              <a:buChar char="Ø"/>
            </a:pPr>
            <a:r>
              <a:rPr lang="en-US" altLang="zh-TW" dirty="0"/>
              <a:t>The disadvantage of using water is oxidation on the particle surface.</a:t>
            </a:r>
          </a:p>
          <a:p>
            <a:pPr marL="303610" indent="-303610" algn="l">
              <a:buFont typeface="Wingdings" pitchFamily="2" charset="2"/>
              <a:buChar char="Ø"/>
            </a:pPr>
            <a:r>
              <a:rPr lang="en-US" altLang="zh-TW" dirty="0"/>
              <a:t>A recent innovation involves the use of synthetic oil rather than water to reduce oxidation. </a:t>
            </a:r>
          </a:p>
          <a:p>
            <a:pPr marL="303610" indent="-303610" algn="l">
              <a:buFont typeface="Wingdings" pitchFamily="2" charset="2"/>
              <a:buChar char="Ø"/>
            </a:pPr>
            <a:r>
              <a:rPr lang="en-US" altLang="zh-TW" dirty="0"/>
              <a:t>In both air and water atomization processes, particle size is controlled largely by the velocity of the fluid stream; particle size is inversely related to velocity.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DA5816C-0465-46C2-AE53-0F75DAF70B59}" type="datetime1">
              <a:rPr lang="en-US" smtClean="0">
                <a:solidFill>
                  <a:srgbClr val="800000"/>
                </a:solidFill>
              </a:rPr>
              <a:t>4/23/2020</a:t>
            </a:fld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800000"/>
                </a:solidFill>
              </a:rPr>
              <a:t>Tesfa G.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BDF1DF-F3C8-4117-A5F6-E0DD75BB5D3C}" type="slidenum">
              <a:rPr lang="en-US" smtClean="0">
                <a:solidFill>
                  <a:srgbClr val="800000"/>
                </a:solidFill>
              </a:rPr>
              <a:pPr>
                <a:defRPr/>
              </a:pPr>
              <a:t>13</a:t>
            </a:fld>
            <a:endParaRPr lang="en-US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357075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b="1" dirty="0" smtClean="0">
                <a:solidFill>
                  <a:srgbClr val="3333CC"/>
                </a:solidFill>
              </a:rPr>
              <a:t>III. Centrifugal atomization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989" y="2282780"/>
            <a:ext cx="7974011" cy="3028950"/>
          </a:xfrm>
        </p:spPr>
        <p:txBody>
          <a:bodyPr/>
          <a:lstStyle/>
          <a:p>
            <a:pPr marL="303610" indent="-303610" algn="l">
              <a:buFont typeface="Wingdings" pitchFamily="2" charset="2"/>
              <a:buChar char="Ø"/>
            </a:pPr>
            <a:r>
              <a:rPr lang="en-US" altLang="zh-TW" dirty="0"/>
              <a:t>It is also known as the rotating disk method</a:t>
            </a:r>
          </a:p>
          <a:p>
            <a:pPr marL="303610" indent="-303610" algn="l">
              <a:buFont typeface="Wingdings" pitchFamily="2" charset="2"/>
              <a:buChar char="Ø"/>
            </a:pPr>
            <a:r>
              <a:rPr lang="en-US" altLang="zh-TW" dirty="0"/>
              <a:t>The liquid metal stream pours onto a rapidly rotating disk that sprays the metal in all directions to produce powders.</a:t>
            </a:r>
          </a:p>
          <a:p>
            <a:pPr marL="303610" indent="-303610" algn="l">
              <a:buFont typeface="Wingdings" pitchFamily="2" charset="2"/>
              <a:buChar char="Ø"/>
            </a:pPr>
            <a:endParaRPr lang="en-US" altLang="zh-TW" sz="1800" dirty="0"/>
          </a:p>
          <a:p>
            <a:pPr marL="303610" indent="-303610" algn="l">
              <a:buFont typeface="Wingdings" pitchFamily="2" charset="2"/>
              <a:buChar char="Ø"/>
            </a:pPr>
            <a:endParaRPr lang="en-US" altLang="zh-TW" sz="1800" dirty="0"/>
          </a:p>
          <a:p>
            <a:pPr marL="303610" indent="-303610" algn="l">
              <a:buFont typeface="Wingdings" pitchFamily="2" charset="2"/>
              <a:buChar char="Ø"/>
            </a:pPr>
            <a:endParaRPr lang="en-US" altLang="zh-TW" sz="1800" dirty="0"/>
          </a:p>
          <a:p>
            <a:pPr marL="303610" indent="-303610" algn="l">
              <a:buFont typeface="Wingdings" pitchFamily="2" charset="2"/>
              <a:buChar char="Ø"/>
            </a:pPr>
            <a:endParaRPr lang="en-US" altLang="zh-TW" sz="1800" dirty="0"/>
          </a:p>
          <a:p>
            <a:pPr marL="303610" indent="-303610"/>
            <a:endParaRPr lang="en-US" altLang="zh-TW" sz="1800" dirty="0"/>
          </a:p>
          <a:p>
            <a:pPr marL="303610" indent="-303610"/>
            <a:endParaRPr lang="en-US" altLang="zh-TW" sz="1800" dirty="0" smtClean="0"/>
          </a:p>
          <a:p>
            <a:pPr marL="303610" indent="-303610"/>
            <a:endParaRPr lang="en-US" altLang="zh-TW" sz="1800" dirty="0"/>
          </a:p>
          <a:p>
            <a:pPr marL="303610" indent="-303610"/>
            <a:r>
              <a:rPr lang="en-US" altLang="zh-TW" sz="1800" dirty="0" smtClean="0"/>
              <a:t>Fig</a:t>
            </a:r>
            <a:r>
              <a:rPr lang="en-US" altLang="zh-TW" sz="1800" dirty="0"/>
              <a:t>. </a:t>
            </a:r>
            <a:r>
              <a:rPr lang="en-US" altLang="zh-TW" sz="1800" dirty="0"/>
              <a:t>6.4 </a:t>
            </a:r>
            <a:r>
              <a:rPr lang="en-US" altLang="zh-TW" sz="1800" dirty="0"/>
              <a:t>Centrifugal atomization method</a:t>
            </a:r>
          </a:p>
          <a:p>
            <a:pPr marL="303610" indent="-303610" algn="l">
              <a:buFont typeface="Wingdings" pitchFamily="2" charset="2"/>
              <a:buChar char="Ø"/>
            </a:pPr>
            <a:endParaRPr lang="en-US" altLang="zh-TW" sz="1800" dirty="0"/>
          </a:p>
          <a:p>
            <a:pPr marL="303610" indent="-303610" algn="l">
              <a:buFont typeface="Wingdings" pitchFamily="2" charset="2"/>
              <a:buChar char="Ø"/>
            </a:pPr>
            <a:endParaRPr lang="en-US" altLang="zh-TW" sz="1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420310E-DDDB-4AA4-8C38-1C2AE1FB4919}" type="datetime1">
              <a:rPr lang="en-US" smtClean="0">
                <a:solidFill>
                  <a:srgbClr val="800000"/>
                </a:solidFill>
              </a:rPr>
              <a:t>4/23/2020</a:t>
            </a:fld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800000"/>
                </a:solidFill>
              </a:rPr>
              <a:t>Tesfa G.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BDF1DF-F3C8-4117-A5F6-E0DD75BB5D3C}" type="slidenum">
              <a:rPr lang="en-US" smtClean="0">
                <a:solidFill>
                  <a:srgbClr val="800000"/>
                </a:solidFill>
              </a:rPr>
              <a:pPr>
                <a:defRPr/>
              </a:pPr>
              <a:t>14</a:t>
            </a:fld>
            <a:endParaRPr lang="en-US">
              <a:solidFill>
                <a:srgbClr val="800000"/>
              </a:solidFill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/>
          <a:srcRect l="50725" t="50196" b="4314"/>
          <a:stretch>
            <a:fillRect/>
          </a:stretch>
        </p:blipFill>
        <p:spPr bwMode="auto">
          <a:xfrm>
            <a:off x="4051299" y="3515932"/>
            <a:ext cx="2607077" cy="19386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363604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zh-TW" b="1" dirty="0" smtClean="0">
                <a:solidFill>
                  <a:srgbClr val="3333CC"/>
                </a:solidFill>
              </a:rPr>
              <a:t>2. Chemical reduction</a:t>
            </a:r>
            <a:endParaRPr lang="en-US" altLang="zh-TW" b="1" dirty="0" smtClean="0">
              <a:solidFill>
                <a:srgbClr val="3333CC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3189" y="2269542"/>
            <a:ext cx="7959143" cy="2914650"/>
          </a:xfrm>
        </p:spPr>
        <p:txBody>
          <a:bodyPr/>
          <a:lstStyle/>
          <a:p>
            <a:pPr marL="303610" indent="-303610" algn="just">
              <a:buFont typeface="Wingdings" pitchFamily="2" charset="2"/>
              <a:buChar char="Ø"/>
            </a:pPr>
            <a:r>
              <a:rPr lang="en-US" altLang="zh-TW" dirty="0"/>
              <a:t>A variety of </a:t>
            </a:r>
            <a:r>
              <a:rPr lang="en-US" altLang="zh-TW" i="1" dirty="0"/>
              <a:t>chemical reactions by which metallic compounds are reduced to elemental metal powders</a:t>
            </a:r>
            <a:r>
              <a:rPr lang="en-US" altLang="zh-TW" dirty="0"/>
              <a:t>.</a:t>
            </a:r>
          </a:p>
          <a:p>
            <a:pPr marL="303610" indent="-303610" algn="just">
              <a:buFont typeface="Wingdings" pitchFamily="2" charset="2"/>
              <a:buChar char="Ø"/>
            </a:pPr>
            <a:r>
              <a:rPr lang="en-US" altLang="zh-TW" dirty="0" smtClean="0"/>
              <a:t>A common process involves liberation of metals from their oxides by use of reducing agents such as </a:t>
            </a:r>
            <a:r>
              <a:rPr lang="en-US" altLang="zh-TW" dirty="0" smtClean="0">
                <a:solidFill>
                  <a:srgbClr val="FF0000"/>
                </a:solidFill>
              </a:rPr>
              <a:t>hydrogen or carbon monoxide</a:t>
            </a:r>
            <a:r>
              <a:rPr lang="en-US" altLang="zh-TW" dirty="0" smtClean="0"/>
              <a:t>.</a:t>
            </a:r>
          </a:p>
          <a:p>
            <a:pPr marL="303610" indent="-303610" algn="just">
              <a:buFont typeface="Wingdings" pitchFamily="2" charset="2"/>
              <a:buChar char="Ø"/>
            </a:pPr>
            <a:r>
              <a:rPr lang="en-US" altLang="zh-TW" dirty="0" smtClean="0"/>
              <a:t>The </a:t>
            </a:r>
            <a:r>
              <a:rPr lang="en-US" altLang="zh-TW" dirty="0"/>
              <a:t>reducing agent is made to combine with the oxygen in the compound to free the metallic element. </a:t>
            </a:r>
          </a:p>
          <a:p>
            <a:pPr marL="303610" indent="-303610" algn="just">
              <a:buFont typeface="Wingdings" pitchFamily="2" charset="2"/>
              <a:buChar char="Ø"/>
            </a:pPr>
            <a:r>
              <a:rPr lang="en-US" altLang="zh-TW" dirty="0" smtClean="0"/>
              <a:t>This approach is used to produce powders of iron, tungsten, and copper</a:t>
            </a:r>
            <a:r>
              <a:rPr lang="en-US" altLang="zh-TW" sz="2800" dirty="0" smtClean="0"/>
              <a:t>.</a:t>
            </a:r>
            <a:endParaRPr lang="en-US" altLang="zh-TW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65BE6F-D9D0-439E-B00D-EB69BDE8E370}" type="datetime1">
              <a:rPr lang="en-US" smtClean="0">
                <a:solidFill>
                  <a:srgbClr val="800000"/>
                </a:solidFill>
              </a:rPr>
              <a:t>4/23/2020</a:t>
            </a:fld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800000"/>
                </a:solidFill>
              </a:rPr>
              <a:t>Tesfa G.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BDF1DF-F3C8-4117-A5F6-E0DD75BB5D3C}" type="slidenum">
              <a:rPr lang="en-US" smtClean="0">
                <a:solidFill>
                  <a:srgbClr val="800000"/>
                </a:solidFill>
              </a:rPr>
              <a:pPr>
                <a:defRPr/>
              </a:pPr>
              <a:t>15</a:t>
            </a:fld>
            <a:endParaRPr lang="en-US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701598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zh-TW" b="1" dirty="0" smtClean="0">
                <a:solidFill>
                  <a:srgbClr val="3333CC"/>
                </a:solidFill>
              </a:rPr>
              <a:t>Chemical reduction…cont’d</a:t>
            </a:r>
            <a:endParaRPr lang="en-US" altLang="zh-TW" b="1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40107" y="2383070"/>
            <a:ext cx="7582054" cy="2914650"/>
          </a:xfrm>
        </p:spPr>
        <p:txBody>
          <a:bodyPr/>
          <a:lstStyle/>
          <a:p>
            <a:r>
              <a:rPr lang="en-GB" altLang="zh-TW" sz="2000" dirty="0"/>
              <a:t>Fe</a:t>
            </a:r>
            <a:r>
              <a:rPr lang="en-GB" altLang="zh-TW" sz="2000" baseline="-25000" dirty="0"/>
              <a:t>3</a:t>
            </a:r>
            <a:r>
              <a:rPr lang="en-GB" altLang="zh-TW" sz="2000" dirty="0"/>
              <a:t>O</a:t>
            </a:r>
            <a:r>
              <a:rPr lang="en-GB" altLang="zh-TW" sz="2000" baseline="-25000" dirty="0"/>
              <a:t>4</a:t>
            </a:r>
            <a:r>
              <a:rPr lang="en-GB" altLang="zh-TW" sz="2000" dirty="0"/>
              <a:t> + 4C = 3Fe + 4CO</a:t>
            </a:r>
          </a:p>
          <a:p>
            <a:r>
              <a:rPr lang="en-GB" altLang="zh-TW" sz="2000" dirty="0"/>
              <a:t>Fe</a:t>
            </a:r>
            <a:r>
              <a:rPr lang="en-GB" altLang="zh-TW" sz="2000" baseline="-25000" dirty="0"/>
              <a:t>3</a:t>
            </a:r>
            <a:r>
              <a:rPr lang="en-GB" altLang="zh-TW" sz="2000" dirty="0"/>
              <a:t>O</a:t>
            </a:r>
            <a:r>
              <a:rPr lang="en-GB" altLang="zh-TW" sz="2000" baseline="-25000" dirty="0"/>
              <a:t>4</a:t>
            </a:r>
            <a:r>
              <a:rPr lang="en-GB" altLang="zh-TW" sz="2000" dirty="0"/>
              <a:t> + 4CO = 3Fe + 4CO</a:t>
            </a:r>
            <a:r>
              <a:rPr lang="en-GB" altLang="zh-TW" sz="2000" baseline="-25000" dirty="0"/>
              <a:t>2</a:t>
            </a:r>
          </a:p>
          <a:p>
            <a:r>
              <a:rPr lang="en-GB" altLang="zh-TW" sz="2000" dirty="0"/>
              <a:t>Cu</a:t>
            </a:r>
            <a:r>
              <a:rPr lang="en-GB" altLang="zh-TW" sz="2000" baseline="-25000" dirty="0"/>
              <a:t>2</a:t>
            </a:r>
            <a:r>
              <a:rPr lang="en-GB" altLang="zh-TW" sz="2000" dirty="0"/>
              <a:t>O</a:t>
            </a:r>
            <a:r>
              <a:rPr lang="en-GB" altLang="zh-TW" sz="2000" baseline="-25000" dirty="0"/>
              <a:t> </a:t>
            </a:r>
            <a:r>
              <a:rPr lang="en-GB" altLang="zh-TW" sz="2000" dirty="0"/>
              <a:t>+ H</a:t>
            </a:r>
            <a:r>
              <a:rPr lang="en-GB" altLang="zh-TW" sz="2000" baseline="-25000" dirty="0"/>
              <a:t>2 </a:t>
            </a:r>
            <a:r>
              <a:rPr lang="en-GB" altLang="zh-TW" sz="2000" dirty="0"/>
              <a:t>= 2Cu + H</a:t>
            </a:r>
            <a:r>
              <a:rPr lang="en-GB" altLang="zh-TW" sz="2000" baseline="-25000" dirty="0"/>
              <a:t>2</a:t>
            </a:r>
            <a:r>
              <a:rPr lang="en-GB" altLang="zh-TW" sz="2000" dirty="0"/>
              <a:t>O</a:t>
            </a:r>
            <a:endParaRPr lang="en-US" altLang="zh-TW" sz="2000" dirty="0"/>
          </a:p>
          <a:p>
            <a:pPr marL="303610" indent="-303610" algn="l">
              <a:buFont typeface="Wingdings" pitchFamily="2" charset="2"/>
              <a:buChar char="Ø"/>
            </a:pPr>
            <a:r>
              <a:rPr lang="en-US" altLang="zh-TW" dirty="0"/>
              <a:t>Another chemical process for iron powders involves the decomposition of iron </a:t>
            </a:r>
            <a:r>
              <a:rPr lang="en-US" altLang="zh-TW" dirty="0" err="1"/>
              <a:t>penta</a:t>
            </a:r>
            <a:r>
              <a:rPr lang="en-US" altLang="zh-TW" dirty="0"/>
              <a:t> carbonyl </a:t>
            </a:r>
            <a:r>
              <a:rPr lang="en-US" altLang="zh-TW" dirty="0"/>
              <a:t>(Fe(Co)</a:t>
            </a:r>
            <a:r>
              <a:rPr lang="en-US" altLang="zh-TW" baseline="-25000" dirty="0"/>
              <a:t>5</a:t>
            </a:r>
            <a:r>
              <a:rPr lang="en-US" altLang="zh-TW" dirty="0"/>
              <a:t>) to produce spherical particles of high purity. </a:t>
            </a:r>
          </a:p>
          <a:p>
            <a:pPr marL="303610" indent="-303610" algn="l">
              <a:buFont typeface="Wingdings" pitchFamily="2" charset="2"/>
              <a:buChar char="Ø"/>
            </a:pPr>
            <a:r>
              <a:rPr lang="en-US" altLang="zh-TW" dirty="0"/>
              <a:t>Other chemical processes include precipitation of metallic elements from salts dissolved in water.</a:t>
            </a:r>
          </a:p>
          <a:p>
            <a:pPr marL="303610" indent="-303610" algn="l">
              <a:buFont typeface="Wingdings" pitchFamily="2" charset="2"/>
              <a:buChar char="Ø"/>
            </a:pPr>
            <a:r>
              <a:rPr lang="en-US" altLang="zh-TW" dirty="0"/>
              <a:t>Powders of copper, nickel, and cobalt can be produced by this approach.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9B1C1CA-83D3-4148-A919-A85F818DC825}" type="datetime1">
              <a:rPr lang="en-US" smtClean="0">
                <a:solidFill>
                  <a:srgbClr val="800000"/>
                </a:solidFill>
              </a:rPr>
              <a:t>4/23/2020</a:t>
            </a:fld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800000"/>
                </a:solidFill>
              </a:rPr>
              <a:t>Tesfa G.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BDF1DF-F3C8-4117-A5F6-E0DD75BB5D3C}" type="slidenum">
              <a:rPr lang="en-US" smtClean="0">
                <a:solidFill>
                  <a:srgbClr val="800000"/>
                </a:solidFill>
              </a:rPr>
              <a:pPr>
                <a:defRPr/>
              </a:pPr>
              <a:t>16</a:t>
            </a:fld>
            <a:endParaRPr lang="en-US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460392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zh-TW" b="1" dirty="0">
                <a:solidFill>
                  <a:srgbClr val="3333CC"/>
                </a:solidFill>
              </a:rPr>
              <a:t>3</a:t>
            </a:r>
            <a:r>
              <a:rPr lang="en-GB" altLang="zh-TW" b="1" dirty="0" smtClean="0">
                <a:solidFill>
                  <a:srgbClr val="3333CC"/>
                </a:solidFill>
              </a:rPr>
              <a:t>.Crushing</a:t>
            </a:r>
            <a:endParaRPr lang="en-US" altLang="zh-TW" b="1" dirty="0" smtClean="0">
              <a:solidFill>
                <a:srgbClr val="3333CC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7384" y="2555082"/>
            <a:ext cx="7472892" cy="2914650"/>
          </a:xfrm>
        </p:spPr>
        <p:txBody>
          <a:bodyPr/>
          <a:lstStyle/>
          <a:p>
            <a:pPr marL="303610" indent="-303610" algn="just">
              <a:buFont typeface="Wingdings" pitchFamily="2" charset="2"/>
              <a:buChar char="Ø"/>
            </a:pPr>
            <a:r>
              <a:rPr lang="en-US" altLang="zh-TW" sz="2800" dirty="0" smtClean="0"/>
              <a:t>The crushing process requires equipments such as stamps, crushers or gyratory crushes.</a:t>
            </a:r>
          </a:p>
          <a:p>
            <a:pPr marL="303610" indent="-303610" algn="just">
              <a:buFont typeface="Wingdings" pitchFamily="2" charset="2"/>
              <a:buChar char="Ø"/>
            </a:pPr>
            <a:r>
              <a:rPr lang="en-US" altLang="zh-TW" sz="2800" dirty="0" smtClean="0"/>
              <a:t>Various ferrous and non-ferrous alloys can be heat-treated in order to obtain a sufficiently brittle material which can be easily crushed into powder form.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7C52FDB-4299-4B35-A666-CDC1BFCE4C1B}" type="datetime1">
              <a:rPr lang="en-US" smtClean="0">
                <a:solidFill>
                  <a:srgbClr val="800000"/>
                </a:solidFill>
              </a:rPr>
              <a:t>4/23/2020</a:t>
            </a:fld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800000"/>
                </a:solidFill>
              </a:rPr>
              <a:t>Tesfa G.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BDF1DF-F3C8-4117-A5F6-E0DD75BB5D3C}" type="slidenum">
              <a:rPr lang="en-US" smtClean="0">
                <a:solidFill>
                  <a:srgbClr val="800000"/>
                </a:solidFill>
              </a:rPr>
              <a:pPr>
                <a:defRPr/>
              </a:pPr>
              <a:t>17</a:t>
            </a:fld>
            <a:endParaRPr lang="en-US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52378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zh-TW" b="1" dirty="0">
                <a:solidFill>
                  <a:srgbClr val="3333CC"/>
                </a:solidFill>
              </a:rPr>
              <a:t>4</a:t>
            </a:r>
            <a:r>
              <a:rPr lang="en-GB" altLang="zh-TW" b="1" dirty="0" smtClean="0">
                <a:solidFill>
                  <a:srgbClr val="3333CC"/>
                </a:solidFill>
              </a:rPr>
              <a:t>.Milling</a:t>
            </a:r>
            <a:endParaRPr lang="en-US" altLang="zh-TW" b="1" dirty="0" smtClean="0">
              <a:solidFill>
                <a:srgbClr val="3333CC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2200" y="2628900"/>
            <a:ext cx="7721600" cy="2914650"/>
          </a:xfrm>
        </p:spPr>
        <p:txBody>
          <a:bodyPr/>
          <a:lstStyle/>
          <a:p>
            <a:pPr marL="303610" indent="-303610" algn="just">
              <a:buFont typeface="Wingdings" pitchFamily="2" charset="2"/>
              <a:buChar char="Ø"/>
            </a:pPr>
            <a:r>
              <a:rPr lang="en-US" altLang="zh-TW" sz="2800" dirty="0"/>
              <a:t>The milling process is commonly used for production of metallic powder. </a:t>
            </a:r>
          </a:p>
          <a:p>
            <a:pPr marL="303610" indent="-303610" algn="just">
              <a:buFont typeface="Wingdings" pitchFamily="2" charset="2"/>
              <a:buChar char="Ø"/>
            </a:pPr>
            <a:r>
              <a:rPr lang="en-US" altLang="zh-TW" sz="2800" dirty="0"/>
              <a:t>It is carried out by using equipments such as ball mill, impact mill, eddy mill, disk mill, vortex mill, etc. </a:t>
            </a:r>
          </a:p>
          <a:p>
            <a:pPr marL="303610" indent="-303610" algn="just">
              <a:buFont typeface="Wingdings" pitchFamily="2" charset="2"/>
              <a:buChar char="Ø"/>
            </a:pPr>
            <a:r>
              <a:rPr lang="en-US" altLang="zh-TW" sz="2800" dirty="0"/>
              <a:t>Milling and grinding process can easily be employed for brittle, tougher, malleable, ductile and harder metals to pulverize them.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6E44C4-E6BA-489B-A9E3-8A6BA5619434}" type="datetime1">
              <a:rPr lang="en-US" smtClean="0">
                <a:solidFill>
                  <a:srgbClr val="800000"/>
                </a:solidFill>
              </a:rPr>
              <a:t>4/23/2020</a:t>
            </a:fld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800000"/>
                </a:solidFill>
              </a:rPr>
              <a:t>Tesfa G.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BDF1DF-F3C8-4117-A5F6-E0DD75BB5D3C}" type="slidenum">
              <a:rPr lang="en-US" smtClean="0">
                <a:solidFill>
                  <a:srgbClr val="800000"/>
                </a:solidFill>
              </a:rPr>
              <a:pPr>
                <a:defRPr/>
              </a:pPr>
              <a:t>18</a:t>
            </a:fld>
            <a:endParaRPr lang="en-US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78048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zh-TW" b="1" dirty="0" smtClean="0">
                <a:solidFill>
                  <a:srgbClr val="3333CC"/>
                </a:solidFill>
              </a:rPr>
              <a:t>Characteristic of metal powders</a:t>
            </a:r>
            <a:endParaRPr lang="en-US" altLang="zh-TW" b="1" dirty="0" smtClean="0">
              <a:solidFill>
                <a:srgbClr val="3333CC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7072" y="2254281"/>
            <a:ext cx="8026928" cy="2914650"/>
          </a:xfrm>
        </p:spPr>
        <p:txBody>
          <a:bodyPr/>
          <a:lstStyle/>
          <a:p>
            <a:pPr marL="303610" indent="-303610" algn="l">
              <a:buFont typeface="Wingdings" pitchFamily="2" charset="2"/>
              <a:buChar char="n"/>
            </a:pPr>
            <a:r>
              <a:rPr lang="en-US" altLang="zh-TW" sz="2800" dirty="0"/>
              <a:t>The performance of powder metallurgical parts is totally dependent upon the characteristics of metal powders. Most important characteristics of metal powders are:</a:t>
            </a:r>
          </a:p>
          <a:p>
            <a:pPr marL="1284685" indent="-251222" algn="l">
              <a:buFont typeface="Arial" pitchFamily="34" charset="0"/>
              <a:buChar char="•"/>
            </a:pPr>
            <a:r>
              <a:rPr lang="en-GB" altLang="zh-TW" dirty="0"/>
              <a:t>powder particle size and </a:t>
            </a:r>
            <a:r>
              <a:rPr lang="en-US" altLang="zh-TW" dirty="0"/>
              <a:t>size distribution, </a:t>
            </a:r>
          </a:p>
          <a:p>
            <a:pPr marL="1284685" indent="-251222" algn="l">
              <a:buFont typeface="Arial" pitchFamily="34" charset="0"/>
              <a:buChar char="•"/>
            </a:pPr>
            <a:r>
              <a:rPr lang="en-US" altLang="zh-TW" dirty="0"/>
              <a:t>particle shape,</a:t>
            </a:r>
          </a:p>
          <a:p>
            <a:pPr marL="1284685" indent="-251222" algn="l">
              <a:buFont typeface="Arial" pitchFamily="34" charset="0"/>
              <a:buChar char="•"/>
            </a:pPr>
            <a:r>
              <a:rPr lang="en-GB" altLang="zh-TW" dirty="0"/>
              <a:t>apparent density,</a:t>
            </a:r>
          </a:p>
          <a:p>
            <a:pPr marL="1284685" indent="-251222" algn="l">
              <a:buFont typeface="Arial" pitchFamily="34" charset="0"/>
              <a:buChar char="•"/>
            </a:pPr>
            <a:r>
              <a:rPr lang="en-US" altLang="zh-TW" dirty="0"/>
              <a:t>chemical composition, </a:t>
            </a:r>
          </a:p>
          <a:p>
            <a:pPr marL="1284685" indent="-251222" algn="l">
              <a:buFont typeface="Arial" pitchFamily="34" charset="0"/>
              <a:buChar char="•"/>
            </a:pPr>
            <a:r>
              <a:rPr lang="en-US" altLang="zh-TW" dirty="0"/>
              <a:t>flow characteristics, and </a:t>
            </a:r>
          </a:p>
          <a:p>
            <a:pPr marL="1284685" indent="-251222" algn="l">
              <a:buFont typeface="Arial" pitchFamily="34" charset="0"/>
              <a:buChar char="•"/>
            </a:pPr>
            <a:r>
              <a:rPr lang="en-US" altLang="zh-TW" dirty="0"/>
              <a:t>particle </a:t>
            </a:r>
            <a:r>
              <a:rPr lang="en-GB" altLang="zh-TW" dirty="0"/>
              <a:t>microstructure.</a:t>
            </a:r>
            <a:endParaRPr lang="en-US" alt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0309C40-E54C-41F7-B85B-5EDE4A3E7203}" type="datetime1">
              <a:rPr lang="en-US" smtClean="0">
                <a:solidFill>
                  <a:srgbClr val="800000"/>
                </a:solidFill>
              </a:rPr>
              <a:t>4/23/2020</a:t>
            </a:fld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800000"/>
                </a:solidFill>
              </a:rPr>
              <a:t>Tesfa G.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BDF1DF-F3C8-4117-A5F6-E0DD75BB5D3C}" type="slidenum">
              <a:rPr lang="en-US" smtClean="0">
                <a:solidFill>
                  <a:srgbClr val="800000"/>
                </a:solidFill>
              </a:rPr>
              <a:pPr>
                <a:defRPr/>
              </a:pPr>
              <a:t>19</a:t>
            </a:fld>
            <a:endParaRPr lang="en-US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3084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lnSpc>
                <a:spcPct val="100000"/>
              </a:lnSpc>
              <a:spcBef>
                <a:spcPct val="20000"/>
              </a:spcBef>
            </a:pPr>
            <a:r>
              <a:rPr lang="en-US" altLang="zh-TW" b="1" dirty="0" smtClean="0">
                <a:solidFill>
                  <a:srgbClr val="003366"/>
                </a:solidFill>
              </a:rPr>
              <a:t>Introduction</a:t>
            </a:r>
            <a:r>
              <a:rPr lang="en-US" altLang="zh-TW" sz="2400" dirty="0">
                <a:solidFill>
                  <a:srgbClr val="003366"/>
                </a:solidFill>
              </a:rPr>
              <a:t/>
            </a:r>
            <a:br>
              <a:rPr lang="en-US" altLang="zh-TW" sz="2400" dirty="0">
                <a:solidFill>
                  <a:srgbClr val="003366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83381" indent="-383381" algn="just">
              <a:buClr>
                <a:srgbClr val="003366"/>
              </a:buClr>
              <a:buFont typeface="Wingdings" pitchFamily="2" charset="2"/>
              <a:buChar char="Ø"/>
            </a:pPr>
            <a:r>
              <a:rPr lang="en-US" altLang="zh-TW" dirty="0" smtClean="0">
                <a:solidFill>
                  <a:srgbClr val="003366"/>
                </a:solidFill>
              </a:rPr>
              <a:t>Powder </a:t>
            </a:r>
            <a:r>
              <a:rPr lang="en-US" altLang="zh-TW" dirty="0">
                <a:solidFill>
                  <a:srgbClr val="003366"/>
                </a:solidFill>
              </a:rPr>
              <a:t>metallurgy (PM) is a metal processing technology in which </a:t>
            </a:r>
            <a:r>
              <a:rPr lang="en-US" altLang="zh-TW" i="1" dirty="0">
                <a:solidFill>
                  <a:srgbClr val="FF0000"/>
                </a:solidFill>
              </a:rPr>
              <a:t>parts</a:t>
            </a:r>
            <a:r>
              <a:rPr lang="en-US" altLang="zh-TW" i="1" dirty="0">
                <a:solidFill>
                  <a:srgbClr val="003366"/>
                </a:solidFill>
              </a:rPr>
              <a:t> </a:t>
            </a:r>
            <a:r>
              <a:rPr lang="en-US" altLang="zh-TW" dirty="0">
                <a:solidFill>
                  <a:srgbClr val="003366"/>
                </a:solidFill>
              </a:rPr>
              <a:t>are produced from </a:t>
            </a:r>
            <a:r>
              <a:rPr lang="en-US" altLang="zh-TW" i="1" dirty="0">
                <a:solidFill>
                  <a:srgbClr val="FF0000"/>
                </a:solidFill>
              </a:rPr>
              <a:t>metallic powders</a:t>
            </a:r>
            <a:r>
              <a:rPr lang="en-US" altLang="zh-TW" dirty="0">
                <a:solidFill>
                  <a:srgbClr val="003366"/>
                </a:solidFill>
              </a:rPr>
              <a:t>.</a:t>
            </a:r>
          </a:p>
          <a:p>
            <a:pPr marL="383381" indent="-383381" algn="just">
              <a:buClr>
                <a:srgbClr val="003366"/>
              </a:buClr>
              <a:buFont typeface="Wingdings" pitchFamily="2" charset="2"/>
              <a:buChar char="Ø"/>
            </a:pPr>
            <a:r>
              <a:rPr lang="en-US" altLang="zh-TW" dirty="0">
                <a:solidFill>
                  <a:srgbClr val="003366"/>
                </a:solidFill>
              </a:rPr>
              <a:t>In the usual PM production sequence, the powders are </a:t>
            </a:r>
            <a:r>
              <a:rPr lang="en-US" altLang="zh-TW" i="1" dirty="0">
                <a:solidFill>
                  <a:srgbClr val="FF0000"/>
                </a:solidFill>
              </a:rPr>
              <a:t>compressed</a:t>
            </a:r>
            <a:r>
              <a:rPr lang="en-US" altLang="zh-TW" dirty="0">
                <a:solidFill>
                  <a:srgbClr val="FF0000"/>
                </a:solidFill>
              </a:rPr>
              <a:t> </a:t>
            </a:r>
            <a:r>
              <a:rPr lang="en-US" altLang="zh-TW" dirty="0">
                <a:solidFill>
                  <a:srgbClr val="003366"/>
                </a:solidFill>
              </a:rPr>
              <a:t>into the desired shape and then </a:t>
            </a:r>
            <a:r>
              <a:rPr lang="en-US" altLang="zh-TW" i="1" dirty="0">
                <a:solidFill>
                  <a:srgbClr val="FF0000"/>
                </a:solidFill>
              </a:rPr>
              <a:t>heated</a:t>
            </a:r>
            <a:r>
              <a:rPr lang="en-US" altLang="zh-TW" dirty="0">
                <a:solidFill>
                  <a:srgbClr val="003366"/>
                </a:solidFill>
              </a:rPr>
              <a:t> to cause bonding of the particles into a hard, rigid mass.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EEA09CF-D3FB-4399-83E7-CD88987A589F}" type="datetime1">
              <a:rPr lang="en-US" smtClean="0">
                <a:solidFill>
                  <a:srgbClr val="800000"/>
                </a:solidFill>
              </a:rPr>
              <a:t>4/23/2020</a:t>
            </a:fld>
            <a:endParaRPr lang="en-US">
              <a:solidFill>
                <a:srgbClr val="8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800000"/>
                </a:solidFill>
              </a:rPr>
              <a:t>Tesfa G.</a:t>
            </a:r>
            <a:endParaRPr lang="en-US">
              <a:solidFill>
                <a:srgbClr val="8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E7734F-F7B9-413E-8A37-41AB5C1EA93D}" type="slidenum">
              <a:rPr lang="en-US" smtClean="0">
                <a:solidFill>
                  <a:srgbClr val="800000"/>
                </a:solidFill>
              </a:rPr>
              <a:pPr>
                <a:defRPr/>
              </a:pPr>
              <a:t>2</a:t>
            </a:fld>
            <a:endParaRPr lang="en-US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3407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57175" indent="-257175">
              <a:lnSpc>
                <a:spcPct val="100000"/>
              </a:lnSpc>
              <a:spcBef>
                <a:spcPct val="20000"/>
              </a:spcBef>
            </a:pPr>
            <a:r>
              <a:rPr lang="en-US" sz="1500" b="1" dirty="0">
                <a:solidFill>
                  <a:srgbClr val="003366"/>
                </a:solidFill>
                <a:latin typeface="NewCenturySchlbk-Bold"/>
              </a:rPr>
              <a:t/>
            </a:r>
            <a:br>
              <a:rPr lang="en-US" sz="1500" b="1" dirty="0">
                <a:solidFill>
                  <a:srgbClr val="003366"/>
                </a:solidFill>
                <a:latin typeface="NewCenturySchlbk-Bold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625" y="2214563"/>
            <a:ext cx="8231343" cy="3881437"/>
          </a:xfrm>
        </p:spPr>
        <p:txBody>
          <a:bodyPr/>
          <a:lstStyle/>
          <a:p>
            <a:pPr marL="0" indent="0" algn="just">
              <a:buNone/>
            </a:pPr>
            <a:r>
              <a:rPr lang="en-US" b="1" dirty="0">
                <a:solidFill>
                  <a:srgbClr val="003366"/>
                </a:solidFill>
                <a:latin typeface="+mj-lt"/>
              </a:rPr>
              <a:t>Powder particle size and size distribution</a:t>
            </a:r>
            <a:endParaRPr lang="en-US" dirty="0">
              <a:latin typeface="+mj-lt"/>
            </a:endParaRPr>
          </a:p>
          <a:p>
            <a:pPr algn="just"/>
            <a:r>
              <a:rPr lang="en-US" sz="2800" dirty="0">
                <a:latin typeface="+mj-lt"/>
              </a:rPr>
              <a:t>Particle </a:t>
            </a:r>
            <a:r>
              <a:rPr lang="en-US" sz="2800" dirty="0">
                <a:latin typeface="+mj-lt"/>
              </a:rPr>
              <a:t>size of metal powder is expressed by the diameter for spherical shaped </a:t>
            </a:r>
            <a:r>
              <a:rPr lang="en-US" sz="2800" dirty="0">
                <a:latin typeface="+mj-lt"/>
              </a:rPr>
              <a:t>particles and </a:t>
            </a:r>
            <a:r>
              <a:rPr lang="en-US" sz="2800" dirty="0">
                <a:latin typeface="+mj-lt"/>
              </a:rPr>
              <a:t>by the average diameter for non-spherical particle as determined by sieving method </a:t>
            </a:r>
            <a:r>
              <a:rPr lang="en-US" sz="2800" dirty="0">
                <a:latin typeface="+mj-lt"/>
              </a:rPr>
              <a:t>or microscopic </a:t>
            </a:r>
            <a:r>
              <a:rPr lang="en-US" sz="2800" dirty="0">
                <a:latin typeface="+mj-lt"/>
              </a:rPr>
              <a:t>examination. </a:t>
            </a:r>
          </a:p>
          <a:p>
            <a:pPr algn="just"/>
            <a:r>
              <a:rPr lang="en-US" sz="2800" dirty="0">
                <a:latin typeface="+mj-lt"/>
              </a:rPr>
              <a:t>Metal </a:t>
            </a:r>
            <a:r>
              <a:rPr lang="en-US" sz="2800" dirty="0">
                <a:latin typeface="+mj-lt"/>
              </a:rPr>
              <a:t>powders used in powder metallurgy usually vary in size </a:t>
            </a:r>
            <a:r>
              <a:rPr lang="en-US" sz="2800" dirty="0">
                <a:latin typeface="+mj-lt"/>
              </a:rPr>
              <a:t>from 20 </a:t>
            </a:r>
            <a:r>
              <a:rPr lang="en-US" sz="2800" dirty="0">
                <a:latin typeface="+mj-lt"/>
              </a:rPr>
              <a:t>to 200 microns. </a:t>
            </a:r>
            <a:endParaRPr lang="en-US" sz="2800" dirty="0">
              <a:latin typeface="+mj-lt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EEA09CF-D3FB-4399-83E7-CD88987A589F}" type="datetime1">
              <a:rPr lang="en-US" smtClean="0">
                <a:solidFill>
                  <a:srgbClr val="800000"/>
                </a:solidFill>
              </a:rPr>
              <a:t>4/23/2020</a:t>
            </a:fld>
            <a:endParaRPr lang="en-US">
              <a:solidFill>
                <a:srgbClr val="8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>
                <a:solidFill>
                  <a:srgbClr val="800000"/>
                </a:solidFill>
              </a:rPr>
              <a:t>Tesfa</a:t>
            </a:r>
            <a:r>
              <a:rPr lang="en-US" dirty="0" smtClean="0">
                <a:solidFill>
                  <a:srgbClr val="800000"/>
                </a:solidFill>
              </a:rPr>
              <a:t> G.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E7734F-F7B9-413E-8A37-41AB5C1EA93D}" type="slidenum">
              <a:rPr lang="en-US" smtClean="0">
                <a:solidFill>
                  <a:srgbClr val="800000"/>
                </a:solidFill>
              </a:rPr>
              <a:pPr>
                <a:defRPr/>
              </a:pPr>
              <a:t>20</a:t>
            </a:fld>
            <a:endParaRPr lang="en-US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55814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>
              <a:buClr>
                <a:srgbClr val="003366"/>
              </a:buClr>
            </a:pPr>
            <a:r>
              <a:rPr lang="en-US" sz="2800" dirty="0">
                <a:solidFill>
                  <a:srgbClr val="003366"/>
                </a:solidFill>
              </a:rPr>
              <a:t>Particle size influences density/porosity of the compact, mold strength,</a:t>
            </a:r>
          </a:p>
          <a:p>
            <a:pPr marL="0" lvl="0" indent="0" algn="just">
              <a:buClr>
                <a:srgbClr val="003366"/>
              </a:buClr>
              <a:buNone/>
            </a:pPr>
            <a:r>
              <a:rPr lang="en-US" sz="2800" dirty="0">
                <a:solidFill>
                  <a:srgbClr val="003366"/>
                </a:solidFill>
              </a:rPr>
              <a:t>permeability, flow and mixing characteristics, dimensional stability, etc. </a:t>
            </a:r>
          </a:p>
          <a:p>
            <a:pPr marL="0" lvl="0" indent="0" algn="just">
              <a:buClr>
                <a:srgbClr val="003366"/>
              </a:buClr>
              <a:buNone/>
            </a:pPr>
            <a:r>
              <a:rPr lang="en-US" sz="2800" dirty="0">
                <a:solidFill>
                  <a:srgbClr val="003366"/>
                </a:solidFill>
              </a:rPr>
              <a:t>Particle size distribution is specified in terms of a sieve analysis i.e. the amount of powder passing through 20 or 40 mesh sieves.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EEA09CF-D3FB-4399-83E7-CD88987A589F}" type="datetime1">
              <a:rPr lang="en-US" smtClean="0">
                <a:solidFill>
                  <a:srgbClr val="800000"/>
                </a:solidFill>
              </a:rPr>
              <a:t>4/23/2020</a:t>
            </a:fld>
            <a:endParaRPr lang="en-US">
              <a:solidFill>
                <a:srgbClr val="8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800000"/>
                </a:solidFill>
              </a:rPr>
              <a:t>Tesfa G.</a:t>
            </a:r>
            <a:endParaRPr lang="en-US">
              <a:solidFill>
                <a:srgbClr val="8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E7734F-F7B9-413E-8A37-41AB5C1EA93D}" type="slidenum">
              <a:rPr lang="en-US" smtClean="0">
                <a:solidFill>
                  <a:srgbClr val="800000"/>
                </a:solidFill>
              </a:rPr>
              <a:pPr>
                <a:defRPr/>
              </a:pPr>
              <a:t>21</a:t>
            </a:fld>
            <a:endParaRPr lang="en-US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501766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240" y="2122148"/>
            <a:ext cx="8344850" cy="2911078"/>
          </a:xfrm>
        </p:spPr>
        <p:txBody>
          <a:bodyPr/>
          <a:lstStyle/>
          <a:p>
            <a:pPr marL="0" indent="0" algn="just">
              <a:buNone/>
            </a:pPr>
            <a:r>
              <a:rPr lang="en-US" sz="2800" b="1" dirty="0">
                <a:latin typeface="+mj-lt"/>
              </a:rPr>
              <a:t>Particle </a:t>
            </a:r>
            <a:r>
              <a:rPr lang="en-US" sz="2800" b="1" dirty="0">
                <a:latin typeface="+mj-lt"/>
              </a:rPr>
              <a:t>shape</a:t>
            </a:r>
          </a:p>
          <a:p>
            <a:pPr marL="0" indent="0" algn="just">
              <a:buNone/>
            </a:pPr>
            <a:r>
              <a:rPr lang="en-US" sz="2800" dirty="0">
                <a:latin typeface="+mj-lt"/>
              </a:rPr>
              <a:t>There </a:t>
            </a:r>
            <a:r>
              <a:rPr lang="en-US" sz="2800" dirty="0">
                <a:latin typeface="+mj-lt"/>
              </a:rPr>
              <a:t>are various shapes of metal powders namely spherical, sub-rounded, rounded,</a:t>
            </a:r>
          </a:p>
          <a:p>
            <a:pPr marL="0" indent="0" algn="just">
              <a:buNone/>
            </a:pPr>
            <a:r>
              <a:rPr lang="en-US" sz="2800" dirty="0">
                <a:latin typeface="+mj-lt"/>
              </a:rPr>
              <a:t>angular, sub-angular, flakes etc. </a:t>
            </a:r>
            <a:r>
              <a:rPr lang="en-US" sz="2800" dirty="0">
                <a:latin typeface="+mj-lt"/>
              </a:rPr>
              <a:t>Particles shape influences the packing and flow </a:t>
            </a:r>
            <a:r>
              <a:rPr lang="en-US" sz="2800" dirty="0">
                <a:latin typeface="+mj-lt"/>
              </a:rPr>
              <a:t>characteristics of </a:t>
            </a:r>
            <a:r>
              <a:rPr lang="en-US" sz="2800" dirty="0">
                <a:latin typeface="+mj-lt"/>
              </a:rPr>
              <a:t>the powders</a:t>
            </a:r>
            <a:r>
              <a:rPr lang="en-US" sz="2800" dirty="0" smtClean="0">
                <a:latin typeface="+mj-lt"/>
              </a:rPr>
              <a:t>.</a:t>
            </a:r>
            <a:endParaRPr lang="en-US" sz="2800" dirty="0">
              <a:latin typeface="+mj-lt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EEA09CF-D3FB-4399-83E7-CD88987A589F}" type="datetime1">
              <a:rPr lang="en-US" smtClean="0">
                <a:solidFill>
                  <a:srgbClr val="800000"/>
                </a:solidFill>
              </a:rPr>
              <a:t>4/23/2020</a:t>
            </a:fld>
            <a:endParaRPr lang="en-US">
              <a:solidFill>
                <a:srgbClr val="8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800000"/>
                </a:solidFill>
              </a:rPr>
              <a:t>Tesfa G.</a:t>
            </a:r>
            <a:endParaRPr lang="en-US">
              <a:solidFill>
                <a:srgbClr val="8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E7734F-F7B9-413E-8A37-41AB5C1EA93D}" type="slidenum">
              <a:rPr lang="en-US" smtClean="0">
                <a:solidFill>
                  <a:srgbClr val="800000"/>
                </a:solidFill>
              </a:rPr>
              <a:pPr>
                <a:defRPr/>
              </a:pPr>
              <a:t>22</a:t>
            </a:fld>
            <a:endParaRPr lang="en-US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78201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>
              <a:buClr>
                <a:srgbClr val="003366"/>
              </a:buClr>
              <a:buNone/>
            </a:pPr>
            <a:r>
              <a:rPr lang="en-US" sz="2800" b="1" dirty="0">
                <a:solidFill>
                  <a:srgbClr val="003366"/>
                </a:solidFill>
              </a:rPr>
              <a:t>Chemical composition</a:t>
            </a:r>
          </a:p>
          <a:p>
            <a:pPr marL="0" lvl="0" indent="0" algn="just">
              <a:buClr>
                <a:srgbClr val="003366"/>
              </a:buClr>
              <a:buNone/>
            </a:pPr>
            <a:r>
              <a:rPr lang="en-US" sz="2800" dirty="0">
                <a:solidFill>
                  <a:srgbClr val="003366"/>
                </a:solidFill>
              </a:rPr>
              <a:t>Chemical composition of metallic powder implies the type and percentage of alloying elements and impurities. It usually determines the particle hardness and compressibility. The chemical composition of a powder can be determined by chemical analysis methods.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EEA09CF-D3FB-4399-83E7-CD88987A589F}" type="datetime1">
              <a:rPr lang="en-US" smtClean="0">
                <a:solidFill>
                  <a:srgbClr val="800000"/>
                </a:solidFill>
              </a:rPr>
              <a:t>4/23/2020</a:t>
            </a:fld>
            <a:endParaRPr lang="en-US">
              <a:solidFill>
                <a:srgbClr val="8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800000"/>
                </a:solidFill>
              </a:rPr>
              <a:t>Tesfa G.</a:t>
            </a:r>
            <a:endParaRPr lang="en-US">
              <a:solidFill>
                <a:srgbClr val="8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E7734F-F7B9-413E-8A37-41AB5C1EA93D}" type="slidenum">
              <a:rPr lang="en-US" smtClean="0">
                <a:solidFill>
                  <a:srgbClr val="800000"/>
                </a:solidFill>
              </a:rPr>
              <a:pPr>
                <a:defRPr/>
              </a:pPr>
              <a:t>23</a:t>
            </a:fld>
            <a:endParaRPr lang="en-US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0459765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626" y="2214563"/>
            <a:ext cx="8244222" cy="3881437"/>
          </a:xfrm>
        </p:spPr>
        <p:txBody>
          <a:bodyPr/>
          <a:lstStyle/>
          <a:p>
            <a:pPr marL="0" indent="0" algn="just">
              <a:buClr>
                <a:srgbClr val="003366"/>
              </a:buClr>
              <a:buNone/>
            </a:pPr>
            <a:r>
              <a:rPr lang="en-US" b="1" dirty="0">
                <a:solidFill>
                  <a:srgbClr val="003366"/>
                </a:solidFill>
              </a:rPr>
              <a:t>Particle microstructure</a:t>
            </a:r>
          </a:p>
          <a:p>
            <a:pPr marL="0" indent="0" algn="just">
              <a:buClr>
                <a:srgbClr val="003366"/>
              </a:buClr>
              <a:buNone/>
            </a:pPr>
            <a:r>
              <a:rPr lang="en-US" dirty="0">
                <a:solidFill>
                  <a:srgbClr val="003366"/>
                </a:solidFill>
              </a:rPr>
              <a:t>Particle microstructure reveals various phases, inclusions and internal porosity.</a:t>
            </a:r>
          </a:p>
          <a:p>
            <a:pPr marL="0" indent="0" algn="just">
              <a:buClr>
                <a:srgbClr val="003366"/>
              </a:buClr>
              <a:buNone/>
            </a:pPr>
            <a:r>
              <a:rPr lang="en-US" b="1" dirty="0">
                <a:solidFill>
                  <a:srgbClr val="003366"/>
                </a:solidFill>
              </a:rPr>
              <a:t>Apparent density</a:t>
            </a:r>
          </a:p>
          <a:p>
            <a:pPr marL="0" indent="0" algn="just">
              <a:buClr>
                <a:srgbClr val="003366"/>
              </a:buClr>
              <a:buNone/>
            </a:pPr>
            <a:r>
              <a:rPr lang="en-US" dirty="0">
                <a:solidFill>
                  <a:srgbClr val="003366"/>
                </a:solidFill>
              </a:rPr>
              <a:t>Apparent density is defined as the weight, of a loosely heated quantity of powder </a:t>
            </a:r>
            <a:r>
              <a:rPr lang="en-US" dirty="0">
                <a:solidFill>
                  <a:srgbClr val="003366"/>
                </a:solidFill>
              </a:rPr>
              <a:t>necessary to </a:t>
            </a:r>
            <a:r>
              <a:rPr lang="en-US" dirty="0">
                <a:solidFill>
                  <a:srgbClr val="003366"/>
                </a:solidFill>
              </a:rPr>
              <a:t>fill a given die cavity completely.</a:t>
            </a:r>
          </a:p>
          <a:p>
            <a:pPr marL="0" indent="0" algn="just">
              <a:buClr>
                <a:srgbClr val="003366"/>
              </a:buClr>
              <a:buNone/>
            </a:pPr>
            <a:r>
              <a:rPr lang="en-US" b="1" dirty="0">
                <a:solidFill>
                  <a:srgbClr val="003366"/>
                </a:solidFill>
              </a:rPr>
              <a:t>Flow characteristics</a:t>
            </a:r>
          </a:p>
          <a:p>
            <a:pPr marL="0" indent="0" algn="just">
              <a:buClr>
                <a:srgbClr val="003366"/>
              </a:buClr>
              <a:buNone/>
            </a:pPr>
            <a:r>
              <a:rPr lang="en-US" dirty="0">
                <a:solidFill>
                  <a:srgbClr val="003366"/>
                </a:solidFill>
              </a:rPr>
              <a:t>Flow-ability of metal powders is most important in cases where </a:t>
            </a:r>
            <a:r>
              <a:rPr lang="en-US" dirty="0" err="1">
                <a:solidFill>
                  <a:srgbClr val="003366"/>
                </a:solidFill>
              </a:rPr>
              <a:t>moulds</a:t>
            </a:r>
            <a:r>
              <a:rPr lang="en-US" dirty="0">
                <a:solidFill>
                  <a:srgbClr val="003366"/>
                </a:solidFill>
              </a:rPr>
              <a:t> have to be </a:t>
            </a:r>
            <a:r>
              <a:rPr lang="en-US" dirty="0">
                <a:solidFill>
                  <a:srgbClr val="003366"/>
                </a:solidFill>
              </a:rPr>
              <a:t>filled quickly</a:t>
            </a:r>
            <a:r>
              <a:rPr lang="en-US" dirty="0">
                <a:solidFill>
                  <a:srgbClr val="003366"/>
                </a:solidFill>
              </a:rPr>
              <a:t>. Metal powders with good flow characteristics fill a </a:t>
            </a:r>
            <a:r>
              <a:rPr lang="en-US" dirty="0" err="1">
                <a:solidFill>
                  <a:srgbClr val="003366"/>
                </a:solidFill>
              </a:rPr>
              <a:t>mould</a:t>
            </a:r>
            <a:r>
              <a:rPr lang="en-US" dirty="0">
                <a:solidFill>
                  <a:srgbClr val="003366"/>
                </a:solidFill>
              </a:rPr>
              <a:t> cavity uniformly.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EEA09CF-D3FB-4399-83E7-CD88987A589F}" type="datetime1">
              <a:rPr lang="en-US" smtClean="0">
                <a:solidFill>
                  <a:srgbClr val="800000"/>
                </a:solidFill>
              </a:rPr>
              <a:t>4/23/2020</a:t>
            </a:fld>
            <a:endParaRPr lang="en-US">
              <a:solidFill>
                <a:srgbClr val="8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>
                <a:solidFill>
                  <a:srgbClr val="800000"/>
                </a:solidFill>
              </a:rPr>
              <a:t>Tesfa</a:t>
            </a:r>
            <a:r>
              <a:rPr lang="en-US" dirty="0" smtClean="0">
                <a:solidFill>
                  <a:srgbClr val="800000"/>
                </a:solidFill>
              </a:rPr>
              <a:t> G.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E7734F-F7B9-413E-8A37-41AB5C1EA93D}" type="slidenum">
              <a:rPr lang="en-US" smtClean="0">
                <a:solidFill>
                  <a:srgbClr val="800000"/>
                </a:solidFill>
              </a:rPr>
              <a:pPr>
                <a:defRPr/>
              </a:pPr>
              <a:t>24</a:t>
            </a:fld>
            <a:endParaRPr lang="en-US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01048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zh-TW" b="1" dirty="0" smtClean="0">
                <a:solidFill>
                  <a:srgbClr val="3333CC"/>
                </a:solidFill>
              </a:rPr>
              <a:t>Characteristic of metal powders…cont’d</a:t>
            </a:r>
            <a:endParaRPr lang="en-US" altLang="zh-TW" b="1" dirty="0" smtClean="0">
              <a:solidFill>
                <a:srgbClr val="3333CC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39975" y="2677319"/>
            <a:ext cx="6550026" cy="2914650"/>
          </a:xfrm>
        </p:spPr>
        <p:txBody>
          <a:bodyPr/>
          <a:lstStyle/>
          <a:p>
            <a:pPr marL="303610" indent="-303610" algn="l">
              <a:buFont typeface="Wingdings" pitchFamily="2" charset="2"/>
              <a:buChar char="Ø"/>
            </a:pPr>
            <a:endParaRPr lang="en-US" altLang="zh-TW" sz="1800" dirty="0"/>
          </a:p>
          <a:p>
            <a:pPr marL="303610" indent="-303610" algn="l">
              <a:buFont typeface="Wingdings" pitchFamily="2" charset="2"/>
              <a:buChar char="Ø"/>
            </a:pPr>
            <a:endParaRPr lang="en-US" altLang="zh-TW" sz="1800" dirty="0"/>
          </a:p>
          <a:p>
            <a:pPr marL="303610" indent="-303610" algn="l">
              <a:buFont typeface="Wingdings" pitchFamily="2" charset="2"/>
              <a:buChar char="Ø"/>
            </a:pPr>
            <a:endParaRPr lang="en-US" altLang="zh-TW" sz="1800" dirty="0"/>
          </a:p>
          <a:p>
            <a:pPr marL="303610" indent="-303610" algn="l">
              <a:buFont typeface="Wingdings" pitchFamily="2" charset="2"/>
              <a:buChar char="Ø"/>
            </a:pPr>
            <a:endParaRPr lang="en-US" altLang="zh-TW" sz="1800" dirty="0"/>
          </a:p>
          <a:p>
            <a:pPr marL="303610" indent="-303610" algn="l">
              <a:buFont typeface="Wingdings" pitchFamily="2" charset="2"/>
              <a:buChar char="Ø"/>
            </a:pPr>
            <a:endParaRPr lang="en-US" altLang="zh-TW" sz="1800" dirty="0"/>
          </a:p>
          <a:p>
            <a:pPr marL="303610" indent="-303610" algn="l">
              <a:buFont typeface="Wingdings" pitchFamily="2" charset="2"/>
              <a:buChar char="Ø"/>
            </a:pPr>
            <a:endParaRPr lang="en-US" altLang="zh-TW" sz="1800" dirty="0"/>
          </a:p>
          <a:p>
            <a:pPr marL="303610" indent="-303610" algn="l">
              <a:buFont typeface="Wingdings" pitchFamily="2" charset="2"/>
              <a:buChar char="Ø"/>
            </a:pPr>
            <a:endParaRPr lang="en-US" altLang="zh-TW" sz="1800" dirty="0"/>
          </a:p>
          <a:p>
            <a:r>
              <a:rPr lang="en-US" altLang="zh-TW" dirty="0"/>
              <a:t>Fig. </a:t>
            </a:r>
            <a:r>
              <a:rPr lang="en-US" altLang="zh-TW" dirty="0"/>
              <a:t>6.5 </a:t>
            </a:r>
            <a:r>
              <a:rPr lang="en-GB" altLang="zh-TW" dirty="0"/>
              <a:t>Several of the possible (ideal) particle shapes in powder metallurgy.</a:t>
            </a:r>
            <a:endParaRPr lang="en-US" alt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E51E2D3-FDDB-462D-A3F0-BEE5F486C481}" type="datetime1">
              <a:rPr lang="en-US" smtClean="0">
                <a:solidFill>
                  <a:srgbClr val="800000"/>
                </a:solidFill>
              </a:rPr>
              <a:t>4/23/2020</a:t>
            </a:fld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800000"/>
                </a:solidFill>
              </a:rPr>
              <a:t>Tesfa G.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BDF1DF-F3C8-4117-A5F6-E0DD75BB5D3C}" type="slidenum">
              <a:rPr lang="en-US" smtClean="0">
                <a:solidFill>
                  <a:srgbClr val="800000"/>
                </a:solidFill>
              </a:rPr>
              <a:pPr>
                <a:defRPr/>
              </a:pPr>
              <a:t>25</a:t>
            </a:fld>
            <a:endParaRPr lang="en-US">
              <a:solidFill>
                <a:srgbClr val="8000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71750" y="2472744"/>
            <a:ext cx="4786313" cy="2356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204745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b="1" dirty="0" smtClean="0">
                <a:solidFill>
                  <a:srgbClr val="3333CC"/>
                </a:solidFill>
              </a:rPr>
              <a:t>Blending and mixing of the metallic powders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3639" y="2600921"/>
            <a:ext cx="7692495" cy="2914650"/>
          </a:xfrm>
        </p:spPr>
        <p:txBody>
          <a:bodyPr/>
          <a:lstStyle/>
          <a:p>
            <a:pPr marL="303610" indent="-303610" algn="just">
              <a:buFont typeface="Wingdings" pitchFamily="2" charset="2"/>
              <a:buChar char="Ø"/>
            </a:pPr>
            <a:r>
              <a:rPr lang="en-US" altLang="zh-TW" dirty="0"/>
              <a:t>To achieve successful results in compaction and sintering, the metallic powders must be thoroughly homogenized beforehand. </a:t>
            </a:r>
          </a:p>
          <a:p>
            <a:pPr marL="303610" indent="-303610" algn="just">
              <a:buFont typeface="Wingdings" pitchFamily="2" charset="2"/>
              <a:buChar char="Ø"/>
            </a:pPr>
            <a:r>
              <a:rPr lang="en-US" altLang="zh-TW" dirty="0"/>
              <a:t>Blending refers to when powders of the </a:t>
            </a:r>
            <a:r>
              <a:rPr lang="en-US" altLang="zh-TW" i="1" dirty="0"/>
              <a:t>same chemical composition but possibly different particle sizes are intermingled. </a:t>
            </a:r>
          </a:p>
          <a:p>
            <a:pPr marL="303610" indent="-303610" algn="just">
              <a:buFont typeface="Wingdings" pitchFamily="2" charset="2"/>
              <a:buChar char="Ø"/>
            </a:pPr>
            <a:r>
              <a:rPr lang="en-US" altLang="zh-TW" dirty="0"/>
              <a:t>Different particle sizes are often blended to reduce porosity. </a:t>
            </a:r>
          </a:p>
          <a:p>
            <a:pPr marL="303610" indent="-303610" algn="just">
              <a:buFont typeface="Wingdings" pitchFamily="2" charset="2"/>
              <a:buChar char="Ø"/>
            </a:pPr>
            <a:r>
              <a:rPr lang="en-US" altLang="zh-TW" dirty="0"/>
              <a:t>Mixing refers to powders of </a:t>
            </a:r>
            <a:r>
              <a:rPr lang="en-US" altLang="zh-TW" i="1" dirty="0"/>
              <a:t>different chemistries being combined.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421BBB9-051A-4B98-9369-9FCEAB913B8E}" type="datetime1">
              <a:rPr lang="en-US" smtClean="0">
                <a:solidFill>
                  <a:srgbClr val="800000"/>
                </a:solidFill>
              </a:rPr>
              <a:t>4/23/2020</a:t>
            </a:fld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800000"/>
                </a:solidFill>
              </a:rPr>
              <a:t>Tesfa G.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BDF1DF-F3C8-4117-A5F6-E0DD75BB5D3C}" type="slidenum">
              <a:rPr lang="en-US" smtClean="0">
                <a:solidFill>
                  <a:srgbClr val="800000"/>
                </a:solidFill>
              </a:rPr>
              <a:pPr>
                <a:defRPr/>
              </a:pPr>
              <a:t>26</a:t>
            </a:fld>
            <a:endParaRPr lang="en-US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74222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b="1" dirty="0" smtClean="0">
                <a:solidFill>
                  <a:srgbClr val="3333CC"/>
                </a:solidFill>
              </a:rPr>
              <a:t>Blending and mixing of the metallic powders…cont’d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989" y="2343343"/>
            <a:ext cx="7858101" cy="2914650"/>
          </a:xfrm>
        </p:spPr>
        <p:txBody>
          <a:bodyPr/>
          <a:lstStyle/>
          <a:p>
            <a:pPr marL="303610" indent="-303610" algn="l">
              <a:buFont typeface="Wingdings" pitchFamily="2" charset="2"/>
              <a:buChar char="Ø"/>
            </a:pPr>
            <a:r>
              <a:rPr lang="en-US" altLang="zh-TW" sz="2800" dirty="0"/>
              <a:t>An advantage of PM technology is the opportunity to mix various metals into alloys that would be difficult or impossible to produce by other means. </a:t>
            </a:r>
          </a:p>
          <a:p>
            <a:pPr marL="303610" indent="-303610" algn="l">
              <a:buFont typeface="Wingdings" pitchFamily="2" charset="2"/>
              <a:buChar char="Ø"/>
            </a:pPr>
            <a:r>
              <a:rPr lang="en-US" altLang="zh-TW" sz="2800" dirty="0"/>
              <a:t>The distinction between blending and mixing is not always precise in industrial practice.</a:t>
            </a:r>
          </a:p>
          <a:p>
            <a:pPr marL="303610" indent="-303610" algn="l">
              <a:buFont typeface="Wingdings" pitchFamily="2" charset="2"/>
              <a:buChar char="Ø"/>
            </a:pPr>
            <a:r>
              <a:rPr lang="en-US" altLang="zh-TW" sz="2800" dirty="0"/>
              <a:t>Blending and mixing are accomplished by mechanical means.</a:t>
            </a:r>
          </a:p>
          <a:p>
            <a:pPr marL="303610" indent="-303610" algn="l">
              <a:buFont typeface="Wingdings" pitchFamily="2" charset="2"/>
              <a:buChar char="Ø"/>
            </a:pPr>
            <a:r>
              <a:rPr lang="en-US" altLang="zh-TW" sz="2800" dirty="0"/>
              <a:t>Best results seem to occur when the container is between 20% and 40% full.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AD8F18-1282-4A83-97BC-DD6C300109D4}" type="datetime1">
              <a:rPr lang="en-US" smtClean="0">
                <a:solidFill>
                  <a:srgbClr val="800000"/>
                </a:solidFill>
              </a:rPr>
              <a:t>4/23/2020</a:t>
            </a:fld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800000"/>
                </a:solidFill>
              </a:rPr>
              <a:t>Tesfa G.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BDF1DF-F3C8-4117-A5F6-E0DD75BB5D3C}" type="slidenum">
              <a:rPr lang="en-US" smtClean="0">
                <a:solidFill>
                  <a:srgbClr val="800000"/>
                </a:solidFill>
              </a:rPr>
              <a:pPr>
                <a:defRPr/>
              </a:pPr>
              <a:t>27</a:t>
            </a:fld>
            <a:endParaRPr lang="en-US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49313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b="1" dirty="0" smtClean="0">
                <a:solidFill>
                  <a:srgbClr val="3333CC"/>
                </a:solidFill>
              </a:rPr>
              <a:t>Blending and mixing of the metallic powders…cont’d</a:t>
            </a:r>
            <a:endParaRPr lang="en-US" altLang="zh-TW" b="1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0251" y="2628900"/>
            <a:ext cx="6550025" cy="2914650"/>
          </a:xfrm>
        </p:spPr>
        <p:txBody>
          <a:bodyPr/>
          <a:lstStyle/>
          <a:p>
            <a:pPr marL="303610" indent="-303610" algn="l">
              <a:buFont typeface="Wingdings" pitchFamily="2" charset="2"/>
              <a:buChar char="Ø"/>
            </a:pPr>
            <a:endParaRPr lang="en-US" altLang="zh-TW" sz="1800" dirty="0"/>
          </a:p>
          <a:p>
            <a:pPr marL="303610" indent="-303610" algn="l">
              <a:buFont typeface="Wingdings" pitchFamily="2" charset="2"/>
              <a:buChar char="Ø"/>
            </a:pPr>
            <a:endParaRPr lang="en-US" altLang="zh-TW" sz="1800" dirty="0"/>
          </a:p>
          <a:p>
            <a:pPr marL="303610" indent="-303610" algn="l">
              <a:buFont typeface="Wingdings" pitchFamily="2" charset="2"/>
              <a:buChar char="Ø"/>
            </a:pPr>
            <a:endParaRPr lang="en-US" altLang="zh-TW" sz="1800" dirty="0"/>
          </a:p>
          <a:p>
            <a:pPr marL="303610" indent="-303610" algn="l">
              <a:buFont typeface="Wingdings" pitchFamily="2" charset="2"/>
              <a:buChar char="Ø"/>
            </a:pPr>
            <a:endParaRPr lang="en-US" altLang="zh-TW" sz="1800" dirty="0"/>
          </a:p>
          <a:p>
            <a:pPr marL="303610" indent="-303610" algn="l">
              <a:buFont typeface="Wingdings" pitchFamily="2" charset="2"/>
              <a:buChar char="Ø"/>
            </a:pPr>
            <a:endParaRPr lang="en-US" altLang="zh-TW" sz="1800" dirty="0"/>
          </a:p>
          <a:p>
            <a:pPr marL="303610" indent="-303610" algn="l">
              <a:buFont typeface="Wingdings" pitchFamily="2" charset="2"/>
              <a:buChar char="Ø"/>
            </a:pPr>
            <a:endParaRPr lang="en-US" altLang="zh-TW" sz="1800" dirty="0"/>
          </a:p>
          <a:p>
            <a:r>
              <a:rPr lang="en-US" altLang="zh-TW" dirty="0"/>
              <a:t>Fig. 6</a:t>
            </a:r>
            <a:r>
              <a:rPr lang="en-US" altLang="zh-TW" dirty="0"/>
              <a:t>.6 </a:t>
            </a:r>
            <a:r>
              <a:rPr lang="en-US" altLang="zh-TW" dirty="0"/>
              <a:t>Several blending and mixing devices: (a) rotating drum, (b) rotating double-cone, (c) screw mixer, and (d) blade mixer.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0E71B4-5BAC-4132-ACB0-2F23A29BD3CB}" type="datetime1">
              <a:rPr lang="en-US" smtClean="0">
                <a:solidFill>
                  <a:srgbClr val="800000"/>
                </a:solidFill>
              </a:rPr>
              <a:t>4/23/2020</a:t>
            </a:fld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800000"/>
                </a:solidFill>
              </a:rPr>
              <a:t>Tesfa G.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BDF1DF-F3C8-4117-A5F6-E0DD75BB5D3C}" type="slidenum">
              <a:rPr lang="en-US" smtClean="0">
                <a:solidFill>
                  <a:srgbClr val="800000"/>
                </a:solidFill>
              </a:rPr>
              <a:pPr>
                <a:defRPr/>
              </a:pPr>
              <a:t>28</a:t>
            </a:fld>
            <a:endParaRPr lang="en-US">
              <a:solidFill>
                <a:srgbClr val="80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57451" y="2343956"/>
            <a:ext cx="4393406" cy="2042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360784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b="1" dirty="0" smtClean="0">
                <a:solidFill>
                  <a:srgbClr val="3333CC"/>
                </a:solidFill>
              </a:rPr>
              <a:t>Blending and mixing of the metallic powders…cont’d</a:t>
            </a:r>
            <a:endParaRPr lang="en-US" altLang="zh-TW" b="1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2460" y="2261903"/>
            <a:ext cx="7895478" cy="3200400"/>
          </a:xfrm>
        </p:spPr>
        <p:txBody>
          <a:bodyPr/>
          <a:lstStyle/>
          <a:p>
            <a:pPr marL="303610" indent="-303610" algn="just">
              <a:buFont typeface="Wingdings" pitchFamily="2" charset="2"/>
              <a:buChar char="n"/>
            </a:pPr>
            <a:r>
              <a:rPr lang="en-US" altLang="zh-TW" dirty="0"/>
              <a:t>Other ingredients are usually added to the metallic powders during the blending and/or mixing step. These additives include </a:t>
            </a:r>
          </a:p>
          <a:p>
            <a:pPr marL="303610" indent="-303610" algn="just"/>
            <a:r>
              <a:rPr lang="en-US" altLang="zh-TW" dirty="0"/>
              <a:t>(1) </a:t>
            </a:r>
            <a:r>
              <a:rPr lang="en-US" altLang="zh-TW" i="1" dirty="0"/>
              <a:t>lubricants</a:t>
            </a:r>
            <a:r>
              <a:rPr lang="en-US" altLang="zh-TW" dirty="0"/>
              <a:t>, in small amounts to reduce friction between particles and at the die wall during compaction; </a:t>
            </a:r>
          </a:p>
          <a:p>
            <a:pPr marL="303610" indent="-303610" algn="just"/>
            <a:r>
              <a:rPr lang="en-US" altLang="zh-TW" dirty="0"/>
              <a:t>(2)</a:t>
            </a:r>
            <a:r>
              <a:rPr lang="en-US" altLang="zh-TW" i="1" dirty="0"/>
              <a:t> binders</a:t>
            </a:r>
            <a:r>
              <a:rPr lang="en-US" altLang="zh-TW" dirty="0"/>
              <a:t>, which are required in some cases to achieve adequate strength in the pressed but </a:t>
            </a:r>
            <a:r>
              <a:rPr lang="en-US" altLang="zh-TW" dirty="0" err="1"/>
              <a:t>unsintered</a:t>
            </a:r>
            <a:r>
              <a:rPr lang="en-US" altLang="zh-TW" dirty="0"/>
              <a:t> parts; and </a:t>
            </a:r>
          </a:p>
          <a:p>
            <a:pPr marL="303610" indent="-303610" algn="just"/>
            <a:r>
              <a:rPr lang="en-US" altLang="zh-TW" dirty="0"/>
              <a:t>(3) </a:t>
            </a:r>
            <a:r>
              <a:rPr lang="en-US" altLang="zh-TW" i="1" dirty="0" err="1"/>
              <a:t>deflocculants</a:t>
            </a:r>
            <a:r>
              <a:rPr lang="en-US" altLang="zh-TW" i="1" dirty="0"/>
              <a:t>, </a:t>
            </a:r>
            <a:r>
              <a:rPr lang="en-US" altLang="zh-TW" dirty="0"/>
              <a:t>which inhibit agglomeration of powders for better flow characteristics during subsequent processing.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AAB694-F66B-4933-9BA1-8CDCB2BE3A61}" type="datetime1">
              <a:rPr lang="en-US" smtClean="0">
                <a:solidFill>
                  <a:srgbClr val="800000"/>
                </a:solidFill>
              </a:rPr>
              <a:t>4/23/2020</a:t>
            </a:fld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800000"/>
                </a:solidFill>
              </a:rPr>
              <a:t>Tesfa G.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BDF1DF-F3C8-4117-A5F6-E0DD75BB5D3C}" type="slidenum">
              <a:rPr lang="en-US" smtClean="0">
                <a:solidFill>
                  <a:srgbClr val="800000"/>
                </a:solidFill>
              </a:rPr>
              <a:pPr>
                <a:defRPr/>
              </a:pPr>
              <a:t>29</a:t>
            </a:fld>
            <a:endParaRPr lang="en-US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82188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b="1" dirty="0" smtClean="0">
                <a:solidFill>
                  <a:srgbClr val="3333CC"/>
                </a:solidFill>
              </a:rPr>
              <a:t>Introduction …cont’d</a:t>
            </a:r>
            <a:endParaRPr lang="en-US" altLang="zh-TW" dirty="0" smtClean="0">
              <a:solidFill>
                <a:srgbClr val="3333CC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51983" y="2552105"/>
            <a:ext cx="7963227" cy="3028950"/>
          </a:xfrm>
        </p:spPr>
        <p:txBody>
          <a:bodyPr/>
          <a:lstStyle/>
          <a:p>
            <a:pPr marL="383381" indent="-383381" algn="just">
              <a:buFont typeface="Wingdings" pitchFamily="2" charset="2"/>
              <a:buChar char="Ø"/>
            </a:pPr>
            <a:r>
              <a:rPr lang="en-US" altLang="zh-TW" sz="2800" i="1" dirty="0">
                <a:solidFill>
                  <a:srgbClr val="FF0000"/>
                </a:solidFill>
              </a:rPr>
              <a:t>Compression, called pressing</a:t>
            </a:r>
            <a:r>
              <a:rPr lang="en-US" altLang="zh-TW" sz="2800" dirty="0"/>
              <a:t>, is accomplished in a press-type machine using tools designed specifically for the part to be manufactured.</a:t>
            </a:r>
          </a:p>
          <a:p>
            <a:pPr marL="383381" indent="-383381" algn="just">
              <a:buFont typeface="Wingdings" pitchFamily="2" charset="2"/>
              <a:buChar char="Ø"/>
            </a:pPr>
            <a:r>
              <a:rPr lang="en-US" altLang="zh-TW" sz="2800" dirty="0"/>
              <a:t>The tooling can be expensive, and PM is therefore most appropriate for medium and high production.</a:t>
            </a:r>
          </a:p>
          <a:p>
            <a:pPr marL="383381" indent="-383381" algn="just">
              <a:buFont typeface="Wingdings" pitchFamily="2" charset="2"/>
              <a:buChar char="Ø"/>
            </a:pPr>
            <a:r>
              <a:rPr lang="en-US" altLang="zh-TW" sz="2800" dirty="0"/>
              <a:t>The </a:t>
            </a:r>
            <a:r>
              <a:rPr lang="en-US" altLang="zh-TW" sz="2800" i="1" dirty="0">
                <a:solidFill>
                  <a:srgbClr val="FF0000"/>
                </a:solidFill>
              </a:rPr>
              <a:t>heating treatment, called sintering</a:t>
            </a:r>
            <a:r>
              <a:rPr lang="en-US" altLang="zh-TW" sz="2800" dirty="0"/>
              <a:t>, is performed at a temperature below the melting point of the metal.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BC6288C-53DD-4402-A0DD-3EDC281D2FC9}" type="datetime1">
              <a:rPr lang="en-US" smtClean="0">
                <a:solidFill>
                  <a:srgbClr val="800000"/>
                </a:solidFill>
              </a:rPr>
              <a:t>4/23/2020</a:t>
            </a:fld>
            <a:endParaRPr lang="en-US">
              <a:solidFill>
                <a:srgbClr val="8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800000"/>
                </a:solidFill>
              </a:rPr>
              <a:t>Tesfa G.</a:t>
            </a:r>
            <a:endParaRPr lang="en-US">
              <a:solidFill>
                <a:srgbClr val="8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BDF1DF-F3C8-4117-A5F6-E0DD75BB5D3C}" type="slidenum">
              <a:rPr lang="en-US" smtClean="0">
                <a:solidFill>
                  <a:srgbClr val="800000"/>
                </a:solidFill>
              </a:rPr>
              <a:pPr>
                <a:defRPr/>
              </a:pPr>
              <a:t>3</a:t>
            </a:fld>
            <a:endParaRPr lang="en-US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14532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b="1" dirty="0" smtClean="0">
                <a:solidFill>
                  <a:srgbClr val="3333CC"/>
                </a:solidFill>
              </a:rPr>
              <a:t>Compaction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6288" y="2308538"/>
            <a:ext cx="7826530" cy="3200400"/>
          </a:xfrm>
        </p:spPr>
        <p:txBody>
          <a:bodyPr/>
          <a:lstStyle/>
          <a:p>
            <a:pPr marL="303610" indent="-303610" algn="just">
              <a:buFont typeface="Wingdings" pitchFamily="2" charset="2"/>
              <a:buChar char="Ø"/>
            </a:pPr>
            <a:r>
              <a:rPr lang="en-US" altLang="zh-TW" dirty="0"/>
              <a:t>In compaction, </a:t>
            </a:r>
            <a:r>
              <a:rPr lang="en-US" altLang="zh-TW" i="1" dirty="0"/>
              <a:t>high pressure is applied </a:t>
            </a:r>
            <a:r>
              <a:rPr lang="en-US" altLang="zh-TW" dirty="0"/>
              <a:t>to the powders to form them into the required shape. </a:t>
            </a:r>
          </a:p>
          <a:p>
            <a:pPr marL="303610" indent="-303610" algn="just">
              <a:buFont typeface="Wingdings" pitchFamily="2" charset="2"/>
              <a:buChar char="Ø"/>
            </a:pPr>
            <a:r>
              <a:rPr lang="en-US" altLang="zh-TW" dirty="0"/>
              <a:t>The conventional compaction method is pressing.</a:t>
            </a:r>
          </a:p>
          <a:p>
            <a:pPr marL="303610" indent="-303610" algn="just">
              <a:buFont typeface="Wingdings" pitchFamily="2" charset="2"/>
              <a:buChar char="Ø"/>
            </a:pPr>
            <a:r>
              <a:rPr lang="en-US" altLang="zh-TW" dirty="0"/>
              <a:t>The </a:t>
            </a:r>
            <a:r>
              <a:rPr lang="en-US" altLang="zh-TW" dirty="0" err="1"/>
              <a:t>workpart</a:t>
            </a:r>
            <a:r>
              <a:rPr lang="en-US" altLang="zh-TW" dirty="0"/>
              <a:t> after pressing is called a green compact, the word green meaning not yet fully processed. </a:t>
            </a:r>
          </a:p>
          <a:p>
            <a:pPr marL="303610" indent="-303610" algn="just">
              <a:buFont typeface="Wingdings" pitchFamily="2" charset="2"/>
              <a:buChar char="Ø"/>
            </a:pPr>
            <a:r>
              <a:rPr lang="en-US" altLang="zh-TW" dirty="0"/>
              <a:t>As a result of pressing, the density of the part, called the green density, is much greater than the starting bulk density. </a:t>
            </a:r>
          </a:p>
          <a:p>
            <a:pPr marL="303610" indent="-303610" algn="just">
              <a:buFont typeface="Wingdings" pitchFamily="2" charset="2"/>
              <a:buChar char="Ø"/>
            </a:pPr>
            <a:r>
              <a:rPr lang="en-US" altLang="zh-TW" dirty="0"/>
              <a:t>The green strength of the part when pressed is adequate for handling but far less than that achieved after sintering.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F349FAC-FA55-4E17-8E80-8976CDC39D3F}" type="datetime1">
              <a:rPr lang="en-US" smtClean="0">
                <a:solidFill>
                  <a:srgbClr val="800000"/>
                </a:solidFill>
              </a:rPr>
              <a:t>4/23/2020</a:t>
            </a:fld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800000"/>
                </a:solidFill>
              </a:rPr>
              <a:t>Tesfa G.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BDF1DF-F3C8-4117-A5F6-E0DD75BB5D3C}" type="slidenum">
              <a:rPr lang="en-US" smtClean="0">
                <a:solidFill>
                  <a:srgbClr val="800000"/>
                </a:solidFill>
              </a:rPr>
              <a:pPr>
                <a:defRPr/>
              </a:pPr>
              <a:t>30</a:t>
            </a:fld>
            <a:endParaRPr lang="en-US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81098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b="1" dirty="0" smtClean="0">
                <a:solidFill>
                  <a:srgbClr val="3333CC"/>
                </a:solidFill>
              </a:rPr>
              <a:t>Compaction…cont’d</a:t>
            </a:r>
            <a:endParaRPr lang="en-US" altLang="zh-TW" b="1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989" y="2461023"/>
            <a:ext cx="5772150" cy="3200400"/>
          </a:xfrm>
        </p:spPr>
        <p:txBody>
          <a:bodyPr/>
          <a:lstStyle/>
          <a:p>
            <a:pPr marL="303610" indent="-303610" algn="l"/>
            <a:endParaRPr lang="en-US" altLang="zh-TW" sz="1500" dirty="0"/>
          </a:p>
          <a:p>
            <a:pPr marL="303610" indent="-303610" algn="l"/>
            <a:endParaRPr lang="en-US" altLang="zh-TW" sz="1500" dirty="0"/>
          </a:p>
          <a:p>
            <a:pPr marL="303610" indent="-303610" algn="l"/>
            <a:r>
              <a:rPr lang="en-US" altLang="zh-TW" sz="2000" dirty="0"/>
              <a:t>Fig. </a:t>
            </a:r>
            <a:r>
              <a:rPr lang="en-US" altLang="zh-TW" sz="2000" dirty="0"/>
              <a:t>6.7 </a:t>
            </a:r>
            <a:r>
              <a:rPr lang="en-GB" altLang="zh-TW" sz="2000" dirty="0"/>
              <a:t>Steps in pressing:</a:t>
            </a:r>
          </a:p>
          <a:p>
            <a:pPr marL="342900" indent="-342900" algn="l"/>
            <a:r>
              <a:rPr lang="en-US" altLang="zh-TW" sz="2000" dirty="0"/>
              <a:t> (1) filling the die cavity</a:t>
            </a:r>
          </a:p>
          <a:p>
            <a:pPr marL="342900" indent="-342900" algn="l"/>
            <a:r>
              <a:rPr lang="en-US" altLang="zh-TW" sz="2000" dirty="0"/>
              <a:t> with powder, done by</a:t>
            </a:r>
          </a:p>
          <a:p>
            <a:pPr marL="303610" indent="-303610" algn="l"/>
            <a:r>
              <a:rPr lang="en-US" altLang="zh-TW" sz="2000" dirty="0"/>
              <a:t>automatic feed in</a:t>
            </a:r>
          </a:p>
          <a:p>
            <a:pPr marL="303610" indent="-303610" algn="l"/>
            <a:r>
              <a:rPr lang="en-US" altLang="zh-TW" sz="2000" dirty="0"/>
              <a:t>production, (2) initial,</a:t>
            </a:r>
          </a:p>
          <a:p>
            <a:pPr marL="303610" indent="-303610" algn="l"/>
            <a:r>
              <a:rPr lang="en-US" altLang="zh-TW" sz="2000" dirty="0"/>
              <a:t>and (3) final positions of</a:t>
            </a:r>
          </a:p>
          <a:p>
            <a:pPr marL="303610" indent="-303610" algn="l"/>
            <a:r>
              <a:rPr lang="en-US" altLang="zh-TW" sz="2000" dirty="0"/>
              <a:t>upper and lower punches</a:t>
            </a:r>
          </a:p>
          <a:p>
            <a:pPr marL="303610" indent="-303610" algn="l"/>
            <a:r>
              <a:rPr lang="en-US" altLang="zh-TW" sz="2000" dirty="0"/>
              <a:t>during compaction, and</a:t>
            </a:r>
          </a:p>
          <a:p>
            <a:pPr marL="303610" indent="-303610" algn="l"/>
            <a:r>
              <a:rPr lang="en-US" altLang="zh-TW" sz="2000" dirty="0"/>
              <a:t>(4) ejection of part.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0962778-D217-4FE8-ACDB-42853E5E11BE}" type="datetime1">
              <a:rPr lang="en-US" smtClean="0">
                <a:solidFill>
                  <a:srgbClr val="800000"/>
                </a:solidFill>
              </a:rPr>
              <a:t>4/23/2020</a:t>
            </a:fld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800000"/>
                </a:solidFill>
              </a:rPr>
              <a:t>Tesfa G.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BDF1DF-F3C8-4117-A5F6-E0DD75BB5D3C}" type="slidenum">
              <a:rPr lang="en-US" smtClean="0">
                <a:solidFill>
                  <a:srgbClr val="800000"/>
                </a:solidFill>
              </a:rPr>
              <a:pPr>
                <a:defRPr/>
              </a:pPr>
              <a:t>31</a:t>
            </a:fld>
            <a:endParaRPr lang="en-US">
              <a:solidFill>
                <a:srgbClr val="8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8544" y="2633466"/>
            <a:ext cx="3786188" cy="3724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57152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b="1" dirty="0" smtClean="0">
                <a:solidFill>
                  <a:srgbClr val="3333CC"/>
                </a:solidFill>
              </a:rPr>
              <a:t>Compaction…cont’d</a:t>
            </a:r>
            <a:endParaRPr lang="en-US" altLang="zh-TW" b="1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989" y="2514600"/>
            <a:ext cx="5943600" cy="3200400"/>
          </a:xfrm>
        </p:spPr>
        <p:txBody>
          <a:bodyPr/>
          <a:lstStyle/>
          <a:p>
            <a:pPr marL="303610" indent="-303610" algn="l">
              <a:buFont typeface="Wingdings" pitchFamily="2" charset="2"/>
              <a:buChar char="Ø"/>
            </a:pPr>
            <a:r>
              <a:rPr lang="en-US" altLang="zh-TW" sz="1763" dirty="0"/>
              <a:t>As pressure increases, the particles are plastically deformed, causing </a:t>
            </a:r>
            <a:r>
              <a:rPr lang="en-US" altLang="zh-TW" sz="1763" dirty="0" err="1"/>
              <a:t>interparticle</a:t>
            </a:r>
            <a:r>
              <a:rPr lang="en-US" altLang="zh-TW" sz="1763" dirty="0"/>
              <a:t> contact area to increase and additional particles to make contact.</a:t>
            </a:r>
          </a:p>
          <a:p>
            <a:pPr marL="303610" indent="-303610" algn="l" eaLnBrk="1" fontAlgn="auto" hangingPunct="1">
              <a:spcBef>
                <a:spcPts val="0"/>
              </a:spcBef>
              <a:spcAft>
                <a:spcPts val="0"/>
              </a:spcAft>
              <a:buClrTx/>
            </a:pPr>
            <a:endParaRPr lang="en-US" altLang="zh-TW" sz="1500" kern="1200" dirty="0">
              <a:solidFill>
                <a:srgbClr val="003366"/>
              </a:solidFill>
            </a:endParaRPr>
          </a:p>
          <a:p>
            <a:pPr marL="303610" indent="-303610" algn="l" eaLnBrk="1" fontAlgn="auto" hangingPunct="1">
              <a:spcBef>
                <a:spcPts val="0"/>
              </a:spcBef>
              <a:spcAft>
                <a:spcPts val="0"/>
              </a:spcAft>
              <a:buClrTx/>
            </a:pPr>
            <a:r>
              <a:rPr lang="en-US" altLang="zh-TW" sz="1500" kern="1200" dirty="0">
                <a:solidFill>
                  <a:srgbClr val="003366"/>
                </a:solidFill>
              </a:rPr>
              <a:t>Fig. </a:t>
            </a:r>
            <a:r>
              <a:rPr lang="en-US" altLang="zh-TW" sz="1500" kern="1200" dirty="0">
                <a:solidFill>
                  <a:srgbClr val="003366"/>
                </a:solidFill>
              </a:rPr>
              <a:t>6.8 </a:t>
            </a:r>
            <a:r>
              <a:rPr lang="en-US" altLang="zh-TW" sz="1500" kern="1200" dirty="0">
                <a:solidFill>
                  <a:srgbClr val="003366"/>
                </a:solidFill>
              </a:rPr>
              <a:t>(a) Effect</a:t>
            </a:r>
          </a:p>
          <a:p>
            <a:pPr marL="303610" indent="-303610" algn="l" eaLnBrk="1" fontAlgn="auto" hangingPunct="1">
              <a:spcBef>
                <a:spcPts val="0"/>
              </a:spcBef>
              <a:spcAft>
                <a:spcPts val="0"/>
              </a:spcAft>
              <a:buClrTx/>
            </a:pPr>
            <a:r>
              <a:rPr lang="en-US" altLang="zh-TW" sz="1500" kern="1200" dirty="0">
                <a:solidFill>
                  <a:srgbClr val="003366"/>
                </a:solidFill>
              </a:rPr>
              <a:t>of applied pressure</a:t>
            </a:r>
          </a:p>
          <a:p>
            <a:pPr marL="303610" indent="-303610" algn="l" eaLnBrk="1" fontAlgn="auto" hangingPunct="1">
              <a:spcBef>
                <a:spcPts val="0"/>
              </a:spcBef>
              <a:spcAft>
                <a:spcPts val="0"/>
              </a:spcAft>
              <a:buClrTx/>
            </a:pPr>
            <a:r>
              <a:rPr lang="en-US" altLang="zh-TW" sz="1500" kern="1200" dirty="0">
                <a:solidFill>
                  <a:srgbClr val="003366"/>
                </a:solidFill>
              </a:rPr>
              <a:t>during compaction:</a:t>
            </a:r>
          </a:p>
          <a:p>
            <a:pPr marL="303610" indent="-303610" algn="l" eaLnBrk="1" fontAlgn="auto" hangingPunct="1">
              <a:spcBef>
                <a:spcPts val="0"/>
              </a:spcBef>
              <a:spcAft>
                <a:spcPts val="0"/>
              </a:spcAft>
              <a:buClrTx/>
            </a:pPr>
            <a:r>
              <a:rPr lang="en-US" altLang="zh-TW" sz="1500" kern="1200" dirty="0">
                <a:solidFill>
                  <a:srgbClr val="003366"/>
                </a:solidFill>
              </a:rPr>
              <a:t>(1) initial loose powders</a:t>
            </a:r>
          </a:p>
          <a:p>
            <a:pPr marL="303610" indent="-303610" algn="l" eaLnBrk="1" fontAlgn="auto" hangingPunct="1">
              <a:spcBef>
                <a:spcPts val="0"/>
              </a:spcBef>
              <a:spcAft>
                <a:spcPts val="0"/>
              </a:spcAft>
              <a:buClrTx/>
            </a:pPr>
            <a:r>
              <a:rPr lang="en-US" altLang="zh-TW" sz="1500" kern="1200" dirty="0">
                <a:solidFill>
                  <a:srgbClr val="003366"/>
                </a:solidFill>
              </a:rPr>
              <a:t>after filling, (2) repacking,</a:t>
            </a:r>
          </a:p>
          <a:p>
            <a:pPr marL="303610" indent="-303610" algn="l" eaLnBrk="1" fontAlgn="auto" hangingPunct="1">
              <a:spcBef>
                <a:spcPts val="0"/>
              </a:spcBef>
              <a:spcAft>
                <a:spcPts val="0"/>
              </a:spcAft>
              <a:buClrTx/>
            </a:pPr>
            <a:r>
              <a:rPr lang="en-US" altLang="zh-TW" sz="1500" kern="1200" dirty="0">
                <a:solidFill>
                  <a:srgbClr val="003366"/>
                </a:solidFill>
              </a:rPr>
              <a:t>and (3) deformation of</a:t>
            </a:r>
          </a:p>
          <a:p>
            <a:pPr marL="303610" indent="-303610" algn="l" eaLnBrk="1" fontAlgn="auto" hangingPunct="1">
              <a:spcBef>
                <a:spcPts val="0"/>
              </a:spcBef>
              <a:spcAft>
                <a:spcPts val="0"/>
              </a:spcAft>
              <a:buClrTx/>
            </a:pPr>
            <a:r>
              <a:rPr lang="en-US" altLang="zh-TW" sz="1500" kern="1200" dirty="0">
                <a:solidFill>
                  <a:srgbClr val="003366"/>
                </a:solidFill>
              </a:rPr>
              <a:t>particles; and (b) density</a:t>
            </a:r>
          </a:p>
          <a:p>
            <a:pPr marL="303610" indent="-303610" algn="l" eaLnBrk="1" fontAlgn="auto" hangingPunct="1">
              <a:spcBef>
                <a:spcPts val="0"/>
              </a:spcBef>
              <a:spcAft>
                <a:spcPts val="0"/>
              </a:spcAft>
              <a:buClrTx/>
            </a:pPr>
            <a:r>
              <a:rPr lang="en-US" altLang="zh-TW" sz="1500" kern="1200" dirty="0">
                <a:solidFill>
                  <a:srgbClr val="003366"/>
                </a:solidFill>
              </a:rPr>
              <a:t>of the powders as a</a:t>
            </a:r>
          </a:p>
          <a:p>
            <a:pPr marL="303610" indent="-303610" algn="l" eaLnBrk="1" fontAlgn="auto" hangingPunct="1">
              <a:spcBef>
                <a:spcPts val="0"/>
              </a:spcBef>
              <a:spcAft>
                <a:spcPts val="0"/>
              </a:spcAft>
              <a:buClrTx/>
            </a:pPr>
            <a:r>
              <a:rPr lang="en-US" altLang="zh-TW" sz="1500" kern="1200" dirty="0">
                <a:solidFill>
                  <a:srgbClr val="003366"/>
                </a:solidFill>
              </a:rPr>
              <a:t>function of pressure.</a:t>
            </a:r>
          </a:p>
          <a:p>
            <a:pPr marL="303610" indent="-303610" algn="l"/>
            <a:endParaRPr lang="en-US" altLang="zh-TW" sz="1763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C6EDFEA-4442-4DFA-897A-ED7C9EF9231F}" type="datetime1">
              <a:rPr lang="en-US" smtClean="0">
                <a:solidFill>
                  <a:srgbClr val="800000"/>
                </a:solidFill>
              </a:rPr>
              <a:t>4/23/2020</a:t>
            </a:fld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800000"/>
                </a:solidFill>
              </a:rPr>
              <a:t>Tesfa G.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BDF1DF-F3C8-4117-A5F6-E0DD75BB5D3C}" type="slidenum">
              <a:rPr lang="en-US" smtClean="0">
                <a:solidFill>
                  <a:srgbClr val="800000"/>
                </a:solidFill>
              </a:rPr>
              <a:pPr>
                <a:defRPr/>
              </a:pPr>
              <a:t>32</a:t>
            </a:fld>
            <a:endParaRPr lang="en-US">
              <a:solidFill>
                <a:srgbClr val="80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t="38621" r="87283" b="14483"/>
          <a:stretch>
            <a:fillRect/>
          </a:stretch>
        </p:blipFill>
        <p:spPr bwMode="auto">
          <a:xfrm>
            <a:off x="4400550" y="3371850"/>
            <a:ext cx="6286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 l="15029" t="35862" r="69942"/>
          <a:stretch>
            <a:fillRect/>
          </a:stretch>
        </p:blipFill>
        <p:spPr bwMode="auto">
          <a:xfrm>
            <a:off x="4000500" y="4286250"/>
            <a:ext cx="742950" cy="1328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/>
          <a:srcRect l="49711" t="2759"/>
          <a:stretch>
            <a:fillRect/>
          </a:stretch>
        </p:blipFill>
        <p:spPr bwMode="auto">
          <a:xfrm>
            <a:off x="6270626" y="3371850"/>
            <a:ext cx="2486025" cy="224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/>
          <a:srcRect l="33526" t="35862" r="52601" b="17241"/>
          <a:stretch>
            <a:fillRect/>
          </a:stretch>
        </p:blipFill>
        <p:spPr bwMode="auto">
          <a:xfrm>
            <a:off x="4743450" y="4286250"/>
            <a:ext cx="68580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145547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b="1" dirty="0" smtClean="0">
                <a:solidFill>
                  <a:srgbClr val="3333CC"/>
                </a:solidFill>
              </a:rPr>
              <a:t>Sintering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988" y="2514600"/>
            <a:ext cx="7819466" cy="3200400"/>
          </a:xfrm>
        </p:spPr>
        <p:txBody>
          <a:bodyPr/>
          <a:lstStyle/>
          <a:p>
            <a:pPr marL="303610" indent="-303610" algn="l">
              <a:buFont typeface="Wingdings" pitchFamily="2" charset="2"/>
              <a:buChar char="Ø"/>
            </a:pPr>
            <a:r>
              <a:rPr lang="en-US" altLang="zh-TW" sz="2800" dirty="0"/>
              <a:t>After pressing, </a:t>
            </a:r>
            <a:r>
              <a:rPr lang="en-US" altLang="zh-TW" sz="2800" i="1" dirty="0"/>
              <a:t>the green compact lacks strength and hardness</a:t>
            </a:r>
            <a:r>
              <a:rPr lang="en-US" altLang="zh-TW" sz="2800" dirty="0"/>
              <a:t>; it is easily crumbled under low stresses.</a:t>
            </a:r>
          </a:p>
          <a:p>
            <a:pPr marL="303610" indent="-303610" algn="l">
              <a:buFont typeface="Wingdings" pitchFamily="2" charset="2"/>
              <a:buChar char="Ø"/>
            </a:pPr>
            <a:r>
              <a:rPr lang="en-US" altLang="zh-TW" sz="2800" i="1" dirty="0">
                <a:solidFill>
                  <a:srgbClr val="FF0000"/>
                </a:solidFill>
              </a:rPr>
              <a:t>Sintering</a:t>
            </a:r>
            <a:r>
              <a:rPr lang="en-US" altLang="zh-TW" sz="2800" dirty="0"/>
              <a:t> is a heat treatment operation performed on the compact to bond its metallic particles, thereby increasing strength and hardness.</a:t>
            </a:r>
          </a:p>
          <a:p>
            <a:pPr marL="303610" indent="-303610" algn="l">
              <a:buFont typeface="Wingdings" pitchFamily="2" charset="2"/>
              <a:buChar char="Ø"/>
            </a:pPr>
            <a:r>
              <a:rPr lang="en-US" altLang="zh-TW" sz="2800" dirty="0"/>
              <a:t>The treatment is usually carried out at temperatures between 0.7 and 0.9 of the metal’s melting point.</a:t>
            </a:r>
          </a:p>
          <a:p>
            <a:pPr marL="303610" indent="-303610" algn="l">
              <a:buFont typeface="Wingdings" pitchFamily="2" charset="2"/>
              <a:buChar char="Ø"/>
            </a:pPr>
            <a:endParaRPr lang="en-US" altLang="zh-TW" sz="1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70A75A9-8C7F-4D25-A605-0653D3FFCF33}" type="datetime1">
              <a:rPr lang="en-US" smtClean="0">
                <a:solidFill>
                  <a:srgbClr val="800000"/>
                </a:solidFill>
              </a:rPr>
              <a:t>4/23/2020</a:t>
            </a:fld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800000"/>
                </a:solidFill>
              </a:rPr>
              <a:t>Tesfa G.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BDF1DF-F3C8-4117-A5F6-E0DD75BB5D3C}" type="slidenum">
              <a:rPr lang="en-US" smtClean="0">
                <a:solidFill>
                  <a:srgbClr val="800000"/>
                </a:solidFill>
              </a:rPr>
              <a:pPr>
                <a:defRPr/>
              </a:pPr>
              <a:t>33</a:t>
            </a:fld>
            <a:endParaRPr lang="en-US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20630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b="1" dirty="0" smtClean="0">
                <a:solidFill>
                  <a:srgbClr val="3333CC"/>
                </a:solidFill>
              </a:rPr>
              <a:t>Sintering…cont’d</a:t>
            </a:r>
            <a:endParaRPr lang="en-US" altLang="zh-TW" b="1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3100" y="2514600"/>
            <a:ext cx="5772150" cy="3200400"/>
          </a:xfrm>
        </p:spPr>
        <p:txBody>
          <a:bodyPr/>
          <a:lstStyle/>
          <a:p>
            <a:pPr marL="303610" indent="-303610" algn="l"/>
            <a:endParaRPr lang="en-US" altLang="zh-TW" sz="1500" dirty="0"/>
          </a:p>
          <a:p>
            <a:pPr marL="303610" indent="-303610" algn="l"/>
            <a:endParaRPr lang="en-US" altLang="zh-TW" sz="1500" dirty="0"/>
          </a:p>
          <a:p>
            <a:pPr marL="303610" indent="-303610" algn="l"/>
            <a:endParaRPr lang="en-US" altLang="zh-TW" sz="1500" dirty="0"/>
          </a:p>
          <a:p>
            <a:pPr marL="303610" indent="-303610" algn="l"/>
            <a:endParaRPr lang="en-US" altLang="zh-TW" sz="1500" dirty="0"/>
          </a:p>
          <a:p>
            <a:pPr marL="303610" indent="-303610" algn="l"/>
            <a:endParaRPr lang="en-US" altLang="zh-TW" sz="1500" dirty="0"/>
          </a:p>
          <a:p>
            <a:pPr marL="303610" indent="-303610" algn="l"/>
            <a:endParaRPr lang="en-US" altLang="zh-TW" sz="1500" dirty="0"/>
          </a:p>
          <a:p>
            <a:pPr marL="303610" indent="-303610" algn="l"/>
            <a:endParaRPr lang="en-US" altLang="zh-TW" sz="1500" dirty="0"/>
          </a:p>
          <a:p>
            <a:pPr marL="303610" indent="-303610"/>
            <a:r>
              <a:rPr lang="en-US" altLang="zh-TW" sz="1800" dirty="0"/>
              <a:t>Fig. </a:t>
            </a:r>
            <a:r>
              <a:rPr lang="en-US" altLang="zh-TW" sz="1800" dirty="0"/>
              <a:t>6.9 </a:t>
            </a:r>
            <a:r>
              <a:rPr lang="en-US" altLang="zh-TW" sz="1800" dirty="0"/>
              <a:t>Sintering on a microscopic scale: (1) </a:t>
            </a:r>
            <a:r>
              <a:rPr lang="en-US" altLang="zh-TW" sz="1800" dirty="0" smtClean="0"/>
              <a:t>particle bonding </a:t>
            </a:r>
            <a:r>
              <a:rPr lang="en-US" altLang="zh-TW" sz="1800" dirty="0"/>
              <a:t>is</a:t>
            </a:r>
          </a:p>
          <a:p>
            <a:pPr marL="303610" indent="-303610"/>
            <a:r>
              <a:rPr lang="en-US" altLang="zh-TW" sz="1800" dirty="0"/>
              <a:t>initiated at contact points; (2) contact points grow into ‘‘necks’’; (3) the</a:t>
            </a:r>
          </a:p>
          <a:p>
            <a:pPr marL="303610" indent="-303610"/>
            <a:r>
              <a:rPr lang="en-US" altLang="zh-TW" sz="1800" dirty="0"/>
              <a:t>pores between particles are reduced in size; and (4) grain boundaries</a:t>
            </a:r>
          </a:p>
          <a:p>
            <a:pPr marL="303610" indent="-303610"/>
            <a:r>
              <a:rPr lang="en-US" altLang="zh-TW" sz="1800" dirty="0"/>
              <a:t>develop between particles in place of the necked regions.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797941-E0AF-43D6-9FB2-5B5A6C55B8C8}" type="datetime1">
              <a:rPr lang="en-US" smtClean="0">
                <a:solidFill>
                  <a:srgbClr val="800000"/>
                </a:solidFill>
              </a:rPr>
              <a:t>4/23/2020</a:t>
            </a:fld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800000"/>
                </a:solidFill>
              </a:rPr>
              <a:t>Tesfa G.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BDF1DF-F3C8-4117-A5F6-E0DD75BB5D3C}" type="slidenum">
              <a:rPr lang="en-US" smtClean="0">
                <a:solidFill>
                  <a:srgbClr val="800000"/>
                </a:solidFill>
              </a:rPr>
              <a:pPr>
                <a:defRPr/>
              </a:pPr>
              <a:t>34</a:t>
            </a:fld>
            <a:endParaRPr lang="en-US">
              <a:solidFill>
                <a:srgbClr val="8000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86050" y="2686050"/>
            <a:ext cx="4614863" cy="168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107780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b="1" dirty="0" smtClean="0">
                <a:solidFill>
                  <a:srgbClr val="3333CC"/>
                </a:solidFill>
              </a:rPr>
              <a:t>Sintering…cont’d</a:t>
            </a:r>
            <a:endParaRPr lang="en-US" altLang="zh-TW" b="1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958" y="2224020"/>
            <a:ext cx="7974011" cy="3143250"/>
          </a:xfrm>
        </p:spPr>
        <p:txBody>
          <a:bodyPr/>
          <a:lstStyle/>
          <a:p>
            <a:pPr marL="303610" indent="-303610" algn="just">
              <a:buFont typeface="Wingdings" pitchFamily="2" charset="2"/>
              <a:buChar char="Ø"/>
            </a:pPr>
            <a:r>
              <a:rPr lang="en-US" altLang="zh-TW" dirty="0"/>
              <a:t>Because PM applications usually involve medium-to-high production, most sintering furnaces are designed with mechanized flow-through capability for the </a:t>
            </a:r>
            <a:r>
              <a:rPr lang="en-US" altLang="zh-TW" dirty="0" err="1"/>
              <a:t>workparts</a:t>
            </a:r>
            <a:r>
              <a:rPr lang="en-US" altLang="zh-TW" dirty="0"/>
              <a:t>. </a:t>
            </a:r>
          </a:p>
          <a:p>
            <a:pPr marL="303610" indent="-303610" algn="just">
              <a:buFont typeface="Wingdings" pitchFamily="2" charset="2"/>
              <a:buChar char="Ø"/>
            </a:pPr>
            <a:r>
              <a:rPr lang="en-US" altLang="zh-TW" dirty="0"/>
              <a:t>The heat treatment consists of three steps, accomplished in three chambers in these continuous furnaces: </a:t>
            </a:r>
          </a:p>
          <a:p>
            <a:pPr marL="597694" indent="-342900" algn="just">
              <a:buAutoNum type="arabicParenBoth"/>
            </a:pPr>
            <a:r>
              <a:rPr lang="en-US" altLang="zh-TW" dirty="0"/>
              <a:t>preheat, in which lubricants and binders are burned off;  </a:t>
            </a:r>
          </a:p>
          <a:p>
            <a:pPr marL="254794" algn="just"/>
            <a:r>
              <a:rPr lang="en-US" altLang="zh-TW" dirty="0"/>
              <a:t>(2) sinter; and </a:t>
            </a:r>
          </a:p>
          <a:p>
            <a:pPr marL="254794" algn="just"/>
            <a:r>
              <a:rPr lang="en-US" altLang="zh-TW" dirty="0"/>
              <a:t>(3) cool down.</a:t>
            </a:r>
          </a:p>
          <a:p>
            <a:pPr marL="303610" indent="-303610" algn="l">
              <a:buFont typeface="Wingdings" pitchFamily="2" charset="2"/>
              <a:buChar char="Ø"/>
            </a:pPr>
            <a:endParaRPr lang="en-US" altLang="zh-TW" sz="1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D4FAE3-2AD3-4B3A-9401-D751DED8AD36}" type="datetime1">
              <a:rPr lang="en-US" smtClean="0">
                <a:solidFill>
                  <a:srgbClr val="800000"/>
                </a:solidFill>
              </a:rPr>
              <a:t>4/23/2020</a:t>
            </a:fld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800000"/>
                </a:solidFill>
              </a:rPr>
              <a:t>Tesfa G.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BDF1DF-F3C8-4117-A5F6-E0DD75BB5D3C}" type="slidenum">
              <a:rPr lang="en-US" smtClean="0">
                <a:solidFill>
                  <a:srgbClr val="800000"/>
                </a:solidFill>
              </a:rPr>
              <a:pPr>
                <a:defRPr/>
              </a:pPr>
              <a:t>35</a:t>
            </a:fld>
            <a:endParaRPr lang="en-US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324231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b="1" dirty="0" smtClean="0">
                <a:solidFill>
                  <a:srgbClr val="3333CC"/>
                </a:solidFill>
              </a:rPr>
              <a:t>Sintering…cont’d</a:t>
            </a:r>
            <a:endParaRPr lang="en-US" altLang="zh-TW" b="1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3100" y="2514600"/>
            <a:ext cx="5772150" cy="3200400"/>
          </a:xfrm>
        </p:spPr>
        <p:txBody>
          <a:bodyPr/>
          <a:lstStyle/>
          <a:p>
            <a:pPr algn="l"/>
            <a:endParaRPr lang="en-US" altLang="zh-TW" sz="1500" dirty="0"/>
          </a:p>
          <a:p>
            <a:pPr algn="l"/>
            <a:endParaRPr lang="en-US" altLang="zh-TW" sz="15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D673CB8-1F10-4968-BE83-B8643A1FC381}" type="datetime1">
              <a:rPr lang="en-US" smtClean="0">
                <a:solidFill>
                  <a:srgbClr val="800000"/>
                </a:solidFill>
              </a:rPr>
              <a:t>4/23/2020</a:t>
            </a:fld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800000"/>
                </a:solidFill>
              </a:rPr>
              <a:t>Tesfa G.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BDF1DF-F3C8-4117-A5F6-E0DD75BB5D3C}" type="slidenum">
              <a:rPr lang="en-US" smtClean="0">
                <a:solidFill>
                  <a:srgbClr val="800000"/>
                </a:solidFill>
              </a:rPr>
              <a:pPr>
                <a:defRPr/>
              </a:pPr>
              <a:t>36</a:t>
            </a:fld>
            <a:endParaRPr lang="en-US">
              <a:solidFill>
                <a:srgbClr val="8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43251" y="2514599"/>
            <a:ext cx="5407025" cy="405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1371600" y="4057650"/>
            <a:ext cx="1771650" cy="133882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altLang="zh-TW" sz="1350" dirty="0">
                <a:solidFill>
                  <a:srgbClr val="003366"/>
                </a:solidFill>
              </a:rPr>
              <a:t>Fig. </a:t>
            </a:r>
            <a:r>
              <a:rPr lang="en-US" altLang="zh-TW" sz="1350" dirty="0">
                <a:solidFill>
                  <a:srgbClr val="003366"/>
                </a:solidFill>
              </a:rPr>
              <a:t>6.10 </a:t>
            </a:r>
            <a:r>
              <a:rPr lang="en-US" altLang="zh-TW" sz="1350" dirty="0">
                <a:solidFill>
                  <a:srgbClr val="003366"/>
                </a:solidFill>
              </a:rPr>
              <a:t>(a) Typical heat treatment cycle </a:t>
            </a:r>
          </a:p>
          <a:p>
            <a:r>
              <a:rPr lang="en-US" altLang="zh-TW" sz="1350" dirty="0">
                <a:solidFill>
                  <a:srgbClr val="003366"/>
                </a:solidFill>
              </a:rPr>
              <a:t>in sintering; and</a:t>
            </a:r>
          </a:p>
          <a:p>
            <a:r>
              <a:rPr lang="en-US" altLang="zh-TW" sz="1350" dirty="0">
                <a:solidFill>
                  <a:srgbClr val="003366"/>
                </a:solidFill>
              </a:rPr>
              <a:t>(b) schematic cross</a:t>
            </a:r>
          </a:p>
          <a:p>
            <a:r>
              <a:rPr lang="en-US" altLang="zh-TW" sz="1350" dirty="0">
                <a:solidFill>
                  <a:srgbClr val="003366"/>
                </a:solidFill>
              </a:rPr>
              <a:t>section of a continuous</a:t>
            </a:r>
          </a:p>
          <a:p>
            <a:r>
              <a:rPr lang="en-US" altLang="zh-TW" sz="1350" dirty="0">
                <a:solidFill>
                  <a:srgbClr val="003366"/>
                </a:solidFill>
              </a:rPr>
              <a:t>sintering furnace.</a:t>
            </a:r>
          </a:p>
        </p:txBody>
      </p:sp>
    </p:spTree>
    <p:extLst>
      <p:ext uri="{BB962C8B-B14F-4D97-AF65-F5344CB8AC3E}">
        <p14:creationId xmlns:p14="http://schemas.microsoft.com/office/powerpoint/2010/main" val="27100089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b="1" dirty="0" smtClean="0">
                <a:solidFill>
                  <a:srgbClr val="3333CC"/>
                </a:solidFill>
              </a:rPr>
              <a:t>Sintering…cont’d</a:t>
            </a:r>
            <a:endParaRPr lang="en-US" altLang="zh-TW" b="1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7438" y="2261903"/>
            <a:ext cx="7914894" cy="3200400"/>
          </a:xfrm>
        </p:spPr>
        <p:txBody>
          <a:bodyPr/>
          <a:lstStyle/>
          <a:p>
            <a:pPr marL="303610" indent="-303610" algn="just">
              <a:buFont typeface="Wingdings" pitchFamily="2" charset="2"/>
              <a:buChar char="Ø"/>
            </a:pPr>
            <a:r>
              <a:rPr lang="en-US" altLang="zh-TW" dirty="0"/>
              <a:t>In modern sintering practice, the atmosphere in the furnace is controlled. The purposes of a controlled atmosphere include (1) protection from oxidation,  (2) providing a reducing atmosphere to remove existing oxides,  (3) providing a carburizing atmosphere, and  (4) assisting in removing lubricants and binders used in pressing.</a:t>
            </a:r>
          </a:p>
          <a:p>
            <a:pPr marL="303610" indent="-303610" algn="just">
              <a:buFont typeface="Wingdings" pitchFamily="2" charset="2"/>
              <a:buChar char="Ø"/>
            </a:pPr>
            <a:r>
              <a:rPr lang="en-US" altLang="zh-TW" dirty="0"/>
              <a:t>Common sintering furnace atmospheres are inert gas, nitrogen-based, dissociated ammonia, hydrogen, and natural gas.  </a:t>
            </a:r>
          </a:p>
          <a:p>
            <a:pPr marL="303610" indent="-303610" algn="just">
              <a:buFont typeface="Wingdings" pitchFamily="2" charset="2"/>
              <a:buChar char="Ø"/>
            </a:pPr>
            <a:r>
              <a:rPr lang="en-US" altLang="zh-TW" dirty="0"/>
              <a:t>Vacuum atmospheres are used for certain metals, such as stainless steel and tungsten.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85F1AB6-6338-497B-9318-BC15607C9CD6}" type="datetime1">
              <a:rPr lang="en-US" smtClean="0">
                <a:solidFill>
                  <a:srgbClr val="800000"/>
                </a:solidFill>
              </a:rPr>
              <a:t>4/23/2020</a:t>
            </a:fld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800000"/>
                </a:solidFill>
              </a:rPr>
              <a:t>Tesfa G.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BDF1DF-F3C8-4117-A5F6-E0DD75BB5D3C}" type="slidenum">
              <a:rPr lang="en-US" smtClean="0">
                <a:solidFill>
                  <a:srgbClr val="800000"/>
                </a:solidFill>
              </a:rPr>
              <a:pPr>
                <a:defRPr/>
              </a:pPr>
              <a:t>37</a:t>
            </a:fld>
            <a:endParaRPr lang="en-US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42351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EEA09CF-D3FB-4399-83E7-CD88987A589F}" type="datetime1">
              <a:rPr lang="en-US" smtClean="0">
                <a:solidFill>
                  <a:srgbClr val="800000"/>
                </a:solidFill>
              </a:rPr>
              <a:t>4/23/2020</a:t>
            </a:fld>
            <a:endParaRPr lang="en-US">
              <a:solidFill>
                <a:srgbClr val="8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800000"/>
                </a:solidFill>
              </a:rPr>
              <a:t>Tesfa G.</a:t>
            </a:r>
            <a:endParaRPr lang="en-US">
              <a:solidFill>
                <a:srgbClr val="8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E7734F-F7B9-413E-8A37-41AB5C1EA93D}" type="slidenum">
              <a:rPr lang="en-US" smtClean="0">
                <a:solidFill>
                  <a:srgbClr val="800000"/>
                </a:solidFill>
              </a:rPr>
              <a:pPr>
                <a:defRPr/>
              </a:pPr>
              <a:t>38</a:t>
            </a:fld>
            <a:endParaRPr lang="en-US">
              <a:solidFill>
                <a:srgbClr val="800000"/>
              </a:solidFill>
            </a:endParaRPr>
          </a:p>
        </p:txBody>
      </p:sp>
      <p:pic>
        <p:nvPicPr>
          <p:cNvPr id="7" name="Picture 5" descr="67328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49398" y="2518173"/>
            <a:ext cx="5461310" cy="331531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229273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b="1" dirty="0" smtClean="0">
                <a:solidFill>
                  <a:srgbClr val="3333CC"/>
                </a:solidFill>
              </a:rPr>
              <a:t>Sintering…cont’d</a:t>
            </a:r>
            <a:endParaRPr lang="en-US" altLang="zh-TW" b="1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6801" y="2350979"/>
            <a:ext cx="7033475" cy="3200400"/>
          </a:xfrm>
        </p:spPr>
        <p:txBody>
          <a:bodyPr/>
          <a:lstStyle/>
          <a:p>
            <a:pPr marL="303610" indent="-303610" algn="l"/>
            <a:endParaRPr lang="en-US" altLang="zh-TW" sz="1725" dirty="0"/>
          </a:p>
          <a:p>
            <a:pPr marL="303610" indent="-303610"/>
            <a:r>
              <a:rPr lang="en-US" altLang="zh-TW" dirty="0"/>
              <a:t>Table </a:t>
            </a:r>
            <a:r>
              <a:rPr lang="en-US" altLang="zh-TW" dirty="0"/>
              <a:t>6.1 </a:t>
            </a:r>
            <a:r>
              <a:rPr lang="en-US" altLang="zh-TW" dirty="0"/>
              <a:t>Typical sintering temperatures and times for selected</a:t>
            </a:r>
          </a:p>
          <a:p>
            <a:pPr marL="303610" indent="-303610"/>
            <a:r>
              <a:rPr lang="en-US" altLang="zh-TW" dirty="0"/>
              <a:t>powder metals.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B05643-BF52-4A51-9094-0D16D90EEB58}" type="datetime1">
              <a:rPr lang="en-US" smtClean="0">
                <a:solidFill>
                  <a:srgbClr val="800000"/>
                </a:solidFill>
              </a:rPr>
              <a:t>4/23/2020</a:t>
            </a:fld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800000"/>
                </a:solidFill>
              </a:rPr>
              <a:t>Tesfa G.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BDF1DF-F3C8-4117-A5F6-E0DD75BB5D3C}" type="slidenum">
              <a:rPr lang="en-US" smtClean="0">
                <a:solidFill>
                  <a:srgbClr val="800000"/>
                </a:solidFill>
              </a:rPr>
              <a:pPr>
                <a:defRPr/>
              </a:pPr>
              <a:t>39</a:t>
            </a:fld>
            <a:endParaRPr lang="en-US">
              <a:solidFill>
                <a:srgbClr val="800000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1" y="3600450"/>
            <a:ext cx="4964906" cy="2465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259583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b="1" dirty="0" smtClean="0">
                <a:solidFill>
                  <a:srgbClr val="3333CC"/>
                </a:solidFill>
              </a:rPr>
              <a:t>Powder metallurgy process</a:t>
            </a:r>
            <a:endParaRPr lang="en-US" altLang="zh-TW" dirty="0" smtClean="0">
              <a:solidFill>
                <a:srgbClr val="3333CC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371" y="2274782"/>
            <a:ext cx="7910840" cy="3028950"/>
          </a:xfrm>
        </p:spPr>
        <p:txBody>
          <a:bodyPr/>
          <a:lstStyle/>
          <a:p>
            <a:pPr marL="385763" indent="-385763" algn="l">
              <a:buFont typeface="+mj-lt"/>
              <a:buAutoNum type="arabicPeriod"/>
            </a:pPr>
            <a:r>
              <a:rPr lang="en-US" altLang="zh-TW" sz="2800" dirty="0"/>
              <a:t>Formation of metallic powders.</a:t>
            </a:r>
          </a:p>
          <a:p>
            <a:pPr marL="385763" indent="-385763" algn="l">
              <a:buFont typeface="+mj-lt"/>
              <a:buAutoNum type="arabicPeriod"/>
            </a:pPr>
            <a:r>
              <a:rPr lang="en-US" altLang="zh-TW" sz="2800" dirty="0"/>
              <a:t>Blending and mixing of the metallic powders in required proportions.</a:t>
            </a:r>
          </a:p>
          <a:p>
            <a:pPr marL="385763" indent="-385763" algn="l">
              <a:buFont typeface="+mj-lt"/>
              <a:buAutoNum type="arabicPeriod"/>
            </a:pPr>
            <a:r>
              <a:rPr lang="en-US" altLang="zh-TW" sz="2800" dirty="0"/>
              <a:t>Compressing and compacting the powders into desired shapes and sizes in form of particles.</a:t>
            </a:r>
          </a:p>
          <a:p>
            <a:pPr marL="385763" indent="-385763" algn="l">
              <a:buFont typeface="+mj-lt"/>
              <a:buAutoNum type="arabicPeriod"/>
            </a:pPr>
            <a:r>
              <a:rPr lang="en-US" altLang="zh-TW" sz="2800" dirty="0"/>
              <a:t>Sintering the compacted particles in a controlled furnace atmosphere.</a:t>
            </a:r>
          </a:p>
          <a:p>
            <a:pPr marL="385763" indent="-385763" algn="l">
              <a:buFont typeface="+mj-lt"/>
              <a:buAutoNum type="arabicPeriod"/>
            </a:pPr>
            <a:r>
              <a:rPr lang="en-US" altLang="zh-TW" sz="2800" dirty="0"/>
              <a:t>Subjecting the sintered particles to secondary processing if needed so.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BADE27B-2CBB-457E-B973-7823A42F9BFC}" type="datetime1">
              <a:rPr lang="en-US" smtClean="0">
                <a:solidFill>
                  <a:srgbClr val="800000"/>
                </a:solidFill>
              </a:rPr>
              <a:t>4/23/2020</a:t>
            </a:fld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800000"/>
                </a:solidFill>
              </a:rPr>
              <a:t>Tesfa G.</a:t>
            </a:r>
            <a:endParaRPr lang="en-US">
              <a:solidFill>
                <a:srgbClr val="8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BDF1DF-F3C8-4117-A5F6-E0DD75BB5D3C}" type="slidenum">
              <a:rPr lang="en-US" smtClean="0">
                <a:solidFill>
                  <a:srgbClr val="800000"/>
                </a:solidFill>
              </a:rPr>
              <a:pPr>
                <a:defRPr/>
              </a:pPr>
              <a:t>4</a:t>
            </a:fld>
            <a:endParaRPr lang="en-US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60464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b="1" dirty="0" smtClean="0">
                <a:solidFill>
                  <a:srgbClr val="3333CC"/>
                </a:solidFill>
              </a:rPr>
              <a:t>Advantages of powder metallurgy </a:t>
            </a:r>
            <a:r>
              <a:rPr lang="en-US" altLang="zh-TW" b="1" dirty="0" smtClean="0"/>
              <a:t>	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989" y="2605220"/>
            <a:ext cx="7870980" cy="3028950"/>
          </a:xfrm>
        </p:spPr>
        <p:txBody>
          <a:bodyPr/>
          <a:lstStyle/>
          <a:p>
            <a:pPr marL="383381" indent="-383381" algn="l">
              <a:buFont typeface="Wingdings" pitchFamily="2" charset="2"/>
              <a:buChar char="Ø"/>
            </a:pPr>
            <a:r>
              <a:rPr lang="en-US" altLang="zh-TW" sz="2800" dirty="0"/>
              <a:t>PM parts can be mass produced to net shape or near net shape, eliminating or reducing the need for subsequent processing.</a:t>
            </a:r>
          </a:p>
          <a:p>
            <a:pPr marL="383381" indent="-383381" algn="l">
              <a:buFont typeface="Wingdings" pitchFamily="2" charset="2"/>
              <a:buChar char="Ø"/>
            </a:pPr>
            <a:r>
              <a:rPr lang="en-US" altLang="zh-TW" sz="2800" dirty="0"/>
              <a:t>The PM process itself involves very little waste of material; about 97% of the starting powders are converted to product.</a:t>
            </a:r>
          </a:p>
          <a:p>
            <a:pPr marL="383381" indent="-383381" algn="l">
              <a:buFont typeface="Wingdings" pitchFamily="2" charset="2"/>
              <a:buChar char="Ø"/>
            </a:pPr>
            <a:r>
              <a:rPr lang="en-US" altLang="zh-TW" sz="2800" dirty="0"/>
              <a:t>Owing to the nature of the starting material in PM, parts having a specified level of porosity can be made.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82C6FFC-6CD9-43F3-86C9-A1AD6CF9A398}" type="datetime1">
              <a:rPr lang="en-US" smtClean="0">
                <a:solidFill>
                  <a:srgbClr val="800000"/>
                </a:solidFill>
              </a:rPr>
              <a:t>4/23/2020</a:t>
            </a:fld>
            <a:endParaRPr lang="en-US">
              <a:solidFill>
                <a:srgbClr val="8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800000"/>
                </a:solidFill>
              </a:rPr>
              <a:t>Tesfa G.</a:t>
            </a:r>
            <a:endParaRPr lang="en-US">
              <a:solidFill>
                <a:srgbClr val="8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BDF1DF-F3C8-4117-A5F6-E0DD75BB5D3C}" type="slidenum">
              <a:rPr lang="en-US" smtClean="0">
                <a:solidFill>
                  <a:srgbClr val="800000"/>
                </a:solidFill>
              </a:rPr>
              <a:pPr>
                <a:defRPr/>
              </a:pPr>
              <a:t>40</a:t>
            </a:fld>
            <a:endParaRPr lang="en-US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89728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b="1" dirty="0" smtClean="0">
                <a:solidFill>
                  <a:srgbClr val="3333CC"/>
                </a:solidFill>
              </a:rPr>
              <a:t>Advantages of powder metallurgy …cont’d</a:t>
            </a:r>
            <a:r>
              <a:rPr lang="en-US" altLang="zh-TW" b="1" dirty="0" smtClean="0"/>
              <a:t>	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989" y="2596754"/>
            <a:ext cx="7819465" cy="3028950"/>
          </a:xfrm>
        </p:spPr>
        <p:txBody>
          <a:bodyPr/>
          <a:lstStyle/>
          <a:p>
            <a:pPr marL="383381" indent="-383381" algn="just">
              <a:buFont typeface="Wingdings" pitchFamily="2" charset="2"/>
              <a:buChar char="Ø"/>
            </a:pPr>
            <a:r>
              <a:rPr lang="en-US" altLang="zh-TW" sz="2800" dirty="0"/>
              <a:t>This feature lends itself to the production of porous metal parts such as filters and oil-impregnated bearings and gears.</a:t>
            </a:r>
          </a:p>
          <a:p>
            <a:pPr marL="383381" indent="-383381" algn="just">
              <a:buFont typeface="Wingdings" pitchFamily="2" charset="2"/>
              <a:buChar char="Ø"/>
            </a:pPr>
            <a:r>
              <a:rPr lang="en-US" altLang="zh-TW" sz="2800" dirty="0"/>
              <a:t>Certain metals that are difficult to fabricate by other methods can be shaped by </a:t>
            </a:r>
            <a:r>
              <a:rPr lang="en-GB" altLang="zh-TW" sz="2800" dirty="0"/>
              <a:t>powder metallurgy. Tungsten is an example.</a:t>
            </a:r>
          </a:p>
          <a:p>
            <a:pPr marL="383381" indent="-383381" algn="just">
              <a:buFont typeface="Wingdings" pitchFamily="2" charset="2"/>
              <a:buChar char="Ø"/>
            </a:pPr>
            <a:r>
              <a:rPr lang="en-US" altLang="zh-TW" sz="2800" dirty="0"/>
              <a:t>Certain metal alloy combinations and cermets can be formed by PM that cannot be </a:t>
            </a:r>
            <a:r>
              <a:rPr lang="en-GB" altLang="zh-TW" sz="2800" dirty="0"/>
              <a:t>produced by other methods.</a:t>
            </a:r>
            <a:endParaRPr lang="en-US" altLang="zh-TW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071D79-C020-4A67-9733-2D6553AD5CD3}" type="datetime1">
              <a:rPr lang="en-US" smtClean="0">
                <a:solidFill>
                  <a:srgbClr val="800000"/>
                </a:solidFill>
              </a:rPr>
              <a:t>4/23/2020</a:t>
            </a:fld>
            <a:endParaRPr lang="en-US">
              <a:solidFill>
                <a:srgbClr val="8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800000"/>
                </a:solidFill>
              </a:rPr>
              <a:t>Tesfa G.</a:t>
            </a:r>
            <a:endParaRPr lang="en-US">
              <a:solidFill>
                <a:srgbClr val="8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BDF1DF-F3C8-4117-A5F6-E0DD75BB5D3C}" type="slidenum">
              <a:rPr lang="en-US" smtClean="0">
                <a:solidFill>
                  <a:srgbClr val="800000"/>
                </a:solidFill>
              </a:rPr>
              <a:pPr>
                <a:defRPr/>
              </a:pPr>
              <a:t>41</a:t>
            </a:fld>
            <a:endParaRPr lang="en-US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74721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b="1" dirty="0" smtClean="0">
                <a:solidFill>
                  <a:srgbClr val="3333CC"/>
                </a:solidFill>
              </a:rPr>
              <a:t>Advantages of powder metallurgy …cont’d</a:t>
            </a:r>
            <a:r>
              <a:rPr lang="en-US" altLang="zh-TW" b="1" dirty="0" smtClean="0"/>
              <a:t>	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9039" y="2497932"/>
            <a:ext cx="7438495" cy="3028950"/>
          </a:xfrm>
        </p:spPr>
        <p:txBody>
          <a:bodyPr/>
          <a:lstStyle/>
          <a:p>
            <a:pPr marL="383381" indent="-383381" algn="l">
              <a:buFont typeface="Wingdings" pitchFamily="2" charset="2"/>
              <a:buChar char="Ø"/>
            </a:pPr>
            <a:endParaRPr lang="en-US" altLang="zh-TW" sz="2100" dirty="0"/>
          </a:p>
          <a:p>
            <a:pPr marL="383381" indent="-383381" algn="just">
              <a:buFont typeface="Wingdings" pitchFamily="2" charset="2"/>
              <a:buChar char="Ø"/>
            </a:pPr>
            <a:r>
              <a:rPr lang="en-US" altLang="zh-TW" sz="2800" dirty="0"/>
              <a:t>PM compares favorably with most casting processes in terms of dimensional control of the product. Tolerances of </a:t>
            </a:r>
            <a:r>
              <a:rPr lang="en-US" altLang="zh-TW" sz="2800" dirty="0">
                <a:latin typeface="Times New Roman"/>
                <a:cs typeface="Times New Roman"/>
              </a:rPr>
              <a:t>±</a:t>
            </a:r>
            <a:r>
              <a:rPr lang="en-US" altLang="zh-TW" sz="2800" dirty="0"/>
              <a:t>0.13 mm are held routinely.</a:t>
            </a:r>
          </a:p>
          <a:p>
            <a:pPr marL="383381" indent="-383381" algn="just">
              <a:buFont typeface="Wingdings" pitchFamily="2" charset="2"/>
              <a:buChar char="Ø"/>
            </a:pPr>
            <a:r>
              <a:rPr lang="en-US" altLang="zh-TW" sz="2800" dirty="0"/>
              <a:t>PM production methods can be automated for economical production.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4F42584-4D4A-4A11-A90B-F2ACA5888C46}" type="datetime1">
              <a:rPr lang="en-US" smtClean="0">
                <a:solidFill>
                  <a:srgbClr val="800000"/>
                </a:solidFill>
              </a:rPr>
              <a:t>4/23/2020</a:t>
            </a:fld>
            <a:endParaRPr lang="en-US">
              <a:solidFill>
                <a:srgbClr val="8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800000"/>
                </a:solidFill>
              </a:rPr>
              <a:t>Tesfa G.</a:t>
            </a:r>
            <a:endParaRPr lang="en-US">
              <a:solidFill>
                <a:srgbClr val="8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BDF1DF-F3C8-4117-A5F6-E0DD75BB5D3C}" type="slidenum">
              <a:rPr lang="en-US" smtClean="0">
                <a:solidFill>
                  <a:srgbClr val="800000"/>
                </a:solidFill>
              </a:rPr>
              <a:pPr>
                <a:defRPr/>
              </a:pPr>
              <a:t>42</a:t>
            </a:fld>
            <a:endParaRPr lang="en-US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362395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b="1" dirty="0" smtClean="0">
                <a:solidFill>
                  <a:srgbClr val="3333CC"/>
                </a:solidFill>
              </a:rPr>
              <a:t>Disadvantages of powder metallurgy </a:t>
            </a:r>
            <a:r>
              <a:rPr lang="en-US" altLang="zh-TW" b="1" dirty="0" smtClean="0"/>
              <a:t>	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989" y="2281649"/>
            <a:ext cx="7870980" cy="3028950"/>
          </a:xfrm>
        </p:spPr>
        <p:txBody>
          <a:bodyPr/>
          <a:lstStyle/>
          <a:p>
            <a:pPr marL="383381" indent="-383381" algn="just">
              <a:buFont typeface="Wingdings" pitchFamily="2" charset="2"/>
              <a:buChar char="Ø"/>
            </a:pPr>
            <a:r>
              <a:rPr lang="en-US" altLang="zh-TW" sz="2800" dirty="0"/>
              <a:t>Tooling and equipment costs are high. </a:t>
            </a:r>
          </a:p>
          <a:p>
            <a:pPr marL="383381" indent="-383381" algn="just">
              <a:buFont typeface="Wingdings" pitchFamily="2" charset="2"/>
              <a:buChar char="Ø"/>
            </a:pPr>
            <a:r>
              <a:rPr lang="en-US" altLang="zh-TW" sz="2800" dirty="0"/>
              <a:t>Metallic powders are expensive.</a:t>
            </a:r>
          </a:p>
          <a:p>
            <a:pPr marL="383381" indent="-383381" algn="just">
              <a:buFont typeface="Wingdings" pitchFamily="2" charset="2"/>
              <a:buChar char="Ø"/>
            </a:pPr>
            <a:r>
              <a:rPr lang="en-US" altLang="zh-TW" sz="2800" dirty="0"/>
              <a:t>There are difficulties with storing and handling metal powders.</a:t>
            </a:r>
          </a:p>
          <a:p>
            <a:pPr marL="383381" indent="-383381" algn="just">
              <a:buFont typeface="Wingdings" pitchFamily="2" charset="2"/>
              <a:buChar char="Ø"/>
            </a:pPr>
            <a:r>
              <a:rPr lang="en-US" altLang="zh-TW" sz="2800" dirty="0"/>
              <a:t>Metal powders do not readily flow laterally in the die during pressing, and allowances must be provided for ejection </a:t>
            </a:r>
            <a:r>
              <a:rPr lang="en-GB" altLang="zh-TW" sz="2800" dirty="0"/>
              <a:t>of the </a:t>
            </a:r>
            <a:r>
              <a:rPr lang="en-US" altLang="zh-TW" sz="2800" dirty="0"/>
              <a:t>part.</a:t>
            </a:r>
          </a:p>
          <a:p>
            <a:pPr marL="383381" indent="-383381" algn="just">
              <a:buFont typeface="Wingdings" pitchFamily="2" charset="2"/>
              <a:buChar char="Ø"/>
            </a:pPr>
            <a:r>
              <a:rPr lang="en-US" altLang="zh-TW" sz="2800" dirty="0"/>
              <a:t>variations in material density throughout the part may be a problem </a:t>
            </a:r>
            <a:r>
              <a:rPr lang="en-GB" altLang="zh-TW" sz="2800" dirty="0"/>
              <a:t> for complex part geometries.</a:t>
            </a:r>
            <a:endParaRPr lang="en-US" altLang="zh-TW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86265E9-D283-40D7-BE0B-400803E38FE6}" type="datetime1">
              <a:rPr lang="en-US" smtClean="0">
                <a:solidFill>
                  <a:srgbClr val="800000"/>
                </a:solidFill>
              </a:rPr>
              <a:t>4/23/2020</a:t>
            </a:fld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800000"/>
                </a:solidFill>
              </a:rPr>
              <a:t>Tesfa G.</a:t>
            </a:r>
            <a:endParaRPr lang="en-US">
              <a:solidFill>
                <a:srgbClr val="8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BDF1DF-F3C8-4117-A5F6-E0DD75BB5D3C}" type="slidenum">
              <a:rPr lang="en-US" smtClean="0">
                <a:solidFill>
                  <a:srgbClr val="800000"/>
                </a:solidFill>
              </a:rPr>
              <a:pPr>
                <a:defRPr/>
              </a:pPr>
              <a:t>43</a:t>
            </a:fld>
            <a:endParaRPr lang="en-US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382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b="1" dirty="0" smtClean="0">
                <a:solidFill>
                  <a:srgbClr val="3333CC"/>
                </a:solidFill>
              </a:rPr>
              <a:t>Powder metallurgy process …cont’d</a:t>
            </a:r>
            <a:endParaRPr lang="en-US" altLang="zh-TW" b="1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86320EA-AD6E-4B6C-BC81-5C3E05E442F6}" type="datetime1">
              <a:rPr lang="en-US" smtClean="0">
                <a:solidFill>
                  <a:srgbClr val="800000"/>
                </a:solidFill>
              </a:rPr>
              <a:t>4/23/2020</a:t>
            </a:fld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800000"/>
                </a:solidFill>
              </a:rPr>
              <a:t>Tesfa G.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BDF1DF-F3C8-4117-A5F6-E0DD75BB5D3C}" type="slidenum">
              <a:rPr lang="en-US" smtClean="0">
                <a:solidFill>
                  <a:srgbClr val="800000"/>
                </a:solidFill>
              </a:rPr>
              <a:pPr>
                <a:defRPr/>
              </a:pPr>
              <a:t>5</a:t>
            </a:fld>
            <a:endParaRPr lang="en-US">
              <a:solidFill>
                <a:srgbClr val="80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r="69880"/>
          <a:stretch>
            <a:fillRect/>
          </a:stretch>
        </p:blipFill>
        <p:spPr bwMode="auto">
          <a:xfrm>
            <a:off x="3886200" y="2571750"/>
            <a:ext cx="142875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1059657" y="2598762"/>
            <a:ext cx="2655094" cy="313932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altLang="zh-TW" dirty="0">
                <a:solidFill>
                  <a:srgbClr val="003366"/>
                </a:solidFill>
              </a:rPr>
              <a:t>Fig. </a:t>
            </a:r>
            <a:r>
              <a:rPr lang="en-US" altLang="zh-TW" dirty="0">
                <a:solidFill>
                  <a:srgbClr val="003366"/>
                </a:solidFill>
              </a:rPr>
              <a:t>6.1 </a:t>
            </a:r>
            <a:r>
              <a:rPr lang="en-GB" altLang="zh-TW" dirty="0">
                <a:solidFill>
                  <a:srgbClr val="003366"/>
                </a:solidFill>
              </a:rPr>
              <a:t>The conventional </a:t>
            </a:r>
            <a:r>
              <a:rPr lang="en-GB" altLang="zh-TW" dirty="0">
                <a:solidFill>
                  <a:srgbClr val="003366"/>
                </a:solidFill>
              </a:rPr>
              <a:t>powder metallurgy production sequence</a:t>
            </a:r>
            <a:r>
              <a:rPr lang="en-GB" altLang="zh-TW" dirty="0">
                <a:solidFill>
                  <a:srgbClr val="003366"/>
                </a:solidFill>
              </a:rPr>
              <a:t>: </a:t>
            </a:r>
            <a:endParaRPr lang="en-GB" altLang="zh-TW" dirty="0">
              <a:solidFill>
                <a:srgbClr val="003366"/>
              </a:solidFill>
            </a:endParaRPr>
          </a:p>
          <a:p>
            <a:r>
              <a:rPr lang="en-GB" altLang="zh-TW" dirty="0">
                <a:solidFill>
                  <a:srgbClr val="003366"/>
                </a:solidFill>
              </a:rPr>
              <a:t>(</a:t>
            </a:r>
            <a:r>
              <a:rPr lang="en-GB" altLang="zh-TW" dirty="0">
                <a:solidFill>
                  <a:srgbClr val="003366"/>
                </a:solidFill>
              </a:rPr>
              <a:t>1) blending,</a:t>
            </a:r>
          </a:p>
          <a:p>
            <a:r>
              <a:rPr lang="en-GB" altLang="zh-TW" dirty="0">
                <a:solidFill>
                  <a:srgbClr val="003366"/>
                </a:solidFill>
              </a:rPr>
              <a:t>(2) compacting, and</a:t>
            </a:r>
          </a:p>
          <a:p>
            <a:r>
              <a:rPr lang="en-GB" altLang="zh-TW" dirty="0">
                <a:solidFill>
                  <a:srgbClr val="003366"/>
                </a:solidFill>
              </a:rPr>
              <a:t>(3) sintering; </a:t>
            </a:r>
            <a:endParaRPr lang="en-GB" altLang="zh-TW" dirty="0">
              <a:solidFill>
                <a:srgbClr val="003366"/>
              </a:solidFill>
            </a:endParaRPr>
          </a:p>
          <a:p>
            <a:r>
              <a:rPr lang="en-GB" altLang="zh-TW" dirty="0">
                <a:solidFill>
                  <a:srgbClr val="003366"/>
                </a:solidFill>
              </a:rPr>
              <a:t>(</a:t>
            </a:r>
            <a:r>
              <a:rPr lang="en-GB" altLang="zh-TW" dirty="0">
                <a:solidFill>
                  <a:srgbClr val="003366"/>
                </a:solidFill>
              </a:rPr>
              <a:t>a) </a:t>
            </a:r>
            <a:r>
              <a:rPr lang="en-GB" altLang="zh-TW" dirty="0">
                <a:solidFill>
                  <a:srgbClr val="003366"/>
                </a:solidFill>
              </a:rPr>
              <a:t>Shows the </a:t>
            </a:r>
            <a:r>
              <a:rPr lang="en-GB" altLang="zh-TW" dirty="0">
                <a:solidFill>
                  <a:srgbClr val="003366"/>
                </a:solidFill>
              </a:rPr>
              <a:t>condition of </a:t>
            </a:r>
            <a:r>
              <a:rPr lang="en-GB" altLang="zh-TW" dirty="0">
                <a:solidFill>
                  <a:srgbClr val="003366"/>
                </a:solidFill>
              </a:rPr>
              <a:t>the particles</a:t>
            </a:r>
            <a:r>
              <a:rPr lang="en-GB" altLang="zh-TW" dirty="0">
                <a:solidFill>
                  <a:srgbClr val="003366"/>
                </a:solidFill>
              </a:rPr>
              <a:t>, whereas (b)</a:t>
            </a:r>
          </a:p>
          <a:p>
            <a:r>
              <a:rPr lang="en-GB" altLang="zh-TW" dirty="0">
                <a:solidFill>
                  <a:srgbClr val="003366"/>
                </a:solidFill>
              </a:rPr>
              <a:t>shows the operation and/</a:t>
            </a:r>
          </a:p>
          <a:p>
            <a:r>
              <a:rPr lang="en-GB" altLang="zh-TW" dirty="0">
                <a:solidFill>
                  <a:srgbClr val="003366"/>
                </a:solidFill>
              </a:rPr>
              <a:t>or </a:t>
            </a:r>
            <a:r>
              <a:rPr lang="en-GB" altLang="zh-TW" dirty="0">
                <a:solidFill>
                  <a:srgbClr val="003366"/>
                </a:solidFill>
              </a:rPr>
              <a:t>work part </a:t>
            </a:r>
            <a:r>
              <a:rPr lang="en-GB" altLang="zh-TW" dirty="0">
                <a:solidFill>
                  <a:srgbClr val="003366"/>
                </a:solidFill>
              </a:rPr>
              <a:t>during the</a:t>
            </a:r>
          </a:p>
          <a:p>
            <a:r>
              <a:rPr lang="en-GB" altLang="zh-TW" dirty="0">
                <a:solidFill>
                  <a:srgbClr val="003366"/>
                </a:solidFill>
              </a:rPr>
              <a:t>sequence.</a:t>
            </a:r>
            <a:endParaRPr lang="en-US" altLang="zh-TW" dirty="0">
              <a:solidFill>
                <a:srgbClr val="003366"/>
              </a:solidFill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/>
          <a:srcRect l="79518"/>
          <a:stretch>
            <a:fillRect/>
          </a:stretch>
        </p:blipFill>
        <p:spPr bwMode="auto">
          <a:xfrm>
            <a:off x="6743700" y="2571750"/>
            <a:ext cx="97155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/>
          <a:srcRect l="37349" r="34940"/>
          <a:stretch>
            <a:fillRect/>
          </a:stretch>
        </p:blipFill>
        <p:spPr bwMode="auto">
          <a:xfrm>
            <a:off x="5429250" y="2571750"/>
            <a:ext cx="131445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24870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b="1" dirty="0" smtClean="0">
                <a:solidFill>
                  <a:srgbClr val="3333CC"/>
                </a:solidFill>
              </a:rPr>
              <a:t>Production of metallic powders</a:t>
            </a:r>
            <a:endParaRPr lang="en-US" altLang="zh-TW" dirty="0" smtClean="0">
              <a:solidFill>
                <a:srgbClr val="3333CC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7475" y="2592188"/>
            <a:ext cx="7676196" cy="2971800"/>
          </a:xfrm>
        </p:spPr>
        <p:txBody>
          <a:bodyPr/>
          <a:lstStyle/>
          <a:p>
            <a:pPr marL="303610" indent="-303610" algn="l">
              <a:buFont typeface="Wingdings" pitchFamily="2" charset="2"/>
              <a:buChar char="Ø"/>
            </a:pPr>
            <a:r>
              <a:rPr lang="en-US" altLang="zh-TW" sz="2800" dirty="0"/>
              <a:t>Metallic powders possessing different properties can be produced easily. </a:t>
            </a:r>
          </a:p>
          <a:p>
            <a:pPr marL="303610" indent="-303610" algn="l">
              <a:buFont typeface="Wingdings" pitchFamily="2" charset="2"/>
              <a:buChar char="Ø"/>
            </a:pPr>
            <a:r>
              <a:rPr lang="en-US" altLang="zh-TW" sz="2800" dirty="0"/>
              <a:t>The most commonly used powders are</a:t>
            </a:r>
            <a:r>
              <a:rPr lang="en-US" altLang="zh-TW" sz="2800" i="1" dirty="0"/>
              <a:t> copper-base</a:t>
            </a:r>
            <a:r>
              <a:rPr lang="en-US" altLang="zh-TW" sz="2800" dirty="0"/>
              <a:t> and </a:t>
            </a:r>
            <a:r>
              <a:rPr lang="en-US" altLang="zh-TW" sz="2800" i="1" dirty="0"/>
              <a:t>iron-base</a:t>
            </a:r>
            <a:r>
              <a:rPr lang="en-US" altLang="zh-TW" sz="2800" dirty="0"/>
              <a:t> materials. </a:t>
            </a:r>
          </a:p>
          <a:p>
            <a:pPr marL="303610" indent="-303610" algn="l">
              <a:buFont typeface="Wingdings" pitchFamily="2" charset="2"/>
              <a:buChar char="Ø"/>
            </a:pPr>
            <a:r>
              <a:rPr lang="en-US" altLang="zh-TW" sz="2800" dirty="0"/>
              <a:t>But titanium, chromium, nickel, and stainless steel metal powders are also used. </a:t>
            </a:r>
          </a:p>
          <a:p>
            <a:pPr marL="303610" indent="-303610" algn="l">
              <a:buFont typeface="Wingdings" pitchFamily="2" charset="2"/>
              <a:buChar char="Ø"/>
            </a:pPr>
            <a:r>
              <a:rPr lang="en-US" altLang="zh-TW" sz="2800" dirty="0"/>
              <a:t>In the majority of powders, the size of the particle varies from several microns to 0.5 mm.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AF51C6A-795F-4CD3-9433-51146BF1B4F7}" type="datetime1">
              <a:rPr lang="en-US" smtClean="0">
                <a:solidFill>
                  <a:srgbClr val="800000"/>
                </a:solidFill>
              </a:rPr>
              <a:t>4/23/2020</a:t>
            </a:fld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800000"/>
                </a:solidFill>
              </a:rPr>
              <a:t>Tesfa G.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BDF1DF-F3C8-4117-A5F6-E0DD75BB5D3C}" type="slidenum">
              <a:rPr lang="en-US" smtClean="0">
                <a:solidFill>
                  <a:srgbClr val="800000"/>
                </a:solidFill>
              </a:rPr>
              <a:pPr>
                <a:defRPr/>
              </a:pPr>
              <a:t>6</a:t>
            </a:fld>
            <a:endParaRPr lang="en-US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2307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b="1" dirty="0" smtClean="0">
                <a:solidFill>
                  <a:srgbClr val="3333CC"/>
                </a:solidFill>
              </a:rPr>
              <a:t>Production of metallic powders…cont’d</a:t>
            </a:r>
            <a:endParaRPr lang="en-US" altLang="zh-TW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5851" y="2609255"/>
            <a:ext cx="7575549" cy="2971800"/>
          </a:xfrm>
        </p:spPr>
        <p:txBody>
          <a:bodyPr/>
          <a:lstStyle/>
          <a:p>
            <a:pPr marL="303610" indent="-303610" algn="l">
              <a:buFont typeface="Wingdings" pitchFamily="2" charset="2"/>
              <a:buChar char="Ø"/>
            </a:pPr>
            <a:endParaRPr lang="en-US" altLang="zh-TW" sz="2100" dirty="0"/>
          </a:p>
          <a:p>
            <a:pPr marL="303610" indent="-303610" algn="just">
              <a:buFont typeface="Wingdings" pitchFamily="2" charset="2"/>
              <a:buChar char="Ø"/>
            </a:pPr>
            <a:r>
              <a:rPr lang="en-US" altLang="zh-TW" sz="2800" dirty="0"/>
              <a:t>The most common particle size of powders falls into a range of 10 to 40 microns. </a:t>
            </a:r>
          </a:p>
          <a:p>
            <a:pPr marL="303610" indent="-303610" algn="just">
              <a:buFont typeface="Wingdings" pitchFamily="2" charset="2"/>
              <a:buChar char="Ø"/>
            </a:pPr>
            <a:r>
              <a:rPr lang="en-US" altLang="zh-TW" sz="2800" dirty="0"/>
              <a:t>The chemical and physical properties of metals depend upon the size and shape of the powder particles. </a:t>
            </a:r>
          </a:p>
          <a:p>
            <a:pPr marL="303610" indent="-303610" algn="just">
              <a:buFont typeface="Wingdings" pitchFamily="2" charset="2"/>
              <a:buChar char="Ø"/>
            </a:pPr>
            <a:r>
              <a:rPr lang="en-US" altLang="zh-TW" sz="2800" dirty="0"/>
              <a:t>There are various methods of manufacturing powders.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CC50F04-7A60-46B2-B308-FE72075A4BF9}" type="datetime1">
              <a:rPr lang="en-US" smtClean="0">
                <a:solidFill>
                  <a:srgbClr val="800000"/>
                </a:solidFill>
              </a:rPr>
              <a:t>4/23/2020</a:t>
            </a:fld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800000"/>
                </a:solidFill>
              </a:rPr>
              <a:t>Tesfa G.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BDF1DF-F3C8-4117-A5F6-E0DD75BB5D3C}" type="slidenum">
              <a:rPr lang="en-US" smtClean="0">
                <a:solidFill>
                  <a:srgbClr val="800000"/>
                </a:solidFill>
              </a:rPr>
              <a:pPr>
                <a:defRPr/>
              </a:pPr>
              <a:t>7</a:t>
            </a:fld>
            <a:endParaRPr lang="en-US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4352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b="1" dirty="0" smtClean="0">
                <a:solidFill>
                  <a:srgbClr val="3333CC"/>
                </a:solidFill>
              </a:rPr>
              <a:t>Production of metallic powders…cont’d</a:t>
            </a:r>
            <a:endParaRPr lang="en-US" altLang="zh-TW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3122" y="2267538"/>
            <a:ext cx="8060877" cy="2971800"/>
          </a:xfrm>
        </p:spPr>
        <p:txBody>
          <a:bodyPr/>
          <a:lstStyle/>
          <a:p>
            <a:pPr marL="303610" indent="-303610" algn="l">
              <a:buFont typeface="Wingdings" pitchFamily="2" charset="2"/>
              <a:buChar char="Ø"/>
            </a:pPr>
            <a:r>
              <a:rPr lang="en-US" altLang="zh-TW" sz="2800" dirty="0"/>
              <a:t>The commonly used powder making processes are given as follow.</a:t>
            </a:r>
          </a:p>
          <a:p>
            <a:pPr marL="815579" indent="-346472" algn="l"/>
            <a:r>
              <a:rPr lang="en-GB" altLang="zh-TW" sz="2800" dirty="0"/>
              <a:t>1. Atomization</a:t>
            </a:r>
          </a:p>
          <a:p>
            <a:pPr marL="815579" indent="-346472" algn="l"/>
            <a:r>
              <a:rPr lang="en-GB" altLang="zh-TW" sz="2800" dirty="0"/>
              <a:t>2. Chemical reduction</a:t>
            </a:r>
          </a:p>
          <a:p>
            <a:pPr marL="815579" indent="-346472" algn="l"/>
            <a:r>
              <a:rPr lang="en-GB" altLang="zh-TW" sz="2800" dirty="0"/>
              <a:t>3. Electrolysis</a:t>
            </a:r>
          </a:p>
          <a:p>
            <a:pPr marL="815579" indent="-346472" algn="l"/>
            <a:r>
              <a:rPr lang="en-GB" altLang="zh-TW" sz="2800" dirty="0"/>
              <a:t>4. Crushing</a:t>
            </a:r>
          </a:p>
          <a:p>
            <a:pPr marL="815579" indent="-346472" algn="l"/>
            <a:r>
              <a:rPr lang="en-GB" altLang="zh-TW" sz="2800" dirty="0"/>
              <a:t>5. Milling</a:t>
            </a:r>
          </a:p>
          <a:p>
            <a:pPr marL="815579" indent="-346472" algn="l"/>
            <a:r>
              <a:rPr lang="en-GB" altLang="zh-TW" sz="2800" dirty="0"/>
              <a:t>6. Condensation of metal vapours</a:t>
            </a:r>
          </a:p>
          <a:p>
            <a:pPr marL="815579" indent="-346472" algn="l"/>
            <a:r>
              <a:rPr lang="en-US" altLang="zh-TW" sz="2800" dirty="0"/>
              <a:t>7. Hydride and carbonyl processes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801F4F-CEF4-4D37-9B89-ED21D3EDAE6F}" type="datetime1">
              <a:rPr lang="en-US" smtClean="0">
                <a:solidFill>
                  <a:srgbClr val="800000"/>
                </a:solidFill>
              </a:rPr>
              <a:t>4/23/2020</a:t>
            </a:fld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800000"/>
                </a:solidFill>
              </a:rPr>
              <a:t>Tesfa G.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BDF1DF-F3C8-4117-A5F6-E0DD75BB5D3C}" type="slidenum">
              <a:rPr lang="en-US" smtClean="0">
                <a:solidFill>
                  <a:srgbClr val="800000"/>
                </a:solidFill>
              </a:rPr>
              <a:pPr>
                <a:defRPr/>
              </a:pPr>
              <a:t>8</a:t>
            </a:fld>
            <a:endParaRPr lang="en-US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95860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b="1" dirty="0" smtClean="0">
                <a:solidFill>
                  <a:srgbClr val="3333CC"/>
                </a:solidFill>
              </a:rPr>
              <a:t>1. Atomization</a:t>
            </a:r>
            <a:endParaRPr lang="en-US" altLang="zh-TW" b="1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5460" y="2281171"/>
            <a:ext cx="8228540" cy="3086100"/>
          </a:xfrm>
        </p:spPr>
        <p:txBody>
          <a:bodyPr/>
          <a:lstStyle/>
          <a:p>
            <a:pPr marL="303610" indent="-303610" algn="l">
              <a:buFont typeface="Wingdings" pitchFamily="2" charset="2"/>
              <a:buChar char="Ø"/>
            </a:pPr>
            <a:r>
              <a:rPr lang="en-US" altLang="zh-TW" sz="2800" dirty="0"/>
              <a:t>This method involves the </a:t>
            </a:r>
            <a:r>
              <a:rPr lang="en-US" altLang="zh-TW" sz="2800" dirty="0">
                <a:solidFill>
                  <a:srgbClr val="FF0000"/>
                </a:solidFill>
              </a:rPr>
              <a:t>conversion of molten metal into a spray of droplets that solidify into powders</a:t>
            </a:r>
            <a:r>
              <a:rPr lang="en-US" altLang="zh-TW" sz="2800" dirty="0"/>
              <a:t>. </a:t>
            </a:r>
          </a:p>
          <a:p>
            <a:pPr marL="303610" indent="-303610" algn="l">
              <a:buFont typeface="Wingdings" pitchFamily="2" charset="2"/>
              <a:buChar char="Ø"/>
            </a:pPr>
            <a:r>
              <a:rPr lang="en-US" altLang="zh-TW" sz="2800" dirty="0"/>
              <a:t>It is the most versatile and popular method for producing metal powders today, applicable to almost all metals, alloys as well as pure metals. </a:t>
            </a:r>
          </a:p>
          <a:p>
            <a:pPr marL="303610" indent="-303610" algn="l">
              <a:buFont typeface="Wingdings" pitchFamily="2" charset="2"/>
              <a:buChar char="Ø"/>
            </a:pPr>
            <a:r>
              <a:rPr lang="en-GB" altLang="zh-TW" sz="2800" dirty="0"/>
              <a:t>Several atomization methods for producing metallic powders. Some of them are the followings: </a:t>
            </a:r>
            <a:endParaRPr lang="en-US" altLang="zh-TW" sz="2800" dirty="0"/>
          </a:p>
          <a:p>
            <a:pPr marL="728663" algn="l"/>
            <a:r>
              <a:rPr lang="en-US" altLang="zh-TW" dirty="0"/>
              <a:t>I. Gas </a:t>
            </a:r>
            <a:r>
              <a:rPr lang="en-US" altLang="zh-TW" dirty="0"/>
              <a:t>atomization</a:t>
            </a:r>
          </a:p>
          <a:p>
            <a:pPr marL="728663" algn="l"/>
            <a:r>
              <a:rPr lang="en-GB" altLang="zh-TW" dirty="0"/>
              <a:t>II.water </a:t>
            </a:r>
            <a:r>
              <a:rPr lang="en-GB" altLang="zh-TW" dirty="0"/>
              <a:t>atomization and </a:t>
            </a:r>
          </a:p>
          <a:p>
            <a:pPr marL="728663" algn="l"/>
            <a:r>
              <a:rPr lang="en-GB" altLang="zh-TW" dirty="0"/>
              <a:t>III.centrifugal </a:t>
            </a:r>
            <a:r>
              <a:rPr lang="en-GB" altLang="zh-TW" dirty="0"/>
              <a:t>atomization.</a:t>
            </a:r>
            <a:endParaRPr lang="en-US" altLang="zh-TW" dirty="0"/>
          </a:p>
          <a:p>
            <a:pPr marL="303610" indent="-303610" algn="l">
              <a:buFont typeface="Wingdings" pitchFamily="2" charset="2"/>
              <a:buChar char="Ø"/>
            </a:pPr>
            <a:endParaRPr lang="en-US" altLang="zh-TW" sz="18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800000"/>
                </a:solidFill>
              </a:rPr>
              <a:t>Tesfa G.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BDF1DF-F3C8-4117-A5F6-E0DD75BB5D3C}" type="slidenum">
              <a:rPr lang="en-US" smtClean="0">
                <a:solidFill>
                  <a:srgbClr val="800000"/>
                </a:solidFill>
              </a:rPr>
              <a:pPr>
                <a:defRPr/>
              </a:pPr>
              <a:t>9</a:t>
            </a:fld>
            <a:endParaRPr lang="en-US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2250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TEDGE">
  <a:themeElements>
    <a:clrScheme name="STRTEDGE 2">
      <a:dk1>
        <a:srgbClr val="003366"/>
      </a:dk1>
      <a:lt1>
        <a:srgbClr val="FFFFFF"/>
      </a:lt1>
      <a:dk2>
        <a:srgbClr val="003366"/>
      </a:dk2>
      <a:lt2>
        <a:srgbClr val="E3E2C7"/>
      </a:lt2>
      <a:accent1>
        <a:srgbClr val="CCCC99"/>
      </a:accent1>
      <a:accent2>
        <a:srgbClr val="003366"/>
      </a:accent2>
      <a:accent3>
        <a:srgbClr val="FFFFFF"/>
      </a:accent3>
      <a:accent4>
        <a:srgbClr val="002A56"/>
      </a:accent4>
      <a:accent5>
        <a:srgbClr val="E2E2CA"/>
      </a:accent5>
      <a:accent6>
        <a:srgbClr val="002D5C"/>
      </a:accent6>
      <a:hlink>
        <a:srgbClr val="003366"/>
      </a:hlink>
      <a:folHlink>
        <a:srgbClr val="800000"/>
      </a:folHlink>
    </a:clrScheme>
    <a:fontScheme name="STRTEDG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STRT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T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T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T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2564</Words>
  <Application>Microsoft Office PowerPoint</Application>
  <PresentationFormat>On-screen Show (4:3)</PresentationFormat>
  <Paragraphs>383</Paragraphs>
  <Slides>43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50" baseType="lpstr">
      <vt:lpstr>Arial</vt:lpstr>
      <vt:lpstr>Calibri</vt:lpstr>
      <vt:lpstr>Calibri Light</vt:lpstr>
      <vt:lpstr>NewCenturySchlbk-Bold</vt:lpstr>
      <vt:lpstr>Times New Roman</vt:lpstr>
      <vt:lpstr>Wingdings</vt:lpstr>
      <vt:lpstr>STRTEDGE</vt:lpstr>
      <vt:lpstr> CHAPTER SIX</vt:lpstr>
      <vt:lpstr>Introduction </vt:lpstr>
      <vt:lpstr>Introduction …cont’d</vt:lpstr>
      <vt:lpstr>Powder metallurgy process</vt:lpstr>
      <vt:lpstr>Powder metallurgy process …cont’d</vt:lpstr>
      <vt:lpstr>Production of metallic powders</vt:lpstr>
      <vt:lpstr>Production of metallic powders…cont’d</vt:lpstr>
      <vt:lpstr>Production of metallic powders…cont’d</vt:lpstr>
      <vt:lpstr>1. Atomization</vt:lpstr>
      <vt:lpstr>I. Gas atomization</vt:lpstr>
      <vt:lpstr>Gas atomization…cont’d </vt:lpstr>
      <vt:lpstr>II.Water atomization</vt:lpstr>
      <vt:lpstr>Water atomization…cont’d</vt:lpstr>
      <vt:lpstr>III. Centrifugal atomization</vt:lpstr>
      <vt:lpstr>2. Chemical reduction</vt:lpstr>
      <vt:lpstr>Chemical reduction…cont’d</vt:lpstr>
      <vt:lpstr>3.Crushing</vt:lpstr>
      <vt:lpstr>4.Milling</vt:lpstr>
      <vt:lpstr>Characteristic of metal powders</vt:lpstr>
      <vt:lpstr> </vt:lpstr>
      <vt:lpstr>PowerPoint Presentation</vt:lpstr>
      <vt:lpstr>PowerPoint Presentation</vt:lpstr>
      <vt:lpstr>PowerPoint Presentation</vt:lpstr>
      <vt:lpstr>PowerPoint Presentation</vt:lpstr>
      <vt:lpstr>Characteristic of metal powders…cont’d</vt:lpstr>
      <vt:lpstr>Blending and mixing of the metallic powders</vt:lpstr>
      <vt:lpstr>Blending and mixing of the metallic powders…cont’d</vt:lpstr>
      <vt:lpstr>Blending and mixing of the metallic powders…cont’d</vt:lpstr>
      <vt:lpstr>Blending and mixing of the metallic powders…cont’d</vt:lpstr>
      <vt:lpstr>Compaction</vt:lpstr>
      <vt:lpstr>Compaction…cont’d</vt:lpstr>
      <vt:lpstr>Compaction…cont’d</vt:lpstr>
      <vt:lpstr>Sintering</vt:lpstr>
      <vt:lpstr>Sintering…cont’d</vt:lpstr>
      <vt:lpstr>Sintering…cont’d</vt:lpstr>
      <vt:lpstr>Sintering…cont’d</vt:lpstr>
      <vt:lpstr>Sintering…cont’d</vt:lpstr>
      <vt:lpstr>PowerPoint Presentation</vt:lpstr>
      <vt:lpstr>Sintering…cont’d</vt:lpstr>
      <vt:lpstr>Advantages of powder metallurgy  </vt:lpstr>
      <vt:lpstr>Advantages of powder metallurgy …cont’d </vt:lpstr>
      <vt:lpstr>Advantages of powder metallurgy …cont’d </vt:lpstr>
      <vt:lpstr>Disadvantages of powder metallurgy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PC</cp:lastModifiedBy>
  <cp:revision>19</cp:revision>
  <dcterms:created xsi:type="dcterms:W3CDTF">2019-03-20T18:17:43Z</dcterms:created>
  <dcterms:modified xsi:type="dcterms:W3CDTF">2020-04-23T11:32:30Z</dcterms:modified>
</cp:coreProperties>
</file>