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17" r:id="rId3"/>
    <p:sldMasterId id="2147483720" r:id="rId4"/>
    <p:sldMasterId id="2147483902" r:id="rId5"/>
    <p:sldMasterId id="2147483914" r:id="rId6"/>
    <p:sldMasterId id="2147483926" r:id="rId7"/>
    <p:sldMasterId id="2147483938" r:id="rId8"/>
    <p:sldMasterId id="2147483963" r:id="rId9"/>
    <p:sldMasterId id="2147483975" r:id="rId10"/>
    <p:sldMasterId id="2147483987" r:id="rId11"/>
    <p:sldMasterId id="2147483999" r:id="rId12"/>
    <p:sldMasterId id="2147484011" r:id="rId13"/>
    <p:sldMasterId id="2147484023" r:id="rId14"/>
    <p:sldMasterId id="2147484035" r:id="rId15"/>
    <p:sldMasterId id="2147484047" r:id="rId16"/>
  </p:sldMasterIdLst>
  <p:notesMasterIdLst>
    <p:notesMasterId r:id="rId51"/>
  </p:notesMasterIdLst>
  <p:handoutMasterIdLst>
    <p:handoutMasterId r:id="rId52"/>
  </p:handoutMasterIdLst>
  <p:sldIdLst>
    <p:sldId id="375" r:id="rId17"/>
    <p:sldId id="376" r:id="rId18"/>
    <p:sldId id="358" r:id="rId19"/>
    <p:sldId id="359" r:id="rId20"/>
    <p:sldId id="360" r:id="rId21"/>
    <p:sldId id="361" r:id="rId22"/>
    <p:sldId id="362" r:id="rId23"/>
    <p:sldId id="372" r:id="rId24"/>
    <p:sldId id="373" r:id="rId25"/>
    <p:sldId id="374" r:id="rId26"/>
    <p:sldId id="329" r:id="rId27"/>
    <p:sldId id="337" r:id="rId28"/>
    <p:sldId id="338" r:id="rId29"/>
    <p:sldId id="348" r:id="rId30"/>
    <p:sldId id="347" r:id="rId31"/>
    <p:sldId id="346" r:id="rId32"/>
    <p:sldId id="345" r:id="rId33"/>
    <p:sldId id="378" r:id="rId34"/>
    <p:sldId id="344" r:id="rId35"/>
    <p:sldId id="379" r:id="rId36"/>
    <p:sldId id="380" r:id="rId37"/>
    <p:sldId id="381" r:id="rId38"/>
    <p:sldId id="382" r:id="rId39"/>
    <p:sldId id="343" r:id="rId40"/>
    <p:sldId id="383" r:id="rId41"/>
    <p:sldId id="354" r:id="rId42"/>
    <p:sldId id="353" r:id="rId43"/>
    <p:sldId id="384" r:id="rId44"/>
    <p:sldId id="385" r:id="rId45"/>
    <p:sldId id="386" r:id="rId46"/>
    <p:sldId id="365" r:id="rId47"/>
    <p:sldId id="367" r:id="rId48"/>
    <p:sldId id="369" r:id="rId49"/>
    <p:sldId id="37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9283" autoAdjust="0"/>
  </p:normalViewPr>
  <p:slideViewPr>
    <p:cSldViewPr snapToGrid="0">
      <p:cViewPr varScale="1">
        <p:scale>
          <a:sx n="74" d="100"/>
          <a:sy n="74"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00" d="100"/>
          <a:sy n="100" d="100"/>
        </p:scale>
        <p:origin x="-6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3399"/>
                </a:solidFill>
              </a:defRPr>
            </a:lvl1pPr>
          </a:lstStyle>
          <a:p>
            <a:pPr>
              <a:defRPr/>
            </a:pPr>
            <a:r>
              <a:rPr lang="en-US"/>
              <a:t>Introduction to Manufacturing Processes</a:t>
            </a:r>
          </a:p>
        </p:txBody>
      </p:sp>
      <p:sp>
        <p:nvSpPr>
          <p:cNvPr id="3075" name="Rectangle 3"/>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003399"/>
                </a:solidFill>
              </a:defRPr>
            </a:lvl1pPr>
          </a:lstStyle>
          <a:p>
            <a:pPr>
              <a:defRPr/>
            </a:pPr>
            <a:r>
              <a:rPr lang="en-US"/>
              <a:t>Principles Of Engineering</a:t>
            </a:r>
            <a:r>
              <a:rPr lang="en-US" baseline="30000"/>
              <a:t>TM</a:t>
            </a:r>
          </a:p>
          <a:p>
            <a:pPr>
              <a:defRPr/>
            </a:pPr>
            <a:r>
              <a:rPr lang="en-US"/>
              <a:t>Unit </a:t>
            </a:r>
            <a:r>
              <a:rPr lang="en-US" smtClean="0"/>
              <a:t>2 </a:t>
            </a:r>
            <a:r>
              <a:rPr lang="en-US"/>
              <a:t>– Lesson </a:t>
            </a:r>
            <a:r>
              <a:rPr lang="en-US" smtClean="0"/>
              <a:t>2.2 </a:t>
            </a:r>
            <a:r>
              <a:rPr lang="en-US"/>
              <a:t>Material Properties</a:t>
            </a:r>
          </a:p>
        </p:txBody>
      </p:sp>
      <p:sp>
        <p:nvSpPr>
          <p:cNvPr id="307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003399"/>
                </a:solidFill>
                <a:cs typeface="Arial" charset="0"/>
              </a:defRPr>
            </a:lvl1pPr>
          </a:lstStyle>
          <a:p>
            <a:endParaRPr lang="en-US"/>
          </a:p>
          <a:p>
            <a:endParaRPr lang="en-US"/>
          </a:p>
          <a:p>
            <a:endParaRPr lang="en-US"/>
          </a:p>
          <a:p>
            <a:endParaRPr lang="en-US"/>
          </a:p>
          <a:p>
            <a:endParaRPr lang="en-US"/>
          </a:p>
          <a:p>
            <a:r>
              <a:rPr lang="en-US"/>
              <a:t>Project Lead The Way, Inc.</a:t>
            </a:r>
            <a:endParaRPr lang="en-US" baseline="30000"/>
          </a:p>
          <a:p>
            <a:r>
              <a:rPr lang="en-US"/>
              <a:t>Copyright 2010</a:t>
            </a:r>
          </a:p>
          <a:p>
            <a:endParaRPr lang="en-US"/>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11F4A4-E924-4664-A30B-E0EE2BC16EDC}" type="slidenum">
              <a:rPr lang="en-US"/>
              <a:pPr/>
              <a:t>‹#›</a:t>
            </a:fld>
            <a:endParaRPr lang="en-US"/>
          </a:p>
        </p:txBody>
      </p:sp>
    </p:spTree>
    <p:extLst>
      <p:ext uri="{BB962C8B-B14F-4D97-AF65-F5344CB8AC3E}">
        <p14:creationId xmlns:p14="http://schemas.microsoft.com/office/powerpoint/2010/main" val="208087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r>
              <a:rPr lang="en-US"/>
              <a:t>Introduction to Manufacturing Processes</a:t>
            </a:r>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a:t>Principles Of Engineering</a:t>
            </a:r>
            <a:r>
              <a:rPr lang="en-US" baseline="30000"/>
              <a:t>TM</a:t>
            </a:r>
          </a:p>
          <a:p>
            <a:pPr>
              <a:defRPr/>
            </a:pPr>
            <a:r>
              <a:rPr lang="en-US"/>
              <a:t>Unit 2 – Lesson 2.2 Material Properties</a:t>
            </a:r>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cs typeface="Arial" charset="0"/>
              </a:defRPr>
            </a:lvl1pPr>
          </a:lstStyle>
          <a:p>
            <a:r>
              <a:rPr lang="en-US"/>
              <a:t>Project Lead The Way, Inc.</a:t>
            </a:r>
            <a:endParaRPr lang="en-US" baseline="30000"/>
          </a:p>
          <a:p>
            <a:r>
              <a:rPr lang="en-US"/>
              <a:t>Copyright 2010</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83B73B-3483-4924-A34E-3FF09EC2C275}" type="slidenum">
              <a:rPr lang="en-US"/>
              <a:pPr/>
              <a:t>‹#›</a:t>
            </a:fld>
            <a:endParaRPr lang="en-US"/>
          </a:p>
        </p:txBody>
      </p:sp>
    </p:spTree>
    <p:extLst>
      <p:ext uri="{BB962C8B-B14F-4D97-AF65-F5344CB8AC3E}">
        <p14:creationId xmlns:p14="http://schemas.microsoft.com/office/powerpoint/2010/main" val="100260155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solidFill>
                  <a:srgbClr val="000000"/>
                </a:solidFill>
              </a:rPr>
              <a:t>Dr.AdelFathy</a:t>
            </a:r>
          </a:p>
        </p:txBody>
      </p:sp>
      <p:sp>
        <p:nvSpPr>
          <p:cNvPr id="798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solidFill>
                  <a:srgbClr val="000000"/>
                </a:solidFill>
              </a:rPr>
              <a:t>Dr. Adel Fathy </a:t>
            </a:r>
          </a:p>
        </p:txBody>
      </p:sp>
      <p:sp>
        <p:nvSpPr>
          <p:cNvPr id="798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FB6BDA-A9B7-40CB-B833-EC2228AF1A4A}" type="slidenum">
              <a:rPr lang="ar-SA" altLang="en-US">
                <a:solidFill>
                  <a:srgbClr val="000000"/>
                </a:solidFill>
              </a:rPr>
              <a:pPr>
                <a:spcBef>
                  <a:spcPct val="0"/>
                </a:spcBef>
              </a:pPr>
              <a:t>2</a:t>
            </a:fld>
            <a:endParaRPr lang="en-US" altLang="en-US">
              <a:solidFill>
                <a:srgbClr val="000000"/>
              </a:solidFill>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3245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74755"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74756"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74757" name="Rectangle 7"/>
          <p:cNvSpPr>
            <a:spLocks noGrp="1" noChangeArrowheads="1"/>
          </p:cNvSpPr>
          <p:nvPr>
            <p:ph type="sldNum" sz="quarter" idx="5"/>
          </p:nvPr>
        </p:nvSpPr>
        <p:spPr>
          <a:noFill/>
        </p:spPr>
        <p:txBody>
          <a:bodyPr/>
          <a:lstStyle/>
          <a:p>
            <a:fld id="{539BEB10-A9C6-4095-9325-E6EB16F01BF6}" type="slidenum">
              <a:rPr lang="en-US">
                <a:solidFill>
                  <a:srgbClr val="000000"/>
                </a:solidFill>
              </a:rPr>
              <a:pPr/>
              <a:t>22</a:t>
            </a:fld>
            <a:endParaRPr lang="en-US">
              <a:solidFill>
                <a:srgbClr val="000000"/>
              </a:solidFill>
            </a:endParaRPr>
          </a:p>
        </p:txBody>
      </p:sp>
      <p:sp>
        <p:nvSpPr>
          <p:cNvPr id="74758" name="Rectangle 2"/>
          <p:cNvSpPr>
            <a:spLocks noGrp="1" noRot="1" noChangeAspect="1" noChangeArrowheads="1" noTextEdit="1"/>
          </p:cNvSpPr>
          <p:nvPr>
            <p:ph type="sldImg"/>
          </p:nvPr>
        </p:nvSpPr>
        <p:spPr>
          <a:xfrm>
            <a:off x="1371600" y="1143000"/>
            <a:ext cx="4114800" cy="3086100"/>
          </a:xfrm>
          <a:ln/>
        </p:spPr>
      </p:sp>
      <p:sp>
        <p:nvSpPr>
          <p:cNvPr id="747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557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76803"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76804"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76805" name="Rectangle 7"/>
          <p:cNvSpPr>
            <a:spLocks noGrp="1" noChangeArrowheads="1"/>
          </p:cNvSpPr>
          <p:nvPr>
            <p:ph type="sldNum" sz="quarter" idx="5"/>
          </p:nvPr>
        </p:nvSpPr>
        <p:spPr>
          <a:noFill/>
        </p:spPr>
        <p:txBody>
          <a:bodyPr/>
          <a:lstStyle/>
          <a:p>
            <a:fld id="{D660534D-91AD-4018-B8A6-AFA8982CC893}" type="slidenum">
              <a:rPr lang="en-US">
                <a:solidFill>
                  <a:srgbClr val="000000"/>
                </a:solidFill>
              </a:rPr>
              <a:pPr/>
              <a:t>23</a:t>
            </a:fld>
            <a:endParaRPr lang="en-US">
              <a:solidFill>
                <a:srgbClr val="000000"/>
              </a:solidFill>
            </a:endParaRPr>
          </a:p>
        </p:txBody>
      </p:sp>
      <p:sp>
        <p:nvSpPr>
          <p:cNvPr id="76806" name="Rectangle 2"/>
          <p:cNvSpPr>
            <a:spLocks noGrp="1" noRot="1" noChangeAspect="1" noChangeArrowheads="1" noTextEdit="1"/>
          </p:cNvSpPr>
          <p:nvPr>
            <p:ph type="sldImg"/>
          </p:nvPr>
        </p:nvSpPr>
        <p:spPr>
          <a:xfrm>
            <a:off x="1371600" y="1143000"/>
            <a:ext cx="4114800" cy="3086100"/>
          </a:xfrm>
          <a:ln/>
        </p:spPr>
      </p:sp>
      <p:sp>
        <p:nvSpPr>
          <p:cNvPr id="768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404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80899"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80900"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80901" name="Rectangle 7"/>
          <p:cNvSpPr>
            <a:spLocks noGrp="1" noChangeArrowheads="1"/>
          </p:cNvSpPr>
          <p:nvPr>
            <p:ph type="sldNum" sz="quarter" idx="5"/>
          </p:nvPr>
        </p:nvSpPr>
        <p:spPr>
          <a:noFill/>
        </p:spPr>
        <p:txBody>
          <a:bodyPr/>
          <a:lstStyle/>
          <a:p>
            <a:fld id="{C732D998-CE31-4188-AD2C-0027254762C3}" type="slidenum">
              <a:rPr lang="en-US">
                <a:solidFill>
                  <a:srgbClr val="000000"/>
                </a:solidFill>
              </a:rPr>
              <a:pPr/>
              <a:t>25</a:t>
            </a:fld>
            <a:endParaRPr lang="en-US">
              <a:solidFill>
                <a:srgbClr val="000000"/>
              </a:solidFill>
            </a:endParaRPr>
          </a:p>
        </p:txBody>
      </p:sp>
      <p:sp>
        <p:nvSpPr>
          <p:cNvPr id="80902" name="Rectangle 2"/>
          <p:cNvSpPr>
            <a:spLocks noGrp="1" noRot="1" noChangeAspect="1" noChangeArrowheads="1" noTextEdit="1"/>
          </p:cNvSpPr>
          <p:nvPr>
            <p:ph type="sldImg"/>
          </p:nvPr>
        </p:nvSpPr>
        <p:spPr>
          <a:xfrm>
            <a:off x="1371600" y="1143000"/>
            <a:ext cx="4114800" cy="3086100"/>
          </a:xfrm>
          <a:ln/>
        </p:spPr>
      </p:sp>
      <p:sp>
        <p:nvSpPr>
          <p:cNvPr id="809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397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83971"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83972"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83973" name="Rectangle 7"/>
          <p:cNvSpPr>
            <a:spLocks noGrp="1" noChangeArrowheads="1"/>
          </p:cNvSpPr>
          <p:nvPr>
            <p:ph type="sldNum" sz="quarter" idx="5"/>
          </p:nvPr>
        </p:nvSpPr>
        <p:spPr>
          <a:noFill/>
        </p:spPr>
        <p:txBody>
          <a:bodyPr/>
          <a:lstStyle/>
          <a:p>
            <a:fld id="{200E28D6-DEBD-4323-985A-7EA43DA0FB76}" type="slidenum">
              <a:rPr lang="en-US">
                <a:solidFill>
                  <a:srgbClr val="000000"/>
                </a:solidFill>
              </a:rPr>
              <a:pPr/>
              <a:t>28</a:t>
            </a:fld>
            <a:endParaRPr lang="en-US">
              <a:solidFill>
                <a:srgbClr val="000000"/>
              </a:solidFill>
            </a:endParaRPr>
          </a:p>
        </p:txBody>
      </p:sp>
      <p:sp>
        <p:nvSpPr>
          <p:cNvPr id="83974" name="Rectangle 2"/>
          <p:cNvSpPr>
            <a:spLocks noGrp="1" noRot="1" noChangeAspect="1" noChangeArrowheads="1" noTextEdit="1"/>
          </p:cNvSpPr>
          <p:nvPr>
            <p:ph type="sldImg"/>
          </p:nvPr>
        </p:nvSpPr>
        <p:spPr>
          <a:xfrm>
            <a:off x="1371600" y="1143000"/>
            <a:ext cx="4114800" cy="3086100"/>
          </a:xfrm>
          <a:ln/>
        </p:spPr>
      </p:sp>
      <p:sp>
        <p:nvSpPr>
          <p:cNvPr id="839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297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371600" y="1143000"/>
            <a:ext cx="4114800" cy="3086100"/>
          </a:xfrm>
          <a:ln/>
        </p:spPr>
      </p:sp>
      <p:sp>
        <p:nvSpPr>
          <p:cNvPr id="86019" name="Notes Placeholder 2"/>
          <p:cNvSpPr>
            <a:spLocks noGrp="1"/>
          </p:cNvSpPr>
          <p:nvPr>
            <p:ph type="body" idx="1"/>
          </p:nvPr>
        </p:nvSpPr>
        <p:spPr>
          <a:noFill/>
          <a:ln/>
        </p:spPr>
        <p:txBody>
          <a:bodyPr/>
          <a:lstStyle/>
          <a:p>
            <a:pPr eaLnBrk="1" hangingPunct="1"/>
            <a:endParaRPr lang="en-US" smtClean="0"/>
          </a:p>
        </p:txBody>
      </p:sp>
      <p:sp>
        <p:nvSpPr>
          <p:cNvPr id="86020" name="Header Placeholder 3"/>
          <p:cNvSpPr>
            <a:spLocks noGrp="1"/>
          </p:cNvSpPr>
          <p:nvPr>
            <p:ph type="hdr" sz="quarter"/>
          </p:nvPr>
        </p:nvSpPr>
        <p:spPr>
          <a:noFill/>
        </p:spPr>
        <p:txBody>
          <a:bodyPr/>
          <a:lstStyle/>
          <a:p>
            <a:r>
              <a:rPr lang="en-US">
                <a:solidFill>
                  <a:srgbClr val="000000"/>
                </a:solidFill>
              </a:rPr>
              <a:t>Introduction to Manufacturing Processes</a:t>
            </a:r>
          </a:p>
        </p:txBody>
      </p:sp>
      <p:sp>
        <p:nvSpPr>
          <p:cNvPr id="86021" name="Date Placeholder 4"/>
          <p:cNvSpPr>
            <a:spLocks noGrp="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86022" name="Footer Placeholder 5"/>
          <p:cNvSpPr>
            <a:spLocks noGrp="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86023" name="Slide Number Placeholder 6"/>
          <p:cNvSpPr>
            <a:spLocks noGrp="1"/>
          </p:cNvSpPr>
          <p:nvPr>
            <p:ph type="sldNum" sz="quarter" idx="5"/>
          </p:nvPr>
        </p:nvSpPr>
        <p:spPr>
          <a:noFill/>
        </p:spPr>
        <p:txBody>
          <a:bodyPr/>
          <a:lstStyle/>
          <a:p>
            <a:fld id="{89DB05BC-21E5-4489-A9C5-4C2389EBE403}" type="slidenum">
              <a:rPr lang="en-US">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3500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371600" y="1143000"/>
            <a:ext cx="4114800" cy="3086100"/>
          </a:xfrm>
          <a:ln/>
        </p:spPr>
      </p:sp>
      <p:sp>
        <p:nvSpPr>
          <p:cNvPr id="87043" name="Notes Placeholder 2"/>
          <p:cNvSpPr>
            <a:spLocks noGrp="1"/>
          </p:cNvSpPr>
          <p:nvPr>
            <p:ph type="body" idx="1"/>
          </p:nvPr>
        </p:nvSpPr>
        <p:spPr>
          <a:noFill/>
          <a:ln/>
        </p:spPr>
        <p:txBody>
          <a:bodyPr/>
          <a:lstStyle/>
          <a:p>
            <a:pPr eaLnBrk="1" hangingPunct="1"/>
            <a:endParaRPr lang="en-US" smtClean="0"/>
          </a:p>
        </p:txBody>
      </p:sp>
      <p:sp>
        <p:nvSpPr>
          <p:cNvPr id="87044" name="Header Placeholder 3"/>
          <p:cNvSpPr>
            <a:spLocks noGrp="1"/>
          </p:cNvSpPr>
          <p:nvPr>
            <p:ph type="hdr" sz="quarter"/>
          </p:nvPr>
        </p:nvSpPr>
        <p:spPr>
          <a:noFill/>
        </p:spPr>
        <p:txBody>
          <a:bodyPr/>
          <a:lstStyle/>
          <a:p>
            <a:r>
              <a:rPr lang="en-US">
                <a:solidFill>
                  <a:srgbClr val="000000"/>
                </a:solidFill>
              </a:rPr>
              <a:t>Introduction to Manufacturing Processes</a:t>
            </a:r>
          </a:p>
        </p:txBody>
      </p:sp>
      <p:sp>
        <p:nvSpPr>
          <p:cNvPr id="87045" name="Date Placeholder 4"/>
          <p:cNvSpPr>
            <a:spLocks noGrp="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87046" name="Footer Placeholder 5"/>
          <p:cNvSpPr>
            <a:spLocks noGrp="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87047" name="Slide Number Placeholder 6"/>
          <p:cNvSpPr>
            <a:spLocks noGrp="1"/>
          </p:cNvSpPr>
          <p:nvPr>
            <p:ph type="sldNum" sz="quarter" idx="5"/>
          </p:nvPr>
        </p:nvSpPr>
        <p:spPr>
          <a:noFill/>
        </p:spPr>
        <p:txBody>
          <a:bodyPr/>
          <a:lstStyle/>
          <a:p>
            <a:fld id="{ECFEC574-1AC1-4A39-8581-28AC4D45F8A7}" type="slidenum">
              <a:rPr lang="en-US">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241913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F6D468-C5E5-4B0E-ADDB-2F7048CA81D6}" type="slidenum">
              <a:rPr lang="en-US" altLang="en-US">
                <a:solidFill>
                  <a:prstClr val="black"/>
                </a:solidFill>
              </a:rPr>
              <a:pPr eaLnBrk="1" hangingPunct="1"/>
              <a:t>31</a:t>
            </a:fld>
            <a:endParaRPr lang="en-US" altLang="en-US">
              <a:solidFill>
                <a:prstClr val="black"/>
              </a:solidFill>
            </a:endParaRPr>
          </a:p>
        </p:txBody>
      </p:sp>
    </p:spTree>
    <p:extLst>
      <p:ext uri="{BB962C8B-B14F-4D97-AF65-F5344CB8AC3E}">
        <p14:creationId xmlns:p14="http://schemas.microsoft.com/office/powerpoint/2010/main" val="128041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779FAA-A800-4F10-A35A-24C0ED2E0632}" type="slidenum">
              <a:rPr lang="en-US" altLang="en-US">
                <a:solidFill>
                  <a:prstClr val="black"/>
                </a:solidFill>
              </a:rPr>
              <a:pPr eaLnBrk="1" hangingPunct="1"/>
              <a:t>32</a:t>
            </a:fld>
            <a:endParaRPr lang="en-US" altLang="en-US">
              <a:solidFill>
                <a:prstClr val="black"/>
              </a:solidFill>
            </a:endParaRPr>
          </a:p>
        </p:txBody>
      </p:sp>
    </p:spTree>
    <p:extLst>
      <p:ext uri="{BB962C8B-B14F-4D97-AF65-F5344CB8AC3E}">
        <p14:creationId xmlns:p14="http://schemas.microsoft.com/office/powerpoint/2010/main" val="49234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16F562-6826-4E88-8A24-E862B8F038F3}" type="slidenum">
              <a:rPr lang="en-US" altLang="en-US">
                <a:solidFill>
                  <a:prstClr val="black"/>
                </a:solidFill>
              </a:rPr>
              <a:pPr eaLnBrk="1" hangingPunct="1"/>
              <a:t>33</a:t>
            </a:fld>
            <a:endParaRPr lang="en-US" altLang="en-US">
              <a:solidFill>
                <a:prstClr val="black"/>
              </a:solidFill>
            </a:endParaRPr>
          </a:p>
        </p:txBody>
      </p:sp>
    </p:spTree>
    <p:extLst>
      <p:ext uri="{BB962C8B-B14F-4D97-AF65-F5344CB8AC3E}">
        <p14:creationId xmlns:p14="http://schemas.microsoft.com/office/powerpoint/2010/main" val="400882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98F6EF-2886-46B9-A2EA-C39C119A5AF5}" type="slidenum">
              <a:rPr lang="en-US" altLang="en-US">
                <a:solidFill>
                  <a:prstClr val="black"/>
                </a:solidFill>
              </a:rPr>
              <a:pPr eaLnBrk="1" hangingPunct="1"/>
              <a:t>34</a:t>
            </a:fld>
            <a:endParaRPr lang="en-US" altLang="en-US">
              <a:solidFill>
                <a:prstClr val="black"/>
              </a:solidFill>
            </a:endParaRPr>
          </a:p>
        </p:txBody>
      </p:sp>
    </p:spTree>
    <p:extLst>
      <p:ext uri="{BB962C8B-B14F-4D97-AF65-F5344CB8AC3E}">
        <p14:creationId xmlns:p14="http://schemas.microsoft.com/office/powerpoint/2010/main" val="17564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BD059F-B445-4D7C-BCDD-41465787FD28}" type="slidenum">
              <a:rPr lang="en-US" altLang="en-US">
                <a:solidFill>
                  <a:prstClr val="black"/>
                </a:solidFill>
              </a:rPr>
              <a:pPr eaLnBrk="1" hangingPunct="1"/>
              <a:t>3</a:t>
            </a:fld>
            <a:endParaRPr lang="en-US" altLang="en-US">
              <a:solidFill>
                <a:prstClr val="black"/>
              </a:solidFill>
            </a:endParaRPr>
          </a:p>
        </p:txBody>
      </p:sp>
    </p:spTree>
    <p:extLst>
      <p:ext uri="{BB962C8B-B14F-4D97-AF65-F5344CB8AC3E}">
        <p14:creationId xmlns:p14="http://schemas.microsoft.com/office/powerpoint/2010/main" val="82827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6DA07C-16F2-4BFD-9D34-361351E21331}" type="slidenum">
              <a:rPr lang="en-US" altLang="en-US">
                <a:solidFill>
                  <a:prstClr val="black"/>
                </a:solidFill>
              </a:rPr>
              <a:pPr eaLnBrk="1" hangingPunct="1"/>
              <a:t>4</a:t>
            </a:fld>
            <a:endParaRPr lang="en-US" altLang="en-US">
              <a:solidFill>
                <a:prstClr val="black"/>
              </a:solidFill>
            </a:endParaRPr>
          </a:p>
        </p:txBody>
      </p:sp>
    </p:spTree>
    <p:extLst>
      <p:ext uri="{BB962C8B-B14F-4D97-AF65-F5344CB8AC3E}">
        <p14:creationId xmlns:p14="http://schemas.microsoft.com/office/powerpoint/2010/main" val="22688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C96845-25A0-489D-BA90-ABD047DE74A9}"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103314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6F36D3-82DC-4602-8BE2-7FF5C1B88F9B}" type="slidenum">
              <a:rPr lang="en-US" altLang="en-US">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val="200407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2EA7CF-0F3D-4753-866F-0795D24D0BD2}" type="slidenum">
              <a:rPr lang="en-US" altLang="en-US">
                <a:solidFill>
                  <a:prstClr val="black"/>
                </a:solidFill>
              </a:rPr>
              <a:pPr eaLnBrk="1" hangingPunct="1"/>
              <a:t>7</a:t>
            </a:fld>
            <a:endParaRPr lang="en-US" altLang="en-US">
              <a:solidFill>
                <a:prstClr val="black"/>
              </a:solidFill>
            </a:endParaRPr>
          </a:p>
        </p:txBody>
      </p:sp>
    </p:spTree>
    <p:extLst>
      <p:ext uri="{BB962C8B-B14F-4D97-AF65-F5344CB8AC3E}">
        <p14:creationId xmlns:p14="http://schemas.microsoft.com/office/powerpoint/2010/main" val="176562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66563"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66564"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66565" name="Rectangle 7"/>
          <p:cNvSpPr>
            <a:spLocks noGrp="1" noChangeArrowheads="1"/>
          </p:cNvSpPr>
          <p:nvPr>
            <p:ph type="sldNum" sz="quarter" idx="5"/>
          </p:nvPr>
        </p:nvSpPr>
        <p:spPr>
          <a:noFill/>
        </p:spPr>
        <p:txBody>
          <a:bodyPr/>
          <a:lstStyle/>
          <a:p>
            <a:fld id="{C43CC153-E0B8-4374-96E3-EE2CF3180FBF}" type="slidenum">
              <a:rPr lang="en-US">
                <a:solidFill>
                  <a:srgbClr val="000000"/>
                </a:solidFill>
              </a:rPr>
              <a:pPr/>
              <a:t>18</a:t>
            </a:fld>
            <a:endParaRPr lang="en-US">
              <a:solidFill>
                <a:srgbClr val="000000"/>
              </a:solidFill>
            </a:endParaRPr>
          </a:p>
        </p:txBody>
      </p:sp>
      <p:sp>
        <p:nvSpPr>
          <p:cNvPr id="66566" name="Rectangle 2"/>
          <p:cNvSpPr>
            <a:spLocks noGrp="1" noRot="1" noChangeAspect="1" noChangeArrowheads="1" noTextEdit="1"/>
          </p:cNvSpPr>
          <p:nvPr>
            <p:ph type="sldImg"/>
          </p:nvPr>
        </p:nvSpPr>
        <p:spPr>
          <a:xfrm>
            <a:off x="1371600" y="1143000"/>
            <a:ext cx="4114800" cy="3086100"/>
          </a:xfrm>
          <a:ln/>
        </p:spPr>
      </p:sp>
      <p:sp>
        <p:nvSpPr>
          <p:cNvPr id="665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720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70659"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70660"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70661" name="Rectangle 7"/>
          <p:cNvSpPr>
            <a:spLocks noGrp="1" noChangeArrowheads="1"/>
          </p:cNvSpPr>
          <p:nvPr>
            <p:ph type="sldNum" sz="quarter" idx="5"/>
          </p:nvPr>
        </p:nvSpPr>
        <p:spPr>
          <a:noFill/>
        </p:spPr>
        <p:txBody>
          <a:bodyPr/>
          <a:lstStyle/>
          <a:p>
            <a:fld id="{BA1EB486-107F-404D-B116-5EE0ABE83D32}" type="slidenum">
              <a:rPr lang="en-US">
                <a:solidFill>
                  <a:srgbClr val="000000"/>
                </a:solidFill>
              </a:rPr>
              <a:pPr/>
              <a:t>20</a:t>
            </a:fld>
            <a:endParaRPr lang="en-US">
              <a:solidFill>
                <a:srgbClr val="000000"/>
              </a:solidFill>
            </a:endParaRPr>
          </a:p>
        </p:txBody>
      </p:sp>
      <p:sp>
        <p:nvSpPr>
          <p:cNvPr id="70662" name="Rectangle 2"/>
          <p:cNvSpPr>
            <a:spLocks noGrp="1" noRot="1" noChangeAspect="1" noChangeArrowheads="1" noTextEdit="1"/>
          </p:cNvSpPr>
          <p:nvPr>
            <p:ph type="sldImg"/>
          </p:nvPr>
        </p:nvSpPr>
        <p:spPr>
          <a:xfrm>
            <a:off x="1371600" y="1143000"/>
            <a:ext cx="4114800" cy="3086100"/>
          </a:xfrm>
          <a:ln/>
        </p:spPr>
      </p:sp>
      <p:sp>
        <p:nvSpPr>
          <p:cNvPr id="706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843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a:solidFill>
                  <a:srgbClr val="000000"/>
                </a:solidFill>
              </a:rPr>
              <a:t>Introduction to Manufacturing Processes</a:t>
            </a:r>
          </a:p>
        </p:txBody>
      </p:sp>
      <p:sp>
        <p:nvSpPr>
          <p:cNvPr id="72707" name="Rectangle 3"/>
          <p:cNvSpPr>
            <a:spLocks noGrp="1" noChangeArrowheads="1"/>
          </p:cNvSpPr>
          <p:nvPr>
            <p:ph type="dt" sz="quarter" idx="1"/>
          </p:nvPr>
        </p:nvSpPr>
        <p:spPr>
          <a:noFill/>
        </p:spPr>
        <p:txBody>
          <a:bodyPr/>
          <a:lstStyle/>
          <a:p>
            <a:r>
              <a:rPr lang="en-US">
                <a:solidFill>
                  <a:srgbClr val="000000"/>
                </a:solidFill>
              </a:rPr>
              <a:t>Principles Of Engineering</a:t>
            </a:r>
            <a:r>
              <a:rPr lang="en-US" baseline="30000">
                <a:solidFill>
                  <a:srgbClr val="000000"/>
                </a:solidFill>
              </a:rPr>
              <a:t>TM</a:t>
            </a:r>
          </a:p>
          <a:p>
            <a:r>
              <a:rPr lang="en-US">
                <a:solidFill>
                  <a:srgbClr val="000000"/>
                </a:solidFill>
              </a:rPr>
              <a:t>Unit 3 – Lesson 3.2 Material Properties</a:t>
            </a:r>
          </a:p>
        </p:txBody>
      </p:sp>
      <p:sp>
        <p:nvSpPr>
          <p:cNvPr id="72708" name="Rectangle 6"/>
          <p:cNvSpPr>
            <a:spLocks noGrp="1" noChangeArrowheads="1"/>
          </p:cNvSpPr>
          <p:nvPr>
            <p:ph type="ftr" sz="quarter" idx="4"/>
          </p:nvPr>
        </p:nvSpPr>
        <p:spPr>
          <a:noFill/>
        </p:spPr>
        <p:txBody>
          <a:bodyPr/>
          <a:lstStyle/>
          <a:p>
            <a:r>
              <a:rPr lang="en-US">
                <a:solidFill>
                  <a:srgbClr val="000000"/>
                </a:solidFill>
              </a:rPr>
              <a:t>Project Lead The Way, Inc.</a:t>
            </a:r>
            <a:endParaRPr lang="en-US" baseline="30000">
              <a:solidFill>
                <a:srgbClr val="000000"/>
              </a:solidFill>
            </a:endParaRPr>
          </a:p>
          <a:p>
            <a:r>
              <a:rPr lang="en-US">
                <a:solidFill>
                  <a:srgbClr val="000000"/>
                </a:solidFill>
              </a:rPr>
              <a:t>Copyright 2009</a:t>
            </a:r>
          </a:p>
        </p:txBody>
      </p:sp>
      <p:sp>
        <p:nvSpPr>
          <p:cNvPr id="72709" name="Rectangle 7"/>
          <p:cNvSpPr>
            <a:spLocks noGrp="1" noChangeArrowheads="1"/>
          </p:cNvSpPr>
          <p:nvPr>
            <p:ph type="sldNum" sz="quarter" idx="5"/>
          </p:nvPr>
        </p:nvSpPr>
        <p:spPr>
          <a:noFill/>
        </p:spPr>
        <p:txBody>
          <a:bodyPr/>
          <a:lstStyle/>
          <a:p>
            <a:fld id="{3D42A030-C80D-4CE6-B72C-DAA36CE83D2E}" type="slidenum">
              <a:rPr lang="en-US">
                <a:solidFill>
                  <a:srgbClr val="000000"/>
                </a:solidFill>
              </a:rPr>
              <a:pPr/>
              <a:t>21</a:t>
            </a:fld>
            <a:endParaRPr lang="en-US">
              <a:solidFill>
                <a:srgbClr val="000000"/>
              </a:solidFill>
            </a:endParaRPr>
          </a:p>
        </p:txBody>
      </p:sp>
      <p:sp>
        <p:nvSpPr>
          <p:cNvPr id="72710" name="Rectangle 2"/>
          <p:cNvSpPr>
            <a:spLocks noGrp="1" noRot="1" noChangeAspect="1" noChangeArrowheads="1" noTextEdit="1"/>
          </p:cNvSpPr>
          <p:nvPr>
            <p:ph type="sldImg"/>
          </p:nvPr>
        </p:nvSpPr>
        <p:spPr>
          <a:xfrm>
            <a:off x="1371600" y="1143000"/>
            <a:ext cx="4114800" cy="3086100"/>
          </a:xfrm>
          <a:ln/>
        </p:spPr>
      </p:sp>
      <p:sp>
        <p:nvSpPr>
          <p:cNvPr id="727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8910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4372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589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3657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235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58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764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709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8048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617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2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4288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122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547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7993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3059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10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0879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107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0668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52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994C9F-DF3A-423D-A237-C403D03A217A}"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3399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338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93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92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8519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7844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7573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971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7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D2A0F3-97C3-485B-8748-E4398CB0826F}"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8339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957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4146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59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881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319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6543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627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041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03CB289-69E4-4DF6-98E4-29BF464F61B0}"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9407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691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1200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416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2927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2088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7676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5467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1327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24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6BE39F9-51FA-409F-800E-8A23BABAFDBA}"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1451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106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90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464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5977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1654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5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D43130A-B825-4668-88C2-BC8F6D2F5E1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4871DF6-36C3-4AB4-8D4D-60E2F9209D6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416A84-0868-44CF-9A3D-5B070004B14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1DD261E-23AE-4754-87F8-58788533A5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8155ED6-FD1E-4F86-BE68-E4B04CA1F60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FDF866-EB49-49D7-AF5C-622D97D7A88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0"/>
            <a:ext cx="21336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248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8D652E3-54D6-4B98-A034-1C439C09AEC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11036-D4DB-4BEA-95C5-A7D1E3CE8DC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6803D92-64C9-4315-9BBE-86BBB3795127}" type="datetimeFigureOut">
              <a:rPr lang="en-US">
                <a:solidFill>
                  <a:srgbClr val="575F6D"/>
                </a:solidFill>
              </a:rPr>
              <a:pPr>
                <a:defRPr/>
              </a:pPr>
              <a:t>3/9/2020</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B57E922-E41C-4FEF-B70B-1BE8EF1632F5}" type="slidenum">
              <a:rPr lang="en-US" altLang="en-US"/>
              <a:pPr/>
              <a:t>‹#›</a:t>
            </a:fld>
            <a:endParaRPr lang="en-US" altLang="en-US"/>
          </a:p>
        </p:txBody>
      </p:sp>
    </p:spTree>
    <p:extLst>
      <p:ext uri="{BB962C8B-B14F-4D97-AF65-F5344CB8AC3E}">
        <p14:creationId xmlns:p14="http://schemas.microsoft.com/office/powerpoint/2010/main" val="236775469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89326F3-D144-457E-A3D4-82B4300631E7}" type="datetimeFigureOut">
              <a:rPr lang="en-US">
                <a:solidFill>
                  <a:srgbClr val="575F6D"/>
                </a:solidFill>
              </a:rPr>
              <a:pPr>
                <a:defRPr/>
              </a:pPr>
              <a:t>3/9/2020</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D3685740-3498-4119-8C00-80831120A311}"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3650349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B942889-C5D0-4300-813D-E8527FACE077}" type="datetimeFigureOut">
              <a:rPr lang="en-US">
                <a:solidFill>
                  <a:srgbClr val="FFF39D"/>
                </a:solidFill>
              </a:rPr>
              <a:pPr>
                <a:defRPr/>
              </a:pPr>
              <a:t>3/9/2020</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45E302F7-62A5-463A-BDFB-F4414D1695F4}" type="slidenum">
              <a:rPr lang="en-US" altLang="en-US"/>
              <a:pPr/>
              <a:t>‹#›</a:t>
            </a:fld>
            <a:endParaRPr lang="en-US" altLang="en-US"/>
          </a:p>
        </p:txBody>
      </p:sp>
    </p:spTree>
    <p:extLst>
      <p:ext uri="{BB962C8B-B14F-4D97-AF65-F5344CB8AC3E}">
        <p14:creationId xmlns:p14="http://schemas.microsoft.com/office/powerpoint/2010/main" val="139500208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AFB7DCB-7A4D-4202-9CED-7E1DF1E5F414}" type="datetimeFigureOut">
              <a:rPr lang="en-US">
                <a:solidFill>
                  <a:srgbClr val="575F6D"/>
                </a:solidFill>
              </a:rPr>
              <a:pPr>
                <a:defRPr/>
              </a:pPr>
              <a:t>3/9/2020</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C89361E7-84B1-4E49-A832-BD3B42F4C823}" type="slidenum">
              <a:rPr lang="en-US" altLang="en-US"/>
              <a:pPr/>
              <a:t>‹#›</a:t>
            </a:fld>
            <a:endParaRPr lang="en-US" altLang="en-US"/>
          </a:p>
        </p:txBody>
      </p:sp>
    </p:spTree>
    <p:extLst>
      <p:ext uri="{BB962C8B-B14F-4D97-AF65-F5344CB8AC3E}">
        <p14:creationId xmlns:p14="http://schemas.microsoft.com/office/powerpoint/2010/main" val="2927726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3203C6C-22ED-4E40-BEE5-0915AC76962C}" type="datetimeFigureOut">
              <a:rPr lang="en-US">
                <a:solidFill>
                  <a:srgbClr val="575F6D"/>
                </a:solidFill>
              </a:rPr>
              <a:pPr>
                <a:defRPr/>
              </a:pPr>
              <a:t>3/9/2020</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4BB573A-63E7-4AA1-9234-86365C2D0708}" type="slidenum">
              <a:rPr lang="en-US" altLang="en-US"/>
              <a:pPr/>
              <a:t>‹#›</a:t>
            </a:fld>
            <a:endParaRPr lang="en-US" altLang="en-US"/>
          </a:p>
        </p:txBody>
      </p:sp>
    </p:spTree>
    <p:extLst>
      <p:ext uri="{BB962C8B-B14F-4D97-AF65-F5344CB8AC3E}">
        <p14:creationId xmlns:p14="http://schemas.microsoft.com/office/powerpoint/2010/main" val="242611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D3CC8D5-5144-4D63-B485-5922A6D07E1D}" type="datetimeFigureOut">
              <a:rPr lang="en-US">
                <a:solidFill>
                  <a:srgbClr val="575F6D"/>
                </a:solidFill>
              </a:rPr>
              <a:pPr>
                <a:defRPr/>
              </a:pPr>
              <a:t>3/9/2020</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C972605E-2391-43CB-A9F7-F73012802A74}"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283122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F155C5F-F9E4-4AD1-94A6-B87308E504FF}" type="datetimeFigureOut">
              <a:rPr lang="en-US">
                <a:solidFill>
                  <a:srgbClr val="575F6D"/>
                </a:solidFill>
              </a:rPr>
              <a:pPr>
                <a:defRPr/>
              </a:pPr>
              <a:t>3/9/2020</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E9875737-7D2E-46D6-91E7-D76CF06F0072}" type="slidenum">
              <a:rPr lang="en-US" altLang="en-US"/>
              <a:pPr/>
              <a:t>‹#›</a:t>
            </a:fld>
            <a:endParaRPr lang="en-US" altLang="en-US"/>
          </a:p>
        </p:txBody>
      </p:sp>
    </p:spTree>
    <p:extLst>
      <p:ext uri="{BB962C8B-B14F-4D97-AF65-F5344CB8AC3E}">
        <p14:creationId xmlns:p14="http://schemas.microsoft.com/office/powerpoint/2010/main" val="2301012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DABDE9F-99D0-4116-A374-148D45B4A3CD}" type="datetimeFigureOut">
              <a:rPr lang="en-US">
                <a:solidFill>
                  <a:srgbClr val="575F6D"/>
                </a:solidFill>
              </a:rPr>
              <a:pPr>
                <a:defRPr/>
              </a:pPr>
              <a:t>3/9/2020</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ED70981D-A77C-400A-99A1-7336219C0094}"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91208644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584464B-892E-45B4-A54B-96B2FDB6AA21}" type="datetimeFigureOut">
              <a:rPr lang="en-US">
                <a:solidFill>
                  <a:srgbClr val="575F6D"/>
                </a:solidFill>
              </a:rPr>
              <a:pPr>
                <a:defRPr/>
              </a:pPr>
              <a:t>3/9/2020</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64A6476E-1C02-435F-B57F-A79C89A24785}"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384776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9E7955-EE0C-4161-A9E0-3544FC1599C6}" type="datetimeFigureOut">
              <a:rPr lang="en-US">
                <a:solidFill>
                  <a:srgbClr val="575F6D"/>
                </a:solidFill>
              </a:rPr>
              <a:pPr>
                <a:defRPr/>
              </a:pPr>
              <a:t>3/9/2020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03C39B44-EFB4-42FB-BE35-079FD8F54454}" type="slidenum">
              <a:rPr lang="en-US" altLang="en-US"/>
              <a:pPr/>
              <a:t>‹#›</a:t>
            </a:fld>
            <a:endParaRPr lang="en-US" altLang="en-US"/>
          </a:p>
        </p:txBody>
      </p:sp>
    </p:spTree>
    <p:extLst>
      <p:ext uri="{BB962C8B-B14F-4D97-AF65-F5344CB8AC3E}">
        <p14:creationId xmlns:p14="http://schemas.microsoft.com/office/powerpoint/2010/main" val="3562979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5BAD82-1DF7-4B52-83D7-7DECBBEE1DEC}" type="datetimeFigureOut">
              <a:rPr lang="en-US">
                <a:solidFill>
                  <a:srgbClr val="575F6D"/>
                </a:solidFill>
              </a:rPr>
              <a:pPr>
                <a:defRPr/>
              </a:pPr>
              <a:t>3/9/2020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E08544F8-A27E-4FC7-83C6-E2B6530F8151}" type="slidenum">
              <a:rPr lang="en-US" altLang="en-US"/>
              <a:pPr/>
              <a:t>‹#›</a:t>
            </a:fld>
            <a:endParaRPr lang="en-US" altLang="en-US"/>
          </a:p>
        </p:txBody>
      </p:sp>
    </p:spTree>
    <p:extLst>
      <p:ext uri="{BB962C8B-B14F-4D97-AF65-F5344CB8AC3E}">
        <p14:creationId xmlns:p14="http://schemas.microsoft.com/office/powerpoint/2010/main" val="1042345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6803D92-64C9-4315-9BBE-86BBB3795127}" type="datetimeFigureOut">
              <a:rPr lang="en-US">
                <a:solidFill>
                  <a:srgbClr val="575F6D"/>
                </a:solidFill>
              </a:rPr>
              <a:pPr>
                <a:defRPr/>
              </a:pPr>
              <a:t>3/9/2020</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AB57E922-E41C-4FEF-B70B-1BE8EF1632F5}" type="slidenum">
              <a:rPr lang="en-US" altLang="en-US"/>
              <a:pPr/>
              <a:t>‹#›</a:t>
            </a:fld>
            <a:endParaRPr lang="en-US" altLang="en-US"/>
          </a:p>
        </p:txBody>
      </p:sp>
    </p:spTree>
    <p:extLst>
      <p:ext uri="{BB962C8B-B14F-4D97-AF65-F5344CB8AC3E}">
        <p14:creationId xmlns:p14="http://schemas.microsoft.com/office/powerpoint/2010/main" val="139907116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89326F3-D144-457E-A3D4-82B4300631E7}" type="datetimeFigureOut">
              <a:rPr lang="en-US">
                <a:solidFill>
                  <a:srgbClr val="575F6D"/>
                </a:solidFill>
              </a:rPr>
              <a:pPr>
                <a:defRPr/>
              </a:pPr>
              <a:t>3/9/2020</a:t>
            </a:fld>
            <a:endParaRPr lang="en-US">
              <a:solidFill>
                <a:srgbClr val="575F6D"/>
              </a:solidFill>
            </a:endParaRPr>
          </a:p>
        </p:txBody>
      </p:sp>
      <p:sp>
        <p:nvSpPr>
          <p:cNvPr id="5" name="Slide Number Placeholder 8"/>
          <p:cNvSpPr>
            <a:spLocks noGrp="1"/>
          </p:cNvSpPr>
          <p:nvPr>
            <p:ph type="sldNum" sz="quarter" idx="11"/>
          </p:nvPr>
        </p:nvSpPr>
        <p:spPr/>
        <p:txBody>
          <a:bodyPr/>
          <a:lstStyle>
            <a:lvl1pPr>
              <a:defRPr/>
            </a:lvl1pPr>
          </a:lstStyle>
          <a:p>
            <a:fld id="{D3685740-3498-4119-8C00-80831120A311}" type="slidenum">
              <a:rPr lang="en-US" altLang="en-US"/>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853320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Century Schoolbook"/>
              <a:cs typeface="Arial" panose="020B0604020202020204" pitchFamily="34"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1B942889-C5D0-4300-813D-E8527FACE077}" type="datetimeFigureOut">
              <a:rPr lang="en-US">
                <a:solidFill>
                  <a:srgbClr val="FFF39D"/>
                </a:solidFill>
              </a:rPr>
              <a:pPr>
                <a:defRPr/>
              </a:pPr>
              <a:t>3/9/2020</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45E302F7-62A5-463A-BDFB-F4414D1695F4}" type="slidenum">
              <a:rPr lang="en-US" altLang="en-US"/>
              <a:pPr/>
              <a:t>‹#›</a:t>
            </a:fld>
            <a:endParaRPr lang="en-US" altLang="en-US"/>
          </a:p>
        </p:txBody>
      </p:sp>
    </p:spTree>
    <p:extLst>
      <p:ext uri="{BB962C8B-B14F-4D97-AF65-F5344CB8AC3E}">
        <p14:creationId xmlns:p14="http://schemas.microsoft.com/office/powerpoint/2010/main" val="271159963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AFB7DCB-7A4D-4202-9CED-7E1DF1E5F414}" type="datetimeFigureOut">
              <a:rPr lang="en-US">
                <a:solidFill>
                  <a:srgbClr val="575F6D"/>
                </a:solidFill>
              </a:rPr>
              <a:pPr>
                <a:defRPr/>
              </a:pPr>
              <a:t>3/9/2020</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fld id="{C89361E7-84B1-4E49-A832-BD3B42F4C823}" type="slidenum">
              <a:rPr lang="en-US" altLang="en-US"/>
              <a:pPr/>
              <a:t>‹#›</a:t>
            </a:fld>
            <a:endParaRPr lang="en-US" altLang="en-US"/>
          </a:p>
        </p:txBody>
      </p:sp>
    </p:spTree>
    <p:extLst>
      <p:ext uri="{BB962C8B-B14F-4D97-AF65-F5344CB8AC3E}">
        <p14:creationId xmlns:p14="http://schemas.microsoft.com/office/powerpoint/2010/main" val="41837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3203C6C-22ED-4E40-BEE5-0915AC76962C}" type="datetimeFigureOut">
              <a:rPr lang="en-US">
                <a:solidFill>
                  <a:srgbClr val="575F6D"/>
                </a:solidFill>
              </a:rPr>
              <a:pPr>
                <a:defRPr/>
              </a:pPr>
              <a:t>3/9/2020</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fld id="{B4BB573A-63E7-4AA1-9234-86365C2D0708}" type="slidenum">
              <a:rPr lang="en-US" altLang="en-US"/>
              <a:pPr/>
              <a:t>‹#›</a:t>
            </a:fld>
            <a:endParaRPr lang="en-US" altLang="en-US"/>
          </a:p>
        </p:txBody>
      </p:sp>
    </p:spTree>
    <p:extLst>
      <p:ext uri="{BB962C8B-B14F-4D97-AF65-F5344CB8AC3E}">
        <p14:creationId xmlns:p14="http://schemas.microsoft.com/office/powerpoint/2010/main" val="3434737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D3CC8D5-5144-4D63-B485-5922A6D07E1D}" type="datetimeFigureOut">
              <a:rPr lang="en-US">
                <a:solidFill>
                  <a:srgbClr val="575F6D"/>
                </a:solidFill>
              </a:rPr>
              <a:pPr>
                <a:defRPr/>
              </a:pPr>
              <a:t>3/9/2020</a:t>
            </a:fld>
            <a:endParaRPr lang="en-US">
              <a:solidFill>
                <a:srgbClr val="575F6D"/>
              </a:solidFill>
            </a:endParaRPr>
          </a:p>
        </p:txBody>
      </p:sp>
      <p:sp>
        <p:nvSpPr>
          <p:cNvPr id="4" name="Slide Number Placeholder 6"/>
          <p:cNvSpPr>
            <a:spLocks noGrp="1"/>
          </p:cNvSpPr>
          <p:nvPr>
            <p:ph type="sldNum" sz="quarter" idx="11"/>
          </p:nvPr>
        </p:nvSpPr>
        <p:spPr/>
        <p:txBody>
          <a:bodyPr/>
          <a:lstStyle>
            <a:lvl1pPr>
              <a:defRPr/>
            </a:lvl1pPr>
          </a:lstStyle>
          <a:p>
            <a:fld id="{C972605E-2391-43CB-A9F7-F73012802A74}" type="slidenum">
              <a:rPr lang="en-US" altLang="en-US"/>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928382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F155C5F-F9E4-4AD1-94A6-B87308E504FF}" type="datetimeFigureOut">
              <a:rPr lang="en-US">
                <a:solidFill>
                  <a:srgbClr val="575F6D"/>
                </a:solidFill>
              </a:rPr>
              <a:pPr>
                <a:defRPr/>
              </a:pPr>
              <a:t>3/9/2020</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fld id="{E9875737-7D2E-46D6-91E7-D76CF06F0072}" type="slidenum">
              <a:rPr lang="en-US" altLang="en-US"/>
              <a:pPr/>
              <a:t>‹#›</a:t>
            </a:fld>
            <a:endParaRPr lang="en-US" altLang="en-US"/>
          </a:p>
        </p:txBody>
      </p:sp>
    </p:spTree>
    <p:extLst>
      <p:ext uri="{BB962C8B-B14F-4D97-AF65-F5344CB8AC3E}">
        <p14:creationId xmlns:p14="http://schemas.microsoft.com/office/powerpoint/2010/main" val="1623257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DABDE9F-99D0-4116-A374-148D45B4A3CD}" type="datetimeFigureOut">
              <a:rPr lang="en-US">
                <a:solidFill>
                  <a:srgbClr val="575F6D"/>
                </a:solidFill>
              </a:rPr>
              <a:pPr>
                <a:defRPr/>
              </a:pPr>
              <a:t>3/9/2020</a:t>
            </a:fld>
            <a:endParaRPr lang="en-US">
              <a:solidFill>
                <a:srgbClr val="575F6D"/>
              </a:solidFill>
            </a:endParaRPr>
          </a:p>
        </p:txBody>
      </p:sp>
      <p:sp>
        <p:nvSpPr>
          <p:cNvPr id="13" name="Slide Number Placeholder 21"/>
          <p:cNvSpPr>
            <a:spLocks noGrp="1"/>
          </p:cNvSpPr>
          <p:nvPr>
            <p:ph type="sldNum" sz="quarter" idx="11"/>
          </p:nvPr>
        </p:nvSpPr>
        <p:spPr/>
        <p:txBody>
          <a:bodyPr/>
          <a:lstStyle>
            <a:lvl1pPr>
              <a:defRPr/>
            </a:lvl1pPr>
          </a:lstStyle>
          <a:p>
            <a:fld id="{ED70981D-A77C-400A-99A1-7336219C0094}" type="slidenum">
              <a:rPr lang="en-US" altLang="en-US"/>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2609993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584464B-892E-45B4-A54B-96B2FDB6AA21}" type="datetimeFigureOut">
              <a:rPr lang="en-US">
                <a:solidFill>
                  <a:srgbClr val="575F6D"/>
                </a:solidFill>
              </a:rPr>
              <a:pPr>
                <a:defRPr/>
              </a:pPr>
              <a:t>3/9/2020</a:t>
            </a:fld>
            <a:endParaRPr lang="en-US">
              <a:solidFill>
                <a:srgbClr val="575F6D"/>
              </a:solidFill>
            </a:endParaRPr>
          </a:p>
        </p:txBody>
      </p:sp>
      <p:sp>
        <p:nvSpPr>
          <p:cNvPr id="13" name="Slide Number Placeholder 17"/>
          <p:cNvSpPr>
            <a:spLocks noGrp="1"/>
          </p:cNvSpPr>
          <p:nvPr>
            <p:ph type="sldNum" sz="quarter" idx="11"/>
          </p:nvPr>
        </p:nvSpPr>
        <p:spPr/>
        <p:txBody>
          <a:bodyPr/>
          <a:lstStyle>
            <a:lvl1pPr>
              <a:defRPr/>
            </a:lvl1pPr>
          </a:lstStyle>
          <a:p>
            <a:fld id="{64A6476E-1C02-435F-B57F-A79C89A24785}" type="slidenum">
              <a:rPr lang="en-US" altLang="en-US"/>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269177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9E7955-EE0C-4161-A9E0-3544FC1599C6}" type="datetimeFigureOut">
              <a:rPr lang="en-US">
                <a:solidFill>
                  <a:srgbClr val="575F6D"/>
                </a:solidFill>
              </a:rPr>
              <a:pPr>
                <a:defRPr/>
              </a:pPr>
              <a:t>3/9/2020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03C39B44-EFB4-42FB-BE35-079FD8F54454}" type="slidenum">
              <a:rPr lang="en-US" altLang="en-US"/>
              <a:pPr/>
              <a:t>‹#›</a:t>
            </a:fld>
            <a:endParaRPr lang="en-US" altLang="en-US"/>
          </a:p>
        </p:txBody>
      </p:sp>
    </p:spTree>
    <p:extLst>
      <p:ext uri="{BB962C8B-B14F-4D97-AF65-F5344CB8AC3E}">
        <p14:creationId xmlns:p14="http://schemas.microsoft.com/office/powerpoint/2010/main" val="1507850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5BAD82-1DF7-4B52-83D7-7DECBBEE1DEC}" type="datetimeFigureOut">
              <a:rPr lang="en-US">
                <a:solidFill>
                  <a:srgbClr val="575F6D"/>
                </a:solidFill>
              </a:rPr>
              <a:pPr>
                <a:defRPr/>
              </a:pPr>
              <a:t>3/9/2020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fld id="{E08544F8-A27E-4FC7-83C6-E2B6530F8151}" type="slidenum">
              <a:rPr lang="en-US" altLang="en-US"/>
              <a:pPr/>
              <a:t>‹#›</a:t>
            </a:fld>
            <a:endParaRPr lang="en-US" altLang="en-US"/>
          </a:p>
        </p:txBody>
      </p:sp>
    </p:spTree>
    <p:extLst>
      <p:ext uri="{BB962C8B-B14F-4D97-AF65-F5344CB8AC3E}">
        <p14:creationId xmlns:p14="http://schemas.microsoft.com/office/powerpoint/2010/main" val="987213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294322720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8402987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14515326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136686643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12105753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691191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303153015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138040521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166771307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379001101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303909924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220697735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21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3314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306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932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65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475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462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10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480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371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5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84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1838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01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73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553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3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1866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399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787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90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791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069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3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734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729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353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9642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296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573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solidFill>
                  <a:prstClr val="black">
                    <a:tint val="75000"/>
                  </a:prstClr>
                </a:solidFill>
              </a:rPr>
              <a:pPr/>
              <a:t>3/9/2020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20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01855"/>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41547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14764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0479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8302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5041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17109"/>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F444EC-9983-45ED-B701-B4CF29AD14EA}" type="slidenum">
              <a:rPr lang="en-US"/>
              <a:pPr/>
              <a:t>‹#›</a:t>
            </a:fld>
            <a:endParaRPr lang="en-US"/>
          </a:p>
        </p:txBody>
      </p:sp>
      <p:pic>
        <p:nvPicPr>
          <p:cNvPr id="1031" name="Picture 7"/>
          <p:cNvPicPr>
            <a:picLocks noChangeAspect="1" noChangeArrowheads="1"/>
          </p:cNvPicPr>
          <p:nvPr/>
        </p:nvPicPr>
        <p:blipFill>
          <a:blip r:embed="rId13">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324252-CF37-4641-9DD0-71C97055CD1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0516A-44B6-4DAA-8DE2-0C07EF578BCD}"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EE579-89C1-464C-A14A-385062B4C1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FB110313-14FC-4724-B680-9A9A74229559}" type="datetimeFigureOut">
              <a:rPr lang="en-US">
                <a:solidFill>
                  <a:srgbClr val="575F6D"/>
                </a:solidFill>
              </a:rPr>
              <a:pPr>
                <a:defRPr/>
              </a:pPr>
              <a:t>3/9/2020</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fld id="{3568A10E-47D6-470B-9C67-A39366DF1F56}" type="slidenum">
              <a:rPr lang="en-US" altLang="en-US" smtClean="0">
                <a:cs typeface="Arial" panose="020B0604020202020204" pitchFamily="34" charset="0"/>
              </a:rPr>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00900522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black"/>
              </a:solidFill>
              <a:latin typeface="Century Schoolbook"/>
              <a:cs typeface="Arial" panose="020B0604020202020204" pitchFamily="34"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FB110313-14FC-4724-B680-9A9A74229559}" type="datetimeFigureOut">
              <a:rPr lang="en-US">
                <a:solidFill>
                  <a:srgbClr val="575F6D"/>
                </a:solidFill>
              </a:rPr>
              <a:pPr>
                <a:defRPr/>
              </a:pPr>
              <a:t>3/9/2020</a:t>
            </a:fld>
            <a:endParaRPr lang="en-US">
              <a:solidFill>
                <a:srgbClr val="575F6D"/>
              </a:solidFill>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entury Schoolbook"/>
              <a:cs typeface="Arial" panose="020B0604020202020204" pitchFamily="34"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anose="02040604050505020304" pitchFamily="18" charset="0"/>
              </a:defRPr>
            </a:lvl1pPr>
          </a:lstStyle>
          <a:p>
            <a:fld id="{3568A10E-47D6-470B-9C67-A39366DF1F56}" type="slidenum">
              <a:rPr lang="en-US" altLang="en-US" smtClean="0">
                <a:cs typeface="Arial" panose="020B0604020202020204" pitchFamily="34" charset="0"/>
              </a:rPr>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383757326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ftr" sz="quarter" idx="3"/>
          </p:nvPr>
        </p:nvSpPr>
        <p:spPr bwMode="auto">
          <a:xfrm>
            <a:off x="685800" y="6400800"/>
            <a:ext cx="777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folHlink"/>
                </a:solidFill>
                <a:latin typeface="Rockwell" pitchFamily="18" charset="0"/>
                <a:cs typeface="Arial" charset="0"/>
              </a:defRPr>
            </a:lvl1pPr>
          </a:lstStyle>
          <a:p>
            <a:pPr>
              <a:defRPr/>
            </a:pPr>
            <a:r>
              <a:rPr lang="en-US">
                <a:solidFill>
                  <a:srgbClr val="969696"/>
                </a:solidFill>
              </a:rPr>
              <a:t>©2002 John Wiley &amp; Sons, Inc.  M. P. Groover, “Fundamentals of Modern Manufacturing 2/e”</a:t>
            </a:r>
          </a:p>
        </p:txBody>
      </p:sp>
    </p:spTree>
    <p:extLst>
      <p:ext uri="{BB962C8B-B14F-4D97-AF65-F5344CB8AC3E}">
        <p14:creationId xmlns:p14="http://schemas.microsoft.com/office/powerpoint/2010/main" val="287769049"/>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ransition/>
  <p:hf sldNum="0" hdr="0" dt="0"/>
  <p:txStyles>
    <p:titleStyle>
      <a:lvl1pPr algn="ctr" rtl="0" eaLnBrk="0" fontAlgn="base" hangingPunct="0">
        <a:spcBef>
          <a:spcPts val="2400"/>
        </a:spcBef>
        <a:spcAft>
          <a:spcPct val="0"/>
        </a:spcAft>
        <a:defRPr sz="3200">
          <a:solidFill>
            <a:srgbClr val="FF9933"/>
          </a:solidFill>
          <a:latin typeface="+mj-lt"/>
          <a:ea typeface="+mj-ea"/>
          <a:cs typeface="+mj-cs"/>
        </a:defRPr>
      </a:lvl1pPr>
      <a:lvl2pPr algn="ctr" rtl="0" eaLnBrk="0" fontAlgn="base" hangingPunct="0">
        <a:spcBef>
          <a:spcPts val="2400"/>
        </a:spcBef>
        <a:spcAft>
          <a:spcPct val="0"/>
        </a:spcAft>
        <a:defRPr sz="3200">
          <a:solidFill>
            <a:srgbClr val="FF9933"/>
          </a:solidFill>
          <a:latin typeface="Rockwell" pitchFamily="18" charset="0"/>
        </a:defRPr>
      </a:lvl2pPr>
      <a:lvl3pPr algn="ctr" rtl="0" eaLnBrk="0" fontAlgn="base" hangingPunct="0">
        <a:spcBef>
          <a:spcPts val="2400"/>
        </a:spcBef>
        <a:spcAft>
          <a:spcPct val="0"/>
        </a:spcAft>
        <a:defRPr sz="3200">
          <a:solidFill>
            <a:srgbClr val="FF9933"/>
          </a:solidFill>
          <a:latin typeface="Rockwell" pitchFamily="18" charset="0"/>
        </a:defRPr>
      </a:lvl3pPr>
      <a:lvl4pPr algn="ctr" rtl="0" eaLnBrk="0" fontAlgn="base" hangingPunct="0">
        <a:spcBef>
          <a:spcPts val="2400"/>
        </a:spcBef>
        <a:spcAft>
          <a:spcPct val="0"/>
        </a:spcAft>
        <a:defRPr sz="3200">
          <a:solidFill>
            <a:srgbClr val="FF9933"/>
          </a:solidFill>
          <a:latin typeface="Rockwell" pitchFamily="18" charset="0"/>
        </a:defRPr>
      </a:lvl4pPr>
      <a:lvl5pPr algn="ctr" rtl="0" eaLnBrk="0" fontAlgn="base" hangingPunct="0">
        <a:spcBef>
          <a:spcPts val="2400"/>
        </a:spcBef>
        <a:spcAft>
          <a:spcPct val="0"/>
        </a:spcAft>
        <a:defRPr sz="3200">
          <a:solidFill>
            <a:srgbClr val="FF9933"/>
          </a:solidFill>
          <a:latin typeface="Rockwell" pitchFamily="18" charset="0"/>
        </a:defRPr>
      </a:lvl5pPr>
      <a:lvl6pPr marL="457200" algn="ctr" rtl="0" fontAlgn="base">
        <a:spcBef>
          <a:spcPts val="2400"/>
        </a:spcBef>
        <a:spcAft>
          <a:spcPct val="0"/>
        </a:spcAft>
        <a:defRPr sz="3200">
          <a:solidFill>
            <a:srgbClr val="FF9933"/>
          </a:solidFill>
          <a:latin typeface="Arial" charset="0"/>
        </a:defRPr>
      </a:lvl6pPr>
      <a:lvl7pPr marL="914400" algn="ctr" rtl="0" fontAlgn="base">
        <a:spcBef>
          <a:spcPts val="2400"/>
        </a:spcBef>
        <a:spcAft>
          <a:spcPct val="0"/>
        </a:spcAft>
        <a:defRPr sz="3200">
          <a:solidFill>
            <a:srgbClr val="FF9933"/>
          </a:solidFill>
          <a:latin typeface="Arial" charset="0"/>
        </a:defRPr>
      </a:lvl7pPr>
      <a:lvl8pPr marL="1371600" algn="ctr" rtl="0" fontAlgn="base">
        <a:spcBef>
          <a:spcPts val="2400"/>
        </a:spcBef>
        <a:spcAft>
          <a:spcPct val="0"/>
        </a:spcAft>
        <a:defRPr sz="3200">
          <a:solidFill>
            <a:srgbClr val="FF9933"/>
          </a:solidFill>
          <a:latin typeface="Arial" charset="0"/>
        </a:defRPr>
      </a:lvl8pPr>
      <a:lvl9pPr marL="1828800" algn="ctr" rtl="0" fontAlgn="base">
        <a:spcBef>
          <a:spcPts val="2400"/>
        </a:spcBef>
        <a:spcAft>
          <a:spcPct val="0"/>
        </a:spcAft>
        <a:defRPr sz="3200">
          <a:solidFill>
            <a:srgbClr val="FF9933"/>
          </a:solidFill>
          <a:latin typeface="Arial" charset="0"/>
        </a:defRPr>
      </a:lvl9pPr>
    </p:titleStyle>
    <p:bodyStyle>
      <a:lvl1pPr marL="342900" indent="-342900" algn="l" rtl="0" eaLnBrk="0" fontAlgn="base" hangingPunct="0">
        <a:spcBef>
          <a:spcPts val="6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Symbol" panose="05050102010706020507" pitchFamily="18" charset="2"/>
        <a:buChar char="-"/>
        <a:defRPr sz="2400">
          <a:solidFill>
            <a:schemeClr val="tx1"/>
          </a:solidFill>
          <a:latin typeface="+mn-lt"/>
        </a:defRPr>
      </a:lvl2pPr>
      <a:lvl3pPr marL="1143000" indent="-228600" algn="l" rtl="0" eaLnBrk="0" fontAlgn="base" hangingPunct="0">
        <a:spcBef>
          <a:spcPts val="600"/>
        </a:spcBef>
        <a:spcAft>
          <a:spcPts val="600"/>
        </a:spcAft>
        <a:buClr>
          <a:schemeClr val="tx1"/>
        </a:buClr>
        <a:buFont typeface="Wingdings" panose="05000000000000000000" pitchFamily="2" charset="2"/>
        <a:buChar char="§"/>
        <a:defRPr sz="2400" i="1">
          <a:solidFill>
            <a:schemeClr val="tx1"/>
          </a:solidFill>
          <a:latin typeface="+mn-lt"/>
        </a:defRPr>
      </a:lvl3pPr>
      <a:lvl4pPr marL="1600200" indent="-228600" algn="l" rtl="0" eaLnBrk="0" fontAlgn="base" hangingPunct="0">
        <a:spcBef>
          <a:spcPts val="600"/>
        </a:spcBef>
        <a:spcAft>
          <a:spcPts val="60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0516A-44B6-4DAA-8DE2-0C07EF578BCD}" type="datetimeFigureOut">
              <a:rPr lang="en-US" smtClean="0">
                <a:solidFill>
                  <a:prstClr val="black">
                    <a:tint val="75000"/>
                  </a:prstClr>
                </a:solidFill>
              </a:rPr>
              <a:pPr/>
              <a:t>3/9/2020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3EE579-89C1-464C-A14A-385062B4C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0299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0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6.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p:txBody>
          <a:bodyPr/>
          <a:lstStyle/>
          <a:p>
            <a:r>
              <a:rPr lang="en-US" altLang="en-US" smtClean="0"/>
              <a:t>UNIVERSITY OF GONDAR</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SCHOOL OF MECHANICAL AND INDUSTRIAL ENGINEERING</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77827" name="Subtitle 2"/>
          <p:cNvSpPr>
            <a:spLocks noGrp="1"/>
          </p:cNvSpPr>
          <p:nvPr>
            <p:ph type="subTitle" idx="1"/>
          </p:nvPr>
        </p:nvSpPr>
        <p:spPr/>
        <p:txBody>
          <a:bodyPr/>
          <a:lstStyle/>
          <a:p>
            <a:endParaRPr lang="en-US" altLang="en-US" sz="3200" smtClean="0">
              <a:solidFill>
                <a:srgbClr val="C00000"/>
              </a:solidFill>
            </a:endParaRPr>
          </a:p>
          <a:p>
            <a:r>
              <a:rPr lang="en-US" altLang="en-US" sz="3200" smtClean="0">
                <a:solidFill>
                  <a:srgbClr val="C00000"/>
                </a:solidFill>
              </a:rPr>
              <a:t>DEPARTMENT OF INDUSTRIAL ENGINEERING</a:t>
            </a:r>
          </a:p>
        </p:txBody>
      </p:sp>
      <p:sp>
        <p:nvSpPr>
          <p:cNvPr id="778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2400">
                <a:solidFill>
                  <a:schemeClr val="tx1"/>
                </a:solidFill>
                <a:latin typeface="Rockwell" panose="02060603020205020403" pitchFamily="18" charset="0"/>
              </a:defRPr>
            </a:lvl1pPr>
            <a:lvl2pPr marL="742950" indent="-285750">
              <a:spcBef>
                <a:spcPct val="20000"/>
              </a:spcBef>
              <a:buClr>
                <a:schemeClr val="tx1"/>
              </a:buClr>
              <a:buFont typeface="Symbol" panose="05050102010706020507" pitchFamily="18" charset="2"/>
              <a:buChar char="-"/>
              <a:defRPr sz="2400">
                <a:solidFill>
                  <a:schemeClr val="tx1"/>
                </a:solidFill>
                <a:latin typeface="Rockwell" panose="02060603020205020403" pitchFamily="18" charset="0"/>
              </a:defRPr>
            </a:lvl2pPr>
            <a:lvl3pPr marL="1143000" indent="-228600">
              <a:spcBef>
                <a:spcPts val="600"/>
              </a:spcBef>
              <a:spcAft>
                <a:spcPts val="600"/>
              </a:spcAft>
              <a:buClr>
                <a:schemeClr val="tx1"/>
              </a:buClr>
              <a:buFont typeface="Wingdings" panose="05000000000000000000" pitchFamily="2" charset="2"/>
              <a:buChar char="§"/>
              <a:defRPr sz="2400" i="1">
                <a:solidFill>
                  <a:schemeClr val="tx1"/>
                </a:solidFill>
                <a:latin typeface="Rockwell" panose="02060603020205020403" pitchFamily="18" charset="0"/>
              </a:defRPr>
            </a:lvl3pPr>
            <a:lvl4pPr marL="1600200" indent="-228600">
              <a:spcBef>
                <a:spcPts val="600"/>
              </a:spcBef>
              <a:spcAft>
                <a:spcPts val="600"/>
              </a:spcAft>
              <a:buChar char="–"/>
              <a:defRPr sz="2400">
                <a:solidFill>
                  <a:schemeClr val="tx1"/>
                </a:solidFill>
                <a:latin typeface="Rockwell" panose="02060603020205020403" pitchFamily="18" charset="0"/>
              </a:defRPr>
            </a:lvl4pPr>
            <a:lvl5pPr marL="2057400" indent="-228600">
              <a:spcBef>
                <a:spcPct val="20000"/>
              </a:spcBef>
              <a:buChar char="»"/>
              <a:defRPr sz="2400">
                <a:solidFill>
                  <a:schemeClr val="tx1"/>
                </a:solidFill>
                <a:latin typeface="Rockwell" panose="02060603020205020403" pitchFamily="18" charset="0"/>
              </a:defRPr>
            </a:lvl5pPr>
            <a:lvl6pPr marL="2514600" indent="-228600" eaLnBrk="0" fontAlgn="base" hangingPunct="0">
              <a:spcBef>
                <a:spcPct val="20000"/>
              </a:spcBef>
              <a:spcAft>
                <a:spcPct val="0"/>
              </a:spcAft>
              <a:buChar char="»"/>
              <a:defRPr sz="2400">
                <a:solidFill>
                  <a:schemeClr val="tx1"/>
                </a:solidFill>
                <a:latin typeface="Rockwell" panose="02060603020205020403" pitchFamily="18" charset="0"/>
              </a:defRPr>
            </a:lvl6pPr>
            <a:lvl7pPr marL="2971800" indent="-228600" eaLnBrk="0" fontAlgn="base" hangingPunct="0">
              <a:spcBef>
                <a:spcPct val="20000"/>
              </a:spcBef>
              <a:spcAft>
                <a:spcPct val="0"/>
              </a:spcAft>
              <a:buChar char="»"/>
              <a:defRPr sz="2400">
                <a:solidFill>
                  <a:schemeClr val="tx1"/>
                </a:solidFill>
                <a:latin typeface="Rockwell" panose="02060603020205020403" pitchFamily="18" charset="0"/>
              </a:defRPr>
            </a:lvl7pPr>
            <a:lvl8pPr marL="3429000" indent="-228600" eaLnBrk="0" fontAlgn="base" hangingPunct="0">
              <a:spcBef>
                <a:spcPct val="20000"/>
              </a:spcBef>
              <a:spcAft>
                <a:spcPct val="0"/>
              </a:spcAft>
              <a:buChar char="»"/>
              <a:defRPr sz="2400">
                <a:solidFill>
                  <a:schemeClr val="tx1"/>
                </a:solidFill>
                <a:latin typeface="Rockwell" panose="02060603020205020403" pitchFamily="18" charset="0"/>
              </a:defRPr>
            </a:lvl8pPr>
            <a:lvl9pPr marL="3886200" indent="-228600" eaLnBrk="0" fontAlgn="base" hangingPunct="0">
              <a:spcBef>
                <a:spcPct val="20000"/>
              </a:spcBef>
              <a:spcAft>
                <a:spcPct val="0"/>
              </a:spcAft>
              <a:buChar char="»"/>
              <a:defRPr sz="2400">
                <a:solidFill>
                  <a:schemeClr val="tx1"/>
                </a:solidFill>
                <a:latin typeface="Rockwell" panose="02060603020205020403" pitchFamily="18" charset="0"/>
              </a:defRPr>
            </a:lvl9pPr>
          </a:lstStyle>
          <a:p>
            <a:pPr>
              <a:spcBef>
                <a:spcPct val="0"/>
              </a:spcBef>
              <a:buFontTx/>
              <a:buNone/>
            </a:pPr>
            <a:r>
              <a:rPr lang="en-US" altLang="en-US" sz="1400" smtClean="0">
                <a:solidFill>
                  <a:srgbClr val="969696"/>
                </a:solidFill>
                <a:cs typeface="Arial" panose="020B0604020202020204" pitchFamily="34" charset="0"/>
              </a:rPr>
              <a:t>”</a:t>
            </a:r>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917575"/>
            <a:ext cx="3771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354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Manufacturing Processes</a:t>
            </a:r>
            <a:br>
              <a:rPr lang="en-US" dirty="0"/>
            </a:br>
            <a:endParaRPr lang="en-US" dirty="0"/>
          </a:p>
        </p:txBody>
      </p:sp>
      <p:sp>
        <p:nvSpPr>
          <p:cNvPr id="3" name="Content Placeholder 2"/>
          <p:cNvSpPr>
            <a:spLocks noGrp="1"/>
          </p:cNvSpPr>
          <p:nvPr>
            <p:ph idx="1"/>
          </p:nvPr>
        </p:nvSpPr>
        <p:spPr>
          <a:xfrm>
            <a:off x="669073" y="846138"/>
            <a:ext cx="8229600" cy="4525963"/>
          </a:xfrm>
        </p:spPr>
        <p:txBody>
          <a:bodyPr>
            <a:noAutofit/>
          </a:bodyPr>
          <a:lstStyle/>
          <a:p>
            <a:pPr algn="just"/>
            <a:r>
              <a:rPr lang="en-US" dirty="0" smtClean="0">
                <a:latin typeface="Times New Roman" panose="02020603050405020304" pitchFamily="18" charset="0"/>
                <a:cs typeface="Times New Roman" panose="02020603050405020304" pitchFamily="18" charset="0"/>
              </a:rPr>
              <a:t>A </a:t>
            </a:r>
            <a:r>
              <a:rPr lang="en-US" b="1" i="1" dirty="0">
                <a:latin typeface="Times New Roman" panose="02020603050405020304" pitchFamily="18" charset="0"/>
                <a:cs typeface="Times New Roman" panose="02020603050405020304" pitchFamily="18" charset="0"/>
              </a:rPr>
              <a:t>manufacturing process </a:t>
            </a:r>
            <a:r>
              <a:rPr lang="en-US" dirty="0">
                <a:latin typeface="Times New Roman" panose="02020603050405020304" pitchFamily="18" charset="0"/>
                <a:cs typeface="Times New Roman" panose="02020603050405020304" pitchFamily="18" charset="0"/>
              </a:rPr>
              <a:t>is a designed procedure that results in physical </a:t>
            </a:r>
            <a:r>
              <a:rPr lang="en-US" dirty="0" smtClean="0">
                <a:latin typeface="Times New Roman" panose="02020603050405020304" pitchFamily="18" charset="0"/>
                <a:cs typeface="Times New Roman" panose="02020603050405020304" pitchFamily="18" charset="0"/>
              </a:rPr>
              <a:t>and/or chemical </a:t>
            </a:r>
            <a:r>
              <a:rPr lang="en-US" dirty="0">
                <a:latin typeface="Times New Roman" panose="02020603050405020304" pitchFamily="18" charset="0"/>
                <a:cs typeface="Times New Roman" panose="02020603050405020304" pitchFamily="18" charset="0"/>
              </a:rPr>
              <a:t>changes to a starting work material with the intention of increasing </a:t>
            </a:r>
            <a:r>
              <a:rPr lang="en-US" dirty="0" smtClean="0">
                <a:latin typeface="Times New Roman" panose="02020603050405020304" pitchFamily="18" charset="0"/>
                <a:cs typeface="Times New Roman" panose="02020603050405020304" pitchFamily="18" charset="0"/>
              </a:rPr>
              <a:t>the value </a:t>
            </a:r>
            <a:r>
              <a:rPr lang="en-US" dirty="0">
                <a:latin typeface="Times New Roman" panose="02020603050405020304" pitchFamily="18" charset="0"/>
                <a:cs typeface="Times New Roman" panose="02020603050405020304" pitchFamily="18" charset="0"/>
              </a:rPr>
              <a:t>of that material.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Manufacturing </a:t>
            </a:r>
            <a:r>
              <a:rPr lang="en-US" b="1" i="1" dirty="0">
                <a:solidFill>
                  <a:prstClr val="black"/>
                </a:solidFill>
                <a:latin typeface="Times New Roman" panose="02020603050405020304" pitchFamily="18" charset="0"/>
                <a:cs typeface="Times New Roman" panose="02020603050405020304" pitchFamily="18" charset="0"/>
              </a:rPr>
              <a:t>process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a:t>
            </a:r>
            <a:r>
              <a:rPr lang="en-US" dirty="0" smtClean="0">
                <a:latin typeface="Times New Roman" panose="02020603050405020304" pitchFamily="18" charset="0"/>
                <a:cs typeface="Times New Roman" panose="02020603050405020304" pitchFamily="18" charset="0"/>
              </a:rPr>
              <a:t>be divided </a:t>
            </a:r>
            <a:r>
              <a:rPr lang="en-US" dirty="0">
                <a:latin typeface="Times New Roman" panose="02020603050405020304" pitchFamily="18" charset="0"/>
                <a:cs typeface="Times New Roman" panose="02020603050405020304" pitchFamily="18" charset="0"/>
              </a:rPr>
              <a:t>into two basic types: (1) processing operations and (2) assembly operations</a:t>
            </a:r>
          </a:p>
        </p:txBody>
      </p:sp>
    </p:spTree>
    <p:extLst>
      <p:ext uri="{BB962C8B-B14F-4D97-AF65-F5344CB8AC3E}">
        <p14:creationId xmlns:p14="http://schemas.microsoft.com/office/powerpoint/2010/main" val="597267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35620" y="66685"/>
            <a:ext cx="7716644" cy="5804652"/>
          </a:xfrm>
          <a:prstGeom prst="rect">
            <a:avLst/>
          </a:prstGeom>
          <a:noFill/>
          <a:ln w="9525">
            <a:noFill/>
            <a:miter lim="800000"/>
            <a:headEnd/>
            <a:tailEnd/>
          </a:ln>
          <a:effectLst/>
        </p:spPr>
      </p:pic>
      <p:sp>
        <p:nvSpPr>
          <p:cNvPr id="2" name="Rectangle 1"/>
          <p:cNvSpPr/>
          <p:nvPr/>
        </p:nvSpPr>
        <p:spPr>
          <a:xfrm>
            <a:off x="1025913" y="5871337"/>
            <a:ext cx="7794702" cy="584775"/>
          </a:xfrm>
          <a:prstGeom prst="rect">
            <a:avLst/>
          </a:prstGeom>
        </p:spPr>
        <p:txBody>
          <a:bodyPr wrap="square">
            <a:spAutoFit/>
          </a:bodyPr>
          <a:lstStyle/>
          <a:p>
            <a:r>
              <a:rPr lang="en-US" sz="3200" dirty="0">
                <a:latin typeface="TimesTen-Roman"/>
              </a:rPr>
              <a:t>C</a:t>
            </a:r>
            <a:r>
              <a:rPr lang="en-US" sz="3200" dirty="0" smtClean="0">
                <a:latin typeface="TimesTen-Roman"/>
              </a:rPr>
              <a:t>lassification </a:t>
            </a:r>
            <a:r>
              <a:rPr lang="en-US" sz="3200" dirty="0">
                <a:latin typeface="TimesTen-Roman"/>
              </a:rPr>
              <a:t>of </a:t>
            </a:r>
            <a:r>
              <a:rPr lang="en-US" sz="3200" dirty="0" smtClean="0">
                <a:latin typeface="TimesTen-Roman"/>
              </a:rPr>
              <a:t>manufacturing processes</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a:solidFill>
                  <a:srgbClr val="006699"/>
                </a:solidFill>
                <a:latin typeface="Arial"/>
                <a:cs typeface="Courier New" pitchFamily="49" charset="0"/>
              </a:rPr>
              <a:t>Manufacturing Processes</a:t>
            </a:r>
            <a:r>
              <a:rPr lang="en-US" sz="3200" kern="0" dirty="0">
                <a:solidFill>
                  <a:srgbClr val="006699"/>
                </a:solidFill>
                <a:latin typeface="Arial"/>
              </a:rPr>
              <a:t> </a:t>
            </a:r>
            <a:endParaRPr lang="en-US" dirty="0"/>
          </a:p>
        </p:txBody>
      </p:sp>
      <p:sp>
        <p:nvSpPr>
          <p:cNvPr id="3" name="Content Placeholder 2"/>
          <p:cNvSpPr>
            <a:spLocks noGrp="1"/>
          </p:cNvSpPr>
          <p:nvPr>
            <p:ph idx="1"/>
          </p:nvPr>
        </p:nvSpPr>
        <p:spPr>
          <a:xfrm>
            <a:off x="557561" y="1243361"/>
            <a:ext cx="8229600" cy="4525963"/>
          </a:xfrm>
        </p:spPr>
        <p:txBody>
          <a:bodyPr>
            <a:normAutofit fontScale="77500" lnSpcReduction="20000"/>
          </a:bodyPr>
          <a:lstStyle/>
          <a:p>
            <a:pPr marL="609600" indent="-609600" algn="just">
              <a:buClr>
                <a:srgbClr val="FF0066"/>
              </a:buClr>
              <a:buFont typeface="Wingdings" pitchFamily="2" charset="2"/>
              <a:buNone/>
            </a:pPr>
            <a:r>
              <a:rPr lang="en-US" sz="3800" dirty="0">
                <a:latin typeface="Times New Roman" panose="02020603050405020304" pitchFamily="18" charset="0"/>
                <a:cs typeface="Times New Roman" panose="02020603050405020304" pitchFamily="18" charset="0"/>
              </a:rPr>
              <a:t>Two basic types: </a:t>
            </a:r>
          </a:p>
          <a:p>
            <a:pPr marL="609600" indent="-609600" algn="just">
              <a:buClr>
                <a:srgbClr val="FF0066"/>
              </a:buClr>
              <a:buFontTx/>
              <a:buAutoNum type="arabicPeriod"/>
            </a:pPr>
            <a:r>
              <a:rPr lang="en-US" sz="3800" dirty="0">
                <a:latin typeface="Times New Roman" panose="02020603050405020304" pitchFamily="18" charset="0"/>
                <a:cs typeface="Times New Roman" panose="02020603050405020304" pitchFamily="18" charset="0"/>
              </a:rPr>
              <a:t>Processing operations - transform a work material from one state of completion to a more advanced </a:t>
            </a:r>
            <a:r>
              <a:rPr lang="en-US" sz="3800" dirty="0" smtClean="0">
                <a:latin typeface="Times New Roman" panose="02020603050405020304" pitchFamily="18" charset="0"/>
                <a:cs typeface="Times New Roman" panose="02020603050405020304" pitchFamily="18" charset="0"/>
              </a:rPr>
              <a:t>state that </a:t>
            </a:r>
            <a:r>
              <a:rPr lang="en-US" sz="3800" dirty="0">
                <a:latin typeface="Times New Roman" panose="02020603050405020304" pitchFamily="18" charset="0"/>
                <a:cs typeface="Times New Roman" panose="02020603050405020304" pitchFamily="18" charset="0"/>
              </a:rPr>
              <a:t>is closer to the </a:t>
            </a:r>
            <a:r>
              <a:rPr lang="en-US" sz="3800" dirty="0" smtClean="0">
                <a:latin typeface="Times New Roman" panose="02020603050405020304" pitchFamily="18" charset="0"/>
                <a:cs typeface="Times New Roman" panose="02020603050405020304" pitchFamily="18" charset="0"/>
              </a:rPr>
              <a:t>final </a:t>
            </a:r>
            <a:r>
              <a:rPr lang="en-US" sz="3800" dirty="0">
                <a:latin typeface="Times New Roman" panose="02020603050405020304" pitchFamily="18" charset="0"/>
                <a:cs typeface="Times New Roman" panose="02020603050405020304" pitchFamily="18" charset="0"/>
              </a:rPr>
              <a:t>desired product.</a:t>
            </a:r>
          </a:p>
          <a:p>
            <a:pPr marL="990600" lvl="1" indent="-533400" algn="just"/>
            <a:r>
              <a:rPr lang="en-US" sz="3800" dirty="0">
                <a:latin typeface="Times New Roman" panose="02020603050405020304" pitchFamily="18" charset="0"/>
                <a:cs typeface="Times New Roman" panose="02020603050405020304" pitchFamily="18" charset="0"/>
              </a:rPr>
              <a:t>Operations that change the geometry, properties, or appearance of the starting material</a:t>
            </a:r>
          </a:p>
          <a:p>
            <a:pPr marL="609600" indent="-609600" algn="just">
              <a:buClr>
                <a:srgbClr val="FF0066"/>
              </a:buClr>
              <a:buFont typeface="Wingdings" pitchFamily="2" charset="2"/>
              <a:buAutoNum type="arabicPeriod"/>
            </a:pPr>
            <a:r>
              <a:rPr lang="en-US" sz="3800" dirty="0">
                <a:latin typeface="Times New Roman" panose="02020603050405020304" pitchFamily="18" charset="0"/>
                <a:cs typeface="Times New Roman" panose="02020603050405020304" pitchFamily="18" charset="0"/>
              </a:rPr>
              <a:t>Assembly operations - join two or more components to create a new entity called an assembly, subassembly, or some other term that refers to the joining </a:t>
            </a:r>
            <a:r>
              <a:rPr lang="en-US" sz="3800" dirty="0" smtClean="0">
                <a:latin typeface="Times New Roman" panose="02020603050405020304" pitchFamily="18" charset="0"/>
                <a:cs typeface="Times New Roman" panose="02020603050405020304" pitchFamily="18" charset="0"/>
              </a:rPr>
              <a:t>process.</a:t>
            </a:r>
            <a:endParaRPr lang="en-US" sz="3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0019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solidFill>
                  <a:srgbClr val="006699"/>
                </a:solidFill>
                <a:latin typeface="Arial"/>
                <a:cs typeface="Times New Roman" pitchFamily="18" charset="0"/>
              </a:rPr>
              <a:t>1.Processing </a:t>
            </a:r>
            <a:r>
              <a:rPr lang="en-US" sz="3200" kern="0" dirty="0">
                <a:solidFill>
                  <a:srgbClr val="006699"/>
                </a:solidFill>
                <a:latin typeface="Arial"/>
                <a:cs typeface="Times New Roman" pitchFamily="18" charset="0"/>
              </a:rPr>
              <a:t>Operations</a:t>
            </a:r>
            <a:r>
              <a:rPr lang="en-US" sz="3200" b="1" kern="0" dirty="0">
                <a:solidFill>
                  <a:srgbClr val="006699"/>
                </a:solidFill>
                <a:latin typeface="Arial"/>
              </a:rPr>
              <a:t> </a:t>
            </a:r>
            <a:endParaRPr lang="en-US" dirty="0"/>
          </a:p>
        </p:txBody>
      </p:sp>
      <p:sp>
        <p:nvSpPr>
          <p:cNvPr id="3" name="Content Placeholder 2"/>
          <p:cNvSpPr>
            <a:spLocks noGrp="1"/>
          </p:cNvSpPr>
          <p:nvPr>
            <p:ph idx="1"/>
          </p:nvPr>
        </p:nvSpPr>
        <p:spPr>
          <a:xfrm>
            <a:off x="457200" y="1137424"/>
            <a:ext cx="8229600" cy="5497552"/>
          </a:xfrm>
        </p:spPr>
        <p:txBody>
          <a:bodyPr>
            <a:noAutofit/>
          </a:bodyPr>
          <a:lstStyle/>
          <a:p>
            <a:pPr marL="0" indent="0" algn="just">
              <a:buClr>
                <a:srgbClr val="FF0066"/>
              </a:buClr>
              <a:buNone/>
            </a:pPr>
            <a:r>
              <a:rPr lang="en-US" sz="2400" dirty="0" smtClean="0">
                <a:latin typeface="Times New Roman" panose="02020603050405020304" pitchFamily="18" charset="0"/>
                <a:cs typeface="Times New Roman" panose="02020603050405020304" pitchFamily="18" charset="0"/>
              </a:rPr>
              <a:t>Three </a:t>
            </a:r>
            <a:r>
              <a:rPr lang="en-US" sz="2400" dirty="0">
                <a:latin typeface="Times New Roman" panose="02020603050405020304" pitchFamily="18" charset="0"/>
                <a:cs typeface="Times New Roman" panose="02020603050405020304" pitchFamily="18" charset="0"/>
              </a:rPr>
              <a:t>categories of processing operations: </a:t>
            </a:r>
            <a:endParaRPr lang="en-US" sz="2400" dirty="0" smtClean="0">
              <a:latin typeface="Times New Roman" panose="02020603050405020304" pitchFamily="18" charset="0"/>
              <a:cs typeface="Times New Roman" panose="02020603050405020304" pitchFamily="18" charset="0"/>
            </a:endParaRPr>
          </a:p>
          <a:p>
            <a:pPr algn="just">
              <a:buClr>
                <a:srgbClr val="FF0066"/>
              </a:buClr>
            </a:pPr>
            <a:r>
              <a:rPr lang="en-US" sz="2400" b="1" u="sng" dirty="0" smtClean="0">
                <a:latin typeface="Times New Roman" panose="02020603050405020304" pitchFamily="18" charset="0"/>
                <a:cs typeface="Times New Roman" panose="02020603050405020304" pitchFamily="18" charset="0"/>
              </a:rPr>
              <a:t>A Shaping </a:t>
            </a:r>
            <a:r>
              <a:rPr lang="en-US" sz="2400" b="1" u="sng" dirty="0">
                <a:latin typeface="Times New Roman" panose="02020603050405020304" pitchFamily="18" charset="0"/>
                <a:cs typeface="Times New Roman" panose="02020603050405020304" pitchFamily="18" charset="0"/>
              </a:rPr>
              <a:t>operations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alter the geometry of the starting work material by </a:t>
            </a:r>
            <a:r>
              <a:rPr lang="en-US" sz="2400" dirty="0" smtClean="0">
                <a:latin typeface="Times New Roman" panose="02020603050405020304" pitchFamily="18" charset="0"/>
                <a:cs typeface="Times New Roman" panose="02020603050405020304" pitchFamily="18" charset="0"/>
              </a:rPr>
              <a:t>various methods</a:t>
            </a:r>
            <a:r>
              <a:rPr lang="en-US" sz="2400" dirty="0">
                <a:latin typeface="Times New Roman" panose="02020603050405020304" pitchFamily="18" charset="0"/>
                <a:cs typeface="Times New Roman" panose="02020603050405020304" pitchFamily="18" charset="0"/>
              </a:rPr>
              <a:t>. Common shaping processes include casting, forging, and </a:t>
            </a:r>
            <a:r>
              <a:rPr lang="en-US" sz="2400" dirty="0" smtClean="0">
                <a:latin typeface="Times New Roman" panose="02020603050405020304" pitchFamily="18" charset="0"/>
                <a:cs typeface="Times New Roman" panose="02020603050405020304" pitchFamily="18" charset="0"/>
              </a:rPr>
              <a:t>machining.</a:t>
            </a:r>
            <a:endParaRPr lang="en-US" sz="2400" dirty="0">
              <a:latin typeface="Times New Roman" panose="02020603050405020304" pitchFamily="18" charset="0"/>
              <a:cs typeface="Times New Roman" panose="02020603050405020304" pitchFamily="18" charset="0"/>
            </a:endParaRPr>
          </a:p>
          <a:p>
            <a:pPr algn="just"/>
            <a:r>
              <a:rPr lang="en-US" sz="2400" b="1" u="sng" dirty="0" smtClean="0">
                <a:latin typeface="Times New Roman" panose="02020603050405020304" pitchFamily="18" charset="0"/>
                <a:cs typeface="Times New Roman" panose="02020603050405020304" pitchFamily="18" charset="0"/>
              </a:rPr>
              <a:t>B  Property‑enhancing </a:t>
            </a:r>
            <a:r>
              <a:rPr lang="en-US" sz="2400" b="1" u="sng" dirty="0">
                <a:latin typeface="Times New Roman" panose="02020603050405020304" pitchFamily="18" charset="0"/>
                <a:cs typeface="Times New Roman" panose="02020603050405020304" pitchFamily="18" charset="0"/>
              </a:rPr>
              <a:t>operations </a:t>
            </a:r>
            <a:r>
              <a:rPr lang="en-US" sz="2400" b="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add </a:t>
            </a:r>
            <a:r>
              <a:rPr lang="en-US" sz="2400" dirty="0">
                <a:latin typeface="Times New Roman" panose="02020603050405020304" pitchFamily="18" charset="0"/>
                <a:cs typeface="Times New Roman" panose="02020603050405020304" pitchFamily="18" charset="0"/>
              </a:rPr>
              <a:t>value to the material by improving its </a:t>
            </a:r>
            <a:r>
              <a:rPr lang="en-US" sz="2400" dirty="0" smtClean="0">
                <a:latin typeface="Times New Roman" panose="02020603050405020304" pitchFamily="18" charset="0"/>
                <a:cs typeface="Times New Roman" panose="02020603050405020304" pitchFamily="18" charset="0"/>
              </a:rPr>
              <a:t>mechanical and physical properties </a:t>
            </a:r>
            <a:r>
              <a:rPr lang="en-US" sz="2400" dirty="0">
                <a:latin typeface="Times New Roman" panose="02020603050405020304" pitchFamily="18" charset="0"/>
                <a:cs typeface="Times New Roman" panose="02020603050405020304" pitchFamily="18" charset="0"/>
              </a:rPr>
              <a:t>without changing its shape. Heat treatment is the most common example</a:t>
            </a:r>
          </a:p>
          <a:p>
            <a:pPr algn="just"/>
            <a:r>
              <a:rPr lang="en-US" sz="2400" b="1" u="sng" dirty="0" smtClean="0">
                <a:latin typeface="Times New Roman" panose="02020603050405020304" pitchFamily="18" charset="0"/>
                <a:cs typeface="Times New Roman" panose="02020603050405020304" pitchFamily="18" charset="0"/>
              </a:rPr>
              <a:t>C  Surface </a:t>
            </a:r>
            <a:r>
              <a:rPr lang="en-US" sz="2400" b="1" u="sng" dirty="0">
                <a:latin typeface="Times New Roman" panose="02020603050405020304" pitchFamily="18" charset="0"/>
                <a:cs typeface="Times New Roman" panose="02020603050405020304" pitchFamily="18" charset="0"/>
              </a:rPr>
              <a:t>processing operations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performed to clean, treat, coat, or deposit </a:t>
            </a:r>
            <a:r>
              <a:rPr lang="en-US" sz="2400" dirty="0" smtClean="0">
                <a:latin typeface="Times New Roman" panose="02020603050405020304" pitchFamily="18" charset="0"/>
                <a:cs typeface="Times New Roman" panose="02020603050405020304" pitchFamily="18" charset="0"/>
              </a:rPr>
              <a:t>material onto </a:t>
            </a:r>
            <a:r>
              <a:rPr lang="en-US" sz="2400" dirty="0">
                <a:latin typeface="Times New Roman" panose="02020603050405020304" pitchFamily="18" charset="0"/>
                <a:cs typeface="Times New Roman" panose="02020603050405020304" pitchFamily="18" charset="0"/>
              </a:rPr>
              <a:t>the exterior surface of the work. Common examples of coating are </a:t>
            </a:r>
            <a:r>
              <a:rPr lang="en-US" sz="2400" dirty="0" smtClean="0">
                <a:latin typeface="Times New Roman" panose="02020603050405020304" pitchFamily="18" charset="0"/>
                <a:cs typeface="Times New Roman" panose="02020603050405020304" pitchFamily="18" charset="0"/>
              </a:rPr>
              <a:t>plating and </a:t>
            </a:r>
            <a:r>
              <a:rPr lang="en-US" sz="2400" dirty="0">
                <a:latin typeface="Times New Roman" panose="02020603050405020304" pitchFamily="18" charset="0"/>
                <a:cs typeface="Times New Roman" panose="02020603050405020304" pitchFamily="18" charset="0"/>
              </a:rPr>
              <a:t>painting.</a:t>
            </a:r>
          </a:p>
        </p:txBody>
      </p:sp>
    </p:spTree>
    <p:extLst>
      <p:ext uri="{BB962C8B-B14F-4D97-AF65-F5344CB8AC3E}">
        <p14:creationId xmlns:p14="http://schemas.microsoft.com/office/powerpoint/2010/main" val="63601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solidFill>
                  <a:srgbClr val="006699"/>
                </a:solidFill>
                <a:latin typeface="Arial"/>
                <a:cs typeface="Times New Roman" pitchFamily="18" charset="0"/>
              </a:rPr>
              <a:t>A .Shaping </a:t>
            </a:r>
            <a:r>
              <a:rPr lang="en-US" sz="3200" kern="0" dirty="0">
                <a:solidFill>
                  <a:srgbClr val="006699"/>
                </a:solidFill>
                <a:latin typeface="Arial"/>
                <a:cs typeface="Times New Roman" pitchFamily="18" charset="0"/>
              </a:rPr>
              <a:t>Processes</a:t>
            </a:r>
            <a:r>
              <a:rPr lang="en-US" sz="3200" kern="0" dirty="0">
                <a:solidFill>
                  <a:srgbClr val="006699"/>
                </a:solidFill>
                <a:latin typeface="Arial"/>
              </a:rPr>
              <a:t> – Four Categories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500" dirty="0">
                <a:latin typeface="Times New Roman" panose="02020603050405020304" pitchFamily="18" charset="0"/>
                <a:cs typeface="Times New Roman" panose="02020603050405020304" pitchFamily="18" charset="0"/>
              </a:rPr>
              <a:t>Most shape processing operations apply heat, </a:t>
            </a:r>
            <a:r>
              <a:rPr lang="en-US" sz="3500" dirty="0" smtClean="0">
                <a:latin typeface="Times New Roman" panose="02020603050405020304" pitchFamily="18" charset="0"/>
                <a:cs typeface="Times New Roman" panose="02020603050405020304" pitchFamily="18" charset="0"/>
              </a:rPr>
              <a:t>mechanical force </a:t>
            </a:r>
            <a:r>
              <a:rPr lang="en-US" sz="3500" dirty="0">
                <a:latin typeface="Times New Roman" panose="02020603050405020304" pitchFamily="18" charset="0"/>
                <a:cs typeface="Times New Roman" panose="02020603050405020304" pitchFamily="18" charset="0"/>
              </a:rPr>
              <a:t>or a combination of these to effect a change in geometry of the work material</a:t>
            </a:r>
            <a:endParaRPr lang="en-US" sz="3500" kern="0" dirty="0" smtClean="0">
              <a:solidFill>
                <a:srgbClr val="000000"/>
              </a:solidFill>
              <a:latin typeface="Times New Roman" panose="02020603050405020304" pitchFamily="18" charset="0"/>
              <a:cs typeface="Times New Roman" panose="02020603050405020304" pitchFamily="18" charset="0"/>
            </a:endParaRPr>
          </a:p>
          <a:p>
            <a:pPr marL="571500" indent="-571500" algn="just" fontAlgn="base">
              <a:spcAft>
                <a:spcPct val="0"/>
              </a:spcAft>
              <a:buClr>
                <a:srgbClr val="FF0066"/>
              </a:buClr>
              <a:buFont typeface="+mj-lt"/>
              <a:buAutoNum type="romanUcPeriod"/>
            </a:pPr>
            <a:r>
              <a:rPr lang="en-US" sz="3500" kern="0" dirty="0" smtClean="0">
                <a:solidFill>
                  <a:srgbClr val="000000"/>
                </a:solidFill>
                <a:latin typeface="Times New Roman" panose="02020603050405020304" pitchFamily="18" charset="0"/>
                <a:cs typeface="Times New Roman" panose="02020603050405020304" pitchFamily="18" charset="0"/>
              </a:rPr>
              <a:t> </a:t>
            </a:r>
            <a:r>
              <a:rPr lang="en-US" sz="3500" b="1" kern="0" dirty="0" smtClean="0">
                <a:solidFill>
                  <a:srgbClr val="FF0000"/>
                </a:solidFill>
                <a:latin typeface="Times New Roman" panose="02020603050405020304" pitchFamily="18" charset="0"/>
                <a:cs typeface="Times New Roman" panose="02020603050405020304" pitchFamily="18" charset="0"/>
              </a:rPr>
              <a:t>Solidification </a:t>
            </a:r>
            <a:r>
              <a:rPr lang="en-US" sz="3500" b="1" kern="0" dirty="0">
                <a:solidFill>
                  <a:srgbClr val="FF0000"/>
                </a:solidFill>
                <a:latin typeface="Times New Roman" panose="02020603050405020304" pitchFamily="18" charset="0"/>
                <a:cs typeface="Times New Roman" panose="02020603050405020304" pitchFamily="18" charset="0"/>
              </a:rPr>
              <a:t>processes </a:t>
            </a:r>
            <a:r>
              <a:rPr lang="en-US" sz="3500" kern="0" dirty="0">
                <a:solidFill>
                  <a:srgbClr val="000000"/>
                </a:solidFill>
                <a:latin typeface="Times New Roman" panose="02020603050405020304" pitchFamily="18" charset="0"/>
                <a:cs typeface="Times New Roman" panose="02020603050405020304" pitchFamily="18" charset="0"/>
              </a:rPr>
              <a:t>- starting material is a heated </a:t>
            </a:r>
            <a:r>
              <a:rPr lang="en-US" sz="3500" kern="0" dirty="0" smtClean="0">
                <a:solidFill>
                  <a:srgbClr val="000000"/>
                </a:solidFill>
                <a:latin typeface="Times New Roman" panose="02020603050405020304" pitchFamily="18" charset="0"/>
                <a:cs typeface="Times New Roman" panose="02020603050405020304" pitchFamily="18" charset="0"/>
              </a:rPr>
              <a:t>into liquid </a:t>
            </a:r>
            <a:r>
              <a:rPr lang="en-US" sz="3500" kern="0" dirty="0">
                <a:solidFill>
                  <a:srgbClr val="000000"/>
                </a:solidFill>
                <a:latin typeface="Times New Roman" panose="02020603050405020304" pitchFamily="18" charset="0"/>
                <a:cs typeface="Times New Roman" panose="02020603050405020304" pitchFamily="18" charset="0"/>
              </a:rPr>
              <a:t>or </a:t>
            </a:r>
            <a:r>
              <a:rPr lang="en-US" sz="3500" kern="0" dirty="0" smtClean="0">
                <a:solidFill>
                  <a:srgbClr val="000000"/>
                </a:solidFill>
                <a:latin typeface="Times New Roman" panose="02020603050405020304" pitchFamily="18" charset="0"/>
                <a:cs typeface="Times New Roman" panose="02020603050405020304" pitchFamily="18" charset="0"/>
              </a:rPr>
              <a:t>semifluid </a:t>
            </a:r>
            <a:endParaRPr lang="en-US" sz="3500" dirty="0">
              <a:solidFill>
                <a:prstClr val="black"/>
              </a:solidFill>
              <a:latin typeface="Times New Roman" panose="02020603050405020304" pitchFamily="18" charset="0"/>
              <a:cs typeface="Times New Roman" panose="02020603050405020304" pitchFamily="18" charset="0"/>
            </a:endParaRPr>
          </a:p>
          <a:p>
            <a:pPr marL="571500" indent="-571500" algn="just" fontAlgn="base">
              <a:spcAft>
                <a:spcPct val="0"/>
              </a:spcAft>
              <a:buClr>
                <a:srgbClr val="FF0066"/>
              </a:buClr>
              <a:buFont typeface="+mj-lt"/>
              <a:buAutoNum type="romanUcPeriod"/>
            </a:pPr>
            <a:r>
              <a:rPr lang="en-US" sz="3500" b="1" kern="0" dirty="0" smtClean="0">
                <a:solidFill>
                  <a:srgbClr val="FF0000"/>
                </a:solidFill>
                <a:latin typeface="Times New Roman" panose="02020603050405020304" pitchFamily="18" charset="0"/>
                <a:cs typeface="Times New Roman" panose="02020603050405020304" pitchFamily="18" charset="0"/>
              </a:rPr>
              <a:t>Particulate </a:t>
            </a:r>
            <a:r>
              <a:rPr lang="en-US" sz="3500" b="1" kern="0" dirty="0">
                <a:solidFill>
                  <a:srgbClr val="FF0000"/>
                </a:solidFill>
                <a:latin typeface="Times New Roman" panose="02020603050405020304" pitchFamily="18" charset="0"/>
                <a:cs typeface="Times New Roman" panose="02020603050405020304" pitchFamily="18" charset="0"/>
              </a:rPr>
              <a:t>processing </a:t>
            </a:r>
            <a:r>
              <a:rPr lang="en-US" sz="3500" kern="0" dirty="0">
                <a:solidFill>
                  <a:srgbClr val="000000"/>
                </a:solidFill>
                <a:latin typeface="Times New Roman" panose="02020603050405020304" pitchFamily="18" charset="0"/>
                <a:cs typeface="Times New Roman" panose="02020603050405020304" pitchFamily="18" charset="0"/>
              </a:rPr>
              <a:t>- starting material consists of </a:t>
            </a:r>
            <a:r>
              <a:rPr lang="en-US" sz="3500" kern="0" dirty="0" smtClean="0">
                <a:solidFill>
                  <a:srgbClr val="000000"/>
                </a:solidFill>
                <a:latin typeface="Times New Roman" panose="02020603050405020304" pitchFamily="18" charset="0"/>
                <a:cs typeface="Times New Roman" panose="02020603050405020304" pitchFamily="18" charset="0"/>
              </a:rPr>
              <a:t>powders</a:t>
            </a:r>
            <a:r>
              <a:rPr lang="en-US" sz="3500" dirty="0" smtClean="0">
                <a:solidFill>
                  <a:prstClr val="black"/>
                </a:solidFill>
                <a:latin typeface="Times New Roman" panose="02020603050405020304" pitchFamily="18" charset="0"/>
                <a:cs typeface="Times New Roman" panose="02020603050405020304" pitchFamily="18" charset="0"/>
              </a:rPr>
              <a:t>;</a:t>
            </a:r>
            <a:endParaRPr lang="en-US" sz="3500" kern="0" dirty="0">
              <a:solidFill>
                <a:srgbClr val="000000"/>
              </a:solidFill>
              <a:latin typeface="Times New Roman" panose="02020603050405020304" pitchFamily="18" charset="0"/>
              <a:cs typeface="Times New Roman" panose="02020603050405020304" pitchFamily="18" charset="0"/>
            </a:endParaRPr>
          </a:p>
          <a:p>
            <a:pPr marL="571500" indent="-571500" algn="just" fontAlgn="base">
              <a:spcAft>
                <a:spcPct val="0"/>
              </a:spcAft>
              <a:buClr>
                <a:srgbClr val="FF0066"/>
              </a:buClr>
              <a:buFont typeface="+mj-lt"/>
              <a:buAutoNum type="romanUcPeriod"/>
            </a:pPr>
            <a:r>
              <a:rPr lang="en-US" sz="3500" b="1" kern="0" dirty="0" smtClean="0">
                <a:solidFill>
                  <a:srgbClr val="FF0000"/>
                </a:solidFill>
                <a:latin typeface="Times New Roman" panose="02020603050405020304" pitchFamily="18" charset="0"/>
                <a:cs typeface="Times New Roman" panose="02020603050405020304" pitchFamily="18" charset="0"/>
              </a:rPr>
              <a:t>Deformation </a:t>
            </a:r>
            <a:r>
              <a:rPr lang="en-US" sz="3500" b="1" kern="0" dirty="0">
                <a:solidFill>
                  <a:srgbClr val="FF0000"/>
                </a:solidFill>
                <a:latin typeface="Times New Roman" panose="02020603050405020304" pitchFamily="18" charset="0"/>
                <a:cs typeface="Times New Roman" panose="02020603050405020304" pitchFamily="18" charset="0"/>
              </a:rPr>
              <a:t>processes </a:t>
            </a:r>
            <a:r>
              <a:rPr lang="en-US" sz="3500" kern="0" dirty="0">
                <a:solidFill>
                  <a:srgbClr val="000000"/>
                </a:solidFill>
                <a:latin typeface="Times New Roman" panose="02020603050405020304" pitchFamily="18" charset="0"/>
                <a:cs typeface="Times New Roman" panose="02020603050405020304" pitchFamily="18" charset="0"/>
              </a:rPr>
              <a:t>- starting material is a ductile solid (commonly </a:t>
            </a:r>
            <a:r>
              <a:rPr lang="en-US" sz="3500" kern="0" dirty="0" smtClean="0">
                <a:solidFill>
                  <a:srgbClr val="000000"/>
                </a:solidFill>
                <a:latin typeface="Times New Roman" panose="02020603050405020304" pitchFamily="18" charset="0"/>
                <a:cs typeface="Times New Roman" panose="02020603050405020304" pitchFamily="18" charset="0"/>
              </a:rPr>
              <a:t>metal)</a:t>
            </a:r>
            <a:endParaRPr lang="en-US" sz="3500" kern="0" dirty="0">
              <a:solidFill>
                <a:srgbClr val="000000"/>
              </a:solidFill>
              <a:latin typeface="Times New Roman" panose="02020603050405020304" pitchFamily="18" charset="0"/>
              <a:cs typeface="Times New Roman" panose="02020603050405020304" pitchFamily="18" charset="0"/>
            </a:endParaRPr>
          </a:p>
          <a:p>
            <a:pPr marL="571500" indent="-571500" algn="just" fontAlgn="base">
              <a:spcAft>
                <a:spcPct val="0"/>
              </a:spcAft>
              <a:buClr>
                <a:srgbClr val="FF0066"/>
              </a:buClr>
              <a:buFont typeface="+mj-lt"/>
              <a:buAutoNum type="romanUcPeriod"/>
            </a:pPr>
            <a:r>
              <a:rPr lang="en-US" sz="3500" b="1" kern="0" dirty="0" smtClean="0">
                <a:solidFill>
                  <a:srgbClr val="FF0000"/>
                </a:solidFill>
                <a:latin typeface="Times New Roman" panose="02020603050405020304" pitchFamily="18" charset="0"/>
                <a:cs typeface="Times New Roman" panose="02020603050405020304" pitchFamily="18" charset="0"/>
              </a:rPr>
              <a:t>Material </a:t>
            </a:r>
            <a:r>
              <a:rPr lang="en-US" sz="3500" b="1" kern="0" dirty="0">
                <a:solidFill>
                  <a:srgbClr val="FF0000"/>
                </a:solidFill>
                <a:latin typeface="Times New Roman" panose="02020603050405020304" pitchFamily="18" charset="0"/>
                <a:cs typeface="Times New Roman" panose="02020603050405020304" pitchFamily="18" charset="0"/>
              </a:rPr>
              <a:t>removal processes </a:t>
            </a:r>
            <a:r>
              <a:rPr lang="en-US" sz="3500" kern="0" dirty="0">
                <a:solidFill>
                  <a:srgbClr val="000000"/>
                </a:solidFill>
                <a:latin typeface="Times New Roman" panose="02020603050405020304" pitchFamily="18" charset="0"/>
                <a:cs typeface="Times New Roman" panose="02020603050405020304" pitchFamily="18" charset="0"/>
              </a:rPr>
              <a:t>- starting material is a ductile or brittle solid </a:t>
            </a:r>
          </a:p>
          <a:p>
            <a:endParaRPr lang="en-US" dirty="0"/>
          </a:p>
        </p:txBody>
      </p:sp>
    </p:spTree>
    <p:extLst>
      <p:ext uri="{BB962C8B-B14F-4D97-AF65-F5344CB8AC3E}">
        <p14:creationId xmlns:p14="http://schemas.microsoft.com/office/powerpoint/2010/main" val="45511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mj-lt"/>
              <a:buAutoNum type="romanUcPeriod"/>
            </a:pPr>
            <a:r>
              <a:rPr lang="en-US" sz="3200" kern="0" dirty="0">
                <a:solidFill>
                  <a:srgbClr val="006699"/>
                </a:solidFill>
                <a:latin typeface="Arial"/>
              </a:rPr>
              <a:t>Solidification Processes</a:t>
            </a:r>
            <a:endParaRPr lang="en-US" dirty="0"/>
          </a:p>
        </p:txBody>
      </p:sp>
      <p:sp>
        <p:nvSpPr>
          <p:cNvPr id="3" name="Content Placeholder 2"/>
          <p:cNvSpPr>
            <a:spLocks noGrp="1"/>
          </p:cNvSpPr>
          <p:nvPr>
            <p:ph idx="1"/>
          </p:nvPr>
        </p:nvSpPr>
        <p:spPr>
          <a:xfrm>
            <a:off x="457200" y="1265663"/>
            <a:ext cx="8229600" cy="4525963"/>
          </a:xfrm>
        </p:spPr>
        <p:txBody>
          <a:bodyPr/>
          <a:lstStyle/>
          <a:p>
            <a:r>
              <a:rPr lang="en-US" sz="2400" dirty="0" smtClean="0">
                <a:solidFill>
                  <a:prstClr val="black"/>
                </a:solidFill>
                <a:latin typeface="Times New Roman" panose="02020603050405020304" pitchFamily="18" charset="0"/>
                <a:cs typeface="Times New Roman" panose="02020603050405020304" pitchFamily="18" charset="0"/>
              </a:rPr>
              <a:t>In </a:t>
            </a:r>
            <a:r>
              <a:rPr lang="en-US" sz="2400" dirty="0">
                <a:solidFill>
                  <a:prstClr val="black"/>
                </a:solidFill>
                <a:latin typeface="Times New Roman" panose="02020603050405020304" pitchFamily="18" charset="0"/>
                <a:cs typeface="Times New Roman" panose="02020603050405020304" pitchFamily="18" charset="0"/>
              </a:rPr>
              <a:t>which the starting material is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heated </a:t>
            </a:r>
            <a:r>
              <a:rPr lang="en-US" sz="2400" dirty="0" smtClean="0">
                <a:solidFill>
                  <a:prstClr val="black"/>
                </a:solidFill>
                <a:latin typeface="Times New Roman" panose="02020603050405020304" pitchFamily="18" charset="0"/>
                <a:cs typeface="Times New Roman" panose="02020603050405020304" pitchFamily="18" charset="0"/>
              </a:rPr>
              <a:t>into liquid </a:t>
            </a:r>
            <a:r>
              <a:rPr lang="en-US" sz="2400" dirty="0">
                <a:solidFill>
                  <a:prstClr val="black"/>
                </a:solidFill>
                <a:latin typeface="Times New Roman" panose="02020603050405020304" pitchFamily="18" charset="0"/>
                <a:cs typeface="Times New Roman" panose="02020603050405020304" pitchFamily="18" charset="0"/>
              </a:rPr>
              <a:t>or semifluid that cools and solidifies to form the part geometry; </a:t>
            </a:r>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processes </a:t>
            </a:r>
            <a:r>
              <a:rPr lang="en-US" sz="2400" dirty="0" smtClean="0">
                <a:latin typeface="Times New Roman" panose="02020603050405020304" pitchFamily="18" charset="0"/>
                <a:cs typeface="Times New Roman" panose="02020603050405020304" pitchFamily="18" charset="0"/>
              </a:rPr>
              <a:t>that operate </a:t>
            </a:r>
            <a:r>
              <a:rPr lang="en-US" sz="2400" dirty="0">
                <a:latin typeface="Times New Roman" panose="02020603050405020304" pitchFamily="18" charset="0"/>
                <a:cs typeface="Times New Roman" panose="02020603050405020304" pitchFamily="18" charset="0"/>
              </a:rPr>
              <a:t>this way </a:t>
            </a:r>
            <a:r>
              <a:rPr lang="en-US" sz="2400" dirty="0" smtClean="0">
                <a:latin typeface="Times New Roman" panose="02020603050405020304" pitchFamily="18" charset="0"/>
                <a:cs typeface="Times New Roman" panose="02020603050405020304" pitchFamily="18" charset="0"/>
              </a:rPr>
              <a:t>are casting.</a:t>
            </a:r>
            <a:endParaRPr lang="en-US" sz="2400" kern="0" dirty="0">
              <a:solidFill>
                <a:srgbClr val="000000"/>
              </a:solidFill>
              <a:latin typeface="Times New Roman" panose="02020603050405020304" pitchFamily="18" charset="0"/>
              <a:cs typeface="Times New Roman" panose="02020603050405020304" pitchFamily="18" charset="0"/>
            </a:endParaRPr>
          </a:p>
          <a:p>
            <a:pPr lvl="0" fontAlgn="base">
              <a:spcAft>
                <a:spcPct val="0"/>
              </a:spcAft>
              <a:buClr>
                <a:srgbClr val="FF0066"/>
              </a:buClr>
              <a:buFont typeface="Wingdings" pitchFamily="2" charset="2"/>
              <a:buChar char="§"/>
            </a:pPr>
            <a:r>
              <a:rPr lang="en-US" sz="2400" kern="0" dirty="0">
                <a:solidFill>
                  <a:srgbClr val="000000"/>
                </a:solidFill>
                <a:latin typeface="Times New Roman" panose="02020603050405020304" pitchFamily="18" charset="0"/>
                <a:cs typeface="Times New Roman" panose="02020603050405020304" pitchFamily="18" charset="0"/>
              </a:rPr>
              <a:t>Casting process at left and casting product at right</a:t>
            </a:r>
          </a:p>
          <a:p>
            <a:endParaRPr lang="en-US" dirty="0"/>
          </a:p>
        </p:txBody>
      </p:sp>
      <p:pic>
        <p:nvPicPr>
          <p:cNvPr id="4" name="Picture 6" descr="F01-05-1"/>
          <p:cNvPicPr>
            <a:picLocks noChangeAspect="1" noChangeArrowheads="1"/>
          </p:cNvPicPr>
          <p:nvPr/>
        </p:nvPicPr>
        <p:blipFill>
          <a:blip r:embed="rId2" cstate="print"/>
          <a:srcRect/>
          <a:stretch>
            <a:fillRect/>
          </a:stretch>
        </p:blipFill>
        <p:spPr bwMode="auto">
          <a:xfrm>
            <a:off x="338254" y="3796990"/>
            <a:ext cx="4419600" cy="2665413"/>
          </a:xfrm>
          <a:prstGeom prst="rect">
            <a:avLst/>
          </a:prstGeom>
          <a:noFill/>
        </p:spPr>
      </p:pic>
      <p:pic>
        <p:nvPicPr>
          <p:cNvPr id="5" name="Picture 5" descr="F01-05-2"/>
          <p:cNvPicPr>
            <a:picLocks noChangeAspect="1" noChangeArrowheads="1"/>
          </p:cNvPicPr>
          <p:nvPr/>
        </p:nvPicPr>
        <p:blipFill>
          <a:blip r:embed="rId3" cstate="print"/>
          <a:srcRect/>
          <a:stretch>
            <a:fillRect/>
          </a:stretch>
        </p:blipFill>
        <p:spPr bwMode="auto">
          <a:xfrm>
            <a:off x="5451088" y="3796990"/>
            <a:ext cx="2971800" cy="2555875"/>
          </a:xfrm>
          <a:prstGeom prst="rect">
            <a:avLst/>
          </a:prstGeom>
          <a:noFill/>
        </p:spPr>
      </p:pic>
    </p:spTree>
    <p:extLst>
      <p:ext uri="{BB962C8B-B14F-4D97-AF65-F5344CB8AC3E}">
        <p14:creationId xmlns:p14="http://schemas.microsoft.com/office/powerpoint/2010/main" val="157828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solidFill>
                  <a:srgbClr val="006699"/>
                </a:solidFill>
                <a:latin typeface="Arial"/>
              </a:rPr>
              <a:t>II Particulate </a:t>
            </a:r>
            <a:r>
              <a:rPr lang="en-US" sz="3200" kern="0" dirty="0">
                <a:solidFill>
                  <a:srgbClr val="006699"/>
                </a:solidFill>
                <a:latin typeface="Arial"/>
              </a:rPr>
              <a:t>Processing</a:t>
            </a:r>
            <a:endParaRPr lang="en-US" dirty="0"/>
          </a:p>
        </p:txBody>
      </p:sp>
      <p:sp>
        <p:nvSpPr>
          <p:cNvPr id="3" name="Content Placeholder 2"/>
          <p:cNvSpPr>
            <a:spLocks noGrp="1"/>
          </p:cNvSpPr>
          <p:nvPr>
            <p:ph idx="1"/>
          </p:nvPr>
        </p:nvSpPr>
        <p:spPr>
          <a:xfrm>
            <a:off x="457200" y="1209907"/>
            <a:ext cx="8229600" cy="4525963"/>
          </a:xfrm>
        </p:spPr>
        <p:txBody>
          <a:bodyPr/>
          <a:lstStyle/>
          <a:p>
            <a:pPr lvl="0" fontAlgn="base">
              <a:spcAft>
                <a:spcPct val="0"/>
              </a:spcAft>
              <a:buClr>
                <a:srgbClr val="FF0066"/>
              </a:buClr>
              <a:buFont typeface="Wingdings" pitchFamily="2" charset="2"/>
              <a:buChar char="§"/>
            </a:pPr>
            <a:r>
              <a:rPr lang="en-US" sz="2400" dirty="0" smtClean="0">
                <a:solidFill>
                  <a:prstClr val="black"/>
                </a:solidFill>
                <a:latin typeface="Times New Roman" panose="02020603050405020304" pitchFamily="18" charset="0"/>
                <a:cs typeface="Times New Roman" panose="02020603050405020304" pitchFamily="18" charset="0"/>
              </a:rPr>
              <a:t>In </a:t>
            </a:r>
            <a:r>
              <a:rPr lang="en-US" sz="2400" dirty="0">
                <a:solidFill>
                  <a:prstClr val="black"/>
                </a:solidFill>
                <a:latin typeface="Times New Roman" panose="02020603050405020304" pitchFamily="18" charset="0"/>
                <a:cs typeface="Times New Roman" panose="02020603050405020304" pitchFamily="18" charset="0"/>
              </a:rPr>
              <a:t>which the starting material is a powder, and the powders are formed and heated into the desired geometry</a:t>
            </a:r>
            <a:endParaRPr lang="en-US" sz="2400" kern="0" dirty="0" smtClean="0">
              <a:solidFill>
                <a:srgbClr val="000000"/>
              </a:solidFill>
              <a:latin typeface="Times New Roman" panose="02020603050405020304" pitchFamily="18" charset="0"/>
              <a:cs typeface="Times New Roman" panose="02020603050405020304" pitchFamily="18" charset="0"/>
            </a:endParaRPr>
          </a:p>
          <a:p>
            <a:pPr lvl="0" fontAlgn="base">
              <a:spcAft>
                <a:spcPct val="0"/>
              </a:spcAft>
              <a:buClr>
                <a:srgbClr val="FF0066"/>
              </a:buClr>
              <a:buFont typeface="Wingdings" pitchFamily="2" charset="2"/>
              <a:buChar char="§"/>
            </a:pPr>
            <a:r>
              <a:rPr lang="en-US" sz="2400" kern="0" dirty="0" smtClean="0">
                <a:solidFill>
                  <a:srgbClr val="000000"/>
                </a:solidFill>
                <a:latin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cs typeface="Times New Roman" panose="02020603050405020304" pitchFamily="18" charset="0"/>
              </a:rPr>
              <a:t>1) Starting materials are metal or ceramic powders, which are (2) pressed and (3) sintered </a:t>
            </a:r>
          </a:p>
          <a:p>
            <a:endParaRPr lang="en-US" dirty="0"/>
          </a:p>
        </p:txBody>
      </p:sp>
      <p:pic>
        <p:nvPicPr>
          <p:cNvPr id="4" name="Picture 7" descr="F01_06"/>
          <p:cNvPicPr>
            <a:picLocks noChangeAspect="1" noChangeArrowheads="1"/>
          </p:cNvPicPr>
          <p:nvPr/>
        </p:nvPicPr>
        <p:blipFill>
          <a:blip r:embed="rId2" cstate="print"/>
          <a:srcRect/>
          <a:stretch>
            <a:fillRect/>
          </a:stretch>
        </p:blipFill>
        <p:spPr bwMode="auto">
          <a:xfrm>
            <a:off x="1600200" y="3048000"/>
            <a:ext cx="6019800" cy="3028950"/>
          </a:xfrm>
          <a:prstGeom prst="rect">
            <a:avLst/>
          </a:prstGeom>
          <a:noFill/>
        </p:spPr>
      </p:pic>
    </p:spTree>
    <p:extLst>
      <p:ext uri="{BB962C8B-B14F-4D97-AF65-F5344CB8AC3E}">
        <p14:creationId xmlns:p14="http://schemas.microsoft.com/office/powerpoint/2010/main" val="154011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86" y="22303"/>
            <a:ext cx="8229600" cy="1143000"/>
          </a:xfrm>
        </p:spPr>
        <p:txBody>
          <a:bodyPr/>
          <a:lstStyle/>
          <a:p>
            <a:r>
              <a:rPr lang="en-US" sz="3200" kern="0" dirty="0" smtClean="0">
                <a:solidFill>
                  <a:srgbClr val="006699"/>
                </a:solidFill>
                <a:latin typeface="Arial"/>
              </a:rPr>
              <a:t>III Deformation </a:t>
            </a:r>
            <a:r>
              <a:rPr lang="en-US" sz="3200" kern="0" dirty="0">
                <a:solidFill>
                  <a:srgbClr val="006699"/>
                </a:solidFill>
                <a:latin typeface="Arial"/>
              </a:rPr>
              <a:t>Processes</a:t>
            </a:r>
            <a:endParaRPr lang="en-US" dirty="0"/>
          </a:p>
        </p:txBody>
      </p:sp>
      <p:sp>
        <p:nvSpPr>
          <p:cNvPr id="3" name="Content Placeholder 2"/>
          <p:cNvSpPr>
            <a:spLocks noGrp="1"/>
          </p:cNvSpPr>
          <p:nvPr>
            <p:ph idx="1"/>
          </p:nvPr>
        </p:nvSpPr>
        <p:spPr>
          <a:xfrm>
            <a:off x="234176" y="808464"/>
            <a:ext cx="8524177"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starting work part is shaped by the </a:t>
            </a:r>
            <a:r>
              <a:rPr lang="en-US" sz="2400" dirty="0" smtClean="0">
                <a:latin typeface="Times New Roman" panose="02020603050405020304" pitchFamily="18" charset="0"/>
                <a:cs typeface="Times New Roman" panose="02020603050405020304" pitchFamily="18" charset="0"/>
              </a:rPr>
              <a:t>application of </a:t>
            </a:r>
            <a:r>
              <a:rPr lang="en-US" sz="2400" dirty="0">
                <a:latin typeface="Times New Roman" panose="02020603050405020304" pitchFamily="18" charset="0"/>
                <a:cs typeface="Times New Roman" panose="02020603050405020304" pitchFamily="18" charset="0"/>
              </a:rPr>
              <a:t>forces that exceed the yield strength of the material.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material to be </a:t>
            </a:r>
            <a:r>
              <a:rPr lang="en-US" sz="2400" dirty="0" smtClean="0">
                <a:latin typeface="Times New Roman" panose="02020603050405020304" pitchFamily="18" charset="0"/>
                <a:cs typeface="Times New Roman" panose="02020603050405020304" pitchFamily="18" charset="0"/>
              </a:rPr>
              <a:t>formed in </a:t>
            </a:r>
            <a:r>
              <a:rPr lang="en-US" sz="2400" dirty="0">
                <a:latin typeface="Times New Roman" panose="02020603050405020304" pitchFamily="18" charset="0"/>
                <a:cs typeface="Times New Roman" panose="02020603050405020304" pitchFamily="18" charset="0"/>
              </a:rPr>
              <a:t>this way, it must be </a:t>
            </a:r>
            <a:r>
              <a:rPr lang="en-US" sz="2400" dirty="0" smtClean="0">
                <a:latin typeface="Times New Roman" panose="02020603050405020304" pitchFamily="18" charset="0"/>
                <a:cs typeface="Times New Roman" panose="02020603050405020304" pitchFamily="18" charset="0"/>
              </a:rPr>
              <a:t>sufficiently </a:t>
            </a:r>
            <a:r>
              <a:rPr lang="en-US" sz="2400" dirty="0">
                <a:latin typeface="Times New Roman" panose="02020603050405020304" pitchFamily="18" charset="0"/>
                <a:cs typeface="Times New Roman" panose="02020603050405020304" pitchFamily="18" charset="0"/>
              </a:rPr>
              <a:t>ductile to avoid fracture during deformation.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To increase </a:t>
            </a:r>
            <a:r>
              <a:rPr lang="en-US" sz="2400" dirty="0">
                <a:latin typeface="Times New Roman" panose="02020603050405020304" pitchFamily="18" charset="0"/>
                <a:cs typeface="Times New Roman" panose="02020603050405020304" pitchFamily="18" charset="0"/>
              </a:rPr>
              <a:t>ductility (and for other reasons), the work material is often heated </a:t>
            </a:r>
            <a:r>
              <a:rPr lang="en-US" sz="2400" dirty="0" smtClean="0">
                <a:latin typeface="Times New Roman" panose="02020603050405020304" pitchFamily="18" charset="0"/>
                <a:cs typeface="Times New Roman" panose="02020603050405020304" pitchFamily="18" charset="0"/>
              </a:rPr>
              <a:t>before forming </a:t>
            </a:r>
            <a:r>
              <a:rPr lang="en-US" sz="2400" dirty="0">
                <a:latin typeface="Times New Roman" panose="02020603050405020304" pitchFamily="18" charset="0"/>
                <a:cs typeface="Times New Roman" panose="02020603050405020304" pitchFamily="18" charset="0"/>
              </a:rPr>
              <a:t>to a temperature below the melting point. Deformation processes are </a:t>
            </a:r>
            <a:r>
              <a:rPr lang="en-US" sz="2400" dirty="0" smtClean="0">
                <a:latin typeface="Times New Roman" panose="02020603050405020304" pitchFamily="18" charset="0"/>
                <a:cs typeface="Times New Roman" panose="02020603050405020304" pitchFamily="18" charset="0"/>
              </a:rPr>
              <a:t>associated most </a:t>
            </a:r>
            <a:r>
              <a:rPr lang="en-US" sz="2400" dirty="0">
                <a:latin typeface="Times New Roman" panose="02020603050405020304" pitchFamily="18" charset="0"/>
                <a:cs typeface="Times New Roman" panose="02020603050405020304" pitchFamily="18" charset="0"/>
              </a:rPr>
              <a:t>closely with metalworking and include operations such as </a:t>
            </a:r>
            <a:r>
              <a:rPr lang="en-US" sz="2400" b="1" i="1" dirty="0">
                <a:latin typeface="Times New Roman" panose="02020603050405020304" pitchFamily="18" charset="0"/>
                <a:cs typeface="Times New Roman" panose="02020603050405020304" pitchFamily="18" charset="0"/>
              </a:rPr>
              <a:t>forging </a:t>
            </a:r>
            <a:r>
              <a:rPr lang="en-US" sz="2400" dirty="0">
                <a:latin typeface="Times New Roman" panose="02020603050405020304" pitchFamily="18" charset="0"/>
                <a:cs typeface="Times New Roman" panose="02020603050405020304" pitchFamily="18" charset="0"/>
              </a:rPr>
              <a:t>and</a:t>
            </a:r>
          </a:p>
          <a:p>
            <a:pPr marL="0" indent="0">
              <a:buNone/>
            </a:pPr>
            <a:r>
              <a:rPr lang="en-US" sz="2400" b="1" i="1" dirty="0">
                <a:latin typeface="Times New Roman" panose="02020603050405020304" pitchFamily="18" charset="0"/>
                <a:cs typeface="Times New Roman" panose="02020603050405020304" pitchFamily="18" charset="0"/>
              </a:rPr>
              <a:t>extrusion</a:t>
            </a:r>
            <a:r>
              <a:rPr lang="en-US" sz="2400" dirty="0">
                <a:latin typeface="Times New Roman" panose="02020603050405020304" pitchFamily="18" charset="0"/>
                <a:cs typeface="Times New Roman" panose="02020603050405020304" pitchFamily="18" charset="0"/>
              </a:rPr>
              <a:t>, shown in </a:t>
            </a:r>
            <a:r>
              <a:rPr lang="en-US" sz="2400" dirty="0" smtClean="0">
                <a:latin typeface="Times New Roman" panose="02020603050405020304" pitchFamily="18" charset="0"/>
                <a:cs typeface="Times New Roman" panose="02020603050405020304" pitchFamily="18" charset="0"/>
              </a:rPr>
              <a:t>Figure</a:t>
            </a:r>
            <a:r>
              <a:rPr lang="en-US" sz="2400" kern="0" dirty="0" smtClean="0">
                <a:solidFill>
                  <a:srgbClr val="000000"/>
                </a:solidFill>
                <a:latin typeface="Times New Roman" panose="02020603050405020304" pitchFamily="18" charset="0"/>
                <a:cs typeface="Times New Roman" panose="02020603050405020304" pitchFamily="18" charset="0"/>
              </a:rPr>
              <a:t>: </a:t>
            </a:r>
            <a:r>
              <a:rPr lang="en-US" sz="2400" kern="0" dirty="0">
                <a:solidFill>
                  <a:srgbClr val="000000"/>
                </a:solidFill>
                <a:latin typeface="Times New Roman" panose="02020603050405020304" pitchFamily="18" charset="0"/>
                <a:cs typeface="Times New Roman" panose="02020603050405020304" pitchFamily="18" charset="0"/>
              </a:rPr>
              <a:t>(a) forging and (b) extrusion</a:t>
            </a:r>
          </a:p>
          <a:p>
            <a:endParaRPr lang="en-US" dirty="0"/>
          </a:p>
        </p:txBody>
      </p:sp>
      <p:pic>
        <p:nvPicPr>
          <p:cNvPr id="4" name="Picture 7" descr="F01_07"/>
          <p:cNvPicPr>
            <a:picLocks noChangeAspect="1" noChangeArrowheads="1"/>
          </p:cNvPicPr>
          <p:nvPr/>
        </p:nvPicPr>
        <p:blipFill>
          <a:blip r:embed="rId2" cstate="print"/>
          <a:srcRect/>
          <a:stretch>
            <a:fillRect/>
          </a:stretch>
        </p:blipFill>
        <p:spPr bwMode="auto">
          <a:xfrm>
            <a:off x="1313986" y="4393580"/>
            <a:ext cx="6324600" cy="2274849"/>
          </a:xfrm>
          <a:prstGeom prst="rect">
            <a:avLst/>
          </a:prstGeom>
          <a:noFill/>
        </p:spPr>
      </p:pic>
    </p:spTree>
    <p:extLst>
      <p:ext uri="{BB962C8B-B14F-4D97-AF65-F5344CB8AC3E}">
        <p14:creationId xmlns:p14="http://schemas.microsoft.com/office/powerpoint/2010/main" val="100569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58455" y="213306"/>
            <a:ext cx="6858000" cy="506016"/>
          </a:xfrm>
        </p:spPr>
        <p:txBody>
          <a:bodyPr>
            <a:normAutofit fontScale="90000"/>
          </a:bodyPr>
          <a:lstStyle/>
          <a:p>
            <a:pPr eaLnBrk="1" hangingPunct="1"/>
            <a:r>
              <a:rPr lang="en-US" dirty="0" smtClean="0"/>
              <a:t>Forming and Metalworking Processes</a:t>
            </a:r>
          </a:p>
        </p:txBody>
      </p:sp>
      <p:sp>
        <p:nvSpPr>
          <p:cNvPr id="18435" name="Text Box 4"/>
          <p:cNvSpPr txBox="1">
            <a:spLocks noChangeArrowheads="1"/>
          </p:cNvSpPr>
          <p:nvPr/>
        </p:nvSpPr>
        <p:spPr bwMode="auto">
          <a:xfrm>
            <a:off x="1208836" y="728366"/>
            <a:ext cx="6454094" cy="830997"/>
          </a:xfrm>
          <a:prstGeom prst="rect">
            <a:avLst/>
          </a:prstGeom>
          <a:noFill/>
          <a:ln w="9525">
            <a:noFill/>
            <a:miter lim="800000"/>
            <a:headEnd/>
            <a:tailEnd/>
          </a:ln>
        </p:spPr>
        <p:txBody>
          <a:bodyPr wrap="square">
            <a:spAutoFit/>
          </a:bodyPr>
          <a:lstStyle/>
          <a:p>
            <a:pPr>
              <a:spcBef>
                <a:spcPct val="50000"/>
              </a:spcBef>
            </a:pPr>
            <a:r>
              <a:rPr lang="en-US" sz="2400" dirty="0">
                <a:solidFill>
                  <a:srgbClr val="CC0000"/>
                </a:solidFill>
                <a:latin typeface="Times New Roman" panose="02020603050405020304" pitchFamily="18" charset="0"/>
                <a:cs typeface="Times New Roman" panose="02020603050405020304" pitchFamily="18" charset="0"/>
              </a:rPr>
              <a:t>Rolling</a:t>
            </a:r>
            <a:r>
              <a:rPr lang="en-US" sz="2400" dirty="0">
                <a:solidFill>
                  <a:prstClr val="black"/>
                </a:solidFill>
                <a:latin typeface="Times New Roman" panose="02020603050405020304" pitchFamily="18" charset="0"/>
                <a:cs typeface="Times New Roman" panose="02020603050405020304" pitchFamily="18" charset="0"/>
              </a:rPr>
              <a:t> – Material passes through a series of rollers, reducing its thickness with each pass </a:t>
            </a:r>
          </a:p>
        </p:txBody>
      </p:sp>
      <p:sp>
        <p:nvSpPr>
          <p:cNvPr id="87046" name="Rectangle 6"/>
          <p:cNvSpPr>
            <a:spLocks noChangeArrowheads="1"/>
          </p:cNvSpPr>
          <p:nvPr/>
        </p:nvSpPr>
        <p:spPr bwMode="auto">
          <a:xfrm>
            <a:off x="1193980" y="1536146"/>
            <a:ext cx="6318647" cy="830997"/>
          </a:xfrm>
          <a:prstGeom prst="rect">
            <a:avLst/>
          </a:prstGeom>
          <a:noFill/>
          <a:ln w="9525">
            <a:noFill/>
            <a:miter lim="800000"/>
            <a:headEnd/>
            <a:tailEnd/>
          </a:ln>
        </p:spPr>
        <p:txBody>
          <a:bodyPr>
            <a:spAutoFit/>
          </a:bodyPr>
          <a:lstStyle/>
          <a:p>
            <a:pPr>
              <a:spcBef>
                <a:spcPct val="50000"/>
              </a:spcBef>
            </a:pPr>
            <a:r>
              <a:rPr lang="en-US" sz="2400" dirty="0">
                <a:solidFill>
                  <a:srgbClr val="CC0000"/>
                </a:solidFill>
                <a:latin typeface="Times New Roman" panose="02020603050405020304" pitchFamily="18" charset="0"/>
                <a:cs typeface="Times New Roman" panose="02020603050405020304" pitchFamily="18" charset="0"/>
              </a:rPr>
              <a:t>Forging</a:t>
            </a:r>
            <a:r>
              <a:rPr lang="en-US" sz="2400" dirty="0">
                <a:solidFill>
                  <a:prstClr val="black"/>
                </a:solidFill>
                <a:latin typeface="Times New Roman" panose="02020603050405020304" pitchFamily="18" charset="0"/>
                <a:cs typeface="Times New Roman" panose="02020603050405020304" pitchFamily="18" charset="0"/>
              </a:rPr>
              <a:t> – Material is shaped by the controlled application of force </a:t>
            </a:r>
          </a:p>
        </p:txBody>
      </p:sp>
      <p:pic>
        <p:nvPicPr>
          <p:cNvPr id="18437" name="Picture 7"/>
          <p:cNvPicPr>
            <a:picLocks noChangeAspect="1" noChangeArrowheads="1"/>
          </p:cNvPicPr>
          <p:nvPr/>
        </p:nvPicPr>
        <p:blipFill>
          <a:blip r:embed="rId3"/>
          <a:srcRect/>
          <a:stretch>
            <a:fillRect/>
          </a:stretch>
        </p:blipFill>
        <p:spPr bwMode="auto">
          <a:xfrm>
            <a:off x="4875424" y="4110042"/>
            <a:ext cx="2019300" cy="2095888"/>
          </a:xfrm>
          <a:prstGeom prst="rect">
            <a:avLst/>
          </a:prstGeom>
          <a:noFill/>
          <a:ln w="9525">
            <a:noFill/>
            <a:miter lim="800000"/>
            <a:headEnd/>
            <a:tailEnd/>
          </a:ln>
        </p:spPr>
      </p:pic>
      <p:pic>
        <p:nvPicPr>
          <p:cNvPr id="18438" name="Picture 8"/>
          <p:cNvPicPr>
            <a:picLocks noChangeAspect="1" noChangeArrowheads="1"/>
          </p:cNvPicPr>
          <p:nvPr/>
        </p:nvPicPr>
        <p:blipFill>
          <a:blip r:embed="rId4"/>
          <a:srcRect/>
          <a:stretch>
            <a:fillRect/>
          </a:stretch>
        </p:blipFill>
        <p:spPr bwMode="auto">
          <a:xfrm>
            <a:off x="458684" y="4110041"/>
            <a:ext cx="1977628" cy="2102861"/>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1135658" y="2320976"/>
            <a:ext cx="6376969" cy="938865"/>
          </a:xfrm>
          <a:prstGeom prst="rect">
            <a:avLst/>
          </a:prstGeom>
        </p:spPr>
      </p:pic>
      <p:pic>
        <p:nvPicPr>
          <p:cNvPr id="3" name="Picture 2"/>
          <p:cNvPicPr>
            <a:picLocks noChangeAspect="1"/>
          </p:cNvPicPr>
          <p:nvPr/>
        </p:nvPicPr>
        <p:blipFill>
          <a:blip r:embed="rId6"/>
          <a:stretch>
            <a:fillRect/>
          </a:stretch>
        </p:blipFill>
        <p:spPr>
          <a:xfrm>
            <a:off x="920901" y="3171176"/>
            <a:ext cx="6462320" cy="938865"/>
          </a:xfrm>
          <a:prstGeom prst="rect">
            <a:avLst/>
          </a:prstGeom>
        </p:spPr>
      </p:pic>
      <p:pic>
        <p:nvPicPr>
          <p:cNvPr id="4" name="Picture 3"/>
          <p:cNvPicPr>
            <a:picLocks noChangeAspect="1"/>
          </p:cNvPicPr>
          <p:nvPr/>
        </p:nvPicPr>
        <p:blipFill>
          <a:blip r:embed="rId7"/>
          <a:stretch>
            <a:fillRect/>
          </a:stretch>
        </p:blipFill>
        <p:spPr>
          <a:xfrm>
            <a:off x="2753683" y="4110041"/>
            <a:ext cx="2011854" cy="2102861"/>
          </a:xfrm>
          <a:prstGeom prst="rect">
            <a:avLst/>
          </a:prstGeom>
        </p:spPr>
      </p:pic>
      <p:pic>
        <p:nvPicPr>
          <p:cNvPr id="5" name="Picture 4"/>
          <p:cNvPicPr>
            <a:picLocks noChangeAspect="1"/>
          </p:cNvPicPr>
          <p:nvPr/>
        </p:nvPicPr>
        <p:blipFill>
          <a:blip r:embed="rId8"/>
          <a:stretch>
            <a:fillRect/>
          </a:stretch>
        </p:blipFill>
        <p:spPr>
          <a:xfrm>
            <a:off x="7095286" y="4110041"/>
            <a:ext cx="1847248" cy="2102861"/>
          </a:xfrm>
          <a:prstGeom prst="rect">
            <a:avLst/>
          </a:prstGeom>
        </p:spPr>
      </p:pic>
    </p:spTree>
    <p:extLst>
      <p:ext uri="{BB962C8B-B14F-4D97-AF65-F5344CB8AC3E}">
        <p14:creationId xmlns:p14="http://schemas.microsoft.com/office/powerpoint/2010/main" val="252708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672"/>
            <a:ext cx="8229600" cy="706669"/>
          </a:xfrm>
        </p:spPr>
        <p:txBody>
          <a:bodyPr/>
          <a:lstStyle/>
          <a:p>
            <a:r>
              <a:rPr lang="en-US" sz="3200" kern="0" dirty="0" smtClean="0">
                <a:solidFill>
                  <a:srgbClr val="006699"/>
                </a:solidFill>
                <a:latin typeface="Arial"/>
              </a:rPr>
              <a:t>IV Material </a:t>
            </a:r>
            <a:r>
              <a:rPr lang="en-US" sz="3200" kern="0" dirty="0">
                <a:solidFill>
                  <a:srgbClr val="006699"/>
                </a:solidFill>
                <a:latin typeface="Arial"/>
              </a:rPr>
              <a:t>Removal Processes</a:t>
            </a:r>
            <a:endParaRPr lang="en-US" dirty="0"/>
          </a:p>
        </p:txBody>
      </p:sp>
      <p:sp>
        <p:nvSpPr>
          <p:cNvPr id="3" name="Content Placeholder 2"/>
          <p:cNvSpPr>
            <a:spLocks noGrp="1"/>
          </p:cNvSpPr>
          <p:nvPr>
            <p:ph idx="1"/>
          </p:nvPr>
        </p:nvSpPr>
        <p:spPr>
          <a:xfrm>
            <a:off x="457200" y="715112"/>
            <a:ext cx="8229600" cy="4525963"/>
          </a:xfrm>
        </p:spPr>
        <p:txBody>
          <a:bodyPr/>
          <a:lstStyle/>
          <a:p>
            <a:r>
              <a:rPr lang="en-US" sz="2800" dirty="0" smtClean="0">
                <a:latin typeface="Times New Roman" panose="02020603050405020304" pitchFamily="18" charset="0"/>
                <a:cs typeface="Times New Roman" panose="02020603050405020304" pitchFamily="18" charset="0"/>
              </a:rPr>
              <a:t>These </a:t>
            </a:r>
            <a:r>
              <a:rPr lang="en-US" sz="2800" dirty="0">
                <a:latin typeface="Times New Roman" panose="02020603050405020304" pitchFamily="18" charset="0"/>
                <a:cs typeface="Times New Roman" panose="02020603050405020304" pitchFamily="18" charset="0"/>
              </a:rPr>
              <a:t>operations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remove excess material from </a:t>
            </a:r>
            <a:r>
              <a:rPr lang="en-US" sz="2800" dirty="0" smtClean="0">
                <a:latin typeface="Times New Roman" panose="02020603050405020304" pitchFamily="18" charset="0"/>
                <a:cs typeface="Times New Roman" panose="02020603050405020304" pitchFamily="18" charset="0"/>
              </a:rPr>
              <a:t>the starting </a:t>
            </a:r>
            <a:r>
              <a:rPr lang="en-US" sz="2800" dirty="0">
                <a:latin typeface="Times New Roman" panose="02020603050405020304" pitchFamily="18" charset="0"/>
                <a:cs typeface="Times New Roman" panose="02020603050405020304" pitchFamily="18" charset="0"/>
              </a:rPr>
              <a:t>workpiece so that the resulting shape is the desired </a:t>
            </a:r>
            <a:r>
              <a:rPr lang="en-US" sz="2800" dirty="0" smtClean="0">
                <a:latin typeface="Times New Roman" panose="02020603050405020304" pitchFamily="18" charset="0"/>
                <a:cs typeface="Times New Roman" panose="02020603050405020304" pitchFamily="18" charset="0"/>
              </a:rPr>
              <a:t>geometry.</a:t>
            </a:r>
          </a:p>
          <a:p>
            <a:r>
              <a:rPr lang="en-US" sz="2800" dirty="0" smtClean="0">
                <a:latin typeface="Times New Roman" panose="02020603050405020304" pitchFamily="18" charset="0"/>
                <a:cs typeface="Times New Roman" panose="02020603050405020304" pitchFamily="18" charset="0"/>
              </a:rPr>
              <a:t>The most important </a:t>
            </a:r>
            <a:r>
              <a:rPr lang="en-US" sz="2800" dirty="0">
                <a:latin typeface="Times New Roman" panose="02020603050405020304" pitchFamily="18" charset="0"/>
                <a:cs typeface="Times New Roman" panose="02020603050405020304" pitchFamily="18" charset="0"/>
              </a:rPr>
              <a:t>processes in this category are </a:t>
            </a:r>
            <a:r>
              <a:rPr lang="en-US" sz="2800" b="1" i="1" dirty="0">
                <a:latin typeface="Times New Roman" panose="02020603050405020304" pitchFamily="18" charset="0"/>
                <a:cs typeface="Times New Roman" panose="02020603050405020304" pitchFamily="18" charset="0"/>
              </a:rPr>
              <a:t>machining </a:t>
            </a:r>
            <a:r>
              <a:rPr lang="en-US" sz="2800" dirty="0">
                <a:latin typeface="Times New Roman" panose="02020603050405020304" pitchFamily="18" charset="0"/>
                <a:cs typeface="Times New Roman" panose="02020603050405020304" pitchFamily="18" charset="0"/>
              </a:rPr>
              <a:t>operations such </a:t>
            </a:r>
            <a:r>
              <a:rPr lang="en-US" sz="2800" dirty="0" smtClean="0">
                <a:latin typeface="Times New Roman" panose="02020603050405020304" pitchFamily="18" charset="0"/>
                <a:cs typeface="Times New Roman" panose="02020603050405020304" pitchFamily="18" charset="0"/>
              </a:rPr>
              <a:t>as  </a:t>
            </a:r>
            <a:r>
              <a:rPr lang="en-US" sz="2800" kern="0" dirty="0" smtClean="0">
                <a:solidFill>
                  <a:srgbClr val="000000"/>
                </a:solidFill>
                <a:latin typeface="Times New Roman" panose="02020603050405020304" pitchFamily="18" charset="0"/>
                <a:cs typeface="Times New Roman" panose="02020603050405020304" pitchFamily="18" charset="0"/>
              </a:rPr>
              <a:t>(</a:t>
            </a:r>
            <a:r>
              <a:rPr lang="en-US" sz="2800" kern="0" dirty="0">
                <a:solidFill>
                  <a:srgbClr val="000000"/>
                </a:solidFill>
                <a:latin typeface="Times New Roman" panose="02020603050405020304" pitchFamily="18" charset="0"/>
                <a:cs typeface="Times New Roman" panose="02020603050405020304" pitchFamily="18" charset="0"/>
              </a:rPr>
              <a:t>a) turning, (b) drilling, and (c) milling  </a:t>
            </a:r>
          </a:p>
          <a:p>
            <a:endParaRPr lang="en-US" dirty="0"/>
          </a:p>
        </p:txBody>
      </p:sp>
      <p:pic>
        <p:nvPicPr>
          <p:cNvPr id="4" name="Picture 8" descr="F01_08"/>
          <p:cNvPicPr>
            <a:picLocks noChangeAspect="1" noChangeArrowheads="1"/>
          </p:cNvPicPr>
          <p:nvPr/>
        </p:nvPicPr>
        <p:blipFill>
          <a:blip r:embed="rId2" cstate="print"/>
          <a:srcRect/>
          <a:stretch>
            <a:fillRect/>
          </a:stretch>
        </p:blipFill>
        <p:spPr bwMode="auto">
          <a:xfrm>
            <a:off x="571500" y="3722652"/>
            <a:ext cx="8001000" cy="2706029"/>
          </a:xfrm>
          <a:prstGeom prst="rect">
            <a:avLst/>
          </a:prstGeom>
          <a:noFill/>
        </p:spPr>
      </p:pic>
    </p:spTree>
    <p:extLst>
      <p:ext uri="{BB962C8B-B14F-4D97-AF65-F5344CB8AC3E}">
        <p14:creationId xmlns:p14="http://schemas.microsoft.com/office/powerpoint/2010/main" val="285495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95288" y="404813"/>
            <a:ext cx="7772400" cy="4114800"/>
          </a:xfrm>
        </p:spPr>
        <p:txBody>
          <a:bodyPr/>
          <a:lstStyle/>
          <a:p>
            <a:pPr marL="457200" indent="-457200" algn="ctr" eaLnBrk="1" hangingPunct="1">
              <a:buFontTx/>
              <a:buNone/>
            </a:pPr>
            <a:r>
              <a:rPr lang="en-US" altLang="en-US" sz="4400" b="1" dirty="0" smtClean="0">
                <a:solidFill>
                  <a:schemeClr val="bg2"/>
                </a:solidFill>
              </a:rPr>
              <a:t>CHAPTER TWO</a:t>
            </a:r>
          </a:p>
          <a:p>
            <a:pPr marL="457200" indent="-457200" algn="ctr" eaLnBrk="1" hangingPunct="1">
              <a:buFontTx/>
              <a:buNone/>
            </a:pPr>
            <a:endParaRPr lang="en-US" altLang="en-US" sz="4400" b="1" dirty="0" smtClean="0">
              <a:solidFill>
                <a:schemeClr val="bg2"/>
              </a:solidFill>
            </a:endParaRPr>
          </a:p>
          <a:p>
            <a:pPr marL="0" lvl="0" indent="0" algn="ctr" eaLnBrk="1" fontAlgn="auto" hangingPunct="1">
              <a:spcBef>
                <a:spcPct val="20000"/>
              </a:spcBef>
              <a:spcAft>
                <a:spcPts val="0"/>
              </a:spcAft>
              <a:buNone/>
            </a:pP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Introduction to Manufacturing Processes</a:t>
            </a:r>
          </a:p>
          <a:p>
            <a:pPr marL="457200" indent="-457200" algn="r" eaLnBrk="1" hangingPunct="1">
              <a:buFontTx/>
              <a:buNone/>
            </a:pPr>
            <a:endParaRPr lang="en-US" altLang="en-US" sz="2000" b="1" i="1" dirty="0" smtClean="0">
              <a:solidFill>
                <a:schemeClr val="bg1"/>
              </a:solidFill>
            </a:endParaRPr>
          </a:p>
          <a:p>
            <a:pPr marL="457200" indent="-457200" algn="r" eaLnBrk="1" hangingPunct="1">
              <a:buFontTx/>
              <a:buNone/>
            </a:pPr>
            <a:endParaRPr lang="en-US" altLang="en-US" sz="2000" b="1" i="1" dirty="0" smtClean="0">
              <a:solidFill>
                <a:schemeClr val="bg1"/>
              </a:solidFill>
            </a:endParaRPr>
          </a:p>
          <a:p>
            <a:pPr marL="457200" indent="-457200" algn="r" eaLnBrk="1" hangingPunct="1">
              <a:buFontTx/>
              <a:buNone/>
            </a:pPr>
            <a:endParaRPr lang="en-US" altLang="en-US" sz="2000" b="1" i="1" dirty="0" smtClean="0">
              <a:solidFill>
                <a:schemeClr val="bg1"/>
              </a:solidFill>
            </a:endParaRPr>
          </a:p>
          <a:p>
            <a:pPr marL="457200" indent="-457200" algn="r" eaLnBrk="1" hangingPunct="1">
              <a:buFontTx/>
              <a:buNone/>
            </a:pPr>
            <a:endParaRPr lang="en-US" altLang="en-US" sz="2000" b="1" i="1" dirty="0" smtClean="0">
              <a:solidFill>
                <a:schemeClr val="bg1"/>
              </a:solidFill>
            </a:endParaRPr>
          </a:p>
          <a:p>
            <a:pPr marL="457200" indent="-457200" algn="r" eaLnBrk="1" hangingPunct="1">
              <a:buFontTx/>
              <a:buNone/>
            </a:pPr>
            <a:endParaRPr lang="en-US" altLang="en-US" sz="2000" b="1" i="1" dirty="0">
              <a:solidFill>
                <a:schemeClr val="bg1"/>
              </a:solidFill>
            </a:endParaRPr>
          </a:p>
          <a:p>
            <a:pPr marL="457200" indent="-457200" algn="r" eaLnBrk="1" hangingPunct="1">
              <a:buFontTx/>
              <a:buNone/>
            </a:pPr>
            <a:endParaRPr lang="en-US" altLang="en-US" sz="2000" b="1" i="1" dirty="0" smtClean="0">
              <a:solidFill>
                <a:schemeClr val="bg1"/>
              </a:solidFill>
            </a:endParaRPr>
          </a:p>
          <a:p>
            <a:pPr marL="457200" indent="-457200" algn="r" eaLnBrk="1" hangingPunct="1">
              <a:buFontTx/>
              <a:buNone/>
            </a:pPr>
            <a:r>
              <a:rPr lang="en-US" altLang="en-US" sz="2000" b="1" i="1" dirty="0" smtClean="0">
                <a:solidFill>
                  <a:schemeClr val="bg1"/>
                </a:solidFill>
              </a:rPr>
              <a:t>BY: TESFA G.</a:t>
            </a:r>
          </a:p>
        </p:txBody>
      </p:sp>
    </p:spTree>
    <p:extLst>
      <p:ext uri="{BB962C8B-B14F-4D97-AF65-F5344CB8AC3E}">
        <p14:creationId xmlns:p14="http://schemas.microsoft.com/office/powerpoint/2010/main" val="14431998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6092" y="906661"/>
            <a:ext cx="3089672" cy="448866"/>
          </a:xfrm>
        </p:spPr>
        <p:txBody>
          <a:bodyPr>
            <a:normAutofit fontScale="90000"/>
          </a:bodyPr>
          <a:lstStyle/>
          <a:p>
            <a:pPr eaLnBrk="1" hangingPunct="1"/>
            <a:r>
              <a:rPr lang="en-US" sz="2700" dirty="0">
                <a:solidFill>
                  <a:srgbClr val="CC0000"/>
                </a:solidFill>
              </a:rPr>
              <a:t>Turning Processes</a:t>
            </a:r>
          </a:p>
        </p:txBody>
      </p:sp>
      <p:sp>
        <p:nvSpPr>
          <p:cNvPr id="50180" name="Text Box 4"/>
          <p:cNvSpPr txBox="1">
            <a:spLocks noChangeArrowheads="1"/>
          </p:cNvSpPr>
          <p:nvPr/>
        </p:nvSpPr>
        <p:spPr bwMode="auto">
          <a:xfrm>
            <a:off x="900188" y="1320777"/>
            <a:ext cx="6110288" cy="1384995"/>
          </a:xfrm>
          <a:prstGeom prst="rect">
            <a:avLst/>
          </a:prstGeom>
          <a:noFill/>
          <a:ln w="9525">
            <a:noFill/>
            <a:miter lim="800000"/>
            <a:headEnd/>
            <a:tailEnd/>
          </a:ln>
        </p:spPr>
        <p:txBody>
          <a:bodyPr>
            <a:spAutoFit/>
          </a:bodyPr>
          <a:lstStyle/>
          <a:p>
            <a:pPr>
              <a:spcBef>
                <a:spcPct val="50000"/>
              </a:spcBef>
            </a:pPr>
            <a:r>
              <a:rPr lang="en-US" sz="2400" dirty="0">
                <a:solidFill>
                  <a:prstClr val="black"/>
                </a:solidFill>
              </a:rPr>
              <a:t>Operations that create cylindrical parts </a:t>
            </a:r>
          </a:p>
          <a:p>
            <a:pPr>
              <a:spcBef>
                <a:spcPct val="50000"/>
              </a:spcBef>
            </a:pPr>
            <a:r>
              <a:rPr lang="en-US" sz="2400" dirty="0">
                <a:solidFill>
                  <a:prstClr val="black"/>
                </a:solidFill>
              </a:rPr>
              <a:t>Work piece rotates as cutting tool is fed into the work</a:t>
            </a:r>
          </a:p>
        </p:txBody>
      </p:sp>
      <p:sp>
        <p:nvSpPr>
          <p:cNvPr id="22532" name="Rectangle 8"/>
          <p:cNvSpPr>
            <a:spLocks noChangeArrowheads="1"/>
          </p:cNvSpPr>
          <p:nvPr/>
        </p:nvSpPr>
        <p:spPr bwMode="auto">
          <a:xfrm>
            <a:off x="1168758" y="177554"/>
            <a:ext cx="6172200" cy="685800"/>
          </a:xfrm>
          <a:prstGeom prst="rect">
            <a:avLst/>
          </a:prstGeom>
          <a:noFill/>
          <a:ln w="9525">
            <a:noFill/>
            <a:miter lim="800000"/>
            <a:headEnd/>
            <a:tailEnd/>
          </a:ln>
        </p:spPr>
        <p:txBody>
          <a:bodyPr anchor="ctr"/>
          <a:lstStyle/>
          <a:p>
            <a:r>
              <a:rPr lang="en-US" sz="3000" dirty="0">
                <a:solidFill>
                  <a:srgbClr val="00386B"/>
                </a:solidFill>
              </a:rPr>
              <a:t>Machining Processes</a:t>
            </a:r>
          </a:p>
        </p:txBody>
      </p:sp>
      <p:pic>
        <p:nvPicPr>
          <p:cNvPr id="2" name="Picture 1"/>
          <p:cNvPicPr>
            <a:picLocks noChangeAspect="1"/>
          </p:cNvPicPr>
          <p:nvPr/>
        </p:nvPicPr>
        <p:blipFill>
          <a:blip r:embed="rId3"/>
          <a:stretch>
            <a:fillRect/>
          </a:stretch>
        </p:blipFill>
        <p:spPr>
          <a:xfrm>
            <a:off x="804210" y="2705772"/>
            <a:ext cx="6206266" cy="1926503"/>
          </a:xfrm>
          <a:prstGeom prst="rect">
            <a:avLst/>
          </a:prstGeom>
        </p:spPr>
      </p:pic>
      <p:pic>
        <p:nvPicPr>
          <p:cNvPr id="3" name="Picture 2"/>
          <p:cNvPicPr>
            <a:picLocks noChangeAspect="1"/>
          </p:cNvPicPr>
          <p:nvPr/>
        </p:nvPicPr>
        <p:blipFill>
          <a:blip r:embed="rId4"/>
          <a:stretch>
            <a:fillRect/>
          </a:stretch>
        </p:blipFill>
        <p:spPr>
          <a:xfrm>
            <a:off x="640353" y="4632275"/>
            <a:ext cx="3107399" cy="1963082"/>
          </a:xfrm>
          <a:prstGeom prst="rect">
            <a:avLst/>
          </a:prstGeom>
        </p:spPr>
      </p:pic>
      <p:pic>
        <p:nvPicPr>
          <p:cNvPr id="4" name="Picture 3"/>
          <p:cNvPicPr>
            <a:picLocks noChangeAspect="1"/>
          </p:cNvPicPr>
          <p:nvPr/>
        </p:nvPicPr>
        <p:blipFill>
          <a:blip r:embed="rId5"/>
          <a:stretch>
            <a:fillRect/>
          </a:stretch>
        </p:blipFill>
        <p:spPr>
          <a:xfrm>
            <a:off x="3955332" y="4629227"/>
            <a:ext cx="2962913" cy="1969179"/>
          </a:xfrm>
          <a:prstGeom prst="rect">
            <a:avLst/>
          </a:prstGeom>
        </p:spPr>
      </p:pic>
    </p:spTree>
    <p:extLst>
      <p:ext uri="{BB962C8B-B14F-4D97-AF65-F5344CB8AC3E}">
        <p14:creationId xmlns:p14="http://schemas.microsoft.com/office/powerpoint/2010/main" val="33735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3183" y="847591"/>
            <a:ext cx="2964656" cy="560784"/>
          </a:xfrm>
        </p:spPr>
        <p:txBody>
          <a:bodyPr/>
          <a:lstStyle/>
          <a:p>
            <a:pPr eaLnBrk="1" hangingPunct="1"/>
            <a:r>
              <a:rPr lang="en-US" sz="2700" dirty="0">
                <a:solidFill>
                  <a:srgbClr val="CC0000"/>
                </a:solidFill>
              </a:rPr>
              <a:t>Milling Processes</a:t>
            </a:r>
          </a:p>
        </p:txBody>
      </p:sp>
      <p:sp>
        <p:nvSpPr>
          <p:cNvPr id="91140" name="Text Box 4"/>
          <p:cNvSpPr txBox="1">
            <a:spLocks noChangeArrowheads="1"/>
          </p:cNvSpPr>
          <p:nvPr/>
        </p:nvSpPr>
        <p:spPr bwMode="auto">
          <a:xfrm>
            <a:off x="193183" y="1217012"/>
            <a:ext cx="8809149" cy="1754326"/>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rPr>
              <a:t>Operations that create flat or curved surfaces </a:t>
            </a:r>
            <a:r>
              <a:rPr lang="en-US" sz="2400" dirty="0" smtClean="0">
                <a:solidFill>
                  <a:prstClr val="black"/>
                </a:solidFill>
              </a:rPr>
              <a:t>by </a:t>
            </a:r>
            <a:r>
              <a:rPr lang="en-US" sz="2400" b="1" dirty="0" smtClean="0">
                <a:solidFill>
                  <a:prstClr val="black"/>
                </a:solidFill>
              </a:rPr>
              <a:t>progressively</a:t>
            </a:r>
            <a:r>
              <a:rPr lang="en-US" sz="2400" dirty="0" smtClean="0">
                <a:solidFill>
                  <a:prstClr val="black"/>
                </a:solidFill>
              </a:rPr>
              <a:t> </a:t>
            </a:r>
            <a:r>
              <a:rPr lang="en-US" sz="2400" dirty="0">
                <a:solidFill>
                  <a:prstClr val="black"/>
                </a:solidFill>
              </a:rPr>
              <a:t>removing material</a:t>
            </a:r>
          </a:p>
          <a:p>
            <a:pPr>
              <a:spcBef>
                <a:spcPct val="50000"/>
              </a:spcBef>
            </a:pPr>
            <a:r>
              <a:rPr lang="en-US" sz="2400" dirty="0">
                <a:solidFill>
                  <a:prstClr val="black"/>
                </a:solidFill>
              </a:rPr>
              <a:t>Cutting tools rotate as the work piece is secured and fed into the tool</a:t>
            </a:r>
            <a:endParaRPr lang="en-US" sz="2400" dirty="0">
              <a:solidFill>
                <a:srgbClr val="CC0000"/>
              </a:solidFill>
            </a:endParaRPr>
          </a:p>
        </p:txBody>
      </p:sp>
      <p:sp>
        <p:nvSpPr>
          <p:cNvPr id="91143" name="Rectangle 7"/>
          <p:cNvSpPr>
            <a:spLocks noChangeArrowheads="1"/>
          </p:cNvSpPr>
          <p:nvPr/>
        </p:nvSpPr>
        <p:spPr bwMode="auto">
          <a:xfrm>
            <a:off x="1375173" y="161791"/>
            <a:ext cx="6172200" cy="685800"/>
          </a:xfrm>
          <a:prstGeom prst="rect">
            <a:avLst/>
          </a:prstGeom>
          <a:noFill/>
          <a:ln w="9525">
            <a:noFill/>
            <a:miter lim="800000"/>
            <a:headEnd/>
            <a:tailEnd/>
          </a:ln>
          <a:effectLst/>
        </p:spPr>
        <p:txBody>
          <a:bodyPr anchor="ctr"/>
          <a:lstStyle/>
          <a:p>
            <a:pPr>
              <a:defRPr/>
            </a:pPr>
            <a:r>
              <a:rPr lang="en-US" sz="3000" dirty="0">
                <a:solidFill>
                  <a:srgbClr val="00386B"/>
                </a:solidFill>
              </a:rPr>
              <a:t>Machining</a:t>
            </a:r>
            <a:r>
              <a:rPr lang="en-US" sz="3300" dirty="0">
                <a:solidFill>
                  <a:srgbClr val="0000FF"/>
                </a:solidFill>
                <a:effectLst>
                  <a:outerShdw blurRad="38100" dist="38100" dir="2700000" algn="tl">
                    <a:srgbClr val="C0C0C0"/>
                  </a:outerShdw>
                </a:effectLst>
              </a:rPr>
              <a:t> </a:t>
            </a:r>
            <a:r>
              <a:rPr lang="en-US" sz="3000" dirty="0">
                <a:solidFill>
                  <a:srgbClr val="00386B"/>
                </a:solidFill>
              </a:rPr>
              <a:t>Processes</a:t>
            </a:r>
          </a:p>
        </p:txBody>
      </p:sp>
      <p:pic>
        <p:nvPicPr>
          <p:cNvPr id="24581" name="Picture 8" descr="CNC Mill"/>
          <p:cNvPicPr>
            <a:picLocks noChangeAspect="1" noChangeArrowheads="1"/>
          </p:cNvPicPr>
          <p:nvPr/>
        </p:nvPicPr>
        <p:blipFill>
          <a:blip r:embed="rId3"/>
          <a:srcRect/>
          <a:stretch>
            <a:fillRect/>
          </a:stretch>
        </p:blipFill>
        <p:spPr bwMode="auto">
          <a:xfrm>
            <a:off x="6711554" y="3462707"/>
            <a:ext cx="2290778" cy="197762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40057" y="3340759"/>
            <a:ext cx="6035563" cy="1926503"/>
          </a:xfrm>
          <a:prstGeom prst="rect">
            <a:avLst/>
          </a:prstGeom>
        </p:spPr>
      </p:pic>
    </p:spTree>
    <p:extLst>
      <p:ext uri="{BB962C8B-B14F-4D97-AF65-F5344CB8AC3E}">
        <p14:creationId xmlns:p14="http://schemas.microsoft.com/office/powerpoint/2010/main" val="10734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0981" y="738783"/>
            <a:ext cx="2917031" cy="581025"/>
          </a:xfrm>
        </p:spPr>
        <p:txBody>
          <a:bodyPr/>
          <a:lstStyle/>
          <a:p>
            <a:pPr eaLnBrk="1" hangingPunct="1"/>
            <a:r>
              <a:rPr lang="en-US" sz="2700">
                <a:solidFill>
                  <a:srgbClr val="CC0000"/>
                </a:solidFill>
              </a:rPr>
              <a:t>Drilling Processes</a:t>
            </a:r>
          </a:p>
        </p:txBody>
      </p:sp>
      <p:sp>
        <p:nvSpPr>
          <p:cNvPr id="26627" name="Text Box 4"/>
          <p:cNvSpPr txBox="1">
            <a:spLocks noChangeArrowheads="1"/>
          </p:cNvSpPr>
          <p:nvPr/>
        </p:nvSpPr>
        <p:spPr bwMode="auto">
          <a:xfrm>
            <a:off x="1587104" y="2438401"/>
            <a:ext cx="5943600" cy="415498"/>
          </a:xfrm>
          <a:prstGeom prst="rect">
            <a:avLst/>
          </a:prstGeom>
          <a:noFill/>
          <a:ln w="9525">
            <a:noFill/>
            <a:miter lim="800000"/>
            <a:headEnd/>
            <a:tailEnd/>
          </a:ln>
        </p:spPr>
        <p:txBody>
          <a:bodyPr>
            <a:spAutoFit/>
          </a:bodyPr>
          <a:lstStyle/>
          <a:p>
            <a:pPr>
              <a:spcBef>
                <a:spcPct val="50000"/>
              </a:spcBef>
            </a:pPr>
            <a:endParaRPr lang="en-US" sz="2100">
              <a:solidFill>
                <a:prstClr val="black"/>
              </a:solidFill>
            </a:endParaRPr>
          </a:p>
        </p:txBody>
      </p:sp>
      <p:sp>
        <p:nvSpPr>
          <p:cNvPr id="90118" name="Text Box 6"/>
          <p:cNvSpPr txBox="1">
            <a:spLocks noChangeArrowheads="1"/>
          </p:cNvSpPr>
          <p:nvPr/>
        </p:nvSpPr>
        <p:spPr bwMode="auto">
          <a:xfrm>
            <a:off x="299854" y="1278611"/>
            <a:ext cx="8702477" cy="830997"/>
          </a:xfrm>
          <a:prstGeom prst="rect">
            <a:avLst/>
          </a:prstGeom>
          <a:noFill/>
          <a:ln w="9525">
            <a:noFill/>
            <a:miter lim="800000"/>
            <a:headEnd/>
            <a:tailEnd/>
          </a:ln>
        </p:spPr>
        <p:txBody>
          <a:bodyPr wrap="square">
            <a:spAutoFit/>
          </a:bodyPr>
          <a:lstStyle/>
          <a:p>
            <a:pPr>
              <a:spcBef>
                <a:spcPct val="50000"/>
              </a:spcBef>
            </a:pPr>
            <a:r>
              <a:rPr lang="en-US" sz="2400" dirty="0" smtClean="0">
                <a:solidFill>
                  <a:prstClr val="black"/>
                </a:solidFill>
              </a:rPr>
              <a:t>Cutting </a:t>
            </a:r>
            <a:r>
              <a:rPr lang="en-US" sz="2400" dirty="0">
                <a:solidFill>
                  <a:prstClr val="black"/>
                </a:solidFill>
              </a:rPr>
              <a:t>tools rotate and are fed into nonmoving secured work pieces</a:t>
            </a:r>
          </a:p>
        </p:txBody>
      </p:sp>
      <p:sp>
        <p:nvSpPr>
          <p:cNvPr id="90120" name="Rectangle 8"/>
          <p:cNvSpPr>
            <a:spLocks noChangeArrowheads="1"/>
          </p:cNvSpPr>
          <p:nvPr/>
        </p:nvSpPr>
        <p:spPr bwMode="auto">
          <a:xfrm>
            <a:off x="1065726" y="96441"/>
            <a:ext cx="6172200" cy="685800"/>
          </a:xfrm>
          <a:prstGeom prst="rect">
            <a:avLst/>
          </a:prstGeom>
          <a:noFill/>
          <a:ln w="9525">
            <a:noFill/>
            <a:miter lim="800000"/>
            <a:headEnd/>
            <a:tailEnd/>
          </a:ln>
          <a:effectLst/>
        </p:spPr>
        <p:txBody>
          <a:bodyPr anchor="ctr"/>
          <a:lstStyle/>
          <a:p>
            <a:pPr>
              <a:defRPr/>
            </a:pPr>
            <a:r>
              <a:rPr lang="en-US" sz="3000" dirty="0">
                <a:solidFill>
                  <a:srgbClr val="00386B"/>
                </a:solidFill>
              </a:rPr>
              <a:t>Machining</a:t>
            </a:r>
            <a:r>
              <a:rPr lang="en-US" sz="3300" dirty="0">
                <a:solidFill>
                  <a:srgbClr val="0000FF"/>
                </a:solidFill>
                <a:effectLst>
                  <a:outerShdw blurRad="38100" dist="38100" dir="2700000" algn="tl">
                    <a:srgbClr val="C0C0C0"/>
                  </a:outerShdw>
                </a:effectLst>
              </a:rPr>
              <a:t> </a:t>
            </a:r>
            <a:r>
              <a:rPr lang="en-US" sz="3000" dirty="0">
                <a:solidFill>
                  <a:srgbClr val="00386B"/>
                </a:solidFill>
              </a:rPr>
              <a:t>Processes</a:t>
            </a:r>
          </a:p>
        </p:txBody>
      </p:sp>
      <p:pic>
        <p:nvPicPr>
          <p:cNvPr id="26630" name="Picture 6" descr="IMG_0952"/>
          <p:cNvPicPr>
            <a:picLocks noChangeAspect="1" noChangeArrowheads="1"/>
          </p:cNvPicPr>
          <p:nvPr/>
        </p:nvPicPr>
        <p:blipFill>
          <a:blip r:embed="rId3"/>
          <a:srcRect/>
          <a:stretch>
            <a:fillRect/>
          </a:stretch>
        </p:blipFill>
        <p:spPr bwMode="auto">
          <a:xfrm>
            <a:off x="4151826" y="3903620"/>
            <a:ext cx="2940844" cy="220622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0" y="1977117"/>
            <a:ext cx="8815580" cy="1926503"/>
          </a:xfrm>
          <a:prstGeom prst="rect">
            <a:avLst/>
          </a:prstGeom>
        </p:spPr>
      </p:pic>
    </p:spTree>
    <p:extLst>
      <p:ext uri="{BB962C8B-B14F-4D97-AF65-F5344CB8AC3E}">
        <p14:creationId xmlns:p14="http://schemas.microsoft.com/office/powerpoint/2010/main" val="842354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6922" y="674802"/>
            <a:ext cx="3325415" cy="539353"/>
          </a:xfrm>
        </p:spPr>
        <p:txBody>
          <a:bodyPr/>
          <a:lstStyle/>
          <a:p>
            <a:pPr eaLnBrk="1" hangingPunct="1"/>
            <a:r>
              <a:rPr lang="en-US" sz="2700" dirty="0">
                <a:solidFill>
                  <a:srgbClr val="CC0000"/>
                </a:solidFill>
              </a:rPr>
              <a:t>Shearing Processes</a:t>
            </a:r>
          </a:p>
        </p:txBody>
      </p:sp>
      <p:sp>
        <p:nvSpPr>
          <p:cNvPr id="28675" name="Text Box 3"/>
          <p:cNvSpPr txBox="1">
            <a:spLocks noChangeArrowheads="1"/>
          </p:cNvSpPr>
          <p:nvPr/>
        </p:nvSpPr>
        <p:spPr bwMode="auto">
          <a:xfrm>
            <a:off x="329300" y="685800"/>
            <a:ext cx="5943600" cy="415498"/>
          </a:xfrm>
          <a:prstGeom prst="rect">
            <a:avLst/>
          </a:prstGeom>
          <a:noFill/>
          <a:ln w="9525">
            <a:noFill/>
            <a:miter lim="800000"/>
            <a:headEnd/>
            <a:tailEnd/>
          </a:ln>
        </p:spPr>
        <p:txBody>
          <a:bodyPr>
            <a:spAutoFit/>
          </a:bodyPr>
          <a:lstStyle/>
          <a:p>
            <a:pPr>
              <a:spcBef>
                <a:spcPct val="50000"/>
              </a:spcBef>
            </a:pPr>
            <a:endParaRPr lang="en-US" sz="2100">
              <a:solidFill>
                <a:prstClr val="black"/>
              </a:solidFill>
            </a:endParaRPr>
          </a:p>
        </p:txBody>
      </p:sp>
      <p:sp>
        <p:nvSpPr>
          <p:cNvPr id="112644" name="Text Box 4"/>
          <p:cNvSpPr txBox="1">
            <a:spLocks noChangeArrowheads="1"/>
          </p:cNvSpPr>
          <p:nvPr/>
        </p:nvSpPr>
        <p:spPr bwMode="auto">
          <a:xfrm>
            <a:off x="136922" y="1225153"/>
            <a:ext cx="9007078" cy="1754326"/>
          </a:xfrm>
          <a:prstGeom prst="rect">
            <a:avLst/>
          </a:prstGeom>
          <a:noFill/>
          <a:ln w="9525">
            <a:noFill/>
            <a:miter lim="800000"/>
            <a:headEnd/>
            <a:tailEnd/>
          </a:ln>
        </p:spPr>
        <p:txBody>
          <a:bodyPr wrap="square">
            <a:spAutoFit/>
          </a:bodyPr>
          <a:lstStyle/>
          <a:p>
            <a:pPr algn="just">
              <a:spcBef>
                <a:spcPct val="50000"/>
              </a:spcBef>
            </a:pPr>
            <a:r>
              <a:rPr lang="en-US" sz="2400" dirty="0">
                <a:solidFill>
                  <a:prstClr val="black"/>
                </a:solidFill>
                <a:latin typeface="Times New Roman" panose="02020603050405020304" pitchFamily="18" charset="0"/>
                <a:cs typeface="Times New Roman" panose="02020603050405020304" pitchFamily="18" charset="0"/>
              </a:rPr>
              <a:t>Operations that break unwanted material away from the part</a:t>
            </a:r>
          </a:p>
          <a:p>
            <a:pPr algn="just">
              <a:spcBef>
                <a:spcPct val="50000"/>
              </a:spcBef>
            </a:pPr>
            <a:r>
              <a:rPr lang="en-US" sz="2400" dirty="0">
                <a:solidFill>
                  <a:prstClr val="black"/>
                </a:solidFill>
                <a:latin typeface="Times New Roman" panose="02020603050405020304" pitchFamily="18" charset="0"/>
                <a:cs typeface="Times New Roman" panose="02020603050405020304" pitchFamily="18" charset="0"/>
              </a:rPr>
              <a:t>A material is placed between a stationary and movable surface. The movable surface (blade, die, or punch) applies a force to the part that  shears away the unwanted material. </a:t>
            </a:r>
          </a:p>
        </p:txBody>
      </p:sp>
      <p:sp>
        <p:nvSpPr>
          <p:cNvPr id="112646" name="Rectangle 6"/>
          <p:cNvSpPr>
            <a:spLocks noChangeArrowheads="1"/>
          </p:cNvSpPr>
          <p:nvPr/>
        </p:nvSpPr>
        <p:spPr bwMode="auto">
          <a:xfrm>
            <a:off x="1143000" y="0"/>
            <a:ext cx="6172200" cy="685800"/>
          </a:xfrm>
          <a:prstGeom prst="rect">
            <a:avLst/>
          </a:prstGeom>
          <a:noFill/>
          <a:ln w="9525">
            <a:noFill/>
            <a:miter lim="800000"/>
            <a:headEnd/>
            <a:tailEnd/>
          </a:ln>
          <a:effectLst/>
        </p:spPr>
        <p:txBody>
          <a:bodyPr anchor="ctr"/>
          <a:lstStyle/>
          <a:p>
            <a:pPr>
              <a:defRPr/>
            </a:pPr>
            <a:r>
              <a:rPr lang="en-US" sz="3000" dirty="0">
                <a:solidFill>
                  <a:srgbClr val="00386B"/>
                </a:solidFill>
              </a:rPr>
              <a:t>Machining</a:t>
            </a:r>
            <a:r>
              <a:rPr lang="en-US" sz="3300" dirty="0">
                <a:solidFill>
                  <a:srgbClr val="0000FF"/>
                </a:solidFill>
                <a:effectLst>
                  <a:outerShdw blurRad="38100" dist="38100" dir="2700000" algn="tl">
                    <a:srgbClr val="C0C0C0"/>
                  </a:outerShdw>
                </a:effectLst>
              </a:rPr>
              <a:t> </a:t>
            </a:r>
            <a:r>
              <a:rPr lang="en-US" sz="3000" dirty="0">
                <a:solidFill>
                  <a:srgbClr val="00386B"/>
                </a:solidFill>
              </a:rPr>
              <a:t>Processes</a:t>
            </a:r>
          </a:p>
        </p:txBody>
      </p:sp>
      <p:pic>
        <p:nvPicPr>
          <p:cNvPr id="28678" name="Picture 7"/>
          <p:cNvPicPr>
            <a:picLocks noChangeAspect="1" noChangeArrowheads="1"/>
          </p:cNvPicPr>
          <p:nvPr/>
        </p:nvPicPr>
        <p:blipFill>
          <a:blip r:embed="rId3"/>
          <a:srcRect/>
          <a:stretch>
            <a:fillRect/>
          </a:stretch>
        </p:blipFill>
        <p:spPr bwMode="auto">
          <a:xfrm>
            <a:off x="6424478" y="4841652"/>
            <a:ext cx="2233613" cy="1694260"/>
          </a:xfrm>
          <a:prstGeom prst="rect">
            <a:avLst/>
          </a:prstGeom>
          <a:noFill/>
          <a:ln w="9525">
            <a:noFill/>
            <a:miter lim="800000"/>
            <a:headEnd/>
            <a:tailEnd/>
          </a:ln>
        </p:spPr>
      </p:pic>
      <p:sp>
        <p:nvSpPr>
          <p:cNvPr id="7" name="Text Box 4"/>
          <p:cNvSpPr txBox="1">
            <a:spLocks noChangeArrowheads="1"/>
          </p:cNvSpPr>
          <p:nvPr/>
        </p:nvSpPr>
        <p:spPr bwMode="auto">
          <a:xfrm>
            <a:off x="329299" y="2871819"/>
            <a:ext cx="8711669" cy="1384995"/>
          </a:xfrm>
          <a:prstGeom prst="rect">
            <a:avLst/>
          </a:prstGeom>
          <a:noFill/>
          <a:ln w="9525">
            <a:noFill/>
            <a:miter lim="800000"/>
            <a:headEnd/>
            <a:tailEnd/>
          </a:ln>
        </p:spPr>
        <p:txBody>
          <a:bodyPr wrap="square">
            <a:spAutoFit/>
          </a:bodyPr>
          <a:lstStyle/>
          <a:p>
            <a:pPr algn="just">
              <a:spcBef>
                <a:spcPct val="50000"/>
              </a:spcBef>
            </a:pPr>
            <a:r>
              <a:rPr lang="en-US" sz="2400" dirty="0">
                <a:solidFill>
                  <a:prstClr val="black"/>
                </a:solidFill>
                <a:latin typeface="Times New Roman" panose="02020603050405020304" pitchFamily="18" charset="0"/>
                <a:cs typeface="Times New Roman" panose="02020603050405020304" pitchFamily="18" charset="0"/>
              </a:rPr>
              <a:t>Automated hole punch, squaring shear, and rotary cutter</a:t>
            </a:r>
          </a:p>
          <a:p>
            <a:pPr algn="just">
              <a:spcBef>
                <a:spcPct val="50000"/>
              </a:spcBef>
            </a:pPr>
            <a:r>
              <a:rPr lang="en-US" sz="2400" dirty="0">
                <a:solidFill>
                  <a:prstClr val="black"/>
                </a:solidFill>
                <a:latin typeface="Times New Roman" panose="02020603050405020304" pitchFamily="18" charset="0"/>
                <a:cs typeface="Times New Roman" panose="02020603050405020304" pitchFamily="18" charset="0"/>
              </a:rPr>
              <a:t>Processes include: </a:t>
            </a:r>
            <a:r>
              <a:rPr lang="en-US" sz="2400" dirty="0">
                <a:solidFill>
                  <a:srgbClr val="CC0000"/>
                </a:solidFill>
                <a:latin typeface="Times New Roman" panose="02020603050405020304" pitchFamily="18" charset="0"/>
                <a:cs typeface="Times New Roman" panose="02020603050405020304" pitchFamily="18" charset="0"/>
              </a:rPr>
              <a:t>Shearing, blanking, cutoff, and parting; punching, perforating, and slotting; notching, lacing, and trimming</a:t>
            </a:r>
          </a:p>
        </p:txBody>
      </p:sp>
    </p:spTree>
    <p:extLst>
      <p:ext uri="{BB962C8B-B14F-4D97-AF65-F5344CB8AC3E}">
        <p14:creationId xmlns:p14="http://schemas.microsoft.com/office/powerpoint/2010/main" val="351689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solidFill>
                  <a:srgbClr val="006699"/>
                </a:solidFill>
                <a:latin typeface="Arial"/>
                <a:cs typeface="Times New Roman" pitchFamily="18" charset="0"/>
              </a:rPr>
              <a:t> B.Property‑Enhancing </a:t>
            </a:r>
            <a:r>
              <a:rPr lang="en-US" sz="3200" kern="0" dirty="0">
                <a:solidFill>
                  <a:srgbClr val="006699"/>
                </a:solidFill>
                <a:latin typeface="Arial"/>
                <a:cs typeface="Times New Roman" pitchFamily="18" charset="0"/>
              </a:rPr>
              <a:t>Processes</a:t>
            </a:r>
            <a:r>
              <a:rPr lang="en-US" sz="3200" kern="0" dirty="0">
                <a:solidFill>
                  <a:srgbClr val="006699"/>
                </a:solidFill>
                <a:latin typeface="Arial"/>
              </a:rPr>
              <a:t> </a:t>
            </a:r>
            <a:endParaRPr lang="en-US" dirty="0"/>
          </a:p>
        </p:txBody>
      </p:sp>
      <p:sp>
        <p:nvSpPr>
          <p:cNvPr id="3" name="Content Placeholder 2"/>
          <p:cNvSpPr>
            <a:spLocks noGrp="1"/>
          </p:cNvSpPr>
          <p:nvPr>
            <p:ph idx="1"/>
          </p:nvPr>
        </p:nvSpPr>
        <p:spPr>
          <a:xfrm>
            <a:off x="535259" y="1187605"/>
            <a:ext cx="8229600" cy="4525963"/>
          </a:xfrm>
        </p:spPr>
        <p:txBody>
          <a:bodyPr>
            <a:noAutofit/>
          </a:bodyPr>
          <a:lstStyle/>
          <a:p>
            <a:pPr algn="just"/>
            <a:r>
              <a:rPr lang="en-US" sz="2800" dirty="0">
                <a:latin typeface="Times New Roman" panose="02020603050405020304" pitchFamily="18" charset="0"/>
                <a:cs typeface="Times New Roman" panose="02020603050405020304" pitchFamily="18" charset="0"/>
              </a:rPr>
              <a:t>to improve mechanical or physical properties of the work material.</a:t>
            </a:r>
          </a:p>
          <a:p>
            <a:pPr algn="just"/>
            <a:r>
              <a:rPr lang="en-US" sz="2800" dirty="0">
                <a:latin typeface="Times New Roman" panose="02020603050405020304" pitchFamily="18" charset="0"/>
                <a:cs typeface="Times New Roman" panose="02020603050405020304" pitchFamily="18" charset="0"/>
              </a:rPr>
              <a:t>These processes do not alter the shape of the </a:t>
            </a:r>
            <a:r>
              <a:rPr lang="en-US" sz="2800" dirty="0" smtClean="0">
                <a:latin typeface="Times New Roman" panose="02020603050405020304" pitchFamily="18" charset="0"/>
                <a:cs typeface="Times New Roman" panose="02020603050405020304" pitchFamily="18" charset="0"/>
              </a:rPr>
              <a:t>part. </a:t>
            </a:r>
            <a:r>
              <a:rPr lang="en-US" sz="2800" dirty="0">
                <a:latin typeface="Times New Roman" panose="02020603050405020304" pitchFamily="18" charset="0"/>
                <a:cs typeface="Times New Roman" panose="02020603050405020304" pitchFamily="18" charset="0"/>
              </a:rPr>
              <a:t>The most important property-enhancing processes involve </a:t>
            </a:r>
            <a:r>
              <a:rPr lang="en-US" sz="2800" b="1" i="1" dirty="0">
                <a:latin typeface="Times New Roman" panose="02020603050405020304" pitchFamily="18" charset="0"/>
                <a:cs typeface="Times New Roman" panose="02020603050405020304" pitchFamily="18" charset="0"/>
              </a:rPr>
              <a:t>heat </a:t>
            </a:r>
            <a:r>
              <a:rPr lang="en-US" sz="2800" b="1" i="1" dirty="0" smtClean="0">
                <a:latin typeface="Times New Roman" panose="02020603050405020304" pitchFamily="18" charset="0"/>
                <a:cs typeface="Times New Roman" panose="02020603050405020304" pitchFamily="18" charset="0"/>
              </a:rPr>
              <a:t>treatments</a:t>
            </a:r>
            <a:r>
              <a:rPr lang="en-US" sz="2800" dirty="0" smtClean="0">
                <a:latin typeface="Times New Roman" panose="02020603050405020304" pitchFamily="18" charset="0"/>
                <a:cs typeface="Times New Roman" panose="02020603050405020304" pitchFamily="18" charset="0"/>
              </a:rPr>
              <a:t>, which </a:t>
            </a:r>
            <a:r>
              <a:rPr lang="en-US" sz="2800" dirty="0">
                <a:latin typeface="Times New Roman" panose="02020603050405020304" pitchFamily="18" charset="0"/>
                <a:cs typeface="Times New Roman" panose="02020603050405020304" pitchFamily="18" charset="0"/>
              </a:rPr>
              <a:t>include various annealing and strengthening processes for metals and glasses.</a:t>
            </a:r>
            <a:endParaRPr lang="en-US" sz="2800" kern="0" dirty="0" smtClean="0">
              <a:solidFill>
                <a:srgbClr val="000000"/>
              </a:solidFill>
              <a:latin typeface="Times New Roman" panose="02020603050405020304" pitchFamily="18" charset="0"/>
              <a:cs typeface="Times New Roman" panose="02020603050405020304" pitchFamily="18" charset="0"/>
            </a:endParaRPr>
          </a:p>
          <a:p>
            <a:pPr lvl="0" algn="just" fontAlgn="base">
              <a:spcAft>
                <a:spcPct val="0"/>
              </a:spcAft>
              <a:buClr>
                <a:srgbClr val="FF0066"/>
              </a:buClr>
              <a:buFont typeface="Wingdings" pitchFamily="2" charset="2"/>
              <a:buChar char="§"/>
            </a:pPr>
            <a:r>
              <a:rPr lang="en-US" sz="2800" kern="0" dirty="0" smtClean="0">
                <a:solidFill>
                  <a:srgbClr val="000000"/>
                </a:solidFill>
                <a:latin typeface="Times New Roman" panose="02020603050405020304" pitchFamily="18" charset="0"/>
                <a:cs typeface="Times New Roman" panose="02020603050405020304" pitchFamily="18" charset="0"/>
              </a:rPr>
              <a:t>Examples</a:t>
            </a:r>
            <a:r>
              <a:rPr lang="en-US" sz="2800" kern="0" dirty="0">
                <a:solidFill>
                  <a:srgbClr val="000000"/>
                </a:solidFill>
                <a:latin typeface="Times New Roman" panose="02020603050405020304" pitchFamily="18" charset="0"/>
                <a:cs typeface="Times New Roman" panose="02020603050405020304" pitchFamily="18" charset="0"/>
              </a:rPr>
              <a:t>: </a:t>
            </a:r>
          </a:p>
          <a:p>
            <a:pPr lvl="1" algn="just" fontAlgn="base">
              <a:spcAft>
                <a:spcPct val="0"/>
              </a:spcAft>
              <a:buClr>
                <a:srgbClr val="006699"/>
              </a:buClr>
              <a:buFont typeface="Wingdings" pitchFamily="2" charset="2"/>
              <a:buChar char="§"/>
            </a:pPr>
            <a:r>
              <a:rPr lang="en-US" kern="0" dirty="0">
                <a:solidFill>
                  <a:srgbClr val="000000"/>
                </a:solidFill>
                <a:latin typeface="Times New Roman" panose="02020603050405020304" pitchFamily="18" charset="0"/>
                <a:cs typeface="Times New Roman" panose="02020603050405020304" pitchFamily="18" charset="0"/>
              </a:rPr>
              <a:t>Heat treatment of metals and glasses </a:t>
            </a:r>
          </a:p>
          <a:p>
            <a:pPr lvl="1" algn="just" fontAlgn="base">
              <a:spcAft>
                <a:spcPct val="0"/>
              </a:spcAft>
              <a:buClr>
                <a:srgbClr val="006699"/>
              </a:buClr>
              <a:buFont typeface="Wingdings" pitchFamily="2" charset="2"/>
              <a:buChar char="§"/>
            </a:pPr>
            <a:r>
              <a:rPr lang="en-US" kern="0" dirty="0">
                <a:solidFill>
                  <a:srgbClr val="000000"/>
                </a:solidFill>
                <a:latin typeface="Times New Roman" panose="02020603050405020304" pitchFamily="18" charset="0"/>
                <a:cs typeface="Times New Roman" panose="02020603050405020304" pitchFamily="18" charset="0"/>
              </a:rPr>
              <a:t>Sintering of powdered metals and </a:t>
            </a:r>
            <a:r>
              <a:rPr lang="en-US" kern="0" dirty="0" smtClean="0">
                <a:solidFill>
                  <a:srgbClr val="000000"/>
                </a:solidFill>
                <a:latin typeface="Times New Roman" panose="02020603050405020304" pitchFamily="18" charset="0"/>
                <a:cs typeface="Times New Roman" panose="02020603050405020304" pitchFamily="18" charset="0"/>
              </a:rPr>
              <a:t>ceramics</a:t>
            </a:r>
            <a:endParaRPr lang="en-US"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028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49817" y="277702"/>
            <a:ext cx="6172200" cy="536972"/>
          </a:xfrm>
        </p:spPr>
        <p:txBody>
          <a:bodyPr>
            <a:normAutofit fontScale="90000"/>
          </a:bodyPr>
          <a:lstStyle/>
          <a:p>
            <a:pPr eaLnBrk="1" hangingPunct="1">
              <a:defRPr/>
            </a:pPr>
            <a:r>
              <a:rPr lang="en-US" kern="1200" dirty="0" smtClean="0">
                <a:ea typeface="+mn-ea"/>
                <a:cs typeface="+mn-cs"/>
              </a:rPr>
              <a:t>Heat</a:t>
            </a:r>
            <a:r>
              <a:rPr lang="en-US" dirty="0" smtClean="0"/>
              <a:t> Treating Processes</a:t>
            </a:r>
          </a:p>
        </p:txBody>
      </p:sp>
      <p:sp>
        <p:nvSpPr>
          <p:cNvPr id="32771" name="Text Box 4"/>
          <p:cNvSpPr txBox="1">
            <a:spLocks noChangeArrowheads="1"/>
          </p:cNvSpPr>
          <p:nvPr/>
        </p:nvSpPr>
        <p:spPr bwMode="auto">
          <a:xfrm>
            <a:off x="1657350" y="2000251"/>
            <a:ext cx="6000750" cy="300082"/>
          </a:xfrm>
          <a:prstGeom prst="rect">
            <a:avLst/>
          </a:prstGeom>
          <a:noFill/>
          <a:ln w="9525">
            <a:noFill/>
            <a:miter lim="800000"/>
            <a:headEnd/>
            <a:tailEnd/>
          </a:ln>
        </p:spPr>
        <p:txBody>
          <a:bodyPr>
            <a:spAutoFit/>
          </a:bodyPr>
          <a:lstStyle/>
          <a:p>
            <a:pPr>
              <a:spcBef>
                <a:spcPct val="50000"/>
              </a:spcBef>
            </a:pPr>
            <a:endParaRPr lang="en-US" sz="1350">
              <a:solidFill>
                <a:prstClr val="black"/>
              </a:solidFill>
            </a:endParaRPr>
          </a:p>
        </p:txBody>
      </p:sp>
      <p:sp>
        <p:nvSpPr>
          <p:cNvPr id="32772" name="Text Box 5"/>
          <p:cNvSpPr txBox="1">
            <a:spLocks noChangeArrowheads="1"/>
          </p:cNvSpPr>
          <p:nvPr/>
        </p:nvSpPr>
        <p:spPr bwMode="auto">
          <a:xfrm>
            <a:off x="394818" y="1042067"/>
            <a:ext cx="8525814" cy="5816977"/>
          </a:xfrm>
          <a:prstGeom prst="rect">
            <a:avLst/>
          </a:prstGeom>
          <a:noFill/>
          <a:ln w="9525">
            <a:noFill/>
            <a:miter lim="800000"/>
            <a:headEnd/>
            <a:tailEnd/>
          </a:ln>
        </p:spPr>
        <p:txBody>
          <a:bodyPr wrap="square">
            <a:spAutoFit/>
          </a:bodyPr>
          <a:lstStyle/>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Controlled heating and cooling of a material to alter its properties while maintaining its shape</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Properties include: </a:t>
            </a:r>
            <a:r>
              <a:rPr lang="en-US" sz="2800" dirty="0">
                <a:solidFill>
                  <a:srgbClr val="CC0000"/>
                </a:solidFill>
                <a:latin typeface="Times New Roman" panose="02020603050405020304" pitchFamily="18" charset="0"/>
                <a:cs typeface="Times New Roman" panose="02020603050405020304" pitchFamily="18" charset="0"/>
              </a:rPr>
              <a:t>Strength, toughness, machinability, wear resistance, and corrosion resistance</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90% of heat treating is preformed on steel and other ferrous </a:t>
            </a:r>
            <a:r>
              <a:rPr lang="en-US" sz="2800" dirty="0" smtClean="0">
                <a:solidFill>
                  <a:prstClr val="black"/>
                </a:solidFill>
                <a:latin typeface="Times New Roman" panose="02020603050405020304" pitchFamily="18" charset="0"/>
                <a:cs typeface="Times New Roman" panose="02020603050405020304" pitchFamily="18" charset="0"/>
              </a:rPr>
              <a:t>metals.</a:t>
            </a:r>
            <a:r>
              <a:rPr lang="en-US" sz="2800" b="1" dirty="0">
                <a:solidFill>
                  <a:srgbClr val="003DB8"/>
                </a:solidFill>
                <a:latin typeface="Times New Roman" pitchFamily="18" charset="0"/>
                <a:cs typeface="Times New Roman" pitchFamily="18" charset="0"/>
              </a:rPr>
              <a:t> Types of Heat Treatment Processes</a:t>
            </a:r>
            <a:endParaRPr lang="en-US" sz="2800" dirty="0" smtClean="0">
              <a:solidFill>
                <a:prstClr val="black"/>
              </a:solidFill>
              <a:latin typeface="Times New Roman" panose="02020603050405020304" pitchFamily="18" charset="0"/>
              <a:cs typeface="Times New Roman" panose="02020603050405020304" pitchFamily="18" charset="0"/>
            </a:endParaRPr>
          </a:p>
          <a:p>
            <a:r>
              <a:rPr lang="en-US" altLang="en-US" sz="2800" dirty="0">
                <a:solidFill>
                  <a:prstClr val="black"/>
                </a:solidFill>
                <a:latin typeface="Times New Roman" panose="02020603050405020304" pitchFamily="18" charset="0"/>
                <a:cs typeface="Times New Roman" panose="02020603050405020304" pitchFamily="18" charset="0"/>
              </a:rPr>
              <a:t>Annealing;</a:t>
            </a:r>
          </a:p>
          <a:p>
            <a:r>
              <a:rPr lang="en-US" altLang="en-US" sz="2800" dirty="0">
                <a:solidFill>
                  <a:prstClr val="black"/>
                </a:solidFill>
                <a:latin typeface="Times New Roman" panose="02020603050405020304" pitchFamily="18" charset="0"/>
                <a:cs typeface="Times New Roman" panose="02020603050405020304" pitchFamily="18" charset="0"/>
              </a:rPr>
              <a:t>Normalizing;</a:t>
            </a:r>
          </a:p>
          <a:p>
            <a:r>
              <a:rPr lang="en-US" altLang="en-US" sz="2800" dirty="0">
                <a:solidFill>
                  <a:prstClr val="black"/>
                </a:solidFill>
                <a:latin typeface="Times New Roman" panose="02020603050405020304" pitchFamily="18" charset="0"/>
                <a:cs typeface="Times New Roman" panose="02020603050405020304" pitchFamily="18" charset="0"/>
              </a:rPr>
              <a:t>Hardening;</a:t>
            </a:r>
          </a:p>
          <a:p>
            <a:r>
              <a:rPr lang="en-US" altLang="en-US" sz="2800" dirty="0">
                <a:solidFill>
                  <a:prstClr val="black"/>
                </a:solidFill>
                <a:latin typeface="Times New Roman" panose="02020603050405020304" pitchFamily="18" charset="0"/>
                <a:cs typeface="Times New Roman" panose="02020603050405020304" pitchFamily="18" charset="0"/>
              </a:rPr>
              <a:t>Tempering;</a:t>
            </a:r>
          </a:p>
          <a:p>
            <a:r>
              <a:rPr lang="en-US" altLang="en-US" sz="2800" dirty="0">
                <a:solidFill>
                  <a:prstClr val="black"/>
                </a:solidFill>
                <a:latin typeface="Times New Roman" panose="02020603050405020304" pitchFamily="18" charset="0"/>
                <a:cs typeface="Times New Roman" panose="02020603050405020304" pitchFamily="18" charset="0"/>
              </a:rPr>
              <a:t>Surface Hardening.</a:t>
            </a:r>
          </a:p>
          <a:p>
            <a:pPr>
              <a:spcBef>
                <a:spcPct val="50000"/>
              </a:spcBef>
            </a:pPr>
            <a:endParaRPr lang="en-US" sz="2400" dirty="0">
              <a:solidFill>
                <a:prstClr val="black"/>
              </a:solidFill>
            </a:endParaRPr>
          </a:p>
        </p:txBody>
      </p:sp>
    </p:spTree>
    <p:extLst>
      <p:ext uri="{BB962C8B-B14F-4D97-AF65-F5344CB8AC3E}">
        <p14:creationId xmlns:p14="http://schemas.microsoft.com/office/powerpoint/2010/main" val="2144342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69" y="94334"/>
            <a:ext cx="8229600" cy="575368"/>
          </a:xfrm>
        </p:spPr>
        <p:txBody>
          <a:bodyPr>
            <a:normAutofit fontScale="90000"/>
          </a:bodyPr>
          <a:lstStyle/>
          <a:p>
            <a:r>
              <a:rPr lang="en-US" sz="3200" kern="0" dirty="0" smtClean="0">
                <a:solidFill>
                  <a:srgbClr val="006699"/>
                </a:solidFill>
                <a:latin typeface="Arial"/>
                <a:cs typeface="Times New Roman" pitchFamily="18" charset="0"/>
              </a:rPr>
              <a:t>C.Surface </a:t>
            </a:r>
            <a:r>
              <a:rPr lang="en-US" sz="3200" kern="0" dirty="0">
                <a:solidFill>
                  <a:srgbClr val="006699"/>
                </a:solidFill>
                <a:latin typeface="Arial"/>
                <a:cs typeface="Times New Roman" pitchFamily="18" charset="0"/>
              </a:rPr>
              <a:t>Processing Operations</a:t>
            </a:r>
            <a:r>
              <a:rPr lang="en-US" sz="3200" kern="0" dirty="0">
                <a:solidFill>
                  <a:srgbClr val="006699"/>
                </a:solidFill>
                <a:latin typeface="Arial"/>
              </a:rPr>
              <a:t> </a:t>
            </a:r>
            <a:endParaRPr lang="en-US" dirty="0"/>
          </a:p>
        </p:txBody>
      </p:sp>
      <p:sp>
        <p:nvSpPr>
          <p:cNvPr id="3" name="Content Placeholder 2"/>
          <p:cNvSpPr>
            <a:spLocks noGrp="1"/>
          </p:cNvSpPr>
          <p:nvPr>
            <p:ph idx="1"/>
          </p:nvPr>
        </p:nvSpPr>
        <p:spPr>
          <a:xfrm>
            <a:off x="568712" y="1176454"/>
            <a:ext cx="8229600" cy="5413917"/>
          </a:xfrm>
        </p:spPr>
        <p:txBody>
          <a:bodyPr>
            <a:normAutofit fontScale="62500" lnSpcReduction="20000"/>
          </a:bodyPr>
          <a:lstStyle/>
          <a:p>
            <a:pPr algn="just"/>
            <a:r>
              <a:rPr lang="en-US" sz="4000" dirty="0" smtClean="0">
                <a:latin typeface="Times New Roman" panose="02020603050405020304" pitchFamily="18" charset="0"/>
                <a:cs typeface="Times New Roman" panose="02020603050405020304" pitchFamily="18" charset="0"/>
              </a:rPr>
              <a:t>Surface </a:t>
            </a:r>
            <a:r>
              <a:rPr lang="en-US" sz="4000" dirty="0">
                <a:latin typeface="Times New Roman" panose="02020603050405020304" pitchFamily="18" charset="0"/>
                <a:cs typeface="Times New Roman" panose="02020603050405020304" pitchFamily="18" charset="0"/>
              </a:rPr>
              <a:t>processing operations include (1) cleaning, (2) </a:t>
            </a:r>
            <a:r>
              <a:rPr lang="en-US" sz="4000" dirty="0" smtClean="0">
                <a:latin typeface="Times New Roman" panose="02020603050405020304" pitchFamily="18" charset="0"/>
                <a:cs typeface="Times New Roman" panose="02020603050405020304" pitchFamily="18" charset="0"/>
              </a:rPr>
              <a:t>surface treatments</a:t>
            </a:r>
            <a:r>
              <a:rPr lang="en-US" sz="4000" dirty="0">
                <a:latin typeface="Times New Roman" panose="02020603050405020304" pitchFamily="18" charset="0"/>
                <a:cs typeface="Times New Roman" panose="02020603050405020304" pitchFamily="18" charset="0"/>
              </a:rPr>
              <a:t>, and (3) coating and thin </a:t>
            </a:r>
            <a:r>
              <a:rPr lang="en-US" sz="4000" dirty="0" smtClean="0">
                <a:latin typeface="Times New Roman" panose="02020603050405020304" pitchFamily="18" charset="0"/>
                <a:cs typeface="Times New Roman" panose="02020603050405020304" pitchFamily="18" charset="0"/>
              </a:rPr>
              <a:t>film </a:t>
            </a:r>
            <a:r>
              <a:rPr lang="en-US" sz="4000" dirty="0">
                <a:latin typeface="Times New Roman" panose="02020603050405020304" pitchFamily="18" charset="0"/>
                <a:cs typeface="Times New Roman" panose="02020603050405020304" pitchFamily="18" charset="0"/>
              </a:rPr>
              <a:t>deposition </a:t>
            </a:r>
            <a:r>
              <a:rPr lang="en-US" sz="4000" dirty="0" smtClean="0">
                <a:latin typeface="Times New Roman" panose="02020603050405020304" pitchFamily="18" charset="0"/>
                <a:cs typeface="Times New Roman" panose="02020603050405020304" pitchFamily="18" charset="0"/>
              </a:rPr>
              <a:t>processes. </a:t>
            </a:r>
          </a:p>
          <a:p>
            <a:pPr algn="just"/>
            <a:r>
              <a:rPr lang="en-US" sz="4000" b="1" i="1" dirty="0" smtClean="0">
                <a:latin typeface="Times New Roman" panose="02020603050405020304" pitchFamily="18" charset="0"/>
                <a:cs typeface="Times New Roman" panose="02020603050405020304" pitchFamily="18" charset="0"/>
              </a:rPr>
              <a:t>Cleaning </a:t>
            </a:r>
            <a:r>
              <a:rPr lang="en-US" sz="4000" dirty="0" smtClean="0">
                <a:latin typeface="Times New Roman" panose="02020603050405020304" pitchFamily="18" charset="0"/>
                <a:cs typeface="Times New Roman" panose="02020603050405020304" pitchFamily="18" charset="0"/>
              </a:rPr>
              <a:t>includes both </a:t>
            </a:r>
            <a:r>
              <a:rPr lang="en-US" sz="4000" dirty="0">
                <a:latin typeface="Times New Roman" panose="02020603050405020304" pitchFamily="18" charset="0"/>
                <a:cs typeface="Times New Roman" panose="02020603050405020304" pitchFamily="18" charset="0"/>
              </a:rPr>
              <a:t>chemical and mechanical processes to remove dirt, oil, and other </a:t>
            </a:r>
            <a:r>
              <a:rPr lang="en-US" sz="4000" dirty="0" smtClean="0">
                <a:latin typeface="Times New Roman" panose="02020603050405020304" pitchFamily="18" charset="0"/>
                <a:cs typeface="Times New Roman" panose="02020603050405020304" pitchFamily="18" charset="0"/>
              </a:rPr>
              <a:t>contaminants from </a:t>
            </a:r>
            <a:r>
              <a:rPr lang="en-US" sz="4000" dirty="0">
                <a:latin typeface="Times New Roman" panose="02020603050405020304" pitchFamily="18" charset="0"/>
                <a:cs typeface="Times New Roman" panose="02020603050405020304" pitchFamily="18" charset="0"/>
              </a:rPr>
              <a:t>the surface. </a:t>
            </a:r>
            <a:endParaRPr lang="en-US" sz="4000" dirty="0" smtClean="0">
              <a:latin typeface="Times New Roman" panose="02020603050405020304" pitchFamily="18" charset="0"/>
              <a:cs typeface="Times New Roman" panose="02020603050405020304" pitchFamily="18" charset="0"/>
            </a:endParaRPr>
          </a:p>
          <a:p>
            <a:pPr algn="just"/>
            <a:r>
              <a:rPr lang="en-US" sz="4000" b="1" i="1" dirty="0" smtClean="0">
                <a:latin typeface="Times New Roman" panose="02020603050405020304" pitchFamily="18" charset="0"/>
                <a:cs typeface="Times New Roman" panose="02020603050405020304" pitchFamily="18" charset="0"/>
              </a:rPr>
              <a:t>Surface </a:t>
            </a:r>
            <a:r>
              <a:rPr lang="en-US" sz="4000" b="1" i="1" dirty="0">
                <a:latin typeface="Times New Roman" panose="02020603050405020304" pitchFamily="18" charset="0"/>
                <a:cs typeface="Times New Roman" panose="02020603050405020304" pitchFamily="18" charset="0"/>
              </a:rPr>
              <a:t>treatments </a:t>
            </a:r>
            <a:r>
              <a:rPr lang="en-US" sz="4000" dirty="0">
                <a:latin typeface="Times New Roman" panose="02020603050405020304" pitchFamily="18" charset="0"/>
                <a:cs typeface="Times New Roman" panose="02020603050405020304" pitchFamily="18" charset="0"/>
              </a:rPr>
              <a:t>include mechanical working such as shot </a:t>
            </a:r>
            <a:r>
              <a:rPr lang="en-US" sz="4000" dirty="0" smtClean="0">
                <a:latin typeface="Times New Roman" panose="02020603050405020304" pitchFamily="18" charset="0"/>
                <a:cs typeface="Times New Roman" panose="02020603050405020304" pitchFamily="18" charset="0"/>
              </a:rPr>
              <a:t>peening and </a:t>
            </a:r>
            <a:r>
              <a:rPr lang="en-US" sz="4000" dirty="0">
                <a:latin typeface="Times New Roman" panose="02020603050405020304" pitchFamily="18" charset="0"/>
                <a:cs typeface="Times New Roman" panose="02020603050405020304" pitchFamily="18" charset="0"/>
              </a:rPr>
              <a:t>sand blasting, and physical processes such as diffusion and ion implantation.</a:t>
            </a:r>
          </a:p>
          <a:p>
            <a:pPr algn="just"/>
            <a:r>
              <a:rPr lang="en-US" sz="4000" b="1" i="1" dirty="0">
                <a:latin typeface="Times New Roman" panose="02020603050405020304" pitchFamily="18" charset="0"/>
                <a:cs typeface="Times New Roman" panose="02020603050405020304" pitchFamily="18" charset="0"/>
              </a:rPr>
              <a:t>Coating </a:t>
            </a:r>
            <a:r>
              <a:rPr lang="en-US" sz="4000" dirty="0">
                <a:latin typeface="Times New Roman" panose="02020603050405020304" pitchFamily="18" charset="0"/>
                <a:cs typeface="Times New Roman" panose="02020603050405020304" pitchFamily="18" charset="0"/>
              </a:rPr>
              <a:t>and </a:t>
            </a:r>
            <a:r>
              <a:rPr lang="en-US" sz="4000" b="1" i="1" dirty="0">
                <a:latin typeface="Times New Roman" panose="02020603050405020304" pitchFamily="18" charset="0"/>
                <a:cs typeface="Times New Roman" panose="02020603050405020304" pitchFamily="18" charset="0"/>
              </a:rPr>
              <a:t>thin </a:t>
            </a:r>
            <a:r>
              <a:rPr lang="en-US" sz="4000" b="1" i="1" dirty="0" smtClean="0">
                <a:latin typeface="Times New Roman" panose="02020603050405020304" pitchFamily="18" charset="0"/>
                <a:cs typeface="Times New Roman" panose="02020603050405020304" pitchFamily="18" charset="0"/>
              </a:rPr>
              <a:t>film </a:t>
            </a:r>
            <a:r>
              <a:rPr lang="en-US" sz="4000" b="1" i="1" dirty="0">
                <a:latin typeface="Times New Roman" panose="02020603050405020304" pitchFamily="18" charset="0"/>
                <a:cs typeface="Times New Roman" panose="02020603050405020304" pitchFamily="18" charset="0"/>
              </a:rPr>
              <a:t>deposition </a:t>
            </a:r>
            <a:r>
              <a:rPr lang="en-US" sz="4000" dirty="0">
                <a:latin typeface="Times New Roman" panose="02020603050405020304" pitchFamily="18" charset="0"/>
                <a:cs typeface="Times New Roman" panose="02020603050405020304" pitchFamily="18" charset="0"/>
              </a:rPr>
              <a:t>processes apply a coating of material to </a:t>
            </a:r>
            <a:r>
              <a:rPr lang="en-US" sz="4000" dirty="0" smtClean="0">
                <a:latin typeface="Times New Roman" panose="02020603050405020304" pitchFamily="18" charset="0"/>
                <a:cs typeface="Times New Roman" panose="02020603050405020304" pitchFamily="18" charset="0"/>
              </a:rPr>
              <a:t>the exterior </a:t>
            </a:r>
            <a:r>
              <a:rPr lang="en-US" sz="4000" dirty="0">
                <a:latin typeface="Times New Roman" panose="02020603050405020304" pitchFamily="18" charset="0"/>
                <a:cs typeface="Times New Roman" panose="02020603050405020304" pitchFamily="18" charset="0"/>
              </a:rPr>
              <a:t>surface of the work part. Common coating processes include </a:t>
            </a:r>
            <a:r>
              <a:rPr lang="en-US" sz="4000" b="1" i="1" dirty="0">
                <a:latin typeface="Times New Roman" panose="02020603050405020304" pitchFamily="18" charset="0"/>
                <a:cs typeface="Times New Roman" panose="02020603050405020304" pitchFamily="18" charset="0"/>
              </a:rPr>
              <a:t>electroplating</a:t>
            </a:r>
            <a:r>
              <a:rPr lang="en-US" sz="4000" dirty="0" smtClean="0">
                <a:latin typeface="Times New Roman" panose="02020603050405020304" pitchFamily="18" charset="0"/>
                <a:cs typeface="Times New Roman" panose="02020603050405020304" pitchFamily="18" charset="0"/>
              </a:rPr>
              <a:t>,</a:t>
            </a:r>
            <a:r>
              <a:rPr lang="en-US" sz="4000" b="1" i="1" dirty="0">
                <a:latin typeface="Times New Roman" panose="02020603050405020304" pitchFamily="18" charset="0"/>
                <a:cs typeface="Times New Roman" panose="02020603050405020304" pitchFamily="18" charset="0"/>
              </a:rPr>
              <a:t> anodizing </a:t>
            </a:r>
            <a:r>
              <a:rPr lang="en-US" sz="4000" dirty="0">
                <a:latin typeface="Times New Roman" panose="02020603050405020304" pitchFamily="18" charset="0"/>
                <a:cs typeface="Times New Roman" panose="02020603050405020304" pitchFamily="18" charset="0"/>
              </a:rPr>
              <a:t>of </a:t>
            </a:r>
            <a:r>
              <a:rPr lang="en-US" sz="4000" dirty="0" smtClean="0">
                <a:latin typeface="Times New Roman" panose="02020603050405020304" pitchFamily="18" charset="0"/>
                <a:cs typeface="Times New Roman" panose="02020603050405020304" pitchFamily="18" charset="0"/>
              </a:rPr>
              <a:t>aluminum </a:t>
            </a:r>
            <a:r>
              <a:rPr lang="en-US" sz="4000" b="1" i="1" dirty="0">
                <a:latin typeface="Times New Roman" panose="02020603050405020304" pitchFamily="18" charset="0"/>
                <a:cs typeface="Times New Roman" panose="02020603050405020304" pitchFamily="18" charset="0"/>
              </a:rPr>
              <a:t>physical vapor deposition </a:t>
            </a:r>
            <a:r>
              <a:rPr lang="en-US" sz="4000" dirty="0">
                <a:latin typeface="Times New Roman" panose="02020603050405020304" pitchFamily="18" charset="0"/>
                <a:cs typeface="Times New Roman" panose="02020603050405020304" pitchFamily="18" charset="0"/>
              </a:rPr>
              <a:t>and </a:t>
            </a:r>
            <a:r>
              <a:rPr lang="en-US" sz="4000" b="1" i="1" dirty="0" smtClean="0">
                <a:latin typeface="Times New Roman" panose="02020603050405020304" pitchFamily="18" charset="0"/>
                <a:cs typeface="Times New Roman" panose="02020603050405020304" pitchFamily="18" charset="0"/>
              </a:rPr>
              <a:t>chemical vapor </a:t>
            </a:r>
            <a:r>
              <a:rPr lang="en-US" sz="4000" b="1" i="1" dirty="0">
                <a:latin typeface="Times New Roman" panose="02020603050405020304" pitchFamily="18" charset="0"/>
                <a:cs typeface="Times New Roman" panose="02020603050405020304" pitchFamily="18" charset="0"/>
              </a:rPr>
              <a:t>deposition </a:t>
            </a:r>
            <a:r>
              <a:rPr lang="en-US" sz="4000" dirty="0">
                <a:latin typeface="Times New Roman" panose="02020603050405020304" pitchFamily="18" charset="0"/>
                <a:cs typeface="Times New Roman" panose="02020603050405020304" pitchFamily="18" charset="0"/>
              </a:rPr>
              <a:t>to form extremely thin coatings of various substances</a:t>
            </a:r>
            <a:endParaRPr lang="en-US" sz="4000" kern="0" dirty="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27589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solidFill>
                  <a:srgbClr val="006699"/>
                </a:solidFill>
                <a:latin typeface="Arial"/>
                <a:cs typeface="Times New Roman" pitchFamily="18" charset="0"/>
              </a:rPr>
              <a:t>2.Assembly </a:t>
            </a:r>
            <a:r>
              <a:rPr lang="en-US" sz="3200" kern="0" dirty="0">
                <a:solidFill>
                  <a:srgbClr val="006699"/>
                </a:solidFill>
                <a:latin typeface="Arial"/>
                <a:cs typeface="Times New Roman" pitchFamily="18" charset="0"/>
              </a:rPr>
              <a:t>Operations</a:t>
            </a:r>
            <a:r>
              <a:rPr lang="en-US" sz="3200" kern="0" dirty="0">
                <a:solidFill>
                  <a:srgbClr val="006699"/>
                </a:solidFill>
                <a:latin typeface="Arial"/>
              </a:rPr>
              <a:t> </a:t>
            </a:r>
            <a:endParaRPr lang="en-US" dirty="0"/>
          </a:p>
        </p:txBody>
      </p:sp>
      <p:sp>
        <p:nvSpPr>
          <p:cNvPr id="3" name="Content Placeholder 2"/>
          <p:cNvSpPr>
            <a:spLocks noGrp="1"/>
          </p:cNvSpPr>
          <p:nvPr>
            <p:ph idx="1"/>
          </p:nvPr>
        </p:nvSpPr>
        <p:spPr>
          <a:xfrm>
            <a:off x="457200" y="1182029"/>
            <a:ext cx="8229600" cy="5675971"/>
          </a:xfrm>
        </p:spPr>
        <p:txBody>
          <a:bodyPr>
            <a:normAutofit lnSpcReduction="10000"/>
          </a:bodyPr>
          <a:lstStyle/>
          <a:p>
            <a:pPr algn="just"/>
            <a:r>
              <a:rPr lang="en-US" sz="2600" dirty="0">
                <a:latin typeface="Times New Roman" panose="02020603050405020304" pitchFamily="18" charset="0"/>
                <a:cs typeface="Times New Roman" panose="02020603050405020304" pitchFamily="18" charset="0"/>
              </a:rPr>
              <a:t>The second basic type of manufacturing </a:t>
            </a:r>
            <a:r>
              <a:rPr lang="en-US" sz="2600" dirty="0" smtClean="0">
                <a:latin typeface="Times New Roman" panose="02020603050405020304" pitchFamily="18" charset="0"/>
                <a:cs typeface="Times New Roman" panose="02020603050405020304" pitchFamily="18" charset="0"/>
              </a:rPr>
              <a:t>operation, </a:t>
            </a:r>
            <a:r>
              <a:rPr lang="en-US" sz="2600" dirty="0">
                <a:latin typeface="Times New Roman" panose="02020603050405020304" pitchFamily="18" charset="0"/>
                <a:cs typeface="Times New Roman" panose="02020603050405020304" pitchFamily="18" charset="0"/>
              </a:rPr>
              <a:t>in which two or more separate parts are joined to form a new entity. </a:t>
            </a:r>
          </a:p>
          <a:p>
            <a:pPr algn="just"/>
            <a:r>
              <a:rPr lang="en-US" sz="2600" dirty="0">
                <a:latin typeface="Times New Roman" panose="02020603050405020304" pitchFamily="18" charset="0"/>
                <a:cs typeface="Times New Roman" panose="02020603050405020304" pitchFamily="18" charset="0"/>
              </a:rPr>
              <a:t>Components of the new entity are connected either permanently or semi permanently</a:t>
            </a:r>
            <a:r>
              <a:rPr lang="en-US" sz="2600" dirty="0" smtClean="0">
                <a:latin typeface="Times New Roman" panose="02020603050405020304" pitchFamily="18" charset="0"/>
                <a:cs typeface="Times New Roman" panose="02020603050405020304" pitchFamily="18" charset="0"/>
              </a:rPr>
              <a:t>.</a:t>
            </a:r>
            <a:endParaRPr lang="en-US" sz="2600" kern="0" dirty="0">
              <a:solidFill>
                <a:srgbClr val="000000"/>
              </a:solidFill>
              <a:latin typeface="Times New Roman" panose="02020603050405020304" pitchFamily="18" charset="0"/>
              <a:cs typeface="Times New Roman" panose="02020603050405020304" pitchFamily="18" charset="0"/>
            </a:endParaRPr>
          </a:p>
          <a:p>
            <a:pPr marL="609600" lvl="0" indent="-609600" algn="just" fontAlgn="base">
              <a:spcAft>
                <a:spcPct val="0"/>
              </a:spcAft>
              <a:buClr>
                <a:srgbClr val="FF0066"/>
              </a:buClr>
              <a:buFont typeface="Wingdings" pitchFamily="2" charset="2"/>
              <a:buChar char="§"/>
            </a:pPr>
            <a:r>
              <a:rPr lang="en-US" sz="2600" kern="0" dirty="0" smtClean="0">
                <a:solidFill>
                  <a:srgbClr val="000000"/>
                </a:solidFill>
                <a:latin typeface="Times New Roman" panose="02020603050405020304" pitchFamily="18" charset="0"/>
                <a:cs typeface="Times New Roman" panose="02020603050405020304" pitchFamily="18" charset="0"/>
              </a:rPr>
              <a:t>Types </a:t>
            </a:r>
            <a:r>
              <a:rPr lang="en-US" sz="2600" kern="0" dirty="0">
                <a:solidFill>
                  <a:srgbClr val="000000"/>
                </a:solidFill>
                <a:latin typeface="Times New Roman" panose="02020603050405020304" pitchFamily="18" charset="0"/>
                <a:cs typeface="Times New Roman" panose="02020603050405020304" pitchFamily="18" charset="0"/>
              </a:rPr>
              <a:t>of assembly operations:</a:t>
            </a:r>
          </a:p>
          <a:p>
            <a:pPr marL="990600" lvl="1" indent="-533400" algn="just" fontAlgn="base">
              <a:spcAft>
                <a:spcPct val="0"/>
              </a:spcAft>
              <a:buClr>
                <a:srgbClr val="006699"/>
              </a:buClr>
              <a:buFontTx/>
              <a:buAutoNum type="arabicPeriod"/>
            </a:pPr>
            <a:r>
              <a:rPr lang="en-US" sz="2600" dirty="0" smtClean="0">
                <a:latin typeface="Times New Roman" panose="02020603050405020304" pitchFamily="18" charset="0"/>
                <a:cs typeface="Times New Roman" panose="02020603050405020304" pitchFamily="18" charset="0"/>
              </a:rPr>
              <a:t>Permanent </a:t>
            </a:r>
            <a:r>
              <a:rPr lang="en-US" sz="2600" kern="0" dirty="0">
                <a:solidFill>
                  <a:srgbClr val="000000"/>
                </a:solidFill>
                <a:latin typeface="Times New Roman" panose="02020603050405020304" pitchFamily="18" charset="0"/>
                <a:cs typeface="Times New Roman" panose="02020603050405020304" pitchFamily="18" charset="0"/>
              </a:rPr>
              <a:t>j</a:t>
            </a:r>
            <a:r>
              <a:rPr lang="en-US" sz="2600" kern="0" dirty="0" smtClean="0">
                <a:solidFill>
                  <a:srgbClr val="000000"/>
                </a:solidFill>
                <a:latin typeface="Times New Roman" panose="02020603050405020304" pitchFamily="18" charset="0"/>
                <a:cs typeface="Times New Roman" panose="02020603050405020304" pitchFamily="18" charset="0"/>
              </a:rPr>
              <a:t>oining </a:t>
            </a:r>
            <a:r>
              <a:rPr lang="en-US" sz="2600" kern="0" dirty="0">
                <a:solidFill>
                  <a:srgbClr val="000000"/>
                </a:solidFill>
                <a:latin typeface="Times New Roman" panose="02020603050405020304" pitchFamily="18" charset="0"/>
                <a:cs typeface="Times New Roman" panose="02020603050405020304" pitchFamily="18" charset="0"/>
              </a:rPr>
              <a:t>processes – create a permanent joint</a:t>
            </a:r>
          </a:p>
          <a:p>
            <a:pPr marL="1371600" lvl="2" indent="-457200" algn="just" fontAlgn="base">
              <a:spcAft>
                <a:spcPct val="0"/>
              </a:spcAft>
              <a:buClr>
                <a:srgbClr val="336600"/>
              </a:buClr>
              <a:buFont typeface="Wingdings" pitchFamily="2" charset="2"/>
              <a:buChar char="§"/>
            </a:pPr>
            <a:r>
              <a:rPr lang="en-US" sz="2600" kern="0" dirty="0">
                <a:solidFill>
                  <a:srgbClr val="000000"/>
                </a:solidFill>
                <a:latin typeface="Times New Roman" panose="02020603050405020304" pitchFamily="18" charset="0"/>
                <a:cs typeface="Times New Roman" panose="02020603050405020304" pitchFamily="18" charset="0"/>
              </a:rPr>
              <a:t>Welding, brazing, soldering, adhesive bonding</a:t>
            </a:r>
          </a:p>
          <a:p>
            <a:pPr marL="990600" lvl="1" indent="-533400" algn="just" fontAlgn="base">
              <a:spcAft>
                <a:spcPct val="0"/>
              </a:spcAft>
              <a:buClr>
                <a:srgbClr val="006699"/>
              </a:buClr>
              <a:buFontTx/>
              <a:buAutoNum type="arabicPeriod"/>
            </a:pPr>
            <a:r>
              <a:rPr lang="en-US" sz="2600" kern="0" dirty="0">
                <a:solidFill>
                  <a:srgbClr val="000000"/>
                </a:solidFill>
                <a:latin typeface="Times New Roman" panose="02020603050405020304" pitchFamily="18" charset="0"/>
                <a:cs typeface="Times New Roman" panose="02020603050405020304" pitchFamily="18" charset="0"/>
              </a:rPr>
              <a:t>Mechanical assembly – fastening by mechanical methods </a:t>
            </a:r>
          </a:p>
          <a:p>
            <a:pPr marL="1371600" lvl="2" indent="-457200" algn="just" fontAlgn="base">
              <a:spcAft>
                <a:spcPct val="0"/>
              </a:spcAft>
              <a:buClr>
                <a:srgbClr val="336600"/>
              </a:buClr>
              <a:buFont typeface="Wingdings" pitchFamily="2" charset="2"/>
              <a:buChar char="§"/>
            </a:pPr>
            <a:r>
              <a:rPr lang="en-US" sz="2600" kern="0" dirty="0">
                <a:solidFill>
                  <a:srgbClr val="000000"/>
                </a:solidFill>
                <a:latin typeface="Times New Roman" panose="02020603050405020304" pitchFamily="18" charset="0"/>
                <a:cs typeface="Times New Roman" panose="02020603050405020304" pitchFamily="18" charset="0"/>
              </a:rPr>
              <a:t>Threaded fasteners (screws, bolts and nuts); </a:t>
            </a:r>
            <a:endParaRPr lang="en-US" sz="2600" kern="0" dirty="0" smtClean="0">
              <a:solidFill>
                <a:srgbClr val="000000"/>
              </a:solidFill>
              <a:latin typeface="Times New Roman" panose="02020603050405020304" pitchFamily="18" charset="0"/>
              <a:cs typeface="Times New Roman" panose="02020603050405020304" pitchFamily="18" charset="0"/>
            </a:endParaRPr>
          </a:p>
          <a:p>
            <a:pPr marL="1371600" lvl="2" indent="-457200" algn="just" fontAlgn="base">
              <a:spcAft>
                <a:spcPct val="0"/>
              </a:spcAft>
              <a:buClr>
                <a:srgbClr val="336600"/>
              </a:buClr>
              <a:buFont typeface="Wingdings" pitchFamily="2" charset="2"/>
              <a:buChar char="§"/>
            </a:pPr>
            <a:r>
              <a:rPr lang="en-US" sz="2600" kern="0" dirty="0" smtClean="0">
                <a:solidFill>
                  <a:srgbClr val="000000"/>
                </a:solidFill>
                <a:latin typeface="Times New Roman" panose="02020603050405020304" pitchFamily="18" charset="0"/>
                <a:cs typeface="Times New Roman" panose="02020603050405020304" pitchFamily="18" charset="0"/>
              </a:rPr>
              <a:t>Permanent fastening (rivets ,press </a:t>
            </a:r>
            <a:r>
              <a:rPr lang="en-US" sz="2600" kern="0" dirty="0">
                <a:solidFill>
                  <a:srgbClr val="000000"/>
                </a:solidFill>
                <a:latin typeface="Times New Roman" panose="02020603050405020304" pitchFamily="18" charset="0"/>
                <a:cs typeface="Times New Roman" panose="02020603050405020304" pitchFamily="18" charset="0"/>
              </a:rPr>
              <a:t>fitting, expansion </a:t>
            </a:r>
            <a:r>
              <a:rPr lang="en-US" sz="2600" kern="0" dirty="0" smtClean="0">
                <a:solidFill>
                  <a:srgbClr val="000000"/>
                </a:solidFill>
                <a:latin typeface="Times New Roman" panose="02020603050405020304" pitchFamily="18" charset="0"/>
                <a:cs typeface="Times New Roman" panose="02020603050405020304" pitchFamily="18" charset="0"/>
              </a:rPr>
              <a:t>fits)</a:t>
            </a:r>
            <a:endParaRPr lang="en-US" sz="2600" kern="0" dirty="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052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17996" y="0"/>
            <a:ext cx="6858000" cy="685800"/>
          </a:xfrm>
        </p:spPr>
        <p:txBody>
          <a:bodyPr/>
          <a:lstStyle/>
          <a:p>
            <a:pPr eaLnBrk="1" hangingPunct="1"/>
            <a:r>
              <a:rPr lang="en-US" dirty="0" smtClean="0"/>
              <a:t>Joining and Assembly Processes</a:t>
            </a:r>
          </a:p>
        </p:txBody>
      </p:sp>
      <p:sp>
        <p:nvSpPr>
          <p:cNvPr id="123907" name="Text Box 3"/>
          <p:cNvSpPr txBox="1">
            <a:spLocks noChangeArrowheads="1"/>
          </p:cNvSpPr>
          <p:nvPr/>
        </p:nvSpPr>
        <p:spPr bwMode="auto">
          <a:xfrm>
            <a:off x="440533" y="545443"/>
            <a:ext cx="6019800" cy="507831"/>
          </a:xfrm>
          <a:prstGeom prst="rect">
            <a:avLst/>
          </a:prstGeom>
          <a:noFill/>
          <a:ln w="9525">
            <a:noFill/>
            <a:miter lim="800000"/>
            <a:headEnd/>
            <a:tailEnd/>
          </a:ln>
        </p:spPr>
        <p:txBody>
          <a:bodyPr>
            <a:spAutoFit/>
          </a:bodyPr>
          <a:lstStyle/>
          <a:p>
            <a:pPr>
              <a:spcBef>
                <a:spcPct val="50000"/>
              </a:spcBef>
            </a:pPr>
            <a:r>
              <a:rPr lang="en-US" sz="2700" dirty="0">
                <a:solidFill>
                  <a:srgbClr val="CC0000"/>
                </a:solidFill>
              </a:rPr>
              <a:t>Mechanical Fastening</a:t>
            </a:r>
          </a:p>
        </p:txBody>
      </p:sp>
      <p:sp>
        <p:nvSpPr>
          <p:cNvPr id="123911" name="Text Box 7"/>
          <p:cNvSpPr txBox="1">
            <a:spLocks noChangeArrowheads="1"/>
          </p:cNvSpPr>
          <p:nvPr/>
        </p:nvSpPr>
        <p:spPr bwMode="auto">
          <a:xfrm>
            <a:off x="440532" y="981017"/>
            <a:ext cx="8703467" cy="1938992"/>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anose="02020603050405020304" pitchFamily="18" charset="0"/>
                <a:cs typeface="Times New Roman" panose="02020603050405020304" pitchFamily="18" charset="0"/>
              </a:rPr>
              <a:t>Use physical force to hold parts together</a:t>
            </a:r>
          </a:p>
          <a:p>
            <a:pPr>
              <a:spcBef>
                <a:spcPct val="50000"/>
              </a:spcBef>
            </a:pPr>
            <a:r>
              <a:rPr lang="en-US" sz="2400" dirty="0">
                <a:solidFill>
                  <a:prstClr val="black"/>
                </a:solidFill>
                <a:latin typeface="Times New Roman" panose="02020603050405020304" pitchFamily="18" charset="0"/>
                <a:cs typeface="Times New Roman" panose="02020603050405020304" pitchFamily="18" charset="0"/>
              </a:rPr>
              <a:t>Mechanical fasteners or part design</a:t>
            </a:r>
          </a:p>
          <a:p>
            <a:pPr>
              <a:spcBef>
                <a:spcPct val="50000"/>
              </a:spcBef>
            </a:pPr>
            <a:r>
              <a:rPr lang="en-US" sz="2400" dirty="0">
                <a:solidFill>
                  <a:prstClr val="black"/>
                </a:solidFill>
                <a:latin typeface="Times New Roman" panose="02020603050405020304" pitchFamily="18" charset="0"/>
                <a:cs typeface="Times New Roman" panose="02020603050405020304" pitchFamily="18" charset="0"/>
              </a:rPr>
              <a:t>Screws, bolts, nails, rivets, cotter pins, retaining clips, and edge design</a:t>
            </a:r>
          </a:p>
        </p:txBody>
      </p:sp>
      <p:pic>
        <p:nvPicPr>
          <p:cNvPr id="35845" name="Picture 7"/>
          <p:cNvPicPr>
            <a:picLocks noChangeAspect="1" noChangeArrowheads="1"/>
          </p:cNvPicPr>
          <p:nvPr/>
        </p:nvPicPr>
        <p:blipFill>
          <a:blip r:embed="rId3"/>
          <a:srcRect/>
          <a:stretch>
            <a:fillRect/>
          </a:stretch>
        </p:blipFill>
        <p:spPr bwMode="auto">
          <a:xfrm>
            <a:off x="3359943" y="2593525"/>
            <a:ext cx="2864644" cy="1690609"/>
          </a:xfrm>
          <a:prstGeom prst="rect">
            <a:avLst/>
          </a:prstGeom>
          <a:noFill/>
          <a:ln w="9525">
            <a:noFill/>
            <a:miter lim="800000"/>
            <a:headEnd/>
            <a:tailEnd/>
          </a:ln>
        </p:spPr>
      </p:pic>
      <p:pic>
        <p:nvPicPr>
          <p:cNvPr id="35846" name="Picture 8"/>
          <p:cNvPicPr>
            <a:picLocks noChangeAspect="1" noChangeArrowheads="1"/>
          </p:cNvPicPr>
          <p:nvPr/>
        </p:nvPicPr>
        <p:blipFill>
          <a:blip r:embed="rId4"/>
          <a:srcRect/>
          <a:stretch>
            <a:fillRect/>
          </a:stretch>
        </p:blipFill>
        <p:spPr bwMode="auto">
          <a:xfrm>
            <a:off x="6732483" y="2710752"/>
            <a:ext cx="1806210" cy="1847850"/>
          </a:xfrm>
          <a:prstGeom prst="rect">
            <a:avLst/>
          </a:prstGeom>
          <a:noFill/>
          <a:ln w="9525">
            <a:noFill/>
            <a:miter lim="800000"/>
            <a:headEnd/>
            <a:tailEnd/>
          </a:ln>
        </p:spPr>
      </p:pic>
      <p:sp>
        <p:nvSpPr>
          <p:cNvPr id="9" name="Text Box 3"/>
          <p:cNvSpPr txBox="1">
            <a:spLocks noChangeArrowheads="1"/>
          </p:cNvSpPr>
          <p:nvPr/>
        </p:nvSpPr>
        <p:spPr bwMode="auto">
          <a:xfrm>
            <a:off x="204787" y="3838870"/>
            <a:ext cx="6019800" cy="507831"/>
          </a:xfrm>
          <a:prstGeom prst="rect">
            <a:avLst/>
          </a:prstGeom>
          <a:noFill/>
          <a:ln w="9525">
            <a:noFill/>
            <a:miter lim="800000"/>
            <a:headEnd/>
            <a:tailEnd/>
          </a:ln>
        </p:spPr>
        <p:txBody>
          <a:bodyPr>
            <a:spAutoFit/>
          </a:bodyPr>
          <a:lstStyle/>
          <a:p>
            <a:pPr>
              <a:spcBef>
                <a:spcPct val="50000"/>
              </a:spcBef>
            </a:pPr>
            <a:r>
              <a:rPr lang="en-US" sz="2700" dirty="0">
                <a:solidFill>
                  <a:srgbClr val="CC0000"/>
                </a:solidFill>
              </a:rPr>
              <a:t>Welding</a:t>
            </a:r>
          </a:p>
        </p:txBody>
      </p:sp>
      <p:sp>
        <p:nvSpPr>
          <p:cNvPr id="10" name="Text Box 6"/>
          <p:cNvSpPr txBox="1">
            <a:spLocks noChangeArrowheads="1"/>
          </p:cNvSpPr>
          <p:nvPr/>
        </p:nvSpPr>
        <p:spPr bwMode="auto">
          <a:xfrm>
            <a:off x="127051" y="4122713"/>
            <a:ext cx="5957888" cy="2462213"/>
          </a:xfrm>
          <a:prstGeom prst="rect">
            <a:avLst/>
          </a:prstGeom>
          <a:noFill/>
          <a:ln w="9525">
            <a:noFill/>
            <a:miter lim="800000"/>
            <a:headEnd/>
            <a:tailEnd/>
          </a:ln>
        </p:spPr>
        <p:txBody>
          <a:bodyPr>
            <a:spAutoFit/>
          </a:bodyPr>
          <a:lstStyle/>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Operations that use heat, pressure, or both to permanently join parts</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Gas, arc, stud, spot, forge, roll laminating, resistance, and induction welding </a:t>
            </a:r>
          </a:p>
        </p:txBody>
      </p:sp>
      <p:pic>
        <p:nvPicPr>
          <p:cNvPr id="2" name="Picture 1"/>
          <p:cNvPicPr>
            <a:picLocks noChangeAspect="1"/>
          </p:cNvPicPr>
          <p:nvPr/>
        </p:nvPicPr>
        <p:blipFill>
          <a:blip r:embed="rId5"/>
          <a:stretch>
            <a:fillRect/>
          </a:stretch>
        </p:blipFill>
        <p:spPr>
          <a:xfrm>
            <a:off x="6265242" y="4888821"/>
            <a:ext cx="1990116" cy="1969179"/>
          </a:xfrm>
          <a:prstGeom prst="rect">
            <a:avLst/>
          </a:prstGeom>
        </p:spPr>
      </p:pic>
    </p:spTree>
    <p:extLst>
      <p:ext uri="{BB962C8B-B14F-4D97-AF65-F5344CB8AC3E}">
        <p14:creationId xmlns:p14="http://schemas.microsoft.com/office/powerpoint/2010/main" val="31799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857250"/>
            <a:ext cx="6858000" cy="685800"/>
          </a:xfrm>
        </p:spPr>
        <p:txBody>
          <a:bodyPr/>
          <a:lstStyle/>
          <a:p>
            <a:pPr eaLnBrk="1" hangingPunct="1"/>
            <a:r>
              <a:rPr lang="en-US" smtClean="0"/>
              <a:t>Joining and Assembly Processes</a:t>
            </a:r>
          </a:p>
        </p:txBody>
      </p:sp>
      <p:sp>
        <p:nvSpPr>
          <p:cNvPr id="126979" name="Text Box 3"/>
          <p:cNvSpPr txBox="1">
            <a:spLocks noChangeArrowheads="1"/>
          </p:cNvSpPr>
          <p:nvPr/>
        </p:nvSpPr>
        <p:spPr bwMode="auto">
          <a:xfrm>
            <a:off x="1357313" y="1397794"/>
            <a:ext cx="6019800" cy="507831"/>
          </a:xfrm>
          <a:prstGeom prst="rect">
            <a:avLst/>
          </a:prstGeom>
          <a:noFill/>
          <a:ln w="9525">
            <a:noFill/>
            <a:miter lim="800000"/>
            <a:headEnd/>
            <a:tailEnd/>
          </a:ln>
        </p:spPr>
        <p:txBody>
          <a:bodyPr>
            <a:spAutoFit/>
          </a:bodyPr>
          <a:lstStyle/>
          <a:p>
            <a:pPr>
              <a:spcBef>
                <a:spcPct val="50000"/>
              </a:spcBef>
            </a:pPr>
            <a:r>
              <a:rPr lang="en-US" sz="2700">
                <a:solidFill>
                  <a:srgbClr val="CC0000"/>
                </a:solidFill>
              </a:rPr>
              <a:t>Adhesive bonding</a:t>
            </a:r>
          </a:p>
        </p:txBody>
      </p:sp>
      <p:sp>
        <p:nvSpPr>
          <p:cNvPr id="126982" name="Text Box 6"/>
          <p:cNvSpPr txBox="1">
            <a:spLocks noChangeArrowheads="1"/>
          </p:cNvSpPr>
          <p:nvPr/>
        </p:nvSpPr>
        <p:spPr bwMode="auto">
          <a:xfrm>
            <a:off x="412124" y="1826419"/>
            <a:ext cx="7285267" cy="2031325"/>
          </a:xfrm>
          <a:prstGeom prst="rect">
            <a:avLst/>
          </a:prstGeom>
          <a:noFill/>
          <a:ln w="9525">
            <a:noFill/>
            <a:miter lim="800000"/>
            <a:headEnd/>
            <a:tailEnd/>
          </a:ln>
        </p:spPr>
        <p:txBody>
          <a:bodyPr wrap="square">
            <a:spAutoFit/>
          </a:bodyPr>
          <a:lstStyle/>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Bonding of adjoining surfaces by filling the gap between each surface with a bonding material</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Glue, cement, thermoplastic, thermosetting, and elastomers</a:t>
            </a:r>
          </a:p>
        </p:txBody>
      </p:sp>
      <p:pic>
        <p:nvPicPr>
          <p:cNvPr id="37893" name="Picture 7"/>
          <p:cNvPicPr>
            <a:picLocks noChangeAspect="1" noChangeArrowheads="1"/>
          </p:cNvPicPr>
          <p:nvPr/>
        </p:nvPicPr>
        <p:blipFill>
          <a:blip r:embed="rId3"/>
          <a:srcRect/>
          <a:stretch>
            <a:fillRect/>
          </a:stretch>
        </p:blipFill>
        <p:spPr bwMode="auto">
          <a:xfrm>
            <a:off x="1832372" y="3973117"/>
            <a:ext cx="1384697" cy="1835944"/>
          </a:xfrm>
          <a:prstGeom prst="rect">
            <a:avLst/>
          </a:prstGeom>
          <a:noFill/>
          <a:ln w="9525">
            <a:noFill/>
            <a:miter lim="800000"/>
            <a:headEnd/>
            <a:tailEnd/>
          </a:ln>
        </p:spPr>
      </p:pic>
      <p:pic>
        <p:nvPicPr>
          <p:cNvPr id="37894" name="Picture 8"/>
          <p:cNvPicPr>
            <a:picLocks noChangeAspect="1" noChangeArrowheads="1"/>
          </p:cNvPicPr>
          <p:nvPr/>
        </p:nvPicPr>
        <p:blipFill>
          <a:blip r:embed="rId4"/>
          <a:srcRect/>
          <a:stretch>
            <a:fillRect/>
          </a:stretch>
        </p:blipFill>
        <p:spPr bwMode="auto">
          <a:xfrm>
            <a:off x="3470674" y="3998119"/>
            <a:ext cx="1753790" cy="1749029"/>
          </a:xfrm>
          <a:prstGeom prst="rect">
            <a:avLst/>
          </a:prstGeom>
          <a:noFill/>
          <a:ln w="9525">
            <a:noFill/>
            <a:miter lim="800000"/>
            <a:headEnd/>
            <a:tailEnd/>
          </a:ln>
        </p:spPr>
      </p:pic>
      <p:pic>
        <p:nvPicPr>
          <p:cNvPr id="37895" name="Picture 9"/>
          <p:cNvPicPr>
            <a:picLocks noChangeAspect="1" noChangeArrowheads="1"/>
          </p:cNvPicPr>
          <p:nvPr/>
        </p:nvPicPr>
        <p:blipFill>
          <a:blip r:embed="rId5"/>
          <a:srcRect/>
          <a:stretch>
            <a:fillRect/>
          </a:stretch>
        </p:blipFill>
        <p:spPr bwMode="auto">
          <a:xfrm>
            <a:off x="5426870" y="4031456"/>
            <a:ext cx="2231231" cy="1677591"/>
          </a:xfrm>
          <a:prstGeom prst="rect">
            <a:avLst/>
          </a:prstGeom>
          <a:noFill/>
          <a:ln w="9525">
            <a:noFill/>
            <a:miter lim="800000"/>
            <a:headEnd/>
            <a:tailEnd/>
          </a:ln>
        </p:spPr>
      </p:pic>
      <p:sp>
        <p:nvSpPr>
          <p:cNvPr id="37896" name="Rectangle 7"/>
          <p:cNvSpPr>
            <a:spLocks noChangeArrowheads="1"/>
          </p:cNvSpPr>
          <p:nvPr/>
        </p:nvSpPr>
        <p:spPr bwMode="auto">
          <a:xfrm>
            <a:off x="1824039" y="5754291"/>
            <a:ext cx="832279" cy="184666"/>
          </a:xfrm>
          <a:prstGeom prst="rect">
            <a:avLst/>
          </a:prstGeom>
          <a:noFill/>
          <a:ln w="9525">
            <a:noFill/>
            <a:miter lim="800000"/>
            <a:headEnd/>
            <a:tailEnd/>
          </a:ln>
        </p:spPr>
        <p:txBody>
          <a:bodyPr wrap="none">
            <a:spAutoFit/>
          </a:bodyPr>
          <a:lstStyle/>
          <a:p>
            <a:r>
              <a:rPr lang="en-US" sz="600">
                <a:solidFill>
                  <a:prstClr val="black"/>
                </a:solidFill>
              </a:rPr>
              <a:t>©iStockphoto.com </a:t>
            </a:r>
          </a:p>
        </p:txBody>
      </p:sp>
      <p:sp>
        <p:nvSpPr>
          <p:cNvPr id="37897" name="Rectangle 8"/>
          <p:cNvSpPr>
            <a:spLocks noChangeArrowheads="1"/>
          </p:cNvSpPr>
          <p:nvPr/>
        </p:nvSpPr>
        <p:spPr bwMode="auto">
          <a:xfrm>
            <a:off x="3688558" y="5720953"/>
            <a:ext cx="832279" cy="184666"/>
          </a:xfrm>
          <a:prstGeom prst="rect">
            <a:avLst/>
          </a:prstGeom>
          <a:noFill/>
          <a:ln w="9525">
            <a:noFill/>
            <a:miter lim="800000"/>
            <a:headEnd/>
            <a:tailEnd/>
          </a:ln>
        </p:spPr>
        <p:txBody>
          <a:bodyPr wrap="none">
            <a:spAutoFit/>
          </a:bodyPr>
          <a:lstStyle/>
          <a:p>
            <a:r>
              <a:rPr lang="en-US" sz="600">
                <a:solidFill>
                  <a:prstClr val="black"/>
                </a:solidFill>
              </a:rPr>
              <a:t>©iStockphoto.com </a:t>
            </a:r>
          </a:p>
        </p:txBody>
      </p:sp>
    </p:spTree>
    <p:extLst>
      <p:ext uri="{BB962C8B-B14F-4D97-AF65-F5344CB8AC3E}">
        <p14:creationId xmlns:p14="http://schemas.microsoft.com/office/powerpoint/2010/main" val="419559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sz="quarter" idx="1"/>
          </p:nvPr>
        </p:nvSpPr>
        <p:spPr>
          <a:xfrm>
            <a:off x="228600" y="990600"/>
            <a:ext cx="8709338" cy="5410200"/>
          </a:xfrm>
        </p:spPr>
        <p:txBody>
          <a:bodyPr/>
          <a:lstStyle/>
          <a:p>
            <a:pPr algn="just">
              <a:lnSpc>
                <a:spcPts val="4300"/>
              </a:lnSpc>
            </a:pPr>
            <a:r>
              <a:rPr lang="en-US" altLang="en-US" sz="2700" dirty="0" smtClean="0">
                <a:latin typeface="Book Antiqua" panose="02040602050305030304" pitchFamily="18" charset="0"/>
                <a:cs typeface="Andalus" panose="02010000000000000000" pitchFamily="2" charset="-78"/>
              </a:rPr>
              <a:t>Manufacturing is derived from the Latin words,</a:t>
            </a:r>
          </a:p>
          <a:p>
            <a:pPr algn="just">
              <a:lnSpc>
                <a:spcPts val="4300"/>
              </a:lnSpc>
              <a:buFont typeface="Wingdings" panose="05000000000000000000" pitchFamily="2" charset="2"/>
              <a:buNone/>
            </a:pPr>
            <a:r>
              <a:rPr lang="en-US" altLang="en-US" sz="2700" b="1" dirty="0" smtClean="0">
                <a:latin typeface="Book Antiqua" panose="02040602050305030304" pitchFamily="18" charset="0"/>
                <a:cs typeface="Andalus" panose="02010000000000000000" pitchFamily="2" charset="-78"/>
              </a:rPr>
              <a:t>       </a:t>
            </a:r>
            <a:r>
              <a:rPr lang="en-US" altLang="en-US" sz="2700" b="1" dirty="0" err="1" smtClean="0">
                <a:latin typeface="Book Antiqua" panose="02040602050305030304" pitchFamily="18" charset="0"/>
                <a:cs typeface="Andalus" panose="02010000000000000000" pitchFamily="2" charset="-78"/>
              </a:rPr>
              <a:t>manus</a:t>
            </a:r>
            <a:r>
              <a:rPr lang="en-US" altLang="en-US" sz="2700" dirty="0" smtClean="0">
                <a:latin typeface="Book Antiqua" panose="02040602050305030304" pitchFamily="18" charset="0"/>
                <a:cs typeface="Andalus" panose="02010000000000000000" pitchFamily="2" charset="-78"/>
              </a:rPr>
              <a:t> (hand) and </a:t>
            </a:r>
          </a:p>
          <a:p>
            <a:pPr algn="just">
              <a:lnSpc>
                <a:spcPts val="4300"/>
              </a:lnSpc>
              <a:buFont typeface="Wingdings" panose="05000000000000000000" pitchFamily="2" charset="2"/>
              <a:buNone/>
            </a:pPr>
            <a:r>
              <a:rPr lang="en-US" altLang="en-US" sz="2700" b="1" dirty="0" smtClean="0">
                <a:latin typeface="Book Antiqua" panose="02040602050305030304" pitchFamily="18" charset="0"/>
                <a:cs typeface="Andalus" panose="02010000000000000000" pitchFamily="2" charset="-78"/>
              </a:rPr>
              <a:t>       </a:t>
            </a:r>
            <a:r>
              <a:rPr lang="en-US" altLang="en-US" sz="2700" b="1" dirty="0" err="1" smtClean="0">
                <a:latin typeface="Book Antiqua" panose="02040602050305030304" pitchFamily="18" charset="0"/>
                <a:cs typeface="Andalus" panose="02010000000000000000" pitchFamily="2" charset="-78"/>
              </a:rPr>
              <a:t>factus</a:t>
            </a:r>
            <a:r>
              <a:rPr lang="en-US" altLang="en-US" sz="2700" dirty="0" smtClean="0">
                <a:latin typeface="Book Antiqua" panose="02040602050305030304" pitchFamily="18" charset="0"/>
                <a:cs typeface="Andalus" panose="02010000000000000000" pitchFamily="2" charset="-78"/>
              </a:rPr>
              <a:t> (make); </a:t>
            </a:r>
          </a:p>
          <a:p>
            <a:pPr algn="just">
              <a:lnSpc>
                <a:spcPts val="4300"/>
              </a:lnSpc>
              <a:buFont typeface="Wingdings" panose="05000000000000000000" pitchFamily="2" charset="2"/>
              <a:buNone/>
            </a:pPr>
            <a:r>
              <a:rPr lang="en-US" altLang="en-US" sz="2700" dirty="0" smtClean="0">
                <a:latin typeface="Book Antiqua" panose="02040602050305030304" pitchFamily="18" charset="0"/>
                <a:cs typeface="Andalus" panose="02010000000000000000" pitchFamily="2" charset="-78"/>
              </a:rPr>
              <a:t>     The combination means “made by hand”.</a:t>
            </a:r>
          </a:p>
          <a:p>
            <a:r>
              <a:rPr lang="en-US" sz="2800" dirty="0"/>
              <a:t>M</a:t>
            </a:r>
            <a:r>
              <a:rPr lang="en-US" sz="2800" dirty="0" smtClean="0"/>
              <a:t>anufacturing </a:t>
            </a:r>
            <a:r>
              <a:rPr lang="en-US" sz="2800" dirty="0"/>
              <a:t>can be </a:t>
            </a:r>
            <a:r>
              <a:rPr lang="en-US" sz="2800" dirty="0" smtClean="0"/>
              <a:t>also </a:t>
            </a:r>
            <a:r>
              <a:rPr lang="en-US" sz="2800" dirty="0" smtClean="0"/>
              <a:t>defined,</a:t>
            </a:r>
            <a:r>
              <a:rPr lang="en-US" sz="2800" dirty="0"/>
              <a:t> </a:t>
            </a:r>
            <a:r>
              <a:rPr lang="en-US" sz="2800" dirty="0" smtClean="0"/>
              <a:t>based on  </a:t>
            </a:r>
            <a:r>
              <a:rPr lang="en-US" sz="2800" b="1" dirty="0" smtClean="0"/>
              <a:t>technologically</a:t>
            </a:r>
            <a:r>
              <a:rPr lang="en-US" sz="2800" dirty="0" smtClean="0"/>
              <a:t>, </a:t>
            </a:r>
            <a:r>
              <a:rPr lang="en-US" sz="2800" b="1" dirty="0" smtClean="0"/>
              <a:t>Economically </a:t>
            </a:r>
            <a:r>
              <a:rPr lang="en-US" sz="2800" dirty="0" smtClean="0"/>
              <a:t>and </a:t>
            </a:r>
            <a:r>
              <a:rPr lang="en-US" sz="2800" b="1" dirty="0" smtClean="0"/>
              <a:t>industrial point of view</a:t>
            </a:r>
            <a:endParaRPr lang="en-US" altLang="en-US" sz="2700" b="1" dirty="0" smtClean="0">
              <a:latin typeface="Book Antiqua" panose="02040602050305030304" pitchFamily="18" charset="0"/>
              <a:cs typeface="Andalus" panose="02010000000000000000" pitchFamily="2" charset="-78"/>
            </a:endParaRPr>
          </a:p>
          <a:p>
            <a:pPr marL="0" indent="0" algn="just">
              <a:lnSpc>
                <a:spcPts val="4300"/>
              </a:lnSpc>
              <a:buNone/>
            </a:pPr>
            <a:endParaRPr lang="en-US" altLang="en-US" sz="2700" dirty="0" smtClean="0">
              <a:latin typeface="Book Antiqua" panose="02040602050305030304" pitchFamily="18" charset="0"/>
              <a:cs typeface="Andalus" panose="02010000000000000000" pitchFamily="2" charset="-78"/>
            </a:endParaRPr>
          </a:p>
        </p:txBody>
      </p:sp>
      <p:sp>
        <p:nvSpPr>
          <p:cNvPr id="12291" name="Title 1"/>
          <p:cNvSpPr txBox="1">
            <a:spLocks/>
          </p:cNvSpPr>
          <p:nvPr/>
        </p:nvSpPr>
        <p:spPr bwMode="auto">
          <a:xfrm>
            <a:off x="609600" y="38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smtClean="0">
                <a:solidFill>
                  <a:prstClr val="black"/>
                </a:solidFill>
                <a:latin typeface="Times New Roman" panose="02020603050405020304" pitchFamily="18" charset="0"/>
                <a:cs typeface="Times New Roman" panose="02020603050405020304" pitchFamily="18" charset="0"/>
              </a:rPr>
              <a:t>What is Manufacturing</a:t>
            </a:r>
          </a:p>
        </p:txBody>
      </p:sp>
    </p:spTree>
    <p:extLst>
      <p:ext uri="{BB962C8B-B14F-4D97-AF65-F5344CB8AC3E}">
        <p14:creationId xmlns:p14="http://schemas.microsoft.com/office/powerpoint/2010/main" val="11824325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38213" y="139126"/>
            <a:ext cx="6858000" cy="685800"/>
          </a:xfrm>
        </p:spPr>
        <p:txBody>
          <a:bodyPr/>
          <a:lstStyle/>
          <a:p>
            <a:pPr eaLnBrk="1" hangingPunct="1"/>
            <a:r>
              <a:rPr lang="en-US" dirty="0" smtClean="0"/>
              <a:t>Joining and Assembly Processes</a:t>
            </a:r>
          </a:p>
        </p:txBody>
      </p:sp>
      <p:sp>
        <p:nvSpPr>
          <p:cNvPr id="125955" name="Text Box 3"/>
          <p:cNvSpPr txBox="1">
            <a:spLocks noChangeArrowheads="1"/>
          </p:cNvSpPr>
          <p:nvPr/>
        </p:nvSpPr>
        <p:spPr bwMode="auto">
          <a:xfrm>
            <a:off x="1351360" y="824926"/>
            <a:ext cx="6019800" cy="507831"/>
          </a:xfrm>
          <a:prstGeom prst="rect">
            <a:avLst/>
          </a:prstGeom>
          <a:noFill/>
          <a:ln w="9525">
            <a:noFill/>
            <a:miter lim="800000"/>
            <a:headEnd/>
            <a:tailEnd/>
          </a:ln>
        </p:spPr>
        <p:txBody>
          <a:bodyPr>
            <a:spAutoFit/>
          </a:bodyPr>
          <a:lstStyle/>
          <a:p>
            <a:pPr>
              <a:spcBef>
                <a:spcPct val="50000"/>
              </a:spcBef>
            </a:pPr>
            <a:r>
              <a:rPr lang="en-US" sz="2700" dirty="0">
                <a:solidFill>
                  <a:srgbClr val="CC0000"/>
                </a:solidFill>
              </a:rPr>
              <a:t>Soldering and Brazing</a:t>
            </a:r>
          </a:p>
        </p:txBody>
      </p:sp>
      <p:sp>
        <p:nvSpPr>
          <p:cNvPr id="38916" name="Text Box 6"/>
          <p:cNvSpPr txBox="1">
            <a:spLocks noChangeArrowheads="1"/>
          </p:cNvSpPr>
          <p:nvPr/>
        </p:nvSpPr>
        <p:spPr bwMode="auto">
          <a:xfrm>
            <a:off x="1670449" y="1951435"/>
            <a:ext cx="4945856" cy="300082"/>
          </a:xfrm>
          <a:prstGeom prst="rect">
            <a:avLst/>
          </a:prstGeom>
          <a:noFill/>
          <a:ln w="9525">
            <a:noFill/>
            <a:miter lim="800000"/>
            <a:headEnd/>
            <a:tailEnd/>
          </a:ln>
        </p:spPr>
        <p:txBody>
          <a:bodyPr>
            <a:spAutoFit/>
          </a:bodyPr>
          <a:lstStyle/>
          <a:p>
            <a:pPr>
              <a:spcBef>
                <a:spcPct val="50000"/>
              </a:spcBef>
            </a:pPr>
            <a:endParaRPr lang="en-US" sz="1350">
              <a:solidFill>
                <a:prstClr val="black"/>
              </a:solidFill>
            </a:endParaRPr>
          </a:p>
        </p:txBody>
      </p:sp>
      <p:sp>
        <p:nvSpPr>
          <p:cNvPr id="38917" name="Text Box 7"/>
          <p:cNvSpPr txBox="1">
            <a:spLocks noChangeArrowheads="1"/>
          </p:cNvSpPr>
          <p:nvPr/>
        </p:nvSpPr>
        <p:spPr bwMode="auto">
          <a:xfrm>
            <a:off x="1732360" y="1889522"/>
            <a:ext cx="5638800" cy="300082"/>
          </a:xfrm>
          <a:prstGeom prst="rect">
            <a:avLst/>
          </a:prstGeom>
          <a:noFill/>
          <a:ln w="9525">
            <a:noFill/>
            <a:miter lim="800000"/>
            <a:headEnd/>
            <a:tailEnd/>
          </a:ln>
        </p:spPr>
        <p:txBody>
          <a:bodyPr>
            <a:spAutoFit/>
          </a:bodyPr>
          <a:lstStyle/>
          <a:p>
            <a:pPr>
              <a:spcBef>
                <a:spcPct val="50000"/>
              </a:spcBef>
            </a:pPr>
            <a:endParaRPr lang="en-US" sz="1350">
              <a:solidFill>
                <a:prstClr val="black"/>
              </a:solidFill>
            </a:endParaRPr>
          </a:p>
        </p:txBody>
      </p:sp>
      <p:sp>
        <p:nvSpPr>
          <p:cNvPr id="125960" name="Text Box 8"/>
          <p:cNvSpPr txBox="1">
            <a:spLocks noChangeArrowheads="1"/>
          </p:cNvSpPr>
          <p:nvPr/>
        </p:nvSpPr>
        <p:spPr bwMode="auto">
          <a:xfrm>
            <a:off x="727773" y="1300145"/>
            <a:ext cx="7266973" cy="3108543"/>
          </a:xfrm>
          <a:prstGeom prst="rect">
            <a:avLst/>
          </a:prstGeom>
          <a:noFill/>
          <a:ln w="9525">
            <a:noFill/>
            <a:miter lim="800000"/>
            <a:headEnd/>
            <a:tailEnd/>
          </a:ln>
        </p:spPr>
        <p:txBody>
          <a:bodyPr wrap="square">
            <a:spAutoFit/>
          </a:bodyPr>
          <a:lstStyle/>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Operation in which metal surfaces are bonded together by an alloy</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Heated molten alloy flows between the adjoining surfaces </a:t>
            </a:r>
          </a:p>
          <a:p>
            <a:pPr>
              <a:spcBef>
                <a:spcPct val="50000"/>
              </a:spcBef>
            </a:pPr>
            <a:r>
              <a:rPr lang="en-US" sz="2800" dirty="0">
                <a:solidFill>
                  <a:prstClr val="black"/>
                </a:solidFill>
                <a:latin typeface="Times New Roman" panose="02020603050405020304" pitchFamily="18" charset="0"/>
                <a:cs typeface="Times New Roman" panose="02020603050405020304" pitchFamily="18" charset="0"/>
              </a:rPr>
              <a:t>When the heat is removed, the molten metal solidifies and the metal surfaces are bonded</a:t>
            </a:r>
          </a:p>
        </p:txBody>
      </p:sp>
      <p:pic>
        <p:nvPicPr>
          <p:cNvPr id="38919" name="Picture 9"/>
          <p:cNvPicPr>
            <a:picLocks noChangeAspect="1" noChangeArrowheads="1"/>
          </p:cNvPicPr>
          <p:nvPr/>
        </p:nvPicPr>
        <p:blipFill>
          <a:blip r:embed="rId3"/>
          <a:srcRect/>
          <a:stretch>
            <a:fillRect/>
          </a:stretch>
        </p:blipFill>
        <p:spPr bwMode="auto">
          <a:xfrm>
            <a:off x="3645115" y="4470601"/>
            <a:ext cx="3528417" cy="2264884"/>
          </a:xfrm>
          <a:prstGeom prst="rect">
            <a:avLst/>
          </a:prstGeom>
          <a:noFill/>
          <a:ln w="9525">
            <a:noFill/>
            <a:miter lim="800000"/>
            <a:headEnd/>
            <a:tailEnd/>
          </a:ln>
        </p:spPr>
      </p:pic>
    </p:spTree>
    <p:extLst>
      <p:ext uri="{BB962C8B-B14F-4D97-AF65-F5344CB8AC3E}">
        <p14:creationId xmlns:p14="http://schemas.microsoft.com/office/powerpoint/2010/main" val="3723786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1"/>
          </p:nvPr>
        </p:nvSpPr>
        <p:spPr>
          <a:xfrm>
            <a:off x="533400" y="1298575"/>
            <a:ext cx="8077200" cy="4873625"/>
          </a:xfrm>
        </p:spPr>
        <p:txBody>
          <a:bodyPr/>
          <a:lstStyle/>
          <a:p>
            <a:pPr algn="just">
              <a:lnSpc>
                <a:spcPts val="4000"/>
              </a:lnSpc>
              <a:buFont typeface="Wingdings" panose="05000000000000000000" pitchFamily="2" charset="2"/>
              <a:buNone/>
            </a:pPr>
            <a:r>
              <a:rPr lang="en-US" altLang="en-US" sz="2700" b="1" dirty="0" smtClean="0">
                <a:solidFill>
                  <a:srgbClr val="0070C0"/>
                </a:solidFill>
              </a:rPr>
              <a:t>1. Shape and size to be produced:-</a:t>
            </a:r>
          </a:p>
          <a:p>
            <a:pPr algn="just">
              <a:lnSpc>
                <a:spcPts val="4000"/>
              </a:lnSpc>
            </a:pPr>
            <a:r>
              <a:rPr lang="en-US" altLang="en-US" sz="2700" dirty="0" smtClean="0"/>
              <a:t>For products with simple shape, machining is best suited. But for complex and intricate shapes, casting is preferred.  </a:t>
            </a:r>
          </a:p>
          <a:p>
            <a:pPr algn="just">
              <a:lnSpc>
                <a:spcPts val="4000"/>
              </a:lnSpc>
            </a:pPr>
            <a:r>
              <a:rPr lang="en-US" altLang="en-US" sz="2700" dirty="0" smtClean="0"/>
              <a:t>The size of the product is also an important factor. For example “long” products such as rails or “thin” products such as car-body panels can be best made by forming process compared to others. </a:t>
            </a:r>
          </a:p>
        </p:txBody>
      </p:sp>
      <p:sp>
        <p:nvSpPr>
          <p:cNvPr id="37891" name="Rectangle 4"/>
          <p:cNvSpPr>
            <a:spLocks noChangeArrowheads="1"/>
          </p:cNvSpPr>
          <p:nvPr/>
        </p:nvSpPr>
        <p:spPr bwMode="auto">
          <a:xfrm>
            <a:off x="304800" y="304800"/>
            <a:ext cx="8458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4000"/>
              </a:lnSpc>
            </a:pPr>
            <a:r>
              <a:rPr lang="en-US" altLang="en-US" sz="3600" dirty="0" smtClean="0">
                <a:solidFill>
                  <a:prstClr val="black"/>
                </a:solidFill>
                <a:latin typeface="Book Antiqua" panose="02040602050305030304" pitchFamily="18" charset="0"/>
              </a:rPr>
              <a:t>Factors  to be considered for selecting a manufacturing processes </a:t>
            </a:r>
          </a:p>
        </p:txBody>
      </p:sp>
    </p:spTree>
    <p:extLst>
      <p:ext uri="{BB962C8B-B14F-4D97-AF65-F5344CB8AC3E}">
        <p14:creationId xmlns:p14="http://schemas.microsoft.com/office/powerpoint/2010/main" val="1375365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sz="quarter" idx="1"/>
          </p:nvPr>
        </p:nvSpPr>
        <p:spPr>
          <a:xfrm>
            <a:off x="402464" y="2937457"/>
            <a:ext cx="7924800" cy="3733800"/>
          </a:xfrm>
        </p:spPr>
        <p:txBody>
          <a:bodyPr/>
          <a:lstStyle/>
          <a:p>
            <a:pPr algn="just">
              <a:lnSpc>
                <a:spcPts val="4000"/>
              </a:lnSpc>
              <a:buFont typeface="Wingdings" panose="05000000000000000000" pitchFamily="2" charset="2"/>
              <a:buNone/>
            </a:pPr>
            <a:r>
              <a:rPr lang="en-US" altLang="en-US" sz="2700" b="1" dirty="0" smtClean="0">
                <a:solidFill>
                  <a:srgbClr val="0070C0"/>
                </a:solidFill>
              </a:rPr>
              <a:t>3. Types of material:-</a:t>
            </a:r>
            <a:endParaRPr lang="en-US" altLang="en-US" sz="2700" dirty="0" smtClean="0">
              <a:solidFill>
                <a:srgbClr val="0070C0"/>
              </a:solidFill>
            </a:endParaRPr>
          </a:p>
          <a:p>
            <a:pPr algn="just">
              <a:lnSpc>
                <a:spcPts val="4000"/>
              </a:lnSpc>
            </a:pPr>
            <a:r>
              <a:rPr lang="en-US" altLang="en-US" sz="2700" dirty="0" smtClean="0"/>
              <a:t>Materials possess various properties like ductility, hardness, toughness, brittleness  etc. Hard materials cannot be machined easily. Brittle materials cannot be mechanically worked (forming process). In such cases casting is preferred </a:t>
            </a:r>
          </a:p>
          <a:p>
            <a:pPr algn="just">
              <a:lnSpc>
                <a:spcPts val="4000"/>
              </a:lnSpc>
              <a:buFont typeface="Wingdings" panose="05000000000000000000" pitchFamily="2" charset="2"/>
              <a:buNone/>
            </a:pPr>
            <a:endParaRPr lang="en-US" altLang="en-US" sz="2700" dirty="0" smtClean="0"/>
          </a:p>
          <a:p>
            <a:pPr algn="just">
              <a:lnSpc>
                <a:spcPts val="4000"/>
              </a:lnSpc>
              <a:buFont typeface="Wingdings" panose="05000000000000000000" pitchFamily="2" charset="2"/>
              <a:buNone/>
            </a:pPr>
            <a:endParaRPr lang="en-US" altLang="en-US" sz="2700" b="1" dirty="0" smtClean="0"/>
          </a:p>
          <a:p>
            <a:pPr algn="just">
              <a:lnSpc>
                <a:spcPts val="4000"/>
              </a:lnSpc>
              <a:buFont typeface="Wingdings" panose="05000000000000000000" pitchFamily="2" charset="2"/>
              <a:buNone/>
            </a:pPr>
            <a:endParaRPr lang="en-US" altLang="en-US" sz="2700" b="1" dirty="0" smtClean="0"/>
          </a:p>
        </p:txBody>
      </p:sp>
      <p:sp>
        <p:nvSpPr>
          <p:cNvPr id="4" name="Content Placeholder 2"/>
          <p:cNvSpPr txBox="1">
            <a:spLocks/>
          </p:cNvSpPr>
          <p:nvPr/>
        </p:nvSpPr>
        <p:spPr bwMode="auto">
          <a:xfrm>
            <a:off x="250063" y="414226"/>
            <a:ext cx="8404539" cy="27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ts val="4000"/>
              </a:lnSpc>
              <a:buFont typeface="Wingdings" panose="05000000000000000000" pitchFamily="2" charset="2"/>
              <a:buNone/>
            </a:pPr>
            <a:r>
              <a:rPr lang="en-US" altLang="en-US" sz="2700" b="1" smtClean="0">
                <a:solidFill>
                  <a:srgbClr val="0070C0"/>
                </a:solidFill>
              </a:rPr>
              <a:t>2. Quantity to be produced:-</a:t>
            </a:r>
          </a:p>
          <a:p>
            <a:pPr algn="just">
              <a:lnSpc>
                <a:spcPts val="4000"/>
              </a:lnSpc>
            </a:pPr>
            <a:r>
              <a:rPr lang="en-US" altLang="en-US" sz="2700" smtClean="0"/>
              <a:t>Both machining and casting  can be used for producing large quantity products, but are not suitable for small quantity products, as they are not economical.</a:t>
            </a:r>
          </a:p>
          <a:p>
            <a:pPr algn="just">
              <a:lnSpc>
                <a:spcPts val="4000"/>
              </a:lnSpc>
              <a:buFont typeface="Wingdings" panose="05000000000000000000" pitchFamily="2" charset="2"/>
              <a:buNone/>
            </a:pPr>
            <a:endParaRPr lang="en-US" altLang="en-US" sz="2700" smtClean="0"/>
          </a:p>
          <a:p>
            <a:pPr algn="just">
              <a:lnSpc>
                <a:spcPts val="4000"/>
              </a:lnSpc>
              <a:buFont typeface="Wingdings" panose="05000000000000000000" pitchFamily="2" charset="2"/>
              <a:buNone/>
            </a:pPr>
            <a:endParaRPr lang="en-US" altLang="en-US" sz="2700" b="1" smtClean="0"/>
          </a:p>
          <a:p>
            <a:pPr algn="just">
              <a:lnSpc>
                <a:spcPts val="4000"/>
              </a:lnSpc>
              <a:buFont typeface="Wingdings" panose="05000000000000000000" pitchFamily="2" charset="2"/>
              <a:buNone/>
            </a:pPr>
            <a:endParaRPr lang="en-US" altLang="en-US" sz="2700" b="1" dirty="0" smtClean="0"/>
          </a:p>
        </p:txBody>
      </p:sp>
    </p:spTree>
    <p:extLst>
      <p:ext uri="{BB962C8B-B14F-4D97-AF65-F5344CB8AC3E}">
        <p14:creationId xmlns:p14="http://schemas.microsoft.com/office/powerpoint/2010/main" val="2071052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quarter" idx="1"/>
          </p:nvPr>
        </p:nvSpPr>
        <p:spPr>
          <a:xfrm>
            <a:off x="391732" y="3055468"/>
            <a:ext cx="8314386" cy="3538515"/>
          </a:xfrm>
        </p:spPr>
        <p:txBody>
          <a:bodyPr/>
          <a:lstStyle/>
          <a:p>
            <a:pPr algn="just">
              <a:lnSpc>
                <a:spcPts val="4000"/>
              </a:lnSpc>
              <a:buFont typeface="Wingdings" panose="05000000000000000000" pitchFamily="2" charset="2"/>
              <a:buNone/>
            </a:pPr>
            <a:r>
              <a:rPr lang="en-US" altLang="en-US" sz="2600" b="1" dirty="0" smtClean="0">
                <a:solidFill>
                  <a:srgbClr val="0070C0"/>
                </a:solidFill>
              </a:rPr>
              <a:t>5. Quality and property requirements:-</a:t>
            </a:r>
            <a:endParaRPr lang="en-US" altLang="en-US" sz="2600" dirty="0" smtClean="0">
              <a:solidFill>
                <a:srgbClr val="0070C0"/>
              </a:solidFill>
            </a:endParaRPr>
          </a:p>
          <a:p>
            <a:pPr algn="just">
              <a:lnSpc>
                <a:spcPts val="4000"/>
              </a:lnSpc>
            </a:pPr>
            <a:r>
              <a:rPr lang="en-US" altLang="en-US" sz="2600" dirty="0" smtClean="0"/>
              <a:t>A defect free product with specific properties serve its purpose for long life . Properties of cast material are generally less when compared to that of mechanically worked materials. Hence a process that gives better properties and quality should be selected  </a:t>
            </a:r>
          </a:p>
          <a:p>
            <a:pPr algn="just">
              <a:lnSpc>
                <a:spcPts val="4000"/>
              </a:lnSpc>
              <a:buFont typeface="Wingdings" panose="05000000000000000000" pitchFamily="2" charset="2"/>
              <a:buNone/>
            </a:pPr>
            <a:endParaRPr lang="en-US" altLang="en-US" sz="2600" dirty="0" smtClean="0"/>
          </a:p>
          <a:p>
            <a:pPr algn="just">
              <a:lnSpc>
                <a:spcPts val="4000"/>
              </a:lnSpc>
              <a:buFont typeface="Wingdings" panose="05000000000000000000" pitchFamily="2" charset="2"/>
              <a:buNone/>
            </a:pPr>
            <a:endParaRPr lang="en-US" altLang="en-US" sz="2600" b="1" dirty="0" smtClean="0"/>
          </a:p>
          <a:p>
            <a:pPr algn="just">
              <a:lnSpc>
                <a:spcPts val="4000"/>
              </a:lnSpc>
              <a:buFont typeface="Wingdings" panose="05000000000000000000" pitchFamily="2" charset="2"/>
              <a:buNone/>
            </a:pPr>
            <a:endParaRPr lang="en-US" altLang="en-US" sz="2600" b="1" dirty="0" smtClean="0"/>
          </a:p>
        </p:txBody>
      </p:sp>
      <p:sp>
        <p:nvSpPr>
          <p:cNvPr id="4" name="Content Placeholder 2"/>
          <p:cNvSpPr txBox="1">
            <a:spLocks/>
          </p:cNvSpPr>
          <p:nvPr/>
        </p:nvSpPr>
        <p:spPr bwMode="auto">
          <a:xfrm>
            <a:off x="391732" y="209237"/>
            <a:ext cx="8229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ts val="4000"/>
              </a:lnSpc>
              <a:buFont typeface="Wingdings" panose="05000000000000000000" pitchFamily="2" charset="2"/>
              <a:buNone/>
            </a:pPr>
            <a:r>
              <a:rPr lang="en-US" altLang="en-US" sz="2700" b="1" smtClean="0">
                <a:solidFill>
                  <a:srgbClr val="0070C0"/>
                </a:solidFill>
              </a:rPr>
              <a:t>4. Surface finish and dimensional accuracy :-</a:t>
            </a:r>
          </a:p>
          <a:p>
            <a:pPr algn="just">
              <a:lnSpc>
                <a:spcPts val="4000"/>
              </a:lnSpc>
            </a:pPr>
            <a:r>
              <a:rPr lang="en-US" altLang="en-US" sz="2700" smtClean="0"/>
              <a:t>Casting does not yield good surface finish. How ever , if casting process is selected, it should be followed by machining  process to obtain the desired surface finish and dimensional tolerance </a:t>
            </a:r>
          </a:p>
          <a:p>
            <a:pPr algn="just">
              <a:lnSpc>
                <a:spcPts val="4000"/>
              </a:lnSpc>
              <a:buFont typeface="Wingdings" panose="05000000000000000000" pitchFamily="2" charset="2"/>
              <a:buNone/>
            </a:pPr>
            <a:endParaRPr lang="en-US" altLang="en-US" sz="2700" smtClean="0"/>
          </a:p>
          <a:p>
            <a:pPr algn="just">
              <a:lnSpc>
                <a:spcPts val="4000"/>
              </a:lnSpc>
              <a:buFont typeface="Wingdings" panose="05000000000000000000" pitchFamily="2" charset="2"/>
              <a:buNone/>
            </a:pPr>
            <a:endParaRPr lang="en-US" altLang="en-US" sz="2700" b="1" smtClean="0"/>
          </a:p>
          <a:p>
            <a:pPr algn="just">
              <a:lnSpc>
                <a:spcPts val="4000"/>
              </a:lnSpc>
              <a:buFont typeface="Wingdings" panose="05000000000000000000" pitchFamily="2" charset="2"/>
              <a:buNone/>
            </a:pPr>
            <a:endParaRPr lang="en-US" altLang="en-US" sz="2700" b="1" dirty="0" smtClean="0"/>
          </a:p>
        </p:txBody>
      </p:sp>
    </p:spTree>
    <p:extLst>
      <p:ext uri="{BB962C8B-B14F-4D97-AF65-F5344CB8AC3E}">
        <p14:creationId xmlns:p14="http://schemas.microsoft.com/office/powerpoint/2010/main" val="4120173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1"/>
          </p:nvPr>
        </p:nvSpPr>
        <p:spPr>
          <a:xfrm>
            <a:off x="533400" y="917575"/>
            <a:ext cx="8077200" cy="4873625"/>
          </a:xfrm>
        </p:spPr>
        <p:txBody>
          <a:bodyPr/>
          <a:lstStyle/>
          <a:p>
            <a:pPr algn="just">
              <a:lnSpc>
                <a:spcPts val="4000"/>
              </a:lnSpc>
              <a:buFont typeface="Wingdings" panose="05000000000000000000" pitchFamily="2" charset="2"/>
              <a:buNone/>
            </a:pPr>
            <a:r>
              <a:rPr lang="en-US" altLang="en-US" sz="2700" b="1" smtClean="0">
                <a:solidFill>
                  <a:srgbClr val="0070C0"/>
                </a:solidFill>
              </a:rPr>
              <a:t>6. Cost of the product:-</a:t>
            </a:r>
          </a:p>
          <a:p>
            <a:pPr algn="just">
              <a:lnSpc>
                <a:spcPts val="4000"/>
              </a:lnSpc>
            </a:pPr>
            <a:r>
              <a:rPr lang="en-US" altLang="en-US" sz="2700" smtClean="0"/>
              <a:t>Customers often demand for products with more features and performance at reduced prices. Hence, a low cost production process should be selected, but at the same time, see that no compromise is made in terms of quality. </a:t>
            </a:r>
          </a:p>
          <a:p>
            <a:pPr algn="just">
              <a:lnSpc>
                <a:spcPts val="4000"/>
              </a:lnSpc>
              <a:buFont typeface="Wingdings" panose="05000000000000000000" pitchFamily="2" charset="2"/>
              <a:buNone/>
            </a:pPr>
            <a:endParaRPr lang="en-US" altLang="en-US" sz="2700" smtClean="0"/>
          </a:p>
          <a:p>
            <a:pPr algn="just">
              <a:lnSpc>
                <a:spcPts val="4000"/>
              </a:lnSpc>
              <a:buFont typeface="Wingdings" panose="05000000000000000000" pitchFamily="2" charset="2"/>
              <a:buNone/>
            </a:pPr>
            <a:endParaRPr lang="en-US" altLang="en-US" sz="2700" b="1" smtClean="0"/>
          </a:p>
          <a:p>
            <a:pPr algn="just">
              <a:lnSpc>
                <a:spcPts val="4000"/>
              </a:lnSpc>
              <a:buFont typeface="Wingdings" panose="05000000000000000000" pitchFamily="2" charset="2"/>
              <a:buNone/>
            </a:pPr>
            <a:endParaRPr lang="en-US" altLang="en-US" sz="2700" b="1" smtClean="0"/>
          </a:p>
        </p:txBody>
      </p:sp>
    </p:spTree>
    <p:extLst>
      <p:ext uri="{BB962C8B-B14F-4D97-AF65-F5344CB8AC3E}">
        <p14:creationId xmlns:p14="http://schemas.microsoft.com/office/powerpoint/2010/main" val="325700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sz="quarter" idx="1"/>
          </p:nvPr>
        </p:nvSpPr>
        <p:spPr>
          <a:xfrm>
            <a:off x="228600" y="990600"/>
            <a:ext cx="8534400" cy="5410200"/>
          </a:xfrm>
        </p:spPr>
        <p:txBody>
          <a:bodyPr/>
          <a:lstStyle/>
          <a:p>
            <a:pPr algn="just">
              <a:lnSpc>
                <a:spcPts val="4300"/>
              </a:lnSpc>
            </a:pPr>
            <a:r>
              <a:rPr lang="en-US" altLang="en-US" sz="2700" b="1" dirty="0" smtClean="0">
                <a:latin typeface="Book Antiqua" panose="02040602050305030304" pitchFamily="18" charset="0"/>
                <a:cs typeface="Andalus" panose="02010000000000000000" pitchFamily="2" charset="-78"/>
              </a:rPr>
              <a:t>Technologically</a:t>
            </a:r>
            <a:r>
              <a:rPr lang="en-US" altLang="en-US" sz="2700" dirty="0" smtClean="0">
                <a:latin typeface="Book Antiqua" panose="02040602050305030304" pitchFamily="18" charset="0"/>
                <a:cs typeface="Andalus" panose="02010000000000000000" pitchFamily="2" charset="-78"/>
              </a:rPr>
              <a:t>, manufacturing is the application of physical and chemical processes to alter the geometry, properties, and/or appearance of a given starting material to make parts or products. The processes to accomplish manufacturing involve a combination of machinery, tools, power, and labor.</a:t>
            </a:r>
          </a:p>
          <a:p>
            <a:pPr algn="just">
              <a:lnSpc>
                <a:spcPts val="4300"/>
              </a:lnSpc>
            </a:pPr>
            <a:endParaRPr lang="en-US" altLang="en-US" sz="2700" dirty="0" smtClean="0">
              <a:latin typeface="Book Antiqua" panose="02040602050305030304" pitchFamily="18" charset="0"/>
              <a:cs typeface="Andalus" panose="02010000000000000000" pitchFamily="2" charset="-78"/>
            </a:endParaRPr>
          </a:p>
        </p:txBody>
      </p:sp>
      <p:sp>
        <p:nvSpPr>
          <p:cNvPr id="13315" name="Title 1"/>
          <p:cNvSpPr txBox="1">
            <a:spLocks/>
          </p:cNvSpPr>
          <p:nvPr/>
        </p:nvSpPr>
        <p:spPr bwMode="auto">
          <a:xfrm>
            <a:off x="609600" y="38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smtClean="0">
                <a:solidFill>
                  <a:prstClr val="black"/>
                </a:solidFill>
                <a:latin typeface="Times New Roman" panose="02020603050405020304" pitchFamily="18" charset="0"/>
                <a:cs typeface="Times New Roman" panose="02020603050405020304" pitchFamily="18" charset="0"/>
              </a:rPr>
              <a:t>What is ……..Contd</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67200"/>
            <a:ext cx="457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9519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sz="quarter" idx="1"/>
          </p:nvPr>
        </p:nvSpPr>
        <p:spPr>
          <a:xfrm>
            <a:off x="228600" y="914400"/>
            <a:ext cx="8534400" cy="5410200"/>
          </a:xfrm>
        </p:spPr>
        <p:txBody>
          <a:bodyPr/>
          <a:lstStyle/>
          <a:p>
            <a:pPr algn="just">
              <a:lnSpc>
                <a:spcPts val="4300"/>
              </a:lnSpc>
            </a:pPr>
            <a:r>
              <a:rPr lang="en-US" altLang="en-US" sz="2600" b="1" dirty="0" smtClean="0">
                <a:latin typeface="Book Antiqua" panose="02040602050305030304" pitchFamily="18" charset="0"/>
                <a:cs typeface="Andalus" panose="02010000000000000000" pitchFamily="2" charset="-78"/>
              </a:rPr>
              <a:t>Economically</a:t>
            </a:r>
            <a:r>
              <a:rPr lang="en-US" altLang="en-US" sz="2600" dirty="0" smtClean="0">
                <a:latin typeface="Book Antiqua" panose="02040602050305030304" pitchFamily="18" charset="0"/>
                <a:cs typeface="Andalus" panose="02010000000000000000" pitchFamily="2" charset="-78"/>
              </a:rPr>
              <a:t>, manufacturing is the transformation of materials into items of greater value by means of one or more processing and /or assembly </a:t>
            </a:r>
            <a:r>
              <a:rPr lang="en-US" altLang="en-US" sz="2600" dirty="0" smtClean="0">
                <a:latin typeface="Book Antiqua" panose="02040602050305030304" pitchFamily="18" charset="0"/>
                <a:cs typeface="Andalus" panose="02010000000000000000" pitchFamily="2" charset="-78"/>
              </a:rPr>
              <a:t>operations.</a:t>
            </a:r>
            <a:endParaRPr lang="en-US" altLang="en-US" sz="2600" dirty="0" smtClean="0">
              <a:latin typeface="Book Antiqua" panose="02040602050305030304" pitchFamily="18" charset="0"/>
              <a:cs typeface="Andalus" panose="02010000000000000000" pitchFamily="2" charset="-78"/>
            </a:endParaRPr>
          </a:p>
          <a:p>
            <a:pPr algn="just">
              <a:lnSpc>
                <a:spcPts val="4300"/>
              </a:lnSpc>
            </a:pPr>
            <a:endParaRPr lang="en-US" altLang="en-US" sz="2800" dirty="0" smtClean="0">
              <a:latin typeface="Book Antiqua" panose="02040602050305030304" pitchFamily="18" charset="0"/>
              <a:cs typeface="Andalus" panose="02010000000000000000" pitchFamily="2" charset="-78"/>
            </a:endParaRPr>
          </a:p>
        </p:txBody>
      </p:sp>
      <p:sp>
        <p:nvSpPr>
          <p:cNvPr id="14339" name="Title 1"/>
          <p:cNvSpPr txBox="1">
            <a:spLocks/>
          </p:cNvSpPr>
          <p:nvPr/>
        </p:nvSpPr>
        <p:spPr bwMode="auto">
          <a:xfrm>
            <a:off x="609600" y="38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smtClean="0">
                <a:solidFill>
                  <a:prstClr val="black"/>
                </a:solidFill>
                <a:latin typeface="Times New Roman" panose="02020603050405020304" pitchFamily="18" charset="0"/>
                <a:cs typeface="Times New Roman" panose="02020603050405020304" pitchFamily="18" charset="0"/>
              </a:rPr>
              <a:t>What is ……..Contd</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441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737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sz="quarter" idx="1"/>
          </p:nvPr>
        </p:nvSpPr>
        <p:spPr>
          <a:xfrm>
            <a:off x="228600" y="914400"/>
            <a:ext cx="8534400" cy="5410200"/>
          </a:xfrm>
        </p:spPr>
        <p:txBody>
          <a:bodyPr/>
          <a:lstStyle/>
          <a:p>
            <a:pPr algn="just">
              <a:lnSpc>
                <a:spcPts val="4000"/>
              </a:lnSpc>
            </a:pPr>
            <a:r>
              <a:rPr lang="en-US" altLang="en-US" sz="2600" b="1" smtClean="0">
                <a:latin typeface="Book Antiqua" panose="02040602050305030304" pitchFamily="18" charset="0"/>
                <a:cs typeface="Andalus" panose="02010000000000000000" pitchFamily="2" charset="-78"/>
              </a:rPr>
              <a:t>Industries point of view</a:t>
            </a:r>
            <a:r>
              <a:rPr lang="en-US" altLang="en-US" sz="2600" smtClean="0">
                <a:latin typeface="Book Antiqua" panose="02040602050305030304" pitchFamily="18" charset="0"/>
                <a:cs typeface="Andalus" panose="02010000000000000000" pitchFamily="2" charset="-78"/>
              </a:rPr>
              <a:t>, An integrated combination of processes, machine systems, people, organizational structures, information flows, control systems and computers whose purpose is to achieve economic product manufacture and inter-nationally competitive performance.</a:t>
            </a:r>
          </a:p>
        </p:txBody>
      </p:sp>
      <p:sp>
        <p:nvSpPr>
          <p:cNvPr id="15363" name="Title 1"/>
          <p:cNvSpPr txBox="1">
            <a:spLocks/>
          </p:cNvSpPr>
          <p:nvPr/>
        </p:nvSpPr>
        <p:spPr bwMode="auto">
          <a:xfrm>
            <a:off x="609600" y="22860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smtClean="0">
                <a:solidFill>
                  <a:prstClr val="black"/>
                </a:solidFill>
                <a:latin typeface="Times New Roman" panose="02020603050405020304" pitchFamily="18" charset="0"/>
                <a:cs typeface="Times New Roman" panose="02020603050405020304" pitchFamily="18" charset="0"/>
              </a:rPr>
              <a:t>What is ……..Contd</a:t>
            </a:r>
          </a:p>
        </p:txBody>
      </p:sp>
      <p:grpSp>
        <p:nvGrpSpPr>
          <p:cNvPr id="15364" name="Group 30"/>
          <p:cNvGrpSpPr>
            <a:grpSpLocks/>
          </p:cNvGrpSpPr>
          <p:nvPr/>
        </p:nvGrpSpPr>
        <p:grpSpPr bwMode="auto">
          <a:xfrm>
            <a:off x="1752600" y="3657600"/>
            <a:ext cx="5486400" cy="2514600"/>
            <a:chOff x="1086" y="1334"/>
            <a:chExt cx="3386" cy="1834"/>
          </a:xfrm>
        </p:grpSpPr>
        <p:grpSp>
          <p:nvGrpSpPr>
            <p:cNvPr id="15365" name="Group 18"/>
            <p:cNvGrpSpPr>
              <a:grpSpLocks/>
            </p:cNvGrpSpPr>
            <p:nvPr/>
          </p:nvGrpSpPr>
          <p:grpSpPr bwMode="auto">
            <a:xfrm>
              <a:off x="1086" y="2367"/>
              <a:ext cx="3386" cy="801"/>
              <a:chOff x="1030" y="1455"/>
              <a:chExt cx="3386" cy="801"/>
            </a:xfrm>
          </p:grpSpPr>
          <p:sp>
            <p:nvSpPr>
              <p:cNvPr id="15374" name="Rectangle 10"/>
              <p:cNvSpPr>
                <a:spLocks noChangeArrowheads="1"/>
              </p:cNvSpPr>
              <p:nvPr/>
            </p:nvSpPr>
            <p:spPr bwMode="auto">
              <a:xfrm>
                <a:off x="2208" y="1536"/>
                <a:ext cx="1248" cy="72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mtClean="0">
                  <a:solidFill>
                    <a:prstClr val="black"/>
                  </a:solidFill>
                </a:endParaRPr>
              </a:p>
            </p:txBody>
          </p:sp>
          <p:sp>
            <p:nvSpPr>
              <p:cNvPr id="16" name="Text Box 9"/>
              <p:cNvSpPr txBox="1">
                <a:spLocks noChangeArrowheads="1"/>
              </p:cNvSpPr>
              <p:nvPr/>
            </p:nvSpPr>
            <p:spPr bwMode="auto">
              <a:xfrm>
                <a:off x="2321" y="1697"/>
                <a:ext cx="931" cy="409"/>
              </a:xfrm>
              <a:prstGeom prst="rect">
                <a:avLst/>
              </a:prstGeom>
              <a:noFill/>
              <a:ln w="9525">
                <a:noFill/>
                <a:miter lim="800000"/>
                <a:headEnd/>
                <a:tailEnd/>
              </a:ln>
              <a:effectLst/>
            </p:spPr>
            <p:txBody>
              <a:bodyPr wrap="none">
                <a:spAutoFit/>
              </a:bodyPr>
              <a:lstStyle/>
              <a:p>
                <a:pPr algn="ctr">
                  <a:defRPr/>
                </a:pPr>
                <a:r>
                  <a:rPr lang="en-US" b="1" dirty="0">
                    <a:solidFill>
                      <a:srgbClr val="B32C16">
                        <a:lumMod val="75000"/>
                      </a:srgbClr>
                    </a:solidFill>
                    <a:latin typeface="Calibri" pitchFamily="34" charset="0"/>
                    <a:cs typeface="Arial" charset="0"/>
                  </a:rPr>
                  <a:t>Manufacturing</a:t>
                </a:r>
              </a:p>
              <a:p>
                <a:pPr algn="ctr">
                  <a:defRPr/>
                </a:pPr>
                <a:r>
                  <a:rPr lang="en-US" b="1" dirty="0">
                    <a:solidFill>
                      <a:srgbClr val="B32C16">
                        <a:lumMod val="75000"/>
                      </a:srgbClr>
                    </a:solidFill>
                    <a:latin typeface="Calibri" pitchFamily="34" charset="0"/>
                    <a:cs typeface="Arial" charset="0"/>
                  </a:rPr>
                  <a:t>Process</a:t>
                </a:r>
              </a:p>
            </p:txBody>
          </p:sp>
          <p:sp>
            <p:nvSpPr>
              <p:cNvPr id="15376" name="Line 11"/>
              <p:cNvSpPr>
                <a:spLocks noChangeShapeType="1"/>
              </p:cNvSpPr>
              <p:nvPr/>
            </p:nvSpPr>
            <p:spPr bwMode="auto">
              <a:xfrm>
                <a:off x="1152" y="1912"/>
                <a:ext cx="105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8" name="Text Box 12"/>
              <p:cNvSpPr txBox="1">
                <a:spLocks noChangeArrowheads="1"/>
              </p:cNvSpPr>
              <p:nvPr/>
            </p:nvSpPr>
            <p:spPr bwMode="auto">
              <a:xfrm>
                <a:off x="1030" y="1656"/>
                <a:ext cx="897" cy="232"/>
              </a:xfrm>
              <a:prstGeom prst="rect">
                <a:avLst/>
              </a:prstGeom>
              <a:noFill/>
              <a:ln w="9525">
                <a:noFill/>
                <a:miter lim="800000"/>
                <a:headEnd/>
                <a:tailEnd/>
              </a:ln>
              <a:effectLst/>
            </p:spPr>
            <p:txBody>
              <a:bodyPr wrap="none">
                <a:spAutoFit/>
              </a:bodyPr>
              <a:lstStyle/>
              <a:p>
                <a:pPr>
                  <a:defRPr/>
                </a:pPr>
                <a:r>
                  <a:rPr lang="en-US" b="1" dirty="0">
                    <a:solidFill>
                      <a:srgbClr val="575F6D">
                        <a:lumMod val="75000"/>
                      </a:srgbClr>
                    </a:solidFill>
                    <a:latin typeface="Calibri" pitchFamily="34" charset="0"/>
                    <a:cs typeface="Arial" charset="0"/>
                  </a:rPr>
                  <a:t>Raw materials</a:t>
                </a:r>
              </a:p>
            </p:txBody>
          </p:sp>
          <p:sp>
            <p:nvSpPr>
              <p:cNvPr id="15378" name="Line 13"/>
              <p:cNvSpPr>
                <a:spLocks noChangeShapeType="1"/>
              </p:cNvSpPr>
              <p:nvPr/>
            </p:nvSpPr>
            <p:spPr bwMode="auto">
              <a:xfrm>
                <a:off x="3456" y="1696"/>
                <a:ext cx="960" cy="0"/>
              </a:xfrm>
              <a:prstGeom prst="line">
                <a:avLst/>
              </a:prstGeom>
              <a:noFill/>
              <a:ln w="57150">
                <a:solidFill>
                  <a:srgbClr val="99CC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79" name="Line 14"/>
              <p:cNvSpPr>
                <a:spLocks noChangeShapeType="1"/>
              </p:cNvSpPr>
              <p:nvPr/>
            </p:nvSpPr>
            <p:spPr bwMode="auto">
              <a:xfrm>
                <a:off x="3456" y="2104"/>
                <a:ext cx="96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80" name="Text Box 15"/>
              <p:cNvSpPr txBox="1">
                <a:spLocks noChangeArrowheads="1"/>
              </p:cNvSpPr>
              <p:nvPr/>
            </p:nvSpPr>
            <p:spPr bwMode="auto">
              <a:xfrm>
                <a:off x="3584" y="1455"/>
                <a:ext cx="5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smtClean="0">
                    <a:solidFill>
                      <a:prstClr val="black"/>
                    </a:solidFill>
                    <a:latin typeface="Calibri" panose="020F0502020204030204" pitchFamily="34" charset="0"/>
                  </a:rPr>
                  <a:t>Product</a:t>
                </a:r>
              </a:p>
            </p:txBody>
          </p:sp>
          <p:sp>
            <p:nvSpPr>
              <p:cNvPr id="15381" name="Text Box 16"/>
              <p:cNvSpPr txBox="1">
                <a:spLocks noChangeArrowheads="1"/>
              </p:cNvSpPr>
              <p:nvPr/>
            </p:nvSpPr>
            <p:spPr bwMode="auto">
              <a:xfrm>
                <a:off x="3638" y="1871"/>
                <a:ext cx="4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smtClean="0">
                    <a:solidFill>
                      <a:prstClr val="black"/>
                    </a:solidFill>
                    <a:latin typeface="Calibri" panose="020F0502020204030204" pitchFamily="34" charset="0"/>
                  </a:rPr>
                  <a:t>Profit</a:t>
                </a:r>
              </a:p>
            </p:txBody>
          </p:sp>
        </p:grpSp>
        <p:sp>
          <p:nvSpPr>
            <p:cNvPr id="15366" name="Line 22"/>
            <p:cNvSpPr>
              <a:spLocks noChangeShapeType="1"/>
            </p:cNvSpPr>
            <p:nvPr/>
          </p:nvSpPr>
          <p:spPr bwMode="auto">
            <a:xfrm>
              <a:off x="2448" y="1872"/>
              <a:ext cx="0" cy="576"/>
            </a:xfrm>
            <a:prstGeom prst="line">
              <a:avLst/>
            </a:prstGeom>
            <a:noFill/>
            <a:ln w="9525">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67" name="Line 23"/>
            <p:cNvSpPr>
              <a:spLocks noChangeShapeType="1"/>
            </p:cNvSpPr>
            <p:nvPr/>
          </p:nvSpPr>
          <p:spPr bwMode="auto">
            <a:xfrm>
              <a:off x="2728" y="1872"/>
              <a:ext cx="0" cy="576"/>
            </a:xfrm>
            <a:prstGeom prst="line">
              <a:avLst/>
            </a:prstGeom>
            <a:noFill/>
            <a:ln w="9525">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68" name="Line 24"/>
            <p:cNvSpPr>
              <a:spLocks noChangeShapeType="1"/>
            </p:cNvSpPr>
            <p:nvPr/>
          </p:nvSpPr>
          <p:spPr bwMode="auto">
            <a:xfrm>
              <a:off x="3312" y="1872"/>
              <a:ext cx="0" cy="576"/>
            </a:xfrm>
            <a:prstGeom prst="line">
              <a:avLst/>
            </a:prstGeom>
            <a:noFill/>
            <a:ln w="9525">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69" name="Line 25"/>
            <p:cNvSpPr>
              <a:spLocks noChangeShapeType="1"/>
            </p:cNvSpPr>
            <p:nvPr/>
          </p:nvSpPr>
          <p:spPr bwMode="auto">
            <a:xfrm>
              <a:off x="3024" y="1872"/>
              <a:ext cx="0" cy="576"/>
            </a:xfrm>
            <a:prstGeom prst="line">
              <a:avLst/>
            </a:prstGeom>
            <a:noFill/>
            <a:ln w="9525">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latin typeface="Arial" panose="020B0604020202020204" pitchFamily="34" charset="0"/>
                <a:cs typeface="Arial" panose="020B0604020202020204" pitchFamily="34" charset="0"/>
              </a:endParaRPr>
            </a:p>
          </p:txBody>
        </p:sp>
        <p:sp>
          <p:nvSpPr>
            <p:cNvPr id="15370" name="Text Box 26"/>
            <p:cNvSpPr txBox="1">
              <a:spLocks noChangeArrowheads="1"/>
            </p:cNvSpPr>
            <p:nvPr/>
          </p:nvSpPr>
          <p:spPr bwMode="auto">
            <a:xfrm rot="-5400000">
              <a:off x="2174" y="1534"/>
              <a:ext cx="56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Machinery</a:t>
              </a:r>
            </a:p>
          </p:txBody>
        </p:sp>
        <p:sp>
          <p:nvSpPr>
            <p:cNvPr id="15371" name="Text Box 27"/>
            <p:cNvSpPr txBox="1">
              <a:spLocks noChangeArrowheads="1"/>
            </p:cNvSpPr>
            <p:nvPr/>
          </p:nvSpPr>
          <p:spPr bwMode="auto">
            <a:xfrm rot="-5400000">
              <a:off x="2508" y="1603"/>
              <a:ext cx="42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Tooling</a:t>
              </a:r>
            </a:p>
          </p:txBody>
        </p:sp>
        <p:sp>
          <p:nvSpPr>
            <p:cNvPr id="15372" name="Text Box 28"/>
            <p:cNvSpPr txBox="1">
              <a:spLocks noChangeArrowheads="1"/>
            </p:cNvSpPr>
            <p:nvPr/>
          </p:nvSpPr>
          <p:spPr bwMode="auto">
            <a:xfrm rot="-5400000">
              <a:off x="2836" y="1630"/>
              <a:ext cx="39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Power</a:t>
              </a:r>
            </a:p>
          </p:txBody>
        </p:sp>
        <p:sp>
          <p:nvSpPr>
            <p:cNvPr id="15373" name="Text Box 29"/>
            <p:cNvSpPr txBox="1">
              <a:spLocks noChangeArrowheads="1"/>
            </p:cNvSpPr>
            <p:nvPr/>
          </p:nvSpPr>
          <p:spPr bwMode="auto">
            <a:xfrm rot="-5400000">
              <a:off x="3130" y="1643"/>
              <a:ext cx="36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Labor</a:t>
              </a:r>
            </a:p>
          </p:txBody>
        </p:sp>
      </p:grpSp>
    </p:spTree>
    <p:extLst>
      <p:ext uri="{BB962C8B-B14F-4D97-AF65-F5344CB8AC3E}">
        <p14:creationId xmlns:p14="http://schemas.microsoft.com/office/powerpoint/2010/main" val="15497650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p:cNvSpPr>
            <a:spLocks noGrp="1"/>
          </p:cNvSpPr>
          <p:nvPr>
            <p:ph sz="quarter" idx="1"/>
          </p:nvPr>
        </p:nvSpPr>
        <p:spPr>
          <a:xfrm>
            <a:off x="228600" y="914400"/>
            <a:ext cx="8534400" cy="5410200"/>
          </a:xfrm>
        </p:spPr>
        <p:txBody>
          <a:bodyPr/>
          <a:lstStyle/>
          <a:p>
            <a:pPr algn="just">
              <a:lnSpc>
                <a:spcPts val="4300"/>
              </a:lnSpc>
            </a:pPr>
            <a:r>
              <a:rPr lang="en-US" altLang="en-US" sz="2600" b="1" smtClean="0">
                <a:latin typeface="Book Antiqua" panose="02040602050305030304" pitchFamily="18" charset="0"/>
                <a:cs typeface="Andalus" panose="02010000000000000000" pitchFamily="2" charset="-78"/>
              </a:rPr>
              <a:t>Generally,</a:t>
            </a:r>
            <a:r>
              <a:rPr lang="en-US" altLang="en-US" sz="2600" smtClean="0">
                <a:latin typeface="Book Antiqua" panose="02040602050305030304" pitchFamily="18" charset="0"/>
                <a:cs typeface="Andalus" panose="02010000000000000000" pitchFamily="2" charset="-78"/>
              </a:rPr>
              <a:t> manufacturing defined as value addition processes by which raw materials of low utility and value due to its inadequate material properties and poor or irregular size, shape and finish are converted into high utility and valued products with definite dimensions, forms and finish imparting some functional ability. </a:t>
            </a:r>
          </a:p>
          <a:p>
            <a:pPr algn="just">
              <a:lnSpc>
                <a:spcPts val="4300"/>
              </a:lnSpc>
            </a:pPr>
            <a:endParaRPr lang="en-US" altLang="en-US" sz="2800" smtClean="0">
              <a:latin typeface="Book Antiqua" panose="02040602050305030304" pitchFamily="18" charset="0"/>
              <a:cs typeface="Andalus" panose="02010000000000000000" pitchFamily="2" charset="-78"/>
            </a:endParaRPr>
          </a:p>
        </p:txBody>
      </p:sp>
      <p:sp>
        <p:nvSpPr>
          <p:cNvPr id="16387" name="Title 1"/>
          <p:cNvSpPr txBox="1">
            <a:spLocks/>
          </p:cNvSpPr>
          <p:nvPr/>
        </p:nvSpPr>
        <p:spPr bwMode="auto">
          <a:xfrm>
            <a:off x="609600" y="381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smtClean="0">
                <a:solidFill>
                  <a:prstClr val="black"/>
                </a:solidFill>
                <a:latin typeface="Times New Roman" panose="02020603050405020304" pitchFamily="18" charset="0"/>
                <a:cs typeface="Times New Roman" panose="02020603050405020304" pitchFamily="18" charset="0"/>
              </a:rPr>
              <a:t>What is ……..Contd</a:t>
            </a:r>
          </a:p>
        </p:txBody>
      </p:sp>
      <p:pic>
        <p:nvPicPr>
          <p:cNvPr id="6" name="Picture 10" descr="image?id=92984&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063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879"/>
          </a:xfrm>
        </p:spPr>
        <p:txBody>
          <a:bodyPr>
            <a:normAutofit fontScale="90000"/>
          </a:bodyPr>
          <a:lstStyle/>
          <a:p>
            <a:r>
              <a:rPr lang="en-US" dirty="0"/>
              <a:t>Materials in Manufacturing</a:t>
            </a:r>
            <a:br>
              <a:rPr lang="en-US" dirty="0"/>
            </a:br>
            <a:endParaRPr lang="en-US" dirty="0"/>
          </a:p>
        </p:txBody>
      </p:sp>
      <p:sp>
        <p:nvSpPr>
          <p:cNvPr id="3" name="Content Placeholder 2"/>
          <p:cNvSpPr>
            <a:spLocks noGrp="1"/>
          </p:cNvSpPr>
          <p:nvPr>
            <p:ph idx="1"/>
          </p:nvPr>
        </p:nvSpPr>
        <p:spPr>
          <a:xfrm>
            <a:off x="345688" y="819614"/>
            <a:ext cx="8708160" cy="4525963"/>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Most </a:t>
            </a:r>
            <a:r>
              <a:rPr lang="en-US" sz="2800" dirty="0">
                <a:latin typeface="Times New Roman" panose="02020603050405020304" pitchFamily="18" charset="0"/>
                <a:cs typeface="Times New Roman" panose="02020603050405020304" pitchFamily="18" charset="0"/>
              </a:rPr>
              <a:t>engineering materials can be </a:t>
            </a:r>
            <a:r>
              <a:rPr lang="en-US" sz="2800" dirty="0" smtClean="0">
                <a:latin typeface="Times New Roman" panose="02020603050405020304" pitchFamily="18" charset="0"/>
                <a:cs typeface="Times New Roman" panose="02020603050405020304" pitchFamily="18" charset="0"/>
              </a:rPr>
              <a:t>classified </a:t>
            </a:r>
            <a:r>
              <a:rPr lang="en-US" sz="2800" dirty="0">
                <a:latin typeface="Times New Roman" panose="02020603050405020304" pitchFamily="18" charset="0"/>
                <a:cs typeface="Times New Roman" panose="02020603050405020304" pitchFamily="18" charset="0"/>
              </a:rPr>
              <a:t>into one of three basic categories</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1) metals, (2) ceramics, and (3) polymers.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Their </a:t>
            </a:r>
            <a:r>
              <a:rPr lang="en-US" sz="2800" dirty="0" smtClean="0">
                <a:latin typeface="Times New Roman" panose="02020603050405020304" pitchFamily="18" charset="0"/>
                <a:cs typeface="Times New Roman" panose="02020603050405020304" pitchFamily="18" charset="0"/>
              </a:rPr>
              <a:t>chemistries, mechanical </a:t>
            </a:r>
            <a:r>
              <a:rPr lang="en-US" sz="2800" dirty="0">
                <a:latin typeface="Times New Roman" panose="02020603050405020304" pitchFamily="18" charset="0"/>
                <a:cs typeface="Times New Roman" panose="02020603050405020304" pitchFamily="18" charset="0"/>
              </a:rPr>
              <a:t>and physical properties are different, and these differences affect </a:t>
            </a:r>
            <a:r>
              <a:rPr lang="en-US" sz="2800" dirty="0" smtClean="0">
                <a:latin typeface="Times New Roman" panose="02020603050405020304" pitchFamily="18" charset="0"/>
                <a:cs typeface="Times New Roman" panose="02020603050405020304" pitchFamily="18" charset="0"/>
              </a:rPr>
              <a:t>the manufacturing </a:t>
            </a:r>
            <a:r>
              <a:rPr lang="en-US" sz="2800" dirty="0">
                <a:latin typeface="Times New Roman" panose="02020603050405020304" pitchFamily="18" charset="0"/>
                <a:cs typeface="Times New Roman" panose="02020603050405020304" pitchFamily="18" charset="0"/>
              </a:rPr>
              <a:t>processes that can be used to produce products from them. </a:t>
            </a:r>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 </a:t>
            </a:r>
            <a:r>
              <a:rPr lang="en-US" sz="2800" dirty="0" smtClean="0">
                <a:latin typeface="Times New Roman" panose="02020603050405020304" pitchFamily="18" charset="0"/>
                <a:cs typeface="Times New Roman" panose="02020603050405020304" pitchFamily="18" charset="0"/>
              </a:rPr>
              <a:t>addition to </a:t>
            </a:r>
            <a:r>
              <a:rPr lang="en-US" sz="2800" dirty="0">
                <a:latin typeface="Times New Roman" panose="02020603050405020304" pitchFamily="18" charset="0"/>
                <a:cs typeface="Times New Roman" panose="02020603050405020304" pitchFamily="18" charset="0"/>
              </a:rPr>
              <a:t>the three basic categories, there are (4) </a:t>
            </a:r>
            <a:r>
              <a:rPr lang="en-US" sz="2800" b="1" i="1" dirty="0">
                <a:latin typeface="Times New Roman" panose="02020603050405020304" pitchFamily="18" charset="0"/>
                <a:cs typeface="Times New Roman" panose="02020603050405020304" pitchFamily="18" charset="0"/>
              </a:rPr>
              <a:t>composites</a:t>
            </a:r>
            <a:r>
              <a:rPr lang="en-US" sz="2800" dirty="0">
                <a:latin typeface="Times New Roman" panose="02020603050405020304" pitchFamily="18" charset="0"/>
                <a:cs typeface="Times New Roman" panose="02020603050405020304" pitchFamily="18" charset="0"/>
              </a:rPr>
              <a:t>—nonhomogeneous </a:t>
            </a:r>
            <a:r>
              <a:rPr lang="en-US" sz="2800" dirty="0" smtClean="0">
                <a:latin typeface="Times New Roman" panose="02020603050405020304" pitchFamily="18" charset="0"/>
                <a:cs typeface="Times New Roman" panose="02020603050405020304" pitchFamily="18" charset="0"/>
              </a:rPr>
              <a:t>mixtures of </a:t>
            </a:r>
            <a:r>
              <a:rPr lang="en-US" sz="2800" dirty="0">
                <a:latin typeface="Times New Roman" panose="02020603050405020304" pitchFamily="18" charset="0"/>
                <a:cs typeface="Times New Roman" panose="02020603050405020304" pitchFamily="18" charset="0"/>
              </a:rPr>
              <a:t>the other three basic types rather than a unique category.</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655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03" y="5370746"/>
            <a:ext cx="8229600" cy="1143000"/>
          </a:xfrm>
        </p:spPr>
        <p:txBody>
          <a:bodyPr>
            <a:noAutofit/>
          </a:bodyPr>
          <a:lstStyle/>
          <a:p>
            <a:r>
              <a:rPr lang="en-US" sz="2400" dirty="0" smtClean="0"/>
              <a:t>Classification </a:t>
            </a:r>
            <a:r>
              <a:rPr lang="en-US" sz="2400" dirty="0"/>
              <a:t>of </a:t>
            </a:r>
            <a:r>
              <a:rPr lang="en-US" sz="2400" dirty="0" smtClean="0"/>
              <a:t>the four engineering materials</a:t>
            </a:r>
            <a:r>
              <a:rPr lang="en-US" sz="2400" dirty="0"/>
              <a:t>.</a:t>
            </a:r>
          </a:p>
        </p:txBody>
      </p:sp>
      <p:pic>
        <p:nvPicPr>
          <p:cNvPr id="8" name="Content Placeholder 7"/>
          <p:cNvPicPr>
            <a:picLocks noGrp="1" noChangeAspect="1"/>
          </p:cNvPicPr>
          <p:nvPr>
            <p:ph idx="1"/>
          </p:nvPr>
        </p:nvPicPr>
        <p:blipFill>
          <a:blip r:embed="rId2"/>
          <a:stretch>
            <a:fillRect/>
          </a:stretch>
        </p:blipFill>
        <p:spPr>
          <a:xfrm>
            <a:off x="2225687" y="106016"/>
            <a:ext cx="6327297" cy="5625712"/>
          </a:xfrm>
          <a:prstGeom prst="rect">
            <a:avLst/>
          </a:prstGeom>
        </p:spPr>
      </p:pic>
    </p:spTree>
    <p:extLst>
      <p:ext uri="{BB962C8B-B14F-4D97-AF65-F5344CB8AC3E}">
        <p14:creationId xmlns:p14="http://schemas.microsoft.com/office/powerpoint/2010/main" val="1591237403"/>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eneral_PowerPoint_Template_2008">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MfgBookTemplateb">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gBookTemplate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Template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Template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Template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Templat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Templat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Templat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General_PowerPoint_Template_2008</Template>
  <TotalTime>3787</TotalTime>
  <Words>2068</Words>
  <Application>Microsoft Office PowerPoint</Application>
  <PresentationFormat>On-screen Show (4:3)</PresentationFormat>
  <Paragraphs>229</Paragraphs>
  <Slides>34</Slides>
  <Notes>19</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34</vt:i4>
      </vt:variant>
    </vt:vector>
  </HeadingPairs>
  <TitlesOfParts>
    <vt:vector size="62" baseType="lpstr">
      <vt:lpstr>Andalus</vt:lpstr>
      <vt:lpstr>Arial</vt:lpstr>
      <vt:lpstr>Book Antiqua</vt:lpstr>
      <vt:lpstr>Calibri</vt:lpstr>
      <vt:lpstr>Century Schoolbook</vt:lpstr>
      <vt:lpstr>Courier New</vt:lpstr>
      <vt:lpstr>Rockwell</vt:lpstr>
      <vt:lpstr>Symbol</vt:lpstr>
      <vt:lpstr>Times New Roman</vt:lpstr>
      <vt:lpstr>TimesTen-Roman</vt:lpstr>
      <vt:lpstr>Wingdings</vt:lpstr>
      <vt:lpstr>Wingdings 2</vt:lpstr>
      <vt:lpstr>General_PowerPoint_Template_2008</vt:lpstr>
      <vt:lpstr>1_Custom Design</vt:lpstr>
      <vt:lpstr>2_Custom Design</vt:lpstr>
      <vt:lpstr>CurriculumTemplate</vt:lpstr>
      <vt:lpstr>Office Theme</vt:lpstr>
      <vt:lpstr>Oriel</vt:lpstr>
      <vt:lpstr>1_Oriel</vt:lpstr>
      <vt:lpstr>MfgBookTemplateb</vt:lpstr>
      <vt:lpstr>2_Office Theme</vt:lpstr>
      <vt:lpstr>3_Office Theme</vt:lpstr>
      <vt:lpstr>4_Office Theme</vt:lpstr>
      <vt:lpstr>5_Office Theme</vt:lpstr>
      <vt:lpstr>6_Office Theme</vt:lpstr>
      <vt:lpstr>7_Office Theme</vt:lpstr>
      <vt:lpstr>8_Office Theme</vt:lpstr>
      <vt:lpstr>9_Office Theme</vt:lpstr>
      <vt:lpstr>UNIVERSITY OF GONDAR     SCHOOL OF MECHANICAL AND INDUSTRIAL ENGINEERING    </vt:lpstr>
      <vt:lpstr>PowerPoint Presentation</vt:lpstr>
      <vt:lpstr>PowerPoint Presentation</vt:lpstr>
      <vt:lpstr>PowerPoint Presentation</vt:lpstr>
      <vt:lpstr>PowerPoint Presentation</vt:lpstr>
      <vt:lpstr>PowerPoint Presentation</vt:lpstr>
      <vt:lpstr>PowerPoint Presentation</vt:lpstr>
      <vt:lpstr>Materials in Manufacturing </vt:lpstr>
      <vt:lpstr>Classification of the four engineering materials.</vt:lpstr>
      <vt:lpstr>Manufacturing Processes </vt:lpstr>
      <vt:lpstr>PowerPoint Presentation</vt:lpstr>
      <vt:lpstr>Manufacturing Processes </vt:lpstr>
      <vt:lpstr>1.Processing Operations </vt:lpstr>
      <vt:lpstr>A .Shaping Processes – Four Categories</vt:lpstr>
      <vt:lpstr>Solidification Processes</vt:lpstr>
      <vt:lpstr>II Particulate Processing</vt:lpstr>
      <vt:lpstr>III Deformation Processes</vt:lpstr>
      <vt:lpstr>Forming and Metalworking Processes</vt:lpstr>
      <vt:lpstr>IV Material Removal Processes</vt:lpstr>
      <vt:lpstr>Turning Processes</vt:lpstr>
      <vt:lpstr>Milling Processes</vt:lpstr>
      <vt:lpstr>Drilling Processes</vt:lpstr>
      <vt:lpstr>Shearing Processes</vt:lpstr>
      <vt:lpstr> B.Property‑Enhancing Processes </vt:lpstr>
      <vt:lpstr>Heat Treating Processes</vt:lpstr>
      <vt:lpstr>C.Surface Processing Operations </vt:lpstr>
      <vt:lpstr>2.Assembly Operations </vt:lpstr>
      <vt:lpstr>Joining and Assembly Processes</vt:lpstr>
      <vt:lpstr>Joining and Assembly Processes</vt:lpstr>
      <vt:lpstr>Joining and Assembly Processes</vt:lpstr>
      <vt:lpstr>PowerPoint Presentation</vt:lpstr>
      <vt:lpstr>PowerPoint Presentation</vt:lpstr>
      <vt:lpstr>PowerPoint Presentation</vt:lpstr>
      <vt:lpstr>PowerPoint Presentation</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Manufacturing Processes</dc:title>
  <dc:subject>POE - Unit 2 - Lesson 2.2 - Material Properties</dc:subject>
  <dc:creator>POE Revision Team</dc:creator>
  <cp:lastModifiedBy>PC</cp:lastModifiedBy>
  <cp:revision>242</cp:revision>
  <dcterms:created xsi:type="dcterms:W3CDTF">2008-03-13T01:21:00Z</dcterms:created>
  <dcterms:modified xsi:type="dcterms:W3CDTF">2020-03-09T08:55:19Z</dcterms:modified>
</cp:coreProperties>
</file>