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 id="2147483664" r:id="rId2"/>
    <p:sldMasterId id="2147483676" r:id="rId3"/>
    <p:sldMasterId id="2147483689" r:id="rId4"/>
    <p:sldMasterId id="2147483701" r:id="rId5"/>
    <p:sldMasterId id="2147483714" r:id="rId6"/>
  </p:sldMasterIdLst>
  <p:notesMasterIdLst>
    <p:notesMasterId r:id="rId64"/>
  </p:notesMasterIdLst>
  <p:handoutMasterIdLst>
    <p:handoutMasterId r:id="rId65"/>
  </p:handoutMasterIdLst>
  <p:sldIdLst>
    <p:sldId id="463" r:id="rId7"/>
    <p:sldId id="907" r:id="rId8"/>
    <p:sldId id="908" r:id="rId9"/>
    <p:sldId id="909" r:id="rId10"/>
    <p:sldId id="910" r:id="rId11"/>
    <p:sldId id="915" r:id="rId12"/>
    <p:sldId id="916" r:id="rId13"/>
    <p:sldId id="917" r:id="rId14"/>
    <p:sldId id="918" r:id="rId15"/>
    <p:sldId id="920" r:id="rId16"/>
    <p:sldId id="921" r:id="rId17"/>
    <p:sldId id="922" r:id="rId18"/>
    <p:sldId id="923" r:id="rId19"/>
    <p:sldId id="945" r:id="rId20"/>
    <p:sldId id="950" r:id="rId21"/>
    <p:sldId id="952" r:id="rId22"/>
    <p:sldId id="953" r:id="rId23"/>
    <p:sldId id="954" r:id="rId24"/>
    <p:sldId id="956" r:id="rId25"/>
    <p:sldId id="957" r:id="rId26"/>
    <p:sldId id="958" r:id="rId27"/>
    <p:sldId id="959" r:id="rId28"/>
    <p:sldId id="960" r:id="rId29"/>
    <p:sldId id="961" r:id="rId30"/>
    <p:sldId id="962" r:id="rId31"/>
    <p:sldId id="963" r:id="rId32"/>
    <p:sldId id="964" r:id="rId33"/>
    <p:sldId id="965" r:id="rId34"/>
    <p:sldId id="966" r:id="rId35"/>
    <p:sldId id="967" r:id="rId36"/>
    <p:sldId id="968" r:id="rId37"/>
    <p:sldId id="969" r:id="rId38"/>
    <p:sldId id="970" r:id="rId39"/>
    <p:sldId id="990" r:id="rId40"/>
    <p:sldId id="992" r:id="rId41"/>
    <p:sldId id="994" r:id="rId42"/>
    <p:sldId id="995" r:id="rId43"/>
    <p:sldId id="996" r:id="rId44"/>
    <p:sldId id="998" r:id="rId45"/>
    <p:sldId id="1001" r:id="rId46"/>
    <p:sldId id="1003" r:id="rId47"/>
    <p:sldId id="1004" r:id="rId48"/>
    <p:sldId id="1006" r:id="rId49"/>
    <p:sldId id="1007" r:id="rId50"/>
    <p:sldId id="1008" r:id="rId51"/>
    <p:sldId id="1009" r:id="rId52"/>
    <p:sldId id="1010" r:id="rId53"/>
    <p:sldId id="1020" r:id="rId54"/>
    <p:sldId id="1011" r:id="rId55"/>
    <p:sldId id="1013" r:id="rId56"/>
    <p:sldId id="1014" r:id="rId57"/>
    <p:sldId id="1015" r:id="rId58"/>
    <p:sldId id="1016" r:id="rId59"/>
    <p:sldId id="1017" r:id="rId60"/>
    <p:sldId id="1018" r:id="rId61"/>
    <p:sldId id="1019" r:id="rId62"/>
    <p:sldId id="988" r:id="rId63"/>
  </p:sldIdLst>
  <p:sldSz cx="9144000" cy="6858000" type="screen4x3"/>
  <p:notesSz cx="9236075" cy="7010400"/>
  <p:defaultTextStyle>
    <a:defPPr>
      <a:defRPr lang="fr-FR"/>
    </a:defPPr>
    <a:lvl1pPr algn="l" rtl="0" fontAlgn="base">
      <a:spcBef>
        <a:spcPct val="0"/>
      </a:spcBef>
      <a:spcAft>
        <a:spcPct val="0"/>
      </a:spcAft>
      <a:defRPr sz="2000" b="1"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000" b="1"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000" b="1"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000" b="1"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000" b="1" kern="1200">
        <a:solidFill>
          <a:schemeClr val="tx1"/>
        </a:solidFill>
        <a:latin typeface="Arial" panose="020B0604020202020204" pitchFamily="34" charset="0"/>
        <a:ea typeface="+mn-ea"/>
        <a:cs typeface="+mn-cs"/>
      </a:defRPr>
    </a:lvl5pPr>
    <a:lvl6pPr marL="2286000" algn="l" defTabSz="914400" rtl="0" eaLnBrk="1" latinLnBrk="0" hangingPunct="1">
      <a:defRPr sz="2000" b="1" kern="1200">
        <a:solidFill>
          <a:schemeClr val="tx1"/>
        </a:solidFill>
        <a:latin typeface="Arial" panose="020B0604020202020204" pitchFamily="34" charset="0"/>
        <a:ea typeface="+mn-ea"/>
        <a:cs typeface="+mn-cs"/>
      </a:defRPr>
    </a:lvl6pPr>
    <a:lvl7pPr marL="2743200" algn="l" defTabSz="914400" rtl="0" eaLnBrk="1" latinLnBrk="0" hangingPunct="1">
      <a:defRPr sz="2000" b="1" kern="1200">
        <a:solidFill>
          <a:schemeClr val="tx1"/>
        </a:solidFill>
        <a:latin typeface="Arial" panose="020B0604020202020204" pitchFamily="34" charset="0"/>
        <a:ea typeface="+mn-ea"/>
        <a:cs typeface="+mn-cs"/>
      </a:defRPr>
    </a:lvl7pPr>
    <a:lvl8pPr marL="3200400" algn="l" defTabSz="914400" rtl="0" eaLnBrk="1" latinLnBrk="0" hangingPunct="1">
      <a:defRPr sz="2000" b="1" kern="1200">
        <a:solidFill>
          <a:schemeClr val="tx1"/>
        </a:solidFill>
        <a:latin typeface="Arial" panose="020B0604020202020204" pitchFamily="34" charset="0"/>
        <a:ea typeface="+mn-ea"/>
        <a:cs typeface="+mn-cs"/>
      </a:defRPr>
    </a:lvl8pPr>
    <a:lvl9pPr marL="3657600" algn="l" defTabSz="914400" rtl="0" eaLnBrk="1" latinLnBrk="0" hangingPunct="1">
      <a:defRPr sz="20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8">
          <p15:clr>
            <a:srgbClr val="A4A3A4"/>
          </p15:clr>
        </p15:guide>
        <p15:guide id="2" pos="29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14AC"/>
    <a:srgbClr val="0099FF"/>
    <a:srgbClr val="0066FF"/>
    <a:srgbClr val="91B9F9"/>
    <a:srgbClr val="1C30EC"/>
    <a:srgbClr val="0000FF"/>
    <a:srgbClr val="C026B9"/>
    <a:srgbClr val="B281E7"/>
    <a:srgbClr val="2D82FF"/>
    <a:srgbClr val="F2EA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7" autoAdjust="0"/>
    <p:restoredTop sz="92832" autoAdjust="0"/>
  </p:normalViewPr>
  <p:slideViewPr>
    <p:cSldViewPr snapToGrid="0">
      <p:cViewPr varScale="1">
        <p:scale>
          <a:sx n="69" d="100"/>
          <a:sy n="69" d="100"/>
        </p:scale>
        <p:origin x="1380" y="66"/>
      </p:cViewPr>
      <p:guideLst>
        <p:guide orient="horz" pos="2160"/>
        <p:guide pos="2880"/>
      </p:guideLst>
    </p:cSldViewPr>
  </p:slideViewPr>
  <p:outlineViewPr>
    <p:cViewPr>
      <p:scale>
        <a:sx n="33" d="100"/>
        <a:sy n="33" d="100"/>
      </p:scale>
      <p:origin x="0" y="1056"/>
    </p:cViewPr>
  </p:outlineViewPr>
  <p:notesTextViewPr>
    <p:cViewPr>
      <p:scale>
        <a:sx n="150" d="100"/>
        <a:sy n="150" d="100"/>
      </p:scale>
      <p:origin x="0" y="0"/>
    </p:cViewPr>
  </p:notesTextViewPr>
  <p:sorterViewPr>
    <p:cViewPr>
      <p:scale>
        <a:sx n="45" d="100"/>
        <a:sy n="45" d="100"/>
      </p:scale>
      <p:origin x="0" y="3738"/>
    </p:cViewPr>
  </p:sorterViewPr>
  <p:notesViewPr>
    <p:cSldViewPr snapToGrid="0">
      <p:cViewPr varScale="1">
        <p:scale>
          <a:sx n="62" d="100"/>
          <a:sy n="62" d="100"/>
        </p:scale>
        <p:origin x="-3402" y="-84"/>
      </p:cViewPr>
      <p:guideLst>
        <p:guide orient="horz" pos="2208"/>
        <p:guide pos="2909"/>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slide" Target="slides/slide57.xml"/><Relationship Id="rId68"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61" Type="http://schemas.openxmlformats.org/officeDocument/2006/relationships/slide" Target="slides/slide55.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viewProps" Target="viewProps.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002299" cy="350520"/>
          </a:xfrm>
          <a:prstGeom prst="rect">
            <a:avLst/>
          </a:prstGeom>
          <a:noFill/>
          <a:ln w="9525">
            <a:noFill/>
            <a:miter lim="800000"/>
          </a:ln>
          <a:effectLst/>
        </p:spPr>
        <p:txBody>
          <a:bodyPr vert="horz" wrap="square" lIns="92828" tIns="46414" rIns="92828" bIns="46414" numCol="1" anchor="t" anchorCtr="0" compatLnSpc="1"/>
          <a:lstStyle>
            <a:lvl1pPr>
              <a:defRPr sz="1200" b="0">
                <a:latin typeface="Arial" panose="020B0604020202020204" pitchFamily="34" charset="0"/>
              </a:defRPr>
            </a:lvl1pPr>
          </a:lstStyle>
          <a:p>
            <a:pPr>
              <a:defRPr/>
            </a:pPr>
            <a:endParaRPr lang="fr-FR"/>
          </a:p>
        </p:txBody>
      </p:sp>
      <p:sp>
        <p:nvSpPr>
          <p:cNvPr id="5123" name="Rectangle 3"/>
          <p:cNvSpPr>
            <a:spLocks noGrp="1" noChangeArrowheads="1"/>
          </p:cNvSpPr>
          <p:nvPr>
            <p:ph type="dt" sz="quarter" idx="1"/>
          </p:nvPr>
        </p:nvSpPr>
        <p:spPr bwMode="auto">
          <a:xfrm>
            <a:off x="5231639" y="0"/>
            <a:ext cx="4002299" cy="350520"/>
          </a:xfrm>
          <a:prstGeom prst="rect">
            <a:avLst/>
          </a:prstGeom>
          <a:noFill/>
          <a:ln w="9525">
            <a:noFill/>
            <a:miter lim="800000"/>
          </a:ln>
          <a:effectLst/>
        </p:spPr>
        <p:txBody>
          <a:bodyPr vert="horz" wrap="square" lIns="92828" tIns="46414" rIns="92828" bIns="46414" numCol="1" anchor="t" anchorCtr="0" compatLnSpc="1"/>
          <a:lstStyle>
            <a:lvl1pPr algn="r">
              <a:defRPr sz="1200" b="0">
                <a:latin typeface="Arial" panose="020B0604020202020204" pitchFamily="34" charset="0"/>
              </a:defRPr>
            </a:lvl1pPr>
          </a:lstStyle>
          <a:p>
            <a:pPr>
              <a:defRPr/>
            </a:pPr>
            <a:endParaRPr lang="fr-FR"/>
          </a:p>
        </p:txBody>
      </p:sp>
      <p:sp>
        <p:nvSpPr>
          <p:cNvPr id="5124" name="Rectangle 4"/>
          <p:cNvSpPr>
            <a:spLocks noGrp="1" noChangeArrowheads="1"/>
          </p:cNvSpPr>
          <p:nvPr>
            <p:ph type="ftr" sz="quarter" idx="2"/>
          </p:nvPr>
        </p:nvSpPr>
        <p:spPr bwMode="auto">
          <a:xfrm>
            <a:off x="0" y="6658664"/>
            <a:ext cx="4002299" cy="350520"/>
          </a:xfrm>
          <a:prstGeom prst="rect">
            <a:avLst/>
          </a:prstGeom>
          <a:noFill/>
          <a:ln w="9525">
            <a:noFill/>
            <a:miter lim="800000"/>
          </a:ln>
          <a:effectLst/>
        </p:spPr>
        <p:txBody>
          <a:bodyPr vert="horz" wrap="square" lIns="92828" tIns="46414" rIns="92828" bIns="46414" numCol="1" anchor="b" anchorCtr="0" compatLnSpc="1"/>
          <a:lstStyle>
            <a:lvl1pPr>
              <a:defRPr sz="1200" b="0">
                <a:latin typeface="Arial" panose="020B0604020202020204" pitchFamily="34" charset="0"/>
              </a:defRPr>
            </a:lvl1pPr>
          </a:lstStyle>
          <a:p>
            <a:pPr>
              <a:defRPr/>
            </a:pPr>
            <a:endParaRPr lang="fr-FR"/>
          </a:p>
        </p:txBody>
      </p:sp>
      <p:sp>
        <p:nvSpPr>
          <p:cNvPr id="5125" name="Rectangle 5"/>
          <p:cNvSpPr>
            <a:spLocks noGrp="1" noChangeArrowheads="1"/>
          </p:cNvSpPr>
          <p:nvPr>
            <p:ph type="sldNum" sz="quarter" idx="3"/>
          </p:nvPr>
        </p:nvSpPr>
        <p:spPr bwMode="auto">
          <a:xfrm>
            <a:off x="5231639" y="6658664"/>
            <a:ext cx="4002299" cy="350520"/>
          </a:xfrm>
          <a:prstGeom prst="rect">
            <a:avLst/>
          </a:prstGeom>
          <a:noFill/>
          <a:ln w="9525">
            <a:noFill/>
            <a:miter lim="800000"/>
          </a:ln>
          <a:effectLst/>
        </p:spPr>
        <p:txBody>
          <a:bodyPr vert="horz" wrap="square" lIns="92828" tIns="46414" rIns="92828" bIns="46414" numCol="1" anchor="b" anchorCtr="0" compatLnSpc="1"/>
          <a:lstStyle>
            <a:lvl1pPr algn="r">
              <a:defRPr sz="1200" b="0">
                <a:latin typeface="Arial" panose="020B0604020202020204" pitchFamily="34" charset="0"/>
              </a:defRPr>
            </a:lvl1pPr>
          </a:lstStyle>
          <a:p>
            <a:pPr>
              <a:defRPr/>
            </a:pPr>
            <a:fld id="{ADA06199-E208-487A-AE38-4D19CA0FF16A}" type="slidenum">
              <a:rPr lang="fr-FR"/>
              <a:t>‹#›</a:t>
            </a:fld>
            <a:endParaRPr lang="fr-FR"/>
          </a:p>
        </p:txBody>
      </p:sp>
    </p:spTree>
    <p:extLst>
      <p:ext uri="{BB962C8B-B14F-4D97-AF65-F5344CB8AC3E}">
        <p14:creationId xmlns:p14="http://schemas.microsoft.com/office/powerpoint/2010/main" val="2955106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4002299" cy="350520"/>
          </a:xfrm>
          <a:prstGeom prst="rect">
            <a:avLst/>
          </a:prstGeom>
          <a:noFill/>
          <a:ln w="9525">
            <a:noFill/>
            <a:miter lim="800000"/>
          </a:ln>
          <a:effectLst/>
        </p:spPr>
        <p:txBody>
          <a:bodyPr vert="horz" wrap="square" lIns="92828" tIns="46414" rIns="92828" bIns="46414" numCol="1" anchor="t" anchorCtr="0" compatLnSpc="1"/>
          <a:lstStyle>
            <a:lvl1pPr>
              <a:defRPr sz="1200" b="0">
                <a:latin typeface="Arial" panose="020B0604020202020204" pitchFamily="34" charset="0"/>
              </a:defRPr>
            </a:lvl1pPr>
          </a:lstStyle>
          <a:p>
            <a:pPr>
              <a:defRPr/>
            </a:pPr>
            <a:endParaRPr lang="fr-FR"/>
          </a:p>
        </p:txBody>
      </p:sp>
      <p:sp>
        <p:nvSpPr>
          <p:cNvPr id="15363" name="Rectangle 3"/>
          <p:cNvSpPr>
            <a:spLocks noGrp="1" noChangeArrowheads="1"/>
          </p:cNvSpPr>
          <p:nvPr>
            <p:ph type="dt" idx="1"/>
          </p:nvPr>
        </p:nvSpPr>
        <p:spPr bwMode="auto">
          <a:xfrm>
            <a:off x="5231639" y="0"/>
            <a:ext cx="4002299" cy="350520"/>
          </a:xfrm>
          <a:prstGeom prst="rect">
            <a:avLst/>
          </a:prstGeom>
          <a:noFill/>
          <a:ln w="9525">
            <a:noFill/>
            <a:miter lim="800000"/>
          </a:ln>
          <a:effectLst/>
        </p:spPr>
        <p:txBody>
          <a:bodyPr vert="horz" wrap="square" lIns="92828" tIns="46414" rIns="92828" bIns="46414" numCol="1" anchor="t" anchorCtr="0" compatLnSpc="1"/>
          <a:lstStyle>
            <a:lvl1pPr algn="r">
              <a:defRPr sz="1200" b="0">
                <a:latin typeface="Arial" panose="020B0604020202020204" pitchFamily="34" charset="0"/>
              </a:defRPr>
            </a:lvl1pPr>
          </a:lstStyle>
          <a:p>
            <a:pPr>
              <a:defRPr/>
            </a:pPr>
            <a:endParaRPr lang="fr-FR"/>
          </a:p>
        </p:txBody>
      </p:sp>
      <p:sp>
        <p:nvSpPr>
          <p:cNvPr id="69636" name="Rectangle 4"/>
          <p:cNvSpPr>
            <a:spLocks noGrp="1" noRot="1" noChangeAspect="1" noChangeArrowheads="1" noTextEdit="1"/>
          </p:cNvSpPr>
          <p:nvPr>
            <p:ph type="sldImg" idx="2"/>
          </p:nvPr>
        </p:nvSpPr>
        <p:spPr bwMode="auto">
          <a:xfrm>
            <a:off x="2867025" y="527050"/>
            <a:ext cx="3502025" cy="2627313"/>
          </a:xfrm>
          <a:prstGeom prst="rect">
            <a:avLst/>
          </a:prstGeom>
          <a:noFill/>
          <a:ln w="9525">
            <a:solidFill>
              <a:srgbClr val="000000"/>
            </a:solidFill>
            <a:miter lim="800000"/>
          </a:ln>
        </p:spPr>
      </p:sp>
      <p:sp>
        <p:nvSpPr>
          <p:cNvPr id="15365" name="Rectangle 5"/>
          <p:cNvSpPr>
            <a:spLocks noGrp="1" noChangeArrowheads="1"/>
          </p:cNvSpPr>
          <p:nvPr>
            <p:ph type="body" sz="quarter" idx="3"/>
          </p:nvPr>
        </p:nvSpPr>
        <p:spPr bwMode="auto">
          <a:xfrm>
            <a:off x="923608" y="3329940"/>
            <a:ext cx="7388860" cy="3154680"/>
          </a:xfrm>
          <a:prstGeom prst="rect">
            <a:avLst/>
          </a:prstGeom>
          <a:noFill/>
          <a:ln w="9525">
            <a:noFill/>
            <a:miter lim="800000"/>
          </a:ln>
          <a:effectLst/>
        </p:spPr>
        <p:txBody>
          <a:bodyPr vert="horz" wrap="square" lIns="92828" tIns="46414" rIns="92828" bIns="46414" numCol="1" anchor="t" anchorCtr="0" compatLnSpc="1"/>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5366" name="Rectangle 6"/>
          <p:cNvSpPr>
            <a:spLocks noGrp="1" noChangeArrowheads="1"/>
          </p:cNvSpPr>
          <p:nvPr>
            <p:ph type="ftr" sz="quarter" idx="4"/>
          </p:nvPr>
        </p:nvSpPr>
        <p:spPr bwMode="auto">
          <a:xfrm>
            <a:off x="0" y="6658664"/>
            <a:ext cx="4002299" cy="350520"/>
          </a:xfrm>
          <a:prstGeom prst="rect">
            <a:avLst/>
          </a:prstGeom>
          <a:noFill/>
          <a:ln w="9525">
            <a:noFill/>
            <a:miter lim="800000"/>
          </a:ln>
          <a:effectLst/>
        </p:spPr>
        <p:txBody>
          <a:bodyPr vert="horz" wrap="square" lIns="92828" tIns="46414" rIns="92828" bIns="46414" numCol="1" anchor="b" anchorCtr="0" compatLnSpc="1"/>
          <a:lstStyle>
            <a:lvl1pPr>
              <a:defRPr sz="1200" b="0">
                <a:latin typeface="Arial" panose="020B0604020202020204" pitchFamily="34" charset="0"/>
              </a:defRPr>
            </a:lvl1pPr>
          </a:lstStyle>
          <a:p>
            <a:pPr>
              <a:defRPr/>
            </a:pPr>
            <a:endParaRPr lang="fr-FR"/>
          </a:p>
        </p:txBody>
      </p:sp>
      <p:sp>
        <p:nvSpPr>
          <p:cNvPr id="15367" name="Rectangle 7"/>
          <p:cNvSpPr>
            <a:spLocks noGrp="1" noChangeArrowheads="1"/>
          </p:cNvSpPr>
          <p:nvPr>
            <p:ph type="sldNum" sz="quarter" idx="5"/>
          </p:nvPr>
        </p:nvSpPr>
        <p:spPr bwMode="auto">
          <a:xfrm>
            <a:off x="5231639" y="6658664"/>
            <a:ext cx="4002299" cy="350520"/>
          </a:xfrm>
          <a:prstGeom prst="rect">
            <a:avLst/>
          </a:prstGeom>
          <a:noFill/>
          <a:ln w="9525">
            <a:noFill/>
            <a:miter lim="800000"/>
          </a:ln>
          <a:effectLst/>
        </p:spPr>
        <p:txBody>
          <a:bodyPr vert="horz" wrap="square" lIns="92828" tIns="46414" rIns="92828" bIns="46414" numCol="1" anchor="b" anchorCtr="0" compatLnSpc="1"/>
          <a:lstStyle>
            <a:lvl1pPr algn="r">
              <a:defRPr sz="1200" b="0">
                <a:latin typeface="Arial" panose="020B0604020202020204" pitchFamily="34" charset="0"/>
              </a:defRPr>
            </a:lvl1pPr>
          </a:lstStyle>
          <a:p>
            <a:pPr>
              <a:defRPr/>
            </a:pPr>
            <a:fld id="{C1559049-1D4D-4F91-9D96-A97EA0729D01}" type="slidenum">
              <a:rPr lang="fr-FR"/>
              <a:t>‹#›</a:t>
            </a:fld>
            <a:endParaRPr lang="fr-FR"/>
          </a:p>
        </p:txBody>
      </p:sp>
    </p:spTree>
    <p:extLst>
      <p:ext uri="{BB962C8B-B14F-4D97-AF65-F5344CB8AC3E}">
        <p14:creationId xmlns:p14="http://schemas.microsoft.com/office/powerpoint/2010/main" val="377132628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Rot="1" noChangeAspect="1" noChangeArrowheads="1" noTextEdit="1"/>
          </p:cNvSpPr>
          <p:nvPr>
            <p:ph type="sldImg"/>
          </p:nvPr>
        </p:nvSpPr>
        <p:spPr/>
      </p:sp>
      <p:sp>
        <p:nvSpPr>
          <p:cNvPr id="73730"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3324161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A22C87-A8E4-464C-92D8-D549BFC63CD9}" type="slidenum">
              <a:rPr lang="en-US" smtClean="0"/>
              <a:pPr/>
              <a:t>34</a:t>
            </a:fld>
            <a:endParaRPr lang="en-US"/>
          </a:p>
        </p:txBody>
      </p:sp>
    </p:spTree>
    <p:extLst>
      <p:ext uri="{BB962C8B-B14F-4D97-AF65-F5344CB8AC3E}">
        <p14:creationId xmlns:p14="http://schemas.microsoft.com/office/powerpoint/2010/main" val="897113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DA22C87-A8E4-464C-92D8-D549BFC63CD9}" type="slidenum">
              <a:rPr lang="en-US" smtClean="0"/>
              <a:pPr/>
              <a:t>45</a:t>
            </a:fld>
            <a:endParaRPr lang="en-US"/>
          </a:p>
        </p:txBody>
      </p:sp>
    </p:spTree>
    <p:extLst>
      <p:ext uri="{BB962C8B-B14F-4D97-AF65-F5344CB8AC3E}">
        <p14:creationId xmlns:p14="http://schemas.microsoft.com/office/powerpoint/2010/main" val="22941537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Line 18"/>
          <p:cNvSpPr>
            <a:spLocks noChangeShapeType="1"/>
          </p:cNvSpPr>
          <p:nvPr userDrawn="1"/>
        </p:nvSpPr>
        <p:spPr bwMode="auto">
          <a:xfrm>
            <a:off x="1000125" y="4493004"/>
            <a:ext cx="7323138" cy="0"/>
          </a:xfrm>
          <a:prstGeom prst="line">
            <a:avLst/>
          </a:prstGeom>
          <a:noFill/>
          <a:ln w="28575">
            <a:solidFill>
              <a:srgbClr val="FF960A"/>
            </a:solidFill>
            <a:round/>
          </a:ln>
          <a:effectLst/>
        </p:spPr>
        <p:txBody>
          <a:bodyPr/>
          <a:lstStyle/>
          <a:p>
            <a:pPr>
              <a:defRPr/>
            </a:pPr>
            <a:endParaRPr lang="fr-FR" b="0"/>
          </a:p>
        </p:txBody>
      </p:sp>
      <p:sp>
        <p:nvSpPr>
          <p:cNvPr id="8" name="Line 18"/>
          <p:cNvSpPr>
            <a:spLocks noChangeShapeType="1"/>
          </p:cNvSpPr>
          <p:nvPr userDrawn="1"/>
        </p:nvSpPr>
        <p:spPr bwMode="auto">
          <a:xfrm>
            <a:off x="1000125" y="4357774"/>
            <a:ext cx="7323138" cy="0"/>
          </a:xfrm>
          <a:prstGeom prst="line">
            <a:avLst/>
          </a:prstGeom>
          <a:noFill/>
          <a:ln w="28575">
            <a:solidFill>
              <a:srgbClr val="FF960A"/>
            </a:solidFill>
            <a:round/>
          </a:ln>
          <a:effectLst/>
        </p:spPr>
        <p:txBody>
          <a:bodyPr/>
          <a:lstStyle/>
          <a:p>
            <a:pPr>
              <a:defRPr/>
            </a:pPr>
            <a:endParaRPr lang="fr-FR" b="0"/>
          </a:p>
        </p:txBody>
      </p:sp>
      <p:sp>
        <p:nvSpPr>
          <p:cNvPr id="7181" name="Rectangle 13"/>
          <p:cNvSpPr>
            <a:spLocks noGrp="1" noChangeArrowheads="1"/>
          </p:cNvSpPr>
          <p:nvPr>
            <p:ph type="ctrTitle" hasCustomPrompt="1"/>
          </p:nvPr>
        </p:nvSpPr>
        <p:spPr bwMode="auto">
          <a:xfrm>
            <a:off x="1559378" y="3223784"/>
            <a:ext cx="4815146" cy="882957"/>
          </a:xfrm>
          <a:prstGeom prst="rect">
            <a:avLst/>
          </a:prstGeom>
          <a:noFill/>
          <a:ln>
            <a:miter lim="800000"/>
          </a:ln>
        </p:spPr>
        <p:txBody>
          <a:bodyPr vert="horz" wrap="square" lIns="91440" tIns="45720" rIns="91440" bIns="45720" numCol="1" anchor="ctr" anchorCtr="0" compatLnSpc="1"/>
          <a:lstStyle>
            <a:lvl1pPr algn="ctr">
              <a:defRPr lang="fr-FR" sz="2000" b="1" kern="1200" baseline="0" dirty="0">
                <a:solidFill>
                  <a:srgbClr val="002060"/>
                </a:solidFill>
                <a:latin typeface="Lao UI" panose="020B0502040204020203" pitchFamily="34" charset="0"/>
                <a:ea typeface="SimSun" panose="02010600030101010101" pitchFamily="2" charset="-122"/>
                <a:cs typeface="Lao UI" panose="020B0502040204020203" pitchFamily="34" charset="0"/>
              </a:defRPr>
            </a:lvl1pPr>
          </a:lstStyle>
          <a:p>
            <a:r>
              <a:rPr lang="fr-FR" dirty="0"/>
              <a:t>Research </a:t>
            </a:r>
            <a:r>
              <a:rPr lang="fr-FR" dirty="0" err="1"/>
              <a:t>Methodology</a:t>
            </a:r>
            <a:endParaRPr lang="fr-FR" dirty="0"/>
          </a:p>
        </p:txBody>
      </p:sp>
      <p:sp>
        <p:nvSpPr>
          <p:cNvPr id="7182" name="Rectangle 14"/>
          <p:cNvSpPr>
            <a:spLocks noGrp="1" noChangeArrowheads="1"/>
          </p:cNvSpPr>
          <p:nvPr>
            <p:ph type="subTitle" idx="1" hasCustomPrompt="1"/>
          </p:nvPr>
        </p:nvSpPr>
        <p:spPr bwMode="auto">
          <a:xfrm>
            <a:off x="772804" y="4835679"/>
            <a:ext cx="6843713" cy="566738"/>
          </a:xfrm>
          <a:prstGeom prst="rect">
            <a:avLst/>
          </a:prstGeom>
          <a:noFill/>
          <a:ln>
            <a:miter lim="800000"/>
          </a:ln>
        </p:spPr>
        <p:txBody>
          <a:bodyPr vert="horz" wrap="square" lIns="91440" tIns="45720" rIns="91440" bIns="45720" numCol="1" anchor="t" anchorCtr="0" compatLnSpc="1"/>
          <a:lstStyle>
            <a:lvl1pPr marL="0" indent="0" algn="ctr" rtl="0" eaLnBrk="0" fontAlgn="base" hangingPunct="0">
              <a:spcBef>
                <a:spcPct val="0"/>
              </a:spcBef>
              <a:spcAft>
                <a:spcPct val="0"/>
              </a:spcAft>
              <a:buFontTx/>
              <a:buNone/>
              <a:defRPr lang="fr-FR" sz="2000" b="1" kern="1200" dirty="0">
                <a:solidFill>
                  <a:srgbClr val="002060"/>
                </a:solidFill>
                <a:latin typeface="Lao UI" panose="020B0502040204020203" pitchFamily="34" charset="0"/>
                <a:ea typeface="SimSun" panose="02010600030101010101" pitchFamily="2" charset="-122"/>
                <a:cs typeface="Lao UI" panose="020B0502040204020203" pitchFamily="34" charset="0"/>
              </a:defRPr>
            </a:lvl1pPr>
          </a:lstStyle>
          <a:p>
            <a:r>
              <a:rPr lang="fr-FR" dirty="0"/>
              <a:t>Dr. Ing. </a:t>
            </a:r>
            <a:r>
              <a:rPr lang="fr-FR" dirty="0" err="1"/>
              <a:t>Wondwossen</a:t>
            </a:r>
            <a:r>
              <a:rPr lang="fr-FR" dirty="0"/>
              <a:t> </a:t>
            </a:r>
            <a:r>
              <a:rPr lang="fr-FR" dirty="0" err="1"/>
              <a:t>Bogale</a:t>
            </a:r>
            <a:endParaRPr lang="fr-FR" dirty="0"/>
          </a:p>
        </p:txBody>
      </p:sp>
      <p:sp>
        <p:nvSpPr>
          <p:cNvPr id="9" name="TextBox 8"/>
          <p:cNvSpPr txBox="1"/>
          <p:nvPr userDrawn="1"/>
        </p:nvSpPr>
        <p:spPr>
          <a:xfrm>
            <a:off x="89807" y="6504801"/>
            <a:ext cx="710293" cy="276999"/>
          </a:xfrm>
          <a:prstGeom prst="rect">
            <a:avLst/>
          </a:prstGeom>
          <a:solidFill>
            <a:schemeClr val="accent5">
              <a:lumMod val="50000"/>
            </a:schemeClr>
          </a:solidFill>
        </p:spPr>
        <p:txBody>
          <a:bodyPr wrap="square" rtlCol="0">
            <a:spAutoFit/>
          </a:bodyPr>
          <a:lstStyle/>
          <a:p>
            <a:pPr algn="ctr"/>
            <a:r>
              <a:rPr lang="en-US" sz="1200" b="1" kern="1200" dirty="0" err="1">
                <a:solidFill>
                  <a:schemeClr val="bg1"/>
                </a:solidFill>
                <a:latin typeface="Lao UI" panose="020B0502040204020203" pitchFamily="34" charset="0"/>
                <a:ea typeface="+mn-ea"/>
                <a:cs typeface="Lao UI" panose="020B0502040204020203" pitchFamily="34" charset="0"/>
              </a:rPr>
              <a:t>AAiT</a:t>
            </a:r>
            <a:endParaRPr lang="en-US" sz="1200" b="1" kern="1200" dirty="0">
              <a:solidFill>
                <a:schemeClr val="bg1"/>
              </a:solidFill>
              <a:latin typeface="Lao UI" panose="020B0502040204020203" pitchFamily="34" charset="0"/>
              <a:ea typeface="+mn-ea"/>
              <a:cs typeface="Lao UI" panose="020B0502040204020203" pitchFamily="34" charset="0"/>
            </a:endParaRPr>
          </a:p>
        </p:txBody>
      </p:sp>
      <p:sp>
        <p:nvSpPr>
          <p:cNvPr id="11" name="TextBox 10"/>
          <p:cNvSpPr txBox="1"/>
          <p:nvPr userDrawn="1"/>
        </p:nvSpPr>
        <p:spPr>
          <a:xfrm>
            <a:off x="838199" y="6504801"/>
            <a:ext cx="8198295" cy="276999"/>
          </a:xfrm>
          <a:prstGeom prst="rect">
            <a:avLst/>
          </a:prstGeom>
          <a:solidFill>
            <a:schemeClr val="accent5">
              <a:lumMod val="50000"/>
            </a:schemeClr>
          </a:solidFill>
        </p:spPr>
        <p:txBody>
          <a:bodyPr wrap="square" rtlCol="0">
            <a:spAutoFit/>
          </a:bodyPr>
          <a:lstStyle/>
          <a:p>
            <a:pPr algn="ctr"/>
            <a:r>
              <a:rPr lang="en-US" sz="1200" b="1" kern="1200" dirty="0">
                <a:solidFill>
                  <a:schemeClr val="bg1"/>
                </a:solidFill>
                <a:latin typeface="Lao UI" panose="020B0502040204020203" pitchFamily="34" charset="0"/>
                <a:ea typeface="+mn-ea"/>
                <a:cs typeface="Lao UI" panose="020B0502040204020203" pitchFamily="34" charset="0"/>
              </a:rPr>
              <a:t>Addis Ababa Institute of Technology</a:t>
            </a:r>
          </a:p>
        </p:txBody>
      </p:sp>
      <p:sp>
        <p:nvSpPr>
          <p:cNvPr id="2" name="AutoShape 4" descr="data:image/jpeg;base64,/9j/4AAQSkZJRgABAQAAAQABAAD/2wCEAAkGBxQTEhUUExQWFhUXGRsbGBgYGR0dIRsgHxocHyAdGx8gHigiHh0nIB8eIjIhJiosLi4uHB8zODMsNygtLisBCgoKDg0OFxAQFywcHBwsLCwsLCwsLCwsLCwsLCwsLCwsLCwsLCwsLCwsLCwsLCwsLCwsLCwsLCwsLCwsLCwsLP/AABEIAKgBLAMBIgACEQEDEQH/xAAcAAACAgMBAQAAAAAAAAAAAAAFBgQHAAIDAQj/xABAEAACAgAEBAQDBgQFBAEFAQABAgMRAAQSIQUGMUETIlFhMnGBBxQjQpGhM1KxwWJy0eHwQ4KSoiQWNFOy0hX/xAAXAQEBAQEAAAAAAAAAAAAAAAAAAQID/8QAGxEBAQEAAwEBAAAAAAAAAAAAAAERITFBcVH/2gAMAwEAAhEDEQA/ALnAxsBjAMbDGWnlYysbVj2sVGlY9rG1YzAaMgPUXiLm4QCZGLaVU+VRfuSANyTQ29sTcZgAWTzEjEWjJq6agdvQE11x2i4i0hK5dQ+k00rGo1I6qpG8hB2IXYEEFgRWOfFY2llXLh2AZS0zKSCsV0IxR2aRgRrAsKr0QaODMMKooVFCqoAVQKAA6ADsMBHjyrfnlZj6KAg+leb9WONc5GFXVZ8u51Fm271v1xOx4RgIQGPawPbMGGTw3sq38NtyWJJ8pJ2FWAL63gijA3RBo0axFC+P8t5XOqEzUKyhd1uwVvrTKQwuh0PbG/A+X8tk0KZaFYlNXVkmumpiSzfUnBOse1gNaxyzEmlS1FiAaVatj6LZAs9rIx7nM0kSPJIdKIrOxomlUWTQ3oD0xV/OfNgzcoyUAWRWcK2ySI6squksbg6ldfTtv6b0DOKctPnMycyp2GkbxhCQpJOpV2DEkg/8GMynLeaXQNO6lmBPdioVb9hQY+4xanBeGiOJE9APr74JrAPTEFf8s8k6XV5OiKqqD30giz7klm+bHBP7QuZFyGXUgjW7qqgjVtds2kEWAoJ6iyAL3wY4zzDDl6S9crbLGu526k+gHv8AtRIrjnvICRWzE7BpQp0rtpTYHST+UnytZHmCnpsMA3cA5my+bTVE4BpSUYjUmpmVA9EgM1WFu98GtOPmOPNNB4bRl9QIkDWBv+U12I3IHa/c4MZXmrNaQsU0mlVjWmO/4bmQG/VmNknqPKbAvFxF+5rNJGNUjBR5bJNVqYKL9ASQLwoZvikGaIE6SGElSsfTVpYN51unpl2aMkFWPXrhCh4RxLPCMCOdQXYO8i6UCu/iMwJrUurfQARsPlgz9q3M2Zy06wxoEi0A6mjB1k3YBYaaArYb74B95QyUEWXCZd1dVoMVUKdVCy4rUGP+LegNz1waxU/J/F5czGZ0XTmInCsUBAZCLFizYvUCh2+ErpxZEueIKoQPEIBYAMQu17sAQgI6auuIpX595Fgz0iyeMYZwoBIXWGQGrZbHS/ivp16YIR5xIF8pMhIRS5DN5UFAWoIJA99yT8sEZgK333uj3P8AMR0s9cCc8C5r9h1/TEtATi3GGzBWKypsHSAbJo0ACAT0JsVVWSuJ/LMOkNsKPRgLBrsHvzV/hGkdicCeMQCF1lbSEoq+o+WhuQ9KXlAFt4SMqkqoN47ycYSN7ss2wN6SxFdHb4IkHZE6bHcE0DJM2AXGH0SZfNLEZmg8QGMGj5woEi9iVojSeob23KRZpZFDqQVPcdPej3F98cXOIqLBxqSbXULxRsB/ECgk3vpAN/MmsYzY2kbEaSTAAOdqMK77hgR8HqP5hq/8SB67YDQZmZ1BAZ6u28MPZsncmvXoBQFVjfmjiZlk8CMKQm5JFnVuKAI2IF2RfX2wOy2XzMYpJJlBN0kjqCel0u17e56Y1Jwy+pxj3HoGB2Z4xEsgivVId6Xttdk9B/vgqU2cRZBEWp2BKqfzAddPrXcdtvUY1y+e1vImlg0dXqFA2LBVuhH9N8Qsvn5W1alRaNLRJNepsAG/b61jlm8zNLA4TVBLThW8rbj4WW7BU7GmF9iMVElOOp93OYZXRFvWGG60abbvR9PTE0ZxPJ5gNfwWa1bXt67b4WM1xl4ciJsyjuQiCaNlQkksqtQUBT1uu/tifn/u7y5VpWp1YtAtldTaNxoPUhd9PUUffAH8YcLhzz5Y5zM5mVfuy6WiUG9Kqgu7Apmbahe9euDeTzPiRJJoZdaBtDVqFi6O9A/XAcchH+LO56lkA/yiNSB+rMfqcT8QeGT6hfQ/CwsnSy9QSepqv0xPxQK5lzU0eXZsuqtMSiJq+EF5FTU1blV1aiO9YrvjfN+a4bxLLZVpnziTBBIJFRWBd9Nx6EFey7+l98WwcL/HUykUqZmdU8ZRUTaQZKuyEu9t6LUKBO4xAVzOXWZCD6kAjqCCRa+hB3BwHfgkoKaZdIQuAdvKGQgMAfLakkAGxQXHr8Sd8szQjwSVYRKU6tpYqo7dvy/Q4GcW8LJ5cZjNTPNZAG9AsQSKJsgUCevyxBJyuWzixBTnIDIMsEsjV+MD/FJ2LBh1Breve5mZhzLMfDzEKqZoWUAbiJdPioeuouQa6UG67Yq/O/a3oNRZNCLq3kc/79PbHCD7bJAfPkYiP8MrL/VTigtzZydxVx4gzBcJ99lASyyq5BXLoQdcniLsFqlqt6UYrp8tnuGSs+kxtF4YdqDKpdQ6oxqtRXqB+u4OLb5Z+1fJ5iVInSXLu5CqWIZCx2A1A2LO24A98WDNllcr4iq2htSFgDpYAjUt9GAJ3HqcB89wfa9xBQAWiNV1i61fWj3sfoKre9ZPtNzj/wASYkAdFpQdPc0LJ36Ai/ph55p+yqJ0BymkEKiKGO16j4ks0h1M500BpAIIHUdK5zPIucUgDLG2lMa1tqITVrBNDwyAfMa3BHXFEzI83rEx8Ma53JUNpJAa10EgbshsghTqFbA7Ye+JxQQ5MSZ2UXIfMxLPe7MsaWodlWzQI1bb9MUtASskLFWALIw8rbjVsRRUkbECmG4IBBG1z88csvxDJQiMjxojahiQGsUym3ej0Itj0qxeJYFDKcrZDiDEZTMsrqLZdBBqwLpwL3I3B74ZuVeU8rkops1KDKIlLAuA3wjVqCjayKI/zDobws8k8h5uHNLPmFESx3pGpWLMVKitJNLuTZIO3TFnzcJvKyZYuA0se3+EhEX6gEC/niKqtOeuIqzSS5jSz0fDCKVQC6ABBrrv1J2s7YaeWeb04iTks9FG4kB0mtmIF6SPytsSGBG4HQ1hIznKeZbxWZTEsPxl9tR6+W9itb6uleuO3IPDXfNwsm6xsrs46DSbAsdzttjXCGni/FF4UTlsllAF0hzIzmt733BLEV3PrtjpyfnfFMkrDzNW50k0T0vVrr5qFPYk2Tx53UZibw1mRCAqDUVOprJoAsOhPU3VfCTiJwSYQSvlwfMRdEiyw/w6S5O25crt+UYyp1lkvGuViMl6BYAOo9thZutz1G2A0ueHc7egwP4lzFMU8KKkj9Aav5nvjKp/MCmWFnjNqovUSVoLvQAo9aO1DYYrUArStZW/KTZ6kAAAfExJJ9sF5MxKRpeRio/JZr9O/wBcSYcorDzkAd7/AN/98anCIXD+ISQsChLWRt11USdOoA7Xfkjs7b4Z+HcUkkUFoyBQttgNgdbdTtYA0gki/NpwEzTpFERAN30gE7gqLrysx1DckAgjfEeDhss38R3a9zbH6d+3b0w4B0cZVjpVdRGnUVZSBYYsNV6SVCk9aNGuhwKz/wB5l8gZIx3CHU3SmG2wUhgd7I7euCXDuUkG5BPzJ9K9fQn9Thp4fwdUFBQPkMT4E7g3Knhjfcn/AJ/z5nDBFwU10w0w5UDtiSsAw7US4zmWcvBG5jYAFmCm6Podv1GFbmHnBMsxhh/FnoKRey30D11Y9dA9e22DPMHEhDGxctGHkSGJxpY3IQqvR2pWJNHsl96wHh5Ljy80UsEZZgNMkjSNrBuzMCTRk63Y36VROKyVOaspxcxrM7yqjGvDjbRo9NYTcKf8RPvW2CvKnIk5AlzE7r30qSD9WNnDtxDPSRItxyTsSFPgqtk+pDOAo9yaHesEXl1Kvko7dT0/QGz/AMvFCNzdzJleGqyfeJ455AJFA1TdCQNpSUVCQQQCpPqOuM5ckPEfDlz+TaObLP8Ah7uEYsEZZNF7bgUTqAI69sH+NQxsUklWxE3k8tszMCrR6WXzKysRsa7npYWeIc4RQKA8scCLSpGlsaF0LUFmr0XSq3Wo4inGMSapC5Uo+grG6jyVsy3fmG2oWOt710gcc4R94eOQzSI8Ql0eFI6C2rQW09aoX22qiLGIvKXGcpnQxhnMjLRZCDGQD0OmgSvvv88Vl9o/PGaizskGXPgJCQuyrqclQdTFgdt9h9e+wW/w2KaAuzzSZhCV3c6mVVjt2VUA3ZxQUDa9ttsMmWzIcAj0Bo7EWLGodQfY4qv7HOdps54sGZp3jUOsgUKSCaIYAAWNqIAve+l4sdxDCss5CooBklYAUdI+I11YAV9MVEXmnmFcqgAAaZ/4afoNTVvpBIFDckgDrYWIIhGWzGaYPLsWL7hO4Wh8TeiCgt+ptl1uKySGbPMmqUkrAh6KRtv1FJq0g9C7Mfz4WuKc3JI4GZ1mJXXTEtjy3+JZ2PiKbtTuSfmcQWZwHnZM5Mcs6aA38KVdvMNxsbptrBs7isFONcHGay7ZaYCy2pN6AkXegd6Vuo6nS5FeXFPTfaCscbJlYEi2mR2XZijkCGZHssHjHxC6s/8AjaXLXG/v2UTMmlmjpMxQ6FdxKo/lF6/8rSLucUfPvMDkZh49DR6HK6HostH4WIA1FTYv0rA9sX7zZyhFNmFzhQajSTrV0w2V/wBPLfelxOynKOXIAEKdGA8o/N8X698NFQfZtys2ezQLeXLwkPM/TYGwgPq1fQAn0u8+KZjx5fD1FEFGU3WlCRpj9Q8hokfy0vUm+cyR5SJMvlo1BLaUVRWtwBufVUABPuFHZsKnMGZkR44kBaEBpJZdMh8SRm0BtQGmrLUGPTzdNJxKp94Bx3LZiMNlz+HelWKFAx6eXUBd9j3xH5j4EZRqhleGQkMXQ7sQulQxNgIOpUDevXFfcRz/AI+WlykOmOVVVsv2ohQDpPZh5hf5dSnDn9nPG581ldOcjePMRHQ7MpUSbbSKehvoa2sHsRgEviXCTno5oMzGFzaIlPEmszRJq0CEF1RDqbcjYgnYdpv2ecZZ8uYXWpoLRkFeVlOkghIkjjBIpVtiRveG7iuVHiBmFsqybUXLKUIZfDA8yglNgd7rqd6By/EvCzcksGnSspsJGI1C7C4o31eE9Bls6iNRxUdM9zhnlkLvLKrAkEByoU2fKUvRt6Mp6YszhudabwZptSkxxvoFjS5jGpvUHqPlQPfELI5zKZwCRo4jIdyGXqVAJ+IBm0AgGQgAk7YE848vZnO5hEjZViCCw7UA2o2dI3Y1XQbeovEqnHOcbAUrN4b/AOF6H0I8w/T9MBI+PySsIIhFAP5EI1n2QbEfRb6YlZHgcWVy6xCVpZFrzPR0GjqVP5UsjyWaIPcnFacY4NJrOjKOC0hCFXDnavMaOrzbm2oD1wEDmbgs6ZqQmN3V2JRgpYFT0HTqBtR9MOWU4f4eXgaZtDqm9sFGnWxAOkW2xFkkmx1qsMXgsQjSkFgkYezWpwqqSfTU9n1N9rwh858fDsUjYlujMLGkdNIoggjdShBFURhug9kM2My5SLd9ywOwAFWzEWqiz0vfHTiM0GXoNqmlO4RdhXqfRfc7mvhxC5SyAhy2tgD5SzdDfotjUtduoPehiVlcmGt33djbH1OIO+Q48x6xog9FA9b/AK4MJlcvmRTAWf8AW+1Hc9fXADM5T07YzhUr6wEBJ/QYA9meHaHt1UgCwWsqKqyATpG21Uf3xyymYjk3TzAVTAADY/r79Bhvy3LzzQkSuNwaUDa6731GErLQssRjQkyAMBZs6q2v69gAPQAYipySOjKVY0ARpN1+Xr61R67m+oxLyXHioqTzyEWAgCjbrVkkL0AO/ucJPAuG5lImlnhzKzBwFL0quPzB9RsnrRArBzLyg0132NA7HuNwDsdsXpDxw/ikchrdT6N/Y9Ov19sFAuK3yucZSANRYb6jSj2FqB+2HmPjMAADTxFgN6YVfet8JQH+1TIfeeHpoZgqTIxJBBrSy9CAerDfBPl3hEjZbKSLmGBEUeom2L0o1arPc3ffE3hUzZ2IhhAcu6lR4ZYn2rbTVdCD1r0wvR8VigK5OCTM5p4nVgsO2gq1vG7LYdCTRUKdO4u+lBvJZLPHPPJJLEcoEZUjTUraiVIZgQdRABF6u+wGDcxVVLMQqgEsTVAAWSb7YE5MSMNTJPlq8Si0gKkydC421aPygkVhe59lzkOWaBrmifw1MqIzSlFppndY4xGiEArW2xJvFRoc2+fzHgx2kYUF620Rn4UHozjcn+Wh3wsfabyHO2Zjky0TSRFVUqBegrdChuFO2/QG7O+yXzBx/MBQsRkiR1EshVqMjMTvqXfw12RV2rTuLxdX2MZaRuFRSSyySNKzsNbFtChigVb6Dy3/AN2GCB9nXKuay8hbMiKlFRaTbANepW2rTdULNb4K83/Z7lc5Ks0wZZNhqRq1DsGsEH+uHCOAqw9MSZowylWFgiiMAm8s8sZbII0eXQq0nxOWLMxrazt032AAG5wC53T7hwoRKIxJPMPEaKIxBiPNqZCzbkoisb31drwQy/FBFM+UmfWquVDMSCB1W2G91XmG4OJPPvEYYhlmzHmgZZQ8YJqSwmkfqbs9MSDtyvwYRZeMEWDGle3Un62b979sVZ9rvLMcFTR6EAPS40DWbNDeSWW9yxNV9cXvw/8AhppXSukUNV0K2HTHdkvqL/T/AExR878k8miWMSsRv0ouCLHmR1YAbbEEXd9xRNucmcDTLMfD6MKb3rpf1/qcNTRDuo/8RjEWtgAPkKwERssIxqLKFGx1bDT2BJ9Ol+gGNIZUdby7RsLotGVbT69LF+g9a7YEcSykU2eC5qnRUBgietBbctIV6M9bC70iNq6nEDmeCDKTZWeO45ZJ0h0ofiDmqK9NIOm6rr61gN+FQGVWzL2uu0Rd7jjBNrvuGYjc9dydjeOPGyrrooewIsDbbbuB6YPFVE7r4i+cAmI1d93G/Q99uovvjV+ExE3pF/5m/wBcRVQcYGXjfw8yHhP4jJIdK+VFFaQrsSWa9Pwmq+WJ3JnGfAzUJOellRvCXwjRvxyFW7c2VJDGtwB74d+N8iZPMm5IF1Xu6nSx2rzMBZFdj6D0xG4PyBlctKJo4GLqbUszNpPqBVX6enbAHucl/Ac6go0EkmXwhsK8z0aXoeh98Uzyr9nWYZjLOwjTcABgxksfECpIC3Rvqa6d8XVx+UmAndTpeq0gjy9tY0g/5tvXCPy7zHloh91mzMfjI0lljQ80jMAX0rGXAYA6druumKK34jyrPkGMgk/CHxMAbIBFBgNmUtWx226Y68O57ddpLdbFmhqPnLMSCasghRRpQNhiyeb+J5dkfKtbvIulghA0BhYJY7Anal3JsbVvirJ4MjlWICPmZAT8TaVX2atr9qNEdsQM3BOZTmXCJCWbyago+Gy2o9fhHlAPubrDFluH5pgAsYUkDUdwN42ur82z11F188JOT4zmIiRFBDEzDX4aFwxFBNWxC+nv1NYI5f7QZJUMbs0Z/mB9qq6BX57++GGmz/8AylVrzL6zv+GvQWEsEempLo7b9MB+N8kQZlWbLJ4MoHl6BWIUALV7bKAOwtjRJxDhMv3SYQkePR0mwS2/UHSoJIuvmPXBj7P8zOuXZs3QlElJuoLJp8wcJ1ANUTv1xBzzGSZYJI2AEirpYAhjY366mYjsCdPsoxCyLgqKx7FOWzGY8MKsSSUfKFAJBNAaYlUjbc6r1fEcRs5G0ZJjFqdyo6r60O6/LpgIvB8lLFxIzSPeVbUXBY+YFSAmkdwa36UOvbEmTPKj2gNXsPQXsMDJOJl9l3+WOmTyE0mshSAgBcttVkAddz17YufotLlHj7OlsAoF/pWK0j5smizspyq69Y+ELqN25NAEkfELNA+Vd66nOMcQOWyQEAV9QYMb7BtLddj5rB36KcJMEeaidNUwgXMWSxdlWhQ0k7vQsCiPYX2QprizTzHxZldZO9s1b+gJ6e3bHZmxE4fm0ZdKyCQrszC/7nEgnGVY2+3bHPxJBsiRFe2pnB/RaGPScRszJR/hF9uo0/p5mGAN8N4A/DMpxB0J8VY3VJQMxETWlGbw3JiYKSSriyRR6YEZ3My5LhmQTKBl+9+I88sdhiVICxahuoFnoQfIfVrt3m7MpDEzSqTCwIm/DlkUJR1s4Q7LosXpO9HoLCTwjhssMQWBBncjIFmSNyFljDi1arBViO4677KScdGCHy3zznIJ0SMq6ySrG0TBmLamCkbmw3b59sWhmGDT53JkF4RGzhWWSUAjwzQRDrK2xHhr10/PBMcuQhfGysMMGYIOmaeItIhretW9gXvZ+owm+CscZy2Ub7zmc0FebMt4miRW1EPHNHJURVhdNWoj3xFInBMtCZpA7o0ClvEb8SLSrHTTeIPKCdglk3QonFx8icx8MjSLJZWXSN/CV9Y1aiWIUuNzZJr36Yp/iPKc8MUiaWfMRzAyILJZdLdOpbs4PcM/ddxvK/K+bzWZiEcMqaXVmkZWVUpgS1kAWOw6k4D6lzZ2wNz/ABhIEJc2a8qA+Zj6KP74j8T5gysB0z5iKM+juAf0vbHPOZGJwJEUNYsMNwQe4IvbCis5J5GnOYcFG1GRiD8Ju9jW1dvlhs56y33rhqup1GNt/OshGxIBZdixOjb3xB4zllY+G7RqSdlLKu/bYt5/rXywy8r5Jly5y8pJBFXUahfQ7AFnJ3s3uB9ZFoTw/KjO5eJnlbZF8gIpQBR29dQbc+ldsRuZSuWhpBpVd+rrvZJLNGpIs7k1WJXLV5SaXKuKHmaP5H4lHsDv7gk4U/tY4t4aEAkFrCEa1vsSkiNpte6N1r5WErhnMTtCrhpaN0XCqWF7MFQ/D2BNE1ffDjydxt5nZGsgLqs9twP74orkDiJhlEYjLiQ7LGimSRjSqmpiAqdWvtv67Xtnp1yUFBQ8zkLoG+tyPLH66FBsnuD0t6wzkSuM5jK5h1y0gZ5PK4CagyAG1cspGkbA0TuCtjcYyPl+GJzOqa5wKR5SWINGgOw61fXfEXgXDDArM7ap5Dqmk7lv5QfQdNvpQFYmLxPQwVzasaJPa/7XghTyHETDl/vTb5nMt+MxH8NlFeGB209AD6E44rzfKDu4Yf5V/sMG+YeHKrsG2izBCuf5JfyS/Xoff2BxWHHFMBZX2cEiqJBK1a2NwSDsfkcRTJn+e5TMEjky6Iu7mRW1bbaQDpXfqCCdh+pLk7j+YzEtTCBomvQ8eoNfYEEkEEd9ux36CmMzmCSep9NRJ29Lu8W39lazZl3zUqpHAg8OJUWgSPiazZIUeUdrZvTGrEO3M+YKQ0oYkKSAgUnc9g5CmquicUPJy4XSWZzsxJJCgfG3XSNh1uhsMW3zhOsvkaqJ/MqEXWwBJtZFG/Tv86WeKLUDxgdV26/2I/riauFfifGjTSsxHitpGn8q1uQAT0FDv2N3iCnCY08KWLVIHB8FQjMpZSBuR0C3ZBF+U/I+cU4cZEy6A1cvhk9dJfTRIBPocacRmVczEmlBl4wBB/1lKht2Hhtpd3YHUCfY9MVDjwPkC0DzvKSW1sHZlWw1nyAKaOxD31I22365/wCzzLu2oO6NZLV0c3e9k6dtrX51h7yGYWWFFjFDw1oadFbki0DNoVhdWfTA1eFsk8k2ubzoEMTMfDWiDrVa8rbdb/M3riKQM84y7mJEMIQ7KGZtjveo7sDeoX61W1YHZznRv+nEK9WJ9fTf5dcdubZfFzniRtqjKBbBsGhdj5lqvvWIkfBVOsk1qA9PL7j3vFyIkQ82Tqt3ApO5Hhsd+1nxAb6Y5ZHmF5JAiZeNnc+URsV3Au9LEqTsTZ36m8cjy7A9aXdz6qwNn9D+2CHL/L0SyHVrEg+DpamutV1HUWKw4UcyJcxsGXwZQwIcopPlIKnUS979Rq337YKDIylWZ2CbC/EJTxLNjSteYlht7nriRwnLnZrVyuwDHzH/ABUoo/tjlxCSWV2SJjqABklYkhNtgLsA1vVfTfbCoeZ4ap28S1Km/wAM9Tdru24Pr74Cvw0pKkrIJipNKpNgepvYdPpeJJ4XUlfeCX97J+tttgioeMhZ6Kno9aSvuetj3s4oiZELKGctFBI8jUAPiI1MdV35j0+ePGjcF9UbqsZCszChqK69NHf4SDfTfEbO5TwpAUKrXTSu7E73f0/rgJxvPRi45JpPFYl/EHUNVjXX8RSaBBvSNxVaWZqDH31NAkLaUPcg7begxBTieXJbxM3mYjeyrlkIqhuCy6qu+u+B3D42z08cbhoxMTbjz+aid9tlJB29xvQJxdvAMi8GXjill8VkFa9Omxe1izuBQu96vFwQftuzCDIFWCEsTp1xTML7aXjIWN97GvY102OKG4RmZorWF2QMyMQp2LIdSEg7HSdxiwPtA4xJn5/wi3hL0IXNxkj+WSMqV1Kb8w6+3QBcllSBRJ/8pD+oeqP0xpEfOccziFXkk8SnM2li0ZDuNJdWjdHBYEil8tXtucNX2MZfL5rMTXkoo/BRGUgu3mLHSTrYqWXSSCRY3xY3K+TizvDoUzUKSKo0DWoNhDpDC+hoAWO4OOyzZPh4MGWiRGPmMUKgsf8AE+4A/wAzkYg6Z3gjSUzGpY6VJyQS60CTMAqKLe6VL07EVZAnZczGMh10vRGxDb+o6WP0+mIK59mov5d7A1MT9dGkA/Q/PBKOAMupCSb/APyP9epP9MBRnDPsvz2azUjZu4Y9ZZ5WKs0m/wCRdR3I7tsB61WHblab7rnM1w2EnwkAaMsbIYoCx6BQCSDQAFgn8xw+F2G1N3+KugPXUNgT2BwJHC4DmTmAhWYjS3QXt3+g696HXAUTwmb7pxF5c6GMkDszh28z0CFIv4hdEH0rF0cm5/NyxNJnIykrTEKiqLiiYLo1AgGgdXmNmqJ9pvGM1BGomlVWAB02EYSAjsd2ABrfbGvCshJmgsuasR7eHBuFrsXH5j7HDR14nkPvSBlpJ42JQqwb4WIVrG1kC9PoaPtXHH+QRn55ZVbw5xFvANKhpV2V7I3jYWD+YGhi2s/nYYUZpHVFiGo7/COxIBusBJc3l805TWUnjeNBIBpYu6ax5PiVStbtXpgAvKPIcfDGaeSRZJdNI2ihEukeI1WSTdgexA/McCeOccMER4hKtTSAx5GJt/CQneZ+2pviPqSBZFENfNGSkdsqGDmASA5lla9aqjaAVAsprokCuvQ9QG505S+/OZoGV2KxohLkLAFLFyEVSWYg0B2JPTAK+W+1MgENHYHgqnc9/GdztZqioA69cQ+KfaFG5+BtPiMp/wAleVx7k/l7b4Ts3y7momIOWzAAPUwyAfqRv649TguYZTpy87H0WN7+lKcXIauXkjmAcTyDJKB40Y0SqL8yno6jqdh0/mUjvhV5u5fkzI1IuvNZekmVessdXHKo/Ma29T9AMTvsh5XzUE7zzRtCnhFArimYllN6eoA09wOorvh8z3AgZo5430SICtVsyE3ofvQNlSOl9CBWIKo5S5ClnkBkR4kVrLOpUkfyhWG596oftiz+J52HJQKiBFVVqOPUE1aRZVS2xNb13OPON8zwZbyu41gISgI1aXJAdQSNYBG4XCpk8rLmnMucYJDIEVIyxHiSCwJFRiQhKnoOtA+5AJFxmN8wk00srmBm00qKaZSAJApA1aW3I6/LBHXkcwAjSgFnZmLjQWJ+EIT5RWwoE9PUk4g5zIcNhklRocy0imnOoC9h08ygiqPTHfhvKmUzID5eSUIrAPHIAfcgHsa722IoTmuX8xEgR7a4/Ek0XUJU2CGJ0lgRews6a3BwrNmZAyo6ZZ6tUkdGA3JNeVgFNnpQNnv1xaXEuKlZjE6jwFpWQjc9CGB7/LoR74D828IthIqs4YamZFCxqn5QT36bgHfuN8NAn/6kkysFlYwwcm49SBiQQLW6NL/T6mPkOLvnI3ctQBAEYY/EosG7LC76jrgVxyQxhVESutE+ZbA2r5X0P0xO5UmkkZiVEcajZVXSLJHt2AP64Do2UXKwM1a2UM7dix7718I/p86G/CWTPZdo5K1Ebjp32ZfkaxvIGnM8Q8rMGjXUNhsQL9Aev1x5wbknOZeaKzG2sn4HJ0gddVqD37XgJnKGTOUOrMRqsKk6X1Akmz+Xr17gbemGbN5gyzPIHVoHVTEvQgEXZ9Pl2xpmeTSza2m86ggBQdr6gear7XWB2UcZcpH4cjuzFSVCClJ6ncNprrZN/XEob8nH5NirUP8ApjTp2/MxXzfK+2OM0IiyygUXkZ5D77mv02H0GOuSlDDQdJI2RAtD5kjf9TiFnZfCJLAsnegbjPfY76fX0xFKkEArVe53J7k9zhwljikyGrUxdSAtgb2wBA26Vf6YW81HC51JIwB3IUWD+230OJQnMoEaeWNerdAB7erf0wEzmeJPBhkTyl1GrSOtAdsAeGZMTSpG5/BawwC2xJ2XfcBfWxghxzMa9KgMEUUtGqr+x/tgpyusigVIpjN6lo2DX7Hpig/y/wAHjysIhi1aAWPmNnzGzvgqBiNE+JIbFRQss5nbSqAR3+ZVJPvulg/I4uLk5Mnmo9D5PLiWMDV+ElMOmobfqD64UuVuWA7aWcRiviIJ+gs/1P64tDgPAYssCY7Zmq2JF16CtgMO0Bee+ZPuqx5fL0JpR5dto0G2qvoQPkfSiuf/AGeXizDhvDlk/ElIJKg/9Rz182+56bDvur84cSL8SzbsfgdYl9gNv6qT9Ti88kVVAqkeUAbdqGLgFZOFGQOrKUItWBBB+RHX6Y6DjEEWzM6+7Ruo/UrWF/7S+cJcj4MeXQGSbUS7Cwqrpuh3Y6tr2FHY4l8ncdOcR459LEAbEAEg3Z22NbdB3wHHj/FnGbhBcjKyR/huh8rSlvhZh/h6A7H59DHDnLfGaKdHsA1731AxXHMGYVGzOS1eUOAo60HDdu5V1BHff3OGjhvC87l8rmmzWZEwET6FEaigE66xTHbsQPqbOIoRl8z9/wCJAHeNPNXalqh+pF/X1w9ca4okEepjQugB1Y7+Vdxvtd9gCcVd9lufH36UHbUh0/Rhhg57m/8AnZJH/hE73080iq1/Sh7AnAdJs5mJQJAYMvEwCeJNptx2W3BLgk+gBvbEppXi8+YUSJqVnljoeZRQ8Qx6WqtvMpWtjtiRwzKwSz5hp1WTMJKURXUN4UYVSmgHZVYHWWHUkizpoCH4EuW4tB90WopYZfvygVHVfhkqPKGJsetA+pJYOPMvHpuHRrNHIhgIjW3dV/6pLLBAqBS+gm2ZvTehjOE/aLlMy6iSDw2d5NxYKIqkoWK9XY7aQaB79LksjnISqhnqhp8Exh6IN0Zdh5auvN6Yq3hGUAKj1PzHX1/P8+mL4i585zZlcumqWWSM+Cs2gsrGia0rudTg9h+vXG8nOeTDlfvBNSrESChFsmrXfeMfCW7HbCD9o2r7lCtv+W1EiKt6ttUfxv7adgdz0wCyHDgukVvsPr88PBY3EOfolQmNGZikhGqzTqaRWA6q/XUDsK+nLK8VzeajklRJolWpYAAoDkRFTHd/iIXJO6+m/YLMvBjHLEk6jw3dQSCdLAkWoOx1V22J3q8P3DuExwLIIE0atz52IsHoFulFX0rEUh8pcpu+YVszFIEhW1DqaJvyqoO2kEltI2/XA/iubmzE/iy+JFv+GPDclKPlAFdbqz64dOBZyYz5mF5WJZbiJ/KRYOm/mp+hwnjmPiSyVHM02mQBkKR770UJ0hhfTbfAMvMXKxzQSZnEMnhgS+XUD39RVb+u1emAfM8rRRjKZXyRpH4skgNF9zsCO9gk/QdOr/NzBEriJ5Ywx2EZdQTq6D1P0wh8c4tFl5Hh+7iSj5vEUafNvpQddNVgJuUlOcyUcrj8VOpIrUPX5EU2PcsviZaRAFdonoB5GjUXR8xW+gJ29u3XEjhHEYUyZlaFIImatKXRva6ABG99PQnHVPu8ceZZVWNQVMjvqkVrUNZF30P98QKMcJMmnsO4PU2R+m31vHbJZjVLJEVIMdbk3YPcbCsZBm0YeMhHh21nSVFeqggGvTbHKfjeWGZXSaIWnc0FZTRGk9/XBRLhkhkYq3lokbC9x9cNGQVstT2KIGry/wBN7rAnJZMLNrvyEWfn/vthi4lnKj0qd2HmPoP+f3xAKjyhad5PGtSxYBTXU3Td9umB3Hsl4XmgkId9iCb2uzZPy27/AL4U5uO5mWd0gVVChtMci6XcL1YatvettvleGSSGR4lIAEmxo2Bfcd62/fF6QWy7Aj8NydIGojY+5NdN+2Jq5mNhUgKkfmTdj8y23v0xVPA89IMxOuXsmQhdd7BVJs+4ve+np2wxce5l+7xpERqkrrZur6tsaJ3r5YYDub4fAWvym+tIR9SRWo45OABSDcHbbb9OuBHD+ZhPMojjfwxG2vUACGtaIokUKrrvqPpjrPmZCsihPiLaSW6DTttXr77b9dsTFR+JcRhy7AzMEL2QSpI227X++FbKcemZ9pZLJ2WMqt/RXs7dsb8d4Nm5CHMvi6AaBJBAqzVHfcVvuaGIXB2KGbWPxIo2YI7KTYUsPKQW2oG16Y1MQ25fm2eM6DKpb+U0zdiOtEGux3wQh+0NgKbRY62rA/1wgffGywg8NA7TAu5O5clq0g9R/qbwW5hzawTtHUcoFENV7EXRvviov2HhwHQYK5OHSPnjYJjJZQoLMwUDqTsBgKS+0jgbJn5wNlzKh0P+IVt89QI/7xhy5C4/q8sprWARq2pgN1/56YP8ayGW4jGY9YLRkMGHVbv/ANWoj6e2B/AIkyy5kZpFiiGlTJKyhHFNfmY7iqu+t+t4lEjjSZLPMMuzeJIoLqYTbINgTqFqOoGk3fptsvcPzsOVJjyEMuZzTghDMyJ0Fm9hQFb+Uel468iNlEzmZGXz0c7SBfCiqtCKSWCt0k6jcdlF3j3O8NyuSzcuaZWM+aZkERZSsikLqK1vEuoBmY2b+YGKEnhGSnizOYzXEPDDI/iSjzNW+xUKCDGCaFsB03OHrLfaHA8xgnRoQVGpZAdXnACrpTUdTBhQNbdLxMAkCDVHl49SCNVlYKXRbpWZw7EbnYg9Se+BXE+MCJ1bOZNo1eRH+8ZeTUHZBS62TQxoCtJG4HcXgK/z0E3D+IaiD+G/X+dfUfNd/n8sWdnoIeJ5ZaYBxujdaJG4I/lPf5A9sRuYeCxZqKIE+evwpgCQRoMjFmZyTH6d0N9tsLuQyk2VorurUVZTasCNipGxBHpiWrBxcrL5RnMq0rINKZiJnD6fTxIjrI9jV9xiXPA3hFEAy0BrxGk1AmzXmZ/MbO3vfXHGDjr1RHYj6HElMw0h2UmwFO3UA2AfkTiAJzTC06DLRxroRmVzPECdQ6SwsGI3Brp029cecA5bWMgnzN/Mf7YaoeFHq5C+2BnEs6WSsstq1ASEKysdZVo3BII6Hp0/rQoc65tGzChxp8PYeJEoI22KSAkmNrujQuu4oSuX+X1njLiXcnZgdS+wK3VV/KQffHbgPAHjmTXlAqAGnV0Kp1PTVq9h5T17YNcSzaqGjioKv8QrWxPbbv1v5H0OJRJzPFVjART4jAAFu1+prv7DG8fEpIoDOyq8W5YirUDb12UUbvpjhwzhEGcyw0uVkQt50I7nuOhFACj6HBWCVcnlgMy6bWKRaBHYKvv6dBeAX4eEnM5f7zCWTNKzmIsf5WYBWHoy+U/O8SOCcJ8eF5MxCiTuzHUFKlToUA31JFdfW/mfIebUHkijWKNRsW9uwVen6nHr5jNSuBFnIogVDhTAHOk+/iDr2P8ApigPyvwBc0JZMzl/DIbQo8wa1+J9WzGzQF7ALtiFk+CDP7lyXiOmQ/z0T5dQ2DdzsepG2G7jfEczEmuBIswFUa1LeG216mBJK1W9Gqo/FdDnwLjETLpEa5Z2ttHlIturWuzWfWicAi8VzZzE6ZdUHhRPoEamg2k0fptV+l4aPAZUCAykgNLI8ejTJfxr5rrsAPljrwngEWSgMmYfxHAJaT4bJPQC+pNfU4F8Pysc24CsL1VpYCz3pgLHvWJQOySOQ7ZjwkyxWgrCtvdi2kqBY6C/asSOX+WocvP4hCszk+HdFV6nyivirfqa7YMzcEy+YMZ0y647AtCiN/hOoDbsD7nffG+SkdvFOZiECxtShuvUgMG6EEVVDvW+Aly5c67ABQ9exB/uMQuLcLkeEpCwRrBBYEggGyDW+/rvgioEcRk/ElGkNpQWSP8AAp7127/tgc3OWVlqMIxZWBCSOEIYdLAJb6VgOHCkzaUJFjIHdWsfvRwTdNXWNVPqGO/zFbfriLHxfWTI0kSxpsyRgtuxoanNHr0AUY6cQ43AsZs67W6Tcjbo1fD9cAD48UycTyRQrrkavKvVjZ1NW5HUkD3xV+h55izXI7nsLsnoFFWPQDFwxZZM9lXRv4bbKaIZa3B8wq1O9iwf1xx4DyzFlK3LyEfxCAK9lG9f837YsuFDeCcEGXj0t/Ebdj6eig+g/qTiSYMFpEJ2O/vhRz/NipnRlFjJJZUL3+dqoBe43AJvufTfPaixhxDzGSF6gN6IreiDuQQCAbNXeCkL6tQqmRirD0Io/wBCDjx0xAjR5cpaQBZowbCGQB4ySRswPQ6Sepv0xIhyGaYXHBEqn+a5CT6lr3xZfAMijJ5kVgDtar+3+u2GSKEKKAA+QrG0HT7C8BV4vKJhHLl2VGBph5rI7EjbcXt/YEjlzHls0fPHm1ijUg6RFbNuKGrUdRJ2ChRd1vgLLx2Vsw2sKEW0ruWB3C7+VARRJ3ci+gWiDvDeCxJLJLEgjaQAPpJrbpQvTfyFfPqY2U5cBZ2zDGXcgF6YEX3UjT9AKHYYO5TOxMo0sPkdj++JIUYoWshyLkYZ0zMUEaSJekpqUbqVNqrBDsT+XCq76+ZPDkrTHGPCXoD+Hr2/7i5/7cWjhI5/5QOYaPNZeQQ5qKgrE0HANqpPYgk0d+pBG+xFC80Z7NZyR3mRyysRIoBNMDRWvRTYrth1+yvIZj7ln1nVlyjRXGrgj8XejGD07fM6etYbssJWkvOcMYzGtcsOoa62BcISrGu5P6YZcyU0DWjIkamQRADUwTckICWYjb6kd6w1SPz1w5V4ZErqNYVlDfdTMwurVZLCwWSRZ69uhxB5Z5gaGFmzeYNmOOWpAukxLqCxwVSsxGmyq7lq6i8MPNHLmZ4hJp2hy4oBlaQGSMgMA0LeQOCSNTDt06Vs/B8skMWVmCySRmxqXxVBuz4litLXuvUCqAIWopYyH2n5dtHixhbd9ekE6Uo6AtfE90DsBscG8vzkzxgxxVqjbcDZX/LXqtbnvviNzBnHlZcuvDJmgUgyaEQL4imgsbGlAB2JBBOw6fEV5azgzKSocm+XER0+ejZ3tdh1G3r1wA+LjRlcmdqW42CDfSyfmU7EWd63wf8AEfMRgQeABe/jRs4PQghQy997vCdx2NI36E+2GTgEKzxqVzTRtW8cehWX28ykn5jEgP5aGXw6kZPEN+aNSoF9CAzMbHzwN4TxWRZTFmYo2VgFDxqSCQatlI8q79LbBmTNqsixWdZGqq6D1P6HBGDMFr1ArXc9D74oDcRWLJq7wQoJXAGkHSCFJ61YUbnoNzX0EIyZmMyEmjYfXsUI6q3YV+lURsQce5+ObPxDMZRgqk2niAjxVHsRap6Hv1FCiR83J02ahSQFctKQRLGdRBKsaujRFVVg9euAhScEMUUcr+aJ1B8QDYX01b7A2PN0+WDXDeFxnJmeBA0uhq3+MozeQ0d7IIomrrB7l/JSpl/BzCo2ksorcMnuD06kV6Yl5Th6xII4wI0W6VRQFmz+5JwwI3KfCHzWVkeWR1aQkWL8oUlShXpQN377XtgDlNLUrOCQNNA9vT/bFoZnJSFGVHFMCCK0kXdlWA2O97g74A5Rcjw2JBJ5DenU6lnYgWfhH1226euJg84TA0kXhzxeJDtRkWxYIKjfqLqj2/oRzma0/hrE7UBuq7D5bViNNznlpFKxrLIGBFhQB/7EH9sdOF8TllykUyxBpGA1JqAo9G3PuP3wEpS6kFY1YV+ZypB+Wg4mZ3IRzx6ZUDKaNMLojoR7g98R8hJI6AspikB8wYBh9CDRH74Kx3Xm6+2KBcnDqKFWNLtpuu1b+uOGd4Sku00Ucg7a0DV+owbK4jZ9ykbMASQNqBO/yG5wC4vK2UHSCMfKwP2OJcHC4o/gjRfpjpw3K6EAJJJ8zWXO561rZio/w3sbxKOAWuPcTKB4yrAsPI63Xbdja6aPYNZ7Y94VO0kY17suxNMP/wBlG/6/PBSTwpxVEjs2hq+asVr6jEOPhBhJaPde69+9AG6A7nbEHpjwscT5PjfMHMoQshq7XULArUBqFGv+dbbT/wA7Y5OMAG4dwxYE0KSxJLMx6sx6k/oB8hjeRMTnGJXDeFmRrOyj/h3G4I64ip3L+W0xg+u/5f6jr9d8GAuPUjoY2xpA1MuseYNySyKoViHYG5GsLXQeVbYg/wA0ZHTHWbgOTmbxDHokJPnFqSSbO42Nk3RwORwNVCgZJf8A0cxD/wBYlwycJoxD3u/1OCBk3LTAHw52B7a1Uj9gDhalnmyrt4hfWBqte631UXRG4vc1YusWEsddDQ9Ooxw4hkFmUK4Bo2pGxU+qm9j1HuCQbBIwwL/LHOSznw5Rok/KeoYe+2x/b+mOP2j5nNxxRvlYWl0tZ0gsVNGiUUaiBsdv264OcK5fhy7M6DzHqTW3yAAH+m9VgLzDz9FlnKeG7kdvhJ/ygjce+2L9Cpyr9oWad48vLlhNMTpBXyOD/M6kVY79KG597QyuWWMLYXUBV+l7kDvV/wBMAuLcUU5eSZVEUoVbcgagCyjTY3veqxx5a5my2ho3mGtWN673v36fS7xNB7iccjxusTCNiNnIuvp2+fb0wg8PyLxSFZJNR6n8UuCel7saPzAOGjjXEslOoifNxoSbA8RRqrtR6jfp61hWzfCxG1RHUvZgpX9v74lWCPGTmyjJkREZJRZMpICaAFZxsQWKmMAHbyE74ELxniEc0aZtIBHIGJkU0NvQl/isjYizv6Eifw2PMSK8cUvgyHZJCofTcclnSdj0H7YzJ8K8K14jFHnFYlo5iPEZdgCuhl8tnpoJu6rbFgFc2cCb7t99EoZQy6o9IACs2jVquyQxB7Cr9NzHK/LuXigjzEgOo6W1S+UKSRVDba6onrths4ZwmCKARRxBYjbeG1sBqOoghia37dBjfNQxyDU4SRUJZbogECr3Nahvv29t8MAPMrIue1IF3gUHUD01vfTv0wZ4hmGWCVxsyoxHzCk3uP64gZzNb5bNRg6G/DbWrKQspXSxUgEEOqDcbBzgnNEZEdHFBlK2PQgg4ALJzB5I1RfEchddnSBtvvp3N+gAxPy3DpFlLs+21KL+uq9jhI4PwJZ4yMzLI8kRMcsYYoupdr0rROob3fr6YcuBcNWNF8PUqfy6mPT5k0MAYNVjiQcdUI+eNZHwHigYH8ZkRV8RkLaOwXUfTYfX+uJROObOdarR3um7WK2J6gkXRqtj3qwS9c3EJUaNBBDC585IZ2O1rpGw+tj3PTHfk7J5iLJzxqoEq5icReKCFZQ+zbb0RZFbYN8SzwhYgR1K/wAu2wLev96xvl8rOkEYWQPKDqcy2dYJJZQR8PXY0QKAqsB14SZWjAmUrKPi0kUfdSNtPsfrgrGprfrjhHHq36EfqMTlX1wHIJiDxqDVEwIBG1ggEV8mIH64K1jSaIMCD3wAXGjqD1F43dSpo9seHAeLnxo0aG1dOm3zvp711xFYY7tjk+A5hAbvoATjrlOE60UliCR2H+u/0/fHLKKZTS/Ce/qP9MMaJQA9MANi4PGO19evuOmJ2nHQ40JwGpxoTj1jjQnAKpmI6qVOufymrH/yJSOhI3Uqfrhm5ZzOpGXup/Y/73jzGYnoNXiM+ZJNIpPvVD9TV4zGY0lbxSXtYLDrXQfXEPPcGhlkSWVQzRBtJPa6Jv5V/XGYzAZ4cE6SQimWqYD36EH2I6+owHg5Dyi7BWH/AHN//WMxmIAnH/syRz4kLtrHRWNg/r/qMLicRzWQbS6Wg/KwJX6Hqp/5Rx5jMFOOQlGey7UZMtexeNgGBGn4WroQxB6Gr6Yi8rcvTZXNvK2YGYiZKXdrLFtywJIDACrs3Z6YzGYBzimN2ccsplETZRS6mYAbUWYt/UnGYzASla722H9cQeGtmdUonWIKG/CaMnzr6sD8JHSsZjMArc58Mmgm+/5VdWwGYi7Oo/Nt6DqRuKB/muVwrjEWdQLCxQ/miY0w9dvzD3GPMZgGqGEIKAA9sYem+MxmA5SqSh0mmo0fQ4CT8yogKBhJKP5SCAf8RHQj0H7YzGYUZwqBmJnmPU2C21nt8h6YLpCQ7MWYhqpT0WvT59d979umYzAT44KIIOO9Y8xmA9xmPMZgOGZyocb/AK4DZjh0y/AQR6EX+hsEfW8ZjMBCZczdeFH89bn9vDH9cdIeCyufxWsfygaV/SyT9TXtj3GYA5lsqqCh9TjqceYzAak45scZjMBzY45k4zGYD//Z"/>
          <p:cNvSpPr>
            <a:spLocks noChangeAspect="1" noChangeArrowheads="1"/>
          </p:cNvSpPr>
          <p:nvPr userDrawn="1"/>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sp>
        <p:nvSpPr>
          <p:cNvPr id="3" name="AutoShape 6" descr="data:image/jpeg;base64,/9j/4AAQSkZJRgABAQAAAQABAAD/2wCEAAkGBxQTEhUUExQWFhUXGRsbGBgYGR0dIRsgHxocHyAdGx8gHigiHh0nIB8eIjIhJiosLi4uHB8zODMsNygtLisBCgoKDg0OFxAQFywcHBwsLCwsLCwsLCwsLCwsLCwsLCwsLCwsLCwsLCwsLCwsLCwsLCwsLCwsLCwsLCwsLCwsLP/AABEIAKgBLAMBIgACEQEDEQH/xAAcAAACAgMBAQAAAAAAAAAAAAAFBgQHAAIDAQj/xABAEAACAgAEBAQDBgQFBAEFAQABAgMRAAQSIQUGMUETIlFhMnGBBxQjQpGhM1KxwWJy0eHwQ4KSoiQWNFOy0hX/xAAXAQEBAQEAAAAAAAAAAAAAAAAAAQID/8QAGxEBAQEAAwEBAAAAAAAAAAAAAAERITFBcVH/2gAMAwEAAhEDEQA/ALnAxsBjAMbDGWnlYysbVj2sVGlY9rG1YzAaMgPUXiLm4QCZGLaVU+VRfuSANyTQ29sTcZgAWTzEjEWjJq6agdvQE11x2i4i0hK5dQ+k00rGo1I6qpG8hB2IXYEEFgRWOfFY2llXLh2AZS0zKSCsV0IxR2aRgRrAsKr0QaODMMKooVFCqoAVQKAA6ADsMBHjyrfnlZj6KAg+leb9WONc5GFXVZ8u51Fm271v1xOx4RgIQGPawPbMGGTw3sq38NtyWJJ8pJ2FWAL63gijA3RBo0axFC+P8t5XOqEzUKyhd1uwVvrTKQwuh0PbG/A+X8tk0KZaFYlNXVkmumpiSzfUnBOse1gNaxyzEmlS1FiAaVatj6LZAs9rIx7nM0kSPJIdKIrOxomlUWTQ3oD0xV/OfNgzcoyUAWRWcK2ySI6squksbg6ldfTtv6b0DOKctPnMycyp2GkbxhCQpJOpV2DEkg/8GMynLeaXQNO6lmBPdioVb9hQY+4xanBeGiOJE9APr74JrAPTEFf8s8k6XV5OiKqqD30giz7klm+bHBP7QuZFyGXUgjW7qqgjVtds2kEWAoJ6iyAL3wY4zzDDl6S9crbLGu526k+gHv8AtRIrjnvICRWzE7BpQp0rtpTYHST+UnytZHmCnpsMA3cA5my+bTVE4BpSUYjUmpmVA9EgM1WFu98GtOPmOPNNB4bRl9QIkDWBv+U12I3IHa/c4MZXmrNaQsU0mlVjWmO/4bmQG/VmNknqPKbAvFxF+5rNJGNUjBR5bJNVqYKL9ASQLwoZvikGaIE6SGElSsfTVpYN51unpl2aMkFWPXrhCh4RxLPCMCOdQXYO8i6UCu/iMwJrUurfQARsPlgz9q3M2Zy06wxoEi0A6mjB1k3YBYaaArYb74B95QyUEWXCZd1dVoMVUKdVCy4rUGP+LegNz1waxU/J/F5czGZ0XTmInCsUBAZCLFizYvUCh2+ErpxZEueIKoQPEIBYAMQu17sAQgI6auuIpX595Fgz0iyeMYZwoBIXWGQGrZbHS/ivp16YIR5xIF8pMhIRS5DN5UFAWoIJA99yT8sEZgK333uj3P8AMR0s9cCc8C5r9h1/TEtATi3GGzBWKypsHSAbJo0ACAT0JsVVWSuJ/LMOkNsKPRgLBrsHvzV/hGkdicCeMQCF1lbSEoq+o+WhuQ9KXlAFt4SMqkqoN47ycYSN7ss2wN6SxFdHb4IkHZE6bHcE0DJM2AXGH0SZfNLEZmg8QGMGj5woEi9iVojSeob23KRZpZFDqQVPcdPej3F98cXOIqLBxqSbXULxRsB/ECgk3vpAN/MmsYzY2kbEaSTAAOdqMK77hgR8HqP5hq/8SB67YDQZmZ1BAZ6u28MPZsncmvXoBQFVjfmjiZlk8CMKQm5JFnVuKAI2IF2RfX2wOy2XzMYpJJlBN0kjqCel0u17e56Y1Jwy+pxj3HoGB2Z4xEsgivVId6Xttdk9B/vgqU2cRZBEWp2BKqfzAddPrXcdtvUY1y+e1vImlg0dXqFA2LBVuhH9N8Qsvn5W1alRaNLRJNepsAG/b61jlm8zNLA4TVBLThW8rbj4WW7BU7GmF9iMVElOOp93OYZXRFvWGG60abbvR9PTE0ZxPJ5gNfwWa1bXt67b4WM1xl4ciJsyjuQiCaNlQkksqtQUBT1uu/tifn/u7y5VpWp1YtAtldTaNxoPUhd9PUUffAH8YcLhzz5Y5zM5mVfuy6WiUG9Kqgu7Apmbahe9euDeTzPiRJJoZdaBtDVqFi6O9A/XAcchH+LO56lkA/yiNSB+rMfqcT8QeGT6hfQ/CwsnSy9QSepqv0xPxQK5lzU0eXZsuqtMSiJq+EF5FTU1blV1aiO9YrvjfN+a4bxLLZVpnziTBBIJFRWBd9Nx6EFey7+l98WwcL/HUykUqZmdU8ZRUTaQZKuyEu9t6LUKBO4xAVzOXWZCD6kAjqCCRa+hB3BwHfgkoKaZdIQuAdvKGQgMAfLakkAGxQXHr8Sd8szQjwSVYRKU6tpYqo7dvy/Q4GcW8LJ5cZjNTPNZAG9AsQSKJsgUCevyxBJyuWzixBTnIDIMsEsjV+MD/FJ2LBh1Breve5mZhzLMfDzEKqZoWUAbiJdPioeuouQa6UG67Yq/O/a3oNRZNCLq3kc/79PbHCD7bJAfPkYiP8MrL/VTigtzZydxVx4gzBcJ99lASyyq5BXLoQdcniLsFqlqt6UYrp8tnuGSs+kxtF4YdqDKpdQ6oxqtRXqB+u4OLb5Z+1fJ5iVInSXLu5CqWIZCx2A1A2LO24A98WDNllcr4iq2htSFgDpYAjUt9GAJ3HqcB89wfa9xBQAWiNV1i61fWj3sfoKre9ZPtNzj/wASYkAdFpQdPc0LJ36Ai/ph55p+yqJ0BymkEKiKGO16j4ks0h1M500BpAIIHUdK5zPIucUgDLG2lMa1tqITVrBNDwyAfMa3BHXFEzI83rEx8Ma53JUNpJAa10EgbshsghTqFbA7Ye+JxQQ5MSZ2UXIfMxLPe7MsaWodlWzQI1bb9MUtASskLFWALIw8rbjVsRRUkbECmG4IBBG1z88csvxDJQiMjxojahiQGsUym3ej0Itj0qxeJYFDKcrZDiDEZTMsrqLZdBBqwLpwL3I3B74ZuVeU8rkops1KDKIlLAuA3wjVqCjayKI/zDobws8k8h5uHNLPmFESx3pGpWLMVKitJNLuTZIO3TFnzcJvKyZYuA0se3+EhEX6gEC/niKqtOeuIqzSS5jSz0fDCKVQC6ABBrrv1J2s7YaeWeb04iTks9FG4kB0mtmIF6SPytsSGBG4HQ1hIznKeZbxWZTEsPxl9tR6+W9itb6uleuO3IPDXfNwsm6xsrs46DSbAsdzttjXCGni/FF4UTlsllAF0hzIzmt733BLEV3PrtjpyfnfFMkrDzNW50k0T0vVrr5qFPYk2Tx53UZibw1mRCAqDUVOprJoAsOhPU3VfCTiJwSYQSvlwfMRdEiyw/w6S5O25crt+UYyp1lkvGuViMl6BYAOo9thZutz1G2A0ueHc7egwP4lzFMU8KKkj9Aav5nvjKp/MCmWFnjNqovUSVoLvQAo9aO1DYYrUArStZW/KTZ6kAAAfExJJ9sF5MxKRpeRio/JZr9O/wBcSYcorDzkAd7/AN/98anCIXD+ISQsChLWRt11USdOoA7Xfkjs7b4Z+HcUkkUFoyBQttgNgdbdTtYA0gki/NpwEzTpFERAN30gE7gqLrysx1DckAgjfEeDhss38R3a9zbH6d+3b0w4B0cZVjpVdRGnUVZSBYYsNV6SVCk9aNGuhwKz/wB5l8gZIx3CHU3SmG2wUhgd7I7euCXDuUkG5BPzJ9K9fQn9Thp4fwdUFBQPkMT4E7g3Knhjfcn/AJ/z5nDBFwU10w0w5UDtiSsAw7US4zmWcvBG5jYAFmCm6Podv1GFbmHnBMsxhh/FnoKRey30D11Y9dA9e22DPMHEhDGxctGHkSGJxpY3IQqvR2pWJNHsl96wHh5Ljy80UsEZZgNMkjSNrBuzMCTRk63Y36VROKyVOaspxcxrM7yqjGvDjbRo9NYTcKf8RPvW2CvKnIk5AlzE7r30qSD9WNnDtxDPSRItxyTsSFPgqtk+pDOAo9yaHesEXl1Kvko7dT0/QGz/AMvFCNzdzJleGqyfeJ455AJFA1TdCQNpSUVCQQQCpPqOuM5ckPEfDlz+TaObLP8Ah7uEYsEZZNF7bgUTqAI69sH+NQxsUklWxE3k8tszMCrR6WXzKysRsa7npYWeIc4RQKA8scCLSpGlsaF0LUFmr0XSq3Wo4inGMSapC5Uo+grG6jyVsy3fmG2oWOt710gcc4R94eOQzSI8Ql0eFI6C2rQW09aoX22qiLGIvKXGcpnQxhnMjLRZCDGQD0OmgSvvv88Vl9o/PGaizskGXPgJCQuyrqclQdTFgdt9h9e+wW/w2KaAuzzSZhCV3c6mVVjt2VUA3ZxQUDa9ttsMmWzIcAj0Bo7EWLGodQfY4qv7HOdps54sGZp3jUOsgUKSCaIYAAWNqIAve+l4sdxDCss5CooBklYAUdI+I11YAV9MVEXmnmFcqgAAaZ/4afoNTVvpBIFDckgDrYWIIhGWzGaYPLsWL7hO4Wh8TeiCgt+ptl1uKySGbPMmqUkrAh6KRtv1FJq0g9C7Mfz4WuKc3JI4GZ1mJXXTEtjy3+JZ2PiKbtTuSfmcQWZwHnZM5Mcs6aA38KVdvMNxsbptrBs7isFONcHGay7ZaYCy2pN6AkXegd6Vuo6nS5FeXFPTfaCscbJlYEi2mR2XZijkCGZHssHjHxC6s/8AjaXLXG/v2UTMmlmjpMxQ6FdxKo/lF6/8rSLucUfPvMDkZh49DR6HK6HostH4WIA1FTYv0rA9sX7zZyhFNmFzhQajSTrV0w2V/wBPLfelxOynKOXIAEKdGA8o/N8X698NFQfZtys2ezQLeXLwkPM/TYGwgPq1fQAn0u8+KZjx5fD1FEFGU3WlCRpj9Q8hokfy0vUm+cyR5SJMvlo1BLaUVRWtwBufVUABPuFHZsKnMGZkR44kBaEBpJZdMh8SRm0BtQGmrLUGPTzdNJxKp94Bx3LZiMNlz+HelWKFAx6eXUBd9j3xH5j4EZRqhleGQkMXQ7sQulQxNgIOpUDevXFfcRz/AI+WlykOmOVVVsv2ohQDpPZh5hf5dSnDn9nPG581ldOcjePMRHQ7MpUSbbSKehvoa2sHsRgEviXCTno5oMzGFzaIlPEmszRJq0CEF1RDqbcjYgnYdpv2ecZZ8uYXWpoLRkFeVlOkghIkjjBIpVtiRveG7iuVHiBmFsqybUXLKUIZfDA8yglNgd7rqd6By/EvCzcksGnSspsJGI1C7C4o31eE9Bls6iNRxUdM9zhnlkLvLKrAkEByoU2fKUvRt6Mp6YszhudabwZptSkxxvoFjS5jGpvUHqPlQPfELI5zKZwCRo4jIdyGXqVAJ+IBm0AgGQgAk7YE848vZnO5hEjZViCCw7UA2o2dI3Y1XQbeovEqnHOcbAUrN4b/AOF6H0I8w/T9MBI+PySsIIhFAP5EI1n2QbEfRb6YlZHgcWVy6xCVpZFrzPR0GjqVP5UsjyWaIPcnFacY4NJrOjKOC0hCFXDnavMaOrzbm2oD1wEDmbgs6ZqQmN3V2JRgpYFT0HTqBtR9MOWU4f4eXgaZtDqm9sFGnWxAOkW2xFkkmx1qsMXgsQjSkFgkYezWpwqqSfTU9n1N9rwh858fDsUjYlujMLGkdNIoggjdShBFURhug9kM2My5SLd9ywOwAFWzEWqiz0vfHTiM0GXoNqmlO4RdhXqfRfc7mvhxC5SyAhy2tgD5SzdDfotjUtduoPehiVlcmGt33djbH1OIO+Q48x6xog9FA9b/AK4MJlcvmRTAWf8AW+1Hc9fXADM5T07YzhUr6wEBJ/QYA9meHaHt1UgCwWsqKqyATpG21Uf3xyymYjk3TzAVTAADY/r79Bhvy3LzzQkSuNwaUDa6731GErLQssRjQkyAMBZs6q2v69gAPQAYipySOjKVY0ARpN1+Xr61R67m+oxLyXHioqTzyEWAgCjbrVkkL0AO/ucJPAuG5lImlnhzKzBwFL0quPzB9RsnrRArBzLyg0132NA7HuNwDsdsXpDxw/ikchrdT6N/Y9Ov19sFAuK3yucZSANRYb6jSj2FqB+2HmPjMAADTxFgN6YVfet8JQH+1TIfeeHpoZgqTIxJBBrSy9CAerDfBPl3hEjZbKSLmGBEUeom2L0o1arPc3ffE3hUzZ2IhhAcu6lR4ZYn2rbTVdCD1r0wvR8VigK5OCTM5p4nVgsO2gq1vG7LYdCTRUKdO4u+lBvJZLPHPPJJLEcoEZUjTUraiVIZgQdRABF6u+wGDcxVVLMQqgEsTVAAWSb7YE5MSMNTJPlq8Si0gKkydC421aPygkVhe59lzkOWaBrmifw1MqIzSlFppndY4xGiEArW2xJvFRoc2+fzHgx2kYUF620Rn4UHozjcn+Wh3wsfabyHO2Zjky0TSRFVUqBegrdChuFO2/QG7O+yXzBx/MBQsRkiR1EshVqMjMTvqXfw12RV2rTuLxdX2MZaRuFRSSyySNKzsNbFtChigVb6Dy3/AN2GCB9nXKuay8hbMiKlFRaTbANepW2rTdULNb4K83/Z7lc5Ks0wZZNhqRq1DsGsEH+uHCOAqw9MSZowylWFgiiMAm8s8sZbII0eXQq0nxOWLMxrazt032AAG5wC53T7hwoRKIxJPMPEaKIxBiPNqZCzbkoisb31drwQy/FBFM+UmfWquVDMSCB1W2G91XmG4OJPPvEYYhlmzHmgZZQ8YJqSwmkfqbs9MSDtyvwYRZeMEWDGle3Un62b979sVZ9rvLMcFTR6EAPS40DWbNDeSWW9yxNV9cXvw/8AhppXSukUNV0K2HTHdkvqL/T/AExR878k8miWMSsRv0ouCLHmR1YAbbEEXd9xRNucmcDTLMfD6MKb3rpf1/qcNTRDuo/8RjEWtgAPkKwERssIxqLKFGx1bDT2BJ9Ol+gGNIZUdby7RsLotGVbT69LF+g9a7YEcSykU2eC5qnRUBgietBbctIV6M9bC70iNq6nEDmeCDKTZWeO45ZJ0h0ofiDmqK9NIOm6rr61gN+FQGVWzL2uu0Rd7jjBNrvuGYjc9dydjeOPGyrrooewIsDbbbuB6YPFVE7r4i+cAmI1d93G/Q99uovvjV+ExE3pF/5m/wBcRVQcYGXjfw8yHhP4jJIdK+VFFaQrsSWa9Pwmq+WJ3JnGfAzUJOellRvCXwjRvxyFW7c2VJDGtwB74d+N8iZPMm5IF1Xu6nSx2rzMBZFdj6D0xG4PyBlctKJo4GLqbUszNpPqBVX6enbAHucl/Ac6go0EkmXwhsK8z0aXoeh98Uzyr9nWYZjLOwjTcABgxksfECpIC3Rvqa6d8XVx+UmAndTpeq0gjy9tY0g/5tvXCPy7zHloh91mzMfjI0lljQ80jMAX0rGXAYA6druumKK34jyrPkGMgk/CHxMAbIBFBgNmUtWx226Y68O57ddpLdbFmhqPnLMSCasghRRpQNhiyeb+J5dkfKtbvIulghA0BhYJY7Anal3JsbVvirJ4MjlWICPmZAT8TaVX2atr9qNEdsQM3BOZTmXCJCWbyago+Gy2o9fhHlAPubrDFluH5pgAsYUkDUdwN42ur82z11F188JOT4zmIiRFBDEzDX4aFwxFBNWxC+nv1NYI5f7QZJUMbs0Z/mB9qq6BX57++GGmz/8AylVrzL6zv+GvQWEsEempLo7b9MB+N8kQZlWbLJ4MoHl6BWIUALV7bKAOwtjRJxDhMv3SYQkePR0mwS2/UHSoJIuvmPXBj7P8zOuXZs3QlElJuoLJp8wcJ1ANUTv1xBzzGSZYJI2AEirpYAhjY366mYjsCdPsoxCyLgqKx7FOWzGY8MKsSSUfKFAJBNAaYlUjbc6r1fEcRs5G0ZJjFqdyo6r60O6/LpgIvB8lLFxIzSPeVbUXBY+YFSAmkdwa36UOvbEmTPKj2gNXsPQXsMDJOJl9l3+WOmTyE0mshSAgBcttVkAddz17YufotLlHj7OlsAoF/pWK0j5smizspyq69Y+ELqN25NAEkfELNA+Vd66nOMcQOWyQEAV9QYMb7BtLddj5rB36KcJMEeaidNUwgXMWSxdlWhQ0k7vQsCiPYX2QprizTzHxZldZO9s1b+gJ6e3bHZmxE4fm0ZdKyCQrszC/7nEgnGVY2+3bHPxJBsiRFe2pnB/RaGPScRszJR/hF9uo0/p5mGAN8N4A/DMpxB0J8VY3VJQMxETWlGbw3JiYKSSriyRR6YEZ3My5LhmQTKBl+9+I88sdhiVICxahuoFnoQfIfVrt3m7MpDEzSqTCwIm/DlkUJR1s4Q7LosXpO9HoLCTwjhssMQWBBncjIFmSNyFljDi1arBViO4677KScdGCHy3zznIJ0SMq6ySrG0TBmLamCkbmw3b59sWhmGDT53JkF4RGzhWWSUAjwzQRDrK2xHhr10/PBMcuQhfGysMMGYIOmaeItIhretW9gXvZ+owm+CscZy2Ub7zmc0FebMt4miRW1EPHNHJURVhdNWoj3xFInBMtCZpA7o0ClvEb8SLSrHTTeIPKCdglk3QonFx8icx8MjSLJZWXSN/CV9Y1aiWIUuNzZJr36Yp/iPKc8MUiaWfMRzAyILJZdLdOpbs4PcM/ddxvK/K+bzWZiEcMqaXVmkZWVUpgS1kAWOw6k4D6lzZ2wNz/ABhIEJc2a8qA+Zj6KP74j8T5gysB0z5iKM+juAf0vbHPOZGJwJEUNYsMNwQe4IvbCis5J5GnOYcFG1GRiD8Ju9jW1dvlhs56y33rhqup1GNt/OshGxIBZdixOjb3xB4zllY+G7RqSdlLKu/bYt5/rXywy8r5Jly5y8pJBFXUahfQ7AFnJ3s3uB9ZFoTw/KjO5eJnlbZF8gIpQBR29dQbc+ldsRuZSuWhpBpVd+rrvZJLNGpIs7k1WJXLV5SaXKuKHmaP5H4lHsDv7gk4U/tY4t4aEAkFrCEa1vsSkiNpte6N1r5WErhnMTtCrhpaN0XCqWF7MFQ/D2BNE1ffDjydxt5nZGsgLqs9twP74orkDiJhlEYjLiQ7LGimSRjSqmpiAqdWvtv67Xtnp1yUFBQ8zkLoG+tyPLH66FBsnuD0t6wzkSuM5jK5h1y0gZ5PK4CagyAG1cspGkbA0TuCtjcYyPl+GJzOqa5wKR5SWINGgOw61fXfEXgXDDArM7ap5Dqmk7lv5QfQdNvpQFYmLxPQwVzasaJPa/7XghTyHETDl/vTb5nMt+MxH8NlFeGB209AD6E44rzfKDu4Yf5V/sMG+YeHKrsG2izBCuf5JfyS/Xoff2BxWHHFMBZX2cEiqJBK1a2NwSDsfkcRTJn+e5TMEjky6Iu7mRW1bbaQDpXfqCCdh+pLk7j+YzEtTCBomvQ8eoNfYEEkEEd9ux36CmMzmCSep9NRJ29Lu8W39lazZl3zUqpHAg8OJUWgSPiazZIUeUdrZvTGrEO3M+YKQ0oYkKSAgUnc9g5CmquicUPJy4XSWZzsxJJCgfG3XSNh1uhsMW3zhOsvkaqJ/MqEXWwBJtZFG/Tv86WeKLUDxgdV26/2I/riauFfifGjTSsxHitpGn8q1uQAT0FDv2N3iCnCY08KWLVIHB8FQjMpZSBuR0C3ZBF+U/I+cU4cZEy6A1cvhk9dJfTRIBPocacRmVczEmlBl4wBB/1lKht2Hhtpd3YHUCfY9MVDjwPkC0DzvKSW1sHZlWw1nyAKaOxD31I22365/wCzzLu2oO6NZLV0c3e9k6dtrX51h7yGYWWFFjFDw1oadFbki0DNoVhdWfTA1eFsk8k2ubzoEMTMfDWiDrVa8rbdb/M3riKQM84y7mJEMIQ7KGZtjveo7sDeoX61W1YHZznRv+nEK9WJ9fTf5dcdubZfFzniRtqjKBbBsGhdj5lqvvWIkfBVOsk1qA9PL7j3vFyIkQ82Tqt3ApO5Hhsd+1nxAb6Y5ZHmF5JAiZeNnc+URsV3Au9LEqTsTZ36m8cjy7A9aXdz6qwNn9D+2CHL/L0SyHVrEg+DpamutV1HUWKw4UcyJcxsGXwZQwIcopPlIKnUS979Rq337YKDIylWZ2CbC/EJTxLNjSteYlht7nriRwnLnZrVyuwDHzH/ABUoo/tjlxCSWV2SJjqABklYkhNtgLsA1vVfTfbCoeZ4ap28S1Km/wAM9Tdru24Pr74Cvw0pKkrIJipNKpNgepvYdPpeJJ4XUlfeCX97J+tttgioeMhZ6Kno9aSvuetj3s4oiZELKGctFBI8jUAPiI1MdV35j0+ePGjcF9UbqsZCszChqK69NHf4SDfTfEbO5TwpAUKrXTSu7E73f0/rgJxvPRi45JpPFYl/EHUNVjXX8RSaBBvSNxVaWZqDH31NAkLaUPcg7begxBTieXJbxM3mYjeyrlkIqhuCy6qu+u+B3D42z08cbhoxMTbjz+aid9tlJB29xvQJxdvAMi8GXjill8VkFa9Omxe1izuBQu96vFwQftuzCDIFWCEsTp1xTML7aXjIWN97GvY102OKG4RmZorWF2QMyMQp2LIdSEg7HSdxiwPtA4xJn5/wi3hL0IXNxkj+WSMqV1Kb8w6+3QBcllSBRJ/8pD+oeqP0xpEfOccziFXkk8SnM2li0ZDuNJdWjdHBYEil8tXtucNX2MZfL5rMTXkoo/BRGUgu3mLHSTrYqWXSSCRY3xY3K+TizvDoUzUKSKo0DWoNhDpDC+hoAWO4OOyzZPh4MGWiRGPmMUKgsf8AE+4A/wAzkYg6Z3gjSUzGpY6VJyQS60CTMAqKLe6VL07EVZAnZczGMh10vRGxDb+o6WP0+mIK59mov5d7A1MT9dGkA/Q/PBKOAMupCSb/APyP9epP9MBRnDPsvz2azUjZu4Y9ZZ5WKs0m/wCRdR3I7tsB61WHblab7rnM1w2EnwkAaMsbIYoCx6BQCSDQAFgn8xw+F2G1N3+KugPXUNgT2BwJHC4DmTmAhWYjS3QXt3+g696HXAUTwmb7pxF5c6GMkDszh28z0CFIv4hdEH0rF0cm5/NyxNJnIykrTEKiqLiiYLo1AgGgdXmNmqJ9pvGM1BGomlVWAB02EYSAjsd2ABrfbGvCshJmgsuasR7eHBuFrsXH5j7HDR14nkPvSBlpJ42JQqwb4WIVrG1kC9PoaPtXHH+QRn55ZVbw5xFvANKhpV2V7I3jYWD+YGhi2s/nYYUZpHVFiGo7/COxIBusBJc3l805TWUnjeNBIBpYu6ax5PiVStbtXpgAvKPIcfDGaeSRZJdNI2ihEukeI1WSTdgexA/McCeOccMER4hKtTSAx5GJt/CQneZ+2pviPqSBZFENfNGSkdsqGDmASA5lla9aqjaAVAsprokCuvQ9QG505S+/OZoGV2KxohLkLAFLFyEVSWYg0B2JPTAK+W+1MgENHYHgqnc9/GdztZqioA69cQ+KfaFG5+BtPiMp/wAleVx7k/l7b4Ts3y7momIOWzAAPUwyAfqRv649TguYZTpy87H0WN7+lKcXIauXkjmAcTyDJKB40Y0SqL8yno6jqdh0/mUjvhV5u5fkzI1IuvNZekmVessdXHKo/Ma29T9AMTvsh5XzUE7zzRtCnhFArimYllN6eoA09wOorvh8z3AgZo5430SICtVsyE3ofvQNlSOl9CBWIKo5S5ClnkBkR4kVrLOpUkfyhWG596oftiz+J52HJQKiBFVVqOPUE1aRZVS2xNb13OPON8zwZbyu41gISgI1aXJAdQSNYBG4XCpk8rLmnMucYJDIEVIyxHiSCwJFRiQhKnoOtA+5AJFxmN8wk00srmBm00qKaZSAJApA1aW3I6/LBHXkcwAjSgFnZmLjQWJ+EIT5RWwoE9PUk4g5zIcNhklRocy0imnOoC9h08ygiqPTHfhvKmUzID5eSUIrAPHIAfcgHsa722IoTmuX8xEgR7a4/Ek0XUJU2CGJ0lgRews6a3BwrNmZAyo6ZZ6tUkdGA3JNeVgFNnpQNnv1xaXEuKlZjE6jwFpWQjc9CGB7/LoR74D828IthIqs4YamZFCxqn5QT36bgHfuN8NAn/6kkysFlYwwcm49SBiQQLW6NL/T6mPkOLvnI3ctQBAEYY/EosG7LC76jrgVxyQxhVESutE+ZbA2r5X0P0xO5UmkkZiVEcajZVXSLJHt2AP64Do2UXKwM1a2UM7dix7718I/p86G/CWTPZdo5K1Ebjp32ZfkaxvIGnM8Q8rMGjXUNhsQL9Aev1x5wbknOZeaKzG2sn4HJ0gddVqD37XgJnKGTOUOrMRqsKk6X1Akmz+Xr17gbemGbN5gyzPIHVoHVTEvQgEXZ9Pl2xpmeTSza2m86ggBQdr6gear7XWB2UcZcpH4cjuzFSVCClJ6ncNprrZN/XEob8nH5NirUP8ApjTp2/MxXzfK+2OM0IiyygUXkZ5D77mv02H0GOuSlDDQdJI2RAtD5kjf9TiFnZfCJLAsnegbjPfY76fX0xFKkEArVe53J7k9zhwljikyGrUxdSAtgb2wBA26Vf6YW81HC51JIwB3IUWD+230OJQnMoEaeWNerdAB7erf0wEzmeJPBhkTyl1GrSOtAdsAeGZMTSpG5/BawwC2xJ2XfcBfWxghxzMa9KgMEUUtGqr+x/tgpyusigVIpjN6lo2DX7Hpig/y/wAHjysIhi1aAWPmNnzGzvgqBiNE+JIbFRQss5nbSqAR3+ZVJPvulg/I4uLk5Mnmo9D5PLiWMDV+ElMOmobfqD64UuVuWA7aWcRiviIJ+gs/1P64tDgPAYssCY7Zmq2JF16CtgMO0Bee+ZPuqx5fL0JpR5dto0G2qvoQPkfSiuf/AGeXizDhvDlk/ElIJKg/9Rz182+56bDvur84cSL8SzbsfgdYl9gNv6qT9Ti88kVVAqkeUAbdqGLgFZOFGQOrKUItWBBB+RHX6Y6DjEEWzM6+7Ruo/UrWF/7S+cJcj4MeXQGSbUS7Cwqrpuh3Y6tr2FHY4l8ncdOcR459LEAbEAEg3Z22NbdB3wHHj/FnGbhBcjKyR/huh8rSlvhZh/h6A7H59DHDnLfGaKdHsA1731AxXHMGYVGzOS1eUOAo60HDdu5V1BHff3OGjhvC87l8rmmzWZEwET6FEaigE66xTHbsQPqbOIoRl8z9/wCJAHeNPNXalqh+pF/X1w9ca4okEepjQugB1Y7+Vdxvtd9gCcVd9lufH36UHbUh0/Rhhg57m/8AnZJH/hE73080iq1/Sh7AnAdJs5mJQJAYMvEwCeJNptx2W3BLgk+gBvbEppXi8+YUSJqVnljoeZRQ8Qx6WqtvMpWtjtiRwzKwSz5hp1WTMJKURXUN4UYVSmgHZVYHWWHUkizpoCH4EuW4tB90WopYZfvygVHVfhkqPKGJsetA+pJYOPMvHpuHRrNHIhgIjW3dV/6pLLBAqBS+gm2ZvTehjOE/aLlMy6iSDw2d5NxYKIqkoWK9XY7aQaB79LksjnISqhnqhp8Exh6IN0Zdh5auvN6Yq3hGUAKj1PzHX1/P8+mL4i585zZlcumqWWSM+Cs2gsrGia0rudTg9h+vXG8nOeTDlfvBNSrESChFsmrXfeMfCW7HbCD9o2r7lCtv+W1EiKt6ttUfxv7adgdz0wCyHDgukVvsPr88PBY3EOfolQmNGZikhGqzTqaRWA6q/XUDsK+nLK8VzeajklRJolWpYAAoDkRFTHd/iIXJO6+m/YLMvBjHLEk6jw3dQSCdLAkWoOx1V22J3q8P3DuExwLIIE0atz52IsHoFulFX0rEUh8pcpu+YVszFIEhW1DqaJvyqoO2kEltI2/XA/iubmzE/iy+JFv+GPDclKPlAFdbqz64dOBZyYz5mF5WJZbiJ/KRYOm/mp+hwnjmPiSyVHM02mQBkKR770UJ0hhfTbfAMvMXKxzQSZnEMnhgS+XUD39RVb+u1emAfM8rRRjKZXyRpH4skgNF9zsCO9gk/QdOr/NzBEriJ5Ywx2EZdQTq6D1P0wh8c4tFl5Hh+7iSj5vEUafNvpQddNVgJuUlOcyUcrj8VOpIrUPX5EU2PcsviZaRAFdonoB5GjUXR8xW+gJ29u3XEjhHEYUyZlaFIImatKXRva6ABG99PQnHVPu8ceZZVWNQVMjvqkVrUNZF30P98QKMcJMmnsO4PU2R+m31vHbJZjVLJEVIMdbk3YPcbCsZBm0YeMhHh21nSVFeqggGvTbHKfjeWGZXSaIWnc0FZTRGk9/XBRLhkhkYq3lokbC9x9cNGQVstT2KIGry/wBN7rAnJZMLNrvyEWfn/vthi4lnKj0qd2HmPoP+f3xAKjyhad5PGtSxYBTXU3Td9umB3Hsl4XmgkId9iCb2uzZPy27/AL4U5uO5mWd0gVVChtMci6XcL1YatvettvleGSSGR4lIAEmxo2Bfcd62/fF6QWy7Aj8NydIGojY+5NdN+2Jq5mNhUgKkfmTdj8y23v0xVPA89IMxOuXsmQhdd7BVJs+4ve+np2wxce5l+7xpERqkrrZur6tsaJ3r5YYDub4fAWvym+tIR9SRWo45OABSDcHbbb9OuBHD+ZhPMojjfwxG2vUACGtaIokUKrrvqPpjrPmZCsihPiLaSW6DTttXr77b9dsTFR+JcRhy7AzMEL2QSpI227X++FbKcemZ9pZLJ2WMqt/RXs7dsb8d4Nm5CHMvi6AaBJBAqzVHfcVvuaGIXB2KGbWPxIo2YI7KTYUsPKQW2oG16Y1MQ25fm2eM6DKpb+U0zdiOtEGux3wQh+0NgKbRY62rA/1wgffGywg8NA7TAu5O5clq0g9R/qbwW5hzawTtHUcoFENV7EXRvviov2HhwHQYK5OHSPnjYJjJZQoLMwUDqTsBgKS+0jgbJn5wNlzKh0P+IVt89QI/7xhy5C4/q8sprWARq2pgN1/56YP8ayGW4jGY9YLRkMGHVbv/ANWoj6e2B/AIkyy5kZpFiiGlTJKyhHFNfmY7iqu+t+t4lEjjSZLPMMuzeJIoLqYTbINgTqFqOoGk3fptsvcPzsOVJjyEMuZzTghDMyJ0Fm9hQFb+Uel468iNlEzmZGXz0c7SBfCiqtCKSWCt0k6jcdlF3j3O8NyuSzcuaZWM+aZkERZSsikLqK1vEuoBmY2b+YGKEnhGSnizOYzXEPDDI/iSjzNW+xUKCDGCaFsB03OHrLfaHA8xgnRoQVGpZAdXnACrpTUdTBhQNbdLxMAkCDVHl49SCNVlYKXRbpWZw7EbnYg9Se+BXE+MCJ1bOZNo1eRH+8ZeTUHZBS62TQxoCtJG4HcXgK/z0E3D+IaiD+G/X+dfUfNd/n8sWdnoIeJ5ZaYBxujdaJG4I/lPf5A9sRuYeCxZqKIE+evwpgCQRoMjFmZyTH6d0N9tsLuQyk2VorurUVZTasCNipGxBHpiWrBxcrL5RnMq0rINKZiJnD6fTxIjrI9jV9xiXPA3hFEAy0BrxGk1AmzXmZ/MbO3vfXHGDjr1RHYj6HElMw0h2UmwFO3UA2AfkTiAJzTC06DLRxroRmVzPECdQ6SwsGI3Brp029cecA5bWMgnzN/Mf7YaoeFHq5C+2BnEs6WSsstq1ASEKysdZVo3BII6Hp0/rQoc65tGzChxp8PYeJEoI22KSAkmNrujQuu4oSuX+X1njLiXcnZgdS+wK3VV/KQffHbgPAHjmTXlAqAGnV0Kp1PTVq9h5T17YNcSzaqGjioKv8QrWxPbbv1v5H0OJRJzPFVjART4jAAFu1+prv7DG8fEpIoDOyq8W5YirUDb12UUbvpjhwzhEGcyw0uVkQt50I7nuOhFACj6HBWCVcnlgMy6bWKRaBHYKvv6dBeAX4eEnM5f7zCWTNKzmIsf5WYBWHoy+U/O8SOCcJ8eF5MxCiTuzHUFKlToUA31JFdfW/mfIebUHkijWKNRsW9uwVen6nHr5jNSuBFnIogVDhTAHOk+/iDr2P8ApigPyvwBc0JZMzl/DIbQo8wa1+J9WzGzQF7ALtiFk+CDP7lyXiOmQ/z0T5dQ2DdzsepG2G7jfEczEmuBIswFUa1LeG216mBJK1W9Gqo/FdDnwLjETLpEa5Z2ttHlIturWuzWfWicAi8VzZzE6ZdUHhRPoEamg2k0fptV+l4aPAZUCAykgNLI8ejTJfxr5rrsAPljrwngEWSgMmYfxHAJaT4bJPQC+pNfU4F8Pysc24CsL1VpYCz3pgLHvWJQOySOQ7ZjwkyxWgrCtvdi2kqBY6C/asSOX+WocvP4hCszk+HdFV6nyivirfqa7YMzcEy+YMZ0y647AtCiN/hOoDbsD7nffG+SkdvFOZiECxtShuvUgMG6EEVVDvW+Aly5c67ABQ9exB/uMQuLcLkeEpCwRrBBYEggGyDW+/rvgioEcRk/ElGkNpQWSP8AAp7127/tgc3OWVlqMIxZWBCSOEIYdLAJb6VgOHCkzaUJFjIHdWsfvRwTdNXWNVPqGO/zFbfriLHxfWTI0kSxpsyRgtuxoanNHr0AUY6cQ43AsZs67W6Tcjbo1fD9cAD48UycTyRQrrkavKvVjZ1NW5HUkD3xV+h55izXI7nsLsnoFFWPQDFwxZZM9lXRv4bbKaIZa3B8wq1O9iwf1xx4DyzFlK3LyEfxCAK9lG9f837YsuFDeCcEGXj0t/Ebdj6eig+g/qTiSYMFpEJ2O/vhRz/NipnRlFjJJZUL3+dqoBe43AJvufTfPaixhxDzGSF6gN6IreiDuQQCAbNXeCkL6tQqmRirD0Io/wBCDjx0xAjR5cpaQBZowbCGQB4ySRswPQ6Sepv0xIhyGaYXHBEqn+a5CT6lr3xZfAMijJ5kVgDtar+3+u2GSKEKKAA+QrG0HT7C8BV4vKJhHLl2VGBph5rI7EjbcXt/YEjlzHls0fPHm1ijUg6RFbNuKGrUdRJ2ChRd1vgLLx2Vsw2sKEW0ruWB3C7+VARRJ3ci+gWiDvDeCxJLJLEgjaQAPpJrbpQvTfyFfPqY2U5cBZ2zDGXcgF6YEX3UjT9AKHYYO5TOxMo0sPkdj++JIUYoWshyLkYZ0zMUEaSJekpqUbqVNqrBDsT+XCq76+ZPDkrTHGPCXoD+Hr2/7i5/7cWjhI5/5QOYaPNZeQQ5qKgrE0HANqpPYgk0d+pBG+xFC80Z7NZyR3mRyysRIoBNMDRWvRTYrth1+yvIZj7ln1nVlyjRXGrgj8XejGD07fM6etYbssJWkvOcMYzGtcsOoa62BcISrGu5P6YZcyU0DWjIkamQRADUwTckICWYjb6kd6w1SPz1w5V4ZErqNYVlDfdTMwurVZLCwWSRZ69uhxB5Z5gaGFmzeYNmOOWpAukxLqCxwVSsxGmyq7lq6i8MPNHLmZ4hJp2hy4oBlaQGSMgMA0LeQOCSNTDt06Vs/B8skMWVmCySRmxqXxVBuz4litLXuvUCqAIWopYyH2n5dtHixhbd9ekE6Uo6AtfE90DsBscG8vzkzxgxxVqjbcDZX/LXqtbnvviNzBnHlZcuvDJmgUgyaEQL4imgsbGlAB2JBBOw6fEV5azgzKSocm+XER0+ejZ3tdh1G3r1wA+LjRlcmdqW42CDfSyfmU7EWd63wf8AEfMRgQeABe/jRs4PQghQy997vCdx2NI36E+2GTgEKzxqVzTRtW8cehWX28ykn5jEgP5aGXw6kZPEN+aNSoF9CAzMbHzwN4TxWRZTFmYo2VgFDxqSCQatlI8q79LbBmTNqsixWdZGqq6D1P6HBGDMFr1ArXc9D74oDcRWLJq7wQoJXAGkHSCFJ61YUbnoNzX0EIyZmMyEmjYfXsUI6q3YV+lURsQce5+ObPxDMZRgqk2niAjxVHsRap6Hv1FCiR83J02ahSQFctKQRLGdRBKsaujRFVVg9euAhScEMUUcr+aJ1B8QDYX01b7A2PN0+WDXDeFxnJmeBA0uhq3+MozeQ0d7IIomrrB7l/JSpl/BzCo2ksorcMnuD06kV6Yl5Th6xII4wI0W6VRQFmz+5JwwI3KfCHzWVkeWR1aQkWL8oUlShXpQN377XtgDlNLUrOCQNNA9vT/bFoZnJSFGVHFMCCK0kXdlWA2O97g74A5Rcjw2JBJ5DenU6lnYgWfhH1226euJg84TA0kXhzxeJDtRkWxYIKjfqLqj2/oRzma0/hrE7UBuq7D5bViNNznlpFKxrLIGBFhQB/7EH9sdOF8TllykUyxBpGA1JqAo9G3PuP3wEpS6kFY1YV+ZypB+Wg4mZ3IRzx6ZUDKaNMLojoR7g98R8hJI6AspikB8wYBh9CDRH74Kx3Xm6+2KBcnDqKFWNLtpuu1b+uOGd4Sku00Ucg7a0DV+owbK4jZ9ykbMASQNqBO/yG5wC4vK2UHSCMfKwP2OJcHC4o/gjRfpjpw3K6EAJJJ8zWXO561rZio/w3sbxKOAWuPcTKB4yrAsPI63Xbdja6aPYNZ7Y94VO0kY17suxNMP/wBlG/6/PBSTwpxVEjs2hq+asVr6jEOPhBhJaPde69+9AG6A7nbEHpjwscT5PjfMHMoQshq7XULArUBqFGv+dbbT/wA7Y5OMAG4dwxYE0KSxJLMx6sx6k/oB8hjeRMTnGJXDeFmRrOyj/h3G4I64ip3L+W0xg+u/5f6jr9d8GAuPUjoY2xpA1MuseYNySyKoViHYG5GsLXQeVbYg/wA0ZHTHWbgOTmbxDHokJPnFqSSbO42Nk3RwORwNVCgZJf8A0cxD/wBYlwycJoxD3u/1OCBk3LTAHw52B7a1Uj9gDhalnmyrt4hfWBqte631UXRG4vc1YusWEsddDQ9Ooxw4hkFmUK4Bo2pGxU+qm9j1HuCQbBIwwL/LHOSznw5Rok/KeoYe+2x/b+mOP2j5nNxxRvlYWl0tZ0gsVNGiUUaiBsdv264OcK5fhy7M6DzHqTW3yAAH+m9VgLzDz9FlnKeG7kdvhJ/ygjce+2L9Cpyr9oWad48vLlhNMTpBXyOD/M6kVY79KG597QyuWWMLYXUBV+l7kDvV/wBMAuLcUU5eSZVEUoVbcgagCyjTY3veqxx5a5my2ho3mGtWN673v36fS7xNB7iccjxusTCNiNnIuvp2+fb0wg8PyLxSFZJNR6n8UuCel7saPzAOGjjXEslOoifNxoSbA8RRqrtR6jfp61hWzfCxG1RHUvZgpX9v74lWCPGTmyjJkREZJRZMpICaAFZxsQWKmMAHbyE74ELxniEc0aZtIBHIGJkU0NvQl/isjYizv6Eifw2PMSK8cUvgyHZJCofTcclnSdj0H7YzJ8K8K14jFHnFYlo5iPEZdgCuhl8tnpoJu6rbFgFc2cCb7t99EoZQy6o9IACs2jVquyQxB7Cr9NzHK/LuXigjzEgOo6W1S+UKSRVDba6onrths4ZwmCKARRxBYjbeG1sBqOoghia37dBjfNQxyDU4SRUJZbogECr3Nahvv29t8MAPMrIue1IF3gUHUD01vfTv0wZ4hmGWCVxsyoxHzCk3uP64gZzNb5bNRg6G/DbWrKQspXSxUgEEOqDcbBzgnNEZEdHFBlK2PQgg4ALJzB5I1RfEchddnSBtvvp3N+gAxPy3DpFlLs+21KL+uq9jhI4PwJZ4yMzLI8kRMcsYYoupdr0rROob3fr6YcuBcNWNF8PUqfy6mPT5k0MAYNVjiQcdUI+eNZHwHigYH8ZkRV8RkLaOwXUfTYfX+uJROObOdarR3um7WK2J6gkXRqtj3qwS9c3EJUaNBBDC585IZ2O1rpGw+tj3PTHfk7J5iLJzxqoEq5icReKCFZQ+zbb0RZFbYN8SzwhYgR1K/wAu2wLev96xvl8rOkEYWQPKDqcy2dYJJZQR8PXY0QKAqsB14SZWjAmUrKPi0kUfdSNtPsfrgrGprfrjhHHq36EfqMTlX1wHIJiDxqDVEwIBG1ggEV8mIH64K1jSaIMCD3wAXGjqD1F43dSpo9seHAeLnxo0aG1dOm3zvp711xFYY7tjk+A5hAbvoATjrlOE60UliCR2H+u/0/fHLKKZTS/Ce/qP9MMaJQA9MANi4PGO19evuOmJ2nHQ40JwGpxoTj1jjQnAKpmI6qVOufymrH/yJSOhI3Uqfrhm5ZzOpGXup/Y/73jzGYnoNXiM+ZJNIpPvVD9TV4zGY0lbxSXtYLDrXQfXEPPcGhlkSWVQzRBtJPa6Jv5V/XGYzAZ4cE6SQimWqYD36EH2I6+owHg5Dyi7BWH/AHN//WMxmIAnH/syRz4kLtrHRWNg/r/qMLicRzWQbS6Wg/KwJX6Hqp/5Rx5jMFOOQlGey7UZMtexeNgGBGn4WroQxB6Gr6Yi8rcvTZXNvK2YGYiZKXdrLFtywJIDACrs3Z6YzGYBzimN2ccsplETZRS6mYAbUWYt/UnGYzASla722H9cQeGtmdUonWIKG/CaMnzr6sD8JHSsZjMArc58Mmgm+/5VdWwGYi7Oo/Nt6DqRuKB/muVwrjEWdQLCxQ/miY0w9dvzD3GPMZgGqGEIKAA9sYem+MxmA5SqSh0mmo0fQ4CT8yogKBhJKP5SCAf8RHQj0H7YzGYUZwqBmJnmPU2C21nt8h6YLpCQ7MWYhqpT0WvT59d979umYzAT44KIIOO9Y8xmA9xmPMZgOGZyocb/AK4DZjh0y/AQR6EX+hsEfW8ZjMBCZczdeFH89bn9vDH9cdIeCyufxWsfygaV/SyT9TXtj3GYA5lsqqCh9TjqceYzAak45scZjMBzY45k4zGYD//Z"/>
          <p:cNvSpPr>
            <a:spLocks noChangeAspect="1" noChangeArrowheads="1"/>
          </p:cNvSpPr>
          <p:nvPr userDrawn="1"/>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pic>
        <p:nvPicPr>
          <p:cNvPr id="10" name="Picture 2" descr="Addis Ababa Institute of Technology "/>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0182" y="4676985"/>
            <a:ext cx="8039276" cy="137337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a:prstGeom prst="rect">
            <a:avLst/>
          </a:prstGeo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hasCustomPrompt="1"/>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4638"/>
            <a:ext cx="8229600" cy="1143000"/>
          </a:xfrm>
          <a:prstGeom prst="rect">
            <a:avLst/>
          </a:prstGeom>
        </p:spPr>
        <p:txBody>
          <a:bodyPr/>
          <a:lstStyle/>
          <a:p>
            <a:r>
              <a:rPr lang="fr-FR"/>
              <a:t>Cliquez pour modifier le style du titre</a:t>
            </a:r>
          </a:p>
        </p:txBody>
      </p:sp>
      <p:sp>
        <p:nvSpPr>
          <p:cNvPr id="3" name="Espace réservé du texte vertical 2"/>
          <p:cNvSpPr>
            <a:spLocks noGrp="1"/>
          </p:cNvSpPr>
          <p:nvPr>
            <p:ph type="body" orient="vert" idx="1" hasCustomPrompt="1"/>
          </p:nvPr>
        </p:nvSpPr>
        <p:spPr>
          <a:xfrm>
            <a:off x="457200" y="1600200"/>
            <a:ext cx="8229600" cy="4525963"/>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a:prstGeom prst="rect">
            <a:avLst/>
          </a:prstGeom>
        </p:spPr>
        <p:txBody>
          <a:bodyPr vert="eaVert"/>
          <a:lstStyle/>
          <a:p>
            <a:r>
              <a:rPr lang="fr-FR"/>
              <a:t>Cliquez pour modifier le style du titre</a:t>
            </a:r>
          </a:p>
        </p:txBody>
      </p:sp>
      <p:sp>
        <p:nvSpPr>
          <p:cNvPr id="3" name="Espace réservé du texte vertical 2"/>
          <p:cNvSpPr>
            <a:spLocks noGrp="1"/>
          </p:cNvSpPr>
          <p:nvPr>
            <p:ph type="body" orient="vert" idx="1" hasCustomPrompt="1"/>
          </p:nvPr>
        </p:nvSpPr>
        <p:spPr>
          <a:xfrm>
            <a:off x="457200" y="274638"/>
            <a:ext cx="6019800" cy="5851525"/>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re et contenu">
    <p:spTree>
      <p:nvGrpSpPr>
        <p:cNvPr id="1" name=""/>
        <p:cNvGrpSpPr/>
        <p:nvPr/>
      </p:nvGrpSpPr>
      <p:grpSpPr>
        <a:xfrm>
          <a:off x="0" y="0"/>
          <a:ext cx="0" cy="0"/>
          <a:chOff x="0" y="0"/>
          <a:chExt cx="0" cy="0"/>
        </a:xfrm>
      </p:grpSpPr>
      <p:sp>
        <p:nvSpPr>
          <p:cNvPr id="4" name="Text Box 41"/>
          <p:cNvSpPr txBox="1">
            <a:spLocks noChangeArrowheads="1"/>
          </p:cNvSpPr>
          <p:nvPr/>
        </p:nvSpPr>
        <p:spPr bwMode="auto">
          <a:xfrm>
            <a:off x="8243242" y="6503059"/>
            <a:ext cx="617503" cy="276999"/>
          </a:xfrm>
          <a:prstGeom prst="rect">
            <a:avLst/>
          </a:prstGeom>
          <a:solidFill>
            <a:schemeClr val="accent5">
              <a:lumMod val="50000"/>
            </a:schemeClr>
          </a:solidFill>
          <a:ln w="9525">
            <a:noFill/>
            <a:miter lim="800000"/>
          </a:ln>
          <a:effectLst/>
        </p:spPr>
        <p:txBody>
          <a:bodyPr wrap="square">
            <a:spAutoFit/>
          </a:bodyPr>
          <a:lstStyle/>
          <a:p>
            <a:pPr algn="ctr">
              <a:defRPr/>
            </a:pPr>
            <a:fld id="{C1BB37B0-4AC6-4DAC-80D6-34C069E43235}" type="slidenum">
              <a:rPr lang="fr-FR" sz="1200" b="0">
                <a:solidFill>
                  <a:schemeClr val="bg1"/>
                </a:solidFill>
                <a:latin typeface="Lao UI" panose="020B0502040204020203" pitchFamily="34" charset="0"/>
                <a:cs typeface="Lao UI" panose="020B0502040204020203" pitchFamily="34" charset="0"/>
              </a:rPr>
              <a:t>‹#›</a:t>
            </a:fld>
            <a:endParaRPr lang="fr-FR" sz="1200" b="0" dirty="0">
              <a:solidFill>
                <a:schemeClr val="bg1"/>
              </a:solidFill>
              <a:latin typeface="Lao UI" panose="020B0502040204020203" pitchFamily="34" charset="0"/>
              <a:cs typeface="Lao UI" panose="020B0502040204020203" pitchFamily="34" charset="0"/>
            </a:endParaRPr>
          </a:p>
        </p:txBody>
      </p:sp>
      <p:sp>
        <p:nvSpPr>
          <p:cNvPr id="3" name="Espace réservé du contenu 2"/>
          <p:cNvSpPr>
            <a:spLocks noGrp="1"/>
          </p:cNvSpPr>
          <p:nvPr>
            <p:ph idx="1" hasCustomPrompt="1"/>
          </p:nvPr>
        </p:nvSpPr>
        <p:spPr>
          <a:xfrm>
            <a:off x="466725" y="1190625"/>
            <a:ext cx="8229600" cy="4525963"/>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2" name="Line 18"/>
          <p:cNvSpPr>
            <a:spLocks noChangeShapeType="1"/>
          </p:cNvSpPr>
          <p:nvPr userDrawn="1"/>
        </p:nvSpPr>
        <p:spPr bwMode="auto">
          <a:xfrm>
            <a:off x="367393" y="707001"/>
            <a:ext cx="8493351" cy="0"/>
          </a:xfrm>
          <a:prstGeom prst="line">
            <a:avLst/>
          </a:prstGeom>
          <a:noFill/>
          <a:ln w="60325">
            <a:solidFill>
              <a:srgbClr val="FF960A"/>
            </a:solidFill>
            <a:round/>
          </a:ln>
          <a:effectLst/>
        </p:spPr>
        <p:txBody>
          <a:bodyPr/>
          <a:lstStyle/>
          <a:p>
            <a:pPr>
              <a:defRPr/>
            </a:pPr>
            <a:endParaRPr lang="fr-FR" b="0">
              <a:ln w="57150">
                <a:solidFill>
                  <a:schemeClr val="tx1"/>
                </a:solidFill>
              </a:ln>
            </a:endParaRPr>
          </a:p>
        </p:txBody>
      </p:sp>
      <p:sp>
        <p:nvSpPr>
          <p:cNvPr id="6" name="TextBox 5"/>
          <p:cNvSpPr txBox="1"/>
          <p:nvPr userDrawn="1"/>
        </p:nvSpPr>
        <p:spPr>
          <a:xfrm>
            <a:off x="91650" y="6503059"/>
            <a:ext cx="726743" cy="276999"/>
          </a:xfrm>
          <a:prstGeom prst="rect">
            <a:avLst/>
          </a:prstGeom>
          <a:solidFill>
            <a:schemeClr val="accent5">
              <a:lumMod val="50000"/>
            </a:schemeClr>
          </a:solidFill>
        </p:spPr>
        <p:txBody>
          <a:bodyPr wrap="square" rtlCol="0">
            <a:spAutoFit/>
          </a:bodyPr>
          <a:lstStyle/>
          <a:p>
            <a:pPr algn="ctr"/>
            <a:r>
              <a:rPr lang="en-US" sz="1200" b="1" dirty="0" err="1">
                <a:solidFill>
                  <a:schemeClr val="bg1"/>
                </a:solidFill>
                <a:latin typeface="Lao UI" panose="020B0502040204020203" pitchFamily="34" charset="0"/>
                <a:cs typeface="Lao UI" panose="020B0502040204020203" pitchFamily="34" charset="0"/>
              </a:rPr>
              <a:t>AAiT</a:t>
            </a:r>
            <a:endParaRPr lang="en-US" sz="1200" b="1" dirty="0">
              <a:solidFill>
                <a:schemeClr val="bg1"/>
              </a:solidFill>
              <a:latin typeface="Lao UI" panose="020B0502040204020203" pitchFamily="34" charset="0"/>
              <a:cs typeface="Lao UI" panose="020B0502040204020203" pitchFamily="34" charset="0"/>
            </a:endParaRPr>
          </a:p>
        </p:txBody>
      </p:sp>
      <p:sp>
        <p:nvSpPr>
          <p:cNvPr id="7" name="TextBox 6"/>
          <p:cNvSpPr txBox="1"/>
          <p:nvPr userDrawn="1"/>
        </p:nvSpPr>
        <p:spPr>
          <a:xfrm>
            <a:off x="879143" y="6504801"/>
            <a:ext cx="7303349" cy="276999"/>
          </a:xfrm>
          <a:prstGeom prst="rect">
            <a:avLst/>
          </a:prstGeom>
          <a:solidFill>
            <a:schemeClr val="accent5">
              <a:lumMod val="50000"/>
            </a:schemeClr>
          </a:solidFill>
        </p:spPr>
        <p:txBody>
          <a:bodyPr wrap="square" rtlCol="0">
            <a:spAutoFit/>
          </a:bodyPr>
          <a:lstStyle/>
          <a:p>
            <a:r>
              <a:rPr lang="en-US" sz="1200" b="1" kern="1200" dirty="0">
                <a:solidFill>
                  <a:schemeClr val="bg1"/>
                </a:solidFill>
                <a:latin typeface="Lao UI" panose="020B0502040204020203" pitchFamily="34" charset="0"/>
                <a:ea typeface="+mn-ea"/>
                <a:cs typeface="Lao UI" panose="020B0502040204020203" pitchFamily="34" charset="0"/>
              </a:rPr>
              <a:t>                                            Addis Ababa Institute of Technology</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hasCustomPrompt="1"/>
          </p:nvPr>
        </p:nvSpPr>
        <p:spPr>
          <a:xfrm>
            <a:off x="457200" y="274638"/>
            <a:ext cx="8229600" cy="5851525"/>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A5DFC2D-C498-4404-866D-F8EBEA61B6DF}" type="slidenum">
              <a:rPr lang="en-GB"/>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E88A80A-D08A-4B2C-ABF2-9C18DB5BC245}" type="slidenum">
              <a:rPr lang="en-GB"/>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6D2E6A6-24A4-4733-AA1C-8AE2B533F8D5}" type="slidenum">
              <a:rPr lang="en-GB"/>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6E672BB1-262A-411A-AD04-54C29B61417F}"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Diapositive de titre">
    <p:spTree>
      <p:nvGrpSpPr>
        <p:cNvPr id="1" name=""/>
        <p:cNvGrpSpPr/>
        <p:nvPr/>
      </p:nvGrpSpPr>
      <p:grpSpPr>
        <a:xfrm>
          <a:off x="0" y="0"/>
          <a:ext cx="0" cy="0"/>
          <a:chOff x="0" y="0"/>
          <a:chExt cx="0" cy="0"/>
        </a:xfrm>
      </p:grpSpPr>
      <p:sp>
        <p:nvSpPr>
          <p:cNvPr id="2" name="Line 18"/>
          <p:cNvSpPr>
            <a:spLocks noChangeShapeType="1"/>
          </p:cNvSpPr>
          <p:nvPr/>
        </p:nvSpPr>
        <p:spPr bwMode="auto">
          <a:xfrm>
            <a:off x="1116013" y="3441700"/>
            <a:ext cx="7323137" cy="0"/>
          </a:xfrm>
          <a:prstGeom prst="line">
            <a:avLst/>
          </a:prstGeom>
          <a:noFill/>
          <a:ln w="38100">
            <a:solidFill>
              <a:srgbClr val="FF960A"/>
            </a:solidFill>
            <a:round/>
          </a:ln>
          <a:effectLst/>
        </p:spPr>
        <p:txBody>
          <a:bodyPr/>
          <a:lstStyle/>
          <a:p>
            <a:pPr>
              <a:defRPr/>
            </a:pPr>
            <a:endParaRPr lang="fr-FR" b="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97C324D4-4EBB-4DD1-BC49-D6A44BD2E390}" type="slidenum">
              <a:rPr lang="en-GB"/>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0CF473BD-44AA-49A3-A788-69DB0F02958C}" type="slidenum">
              <a:rPr lang="en-GB"/>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D32F4152-6623-4578-AC96-1E78499C5F50}" type="slidenum">
              <a:rPr lang="en-GB"/>
              <a:t>‹#›</a:t>
            </a:fld>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2492FE4-5C02-4BD5-9625-95AC5BAF1356}" type="slidenum">
              <a:rPr lang="en-GB"/>
              <a:t>‹#›</a:t>
            </a:fld>
            <a:endParaRPr lang="en-GB"/>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1ABECD7-5410-4A32-A1BC-666958912F80}" type="slidenum">
              <a:rPr lang="en-GB"/>
              <a:t>‹#›</a:t>
            </a:fld>
            <a:endParaRPr lang="en-GB"/>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3C363AF-F8EA-491B-B667-A340769E2C7B}" type="slidenum">
              <a:rPr lang="en-GB"/>
              <a:t>‹#›</a:t>
            </a:fld>
            <a:endParaRPr lang="en-GB"/>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7F9B484-F345-490D-9C29-7146A6943D4D}" type="slidenum">
              <a:rPr lang="en-GB"/>
              <a:t>‹#›</a:t>
            </a:fld>
            <a:endParaRPr lang="en-GB"/>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56D8282-FE2C-4934-A812-77398FE035A4}" type="slidenum">
              <a:rPr lang="en-GB"/>
              <a:t>‹#›</a:t>
            </a:fld>
            <a:endParaRPr lang="en-GB"/>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7663898-3F7B-4744-9F6D-CBB6DF2953B0}" type="slidenum">
              <a:rPr lang="en-GB"/>
              <a:t>‹#›</a:t>
            </a:fld>
            <a:endParaRPr lang="en-GB"/>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7B322DD-D7EF-4DF4-87D4-A631239F5E26}"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158B2FCA-99A8-44C7-AE5D-182CDEDE8E85}" type="slidenum">
              <a:rPr lang="en-GB"/>
              <a:t>‹#›</a:t>
            </a:fld>
            <a:endParaRPr lang="en-GB"/>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E7F4E6AB-1098-499B-8FDC-494B59187003}" type="slidenum">
              <a:rPr lang="en-GB"/>
              <a:t>‹#›</a:t>
            </a:fld>
            <a:endParaRPr lang="en-GB"/>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BCBDAF42-342B-4BC9-AB66-456C433DF1E5}" type="slidenum">
              <a:rPr lang="en-GB"/>
              <a:t>‹#›</a:t>
            </a:fld>
            <a:endParaRPr lang="en-GB"/>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EF2B1CA5-CD7B-47A0-86FD-C0D61D048DE4}" type="slidenum">
              <a:rPr lang="en-GB"/>
              <a:t>‹#›</a:t>
            </a:fld>
            <a:endParaRPr lang="en-GB"/>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03FC7BB-A649-4676-8D4B-2CD8C3DD7754}" type="slidenum">
              <a:rPr lang="en-GB"/>
              <a:t>‹#›</a:t>
            </a:fld>
            <a:endParaRPr lang="en-GB"/>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D628451-5346-4B09-B79F-ED21A931C117}" type="slidenum">
              <a:rPr lang="en-GB"/>
              <a:t>‹#›</a:t>
            </a:fld>
            <a:endParaRPr lang="en-GB"/>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7CA90C1-F20D-4321-BDBF-2991E879D5CC}" type="slidenum">
              <a:rPr lang="en-GB"/>
              <a:t>‹#›</a:t>
            </a:fld>
            <a:endParaRPr lang="en-GB"/>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2643383-F9BC-4CEC-BA4F-D7C42A21DC15}" type="slidenum">
              <a:rPr lang="en-GB"/>
              <a:t>‹#›</a:t>
            </a:fld>
            <a:endParaRPr lang="en-GB"/>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B8D508-E1C2-4643-81D9-41B767AF1351}"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a:prstGeom prst="rect">
            <a:avLst/>
          </a:prstGeo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hasCustomPrompt="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contenu 2"/>
          <p:cNvSpPr>
            <a:spLocks noGrp="1"/>
          </p:cNvSpPr>
          <p:nvPr>
            <p:ph idx="1" hasCustomPrompt="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2A59357B-9E7B-43DA-B995-F9D71CB50F62}" type="slidenum">
              <a:rPr lang="en-US"/>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2C9ED000-8841-416F-ADCE-B5149A17D564}" type="slidenum">
              <a:rPr lang="en-US"/>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contenu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1F146EE9-E5ED-4C50-B181-1BE1EA912510}" type="slidenum">
              <a:rPr lang="en-US"/>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a:t>Cliquez pour modifier le style du titre</a:t>
            </a:r>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2ADB09D0-0941-4917-A9CB-55B8021C7FED}" type="slidenum">
              <a:rPr lang="en-US"/>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59F875A7-6921-48A0-83A2-D1BF52CF1314}" type="slidenum">
              <a:rPr lang="en-US"/>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8C5E3187-D7F4-4D4E-A6F2-56C443B50DB0}" type="slidenum">
              <a:rPr lang="en-US"/>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C1E476FA-EE52-42B0-8B01-41BA3343282B}" type="slidenum">
              <a:rPr lang="en-US"/>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58CB9F1A-5771-445F-8E5D-A425793B53C5}" type="slidenum">
              <a:rPr lang="en-US"/>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texte vertical 2"/>
          <p:cNvSpPr>
            <a:spLocks noGrp="1"/>
          </p:cNvSpPr>
          <p:nvPr>
            <p:ph type="body" orient="vert" idx="1" hasCustomPrompt="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22706D12-D669-41F7-9ACA-9735270B6FC1}" type="slidenum">
              <a:rPr lang="en-US"/>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84D75F5-BB15-4EB4-8C60-69C06C9FFC79}"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sz="half" idx="1" hasCustomPrompt="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hasCustomPrompt="1"/>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6A4B2E5-2CCA-406A-B52B-A64EFFDBA18E}" type="slidenum">
              <a:rPr lang="en-US"/>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contenu 2"/>
          <p:cNvSpPr>
            <a:spLocks noGrp="1"/>
          </p:cNvSpPr>
          <p:nvPr>
            <p:ph idx="1" hasCustomPrompt="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140275A-2DE7-4E7B-8AF3-6C91C4F55AB8}" type="slidenum">
              <a:rPr lang="en-US"/>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7836A09-C32A-436D-9343-393E8579BAAC}" type="slidenum">
              <a:rPr lang="en-US"/>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contenu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F79594EE-3917-46C1-A411-30C3EF032E78}" type="slidenum">
              <a:rPr lang="en-US"/>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lang="fr-FR"/>
              <a:t>Cliquez pour modifier le style du titre</a:t>
            </a:r>
          </a:p>
        </p:txBody>
      </p:sp>
      <p:sp>
        <p:nvSpPr>
          <p:cNvPr id="3" name="Espace réservé du texte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F3AF6068-66D6-4612-951B-E004A2708E66}" type="slidenum">
              <a:rPr lang="en-US"/>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058036BD-2B63-467E-A18F-ADB36ACE2282}" type="slidenum">
              <a:rPr lang="en-US"/>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ADF5AB36-D333-4AB9-BC7E-8E2A5385C5F3}" type="slidenum">
              <a:rPr lang="en-US"/>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EEB8CB0B-E1DB-4BE4-A65A-82D8C474F703}" type="slidenum">
              <a:rPr lang="en-US"/>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8CE2BC73-4556-4A60-A656-4C6987172A54}" type="slidenum">
              <a:rPr lang="en-US"/>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fr-FR"/>
              <a:t>Cliquez pour modifier le style du titre</a:t>
            </a:r>
          </a:p>
        </p:txBody>
      </p:sp>
      <p:sp>
        <p:nvSpPr>
          <p:cNvPr id="3" name="Espace réservé du texte vertical 2"/>
          <p:cNvSpPr>
            <a:spLocks noGrp="1"/>
          </p:cNvSpPr>
          <p:nvPr>
            <p:ph type="body" orient="vert" idx="1" hasCustomPrompt="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05F0007-8B8C-47E1-8A43-475F15294F0A}"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4638"/>
            <a:ext cx="8229600" cy="1143000"/>
          </a:xfrm>
          <a:prstGeom prst="rect">
            <a:avLst/>
          </a:prstGeom>
        </p:spPr>
        <p:txBody>
          <a:bodyPr/>
          <a:lstStyle>
            <a:lvl1pPr>
              <a:defRPr/>
            </a:lvl1pPr>
          </a:lstStyle>
          <a:p>
            <a:r>
              <a:rPr lang="fr-FR"/>
              <a:t>Cliquez pour modifier le style du titre</a:t>
            </a:r>
          </a:p>
        </p:txBody>
      </p:sp>
      <p:sp>
        <p:nvSpPr>
          <p:cNvPr id="3" name="Espace réservé du texte 2"/>
          <p:cNvSpPr>
            <a:spLocks noGrp="1"/>
          </p:cNvSpPr>
          <p:nvPr>
            <p:ph type="body" idx="1" hasCustomPrompt="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hasCustomPrompt="1"/>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hasCustomPrompt="1"/>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hasCustomPrompt="1"/>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hasCustomPrompt="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973F8A9F-1D8B-4725-842C-D14708C5C524}" type="slidenum">
              <a:rPr lang="en-US"/>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b="0">
              <a:solidFill>
                <a:prstClr val="white"/>
              </a:solidFill>
            </a:endParaRPr>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3F3548CF-EEEA-45C2-A5A8-FD8DD651C719}" type="datetime1">
              <a:rPr lang="en-US">
                <a:solidFill>
                  <a:srgbClr val="696464"/>
                </a:solidFill>
              </a:rPr>
              <a:pPr>
                <a:defRPr/>
              </a:pPr>
              <a:t>4/23/2020</a:t>
            </a:fld>
            <a:endParaRPr lang="en-US">
              <a:solidFill>
                <a:srgbClr val="696464"/>
              </a:solidFill>
            </a:endParaRPr>
          </a:p>
        </p:txBody>
      </p:sp>
      <p:sp>
        <p:nvSpPr>
          <p:cNvPr id="12" name="Footer Placeholder 16"/>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13" name="Slide Number Placeholder 28"/>
          <p:cNvSpPr>
            <a:spLocks noGrp="1"/>
          </p:cNvSpPr>
          <p:nvPr>
            <p:ph type="sldNum" sz="quarter" idx="12"/>
          </p:nvPr>
        </p:nvSpPr>
        <p:spPr/>
        <p:txBody>
          <a:bodyPr/>
          <a:lstStyle>
            <a:lvl1pPr>
              <a:defRPr/>
            </a:lvl1pPr>
          </a:lstStyle>
          <a:p>
            <a:pPr>
              <a:defRPr/>
            </a:pPr>
            <a:fld id="{F27EA6B1-97DE-42C9-A7AA-ADC2677863AD}" type="slidenum">
              <a:rPr lang="en-US" altLang="en-US"/>
              <a:pPr>
                <a:defRPr/>
              </a:pPr>
              <a:t>‹#›</a:t>
            </a:fld>
            <a:endParaRPr lang="en-US" altLang="en-US"/>
          </a:p>
        </p:txBody>
      </p:sp>
    </p:spTree>
    <p:extLst>
      <p:ext uri="{BB962C8B-B14F-4D97-AF65-F5344CB8AC3E}">
        <p14:creationId xmlns:p14="http://schemas.microsoft.com/office/powerpoint/2010/main" val="2860245899"/>
      </p:ext>
    </p:extLst>
  </p:cSld>
  <p:clrMapOvr>
    <a:overrideClrMapping bg1="lt1" tx1="dk1" bg2="lt2" tx2="dk2" accent1="accent1" accent2="accent2" accent3="accent3" accent4="accent4" accent5="accent5" accent6="accent6" hlink="hlink" folHlink="folHlink"/>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89AAF1F-9D1F-4530-B77D-368FC577E8E0}" type="datetime1">
              <a:rPr lang="en-US">
                <a:solidFill>
                  <a:srgbClr val="696464"/>
                </a:solidFill>
              </a:rPr>
              <a:pPr>
                <a:defRPr/>
              </a:pPr>
              <a:t>4/23/2020</a:t>
            </a:fld>
            <a:endParaRPr lang="en-US">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6" name="Slide Number Placeholder 22"/>
          <p:cNvSpPr>
            <a:spLocks noGrp="1"/>
          </p:cNvSpPr>
          <p:nvPr>
            <p:ph type="sldNum" sz="quarter" idx="12"/>
          </p:nvPr>
        </p:nvSpPr>
        <p:spPr/>
        <p:txBody>
          <a:bodyPr/>
          <a:lstStyle>
            <a:lvl1pPr>
              <a:defRPr/>
            </a:lvl1pPr>
          </a:lstStyle>
          <a:p>
            <a:pPr>
              <a:defRPr/>
            </a:pPr>
            <a:fld id="{989B8CA0-BA8C-4DF4-AA1E-D0F52A476ADB}" type="slidenum">
              <a:rPr lang="en-US" altLang="en-US"/>
              <a:pPr>
                <a:defRPr/>
              </a:pPr>
              <a:t>‹#›</a:t>
            </a:fld>
            <a:endParaRPr lang="en-US" altLang="en-US"/>
          </a:p>
        </p:txBody>
      </p:sp>
    </p:spTree>
    <p:extLst>
      <p:ext uri="{BB962C8B-B14F-4D97-AF65-F5344CB8AC3E}">
        <p14:creationId xmlns:p14="http://schemas.microsoft.com/office/powerpoint/2010/main" val="176875719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b="0">
              <a:solidFill>
                <a:prstClr val="white"/>
              </a:solidFill>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0066AE26-EA6C-4F3B-8033-649355CB7E5A}" type="datetime1">
              <a:rPr lang="en-US">
                <a:solidFill>
                  <a:srgbClr val="696464"/>
                </a:solidFill>
              </a:rPr>
              <a:pPr>
                <a:defRPr/>
              </a:pPr>
              <a:t>4/23/2020</a:t>
            </a:fld>
            <a:endParaRPr lang="en-US">
              <a:solidFill>
                <a:srgbClr val="696464"/>
              </a:solidFill>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r>
              <a:rPr lang="en-US">
                <a:solidFill>
                  <a:srgbClr val="696464"/>
                </a:solidFill>
              </a:rPr>
              <a:t>Statistics for Managers Using Microsoft Excel, 5e © 2008 Pearson Prentice-Hall, Inc. </a:t>
            </a: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D4A4981A-3E0C-42B5-95E1-D65E6068EEA5}" type="slidenum">
              <a:rPr lang="en-US" altLang="en-US"/>
              <a:pPr>
                <a:defRPr/>
              </a:pPr>
              <a:t>‹#›</a:t>
            </a:fld>
            <a:endParaRPr lang="en-US" altLang="en-US"/>
          </a:p>
        </p:txBody>
      </p:sp>
    </p:spTree>
    <p:extLst>
      <p:ext uri="{BB962C8B-B14F-4D97-AF65-F5344CB8AC3E}">
        <p14:creationId xmlns:p14="http://schemas.microsoft.com/office/powerpoint/2010/main" val="301102345"/>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6253BED4-9595-48CE-9A98-A818D3FFF944}" type="datetime1">
              <a:rPr lang="en-US">
                <a:solidFill>
                  <a:srgbClr val="696464"/>
                </a:solidFill>
              </a:rPr>
              <a:pPr>
                <a:defRPr/>
              </a:pPr>
              <a:t>4/23/2020</a:t>
            </a:fld>
            <a:endParaRPr lang="en-US">
              <a:solidFill>
                <a:srgbClr val="696464"/>
              </a:solidFill>
            </a:endParaRPr>
          </a:p>
        </p:txBody>
      </p:sp>
      <p:sp>
        <p:nvSpPr>
          <p:cNvPr id="6"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7" name="Slide Number Placeholder 22"/>
          <p:cNvSpPr>
            <a:spLocks noGrp="1"/>
          </p:cNvSpPr>
          <p:nvPr>
            <p:ph type="sldNum" sz="quarter" idx="12"/>
          </p:nvPr>
        </p:nvSpPr>
        <p:spPr/>
        <p:txBody>
          <a:bodyPr/>
          <a:lstStyle>
            <a:lvl1pPr>
              <a:defRPr/>
            </a:lvl1pPr>
          </a:lstStyle>
          <a:p>
            <a:pPr>
              <a:defRPr/>
            </a:pPr>
            <a:fld id="{4499ED1E-042C-425A-A155-CBA91EDE8D54}" type="slidenum">
              <a:rPr lang="en-US" altLang="en-US"/>
              <a:pPr>
                <a:defRPr/>
              </a:pPr>
              <a:t>‹#›</a:t>
            </a:fld>
            <a:endParaRPr lang="en-US" altLang="en-US"/>
          </a:p>
        </p:txBody>
      </p:sp>
    </p:spTree>
    <p:extLst>
      <p:ext uri="{BB962C8B-B14F-4D97-AF65-F5344CB8AC3E}">
        <p14:creationId xmlns:p14="http://schemas.microsoft.com/office/powerpoint/2010/main" val="136437168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79FE62AC-C88E-48CB-9404-5A292B50406E}" type="datetime1">
              <a:rPr lang="en-US">
                <a:solidFill>
                  <a:srgbClr val="696464"/>
                </a:solidFill>
              </a:rPr>
              <a:pPr>
                <a:defRPr/>
              </a:pPr>
              <a:t>4/23/2020</a:t>
            </a:fld>
            <a:endParaRPr lang="en-US">
              <a:solidFill>
                <a:srgbClr val="696464"/>
              </a:solidFill>
            </a:endParaRPr>
          </a:p>
        </p:txBody>
      </p:sp>
      <p:sp>
        <p:nvSpPr>
          <p:cNvPr id="8"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9" name="Slide Number Placeholder 22"/>
          <p:cNvSpPr>
            <a:spLocks noGrp="1"/>
          </p:cNvSpPr>
          <p:nvPr>
            <p:ph type="sldNum" sz="quarter" idx="12"/>
          </p:nvPr>
        </p:nvSpPr>
        <p:spPr/>
        <p:txBody>
          <a:bodyPr/>
          <a:lstStyle>
            <a:lvl1pPr>
              <a:defRPr/>
            </a:lvl1pPr>
          </a:lstStyle>
          <a:p>
            <a:pPr>
              <a:defRPr/>
            </a:pPr>
            <a:fld id="{76174CDB-FA99-4F84-B46A-95EEC723723D}" type="slidenum">
              <a:rPr lang="en-US" altLang="en-US"/>
              <a:pPr>
                <a:defRPr/>
              </a:pPr>
              <a:t>‹#›</a:t>
            </a:fld>
            <a:endParaRPr lang="en-US" altLang="en-US"/>
          </a:p>
        </p:txBody>
      </p:sp>
    </p:spTree>
    <p:extLst>
      <p:ext uri="{BB962C8B-B14F-4D97-AF65-F5344CB8AC3E}">
        <p14:creationId xmlns:p14="http://schemas.microsoft.com/office/powerpoint/2010/main" val="210423452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887F1CF4-2585-4628-AB98-AF9D109B4F57}" type="datetime1">
              <a:rPr lang="en-US">
                <a:solidFill>
                  <a:srgbClr val="696464"/>
                </a:solidFill>
              </a:rPr>
              <a:pPr>
                <a:defRPr/>
              </a:pPr>
              <a:t>4/23/2020</a:t>
            </a:fld>
            <a:endParaRPr lang="en-US">
              <a:solidFill>
                <a:srgbClr val="696464"/>
              </a:solidFill>
            </a:endParaRPr>
          </a:p>
        </p:txBody>
      </p:sp>
      <p:sp>
        <p:nvSpPr>
          <p:cNvPr id="4"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5" name="Slide Number Placeholder 22"/>
          <p:cNvSpPr>
            <a:spLocks noGrp="1"/>
          </p:cNvSpPr>
          <p:nvPr>
            <p:ph type="sldNum" sz="quarter" idx="12"/>
          </p:nvPr>
        </p:nvSpPr>
        <p:spPr/>
        <p:txBody>
          <a:bodyPr/>
          <a:lstStyle>
            <a:lvl1pPr>
              <a:defRPr/>
            </a:lvl1pPr>
          </a:lstStyle>
          <a:p>
            <a:pPr>
              <a:defRPr/>
            </a:pPr>
            <a:fld id="{CC74A543-463C-43D5-871C-51F4261084B9}" type="slidenum">
              <a:rPr lang="en-US" altLang="en-US"/>
              <a:pPr>
                <a:defRPr/>
              </a:pPr>
              <a:t>‹#›</a:t>
            </a:fld>
            <a:endParaRPr lang="en-US" altLang="en-US"/>
          </a:p>
        </p:txBody>
      </p:sp>
    </p:spTree>
    <p:extLst>
      <p:ext uri="{BB962C8B-B14F-4D97-AF65-F5344CB8AC3E}">
        <p14:creationId xmlns:p14="http://schemas.microsoft.com/office/powerpoint/2010/main" val="353973777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133535C7-370B-4A16-885A-066EE5199F24}" type="datetime1">
              <a:rPr lang="en-US">
                <a:solidFill>
                  <a:srgbClr val="696464"/>
                </a:solidFill>
              </a:rPr>
              <a:pPr>
                <a:defRPr/>
              </a:pPr>
              <a:t>4/23/2020</a:t>
            </a:fld>
            <a:endParaRPr lang="en-US">
              <a:solidFill>
                <a:srgbClr val="696464"/>
              </a:solidFill>
            </a:endParaRPr>
          </a:p>
        </p:txBody>
      </p:sp>
      <p:sp>
        <p:nvSpPr>
          <p:cNvPr id="3"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4" name="Slide Number Placeholder 22"/>
          <p:cNvSpPr>
            <a:spLocks noGrp="1"/>
          </p:cNvSpPr>
          <p:nvPr>
            <p:ph type="sldNum" sz="quarter" idx="12"/>
          </p:nvPr>
        </p:nvSpPr>
        <p:spPr/>
        <p:txBody>
          <a:bodyPr/>
          <a:lstStyle>
            <a:lvl1pPr>
              <a:defRPr/>
            </a:lvl1pPr>
          </a:lstStyle>
          <a:p>
            <a:pPr>
              <a:defRPr/>
            </a:pPr>
            <a:fld id="{B2A33BAB-469B-4938-8D70-1BBF2BA3DB08}" type="slidenum">
              <a:rPr lang="en-US" altLang="en-US"/>
              <a:pPr>
                <a:defRPr/>
              </a:pPr>
              <a:t>‹#›</a:t>
            </a:fld>
            <a:endParaRPr lang="en-US" altLang="en-US"/>
          </a:p>
        </p:txBody>
      </p:sp>
    </p:spTree>
    <p:extLst>
      <p:ext uri="{BB962C8B-B14F-4D97-AF65-F5344CB8AC3E}">
        <p14:creationId xmlns:p14="http://schemas.microsoft.com/office/powerpoint/2010/main" val="388972070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1356BA99-A81A-412D-AF62-80ADA72D9C0A}" type="datetime1">
              <a:rPr lang="en-US">
                <a:solidFill>
                  <a:srgbClr val="696464"/>
                </a:solidFill>
              </a:rPr>
              <a:pPr>
                <a:defRPr/>
              </a:pPr>
              <a:t>4/23/2020</a:t>
            </a:fld>
            <a:endParaRPr lang="en-US">
              <a:solidFill>
                <a:srgbClr val="696464"/>
              </a:solidFill>
            </a:endParaRPr>
          </a:p>
        </p:txBody>
      </p:sp>
      <p:sp>
        <p:nvSpPr>
          <p:cNvPr id="8" name="Footer Placeholder 5"/>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9" name="Slide Number Placeholder 6"/>
          <p:cNvSpPr>
            <a:spLocks noGrp="1"/>
          </p:cNvSpPr>
          <p:nvPr>
            <p:ph type="sldNum" sz="quarter" idx="12"/>
          </p:nvPr>
        </p:nvSpPr>
        <p:spPr/>
        <p:txBody>
          <a:bodyPr/>
          <a:lstStyle>
            <a:lvl1pPr>
              <a:defRPr/>
            </a:lvl1pPr>
          </a:lstStyle>
          <a:p>
            <a:pPr>
              <a:defRPr/>
            </a:pPr>
            <a:fld id="{1A1CC6FF-9CB6-4F8F-9924-829067C15250}" type="slidenum">
              <a:rPr lang="en-US" altLang="en-US"/>
              <a:pPr>
                <a:defRPr/>
              </a:pPr>
              <a:t>‹#›</a:t>
            </a:fld>
            <a:endParaRPr lang="en-US" altLang="en-US"/>
          </a:p>
        </p:txBody>
      </p:sp>
    </p:spTree>
    <p:extLst>
      <p:ext uri="{BB962C8B-B14F-4D97-AF65-F5344CB8AC3E}">
        <p14:creationId xmlns:p14="http://schemas.microsoft.com/office/powerpoint/2010/main" val="350665329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80EB92D3-2AFE-4405-93F4-6E193DA38A97}" type="datetime1">
              <a:rPr lang="en-US">
                <a:solidFill>
                  <a:srgbClr val="696464"/>
                </a:solidFill>
              </a:rPr>
              <a:pPr>
                <a:defRPr/>
              </a:pPr>
              <a:t>4/23/2020</a:t>
            </a:fld>
            <a:endParaRPr lang="en-US">
              <a:solidFill>
                <a:srgbClr val="696464"/>
              </a:solidFill>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r>
              <a:rPr lang="en-US">
                <a:solidFill>
                  <a:srgbClr val="696464"/>
                </a:solidFill>
              </a:rPr>
              <a:t>Statistics for Managers Using Microsoft Excel, 5e © 2008 Pearson Prentice-Hall, Inc. </a:t>
            </a: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BCC11CDA-9F84-4E98-98E1-90DDB7EC34A6}" type="slidenum">
              <a:rPr lang="en-US" altLang="en-US"/>
              <a:pPr>
                <a:defRPr/>
              </a:pPr>
              <a:t>‹#›</a:t>
            </a:fld>
            <a:endParaRPr lang="en-US" altLang="en-US"/>
          </a:p>
        </p:txBody>
      </p:sp>
    </p:spTree>
    <p:extLst>
      <p:ext uri="{BB962C8B-B14F-4D97-AF65-F5344CB8AC3E}">
        <p14:creationId xmlns:p14="http://schemas.microsoft.com/office/powerpoint/2010/main" val="3699908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4638"/>
            <a:ext cx="8229600" cy="1143000"/>
          </a:xfrm>
          <a:prstGeom prst="rect">
            <a:avLst/>
          </a:prstGeom>
        </p:spPr>
        <p:txBody>
          <a:bodyPr/>
          <a:lstStyle/>
          <a:p>
            <a:r>
              <a:rPr lang="fr-FR"/>
              <a:t>Cliquez pour modifier le style du titre</a:t>
            </a: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9DBFAA16-F3C4-4B31-84A5-D70FA9E72A67}" type="datetime1">
              <a:rPr lang="en-US">
                <a:solidFill>
                  <a:srgbClr val="696464"/>
                </a:solidFill>
              </a:rPr>
              <a:pPr>
                <a:defRPr/>
              </a:pPr>
              <a:t>4/23/2020</a:t>
            </a:fld>
            <a:endParaRPr lang="en-US">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6" name="Slide Number Placeholder 22"/>
          <p:cNvSpPr>
            <a:spLocks noGrp="1"/>
          </p:cNvSpPr>
          <p:nvPr>
            <p:ph type="sldNum" sz="quarter" idx="12"/>
          </p:nvPr>
        </p:nvSpPr>
        <p:spPr/>
        <p:txBody>
          <a:bodyPr/>
          <a:lstStyle>
            <a:lvl1pPr>
              <a:defRPr/>
            </a:lvl1pPr>
          </a:lstStyle>
          <a:p>
            <a:pPr>
              <a:defRPr/>
            </a:pPr>
            <a:fld id="{339669B2-0E4D-4A7D-A410-072509DB87D3}" type="slidenum">
              <a:rPr lang="en-US" altLang="en-US"/>
              <a:pPr>
                <a:defRPr/>
              </a:pPr>
              <a:t>‹#›</a:t>
            </a:fld>
            <a:endParaRPr lang="en-US" altLang="en-US"/>
          </a:p>
        </p:txBody>
      </p:sp>
    </p:spTree>
    <p:extLst>
      <p:ext uri="{BB962C8B-B14F-4D97-AF65-F5344CB8AC3E}">
        <p14:creationId xmlns:p14="http://schemas.microsoft.com/office/powerpoint/2010/main" val="428390707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A2C2EBB2-CE98-47A3-9A00-BF7C98351D2B}" type="datetime1">
              <a:rPr lang="en-US">
                <a:solidFill>
                  <a:srgbClr val="696464"/>
                </a:solidFill>
              </a:rPr>
              <a:pPr>
                <a:defRPr/>
              </a:pPr>
              <a:t>4/23/2020</a:t>
            </a:fld>
            <a:endParaRPr lang="en-US">
              <a:solidFill>
                <a:srgbClr val="696464"/>
              </a:solidFill>
            </a:endParaRPr>
          </a:p>
        </p:txBody>
      </p:sp>
      <p:sp>
        <p:nvSpPr>
          <p:cNvPr id="5" name="Footer Placeholder 2"/>
          <p:cNvSpPr>
            <a:spLocks noGrp="1"/>
          </p:cNvSpPr>
          <p:nvPr>
            <p:ph type="ftr" sz="quarter" idx="11"/>
          </p:nvPr>
        </p:nvSpPr>
        <p:spPr/>
        <p:txBody>
          <a:bodyPr/>
          <a:lstStyle>
            <a:lvl1pPr>
              <a:defRPr/>
            </a:lvl1pPr>
          </a:lstStyle>
          <a:p>
            <a:pPr>
              <a:defRPr/>
            </a:pPr>
            <a:r>
              <a:rPr lang="en-US">
                <a:solidFill>
                  <a:srgbClr val="696464"/>
                </a:solidFill>
              </a:rPr>
              <a:t>Statistics for Managers Using Microsoft Excel, 5e © 2008 Pearson Prentice-Hall, Inc. </a:t>
            </a:r>
          </a:p>
        </p:txBody>
      </p:sp>
      <p:sp>
        <p:nvSpPr>
          <p:cNvPr id="6" name="Slide Number Placeholder 22"/>
          <p:cNvSpPr>
            <a:spLocks noGrp="1"/>
          </p:cNvSpPr>
          <p:nvPr>
            <p:ph type="sldNum" sz="quarter" idx="12"/>
          </p:nvPr>
        </p:nvSpPr>
        <p:spPr/>
        <p:txBody>
          <a:bodyPr/>
          <a:lstStyle>
            <a:lvl1pPr>
              <a:defRPr/>
            </a:lvl1pPr>
          </a:lstStyle>
          <a:p>
            <a:pPr>
              <a:defRPr/>
            </a:pPr>
            <a:fld id="{E09E6F2D-DB10-4911-83D8-DF9E3CF953E6}" type="slidenum">
              <a:rPr lang="en-US" altLang="en-US"/>
              <a:pPr>
                <a:defRPr/>
              </a:pPr>
              <a:t>‹#›</a:t>
            </a:fld>
            <a:endParaRPr lang="en-US" altLang="en-US"/>
          </a:p>
        </p:txBody>
      </p:sp>
    </p:spTree>
    <p:extLst>
      <p:ext uri="{BB962C8B-B14F-4D97-AF65-F5344CB8AC3E}">
        <p14:creationId xmlns:p14="http://schemas.microsoft.com/office/powerpoint/2010/main" val="3953973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273050"/>
            <a:ext cx="3008313" cy="1162050"/>
          </a:xfrm>
          <a:prstGeom prst="rect">
            <a:avLst/>
          </a:prstGeo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hasCustomPrompt="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hasCustomPrompt="1"/>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theme" Target="../theme/theme3.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7.xml"/><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theme" Target="../theme/theme5.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0" Type="http://schemas.openxmlformats.org/officeDocument/2006/relationships/slideLayout" Target="../slideLayouts/slideLayout59.xml"/><Relationship Id="rId4" Type="http://schemas.openxmlformats.org/officeDocument/2006/relationships/slideLayout" Target="../slideLayouts/slideLayout53.xml"/><Relationship Id="rId9" Type="http://schemas.openxmlformats.org/officeDocument/2006/relationships/slideLayout" Target="../slideLayouts/slideLayout5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theme" Target="../theme/theme6.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ext Box 41"/>
          <p:cNvSpPr txBox="1">
            <a:spLocks noChangeArrowheads="1"/>
          </p:cNvSpPr>
          <p:nvPr/>
        </p:nvSpPr>
        <p:spPr bwMode="auto">
          <a:xfrm>
            <a:off x="8766175" y="6580188"/>
            <a:ext cx="400050" cy="304800"/>
          </a:xfrm>
          <a:prstGeom prst="rect">
            <a:avLst/>
          </a:prstGeom>
          <a:noFill/>
          <a:ln w="9525">
            <a:noFill/>
            <a:miter lim="800000"/>
          </a:ln>
          <a:effectLst/>
        </p:spPr>
        <p:txBody>
          <a:bodyPr wrap="none">
            <a:spAutoFit/>
          </a:bodyPr>
          <a:lstStyle/>
          <a:p>
            <a:pPr>
              <a:defRPr/>
            </a:pPr>
            <a:fld id="{91EA005C-023F-4529-8684-E4A052D866AF}" type="slidenum">
              <a:rPr lang="fr-FR" sz="1400" b="0">
                <a:solidFill>
                  <a:srgbClr val="0A3250"/>
                </a:solidFill>
              </a:rPr>
              <a:t>‹#›</a:t>
            </a:fld>
            <a:endParaRPr lang="fr-FR" sz="1400" b="0" dirty="0">
              <a:solidFill>
                <a:srgbClr val="0A3250"/>
              </a:solidFill>
            </a:endParaRPr>
          </a:p>
        </p:txBody>
      </p:sp>
      <p:pic>
        <p:nvPicPr>
          <p:cNvPr id="1027" name="Picture 16" descr="logo06-ptt"/>
          <p:cNvPicPr>
            <a:picLocks noChangeAspect="1" noChangeArrowheads="1"/>
          </p:cNvPicPr>
          <p:nvPr/>
        </p:nvPicPr>
        <p:blipFill>
          <a:blip r:embed="rId17" cstate="print"/>
          <a:srcRect/>
          <a:stretch>
            <a:fillRect/>
          </a:stretch>
        </p:blipFill>
        <p:spPr bwMode="auto">
          <a:xfrm>
            <a:off x="41275" y="39688"/>
            <a:ext cx="1519238" cy="703262"/>
          </a:xfrm>
          <a:prstGeom prst="rect">
            <a:avLst/>
          </a:prstGeom>
          <a:noFill/>
          <a:ln w="9525">
            <a:noFill/>
            <a:miter lim="800000"/>
            <a:headEnd/>
            <a:tailEnd/>
          </a:ln>
        </p:spPr>
      </p:pic>
      <p:sp>
        <p:nvSpPr>
          <p:cNvPr id="15" name="Line 17"/>
          <p:cNvSpPr>
            <a:spLocks noChangeShapeType="1"/>
          </p:cNvSpPr>
          <p:nvPr/>
        </p:nvSpPr>
        <p:spPr bwMode="auto">
          <a:xfrm flipV="1">
            <a:off x="1657350" y="650875"/>
            <a:ext cx="7369175" cy="20638"/>
          </a:xfrm>
          <a:prstGeom prst="line">
            <a:avLst/>
          </a:prstGeom>
          <a:noFill/>
          <a:ln w="28575">
            <a:solidFill>
              <a:srgbClr val="FF960A"/>
            </a:solidFill>
            <a:round/>
          </a:ln>
        </p:spPr>
        <p:txBody>
          <a:bodyPr/>
          <a:lstStyle/>
          <a:p>
            <a:pPr>
              <a:defRPr/>
            </a:pPr>
            <a:endParaRPr lang="fr-FR"/>
          </a:p>
        </p:txBody>
      </p:sp>
      <p:sp>
        <p:nvSpPr>
          <p:cNvPr id="7" name="Rectangle 35"/>
          <p:cNvSpPr>
            <a:spLocks noChangeArrowheads="1"/>
          </p:cNvSpPr>
          <p:nvPr/>
        </p:nvSpPr>
        <p:spPr bwMode="auto">
          <a:xfrm>
            <a:off x="0" y="6410325"/>
            <a:ext cx="9144000" cy="447675"/>
          </a:xfrm>
          <a:prstGeom prst="rect">
            <a:avLst/>
          </a:prstGeom>
          <a:gradFill rotWithShape="0">
            <a:gsLst>
              <a:gs pos="0">
                <a:srgbClr val="F18E00">
                  <a:gamma/>
                  <a:tint val="0"/>
                  <a:invGamma/>
                </a:srgbClr>
              </a:gs>
              <a:gs pos="100000">
                <a:srgbClr val="F18E00"/>
              </a:gs>
            </a:gsLst>
            <a:lin ang="5400000" scaled="1"/>
          </a:gradFill>
          <a:ln w="9525">
            <a:noFill/>
            <a:miter lim="800000"/>
          </a:ln>
          <a:effectLst/>
        </p:spPr>
        <p:txBody>
          <a:bodyPr wrap="none" anchor="ctr"/>
          <a:lstStyle/>
          <a:p>
            <a:pPr algn="ctr">
              <a:defRPr/>
            </a:pPr>
            <a:endParaRPr lang="fr-FR" b="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sldNum="0" hdr="0" ftr="0" dt="0"/>
  <p:txStyles>
    <p:titleStyle>
      <a:lvl1pPr algn="l" rtl="0" eaLnBrk="0" fontAlgn="base" hangingPunct="0">
        <a:spcBef>
          <a:spcPct val="0"/>
        </a:spcBef>
        <a:spcAft>
          <a:spcPct val="0"/>
        </a:spcAft>
        <a:defRPr sz="3600" b="1">
          <a:solidFill>
            <a:srgbClr val="0A3250"/>
          </a:solidFill>
          <a:latin typeface="+mj-lt"/>
          <a:ea typeface="+mj-ea"/>
          <a:cs typeface="+mj-cs"/>
        </a:defRPr>
      </a:lvl1pPr>
      <a:lvl2pPr algn="l" rtl="0" eaLnBrk="0" fontAlgn="base" hangingPunct="0">
        <a:spcBef>
          <a:spcPct val="0"/>
        </a:spcBef>
        <a:spcAft>
          <a:spcPct val="0"/>
        </a:spcAft>
        <a:defRPr sz="3600" b="1">
          <a:solidFill>
            <a:srgbClr val="0A3250"/>
          </a:solidFill>
          <a:latin typeface="Century Gothic" panose="020B0502020202020204" pitchFamily="34" charset="0"/>
        </a:defRPr>
      </a:lvl2pPr>
      <a:lvl3pPr algn="l" rtl="0" eaLnBrk="0" fontAlgn="base" hangingPunct="0">
        <a:spcBef>
          <a:spcPct val="0"/>
        </a:spcBef>
        <a:spcAft>
          <a:spcPct val="0"/>
        </a:spcAft>
        <a:defRPr sz="3600" b="1">
          <a:solidFill>
            <a:srgbClr val="0A3250"/>
          </a:solidFill>
          <a:latin typeface="Century Gothic" panose="020B0502020202020204" pitchFamily="34" charset="0"/>
        </a:defRPr>
      </a:lvl3pPr>
      <a:lvl4pPr algn="l" rtl="0" eaLnBrk="0" fontAlgn="base" hangingPunct="0">
        <a:spcBef>
          <a:spcPct val="0"/>
        </a:spcBef>
        <a:spcAft>
          <a:spcPct val="0"/>
        </a:spcAft>
        <a:defRPr sz="3600" b="1">
          <a:solidFill>
            <a:srgbClr val="0A3250"/>
          </a:solidFill>
          <a:latin typeface="Century Gothic" panose="020B0502020202020204" pitchFamily="34" charset="0"/>
        </a:defRPr>
      </a:lvl4pPr>
      <a:lvl5pPr algn="l" rtl="0" eaLnBrk="0" fontAlgn="base" hangingPunct="0">
        <a:spcBef>
          <a:spcPct val="0"/>
        </a:spcBef>
        <a:spcAft>
          <a:spcPct val="0"/>
        </a:spcAft>
        <a:defRPr sz="3600" b="1">
          <a:solidFill>
            <a:srgbClr val="0A3250"/>
          </a:solidFill>
          <a:latin typeface="Century Gothic" panose="020B0502020202020204" pitchFamily="34" charset="0"/>
        </a:defRPr>
      </a:lvl5pPr>
      <a:lvl6pPr marL="457200" algn="l" rtl="0" fontAlgn="base">
        <a:spcBef>
          <a:spcPct val="0"/>
        </a:spcBef>
        <a:spcAft>
          <a:spcPct val="0"/>
        </a:spcAft>
        <a:defRPr sz="3600" b="1">
          <a:solidFill>
            <a:srgbClr val="0A3250"/>
          </a:solidFill>
          <a:latin typeface="Century Gothic" panose="020B0502020202020204" pitchFamily="34" charset="0"/>
        </a:defRPr>
      </a:lvl6pPr>
      <a:lvl7pPr marL="914400" algn="l" rtl="0" fontAlgn="base">
        <a:spcBef>
          <a:spcPct val="0"/>
        </a:spcBef>
        <a:spcAft>
          <a:spcPct val="0"/>
        </a:spcAft>
        <a:defRPr sz="3600" b="1">
          <a:solidFill>
            <a:srgbClr val="0A3250"/>
          </a:solidFill>
          <a:latin typeface="Century Gothic" panose="020B0502020202020204" pitchFamily="34" charset="0"/>
        </a:defRPr>
      </a:lvl7pPr>
      <a:lvl8pPr marL="1371600" algn="l" rtl="0" fontAlgn="base">
        <a:spcBef>
          <a:spcPct val="0"/>
        </a:spcBef>
        <a:spcAft>
          <a:spcPct val="0"/>
        </a:spcAft>
        <a:defRPr sz="3600" b="1">
          <a:solidFill>
            <a:srgbClr val="0A3250"/>
          </a:solidFill>
          <a:latin typeface="Century Gothic" panose="020B0502020202020204" pitchFamily="34" charset="0"/>
        </a:defRPr>
      </a:lvl8pPr>
      <a:lvl9pPr marL="1828800" algn="l" rtl="0" fontAlgn="base">
        <a:spcBef>
          <a:spcPct val="0"/>
        </a:spcBef>
        <a:spcAft>
          <a:spcPct val="0"/>
        </a:spcAft>
        <a:defRPr sz="3600" b="1">
          <a:solidFill>
            <a:srgbClr val="0A3250"/>
          </a:solidFill>
          <a:latin typeface="Century Gothic" panose="020B0502020202020204" pitchFamily="34" charset="0"/>
        </a:defRPr>
      </a:lvl9pPr>
    </p:titleStyle>
    <p:bodyStyle>
      <a:lvl1pPr marL="342900" indent="-342900" algn="l" rtl="0" eaLnBrk="0" fontAlgn="base" hangingPunct="0">
        <a:spcBef>
          <a:spcPct val="20000"/>
        </a:spcBef>
        <a:spcAft>
          <a:spcPct val="0"/>
        </a:spcAft>
        <a:buChar char="•"/>
        <a:defRPr sz="3200">
          <a:solidFill>
            <a:srgbClr val="0A3250"/>
          </a:solidFill>
          <a:latin typeface="+mn-lt"/>
          <a:ea typeface="+mn-ea"/>
          <a:cs typeface="+mn-cs"/>
        </a:defRPr>
      </a:lvl1pPr>
      <a:lvl2pPr marL="742950" indent="-285750" algn="l" rtl="0" eaLnBrk="0" fontAlgn="base" hangingPunct="0">
        <a:spcBef>
          <a:spcPct val="20000"/>
        </a:spcBef>
        <a:spcAft>
          <a:spcPct val="0"/>
        </a:spcAft>
        <a:buChar char="–"/>
        <a:defRPr sz="2800">
          <a:solidFill>
            <a:srgbClr val="0A3250"/>
          </a:solidFill>
          <a:latin typeface="+mn-lt"/>
        </a:defRPr>
      </a:lvl2pPr>
      <a:lvl3pPr marL="1143000" indent="-228600" algn="l" rtl="0" eaLnBrk="0" fontAlgn="base" hangingPunct="0">
        <a:spcBef>
          <a:spcPct val="20000"/>
        </a:spcBef>
        <a:spcAft>
          <a:spcPct val="0"/>
        </a:spcAft>
        <a:buChar char="•"/>
        <a:defRPr sz="2400">
          <a:solidFill>
            <a:srgbClr val="0A3250"/>
          </a:solidFill>
          <a:latin typeface="+mn-lt"/>
        </a:defRPr>
      </a:lvl3pPr>
      <a:lvl4pPr marL="1600200" indent="-228600" algn="l" rtl="0" eaLnBrk="0" fontAlgn="base" hangingPunct="0">
        <a:spcBef>
          <a:spcPct val="20000"/>
        </a:spcBef>
        <a:spcAft>
          <a:spcPct val="0"/>
        </a:spcAft>
        <a:buChar char="–"/>
        <a:defRPr sz="2000">
          <a:solidFill>
            <a:srgbClr val="0A3250"/>
          </a:solidFill>
          <a:latin typeface="+mn-lt"/>
        </a:defRPr>
      </a:lvl4pPr>
      <a:lvl5pPr marL="2057400" indent="-228600" algn="l" rtl="0" eaLnBrk="0" fontAlgn="base" hangingPunct="0">
        <a:spcBef>
          <a:spcPct val="20000"/>
        </a:spcBef>
        <a:spcAft>
          <a:spcPct val="0"/>
        </a:spcAft>
        <a:buChar char="»"/>
        <a:defRPr sz="2000">
          <a:solidFill>
            <a:srgbClr val="0A3250"/>
          </a:solidFill>
          <a:latin typeface="+mn-lt"/>
        </a:defRPr>
      </a:lvl5pPr>
      <a:lvl6pPr marL="2514600" indent="-228600" algn="l" rtl="0" fontAlgn="base">
        <a:spcBef>
          <a:spcPct val="20000"/>
        </a:spcBef>
        <a:spcAft>
          <a:spcPct val="0"/>
        </a:spcAft>
        <a:buChar char="»"/>
        <a:defRPr sz="2000">
          <a:solidFill>
            <a:srgbClr val="0A3250"/>
          </a:solidFill>
          <a:latin typeface="+mn-lt"/>
        </a:defRPr>
      </a:lvl6pPr>
      <a:lvl7pPr marL="2971800" indent="-228600" algn="l" rtl="0" fontAlgn="base">
        <a:spcBef>
          <a:spcPct val="20000"/>
        </a:spcBef>
        <a:spcAft>
          <a:spcPct val="0"/>
        </a:spcAft>
        <a:buChar char="»"/>
        <a:defRPr sz="2000">
          <a:solidFill>
            <a:srgbClr val="0A3250"/>
          </a:solidFill>
          <a:latin typeface="+mn-lt"/>
        </a:defRPr>
      </a:lvl7pPr>
      <a:lvl8pPr marL="3429000" indent="-228600" algn="l" rtl="0" fontAlgn="base">
        <a:spcBef>
          <a:spcPct val="20000"/>
        </a:spcBef>
        <a:spcAft>
          <a:spcPct val="0"/>
        </a:spcAft>
        <a:buChar char="»"/>
        <a:defRPr sz="2000">
          <a:solidFill>
            <a:srgbClr val="0A3250"/>
          </a:solidFill>
          <a:latin typeface="+mn-lt"/>
        </a:defRPr>
      </a:lvl8pPr>
      <a:lvl9pPr marL="3886200" indent="-228600" algn="l" rtl="0" fontAlgn="base">
        <a:spcBef>
          <a:spcPct val="20000"/>
        </a:spcBef>
        <a:spcAft>
          <a:spcPct val="0"/>
        </a:spcAft>
        <a:buChar char="»"/>
        <a:defRPr sz="2000">
          <a:solidFill>
            <a:srgbClr val="0A3250"/>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9458" name="Title Placeholder 1"/>
          <p:cNvSpPr>
            <a:spLocks noGrp="1"/>
          </p:cNvSpPr>
          <p:nvPr>
            <p:ph type="title"/>
          </p:nvPr>
        </p:nvSpPr>
        <p:spPr bwMode="auto">
          <a:xfrm>
            <a:off x="457200" y="274638"/>
            <a:ext cx="8229600" cy="1143000"/>
          </a:xfrm>
          <a:prstGeom prst="rect">
            <a:avLst/>
          </a:prstGeom>
          <a:noFill/>
          <a:ln w="9525">
            <a:noFill/>
            <a:miter lim="800000"/>
          </a:ln>
        </p:spPr>
        <p:txBody>
          <a:bodyPr vert="horz" wrap="square" lIns="91440" tIns="45720" rIns="91440" bIns="45720" numCol="1" anchor="ctr" anchorCtr="0" compatLnSpc="1"/>
          <a:lstStyle/>
          <a:p>
            <a:pPr lvl="0"/>
            <a:r>
              <a:rPr lang="en-US"/>
              <a:t>Click to edit Master title style</a:t>
            </a:r>
            <a:endParaRPr lang="en-GB"/>
          </a:p>
        </p:txBody>
      </p:sp>
      <p:sp>
        <p:nvSpPr>
          <p:cNvPr id="19459" name="Text Placeholder 2"/>
          <p:cNvSpPr>
            <a:spLocks noGrp="1"/>
          </p:cNvSpPr>
          <p:nvPr>
            <p:ph type="body" idx="1"/>
          </p:nvPr>
        </p:nvSpPr>
        <p:spPr bwMode="auto">
          <a:xfrm>
            <a:off x="457200" y="1600200"/>
            <a:ext cx="8229600" cy="4525963"/>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pPr>
              <a:defRPr/>
            </a:pPr>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lstStyle>
            <a:lvl1pPr algn="ctr">
              <a:defRPr sz="1200">
                <a:solidFill>
                  <a:srgbClr val="898989"/>
                </a:solidFill>
                <a:latin typeface="Arial" panose="020B0604020202020204" pitchFamily="34" charset="0"/>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pPr>
              <a:defRPr/>
            </a:pPr>
            <a:fld id="{60C495E4-0BB3-42D9-948F-70BD26D0536B}" type="slidenum">
              <a:rPr lang="en-GB"/>
              <a:t>‹#›</a:t>
            </a:fld>
            <a:endParaRPr lang="en-GB"/>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1746" name="Title Placeholder 1"/>
          <p:cNvSpPr>
            <a:spLocks noGrp="1"/>
          </p:cNvSpPr>
          <p:nvPr>
            <p:ph type="title"/>
          </p:nvPr>
        </p:nvSpPr>
        <p:spPr bwMode="auto">
          <a:xfrm>
            <a:off x="457200" y="274638"/>
            <a:ext cx="8229600" cy="1143000"/>
          </a:xfrm>
          <a:prstGeom prst="rect">
            <a:avLst/>
          </a:prstGeom>
          <a:noFill/>
          <a:ln w="9525">
            <a:noFill/>
            <a:miter lim="800000"/>
          </a:ln>
        </p:spPr>
        <p:txBody>
          <a:bodyPr vert="horz" wrap="square" lIns="91440" tIns="45720" rIns="91440" bIns="45720" numCol="1" anchor="ctr" anchorCtr="0" compatLnSpc="1"/>
          <a:lstStyle/>
          <a:p>
            <a:pPr lvl="0"/>
            <a:r>
              <a:rPr lang="en-US"/>
              <a:t>Click to edit Master title style</a:t>
            </a:r>
            <a:endParaRPr lang="en-GB"/>
          </a:p>
        </p:txBody>
      </p:sp>
      <p:sp>
        <p:nvSpPr>
          <p:cNvPr id="31747" name="Text Placeholder 2"/>
          <p:cNvSpPr>
            <a:spLocks noGrp="1"/>
          </p:cNvSpPr>
          <p:nvPr>
            <p:ph type="body" idx="1"/>
          </p:nvPr>
        </p:nvSpPr>
        <p:spPr bwMode="auto">
          <a:xfrm>
            <a:off x="457200" y="1600200"/>
            <a:ext cx="8229600" cy="4525963"/>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pPr>
              <a:defRPr/>
            </a:pPr>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lstStyle>
            <a:lvl1pPr algn="ctr">
              <a:defRPr sz="1200">
                <a:solidFill>
                  <a:srgbClr val="898989"/>
                </a:solidFill>
                <a:latin typeface="Arial" panose="020B0604020202020204" pitchFamily="34" charset="0"/>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pPr>
              <a:defRPr/>
            </a:pPr>
            <a:fld id="{4B5B8B89-73A0-42BF-A0EC-533819A85C03}" type="slidenum">
              <a:rPr lang="en-GB"/>
              <a:t>‹#›</a:t>
            </a:fld>
            <a:endParaRPr lang="en-GB"/>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bwMode="auto">
          <a:xfrm>
            <a:off x="457200" y="274638"/>
            <a:ext cx="8229600" cy="1143000"/>
          </a:xfrm>
          <a:prstGeom prst="rect">
            <a:avLst/>
          </a:prstGeom>
          <a:noFill/>
          <a:ln w="9525">
            <a:noFill/>
            <a:miter lim="800000"/>
          </a:ln>
        </p:spPr>
        <p:txBody>
          <a:bodyPr vert="horz" wrap="square" lIns="91440" tIns="45720" rIns="91440" bIns="45720" numCol="1" anchor="ctr" anchorCtr="0" compatLnSpc="1"/>
          <a:lstStyle/>
          <a:p>
            <a:pPr lvl="0"/>
            <a:r>
              <a:rPr lang="en-US"/>
              <a:t>Click to edit Master title style</a:t>
            </a:r>
          </a:p>
        </p:txBody>
      </p:sp>
      <p:sp>
        <p:nvSpPr>
          <p:cNvPr id="45059" name="Rectangle 3"/>
          <p:cNvSpPr>
            <a:spLocks noGrp="1" noChangeArrowheads="1"/>
          </p:cNvSpPr>
          <p:nvPr>
            <p:ph type="body" idx="1"/>
          </p:nvPr>
        </p:nvSpPr>
        <p:spPr bwMode="auto">
          <a:xfrm>
            <a:off x="457200" y="1600200"/>
            <a:ext cx="8229600" cy="4525963"/>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1316"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0" hangingPunct="0">
              <a:defRPr sz="1400" b="0">
                <a:latin typeface="Arial" panose="020B0604020202020204" pitchFamily="34" charset="0"/>
              </a:defRPr>
            </a:lvl1pPr>
          </a:lstStyle>
          <a:p>
            <a:pPr>
              <a:defRPr/>
            </a:pPr>
            <a:endParaRPr lang="en-US"/>
          </a:p>
        </p:txBody>
      </p:sp>
      <p:sp>
        <p:nvSpPr>
          <p:cNvPr id="141317"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0" hangingPunct="0">
              <a:defRPr sz="1400" b="0">
                <a:latin typeface="Arial" panose="020B0604020202020204" pitchFamily="34" charset="0"/>
              </a:defRPr>
            </a:lvl1pPr>
          </a:lstStyle>
          <a:p>
            <a:pPr>
              <a:defRPr/>
            </a:pPr>
            <a:endParaRPr lang="en-US"/>
          </a:p>
        </p:txBody>
      </p:sp>
      <p:sp>
        <p:nvSpPr>
          <p:cNvPr id="141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0" hangingPunct="0">
              <a:defRPr sz="1400" b="0">
                <a:latin typeface="Arial" panose="020B0604020202020204" pitchFamily="34" charset="0"/>
              </a:defRPr>
            </a:lvl1pPr>
          </a:lstStyle>
          <a:p>
            <a:pPr>
              <a:defRPr/>
            </a:pPr>
            <a:fld id="{79E97CA6-0D84-478E-98D6-D07D01605850}" type="slidenum">
              <a:rPr lang="en-US"/>
              <a:t>‹#›</a:t>
            </a:fld>
            <a:endParaRPr lang="en-US"/>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bwMode="auto">
          <a:xfrm>
            <a:off x="457200" y="274638"/>
            <a:ext cx="8229600" cy="1143000"/>
          </a:xfrm>
          <a:prstGeom prst="rect">
            <a:avLst/>
          </a:prstGeom>
          <a:noFill/>
          <a:ln w="9525">
            <a:noFill/>
            <a:miter lim="800000"/>
          </a:ln>
        </p:spPr>
        <p:txBody>
          <a:bodyPr vert="horz" wrap="square" lIns="91440" tIns="45720" rIns="91440" bIns="45720" numCol="1" anchor="ctr" anchorCtr="0" compatLnSpc="1"/>
          <a:lstStyle/>
          <a:p>
            <a:pPr lvl="0"/>
            <a:r>
              <a:rPr lang="en-US"/>
              <a:t>Click to edit Master title style</a:t>
            </a:r>
          </a:p>
        </p:txBody>
      </p:sp>
      <p:sp>
        <p:nvSpPr>
          <p:cNvPr id="57347" name="Rectangle 3"/>
          <p:cNvSpPr>
            <a:spLocks noGrp="1" noChangeArrowheads="1"/>
          </p:cNvSpPr>
          <p:nvPr>
            <p:ph type="body" idx="1"/>
          </p:nvPr>
        </p:nvSpPr>
        <p:spPr bwMode="auto">
          <a:xfrm>
            <a:off x="457200" y="1600200"/>
            <a:ext cx="8229600" cy="4525963"/>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2340"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0" hangingPunct="0">
              <a:defRPr sz="1400" b="0">
                <a:latin typeface="Arial" panose="020B0604020202020204" pitchFamily="34" charset="0"/>
              </a:defRPr>
            </a:lvl1pPr>
          </a:lstStyle>
          <a:p>
            <a:pPr>
              <a:defRPr/>
            </a:pPr>
            <a:endParaRPr lang="en-US"/>
          </a:p>
        </p:txBody>
      </p:sp>
      <p:sp>
        <p:nvSpPr>
          <p:cNvPr id="142341"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0" hangingPunct="0">
              <a:defRPr sz="1400" b="0">
                <a:latin typeface="Arial" panose="020B0604020202020204" pitchFamily="34" charset="0"/>
              </a:defRPr>
            </a:lvl1pPr>
          </a:lstStyle>
          <a:p>
            <a:pPr>
              <a:defRPr/>
            </a:pPr>
            <a:endParaRPr lang="en-US"/>
          </a:p>
        </p:txBody>
      </p:sp>
      <p:sp>
        <p:nvSpPr>
          <p:cNvPr id="142342"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0" hangingPunct="0">
              <a:defRPr sz="1400" b="0">
                <a:latin typeface="Arial" panose="020B0604020202020204" pitchFamily="34" charset="0"/>
              </a:defRPr>
            </a:lvl1pPr>
          </a:lstStyle>
          <a:p>
            <a:pPr>
              <a:defRPr/>
            </a:pPr>
            <a:fld id="{5D9D3A6B-CDE6-49E3-B208-BA7249FEAEE5}" type="slidenum">
              <a:rPr lang="en-US"/>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b="0">
              <a:solidFill>
                <a:prstClr val="white"/>
              </a:solidFill>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b="0">
              <a:solidFill>
                <a:prstClr val="white"/>
              </a:solidFill>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latin typeface="Arial" charset="0"/>
              </a:defRPr>
            </a:lvl1pPr>
          </a:lstStyle>
          <a:p>
            <a:pPr>
              <a:defRPr/>
            </a:pPr>
            <a:fld id="{1A29895A-ECF5-44FD-9EE6-B263AF1CCC0A}" type="datetime1">
              <a:rPr lang="en-US" b="0">
                <a:solidFill>
                  <a:srgbClr val="696464"/>
                </a:solidFill>
              </a:rPr>
              <a:pPr>
                <a:defRPr/>
              </a:pPr>
              <a:t>4/23/2020</a:t>
            </a:fld>
            <a:endParaRPr lang="en-US" b="0">
              <a:solidFill>
                <a:srgbClr val="696464"/>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latin typeface="Arial" charset="0"/>
              </a:defRPr>
            </a:lvl1pPr>
          </a:lstStyle>
          <a:p>
            <a:pPr>
              <a:defRPr/>
            </a:pPr>
            <a:r>
              <a:rPr lang="en-US" b="0">
                <a:solidFill>
                  <a:srgbClr val="696464"/>
                </a:solidFill>
              </a:rPr>
              <a:t>Statistics for Managers Using Microsoft Excel, 5e © 2008 Pearson Prentice-Hall, Inc. </a:t>
            </a: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a:solidFill>
                  <a:srgbClr val="FFFFFF"/>
                </a:solidFill>
                <a:latin typeface="Franklin Gothic Book" panose="020B0503020102020204" pitchFamily="34" charset="0"/>
              </a:defRPr>
            </a:lvl1pPr>
          </a:lstStyle>
          <a:p>
            <a:pPr>
              <a:defRPr/>
            </a:pPr>
            <a:fld id="{FD7A1B85-BF25-4B50-A03C-8008F844F5C2}" type="slidenum">
              <a:rPr lang="en-US" altLang="en-US" b="0"/>
              <a:pPr>
                <a:defRPr/>
              </a:pPr>
              <a:t>‹#›</a:t>
            </a:fld>
            <a:endParaRPr lang="en-US" altLang="en-US" b="0"/>
          </a:p>
        </p:txBody>
      </p:sp>
    </p:spTree>
    <p:extLst>
      <p:ext uri="{BB962C8B-B14F-4D97-AF65-F5344CB8AC3E}">
        <p14:creationId xmlns:p14="http://schemas.microsoft.com/office/powerpoint/2010/main" val="544218701"/>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anose="05020102010507070707"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anose="05020102010507070707"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anose="05020102010507070707"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9.xml.rels><?xml version="1.0" encoding="UTF-8" standalone="yes"?>
<Relationships xmlns="http://schemas.openxmlformats.org/package/2006/relationships"><Relationship Id="rId2" Type="http://schemas.openxmlformats.org/officeDocument/2006/relationships/hyperlink" Target="http://en.wikipedia.org/wiki/Cluster_sampling" TargetMode="External"/><Relationship Id="rId1" Type="http://schemas.openxmlformats.org/officeDocument/2006/relationships/slideLayout" Target="../slideLayouts/slideLayout6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6.xml.rels><?xml version="1.0" encoding="UTF-8" standalone="yes"?>
<Relationships xmlns="http://schemas.openxmlformats.org/package/2006/relationships"><Relationship Id="rId3" Type="http://schemas.openxmlformats.org/officeDocument/2006/relationships/hyperlink" Target="http://en.wikipedia.org/wiki/Stratified_sampling" TargetMode="External"/><Relationship Id="rId2" Type="http://schemas.openxmlformats.org/officeDocument/2006/relationships/hyperlink" Target="http://en.wikipedia.org/wiki/Mutually_exclusive" TargetMode="External"/><Relationship Id="rId1" Type="http://schemas.openxmlformats.org/officeDocument/2006/relationships/slideLayout" Target="../slideLayouts/slideLayout62.xml"/><Relationship Id="rId5" Type="http://schemas.openxmlformats.org/officeDocument/2006/relationships/hyperlink" Target="http://en.wikipedia.org/wiki/Biased_samples" TargetMode="External"/><Relationship Id="rId4" Type="http://schemas.openxmlformats.org/officeDocument/2006/relationships/hyperlink" Target="http://en.wikipedia.org/wiki/Random"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2.xml"/></Relationships>
</file>

<file path=ppt/slides/_rels/slide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2.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4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2.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2.xml"/></Relationships>
</file>

<file path=ppt/slides/_rels/slide4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2.xml"/></Relationships>
</file>

<file path=ppt/slides/_rels/slide5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2.xml"/></Relationships>
</file>

<file path=ppt/slides/_rels/slide5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2.xml"/></Relationships>
</file>

<file path=ppt/slides/_rels/slide5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2.xml"/></Relationships>
</file>

<file path=ppt/slides/_rels/slide5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2.xml"/></Relationships>
</file>

<file path=ppt/slides/_rels/slide5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2.xml"/></Relationships>
</file>

<file path=ppt/slides/_rels/slide5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6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1183635" y="1393257"/>
            <a:ext cx="7202373" cy="1446550"/>
          </a:xfrm>
          <a:prstGeom prst="rect">
            <a:avLst/>
          </a:prstGeom>
          <a:noFill/>
        </p:spPr>
        <p:txBody>
          <a:bodyPr wrap="square" rtlCol="0">
            <a:spAutoFit/>
          </a:bodyPr>
          <a:lstStyle/>
          <a:p>
            <a:pPr algn="ctr"/>
            <a:r>
              <a:rPr lang="en-US" sz="4400" dirty="0">
                <a:solidFill>
                  <a:srgbClr val="000000"/>
                </a:solidFill>
                <a:latin typeface="Calibri" panose="020F0502020204030204" pitchFamily="34" charset="0"/>
              </a:rPr>
              <a:t>Chapter </a:t>
            </a:r>
            <a:r>
              <a:rPr lang="en-US" sz="4400" dirty="0" smtClean="0">
                <a:solidFill>
                  <a:srgbClr val="000000"/>
                </a:solidFill>
                <a:latin typeface="Calibri" panose="020F0502020204030204" pitchFamily="34" charset="0"/>
              </a:rPr>
              <a:t>Three</a:t>
            </a:r>
          </a:p>
          <a:p>
            <a:pPr algn="ctr"/>
            <a:r>
              <a:rPr lang="en-US" sz="4400" dirty="0" smtClean="0">
                <a:solidFill>
                  <a:srgbClr val="000000"/>
                </a:solidFill>
                <a:latin typeface="Calibri" panose="020F0502020204030204" pitchFamily="34" charset="0"/>
              </a:rPr>
              <a:t> </a:t>
            </a:r>
            <a:r>
              <a:rPr lang="en-US" sz="4400" dirty="0">
                <a:solidFill>
                  <a:srgbClr val="000000"/>
                </a:solidFill>
                <a:latin typeface="Calibri" panose="020F0502020204030204" pitchFamily="34" charset="0"/>
              </a:rPr>
              <a:t>Research Design </a:t>
            </a:r>
            <a:endParaRPr lang="en-US" sz="4400" i="1" dirty="0">
              <a:solidFill>
                <a:srgbClr val="0099FF"/>
              </a:solidFill>
              <a:latin typeface="Times New Roman" panose="02020603050405020304" pitchFamily="18" charset="0"/>
              <a:cs typeface="Times New Roman" panose="02020603050405020304" pitchFamily="18" charset="0"/>
            </a:endParaRPr>
          </a:p>
        </p:txBody>
      </p:sp>
      <p:sp>
        <p:nvSpPr>
          <p:cNvPr id="3" name="AutoShape 2" descr="data:image/jpeg;base64,/9j/4AAQSkZJRgABAQAAAQABAAD/2wCEAAkGBxQTEhUUExQWFhUXGRsbGBgYGR0dIRsgHxocHyAdGx8gHigiHh0nIB8eIjIhJiosLi4uHB8zODMsNygtLisBCgoKDg0OFxAQFywcHBwsLCwsLCwsLCwsLCwsLCwsLCwsLCwsLCwsLCwsLCwsLCwsLCwsLCwsLCwsLCwsLCwsLP/AABEIAKgBLAMBIgACEQEDEQH/xAAcAAACAgMBAQAAAAAAAAAAAAAFBgQHAAIDAQj/xABAEAACAgAEBAQDBgQFBAEFAQABAgMRAAQSIQUGMUETIlFhMnGBBxQjQpGhM1KxwWJy0eHwQ4KSoiQWNFOy0hX/xAAXAQEBAQEAAAAAAAAAAAAAAAAAAQID/8QAGxEBAQEAAwEBAAAAAAAAAAAAAAERITFBcVH/2gAMAwEAAhEDEQA/ALnAxsBjAMbDGWnlYysbVj2sVGlY9rG1YzAaMgPUXiLm4QCZGLaVU+VRfuSANyTQ29sTcZgAWTzEjEWjJq6agdvQE11x2i4i0hK5dQ+k00rGo1I6qpG8hB2IXYEEFgRWOfFY2llXLh2AZS0zKSCsV0IxR2aRgRrAsKr0QaODMMKooVFCqoAVQKAA6ADsMBHjyrfnlZj6KAg+leb9WONc5GFXVZ8u51Fm271v1xOx4RgIQGPawPbMGGTw3sq38NtyWJJ8pJ2FWAL63gijA3RBo0axFC+P8t5XOqEzUKyhd1uwVvrTKQwuh0PbG/A+X8tk0KZaFYlNXVkmumpiSzfUnBOse1gNaxyzEmlS1FiAaVatj6LZAs9rIx7nM0kSPJIdKIrOxomlUWTQ3oD0xV/OfNgzcoyUAWRWcK2ySI6squksbg6ldfTtv6b0DOKctPnMycyp2GkbxhCQpJOpV2DEkg/8GMynLeaXQNO6lmBPdioVb9hQY+4xanBeGiOJE9APr74JrAPTEFf8s8k6XV5OiKqqD30giz7klm+bHBP7QuZFyGXUgjW7qqgjVtds2kEWAoJ6iyAL3wY4zzDDl6S9crbLGu526k+gHv8AtRIrjnvICRWzE7BpQp0rtpTYHST+UnytZHmCnpsMA3cA5my+bTVE4BpSUYjUmpmVA9EgM1WFu98GtOPmOPNNB4bRl9QIkDWBv+U12I3IHa/c4MZXmrNaQsU0mlVjWmO/4bmQG/VmNknqPKbAvFxF+5rNJGNUjBR5bJNVqYKL9ASQLwoZvikGaIE6SGElSsfTVpYN51unpl2aMkFWPXrhCh4RxLPCMCOdQXYO8i6UCu/iMwJrUurfQARsPlgz9q3M2Zy06wxoEi0A6mjB1k3YBYaaArYb74B95QyUEWXCZd1dVoMVUKdVCy4rUGP+LegNz1waxU/J/F5czGZ0XTmInCsUBAZCLFizYvUCh2+ErpxZEueIKoQPEIBYAMQu17sAQgI6auuIpX595Fgz0iyeMYZwoBIXWGQGrZbHS/ivp16YIR5xIF8pMhIRS5DN5UFAWoIJA99yT8sEZgK333uj3P8AMR0s9cCc8C5r9h1/TEtATi3GGzBWKypsHSAbJo0ACAT0JsVVWSuJ/LMOkNsKPRgLBrsHvzV/hGkdicCeMQCF1lbSEoq+o+WhuQ9KXlAFt4SMqkqoN47ycYSN7ss2wN6SxFdHb4IkHZE6bHcE0DJM2AXGH0SZfNLEZmg8QGMGj5woEi9iVojSeob23KRZpZFDqQVPcdPej3F98cXOIqLBxqSbXULxRsB/ECgk3vpAN/MmsYzY2kbEaSTAAOdqMK77hgR8HqP5hq/8SB67YDQZmZ1BAZ6u28MPZsncmvXoBQFVjfmjiZlk8CMKQm5JFnVuKAI2IF2RfX2wOy2XzMYpJJlBN0kjqCel0u17e56Y1Jwy+pxj3HoGB2Z4xEsgivVId6Xttdk9B/vgqU2cRZBEWp2BKqfzAddPrXcdtvUY1y+e1vImlg0dXqFA2LBVuhH9N8Qsvn5W1alRaNLRJNepsAG/b61jlm8zNLA4TVBLThW8rbj4WW7BU7GmF9iMVElOOp93OYZXRFvWGG60abbvR9PTE0ZxPJ5gNfwWa1bXt67b4WM1xl4ciJsyjuQiCaNlQkksqtQUBT1uu/tifn/u7y5VpWp1YtAtldTaNxoPUhd9PUUffAH8YcLhzz5Y5zM5mVfuy6WiUG9Kqgu7Apmbahe9euDeTzPiRJJoZdaBtDVqFi6O9A/XAcchH+LO56lkA/yiNSB+rMfqcT8QeGT6hfQ/CwsnSy9QSepqv0xPxQK5lzU0eXZsuqtMSiJq+EF5FTU1blV1aiO9YrvjfN+a4bxLLZVpnziTBBIJFRWBd9Nx6EFey7+l98WwcL/HUykUqZmdU8ZRUTaQZKuyEu9t6LUKBO4xAVzOXWZCD6kAjqCCRa+hB3BwHfgkoKaZdIQuAdvKGQgMAfLakkAGxQXHr8Sd8szQjwSVYRKU6tpYqo7dvy/Q4GcW8LJ5cZjNTPNZAG9AsQSKJsgUCevyxBJyuWzixBTnIDIMsEsjV+MD/FJ2LBh1Breve5mZhzLMfDzEKqZoWUAbiJdPioeuouQa6UG67Yq/O/a3oNRZNCLq3kc/79PbHCD7bJAfPkYiP8MrL/VTigtzZydxVx4gzBcJ99lASyyq5BXLoQdcniLsFqlqt6UYrp8tnuGSs+kxtF4YdqDKpdQ6oxqtRXqB+u4OLb5Z+1fJ5iVInSXLu5CqWIZCx2A1A2LO24A98WDNllcr4iq2htSFgDpYAjUt9GAJ3HqcB89wfa9xBQAWiNV1i61fWj3sfoKre9ZPtNzj/wASYkAdFpQdPc0LJ36Ai/ph55p+yqJ0BymkEKiKGO16j4ks0h1M500BpAIIHUdK5zPIucUgDLG2lMa1tqITVrBNDwyAfMa3BHXFEzI83rEx8Ma53JUNpJAa10EgbshsghTqFbA7Ye+JxQQ5MSZ2UXIfMxLPe7MsaWodlWzQI1bb9MUtASskLFWALIw8rbjVsRRUkbECmG4IBBG1z88csvxDJQiMjxojahiQGsUym3ej0Itj0qxeJYFDKcrZDiDEZTMsrqLZdBBqwLpwL3I3B74ZuVeU8rkops1KDKIlLAuA3wjVqCjayKI/zDobws8k8h5uHNLPmFESx3pGpWLMVKitJNLuTZIO3TFnzcJvKyZYuA0se3+EhEX6gEC/niKqtOeuIqzSS5jSz0fDCKVQC6ABBrrv1J2s7YaeWeb04iTks9FG4kB0mtmIF6SPytsSGBG4HQ1hIznKeZbxWZTEsPxl9tR6+W9itb6uleuO3IPDXfNwsm6xsrs46DSbAsdzttjXCGni/FF4UTlsllAF0hzIzmt733BLEV3PrtjpyfnfFMkrDzNW50k0T0vVrr5qFPYk2Tx53UZibw1mRCAqDUVOprJoAsOhPU3VfCTiJwSYQSvlwfMRdEiyw/w6S5O25crt+UYyp1lkvGuViMl6BYAOo9thZutz1G2A0ueHc7egwP4lzFMU8KKkj9Aav5nvjKp/MCmWFnjNqovUSVoLvQAo9aO1DYYrUArStZW/KTZ6kAAAfExJJ9sF5MxKRpeRio/JZr9O/wBcSYcorDzkAd7/AN/98anCIXD+ISQsChLWRt11USdOoA7Xfkjs7b4Z+HcUkkUFoyBQttgNgdbdTtYA0gki/NpwEzTpFERAN30gE7gqLrysx1DckAgjfEeDhss38R3a9zbH6d+3b0w4B0cZVjpVdRGnUVZSBYYsNV6SVCk9aNGuhwKz/wB5l8gZIx3CHU3SmG2wUhgd7I7euCXDuUkG5BPzJ9K9fQn9Thp4fwdUFBQPkMT4E7g3Knhjfcn/AJ/z5nDBFwU10w0w5UDtiSsAw7US4zmWcvBG5jYAFmCm6Podv1GFbmHnBMsxhh/FnoKRey30D11Y9dA9e22DPMHEhDGxctGHkSGJxpY3IQqvR2pWJNHsl96wHh5Ljy80UsEZZgNMkjSNrBuzMCTRk63Y36VROKyVOaspxcxrM7yqjGvDjbRo9NYTcKf8RPvW2CvKnIk5AlzE7r30qSD9WNnDtxDPSRItxyTsSFPgqtk+pDOAo9yaHesEXl1Kvko7dT0/QGz/AMvFCNzdzJleGqyfeJ455AJFA1TdCQNpSUVCQQQCpPqOuM5ckPEfDlz+TaObLP8Ah7uEYsEZZNF7bgUTqAI69sH+NQxsUklWxE3k8tszMCrR6WXzKysRsa7npYWeIc4RQKA8scCLSpGlsaF0LUFmr0XSq3Wo4inGMSapC5Uo+grG6jyVsy3fmG2oWOt710gcc4R94eOQzSI8Ql0eFI6C2rQW09aoX22qiLGIvKXGcpnQxhnMjLRZCDGQD0OmgSvvv88Vl9o/PGaizskGXPgJCQuyrqclQdTFgdt9h9e+wW/w2KaAuzzSZhCV3c6mVVjt2VUA3ZxQUDa9ttsMmWzIcAj0Bo7EWLGodQfY4qv7HOdps54sGZp3jUOsgUKSCaIYAAWNqIAve+l4sdxDCss5CooBklYAUdI+I11YAV9MVEXmnmFcqgAAaZ/4afoNTVvpBIFDckgDrYWIIhGWzGaYPLsWL7hO4Wh8TeiCgt+ptl1uKySGbPMmqUkrAh6KRtv1FJq0g9C7Mfz4WuKc3JI4GZ1mJXXTEtjy3+JZ2PiKbtTuSfmcQWZwHnZM5Mcs6aA38KVdvMNxsbptrBs7isFONcHGay7ZaYCy2pN6AkXegd6Vuo6nS5FeXFPTfaCscbJlYEi2mR2XZijkCGZHssHjHxC6s/8AjaXLXG/v2UTMmlmjpMxQ6FdxKo/lF6/8rSLucUfPvMDkZh49DR6HK6HostH4WIA1FTYv0rA9sX7zZyhFNmFzhQajSTrV0w2V/wBPLfelxOynKOXIAEKdGA8o/N8X698NFQfZtys2ezQLeXLwkPM/TYGwgPq1fQAn0u8+KZjx5fD1FEFGU3WlCRpj9Q8hokfy0vUm+cyR5SJMvlo1BLaUVRWtwBufVUABPuFHZsKnMGZkR44kBaEBpJZdMh8SRm0BtQGmrLUGPTzdNJxKp94Bx3LZiMNlz+HelWKFAx6eXUBd9j3xH5j4EZRqhleGQkMXQ7sQulQxNgIOpUDevXFfcRz/AI+WlykOmOVVVsv2ohQDpPZh5hf5dSnDn9nPG581ldOcjePMRHQ7MpUSbbSKehvoa2sHsRgEviXCTno5oMzGFzaIlPEmszRJq0CEF1RDqbcjYgnYdpv2ecZZ8uYXWpoLRkFeVlOkghIkjjBIpVtiRveG7iuVHiBmFsqybUXLKUIZfDA8yglNgd7rqd6By/EvCzcksGnSspsJGI1C7C4o31eE9Bls6iNRxUdM9zhnlkLvLKrAkEByoU2fKUvRt6Mp6YszhudabwZptSkxxvoFjS5jGpvUHqPlQPfELI5zKZwCRo4jIdyGXqVAJ+IBm0AgGQgAk7YE848vZnO5hEjZViCCw7UA2o2dI3Y1XQbeovEqnHOcbAUrN4b/AOF6H0I8w/T9MBI+PySsIIhFAP5EI1n2QbEfRb6YlZHgcWVy6xCVpZFrzPR0GjqVP5UsjyWaIPcnFacY4NJrOjKOC0hCFXDnavMaOrzbm2oD1wEDmbgs6ZqQmN3V2JRgpYFT0HTqBtR9MOWU4f4eXgaZtDqm9sFGnWxAOkW2xFkkmx1qsMXgsQjSkFgkYezWpwqqSfTU9n1N9rwh858fDsUjYlujMLGkdNIoggjdShBFURhug9kM2My5SLd9ywOwAFWzEWqiz0vfHTiM0GXoNqmlO4RdhXqfRfc7mvhxC5SyAhy2tgD5SzdDfotjUtduoPehiVlcmGt33djbH1OIO+Q48x6xog9FA9b/AK4MJlcvmRTAWf8AW+1Hc9fXADM5T07YzhUr6wEBJ/QYA9meHaHt1UgCwWsqKqyATpG21Uf3xyymYjk3TzAVTAADY/r79Bhvy3LzzQkSuNwaUDa6731GErLQssRjQkyAMBZs6q2v69gAPQAYipySOjKVY0ARpN1+Xr61R67m+oxLyXHioqTzyEWAgCjbrVkkL0AO/ucJPAuG5lImlnhzKzBwFL0quPzB9RsnrRArBzLyg0132NA7HuNwDsdsXpDxw/ikchrdT6N/Y9Ov19sFAuK3yucZSANRYb6jSj2FqB+2HmPjMAADTxFgN6YVfet8JQH+1TIfeeHpoZgqTIxJBBrSy9CAerDfBPl3hEjZbKSLmGBEUeom2L0o1arPc3ffE3hUzZ2IhhAcu6lR4ZYn2rbTVdCD1r0wvR8VigK5OCTM5p4nVgsO2gq1vG7LYdCTRUKdO4u+lBvJZLPHPPJJLEcoEZUjTUraiVIZgQdRABF6u+wGDcxVVLMQqgEsTVAAWSb7YE5MSMNTJPlq8Si0gKkydC421aPygkVhe59lzkOWaBrmifw1MqIzSlFppndY4xGiEArW2xJvFRoc2+fzHgx2kYUF620Rn4UHozjcn+Wh3wsfabyHO2Zjky0TSRFVUqBegrdChuFO2/QG7O+yXzBx/MBQsRkiR1EshVqMjMTvqXfw12RV2rTuLxdX2MZaRuFRSSyySNKzsNbFtChigVb6Dy3/AN2GCB9nXKuay8hbMiKlFRaTbANepW2rTdULNb4K83/Z7lc5Ks0wZZNhqRq1DsGsEH+uHCOAqw9MSZowylWFgiiMAm8s8sZbII0eXQq0nxOWLMxrazt032AAG5wC53T7hwoRKIxJPMPEaKIxBiPNqZCzbkoisb31drwQy/FBFM+UmfWquVDMSCB1W2G91XmG4OJPPvEYYhlmzHmgZZQ8YJqSwmkfqbs9MSDtyvwYRZeMEWDGle3Un62b979sVZ9rvLMcFTR6EAPS40DWbNDeSWW9yxNV9cXvw/8AhppXSukUNV0K2HTHdkvqL/T/AExR878k8miWMSsRv0ouCLHmR1YAbbEEXd9xRNucmcDTLMfD6MKb3rpf1/qcNTRDuo/8RjEWtgAPkKwERssIxqLKFGx1bDT2BJ9Ol+gGNIZUdby7RsLotGVbT69LF+g9a7YEcSykU2eC5qnRUBgietBbctIV6M9bC70iNq6nEDmeCDKTZWeO45ZJ0h0ofiDmqK9NIOm6rr61gN+FQGVWzL2uu0Rd7jjBNrvuGYjc9dydjeOPGyrrooewIsDbbbuB6YPFVE7r4i+cAmI1d93G/Q99uovvjV+ExE3pF/5m/wBcRVQcYGXjfw8yHhP4jJIdK+VFFaQrsSWa9Pwmq+WJ3JnGfAzUJOellRvCXwjRvxyFW7c2VJDGtwB74d+N8iZPMm5IF1Xu6nSx2rzMBZFdj6D0xG4PyBlctKJo4GLqbUszNpPqBVX6enbAHucl/Ac6go0EkmXwhsK8z0aXoeh98Uzyr9nWYZjLOwjTcABgxksfECpIC3Rvqa6d8XVx+UmAndTpeq0gjy9tY0g/5tvXCPy7zHloh91mzMfjI0lljQ80jMAX0rGXAYA6druumKK34jyrPkGMgk/CHxMAbIBFBgNmUtWx226Y68O57ddpLdbFmhqPnLMSCasghRRpQNhiyeb+J5dkfKtbvIulghA0BhYJY7Anal3JsbVvirJ4MjlWICPmZAT8TaVX2atr9qNEdsQM3BOZTmXCJCWbyago+Gy2o9fhHlAPubrDFluH5pgAsYUkDUdwN42ur82z11F188JOT4zmIiRFBDEzDX4aFwxFBNWxC+nv1NYI5f7QZJUMbs0Z/mB9qq6BX57++GGmz/8AylVrzL6zv+GvQWEsEempLo7b9MB+N8kQZlWbLJ4MoHl6BWIUALV7bKAOwtjRJxDhMv3SYQkePR0mwS2/UHSoJIuvmPXBj7P8zOuXZs3QlElJuoLJp8wcJ1ANUTv1xBzzGSZYJI2AEirpYAhjY366mYjsCdPsoxCyLgqKx7FOWzGY8MKsSSUfKFAJBNAaYlUjbc6r1fEcRs5G0ZJjFqdyo6r60O6/LpgIvB8lLFxIzSPeVbUXBY+YFSAmkdwa36UOvbEmTPKj2gNXsPQXsMDJOJl9l3+WOmTyE0mshSAgBcttVkAddz17YufotLlHj7OlsAoF/pWK0j5smizspyq69Y+ELqN25NAEkfELNA+Vd66nOMcQOWyQEAV9QYMb7BtLddj5rB36KcJMEeaidNUwgXMWSxdlWhQ0k7vQsCiPYX2QprizTzHxZldZO9s1b+gJ6e3bHZmxE4fm0ZdKyCQrszC/7nEgnGVY2+3bHPxJBsiRFe2pnB/RaGPScRszJR/hF9uo0/p5mGAN8N4A/DMpxB0J8VY3VJQMxETWlGbw3JiYKSSriyRR6YEZ3My5LhmQTKBl+9+I88sdhiVICxahuoFnoQfIfVrt3m7MpDEzSqTCwIm/DlkUJR1s4Q7LosXpO9HoLCTwjhssMQWBBncjIFmSNyFljDi1arBViO4677KScdGCHy3zznIJ0SMq6ySrG0TBmLamCkbmw3b59sWhmGDT53JkF4RGzhWWSUAjwzQRDrK2xHhr10/PBMcuQhfGysMMGYIOmaeItIhretW9gXvZ+owm+CscZy2Ub7zmc0FebMt4miRW1EPHNHJURVhdNWoj3xFInBMtCZpA7o0ClvEb8SLSrHTTeIPKCdglk3QonFx8icx8MjSLJZWXSN/CV9Y1aiWIUuNzZJr36Yp/iPKc8MUiaWfMRzAyILJZdLdOpbs4PcM/ddxvK/K+bzWZiEcMqaXVmkZWVUpgS1kAWOw6k4D6lzZ2wNz/ABhIEJc2a8qA+Zj6KP74j8T5gysB0z5iKM+juAf0vbHPOZGJwJEUNYsMNwQe4IvbCis5J5GnOYcFG1GRiD8Ju9jW1dvlhs56y33rhqup1GNt/OshGxIBZdixOjb3xB4zllY+G7RqSdlLKu/bYt5/rXywy8r5Jly5y8pJBFXUahfQ7AFnJ3s3uB9ZFoTw/KjO5eJnlbZF8gIpQBR29dQbc+ldsRuZSuWhpBpVd+rrvZJLNGpIs7k1WJXLV5SaXKuKHmaP5H4lHsDv7gk4U/tY4t4aEAkFrCEa1vsSkiNpte6N1r5WErhnMTtCrhpaN0XCqWF7MFQ/D2BNE1ffDjydxt5nZGsgLqs9twP74orkDiJhlEYjLiQ7LGimSRjSqmpiAqdWvtv67Xtnp1yUFBQ8zkLoG+tyPLH66FBsnuD0t6wzkSuM5jK5h1y0gZ5PK4CagyAG1cspGkbA0TuCtjcYyPl+GJzOqa5wKR5SWINGgOw61fXfEXgXDDArM7ap5Dqmk7lv5QfQdNvpQFYmLxPQwVzasaJPa/7XghTyHETDl/vTb5nMt+MxH8NlFeGB209AD6E44rzfKDu4Yf5V/sMG+YeHKrsG2izBCuf5JfyS/Xoff2BxWHHFMBZX2cEiqJBK1a2NwSDsfkcRTJn+e5TMEjky6Iu7mRW1bbaQDpXfqCCdh+pLk7j+YzEtTCBomvQ8eoNfYEEkEEd9ux36CmMzmCSep9NRJ29Lu8W39lazZl3zUqpHAg8OJUWgSPiazZIUeUdrZvTGrEO3M+YKQ0oYkKSAgUnc9g5CmquicUPJy4XSWZzsxJJCgfG3XSNh1uhsMW3zhOsvkaqJ/MqEXWwBJtZFG/Tv86WeKLUDxgdV26/2I/riauFfifGjTSsxHitpGn8q1uQAT0FDv2N3iCnCY08KWLVIHB8FQjMpZSBuR0C3ZBF+U/I+cU4cZEy6A1cvhk9dJfTRIBPocacRmVczEmlBl4wBB/1lKht2Hhtpd3YHUCfY9MVDjwPkC0DzvKSW1sHZlWw1nyAKaOxD31I22365/wCzzLu2oO6NZLV0c3e9k6dtrX51h7yGYWWFFjFDw1oadFbki0DNoVhdWfTA1eFsk8k2ubzoEMTMfDWiDrVa8rbdb/M3riKQM84y7mJEMIQ7KGZtjveo7sDeoX61W1YHZznRv+nEK9WJ9fTf5dcdubZfFzniRtqjKBbBsGhdj5lqvvWIkfBVOsk1qA9PL7j3vFyIkQ82Tqt3ApO5Hhsd+1nxAb6Y5ZHmF5JAiZeNnc+URsV3Au9LEqTsTZ36m8cjy7A9aXdz6qwNn9D+2CHL/L0SyHVrEg+DpamutV1HUWKw4UcyJcxsGXwZQwIcopPlIKnUS979Rq337YKDIylWZ2CbC/EJTxLNjSteYlht7nriRwnLnZrVyuwDHzH/ABUoo/tjlxCSWV2SJjqABklYkhNtgLsA1vVfTfbCoeZ4ap28S1Km/wAM9Tdru24Pr74Cvw0pKkrIJipNKpNgepvYdPpeJJ4XUlfeCX97J+tttgioeMhZ6Kno9aSvuetj3s4oiZELKGctFBI8jUAPiI1MdV35j0+ePGjcF9UbqsZCszChqK69NHf4SDfTfEbO5TwpAUKrXTSu7E73f0/rgJxvPRi45JpPFYl/EHUNVjXX8RSaBBvSNxVaWZqDH31NAkLaUPcg7begxBTieXJbxM3mYjeyrlkIqhuCy6qu+u+B3D42z08cbhoxMTbjz+aid9tlJB29xvQJxdvAMi8GXjill8VkFa9Omxe1izuBQu96vFwQftuzCDIFWCEsTp1xTML7aXjIWN97GvY102OKG4RmZorWF2QMyMQp2LIdSEg7HSdxiwPtA4xJn5/wi3hL0IXNxkj+WSMqV1Kb8w6+3QBcllSBRJ/8pD+oeqP0xpEfOccziFXkk8SnM2li0ZDuNJdWjdHBYEil8tXtucNX2MZfL5rMTXkoo/BRGUgu3mLHSTrYqWXSSCRY3xY3K+TizvDoUzUKSKo0DWoNhDpDC+hoAWO4OOyzZPh4MGWiRGPmMUKgsf8AE+4A/wAzkYg6Z3gjSUzGpY6VJyQS60CTMAqKLe6VL07EVZAnZczGMh10vRGxDb+o6WP0+mIK59mov5d7A1MT9dGkA/Q/PBKOAMupCSb/APyP9epP9MBRnDPsvz2azUjZu4Y9ZZ5WKs0m/wCRdR3I7tsB61WHblab7rnM1w2EnwkAaMsbIYoCx6BQCSDQAFgn8xw+F2G1N3+KugPXUNgT2BwJHC4DmTmAhWYjS3QXt3+g696HXAUTwmb7pxF5c6GMkDszh28z0CFIv4hdEH0rF0cm5/NyxNJnIykrTEKiqLiiYLo1AgGgdXmNmqJ9pvGM1BGomlVWAB02EYSAjsd2ABrfbGvCshJmgsuasR7eHBuFrsXH5j7HDR14nkPvSBlpJ42JQqwb4WIVrG1kC9PoaPtXHH+QRn55ZVbw5xFvANKhpV2V7I3jYWD+YGhi2s/nYYUZpHVFiGo7/COxIBusBJc3l805TWUnjeNBIBpYu6ax5PiVStbtXpgAvKPIcfDGaeSRZJdNI2ihEukeI1WSTdgexA/McCeOccMER4hKtTSAx5GJt/CQneZ+2pviPqSBZFENfNGSkdsqGDmASA5lla9aqjaAVAsprokCuvQ9QG505S+/OZoGV2KxohLkLAFLFyEVSWYg0B2JPTAK+W+1MgENHYHgqnc9/GdztZqioA69cQ+KfaFG5+BtPiMp/wAleVx7k/l7b4Ts3y7momIOWzAAPUwyAfqRv649TguYZTpy87H0WN7+lKcXIauXkjmAcTyDJKB40Y0SqL8yno6jqdh0/mUjvhV5u5fkzI1IuvNZekmVessdXHKo/Ma29T9AMTvsh5XzUE7zzRtCnhFArimYllN6eoA09wOorvh8z3AgZo5430SICtVsyE3ofvQNlSOl9CBWIKo5S5ClnkBkR4kVrLOpUkfyhWG596oftiz+J52HJQKiBFVVqOPUE1aRZVS2xNb13OPON8zwZbyu41gISgI1aXJAdQSNYBG4XCpk8rLmnMucYJDIEVIyxHiSCwJFRiQhKnoOtA+5AJFxmN8wk00srmBm00qKaZSAJApA1aW3I6/LBHXkcwAjSgFnZmLjQWJ+EIT5RWwoE9PUk4g5zIcNhklRocy0imnOoC9h08ygiqPTHfhvKmUzID5eSUIrAPHIAfcgHsa722IoTmuX8xEgR7a4/Ek0XUJU2CGJ0lgRews6a3BwrNmZAyo6ZZ6tUkdGA3JNeVgFNnpQNnv1xaXEuKlZjE6jwFpWQjc9CGB7/LoR74D828IthIqs4YamZFCxqn5QT36bgHfuN8NAn/6kkysFlYwwcm49SBiQQLW6NL/T6mPkOLvnI3ctQBAEYY/EosG7LC76jrgVxyQxhVESutE+ZbA2r5X0P0xO5UmkkZiVEcajZVXSLJHt2AP64Do2UXKwM1a2UM7dix7718I/p86G/CWTPZdo5K1Ebjp32ZfkaxvIGnM8Q8rMGjXUNhsQL9Aev1x5wbknOZeaKzG2sn4HJ0gddVqD37XgJnKGTOUOrMRqsKk6X1Akmz+Xr17gbemGbN5gyzPIHVoHVTEvQgEXZ9Pl2xpmeTSza2m86ggBQdr6gear7XWB2UcZcpH4cjuzFSVCClJ6ncNprrZN/XEob8nH5NirUP8ApjTp2/MxXzfK+2OM0IiyygUXkZ5D77mv02H0GOuSlDDQdJI2RAtD5kjf9TiFnZfCJLAsnegbjPfY76fX0xFKkEArVe53J7k9zhwljikyGrUxdSAtgb2wBA26Vf6YW81HC51JIwB3IUWD+230OJQnMoEaeWNerdAB7erf0wEzmeJPBhkTyl1GrSOtAdsAeGZMTSpG5/BawwC2xJ2XfcBfWxghxzMa9KgMEUUtGqr+x/tgpyusigVIpjN6lo2DX7Hpig/y/wAHjysIhi1aAWPmNnzGzvgqBiNE+JIbFRQss5nbSqAR3+ZVJPvulg/I4uLk5Mnmo9D5PLiWMDV+ElMOmobfqD64UuVuWA7aWcRiviIJ+gs/1P64tDgPAYssCY7Zmq2JF16CtgMO0Bee+ZPuqx5fL0JpR5dto0G2qvoQPkfSiuf/AGeXizDhvDlk/ElIJKg/9Rz182+56bDvur84cSL8SzbsfgdYl9gNv6qT9Ti88kVVAqkeUAbdqGLgFZOFGQOrKUItWBBB+RHX6Y6DjEEWzM6+7Ruo/UrWF/7S+cJcj4MeXQGSbUS7Cwqrpuh3Y6tr2FHY4l8ncdOcR459LEAbEAEg3Z22NbdB3wHHj/FnGbhBcjKyR/huh8rSlvhZh/h6A7H59DHDnLfGaKdHsA1731AxXHMGYVGzOS1eUOAo60HDdu5V1BHff3OGjhvC87l8rmmzWZEwET6FEaigE66xTHbsQPqbOIoRl8z9/wCJAHeNPNXalqh+pF/X1w9ca4okEepjQugB1Y7+Vdxvtd9gCcVd9lufH36UHbUh0/Rhhg57m/8AnZJH/hE73080iq1/Sh7AnAdJs5mJQJAYMvEwCeJNptx2W3BLgk+gBvbEppXi8+YUSJqVnljoeZRQ8Qx6WqtvMpWtjtiRwzKwSz5hp1WTMJKURXUN4UYVSmgHZVYHWWHUkizpoCH4EuW4tB90WopYZfvygVHVfhkqPKGJsetA+pJYOPMvHpuHRrNHIhgIjW3dV/6pLLBAqBS+gm2ZvTehjOE/aLlMy6iSDw2d5NxYKIqkoWK9XY7aQaB79LksjnISqhnqhp8Exh6IN0Zdh5auvN6Yq3hGUAKj1PzHX1/P8+mL4i585zZlcumqWWSM+Cs2gsrGia0rudTg9h+vXG8nOeTDlfvBNSrESChFsmrXfeMfCW7HbCD9o2r7lCtv+W1EiKt6ttUfxv7adgdz0wCyHDgukVvsPr88PBY3EOfolQmNGZikhGqzTqaRWA6q/XUDsK+nLK8VzeajklRJolWpYAAoDkRFTHd/iIXJO6+m/YLMvBjHLEk6jw3dQSCdLAkWoOx1V22J3q8P3DuExwLIIE0atz52IsHoFulFX0rEUh8pcpu+YVszFIEhW1DqaJvyqoO2kEltI2/XA/iubmzE/iy+JFv+GPDclKPlAFdbqz64dOBZyYz5mF5WJZbiJ/KRYOm/mp+hwnjmPiSyVHM02mQBkKR770UJ0hhfTbfAMvMXKxzQSZnEMnhgS+XUD39RVb+u1emAfM8rRRjKZXyRpH4skgNF9zsCO9gk/QdOr/NzBEriJ5Ywx2EZdQTq6D1P0wh8c4tFl5Hh+7iSj5vEUafNvpQddNVgJuUlOcyUcrj8VOpIrUPX5EU2PcsviZaRAFdonoB5GjUXR8xW+gJ29u3XEjhHEYUyZlaFIImatKXRva6ABG99PQnHVPu8ceZZVWNQVMjvqkVrUNZF30P98QKMcJMmnsO4PU2R+m31vHbJZjVLJEVIMdbk3YPcbCsZBm0YeMhHh21nSVFeqggGvTbHKfjeWGZXSaIWnc0FZTRGk9/XBRLhkhkYq3lokbC9x9cNGQVstT2KIGry/wBN7rAnJZMLNrvyEWfn/vthi4lnKj0qd2HmPoP+f3xAKjyhad5PGtSxYBTXU3Td9umB3Hsl4XmgkId9iCb2uzZPy27/AL4U5uO5mWd0gVVChtMci6XcL1YatvettvleGSSGR4lIAEmxo2Bfcd62/fF6QWy7Aj8NydIGojY+5NdN+2Jq5mNhUgKkfmTdj8y23v0xVPA89IMxOuXsmQhdd7BVJs+4ve+np2wxce5l+7xpERqkrrZur6tsaJ3r5YYDub4fAWvym+tIR9SRWo45OABSDcHbbb9OuBHD+ZhPMojjfwxG2vUACGtaIokUKrrvqPpjrPmZCsihPiLaSW6DTttXr77b9dsTFR+JcRhy7AzMEL2QSpI227X++FbKcemZ9pZLJ2WMqt/RXs7dsb8d4Nm5CHMvi6AaBJBAqzVHfcVvuaGIXB2KGbWPxIo2YI7KTYUsPKQW2oG16Y1MQ25fm2eM6DKpb+U0zdiOtEGux3wQh+0NgKbRY62rA/1wgffGywg8NA7TAu5O5clq0g9R/qbwW5hzawTtHUcoFENV7EXRvviov2HhwHQYK5OHSPnjYJjJZQoLMwUDqTsBgKS+0jgbJn5wNlzKh0P+IVt89QI/7xhy5C4/q8sprWARq2pgN1/56YP8ayGW4jGY9YLRkMGHVbv/ANWoj6e2B/AIkyy5kZpFiiGlTJKyhHFNfmY7iqu+t+t4lEjjSZLPMMuzeJIoLqYTbINgTqFqOoGk3fptsvcPzsOVJjyEMuZzTghDMyJ0Fm9hQFb+Uel468iNlEzmZGXz0c7SBfCiqtCKSWCt0k6jcdlF3j3O8NyuSzcuaZWM+aZkERZSsikLqK1vEuoBmY2b+YGKEnhGSnizOYzXEPDDI/iSjzNW+xUKCDGCaFsB03OHrLfaHA8xgnRoQVGpZAdXnACrpTUdTBhQNbdLxMAkCDVHl49SCNVlYKXRbpWZw7EbnYg9Se+BXE+MCJ1bOZNo1eRH+8ZeTUHZBS62TQxoCtJG4HcXgK/z0E3D+IaiD+G/X+dfUfNd/n8sWdnoIeJ5ZaYBxujdaJG4I/lPf5A9sRuYeCxZqKIE+evwpgCQRoMjFmZyTH6d0N9tsLuQyk2VorurUVZTasCNipGxBHpiWrBxcrL5RnMq0rINKZiJnD6fTxIjrI9jV9xiXPA3hFEAy0BrxGk1AmzXmZ/MbO3vfXHGDjr1RHYj6HElMw0h2UmwFO3UA2AfkTiAJzTC06DLRxroRmVzPECdQ6SwsGI3Brp029cecA5bWMgnzN/Mf7YaoeFHq5C+2BnEs6WSsstq1ASEKysdZVo3BII6Hp0/rQoc65tGzChxp8PYeJEoI22KSAkmNrujQuu4oSuX+X1njLiXcnZgdS+wK3VV/KQffHbgPAHjmTXlAqAGnV0Kp1PTVq9h5T17YNcSzaqGjioKv8QrWxPbbv1v5H0OJRJzPFVjART4jAAFu1+prv7DG8fEpIoDOyq8W5YirUDb12UUbvpjhwzhEGcyw0uVkQt50I7nuOhFACj6HBWCVcnlgMy6bWKRaBHYKvv6dBeAX4eEnM5f7zCWTNKzmIsf5WYBWHoy+U/O8SOCcJ8eF5MxCiTuzHUFKlToUA31JFdfW/mfIebUHkijWKNRsW9uwVen6nHr5jNSuBFnIogVDhTAHOk+/iDr2P8ApigPyvwBc0JZMzl/DIbQo8wa1+J9WzGzQF7ALtiFk+CDP7lyXiOmQ/z0T5dQ2DdzsepG2G7jfEczEmuBIswFUa1LeG216mBJK1W9Gqo/FdDnwLjETLpEa5Z2ttHlIturWuzWfWicAi8VzZzE6ZdUHhRPoEamg2k0fptV+l4aPAZUCAykgNLI8ejTJfxr5rrsAPljrwngEWSgMmYfxHAJaT4bJPQC+pNfU4F8Pysc24CsL1VpYCz3pgLHvWJQOySOQ7ZjwkyxWgrCtvdi2kqBY6C/asSOX+WocvP4hCszk+HdFV6nyivirfqa7YMzcEy+YMZ0y647AtCiN/hOoDbsD7nffG+SkdvFOZiECxtShuvUgMG6EEVVDvW+Aly5c67ABQ9exB/uMQuLcLkeEpCwRrBBYEggGyDW+/rvgioEcRk/ElGkNpQWSP8AAp7127/tgc3OWVlqMIxZWBCSOEIYdLAJb6VgOHCkzaUJFjIHdWsfvRwTdNXWNVPqGO/zFbfriLHxfWTI0kSxpsyRgtuxoanNHr0AUY6cQ43AsZs67W6Tcjbo1fD9cAD48UycTyRQrrkavKvVjZ1NW5HUkD3xV+h55izXI7nsLsnoFFWPQDFwxZZM9lXRv4bbKaIZa3B8wq1O9iwf1xx4DyzFlK3LyEfxCAK9lG9f837YsuFDeCcEGXj0t/Ebdj6eig+g/qTiSYMFpEJ2O/vhRz/NipnRlFjJJZUL3+dqoBe43AJvufTfPaixhxDzGSF6gN6IreiDuQQCAbNXeCkL6tQqmRirD0Io/wBCDjx0xAjR5cpaQBZowbCGQB4ySRswPQ6Sepv0xIhyGaYXHBEqn+a5CT6lr3xZfAMijJ5kVgDtar+3+u2GSKEKKAA+QrG0HT7C8BV4vKJhHLl2VGBph5rI7EjbcXt/YEjlzHls0fPHm1ijUg6RFbNuKGrUdRJ2ChRd1vgLLx2Vsw2sKEW0ruWB3C7+VARRJ3ci+gWiDvDeCxJLJLEgjaQAPpJrbpQvTfyFfPqY2U5cBZ2zDGXcgF6YEX3UjT9AKHYYO5TOxMo0sPkdj++JIUYoWshyLkYZ0zMUEaSJekpqUbqVNqrBDsT+XCq76+ZPDkrTHGPCXoD+Hr2/7i5/7cWjhI5/5QOYaPNZeQQ5qKgrE0HANqpPYgk0d+pBG+xFC80Z7NZyR3mRyysRIoBNMDRWvRTYrth1+yvIZj7ln1nVlyjRXGrgj8XejGD07fM6etYbssJWkvOcMYzGtcsOoa62BcISrGu5P6YZcyU0DWjIkamQRADUwTckICWYjb6kd6w1SPz1w5V4ZErqNYVlDfdTMwurVZLCwWSRZ69uhxB5Z5gaGFmzeYNmOOWpAukxLqCxwVSsxGmyq7lq6i8MPNHLmZ4hJp2hy4oBlaQGSMgMA0LeQOCSNTDt06Vs/B8skMWVmCySRmxqXxVBuz4litLXuvUCqAIWopYyH2n5dtHixhbd9ekE6Uo6AtfE90DsBscG8vzkzxgxxVqjbcDZX/LXqtbnvviNzBnHlZcuvDJmgUgyaEQL4imgsbGlAB2JBBOw6fEV5azgzKSocm+XER0+ejZ3tdh1G3r1wA+LjRlcmdqW42CDfSyfmU7EWd63wf8AEfMRgQeABe/jRs4PQghQy997vCdx2NI36E+2GTgEKzxqVzTRtW8cehWX28ykn5jEgP5aGXw6kZPEN+aNSoF9CAzMbHzwN4TxWRZTFmYo2VgFDxqSCQatlI8q79LbBmTNqsixWdZGqq6D1P6HBGDMFr1ArXc9D74oDcRWLJq7wQoJXAGkHSCFJ61YUbnoNzX0EIyZmMyEmjYfXsUI6q3YV+lURsQce5+ObPxDMZRgqk2niAjxVHsRap6Hv1FCiR83J02ahSQFctKQRLGdRBKsaujRFVVg9euAhScEMUUcr+aJ1B8QDYX01b7A2PN0+WDXDeFxnJmeBA0uhq3+MozeQ0d7IIomrrB7l/JSpl/BzCo2ksorcMnuD06kV6Yl5Th6xII4wI0W6VRQFmz+5JwwI3KfCHzWVkeWR1aQkWL8oUlShXpQN377XtgDlNLUrOCQNNA9vT/bFoZnJSFGVHFMCCK0kXdlWA2O97g74A5Rcjw2JBJ5DenU6lnYgWfhH1226euJg84TA0kXhzxeJDtRkWxYIKjfqLqj2/oRzma0/hrE7UBuq7D5bViNNznlpFKxrLIGBFhQB/7EH9sdOF8TllykUyxBpGA1JqAo9G3PuP3wEpS6kFY1YV+ZypB+Wg4mZ3IRzx6ZUDKaNMLojoR7g98R8hJI6AspikB8wYBh9CDRH74Kx3Xm6+2KBcnDqKFWNLtpuu1b+uOGd4Sku00Ucg7a0DV+owbK4jZ9ykbMASQNqBO/yG5wC4vK2UHSCMfKwP2OJcHC4o/gjRfpjpw3K6EAJJJ8zWXO561rZio/w3sbxKOAWuPcTKB4yrAsPI63Xbdja6aPYNZ7Y94VO0kY17suxNMP/wBlG/6/PBSTwpxVEjs2hq+asVr6jEOPhBhJaPde69+9AG6A7nbEHpjwscT5PjfMHMoQshq7XULArUBqFGv+dbbT/wA7Y5OMAG4dwxYE0KSxJLMx6sx6k/oB8hjeRMTnGJXDeFmRrOyj/h3G4I64ip3L+W0xg+u/5f6jr9d8GAuPUjoY2xpA1MuseYNySyKoViHYG5GsLXQeVbYg/wA0ZHTHWbgOTmbxDHokJPnFqSSbO42Nk3RwORwNVCgZJf8A0cxD/wBYlwycJoxD3u/1OCBk3LTAHw52B7a1Uj9gDhalnmyrt4hfWBqte631UXRG4vc1YusWEsddDQ9Ooxw4hkFmUK4Bo2pGxU+qm9j1HuCQbBIwwL/LHOSznw5Rok/KeoYe+2x/b+mOP2j5nNxxRvlYWl0tZ0gsVNGiUUaiBsdv264OcK5fhy7M6DzHqTW3yAAH+m9VgLzDz9FlnKeG7kdvhJ/ygjce+2L9Cpyr9oWad48vLlhNMTpBXyOD/M6kVY79KG597QyuWWMLYXUBV+l7kDvV/wBMAuLcUU5eSZVEUoVbcgagCyjTY3veqxx5a5my2ho3mGtWN673v36fS7xNB7iccjxusTCNiNnIuvp2+fb0wg8PyLxSFZJNR6n8UuCel7saPzAOGjjXEslOoifNxoSbA8RRqrtR6jfp61hWzfCxG1RHUvZgpX9v74lWCPGTmyjJkREZJRZMpICaAFZxsQWKmMAHbyE74ELxniEc0aZtIBHIGJkU0NvQl/isjYizv6Eifw2PMSK8cUvgyHZJCofTcclnSdj0H7YzJ8K8K14jFHnFYlo5iPEZdgCuhl8tnpoJu6rbFgFc2cCb7t99EoZQy6o9IACs2jVquyQxB7Cr9NzHK/LuXigjzEgOo6W1S+UKSRVDba6onrths4ZwmCKARRxBYjbeG1sBqOoghia37dBjfNQxyDU4SRUJZbogECr3Nahvv29t8MAPMrIue1IF3gUHUD01vfTv0wZ4hmGWCVxsyoxHzCk3uP64gZzNb5bNRg6G/DbWrKQspXSxUgEEOqDcbBzgnNEZEdHFBlK2PQgg4ALJzB5I1RfEchddnSBtvvp3N+gAxPy3DpFlLs+21KL+uq9jhI4PwJZ4yMzLI8kRMcsYYoupdr0rROob3fr6YcuBcNWNF8PUqfy6mPT5k0MAYNVjiQcdUI+eNZHwHigYH8ZkRV8RkLaOwXUfTYfX+uJROObOdarR3um7WK2J6gkXRqtj3qwS9c3EJUaNBBDC585IZ2O1rpGw+tj3PTHfk7J5iLJzxqoEq5icReKCFZQ+zbb0RZFbYN8SzwhYgR1K/wAu2wLev96xvl8rOkEYWQPKDqcy2dYJJZQR8PXY0QKAqsB14SZWjAmUrKPi0kUfdSNtPsfrgrGprfrjhHHq36EfqMTlX1wHIJiDxqDVEwIBG1ggEV8mIH64K1jSaIMCD3wAXGjqD1F43dSpo9seHAeLnxo0aG1dOm3zvp711xFYY7tjk+A5hAbvoATjrlOE60UliCR2H+u/0/fHLKKZTS/Ce/qP9MMaJQA9MANi4PGO19evuOmJ2nHQ40JwGpxoTj1jjQnAKpmI6qVOufymrH/yJSOhI3Uqfrhm5ZzOpGXup/Y/73jzGYnoNXiM+ZJNIpPvVD9TV4zGY0lbxSXtYLDrXQfXEPPcGhlkSWVQzRBtJPa6Jv5V/XGYzAZ4cE6SQimWqYD36EH2I6+owHg5Dyi7BWH/AHN//WMxmIAnH/syRz4kLtrHRWNg/r/qMLicRzWQbS6Wg/KwJX6Hqp/5Rx5jMFOOQlGey7UZMtexeNgGBGn4WroQxB6Gr6Yi8rcvTZXNvK2YGYiZKXdrLFtywJIDACrs3Z6YzGYBzimN2ccsplETZRS6mYAbUWYt/UnGYzASla722H9cQeGtmdUonWIKG/CaMnzr6sD8JHSsZjMArc58Mmgm+/5VdWwGYi7Oo/Nt6DqRuKB/muVwrjEWdQLCxQ/miY0w9dvzD3GPMZgGqGEIKAA9sYem+MxmA5SqSh0mmo0fQ4CT8yogKBhJKP5SCAf8RHQj0H7YzGYUZwqBmJnmPU2C21nt8h6YLpCQ7MWYhqpT0WvT59d979umYzAT44KIIOO9Y8xmA9xmPMZgOGZyocb/AK4DZjh0y/AQR6EX+hsEfW8ZjMBCZczdeFH89bn9vDH9cdIeCyufxWsfygaV/SyT9TXtj3GYA5lsqqCh9TjqceYzAak45scZjMBzY45k4zGYD//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en-US"/>
          </a:p>
        </p:txBody>
      </p:sp>
    </p:spTree>
  </p:cSld>
  <p:clrMapOvr>
    <a:masterClrMapping/>
  </p:clrMapOvr>
  <p:transition advTm="2277"/>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31658" y="328863"/>
            <a:ext cx="8017042" cy="4572000"/>
          </a:xfrm>
        </p:spPr>
        <p:txBody>
          <a:bodyPr/>
          <a:lstStyle/>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The design in such studies must be rigid and not flexible and must focus attention on the following: </a:t>
            </a:r>
          </a:p>
          <a:p>
            <a:pPr marL="0" lvl="0" indent="0" algn="just">
              <a:spcBef>
                <a:spcPct val="20000"/>
              </a:spcBef>
              <a:buClrTx/>
              <a:buSzTx/>
              <a:buNone/>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(a) Formulating the objective of the study (what the study is about and why is it being made?) </a:t>
            </a:r>
          </a:p>
          <a:p>
            <a:pPr marL="0" lvl="0" indent="0" algn="just">
              <a:spcBef>
                <a:spcPct val="20000"/>
              </a:spcBef>
              <a:buClrTx/>
              <a:buSzTx/>
              <a:buNone/>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(b) Designing the methods of data collection (what techniques of gathering data will be adopted?) </a:t>
            </a:r>
          </a:p>
          <a:p>
            <a:pPr marL="0" lvl="0" indent="0" algn="just">
              <a:spcBef>
                <a:spcPct val="20000"/>
              </a:spcBef>
              <a:buClrTx/>
              <a:buSzTx/>
              <a:buNone/>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(c) Selecting the sample (how much material will be needed?) </a:t>
            </a:r>
          </a:p>
          <a:p>
            <a:pPr marL="0" lvl="0" indent="0" algn="just">
              <a:spcBef>
                <a:spcPct val="20000"/>
              </a:spcBef>
              <a:buClrTx/>
              <a:buSzTx/>
              <a:buNone/>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(d) Collecting the data (where can the required data be found and with what time period should the data be related?) </a:t>
            </a:r>
          </a:p>
          <a:p>
            <a:pPr marL="0" lvl="0" indent="0" algn="just">
              <a:spcBef>
                <a:spcPct val="20000"/>
              </a:spcBef>
              <a:buClrTx/>
              <a:buSzTx/>
              <a:buNone/>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(e) Processing and analyzing the data. </a:t>
            </a:r>
          </a:p>
          <a:p>
            <a:pPr marL="0" lvl="0" indent="0" algn="just">
              <a:spcBef>
                <a:spcPct val="20000"/>
              </a:spcBef>
              <a:buClrTx/>
              <a:buSzTx/>
              <a:buNone/>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(f) Reporting the findings. </a:t>
            </a:r>
            <a:endParaRPr kumimoji="0" 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10</a:t>
            </a:fld>
            <a:endParaRPr lang="en-US" altLang="en-US"/>
          </a:p>
        </p:txBody>
      </p:sp>
    </p:spTree>
    <p:extLst>
      <p:ext uri="{BB962C8B-B14F-4D97-AF65-F5344CB8AC3E}">
        <p14:creationId xmlns:p14="http://schemas.microsoft.com/office/powerpoint/2010/main" val="279203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9232" y="389021"/>
            <a:ext cx="8277726" cy="4572000"/>
          </a:xfrm>
        </p:spPr>
        <p:txBody>
          <a:bodyPr/>
          <a:lstStyle/>
          <a:p>
            <a:pPr marL="0" lvl="0" indent="0" algn="just">
              <a:spcBef>
                <a:spcPct val="20000"/>
              </a:spcBef>
              <a:buClrTx/>
              <a:buSzTx/>
              <a:buNone/>
            </a:pP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3. Research design in case of hypothesis-testing research studies: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Hypothesis-testing research studies (generally known as experimental studies) are those where the researcher tests the hypotheses of causal relationships between variables.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Such studies require procedures that will not only reduce bias and increase reliability, but will permit drawing inferences about causality.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Usually experiments meet this requirement. Hence, when we talk of research design in such studies, we often mean the design of experiments. </a:t>
            </a:r>
            <a:endParaRPr kumimoji="0" 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11</a:t>
            </a:fld>
            <a:endParaRPr lang="en-US" altLang="en-US"/>
          </a:p>
        </p:txBody>
      </p:sp>
    </p:spTree>
    <p:extLst>
      <p:ext uri="{BB962C8B-B14F-4D97-AF65-F5344CB8AC3E}">
        <p14:creationId xmlns:p14="http://schemas.microsoft.com/office/powerpoint/2010/main" val="1540364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6051" y="136358"/>
            <a:ext cx="8841538" cy="4572000"/>
          </a:xfrm>
        </p:spPr>
        <p:txBody>
          <a:bodyPr/>
          <a:lstStyle/>
          <a:p>
            <a:pPr marL="0" lvl="0" indent="0" algn="just">
              <a:spcBef>
                <a:spcPct val="20000"/>
              </a:spcBef>
              <a:buClrTx/>
              <a:buSzTx/>
              <a:buNone/>
            </a:pP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3.3 Sampling design </a:t>
            </a:r>
            <a:endPar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A sample design is a definite plan for obtaining a sample from a given population. It refers to the technique or the procedure the researcher would adopt in selecting items for the sample.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Sample design may as well lay down the number of items to be included in the sample i.e., the size of the sample. Sample design is determined before data are collected.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There are many sample designs from which a researcher can choose. Some designs are relatively more precise and easier to apply than others. Researcher must select/prepare a sample design which should be reliable and appropriate for his research study. </a:t>
            </a:r>
            <a:endParaRPr kumimoji="0" 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12</a:t>
            </a:fld>
            <a:endParaRPr lang="en-US" altLang="en-US"/>
          </a:p>
        </p:txBody>
      </p:sp>
    </p:spTree>
    <p:extLst>
      <p:ext uri="{BB962C8B-B14F-4D97-AF65-F5344CB8AC3E}">
        <p14:creationId xmlns:p14="http://schemas.microsoft.com/office/powerpoint/2010/main" val="431550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567573"/>
          </a:xfrm>
        </p:spPr>
        <p:txBody>
          <a:bodyPr/>
          <a:lstStyle/>
          <a:p>
            <a:r>
              <a:rPr kumimoji="0" lang="en-US" altLang="en-US" sz="3500" b="1" i="0" u="none" strike="noStrike" kern="0" cap="none" spc="0" normalizeH="0" baseline="0" noProof="0" dirty="0" smtClean="0">
                <a:ln>
                  <a:noFill/>
                </a:ln>
                <a:solidFill>
                  <a:srgbClr val="008000"/>
                </a:solidFill>
                <a:effectLst/>
                <a:uLnTx/>
                <a:uFillTx/>
                <a:latin typeface="Comic Sans MS" panose="030F0702030302020204" pitchFamily="66" charset="0"/>
                <a:ea typeface="+mj-ea"/>
                <a:cs typeface="+mj-cs"/>
              </a:rPr>
              <a:t>3.3.1Types of Samples</a:t>
            </a:r>
            <a:endParaRPr lang="en-US" dirty="0"/>
          </a:p>
        </p:txBody>
      </p:sp>
      <p:sp>
        <p:nvSpPr>
          <p:cNvPr id="3" name="Content Placeholder 2"/>
          <p:cNvSpPr>
            <a:spLocks noGrp="1"/>
          </p:cNvSpPr>
          <p:nvPr>
            <p:ph sz="quarter" idx="1"/>
          </p:nvPr>
        </p:nvSpPr>
        <p:spPr>
          <a:xfrm>
            <a:off x="517357" y="842211"/>
            <a:ext cx="8313821" cy="4572000"/>
          </a:xfrm>
        </p:spPr>
        <p:txBody>
          <a:bodyPr/>
          <a:lstStyle/>
          <a:p>
            <a:pPr marL="342900" lvl="0" indent="-342900" eaLnBrk="1" hangingPunct="1">
              <a:spcBef>
                <a:spcPct val="20000"/>
              </a:spcBef>
              <a:buClrTx/>
              <a:buSzTx/>
              <a:buFontTx/>
              <a:buChar char="•"/>
            </a:pPr>
            <a:r>
              <a:rPr kumimoji="0" lang="en-US" altLang="en-US" sz="2800" b="0" i="0" u="none" strike="noStrike" kern="0" cap="none" spc="0" normalizeH="0" baseline="0" noProof="0" dirty="0" smtClean="0">
                <a:ln>
                  <a:noFill/>
                </a:ln>
                <a:solidFill>
                  <a:srgbClr val="0091DA"/>
                </a:solidFill>
                <a:effectLst/>
                <a:uLnTx/>
                <a:uFillTx/>
                <a:latin typeface="Times New Roman" panose="02020603050405020304" pitchFamily="18" charset="0"/>
                <a:ea typeface="+mn-ea"/>
                <a:cs typeface="Times New Roman" panose="02020603050405020304" pitchFamily="18" charset="0"/>
              </a:rPr>
              <a:t>Probability (Random) Samples </a:t>
            </a: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each member of the population has a known non-zero probability of being selected for sample </a:t>
            </a:r>
            <a:endParaRPr kumimoji="0" lang="en-US" altLang="en-US" sz="2800" b="0" i="0" u="none" strike="noStrike" kern="0" cap="none" spc="0" normalizeH="0" baseline="0" noProof="0" dirty="0" smtClean="0">
              <a:ln>
                <a:noFill/>
              </a:ln>
              <a:solidFill>
                <a:srgbClr val="0091DA"/>
              </a:solidFill>
              <a:effectLst/>
              <a:uLnTx/>
              <a:uFillTx/>
              <a:latin typeface="Times New Roman" panose="02020603050405020304" pitchFamily="18" charset="0"/>
              <a:ea typeface="+mn-ea"/>
              <a:cs typeface="Times New Roman" panose="02020603050405020304" pitchFamily="18" charset="0"/>
              <a:sym typeface="Wingdings" panose="05000000000000000000" pitchFamily="2" charset="2"/>
            </a:endParaRPr>
          </a:p>
          <a:p>
            <a:pPr marL="742950" lvl="1" indent="-285750" eaLnBrk="1" hangingPunct="1">
              <a:spcBef>
                <a:spcPct val="20000"/>
              </a:spcBef>
              <a:buClrTx/>
              <a:buSzTx/>
              <a:buFontTx/>
              <a:buChar char="–"/>
            </a:pPr>
            <a:r>
              <a:rPr lang="en-US" altLang="en-US" kern="0" dirty="0">
                <a:solidFill>
                  <a:srgbClr val="0A3250"/>
                </a:solidFill>
                <a:latin typeface="Times New Roman" panose="02020603050405020304" pitchFamily="18" charset="0"/>
                <a:cs typeface="Times New Roman" panose="02020603050405020304" pitchFamily="18" charset="0"/>
              </a:rPr>
              <a:t>Simple random sample</a:t>
            </a:r>
          </a:p>
          <a:p>
            <a:pPr marL="742950" lvl="1" indent="-285750" eaLnBrk="1" hangingPunct="1">
              <a:spcBef>
                <a:spcPct val="20000"/>
              </a:spcBef>
              <a:buClrTx/>
              <a:buSzTx/>
              <a:buFontTx/>
              <a:buChar char="–"/>
            </a:pPr>
            <a:r>
              <a:rPr lang="en-US" altLang="en-US" kern="0" dirty="0">
                <a:solidFill>
                  <a:srgbClr val="0A3250"/>
                </a:solidFill>
                <a:latin typeface="Times New Roman" panose="02020603050405020304" pitchFamily="18" charset="0"/>
                <a:cs typeface="Times New Roman" panose="02020603050405020304" pitchFamily="18" charset="0"/>
              </a:rPr>
              <a:t>Systematic random sample</a:t>
            </a:r>
          </a:p>
          <a:p>
            <a:pPr marL="742950" lvl="1" indent="-285750" eaLnBrk="1" hangingPunct="1">
              <a:spcBef>
                <a:spcPct val="20000"/>
              </a:spcBef>
              <a:buClrTx/>
              <a:buSzTx/>
              <a:buFontTx/>
              <a:buChar char="–"/>
            </a:pPr>
            <a:r>
              <a:rPr lang="en-US" altLang="en-US" kern="0" dirty="0">
                <a:solidFill>
                  <a:srgbClr val="0A3250"/>
                </a:solidFill>
                <a:latin typeface="Times New Roman" panose="02020603050405020304" pitchFamily="18" charset="0"/>
                <a:cs typeface="Times New Roman" panose="02020603050405020304" pitchFamily="18" charset="0"/>
              </a:rPr>
              <a:t>Stratified random sample</a:t>
            </a:r>
          </a:p>
          <a:p>
            <a:pPr marL="742950" lvl="1" indent="-285750" eaLnBrk="1" hangingPunct="1">
              <a:spcBef>
                <a:spcPct val="20000"/>
              </a:spcBef>
              <a:buClrTx/>
              <a:buSzTx/>
              <a:buFontTx/>
              <a:buChar char="–"/>
            </a:pPr>
            <a:r>
              <a:rPr lang="en-US" altLang="en-US" kern="0" dirty="0">
                <a:solidFill>
                  <a:srgbClr val="0A3250"/>
                </a:solidFill>
                <a:latin typeface="Times New Roman" panose="02020603050405020304" pitchFamily="18" charset="0"/>
                <a:cs typeface="Times New Roman" panose="02020603050405020304" pitchFamily="18" charset="0"/>
              </a:rPr>
              <a:t>Cluster sample</a:t>
            </a:r>
          </a:p>
          <a:p>
            <a:pPr marL="342900" lvl="0" indent="-342900" eaLnBrk="1" hangingPunct="1">
              <a:spcBef>
                <a:spcPct val="20000"/>
              </a:spcBef>
              <a:buClrTx/>
              <a:buSzTx/>
              <a:buFontTx/>
              <a:buChar char="•"/>
            </a:pPr>
            <a:r>
              <a:rPr kumimoji="0" lang="en-US" altLang="en-US" sz="2800" b="0" i="0" u="none" strike="noStrike" kern="0" cap="none" spc="0" normalizeH="0" baseline="0" noProof="0" dirty="0" smtClean="0">
                <a:ln>
                  <a:noFill/>
                </a:ln>
                <a:solidFill>
                  <a:srgbClr val="0091DA"/>
                </a:solidFill>
                <a:effectLst/>
                <a:uLnTx/>
                <a:uFillTx/>
                <a:latin typeface="Times New Roman" panose="02020603050405020304" pitchFamily="18" charset="0"/>
                <a:ea typeface="+mn-ea"/>
                <a:cs typeface="Times New Roman" panose="02020603050405020304" pitchFamily="18" charset="0"/>
              </a:rPr>
              <a:t>Non-Probability Samples </a:t>
            </a: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members are selected from the population in some nonrandom manner</a:t>
            </a:r>
            <a:endParaRPr kumimoji="0" lang="en-US" altLang="en-US" sz="2800" b="0" i="0" u="none" strike="noStrike" kern="0" cap="none" spc="0" normalizeH="0" baseline="0" noProof="0" dirty="0" smtClean="0">
              <a:ln>
                <a:noFill/>
              </a:ln>
              <a:solidFill>
                <a:srgbClr val="0091DA"/>
              </a:solidFill>
              <a:effectLst/>
              <a:uLnTx/>
              <a:uFillTx/>
              <a:latin typeface="Times New Roman" panose="02020603050405020304" pitchFamily="18" charset="0"/>
              <a:ea typeface="+mn-ea"/>
              <a:cs typeface="Times New Roman" panose="02020603050405020304" pitchFamily="18" charset="0"/>
            </a:endParaRPr>
          </a:p>
          <a:p>
            <a:pPr marL="742950" lvl="1" indent="-285750" eaLnBrk="1" hangingPunct="1">
              <a:spcBef>
                <a:spcPct val="20000"/>
              </a:spcBef>
              <a:buClrTx/>
              <a:buSzTx/>
              <a:buFontTx/>
              <a:buChar char="–"/>
            </a:pPr>
            <a:r>
              <a:rPr lang="en-US" altLang="en-US" kern="0" dirty="0">
                <a:solidFill>
                  <a:srgbClr val="0A3250"/>
                </a:solidFill>
                <a:latin typeface="Times New Roman" panose="02020603050405020304" pitchFamily="18" charset="0"/>
                <a:cs typeface="Times New Roman" panose="02020603050405020304" pitchFamily="18" charset="0"/>
              </a:rPr>
              <a:t>Convenience sample</a:t>
            </a:r>
          </a:p>
          <a:p>
            <a:pPr marL="742950" lvl="1" indent="-285750" eaLnBrk="1" hangingPunct="1">
              <a:spcBef>
                <a:spcPct val="20000"/>
              </a:spcBef>
              <a:buClrTx/>
              <a:buSzTx/>
              <a:buFontTx/>
              <a:buChar char="–"/>
            </a:pPr>
            <a:r>
              <a:rPr lang="en-US" altLang="en-US" kern="0" dirty="0">
                <a:solidFill>
                  <a:srgbClr val="0A3250"/>
                </a:solidFill>
                <a:latin typeface="Times New Roman" panose="02020603050405020304" pitchFamily="18" charset="0"/>
                <a:cs typeface="Times New Roman" panose="02020603050405020304" pitchFamily="18" charset="0"/>
              </a:rPr>
              <a:t>Purposive sample</a:t>
            </a:r>
          </a:p>
          <a:p>
            <a:pPr marL="742950" lvl="1" indent="-285750" eaLnBrk="1" hangingPunct="1">
              <a:spcBef>
                <a:spcPct val="20000"/>
              </a:spcBef>
              <a:buClrTx/>
              <a:buSzTx/>
              <a:buFontTx/>
              <a:buChar char="–"/>
            </a:pPr>
            <a:r>
              <a:rPr lang="en-US" altLang="en-US" kern="0" dirty="0">
                <a:solidFill>
                  <a:srgbClr val="0A3250"/>
                </a:solidFill>
                <a:latin typeface="Times New Roman" panose="02020603050405020304" pitchFamily="18" charset="0"/>
                <a:cs typeface="Times New Roman" panose="02020603050405020304" pitchFamily="18" charset="0"/>
              </a:rPr>
              <a:t>Quota</a:t>
            </a:r>
          </a:p>
          <a:p>
            <a:pPr marL="742950" lvl="1" indent="-285750" eaLnBrk="1" hangingPunct="1">
              <a:spcBef>
                <a:spcPct val="20000"/>
              </a:spcBef>
              <a:buClrTx/>
              <a:buSzTx/>
              <a:buFontTx/>
              <a:buChar char="–"/>
            </a:pPr>
            <a:r>
              <a:rPr lang="en-US" altLang="en-US" kern="0" dirty="0">
                <a:solidFill>
                  <a:srgbClr val="0A3250"/>
                </a:solidFill>
                <a:latin typeface="Times New Roman" panose="02020603050405020304" pitchFamily="18" charset="0"/>
                <a:cs typeface="Times New Roman" panose="02020603050405020304" pitchFamily="18" charset="0"/>
              </a:rPr>
              <a:t>Snowball Sampling</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13</a:t>
            </a:fld>
            <a:endParaRPr lang="en-US" altLang="en-US"/>
          </a:p>
        </p:txBody>
      </p:sp>
    </p:spTree>
    <p:extLst>
      <p:ext uri="{BB962C8B-B14F-4D97-AF65-F5344CB8AC3E}">
        <p14:creationId xmlns:p14="http://schemas.microsoft.com/office/powerpoint/2010/main" val="3593266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64694" y="100263"/>
            <a:ext cx="8626641" cy="4572000"/>
          </a:xfrm>
        </p:spPr>
        <p:txBody>
          <a:bodyPr/>
          <a:lstStyle/>
          <a:p>
            <a:pPr marL="514350" lvl="0" indent="-514350" algn="just">
              <a:lnSpc>
                <a:spcPct val="150000"/>
              </a:lnSpc>
              <a:spcBef>
                <a:spcPct val="20000"/>
              </a:spcBef>
              <a:buClrTx/>
              <a:buSzTx/>
              <a:buFont typeface="+mj-lt"/>
              <a:buAutoNum type="alphaLcParenR"/>
              <a:defRPr/>
            </a:pPr>
            <a:r>
              <a:rPr lang="en-US" sz="2800" b="1" kern="0" dirty="0">
                <a:solidFill>
                  <a:srgbClr val="BBE0E3"/>
                </a:solidFill>
                <a:latin typeface="Times New Roman" pitchFamily="18" charset="0"/>
                <a:cs typeface="Times New Roman" pitchFamily="18" charset="0"/>
              </a:rPr>
              <a:t> Simple Random Sampling</a:t>
            </a:r>
            <a:r>
              <a:rPr lang="en-US" sz="2800" b="1" kern="0" dirty="0">
                <a:solidFill>
                  <a:srgbClr val="002060"/>
                </a:solidFill>
                <a:latin typeface="Times New Roman" pitchFamily="18" charset="0"/>
                <a:cs typeface="Times New Roman" pitchFamily="18" charset="0"/>
              </a:rPr>
              <a:t>: </a:t>
            </a:r>
          </a:p>
          <a:p>
            <a:pPr marL="342900" lvl="0" indent="-342900" algn="just">
              <a:lnSpc>
                <a:spcPct val="150000"/>
              </a:lnSpc>
              <a:spcBef>
                <a:spcPct val="20000"/>
              </a:spcBef>
              <a:buClrTx/>
              <a:buSzTx/>
              <a:buFontTx/>
              <a:buChar char="•"/>
              <a:defRPr/>
            </a:pPr>
            <a:r>
              <a:rPr lang="en-US" sz="2800" kern="0" dirty="0">
                <a:solidFill>
                  <a:srgbClr val="0A3250"/>
                </a:solidFill>
                <a:latin typeface="Times New Roman" pitchFamily="18" charset="0"/>
                <a:cs typeface="Times New Roman" pitchFamily="18" charset="0"/>
              </a:rPr>
              <a:t>This method involves very simple method of drawing a sample from a given population used when the population under consideration is homogenous.</a:t>
            </a:r>
          </a:p>
          <a:p>
            <a:pPr marL="342900" lvl="0" indent="-342900" algn="just">
              <a:lnSpc>
                <a:spcPct val="150000"/>
              </a:lnSpc>
              <a:spcBef>
                <a:spcPct val="20000"/>
              </a:spcBef>
              <a:buClrTx/>
              <a:buSzTx/>
              <a:buFont typeface="Arial" charset="0"/>
              <a:buChar char="•"/>
              <a:defRPr/>
            </a:pPr>
            <a:r>
              <a:rPr lang="en-US" sz="2800" kern="0" dirty="0">
                <a:solidFill>
                  <a:srgbClr val="0A3250"/>
                </a:solidFill>
                <a:latin typeface="Times New Roman" pitchFamily="18" charset="0"/>
                <a:cs typeface="Times New Roman" pitchFamily="18" charset="0"/>
              </a:rPr>
              <a:t> The selection, in this type of sampling, is thus free from personal bias because the investigator does not exercise his discretion of preference in the choice of items.</a:t>
            </a:r>
          </a:p>
          <a:p>
            <a:pPr marL="342900" lvl="0" indent="-342900" algn="just" eaLnBrk="1" hangingPunct="1">
              <a:spcBef>
                <a:spcPct val="20000"/>
              </a:spcBef>
              <a:buClrTx/>
              <a:buSzTx/>
              <a:buFontTx/>
              <a:buChar char="•"/>
            </a:pPr>
            <a:r>
              <a:rPr lang="en-US" altLang="en-US" sz="3200" kern="0" dirty="0">
                <a:solidFill>
                  <a:srgbClr val="0A3250"/>
                </a:solidFill>
                <a:latin typeface="Times New Roman" panose="02020603050405020304" pitchFamily="18" charset="0"/>
                <a:cs typeface="Times New Roman" panose="02020603050405020304" pitchFamily="18" charset="0"/>
              </a:rPr>
              <a:t>A </a:t>
            </a:r>
            <a:r>
              <a:rPr lang="en-US" altLang="en-US" sz="3200" b="1" kern="0" dirty="0">
                <a:solidFill>
                  <a:srgbClr val="FF0000"/>
                </a:solidFill>
                <a:latin typeface="Times New Roman" panose="02020603050405020304" pitchFamily="18" charset="0"/>
                <a:cs typeface="Times New Roman" panose="02020603050405020304" pitchFamily="18" charset="0"/>
              </a:rPr>
              <a:t>table of random number or lottery system </a:t>
            </a:r>
            <a:r>
              <a:rPr lang="en-US" altLang="en-US" sz="3200" kern="0" dirty="0">
                <a:solidFill>
                  <a:srgbClr val="0A3250"/>
                </a:solidFill>
                <a:latin typeface="Times New Roman" panose="02020603050405020304" pitchFamily="18" charset="0"/>
                <a:cs typeface="Times New Roman" panose="02020603050405020304" pitchFamily="18" charset="0"/>
              </a:rPr>
              <a:t>is used to determine which units are to be selected.</a:t>
            </a:r>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14</a:t>
            </a:fld>
            <a:endParaRPr lang="en-US" altLang="en-US"/>
          </a:p>
        </p:txBody>
      </p:sp>
    </p:spTree>
    <p:extLst>
      <p:ext uri="{BB962C8B-B14F-4D97-AF65-F5344CB8AC3E}">
        <p14:creationId xmlns:p14="http://schemas.microsoft.com/office/powerpoint/2010/main" val="3925889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6886" y="199797"/>
            <a:ext cx="8679295" cy="4572000"/>
          </a:xfrm>
        </p:spPr>
        <p:txBody>
          <a:bodyPr/>
          <a:lstStyle/>
          <a:p>
            <a:pPr marL="0" lvl="0" indent="0">
              <a:spcBef>
                <a:spcPct val="20000"/>
              </a:spcBef>
              <a:buClrTx/>
              <a:buSzTx/>
              <a:buNone/>
              <a:defRPr/>
            </a:pPr>
            <a:r>
              <a:rPr lang="en-US" sz="3200" b="1" kern="0" dirty="0">
                <a:solidFill>
                  <a:srgbClr val="000000"/>
                </a:solidFill>
                <a:latin typeface="Times New Roman" pitchFamily="18" charset="0"/>
                <a:cs typeface="Times New Roman" pitchFamily="18" charset="0"/>
              </a:rPr>
              <a:t>b</a:t>
            </a:r>
            <a:r>
              <a:rPr lang="en-US" sz="2800" b="1" kern="0" dirty="0">
                <a:solidFill>
                  <a:srgbClr val="000000"/>
                </a:solidFill>
                <a:latin typeface="Times New Roman" pitchFamily="18" charset="0"/>
                <a:cs typeface="Times New Roman" pitchFamily="18" charset="0"/>
              </a:rPr>
              <a:t>) Systematic Sampling:</a:t>
            </a:r>
          </a:p>
          <a:p>
            <a:pPr marL="342900" lvl="0" indent="-342900" algn="just">
              <a:spcBef>
                <a:spcPct val="20000"/>
              </a:spcBef>
              <a:buClrTx/>
              <a:buSzTx/>
              <a:buFont typeface="Wingdings" panose="05000000000000000000" pitchFamily="2" charset="2"/>
              <a:buChar char="ü"/>
              <a:defRPr/>
            </a:pPr>
            <a:r>
              <a:rPr lang="en-US" sz="3200" kern="0" dirty="0">
                <a:solidFill>
                  <a:srgbClr val="0A3250"/>
                </a:solidFill>
                <a:latin typeface="Times New Roman" pitchFamily="18" charset="0"/>
                <a:cs typeface="Times New Roman" pitchFamily="18" charset="0"/>
              </a:rPr>
              <a:t>This method of sampling is a common method of selecting a sample when a complete list of the population is available.</a:t>
            </a:r>
          </a:p>
          <a:p>
            <a:pPr marL="0" lvl="0" indent="-342900">
              <a:lnSpc>
                <a:spcPct val="107000"/>
              </a:lnSpc>
              <a:spcBef>
                <a:spcPts val="0"/>
              </a:spcBef>
              <a:spcAft>
                <a:spcPts val="800"/>
              </a:spcAft>
              <a:buClrTx/>
              <a:buSzTx/>
              <a:buFontTx/>
              <a:buChar char="•"/>
              <a:defRPr/>
            </a:pPr>
            <a:r>
              <a:rPr lang="en-US" altLang="en-US" sz="3200" kern="0" dirty="0">
                <a:solidFill>
                  <a:srgbClr val="0A3250"/>
                </a:solidFill>
                <a:latin typeface="Times New Roman" panose="02020603050405020304" pitchFamily="18" charset="0"/>
                <a:cs typeface="Times New Roman" panose="02020603050405020304" pitchFamily="18" charset="0"/>
              </a:rPr>
              <a:t>A probability sampling procedure that involves selecting every </a:t>
            </a:r>
            <a:r>
              <a:rPr lang="en-US" sz="3200" i="1" kern="0" dirty="0">
                <a:solidFill>
                  <a:srgbClr val="0A3250"/>
                </a:solidFill>
                <a:latin typeface="Century Gothic"/>
                <a:ea typeface="Calibri" panose="020F0502020204030204" pitchFamily="34" charset="0"/>
                <a:cs typeface="Times New Roman" panose="02020603050405020304" pitchFamily="18" charset="0"/>
              </a:rPr>
              <a:t>K</a:t>
            </a:r>
            <a:r>
              <a:rPr lang="en-US" sz="3200" kern="0" baseline="30000" dirty="0">
                <a:solidFill>
                  <a:srgbClr val="0A3250"/>
                </a:solidFill>
                <a:latin typeface="Century Gothic"/>
                <a:ea typeface="Calibri" panose="020F0502020204030204" pitchFamily="34" charset="0"/>
                <a:cs typeface="Times New Roman" panose="02020603050405020304" pitchFamily="18" charset="0"/>
              </a:rPr>
              <a:t>th</a:t>
            </a:r>
            <a:r>
              <a:rPr lang="en-US" altLang="en-US" sz="3200" kern="0" dirty="0">
                <a:solidFill>
                  <a:srgbClr val="0A3250"/>
                </a:solidFill>
                <a:latin typeface="Times New Roman" pitchFamily="18" charset="0"/>
                <a:cs typeface="Times New Roman" pitchFamily="18" charset="0"/>
              </a:rPr>
              <a:t> element from a list of population elements, after the first element has been randomly selected ,</a:t>
            </a:r>
            <a:r>
              <a:rPr lang="en-US" sz="3200" kern="0" dirty="0">
                <a:solidFill>
                  <a:srgbClr val="0A3250"/>
                </a:solidFill>
                <a:latin typeface="Times New Roman" pitchFamily="18" charset="0"/>
                <a:cs typeface="Times New Roman" pitchFamily="18" charset="0"/>
              </a:rPr>
              <a:t>where K refers to the sampling interval or skip interval.</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15</a:t>
            </a:fld>
            <a:endParaRPr lang="en-US" altLang="en-US"/>
          </a:p>
        </p:txBody>
      </p:sp>
    </p:spTree>
    <p:extLst>
      <p:ext uri="{BB962C8B-B14F-4D97-AF65-F5344CB8AC3E}">
        <p14:creationId xmlns:p14="http://schemas.microsoft.com/office/powerpoint/2010/main" val="9874538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60947" y="244641"/>
            <a:ext cx="8530389" cy="4964668"/>
          </a:xfrm>
        </p:spPr>
        <p:txBody>
          <a:bodyPr/>
          <a:lstStyle/>
          <a:p>
            <a:pPr marL="0" lvl="0" indent="0" algn="just">
              <a:spcBef>
                <a:spcPct val="20000"/>
              </a:spcBef>
              <a:buClrTx/>
              <a:buSzTx/>
              <a:buNone/>
            </a:pP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1. Assign a sequence number to each member of the population.</a:t>
            </a:r>
          </a:p>
          <a:p>
            <a:pPr marL="0" lvl="0" indent="0" algn="just">
              <a:spcBef>
                <a:spcPct val="20000"/>
              </a:spcBef>
              <a:buClrTx/>
              <a:buSzTx/>
              <a:buNone/>
            </a:pP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2. Determine the skip or sampling interval by dividing the population’s size by the size of the sample required to be with drawn. Use the next formula for determining the skip interval.</a:t>
            </a:r>
          </a:p>
          <a:p>
            <a:pPr marL="0" lvl="0" indent="0" algn="just">
              <a:spcBef>
                <a:spcPct val="20000"/>
              </a:spcBef>
              <a:buClrTx/>
              <a:buSzTx/>
              <a:buNone/>
            </a:pP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N=</a:t>
            </a:r>
            <a:r>
              <a:rPr kumimoji="0" lang="en-US" altLang="en-US" sz="2400" b="0" i="0" u="none" strike="noStrike" kern="0" cap="none" spc="0" normalizeH="0" baseline="0" noProof="0" dirty="0" err="1" smtClean="0">
                <a:ln>
                  <a:noFill/>
                </a:ln>
                <a:solidFill>
                  <a:srgbClr val="0A3250"/>
                </a:solidFill>
                <a:effectLst/>
                <a:uLnTx/>
                <a:uFillTx/>
                <a:latin typeface="Times New Roman" panose="02020603050405020304" pitchFamily="18" charset="0"/>
                <a:ea typeface="+mn-ea"/>
                <a:cs typeface="Times New Roman" panose="02020603050405020304" pitchFamily="18" charset="0"/>
              </a:rPr>
              <a:t>n.k</a:t>
            </a: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where N = total population</a:t>
            </a:r>
          </a:p>
          <a:p>
            <a:pPr marL="0" lvl="0" indent="0" algn="just">
              <a:spcBef>
                <a:spcPct val="20000"/>
              </a:spcBef>
              <a:buClrTx/>
              <a:buSzTx/>
              <a:buNone/>
            </a:pP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n= sample size k= skip interval</a:t>
            </a:r>
          </a:p>
          <a:p>
            <a:pPr marL="0" lvl="0" indent="0" algn="just">
              <a:spcBef>
                <a:spcPct val="20000"/>
              </a:spcBef>
              <a:buClrTx/>
              <a:buSzTx/>
              <a:buNone/>
            </a:pP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k=N/n</a:t>
            </a:r>
          </a:p>
          <a:p>
            <a:pPr marL="0" lvl="0" indent="0" algn="just">
              <a:spcBef>
                <a:spcPct val="20000"/>
              </a:spcBef>
              <a:buClrTx/>
              <a:buSzTx/>
              <a:buNone/>
            </a:pP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3. Select the first sample unit using lottery method or random number table.</a:t>
            </a:r>
          </a:p>
          <a:p>
            <a:pPr marL="0" lvl="0" indent="0" algn="just">
              <a:spcBef>
                <a:spcPct val="20000"/>
              </a:spcBef>
              <a:buClrTx/>
              <a:buSzTx/>
              <a:buNone/>
            </a:pPr>
            <a:r>
              <a:rPr kumimoji="0" lang="en-US" altLang="en-US" sz="2400" b="0" i="0" u="none" strike="noStrike" kern="0" cap="none" spc="0" normalizeH="0" baseline="0" noProof="0" dirty="0" smtClean="0">
                <a:ln>
                  <a:noFill/>
                </a:ln>
                <a:solidFill>
                  <a:srgbClr val="0A3250"/>
                </a:solidFill>
                <a:effectLst/>
                <a:uLnTx/>
                <a:uFillTx/>
                <a:latin typeface="Century Gothic"/>
                <a:ea typeface="+mn-ea"/>
                <a:cs typeface="+mn-cs"/>
              </a:rPr>
              <a:t>4. </a:t>
            </a: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Include the item you with drew in step three in a sample and select every </a:t>
            </a:r>
            <a:r>
              <a:rPr kumimoji="0" lang="en-US" altLang="en-US" sz="2800" b="0" i="1" u="none" strike="noStrike" kern="0" cap="none" spc="0" normalizeH="0" baseline="0" noProof="0" dirty="0" smtClean="0">
                <a:ln>
                  <a:noFill/>
                </a:ln>
                <a:solidFill>
                  <a:srgbClr val="000000"/>
                </a:solidFill>
                <a:effectLst/>
                <a:uLnTx/>
                <a:uFillTx/>
                <a:latin typeface="Century Gothic"/>
                <a:ea typeface="Calibri" panose="020F0502020204030204" pitchFamily="34" charset="0"/>
                <a:cs typeface="Times New Roman" panose="02020603050405020304" pitchFamily="18" charset="0"/>
              </a:rPr>
              <a:t>K</a:t>
            </a:r>
            <a:r>
              <a:rPr kumimoji="0" lang="en-US" altLang="en-US" sz="2800" b="0" i="0" u="none" strike="noStrike" kern="0" cap="none" spc="0" normalizeH="0" baseline="30000" noProof="0" dirty="0" smtClean="0">
                <a:ln>
                  <a:noFill/>
                </a:ln>
                <a:solidFill>
                  <a:srgbClr val="000000"/>
                </a:solidFill>
                <a:effectLst/>
                <a:uLnTx/>
                <a:uFillTx/>
                <a:latin typeface="Century Gothic"/>
                <a:ea typeface="Calibri" panose="020F0502020204030204" pitchFamily="34" charset="0"/>
                <a:cs typeface="Times New Roman" panose="02020603050405020304" pitchFamily="18" charset="0"/>
              </a:rPr>
              <a:t>th</a:t>
            </a: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item there after until total sample has been selected.</a:t>
            </a:r>
          </a:p>
          <a:p>
            <a:pPr marL="0" lvl="0" indent="0" algn="just">
              <a:spcBef>
                <a:spcPct val="20000"/>
              </a:spcBef>
              <a:buClrTx/>
              <a:buSzTx/>
              <a:buNone/>
            </a:pP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In our starting point which is selected randomly between 1 and K</a:t>
            </a:r>
            <a:r>
              <a:rPr kumimoji="0" lang="en-US" altLang="en-US" sz="2400" b="0" i="0" u="none" strike="noStrike" kern="0" cap="none" spc="0" normalizeH="0" baseline="0" noProof="0" dirty="0" smtClean="0">
                <a:ln>
                  <a:noFill/>
                </a:ln>
                <a:solidFill>
                  <a:srgbClr val="0A3250"/>
                </a:solidFill>
                <a:effectLst/>
                <a:uLnTx/>
                <a:uFillTx/>
                <a:latin typeface="Century Gothic"/>
                <a:ea typeface="+mn-ea"/>
                <a:cs typeface="+mn-cs"/>
              </a:rPr>
              <a:t>,</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16</a:t>
            </a:fld>
            <a:endParaRPr lang="en-US" altLang="en-US"/>
          </a:p>
        </p:txBody>
      </p:sp>
    </p:spTree>
    <p:extLst>
      <p:ext uri="{BB962C8B-B14F-4D97-AF65-F5344CB8AC3E}">
        <p14:creationId xmlns:p14="http://schemas.microsoft.com/office/powerpoint/2010/main" val="581229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74649" y="244642"/>
            <a:ext cx="8516687" cy="4572000"/>
          </a:xfrm>
        </p:spPr>
        <p:txBody>
          <a:bodyPr/>
          <a:lstStyle/>
          <a:p>
            <a:pPr marL="342900" lvl="0" indent="-342900" algn="just">
              <a:spcBef>
                <a:spcPct val="20000"/>
              </a:spcBef>
              <a:buClrTx/>
              <a:buSzTx/>
              <a:buFont typeface="Arial" charset="0"/>
              <a:buChar char="•"/>
              <a:defRPr/>
            </a:pPr>
            <a:r>
              <a:rPr lang="en-US" sz="2400" b="1" kern="0" dirty="0">
                <a:solidFill>
                  <a:srgbClr val="FF0000"/>
                </a:solidFill>
                <a:latin typeface="Times New Roman" pitchFamily="18" charset="0"/>
                <a:cs typeface="Times New Roman" pitchFamily="18" charset="0"/>
              </a:rPr>
              <a:t>For example</a:t>
            </a:r>
            <a:r>
              <a:rPr lang="en-US" sz="2400" kern="0" dirty="0">
                <a:solidFill>
                  <a:srgbClr val="0A3250"/>
                </a:solidFill>
                <a:latin typeface="Times New Roman" pitchFamily="18" charset="0"/>
                <a:cs typeface="Times New Roman" pitchFamily="18" charset="0"/>
              </a:rPr>
              <a:t>, if we want to select 20 samples from a population of 100 members, our skip interval will be 5 .Our starting point must be selected randomly from the interval. If our starting point is 3, then our sample include members with serial numbers of 3, 8, 13,18, 23, 28,33, 38, </a:t>
            </a:r>
          </a:p>
          <a:p>
            <a:pPr marL="0" lvl="0" indent="0" algn="just">
              <a:spcBef>
                <a:spcPct val="20000"/>
              </a:spcBef>
              <a:buClrTx/>
              <a:buSzTx/>
              <a:buNone/>
              <a:defRPr/>
            </a:pPr>
            <a:r>
              <a:rPr lang="en-US" sz="2400" b="1" u="sng" kern="0" dirty="0">
                <a:solidFill>
                  <a:srgbClr val="0A3250"/>
                </a:solidFill>
                <a:latin typeface="Times New Roman" pitchFamily="18" charset="0"/>
                <a:cs typeface="Times New Roman" pitchFamily="18" charset="0"/>
              </a:rPr>
              <a:t>Merits:</a:t>
            </a:r>
          </a:p>
          <a:p>
            <a:pPr marL="342900" lvl="0" indent="-342900">
              <a:spcBef>
                <a:spcPct val="20000"/>
              </a:spcBef>
              <a:buClrTx/>
              <a:buSzTx/>
              <a:buFont typeface="Arial" charset="0"/>
              <a:buChar char="•"/>
              <a:defRPr/>
            </a:pPr>
            <a:r>
              <a:rPr lang="en-US" sz="2400" kern="0" dirty="0">
                <a:solidFill>
                  <a:srgbClr val="0A3250"/>
                </a:solidFill>
                <a:latin typeface="Times New Roman" pitchFamily="18" charset="0"/>
                <a:cs typeface="Times New Roman" pitchFamily="18" charset="0"/>
              </a:rPr>
              <a:t>The time, cost and work involved in sampling by this method are relatively smaller.</a:t>
            </a:r>
          </a:p>
          <a:p>
            <a:pPr marL="0" lvl="0" indent="0">
              <a:spcBef>
                <a:spcPct val="20000"/>
              </a:spcBef>
              <a:buClrTx/>
              <a:buSzTx/>
              <a:buNone/>
              <a:defRPr/>
            </a:pPr>
            <a:r>
              <a:rPr lang="en-US" sz="2400" b="1" u="sng" kern="0" dirty="0">
                <a:solidFill>
                  <a:srgbClr val="0A3250"/>
                </a:solidFill>
                <a:latin typeface="Times New Roman" pitchFamily="18" charset="0"/>
                <a:cs typeface="Times New Roman" pitchFamily="18" charset="0"/>
              </a:rPr>
              <a:t>Limitations</a:t>
            </a:r>
            <a:r>
              <a:rPr lang="en-US" sz="2400" b="1" kern="0" dirty="0">
                <a:solidFill>
                  <a:srgbClr val="0A3250"/>
                </a:solidFill>
                <a:latin typeface="Century Gothic"/>
              </a:rPr>
              <a:t>:</a:t>
            </a:r>
            <a:endParaRPr lang="en-US" sz="2400" kern="0" dirty="0">
              <a:solidFill>
                <a:srgbClr val="0A3250"/>
              </a:solidFill>
              <a:latin typeface="Century Gothic"/>
            </a:endParaRPr>
          </a:p>
          <a:p>
            <a:pPr marL="342900" lvl="0" indent="-342900" algn="just">
              <a:spcBef>
                <a:spcPct val="20000"/>
              </a:spcBef>
              <a:buClrTx/>
              <a:buSzTx/>
              <a:buFont typeface="Arial" charset="0"/>
              <a:buChar char="•"/>
              <a:defRPr/>
            </a:pPr>
            <a:r>
              <a:rPr lang="en-US" sz="2400" kern="0" dirty="0">
                <a:solidFill>
                  <a:srgbClr val="0A3250"/>
                </a:solidFill>
                <a:latin typeface="Times New Roman" pitchFamily="18" charset="0"/>
                <a:cs typeface="Times New Roman" pitchFamily="18" charset="0"/>
              </a:rPr>
              <a:t>Systematic sampling becomes less representative design or inefficient if we are dealing with populations having hidden </a:t>
            </a:r>
            <a:r>
              <a:rPr lang="en-US" sz="2400" kern="0" dirty="0">
                <a:solidFill>
                  <a:srgbClr val="FF0000"/>
                </a:solidFill>
                <a:latin typeface="Times New Roman" pitchFamily="18" charset="0"/>
                <a:cs typeface="Times New Roman" pitchFamily="18" charset="0"/>
              </a:rPr>
              <a:t>periodicities and trend</a:t>
            </a:r>
            <a:r>
              <a:rPr lang="en-US" sz="2400" kern="0" dirty="0">
                <a:solidFill>
                  <a:srgbClr val="0A3250"/>
                </a:solidFill>
                <a:latin typeface="Century Gothic"/>
              </a:rPr>
              <a:t>.</a:t>
            </a:r>
          </a:p>
          <a:p>
            <a:pPr marL="342900" lvl="0" indent="-342900" algn="just">
              <a:spcBef>
                <a:spcPct val="20000"/>
              </a:spcBef>
              <a:buClrTx/>
              <a:buSzTx/>
              <a:buFont typeface="Arial" charset="0"/>
              <a:buChar char="•"/>
              <a:defRPr/>
            </a:pPr>
            <a:r>
              <a:rPr lang="en-US" altLang="en-US" sz="2400" b="1" kern="0" dirty="0">
                <a:solidFill>
                  <a:srgbClr val="FF0000"/>
                </a:solidFill>
                <a:latin typeface="Times New Roman" panose="02020603050405020304" pitchFamily="18" charset="0"/>
                <a:cs typeface="Times New Roman" panose="02020603050405020304" pitchFamily="18" charset="0"/>
              </a:rPr>
              <a:t>Example job satisfaction for IOT Teacher staffs</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17</a:t>
            </a:fld>
            <a:endParaRPr lang="en-US" altLang="en-US"/>
          </a:p>
        </p:txBody>
      </p:sp>
    </p:spTree>
    <p:extLst>
      <p:ext uri="{BB962C8B-B14F-4D97-AF65-F5344CB8AC3E}">
        <p14:creationId xmlns:p14="http://schemas.microsoft.com/office/powerpoint/2010/main" val="2283266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515071"/>
          </a:xfrm>
        </p:spPr>
        <p:txBody>
          <a:bodyPr/>
          <a:lstStyle/>
          <a:p>
            <a:r>
              <a:rPr kumimoji="0" lang="en-US" altLang="en-US" sz="3200" b="1" i="0" u="none" strike="noStrike" kern="0" cap="none" spc="0" normalizeH="0" baseline="0" noProof="0" dirty="0" smtClean="0">
                <a:ln>
                  <a:noFill/>
                </a:ln>
                <a:solidFill>
                  <a:srgbClr val="00B050"/>
                </a:solidFill>
                <a:effectLst/>
                <a:uLnTx/>
                <a:uFillTx/>
                <a:latin typeface="Times New Roman" panose="02020603050405020304" pitchFamily="18" charset="0"/>
                <a:cs typeface="Times New Roman" panose="02020603050405020304" pitchFamily="18" charset="0"/>
              </a:rPr>
              <a:t>c) STRATIFIED SAMPLING</a:t>
            </a:r>
            <a:endParaRPr lang="en-US" sz="3200" dirty="0">
              <a:solidFill>
                <a:srgbClr val="00B05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314492" y="789709"/>
            <a:ext cx="8690963" cy="4572000"/>
          </a:xfrm>
        </p:spPr>
        <p:txBody>
          <a:bodyPr/>
          <a:lstStyle/>
          <a:p>
            <a:pPr marL="342900" lvl="0" indent="-342900" algn="just" eaLnBrk="1" hangingPunct="1">
              <a:spcBef>
                <a:spcPct val="20000"/>
              </a:spcBef>
              <a:buClrTx/>
              <a:buSzTx/>
              <a:buNone/>
            </a:pPr>
            <a:r>
              <a:rPr kumimoji="0" lang="en-US" altLang="en-US" sz="3200" b="0" i="0" u="none" strike="noStrike" kern="0" cap="none" spc="0" normalizeH="0" baseline="0" noProof="0" dirty="0" smtClean="0">
                <a:ln>
                  <a:noFill/>
                </a:ln>
                <a:solidFill>
                  <a:srgbClr val="0A3250"/>
                </a:solidFill>
                <a:effectLst/>
                <a:uLnTx/>
                <a:uFillTx/>
                <a:latin typeface="Comic Sans MS" panose="030F0702030302020204" pitchFamily="66" charset="0"/>
                <a:ea typeface="+mn-ea"/>
                <a:cs typeface="+mn-cs"/>
              </a:rPr>
              <a:t> </a:t>
            </a: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Where population embraces a number of distinct categories, the frame can be organized into separate "strata." Each stratum is then sampled as an independent sub-population, out of which individual elements can be randomly selected. </a:t>
            </a:r>
          </a:p>
          <a:p>
            <a:pPr marL="342900" lvl="0" indent="-342900" algn="just" eaLnBrk="1" hangingPunct="1">
              <a:spcBef>
                <a:spcPct val="20000"/>
              </a:spcBef>
              <a:buClrTx/>
              <a:buSzTx/>
              <a:buFontTx/>
              <a:buChar char="•"/>
            </a:pP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Every unit in a stratum has same chance of being selected.</a:t>
            </a:r>
          </a:p>
          <a:p>
            <a:pPr marL="342900" lvl="0" indent="-342900" algn="just" eaLnBrk="1" hangingPunct="1">
              <a:spcBef>
                <a:spcPct val="20000"/>
              </a:spcBef>
              <a:buClrTx/>
              <a:buSzTx/>
              <a:buFontTx/>
              <a:buChar char="•"/>
            </a:pP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Using same sampling fraction for all strata ensures proportionate representation in the sample.</a:t>
            </a:r>
          </a:p>
          <a:p>
            <a:pPr marL="342900" lvl="0" indent="-342900" algn="just" eaLnBrk="1" hangingPunct="1">
              <a:spcBef>
                <a:spcPct val="20000"/>
              </a:spcBef>
              <a:buClrTx/>
              <a:buSzTx/>
              <a:buFontTx/>
              <a:buChar char="•"/>
            </a:pPr>
            <a:r>
              <a:rPr kumimoji="0" lang="en-US" altLang="en-US" sz="24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Adequate representation of minority subgroups of interest can be ensured by stratification &amp; varying sampling fraction between strata as required.</a:t>
            </a:r>
          </a:p>
          <a:p>
            <a:pPr marL="342900" lvl="0" indent="-342900" algn="just" eaLnBrk="1" hangingPunct="1">
              <a:spcBef>
                <a:spcPct val="20000"/>
              </a:spcBef>
              <a:buClrTx/>
              <a:buSzTx/>
              <a:buFontTx/>
              <a:buChar char="•"/>
            </a:pPr>
            <a:r>
              <a:rPr kumimoji="0" lang="en-US" altLang="en-US" sz="2400" b="1" i="0" u="none" strike="noStrike" kern="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Example job satisfaction for university of Gondar staff</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18</a:t>
            </a:fld>
            <a:endParaRPr lang="en-US" altLang="en-US"/>
          </a:p>
        </p:txBody>
      </p:sp>
    </p:spTree>
    <p:extLst>
      <p:ext uri="{BB962C8B-B14F-4D97-AF65-F5344CB8AC3E}">
        <p14:creationId xmlns:p14="http://schemas.microsoft.com/office/powerpoint/2010/main" val="1018777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2461" y="930442"/>
            <a:ext cx="8841539" cy="4572000"/>
          </a:xfrm>
        </p:spPr>
        <p:txBody>
          <a:bodyPr/>
          <a:lstStyle/>
          <a:p>
            <a:pPr marL="342900" lvl="0" indent="-342900" algn="just" eaLnBrk="1" hangingPunct="1">
              <a:spcBef>
                <a:spcPct val="20000"/>
              </a:spcBef>
              <a:buClrTx/>
              <a:buSzTx/>
              <a:buFontTx/>
              <a:buChar char="•"/>
            </a:pP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hlinkClick r:id="rId2" tooltip="Cluster sampling"/>
              </a:rPr>
              <a:t>Cluster sampling</a:t>
            </a: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is an example of 'two-stage sampling' . </a:t>
            </a:r>
          </a:p>
          <a:p>
            <a:pPr marL="342900" lvl="0" indent="-342900" algn="just" eaLnBrk="1" hangingPunct="1">
              <a:spcBef>
                <a:spcPct val="20000"/>
              </a:spcBef>
              <a:buClrTx/>
              <a:buSzTx/>
              <a:buFontTx/>
              <a:buChar char="•"/>
            </a:pP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First stage a sample of areas is chosen;</a:t>
            </a:r>
          </a:p>
          <a:p>
            <a:pPr marL="342900" lvl="0" indent="-342900" algn="just" eaLnBrk="1" hangingPunct="1">
              <a:spcBef>
                <a:spcPct val="20000"/>
              </a:spcBef>
              <a:buClrTx/>
              <a:buSzTx/>
              <a:buFontTx/>
              <a:buChar char="•"/>
            </a:pP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Second stage a sample of respondents </a:t>
            </a:r>
            <a:r>
              <a:rPr kumimoji="0" lang="en-US" altLang="en-US" sz="3200" b="0" i="1"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within</a:t>
            </a: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those areas is selected.</a:t>
            </a:r>
          </a:p>
          <a:p>
            <a:pPr marL="342900" lvl="0" indent="-342900" algn="just" eaLnBrk="1" hangingPunct="1">
              <a:spcBef>
                <a:spcPct val="20000"/>
              </a:spcBef>
              <a:buClrTx/>
              <a:buSzTx/>
              <a:buFontTx/>
              <a:buChar char="•"/>
            </a:pP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Population divided into clusters of homogeneous units, usually based on geographical contiguity.</a:t>
            </a:r>
          </a:p>
          <a:p>
            <a:pPr marL="342900" lvl="0" indent="-342900" algn="just" eaLnBrk="1" hangingPunct="1">
              <a:spcBef>
                <a:spcPct val="20000"/>
              </a:spcBef>
              <a:buClrTx/>
              <a:buSzTx/>
              <a:buFontTx/>
              <a:buChar char="•"/>
            </a:pP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Sampling units are groups rather than individuals.</a:t>
            </a:r>
          </a:p>
          <a:p>
            <a:pPr marL="342900" lvl="0" indent="-342900" algn="just" eaLnBrk="1" hangingPunct="1">
              <a:spcBef>
                <a:spcPct val="20000"/>
              </a:spcBef>
              <a:buClrTx/>
              <a:buSzTx/>
              <a:buFontTx/>
              <a:buChar char="•"/>
            </a:pP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A sample of such clusters is then selected.</a:t>
            </a:r>
          </a:p>
          <a:p>
            <a:pPr marL="342900" lvl="0" indent="-342900" algn="just" eaLnBrk="1" hangingPunct="1">
              <a:spcBef>
                <a:spcPct val="20000"/>
              </a:spcBef>
              <a:buClrTx/>
              <a:buSzTx/>
              <a:buFontTx/>
              <a:buChar char="•"/>
            </a:pP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All units from the selected clusters are studied.</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19</a:t>
            </a:fld>
            <a:endParaRPr lang="en-US" altLang="en-US"/>
          </a:p>
        </p:txBody>
      </p:sp>
      <p:sp>
        <p:nvSpPr>
          <p:cNvPr id="6" name="Rectangle 5"/>
          <p:cNvSpPr/>
          <p:nvPr/>
        </p:nvSpPr>
        <p:spPr>
          <a:xfrm>
            <a:off x="1801342" y="264422"/>
            <a:ext cx="4597734" cy="553998"/>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en-US" sz="3000" b="0" i="0" u="none" strike="noStrike" kern="0" cap="none" spc="0" normalizeH="0" baseline="0" noProof="0" dirty="0" smtClean="0">
                <a:ln>
                  <a:noFill/>
                </a:ln>
                <a:solidFill>
                  <a:srgbClr val="0A3250"/>
                </a:solidFill>
                <a:effectLst/>
                <a:uLnTx/>
                <a:uFillTx/>
                <a:latin typeface="Comic Sans MS" panose="030F0702030302020204" pitchFamily="66" charset="0"/>
                <a:ea typeface="+mj-ea"/>
                <a:cs typeface="+mj-cs"/>
              </a:rPr>
              <a:t>d) CLUSTER SAMPLING</a:t>
            </a:r>
            <a:endParaRPr kumimoji="0" lang="en-US" sz="1800" b="0" i="0" u="none" strike="noStrike" kern="0" cap="none" spc="0" normalizeH="0" baseline="0" noProof="0" dirty="0" smtClean="0">
              <a:ln>
                <a:noFill/>
              </a:ln>
              <a:solidFill>
                <a:sysClr val="windowText" lastClr="000000"/>
              </a:solidFill>
              <a:effectLst/>
              <a:uLnTx/>
              <a:uFillTx/>
            </a:endParaRPr>
          </a:p>
        </p:txBody>
      </p:sp>
    </p:spTree>
    <p:extLst>
      <p:ext uri="{BB962C8B-B14F-4D97-AF65-F5344CB8AC3E}">
        <p14:creationId xmlns:p14="http://schemas.microsoft.com/office/powerpoint/2010/main" val="3659423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74650" y="232611"/>
            <a:ext cx="8540750" cy="4572000"/>
          </a:xfrm>
        </p:spPr>
        <p:txBody>
          <a:bodyPr/>
          <a:lstStyle/>
          <a:p>
            <a:pPr marL="0" lvl="0" indent="0">
              <a:spcBef>
                <a:spcPct val="20000"/>
              </a:spcBef>
              <a:buClrTx/>
              <a:buSzTx/>
              <a:buNone/>
            </a:pPr>
            <a:r>
              <a:rPr kumimoji="0" lang="en-US" sz="24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3.1. Introduction </a:t>
            </a:r>
            <a:endParaRPr kumimoji="0" lang="en-US" sz="24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A research design is the arrangement of conditions for collection and analysis of data in a manner that aims to combine relevance to the research purpose with economy in procedure.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In fact, the research design is the conceptual structure within which research is conducted; it constitutes the blueprint for the collection, measurement and analysis of data.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As such the design includes an outline of what the researcher will do from writing the hypothesis and its operational implications to the final analysis of data. </a:t>
            </a:r>
            <a:endParaRPr kumimoji="0" 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a:t>
            </a:fld>
            <a:endParaRPr lang="en-US" altLang="en-US"/>
          </a:p>
        </p:txBody>
      </p:sp>
    </p:spTree>
    <p:extLst>
      <p:ext uri="{BB962C8B-B14F-4D97-AF65-F5344CB8AC3E}">
        <p14:creationId xmlns:p14="http://schemas.microsoft.com/office/powerpoint/2010/main" val="1688153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38199" y="316831"/>
            <a:ext cx="8041105" cy="4572000"/>
          </a:xfrm>
        </p:spPr>
        <p:txBody>
          <a:bodyPr/>
          <a:lstStyle/>
          <a:p>
            <a:pPr marL="0" lvl="0" indent="0" algn="just">
              <a:spcBef>
                <a:spcPct val="20000"/>
              </a:spcBef>
              <a:buClrTx/>
              <a:buSzTx/>
              <a:buNone/>
              <a:defRPr/>
            </a:pPr>
            <a:r>
              <a:rPr lang="en-US" sz="2800" b="1" kern="0" dirty="0">
                <a:solidFill>
                  <a:srgbClr val="000000"/>
                </a:solidFill>
                <a:latin typeface="Times New Roman" pitchFamily="18" charset="0"/>
                <a:cs typeface="Times New Roman" pitchFamily="18" charset="0"/>
              </a:rPr>
              <a:t>d) Cluster sampling:</a:t>
            </a:r>
          </a:p>
          <a:p>
            <a:pPr marL="0" lvl="0" indent="0" algn="just">
              <a:spcBef>
                <a:spcPct val="20000"/>
              </a:spcBef>
              <a:buClrTx/>
              <a:buSzTx/>
              <a:buNone/>
              <a:defRPr/>
            </a:pPr>
            <a:r>
              <a:rPr lang="en-US" sz="2800" kern="0" dirty="0">
                <a:solidFill>
                  <a:srgbClr val="0A3250"/>
                </a:solidFill>
                <a:latin typeface="Times New Roman" pitchFamily="18" charset="0"/>
                <a:cs typeface="Times New Roman" pitchFamily="18" charset="0"/>
              </a:rPr>
              <a:t>In cluster random sampling, the total population is divided into a number of relatively small non overlapping divisions called clusters and some of these clusters can randomly be selected for the inclusion of the over all sample.</a:t>
            </a:r>
          </a:p>
          <a:p>
            <a:pPr marL="0" lvl="0" indent="0" algn="just">
              <a:spcBef>
                <a:spcPct val="20000"/>
              </a:spcBef>
              <a:buClrTx/>
              <a:buSzTx/>
              <a:buNone/>
              <a:defRPr/>
            </a:pPr>
            <a:r>
              <a:rPr lang="en-US" sz="2800" b="1" u="sng" kern="0" dirty="0">
                <a:solidFill>
                  <a:srgbClr val="0A3250"/>
                </a:solidFill>
                <a:latin typeface="Times New Roman" pitchFamily="18" charset="0"/>
                <a:cs typeface="Times New Roman" pitchFamily="18" charset="0"/>
              </a:rPr>
              <a:t>Merits:</a:t>
            </a:r>
          </a:p>
          <a:p>
            <a:pPr marL="342900" lvl="0" indent="-342900" algn="just">
              <a:spcBef>
                <a:spcPct val="20000"/>
              </a:spcBef>
              <a:buClrTx/>
              <a:buSzTx/>
              <a:buFont typeface="Arial" charset="0"/>
              <a:buChar char="•"/>
              <a:defRPr/>
            </a:pPr>
            <a:r>
              <a:rPr lang="en-US" sz="2800" kern="0" dirty="0">
                <a:solidFill>
                  <a:srgbClr val="0A3250"/>
                </a:solidFill>
                <a:latin typeface="Times New Roman" pitchFamily="18" charset="0"/>
                <a:cs typeface="Times New Roman" pitchFamily="18" charset="0"/>
              </a:rPr>
              <a:t>All members of a selected clusters are included in the sample</a:t>
            </a:r>
          </a:p>
          <a:p>
            <a:pPr marL="0" lvl="0" indent="0">
              <a:spcBef>
                <a:spcPct val="20000"/>
              </a:spcBef>
              <a:buClrTx/>
              <a:buSzTx/>
              <a:buNone/>
              <a:defRPr/>
            </a:pPr>
            <a:r>
              <a:rPr lang="en-US" sz="2800" b="1" u="sng" kern="0" dirty="0">
                <a:solidFill>
                  <a:srgbClr val="0A3250"/>
                </a:solidFill>
                <a:latin typeface="Times New Roman" pitchFamily="18" charset="0"/>
                <a:cs typeface="Times New Roman" pitchFamily="18" charset="0"/>
              </a:rPr>
              <a:t>Limitations</a:t>
            </a:r>
            <a:endParaRPr lang="en-US" sz="2800" kern="0" dirty="0">
              <a:solidFill>
                <a:srgbClr val="0A3250"/>
              </a:solidFill>
              <a:latin typeface="Century Gothic"/>
            </a:endParaRPr>
          </a:p>
          <a:p>
            <a:pPr marL="342900" lvl="0" indent="-342900">
              <a:spcBef>
                <a:spcPct val="20000"/>
              </a:spcBef>
              <a:buClrTx/>
              <a:buSzTx/>
              <a:buFont typeface="Arial" charset="0"/>
              <a:buChar char="•"/>
              <a:defRPr/>
            </a:pPr>
            <a:r>
              <a:rPr lang="en-US" sz="2800" kern="0" dirty="0">
                <a:solidFill>
                  <a:srgbClr val="0A3250"/>
                </a:solidFill>
                <a:latin typeface="Times New Roman" pitchFamily="18" charset="0"/>
                <a:cs typeface="Times New Roman" pitchFamily="18" charset="0"/>
              </a:rPr>
              <a:t>often lower statistical efficiency (more error) due to subgroups being homogeneous rather than heterogeneous</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20</a:t>
            </a:fld>
            <a:endParaRPr lang="en-US" altLang="en-US"/>
          </a:p>
        </p:txBody>
      </p:sp>
    </p:spTree>
    <p:extLst>
      <p:ext uri="{BB962C8B-B14F-4D97-AF65-F5344CB8AC3E}">
        <p14:creationId xmlns:p14="http://schemas.microsoft.com/office/powerpoint/2010/main" val="8843886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7042" y="280654"/>
            <a:ext cx="8566484" cy="4572000"/>
          </a:xfrm>
        </p:spPr>
        <p:txBody>
          <a:bodyPr/>
          <a:lstStyle/>
          <a:p>
            <a:pPr marL="571500" lvl="0" indent="-571500">
              <a:lnSpc>
                <a:spcPct val="150000"/>
              </a:lnSpc>
              <a:spcBef>
                <a:spcPct val="20000"/>
              </a:spcBef>
              <a:buClrTx/>
              <a:buSzTx/>
              <a:buFont typeface="Arial" charset="0"/>
              <a:buAutoNum type="romanUcPeriod" startAt="2"/>
              <a:defRPr/>
            </a:pPr>
            <a:r>
              <a:rPr lang="en-US" sz="2800" b="1" kern="0" dirty="0">
                <a:solidFill>
                  <a:srgbClr val="0A3250"/>
                </a:solidFill>
                <a:latin typeface="Times New Roman" pitchFamily="18" charset="0"/>
                <a:cs typeface="Times New Roman" pitchFamily="18" charset="0"/>
              </a:rPr>
              <a:t>Non random/Non-probability sampling</a:t>
            </a:r>
          </a:p>
          <a:p>
            <a:pPr marL="342900" lvl="0" indent="-342900" algn="just">
              <a:lnSpc>
                <a:spcPct val="150000"/>
              </a:lnSpc>
              <a:spcBef>
                <a:spcPct val="20000"/>
              </a:spcBef>
              <a:buClrTx/>
              <a:buSzTx/>
              <a:buFont typeface="Wingdings" panose="05000000000000000000" pitchFamily="2" charset="2"/>
              <a:buChar char="ü"/>
              <a:defRPr/>
            </a:pPr>
            <a:r>
              <a:rPr lang="en-US" sz="2400" kern="0" dirty="0">
                <a:solidFill>
                  <a:srgbClr val="0A3250"/>
                </a:solidFill>
                <a:latin typeface="Times New Roman" pitchFamily="18" charset="0"/>
                <a:cs typeface="Times New Roman" pitchFamily="18" charset="0"/>
              </a:rPr>
              <a:t>Non-probability sampling techniques are based on the concept of non-random selection. </a:t>
            </a:r>
          </a:p>
          <a:p>
            <a:pPr marL="342900" lvl="0" indent="-342900" algn="just">
              <a:lnSpc>
                <a:spcPct val="150000"/>
              </a:lnSpc>
              <a:spcBef>
                <a:spcPct val="20000"/>
              </a:spcBef>
              <a:buClrTx/>
              <a:buSzTx/>
              <a:buFont typeface="Wingdings" panose="05000000000000000000" pitchFamily="2" charset="2"/>
              <a:buChar char="ü"/>
              <a:defRPr/>
            </a:pPr>
            <a:r>
              <a:rPr lang="en-US" sz="2400" kern="0" dirty="0">
                <a:solidFill>
                  <a:srgbClr val="0A3250"/>
                </a:solidFill>
                <a:latin typeface="Times New Roman" pitchFamily="18" charset="0"/>
                <a:cs typeface="Times New Roman" pitchFamily="18" charset="0"/>
              </a:rPr>
              <a:t>These sampling techniques are less precise than probability sampling techniques since the method of selecting elements is not random. Although, this method is less precise Than probability sampling.</a:t>
            </a:r>
          </a:p>
          <a:p>
            <a:pPr marL="342900" lvl="0" indent="-342900" algn="just">
              <a:lnSpc>
                <a:spcPct val="150000"/>
              </a:lnSpc>
              <a:spcBef>
                <a:spcPct val="20000"/>
              </a:spcBef>
              <a:buClrTx/>
              <a:buSzTx/>
              <a:buFont typeface="Wingdings" panose="05000000000000000000" pitchFamily="2" charset="2"/>
              <a:buChar char="ü"/>
              <a:defRPr/>
            </a:pPr>
            <a:r>
              <a:rPr lang="en-US" sz="2400" kern="0" dirty="0">
                <a:solidFill>
                  <a:srgbClr val="0A3250"/>
                </a:solidFill>
                <a:latin typeface="Times New Roman" pitchFamily="18" charset="0"/>
                <a:cs typeface="Times New Roman" pitchFamily="18" charset="0"/>
              </a:rPr>
              <a:t>non-probability sampling techniques use less time and cost as compare to that of probability sampling designs. They are less expensive than that of probability sampling.</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21</a:t>
            </a:fld>
            <a:endParaRPr lang="en-US" altLang="en-US"/>
          </a:p>
        </p:txBody>
      </p:sp>
    </p:spTree>
    <p:extLst>
      <p:ext uri="{BB962C8B-B14F-4D97-AF65-F5344CB8AC3E}">
        <p14:creationId xmlns:p14="http://schemas.microsoft.com/office/powerpoint/2010/main" val="3501751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en-US" sz="3600" b="1" i="0" u="none" strike="noStrike" kern="0" cap="none" spc="0" normalizeH="0" baseline="0" noProof="0" dirty="0" smtClean="0">
                <a:ln>
                  <a:noFill/>
                </a:ln>
                <a:solidFill>
                  <a:srgbClr val="0A3250"/>
                </a:solidFill>
                <a:effectLst/>
                <a:uLnTx/>
                <a:uFillTx/>
                <a:latin typeface="Century Gothic"/>
                <a:ea typeface="+mj-ea"/>
                <a:cs typeface="+mj-cs"/>
              </a:rPr>
              <a:t>Types of Non probability Sampling</a:t>
            </a:r>
            <a:endParaRPr lang="en-US" dirty="0"/>
          </a:p>
        </p:txBody>
      </p:sp>
      <p:sp>
        <p:nvSpPr>
          <p:cNvPr id="3" name="Content Placeholder 2"/>
          <p:cNvSpPr>
            <a:spLocks noGrp="1"/>
          </p:cNvSpPr>
          <p:nvPr>
            <p:ph sz="quarter" idx="1"/>
          </p:nvPr>
        </p:nvSpPr>
        <p:spPr/>
        <p:txBody>
          <a:bodyPr/>
          <a:lstStyle/>
          <a:p>
            <a:pPr marL="609600" lvl="0" indent="-609600">
              <a:spcBef>
                <a:spcPct val="20000"/>
              </a:spcBef>
              <a:buClrTx/>
              <a:buSzTx/>
              <a:buFont typeface="Wingdings" panose="05000000000000000000" pitchFamily="2" charset="2"/>
              <a:buChar char="l"/>
            </a:pPr>
            <a:r>
              <a:rPr kumimoji="0" lang="en-US" altLang="en-US" sz="3200" b="0" i="0" u="none" strike="noStrike" kern="0" cap="none" spc="0" normalizeH="0" baseline="0" noProof="0" dirty="0" smtClean="0">
                <a:ln>
                  <a:noFill/>
                </a:ln>
                <a:solidFill>
                  <a:srgbClr val="0A3250"/>
                </a:solidFill>
                <a:effectLst/>
                <a:uLnTx/>
                <a:uFillTx/>
                <a:latin typeface="Century Gothic"/>
                <a:ea typeface="+mn-ea"/>
                <a:cs typeface="+mn-cs"/>
              </a:rPr>
              <a:t>Convenience Sampling</a:t>
            </a:r>
          </a:p>
          <a:p>
            <a:pPr marL="609600" lvl="0" indent="-609600">
              <a:spcBef>
                <a:spcPct val="20000"/>
              </a:spcBef>
              <a:buClrTx/>
              <a:buSzTx/>
              <a:buFont typeface="Wingdings" panose="05000000000000000000" pitchFamily="2" charset="2"/>
              <a:buChar char="l"/>
            </a:pPr>
            <a:r>
              <a:rPr kumimoji="0" lang="en-US" altLang="en-US" sz="3200" b="0" i="0" u="none" strike="noStrike" kern="0" cap="none" spc="0" normalizeH="0" baseline="0" noProof="0" dirty="0" smtClean="0">
                <a:ln>
                  <a:noFill/>
                </a:ln>
                <a:solidFill>
                  <a:srgbClr val="0A3250"/>
                </a:solidFill>
                <a:effectLst/>
                <a:uLnTx/>
                <a:uFillTx/>
                <a:latin typeface="Century Gothic"/>
                <a:ea typeface="+mn-ea"/>
                <a:cs typeface="+mn-cs"/>
              </a:rPr>
              <a:t>Purposive Sampling</a:t>
            </a:r>
          </a:p>
          <a:p>
            <a:pPr marL="609600" lvl="0" indent="-609600">
              <a:spcBef>
                <a:spcPct val="20000"/>
              </a:spcBef>
              <a:buClrTx/>
              <a:buSzTx/>
              <a:buFont typeface="Wingdings" panose="05000000000000000000" pitchFamily="2" charset="2"/>
              <a:buChar char="l"/>
            </a:pPr>
            <a:r>
              <a:rPr kumimoji="0" lang="en-US" altLang="en-US" sz="3200" b="0" i="0" u="none" strike="noStrike" kern="0" cap="none" spc="0" normalizeH="0" baseline="0" noProof="0" dirty="0" smtClean="0">
                <a:ln>
                  <a:noFill/>
                </a:ln>
                <a:solidFill>
                  <a:srgbClr val="0A3250"/>
                </a:solidFill>
                <a:effectLst/>
                <a:uLnTx/>
                <a:uFillTx/>
                <a:latin typeface="Century Gothic"/>
                <a:ea typeface="+mn-ea"/>
                <a:cs typeface="+mn-cs"/>
              </a:rPr>
              <a:t>Quota Sampling</a:t>
            </a:r>
          </a:p>
          <a:p>
            <a:pPr marL="609600" lvl="0" indent="-609600">
              <a:spcBef>
                <a:spcPct val="20000"/>
              </a:spcBef>
              <a:buClrTx/>
              <a:buSzTx/>
              <a:buFont typeface="Wingdings" panose="05000000000000000000" pitchFamily="2" charset="2"/>
              <a:buChar char="l"/>
            </a:pPr>
            <a:r>
              <a:rPr kumimoji="0" lang="en-US" altLang="en-US" sz="3200" b="0" i="0" u="none" strike="noStrike" kern="0" cap="none" spc="0" normalizeH="0" baseline="0" noProof="0" dirty="0" smtClean="0">
                <a:ln>
                  <a:noFill/>
                </a:ln>
                <a:solidFill>
                  <a:srgbClr val="0A3250"/>
                </a:solidFill>
                <a:effectLst/>
                <a:uLnTx/>
                <a:uFillTx/>
                <a:latin typeface="Century Gothic"/>
                <a:ea typeface="+mn-ea"/>
                <a:cs typeface="+mn-cs"/>
              </a:rPr>
              <a:t>Snowball Sampling</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22</a:t>
            </a:fld>
            <a:endParaRPr lang="en-US" altLang="en-US"/>
          </a:p>
        </p:txBody>
      </p:sp>
    </p:spTree>
    <p:extLst>
      <p:ext uri="{BB962C8B-B14F-4D97-AF65-F5344CB8AC3E}">
        <p14:creationId xmlns:p14="http://schemas.microsoft.com/office/powerpoint/2010/main" val="3145495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6050" y="900280"/>
            <a:ext cx="8817476" cy="4572000"/>
          </a:xfrm>
        </p:spPr>
        <p:txBody>
          <a:bodyPr/>
          <a:lstStyle/>
          <a:p>
            <a:pPr marL="342900" lvl="0" indent="-342900" algn="just" eaLnBrk="1" hangingPunct="1">
              <a:lnSpc>
                <a:spcPct val="80000"/>
              </a:lnSpc>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Sometimes known as </a:t>
            </a:r>
            <a:r>
              <a:rPr kumimoji="0" lang="en-US" altLang="en-US" sz="2800" b="1"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opportunity sampling or accidental sampling.</a:t>
            </a: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a:t>
            </a:r>
          </a:p>
          <a:p>
            <a:pPr marL="342900" lvl="0" indent="-342900" algn="just" eaLnBrk="1" hangingPunct="1">
              <a:lnSpc>
                <a:spcPct val="80000"/>
              </a:lnSpc>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A type of nonprobability sampling which involves the sample being drawn from that part of the population which is close to hand. That is, readily available and convenient. </a:t>
            </a:r>
          </a:p>
          <a:p>
            <a:pPr marL="342900" lvl="0" indent="-342900" algn="just" eaLnBrk="1" hangingPunct="1">
              <a:lnSpc>
                <a:spcPct val="80000"/>
              </a:lnSpc>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The researcher using such a sample cannot scientifically make generalizations about the total population from this sample because it would not be representative enough.</a:t>
            </a:r>
          </a:p>
          <a:p>
            <a:pPr marL="342900" lvl="0" indent="-342900" algn="just" eaLnBrk="1" hangingPunct="1">
              <a:lnSpc>
                <a:spcPct val="80000"/>
              </a:lnSpc>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For example, if the interviewer was to conduct a survey at a shopping center early in the morning on a given day, the people that he/she could interview would be limited to those given there at that given time, which would not represent the views of other members of society in such an area, if the survey was to be conducted at different times of day and several times per week.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23</a:t>
            </a:fld>
            <a:endParaRPr lang="en-US" altLang="en-US"/>
          </a:p>
        </p:txBody>
      </p:sp>
      <p:sp>
        <p:nvSpPr>
          <p:cNvPr id="6" name="Rectangle 5"/>
          <p:cNvSpPr/>
          <p:nvPr/>
        </p:nvSpPr>
        <p:spPr>
          <a:xfrm>
            <a:off x="1600200" y="181310"/>
            <a:ext cx="6918158" cy="63094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500" b="0" i="0" u="none" strike="noStrike" kern="0" cap="none" spc="0" normalizeH="0" baseline="0" noProof="0" dirty="0" smtClean="0">
                <a:ln>
                  <a:noFill/>
                </a:ln>
                <a:solidFill>
                  <a:srgbClr val="0A3250"/>
                </a:solidFill>
                <a:effectLst/>
                <a:uLnTx/>
                <a:uFillTx/>
                <a:latin typeface="Comic Sans MS" pitchFamily="66" charset="0"/>
                <a:ea typeface="+mj-ea"/>
                <a:cs typeface="+mj-cs"/>
              </a:rPr>
              <a:t>CONVENIENCE SAMPLING</a:t>
            </a:r>
            <a:endParaRPr kumimoji="0" lang="en-US" sz="1800" b="0" i="0" u="none" strike="noStrike" kern="0" cap="none" spc="0" normalizeH="0" baseline="0" noProof="0" dirty="0" smtClean="0">
              <a:ln>
                <a:noFill/>
              </a:ln>
              <a:solidFill>
                <a:sysClr val="windowText" lastClr="000000"/>
              </a:solidFill>
              <a:effectLst/>
              <a:uLnTx/>
              <a:uFillTx/>
            </a:endParaRPr>
          </a:p>
        </p:txBody>
      </p:sp>
    </p:spTree>
    <p:extLst>
      <p:ext uri="{BB962C8B-B14F-4D97-AF65-F5344CB8AC3E}">
        <p14:creationId xmlns:p14="http://schemas.microsoft.com/office/powerpoint/2010/main" val="7248533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947" y="274638"/>
            <a:ext cx="8638674" cy="856330"/>
          </a:xfrm>
        </p:spPr>
        <p:txBody>
          <a:bodyPr/>
          <a:lstStyle/>
          <a:p>
            <a:r>
              <a:rPr kumimoji="0" lang="en-US" sz="3200" b="1" i="0" u="none" strike="noStrike" kern="0" cap="none" spc="0" normalizeH="0" baseline="0" noProof="0" dirty="0" smtClean="0">
                <a:ln>
                  <a:noFill/>
                </a:ln>
                <a:solidFill>
                  <a:srgbClr val="0A3250"/>
                </a:solidFill>
                <a:effectLst/>
                <a:uLnTx/>
                <a:uFillTx/>
                <a:latin typeface="Comic Sans MS" pitchFamily="66" charset="0"/>
                <a:ea typeface="+mj-ea"/>
                <a:cs typeface="+mj-cs"/>
              </a:rPr>
              <a:t>Judgmental sampling or Purposive sampling</a:t>
            </a:r>
            <a:endParaRPr lang="en-US" dirty="0"/>
          </a:p>
        </p:txBody>
      </p:sp>
      <p:sp>
        <p:nvSpPr>
          <p:cNvPr id="3" name="Content Placeholder 2"/>
          <p:cNvSpPr>
            <a:spLocks noGrp="1"/>
          </p:cNvSpPr>
          <p:nvPr>
            <p:ph sz="quarter" idx="1"/>
          </p:nvPr>
        </p:nvSpPr>
        <p:spPr>
          <a:xfrm>
            <a:off x="360947" y="1447800"/>
            <a:ext cx="8325853" cy="4572000"/>
          </a:xfrm>
        </p:spPr>
        <p:txBody>
          <a:bodyPr/>
          <a:lstStyle/>
          <a:p>
            <a:pPr marL="342900" lvl="0" indent="-342900" algn="just" eaLnBrk="1" hangingPunct="1">
              <a:spcBef>
                <a:spcPct val="20000"/>
              </a:spcBef>
              <a:buClrTx/>
              <a:buSzTx/>
              <a:buFontTx/>
              <a:buChar char="•"/>
            </a:pP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The researcher chooses the sample based on who they think would be appropriate for the study. </a:t>
            </a:r>
          </a:p>
          <a:p>
            <a:pPr marL="342900" lvl="0" indent="-342900" algn="just" eaLnBrk="1" hangingPunct="1">
              <a:spcBef>
                <a:spcPct val="20000"/>
              </a:spcBef>
              <a:buClrTx/>
              <a:buSzTx/>
              <a:buFontTx/>
              <a:buChar char="•"/>
            </a:pP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A nonprobability sampling procedure that involves selecting elements based on a researcher's judgment about which elements will facilitate his or her investigation</a:t>
            </a:r>
          </a:p>
          <a:p>
            <a:pPr marL="342900" lvl="0" indent="-342900" algn="just" eaLnBrk="1" hangingPunct="1">
              <a:spcBef>
                <a:spcPct val="20000"/>
              </a:spcBef>
              <a:buClrTx/>
              <a:buSzTx/>
              <a:buFontTx/>
              <a:buChar char="•"/>
            </a:pP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This is used primarily when there is a limited number of people that have expertise in the area being researched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24</a:t>
            </a:fld>
            <a:endParaRPr lang="en-US" altLang="en-US"/>
          </a:p>
        </p:txBody>
      </p:sp>
    </p:spTree>
    <p:extLst>
      <p:ext uri="{BB962C8B-B14F-4D97-AF65-F5344CB8AC3E}">
        <p14:creationId xmlns:p14="http://schemas.microsoft.com/office/powerpoint/2010/main" val="3708111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kern="0" dirty="0">
                <a:solidFill>
                  <a:srgbClr val="0A3250"/>
                </a:solidFill>
                <a:latin typeface="Times New Roman" panose="02020603050405020304" pitchFamily="18" charset="0"/>
                <a:cs typeface="Times New Roman" panose="02020603050405020304" pitchFamily="18" charset="0"/>
              </a:rPr>
              <a:t>Quota Sampling </a:t>
            </a:r>
            <a:endParaRPr lang="en-US" dirty="0"/>
          </a:p>
        </p:txBody>
      </p:sp>
      <p:sp>
        <p:nvSpPr>
          <p:cNvPr id="3" name="Content Placeholder 2"/>
          <p:cNvSpPr>
            <a:spLocks noGrp="1"/>
          </p:cNvSpPr>
          <p:nvPr>
            <p:ph sz="quarter" idx="1"/>
          </p:nvPr>
        </p:nvSpPr>
        <p:spPr>
          <a:xfrm>
            <a:off x="146050" y="1267326"/>
            <a:ext cx="8540750" cy="4572000"/>
          </a:xfrm>
        </p:spPr>
        <p:txBody>
          <a:bodyPr/>
          <a:lstStyle/>
          <a:p>
            <a:pPr marL="742950" lvl="1" indent="-285750" algn="just">
              <a:lnSpc>
                <a:spcPct val="90000"/>
              </a:lnSpc>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cs typeface="Times New Roman" panose="02020603050405020304" pitchFamily="18" charset="0"/>
              </a:rPr>
              <a:t>A non probability sampling procedure that involves describing the target population in terms of what are thought to be relevant criteria and then selecting sample elements to represent the “relevant” subgroups in proportion to their presence in the target population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25</a:t>
            </a:fld>
            <a:endParaRPr lang="en-US" altLang="en-US"/>
          </a:p>
        </p:txBody>
      </p:sp>
    </p:spTree>
    <p:extLst>
      <p:ext uri="{BB962C8B-B14F-4D97-AF65-F5344CB8AC3E}">
        <p14:creationId xmlns:p14="http://schemas.microsoft.com/office/powerpoint/2010/main" val="3450323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6050" y="509337"/>
            <a:ext cx="8817475" cy="4572000"/>
          </a:xfrm>
        </p:spPr>
        <p:txBody>
          <a:bodyPr/>
          <a:lstStyle/>
          <a:p>
            <a:pPr marL="342900" lvl="0" indent="-342900" algn="just" eaLnBrk="1" hangingPunct="1">
              <a:lnSpc>
                <a:spcPct val="80000"/>
              </a:lnSpc>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The population is first segmented into </a:t>
            </a: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hlinkClick r:id="rId2" tooltip="Mutually exclusive"/>
              </a:rPr>
              <a:t>mutually exclusive</a:t>
            </a: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sub-groups, just as in </a:t>
            </a: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hlinkClick r:id="rId3" tooltip="Stratified sampling"/>
              </a:rPr>
              <a:t>stratified sampling</a:t>
            </a: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a:t>
            </a:r>
          </a:p>
          <a:p>
            <a:pPr marL="342900" lvl="0" indent="-342900" algn="just" eaLnBrk="1" hangingPunct="1">
              <a:lnSpc>
                <a:spcPct val="80000"/>
              </a:lnSpc>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Then judgment used to select  subjects or units from each segment based on a specified proportion. </a:t>
            </a:r>
          </a:p>
          <a:p>
            <a:pPr marL="342900" lvl="0" indent="-342900" algn="just" eaLnBrk="1" hangingPunct="1">
              <a:lnSpc>
                <a:spcPct val="80000"/>
              </a:lnSpc>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For example, an interviewer may be told to sample 200 females and 300 males between the age of 45 and 60.</a:t>
            </a:r>
          </a:p>
          <a:p>
            <a:pPr marL="342900" lvl="0" indent="-342900" algn="just" eaLnBrk="1" hangingPunct="1">
              <a:lnSpc>
                <a:spcPct val="80000"/>
              </a:lnSpc>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It is this second step which makes the technique one of non-probability sampling.</a:t>
            </a:r>
          </a:p>
          <a:p>
            <a:pPr marL="342900" lvl="0" indent="-342900" algn="just" eaLnBrk="1" hangingPunct="1">
              <a:lnSpc>
                <a:spcPct val="80000"/>
              </a:lnSpc>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In quota sampling the selection of the sample is non-</a:t>
            </a: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hlinkClick r:id="rId4" tooltip="Random"/>
              </a:rPr>
              <a:t>random</a:t>
            </a: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a:t>
            </a:r>
          </a:p>
          <a:p>
            <a:pPr marL="342900" lvl="0" indent="-342900" algn="just" eaLnBrk="1" hangingPunct="1">
              <a:lnSpc>
                <a:spcPct val="80000"/>
              </a:lnSpc>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For example interviewers might be tempted to interview those who look most helpful. The problem is that these samples may be </a:t>
            </a: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hlinkClick r:id="rId5" tooltip="Biased samples"/>
              </a:rPr>
              <a:t>biased</a:t>
            </a: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 because not everyone gets a chance of selection. This random element is its greatest weakness and quota versus probability has been a matter of controversy for many years</a:t>
            </a:r>
            <a:endParaRPr kumimoji="0" lang="en-US" altLang="en-US" sz="2800" b="1"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26</a:t>
            </a:fld>
            <a:endParaRPr lang="en-US" altLang="en-US"/>
          </a:p>
        </p:txBody>
      </p:sp>
    </p:spTree>
    <p:extLst>
      <p:ext uri="{BB962C8B-B14F-4D97-AF65-F5344CB8AC3E}">
        <p14:creationId xmlns:p14="http://schemas.microsoft.com/office/powerpoint/2010/main" val="39448004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3250" y="545431"/>
            <a:ext cx="7772400" cy="4572000"/>
          </a:xfrm>
        </p:spPr>
        <p:txBody>
          <a:bodyPr/>
          <a:lstStyle/>
          <a:p>
            <a:pPr marL="342900" lvl="0" indent="-342900">
              <a:spcBef>
                <a:spcPct val="20000"/>
              </a:spcBef>
              <a:buClrTx/>
              <a:buSzTx/>
              <a:buFontTx/>
              <a:buChar char="•"/>
            </a:pPr>
            <a:r>
              <a:rPr kumimoji="0" lang="en-US" alt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rPr>
              <a:t>Snowball Sampling</a:t>
            </a:r>
          </a:p>
          <a:p>
            <a:pPr marL="742950" lvl="1" indent="-285750">
              <a:spcBef>
                <a:spcPct val="20000"/>
              </a:spcBef>
              <a:buClrTx/>
              <a:buSzTx/>
              <a:buFontTx/>
              <a:buChar char="–"/>
            </a:pPr>
            <a:r>
              <a:rPr kumimoji="0" lang="en-US" altLang="en-US" sz="2800" b="0" i="0" u="none" strike="noStrike" kern="0" cap="none" spc="0" normalizeH="0" baseline="0" noProof="0" dirty="0" smtClean="0">
                <a:ln>
                  <a:noFill/>
                </a:ln>
                <a:solidFill>
                  <a:srgbClr val="0A3250"/>
                </a:solidFill>
                <a:effectLst/>
                <a:uLnTx/>
                <a:uFillTx/>
                <a:latin typeface="Times New Roman" panose="02020603050405020304" pitchFamily="18" charset="0"/>
                <a:cs typeface="Times New Roman" panose="02020603050405020304" pitchFamily="18" charset="0"/>
              </a:rPr>
              <a:t>A nonprobability sampling procedure that involves using members of the group of interest to identify other members of the group</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27</a:t>
            </a:fld>
            <a:endParaRPr lang="en-US" altLang="en-US"/>
          </a:p>
        </p:txBody>
      </p:sp>
    </p:spTree>
    <p:extLst>
      <p:ext uri="{BB962C8B-B14F-4D97-AF65-F5344CB8AC3E}">
        <p14:creationId xmlns:p14="http://schemas.microsoft.com/office/powerpoint/2010/main" val="1942971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3249" y="509337"/>
            <a:ext cx="8348245" cy="4572000"/>
          </a:xfrm>
        </p:spPr>
        <p:txBody>
          <a:bodyPr/>
          <a:lstStyle/>
          <a:p>
            <a:pPr marL="0" lvl="0" indent="0" algn="just">
              <a:spcBef>
                <a:spcPct val="20000"/>
              </a:spcBef>
              <a:buClrTx/>
              <a:buSzTx/>
              <a:buNone/>
            </a:pP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3.4 Design of experiments </a:t>
            </a:r>
            <a:endPar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Experiments are performed by investigators in virtually all fields of inquiry, usually to discover something about a particular process or system.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Literally, an experiment is a test. More formally, we can define an experiment as a test or series of tests in which purposeful changes are made to the input variables of a process or system so that we may observe and identify the reasons for changes that may be observed in the output response </a:t>
            </a:r>
            <a:endParaRPr kumimoji="0" 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28</a:t>
            </a:fld>
            <a:endParaRPr lang="en-US" altLang="en-US"/>
          </a:p>
        </p:txBody>
      </p:sp>
    </p:spTree>
    <p:extLst>
      <p:ext uri="{BB962C8B-B14F-4D97-AF65-F5344CB8AC3E}">
        <p14:creationId xmlns:p14="http://schemas.microsoft.com/office/powerpoint/2010/main" val="930465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3250" y="593558"/>
            <a:ext cx="7772400" cy="4572000"/>
          </a:xfrm>
        </p:spPr>
        <p:txBody>
          <a:bodyPr/>
          <a:lstStyle/>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In engineering, experimentation plays an important role in new product design, manufacturing process development, and process improvement.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The objective in many cases may be to develop a robust process, that is, a process affected minimally by external sources of variability.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In any experiment, the results and conclusions that can be drawn depend to a large extent on the manner in which the data were collected. </a:t>
            </a:r>
            <a:endParaRPr kumimoji="0" 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29</a:t>
            </a:fld>
            <a:endParaRPr lang="en-US" altLang="en-US"/>
          </a:p>
        </p:txBody>
      </p:sp>
    </p:spTree>
    <p:extLst>
      <p:ext uri="{BB962C8B-B14F-4D97-AF65-F5344CB8AC3E}">
        <p14:creationId xmlns:p14="http://schemas.microsoft.com/office/powerpoint/2010/main" val="2027588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02105" y="328863"/>
            <a:ext cx="7772400" cy="4572000"/>
          </a:xfrm>
        </p:spPr>
        <p:txBody>
          <a:bodyPr/>
          <a:lstStyle/>
          <a:p>
            <a:pPr marL="0" lvl="0" indent="0">
              <a:spcBef>
                <a:spcPct val="20000"/>
              </a:spcBef>
              <a:buClrTx/>
              <a:buSzTx/>
              <a:buNone/>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More explicitly, the design decisions happen to be in respect of: </a:t>
            </a:r>
            <a:endParaRPr kumimoji="0" lang="en-US" sz="3600" b="0" i="0" u="none" strike="noStrike" kern="0" cap="none" spc="0" normalizeH="0" baseline="0" noProof="0" dirty="0" smtClean="0">
              <a:ln>
                <a:noFill/>
              </a:ln>
              <a:solidFill>
                <a:srgbClr val="000000"/>
              </a:solidFill>
              <a:effectLst/>
              <a:uLnTx/>
              <a:uFillTx/>
              <a:latin typeface="Arial" panose="020B0604020202020204" pitchFamily="34" charset="0"/>
              <a:ea typeface="+mn-ea"/>
              <a:cs typeface="+mn-cs"/>
            </a:endParaRP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What is the study about?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Why is the study being made?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Where will the study be carried out?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What type of data is required?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Where can the required data be found?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What periods of time will the study include?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What will be the sample design?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What techniques of data collection will be used?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How will the data be analyzed?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In what style will the report be prepared?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3</a:t>
            </a:fld>
            <a:endParaRPr lang="en-US" altLang="en-US"/>
          </a:p>
        </p:txBody>
      </p:sp>
    </p:spTree>
    <p:extLst>
      <p:ext uri="{BB962C8B-B14F-4D97-AF65-F5344CB8AC3E}">
        <p14:creationId xmlns:p14="http://schemas.microsoft.com/office/powerpoint/2010/main" val="39440841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3250" y="268706"/>
            <a:ext cx="8025063" cy="4572000"/>
          </a:xfrm>
        </p:spPr>
        <p:txBody>
          <a:bodyPr/>
          <a:lstStyle/>
          <a:p>
            <a:pPr marL="0" lvl="0" indent="0">
              <a:spcBef>
                <a:spcPct val="20000"/>
              </a:spcBef>
              <a:buClrTx/>
              <a:buSzTx/>
              <a:buNone/>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Key terms to know: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Experiment</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Process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of collecting sample data </a:t>
            </a:r>
          </a:p>
          <a:p>
            <a:pPr marL="342900" lvl="0" indent="-342900">
              <a:spcBef>
                <a:spcPct val="20000"/>
              </a:spcBef>
              <a:buClrTx/>
              <a:buSzTx/>
              <a:buFontTx/>
              <a:buChar char="•"/>
            </a:pP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Design of Experiment</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Plan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for collecting the sample </a:t>
            </a:r>
          </a:p>
          <a:p>
            <a:pPr marL="342900" lvl="0" indent="-342900">
              <a:spcBef>
                <a:spcPct val="20000"/>
              </a:spcBef>
              <a:buClrTx/>
              <a:buSzTx/>
              <a:buFontTx/>
              <a:buChar char="•"/>
            </a:pP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Response Variable</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Variable measured in experiment (outcome, y)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Experimental Unit</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Object upon which the response </a:t>
            </a:r>
            <a:r>
              <a:rPr kumimoji="0" lang="en-US" sz="2800" b="0" i="1"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y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is measured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Factors</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Independent Variables </a:t>
            </a:r>
          </a:p>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Level</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The value assumed by a factor in an experiment </a:t>
            </a:r>
          </a:p>
          <a:p>
            <a:pPr marL="342900" lvl="0" indent="-342900">
              <a:spcBef>
                <a:spcPct val="20000"/>
              </a:spcBef>
              <a:buClrTx/>
              <a:buSzTx/>
              <a:buFontTx/>
              <a:buChar char="•"/>
            </a:pP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Treatment</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 particular combination of levels of the factors in an experiment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30</a:t>
            </a:fld>
            <a:endParaRPr lang="en-US" altLang="en-US"/>
          </a:p>
        </p:txBody>
      </p:sp>
    </p:spTree>
    <p:extLst>
      <p:ext uri="{BB962C8B-B14F-4D97-AF65-F5344CB8AC3E}">
        <p14:creationId xmlns:p14="http://schemas.microsoft.com/office/powerpoint/2010/main" val="3383414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6051" y="425116"/>
            <a:ext cx="8793412" cy="4572000"/>
          </a:xfrm>
        </p:spPr>
        <p:txBody>
          <a:bodyPr/>
          <a:lstStyle/>
          <a:p>
            <a:pPr lvl="0" algn="just">
              <a:spcBef>
                <a:spcPct val="20000"/>
              </a:spcBef>
              <a:buClrTx/>
              <a:buSzTx/>
              <a:buFont typeface="Wingdings" panose="05000000000000000000" pitchFamily="2" charset="2"/>
              <a:buChar char="v"/>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In production and quality control we want to control the error and learn as much as we can about the process or the underlying theory with the resources at hand. </a:t>
            </a:r>
          </a:p>
          <a:p>
            <a:pPr lvl="0" algn="just">
              <a:spcBef>
                <a:spcPct val="20000"/>
              </a:spcBef>
              <a:buClrTx/>
              <a:buSzTx/>
              <a:buFont typeface="Wingdings" panose="05000000000000000000" pitchFamily="2" charset="2"/>
              <a:buChar char="v"/>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From an engineering perspective we're trying to use experimentation for the following purposes: </a:t>
            </a:r>
          </a:p>
          <a:p>
            <a:r>
              <a:rPr lang="en-US" sz="2800" dirty="0" smtClean="0">
                <a:solidFill>
                  <a:srgbClr val="000000"/>
                </a:solidFill>
                <a:latin typeface="Times New Roman" panose="02020603050405020304" pitchFamily="18" charset="0"/>
                <a:cs typeface="Times New Roman" panose="02020603050405020304" pitchFamily="18" charset="0"/>
              </a:rPr>
              <a:t>reduce </a:t>
            </a:r>
            <a:r>
              <a:rPr lang="en-US" sz="2800" b="1" dirty="0" smtClean="0">
                <a:solidFill>
                  <a:srgbClr val="000000"/>
                </a:solidFill>
                <a:latin typeface="Times New Roman" panose="02020603050405020304" pitchFamily="18" charset="0"/>
                <a:cs typeface="Times New Roman" panose="02020603050405020304" pitchFamily="18" charset="0"/>
              </a:rPr>
              <a:t>time </a:t>
            </a:r>
            <a:r>
              <a:rPr lang="en-US" sz="2800" dirty="0" smtClean="0">
                <a:solidFill>
                  <a:srgbClr val="000000"/>
                </a:solidFill>
                <a:latin typeface="Times New Roman" panose="02020603050405020304" pitchFamily="18" charset="0"/>
                <a:cs typeface="Times New Roman" panose="02020603050405020304" pitchFamily="18" charset="0"/>
              </a:rPr>
              <a:t>to design/develop new products &amp; processes </a:t>
            </a:r>
          </a:p>
          <a:p>
            <a:r>
              <a:rPr lang="en-US" sz="2800" dirty="0" smtClean="0">
                <a:solidFill>
                  <a:srgbClr val="000000"/>
                </a:solidFill>
                <a:latin typeface="Times New Roman" panose="02020603050405020304" pitchFamily="18" charset="0"/>
                <a:cs typeface="Times New Roman" panose="02020603050405020304" pitchFamily="18" charset="0"/>
              </a:rPr>
              <a:t> improve </a:t>
            </a:r>
            <a:r>
              <a:rPr lang="en-US" sz="2800" b="1" dirty="0" smtClean="0">
                <a:solidFill>
                  <a:srgbClr val="000000"/>
                </a:solidFill>
                <a:latin typeface="Times New Roman" panose="02020603050405020304" pitchFamily="18" charset="0"/>
                <a:cs typeface="Times New Roman" panose="02020603050405020304" pitchFamily="18" charset="0"/>
              </a:rPr>
              <a:t>performance </a:t>
            </a:r>
            <a:r>
              <a:rPr lang="en-US" sz="2800" dirty="0" smtClean="0">
                <a:solidFill>
                  <a:srgbClr val="000000"/>
                </a:solidFill>
                <a:latin typeface="Times New Roman" panose="02020603050405020304" pitchFamily="18" charset="0"/>
                <a:cs typeface="Times New Roman" panose="02020603050405020304" pitchFamily="18" charset="0"/>
              </a:rPr>
              <a:t>of existing processes </a:t>
            </a:r>
          </a:p>
          <a:p>
            <a:r>
              <a:rPr lang="en-US" sz="2800" dirty="0" smtClean="0">
                <a:solidFill>
                  <a:srgbClr val="000000"/>
                </a:solidFill>
                <a:latin typeface="Times New Roman" panose="02020603050405020304" pitchFamily="18" charset="0"/>
                <a:cs typeface="Times New Roman" panose="02020603050405020304" pitchFamily="18" charset="0"/>
              </a:rPr>
              <a:t> improve </a:t>
            </a:r>
            <a:r>
              <a:rPr lang="en-US" sz="2800" b="1" dirty="0" smtClean="0">
                <a:solidFill>
                  <a:srgbClr val="000000"/>
                </a:solidFill>
                <a:latin typeface="Times New Roman" panose="02020603050405020304" pitchFamily="18" charset="0"/>
                <a:cs typeface="Times New Roman" panose="02020603050405020304" pitchFamily="18" charset="0"/>
              </a:rPr>
              <a:t>reliability </a:t>
            </a:r>
            <a:r>
              <a:rPr lang="en-US" sz="2800" dirty="0" smtClean="0">
                <a:solidFill>
                  <a:srgbClr val="000000"/>
                </a:solidFill>
                <a:latin typeface="Times New Roman" panose="02020603050405020304" pitchFamily="18" charset="0"/>
                <a:cs typeface="Times New Roman" panose="02020603050405020304" pitchFamily="18" charset="0"/>
              </a:rPr>
              <a:t>and performance of products </a:t>
            </a:r>
          </a:p>
          <a:p>
            <a:r>
              <a:rPr lang="en-US" sz="2800" dirty="0" smtClean="0">
                <a:solidFill>
                  <a:srgbClr val="000000"/>
                </a:solidFill>
                <a:latin typeface="Times New Roman" panose="02020603050405020304" pitchFamily="18" charset="0"/>
                <a:cs typeface="Times New Roman" panose="02020603050405020304" pitchFamily="18" charset="0"/>
              </a:rPr>
              <a:t> achieve product &amp; process </a:t>
            </a:r>
            <a:r>
              <a:rPr lang="en-US" sz="2800" b="1" dirty="0" smtClean="0">
                <a:solidFill>
                  <a:srgbClr val="000000"/>
                </a:solidFill>
                <a:latin typeface="Times New Roman" panose="02020603050405020304" pitchFamily="18" charset="0"/>
                <a:cs typeface="Times New Roman" panose="02020603050405020304" pitchFamily="18" charset="0"/>
              </a:rPr>
              <a:t>robustness </a:t>
            </a:r>
            <a:endParaRPr lang="en-US" sz="2800" dirty="0" smtClean="0">
              <a:solidFill>
                <a:srgbClr val="000000"/>
              </a:solidFill>
              <a:latin typeface="Times New Roman" panose="02020603050405020304" pitchFamily="18" charset="0"/>
              <a:cs typeface="Times New Roman" panose="02020603050405020304" pitchFamily="18" charset="0"/>
            </a:endParaRPr>
          </a:p>
          <a:p>
            <a:r>
              <a:rPr lang="en-US" sz="2800" dirty="0" smtClean="0">
                <a:solidFill>
                  <a:srgbClr val="000000"/>
                </a:solidFill>
                <a:latin typeface="Times New Roman" panose="02020603050405020304" pitchFamily="18" charset="0"/>
                <a:cs typeface="Times New Roman" panose="02020603050405020304" pitchFamily="18" charset="0"/>
              </a:rPr>
              <a:t> perform </a:t>
            </a:r>
            <a:r>
              <a:rPr lang="en-US" sz="2800" b="1" dirty="0" smtClean="0">
                <a:solidFill>
                  <a:srgbClr val="000000"/>
                </a:solidFill>
                <a:latin typeface="Times New Roman" panose="02020603050405020304" pitchFamily="18" charset="0"/>
                <a:cs typeface="Times New Roman" panose="02020603050405020304" pitchFamily="18" charset="0"/>
              </a:rPr>
              <a:t>evaluation </a:t>
            </a:r>
            <a:r>
              <a:rPr lang="en-US" sz="2800" dirty="0" smtClean="0">
                <a:solidFill>
                  <a:srgbClr val="000000"/>
                </a:solidFill>
                <a:latin typeface="Times New Roman" panose="02020603050405020304" pitchFamily="18" charset="0"/>
                <a:cs typeface="Times New Roman" panose="02020603050405020304" pitchFamily="18" charset="0"/>
              </a:rPr>
              <a:t>of materials, design alternatives, </a:t>
            </a:r>
            <a:r>
              <a:rPr lang="en-US" sz="2800" b="1" dirty="0" smtClean="0">
                <a:solidFill>
                  <a:srgbClr val="000000"/>
                </a:solidFill>
                <a:latin typeface="Times New Roman" panose="02020603050405020304" pitchFamily="18" charset="0"/>
                <a:cs typeface="Times New Roman" panose="02020603050405020304" pitchFamily="18" charset="0"/>
              </a:rPr>
              <a:t>setting </a:t>
            </a:r>
            <a:r>
              <a:rPr lang="en-US" sz="2800" dirty="0" smtClean="0">
                <a:solidFill>
                  <a:srgbClr val="000000"/>
                </a:solidFill>
                <a:latin typeface="Times New Roman" panose="02020603050405020304" pitchFamily="18" charset="0"/>
                <a:cs typeface="Times New Roman" panose="02020603050405020304" pitchFamily="18" charset="0"/>
              </a:rPr>
              <a:t>component &amp; system tolerances, etc. </a:t>
            </a:r>
          </a:p>
          <a:p>
            <a:pPr marL="342900" lvl="0" indent="-342900" algn="just">
              <a:spcBef>
                <a:spcPct val="20000"/>
              </a:spcBef>
              <a:buClrTx/>
              <a:buSzTx/>
              <a:buFontTx/>
              <a:buChar char="•"/>
            </a:pPr>
            <a:endParaRPr kumimoji="0" 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31</a:t>
            </a:fld>
            <a:endParaRPr lang="en-US" altLang="en-US"/>
          </a:p>
        </p:txBody>
      </p:sp>
    </p:spTree>
    <p:extLst>
      <p:ext uri="{BB962C8B-B14F-4D97-AF65-F5344CB8AC3E}">
        <p14:creationId xmlns:p14="http://schemas.microsoft.com/office/powerpoint/2010/main" val="14816913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74650" y="545432"/>
            <a:ext cx="8432466" cy="4572000"/>
          </a:xfrm>
        </p:spPr>
        <p:txBody>
          <a:bodyPr/>
          <a:lstStyle/>
          <a:p>
            <a:pPr marL="0" lvl="0" indent="0" algn="just">
              <a:spcBef>
                <a:spcPct val="20000"/>
              </a:spcBef>
              <a:buClrTx/>
              <a:buSzTx/>
              <a:buNone/>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The four engineering problem classes to which design of experiment is applied in manufacturing are: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1" i="1"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Comparison: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Compares to see if a change in a single “factor” (variable) has resulted in a process change (ideally an improvement)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1" i="1"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Screening/ characterization: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Used when you want to see the effect of a whole range of factors so as to know which one(s) is most important. Two factorial experiments usually used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32</a:t>
            </a:fld>
            <a:endParaRPr lang="en-US" altLang="en-US"/>
          </a:p>
        </p:txBody>
      </p:sp>
    </p:spTree>
    <p:extLst>
      <p:ext uri="{BB962C8B-B14F-4D97-AF65-F5344CB8AC3E}">
        <p14:creationId xmlns:p14="http://schemas.microsoft.com/office/powerpoint/2010/main" val="19381589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9232" y="376989"/>
            <a:ext cx="8446168" cy="4572000"/>
          </a:xfrm>
        </p:spPr>
        <p:txBody>
          <a:bodyPr/>
          <a:lstStyle/>
          <a:p>
            <a:pPr marL="342900" lvl="0" indent="-342900" algn="just">
              <a:spcBef>
                <a:spcPct val="20000"/>
              </a:spcBef>
              <a:buClrTx/>
              <a:buSzTx/>
              <a:buFontTx/>
              <a:buChar char="•"/>
            </a:pPr>
            <a:r>
              <a:rPr kumimoji="0" lang="en-US" sz="2800" b="1" i="1"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Modeling: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Used when you want to be able to construct a mathematical model that will predict the effect on a process of manipulating a variables or multiple variables </a:t>
            </a:r>
          </a:p>
          <a:p>
            <a:pPr marL="342900" lvl="0" indent="-342900" algn="just">
              <a:spcBef>
                <a:spcPct val="20000"/>
              </a:spcBef>
              <a:buClrTx/>
              <a:buSzTx/>
              <a:buFontTx/>
              <a:buChar char="•"/>
            </a:pP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Optimization: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When you want to determine the optimal settings for all factors to give an optimal process response. For example in an industrial process, the optimal response might be the best product spec or the least cost to manufacture, or some optimal combination of those 2 responses, etc.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33</a:t>
            </a:fld>
            <a:endParaRPr lang="en-US" altLang="en-US"/>
          </a:p>
        </p:txBody>
      </p:sp>
    </p:spTree>
    <p:extLst>
      <p:ext uri="{BB962C8B-B14F-4D97-AF65-F5344CB8AC3E}">
        <p14:creationId xmlns:p14="http://schemas.microsoft.com/office/powerpoint/2010/main" val="31421071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Design of Experiment</a:t>
            </a:r>
          </a:p>
        </p:txBody>
      </p:sp>
    </p:spTree>
    <p:extLst>
      <p:ext uri="{BB962C8B-B14F-4D97-AF65-F5344CB8AC3E}">
        <p14:creationId xmlns:p14="http://schemas.microsoft.com/office/powerpoint/2010/main" val="41315409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Design of Experiments</a:t>
            </a:r>
            <a:endParaRPr lang="en-US" sz="3600" dirty="0"/>
          </a:p>
        </p:txBody>
      </p:sp>
      <p:sp>
        <p:nvSpPr>
          <p:cNvPr id="3" name="Content Placeholder 2"/>
          <p:cNvSpPr>
            <a:spLocks noGrp="1"/>
          </p:cNvSpPr>
          <p:nvPr>
            <p:ph idx="1"/>
          </p:nvPr>
        </p:nvSpPr>
        <p:spPr>
          <a:xfrm>
            <a:off x="457200" y="1600203"/>
            <a:ext cx="8534400" cy="4525963"/>
          </a:xfrm>
        </p:spPr>
        <p:txBody>
          <a:bodyPr>
            <a:normAutofit/>
          </a:bodyPr>
          <a:lstStyle/>
          <a:p>
            <a:pPr algn="just"/>
            <a:r>
              <a:rPr lang="en-US" sz="2800" b="1" dirty="0" smtClean="0">
                <a:solidFill>
                  <a:srgbClr val="0070C0"/>
                </a:solidFill>
              </a:rPr>
              <a:t>Design of experiments (DOE) </a:t>
            </a:r>
            <a:r>
              <a:rPr lang="en-US" sz="2800" dirty="0" smtClean="0"/>
              <a:t>refers to Planned Experiments</a:t>
            </a:r>
          </a:p>
          <a:p>
            <a:pPr algn="just"/>
            <a:r>
              <a:rPr lang="en-US" sz="2800" dirty="0" smtClean="0"/>
              <a:t>DOE is statistical technique used to study the effects of multiple variables simultaneously and most economically.</a:t>
            </a:r>
          </a:p>
          <a:p>
            <a:pPr algn="just"/>
            <a:r>
              <a:rPr lang="en-US" sz="2800" dirty="0" smtClean="0"/>
              <a:t>This method studies the effects of individual factors on the results and determine the best factor combination.</a:t>
            </a:r>
          </a:p>
          <a:p>
            <a:pPr algn="just"/>
            <a:r>
              <a:rPr lang="en-US" sz="2800" dirty="0" smtClean="0"/>
              <a:t>DOE is a technique which applies statistical methods to plan efficient experiment procedure and analyze the collected data. </a:t>
            </a:r>
          </a:p>
          <a:p>
            <a:endParaRPr lang="en-US" sz="2400" dirty="0"/>
          </a:p>
        </p:txBody>
      </p:sp>
    </p:spTree>
    <p:extLst>
      <p:ext uri="{BB962C8B-B14F-4D97-AF65-F5344CB8AC3E}">
        <p14:creationId xmlns:p14="http://schemas.microsoft.com/office/powerpoint/2010/main" val="446781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Design of Experiment</a:t>
            </a:r>
            <a:endParaRPr lang="en-US" sz="3600" dirty="0"/>
          </a:p>
        </p:txBody>
      </p:sp>
      <p:sp>
        <p:nvSpPr>
          <p:cNvPr id="3" name="Content Placeholder 2"/>
          <p:cNvSpPr>
            <a:spLocks noGrp="1"/>
          </p:cNvSpPr>
          <p:nvPr>
            <p:ph idx="1"/>
          </p:nvPr>
        </p:nvSpPr>
        <p:spPr/>
        <p:txBody>
          <a:bodyPr>
            <a:noAutofit/>
          </a:bodyPr>
          <a:lstStyle/>
          <a:p>
            <a:pPr algn="just"/>
            <a:r>
              <a:rPr lang="en-US" sz="2800" dirty="0" smtClean="0"/>
              <a:t>DOE is widely used in many fields with broad application across all the natural and social sciences. </a:t>
            </a:r>
          </a:p>
          <a:p>
            <a:pPr algn="just"/>
            <a:r>
              <a:rPr lang="en-US" sz="2800" dirty="0" smtClean="0"/>
              <a:t>It is extensively used by engineers and scientists involved in the </a:t>
            </a:r>
            <a:r>
              <a:rPr lang="en-US" sz="2800" i="1" u="sng" dirty="0" smtClean="0"/>
              <a:t>improvement of manufacturing processes </a:t>
            </a:r>
            <a:r>
              <a:rPr lang="en-US" sz="2800" dirty="0" smtClean="0"/>
              <a:t>to maximize yield and decrease variability. </a:t>
            </a:r>
          </a:p>
          <a:p>
            <a:pPr algn="just"/>
            <a:r>
              <a:rPr lang="en-US" sz="2800" dirty="0" smtClean="0"/>
              <a:t>Experimental design techniques become extremely important to </a:t>
            </a:r>
            <a:r>
              <a:rPr lang="en-US" sz="2800" u="sng" dirty="0" smtClean="0"/>
              <a:t>develop new products and processes </a:t>
            </a:r>
            <a:r>
              <a:rPr lang="en-US" sz="2800" dirty="0" smtClean="0"/>
              <a:t>in a cost effective and confident manner.</a:t>
            </a:r>
            <a:endParaRPr lang="en-US" sz="2800" dirty="0"/>
          </a:p>
        </p:txBody>
      </p:sp>
    </p:spTree>
    <p:extLst>
      <p:ext uri="{BB962C8B-B14F-4D97-AF65-F5344CB8AC3E}">
        <p14:creationId xmlns:p14="http://schemas.microsoft.com/office/powerpoint/2010/main" val="2703419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39762"/>
          </a:xfrm>
        </p:spPr>
        <p:txBody>
          <a:bodyPr>
            <a:normAutofit fontScale="90000"/>
          </a:bodyPr>
          <a:lstStyle/>
          <a:p>
            <a:r>
              <a:rPr lang="en-US" sz="3600" dirty="0" smtClean="0"/>
              <a:t>DOE Terminologies</a:t>
            </a:r>
            <a:endParaRPr lang="en-US" sz="3600" dirty="0"/>
          </a:p>
        </p:txBody>
      </p:sp>
      <p:sp>
        <p:nvSpPr>
          <p:cNvPr id="3" name="Content Placeholder 2"/>
          <p:cNvSpPr>
            <a:spLocks noGrp="1"/>
          </p:cNvSpPr>
          <p:nvPr>
            <p:ph idx="1"/>
          </p:nvPr>
        </p:nvSpPr>
        <p:spPr>
          <a:xfrm>
            <a:off x="581891" y="914400"/>
            <a:ext cx="7772400" cy="4572000"/>
          </a:xfrm>
        </p:spPr>
        <p:txBody>
          <a:bodyPr>
            <a:normAutofit/>
          </a:bodyPr>
          <a:lstStyle/>
          <a:p>
            <a:r>
              <a:rPr lang="en-US" sz="2800" dirty="0" smtClean="0"/>
              <a:t>DOE is to establish a </a:t>
            </a:r>
            <a:r>
              <a:rPr lang="en-US" sz="2800" b="1" dirty="0" smtClean="0">
                <a:solidFill>
                  <a:srgbClr val="2C778C"/>
                </a:solidFill>
              </a:rPr>
              <a:t>relationship</a:t>
            </a:r>
            <a:r>
              <a:rPr lang="en-US" sz="2800" dirty="0" smtClean="0"/>
              <a:t> between a </a:t>
            </a:r>
            <a:r>
              <a:rPr lang="en-US" sz="2800" dirty="0" smtClean="0">
                <a:solidFill>
                  <a:srgbClr val="FF0000"/>
                </a:solidFill>
              </a:rPr>
              <a:t>number of independent variables </a:t>
            </a:r>
            <a:r>
              <a:rPr lang="en-US" sz="2800" dirty="0" smtClean="0"/>
              <a:t>and a </a:t>
            </a:r>
            <a:r>
              <a:rPr lang="en-US" sz="2800" dirty="0" smtClean="0">
                <a:solidFill>
                  <a:srgbClr val="FF0000"/>
                </a:solidFill>
              </a:rPr>
              <a:t>dependent variable </a:t>
            </a:r>
            <a:r>
              <a:rPr lang="en-US" sz="2800" dirty="0" smtClean="0"/>
              <a:t>of interest.</a:t>
            </a:r>
          </a:p>
          <a:p>
            <a:r>
              <a:rPr lang="en-US" sz="2800" dirty="0" smtClean="0"/>
              <a:t>The dependent variable is called the</a:t>
            </a:r>
            <a:r>
              <a:rPr lang="en-US" sz="2800" b="1" dirty="0" smtClean="0">
                <a:solidFill>
                  <a:srgbClr val="2C778C"/>
                </a:solidFill>
              </a:rPr>
              <a:t> response</a:t>
            </a:r>
            <a:r>
              <a:rPr lang="en-US" sz="2800" dirty="0" smtClean="0"/>
              <a:t>, and the independent variables are called </a:t>
            </a:r>
            <a:r>
              <a:rPr lang="en-US" sz="2800" b="1" dirty="0" smtClean="0">
                <a:solidFill>
                  <a:srgbClr val="2C778C"/>
                </a:solidFill>
              </a:rPr>
              <a:t>factors</a:t>
            </a:r>
            <a:r>
              <a:rPr lang="en-US" sz="2800" dirty="0" smtClean="0"/>
              <a:t>.</a:t>
            </a:r>
          </a:p>
          <a:p>
            <a:pPr lvl="1"/>
            <a:r>
              <a:rPr lang="en-US" sz="2800" i="1" dirty="0" smtClean="0"/>
              <a:t>Factors are also referred as </a:t>
            </a:r>
            <a:r>
              <a:rPr lang="en-US" sz="2800" b="1" i="1" dirty="0" smtClean="0">
                <a:solidFill>
                  <a:srgbClr val="0070C0"/>
                </a:solidFill>
              </a:rPr>
              <a:t>variables</a:t>
            </a:r>
            <a:r>
              <a:rPr lang="en-US" sz="2800" i="1" dirty="0" smtClean="0"/>
              <a:t>, and </a:t>
            </a:r>
            <a:r>
              <a:rPr lang="en-US" sz="2800" b="1" i="1" dirty="0" smtClean="0">
                <a:solidFill>
                  <a:srgbClr val="0070C0"/>
                </a:solidFill>
              </a:rPr>
              <a:t>parameters</a:t>
            </a:r>
            <a:endParaRPr lang="en-US" sz="2800" b="1" dirty="0" smtClean="0">
              <a:solidFill>
                <a:srgbClr val="0070C0"/>
              </a:solidFill>
            </a:endParaRPr>
          </a:p>
        </p:txBody>
      </p:sp>
      <p:pic>
        <p:nvPicPr>
          <p:cNvPr id="7" name="Picture 3"/>
          <p:cNvPicPr>
            <a:picLocks noChangeAspect="1" noChangeArrowheads="1"/>
          </p:cNvPicPr>
          <p:nvPr/>
        </p:nvPicPr>
        <p:blipFill>
          <a:blip r:embed="rId2" cstate="print"/>
          <a:srcRect/>
          <a:stretch>
            <a:fillRect/>
          </a:stretch>
        </p:blipFill>
        <p:spPr bwMode="auto">
          <a:xfrm>
            <a:off x="1600200" y="3695700"/>
            <a:ext cx="6104276" cy="3162300"/>
          </a:xfrm>
          <a:prstGeom prst="rect">
            <a:avLst/>
          </a:prstGeom>
          <a:noFill/>
          <a:ln w="9525">
            <a:noFill/>
            <a:miter lim="800000"/>
            <a:headEnd/>
            <a:tailEnd/>
          </a:ln>
        </p:spPr>
      </p:pic>
    </p:spTree>
    <p:extLst>
      <p:ext uri="{BB962C8B-B14F-4D97-AF65-F5344CB8AC3E}">
        <p14:creationId xmlns:p14="http://schemas.microsoft.com/office/powerpoint/2010/main" val="9824511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073" y="249220"/>
            <a:ext cx="7772400" cy="542780"/>
          </a:xfrm>
        </p:spPr>
        <p:txBody>
          <a:bodyPr>
            <a:normAutofit fontScale="90000"/>
          </a:bodyPr>
          <a:lstStyle/>
          <a:p>
            <a:r>
              <a:rPr lang="en-US" sz="3600" dirty="0" smtClean="0"/>
              <a:t>DOE Terminologies</a:t>
            </a:r>
            <a:endParaRPr lang="en-US" sz="3600" dirty="0"/>
          </a:p>
        </p:txBody>
      </p:sp>
      <p:sp>
        <p:nvSpPr>
          <p:cNvPr id="3" name="Content Placeholder 2"/>
          <p:cNvSpPr>
            <a:spLocks noGrp="1"/>
          </p:cNvSpPr>
          <p:nvPr>
            <p:ph idx="1"/>
          </p:nvPr>
        </p:nvSpPr>
        <p:spPr>
          <a:xfrm>
            <a:off x="207817" y="792000"/>
            <a:ext cx="8659091" cy="4572000"/>
          </a:xfrm>
        </p:spPr>
        <p:txBody>
          <a:bodyPr>
            <a:normAutofit/>
          </a:bodyPr>
          <a:lstStyle/>
          <a:p>
            <a:r>
              <a:rPr lang="en-US" sz="2800" dirty="0" smtClean="0"/>
              <a:t>Experiments are run at different factor values, called </a:t>
            </a:r>
            <a:r>
              <a:rPr lang="en-US" sz="2800" b="1" dirty="0" smtClean="0">
                <a:solidFill>
                  <a:srgbClr val="2C778C"/>
                </a:solidFill>
              </a:rPr>
              <a:t>levels</a:t>
            </a:r>
            <a:r>
              <a:rPr lang="en-US" sz="2800" dirty="0" smtClean="0"/>
              <a:t>. </a:t>
            </a:r>
          </a:p>
        </p:txBody>
      </p:sp>
      <p:pic>
        <p:nvPicPr>
          <p:cNvPr id="1026" name="Picture 2"/>
          <p:cNvPicPr>
            <a:picLocks noChangeAspect="1" noChangeArrowheads="1"/>
          </p:cNvPicPr>
          <p:nvPr/>
        </p:nvPicPr>
        <p:blipFill>
          <a:blip r:embed="rId2" cstate="print"/>
          <a:srcRect/>
          <a:stretch>
            <a:fillRect/>
          </a:stretch>
        </p:blipFill>
        <p:spPr bwMode="auto">
          <a:xfrm>
            <a:off x="374073" y="1325400"/>
            <a:ext cx="7303240" cy="1752600"/>
          </a:xfrm>
          <a:prstGeom prst="rect">
            <a:avLst/>
          </a:prstGeom>
          <a:noFill/>
          <a:ln w="9525">
            <a:noFill/>
            <a:miter lim="800000"/>
            <a:headEnd/>
            <a:tailEnd/>
          </a:ln>
        </p:spPr>
      </p:pic>
      <p:sp>
        <p:nvSpPr>
          <p:cNvPr id="4" name="Rectangle 3"/>
          <p:cNvSpPr/>
          <p:nvPr/>
        </p:nvSpPr>
        <p:spPr>
          <a:xfrm>
            <a:off x="207817" y="3078000"/>
            <a:ext cx="8783783" cy="1374735"/>
          </a:xfrm>
          <a:prstGeom prst="rect">
            <a:avLst/>
          </a:prstGeom>
        </p:spPr>
        <p:txBody>
          <a:bodyPr wrap="square">
            <a:spAutoFit/>
          </a:bodyPr>
          <a:lstStyle/>
          <a:p>
            <a:pPr marL="273050" lvl="0" indent="-273050" eaLnBrk="0" hangingPunct="0">
              <a:spcBef>
                <a:spcPts val="575"/>
              </a:spcBef>
              <a:buClr>
                <a:srgbClr val="D34817"/>
              </a:buClr>
              <a:buSzPct val="85000"/>
              <a:buFont typeface="Wingdings 2" panose="05020102010507070707" pitchFamily="18" charset="2"/>
              <a:buChar char=""/>
            </a:pPr>
            <a:r>
              <a:rPr lang="en-US" sz="2800" b="0" dirty="0">
                <a:solidFill>
                  <a:prstClr val="black"/>
                </a:solidFill>
                <a:latin typeface="Perpetua"/>
              </a:rPr>
              <a:t>Each</a:t>
            </a:r>
            <a:r>
              <a:rPr lang="en-US" sz="2800" dirty="0">
                <a:solidFill>
                  <a:srgbClr val="2C778C"/>
                </a:solidFill>
                <a:latin typeface="Perpetua"/>
              </a:rPr>
              <a:t> run </a:t>
            </a:r>
            <a:r>
              <a:rPr lang="en-US" sz="2800" b="0" dirty="0">
                <a:solidFill>
                  <a:prstClr val="black"/>
                </a:solidFill>
                <a:latin typeface="Perpetua"/>
              </a:rPr>
              <a:t>of an experiment involves a combination of the levels of the investigated factors</a:t>
            </a:r>
          </a:p>
          <a:p>
            <a:pPr marL="547688" lvl="1" indent="-228600" eaLnBrk="0" hangingPunct="0">
              <a:spcBef>
                <a:spcPts val="375"/>
              </a:spcBef>
              <a:buClr>
                <a:srgbClr val="9B2D1F"/>
              </a:buClr>
              <a:buSzPct val="85000"/>
              <a:buFont typeface="Wingdings 2" panose="05020102010507070707" pitchFamily="18" charset="2"/>
              <a:buChar char=""/>
            </a:pPr>
            <a:r>
              <a:rPr lang="en-US" sz="2400" b="0" dirty="0">
                <a:solidFill>
                  <a:prstClr val="black"/>
                </a:solidFill>
                <a:latin typeface="Perpetua"/>
              </a:rPr>
              <a:t>Also called </a:t>
            </a:r>
            <a:r>
              <a:rPr lang="en-US" sz="2400" dirty="0">
                <a:solidFill>
                  <a:srgbClr val="FF0000"/>
                </a:solidFill>
                <a:latin typeface="Perpetua"/>
              </a:rPr>
              <a:t>trial  </a:t>
            </a:r>
            <a:r>
              <a:rPr lang="en-US" sz="2400" dirty="0">
                <a:solidFill>
                  <a:prstClr val="black"/>
                </a:solidFill>
                <a:latin typeface="Perpetua"/>
              </a:rPr>
              <a:t>or</a:t>
            </a:r>
            <a:r>
              <a:rPr lang="en-US" sz="2400" dirty="0">
                <a:solidFill>
                  <a:srgbClr val="FF0000"/>
                </a:solidFill>
                <a:latin typeface="Perpetua"/>
              </a:rPr>
              <a:t> </a:t>
            </a:r>
            <a:r>
              <a:rPr lang="en-US" sz="2400" dirty="0">
                <a:solidFill>
                  <a:srgbClr val="2C778C"/>
                </a:solidFill>
                <a:latin typeface="Perpetua"/>
              </a:rPr>
              <a:t>treatment</a:t>
            </a:r>
            <a:endParaRPr lang="en-US" sz="2400" dirty="0">
              <a:solidFill>
                <a:srgbClr val="FF0000"/>
              </a:solidFill>
              <a:latin typeface="Perpetua"/>
            </a:endParaRPr>
          </a:p>
        </p:txBody>
      </p:sp>
      <p:pic>
        <p:nvPicPr>
          <p:cNvPr id="5" name="Picture 4"/>
          <p:cNvPicPr>
            <a:picLocks noChangeAspect="1"/>
          </p:cNvPicPr>
          <p:nvPr/>
        </p:nvPicPr>
        <p:blipFill>
          <a:blip r:embed="rId3"/>
          <a:stretch>
            <a:fillRect/>
          </a:stretch>
        </p:blipFill>
        <p:spPr>
          <a:xfrm>
            <a:off x="374072" y="4710546"/>
            <a:ext cx="8257309" cy="2029924"/>
          </a:xfrm>
          <a:prstGeom prst="rect">
            <a:avLst/>
          </a:prstGeom>
        </p:spPr>
      </p:pic>
    </p:spTree>
    <p:extLst>
      <p:ext uri="{BB962C8B-B14F-4D97-AF65-F5344CB8AC3E}">
        <p14:creationId xmlns:p14="http://schemas.microsoft.com/office/powerpoint/2010/main" val="871765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307"/>
          </a:xfrm>
        </p:spPr>
        <p:txBody>
          <a:bodyPr>
            <a:noAutofit/>
          </a:bodyPr>
          <a:lstStyle/>
          <a:p>
            <a:r>
              <a:rPr lang="en-US" sz="3600" dirty="0" smtClean="0"/>
              <a:t>Applications of DOE</a:t>
            </a:r>
            <a:endParaRPr lang="en-US" sz="3600" dirty="0"/>
          </a:p>
        </p:txBody>
      </p:sp>
      <p:sp>
        <p:nvSpPr>
          <p:cNvPr id="3" name="Content Placeholder 2"/>
          <p:cNvSpPr>
            <a:spLocks noGrp="1"/>
          </p:cNvSpPr>
          <p:nvPr>
            <p:ph idx="1"/>
          </p:nvPr>
        </p:nvSpPr>
        <p:spPr>
          <a:xfrm>
            <a:off x="484909" y="1052945"/>
            <a:ext cx="7772400" cy="4572000"/>
          </a:xfrm>
        </p:spPr>
        <p:txBody>
          <a:bodyPr>
            <a:normAutofit/>
          </a:bodyPr>
          <a:lstStyle/>
          <a:p>
            <a:r>
              <a:rPr lang="en-US" sz="3200" dirty="0" smtClean="0"/>
              <a:t>In process development</a:t>
            </a:r>
          </a:p>
          <a:p>
            <a:pPr marL="971550" lvl="1" indent="-514350">
              <a:buFont typeface="+mj-lt"/>
              <a:buAutoNum type="arabicPeriod"/>
            </a:pPr>
            <a:r>
              <a:rPr lang="en-US" sz="2800" dirty="0" smtClean="0"/>
              <a:t>Improved process yields</a:t>
            </a:r>
          </a:p>
          <a:p>
            <a:pPr marL="971550" lvl="1" indent="-514350">
              <a:buFont typeface="+mj-lt"/>
              <a:buAutoNum type="arabicPeriod"/>
            </a:pPr>
            <a:r>
              <a:rPr lang="en-US" sz="2800" dirty="0" smtClean="0"/>
              <a:t>Reduced variability and closer conformance to nominal or target requirements</a:t>
            </a:r>
          </a:p>
          <a:p>
            <a:pPr marL="971550" lvl="1" indent="-514350">
              <a:buFont typeface="+mj-lt"/>
              <a:buAutoNum type="arabicPeriod"/>
            </a:pPr>
            <a:r>
              <a:rPr lang="en-US" sz="2800" dirty="0" smtClean="0"/>
              <a:t>Reduced development time</a:t>
            </a:r>
          </a:p>
          <a:p>
            <a:pPr marL="971550" lvl="1" indent="-514350">
              <a:buFont typeface="+mj-lt"/>
              <a:buAutoNum type="arabicPeriod"/>
            </a:pPr>
            <a:r>
              <a:rPr lang="en-US" sz="2800" dirty="0" smtClean="0"/>
              <a:t>Reduced overall costs</a:t>
            </a:r>
          </a:p>
          <a:p>
            <a:endParaRPr lang="en-US" sz="2800" dirty="0"/>
          </a:p>
        </p:txBody>
      </p:sp>
      <p:sp>
        <p:nvSpPr>
          <p:cNvPr id="5" name="Rectangle 4"/>
          <p:cNvSpPr/>
          <p:nvPr/>
        </p:nvSpPr>
        <p:spPr>
          <a:xfrm>
            <a:off x="914400" y="4034182"/>
            <a:ext cx="7772400" cy="646331"/>
          </a:xfrm>
          <a:prstGeom prst="rect">
            <a:avLst/>
          </a:prstGeom>
        </p:spPr>
        <p:txBody>
          <a:bodyPr wrap="square">
            <a:spAutoFit/>
          </a:bodyPr>
          <a:lstStyle/>
          <a:p>
            <a:r>
              <a:rPr lang="en-US" sz="3600" b="0" dirty="0">
                <a:solidFill>
                  <a:srgbClr val="696464"/>
                </a:solidFill>
                <a:latin typeface="Franklin Gothic Book"/>
                <a:ea typeface="+mj-ea"/>
                <a:cs typeface="+mj-cs"/>
              </a:rPr>
              <a:t>Basic principles of DOE</a:t>
            </a:r>
            <a:endParaRPr lang="en-US" dirty="0"/>
          </a:p>
        </p:txBody>
      </p:sp>
      <p:sp>
        <p:nvSpPr>
          <p:cNvPr id="6" name="Rectangle 5"/>
          <p:cNvSpPr/>
          <p:nvPr/>
        </p:nvSpPr>
        <p:spPr>
          <a:xfrm>
            <a:off x="484909" y="4850665"/>
            <a:ext cx="8451273" cy="954107"/>
          </a:xfrm>
          <a:prstGeom prst="rect">
            <a:avLst/>
          </a:prstGeom>
        </p:spPr>
        <p:txBody>
          <a:bodyPr wrap="square">
            <a:spAutoFit/>
          </a:bodyPr>
          <a:lstStyle/>
          <a:p>
            <a:pPr marL="273050" lvl="0" indent="-273050" eaLnBrk="0" hangingPunct="0">
              <a:spcBef>
                <a:spcPts val="575"/>
              </a:spcBef>
              <a:buClr>
                <a:srgbClr val="D34817"/>
              </a:buClr>
              <a:buSzPct val="85000"/>
              <a:buFont typeface="Wingdings 2" panose="05020102010507070707" pitchFamily="18" charset="2"/>
              <a:buChar char=""/>
            </a:pPr>
            <a:r>
              <a:rPr lang="en-US" sz="2800" b="0" dirty="0">
                <a:solidFill>
                  <a:prstClr val="black"/>
                </a:solidFill>
                <a:latin typeface="Perpetua"/>
              </a:rPr>
              <a:t>The three basic principles of experimental design are </a:t>
            </a:r>
            <a:r>
              <a:rPr lang="en-US" sz="2800" dirty="0">
                <a:solidFill>
                  <a:prstClr val="black"/>
                </a:solidFill>
                <a:latin typeface="Perpetua"/>
              </a:rPr>
              <a:t>replication, randomization, </a:t>
            </a:r>
            <a:r>
              <a:rPr lang="en-US" sz="2800" b="0" dirty="0">
                <a:solidFill>
                  <a:prstClr val="black"/>
                </a:solidFill>
                <a:latin typeface="Perpetua"/>
              </a:rPr>
              <a:t>and </a:t>
            </a:r>
            <a:r>
              <a:rPr lang="en-US" sz="2800" dirty="0">
                <a:solidFill>
                  <a:prstClr val="black"/>
                </a:solidFill>
                <a:latin typeface="Perpetua"/>
              </a:rPr>
              <a:t>blocking.</a:t>
            </a:r>
          </a:p>
        </p:txBody>
      </p:sp>
    </p:spTree>
    <p:extLst>
      <p:ext uri="{BB962C8B-B14F-4D97-AF65-F5344CB8AC3E}">
        <p14:creationId xmlns:p14="http://schemas.microsoft.com/office/powerpoint/2010/main" val="1921976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6051" y="88231"/>
            <a:ext cx="8873258" cy="4572000"/>
          </a:xfrm>
        </p:spPr>
        <p:txBody>
          <a:bodyPr/>
          <a:lstStyle/>
          <a:p>
            <a:pPr marL="342900" lvl="0" indent="-342900">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Keeping in view the above stated design decisions, one may split the overall research design into the following parts: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The </a:t>
            </a:r>
            <a:r>
              <a:rPr kumimoji="0" lang="en-US" sz="2800" b="1" i="1"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sampling design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which deals with the method of selecting items to be observed for the given study; </a:t>
            </a:r>
          </a:p>
          <a:p>
            <a:pPr marL="342900" lvl="0" indent="-342900" algn="just">
              <a:spcBef>
                <a:spcPct val="20000"/>
              </a:spcBef>
              <a:buClrTx/>
              <a:buSzTx/>
              <a:buFontTx/>
              <a:buChar char="•"/>
            </a:pPr>
            <a:r>
              <a:rPr lang="en-US" sz="2800" i="1" kern="0" dirty="0">
                <a:solidFill>
                  <a:srgbClr val="000000"/>
                </a:solidFill>
                <a:latin typeface="Times New Roman" panose="02020603050405020304" pitchFamily="18" charset="0"/>
                <a:cs typeface="Times New Roman" panose="02020603050405020304" pitchFamily="18" charset="0"/>
              </a:rPr>
              <a:t>The </a:t>
            </a:r>
            <a:r>
              <a:rPr kumimoji="0" lang="en-US" sz="2800" b="1" i="1"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observational design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which relates to the conditions under which the observations are to be made;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lang="en-US" sz="2800" i="1" kern="0" dirty="0" smtClean="0">
                <a:solidFill>
                  <a:srgbClr val="000000"/>
                </a:solidFill>
                <a:latin typeface="Times New Roman" panose="02020603050405020304" pitchFamily="18" charset="0"/>
                <a:cs typeface="Times New Roman" panose="02020603050405020304" pitchFamily="18" charset="0"/>
              </a:rPr>
              <a:t>The </a:t>
            </a:r>
            <a:r>
              <a:rPr kumimoji="0" lang="en-US" sz="2800" b="1" i="1"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statistical design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which concerns with the question of how many items are to be observed and how the information and data gathered are to be analyzed; and </a:t>
            </a:r>
          </a:p>
          <a:p>
            <a:pPr marL="342900" lvl="0" indent="-342900" algn="just">
              <a:spcBef>
                <a:spcPct val="20000"/>
              </a:spcBef>
              <a:buClrTx/>
              <a:buSzTx/>
              <a:buFontTx/>
              <a:buChar char="•"/>
            </a:pPr>
            <a:r>
              <a:rPr lang="en-US" sz="2800" i="1" kern="0" dirty="0">
                <a:solidFill>
                  <a:srgbClr val="000000"/>
                </a:solidFill>
                <a:latin typeface="Times New Roman" panose="02020603050405020304" pitchFamily="18" charset="0"/>
                <a:cs typeface="Times New Roman" panose="02020603050405020304" pitchFamily="18" charset="0"/>
              </a:rPr>
              <a:t>The </a:t>
            </a:r>
            <a:r>
              <a:rPr kumimoji="0" lang="en-US" sz="2800" b="1" i="1"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operational design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which deals with the techniques by which the procedures specified in the sampling, statistical and observational designs can be carried out.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4</a:t>
            </a:fld>
            <a:endParaRPr lang="en-US" altLang="en-US"/>
          </a:p>
        </p:txBody>
      </p:sp>
    </p:spTree>
    <p:extLst>
      <p:ext uri="{BB962C8B-B14F-4D97-AF65-F5344CB8AC3E}">
        <p14:creationId xmlns:p14="http://schemas.microsoft.com/office/powerpoint/2010/main" val="19146169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7816"/>
            <a:ext cx="7772400" cy="581891"/>
          </a:xfrm>
        </p:spPr>
        <p:txBody>
          <a:bodyPr>
            <a:normAutofit fontScale="90000"/>
          </a:bodyPr>
          <a:lstStyle/>
          <a:p>
            <a:r>
              <a:rPr lang="en-US" sz="3600" dirty="0" smtClean="0"/>
              <a:t>Replication</a:t>
            </a:r>
            <a:endParaRPr lang="en-US" sz="3600" dirty="0"/>
          </a:p>
        </p:txBody>
      </p:sp>
      <p:sp>
        <p:nvSpPr>
          <p:cNvPr id="3" name="Content Placeholder 2"/>
          <p:cNvSpPr>
            <a:spLocks noGrp="1"/>
          </p:cNvSpPr>
          <p:nvPr>
            <p:ph idx="1"/>
          </p:nvPr>
        </p:nvSpPr>
        <p:spPr>
          <a:xfrm>
            <a:off x="76200" y="609598"/>
            <a:ext cx="9067800" cy="4525963"/>
          </a:xfrm>
        </p:spPr>
        <p:txBody>
          <a:bodyPr>
            <a:normAutofit/>
          </a:bodyPr>
          <a:lstStyle/>
          <a:p>
            <a:pPr marL="342900" lvl="1" indent="-342900">
              <a:buFont typeface="Arial" pitchFamily="34" charset="0"/>
              <a:buChar char="•"/>
            </a:pPr>
            <a:r>
              <a:rPr lang="en-US" sz="2800" dirty="0" smtClean="0"/>
              <a:t>Replication means repetition of the given treatment in experiment </a:t>
            </a:r>
            <a:r>
              <a:rPr lang="en-US" dirty="0" smtClean="0">
                <a:solidFill>
                  <a:srgbClr val="FF0000"/>
                </a:solidFill>
              </a:rPr>
              <a:t>(</a:t>
            </a:r>
            <a:r>
              <a:rPr lang="en-US" sz="2800" dirty="0" smtClean="0">
                <a:solidFill>
                  <a:srgbClr val="FF0000"/>
                </a:solidFill>
              </a:rPr>
              <a:t>Completely re-run experiment with same input levels)</a:t>
            </a:r>
          </a:p>
          <a:p>
            <a:pPr lvl="1"/>
            <a:r>
              <a:rPr lang="en-US" sz="2800" dirty="0" smtClean="0"/>
              <a:t>Repeated observations at a given treatment are called </a:t>
            </a:r>
            <a:r>
              <a:rPr lang="en-US" sz="2800" b="1" dirty="0" smtClean="0">
                <a:solidFill>
                  <a:srgbClr val="2C778C"/>
                </a:solidFill>
              </a:rPr>
              <a:t>replicates.</a:t>
            </a:r>
          </a:p>
          <a:p>
            <a:pPr lvl="1"/>
            <a:endParaRPr lang="en-US" sz="2000" dirty="0" smtClean="0"/>
          </a:p>
          <a:p>
            <a:endParaRPr lang="en-US" sz="2000" dirty="0"/>
          </a:p>
        </p:txBody>
      </p:sp>
      <p:pic>
        <p:nvPicPr>
          <p:cNvPr id="1026" name="Picture 2"/>
          <p:cNvPicPr>
            <a:picLocks noChangeAspect="1" noChangeArrowheads="1"/>
          </p:cNvPicPr>
          <p:nvPr/>
        </p:nvPicPr>
        <p:blipFill>
          <a:blip r:embed="rId2" cstate="print"/>
          <a:srcRect/>
          <a:stretch>
            <a:fillRect/>
          </a:stretch>
        </p:blipFill>
        <p:spPr bwMode="auto">
          <a:xfrm>
            <a:off x="290946" y="2487107"/>
            <a:ext cx="8589818" cy="4232347"/>
          </a:xfrm>
          <a:prstGeom prst="rect">
            <a:avLst/>
          </a:prstGeom>
          <a:noFill/>
          <a:ln w="9525">
            <a:noFill/>
            <a:miter lim="800000"/>
            <a:headEnd/>
            <a:tailEnd/>
          </a:ln>
        </p:spPr>
      </p:pic>
    </p:spTree>
    <p:extLst>
      <p:ext uri="{BB962C8B-B14F-4D97-AF65-F5344CB8AC3E}">
        <p14:creationId xmlns:p14="http://schemas.microsoft.com/office/powerpoint/2010/main" val="243610900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654" y="70499"/>
            <a:ext cx="7772400" cy="697202"/>
          </a:xfrm>
        </p:spPr>
        <p:txBody>
          <a:bodyPr>
            <a:normAutofit/>
          </a:bodyPr>
          <a:lstStyle/>
          <a:p>
            <a:r>
              <a:rPr lang="en-US" sz="3600" dirty="0" smtClean="0"/>
              <a:t>Randomization</a:t>
            </a:r>
            <a:endParaRPr lang="en-US" sz="3600" dirty="0"/>
          </a:p>
        </p:txBody>
      </p:sp>
      <p:sp>
        <p:nvSpPr>
          <p:cNvPr id="3" name="Content Placeholder 2"/>
          <p:cNvSpPr>
            <a:spLocks noGrp="1"/>
          </p:cNvSpPr>
          <p:nvPr>
            <p:ph idx="1"/>
          </p:nvPr>
        </p:nvSpPr>
        <p:spPr>
          <a:xfrm>
            <a:off x="457199" y="767701"/>
            <a:ext cx="8506691" cy="4572000"/>
          </a:xfrm>
        </p:spPr>
        <p:txBody>
          <a:bodyPr>
            <a:normAutofit/>
          </a:bodyPr>
          <a:lstStyle/>
          <a:p>
            <a:pPr algn="just"/>
            <a:r>
              <a:rPr lang="en-US" sz="2800" dirty="0" smtClean="0"/>
              <a:t>Randomization means the order in which the individual runs or trials of the experiment are to be performed at random. </a:t>
            </a:r>
          </a:p>
          <a:p>
            <a:pPr lvl="1" algn="just"/>
            <a:r>
              <a:rPr lang="en-US" dirty="0" smtClean="0"/>
              <a:t>Performed to avoid the influence of experiment setup.</a:t>
            </a:r>
          </a:p>
          <a:p>
            <a:pPr algn="just"/>
            <a:r>
              <a:rPr lang="en-US" sz="2800" dirty="0" smtClean="0"/>
              <a:t>Statistical methods require that the observations (or errors) be independently distributed random variables.</a:t>
            </a:r>
          </a:p>
          <a:p>
            <a:pPr algn="just"/>
            <a:endParaRPr lang="en-US" sz="2000" dirty="0"/>
          </a:p>
        </p:txBody>
      </p:sp>
      <p:pic>
        <p:nvPicPr>
          <p:cNvPr id="5" name="Picture 4"/>
          <p:cNvPicPr>
            <a:picLocks noChangeAspect="1" noChangeArrowheads="1"/>
          </p:cNvPicPr>
          <p:nvPr/>
        </p:nvPicPr>
        <p:blipFill>
          <a:blip r:embed="rId2" cstate="print"/>
          <a:srcRect/>
          <a:stretch>
            <a:fillRect/>
          </a:stretch>
        </p:blipFill>
        <p:spPr bwMode="auto">
          <a:xfrm>
            <a:off x="318654" y="3217503"/>
            <a:ext cx="8314841" cy="2819400"/>
          </a:xfrm>
          <a:prstGeom prst="rect">
            <a:avLst/>
          </a:prstGeom>
          <a:noFill/>
          <a:ln w="9525">
            <a:noFill/>
            <a:miter lim="800000"/>
            <a:headEnd/>
            <a:tailEnd/>
          </a:ln>
        </p:spPr>
      </p:pic>
    </p:spTree>
    <p:extLst>
      <p:ext uri="{BB962C8B-B14F-4D97-AF65-F5344CB8AC3E}">
        <p14:creationId xmlns:p14="http://schemas.microsoft.com/office/powerpoint/2010/main" val="66751696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654" y="249382"/>
            <a:ext cx="7772400" cy="697202"/>
          </a:xfrm>
        </p:spPr>
        <p:txBody>
          <a:bodyPr>
            <a:normAutofit/>
          </a:bodyPr>
          <a:lstStyle/>
          <a:p>
            <a:r>
              <a:rPr lang="en-US" sz="3600" dirty="0" smtClean="0"/>
              <a:t>Blocking</a:t>
            </a:r>
            <a:endParaRPr lang="en-US" sz="3600" dirty="0"/>
          </a:p>
        </p:txBody>
      </p:sp>
      <p:sp>
        <p:nvSpPr>
          <p:cNvPr id="3" name="Content Placeholder 2"/>
          <p:cNvSpPr>
            <a:spLocks noGrp="1"/>
          </p:cNvSpPr>
          <p:nvPr>
            <p:ph idx="1"/>
          </p:nvPr>
        </p:nvSpPr>
        <p:spPr>
          <a:xfrm>
            <a:off x="318654" y="946584"/>
            <a:ext cx="8672946" cy="4525963"/>
          </a:xfrm>
        </p:spPr>
        <p:txBody>
          <a:bodyPr>
            <a:normAutofit/>
          </a:bodyPr>
          <a:lstStyle/>
          <a:p>
            <a:pPr algn="just"/>
            <a:r>
              <a:rPr lang="en-US" sz="2800" dirty="0" smtClean="0"/>
              <a:t>Blocking is a method of eliminating the effects of extraneous variation due to noise factors and thereby improves the efficiency of experimental design. </a:t>
            </a:r>
          </a:p>
          <a:p>
            <a:pPr algn="just"/>
            <a:r>
              <a:rPr lang="en-US" sz="2800" dirty="0" smtClean="0"/>
              <a:t>The main objective is to eliminate unwanted sources of variability such as batch-to- batch, day-to-day, shift-to-shift, etc. </a:t>
            </a:r>
          </a:p>
          <a:p>
            <a:pPr algn="just"/>
            <a:r>
              <a:rPr lang="en-US" sz="2800" dirty="0" smtClean="0"/>
              <a:t>Observations collected under the same experimental conditions (i.e. same day, same shift, etc.) are said to be in the same block</a:t>
            </a:r>
          </a:p>
        </p:txBody>
      </p:sp>
    </p:spTree>
    <p:extLst>
      <p:ext uri="{BB962C8B-B14F-4D97-AF65-F5344CB8AC3E}">
        <p14:creationId xmlns:p14="http://schemas.microsoft.com/office/powerpoint/2010/main" val="99441338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99747"/>
            <a:ext cx="7772400" cy="514906"/>
          </a:xfrm>
        </p:spPr>
        <p:txBody>
          <a:bodyPr>
            <a:noAutofit/>
          </a:bodyPr>
          <a:lstStyle/>
          <a:p>
            <a:r>
              <a:rPr lang="en-US" sz="3200" dirty="0" smtClean="0"/>
              <a:t>Guidelines for designing experiments</a:t>
            </a:r>
            <a:endParaRPr lang="en-US" sz="32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000" dirty="0" smtClean="0"/>
              <a:t>Recognition of and statement of the problem.</a:t>
            </a:r>
          </a:p>
          <a:p>
            <a:pPr marL="514350" indent="-514350">
              <a:buFont typeface="+mj-lt"/>
              <a:buAutoNum type="arabicPeriod"/>
            </a:pPr>
            <a:r>
              <a:rPr lang="en-US" sz="2000" dirty="0" smtClean="0"/>
              <a:t>Choice of factors, levels, and ranges</a:t>
            </a:r>
          </a:p>
          <a:p>
            <a:pPr marL="514350" indent="-514350">
              <a:buFont typeface="+mj-lt"/>
              <a:buAutoNum type="arabicPeriod"/>
            </a:pPr>
            <a:r>
              <a:rPr lang="en-US" sz="2000" dirty="0" smtClean="0"/>
              <a:t>Selection of the response variable</a:t>
            </a:r>
          </a:p>
          <a:p>
            <a:pPr marL="514350" indent="-514350">
              <a:buFont typeface="+mj-lt"/>
              <a:buAutoNum type="arabicPeriod"/>
            </a:pPr>
            <a:r>
              <a:rPr lang="en-US" sz="2200" dirty="0" smtClean="0"/>
              <a:t>Choice of experimental design.</a:t>
            </a:r>
          </a:p>
          <a:p>
            <a:pPr marL="514350" indent="-514350">
              <a:buFont typeface="+mj-lt"/>
              <a:buAutoNum type="arabicPeriod"/>
            </a:pPr>
            <a:r>
              <a:rPr lang="en-US" sz="2200" dirty="0" smtClean="0"/>
              <a:t>Performing the experiment.</a:t>
            </a:r>
          </a:p>
          <a:p>
            <a:pPr marL="514350" indent="-514350">
              <a:buFont typeface="+mj-lt"/>
              <a:buAutoNum type="arabicPeriod"/>
            </a:pPr>
            <a:r>
              <a:rPr lang="en-US" sz="2200" dirty="0" smtClean="0"/>
              <a:t>Statistical analysis of the data.</a:t>
            </a:r>
          </a:p>
          <a:p>
            <a:pPr marL="514350" indent="-514350">
              <a:buFont typeface="+mj-lt"/>
              <a:buAutoNum type="arabicPeriod"/>
            </a:pPr>
            <a:r>
              <a:rPr lang="en-US" sz="2200" dirty="0" smtClean="0"/>
              <a:t>Conclusions and recommendations.</a:t>
            </a:r>
          </a:p>
          <a:p>
            <a:pPr marL="514350" indent="-514350">
              <a:buFont typeface="+mj-lt"/>
              <a:buAutoNum type="arabicPeriod"/>
            </a:pPr>
            <a:endParaRPr lang="en-US" sz="2000" dirty="0"/>
          </a:p>
        </p:txBody>
      </p:sp>
      <p:sp>
        <p:nvSpPr>
          <p:cNvPr id="4" name="Right Brace 3"/>
          <p:cNvSpPr/>
          <p:nvPr/>
        </p:nvSpPr>
        <p:spPr>
          <a:xfrm>
            <a:off x="6172200" y="1600200"/>
            <a:ext cx="381000" cy="14478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ectangle 5"/>
          <p:cNvSpPr/>
          <p:nvPr/>
        </p:nvSpPr>
        <p:spPr>
          <a:xfrm>
            <a:off x="6705600" y="2133600"/>
            <a:ext cx="1890261" cy="369332"/>
          </a:xfrm>
          <a:prstGeom prst="rect">
            <a:avLst/>
          </a:prstGeom>
        </p:spPr>
        <p:txBody>
          <a:bodyPr wrap="none">
            <a:spAutoFit/>
          </a:bodyPr>
          <a:lstStyle/>
          <a:p>
            <a:pPr marL="514350" indent="-514350"/>
            <a:r>
              <a:rPr lang="en-US" b="1" dirty="0" smtClean="0"/>
              <a:t>Planning phase</a:t>
            </a:r>
            <a:endParaRPr lang="en-US" dirty="0" smtClean="0"/>
          </a:p>
        </p:txBody>
      </p:sp>
      <p:cxnSp>
        <p:nvCxnSpPr>
          <p:cNvPr id="12" name="Straight Connector 11"/>
          <p:cNvCxnSpPr/>
          <p:nvPr/>
        </p:nvCxnSpPr>
        <p:spPr>
          <a:xfrm>
            <a:off x="5105400" y="3276600"/>
            <a:ext cx="137160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6629400" y="3048000"/>
            <a:ext cx="2031325" cy="369332"/>
          </a:xfrm>
          <a:prstGeom prst="rect">
            <a:avLst/>
          </a:prstGeom>
        </p:spPr>
        <p:txBody>
          <a:bodyPr wrap="none">
            <a:spAutoFit/>
          </a:bodyPr>
          <a:lstStyle/>
          <a:p>
            <a:pPr marL="514350" indent="-514350"/>
            <a:r>
              <a:rPr lang="en-US" b="1" dirty="0" smtClean="0"/>
              <a:t>Designing phase</a:t>
            </a:r>
            <a:endParaRPr lang="en-US" dirty="0" smtClean="0"/>
          </a:p>
        </p:txBody>
      </p:sp>
      <p:sp>
        <p:nvSpPr>
          <p:cNvPr id="14" name="Rectangle 13"/>
          <p:cNvSpPr/>
          <p:nvPr/>
        </p:nvSpPr>
        <p:spPr>
          <a:xfrm>
            <a:off x="6477000" y="3581400"/>
            <a:ext cx="2198038" cy="369332"/>
          </a:xfrm>
          <a:prstGeom prst="rect">
            <a:avLst/>
          </a:prstGeom>
        </p:spPr>
        <p:txBody>
          <a:bodyPr wrap="none">
            <a:spAutoFit/>
          </a:bodyPr>
          <a:lstStyle/>
          <a:p>
            <a:pPr marL="514350" indent="-514350"/>
            <a:r>
              <a:rPr lang="en-US" b="1" dirty="0" smtClean="0"/>
              <a:t>Conducting phase</a:t>
            </a:r>
            <a:endParaRPr lang="en-US" dirty="0" smtClean="0"/>
          </a:p>
        </p:txBody>
      </p:sp>
      <p:cxnSp>
        <p:nvCxnSpPr>
          <p:cNvPr id="15" name="Straight Connector 14"/>
          <p:cNvCxnSpPr/>
          <p:nvPr/>
        </p:nvCxnSpPr>
        <p:spPr>
          <a:xfrm>
            <a:off x="4572000" y="3733800"/>
            <a:ext cx="182880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6629400" y="4191000"/>
            <a:ext cx="2018501" cy="369332"/>
          </a:xfrm>
          <a:prstGeom prst="rect">
            <a:avLst/>
          </a:prstGeom>
        </p:spPr>
        <p:txBody>
          <a:bodyPr wrap="none">
            <a:spAutoFit/>
          </a:bodyPr>
          <a:lstStyle/>
          <a:p>
            <a:pPr marL="514350" indent="-514350"/>
            <a:r>
              <a:rPr lang="en-US" b="1" dirty="0" err="1" smtClean="0"/>
              <a:t>Analysing</a:t>
            </a:r>
            <a:r>
              <a:rPr lang="en-US" b="1" dirty="0" smtClean="0"/>
              <a:t> phase</a:t>
            </a:r>
            <a:endParaRPr lang="en-US" dirty="0" smtClean="0"/>
          </a:p>
        </p:txBody>
      </p:sp>
      <p:sp>
        <p:nvSpPr>
          <p:cNvPr id="18" name="Right Brace 17"/>
          <p:cNvSpPr/>
          <p:nvPr/>
        </p:nvSpPr>
        <p:spPr>
          <a:xfrm>
            <a:off x="6019800" y="3962400"/>
            <a:ext cx="304800"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19906641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a:bodyPr>
          <a:lstStyle/>
          <a:p>
            <a:r>
              <a:rPr lang="en-US" sz="3600" smtClean="0"/>
              <a:t>Major Approaches to DOE</a:t>
            </a:r>
          </a:p>
        </p:txBody>
      </p:sp>
      <p:sp>
        <p:nvSpPr>
          <p:cNvPr id="216067" name="Rectangle 3"/>
          <p:cNvSpPr>
            <a:spLocks noGrp="1" noChangeArrowheads="1"/>
          </p:cNvSpPr>
          <p:nvPr>
            <p:ph type="body" idx="1"/>
          </p:nvPr>
        </p:nvSpPr>
        <p:spPr/>
        <p:txBody>
          <a:bodyPr>
            <a:normAutofit/>
          </a:bodyPr>
          <a:lstStyle/>
          <a:p>
            <a:r>
              <a:rPr lang="en-US" sz="2800" dirty="0" smtClean="0"/>
              <a:t>Factorial Design</a:t>
            </a:r>
          </a:p>
          <a:p>
            <a:r>
              <a:rPr lang="en-US" sz="2800" dirty="0" smtClean="0"/>
              <a:t>Taguchi Method</a:t>
            </a:r>
          </a:p>
          <a:p>
            <a:r>
              <a:rPr lang="en-US" sz="2800" dirty="0" smtClean="0"/>
              <a:t>Response Surface Design</a:t>
            </a:r>
          </a:p>
        </p:txBody>
      </p:sp>
    </p:spTree>
    <p:extLst>
      <p:ext uri="{BB962C8B-B14F-4D97-AF65-F5344CB8AC3E}">
        <p14:creationId xmlns:p14="http://schemas.microsoft.com/office/powerpoint/2010/main" val="2043867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216067">
                                            <p:txEl>
                                              <p:pRg st="0" end="0"/>
                                            </p:txEl>
                                          </p:spTgt>
                                        </p:tgtEl>
                                        <p:attrNameLst>
                                          <p:attrName>style.visibility</p:attrName>
                                        </p:attrNameLst>
                                      </p:cBhvr>
                                      <p:to>
                                        <p:strVal val="visible"/>
                                      </p:to>
                                    </p:set>
                                    <p:animEffect transition="in" filter="wipe(left)">
                                      <p:cBhvr>
                                        <p:cTn id="7" dur="500"/>
                                        <p:tgtEl>
                                          <p:spTgt spid="216067">
                                            <p:txEl>
                                              <p:pRg st="0" end="0"/>
                                            </p:txEl>
                                          </p:spTgt>
                                        </p:tgtEl>
                                      </p:cBhvr>
                                    </p:animEffect>
                                  </p:childTnLst>
                                </p:cTn>
                              </p:par>
                            </p:childTnLst>
                          </p:cTn>
                        </p:par>
                        <p:par>
                          <p:cTn id="8" fill="hold">
                            <p:stCondLst>
                              <p:cond delay="1500"/>
                            </p:stCondLst>
                            <p:childTnLst>
                              <p:par>
                                <p:cTn id="9" presetID="22" presetClass="entr" presetSubtype="8" fill="hold" grpId="0" nodeType="afterEffect">
                                  <p:stCondLst>
                                    <p:cond delay="1000"/>
                                  </p:stCondLst>
                                  <p:childTnLst>
                                    <p:set>
                                      <p:cBhvr>
                                        <p:cTn id="10" dur="1" fill="hold">
                                          <p:stCondLst>
                                            <p:cond delay="0"/>
                                          </p:stCondLst>
                                        </p:cTn>
                                        <p:tgtEl>
                                          <p:spTgt spid="216067">
                                            <p:txEl>
                                              <p:pRg st="1" end="1"/>
                                            </p:txEl>
                                          </p:spTgt>
                                        </p:tgtEl>
                                        <p:attrNameLst>
                                          <p:attrName>style.visibility</p:attrName>
                                        </p:attrNameLst>
                                      </p:cBhvr>
                                      <p:to>
                                        <p:strVal val="visible"/>
                                      </p:to>
                                    </p:set>
                                    <p:animEffect transition="in" filter="wipe(left)">
                                      <p:cBhvr>
                                        <p:cTn id="11" dur="500"/>
                                        <p:tgtEl>
                                          <p:spTgt spid="216067">
                                            <p:txEl>
                                              <p:pRg st="1" end="1"/>
                                            </p:txEl>
                                          </p:spTgt>
                                        </p:tgtEl>
                                      </p:cBhvr>
                                    </p:animEffect>
                                  </p:childTnLst>
                                </p:cTn>
                              </p:par>
                            </p:childTnLst>
                          </p:cTn>
                        </p:par>
                        <p:par>
                          <p:cTn id="12" fill="hold">
                            <p:stCondLst>
                              <p:cond delay="3000"/>
                            </p:stCondLst>
                            <p:childTnLst>
                              <p:par>
                                <p:cTn id="13" presetID="22" presetClass="entr" presetSubtype="8" fill="hold" grpId="0" nodeType="afterEffect">
                                  <p:stCondLst>
                                    <p:cond delay="1000"/>
                                  </p:stCondLst>
                                  <p:childTnLst>
                                    <p:set>
                                      <p:cBhvr>
                                        <p:cTn id="14" dur="1" fill="hold">
                                          <p:stCondLst>
                                            <p:cond delay="0"/>
                                          </p:stCondLst>
                                        </p:cTn>
                                        <p:tgtEl>
                                          <p:spTgt spid="216067">
                                            <p:txEl>
                                              <p:pRg st="2" end="2"/>
                                            </p:txEl>
                                          </p:spTgt>
                                        </p:tgtEl>
                                        <p:attrNameLst>
                                          <p:attrName>style.visibility</p:attrName>
                                        </p:attrNameLst>
                                      </p:cBhvr>
                                      <p:to>
                                        <p:strVal val="visible"/>
                                      </p:to>
                                    </p:set>
                                    <p:animEffect transition="in" filter="wipe(left)">
                                      <p:cBhvr>
                                        <p:cTn id="15" dur="500"/>
                                        <p:tgtEl>
                                          <p:spTgt spid="2160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67" grpId="0" build="p" bldLvl="2" autoUpdateAnimBg="0" advAuto="100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364" y="221672"/>
            <a:ext cx="7772400" cy="724911"/>
          </a:xfrm>
        </p:spPr>
        <p:txBody>
          <a:bodyPr>
            <a:normAutofit/>
          </a:bodyPr>
          <a:lstStyle/>
          <a:p>
            <a:r>
              <a:rPr lang="en-US" sz="3600" dirty="0" smtClean="0"/>
              <a:t>Factorial Design</a:t>
            </a:r>
            <a:endParaRPr lang="en-US" sz="3600" dirty="0"/>
          </a:p>
        </p:txBody>
      </p:sp>
      <p:sp>
        <p:nvSpPr>
          <p:cNvPr id="3" name="Content Placeholder 2"/>
          <p:cNvSpPr>
            <a:spLocks noGrp="1"/>
          </p:cNvSpPr>
          <p:nvPr>
            <p:ph idx="1"/>
          </p:nvPr>
        </p:nvSpPr>
        <p:spPr>
          <a:xfrm>
            <a:off x="346364" y="946583"/>
            <a:ext cx="8686800" cy="4572000"/>
          </a:xfrm>
        </p:spPr>
        <p:txBody>
          <a:bodyPr>
            <a:noAutofit/>
          </a:bodyPr>
          <a:lstStyle/>
          <a:p>
            <a:pPr algn="just"/>
            <a:r>
              <a:rPr lang="en-US" sz="2800" dirty="0" smtClean="0"/>
              <a:t>The number of treatments of an experiment is determined on the basis of the number of factor levels being investigated. </a:t>
            </a:r>
          </a:p>
          <a:p>
            <a:pPr algn="just"/>
            <a:r>
              <a:rPr lang="en-US" sz="2800" dirty="0" smtClean="0"/>
              <a:t>For example, if an experiment involving two factors is to be performed, with the first factor having </a:t>
            </a:r>
            <a:r>
              <a:rPr lang="en-US" sz="2800" b="1" dirty="0" smtClean="0">
                <a:solidFill>
                  <a:srgbClr val="2C778C"/>
                </a:solidFill>
              </a:rPr>
              <a:t>m</a:t>
            </a:r>
            <a:r>
              <a:rPr lang="en-US" sz="2800" dirty="0" smtClean="0"/>
              <a:t> levels and the second having</a:t>
            </a:r>
            <a:r>
              <a:rPr lang="en-US" sz="2800" b="1" dirty="0" smtClean="0"/>
              <a:t> </a:t>
            </a:r>
            <a:r>
              <a:rPr lang="en-US" sz="2800" b="1" dirty="0" smtClean="0">
                <a:solidFill>
                  <a:srgbClr val="2C778C"/>
                </a:solidFill>
              </a:rPr>
              <a:t>n</a:t>
            </a:r>
            <a:r>
              <a:rPr lang="en-US" sz="2800" b="1" dirty="0" smtClean="0"/>
              <a:t> </a:t>
            </a:r>
            <a:r>
              <a:rPr lang="en-US" sz="2800" dirty="0" smtClean="0"/>
              <a:t>levels, then </a:t>
            </a:r>
            <a:r>
              <a:rPr lang="en-US" sz="2800" b="1" dirty="0" smtClean="0">
                <a:solidFill>
                  <a:srgbClr val="2C778C"/>
                </a:solidFill>
              </a:rPr>
              <a:t>m x n </a:t>
            </a:r>
            <a:r>
              <a:rPr lang="en-US" sz="2800" dirty="0" smtClean="0"/>
              <a:t>treatment combinations can possibly be run, and the experiment is an </a:t>
            </a:r>
            <a:r>
              <a:rPr lang="en-US" sz="2800" b="1" dirty="0" smtClean="0">
                <a:solidFill>
                  <a:srgbClr val="2C778C"/>
                </a:solidFill>
              </a:rPr>
              <a:t>m x n factorial design</a:t>
            </a:r>
            <a:endParaRPr lang="en-US" sz="2800" b="1" dirty="0">
              <a:solidFill>
                <a:srgbClr val="2C778C"/>
              </a:solidFill>
            </a:endParaRPr>
          </a:p>
        </p:txBody>
      </p:sp>
    </p:spTree>
    <p:extLst>
      <p:ext uri="{BB962C8B-B14F-4D97-AF65-F5344CB8AC3E}">
        <p14:creationId xmlns:p14="http://schemas.microsoft.com/office/powerpoint/2010/main" val="165482099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Full and Fractional Factorial Design</a:t>
            </a:r>
            <a:endParaRPr lang="en-US" sz="3600" dirty="0"/>
          </a:p>
        </p:txBody>
      </p:sp>
      <p:sp>
        <p:nvSpPr>
          <p:cNvPr id="3" name="Content Placeholder 2"/>
          <p:cNvSpPr>
            <a:spLocks noGrp="1"/>
          </p:cNvSpPr>
          <p:nvPr>
            <p:ph idx="1"/>
          </p:nvPr>
        </p:nvSpPr>
        <p:spPr/>
        <p:txBody>
          <a:bodyPr>
            <a:noAutofit/>
          </a:bodyPr>
          <a:lstStyle/>
          <a:p>
            <a:r>
              <a:rPr lang="en-US" sz="2800" dirty="0" smtClean="0"/>
              <a:t>If all m x n combinations are run, then the experiment is a </a:t>
            </a:r>
            <a:r>
              <a:rPr lang="en-US" sz="2800" dirty="0" smtClean="0">
                <a:solidFill>
                  <a:schemeClr val="accent1"/>
                </a:solidFill>
              </a:rPr>
              <a:t>full factorial. </a:t>
            </a:r>
          </a:p>
          <a:p>
            <a:r>
              <a:rPr lang="en-US" sz="2800" dirty="0" smtClean="0"/>
              <a:t>If only some of the m x n treatment combinations are run, then the experiment is a </a:t>
            </a:r>
            <a:r>
              <a:rPr lang="en-US" sz="2800" dirty="0" smtClean="0">
                <a:solidFill>
                  <a:schemeClr val="accent1"/>
                </a:solidFill>
              </a:rPr>
              <a:t>fractional factorial</a:t>
            </a:r>
            <a:r>
              <a:rPr lang="en-US" sz="2800" dirty="0" smtClean="0"/>
              <a:t>. </a:t>
            </a:r>
          </a:p>
          <a:p>
            <a:endParaRPr lang="en-US" sz="2400" dirty="0" smtClean="0"/>
          </a:p>
        </p:txBody>
      </p:sp>
    </p:spTree>
    <p:extLst>
      <p:ext uri="{BB962C8B-B14F-4D97-AF65-F5344CB8AC3E}">
        <p14:creationId xmlns:p14="http://schemas.microsoft.com/office/powerpoint/2010/main" val="7033755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99" y="882001"/>
            <a:ext cx="8198427" cy="4572000"/>
          </a:xfrm>
        </p:spPr>
        <p:txBody>
          <a:bodyPr>
            <a:normAutofit/>
          </a:bodyPr>
          <a:lstStyle/>
          <a:p>
            <a:r>
              <a:rPr lang="en-US" sz="2800" dirty="0" smtClean="0"/>
              <a:t>A full factorial design will identify all possible combinations for a given set of factors. </a:t>
            </a:r>
          </a:p>
          <a:p>
            <a:r>
              <a:rPr lang="en-US" sz="2800" dirty="0" smtClean="0"/>
              <a:t>Because most industrial experiments usually involve a significant number of factors, a full factorial design results in a large number of experiments.</a:t>
            </a:r>
            <a:endParaRPr lang="en-US" sz="2800" dirty="0"/>
          </a:p>
        </p:txBody>
      </p:sp>
      <p:sp>
        <p:nvSpPr>
          <p:cNvPr id="4" name="Title 1"/>
          <p:cNvSpPr>
            <a:spLocks noGrp="1"/>
          </p:cNvSpPr>
          <p:nvPr>
            <p:ph type="title"/>
          </p:nvPr>
        </p:nvSpPr>
        <p:spPr>
          <a:xfrm>
            <a:off x="332509" y="337199"/>
            <a:ext cx="7772400" cy="544802"/>
          </a:xfrm>
        </p:spPr>
        <p:txBody>
          <a:bodyPr>
            <a:normAutofit fontScale="90000"/>
          </a:bodyPr>
          <a:lstStyle/>
          <a:p>
            <a:r>
              <a:rPr lang="en-US" sz="3600" dirty="0" smtClean="0"/>
              <a:t>Full Factorial Design</a:t>
            </a:r>
            <a:endParaRPr lang="en-US" sz="3600" dirty="0"/>
          </a:p>
        </p:txBody>
      </p:sp>
      <p:pic>
        <p:nvPicPr>
          <p:cNvPr id="5" name="Picture 2"/>
          <p:cNvPicPr>
            <a:picLocks noChangeAspect="1" noChangeArrowheads="1"/>
          </p:cNvPicPr>
          <p:nvPr/>
        </p:nvPicPr>
        <p:blipFill>
          <a:blip r:embed="rId2" cstate="print"/>
          <a:srcRect l="3131" t="20539" r="32583"/>
          <a:stretch>
            <a:fillRect/>
          </a:stretch>
        </p:blipFill>
        <p:spPr bwMode="auto">
          <a:xfrm>
            <a:off x="1437409" y="3383540"/>
            <a:ext cx="5562600" cy="2947987"/>
          </a:xfrm>
          <a:prstGeom prst="rect">
            <a:avLst/>
          </a:prstGeom>
          <a:noFill/>
          <a:ln w="9525">
            <a:noFill/>
            <a:miter lim="800000"/>
            <a:headEnd/>
            <a:tailEnd/>
          </a:ln>
        </p:spPr>
      </p:pic>
    </p:spTree>
    <p:extLst>
      <p:ext uri="{BB962C8B-B14F-4D97-AF65-F5344CB8AC3E}">
        <p14:creationId xmlns:p14="http://schemas.microsoft.com/office/powerpoint/2010/main" val="41768538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39762"/>
          </a:xfrm>
        </p:spPr>
        <p:txBody>
          <a:bodyPr/>
          <a:lstStyle/>
          <a:p>
            <a:r>
              <a:rPr lang="en-US" dirty="0" smtClean="0"/>
              <a:t>Example </a:t>
            </a:r>
            <a:endParaRPr lang="en-US" dirty="0"/>
          </a:p>
        </p:txBody>
      </p:sp>
      <p:pic>
        <p:nvPicPr>
          <p:cNvPr id="6" name="Content Placeholder 5"/>
          <p:cNvPicPr>
            <a:picLocks noGrp="1" noChangeAspect="1"/>
          </p:cNvPicPr>
          <p:nvPr>
            <p:ph sz="quarter" idx="1"/>
          </p:nvPr>
        </p:nvPicPr>
        <p:blipFill>
          <a:blip r:embed="rId2"/>
          <a:stretch>
            <a:fillRect/>
          </a:stretch>
        </p:blipFill>
        <p:spPr>
          <a:xfrm>
            <a:off x="343477" y="771957"/>
            <a:ext cx="8523432" cy="4908407"/>
          </a:xfrm>
          <a:prstGeom prst="rect">
            <a:avLst/>
          </a:prstGeom>
        </p:spPr>
      </p:pic>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48</a:t>
            </a:fld>
            <a:endParaRPr lang="en-US" altLang="en-US"/>
          </a:p>
        </p:txBody>
      </p:sp>
    </p:spTree>
    <p:extLst>
      <p:ext uri="{BB962C8B-B14F-4D97-AF65-F5344CB8AC3E}">
        <p14:creationId xmlns:p14="http://schemas.microsoft.com/office/powerpoint/2010/main" val="24836028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3964"/>
            <a:ext cx="7772400" cy="600220"/>
          </a:xfrm>
        </p:spPr>
        <p:txBody>
          <a:bodyPr>
            <a:normAutofit fontScale="90000"/>
          </a:bodyPr>
          <a:lstStyle/>
          <a:p>
            <a:r>
              <a:rPr lang="en-US" sz="3600" dirty="0" smtClean="0"/>
              <a:t>Fractional Factorial Design</a:t>
            </a:r>
            <a:endParaRPr lang="en-US" sz="3600" dirty="0"/>
          </a:p>
        </p:txBody>
      </p:sp>
      <p:sp>
        <p:nvSpPr>
          <p:cNvPr id="3" name="Content Placeholder 2"/>
          <p:cNvSpPr>
            <a:spLocks noGrp="1"/>
          </p:cNvSpPr>
          <p:nvPr>
            <p:ph idx="1"/>
          </p:nvPr>
        </p:nvSpPr>
        <p:spPr>
          <a:xfrm>
            <a:off x="571499" y="794184"/>
            <a:ext cx="8406245" cy="4572000"/>
          </a:xfrm>
        </p:spPr>
        <p:txBody>
          <a:bodyPr>
            <a:noAutofit/>
          </a:bodyPr>
          <a:lstStyle/>
          <a:p>
            <a:pPr algn="just"/>
            <a:r>
              <a:rPr lang="en-US" sz="2800" dirty="0" smtClean="0"/>
              <a:t>To reduce the number of experiments to a practical level, only a small set from all of the possibilities is selected. </a:t>
            </a:r>
          </a:p>
          <a:p>
            <a:pPr algn="just"/>
            <a:r>
              <a:rPr lang="en-US" sz="2800" dirty="0" smtClean="0"/>
              <a:t>The method of selecting a limited number of experiments that produces the most information is known as a fractional factorial experiment. </a:t>
            </a:r>
          </a:p>
          <a:p>
            <a:endParaRPr lang="en-US" sz="2400" dirty="0"/>
          </a:p>
        </p:txBody>
      </p:sp>
      <p:pic>
        <p:nvPicPr>
          <p:cNvPr id="4" name="Picture 2"/>
          <p:cNvPicPr>
            <a:picLocks noChangeAspect="1" noChangeArrowheads="1"/>
          </p:cNvPicPr>
          <p:nvPr/>
        </p:nvPicPr>
        <p:blipFill>
          <a:blip r:embed="rId2" cstate="print"/>
          <a:srcRect l="2250" t="21951" r="5284" b="6162"/>
          <a:stretch>
            <a:fillRect/>
          </a:stretch>
        </p:blipFill>
        <p:spPr bwMode="auto">
          <a:xfrm>
            <a:off x="685800" y="3962400"/>
            <a:ext cx="7543800" cy="2514600"/>
          </a:xfrm>
          <a:prstGeom prst="rect">
            <a:avLst/>
          </a:prstGeom>
          <a:noFill/>
          <a:ln w="9525">
            <a:noFill/>
            <a:miter lim="800000"/>
            <a:headEnd/>
            <a:tailEnd/>
          </a:ln>
        </p:spPr>
      </p:pic>
      <p:sp>
        <p:nvSpPr>
          <p:cNvPr id="5" name="TextBox 4"/>
          <p:cNvSpPr txBox="1"/>
          <p:nvPr/>
        </p:nvSpPr>
        <p:spPr>
          <a:xfrm>
            <a:off x="6019800" y="3429000"/>
            <a:ext cx="2438400" cy="584775"/>
          </a:xfrm>
          <a:prstGeom prst="rect">
            <a:avLst/>
          </a:prstGeom>
          <a:solidFill>
            <a:schemeClr val="bg1"/>
          </a:solidFill>
        </p:spPr>
        <p:txBody>
          <a:bodyPr wrap="square" rtlCol="0">
            <a:spAutoFit/>
          </a:bodyPr>
          <a:lstStyle/>
          <a:p>
            <a:pPr algn="ctr"/>
            <a:r>
              <a:rPr lang="en-US" sz="1600" dirty="0" smtClean="0">
                <a:solidFill>
                  <a:srgbClr val="FF0000"/>
                </a:solidFill>
              </a:rPr>
              <a:t>FRACTIONAL FACTORIAL DESIGN </a:t>
            </a:r>
            <a:endParaRPr lang="en-US" sz="1600" dirty="0">
              <a:solidFill>
                <a:srgbClr val="FF0000"/>
              </a:solidFill>
            </a:endParaRPr>
          </a:p>
        </p:txBody>
      </p:sp>
    </p:spTree>
    <p:extLst>
      <p:ext uri="{BB962C8B-B14F-4D97-AF65-F5344CB8AC3E}">
        <p14:creationId xmlns:p14="http://schemas.microsoft.com/office/powerpoint/2010/main" val="4136559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89212" y="449179"/>
            <a:ext cx="8157745" cy="4572000"/>
          </a:xfrm>
        </p:spPr>
        <p:txBody>
          <a:bodyPr/>
          <a:lstStyle/>
          <a:p>
            <a:pPr marL="342900" lvl="0" indent="-342900" algn="just">
              <a:spcBef>
                <a:spcPct val="20000"/>
              </a:spcBef>
              <a:buClrTx/>
              <a:buSzTx/>
              <a:buFontTx/>
              <a:buChar char="•"/>
            </a:pPr>
            <a:r>
              <a:rPr kumimoji="0" lang="en-US" sz="32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From what has been stated above, we can state the important features of a research design as under: </a:t>
            </a:r>
          </a:p>
          <a:p>
            <a:pPr marL="342900" lvl="0" indent="-342900" algn="just">
              <a:spcBef>
                <a:spcPct val="20000"/>
              </a:spcBef>
              <a:buClrTx/>
              <a:buSzTx/>
              <a:buFontTx/>
              <a:buChar char="•"/>
            </a:pPr>
            <a:r>
              <a:rPr kumimoji="0" lang="en-US" sz="32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It is a plan that specifies the sources and types of information relevant to the research problem. </a:t>
            </a:r>
          </a:p>
          <a:p>
            <a:pPr marL="342900" lvl="0" indent="-342900" algn="just">
              <a:spcBef>
                <a:spcPct val="20000"/>
              </a:spcBef>
              <a:buClrTx/>
              <a:buSzTx/>
              <a:buFontTx/>
              <a:buChar char="•"/>
            </a:pPr>
            <a:r>
              <a:rPr kumimoji="0" lang="en-US" sz="32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It is a strategy specifying which approach will be used for gathering and analyzing the data. </a:t>
            </a:r>
          </a:p>
          <a:p>
            <a:pPr marL="342900" lvl="0" indent="-342900" algn="just">
              <a:spcBef>
                <a:spcPct val="20000"/>
              </a:spcBef>
              <a:buClrTx/>
              <a:buSzTx/>
              <a:buFontTx/>
              <a:buChar char="•"/>
            </a:pPr>
            <a:r>
              <a:rPr kumimoji="0" lang="en-US" sz="32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It also includes the time and cost budgets since most studies are done under these two constraints.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5</a:t>
            </a:fld>
            <a:endParaRPr lang="en-US" altLang="en-US"/>
          </a:p>
        </p:txBody>
      </p:sp>
    </p:spTree>
    <p:extLst>
      <p:ext uri="{BB962C8B-B14F-4D97-AF65-F5344CB8AC3E}">
        <p14:creationId xmlns:p14="http://schemas.microsoft.com/office/powerpoint/2010/main" val="17237848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Analytical tools of DOE</a:t>
            </a:r>
            <a:endParaRPr lang="en-US" sz="3600"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400" b="1" dirty="0" smtClean="0">
                <a:solidFill>
                  <a:srgbClr val="FF0000"/>
                </a:solidFill>
              </a:rPr>
              <a:t>Main effects plot</a:t>
            </a:r>
          </a:p>
          <a:p>
            <a:pPr lvl="1"/>
            <a:r>
              <a:rPr lang="en-US" sz="2000" dirty="0" smtClean="0"/>
              <a:t>A main effect plot is a plot of the mean response values at each level of a design parameter or process variable.</a:t>
            </a:r>
            <a:endParaRPr lang="en-US" sz="2000" dirty="0"/>
          </a:p>
        </p:txBody>
      </p:sp>
      <p:pic>
        <p:nvPicPr>
          <p:cNvPr id="3075" name="Picture 3"/>
          <p:cNvPicPr>
            <a:picLocks noChangeAspect="1" noChangeArrowheads="1"/>
          </p:cNvPicPr>
          <p:nvPr/>
        </p:nvPicPr>
        <p:blipFill>
          <a:blip r:embed="rId2" cstate="print"/>
          <a:srcRect/>
          <a:stretch>
            <a:fillRect/>
          </a:stretch>
        </p:blipFill>
        <p:spPr bwMode="auto">
          <a:xfrm>
            <a:off x="2057400" y="3048000"/>
            <a:ext cx="5276850" cy="2581275"/>
          </a:xfrm>
          <a:prstGeom prst="rect">
            <a:avLst/>
          </a:prstGeom>
          <a:noFill/>
          <a:ln w="9525">
            <a:noFill/>
            <a:miter lim="800000"/>
            <a:headEnd/>
            <a:tailEnd/>
          </a:ln>
        </p:spPr>
      </p:pic>
    </p:spTree>
    <p:extLst>
      <p:ext uri="{BB962C8B-B14F-4D97-AF65-F5344CB8AC3E}">
        <p14:creationId xmlns:p14="http://schemas.microsoft.com/office/powerpoint/2010/main" val="276664284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Analytical tools of DOE</a:t>
            </a:r>
            <a:endParaRPr lang="en-US" sz="3600" dirty="0"/>
          </a:p>
        </p:txBody>
      </p:sp>
      <p:sp>
        <p:nvSpPr>
          <p:cNvPr id="3" name="Content Placeholder 2"/>
          <p:cNvSpPr>
            <a:spLocks noGrp="1"/>
          </p:cNvSpPr>
          <p:nvPr>
            <p:ph idx="1"/>
          </p:nvPr>
        </p:nvSpPr>
        <p:spPr/>
        <p:txBody>
          <a:bodyPr>
            <a:normAutofit/>
          </a:bodyPr>
          <a:lstStyle/>
          <a:p>
            <a:pPr marL="457200" indent="-457200">
              <a:buFont typeface="+mj-lt"/>
              <a:buAutoNum type="arabicPeriod" startAt="2"/>
            </a:pPr>
            <a:r>
              <a:rPr lang="en-US" sz="2400" b="1" dirty="0" smtClean="0">
                <a:solidFill>
                  <a:srgbClr val="FF0000"/>
                </a:solidFill>
              </a:rPr>
              <a:t>Interactions plots</a:t>
            </a:r>
          </a:p>
          <a:p>
            <a:pPr lvl="1"/>
            <a:r>
              <a:rPr lang="en-US" sz="2000" dirty="0" smtClean="0"/>
              <a:t>An interactions plot is a powerful graphical tool which plots the mean response of two factors at all possible combinations of their settings.</a:t>
            </a:r>
            <a:endParaRPr lang="en-US" sz="7200" dirty="0"/>
          </a:p>
        </p:txBody>
      </p:sp>
      <p:pic>
        <p:nvPicPr>
          <p:cNvPr id="4098" name="Picture 2"/>
          <p:cNvPicPr>
            <a:picLocks noChangeAspect="1" noChangeArrowheads="1"/>
          </p:cNvPicPr>
          <p:nvPr/>
        </p:nvPicPr>
        <p:blipFill>
          <a:blip r:embed="rId2" cstate="print"/>
          <a:srcRect/>
          <a:stretch>
            <a:fillRect/>
          </a:stretch>
        </p:blipFill>
        <p:spPr bwMode="auto">
          <a:xfrm>
            <a:off x="1905000" y="3200400"/>
            <a:ext cx="5676900" cy="2571750"/>
          </a:xfrm>
          <a:prstGeom prst="rect">
            <a:avLst/>
          </a:prstGeom>
          <a:noFill/>
          <a:ln w="9525">
            <a:noFill/>
            <a:miter lim="800000"/>
            <a:headEnd/>
            <a:tailEnd/>
          </a:ln>
        </p:spPr>
      </p:pic>
    </p:spTree>
    <p:extLst>
      <p:ext uri="{BB962C8B-B14F-4D97-AF65-F5344CB8AC3E}">
        <p14:creationId xmlns:p14="http://schemas.microsoft.com/office/powerpoint/2010/main" val="188675810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Analytical tools of DOE</a:t>
            </a:r>
            <a:endParaRPr lang="en-US" sz="3600" dirty="0"/>
          </a:p>
        </p:txBody>
      </p:sp>
      <p:sp>
        <p:nvSpPr>
          <p:cNvPr id="3" name="Content Placeholder 2"/>
          <p:cNvSpPr>
            <a:spLocks noGrp="1"/>
          </p:cNvSpPr>
          <p:nvPr>
            <p:ph idx="1"/>
          </p:nvPr>
        </p:nvSpPr>
        <p:spPr/>
        <p:txBody>
          <a:bodyPr>
            <a:normAutofit/>
          </a:bodyPr>
          <a:lstStyle/>
          <a:p>
            <a:pPr marL="457200" indent="-457200">
              <a:buFont typeface="+mj-lt"/>
              <a:buAutoNum type="arabicPeriod" startAt="3"/>
            </a:pPr>
            <a:r>
              <a:rPr lang="en-US" sz="2400" b="1" dirty="0" smtClean="0">
                <a:solidFill>
                  <a:srgbClr val="FF0000"/>
                </a:solidFill>
              </a:rPr>
              <a:t>Cube plots</a:t>
            </a:r>
          </a:p>
          <a:p>
            <a:pPr lvl="1"/>
            <a:r>
              <a:rPr lang="en-US" sz="2000" dirty="0" smtClean="0"/>
              <a:t>Cube plots display the average response values at all combinations of process or design parameter settings. One can easily determine the best and the worst combinations of factor levels for achieving the desired optimum response.</a:t>
            </a:r>
            <a:endParaRPr lang="en-US" sz="9600" dirty="0"/>
          </a:p>
        </p:txBody>
      </p:sp>
      <p:pic>
        <p:nvPicPr>
          <p:cNvPr id="5122" name="Picture 2"/>
          <p:cNvPicPr>
            <a:picLocks noChangeAspect="1" noChangeArrowheads="1"/>
          </p:cNvPicPr>
          <p:nvPr/>
        </p:nvPicPr>
        <p:blipFill>
          <a:blip r:embed="rId2" cstate="print"/>
          <a:srcRect/>
          <a:stretch>
            <a:fillRect/>
          </a:stretch>
        </p:blipFill>
        <p:spPr bwMode="auto">
          <a:xfrm>
            <a:off x="2667000" y="3657600"/>
            <a:ext cx="3810000" cy="2305050"/>
          </a:xfrm>
          <a:prstGeom prst="rect">
            <a:avLst/>
          </a:prstGeom>
          <a:noFill/>
          <a:ln w="9525">
            <a:noFill/>
            <a:miter lim="800000"/>
            <a:headEnd/>
            <a:tailEnd/>
          </a:ln>
        </p:spPr>
      </p:pic>
    </p:spTree>
    <p:extLst>
      <p:ext uri="{BB962C8B-B14F-4D97-AF65-F5344CB8AC3E}">
        <p14:creationId xmlns:p14="http://schemas.microsoft.com/office/powerpoint/2010/main" val="372938058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Analytical tools of DOE</a:t>
            </a:r>
            <a:endParaRPr lang="en-US" sz="3600" dirty="0"/>
          </a:p>
        </p:txBody>
      </p:sp>
      <p:sp>
        <p:nvSpPr>
          <p:cNvPr id="3" name="Content Placeholder 2"/>
          <p:cNvSpPr>
            <a:spLocks noGrp="1"/>
          </p:cNvSpPr>
          <p:nvPr>
            <p:ph idx="1"/>
          </p:nvPr>
        </p:nvSpPr>
        <p:spPr/>
        <p:txBody>
          <a:bodyPr>
            <a:normAutofit/>
          </a:bodyPr>
          <a:lstStyle/>
          <a:p>
            <a:pPr marL="457200" indent="-457200">
              <a:buFont typeface="+mj-lt"/>
              <a:buAutoNum type="arabicPeriod" startAt="4"/>
            </a:pPr>
            <a:r>
              <a:rPr lang="en-US" sz="2400" b="1" dirty="0" smtClean="0">
                <a:solidFill>
                  <a:srgbClr val="FF0000"/>
                </a:solidFill>
              </a:rPr>
              <a:t>Pareto plot of factor effects</a:t>
            </a:r>
          </a:p>
          <a:p>
            <a:pPr lvl="1"/>
            <a:r>
              <a:rPr lang="en-US" sz="2000" dirty="0" smtClean="0"/>
              <a:t>The Pareto plot allows one to detect the factor and interaction effects which are most important to the process or design.</a:t>
            </a:r>
            <a:endParaRPr lang="en-US" sz="34100" dirty="0"/>
          </a:p>
        </p:txBody>
      </p:sp>
      <p:pic>
        <p:nvPicPr>
          <p:cNvPr id="6146" name="Picture 2"/>
          <p:cNvPicPr>
            <a:picLocks noChangeAspect="1" noChangeArrowheads="1"/>
          </p:cNvPicPr>
          <p:nvPr/>
        </p:nvPicPr>
        <p:blipFill>
          <a:blip r:embed="rId2" cstate="print"/>
          <a:srcRect/>
          <a:stretch>
            <a:fillRect/>
          </a:stretch>
        </p:blipFill>
        <p:spPr bwMode="auto">
          <a:xfrm>
            <a:off x="2438400" y="3352800"/>
            <a:ext cx="4419600" cy="2971800"/>
          </a:xfrm>
          <a:prstGeom prst="rect">
            <a:avLst/>
          </a:prstGeom>
          <a:noFill/>
          <a:ln w="9525">
            <a:noFill/>
            <a:miter lim="800000"/>
            <a:headEnd/>
            <a:tailEnd/>
          </a:ln>
        </p:spPr>
      </p:pic>
    </p:spTree>
    <p:extLst>
      <p:ext uri="{BB962C8B-B14F-4D97-AF65-F5344CB8AC3E}">
        <p14:creationId xmlns:p14="http://schemas.microsoft.com/office/powerpoint/2010/main" val="284659553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Analytical tools of DOE</a:t>
            </a:r>
            <a:endParaRPr lang="en-US" sz="3600" dirty="0"/>
          </a:p>
        </p:txBody>
      </p:sp>
      <p:sp>
        <p:nvSpPr>
          <p:cNvPr id="3" name="Content Placeholder 2"/>
          <p:cNvSpPr>
            <a:spLocks noGrp="1"/>
          </p:cNvSpPr>
          <p:nvPr>
            <p:ph idx="1"/>
          </p:nvPr>
        </p:nvSpPr>
        <p:spPr/>
        <p:txBody>
          <a:bodyPr>
            <a:normAutofit/>
          </a:bodyPr>
          <a:lstStyle/>
          <a:p>
            <a:pPr marL="457200" indent="-457200">
              <a:buFont typeface="+mj-lt"/>
              <a:buAutoNum type="arabicPeriod" startAt="5"/>
            </a:pPr>
            <a:r>
              <a:rPr lang="en-US" sz="2400" b="1" dirty="0" smtClean="0">
                <a:solidFill>
                  <a:srgbClr val="FF0000"/>
                </a:solidFill>
              </a:rPr>
              <a:t>Normal Probability Plot of factor effects</a:t>
            </a:r>
          </a:p>
          <a:p>
            <a:pPr lvl="1"/>
            <a:r>
              <a:rPr lang="en-US" sz="2000" dirty="0" smtClean="0"/>
              <a:t>For NPPs, the main and interaction effects of factors or process (or design) parameters should be plotted against cumulative probability (per cent).</a:t>
            </a:r>
            <a:endParaRPr lang="en-US" sz="121200" dirty="0"/>
          </a:p>
        </p:txBody>
      </p:sp>
      <p:pic>
        <p:nvPicPr>
          <p:cNvPr id="7170" name="Picture 2"/>
          <p:cNvPicPr>
            <a:picLocks noChangeAspect="1" noChangeArrowheads="1"/>
          </p:cNvPicPr>
          <p:nvPr/>
        </p:nvPicPr>
        <p:blipFill>
          <a:blip r:embed="rId2" cstate="print"/>
          <a:srcRect/>
          <a:stretch>
            <a:fillRect/>
          </a:stretch>
        </p:blipFill>
        <p:spPr bwMode="auto">
          <a:xfrm>
            <a:off x="1905000" y="3200400"/>
            <a:ext cx="5943600" cy="3323968"/>
          </a:xfrm>
          <a:prstGeom prst="rect">
            <a:avLst/>
          </a:prstGeom>
          <a:noFill/>
          <a:ln w="9525">
            <a:noFill/>
            <a:miter lim="800000"/>
            <a:headEnd/>
            <a:tailEnd/>
          </a:ln>
        </p:spPr>
      </p:pic>
    </p:spTree>
    <p:extLst>
      <p:ext uri="{BB962C8B-B14F-4D97-AF65-F5344CB8AC3E}">
        <p14:creationId xmlns:p14="http://schemas.microsoft.com/office/powerpoint/2010/main" val="276189821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Analytical tools of DOE</a:t>
            </a:r>
            <a:endParaRPr lang="en-US" sz="3600" dirty="0"/>
          </a:p>
        </p:txBody>
      </p:sp>
      <p:sp>
        <p:nvSpPr>
          <p:cNvPr id="3" name="Content Placeholder 2"/>
          <p:cNvSpPr>
            <a:spLocks noGrp="1"/>
          </p:cNvSpPr>
          <p:nvPr>
            <p:ph idx="1"/>
          </p:nvPr>
        </p:nvSpPr>
        <p:spPr/>
        <p:txBody>
          <a:bodyPr>
            <a:normAutofit/>
          </a:bodyPr>
          <a:lstStyle/>
          <a:p>
            <a:pPr marL="457200" indent="-457200">
              <a:buFont typeface="+mj-lt"/>
              <a:buAutoNum type="arabicPeriod" startAt="6"/>
            </a:pPr>
            <a:r>
              <a:rPr lang="en-US" sz="2400" b="1" dirty="0" smtClean="0">
                <a:solidFill>
                  <a:srgbClr val="FF0000"/>
                </a:solidFill>
              </a:rPr>
              <a:t>Normal Probability Plot of residuals</a:t>
            </a:r>
          </a:p>
          <a:p>
            <a:pPr lvl="1"/>
            <a:r>
              <a:rPr lang="en-US" sz="2000" dirty="0" smtClean="0"/>
              <a:t>One of the key assumptions for the statistical analysis of data from industrial experiments is that the data come from a normal distribution.</a:t>
            </a:r>
          </a:p>
          <a:p>
            <a:pPr lvl="1"/>
            <a:r>
              <a:rPr lang="en-US" sz="2000" dirty="0" smtClean="0"/>
              <a:t>Normal probability plots are useful for evaluating the normality of a data set, even when there is a fairly small number of observations.</a:t>
            </a:r>
          </a:p>
        </p:txBody>
      </p:sp>
      <p:pic>
        <p:nvPicPr>
          <p:cNvPr id="5" name="Picture 3"/>
          <p:cNvPicPr>
            <a:picLocks noChangeAspect="1" noChangeArrowheads="1"/>
          </p:cNvPicPr>
          <p:nvPr/>
        </p:nvPicPr>
        <p:blipFill>
          <a:blip r:embed="rId2" cstate="print"/>
          <a:srcRect/>
          <a:stretch>
            <a:fillRect/>
          </a:stretch>
        </p:blipFill>
        <p:spPr bwMode="auto">
          <a:xfrm>
            <a:off x="2549568" y="4114800"/>
            <a:ext cx="4640893" cy="2743200"/>
          </a:xfrm>
          <a:prstGeom prst="rect">
            <a:avLst/>
          </a:prstGeom>
          <a:noFill/>
          <a:ln w="9525">
            <a:noFill/>
            <a:miter lim="800000"/>
            <a:headEnd/>
            <a:tailEnd/>
          </a:ln>
        </p:spPr>
      </p:pic>
    </p:spTree>
    <p:extLst>
      <p:ext uri="{BB962C8B-B14F-4D97-AF65-F5344CB8AC3E}">
        <p14:creationId xmlns:p14="http://schemas.microsoft.com/office/powerpoint/2010/main" val="20288779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Analytical tools of DOE</a:t>
            </a:r>
            <a:endParaRPr lang="en-US" sz="3600" dirty="0"/>
          </a:p>
        </p:txBody>
      </p:sp>
      <p:sp>
        <p:nvSpPr>
          <p:cNvPr id="3" name="Content Placeholder 2"/>
          <p:cNvSpPr>
            <a:spLocks noGrp="1"/>
          </p:cNvSpPr>
          <p:nvPr>
            <p:ph idx="1"/>
          </p:nvPr>
        </p:nvSpPr>
        <p:spPr>
          <a:xfrm>
            <a:off x="533400" y="1447800"/>
            <a:ext cx="8229600" cy="4525963"/>
          </a:xfrm>
        </p:spPr>
        <p:txBody>
          <a:bodyPr>
            <a:normAutofit/>
          </a:bodyPr>
          <a:lstStyle/>
          <a:p>
            <a:pPr marL="457200" indent="-457200">
              <a:buFont typeface="+mj-lt"/>
              <a:buAutoNum type="arabicPeriod" startAt="7"/>
            </a:pPr>
            <a:r>
              <a:rPr lang="en-US" sz="2400" b="1" dirty="0" smtClean="0">
                <a:solidFill>
                  <a:srgbClr val="FF0000"/>
                </a:solidFill>
              </a:rPr>
              <a:t>Response surface plots</a:t>
            </a:r>
          </a:p>
          <a:p>
            <a:pPr lvl="1"/>
            <a:r>
              <a:rPr lang="en-US" sz="2000" dirty="0" smtClean="0"/>
              <a:t>Response surface plots such as contour and surface plots are useful for establishing desirable response values and operating conditions.</a:t>
            </a:r>
            <a:endParaRPr lang="en-US" sz="400000" dirty="0"/>
          </a:p>
        </p:txBody>
      </p:sp>
      <p:pic>
        <p:nvPicPr>
          <p:cNvPr id="9218" name="Picture 2"/>
          <p:cNvPicPr>
            <a:picLocks noChangeAspect="1" noChangeArrowheads="1"/>
          </p:cNvPicPr>
          <p:nvPr/>
        </p:nvPicPr>
        <p:blipFill>
          <a:blip r:embed="rId2" cstate="print"/>
          <a:srcRect/>
          <a:stretch>
            <a:fillRect/>
          </a:stretch>
        </p:blipFill>
        <p:spPr bwMode="auto">
          <a:xfrm>
            <a:off x="304800" y="3200400"/>
            <a:ext cx="4438650" cy="2828925"/>
          </a:xfrm>
          <a:prstGeom prst="rect">
            <a:avLst/>
          </a:prstGeom>
          <a:noFill/>
          <a:ln w="9525">
            <a:noFill/>
            <a:miter lim="800000"/>
            <a:headEnd/>
            <a:tailEnd/>
          </a:ln>
        </p:spPr>
      </p:pic>
      <p:pic>
        <p:nvPicPr>
          <p:cNvPr id="9219" name="Picture 3"/>
          <p:cNvPicPr>
            <a:picLocks noChangeAspect="1" noChangeArrowheads="1"/>
          </p:cNvPicPr>
          <p:nvPr/>
        </p:nvPicPr>
        <p:blipFill>
          <a:blip r:embed="rId3" cstate="print"/>
          <a:srcRect/>
          <a:stretch>
            <a:fillRect/>
          </a:stretch>
        </p:blipFill>
        <p:spPr bwMode="auto">
          <a:xfrm>
            <a:off x="4953001" y="4229831"/>
            <a:ext cx="4191000" cy="2628169"/>
          </a:xfrm>
          <a:prstGeom prst="rect">
            <a:avLst/>
          </a:prstGeom>
          <a:noFill/>
          <a:ln w="9525">
            <a:noFill/>
            <a:miter lim="800000"/>
            <a:headEnd/>
            <a:tailEnd/>
          </a:ln>
        </p:spPr>
      </p:pic>
    </p:spTree>
    <p:extLst>
      <p:ext uri="{BB962C8B-B14F-4D97-AF65-F5344CB8AC3E}">
        <p14:creationId xmlns:p14="http://schemas.microsoft.com/office/powerpoint/2010/main" val="23360419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lvl="0" indent="0">
              <a:spcBef>
                <a:spcPct val="20000"/>
              </a:spcBef>
              <a:buClrTx/>
              <a:buSzTx/>
              <a:buNone/>
            </a:pPr>
            <a:r>
              <a:rPr lang="en-US" sz="4000" b="1" dirty="0" smtClean="0">
                <a:solidFill>
                  <a:srgbClr val="0A3250"/>
                </a:solidFill>
                <a:latin typeface="Times New Roman" panose="02020603050405020304" pitchFamily="18" charset="0"/>
                <a:cs typeface="Times New Roman" panose="02020603050405020304" pitchFamily="18" charset="0"/>
              </a:rPr>
              <a:t>             </a:t>
            </a:r>
          </a:p>
          <a:p>
            <a:pPr marL="0" lvl="0" indent="0">
              <a:spcBef>
                <a:spcPct val="20000"/>
              </a:spcBef>
              <a:buClrTx/>
              <a:buSzTx/>
              <a:buNone/>
            </a:pPr>
            <a:endParaRPr lang="en-US" sz="4000" b="1" dirty="0">
              <a:solidFill>
                <a:srgbClr val="0A3250"/>
              </a:solidFill>
              <a:latin typeface="Times New Roman" panose="02020603050405020304" pitchFamily="18" charset="0"/>
              <a:cs typeface="Times New Roman" panose="02020603050405020304" pitchFamily="18" charset="0"/>
            </a:endParaRPr>
          </a:p>
          <a:p>
            <a:pPr marL="0" lvl="0" indent="0">
              <a:spcBef>
                <a:spcPct val="20000"/>
              </a:spcBef>
              <a:buClrTx/>
              <a:buSzTx/>
              <a:buNone/>
            </a:pPr>
            <a:r>
              <a:rPr lang="en-US" sz="4000" b="1" dirty="0" smtClean="0">
                <a:solidFill>
                  <a:srgbClr val="0A3250"/>
                </a:solidFill>
                <a:latin typeface="Times New Roman" panose="02020603050405020304" pitchFamily="18" charset="0"/>
                <a:cs typeface="Times New Roman" panose="02020603050405020304" pitchFamily="18" charset="0"/>
              </a:rPr>
              <a:t>        Thank </a:t>
            </a:r>
            <a:r>
              <a:rPr lang="en-US" sz="4000" b="1" dirty="0">
                <a:solidFill>
                  <a:srgbClr val="0A3250"/>
                </a:solidFill>
                <a:latin typeface="Times New Roman" panose="02020603050405020304" pitchFamily="18" charset="0"/>
                <a:cs typeface="Times New Roman" panose="02020603050405020304" pitchFamily="18" charset="0"/>
              </a:rPr>
              <a:t>you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57</a:t>
            </a:fld>
            <a:endParaRPr lang="en-US" altLang="en-US"/>
          </a:p>
        </p:txBody>
      </p:sp>
    </p:spTree>
    <p:extLst>
      <p:ext uri="{BB962C8B-B14F-4D97-AF65-F5344CB8AC3E}">
        <p14:creationId xmlns:p14="http://schemas.microsoft.com/office/powerpoint/2010/main" val="3390700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63236" y="413085"/>
            <a:ext cx="8769928" cy="4572000"/>
          </a:xfrm>
        </p:spPr>
        <p:txBody>
          <a:bodyPr/>
          <a:lstStyle/>
          <a:p>
            <a:pPr marL="0" lvl="0" indent="0">
              <a:spcBef>
                <a:spcPct val="20000"/>
              </a:spcBef>
              <a:buClrTx/>
              <a:buSzTx/>
              <a:buNone/>
            </a:pPr>
            <a:r>
              <a:rPr kumimoji="0" lang="en-US" sz="3200" b="1" i="0" u="none" strike="noStrike" kern="0" cap="none" spc="0" normalizeH="0" baseline="0" noProof="0" dirty="0" smtClean="0">
                <a:ln>
                  <a:noFill/>
                </a:ln>
                <a:solidFill>
                  <a:srgbClr val="000000"/>
                </a:solidFill>
                <a:effectLst/>
                <a:uLnTx/>
                <a:uFillTx/>
                <a:latin typeface="Arial" panose="020B0604020202020204" pitchFamily="34" charset="0"/>
                <a:ea typeface="+mn-ea"/>
                <a:cs typeface="+mn-cs"/>
              </a:rPr>
              <a:t>3.2 Types Research Designs </a:t>
            </a:r>
            <a:endParaRPr kumimoji="0" lang="en-US" sz="3200" b="0" i="0" u="none" strike="noStrike" kern="0" cap="none" spc="0" normalizeH="0" baseline="0" noProof="0" dirty="0" smtClean="0">
              <a:ln>
                <a:noFill/>
              </a:ln>
              <a:solidFill>
                <a:srgbClr val="000000"/>
              </a:solidFill>
              <a:effectLst/>
              <a:uLnTx/>
              <a:uFillTx/>
              <a:latin typeface="Arial" panose="020B0604020202020204" pitchFamily="34" charset="0"/>
              <a:ea typeface="+mn-ea"/>
              <a:cs typeface="+mn-cs"/>
            </a:endParaRPr>
          </a:p>
          <a:p>
            <a:pPr marL="342900" lvl="0" indent="-342900">
              <a:spcBef>
                <a:spcPct val="20000"/>
              </a:spcBef>
              <a:buClrTx/>
              <a:buSzTx/>
              <a:buFontTx/>
              <a:buChar char="•"/>
            </a:pPr>
            <a:r>
              <a:rPr kumimoji="0" lang="en-US" sz="32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Different research designs can be</a:t>
            </a:r>
            <a:r>
              <a:rPr kumimoji="0" lang="en-US" sz="3200" b="0" i="0" u="none" strike="noStrike" kern="0" cap="none" spc="0" normalizeH="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32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conveniently described if we categorize them as: </a:t>
            </a:r>
          </a:p>
          <a:p>
            <a:pPr marL="0" lvl="0" indent="0">
              <a:spcBef>
                <a:spcPct val="20000"/>
              </a:spcBef>
              <a:buClrTx/>
              <a:buSzTx/>
              <a:buNone/>
            </a:pPr>
            <a:r>
              <a:rPr kumimoji="0" lang="en-US" sz="32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1 research design in case of exploratory research studies; </a:t>
            </a:r>
          </a:p>
          <a:p>
            <a:pPr marL="0" lvl="0" indent="0">
              <a:spcBef>
                <a:spcPct val="20000"/>
              </a:spcBef>
              <a:buClrTx/>
              <a:buSzTx/>
              <a:buNone/>
            </a:pPr>
            <a:r>
              <a:rPr kumimoji="0" lang="en-US" sz="32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2 research design in case of descriptive and diagnostic research studies, and </a:t>
            </a:r>
          </a:p>
          <a:p>
            <a:pPr marL="0" lvl="0" indent="0">
              <a:spcBef>
                <a:spcPct val="20000"/>
              </a:spcBef>
              <a:buClrTx/>
              <a:buSzTx/>
              <a:buNone/>
            </a:pPr>
            <a:r>
              <a:rPr kumimoji="0" lang="en-US" sz="32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3 research design in case of hypothesis-testing research studies. </a:t>
            </a:r>
            <a:endParaRPr kumimoji="0" lang="en-US" sz="32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6</a:t>
            </a:fld>
            <a:endParaRPr lang="en-US" altLang="en-US"/>
          </a:p>
        </p:txBody>
      </p:sp>
    </p:spTree>
    <p:extLst>
      <p:ext uri="{BB962C8B-B14F-4D97-AF65-F5344CB8AC3E}">
        <p14:creationId xmlns:p14="http://schemas.microsoft.com/office/powerpoint/2010/main" val="401973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59732" y="352926"/>
            <a:ext cx="7988968" cy="4572000"/>
          </a:xfrm>
        </p:spPr>
        <p:txBody>
          <a:bodyPr/>
          <a:lstStyle/>
          <a:p>
            <a:pPr marL="0" lvl="0" indent="0" algn="just">
              <a:spcBef>
                <a:spcPct val="20000"/>
              </a:spcBef>
              <a:buClrTx/>
              <a:buSzTx/>
              <a:buNone/>
            </a:pP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1. Research design in case of exploratory research studies:</a:t>
            </a:r>
          </a:p>
          <a:p>
            <a:pPr marL="342900" lvl="0" indent="-342900" algn="just">
              <a:spcBef>
                <a:spcPct val="20000"/>
              </a:spcBef>
              <a:buClrTx/>
              <a:buSzTx/>
              <a:buFontTx/>
              <a:buChar char="•"/>
            </a:pP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The major emphasis in such studies is on the discovery of ideas and insights. As such the research design appropriate for such studies must be flexible enough to provide opportunity for considering different aspects of a problem under study.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Inbuilt flexibility in research design is needed because the research problem, broadly defined initially, is transformed into one with more precise meaning in exploratory studies, which fact may necessitate changes in the research procedure for gathering relevant data. </a:t>
            </a:r>
            <a:endParaRPr kumimoji="0" 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7</a:t>
            </a:fld>
            <a:endParaRPr lang="en-US" altLang="en-US"/>
          </a:p>
        </p:txBody>
      </p:sp>
    </p:spTree>
    <p:extLst>
      <p:ext uri="{BB962C8B-B14F-4D97-AF65-F5344CB8AC3E}">
        <p14:creationId xmlns:p14="http://schemas.microsoft.com/office/powerpoint/2010/main" val="3761457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3249" y="208547"/>
            <a:ext cx="8276055" cy="4572000"/>
          </a:xfrm>
        </p:spPr>
        <p:txBody>
          <a:bodyPr/>
          <a:lstStyle/>
          <a:p>
            <a:pPr marL="0" lvl="0" indent="0">
              <a:spcBef>
                <a:spcPct val="20000"/>
              </a:spcBef>
              <a:buClrTx/>
              <a:buSzTx/>
              <a:buNone/>
            </a:pPr>
            <a:r>
              <a:rPr kumimoji="0" lang="en-US" sz="2800" b="1"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2. Research design in case of descriptive and diagnostic research studies: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Descriptive research studies are those studies which are concerned with describing the characteristics of a particular individual, or of a group, whereas diagnostic research studies determine the frequency with which something occurs or its association with something else.</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The studies concerning whether certain variables are associated are examples of diagnostic research studies. As against this, studies concerned with specific predictions, with narration of facts and characteristics concerning individual, group or situation are all examples of descriptive research studies </a:t>
            </a: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8</a:t>
            </a:fld>
            <a:endParaRPr lang="en-US" altLang="en-US"/>
          </a:p>
        </p:txBody>
      </p:sp>
    </p:spTree>
    <p:extLst>
      <p:ext uri="{BB962C8B-B14F-4D97-AF65-F5344CB8AC3E}">
        <p14:creationId xmlns:p14="http://schemas.microsoft.com/office/powerpoint/2010/main" val="248456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3250" y="653716"/>
            <a:ext cx="8131676" cy="4572000"/>
          </a:xfrm>
        </p:spPr>
        <p:txBody>
          <a:bodyPr/>
          <a:lstStyle/>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Most of the social research comes under this category. From the point of view of the research design, the descriptive as well as diagnostic studies share common requirements and as such we may group together these two types of research studies. </a:t>
            </a:r>
          </a:p>
          <a:p>
            <a:pPr marL="342900" lvl="0" indent="-342900" algn="just">
              <a:spcBef>
                <a:spcPct val="20000"/>
              </a:spcBef>
              <a:buClrTx/>
              <a:buSzTx/>
              <a:buFontTx/>
              <a:buChar char="•"/>
            </a:pPr>
            <a:r>
              <a:rPr kumimoji="0" lang="en-US" sz="2800" b="0" i="0" u="none" strike="noStrike" kern="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In descriptive as well as in diagnostic studies, the researcher must be able to define clearly, what he wants to measure and must find adequate methods for measuring it along with a clear cut definition of ‘population’ he wants to study. </a:t>
            </a:r>
            <a:endParaRPr kumimoji="0" lang="en-US" sz="2800" b="0" i="0" u="none" strike="noStrike" kern="0" cap="none" spc="0" normalizeH="0" baseline="0" noProof="0" dirty="0" smtClean="0">
              <a:ln>
                <a:noFill/>
              </a:ln>
              <a:solidFill>
                <a:srgbClr val="0A3250"/>
              </a:solidFill>
              <a:effectLst/>
              <a:uLnTx/>
              <a:uFillTx/>
              <a:latin typeface="Times New Roman" panose="02020603050405020304" pitchFamily="18" charset="0"/>
              <a:ea typeface="+mn-ea"/>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a:defRPr/>
            </a:pPr>
            <a:fld id="{689AAF1F-9D1F-4530-B77D-368FC577E8E0}" type="datetime1">
              <a:rPr lang="en-US" smtClean="0">
                <a:solidFill>
                  <a:srgbClr val="696464"/>
                </a:solidFill>
              </a:rPr>
              <a:pPr>
                <a:defRPr/>
              </a:pPr>
              <a:t>4/23/2020</a:t>
            </a:fld>
            <a:endParaRPr lang="en-US">
              <a:solidFill>
                <a:srgbClr val="696464"/>
              </a:solidFill>
            </a:endParaRPr>
          </a:p>
        </p:txBody>
      </p:sp>
      <p:sp>
        <p:nvSpPr>
          <p:cNvPr id="5" name="Slide Number Placeholder 4"/>
          <p:cNvSpPr>
            <a:spLocks noGrp="1"/>
          </p:cNvSpPr>
          <p:nvPr>
            <p:ph type="sldNum" sz="quarter" idx="12"/>
          </p:nvPr>
        </p:nvSpPr>
        <p:spPr/>
        <p:txBody>
          <a:bodyPr/>
          <a:lstStyle/>
          <a:p>
            <a:pPr>
              <a:defRPr/>
            </a:pPr>
            <a:fld id="{989B8CA0-BA8C-4DF4-AA1E-D0F52A476ADB}" type="slidenum">
              <a:rPr lang="en-US" altLang="en-US" smtClean="0"/>
              <a:pPr>
                <a:defRPr/>
              </a:pPr>
              <a:t>9</a:t>
            </a:fld>
            <a:endParaRPr lang="en-US" altLang="en-US"/>
          </a:p>
        </p:txBody>
      </p:sp>
    </p:spTree>
    <p:extLst>
      <p:ext uri="{BB962C8B-B14F-4D97-AF65-F5344CB8AC3E}">
        <p14:creationId xmlns:p14="http://schemas.microsoft.com/office/powerpoint/2010/main" val="825024741"/>
      </p:ext>
    </p:extLst>
  </p:cSld>
  <p:clrMapOvr>
    <a:masterClrMapping/>
  </p:clrMapOvr>
</p:sld>
</file>

<file path=ppt/theme/_rels/theme6.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7.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504</TotalTime>
  <Words>3697</Words>
  <Application>Microsoft Office PowerPoint</Application>
  <PresentationFormat>On-screen Show (4:3)</PresentationFormat>
  <Paragraphs>322</Paragraphs>
  <Slides>57</Slides>
  <Notes>3</Notes>
  <HiddenSlides>0</HiddenSlides>
  <MMClips>0</MMClips>
  <ScaleCrop>false</ScaleCrop>
  <HeadingPairs>
    <vt:vector size="6" baseType="variant">
      <vt:variant>
        <vt:lpstr>Fonts Used</vt:lpstr>
      </vt:variant>
      <vt:variant>
        <vt:i4>11</vt:i4>
      </vt:variant>
      <vt:variant>
        <vt:lpstr>Theme</vt:lpstr>
      </vt:variant>
      <vt:variant>
        <vt:i4>6</vt:i4>
      </vt:variant>
      <vt:variant>
        <vt:lpstr>Slide Titles</vt:lpstr>
      </vt:variant>
      <vt:variant>
        <vt:i4>57</vt:i4>
      </vt:variant>
    </vt:vector>
  </HeadingPairs>
  <TitlesOfParts>
    <vt:vector size="74" baseType="lpstr">
      <vt:lpstr>SimSun</vt:lpstr>
      <vt:lpstr>Arial</vt:lpstr>
      <vt:lpstr>Calibri</vt:lpstr>
      <vt:lpstr>Century Gothic</vt:lpstr>
      <vt:lpstr>Comic Sans MS</vt:lpstr>
      <vt:lpstr>Franklin Gothic Book</vt:lpstr>
      <vt:lpstr>Lao UI</vt:lpstr>
      <vt:lpstr>Perpetua</vt:lpstr>
      <vt:lpstr>Times New Roman</vt:lpstr>
      <vt:lpstr>Wingdings</vt:lpstr>
      <vt:lpstr>Wingdings 2</vt:lpstr>
      <vt:lpstr>Modèle par défaut</vt:lpstr>
      <vt:lpstr>2_Custom Design</vt:lpstr>
      <vt:lpstr>3_Custom Design</vt:lpstr>
      <vt:lpstr>Custom Design</vt:lpstr>
      <vt:lpstr>1_Custom Design</vt: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3.3.1Types of Samples</vt:lpstr>
      <vt:lpstr>PowerPoint Presentation</vt:lpstr>
      <vt:lpstr>PowerPoint Presentation</vt:lpstr>
      <vt:lpstr>PowerPoint Presentation</vt:lpstr>
      <vt:lpstr>PowerPoint Presentation</vt:lpstr>
      <vt:lpstr>c) STRATIFIED SAMPLING</vt:lpstr>
      <vt:lpstr>PowerPoint Presentation</vt:lpstr>
      <vt:lpstr>PowerPoint Presentation</vt:lpstr>
      <vt:lpstr>PowerPoint Presentation</vt:lpstr>
      <vt:lpstr>Types of Non probability Sampling</vt:lpstr>
      <vt:lpstr>PowerPoint Presentation</vt:lpstr>
      <vt:lpstr>Judgmental sampling or Purposive sampling</vt:lpstr>
      <vt:lpstr>Quota Sampling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Design of Experiment</vt:lpstr>
      <vt:lpstr>Design of Experiments</vt:lpstr>
      <vt:lpstr>Design of Experiment</vt:lpstr>
      <vt:lpstr>DOE Terminologies</vt:lpstr>
      <vt:lpstr>DOE Terminologies</vt:lpstr>
      <vt:lpstr>Applications of DOE</vt:lpstr>
      <vt:lpstr>Replication</vt:lpstr>
      <vt:lpstr>Randomization</vt:lpstr>
      <vt:lpstr>Blocking</vt:lpstr>
      <vt:lpstr>Guidelines for designing experiments</vt:lpstr>
      <vt:lpstr>Major Approaches to DOE</vt:lpstr>
      <vt:lpstr>Factorial Design</vt:lpstr>
      <vt:lpstr>Full and Fractional Factorial Design</vt:lpstr>
      <vt:lpstr>Full Factorial Design</vt:lpstr>
      <vt:lpstr>Example </vt:lpstr>
      <vt:lpstr>Fractional Factorial Design</vt:lpstr>
      <vt:lpstr>Analytical tools of DOE</vt:lpstr>
      <vt:lpstr>Analytical tools of DOE</vt:lpstr>
      <vt:lpstr>Analytical tools of DOE</vt:lpstr>
      <vt:lpstr>Analytical tools of DOE</vt:lpstr>
      <vt:lpstr>Analytical tools of DOE</vt:lpstr>
      <vt:lpstr>Analytical tools of DOE</vt:lpstr>
      <vt:lpstr>Analytical tools of DOE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masre</dc:creator>
  <cp:lastModifiedBy>PC</cp:lastModifiedBy>
  <cp:revision>5733</cp:revision>
  <cp:lastPrinted>2015-08-03T16:39:00Z</cp:lastPrinted>
  <dcterms:created xsi:type="dcterms:W3CDTF">2113-01-01T00:00:00Z</dcterms:created>
  <dcterms:modified xsi:type="dcterms:W3CDTF">2020-04-23T08:34:58Z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KSOProductBuildVer">
    <vt:lpwstr>1033-10.2.0.5996</vt:lpwstr>
  </property>
</Properties>
</file>