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93" r:id="rId3"/>
    <p:sldId id="268" r:id="rId4"/>
    <p:sldId id="270" r:id="rId5"/>
    <p:sldId id="422" r:id="rId6"/>
    <p:sldId id="423" r:id="rId7"/>
    <p:sldId id="429" r:id="rId8"/>
    <p:sldId id="430" r:id="rId9"/>
    <p:sldId id="431" r:id="rId10"/>
    <p:sldId id="432" r:id="rId11"/>
    <p:sldId id="433" r:id="rId12"/>
    <p:sldId id="434" r:id="rId13"/>
    <p:sldId id="435" r:id="rId14"/>
    <p:sldId id="436" r:id="rId15"/>
    <p:sldId id="437" r:id="rId16"/>
    <p:sldId id="438" r:id="rId17"/>
    <p:sldId id="439" r:id="rId18"/>
    <p:sldId id="440" r:id="rId19"/>
    <p:sldId id="441" r:id="rId20"/>
    <p:sldId id="442" r:id="rId21"/>
    <p:sldId id="443" r:id="rId22"/>
    <p:sldId id="303" r:id="rId23"/>
    <p:sldId id="407" r:id="rId24"/>
    <p:sldId id="336" r:id="rId25"/>
    <p:sldId id="317" r:id="rId26"/>
    <p:sldId id="343" r:id="rId27"/>
    <p:sldId id="34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2C77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3443" autoAdjust="0"/>
  </p:normalViewPr>
  <p:slideViewPr>
    <p:cSldViewPr>
      <p:cViewPr varScale="1">
        <p:scale>
          <a:sx n="69" d="100"/>
          <a:sy n="69" d="100"/>
        </p:scale>
        <p:origin x="138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A4FB0-D4E2-4BCA-8DA2-EC8D8871787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22C87-A8E4-464C-92D8-D549BFC63C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98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22C87-A8E4-464C-92D8-D549BFC63CD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48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>
            <a:lvl1pPr>
              <a:defRPr>
                <a:solidFill>
                  <a:srgbClr val="2C77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B61D5-19CF-46BC-8B4B-DB74F7F103EE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Dr.Robinson, IOT, UOG, Ethiopia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D22-A256-417D-838B-F65982BF0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BADB-019B-44A7-A7D2-A09C48F0D6C8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Dr.Robinson, IOT, UOG, Ethiopia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D22-A256-417D-838B-F65982BF0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E3A4-00F0-4F9A-9875-8BBA3D5AC5E1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Dr.Robinson, IOT, UOG, Ethiopia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D22-A256-417D-838B-F65982BF0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00A8-A7DE-4427-AA97-E8CB398AEC10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Dr.Robinson, IOT, UOG, Ethiopia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D22-A256-417D-838B-F65982BF0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894D-9773-46E3-987C-DB7CEE9B6EBA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Dr.Robinson, IOT, UOG, Ethiopia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D22-A256-417D-838B-F65982BF0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632E-E88D-46A2-B52D-D01BA2779446}" type="datetime1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Dr.Robinson, IOT, UOG, Ethiopia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D22-A256-417D-838B-F65982BF0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99F69-507D-4DD9-80CE-60266624CCF0}" type="datetime1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Dr.Robinson, IOT, UOG, Ethiopia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D22-A256-417D-838B-F65982BF0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F374-5C99-47B2-BB2C-78CFCAC934D6}" type="datetime1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Dr.Robinson, IOT, UOG, Ethiopia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D22-A256-417D-838B-F65982BF0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0429-1434-41C7-9BD4-B839B98CC689}" type="datetime1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Dr.Robinson, IOT, UOG, Ethiopia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D22-A256-417D-838B-F65982BF0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8308-D8A0-4A38-BC1C-09D5940634C6}" type="datetime1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Dr.Robinson, IOT, UOG, Ethiopia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D22-A256-417D-838B-F65982BF0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2A6ED-5715-40EA-AA11-BDEED68AABCD}" type="datetime1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Dr.Robinson, IOT, UOG, Ethiopia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D22-A256-417D-838B-F65982BF0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5250A-E9CE-4B1F-B453-C6FB55B9282E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Dr.Robinson, IOT, UOG, Ethiopia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4AD22-A256-417D-838B-F65982BF0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C778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2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2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2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Taguchi Method for DOE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04800"/>
            <a:ext cx="84582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87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81000"/>
            <a:ext cx="85344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36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"/>
            <a:ext cx="8534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06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8600"/>
            <a:ext cx="82296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55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91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04800"/>
            <a:ext cx="8458200" cy="582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94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8600"/>
            <a:ext cx="8382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90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8600"/>
            <a:ext cx="8534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92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52400"/>
            <a:ext cx="86868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50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28600"/>
            <a:ext cx="8534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89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Introduction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7254"/>
            <a:ext cx="8534400" cy="6234545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1200"/>
              </a:spcAft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Taguchi methods of experimental design provide a simple, efficient and systematic approach for the optimization of critical parameters of any process. </a:t>
            </a:r>
          </a:p>
          <a:p>
            <a:pPr algn="just">
              <a:spcAft>
                <a:spcPts val="1200"/>
              </a:spcAft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an effective  method in investigating the effects of multiple factors on performance as well as to study the influence of individual factors to determine which factor has more influence, which less.</a:t>
            </a:r>
          </a:p>
          <a:p>
            <a:pPr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minimizes to a great extent, the number of experiments by means of incorporating readily available fractional factorial matrices or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orthogonal arrays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Taguchi experiment can be accomplished within a limited time frame and at a reduced cost, with results comparable to that of a full factorial experiment</a:t>
            </a:r>
          </a:p>
          <a:p>
            <a:pPr>
              <a:spcAft>
                <a:spcPts val="1200"/>
              </a:spcAft>
            </a:pPr>
            <a:endParaRPr lang="en-US" sz="2000" dirty="0" smtClean="0"/>
          </a:p>
          <a:p>
            <a:pPr>
              <a:spcAft>
                <a:spcPts val="1200"/>
              </a:spcAft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6927"/>
            <a:ext cx="8610600" cy="654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55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65715"/>
              </p:ext>
            </p:extLst>
          </p:nvPr>
        </p:nvGraphicFramePr>
        <p:xfrm>
          <a:off x="952500" y="1295400"/>
          <a:ext cx="7239000" cy="30213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9363"/>
                <a:gridCol w="1809363"/>
                <a:gridCol w="1810137"/>
                <a:gridCol w="1810137"/>
              </a:tblGrid>
              <a:tr h="10645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Experimental variable and their levels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 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 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 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27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Spindle speed(rpm)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27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Feed rate(mm/rev)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27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Depth of cut(mm)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77982" y="4495800"/>
            <a:ext cx="851361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use Taguchi’s L9 array for this experimental table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835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Taguchi DOE is a Robust design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534400" cy="4525963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Robust design is an engineering methodology for obtaining product and process conditions, which are </a:t>
            </a:r>
            <a:r>
              <a:rPr lang="en-US" sz="2800" i="1" dirty="0" smtClean="0">
                <a:solidFill>
                  <a:srgbClr val="FF0000"/>
                </a:solidFill>
              </a:rPr>
              <a:t>insensitive to various noise </a:t>
            </a:r>
            <a:r>
              <a:rPr lang="en-US" sz="2800" dirty="0" smtClean="0"/>
              <a:t>to produce high-quality products with low development and manufacturing costs.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Taguchi’s parameter design is an important tool for robust design.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52400"/>
            <a:ext cx="7772400" cy="609600"/>
          </a:xfrm>
          <a:noFill/>
          <a:ln/>
        </p:spPr>
        <p:txBody>
          <a:bodyPr>
            <a:normAutofit/>
          </a:bodyPr>
          <a:lstStyle/>
          <a:p>
            <a:r>
              <a:rPr lang="en-US" sz="3200" dirty="0"/>
              <a:t>Insensitivity to Noise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762000"/>
            <a:ext cx="8001000" cy="5257800"/>
          </a:xfrm>
          <a:noFill/>
          <a:ln/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800" u="sng" dirty="0"/>
              <a:t>Noise</a:t>
            </a:r>
            <a:r>
              <a:rPr lang="en-US" sz="2800" dirty="0"/>
              <a:t> = Factors which the engineer can not or chooses not to control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Unit-to-unit</a:t>
            </a:r>
          </a:p>
          <a:p>
            <a:pPr lvl="2">
              <a:spcBef>
                <a:spcPts val="600"/>
              </a:spcBef>
            </a:pPr>
            <a:r>
              <a:rPr lang="en-US" sz="2800" dirty="0"/>
              <a:t>Manufacturing variations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Aging</a:t>
            </a:r>
          </a:p>
          <a:p>
            <a:pPr lvl="2">
              <a:spcBef>
                <a:spcPts val="600"/>
              </a:spcBef>
            </a:pPr>
            <a:r>
              <a:rPr lang="en-US" sz="2800" dirty="0"/>
              <a:t>Corrosion</a:t>
            </a:r>
          </a:p>
          <a:p>
            <a:pPr lvl="2">
              <a:spcBef>
                <a:spcPts val="600"/>
              </a:spcBef>
            </a:pPr>
            <a:r>
              <a:rPr lang="en-US" sz="2800" dirty="0"/>
              <a:t>UV degradation</a:t>
            </a:r>
          </a:p>
          <a:p>
            <a:pPr lvl="2">
              <a:spcBef>
                <a:spcPts val="600"/>
              </a:spcBef>
            </a:pPr>
            <a:r>
              <a:rPr lang="en-US" sz="2800" dirty="0"/>
              <a:t>wear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Environmental</a:t>
            </a:r>
          </a:p>
          <a:p>
            <a:pPr lvl="2">
              <a:spcBef>
                <a:spcPts val="600"/>
              </a:spcBef>
            </a:pPr>
            <a:r>
              <a:rPr lang="en-US" sz="2800" dirty="0"/>
              <a:t>human interface</a:t>
            </a:r>
          </a:p>
          <a:p>
            <a:pPr lvl="2">
              <a:spcBef>
                <a:spcPts val="600"/>
              </a:spcBef>
            </a:pPr>
            <a:r>
              <a:rPr lang="en-US" sz="2800" dirty="0"/>
              <a:t>temperature</a:t>
            </a:r>
          </a:p>
          <a:p>
            <a:pPr lvl="2">
              <a:spcBef>
                <a:spcPts val="600"/>
              </a:spcBef>
            </a:pPr>
            <a:r>
              <a:rPr lang="en-US" sz="2800" dirty="0"/>
              <a:t>humidity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Taguchi DOE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3820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Dr. Taguchi’s approach has two important areas.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First, </a:t>
            </a:r>
            <a:r>
              <a:rPr lang="en-US" sz="2800" dirty="0" smtClean="0"/>
              <a:t>he clearly defined a set of Orthogonal Arrays (OAs), each of which can be used for many experimental situations.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Second, </a:t>
            </a:r>
            <a:r>
              <a:rPr lang="en-US" sz="2800" dirty="0" smtClean="0"/>
              <a:t>he devised a standard method for analysis of the results. </a:t>
            </a:r>
          </a:p>
          <a:p>
            <a:r>
              <a:rPr lang="en-US" sz="2800" dirty="0" smtClean="0"/>
              <a:t>The combination of standard experimental design techniques and analysis methods in the Taguchi approach produces a higher degree of consistency and reproducibility of the predicted performance.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Orthogonal Arrays(OAs)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/>
              <a:t>For designing experiments, Taguchi utilized a special set of tables, called </a:t>
            </a:r>
            <a:r>
              <a:rPr lang="en-US" sz="2800" dirty="0" smtClean="0">
                <a:solidFill>
                  <a:srgbClr val="FF0000"/>
                </a:solidFill>
              </a:rPr>
              <a:t>orthogonal arrays (OAs), </a:t>
            </a:r>
            <a:r>
              <a:rPr lang="en-US" sz="2800" dirty="0" smtClean="0"/>
              <a:t>which represent the smallest fractional factorial experiments </a:t>
            </a:r>
          </a:p>
          <a:p>
            <a:pPr algn="just"/>
            <a:r>
              <a:rPr lang="en-US" sz="2800" dirty="0" smtClean="0"/>
              <a:t>The use of these arrays helps determine the least number of experiments needed for a given set of factors thus reducing the time and cost of experimentation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Types of OA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There are three types of OAs,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OAs for two-level factors,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OAs for three-level factors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OAs for four-level factors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OAs for mixed-level factors. </a:t>
            </a:r>
          </a:p>
          <a:p>
            <a:pPr>
              <a:lnSpc>
                <a:spcPct val="12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822055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Taguchi Designs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9373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Taguchi’s Design Stages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Taguchi recommends a three-stage process to achieve desirable product quality by design :</a:t>
            </a:r>
          </a:p>
          <a:p>
            <a:pPr lvl="1"/>
            <a:r>
              <a:rPr lang="en-US" sz="2400" dirty="0" smtClean="0"/>
              <a:t>System Design </a:t>
            </a:r>
          </a:p>
          <a:p>
            <a:pPr lvl="1"/>
            <a:r>
              <a:rPr lang="en-US" sz="2400" dirty="0" smtClean="0"/>
              <a:t>Parameter Design </a:t>
            </a:r>
          </a:p>
          <a:p>
            <a:pPr lvl="1"/>
            <a:r>
              <a:rPr lang="en-US" sz="2400" dirty="0" smtClean="0"/>
              <a:t>Tolerance Design.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3784" y="2209800"/>
            <a:ext cx="535021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45879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Parameter Design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8790"/>
            <a:ext cx="8991600" cy="5257797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smtClean="0"/>
              <a:t>The objective of the parameter design is to optimize the settings of the process parameter values for improving performance characteristics.</a:t>
            </a:r>
          </a:p>
          <a:p>
            <a:pPr algn="just">
              <a:lnSpc>
                <a:spcPct val="120000"/>
              </a:lnSpc>
            </a:pPr>
            <a:r>
              <a:rPr lang="en-US" sz="2800" dirty="0" smtClean="0"/>
              <a:t>Optimal process parameter values are insensitive to the variation of environmental conditions and other noise factors. </a:t>
            </a:r>
            <a:r>
              <a:rPr lang="en-US" sz="2800" b="1" dirty="0" smtClean="0">
                <a:solidFill>
                  <a:srgbClr val="FF0000"/>
                </a:solidFill>
              </a:rPr>
              <a:t>(Robust Design)</a:t>
            </a:r>
          </a:p>
          <a:p>
            <a:pPr algn="just">
              <a:lnSpc>
                <a:spcPct val="120000"/>
              </a:lnSpc>
            </a:pPr>
            <a:r>
              <a:rPr lang="en-US" sz="2800" dirty="0" smtClean="0"/>
              <a:t>Parameter design is the key step in the Taguchi method to achieving high quality without increasing cost.</a:t>
            </a:r>
          </a:p>
          <a:p>
            <a:pPr algn="just">
              <a:lnSpc>
                <a:spcPct val="120000"/>
              </a:lnSpc>
            </a:pPr>
            <a:r>
              <a:rPr lang="en-US" sz="2800" b="1" i="1" dirty="0" smtClean="0">
                <a:solidFill>
                  <a:srgbClr val="2C778C"/>
                </a:solidFill>
              </a:rPr>
              <a:t>Orthogonal arrays</a:t>
            </a:r>
            <a:r>
              <a:rPr lang="en-US" sz="2800" dirty="0" smtClean="0"/>
              <a:t>, </a:t>
            </a:r>
            <a:r>
              <a:rPr lang="en-US" sz="2800" b="1" i="1" dirty="0" smtClean="0">
                <a:solidFill>
                  <a:srgbClr val="2C778C"/>
                </a:solidFill>
              </a:rPr>
              <a:t>variance</a:t>
            </a:r>
            <a:r>
              <a:rPr lang="en-US" sz="2800" dirty="0" smtClean="0"/>
              <a:t> and </a:t>
            </a:r>
            <a:r>
              <a:rPr lang="en-US" sz="2800" b="1" i="1" dirty="0" smtClean="0">
                <a:solidFill>
                  <a:srgbClr val="2C778C"/>
                </a:solidFill>
              </a:rPr>
              <a:t>signal to noise analysis </a:t>
            </a:r>
            <a:r>
              <a:rPr lang="en-US" sz="2800" dirty="0" smtClean="0"/>
              <a:t>are the essential tools of parameter design.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28600"/>
            <a:ext cx="88392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39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"/>
            <a:ext cx="89154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16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81000"/>
            <a:ext cx="8534400" cy="64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51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04800"/>
            <a:ext cx="8458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41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76200"/>
            <a:ext cx="8534399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00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11577</TotalTime>
  <Words>493</Words>
  <Application>Microsoft Office PowerPoint</Application>
  <PresentationFormat>On-screen Show (4:3)</PresentationFormat>
  <Paragraphs>65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Taguchi Method for DOE</vt:lpstr>
      <vt:lpstr>Introduction</vt:lpstr>
      <vt:lpstr>Taguchi’s Design Stages</vt:lpstr>
      <vt:lpstr>Parameter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</vt:lpstr>
      <vt:lpstr>Taguchi DOE is a Robust design</vt:lpstr>
      <vt:lpstr>Insensitivity to Noise</vt:lpstr>
      <vt:lpstr>Taguchi DOE</vt:lpstr>
      <vt:lpstr>Orthogonal Arrays(OAs)</vt:lpstr>
      <vt:lpstr>Types of OA</vt:lpstr>
      <vt:lpstr>Taguchi Designs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Algorithms</dc:title>
  <dc:creator>admin</dc:creator>
  <cp:lastModifiedBy>PC</cp:lastModifiedBy>
  <cp:revision>1173</cp:revision>
  <dcterms:created xsi:type="dcterms:W3CDTF">2018-12-17T12:30:12Z</dcterms:created>
  <dcterms:modified xsi:type="dcterms:W3CDTF">2020-04-23T08:53:27Z</dcterms:modified>
</cp:coreProperties>
</file>