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7"/>
  </p:notesMasterIdLst>
  <p:sldIdLst>
    <p:sldId id="256" r:id="rId2"/>
    <p:sldId id="465" r:id="rId3"/>
    <p:sldId id="276" r:id="rId4"/>
    <p:sldId id="306" r:id="rId5"/>
    <p:sldId id="307" r:id="rId6"/>
    <p:sldId id="487" r:id="rId7"/>
    <p:sldId id="277" r:id="rId8"/>
    <p:sldId id="472" r:id="rId9"/>
    <p:sldId id="473" r:id="rId10"/>
    <p:sldId id="474" r:id="rId11"/>
    <p:sldId id="475" r:id="rId12"/>
    <p:sldId id="476" r:id="rId13"/>
    <p:sldId id="477" r:id="rId14"/>
    <p:sldId id="478" r:id="rId15"/>
    <p:sldId id="479" r:id="rId16"/>
    <p:sldId id="480" r:id="rId17"/>
    <p:sldId id="482" r:id="rId18"/>
    <p:sldId id="483" r:id="rId19"/>
    <p:sldId id="484" r:id="rId20"/>
    <p:sldId id="485" r:id="rId21"/>
    <p:sldId id="308" r:id="rId22"/>
    <p:sldId id="309" r:id="rId23"/>
    <p:sldId id="310" r:id="rId24"/>
    <p:sldId id="311" r:id="rId25"/>
    <p:sldId id="313" r:id="rId26"/>
    <p:sldId id="457" r:id="rId27"/>
    <p:sldId id="458" r:id="rId28"/>
    <p:sldId id="459" r:id="rId29"/>
    <p:sldId id="460" r:id="rId30"/>
    <p:sldId id="461" r:id="rId31"/>
    <p:sldId id="488" r:id="rId32"/>
    <p:sldId id="489" r:id="rId33"/>
    <p:sldId id="462" r:id="rId34"/>
    <p:sldId id="490" r:id="rId35"/>
    <p:sldId id="491" r:id="rId36"/>
    <p:sldId id="492" r:id="rId37"/>
    <p:sldId id="493" r:id="rId38"/>
    <p:sldId id="494" r:id="rId39"/>
    <p:sldId id="495" r:id="rId40"/>
    <p:sldId id="496" r:id="rId41"/>
    <p:sldId id="497" r:id="rId42"/>
    <p:sldId id="498" r:id="rId43"/>
    <p:sldId id="499" r:id="rId44"/>
    <p:sldId id="500" r:id="rId45"/>
    <p:sldId id="341" r:id="rId46"/>
    <p:sldId id="318" r:id="rId47"/>
    <p:sldId id="342" r:id="rId48"/>
    <p:sldId id="319" r:id="rId49"/>
    <p:sldId id="320" r:id="rId50"/>
    <p:sldId id="323" r:id="rId51"/>
    <p:sldId id="324" r:id="rId52"/>
    <p:sldId id="325" r:id="rId53"/>
    <p:sldId id="326" r:id="rId54"/>
    <p:sldId id="327" r:id="rId55"/>
    <p:sldId id="328" r:id="rId56"/>
    <p:sldId id="501" r:id="rId57"/>
    <p:sldId id="316" r:id="rId58"/>
    <p:sldId id="445" r:id="rId59"/>
    <p:sldId id="446" r:id="rId60"/>
    <p:sldId id="447" r:id="rId61"/>
    <p:sldId id="448" r:id="rId62"/>
    <p:sldId id="502" r:id="rId63"/>
    <p:sldId id="359" r:id="rId64"/>
    <p:sldId id="360" r:id="rId65"/>
    <p:sldId id="361" r:id="rId66"/>
    <p:sldId id="362" r:id="rId67"/>
    <p:sldId id="346" r:id="rId68"/>
    <p:sldId id="347" r:id="rId69"/>
    <p:sldId id="348" r:id="rId70"/>
    <p:sldId id="349" r:id="rId71"/>
    <p:sldId id="350" r:id="rId72"/>
    <p:sldId id="351" r:id="rId73"/>
    <p:sldId id="352" r:id="rId74"/>
    <p:sldId id="363" r:id="rId75"/>
    <p:sldId id="368" r:id="rId76"/>
    <p:sldId id="369" r:id="rId77"/>
    <p:sldId id="370" r:id="rId78"/>
    <p:sldId id="371" r:id="rId79"/>
    <p:sldId id="372" r:id="rId80"/>
    <p:sldId id="373" r:id="rId81"/>
    <p:sldId id="374" r:id="rId82"/>
    <p:sldId id="375" r:id="rId83"/>
    <p:sldId id="385" r:id="rId84"/>
    <p:sldId id="386" r:id="rId85"/>
    <p:sldId id="387" r:id="rId86"/>
    <p:sldId id="388" r:id="rId87"/>
    <p:sldId id="314" r:id="rId88"/>
    <p:sldId id="391" r:id="rId89"/>
    <p:sldId id="394" r:id="rId90"/>
    <p:sldId id="395" r:id="rId91"/>
    <p:sldId id="396" r:id="rId92"/>
    <p:sldId id="397" r:id="rId93"/>
    <p:sldId id="399" r:id="rId94"/>
    <p:sldId id="400" r:id="rId95"/>
    <p:sldId id="401" r:id="rId96"/>
    <p:sldId id="402" r:id="rId97"/>
    <p:sldId id="403" r:id="rId98"/>
    <p:sldId id="404" r:id="rId99"/>
    <p:sldId id="405" r:id="rId100"/>
    <p:sldId id="418" r:id="rId101"/>
    <p:sldId id="419" r:id="rId102"/>
    <p:sldId id="420" r:id="rId103"/>
    <p:sldId id="504" r:id="rId104"/>
    <p:sldId id="505" r:id="rId105"/>
    <p:sldId id="294" r:id="rId106"/>
    <p:sldId id="295" r:id="rId107"/>
    <p:sldId id="296" r:id="rId108"/>
    <p:sldId id="297" r:id="rId109"/>
    <p:sldId id="298" r:id="rId110"/>
    <p:sldId id="451" r:id="rId111"/>
    <p:sldId id="452" r:id="rId112"/>
    <p:sldId id="453" r:id="rId113"/>
    <p:sldId id="421" r:id="rId114"/>
    <p:sldId id="422" r:id="rId115"/>
    <p:sldId id="443" r:id="rId116"/>
    <p:sldId id="444" r:id="rId117"/>
    <p:sldId id="424" r:id="rId118"/>
    <p:sldId id="425" r:id="rId119"/>
    <p:sldId id="426" r:id="rId120"/>
    <p:sldId id="427" r:id="rId121"/>
    <p:sldId id="428" r:id="rId122"/>
    <p:sldId id="429" r:id="rId123"/>
    <p:sldId id="430" r:id="rId124"/>
    <p:sldId id="431" r:id="rId125"/>
    <p:sldId id="432" r:id="rId126"/>
    <p:sldId id="433" r:id="rId127"/>
    <p:sldId id="434" r:id="rId128"/>
    <p:sldId id="435" r:id="rId129"/>
    <p:sldId id="436" r:id="rId130"/>
    <p:sldId id="437" r:id="rId131"/>
    <p:sldId id="438" r:id="rId132"/>
    <p:sldId id="439" r:id="rId133"/>
    <p:sldId id="440" r:id="rId134"/>
    <p:sldId id="442" r:id="rId135"/>
    <p:sldId id="506" r:id="rId1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BABA8F-99AA-44A3-B45E-F8027CCEEFBC}" type="datetimeFigureOut">
              <a:rPr lang="en-US" smtClean="0"/>
              <a:pPr/>
              <a:t>4/30/2020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892791-2F3D-4279-BB74-773DEB9D04BC}" type="slidenum">
              <a:rPr lang="en-US" smtClean="0"/>
              <a:pPr/>
              <a:t>‹#›</a:t>
            </a:fld>
            <a:endParaRPr lang="en-US"/>
          </a:p>
        </p:txBody>
      </p:sp>
    </p:spTree>
    <p:extLst>
      <p:ext uri="{BB962C8B-B14F-4D97-AF65-F5344CB8AC3E}">
        <p14:creationId xmlns:p14="http://schemas.microsoft.com/office/powerpoint/2010/main" val="2564236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21E913-8D1C-428D-B5CD-85745C5270E8}" type="slidenum">
              <a:rPr lang="en-US" smtClean="0"/>
              <a:pPr/>
              <a:t>78</a:t>
            </a:fld>
            <a:endParaRPr lang="en-US"/>
          </a:p>
        </p:txBody>
      </p:sp>
    </p:spTree>
    <p:extLst>
      <p:ext uri="{BB962C8B-B14F-4D97-AF65-F5344CB8AC3E}">
        <p14:creationId xmlns:p14="http://schemas.microsoft.com/office/powerpoint/2010/main" val="433419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21E913-8D1C-428D-B5CD-85745C5270E8}" type="slidenum">
              <a:rPr lang="en-US" smtClean="0"/>
              <a:pPr/>
              <a:t>80</a:t>
            </a:fld>
            <a:endParaRPr lang="en-US"/>
          </a:p>
        </p:txBody>
      </p:sp>
    </p:spTree>
    <p:extLst>
      <p:ext uri="{BB962C8B-B14F-4D97-AF65-F5344CB8AC3E}">
        <p14:creationId xmlns:p14="http://schemas.microsoft.com/office/powerpoint/2010/main" val="1010814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18DAC8-8719-47AB-830B-02A1EBA15781}"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03924-18FD-483C-8C53-E08F643481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8DAC8-8719-47AB-830B-02A1EBA15781}"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03924-18FD-483C-8C53-E08F643481F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8DAC8-8719-47AB-830B-02A1EBA15781}"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03924-18FD-483C-8C53-E08F643481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18DAC8-8719-47AB-830B-02A1EBA15781}"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03924-18FD-483C-8C53-E08F643481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18DAC8-8719-47AB-830B-02A1EBA15781}" type="datetimeFigureOut">
              <a:rPr lang="en-US" smtClean="0"/>
              <a:pPr/>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803924-18FD-483C-8C53-E08F643481F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18DAC8-8719-47AB-830B-02A1EBA15781}"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03924-18FD-483C-8C53-E08F643481F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18DAC8-8719-47AB-830B-02A1EBA15781}" type="datetimeFigureOut">
              <a:rPr lang="en-US" smtClean="0"/>
              <a:pPr/>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803924-18FD-483C-8C53-E08F643481F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18DAC8-8719-47AB-830B-02A1EBA15781}" type="datetimeFigureOut">
              <a:rPr lang="en-US" smtClean="0"/>
              <a:pPr/>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803924-18FD-483C-8C53-E08F643481F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18DAC8-8719-47AB-830B-02A1EBA15781}" type="datetimeFigureOut">
              <a:rPr lang="en-US" smtClean="0"/>
              <a:pPr/>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803924-18FD-483C-8C53-E08F643481F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8DAC8-8719-47AB-830B-02A1EBA15781}"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03924-18FD-483C-8C53-E08F643481F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8DAC8-8719-47AB-830B-02A1EBA15781}" type="datetimeFigureOut">
              <a:rPr lang="en-US" smtClean="0"/>
              <a:pPr/>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803924-18FD-483C-8C53-E08F643481F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18DAC8-8719-47AB-830B-02A1EBA15781}" type="datetimeFigureOut">
              <a:rPr lang="en-US" smtClean="0"/>
              <a:pPr/>
              <a:t>4/30/2020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803924-18FD-483C-8C53-E08F643481F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hyperlink" Target="http://yourbac.weebly.com/uploads/8/0/3/1/8031931/critical_approaches.pdf" TargetMode="External"/><Relationship Id="rId2" Type="http://schemas.openxmlformats.org/officeDocument/2006/relationships/hyperlink" Target="http://home.olemiss.edu/~egjbp/spring97/litcrit.html" TargetMode="Externa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s://filmstudies2270.wordpress.com/genre-theory/"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Film Theory and Criticism</a:t>
            </a:r>
            <a:endParaRPr lang="en-US" dirty="0"/>
          </a:p>
        </p:txBody>
      </p:sp>
      <p:sp>
        <p:nvSpPr>
          <p:cNvPr id="3" name="Subtitle 2"/>
          <p:cNvSpPr>
            <a:spLocks noGrp="1"/>
          </p:cNvSpPr>
          <p:nvPr>
            <p:ph type="subTitle" idx="1"/>
          </p:nvPr>
        </p:nvSpPr>
        <p:spPr/>
        <p:txBody>
          <a:bodyPr/>
          <a:lstStyle/>
          <a:p>
            <a:endParaRPr lang="en-US" dirty="0" smtClean="0"/>
          </a:p>
          <a:p>
            <a:r>
              <a:rPr lang="en-US" dirty="0" err="1" smtClean="0"/>
              <a:t>FiTv</a:t>
            </a:r>
            <a:r>
              <a:rPr lang="en-US" dirty="0" smtClean="0"/>
              <a:t> 4224 </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algn="just"/>
            <a:r>
              <a:rPr lang="en-US" dirty="0" smtClean="0"/>
              <a:t>Beauty is rather a measure of affect, a measure of emotion. In the context of art, beauty is the gauge of successful communication between participants – the conveyance of a concept between the artist and the perceiver.</a:t>
            </a:r>
          </a:p>
          <a:p>
            <a:pPr algn="just"/>
            <a:r>
              <a:rPr lang="en-US" dirty="0" smtClean="0"/>
              <a:t>An "ideal beauty" is an entity which is admired, or possesses features widely attributed to beauty in a particular culture, for perfection. Ugliness is the opposite of beauty.</a:t>
            </a:r>
            <a:endParaRPr 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Hollywood Updated</a:t>
            </a:r>
            <a:endParaRPr lang="en-US" dirty="0"/>
          </a:p>
        </p:txBody>
      </p:sp>
      <p:sp>
        <p:nvSpPr>
          <p:cNvPr id="3" name="Content Placeholder 2"/>
          <p:cNvSpPr>
            <a:spLocks noGrp="1"/>
          </p:cNvSpPr>
          <p:nvPr>
            <p:ph idx="1"/>
          </p:nvPr>
        </p:nvSpPr>
        <p:spPr>
          <a:xfrm>
            <a:off x="457200" y="990600"/>
            <a:ext cx="8229600" cy="5135563"/>
          </a:xfrm>
        </p:spPr>
        <p:txBody>
          <a:bodyPr/>
          <a:lstStyle/>
          <a:p>
            <a:r>
              <a:rPr lang="en-US" dirty="0" smtClean="0"/>
              <a:t>Directors often cultivated a style that recognizably borrows from the masters. </a:t>
            </a:r>
          </a:p>
          <a:p>
            <a:r>
              <a:rPr lang="en-US" dirty="0" smtClean="0"/>
              <a:t>Wide angle lens compositions</a:t>
            </a:r>
          </a:p>
          <a:p>
            <a:r>
              <a:rPr lang="en-US" dirty="0" smtClean="0"/>
              <a:t>Their style became a synthesis of techniques derived from many years</a:t>
            </a:r>
          </a:p>
          <a:p>
            <a:r>
              <a:rPr lang="en-US" dirty="0" smtClean="0"/>
              <a:t>Several films of the New Hollywood revisited traditional genres.</a:t>
            </a:r>
            <a:endParaRPr lang="en-US" dirty="0"/>
          </a:p>
        </p:txBody>
      </p:sp>
    </p:spTree>
    <p:extLst>
      <p:ext uri="{BB962C8B-B14F-4D97-AF65-F5344CB8AC3E}">
        <p14:creationId xmlns:p14="http://schemas.microsoft.com/office/powerpoint/2010/main" val="282956415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algn="l"/>
            <a:r>
              <a:rPr lang="en-US" sz="3600" dirty="0" smtClean="0"/>
              <a:t>The 1970s Big Three</a:t>
            </a:r>
            <a:endParaRPr lang="en-US" sz="3600" dirty="0"/>
          </a:p>
        </p:txBody>
      </p:sp>
      <p:sp>
        <p:nvSpPr>
          <p:cNvPr id="3" name="Content Placeholder 2"/>
          <p:cNvSpPr>
            <a:spLocks noGrp="1"/>
          </p:cNvSpPr>
          <p:nvPr>
            <p:ph idx="1"/>
          </p:nvPr>
        </p:nvSpPr>
        <p:spPr>
          <a:xfrm>
            <a:off x="457200" y="914400"/>
            <a:ext cx="8229600" cy="5211763"/>
          </a:xfrm>
        </p:spPr>
        <p:txBody>
          <a:bodyPr/>
          <a:lstStyle/>
          <a:p>
            <a:r>
              <a:rPr lang="en-US" sz="2400" dirty="0" smtClean="0"/>
              <a:t>The 1970s resurgence catapulted several filmmakers to fame, with three becoming major Producer – Directors.</a:t>
            </a:r>
          </a:p>
          <a:p>
            <a:pPr marL="0" indent="0">
              <a:buNone/>
            </a:pPr>
            <a:endParaRPr lang="en-US" dirty="0"/>
          </a:p>
        </p:txBody>
      </p:sp>
      <p:pic>
        <p:nvPicPr>
          <p:cNvPr id="1026" name="Picture 2" descr="C:\Users\Esayas\Desktop\Film Histoy\Posters\20181230_11400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965" y="1828800"/>
            <a:ext cx="2171435" cy="215490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sayas\Desktop\Film Histoy\Posters\20181230_11391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964" y="3983707"/>
            <a:ext cx="2171436" cy="23408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Esayas\Desktop\Film Histoy\Posters\20181230_11395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1828800"/>
            <a:ext cx="1905000" cy="2154907"/>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Esayas\Desktop\Film Histoy\Posters\20181230_11385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4002757"/>
            <a:ext cx="1905000" cy="232184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Esayas\Desktop\Film Histoy\Posters\20181230_11393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4099" y="1828800"/>
            <a:ext cx="2238375" cy="217395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Esayas\Desktop\Film Histoy\Posters\20181230_11383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34099" y="3983707"/>
            <a:ext cx="2238375" cy="2340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37428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Independents</a:t>
            </a:r>
            <a:endParaRPr lang="en-US" dirty="0"/>
          </a:p>
        </p:txBody>
      </p:sp>
      <p:sp>
        <p:nvSpPr>
          <p:cNvPr id="3" name="Content Placeholder 2"/>
          <p:cNvSpPr>
            <a:spLocks noGrp="1"/>
          </p:cNvSpPr>
          <p:nvPr>
            <p:ph idx="1"/>
          </p:nvPr>
        </p:nvSpPr>
        <p:spPr>
          <a:xfrm>
            <a:off x="457200" y="1066800"/>
            <a:ext cx="8229600" cy="5059363"/>
          </a:xfrm>
        </p:spPr>
        <p:txBody>
          <a:bodyPr>
            <a:normAutofit fontScale="92500" lnSpcReduction="20000"/>
          </a:bodyPr>
          <a:lstStyle/>
          <a:p>
            <a:r>
              <a:rPr lang="en-US" dirty="0" smtClean="0"/>
              <a:t>Allied Artists, American International Pictures</a:t>
            </a:r>
          </a:p>
          <a:p>
            <a:r>
              <a:rPr lang="en-US" dirty="0" smtClean="0"/>
              <a:t>Relaxing of production codes</a:t>
            </a:r>
          </a:p>
          <a:p>
            <a:r>
              <a:rPr lang="en-US" dirty="0" smtClean="0"/>
              <a:t>Decline of majors </a:t>
            </a:r>
          </a:p>
          <a:p>
            <a:r>
              <a:rPr lang="en-US" dirty="0" smtClean="0"/>
              <a:t>1970s Independents proved a robust alternative to the majors. </a:t>
            </a:r>
          </a:p>
          <a:p>
            <a:r>
              <a:rPr lang="en-US" dirty="0" smtClean="0"/>
              <a:t>Majors responded by absorbing the sensational elements that had given independent films their edge</a:t>
            </a:r>
          </a:p>
          <a:p>
            <a:r>
              <a:rPr lang="en-US" dirty="0" smtClean="0"/>
              <a:t>New york 0ff-Hollywood tendency</a:t>
            </a:r>
          </a:p>
          <a:p>
            <a:r>
              <a:rPr lang="en-US" dirty="0" smtClean="0"/>
              <a:t>The independent impulse spread to regional filmmakers</a:t>
            </a:r>
            <a:endParaRPr lang="en-US" dirty="0"/>
          </a:p>
        </p:txBody>
      </p:sp>
    </p:spTree>
    <p:extLst>
      <p:ext uri="{BB962C8B-B14F-4D97-AF65-F5344CB8AC3E}">
        <p14:creationId xmlns:p14="http://schemas.microsoft.com/office/powerpoint/2010/main" val="322508732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Narrative structure</a:t>
            </a:r>
            <a:endParaRPr lang="en-US" dirty="0"/>
          </a:p>
        </p:txBody>
      </p:sp>
      <p:sp>
        <p:nvSpPr>
          <p:cNvPr id="3" name="Content Placeholder 2"/>
          <p:cNvSpPr>
            <a:spLocks noGrp="1"/>
          </p:cNvSpPr>
          <p:nvPr>
            <p:ph idx="1"/>
          </p:nvPr>
        </p:nvSpPr>
        <p:spPr/>
        <p:txBody>
          <a:bodyPr/>
          <a:lstStyle/>
          <a:p>
            <a:r>
              <a:rPr lang="en-US" dirty="0" smtClean="0"/>
              <a:t>Narrative structure is about story and plot: the content of a story and the form used to tell the story. Story refers to the dramatic action as it might be described in chronological order. Plot refers to how the story is told. Story is about trying to determine the key conflicts, main characters, setting and events. Plot is about how, and at what stages, the key conflicts are set up and resolved.</a:t>
            </a:r>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The setup (act one) is where all of the main characters and their basic situations are introduced, and contains the primary level of characterization (exploring the character's backgrounds and personalities). A problem is also introduced, which is what drives the story forward.</a:t>
            </a:r>
          </a:p>
          <a:p>
            <a:r>
              <a:rPr lang="en-US" dirty="0" smtClean="0"/>
              <a:t>The second act, the conflict, is the bulk of the story, and begins when the inciting incident (or catalyst) sets things into motion. This is the part of the story where the characters go through major changes in their lives as a result of what is happening; this can be referred to as the character arc, or character development.</a:t>
            </a:r>
          </a:p>
          <a:p>
            <a:r>
              <a:rPr lang="en-US" dirty="0" smtClean="0"/>
              <a:t>The third act, or resolution, is when the problem in the story boils over, forcing the characters to confront it, allowing all the elements of the story to come together and inevitably leading to the ending.</a:t>
            </a:r>
          </a:p>
          <a:p>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dirty="0" smtClean="0"/>
              <a:t>Film</a:t>
            </a:r>
          </a:p>
          <a:p>
            <a:r>
              <a:rPr lang="en-US" dirty="0" smtClean="0"/>
              <a:t>Story Structure</a:t>
            </a:r>
          </a:p>
          <a:p>
            <a:r>
              <a:rPr lang="en-US" dirty="0" smtClean="0"/>
              <a:t>Visual Structure</a:t>
            </a:r>
          </a:p>
          <a:p>
            <a:r>
              <a:rPr lang="en-US" dirty="0" smtClean="0"/>
              <a:t>Sound Structure</a:t>
            </a:r>
          </a:p>
          <a:p>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314450" y="1066800"/>
            <a:ext cx="8058150" cy="4114800"/>
          </a:xfrm>
        </p:spPr>
        <p:txBody>
          <a:bodyPr>
            <a:normAutofit/>
          </a:bodyPr>
          <a:lstStyle/>
          <a:p>
            <a:pPr algn="ctr">
              <a:buFont typeface="Arial" charset="0"/>
              <a:buNone/>
            </a:pPr>
            <a:r>
              <a:rPr lang="en-US" sz="4000" dirty="0" smtClean="0">
                <a:solidFill>
                  <a:srgbClr val="002060"/>
                </a:solidFill>
              </a:rPr>
              <a:t>                 </a:t>
            </a:r>
          </a:p>
          <a:p>
            <a:pPr marL="0" indent="0">
              <a:buNone/>
            </a:pPr>
            <a:r>
              <a:rPr lang="en-US" sz="4000" b="1" dirty="0" smtClean="0">
                <a:solidFill>
                  <a:srgbClr val="002060"/>
                </a:solidFill>
                <a:latin typeface="Century Gothic" panose="020B0502020202020204" pitchFamily="34" charset="0"/>
              </a:rPr>
              <a:t>STORY STRUCTURE</a:t>
            </a:r>
            <a:endParaRPr lang="en-US" sz="4000" dirty="0" smtClean="0">
              <a:solidFill>
                <a:srgbClr val="002060"/>
              </a:solidFill>
              <a:latin typeface="Century Gothic" panose="020B0502020202020204" pitchFamily="34" charset="0"/>
            </a:endParaRPr>
          </a:p>
          <a:p>
            <a:pPr lvl="2">
              <a:buFont typeface="Wingdings" panose="05000000000000000000" pitchFamily="2" charset="2"/>
              <a:buChar char="§"/>
            </a:pPr>
            <a:r>
              <a:rPr lang="en-US" sz="3600" dirty="0" smtClean="0">
                <a:solidFill>
                  <a:srgbClr val="C00000"/>
                </a:solidFill>
                <a:latin typeface="Century Gothic" panose="020B0502020202020204" pitchFamily="34" charset="0"/>
              </a:rPr>
              <a:t>Log line</a:t>
            </a:r>
          </a:p>
          <a:p>
            <a:pPr lvl="2">
              <a:buFont typeface="Wingdings" panose="05000000000000000000" pitchFamily="2" charset="2"/>
              <a:buChar char="§"/>
            </a:pPr>
            <a:r>
              <a:rPr lang="en-US" sz="3600" dirty="0" smtClean="0">
                <a:solidFill>
                  <a:srgbClr val="C00000"/>
                </a:solidFill>
                <a:latin typeface="Century Gothic" panose="020B0502020202020204" pitchFamily="34" charset="0"/>
              </a:rPr>
              <a:t>Synopses</a:t>
            </a:r>
          </a:p>
          <a:p>
            <a:pPr lvl="2">
              <a:buFont typeface="Wingdings" panose="05000000000000000000" pitchFamily="2" charset="2"/>
              <a:buChar char="§"/>
            </a:pPr>
            <a:r>
              <a:rPr lang="en-US" sz="3600" dirty="0" smtClean="0">
                <a:solidFill>
                  <a:srgbClr val="C00000"/>
                </a:solidFill>
                <a:latin typeface="Century Gothic" panose="020B0502020202020204" pitchFamily="34" charset="0"/>
              </a:rPr>
              <a:t>Characters/Arc</a:t>
            </a:r>
          </a:p>
          <a:p>
            <a:pPr lvl="2">
              <a:buFont typeface="Wingdings" panose="05000000000000000000" pitchFamily="2" charset="2"/>
              <a:buChar char="§"/>
            </a:pPr>
            <a:r>
              <a:rPr lang="en-US" sz="3600" dirty="0" smtClean="0">
                <a:solidFill>
                  <a:srgbClr val="C00000"/>
                </a:solidFill>
                <a:latin typeface="Century Gothic" panose="020B0502020202020204" pitchFamily="34" charset="0"/>
              </a:rPr>
              <a:t>Act structure</a:t>
            </a:r>
          </a:p>
        </p:txBody>
      </p:sp>
    </p:spTree>
    <p:extLst>
      <p:ext uri="{BB962C8B-B14F-4D97-AF65-F5344CB8AC3E}">
        <p14:creationId xmlns:p14="http://schemas.microsoft.com/office/powerpoint/2010/main" val="31836404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Visual Structure</a:t>
            </a:r>
            <a:endParaRPr lang="en-US" dirty="0">
              <a:solidFill>
                <a:srgbClr val="FFC000"/>
              </a:solidFill>
            </a:endParaRPr>
          </a:p>
        </p:txBody>
      </p:sp>
      <p:sp>
        <p:nvSpPr>
          <p:cNvPr id="3" name="Content Placeholder 2"/>
          <p:cNvSpPr>
            <a:spLocks noGrp="1"/>
          </p:cNvSpPr>
          <p:nvPr>
            <p:ph idx="1"/>
          </p:nvPr>
        </p:nvSpPr>
        <p:spPr/>
        <p:txBody>
          <a:bodyPr>
            <a:normAutofit lnSpcReduction="10000"/>
          </a:bodyPr>
          <a:lstStyle/>
          <a:p>
            <a:pPr>
              <a:buNone/>
            </a:pPr>
            <a:r>
              <a:rPr lang="en-US" b="1" dirty="0" smtClean="0"/>
              <a:t>    Visual Elements</a:t>
            </a:r>
          </a:p>
          <a:p>
            <a:pPr>
              <a:buFont typeface="Wingdings" pitchFamily="2" charset="2"/>
              <a:buChar char="ü"/>
            </a:pPr>
            <a:r>
              <a:rPr lang="en-US" dirty="0" smtClean="0"/>
              <a:t>Space, </a:t>
            </a:r>
          </a:p>
          <a:p>
            <a:pPr>
              <a:buFont typeface="Wingdings" pitchFamily="2" charset="2"/>
              <a:buChar char="ü"/>
            </a:pPr>
            <a:r>
              <a:rPr lang="en-US" dirty="0" smtClean="0"/>
              <a:t>line, </a:t>
            </a:r>
          </a:p>
          <a:p>
            <a:pPr>
              <a:buFont typeface="Wingdings" pitchFamily="2" charset="2"/>
              <a:buChar char="ü"/>
            </a:pPr>
            <a:r>
              <a:rPr lang="en-US" dirty="0" smtClean="0"/>
              <a:t>shape, </a:t>
            </a:r>
          </a:p>
          <a:p>
            <a:pPr>
              <a:buFont typeface="Wingdings" pitchFamily="2" charset="2"/>
              <a:buChar char="ü"/>
            </a:pPr>
            <a:r>
              <a:rPr lang="en-US" dirty="0" smtClean="0">
                <a:solidFill>
                  <a:srgbClr val="FF0000"/>
                </a:solidFill>
              </a:rPr>
              <a:t>color</a:t>
            </a:r>
            <a:r>
              <a:rPr lang="en-US" dirty="0" smtClean="0"/>
              <a:t>, </a:t>
            </a:r>
          </a:p>
          <a:p>
            <a:pPr>
              <a:buFont typeface="Wingdings" pitchFamily="2" charset="2"/>
              <a:buChar char="ü"/>
            </a:pPr>
            <a:r>
              <a:rPr lang="en-US" dirty="0" smtClean="0"/>
              <a:t>tone,</a:t>
            </a:r>
          </a:p>
          <a:p>
            <a:pPr>
              <a:buFont typeface="Wingdings" pitchFamily="2" charset="2"/>
              <a:buChar char="ü"/>
            </a:pPr>
            <a:r>
              <a:rPr lang="en-US" dirty="0" smtClean="0"/>
              <a:t>movement and </a:t>
            </a:r>
          </a:p>
          <a:p>
            <a:pPr>
              <a:buFont typeface="Wingdings" pitchFamily="2" charset="2"/>
              <a:buChar char="ü"/>
            </a:pPr>
            <a:r>
              <a:rPr lang="en-US" dirty="0" smtClean="0"/>
              <a:t>rhythm</a:t>
            </a:r>
          </a:p>
          <a:p>
            <a:pPr>
              <a:buNone/>
            </a:pPr>
            <a:endParaRPr lang="en-US" dirty="0"/>
          </a:p>
        </p:txBody>
      </p:sp>
    </p:spTree>
    <p:extLst>
      <p:ext uri="{BB962C8B-B14F-4D97-AF65-F5344CB8AC3E}">
        <p14:creationId xmlns:p14="http://schemas.microsoft.com/office/powerpoint/2010/main" val="199399875"/>
      </p:ext>
    </p:extLst>
  </p:cSld>
  <p:clrMapOvr>
    <a:masterClrMapping/>
  </p:clrMapOvr>
  <mc:AlternateContent xmlns:mc="http://schemas.openxmlformats.org/markup-compatibility/2006" xmlns:p14="http://schemas.microsoft.com/office/powerpoint/2010/main">
    <mc:Choice Requires="p14">
      <p:transition spd="slow" p14:dur="4000" advTm="508">
        <p14:vortex dir="r"/>
      </p:transition>
    </mc:Choice>
    <mc:Fallback xmlns="">
      <p:transition spd="slow" advTm="508">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srcRect/>
          <a:stretch>
            <a:fillRect/>
          </a:stretch>
        </p:blipFill>
        <p:spPr bwMode="auto">
          <a:xfrm>
            <a:off x="0" y="0"/>
            <a:ext cx="9144000" cy="297180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0" y="2971800"/>
            <a:ext cx="9144000" cy="3733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8" y="838200"/>
            <a:ext cx="8229600" cy="1143000"/>
          </a:xfrm>
        </p:spPr>
        <p:txBody>
          <a:bodyPr>
            <a:normAutofit/>
          </a:bodyPr>
          <a:lstStyle/>
          <a:p>
            <a:pPr>
              <a:defRPr/>
            </a:pPr>
            <a:r>
              <a:rPr lang="en-US" sz="3600" dirty="0" smtClean="0">
                <a:solidFill>
                  <a:srgbClr val="C00000"/>
                </a:solidFill>
                <a:latin typeface="Century Gothic" panose="020B0502020202020204" pitchFamily="34" charset="0"/>
              </a:rPr>
              <a:t> </a:t>
            </a:r>
            <a:r>
              <a:rPr lang="en-US" sz="5400" dirty="0">
                <a:solidFill>
                  <a:srgbClr val="C00000"/>
                </a:solidFill>
                <a:latin typeface="Century Gothic" panose="020B0502020202020204" pitchFamily="34" charset="0"/>
              </a:rPr>
              <a:t>Sound structure</a:t>
            </a:r>
          </a:p>
        </p:txBody>
      </p:sp>
      <p:sp>
        <p:nvSpPr>
          <p:cNvPr id="53251" name="Content Placeholder 2"/>
          <p:cNvSpPr>
            <a:spLocks noGrp="1"/>
          </p:cNvSpPr>
          <p:nvPr>
            <p:ph idx="1"/>
          </p:nvPr>
        </p:nvSpPr>
        <p:spPr>
          <a:xfrm>
            <a:off x="571500" y="2590801"/>
            <a:ext cx="8229600" cy="2667000"/>
          </a:xfrm>
        </p:spPr>
        <p:txBody>
          <a:bodyPr/>
          <a:lstStyle/>
          <a:p>
            <a:r>
              <a:rPr lang="en-US" b="1" dirty="0">
                <a:solidFill>
                  <a:srgbClr val="0070C0"/>
                </a:solidFill>
              </a:rPr>
              <a:t>ሙዚቃ (Music)</a:t>
            </a:r>
          </a:p>
          <a:p>
            <a:r>
              <a:rPr lang="en-US" b="1" dirty="0" err="1">
                <a:solidFill>
                  <a:srgbClr val="0070C0"/>
                </a:solidFill>
              </a:rPr>
              <a:t>ቃለ</a:t>
            </a:r>
            <a:r>
              <a:rPr lang="en-US" b="1" dirty="0">
                <a:solidFill>
                  <a:srgbClr val="0070C0"/>
                </a:solidFill>
              </a:rPr>
              <a:t> </a:t>
            </a:r>
            <a:r>
              <a:rPr lang="en-US" b="1" dirty="0" err="1">
                <a:solidFill>
                  <a:srgbClr val="0070C0"/>
                </a:solidFill>
              </a:rPr>
              <a:t>ፊልም</a:t>
            </a:r>
            <a:r>
              <a:rPr lang="en-US" b="1" dirty="0">
                <a:solidFill>
                  <a:srgbClr val="0070C0"/>
                </a:solidFill>
              </a:rPr>
              <a:t> (Dialogue)</a:t>
            </a:r>
          </a:p>
          <a:p>
            <a:r>
              <a:rPr lang="en-US" b="1" dirty="0" err="1">
                <a:solidFill>
                  <a:srgbClr val="0070C0"/>
                </a:solidFill>
              </a:rPr>
              <a:t>ፎሊ</a:t>
            </a:r>
            <a:r>
              <a:rPr lang="en-US" b="1" dirty="0">
                <a:solidFill>
                  <a:srgbClr val="0070C0"/>
                </a:solidFill>
              </a:rPr>
              <a:t> (Foley)</a:t>
            </a:r>
          </a:p>
          <a:p>
            <a:r>
              <a:rPr lang="en-US" b="1" dirty="0" err="1">
                <a:solidFill>
                  <a:srgbClr val="0070C0"/>
                </a:solidFill>
              </a:rPr>
              <a:t>የድምፅ</a:t>
            </a:r>
            <a:r>
              <a:rPr lang="en-US" b="1" dirty="0">
                <a:solidFill>
                  <a:srgbClr val="0070C0"/>
                </a:solidFill>
              </a:rPr>
              <a:t> </a:t>
            </a:r>
            <a:r>
              <a:rPr lang="en-US" b="1" dirty="0" err="1">
                <a:solidFill>
                  <a:srgbClr val="0070C0"/>
                </a:solidFill>
              </a:rPr>
              <a:t>ግብዓቶች</a:t>
            </a:r>
            <a:r>
              <a:rPr lang="en-US" b="1" dirty="0">
                <a:solidFill>
                  <a:srgbClr val="0070C0"/>
                </a:solidFill>
              </a:rPr>
              <a:t> (Sound effects(SFX))</a:t>
            </a:r>
          </a:p>
          <a:p>
            <a:pPr>
              <a:buFont typeface="Arial" charset="0"/>
              <a:buNone/>
            </a:pPr>
            <a:endParaRPr lang="en-US" dirty="0" smtClean="0"/>
          </a:p>
        </p:txBody>
      </p:sp>
    </p:spTree>
    <p:extLst>
      <p:ext uri="{BB962C8B-B14F-4D97-AF65-F5344CB8AC3E}">
        <p14:creationId xmlns:p14="http://schemas.microsoft.com/office/powerpoint/2010/main" val="24579545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r>
              <a:rPr lang="en-US" dirty="0" smtClean="0"/>
              <a:t>The experience of "beauty" often involves an interpretation of some entity as being in balance and harmony with nature, which may lead to feelings of attraction and emotional well-being.</a:t>
            </a:r>
          </a:p>
          <a:p>
            <a:pPr algn="just"/>
            <a:r>
              <a:rPr lang="en-US" dirty="0" smtClean="0"/>
              <a:t>45% male are unhappy with their bodies.</a:t>
            </a:r>
          </a:p>
          <a:p>
            <a:pPr algn="just"/>
            <a:r>
              <a:rPr lang="en-US" dirty="0" smtClean="0"/>
              <a:t>Beauty as accepting things, being </a:t>
            </a:r>
            <a:r>
              <a:rPr lang="en-US" dirty="0" err="1" smtClean="0"/>
              <a:t>jenune</a:t>
            </a:r>
            <a:r>
              <a:rPr lang="en-US" dirty="0" smtClean="0"/>
              <a:t>, more over its about the interior.</a:t>
            </a:r>
          </a:p>
          <a:p>
            <a:pPr algn="just"/>
            <a:r>
              <a:rPr lang="en-US" dirty="0" smtClean="0"/>
              <a:t>Did you believe you are beautiful?</a:t>
            </a:r>
          </a:p>
          <a:p>
            <a:pPr algn="just"/>
            <a:r>
              <a:rPr lang="en-US" dirty="0" smtClean="0"/>
              <a:t>Line, form, color</a:t>
            </a:r>
          </a:p>
          <a:p>
            <a:pPr algn="just"/>
            <a:r>
              <a:rPr lang="en-US" dirty="0" smtClean="0"/>
              <a:t>Beauty as a neurological and </a:t>
            </a:r>
            <a:r>
              <a:rPr lang="en-US" dirty="0" err="1" smtClean="0"/>
              <a:t>physcological</a:t>
            </a:r>
            <a:r>
              <a:rPr lang="en-US" dirty="0" smtClean="0"/>
              <a:t> basis.  </a:t>
            </a:r>
            <a:endParaRPr lang="en-US"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Narrative Structure</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a:t>
            </a:r>
            <a:r>
              <a:rPr lang="en-US" b="1" dirty="0" smtClean="0"/>
              <a:t>Linear narrative.</a:t>
            </a:r>
            <a:r>
              <a:rPr lang="en-US" dirty="0" smtClean="0"/>
              <a:t> Flashbacks are often confused with true narratives which are not linear, but the concept is fundamentally linear. An example would be </a:t>
            </a:r>
            <a:r>
              <a:rPr lang="en-US" i="1" dirty="0" smtClean="0"/>
              <a:t>Citizen Kane</a:t>
            </a:r>
            <a:r>
              <a:rPr lang="en-US" dirty="0" smtClean="0"/>
              <a:t> by Orson Welles. Although some films appear to open (very briefly) with the ending, flashback movies almost immediately jump back to the very beginning of the story to proceed linearly from there, and usually proceed past the supposed "ending" shown at the beginning of the movie.</a:t>
            </a:r>
          </a:p>
          <a:p>
            <a:endParaRPr lang="en-US"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Nonlinear narrative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Cinema can only provide the illusion through broken narrative, a famous example of this being the 1994 film </a:t>
            </a:r>
            <a:r>
              <a:rPr lang="en-US" i="1" dirty="0" smtClean="0"/>
              <a:t>Pulp Fiction</a:t>
            </a:r>
            <a:r>
              <a:rPr lang="en-US" dirty="0" smtClean="0"/>
              <a:t>. The film is ostensibly three short stories, which, upon closer inspection, are actually three sections of one story with the chronology broken up; Quentin Tarantino constructs the narrative without resorting to classic "flashback" techniques.</a:t>
            </a:r>
          </a:p>
          <a:p>
            <a:r>
              <a:rPr lang="en-US" dirty="0" smtClean="0"/>
              <a:t>An even more ambitious attempt at constructing a film based on non-linear narrative is Alain </a:t>
            </a:r>
            <a:r>
              <a:rPr lang="en-US" dirty="0" err="1" smtClean="0"/>
              <a:t>Resnais's</a:t>
            </a:r>
            <a:r>
              <a:rPr lang="en-US" dirty="0" smtClean="0"/>
              <a:t> 1993 French film </a:t>
            </a:r>
            <a:r>
              <a:rPr lang="en-US" i="1" dirty="0" smtClean="0"/>
              <a:t>Smoking/No Smoking</a:t>
            </a:r>
            <a:r>
              <a:rPr lang="en-US" dirty="0" smtClean="0"/>
              <a:t>. The plot contains parallel developments, playing on the idea of what might have happened had the characters made different choices.</a:t>
            </a:r>
          </a:p>
          <a:p>
            <a:endParaRPr lang="en-US"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Interactive narrative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An interactive narrative is one which is composed with a branching structure where a single starting point may lead to multiple developments and outcomes. The principle of all such games is that, at each step of the narrative, the user makes choices that advance the story, leading to new series of choices. Authoring non-linear narrative or dialogue thus implies imagining an indefinite number of parallel stories.</a:t>
            </a:r>
          </a:p>
          <a:p>
            <a:r>
              <a:rPr lang="en-US" dirty="0" err="1" smtClean="0"/>
              <a:t>E.g</a:t>
            </a:r>
            <a:r>
              <a:rPr lang="en-US" dirty="0" smtClean="0"/>
              <a:t>  </a:t>
            </a:r>
            <a:r>
              <a:rPr lang="en-US" dirty="0" err="1" smtClean="0"/>
              <a:t>Gamebook</a:t>
            </a:r>
            <a:endParaRPr lang="en-US" dirty="0" smtClean="0"/>
          </a:p>
          <a:p>
            <a:endParaRPr lang="en-US"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Film criticism</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Film criticism</a:t>
            </a:r>
            <a:r>
              <a:rPr lang="en-US" dirty="0" smtClean="0"/>
              <a:t> is the analysis and evaluation of films and the film medium. The concept is often used interchangeably with that of film reviews. A film review implies a recommendation aimed at consumers, however not all film criticism takes the form of reviews.</a:t>
            </a:r>
          </a:p>
          <a:p>
            <a:r>
              <a:rPr lang="en-US" dirty="0" smtClean="0"/>
              <a:t>In general, film criticism can be divided into two categories: journalistic criticism which appears regularly in newspapers, magazines and other popular mass-media outlets; and academic criticism by film scholars who are informed by film theory and are published in academic journals. Academic film criticism rarely takes the form of a review; instead it is more likely to </a:t>
            </a:r>
            <a:r>
              <a:rPr lang="en-US" dirty="0" err="1" smtClean="0"/>
              <a:t>analyse</a:t>
            </a:r>
            <a:r>
              <a:rPr lang="en-US" dirty="0" smtClean="0"/>
              <a:t> the film and its place within the history of its genre, or the whole of film history.</a:t>
            </a:r>
          </a:p>
          <a:p>
            <a:endParaRPr lang="en-US"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criticism is not an abstract, intellectual exercise; it is a natural human response to literature. If a friend informs you she is reading a book you have just finished, it would be odd indeed if you did not begin swapping opinions. Literary criticism is nothing more than discourse—spoken or written—about literature. A student who sits quietly in a morning English class, intimidated by the notion of literary criticism, will spend an hour that evening talking animatedly about the meaning of rock lyrics or comparing the relative merits of the Star Wars trilogies. It is inevitable that people will ponder, discuss, and analyze the works of art that interest them.</a:t>
            </a:r>
            <a:endParaRPr lang="en-US"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Film Criticism</a:t>
            </a:r>
            <a:endParaRPr lang="en-US" dirty="0"/>
          </a:p>
        </p:txBody>
      </p:sp>
      <p:sp>
        <p:nvSpPr>
          <p:cNvPr id="3" name="Content Placeholder 2"/>
          <p:cNvSpPr>
            <a:spLocks noGrp="1"/>
          </p:cNvSpPr>
          <p:nvPr>
            <p:ph idx="1"/>
          </p:nvPr>
        </p:nvSpPr>
        <p:spPr/>
        <p:txBody>
          <a:bodyPr>
            <a:normAutofit lnSpcReduction="10000"/>
          </a:bodyPr>
          <a:lstStyle/>
          <a:p>
            <a:r>
              <a:rPr lang="en-US" dirty="0" smtClean="0"/>
              <a:t>Traditional Criticism. The traditional approach is the type of criticism which dominated the study of literature until the 1930s and is still employed in some classrooms even today. In this approach the work of art appeared to be of secondary importance, something that merely illustrated background. Such an approach led to the study of literature as essentially biography, history, or other branch of learning, rather than as art. </a:t>
            </a:r>
          </a:p>
          <a:p>
            <a:endParaRPr lang="en-US"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It is a creation by someone at some time in history, and it is intended to speak to other human beings about some idea or issue that has human relevance. Any work of art for that matter will always be more meaningful to knowledgeable people than to uninformed ones, for the former will bring all their information, experience, and feeling to contemplate the work, and they will be moved and impressed by its beauty, by its unique kind of knowledge, and even by its </a:t>
            </a:r>
            <a:r>
              <a:rPr lang="en-US" dirty="0" err="1" smtClean="0"/>
              <a:t>nonaesthetic</a:t>
            </a:r>
            <a:r>
              <a:rPr lang="en-US" dirty="0" smtClean="0"/>
              <a:t> values. Therefore, the validity of the traditional method is asserted.</a:t>
            </a:r>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Formalist Criticism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Formalist Criticism Formalist criticism regards literature as a unique form of human knowledge that needs to be examined on its own terms. “The natural and sensible starting point for work in literary scholarship,” René </a:t>
            </a:r>
            <a:r>
              <a:rPr lang="en-US" dirty="0" err="1" smtClean="0"/>
              <a:t>Wellek</a:t>
            </a:r>
            <a:r>
              <a:rPr lang="en-US" dirty="0" smtClean="0"/>
              <a:t> and Austin Warren wrote in their influential Theory of Literature, “is the interpretation and analysis of the works of literature themselves.” To a formalist, a poem or story is not primarily a social, historical, or biographical document; it is a literary work that can be understood only by reference to its intrinsic literary features—that is, those elements found in the text itself. To analyze a poem or story, therefore, the formalist critic focuses on the words of the text rather than facts about the author’s life or the historical milieu in which it was written. The critic would pay special attention to the formal features of the text—the style, structure, imagery, tone, and genre</a:t>
            </a: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These features, however, are usually not examined in isolation, because formalist critics believe that what gives a literary text its special status as art is how all its elements work together to create the reader’s total experience. As Robert Penn Warren commented, “Poetry does not inhere in any particular element but depends upon the set of relationships, the structure, which we call the poem.”</a:t>
            </a: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A key method that formalists use to explore the intense relationships within a poem is close reading, a careful step-by-step analysis and explication of a text. The purpose of close reading is to understand how various elements in a literary text work together to shape its effects on the reader. Since formalists believe that the various stylistic and thematic elements of literary work influence each other, these critics insist that form and content cannot be meaningfully separated. The complete interdependence of form and content is what makes a text literary. When we extract a work’s theme or paraphrase its meaning, we destroy the aesthetic experience of the work.</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b="1" dirty="0" smtClean="0"/>
              <a:t>Art</a:t>
            </a:r>
          </a:p>
          <a:p>
            <a:pPr algn="just"/>
            <a:r>
              <a:rPr lang="en-US" dirty="0" smtClean="0"/>
              <a:t>art is explored in a branch of philosophy known as aesthetics. Aesthetics' is the study of beauty and taste.</a:t>
            </a:r>
          </a:p>
          <a:p>
            <a:pPr algn="just"/>
            <a:r>
              <a:rPr lang="en-US" dirty="0" smtClean="0"/>
              <a:t>Art is generally understood as any activity or product done by people with a communicative or aesthetic purpose—something that expresses an idea, an emotion or, more generally, a </a:t>
            </a:r>
            <a:r>
              <a:rPr lang="en-US" b="1" dirty="0" smtClean="0"/>
              <a:t>world view</a:t>
            </a:r>
            <a:r>
              <a:rPr lang="en-US" dirty="0" smtClean="0"/>
              <a:t>.</a:t>
            </a:r>
          </a:p>
          <a:p>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Psychological Criticism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Modern psychology has had an immense effect on both literature and literary criticism. The psychoanalytic theories of the Austrian neurologist Sigmund Freud changed our notions of human behavior by exploring new or controversial areas such as wish fulfillment, sexuality, the unconscious, and repression. Perhaps Freud’s greatest contribution to literary study was his elaborate demonstration of how much human menKENN.0346_ch26.p638-670 10/11/06 9:20 AM Page 648 Psychological </a:t>
            </a:r>
            <a:r>
              <a:rPr lang="en-US" dirty="0" err="1" smtClean="0"/>
              <a:t>Criticsm</a:t>
            </a:r>
            <a:r>
              <a:rPr lang="en-US" dirty="0" smtClean="0"/>
              <a:t> 649 </a:t>
            </a:r>
            <a:r>
              <a:rPr lang="en-US" dirty="0" err="1" smtClean="0"/>
              <a:t>tal</a:t>
            </a:r>
            <a:r>
              <a:rPr lang="en-US" dirty="0" smtClean="0"/>
              <a:t> process was unconscious.</a:t>
            </a:r>
            <a:endParaRPr lang="en-US"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smtClean="0"/>
              <a:t>He analyzed language, often in the form of jokes and conversational slips of the tongue (now often called “Freudian slips”), to show how it reflected the speaker’s unconscious fears and desires. He also examined symbols not only in art and literature but also in dreams to study how the unconscious mind expressed itself in coded form to avoid the censorship of the conscious mind. His theory of human cognition asserted that much of what we apparently forget is actually stored deep in the subconscious mind, including painful traumatic memories from childhood that have been repressed.</a:t>
            </a:r>
            <a:endParaRPr lang="en-US"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Psychological criticism is a diverse category, but it often employs three approaches. First, it investigates the creative process of the arts: what is the nature of literary genius, and how does it relate to normal mental functions? Such analysis may also focus on literature’s effects on the reader. How does a particular work register its impact on the reader’s mental and sensory faculties? The second approach involves the psychological study of a particular artist. Most modern literary biographers employ psychology to understand their subject’s motivations and behavior. One book, Diane </a:t>
            </a:r>
            <a:r>
              <a:rPr lang="en-US" dirty="0" err="1" smtClean="0"/>
              <a:t>Middlebrook’s</a:t>
            </a:r>
            <a:r>
              <a:rPr lang="en-US" dirty="0" smtClean="0"/>
              <a:t> controversial Anne Sexton: A Biography (1991), actually used tapes of the poet’s sessions with her psychiatrist as material for the study. The third common approach is the analysis of fictional characters.</a:t>
            </a:r>
            <a:endParaRPr lang="en-US"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Mythological Criticism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Mythological critics look for the recurrent universal patterns underlying most literary works. Mythological criticism is an interdisciplinary approach that combines the insights of anthropology, psychology, history, and comparative religion. If psychological criticism examines the artist as an individual, mythological criticism explores the artist’s common humanity by tracing how the individual imagination uses symbols and situations—consciously or unconsciously—in ways that transcend its own historical milieu and resemble the mythology of other cultures or epochs</a:t>
            </a:r>
            <a:endParaRPr lang="en-US"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A central concept in mythological criticism is the archetype, a symbol, character, situation, or image that evokes a deep universal response. The idea of the archetype came into literary criticism from the Swiss psychologist Carl Jung, a lifetime student of myth and religion. Jung believed that all individuals share a “collective unconscious,” a set of primal memories common to the human race, existing below each person’s conscious mind. Archetypal images (which often relate to experiencing primordial phenomena like the sun, moon, fire, night, and blood), Jung believed, trigger the collective unconscious. We do not need to accept the literal truth of the collective unconscious, however, to endorse the archetype as a helpful critical concept. Northrop Frye defined the archetype in considerably less occult terms as “a symbol, usually an image, which recurs often enough in literature to be recognizable as an element of one’s literary experience as a whole.”</a:t>
            </a:r>
            <a:endParaRPr lang="en-US"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Identifying archetypal symbols and situations in literary works, mythological critics almost inevitably link the individual text under discussion to a broader context of works that share an underlying pattern. In discussing Shakespeare’s Hamlet, for instance, a mythological critic might relate Shakespeare’s Danish prince to other mythic sons avenging the deaths of their fathers, like Orestes from Greek myth or Sigmund of Norse legend; or, in discussing Othello, relate the sinister figure of </a:t>
            </a:r>
            <a:r>
              <a:rPr lang="en-US" dirty="0" err="1" smtClean="0"/>
              <a:t>Iago</a:t>
            </a:r>
            <a:r>
              <a:rPr lang="en-US" dirty="0" smtClean="0"/>
              <a:t> to the devil in traditional Christian belief. Critic Joseph Campbell took such comparisons even further; his compendious study The Hero with a Thousand Faces demonstrates how similar mythic characters appear in virtually every culture on every continent.</a:t>
            </a:r>
            <a:endParaRPr lang="en-US"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Mythic Archetypes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We begin our study of archetypes, then, with a world of myth, an abstract or purely literary world of fictional and thematic design, unaffected by canons of plausible adaptation to familiar experience. In terms of narrative, myth is the imitation of actions near or at the conceivable limits of desire. The gods enjoy beautiful women, fight one another with prodigious strength, comfort and assist man, or else watch his miseries from the height of their immortal freedom. The fact that myth operates at the top level of human desire does not mean that it necessarily presents its world as attained or attainable by human beings. . . .</a:t>
            </a:r>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Realism, or the art of verisimilitude, evokes the response “How like that is to what we know!” When what is written is like what is known, we have an art of extended or implied simile. And as realism is an art of implicit simile, myth is an art of implicit metaphorical identity. The word “sun-god,” with a hyphen used instead of a predicate, is a pure ideogram, in Pound’s terminology, or literal metaphor, in ours. In myth we see the structural principles of literature isolated; in realism we see the same structural principles (not similar ones) fitting into a context of plausibility. (Similarly in music, a piece by Purcell and a piece by Benjamin Britten may not be in the least like each other, but if they are both in D major their tonality will be the same.) The presence of a mythical structure in realistic fiction, however, poses certain technical problems for making it plausible, and the devices used in solving these problems may be given the general name of displacement.</a:t>
            </a:r>
            <a:endParaRPr lang="en-US" dirty="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Sociological Criticism</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Sociological criticism examines literature in the cultural, economic, and political context in which it is written or received. “Art is not created in a vacuum,” critic Wilbur Scott observed, “it is the work not simply of a person, but of an author fixed in time and space, answering a community of which he is an important, because articulate part.” Sociological criticism explores the relationships between the artist and society. Sometimes it looks at the sociological status of the author to evaluate how the profession of the writer in a particular milieu affected what was written. Sociological criticism also analyzes the social content of literary works—what cultural, economic, or political values a particular text implicitly or explicitly promotes.</a:t>
            </a:r>
            <a:endParaRPr lang="en-US" dirty="0"/>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Finally, sociological criticism examines the role the audience has in shaping literature. A sociological view of Shakespeare, for example, might look at the economic position of Elizabethan playwrights and actors; it might also study the political ideas expressed in the plays or discuss how the nature of an Elizabethan theatrical audience (which was usually all male unless the play was produced at court) helped determine the subject, tone, and language of the plays.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smtClean="0"/>
              <a:t>It transmits ideas and values inherent in every culture across space and time.</a:t>
            </a:r>
          </a:p>
          <a:p>
            <a:pPr algn="just"/>
            <a:r>
              <a:rPr lang="en-US" b="1" dirty="0" smtClean="0"/>
              <a:t>art as a form of human expression of a creative nature</a:t>
            </a:r>
            <a:r>
              <a:rPr lang="en-US" dirty="0" smtClean="0"/>
              <a:t>.</a:t>
            </a:r>
          </a:p>
          <a:p>
            <a:pPr algn="just"/>
            <a:r>
              <a:rPr lang="en-US" dirty="0" smtClean="0"/>
              <a:t>The definition of art is open, subjective, debatable. There is no agreement among historians and artists, which is why we’re left with so many definitions of art. </a:t>
            </a:r>
            <a:r>
              <a:rPr lang="en-US" b="1" dirty="0" smtClean="0"/>
              <a:t>The concept itself has changed</a:t>
            </a:r>
            <a:r>
              <a:rPr lang="en-US" dirty="0" smtClean="0"/>
              <a:t> over centuries.</a:t>
            </a:r>
          </a:p>
          <a:p>
            <a:endParaRPr lang="en-US"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An influential type of sociological criticism has been Marxist criticism, which focuses on the economic and political elements of art. Marxist criticism, like the work of the Hungarian philosopher Georg </a:t>
            </a:r>
            <a:r>
              <a:rPr lang="en-US" dirty="0" err="1" smtClean="0"/>
              <a:t>Lukacs</a:t>
            </a:r>
            <a:r>
              <a:rPr lang="en-US" dirty="0" smtClean="0"/>
              <a:t>, often explores the ideological content of literature. Whereas a formalist critic would maintain that form and content are inextricably blended, </a:t>
            </a:r>
            <a:r>
              <a:rPr lang="en-US" dirty="0" err="1" smtClean="0"/>
              <a:t>Lukacs</a:t>
            </a:r>
            <a:r>
              <a:rPr lang="en-US" dirty="0" smtClean="0"/>
              <a:t> believed that content determines form and that, therefore, all art is political. Even if a work of art ignores political issues, it makes a political statement, Marxist critics believe, because it endorses the economic and political status quo. Consequently, Marxist criticism is frequently evaluative and judges some literary work better than others on an ideological basis; this tendency can lead to reductive judgment, as when Soviet critics rated Jack London a novelist superior to William Faulkner, Ernest Hemingway, Edith Wharton, and Henry James, because he illustrated the principles of class struggle more clearly.</a:t>
            </a:r>
            <a:endParaRPr lang="en-US"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Content Determines Form 1962 What determines the style of a given work of art? How does the intention determine the form? (We are concerned here, of course, with the intention realized in the work; it need not coincide with the writer’s conscious intention.) The distinctions that concern us are not those between stylistic “techniques” in the formalistic sense. It is the view of the world, the ideology or Weltanschauung° underlying a writer’s work, that counts. And it is the writer’s attempt to reproduce this view of the world which constitutes his “intention” and is the formative principle underlying the style of a given piece of writing. Looked at in this way, style ceases to be a formalistic category. Rather, it is rooted in content; it is the specific form of a specific content.</a:t>
            </a:r>
            <a:endParaRPr lang="en-US"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Reader-Response</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Criticism Reader-response criticism attempts to describe what happens in the reader’s mind while interpreting a text. If traditional criticism assumes that imaginative writing is a creative act, reader-response theory recognizes that reading is also a creative process. KENN.0346_ch26.p638-670 10/11/06 9:20 AM Page 658 Reader-Response Criticism 659 Reader-response critics believe that no text provides self-contained meaning; literary texts do not exist independently of readers’ interpretations. A text, according to this critical school, is not finished until it is read and interpreted. As Oscar Wilde remarked in the preface to his novel The Picture of Dorian Gray (1891), “It is the spectator, and not life that art really mirrors.” The practical problem then arises, however, that no two individuals necessarily read a text in exactly the same way. Rather than declare one interpretation correct and the other mistaken, reader-response criticism recognizes the inevitable plurality of readings. Instead of trying to ignore or reconcile the contradictions inherent in this situation, it explores them</a:t>
            </a:r>
            <a:endParaRPr lang="en-US"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smtClean="0"/>
              <a:t>The easiest way to explain reader-response criticism is to relate it to the common experience of rereading a favorite book after many years. Rereading a novel as an adult, for example, that “changed your life” as an adolescent, is often a shocking experience. The book may seem substantially different. The character you remembered liking most now seems less admirable, and another character you disliked now seems more sympathetic. Has the book changed? Very unlikely, but you certainly have in the intervening years. Reader-response criticism explores how the different individuals (or classes of individuals) see the same text differently. It emphasizes how religious, cultural, and social values affect readings; it also overlaps with gender criticism in exploring how men and women read the same text with different assumptions.</a:t>
            </a:r>
            <a:endParaRPr lang="en-US"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b="1" u="sng" dirty="0" smtClean="0">
                <a:hlinkClick r:id="rId2"/>
              </a:rPr>
              <a:t> </a:t>
            </a:r>
          </a:p>
          <a:p>
            <a:pPr>
              <a:buNone/>
            </a:pPr>
            <a:endParaRPr lang="en-US" dirty="0" smtClean="0">
              <a:hlinkClick r:id="rId2"/>
            </a:endParaRPr>
          </a:p>
          <a:p>
            <a:pPr>
              <a:buNone/>
            </a:pPr>
            <a:r>
              <a:rPr lang="en-US" dirty="0" smtClean="0">
                <a:hlinkClick r:id="rId2"/>
              </a:rPr>
              <a:t>http://home.olemiss.edu/~egjbp/spring97/litcrit.html</a:t>
            </a:r>
            <a:endParaRPr lang="en-US" dirty="0" smtClean="0"/>
          </a:p>
          <a:p>
            <a:pPr>
              <a:buNone/>
            </a:pPr>
            <a:r>
              <a:rPr lang="en-US" dirty="0" smtClean="0">
                <a:hlinkClick r:id="rId3"/>
              </a:rPr>
              <a:t>http://yourbac.weebly.com/uploads/8/0/3/1/8031931/critical_approaches.pdf</a:t>
            </a:r>
            <a:endParaRPr 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err="1" smtClean="0"/>
              <a:t>hellow</a:t>
            </a:r>
            <a:endParaRPr lang="en-US" dirty="0"/>
          </a:p>
        </p:txBody>
      </p:sp>
      <p:pic>
        <p:nvPicPr>
          <p:cNvPr id="4" name="Picture 3" descr="images_19.jpeg"/>
          <p:cNvPicPr>
            <a:picLocks noChangeAspect="1"/>
          </p:cNvPicPr>
          <p:nvPr/>
        </p:nvPicPr>
        <p:blipFill>
          <a:blip r:embed="rId2"/>
          <a:stretch>
            <a:fillRect/>
          </a:stretch>
        </p:blipFill>
        <p:spPr>
          <a:xfrm>
            <a:off x="1752600" y="0"/>
            <a:ext cx="5257800" cy="5105400"/>
          </a:xfrm>
          <a:prstGeom prst="ellipse">
            <a:avLst/>
          </a:prstGeom>
          <a:solidFill>
            <a:schemeClr val="tx2">
              <a:lumMod val="60000"/>
              <a:lumOff val="40000"/>
            </a:schemeClr>
          </a:solidFill>
          <a:ln>
            <a:noFill/>
          </a:ln>
          <a:effectLst>
            <a:softEdge rad="112500"/>
          </a:effectLst>
        </p:spPr>
      </p:pic>
      <p:sp>
        <p:nvSpPr>
          <p:cNvPr id="5" name="Subtitle 4"/>
          <p:cNvSpPr>
            <a:spLocks noGrp="1"/>
          </p:cNvSpPr>
          <p:nvPr>
            <p:ph type="subTitle" idx="1"/>
          </p:nvPr>
        </p:nvSpPr>
        <p:spPr>
          <a:xfrm>
            <a:off x="1600200" y="4800600"/>
            <a:ext cx="6400800" cy="1752600"/>
          </a:xfrm>
          <a:solidFill>
            <a:schemeClr val="tx2">
              <a:lumMod val="20000"/>
              <a:lumOff val="80000"/>
            </a:schemeClr>
          </a:solidFill>
        </p:spPr>
        <p:txBody>
          <a:bodyPr/>
          <a:lstStyle/>
          <a:p>
            <a:r>
              <a:rPr lang="en-US" dirty="0" smtClean="0">
                <a:solidFill>
                  <a:schemeClr val="bg2">
                    <a:lumMod val="10000"/>
                  </a:schemeClr>
                </a:solidFill>
              </a:rPr>
              <a:t>Thank you</a:t>
            </a:r>
            <a:endParaRPr lang="en-US"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Art is a symmetrical, well ordered arrangement of things.</a:t>
            </a:r>
          </a:p>
          <a:p>
            <a:endParaRPr lang="en-US" dirty="0" smtClean="0"/>
          </a:p>
          <a:p>
            <a:r>
              <a:rPr lang="en-US" dirty="0" smtClean="0"/>
              <a:t>According to the English director, Peter Brook, art can be defined in four forms: Holy art, Rough art, Deadly and Immediate art.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Without art the banality of life would be intolerable.</a:t>
            </a:r>
          </a:p>
          <a:p>
            <a:pPr algn="r">
              <a:buNone/>
            </a:pPr>
            <a:r>
              <a:rPr lang="en-US" dirty="0" err="1" smtClean="0"/>
              <a:t>Catrina</a:t>
            </a:r>
            <a:r>
              <a:rPr lang="en-US" dirty="0" smtClean="0"/>
              <a:t> </a:t>
            </a:r>
            <a:r>
              <a:rPr lang="en-US" dirty="0" err="1" smtClean="0"/>
              <a:t>Gregos</a:t>
            </a:r>
            <a:r>
              <a:rPr lang="en-US" dirty="0" smtClean="0"/>
              <a:t> on TEDX</a:t>
            </a:r>
          </a:p>
          <a:p>
            <a:pPr>
              <a:buNone/>
            </a:pPr>
            <a:r>
              <a:rPr lang="en-US" dirty="0" smtClean="0"/>
              <a:t>We have art in order not to perish from the truth.</a:t>
            </a:r>
          </a:p>
          <a:p>
            <a:pPr algn="r">
              <a:buNone/>
            </a:pPr>
            <a:r>
              <a:rPr lang="en-US" dirty="0" err="1" smtClean="0"/>
              <a:t>Nische</a:t>
            </a:r>
            <a:endParaRPr lang="en-US" dirty="0" smtClean="0"/>
          </a:p>
          <a:p>
            <a:pPr>
              <a:buNone/>
            </a:pPr>
            <a:endParaRPr lang="en-US"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smtClean="0"/>
              <a:t>Art is not about the high art, the elite art who is 1%. We can discuss also the art that engage the majority, social and cultural art like cinema.</a:t>
            </a:r>
          </a:p>
          <a:p>
            <a:pPr algn="just"/>
            <a:r>
              <a:rPr lang="en-US" dirty="0" smtClean="0"/>
              <a:t>Art is an expression of our thoughts, emotions, intuitions, and desires, but it is even more personal than that: it’s about sharing the way we experience the world, which for many is an extension of personality.</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state of #Film theory</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Film theory</a:t>
            </a:r>
            <a:r>
              <a:rPr lang="en-US" dirty="0" smtClean="0"/>
              <a:t> is a set of scholarly approaches within the academic discipline of film or cinema studies that historically began by questioning the formal essential attributes of ever-evolving cinematic media; and that now provides conceptual frameworks for understanding film's relationship to reality, the other arts, individual viewers, and society at large.</a:t>
            </a:r>
            <a:r>
              <a:rPr lang="en-US" baseline="30000" dirty="0" smtClean="0"/>
              <a:t> </a:t>
            </a:r>
            <a:r>
              <a:rPr lang="en-US" dirty="0" smtClean="0"/>
              <a:t>Film theory is not to be confused with general film criticism, or film history, though these three disciplines interrelate.</a:t>
            </a:r>
          </a:p>
          <a:p>
            <a:r>
              <a:rPr lang="en-US" dirty="0" smtClean="0"/>
              <a:t>Although film theory is derived from linguistics and literary theory, it also originated and overlaps with the philosophy of film.</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Film Theorists use these key elements:</a:t>
            </a:r>
          </a:p>
          <a:p>
            <a:r>
              <a:rPr lang="en-US" dirty="0" smtClean="0"/>
              <a:t>Type Of Film</a:t>
            </a:r>
          </a:p>
          <a:p>
            <a:r>
              <a:rPr lang="en-US" dirty="0" smtClean="0"/>
              <a:t>Shots</a:t>
            </a:r>
          </a:p>
          <a:p>
            <a:r>
              <a:rPr lang="en-US" dirty="0" smtClean="0"/>
              <a:t>Angles</a:t>
            </a:r>
          </a:p>
          <a:p>
            <a:r>
              <a:rPr lang="en-US" dirty="0" smtClean="0"/>
              <a:t>Lighting</a:t>
            </a:r>
          </a:p>
          <a:p>
            <a:r>
              <a:rPr lang="en-US" dirty="0" smtClean="0"/>
              <a:t>Color</a:t>
            </a:r>
          </a:p>
          <a:p>
            <a:r>
              <a:rPr lang="en-US" dirty="0" smtClean="0"/>
              <a:t>Sound</a:t>
            </a:r>
          </a:p>
          <a:p>
            <a:r>
              <a:rPr lang="en-US" dirty="0" smtClean="0"/>
              <a:t>Editing</a:t>
            </a:r>
          </a:p>
          <a:p>
            <a:r>
              <a:rPr lang="en-US" dirty="0" err="1" smtClean="0"/>
              <a:t>Mise</a:t>
            </a:r>
            <a:r>
              <a:rPr lang="en-US" dirty="0" smtClean="0"/>
              <a:t>-en-Scene</a:t>
            </a: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User\Desktop\film-theory1.png"/>
          <p:cNvPicPr>
            <a:picLocks noGrp="1" noChangeAspect="1" noChangeArrowheads="1"/>
          </p:cNvPicPr>
          <p:nvPr>
            <p:ph idx="1"/>
          </p:nvPr>
        </p:nvPicPr>
        <p:blipFill>
          <a:blip r:embed="rId2"/>
          <a:srcRect/>
          <a:stretch>
            <a:fillRect/>
          </a:stretch>
        </p:blipFill>
        <p:spPr bwMode="auto">
          <a:xfrm>
            <a:off x="609600" y="228601"/>
            <a:ext cx="7979384" cy="6172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Introduction</a:t>
            </a:r>
            <a:endParaRPr lang="en-US" dirty="0"/>
          </a:p>
        </p:txBody>
      </p:sp>
      <p:sp>
        <p:nvSpPr>
          <p:cNvPr id="3" name="Content Placeholder 2"/>
          <p:cNvSpPr>
            <a:spLocks noGrp="1"/>
          </p:cNvSpPr>
          <p:nvPr>
            <p:ph idx="1"/>
          </p:nvPr>
        </p:nvSpPr>
        <p:spPr>
          <a:xfrm>
            <a:off x="228600" y="990600"/>
            <a:ext cx="8686800" cy="5867400"/>
          </a:xfrm>
        </p:spPr>
        <p:txBody>
          <a:bodyPr>
            <a:noAutofit/>
          </a:bodyPr>
          <a:lstStyle/>
          <a:p>
            <a:pPr>
              <a:buNone/>
            </a:pPr>
            <a:r>
              <a:rPr lang="en-US" sz="2000" dirty="0" smtClean="0"/>
              <a:t>Dear students,</a:t>
            </a:r>
          </a:p>
          <a:p>
            <a:pPr>
              <a:buNone/>
            </a:pPr>
            <a:r>
              <a:rPr lang="en-US" sz="2000" dirty="0" smtClean="0"/>
              <a:t>    Hope you are all doing well and safe, this is your  reading material for “Film Theory and Criticism” course. As you may remember from the earlier lectures the course mainly covers the articulated theories and approaches of film criticism in different periods and school of thoughts. Therefore the following content mainly focuses on the major twists in film history and theories about film criticism.   </a:t>
            </a:r>
          </a:p>
          <a:p>
            <a:pPr>
              <a:buNone/>
            </a:pPr>
            <a:r>
              <a:rPr lang="en-US" sz="2000" dirty="0" smtClean="0"/>
              <a:t>    At the end of this </a:t>
            </a:r>
            <a:r>
              <a:rPr lang="en-US" sz="2000" dirty="0" err="1" smtClean="0"/>
              <a:t>ppt</a:t>
            </a:r>
            <a:r>
              <a:rPr lang="en-US" sz="2000" dirty="0" smtClean="0"/>
              <a:t>, you are expected to know major twists on world cinema, to understand film theories, to know philosophical views of films and to understand approaches of film criticism. </a:t>
            </a:r>
          </a:p>
          <a:p>
            <a:pPr>
              <a:buNone/>
            </a:pPr>
            <a:r>
              <a:rPr lang="en-US" sz="2000" dirty="0" smtClean="0"/>
              <a:t>     I wish you good read and if you want to contact me, I urge you to feel free to call or write me in anyways comfortable to you.</a:t>
            </a:r>
          </a:p>
          <a:p>
            <a:pPr>
              <a:buNone/>
            </a:pPr>
            <a:r>
              <a:rPr lang="en-US" sz="2000" dirty="0" smtClean="0"/>
              <a:t>    N.B. All sources used for the preparation of this </a:t>
            </a:r>
            <a:r>
              <a:rPr lang="en-US" sz="2000" dirty="0" err="1" smtClean="0"/>
              <a:t>ppt</a:t>
            </a:r>
            <a:r>
              <a:rPr lang="en-US" sz="2000" dirty="0" smtClean="0"/>
              <a:t> are listed at the end of each chapter. For further reading, find the list of the books at the end of your  course outline.</a:t>
            </a:r>
          </a:p>
          <a:p>
            <a:pPr>
              <a:buNone/>
            </a:pPr>
            <a:r>
              <a:rPr lang="en-US" sz="2000" dirty="0" smtClean="0"/>
              <a:t>P.S</a:t>
            </a:r>
          </a:p>
          <a:p>
            <a:pPr>
              <a:buNone/>
            </a:pPr>
            <a:r>
              <a:rPr lang="en-US" sz="2000" dirty="0" err="1" smtClean="0"/>
              <a:t>Zewdu</a:t>
            </a:r>
            <a:r>
              <a:rPr lang="en-US" sz="2000" dirty="0" smtClean="0"/>
              <a:t> </a:t>
            </a:r>
            <a:r>
              <a:rPr lang="en-US" sz="2000" dirty="0" err="1" smtClean="0"/>
              <a:t>Lingerh</a:t>
            </a:r>
            <a:endParaRPr lang="en-US" sz="2000"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smtClean="0"/>
              <a:t>Film theory developed to explain the nature of motion pictures and how they produce emotional and mental effects on the audience. Film theory recognizes the cinema as a distinct art form. </a:t>
            </a:r>
          </a:p>
          <a:p>
            <a:pPr algn="just"/>
            <a:r>
              <a:rPr lang="en-US" dirty="0" smtClean="0"/>
              <a:t>Film Theory mainly focuses on, Cinema Perception, Film appreciation, Author theory, and Representation.</a:t>
            </a:r>
          </a:p>
          <a:p>
            <a:endParaRPr lang="en-US" dirty="0" smtClean="0"/>
          </a:p>
          <a:p>
            <a:pPr>
              <a:buNone/>
            </a:pPr>
            <a:endParaRPr lang="en-US"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Cinema Perception</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i="1" dirty="0" smtClean="0"/>
              <a:t>Film (cinema) perception</a:t>
            </a:r>
            <a:r>
              <a:rPr lang="en-US" dirty="0" smtClean="0"/>
              <a:t> refers to the sensory and cognitive processes employed when viewing scenes, events, and narratives presented in edited moving images. Dynamic visual media such as film and television have increasingly become an integral part of our everyday lives. Understanding how our perceptual system deals with the differences between these mediated visual experiences and the real world helps us understand how perception works in both situations. This entry focuses on three of the many differences between film and reality:</a:t>
            </a:r>
          </a:p>
          <a:p>
            <a:pPr algn="just"/>
            <a:r>
              <a:rPr lang="en-US" dirty="0" smtClean="0"/>
              <a:t>Film creates the illusion of motion through the rapid presentation of still images.</a:t>
            </a:r>
          </a:p>
          <a:p>
            <a:pPr algn="just"/>
            <a:r>
              <a:rPr lang="en-US" dirty="0" smtClean="0"/>
              <a:t>Film creates the illusion of continuity across a cut.</a:t>
            </a:r>
          </a:p>
          <a:p>
            <a:pPr algn="just"/>
            <a:r>
              <a:rPr lang="en-US" dirty="0" smtClean="0"/>
              <a:t>Film represents scenes and events across edited sequences of shots filmed at different places and times.</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algn="just"/>
            <a:r>
              <a:rPr lang="en-US" dirty="0" smtClean="0"/>
              <a:t>When watching a film, movie viewers typically aren't aware of how they make sense of the plot and understand the events that are occurring. Without realizing it, viewers must make connections and inferences from moment to moment and across different scenes and camera shots. To comprehend what a character is thinking or feeling, they must interpret their actions, body language, and facial expressions. A lot of unconscious effort goes into creating a mental model of an on-going film, but experience makes this task easier, since many people are introduced to television at a young age and grow up watching movies and learning to make sense of them. Research on comprehension of film narrative is a relatively new area in psychology. However, a handful of basic research studies in the field, along with decades of theory and practice in the film community, have laid the groundwork for asking the fundamental question.</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Film Appreciation</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Film Appreciation is basically an attempt to make you understand the potential of a movie along with a good understanding of the history of cinema.</a:t>
            </a:r>
          </a:p>
          <a:p>
            <a:pPr algn="just"/>
            <a:r>
              <a:rPr lang="en-US" dirty="0" smtClean="0"/>
              <a:t>It empowers an artist to know about the major aspects of a movie. You get to know about the key factors which are responsible for any movie production, right from its cast to its crew.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r>
              <a:rPr lang="en-US" dirty="0" smtClean="0"/>
              <a:t>Film appreciation is the technique positively to motivates making of the movie, elaborate making of movie and what were struggling handled in the film, after seen the movie, how this product adopted by the audience explain those things.</a:t>
            </a:r>
          </a:p>
          <a:p>
            <a:pPr algn="just"/>
            <a:r>
              <a:rPr lang="en-US" dirty="0" smtClean="0"/>
              <a:t>To appreciate every aspects of film especially script, dialogue, screenplay, music, cinematography and direction. Positively to appreciate every aspect of film in detail. It gives to promote to audience in the positive way, it given energetic strength to the film crew.</a:t>
            </a:r>
          </a:p>
          <a:p>
            <a:pPr algn="just">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Film as a medium of communication, evolved invoking its own Grammar and methods as a audio visual language. Film appreciation means an enlightenment to this language of Cinema and familiarize the vocabulary if the medium. To understand cinema, it is also essential to understand the timeline and milestones since the inception of Cinema till the day.</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Representation In Cinema</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Why Representation matters?</a:t>
            </a:r>
          </a:p>
          <a:p>
            <a:pPr>
              <a:buFont typeface="Wingdings" pitchFamily="2" charset="2"/>
              <a:buChar char="Ø"/>
            </a:pPr>
            <a:r>
              <a:rPr lang="en-US" dirty="0" smtClean="0"/>
              <a:t>Why cinema matters?</a:t>
            </a:r>
          </a:p>
          <a:p>
            <a:pPr>
              <a:buFont typeface="Wingdings" pitchFamily="2" charset="2"/>
              <a:buChar char="Ø"/>
            </a:pPr>
            <a:r>
              <a:rPr lang="en-US" dirty="0" smtClean="0"/>
              <a:t>What is it’s power?</a:t>
            </a:r>
          </a:p>
          <a:p>
            <a:pPr>
              <a:buFont typeface="Wingdings" pitchFamily="2" charset="2"/>
              <a:buChar char="Ø"/>
            </a:pPr>
            <a:endParaRPr lang="en-US" dirty="0" smtClean="0"/>
          </a:p>
          <a:p>
            <a:pPr>
              <a:buNone/>
            </a:pPr>
            <a:r>
              <a:rPr lang="en-US" dirty="0" smtClean="0"/>
              <a:t>“Cinema is a soft missile” </a:t>
            </a:r>
            <a:r>
              <a:rPr lang="en-US" dirty="0" err="1" smtClean="0"/>
              <a:t>Haile</a:t>
            </a:r>
            <a:r>
              <a:rPr lang="en-US" dirty="0" smtClean="0"/>
              <a:t> </a:t>
            </a:r>
            <a:r>
              <a:rPr lang="en-US" dirty="0" err="1" smtClean="0"/>
              <a:t>Gerima</a:t>
            </a:r>
            <a:endParaRPr lang="en-US" dirty="0" smtClean="0"/>
          </a:p>
          <a:p>
            <a:r>
              <a:rPr lang="en-US" dirty="0" smtClean="0"/>
              <a:t>What’s our share in the globalized world? Why we see films? Where is our belongingness?</a:t>
            </a:r>
          </a:p>
          <a:p>
            <a:r>
              <a:rPr lang="en-US" dirty="0" smtClean="0"/>
              <a:t>How cinema affects our life's.</a:t>
            </a:r>
          </a:p>
          <a:p>
            <a:r>
              <a:rPr lang="en-US" dirty="0" smtClean="0"/>
              <a:t>Cinema defines who we are.</a:t>
            </a:r>
          </a:p>
          <a:p>
            <a:r>
              <a:rPr lang="en-US" dirty="0" smtClean="0"/>
              <a:t>Cinema as a tool for nation building= public imaginary, popular culture= </a:t>
            </a:r>
            <a:r>
              <a:rPr lang="en-US" b="1" dirty="0" smtClean="0"/>
              <a:t>One Nation</a:t>
            </a:r>
            <a:r>
              <a:rPr lang="en-US" dirty="0" smtClean="0"/>
              <a:t>.</a:t>
            </a:r>
          </a:p>
          <a:p>
            <a:r>
              <a:rPr lang="en-US" dirty="0" smtClean="0"/>
              <a:t>Globalization/ Americanization and Cultural genocide.</a:t>
            </a:r>
          </a:p>
          <a:p>
            <a:pPr>
              <a:buNone/>
            </a:pPr>
            <a:r>
              <a:rPr lang="en-US" dirty="0" smtClean="0"/>
              <a:t>  </a:t>
            </a:r>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One year ago after Jaw released Americans suddenly starts to mention sharks among their top ten fears</a:t>
            </a:r>
          </a:p>
          <a:p>
            <a:pPr algn="just"/>
            <a:r>
              <a:rPr lang="en-US" dirty="0" smtClean="0"/>
              <a:t>A year Hunger game come out female participation in archery become 115%.</a:t>
            </a:r>
          </a:p>
          <a:p>
            <a:pPr algn="just"/>
            <a:r>
              <a:rPr lang="en-US" dirty="0" smtClean="0"/>
              <a:t>Movies changes not only changes your hobbies, it also change martial statues, career choices, sense of identity, mental health.</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r>
              <a:rPr lang="en-US" dirty="0" smtClean="0"/>
              <a:t>It’s a matter of perspective/ one sided stories/</a:t>
            </a:r>
          </a:p>
          <a:p>
            <a:pPr algn="just"/>
            <a:r>
              <a:rPr lang="en-US" dirty="0" smtClean="0"/>
              <a:t>Every body have stories and deserve to be told.</a:t>
            </a:r>
          </a:p>
          <a:p>
            <a:pPr algn="just"/>
            <a:endParaRPr lang="en-US" dirty="0" smtClean="0"/>
          </a:p>
          <a:p>
            <a:pPr algn="just"/>
            <a:r>
              <a:rPr lang="en-US" dirty="0" err="1" smtClean="0"/>
              <a:t>Haile</a:t>
            </a:r>
            <a:r>
              <a:rPr lang="en-US" dirty="0" smtClean="0"/>
              <a:t> </a:t>
            </a:r>
            <a:r>
              <a:rPr lang="en-US" dirty="0" err="1" smtClean="0"/>
              <a:t>Gerima’s</a:t>
            </a:r>
            <a:r>
              <a:rPr lang="en-US" dirty="0" smtClean="0"/>
              <a:t> Experience when he ask a fund to do a film on Emperor </a:t>
            </a:r>
            <a:r>
              <a:rPr lang="en-US" dirty="0" err="1" smtClean="0"/>
              <a:t>Minelik</a:t>
            </a:r>
            <a:r>
              <a:rPr lang="en-US" dirty="0" smtClean="0"/>
              <a:t>, the European union asks him to create a white character who will support </a:t>
            </a:r>
            <a:r>
              <a:rPr lang="en-US" dirty="0" err="1" smtClean="0"/>
              <a:t>Minelik</a:t>
            </a:r>
            <a:r>
              <a:rPr lang="en-US" dirty="0" smtClean="0"/>
              <a:t>. Yea, It’s supper funny.</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pPr algn="just"/>
            <a:r>
              <a:rPr lang="en-US" b="1" dirty="0" smtClean="0"/>
              <a:t>History</a:t>
            </a:r>
          </a:p>
          <a:p>
            <a:pPr algn="just">
              <a:buNone/>
            </a:pPr>
            <a:r>
              <a:rPr lang="en-US" dirty="0" err="1" smtClean="0"/>
              <a:t>Griffth’s</a:t>
            </a:r>
            <a:r>
              <a:rPr lang="en-US" dirty="0" smtClean="0"/>
              <a:t> A birth of nation.</a:t>
            </a:r>
          </a:p>
          <a:p>
            <a:pPr algn="just">
              <a:buFontTx/>
              <a:buChar char="-"/>
            </a:pPr>
            <a:r>
              <a:rPr lang="en-US" dirty="0" smtClean="0"/>
              <a:t>This film presents Africans as savages.</a:t>
            </a:r>
          </a:p>
          <a:p>
            <a:pPr algn="just">
              <a:buFontTx/>
              <a:buChar char="-"/>
            </a:pPr>
            <a:r>
              <a:rPr lang="en-US" dirty="0" smtClean="0"/>
              <a:t>It didn’t even cast black actors/ they use make up to blacken white characters.</a:t>
            </a:r>
          </a:p>
          <a:p>
            <a:pPr algn="just">
              <a:buFontTx/>
              <a:buChar char="-"/>
            </a:pPr>
            <a:r>
              <a:rPr lang="en-US" dirty="0" smtClean="0"/>
              <a:t>Set up Hollywood for the next 20/ 30 years.</a:t>
            </a:r>
          </a:p>
          <a:p>
            <a:pPr algn="just">
              <a:buFontTx/>
              <a:buChar char="-"/>
            </a:pPr>
            <a:r>
              <a:rPr lang="en-US" dirty="0" smtClean="0"/>
              <a:t>Black cinema revives as a reaction to this cinema( Spike Lee’s </a:t>
            </a:r>
            <a:r>
              <a:rPr lang="en-US" b="1" dirty="0" err="1" smtClean="0"/>
              <a:t>Blackkklasnman</a:t>
            </a:r>
            <a:r>
              <a:rPr lang="en-US" dirty="0" smtClean="0"/>
              <a:t> is an antithesis for </a:t>
            </a:r>
            <a:r>
              <a:rPr lang="en-US" dirty="0" err="1" smtClean="0"/>
              <a:t>Grifth’s</a:t>
            </a:r>
            <a:r>
              <a:rPr lang="en-US" dirty="0" smtClean="0"/>
              <a:t> </a:t>
            </a:r>
            <a:r>
              <a:rPr lang="en-US" b="1" dirty="0" smtClean="0"/>
              <a:t>A Birth of Nation</a:t>
            </a:r>
            <a:r>
              <a:rPr lang="en-US" dirty="0" smtClean="0"/>
              <a:t>)</a:t>
            </a:r>
          </a:p>
          <a:p>
            <a:pPr algn="just">
              <a:buFontTx/>
              <a:buChar char="-"/>
            </a:pPr>
            <a:r>
              <a:rPr lang="en-US" dirty="0" smtClean="0"/>
              <a:t>Political influence/ black </a:t>
            </a:r>
            <a:r>
              <a:rPr lang="en-US" dirty="0" err="1" smtClean="0"/>
              <a:t>mov’t</a:t>
            </a:r>
            <a:r>
              <a:rPr lang="en-US" dirty="0" smtClean="0"/>
              <a:t> in 1950s, Gender movement in 1960’s/</a:t>
            </a:r>
          </a:p>
          <a:p>
            <a:pPr algn="just">
              <a:buFontTx/>
              <a:buChar char="-"/>
            </a:pPr>
            <a:endParaRPr lang="en-US" dirty="0" smtClean="0"/>
          </a:p>
          <a:p>
            <a:pPr>
              <a:buFontTx/>
              <a:buChar char="-"/>
            </a:pP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What is Film?</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Film is the most advanced form of art so far created by man. It not only involves visual images (which is the classic term for what "art" actually meant). However, art now includes sound and movement. Which film expresses at the highest possible level.</a:t>
            </a:r>
          </a:p>
          <a:p>
            <a:pPr algn="just"/>
            <a:r>
              <a:rPr lang="en-US" dirty="0" smtClean="0"/>
              <a:t>It is used to simulate experiences that communicate ideas, stories, perceptions, feelings, beauty or atmosphere, by the means of recorded or programmed moving images, along with sound (and more rarely) other sensory stimulations.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r>
              <a:rPr lang="en-US" dirty="0" smtClean="0"/>
              <a:t>Representation and Ethiopia</a:t>
            </a:r>
          </a:p>
          <a:p>
            <a:r>
              <a:rPr lang="en-US" dirty="0" smtClean="0"/>
              <a:t>First thing is first= </a:t>
            </a:r>
            <a:r>
              <a:rPr lang="en-US" dirty="0" err="1" smtClean="0"/>
              <a:t>Dawit</a:t>
            </a:r>
            <a:r>
              <a:rPr lang="en-US" dirty="0" smtClean="0"/>
              <a:t> giving a comparison if a film is stupid and a building is stupid.</a:t>
            </a:r>
          </a:p>
          <a:p>
            <a:r>
              <a:rPr lang="en-US" dirty="0" smtClean="0"/>
              <a:t>Gender representation/ 50% graduates- 5% studio film makers/ films by and about woman makes more many. Films by and about woman gets 23 cents in every dollar than no woman (Washington post)</a:t>
            </a:r>
          </a:p>
          <a:p>
            <a:pPr>
              <a:buNone/>
            </a:pPr>
            <a:r>
              <a:rPr lang="en-US" dirty="0" smtClean="0"/>
              <a:t>= more than half the population is woman</a:t>
            </a:r>
          </a:p>
          <a:p>
            <a:r>
              <a:rPr lang="en-US" dirty="0" smtClean="0"/>
              <a:t>Color representation</a:t>
            </a:r>
          </a:p>
          <a:p>
            <a:r>
              <a:rPr lang="en-US" dirty="0" smtClean="0"/>
              <a:t>Thought representation/ perspectives</a:t>
            </a:r>
          </a:p>
          <a:p>
            <a:pPr>
              <a:buNone/>
            </a:pPr>
            <a:endParaRPr lang="en-US"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Gender Representation</a:t>
            </a:r>
          </a:p>
          <a:p>
            <a:r>
              <a:rPr lang="en-US" dirty="0" smtClean="0"/>
              <a:t>American movies= 95% directed by male</a:t>
            </a:r>
          </a:p>
          <a:p>
            <a:r>
              <a:rPr lang="en-US" dirty="0" smtClean="0"/>
              <a:t>80% of leading roles in Hollywood are males</a:t>
            </a:r>
          </a:p>
          <a:p>
            <a:r>
              <a:rPr lang="en-US" dirty="0" smtClean="0"/>
              <a:t>55% woman appearances' were naked or half naked.</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Representation has two types.</a:t>
            </a:r>
          </a:p>
          <a:p>
            <a:pPr>
              <a:buNone/>
            </a:pPr>
            <a:r>
              <a:rPr lang="en-US" dirty="0" smtClean="0"/>
              <a:t>  Representation in front of the camera</a:t>
            </a:r>
          </a:p>
          <a:p>
            <a:pPr>
              <a:buNone/>
            </a:pPr>
            <a:r>
              <a:rPr lang="en-US" dirty="0" smtClean="0"/>
              <a:t>  Representation behind the camera</a:t>
            </a:r>
          </a:p>
          <a:p>
            <a:endParaRPr lang="en-US" dirty="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Questions,</a:t>
            </a:r>
          </a:p>
          <a:p>
            <a:pPr>
              <a:buNone/>
            </a:pPr>
            <a:r>
              <a:rPr lang="en-US" dirty="0" smtClean="0"/>
              <a:t> -   Does Ethiopia represented to the world fairly?</a:t>
            </a:r>
          </a:p>
          <a:p>
            <a:pPr>
              <a:buNone/>
            </a:pPr>
            <a:r>
              <a:rPr lang="en-US" dirty="0" smtClean="0"/>
              <a:t>       Beyond borders</a:t>
            </a:r>
          </a:p>
          <a:p>
            <a:pPr>
              <a:buNone/>
            </a:pPr>
            <a:r>
              <a:rPr lang="en-US" dirty="0" smtClean="0"/>
              <a:t>       Red sea diving resort</a:t>
            </a:r>
          </a:p>
          <a:p>
            <a:pPr>
              <a:buNone/>
            </a:pPr>
            <a:endParaRPr lang="en-US" dirty="0" smtClean="0"/>
          </a:p>
          <a:p>
            <a:pPr>
              <a:buNone/>
            </a:pPr>
            <a:r>
              <a:rPr lang="en-US" dirty="0" smtClean="0"/>
              <a:t>Discuss Stereotyping from Ethnic /local/ identity perspective.</a:t>
            </a:r>
          </a:p>
          <a:p>
            <a:pPr>
              <a:buNone/>
            </a:pPr>
            <a:r>
              <a:rPr lang="en-US" dirty="0" smtClean="0"/>
              <a:t>   -The </a:t>
            </a:r>
            <a:r>
              <a:rPr lang="en-US" dirty="0" err="1" smtClean="0"/>
              <a:t>Oromos</a:t>
            </a:r>
            <a:endParaRPr lang="en-US" dirty="0" smtClean="0"/>
          </a:p>
          <a:p>
            <a:pPr>
              <a:buNone/>
            </a:pPr>
            <a:r>
              <a:rPr lang="en-US" dirty="0" smtClean="0"/>
              <a:t>   -The </a:t>
            </a:r>
            <a:r>
              <a:rPr lang="en-US" dirty="0" err="1" smtClean="0"/>
              <a:t>Guraghes</a:t>
            </a:r>
            <a:endParaRPr lang="en-US" dirty="0" smtClean="0"/>
          </a:p>
          <a:p>
            <a:pPr>
              <a:buNone/>
            </a:pPr>
            <a:r>
              <a:rPr lang="en-US" dirty="0" smtClean="0"/>
              <a:t>    -The </a:t>
            </a:r>
            <a:r>
              <a:rPr lang="en-US" dirty="0" err="1" smtClean="0"/>
              <a:t>Gojames</a:t>
            </a:r>
            <a:endParaRPr lang="en-US" dirty="0" smtClean="0"/>
          </a:p>
          <a:p>
            <a:pPr>
              <a:buNone/>
            </a:pPr>
            <a:r>
              <a:rPr lang="en-US" dirty="0" smtClean="0"/>
              <a:t>Discuss gender representation in Ethiopian movies.</a:t>
            </a:r>
          </a:p>
          <a:p>
            <a:pPr>
              <a:buFontTx/>
              <a:buChar char="-"/>
            </a:pPr>
            <a:endParaRPr lang="en-US" dirty="0" smtClean="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 theory</a:t>
            </a:r>
            <a:endParaRPr lang="en-US" dirty="0"/>
          </a:p>
        </p:txBody>
      </p:sp>
      <p:sp>
        <p:nvSpPr>
          <p:cNvPr id="3" name="Content Placeholder 2"/>
          <p:cNvSpPr>
            <a:spLocks noGrp="1"/>
          </p:cNvSpPr>
          <p:nvPr>
            <p:ph idx="1"/>
          </p:nvPr>
        </p:nvSpPr>
        <p:spPr/>
        <p:txBody>
          <a:bodyPr>
            <a:normAutofit/>
          </a:bodyPr>
          <a:lstStyle/>
          <a:p>
            <a:pPr algn="ctr">
              <a:buNone/>
            </a:pPr>
            <a:r>
              <a:rPr lang="en-US" b="1" dirty="0" smtClean="0"/>
              <a:t>Author Theory</a:t>
            </a:r>
          </a:p>
          <a:p>
            <a:pPr algn="just">
              <a:buNone/>
            </a:pPr>
            <a:r>
              <a:rPr lang="en-US" dirty="0" smtClean="0"/>
              <a:t>Who is the author of a theatre?</a:t>
            </a:r>
          </a:p>
          <a:p>
            <a:pPr algn="just">
              <a:buNone/>
            </a:pPr>
            <a:r>
              <a:rPr lang="en-US" dirty="0" smtClean="0"/>
              <a:t>Who is the author of a novel?</a:t>
            </a:r>
          </a:p>
          <a:p>
            <a:pPr algn="just">
              <a:buNone/>
            </a:pPr>
            <a:r>
              <a:rPr lang="en-US" dirty="0" smtClean="0"/>
              <a:t>Who is the author of a music?</a:t>
            </a:r>
          </a:p>
          <a:p>
            <a:pPr algn="just">
              <a:buNone/>
            </a:pPr>
            <a:endParaRPr lang="en-US" dirty="0" smtClean="0"/>
          </a:p>
          <a:p>
            <a:pPr algn="ctr">
              <a:buNone/>
            </a:pPr>
            <a:r>
              <a:rPr lang="en-US" dirty="0" smtClean="0"/>
              <a:t>Who is the author of a film?</a:t>
            </a:r>
          </a:p>
          <a:p>
            <a:pPr algn="ctr">
              <a:buNone/>
            </a:pPr>
            <a:r>
              <a:rPr lang="en-US" dirty="0" smtClean="0"/>
              <a:t>Debate for 10 minutes</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Authorship in cinema</a:t>
            </a:r>
            <a:endParaRPr lang="en-US" dirty="0"/>
          </a:p>
        </p:txBody>
      </p:sp>
      <p:sp>
        <p:nvSpPr>
          <p:cNvPr id="3" name="Content Placeholder 2"/>
          <p:cNvSpPr>
            <a:spLocks noGrp="1"/>
          </p:cNvSpPr>
          <p:nvPr>
            <p:ph idx="1"/>
          </p:nvPr>
        </p:nvSpPr>
        <p:spPr/>
        <p:txBody>
          <a:bodyPr>
            <a:normAutofit/>
          </a:bodyPr>
          <a:lstStyle/>
          <a:p>
            <a:r>
              <a:rPr lang="en-US" dirty="0" smtClean="0"/>
              <a:t>Author is the French form of a literary term ‘author’, auteur has a specific meaning in contemporary film studies, that of ‘cinematic-author’ who can be recognized through his handwriting or signature (style) available on the </a:t>
            </a:r>
            <a:r>
              <a:rPr lang="en-US" dirty="0" err="1" smtClean="0"/>
              <a:t>pelicule</a:t>
            </a:r>
            <a:r>
              <a:rPr lang="en-US" dirty="0" smtClean="0"/>
              <a:t>.</a:t>
            </a:r>
          </a:p>
          <a:p>
            <a:r>
              <a:rPr lang="en-US" dirty="0" smtClean="0"/>
              <a:t>Narrowly “author” is the originator of a written work.  </a:t>
            </a:r>
          </a:p>
          <a:p>
            <a:endParaRPr lang="en-US" dirty="0" smtClean="0"/>
          </a:p>
          <a:p>
            <a:endParaRPr lang="en-US" dirty="0" smtClean="0"/>
          </a:p>
          <a:p>
            <a:endParaRPr lang="en-US" dirty="0" smtClean="0"/>
          </a:p>
          <a:p>
            <a:endParaRPr lang="en-US" dirty="0" smtClean="0"/>
          </a:p>
          <a:p>
            <a:pPr>
              <a:buNone/>
            </a:pPr>
            <a:endParaRPr lang="en-US"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Theories of film authorship are an attempt to distinguish between art and commercial product.</a:t>
            </a:r>
          </a:p>
          <a:p>
            <a:r>
              <a:rPr lang="en-US" dirty="0" smtClean="0"/>
              <a:t>It implies the artistic legitimacy of cinema.</a:t>
            </a:r>
          </a:p>
          <a:p>
            <a:r>
              <a:rPr lang="en-US" dirty="0" smtClean="0"/>
              <a:t>Is to attribute the status of unique (God-like) artistry to the filmmaker who works in a collaborative process especially in Hollywood system.</a:t>
            </a:r>
          </a:p>
          <a:p>
            <a:r>
              <a:rPr lang="en-US" dirty="0" smtClean="0"/>
              <a:t>Shaped by G.W. Griffith in 1910s and questioned by French's in 1950s.</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First, there were a question on what cinema is. Is it an expression of ideas, or what? Is it art or what? (Art must be made by a human being. A birds singing birds can’t be art.)</a:t>
            </a:r>
          </a:p>
          <a:p>
            <a:r>
              <a:rPr lang="en-US" dirty="0" smtClean="0"/>
              <a:t>Latter people start to think film as an art form like theatre, novel or painting. </a:t>
            </a:r>
          </a:p>
          <a:p>
            <a:r>
              <a:rPr lang="en-US" dirty="0" smtClean="0"/>
              <a:t>In related with authorship, the next question comes. If it is an expression, Whose voice is in it? Writers', Director’s, crews, casts,  Studios?</a:t>
            </a:r>
            <a:endParaRPr lang="en-US" b="1" dirty="0" smtClean="0">
              <a:solidFill>
                <a:srgbClr val="FF0000"/>
              </a:solidFill>
            </a:endParaRP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Because film is a collective product.  And the mode of film production is hierarchical as well as collaborative: all the collaborators count in the same way. </a:t>
            </a:r>
          </a:p>
          <a:p>
            <a:r>
              <a:rPr lang="en-US" dirty="0" smtClean="0"/>
              <a:t>In the sense that many commercial film productions will include a "dominant personality" influencing the shape and look of a film more than others, the idea of the film </a:t>
            </a:r>
            <a:r>
              <a:rPr lang="en-US" i="1" dirty="0" smtClean="0"/>
              <a:t>auteur </a:t>
            </a:r>
            <a:r>
              <a:rPr lang="en-US" dirty="0" smtClean="0"/>
              <a:t>or author is not necessarily very controversial.</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Although claims have been made for the importance of producers, screen-writers, and stars, either in general or in relation to particular films, the director—usually with the final say over the detailed realization of scenes (and hence over the way they will look and sound on screen) and often with crucial say over editing and other postproduction processes, and even over scripting—has usually been credited with having the dominant role in most cases. </a:t>
            </a:r>
          </a:p>
          <a:p>
            <a:endParaRPr lang="en-US" dirty="0" smtClean="0"/>
          </a:p>
          <a:p>
            <a:r>
              <a:rPr lang="en-US" dirty="0" smtClean="0"/>
              <a:t>This dominance seems implied by the nature and place of the director's credit on the film itself, though dominance may not equate with authorship.</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r>
              <a:rPr lang="en-US" dirty="0" smtClean="0"/>
              <a:t>Traditionally, films were recorded onto celluloid film through a photochemical process and then shown through a movie projector onto a large screen. Contemporary films are often fully digital through the entire process of production, distribution, and exhibition, while films recorded in a photochemical form traditionally included an analogous optical soundtrack (a graphic recording of the spoken words, music and other sounds that accompany the images which runs along a portion of the film exclusively reserved for it, and is not projected).</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Popular in in France during 1950’s following the evaporation of Germany from France and the mass distribution of Hollywood films. </a:t>
            </a:r>
          </a:p>
          <a:p>
            <a:r>
              <a:rPr lang="en-US" dirty="0" err="1" smtClean="0"/>
              <a:t>Alexandre</a:t>
            </a:r>
            <a:r>
              <a:rPr lang="en-US" dirty="0" smtClean="0"/>
              <a:t> </a:t>
            </a:r>
            <a:r>
              <a:rPr lang="en-US" dirty="0" err="1" smtClean="0"/>
              <a:t>Astruc</a:t>
            </a:r>
            <a:r>
              <a:rPr lang="en-US" dirty="0" smtClean="0"/>
              <a:t> and </a:t>
            </a:r>
            <a:r>
              <a:rPr lang="en-US" dirty="0" err="1" smtClean="0"/>
              <a:t>Andrie</a:t>
            </a:r>
            <a:r>
              <a:rPr lang="en-US" dirty="0" smtClean="0"/>
              <a:t> </a:t>
            </a:r>
            <a:r>
              <a:rPr lang="en-US" dirty="0" err="1" smtClean="0"/>
              <a:t>Bazin</a:t>
            </a:r>
            <a:r>
              <a:rPr lang="en-US" dirty="0" smtClean="0"/>
              <a:t>.</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gn="just">
              <a:buNone/>
            </a:pPr>
            <a:r>
              <a:rPr lang="en-US" dirty="0" smtClean="0"/>
              <a:t>Contradictions</a:t>
            </a:r>
          </a:p>
          <a:p>
            <a:r>
              <a:rPr lang="en-US" dirty="0" smtClean="0"/>
              <a:t>Because film is a collective product.  And the mode of film production is hierarchical as well as collaborative: all the collaborators count in the same way. </a:t>
            </a:r>
          </a:p>
          <a:p>
            <a:r>
              <a:rPr lang="en-US" dirty="0" smtClean="0"/>
              <a:t>Seams to neglect individuals creativity(authorship)</a:t>
            </a:r>
          </a:p>
          <a:p>
            <a:r>
              <a:rPr lang="en-US" dirty="0" smtClean="0"/>
              <a:t>Is it fair to consider a collective work as art? Who got the creative power?</a:t>
            </a:r>
          </a:p>
          <a:p>
            <a:pPr>
              <a:buNone/>
            </a:pPr>
            <a:endParaRPr lang="en-US" dirty="0" smtClean="0"/>
          </a:p>
          <a:p>
            <a:pPr>
              <a:buNone/>
            </a:pPr>
            <a:endParaRPr lang="en-US" dirty="0" smtClean="0"/>
          </a:p>
          <a:p>
            <a:pPr>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buNone/>
            </a:pPr>
            <a:r>
              <a:rPr lang="en-US" dirty="0" smtClean="0"/>
              <a:t>“Is the author a source of meaning?” Roland </a:t>
            </a:r>
            <a:r>
              <a:rPr lang="en-US" dirty="0" err="1" smtClean="0"/>
              <a:t>Barthers</a:t>
            </a:r>
            <a:r>
              <a:rPr lang="en-US" dirty="0" smtClean="0"/>
              <a:t>, a critic  asks. On his analysis' on “Birth of the reader, and death of the author” he suggests meaning is only made in the momentary interaction of a reader and a text and as a result of the role of the author is secondary to that of the audience member. </a:t>
            </a:r>
          </a:p>
          <a:p>
            <a:pPr>
              <a:buNone/>
            </a:pPr>
            <a:r>
              <a:rPr lang="en-US" dirty="0" smtClean="0"/>
              <a:t>He argues that the design or intention of the author neither available nor desirable as a standard for judging the success of any literary art.</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 ship in cinema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Authors were seen as a genuine artists. In Hollywood cinema authors were the directors who stamped their identity on their film.</a:t>
            </a:r>
          </a:p>
          <a:p>
            <a:r>
              <a:rPr lang="en-US" dirty="0" smtClean="0"/>
              <a:t>Authors put forward a clear world view and a uniquely individual style. This is because, it is visual. The director creates  the visual vision.</a:t>
            </a:r>
          </a:p>
          <a:p>
            <a:pPr>
              <a:buNone/>
            </a:pPr>
            <a:r>
              <a:rPr lang="en-US" dirty="0" smtClean="0"/>
              <a:t>(is the director interpretive, or creative artist???)</a:t>
            </a:r>
          </a:p>
          <a:p>
            <a:pPr>
              <a:buNone/>
            </a:pPr>
            <a:endParaRPr lang="en-US" dirty="0" smtClean="0"/>
          </a:p>
          <a:p>
            <a:r>
              <a:rPr lang="en-US" dirty="0" smtClean="0"/>
              <a:t>Francis ford Coppola “ Though the world is getting  democratic, I think cinema remains autocratic”</a:t>
            </a:r>
          </a:p>
          <a:p>
            <a:endParaRPr lang="en-US" dirty="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Authorship in:-  Indy film makers/ adaptations/ original writings</a:t>
            </a:r>
          </a:p>
          <a:p>
            <a:r>
              <a:rPr lang="en-US" dirty="0" smtClean="0"/>
              <a:t>Authorship in group directors. Directors </a:t>
            </a:r>
            <a:r>
              <a:rPr lang="en-US" dirty="0" err="1" smtClean="0"/>
              <a:t>guid</a:t>
            </a:r>
            <a:r>
              <a:rPr lang="en-US" dirty="0" smtClean="0"/>
              <a:t> of America have a say. </a:t>
            </a:r>
          </a:p>
          <a:p>
            <a:r>
              <a:rPr lang="en-US" dirty="0" smtClean="0"/>
              <a:t>In experimental or </a:t>
            </a:r>
            <a:r>
              <a:rPr lang="en-US" dirty="0" err="1" smtClean="0"/>
              <a:t>avant</a:t>
            </a:r>
            <a:r>
              <a:rPr lang="en-US" dirty="0" smtClean="0"/>
              <a:t> </a:t>
            </a:r>
            <a:r>
              <a:rPr lang="en-US" dirty="0" err="1" smtClean="0"/>
              <a:t>garde</a:t>
            </a:r>
            <a:r>
              <a:rPr lang="en-US" dirty="0" smtClean="0"/>
              <a:t> filmmaking, for example, the term "filmmaker" is often preferred to "director," simply because the filmmaker does often make the film rather than play the particular role of director in a complex collaborative hierarchy.</a:t>
            </a:r>
          </a:p>
          <a:p>
            <a:pPr>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Genre Theory</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A number of perennial doubts plague genre theory. Are genres really 'out there' in the world, or are they merely the constructions of analysts? Is there a finite taxonomy of genres or are they in principle infinite? Are genres timeless Platonic essences or ephemeral, time-bound entities? Are genres culture bound or trans cultural?... Should genre analysis be descriptive or proscriptive? (</a:t>
            </a:r>
            <a:r>
              <a:rPr lang="en-US" dirty="0" err="1" smtClean="0"/>
              <a:t>Stam</a:t>
            </a:r>
            <a:r>
              <a:rPr lang="en-US" dirty="0" smtClean="0"/>
              <a:t> 2000, 14) </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3" name="Content Placeholder 2"/>
          <p:cNvSpPr>
            <a:spLocks noGrp="1"/>
          </p:cNvSpPr>
          <p:nvPr>
            <p:ph idx="1"/>
          </p:nvPr>
        </p:nvSpPr>
        <p:spPr/>
        <p:txBody>
          <a:bodyPr>
            <a:normAutofit fontScale="77500" lnSpcReduction="20000"/>
          </a:bodyPr>
          <a:lstStyle/>
          <a:p>
            <a:pPr algn="just"/>
            <a:r>
              <a:rPr lang="en-US" dirty="0" smtClean="0"/>
              <a:t>Genre Theory involves classifying a film into a category that contains other films that have similar aspects.  These could be similar narratives, characters, filming techniques, or other formal features. The word genre comes from the French (and originally Latin) word for ‘kind’ or ‘class’ ”. There are a variety of ways, reasons why, and how to define genre. Some people may group by period, country , director, or purpose. While others assign genre by story content, literature, performance, budget based, racial identity, artistic status, etc (Chandler 2).  By grouping these films together, it provides a structure by which they can be evaluated relative to each other and to the genre as a whole.  This page will cover a few of the genres used in cinema today.</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algn="just"/>
            <a:r>
              <a:rPr lang="en-US" dirty="0" smtClean="0"/>
              <a:t>The word genre comes from the French (and originally Latin) word for 'kind' or 'class'. The term is widely used in rhetoric, literary theory, media theory, and more recently linguistics, to refer to a distinctive type of 'text'*. Robert Allen notes that 'for most of its 2,000 years, genre study has been primarily numerological and typological in function. That is to say, it has taken as its principal task the division of the world of literature into types and the naming of those types - much as the botanist divides the realm of flora into varieties of plants' (Allen 1989, 44). As will be seen, however, the analogy with biological classification into genus and species misleadingly suggests a 'scientific' process. </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War Film Genre</a:t>
            </a:r>
            <a:endParaRPr lang="en-US" dirty="0"/>
          </a:p>
        </p:txBody>
      </p:sp>
      <p:sp>
        <p:nvSpPr>
          <p:cNvPr id="3" name="Content Placeholder 2"/>
          <p:cNvSpPr>
            <a:spLocks noGrp="1"/>
          </p:cNvSpPr>
          <p:nvPr>
            <p:ph idx="1"/>
          </p:nvPr>
        </p:nvSpPr>
        <p:spPr/>
        <p:txBody>
          <a:bodyPr>
            <a:normAutofit fontScale="62500" lnSpcReduction="20000"/>
          </a:bodyPr>
          <a:lstStyle/>
          <a:p>
            <a:pPr algn="just"/>
            <a:r>
              <a:rPr lang="en-US" dirty="0" smtClean="0"/>
              <a:t>The War Genre of film is one where the narrative or primary plot of the movie is focused, or has in the background, a war that mankind has fought.  This genre has undergone quite a transformation throughout its history in the way it portrays its characters and war in general. Starting with </a:t>
            </a:r>
            <a:r>
              <a:rPr lang="en-US" i="1" dirty="0" smtClean="0"/>
              <a:t>All Quiet On The Western Front </a:t>
            </a:r>
            <a:r>
              <a:rPr lang="en-US" dirty="0" smtClean="0"/>
              <a:t>(1930), a film based on a book written by a soldier during World War I, war was presented to its audience as something terrible and difficult for the human psyche to cope with. The genre as we know it today began to take shape though when World War II started.  Studios in Hollywood moved away from focusing on the horrors of war and instead focused on the heroes of war.  They accomplished this by casting big actors and focusing on American victories and triumph.  For example, films like </a:t>
            </a:r>
            <a:r>
              <a:rPr lang="en-US" i="1" dirty="0" smtClean="0"/>
              <a:t>Flying Tigers</a:t>
            </a:r>
            <a:r>
              <a:rPr lang="en-US" dirty="0" smtClean="0"/>
              <a:t> (1942), </a:t>
            </a:r>
            <a:r>
              <a:rPr lang="en-US" i="1" dirty="0" smtClean="0"/>
              <a:t>Reunion In France</a:t>
            </a:r>
            <a:r>
              <a:rPr lang="en-US" dirty="0" smtClean="0"/>
              <a:t> (1942), </a:t>
            </a:r>
            <a:r>
              <a:rPr lang="en-US" i="1" dirty="0" smtClean="0"/>
              <a:t>The Fighting Seabees</a:t>
            </a:r>
            <a:r>
              <a:rPr lang="en-US" dirty="0" smtClean="0"/>
              <a:t> (1944), </a:t>
            </a:r>
            <a:r>
              <a:rPr lang="en-US" i="1" dirty="0" smtClean="0"/>
              <a:t>Back To Bataan</a:t>
            </a:r>
            <a:r>
              <a:rPr lang="en-US" dirty="0" smtClean="0"/>
              <a:t> (1945), &amp; </a:t>
            </a:r>
            <a:r>
              <a:rPr lang="en-US" i="1" dirty="0" smtClean="0"/>
              <a:t>They Were Expendable</a:t>
            </a:r>
            <a:r>
              <a:rPr lang="en-US" dirty="0" smtClean="0"/>
              <a:t> (1945) were all made before the end of 1945 (the last year of World War II) and all starred John Wayne where he played a character that was a member of the US Military during the war.  Many other prominent actors, like Wayne, acted in numerous films with World War II as their backdrop.</a:t>
            </a:r>
          </a:p>
          <a:p>
            <a:pPr algn="just"/>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smtClean="0"/>
              <a:t>The post-WWII era saw a time when the war film was still popular and still portrayed in a similar way.  The late 1940s through the 1960s featured such well known World War II films as </a:t>
            </a:r>
            <a:r>
              <a:rPr lang="en-US" i="1" dirty="0" smtClean="0"/>
              <a:t>Twelve </a:t>
            </a:r>
            <a:r>
              <a:rPr lang="en-US" i="1" dirty="0" err="1" smtClean="0"/>
              <a:t>O’Clock</a:t>
            </a:r>
            <a:r>
              <a:rPr lang="en-US" i="1" dirty="0" smtClean="0"/>
              <a:t> High</a:t>
            </a:r>
            <a:r>
              <a:rPr lang="en-US" dirty="0" smtClean="0"/>
              <a:t> (1949), </a:t>
            </a:r>
            <a:r>
              <a:rPr lang="en-US" i="1" dirty="0" smtClean="0"/>
              <a:t>Battleground</a:t>
            </a:r>
            <a:r>
              <a:rPr lang="en-US" dirty="0" smtClean="0"/>
              <a:t> (1949), </a:t>
            </a:r>
            <a:r>
              <a:rPr lang="en-US" i="1" dirty="0" smtClean="0"/>
              <a:t>Sands Of Iwo Jima </a:t>
            </a:r>
            <a:r>
              <a:rPr lang="en-US" dirty="0" smtClean="0"/>
              <a:t>(1949), </a:t>
            </a:r>
            <a:r>
              <a:rPr lang="en-US" i="1" dirty="0" err="1" smtClean="0"/>
              <a:t>Stalag</a:t>
            </a:r>
            <a:r>
              <a:rPr lang="en-US" i="1" dirty="0" smtClean="0"/>
              <a:t> 17 </a:t>
            </a:r>
            <a:r>
              <a:rPr lang="en-US" dirty="0" smtClean="0"/>
              <a:t>(1955), </a:t>
            </a:r>
            <a:r>
              <a:rPr lang="en-US" i="1" dirty="0" smtClean="0"/>
              <a:t>To Hell and Back</a:t>
            </a:r>
            <a:r>
              <a:rPr lang="en-US" dirty="0" smtClean="0"/>
              <a:t> (1955), </a:t>
            </a:r>
            <a:r>
              <a:rPr lang="en-US" i="1" dirty="0" smtClean="0"/>
              <a:t>The Enemy Below</a:t>
            </a:r>
            <a:r>
              <a:rPr lang="en-US" dirty="0" smtClean="0"/>
              <a:t> (1957), </a:t>
            </a:r>
            <a:r>
              <a:rPr lang="en-US" i="1" dirty="0" smtClean="0"/>
              <a:t>The Great Escape</a:t>
            </a:r>
            <a:r>
              <a:rPr lang="en-US" dirty="0" smtClean="0"/>
              <a:t> (1963), </a:t>
            </a:r>
            <a:r>
              <a:rPr lang="en-US" i="1" dirty="0" smtClean="0"/>
              <a:t>The Dirty Dozen</a:t>
            </a:r>
            <a:r>
              <a:rPr lang="en-US" dirty="0" smtClean="0"/>
              <a:t> (1967), </a:t>
            </a:r>
            <a:r>
              <a:rPr lang="en-US" i="1" dirty="0" smtClean="0"/>
              <a:t>Where Eagles Dare</a:t>
            </a:r>
            <a:r>
              <a:rPr lang="en-US" dirty="0" smtClean="0"/>
              <a:t> (1968) &amp; </a:t>
            </a:r>
            <a:r>
              <a:rPr lang="en-US" i="1" dirty="0" smtClean="0"/>
              <a:t>Patton</a:t>
            </a:r>
            <a:r>
              <a:rPr lang="en-US" dirty="0" smtClean="0"/>
              <a:t> (1970).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smtClean="0"/>
              <a:t>Films are cultural artifacts created by specific cultures. They reflect those cultures, and, in turn, affect them. Film is considered to be an important art form, a source of popular entertainment, and a powerful medium for educating—or indoctrinating—citizens. The visual basis of film gives it a universal power of communication. </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Science Fiction Film Genre</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Science fiction is such a large umbrella term. The text assigned for the class characterizes sci-fi as dealing “with adventures in outer space or intrusions from extraterrestrials” (Corrigan 93). This isn’t adequate though, even for a brief characterization of these types of films. Granted, there are these invasion-type movies like </a:t>
            </a:r>
            <a:r>
              <a:rPr lang="en-US" i="1" dirty="0" smtClean="0"/>
              <a:t>The Day the Earth Stood Still</a:t>
            </a:r>
            <a:r>
              <a:rPr lang="en-US" dirty="0" smtClean="0"/>
              <a:t> or </a:t>
            </a:r>
            <a:r>
              <a:rPr lang="en-US" i="1" dirty="0" smtClean="0"/>
              <a:t>Invasion of the Body Snatchers</a:t>
            </a:r>
            <a:r>
              <a:rPr lang="en-US" dirty="0" smtClean="0"/>
              <a:t>. There are also adventures in outer space like Star Wars or Star Trek. This doesn’t take into account other kinds of stories or conventions used.</a:t>
            </a:r>
          </a:p>
          <a:p>
            <a:pPr algn="just"/>
            <a:r>
              <a:rPr lang="en-US" dirty="0" smtClean="0"/>
              <a:t>Other conventions that define the genre better are the use of speculative technologies that don’t exist in the real world or how a scientific discovery changes the way that societies carry out their lives. The narrative and the characters are secondary to the ideas that permeate the world they inhabit. Science fiction is a genre where ideas reign supreme.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Adventure Film Genre</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Films including excitement, danger, traveling around the world, or to other worlds, overcoming challenges, with a main hero character are things that come to mind when thinking of the adventure film genre. These films have targeted the mainly male audience in the past with mainly men heroes, but in the modern era we find many strong female roles as well. “Under the category of adventure films, we can include traditional swashbucklers, serialized films, and historical spectacles (similar to the epics film genre), searches or expeditions for lost continents, “jungle” and “desert” epics, treasure hunts and quests, disaster films, and heroic journeys or searches for the unknown. Adventure films are often set in a historical period, and may include adapted stories of historical or literary adventure heroes (Robin Hood, Tarzan, and Zorro for example), kings, battles, rebellion, or piracy”. </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Epic/Historical Film Genre</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55000" lnSpcReduction="20000"/>
          </a:bodyPr>
          <a:lstStyle/>
          <a:p>
            <a:pPr algn="just"/>
            <a:r>
              <a:rPr lang="en-US" dirty="0" smtClean="0"/>
              <a:t>The Epic/Historical Film Genre has an incredibly wide range of films that it can encompass.  It is usually associated with other genres but signifies larger productions or thematic elements than those of other films in those genres.  Films that could be considered epic are usually on the longer side of average run times due more elaborate and intricate plot lines.  They often are related to historical events or are made as more of a biography of the film’s protagonist.  This genre can be seen throughout cinema history with films like </a:t>
            </a:r>
            <a:r>
              <a:rPr lang="en-US" i="1" dirty="0" smtClean="0"/>
              <a:t>Gone With The Wind</a:t>
            </a:r>
            <a:r>
              <a:rPr lang="en-US" dirty="0" smtClean="0"/>
              <a:t> (1939), </a:t>
            </a:r>
            <a:r>
              <a:rPr lang="en-US" i="1" dirty="0" smtClean="0"/>
              <a:t>The Ten Commandments</a:t>
            </a:r>
            <a:r>
              <a:rPr lang="en-US" dirty="0" smtClean="0"/>
              <a:t> (1956), </a:t>
            </a:r>
            <a:r>
              <a:rPr lang="en-US" i="1" dirty="0" smtClean="0"/>
              <a:t>Ben-</a:t>
            </a:r>
            <a:r>
              <a:rPr lang="en-US" i="1" dirty="0" err="1" smtClean="0"/>
              <a:t>Hur</a:t>
            </a:r>
            <a:r>
              <a:rPr lang="en-US" dirty="0" smtClean="0"/>
              <a:t> (1959), </a:t>
            </a:r>
            <a:r>
              <a:rPr lang="en-US" i="1" dirty="0" smtClean="0"/>
              <a:t>The Longest Day</a:t>
            </a:r>
            <a:r>
              <a:rPr lang="en-US" dirty="0" smtClean="0"/>
              <a:t> (1962), </a:t>
            </a:r>
            <a:r>
              <a:rPr lang="en-US" i="1" dirty="0" smtClean="0"/>
              <a:t>Lawrence Of Arabia</a:t>
            </a:r>
            <a:r>
              <a:rPr lang="en-US" dirty="0" smtClean="0"/>
              <a:t> (1962), </a:t>
            </a:r>
            <a:r>
              <a:rPr lang="en-US" i="1" dirty="0" smtClean="0"/>
              <a:t>Patton</a:t>
            </a:r>
            <a:r>
              <a:rPr lang="en-US" dirty="0" smtClean="0"/>
              <a:t> (1970), </a:t>
            </a:r>
            <a:r>
              <a:rPr lang="en-US" i="1" dirty="0" smtClean="0"/>
              <a:t>Gettysburg</a:t>
            </a:r>
            <a:r>
              <a:rPr lang="en-US" dirty="0" smtClean="0"/>
              <a:t> (1993), </a:t>
            </a:r>
            <a:r>
              <a:rPr lang="en-US" i="1" dirty="0" err="1" smtClean="0"/>
              <a:t>Braveheart</a:t>
            </a:r>
            <a:r>
              <a:rPr lang="en-US" dirty="0" smtClean="0"/>
              <a:t> (1995), </a:t>
            </a:r>
            <a:r>
              <a:rPr lang="en-US" i="1" dirty="0" smtClean="0"/>
              <a:t>Titanic</a:t>
            </a:r>
            <a:r>
              <a:rPr lang="en-US" dirty="0" smtClean="0"/>
              <a:t> (1997), </a:t>
            </a:r>
            <a:r>
              <a:rPr lang="en-US" i="1" dirty="0" smtClean="0"/>
              <a:t>Saving Private Ryan</a:t>
            </a:r>
            <a:r>
              <a:rPr lang="en-US" dirty="0" smtClean="0"/>
              <a:t> (1998), and </a:t>
            </a:r>
            <a:r>
              <a:rPr lang="en-US" i="1" dirty="0" smtClean="0"/>
              <a:t>Gladiator </a:t>
            </a:r>
            <a:r>
              <a:rPr lang="en-US" dirty="0" smtClean="0"/>
              <a:t>(2000) just to name a few.  Many also consider George Lucas’ original </a:t>
            </a:r>
            <a:r>
              <a:rPr lang="en-US" i="1" dirty="0" smtClean="0"/>
              <a:t>Star Wars</a:t>
            </a:r>
            <a:r>
              <a:rPr lang="en-US" dirty="0" smtClean="0"/>
              <a:t> trilogy (1977-1983), Peter Jackson’s </a:t>
            </a:r>
            <a:r>
              <a:rPr lang="en-US" i="1" dirty="0" smtClean="0"/>
              <a:t>The Lord Of The Rings</a:t>
            </a:r>
            <a:r>
              <a:rPr lang="en-US" dirty="0" smtClean="0"/>
              <a:t> trilogy (2001-2003) and the </a:t>
            </a:r>
            <a:r>
              <a:rPr lang="en-US" i="1" dirty="0" smtClean="0"/>
              <a:t>Harry Potter </a:t>
            </a:r>
            <a:r>
              <a:rPr lang="en-US" dirty="0" smtClean="0"/>
              <a:t>(2001-2011) series to be epics when looked at as bodies of work.  Whether it is accurate or fair, the box-office success is usually positively correlated to if a movie is considered an epic or not by viewers and critics alike. </a:t>
            </a:r>
            <a:r>
              <a:rPr lang="en-US" i="1" dirty="0" smtClean="0"/>
              <a:t> </a:t>
            </a:r>
          </a:p>
          <a:p>
            <a:endParaRPr lang="en-US" dirty="0" smtClean="0"/>
          </a:p>
          <a:p>
            <a:r>
              <a:rPr lang="en-US" dirty="0" err="1" smtClean="0">
                <a:hlinkClick r:id="rId2"/>
              </a:rPr>
              <a:t>Sourse</a:t>
            </a:r>
            <a:r>
              <a:rPr lang="en-US" dirty="0" smtClean="0">
                <a:hlinkClick r:id="rId2"/>
              </a:rPr>
              <a:t>     https://filmstudies2270.wordpress.com/genre-theory/</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The Crime and Gangster Genre</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The Crime and Gangster genre centers on the sinister actions of criminals or gangsters, or other shady characters who do not follow the law and lead violent lives.</a:t>
            </a:r>
            <a:r>
              <a:rPr lang="en-US" baseline="30000" dirty="0" smtClean="0"/>
              <a:t> </a:t>
            </a:r>
            <a:r>
              <a:rPr lang="en-US" dirty="0" smtClean="0"/>
              <a:t>This genre often overlaps with noir films and sometimes even westerns. Thematically, the crime and gangster often portrays the twisted pursuit of the American Dream and promotes an ideal that even with the excessive wealth and power, the crime is not worth it. The characters in these movies are often materialistic self-destructive megalomaniacs.</a:t>
            </a:r>
            <a:r>
              <a:rPr lang="en-US" baseline="30000" dirty="0" smtClean="0"/>
              <a:t> </a:t>
            </a:r>
            <a:r>
              <a:rPr lang="en-US" dirty="0" smtClean="0"/>
              <a:t>Their stories usually do not end well and are viewed almost as tragic heroes despite their reckless behavior. Crime and Gangster film narratives frequently depict the rise and fall of a criminal, a deadly conflict against a rival gang or faction, or the shrewd cat and mouse game between the criminals and respective law agencies. The typical setting in this genre is in large cities or in exotic locations that showcase excessive wealth. </a:t>
            </a:r>
          </a:p>
          <a:p>
            <a:pPr algn="just"/>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Western</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b="1" dirty="0" smtClean="0"/>
              <a:t>Western</a:t>
            </a:r>
            <a:r>
              <a:rPr lang="en-US" dirty="0" smtClean="0"/>
              <a:t> is a genre of fiction which tells stories set primarily in the latter half of the 19th century in the American Old West, often centering on the life of a nomadic cowboy or gunfighter armed with a revolver and a rifle who rides a horse. Cowboys and gunslingers typically wear Stetson hats, neckerchief bandannas, vests, spurs, cowboy boots, and buckskins (alternatively dusters). Recurring characters include the aforementioned cowboys, Native Americans, Spaniards, Mexicans, bandits, lawmen, bounty hunters, outlaws, gamblers, soldiers (especially mounted cavalry, such as buffalo soldiers), and settlers (farmers, ranchers, and townsfolk). The ambience is usually punctuated with a Western music score, including American and Spanish/Mexican folk music such as country, Native American music, New Mexico music, and </a:t>
            </a:r>
            <a:r>
              <a:rPr lang="en-US" dirty="0" err="1" smtClean="0"/>
              <a:t>rancheras</a:t>
            </a:r>
            <a:r>
              <a:rPr lang="en-US" dirty="0" smtClean="0"/>
              <a:t>.</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Romantic comedy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Romantic comedy (also known as </a:t>
            </a:r>
            <a:r>
              <a:rPr lang="en-US" b="1" dirty="0" err="1" smtClean="0"/>
              <a:t>romcom</a:t>
            </a:r>
            <a:r>
              <a:rPr lang="en-US" dirty="0" smtClean="0"/>
              <a:t> or </a:t>
            </a:r>
            <a:r>
              <a:rPr lang="en-US" b="1" dirty="0" err="1" smtClean="0"/>
              <a:t>rom</a:t>
            </a:r>
            <a:r>
              <a:rPr lang="en-US" b="1" dirty="0" smtClean="0"/>
              <a:t>-com</a:t>
            </a:r>
            <a:r>
              <a:rPr lang="en-US" dirty="0" smtClean="0"/>
              <a:t>) is a subgenre of comedy and slice-of-life fiction, focusing on lighthearted, humorous plot lines centered on romantic ideas, such as how true love is able to surmount most obstacles.</a:t>
            </a:r>
            <a:r>
              <a:rPr lang="en-US" baseline="30000" dirty="0" smtClean="0"/>
              <a:t> </a:t>
            </a:r>
            <a:r>
              <a:rPr lang="en-US" dirty="0" smtClean="0"/>
              <a:t>One dictionary definition is "a funny movie, play, or television program about a love story that ends happily".</a:t>
            </a:r>
            <a:r>
              <a:rPr lang="en-US" baseline="30000" dirty="0" smtClean="0"/>
              <a:t> </a:t>
            </a:r>
            <a:r>
              <a:rPr lang="en-US" dirty="0" smtClean="0"/>
              <a:t> Another definition suggests that its "primary distinguishing feature is a love plot in which two sympathetic and well-matched lovers are united or reconciled"</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Romantic comedy films are a certain genre of comedy films as well as of romance films, and may also have elements of screwball comedies. However, a romantic comedy is classified as a film with two genres, not a single new genre. Some television series can also be classified as romantic comedies.</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a:t>
            </a:r>
            <a:endParaRPr lang="en-US" dirty="0"/>
          </a:p>
        </p:txBody>
      </p:sp>
      <p:sp>
        <p:nvSpPr>
          <p:cNvPr id="3" name="Content Placeholder 2"/>
          <p:cNvSpPr>
            <a:spLocks noGrp="1"/>
          </p:cNvSpPr>
          <p:nvPr>
            <p:ph idx="1"/>
          </p:nvPr>
        </p:nvSpPr>
        <p:spPr/>
        <p:txBody>
          <a:bodyPr>
            <a:normAutofit fontScale="85000" lnSpcReduction="20000"/>
          </a:bodyPr>
          <a:lstStyle/>
          <a:p>
            <a:pPr algn="just"/>
            <a:r>
              <a:rPr lang="en-US" dirty="0" smtClean="0"/>
              <a:t>A </a:t>
            </a:r>
            <a:r>
              <a:rPr lang="en-US" b="1" dirty="0" smtClean="0"/>
              <a:t>film adaptation</a:t>
            </a:r>
            <a:r>
              <a:rPr lang="en-US" dirty="0" smtClean="0"/>
              <a:t> is the transfer of a work or story, in whole or in part, to a feature film. Although often considered a type of derivative work, film adaptation has been conceptualized recently by academic scholars such as Robert </a:t>
            </a:r>
            <a:r>
              <a:rPr lang="en-US" dirty="0" err="1" smtClean="0"/>
              <a:t>Stam</a:t>
            </a:r>
            <a:r>
              <a:rPr lang="en-US" dirty="0" smtClean="0"/>
              <a:t> as a dialogic process.</a:t>
            </a:r>
          </a:p>
          <a:p>
            <a:pPr algn="just"/>
            <a:r>
              <a:rPr lang="en-US" dirty="0" smtClean="0"/>
              <a:t>A common form of film adaptation is the use of a novel as the basis of a feature film. Other works adapted into films include non-fiction (including journalism), autobiography, comic books, scriptures, plays, historical sources, and other films. From the earliest days of cinema, in nineteenth-century Europe, adaptation from such diverse resources has been a ubiquitous practice of filmmaking.</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Adaptation in cinema</a:t>
            </a:r>
            <a:endParaRPr lang="en-US" dirty="0"/>
          </a:p>
        </p:txBody>
      </p:sp>
      <p:sp>
        <p:nvSpPr>
          <p:cNvPr id="3" name="Content Placeholder 2"/>
          <p:cNvSpPr>
            <a:spLocks noGrp="1"/>
          </p:cNvSpPr>
          <p:nvPr>
            <p:ph idx="1"/>
          </p:nvPr>
        </p:nvSpPr>
        <p:spPr>
          <a:xfrm>
            <a:off x="457200" y="1066800"/>
            <a:ext cx="8229600" cy="5059363"/>
          </a:xfrm>
        </p:spPr>
        <p:txBody>
          <a:bodyPr>
            <a:normAutofit fontScale="62500" lnSpcReduction="20000"/>
          </a:bodyPr>
          <a:lstStyle/>
          <a:p>
            <a:pPr>
              <a:buNone/>
            </a:pPr>
            <a:endParaRPr lang="en-US" dirty="0" smtClean="0"/>
          </a:p>
          <a:p>
            <a:pPr algn="just"/>
            <a:r>
              <a:rPr lang="en-US" b="1" dirty="0" smtClean="0"/>
              <a:t>Read about Adapted Screenplay category on OSCARS.</a:t>
            </a:r>
          </a:p>
          <a:p>
            <a:pPr algn="just">
              <a:buNone/>
            </a:pPr>
            <a:r>
              <a:rPr lang="en-US" dirty="0" smtClean="0"/>
              <a:t>      Research shows that 1/3 of films are adapted. If you include adapted theatres or literatures it will be too much.</a:t>
            </a:r>
          </a:p>
          <a:p>
            <a:pPr algn="just">
              <a:buNone/>
            </a:pPr>
            <a:r>
              <a:rPr lang="en-US" dirty="0" smtClean="0"/>
              <a:t>      It may be in multiple languages, settings or formats.</a:t>
            </a:r>
          </a:p>
          <a:p>
            <a:pPr algn="just"/>
            <a:r>
              <a:rPr lang="en-US" dirty="0" smtClean="0"/>
              <a:t> Is the transfer of a work or story in whole or part to a feature film.</a:t>
            </a:r>
          </a:p>
          <a:p>
            <a:pPr algn="just"/>
            <a:r>
              <a:rPr lang="en-US" dirty="0" smtClean="0"/>
              <a:t> it may be fiction, journalism, video games, television, author biography, comic books, scriptures, plays, historical sources, or other films(if the film is original or from film to literature= novelization). </a:t>
            </a:r>
            <a:r>
              <a:rPr lang="en-US" dirty="0" err="1" smtClean="0"/>
              <a:t>E.g</a:t>
            </a:r>
            <a:r>
              <a:rPr lang="en-US" dirty="0" smtClean="0"/>
              <a:t> documentaries are mostly from journalism and reportage. </a:t>
            </a:r>
          </a:p>
          <a:p>
            <a:pPr algn="just"/>
            <a:r>
              <a:rPr lang="en-US" dirty="0" smtClean="0"/>
              <a:t>Cinematic Adaptation is a change of literary works into film medium. </a:t>
            </a:r>
          </a:p>
          <a:p>
            <a:pPr algn="just"/>
            <a:r>
              <a:rPr lang="en-US" dirty="0" smtClean="0"/>
              <a:t>It allows different language or medium.</a:t>
            </a:r>
          </a:p>
          <a:p>
            <a:pPr algn="just"/>
            <a:r>
              <a:rPr lang="en-US" dirty="0" smtClean="0"/>
              <a:t>adaptation attempts to bridge this phenomenological divorce=  Interdisciplinary philosophy, like biology and physiology born </a:t>
            </a:r>
            <a:r>
              <a:rPr lang="en-US" dirty="0" err="1" smtClean="0"/>
              <a:t>phsco</a:t>
            </a:r>
            <a:r>
              <a:rPr lang="en-US" dirty="0" smtClean="0"/>
              <a:t>- biology.</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is Adaptation important for cinema</a:t>
            </a:r>
            <a:endParaRPr lang="en-US" dirty="0"/>
          </a:p>
        </p:txBody>
      </p:sp>
      <p:sp>
        <p:nvSpPr>
          <p:cNvPr id="3" name="Content Placeholder 2"/>
          <p:cNvSpPr>
            <a:spLocks noGrp="1"/>
          </p:cNvSpPr>
          <p:nvPr>
            <p:ph idx="1"/>
          </p:nvPr>
        </p:nvSpPr>
        <p:spPr/>
        <p:txBody>
          <a:bodyPr>
            <a:normAutofit fontScale="85000" lnSpcReduction="20000"/>
          </a:bodyPr>
          <a:lstStyle/>
          <a:p>
            <a:pPr marL="514350" indent="-514350" algn="just">
              <a:buAutoNum type="arabicPeriod"/>
            </a:pPr>
            <a:r>
              <a:rPr lang="en-US" dirty="0" smtClean="0"/>
              <a:t>Because It serves as a story idea source.</a:t>
            </a:r>
          </a:p>
          <a:p>
            <a:pPr marL="514350" indent="-514350" algn="just">
              <a:buFontTx/>
              <a:buChar char="-"/>
            </a:pPr>
            <a:r>
              <a:rPr lang="en-US" dirty="0" smtClean="0"/>
              <a:t>To find best concepts</a:t>
            </a:r>
          </a:p>
          <a:p>
            <a:pPr algn="just">
              <a:buNone/>
            </a:pPr>
            <a:r>
              <a:rPr lang="en-US" dirty="0" smtClean="0"/>
              <a:t>     Since </a:t>
            </a:r>
            <a:r>
              <a:rPr lang="en-US" dirty="0"/>
              <a:t>the inception of cinema as a narrative art-form, novels have often provided substance </a:t>
            </a:r>
            <a:r>
              <a:rPr lang="en-US" dirty="0" smtClean="0"/>
              <a:t>for </a:t>
            </a:r>
            <a:r>
              <a:rPr lang="en-US" dirty="0"/>
              <a:t>filmic expression. </a:t>
            </a:r>
            <a:endParaRPr lang="en-US" dirty="0" smtClean="0"/>
          </a:p>
          <a:p>
            <a:pPr algn="just">
              <a:buNone/>
            </a:pPr>
            <a:endParaRPr lang="en-US" dirty="0" smtClean="0"/>
          </a:p>
          <a:p>
            <a:pPr algn="just">
              <a:buNone/>
            </a:pPr>
            <a:r>
              <a:rPr lang="en-US" dirty="0" smtClean="0"/>
              <a:t>2. Because cinema shares different things with other art forms</a:t>
            </a:r>
          </a:p>
          <a:p>
            <a:pPr algn="just">
              <a:buNone/>
            </a:pPr>
            <a:r>
              <a:rPr lang="en-US" dirty="0" err="1" smtClean="0"/>
              <a:t>e.g</a:t>
            </a:r>
            <a:r>
              <a:rPr lang="en-US" dirty="0" smtClean="0"/>
              <a:t> Cinema and literature both </a:t>
            </a:r>
            <a:r>
              <a:rPr lang="en-US" dirty="0"/>
              <a:t>are narrative media after </a:t>
            </a:r>
            <a:r>
              <a:rPr lang="en-US" dirty="0" smtClean="0"/>
              <a:t>all.</a:t>
            </a:r>
          </a:p>
          <a:p>
            <a:pPr algn="just">
              <a:buNone/>
            </a:pPr>
            <a:r>
              <a:rPr lang="en-US" dirty="0" smtClean="0"/>
              <a:t>Cinema and theatre are per formative art forms.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Storming</a:t>
            </a:r>
            <a:endParaRPr lang="en-US" dirty="0"/>
          </a:p>
        </p:txBody>
      </p:sp>
      <p:sp>
        <p:nvSpPr>
          <p:cNvPr id="3" name="Content Placeholder 2"/>
          <p:cNvSpPr>
            <a:spLocks noGrp="1"/>
          </p:cNvSpPr>
          <p:nvPr>
            <p:ph idx="1"/>
          </p:nvPr>
        </p:nvSpPr>
        <p:spPr/>
        <p:txBody>
          <a:bodyPr/>
          <a:lstStyle/>
          <a:p>
            <a:pPr algn="just"/>
            <a:r>
              <a:rPr lang="en-US" dirty="0" smtClean="0"/>
              <a:t>What’s theory?</a:t>
            </a:r>
          </a:p>
          <a:p>
            <a:pPr algn="just"/>
            <a:r>
              <a:rPr lang="en-US" dirty="0" smtClean="0"/>
              <a:t>What is theory in film?</a:t>
            </a:r>
          </a:p>
          <a:p>
            <a:pPr algn="just"/>
            <a:r>
              <a:rPr lang="en-US" dirty="0" smtClean="0"/>
              <a:t>Why schools teach theory?</a:t>
            </a:r>
          </a:p>
          <a:p>
            <a:pPr algn="just"/>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a:bodyPr>
          <a:lstStyle/>
          <a:p>
            <a:pPr algn="just"/>
            <a:r>
              <a:rPr lang="en-US" dirty="0" smtClean="0"/>
              <a:t>Cinema and painting: both are visual arts etc.</a:t>
            </a:r>
            <a:endParaRPr lang="en-US" dirty="0"/>
          </a:p>
          <a:p>
            <a:pPr algn="just">
              <a:buNone/>
            </a:pPr>
            <a:r>
              <a:rPr lang="en-US" dirty="0" smtClean="0"/>
              <a:t>4. Because it helps to first see the audiences' reaction. </a:t>
            </a:r>
          </a:p>
          <a:p>
            <a:pPr algn="just">
              <a:buNone/>
            </a:pPr>
            <a:r>
              <a:rPr lang="en-US" dirty="0" err="1" smtClean="0"/>
              <a:t>e.g</a:t>
            </a:r>
            <a:r>
              <a:rPr lang="en-US" dirty="0" smtClean="0"/>
              <a:t> If the book is sold out so does the film will be.</a:t>
            </a:r>
          </a:p>
          <a:p>
            <a:pPr algn="just">
              <a:buNone/>
            </a:pPr>
            <a:r>
              <a:rPr lang="en-US" dirty="0" smtClean="0"/>
              <a:t>5. Because it helps us to learn the best narrative format.</a:t>
            </a:r>
          </a:p>
          <a:p>
            <a:pPr algn="just">
              <a:buFontTx/>
              <a:buChar char="-"/>
            </a:pPr>
            <a:r>
              <a:rPr lang="en-US" dirty="0" smtClean="0"/>
              <a:t>It serves as a writing technique template.</a:t>
            </a:r>
          </a:p>
          <a:p>
            <a:pPr algn="just">
              <a:buNone/>
            </a:pPr>
            <a:r>
              <a:rPr lang="en-US" dirty="0" smtClean="0"/>
              <a:t>            Mood, texture, style, structure</a:t>
            </a:r>
          </a:p>
          <a:p>
            <a:pPr>
              <a:buNone/>
            </a:pP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buNone/>
            </a:pPr>
            <a:r>
              <a:rPr lang="en-US" dirty="0" smtClean="0"/>
              <a:t>6. Because It simplifies writing</a:t>
            </a:r>
          </a:p>
          <a:p>
            <a:pPr algn="just">
              <a:buNone/>
            </a:pPr>
            <a:r>
              <a:rPr lang="en-US" dirty="0" smtClean="0"/>
              <a:t>- Cause it have already established plot, character, team etc. mostly character and plot. </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28600" y="1676400"/>
            <a:ext cx="8610600" cy="4525963"/>
          </a:xfrm>
        </p:spPr>
        <p:txBody>
          <a:bodyPr/>
          <a:lstStyle/>
          <a:p>
            <a:pPr>
              <a:buNone/>
            </a:pPr>
            <a:endParaRPr lang="en-US" b="1" dirty="0" smtClean="0"/>
          </a:p>
          <a:p>
            <a:pPr>
              <a:buNone/>
            </a:pPr>
            <a:endParaRPr lang="en-US" b="1" dirty="0" smtClean="0"/>
          </a:p>
          <a:p>
            <a:pPr>
              <a:buNone/>
            </a:pPr>
            <a:r>
              <a:rPr lang="en-US" sz="4000" b="1" dirty="0" smtClean="0"/>
              <a:t>Important twists of Holly wood Cinema</a:t>
            </a:r>
            <a:endParaRPr lang="en-US" sz="4000" b="1"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1524000"/>
          </a:xfrm>
          <a:solidFill>
            <a:schemeClr val="accent5"/>
          </a:solidFill>
        </p:spPr>
        <p:txBody>
          <a:bodyPr>
            <a:normAutofit fontScale="90000"/>
          </a:bodyPr>
          <a:lstStyle/>
          <a:p>
            <a:r>
              <a:rPr lang="en-US" b="1" dirty="0" smtClean="0"/>
              <a:t/>
            </a:r>
            <a:br>
              <a:rPr lang="en-US" b="1" dirty="0" smtClean="0"/>
            </a:br>
            <a:r>
              <a:rPr lang="en-US" b="1" dirty="0" smtClean="0"/>
              <a:t>The beginning and establishment of Hollywood</a:t>
            </a:r>
            <a:br>
              <a:rPr lang="en-US" b="1" dirty="0" smtClean="0"/>
            </a:br>
            <a:endParaRPr lang="en-US" dirty="0"/>
          </a:p>
        </p:txBody>
      </p:sp>
      <p:sp>
        <p:nvSpPr>
          <p:cNvPr id="3" name="Content Placeholder 2"/>
          <p:cNvSpPr>
            <a:spLocks noGrp="1"/>
          </p:cNvSpPr>
          <p:nvPr>
            <p:ph idx="1"/>
          </p:nvPr>
        </p:nvSpPr>
        <p:spPr>
          <a:xfrm>
            <a:off x="533400" y="1828800"/>
            <a:ext cx="7924800" cy="4876800"/>
          </a:xfrm>
          <a:solidFill>
            <a:schemeClr val="accent2">
              <a:lumMod val="20000"/>
              <a:lumOff val="80000"/>
            </a:schemeClr>
          </a:solidFill>
        </p:spPr>
        <p:txBody>
          <a:bodyPr>
            <a:normAutofit/>
          </a:bodyPr>
          <a:lstStyle/>
          <a:p>
            <a:pPr>
              <a:buNone/>
            </a:pPr>
            <a:endParaRPr lang="en-US" dirty="0" smtClean="0"/>
          </a:p>
          <a:p>
            <a:r>
              <a:rPr lang="en-US" b="1" dirty="0" smtClean="0"/>
              <a:t>Hollywood</a:t>
            </a:r>
            <a:r>
              <a:rPr lang="en-US" dirty="0" smtClean="0"/>
              <a:t> is a neighborhood in the central region of Los Angeles, California, notable as the home of the U.S. film industry </a:t>
            </a:r>
          </a:p>
          <a:p>
            <a:r>
              <a:rPr lang="en-US" dirty="0" smtClean="0"/>
              <a:t>The first film companies were located in New Jersey and New York.</a:t>
            </a:r>
          </a:p>
          <a:p>
            <a:r>
              <a:rPr lang="en-US" dirty="0" smtClean="0"/>
              <a:t> there, because film makers worked outdoors or in the sun glassed studios, poor weather can harmer the production.</a:t>
            </a:r>
          </a:p>
          <a:p>
            <a:pPr>
              <a:buNone/>
            </a:pPr>
            <a:endParaRPr 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solidFill>
            <a:schemeClr val="accent2"/>
          </a:solidFill>
        </p:spPr>
        <p:txBody>
          <a:bodyPr/>
          <a:lstStyle/>
          <a:p>
            <a:r>
              <a:rPr lang="en-US" dirty="0" smtClean="0"/>
              <a:t>so to avoid these problem new York based firms might held to Florida while Chicago tends to go west.</a:t>
            </a:r>
          </a:p>
          <a:p>
            <a:r>
              <a:rPr lang="en-US" dirty="0" smtClean="0"/>
              <a:t>In 1909 New York motion picture company also establish operation there. </a:t>
            </a:r>
          </a:p>
          <a:p>
            <a:r>
              <a:rPr lang="en-US" dirty="0" smtClean="0"/>
              <a:t>American biography began sending Griffith there during the winter seasons.</a:t>
            </a:r>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solidFill>
            <a:schemeClr val="accent6">
              <a:lumMod val="50000"/>
            </a:schemeClr>
          </a:solidFill>
          <a:ln>
            <a:solidFill>
              <a:schemeClr val="accent4"/>
            </a:solidFill>
          </a:ln>
        </p:spPr>
        <p:txBody>
          <a:bodyPr>
            <a:normAutofit fontScale="92500"/>
          </a:bodyPr>
          <a:lstStyle/>
          <a:p>
            <a:pPr>
              <a:buNone/>
            </a:pPr>
            <a:endParaRPr lang="en-US" dirty="0" smtClean="0"/>
          </a:p>
          <a:p>
            <a:r>
              <a:rPr lang="en-US" b="1" dirty="0" smtClean="0"/>
              <a:t>The advantage of holly wood</a:t>
            </a:r>
          </a:p>
          <a:p>
            <a:pPr>
              <a:buNone/>
            </a:pPr>
            <a:endParaRPr lang="en-US" dirty="0" smtClean="0"/>
          </a:p>
          <a:p>
            <a:pPr>
              <a:buNone/>
            </a:pPr>
            <a:r>
              <a:rPr lang="en-US" dirty="0" smtClean="0"/>
              <a:t>-Good weather (to shot on day time)</a:t>
            </a:r>
          </a:p>
          <a:p>
            <a:pPr>
              <a:buNone/>
            </a:pPr>
            <a:r>
              <a:rPr lang="en-US" dirty="0" smtClean="0"/>
              <a:t>-Variety of landscapes, like ocean, desert, mountain, forest and hillside.</a:t>
            </a:r>
          </a:p>
          <a:p>
            <a:pPr>
              <a:buNone/>
            </a:pPr>
            <a:r>
              <a:rPr lang="en-US" dirty="0" smtClean="0"/>
              <a:t>-the western genre became most popular and it is better to shot in the real west than New Jersey.</a:t>
            </a:r>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solidFill>
            <a:srgbClr val="92D050"/>
          </a:solidFill>
        </p:spPr>
        <p:txBody>
          <a:bodyPr>
            <a:normAutofit fontScale="92500" lnSpcReduction="20000"/>
          </a:bodyPr>
          <a:lstStyle/>
          <a:p>
            <a:pPr>
              <a:buNone/>
            </a:pPr>
            <a:endParaRPr lang="en-US" dirty="0" smtClean="0"/>
          </a:p>
          <a:p>
            <a:pPr>
              <a:buFontTx/>
              <a:buChar char="-"/>
            </a:pPr>
            <a:r>
              <a:rPr lang="en-US" dirty="0" smtClean="0"/>
              <a:t>Though many decisions are made in NY at its head office, Hollywood became the center of many studios.</a:t>
            </a:r>
          </a:p>
          <a:p>
            <a:pPr>
              <a:buFontTx/>
              <a:buChar char="-"/>
            </a:pPr>
            <a:r>
              <a:rPr lang="en-US" dirty="0" smtClean="0"/>
              <a:t>The studios are growing from small open air areas to sizable complexes with many departments.</a:t>
            </a:r>
          </a:p>
          <a:p>
            <a:pPr>
              <a:buFontTx/>
              <a:buChar char="-"/>
            </a:pPr>
            <a:endParaRPr lang="en-US" dirty="0" smtClean="0"/>
          </a:p>
          <a:p>
            <a:pPr>
              <a:buNone/>
            </a:pPr>
            <a:r>
              <a:rPr lang="en-US" dirty="0" smtClean="0">
                <a:solidFill>
                  <a:srgbClr val="FF0000"/>
                </a:solidFill>
              </a:rPr>
              <a:t>e.g. </a:t>
            </a:r>
            <a:r>
              <a:rPr lang="en-US" dirty="0" smtClean="0"/>
              <a:t>in 1903 those studios were small companies trying to put each other out of business. </a:t>
            </a:r>
          </a:p>
          <a:p>
            <a:pPr>
              <a:buNone/>
            </a:pPr>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N.B</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dirty="0" smtClean="0"/>
              <a:t>Those questions has been still a choice for many researchers,</a:t>
            </a:r>
          </a:p>
          <a:p>
            <a:r>
              <a:rPr lang="en-US" dirty="0" smtClean="0"/>
              <a:t>There has been no comprehensive strategic business analysis of how Hollywood became dominant.</a:t>
            </a:r>
          </a:p>
          <a:p>
            <a:r>
              <a:rPr lang="en-US" dirty="0" smtClean="0"/>
              <a:t>the very structure of the narrative film of Hollywood functions to assist in the maintenance of social </a:t>
            </a:r>
            <a:r>
              <a:rPr lang="en-US" dirty="0" smtClean="0">
                <a:solidFill>
                  <a:srgbClr val="FF0000"/>
                </a:solidFill>
              </a:rPr>
              <a:t>domination.</a:t>
            </a:r>
          </a:p>
          <a:p>
            <a:r>
              <a:rPr lang="en-US" dirty="0" smtClean="0"/>
              <a:t>Many scholars have argued standard Hollywood narratives undermine critical social awareness,  </a:t>
            </a:r>
          </a:p>
          <a:p>
            <a:endParaRPr lang="en-US" dirty="0" smtClean="0"/>
          </a:p>
          <a:p>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2060"/>
          </a:solidFill>
        </p:spPr>
        <p:txBody>
          <a:bodyPr>
            <a:normAutofit/>
          </a:bodyPr>
          <a:lstStyle/>
          <a:p>
            <a:r>
              <a:rPr lang="en-US" sz="6000" dirty="0" smtClean="0">
                <a:solidFill>
                  <a:srgbClr val="00B050"/>
                </a:solidFill>
              </a:rPr>
              <a:t>Before WW</a:t>
            </a:r>
            <a:r>
              <a:rPr lang="en-US" sz="6000" b="1" dirty="0" smtClean="0">
                <a:solidFill>
                  <a:srgbClr val="FF0000"/>
                </a:solidFill>
                <a:latin typeface="Georgia" pitchFamily="18" charset="0"/>
                <a:ea typeface="Times New Roman" pitchFamily="18" charset="0"/>
                <a:cs typeface="Times New Roman" pitchFamily="18" charset="0"/>
              </a:rPr>
              <a:t>I</a:t>
            </a:r>
            <a:r>
              <a:rPr lang="en-US" sz="6000" dirty="0" smtClean="0">
                <a:solidFill>
                  <a:srgbClr val="00B050"/>
                </a:solidFill>
              </a:rPr>
              <a:t> </a:t>
            </a:r>
            <a:endParaRPr lang="en-US" sz="6000" dirty="0">
              <a:solidFill>
                <a:srgbClr val="00B050"/>
              </a:solidFill>
            </a:endParaRPr>
          </a:p>
        </p:txBody>
      </p:sp>
      <p:sp>
        <p:nvSpPr>
          <p:cNvPr id="3" name="Content Placeholder 2"/>
          <p:cNvSpPr>
            <a:spLocks noGrp="1"/>
          </p:cNvSpPr>
          <p:nvPr>
            <p:ph idx="1"/>
          </p:nvPr>
        </p:nvSpPr>
        <p:spPr>
          <a:solidFill>
            <a:schemeClr val="accent1">
              <a:lumMod val="60000"/>
              <a:lumOff val="40000"/>
            </a:schemeClr>
          </a:solidFill>
        </p:spPr>
        <p:txBody>
          <a:bodyPr>
            <a:normAutofit fontScale="70000" lnSpcReduction="20000"/>
          </a:bodyPr>
          <a:lstStyle/>
          <a:p>
            <a:r>
              <a:rPr lang="en-US" dirty="0" smtClean="0"/>
              <a:t>London was the center of the capital.</a:t>
            </a:r>
          </a:p>
          <a:p>
            <a:r>
              <a:rPr lang="en-US" dirty="0" smtClean="0"/>
              <a:t>Film styles were international, (Film makers around the world were exploring the expressive possibilities of film style).</a:t>
            </a:r>
          </a:p>
          <a:p>
            <a:r>
              <a:rPr lang="en-US" dirty="0" smtClean="0"/>
              <a:t>Early Film makers tasted by their way of telling stories clearly.</a:t>
            </a:r>
          </a:p>
          <a:p>
            <a:r>
              <a:rPr lang="en-US" dirty="0" smtClean="0"/>
              <a:t>Then technical aspects of cinema (lighting, editing…) became competitive tools.</a:t>
            </a:r>
          </a:p>
          <a:p>
            <a:r>
              <a:rPr lang="en-US" dirty="0" smtClean="0"/>
              <a:t>From about 1912, directors increasingly realized that distinctive lighting, editing, acting, staging, set design and other technical elements could not only clarify the story but also heighten the film impact.</a:t>
            </a:r>
          </a:p>
          <a:p>
            <a:r>
              <a:rPr lang="en-US" dirty="0" smtClean="0"/>
              <a:t>Most extraordinary films were made in Europe: France, Germany, Denmark, Sweden, Italy.</a:t>
            </a:r>
          </a:p>
          <a:p>
            <a:endParaRPr lang="en-US" dirty="0" smtClean="0"/>
          </a:p>
          <a:p>
            <a:r>
              <a:rPr lang="en-US" dirty="0" smtClean="0"/>
              <a:t>In august 1914 during this important changes </a:t>
            </a:r>
            <a:r>
              <a:rPr lang="en-US" b="1" dirty="0" smtClean="0">
                <a:solidFill>
                  <a:srgbClr val="FF0000"/>
                </a:solidFill>
              </a:rPr>
              <a:t>WW</a:t>
            </a:r>
            <a:r>
              <a:rPr lang="en-US" b="1" dirty="0" smtClean="0">
                <a:solidFill>
                  <a:srgbClr val="FF0000"/>
                </a:solidFill>
                <a:latin typeface="Georgia" pitchFamily="18" charset="0"/>
                <a:ea typeface="Times New Roman" pitchFamily="18" charset="0"/>
                <a:cs typeface="Times New Roman" pitchFamily="18" charset="0"/>
              </a:rPr>
              <a:t>I blasted.</a:t>
            </a:r>
            <a:endParaRPr lang="en-US" dirty="0" smtClean="0"/>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715962"/>
          </a:xfrm>
          <a:solidFill>
            <a:schemeClr val="tx1"/>
          </a:solidFill>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dirty="0" smtClean="0"/>
              <a:t> </a:t>
            </a:r>
            <a:r>
              <a:rPr lang="en-US" sz="5300" b="1" dirty="0" smtClean="0">
                <a:solidFill>
                  <a:srgbClr val="FFFF00"/>
                </a:solidFill>
              </a:rPr>
              <a:t>The devil knocks the world!!!</a:t>
            </a:r>
            <a:endParaRPr lang="en-US" sz="5300" b="1" dirty="0">
              <a:solidFill>
                <a:srgbClr val="FFFF00"/>
              </a:solidFill>
            </a:endParaRPr>
          </a:p>
        </p:txBody>
      </p:sp>
      <p:sp>
        <p:nvSpPr>
          <p:cNvPr id="3" name="Content Placeholder 2"/>
          <p:cNvSpPr>
            <a:spLocks noGrp="1"/>
          </p:cNvSpPr>
          <p:nvPr>
            <p:ph idx="1"/>
          </p:nvPr>
        </p:nvSpPr>
        <p:spPr>
          <a:xfrm>
            <a:off x="228600" y="1219200"/>
            <a:ext cx="8610600" cy="5410200"/>
          </a:xfrm>
          <a:blipFill>
            <a:blip r:embed="rId2"/>
            <a:tile tx="0" ty="0" sx="100000" sy="100000" flip="none" algn="tl"/>
          </a:blipFill>
          <a:ln>
            <a:solidFill>
              <a:srgbClr val="7030A0"/>
            </a:solidFill>
          </a:ln>
          <a:effectLst>
            <a:glow rad="228600">
              <a:schemeClr val="accent2">
                <a:satMod val="175000"/>
                <a:alpha val="40000"/>
              </a:schemeClr>
            </a:glow>
            <a:innerShdw blurRad="63500" dist="50800" dir="2700000">
              <a:prstClr val="black">
                <a:alpha val="50000"/>
              </a:prstClr>
            </a:innerShdw>
            <a:reflection blurRad="6350" stA="50000" endA="300" endPos="55500" dist="101600" dir="5400000" sy="-100000" algn="bl" rotWithShape="0"/>
          </a:effectLst>
          <a:scene3d>
            <a:camera prst="perspectiveRelaxedModerately"/>
            <a:lightRig rig="threePt" dir="t"/>
          </a:scene3d>
          <a:sp3d>
            <a:bevelT prst="slope"/>
          </a:sp3d>
        </p:spPr>
        <p:txBody>
          <a:bodyPr/>
          <a:lstStyle/>
          <a:p>
            <a:endParaRPr lang="en-US" dirty="0" smtClean="0"/>
          </a:p>
          <a:p>
            <a:endParaRPr lang="en-US" dirty="0" smtClean="0"/>
          </a:p>
          <a:p>
            <a:endParaRPr lang="en-US" dirty="0" smtClean="0"/>
          </a:p>
          <a:p>
            <a:pPr>
              <a:buNone/>
            </a:pPr>
            <a:endParaRPr lang="en-US" dirty="0" smtClean="0"/>
          </a:p>
          <a:p>
            <a:pPr>
              <a:buNone/>
            </a:pPr>
            <a:r>
              <a:rPr lang="en-US" sz="4800" b="1" dirty="0" smtClean="0">
                <a:solidFill>
                  <a:srgbClr val="FF0000"/>
                </a:solidFill>
              </a:rPr>
              <a:t>      World War First Blasted!!!</a:t>
            </a: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Theorizing motion picture</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smtClean="0"/>
          </a:p>
          <a:p>
            <a:r>
              <a:rPr lang="en-US" dirty="0" smtClean="0"/>
              <a:t>Film as an art form</a:t>
            </a:r>
          </a:p>
          <a:p>
            <a:pPr>
              <a:buNone/>
            </a:pPr>
            <a:r>
              <a:rPr lang="en-US" dirty="0" smtClean="0"/>
              <a:t>- Man made bird’s singing is not an art. Art is "The expression or application of human creative skill and imagination” Oxford </a:t>
            </a:r>
            <a:r>
              <a:rPr lang="en-US" dirty="0" err="1" smtClean="0"/>
              <a:t>dic</a:t>
            </a:r>
            <a:r>
              <a:rPr lang="en-US" dirty="0" smtClean="0"/>
              <a:t>.</a:t>
            </a:r>
          </a:p>
          <a:p>
            <a:pPr>
              <a:buNone/>
            </a:pPr>
            <a:r>
              <a:rPr lang="en-US" dirty="0" smtClean="0"/>
              <a:t>-Creative- presenting things as it is not an art work. It also must be new.</a:t>
            </a:r>
          </a:p>
          <a:p>
            <a:pPr>
              <a:buFontTx/>
              <a:buChar char="-"/>
            </a:pPr>
            <a:r>
              <a:rPr lang="en-US" dirty="0" smtClean="0"/>
              <a:t>entertaining- art must be entertaining</a:t>
            </a:r>
          </a:p>
          <a:p>
            <a:pPr>
              <a:buFontTx/>
              <a:buChar char="-"/>
            </a:pPr>
            <a:r>
              <a:rPr lang="en-US" dirty="0" smtClean="0"/>
              <a:t> another perspective.</a:t>
            </a:r>
          </a:p>
          <a:p>
            <a:pPr>
              <a:buFontTx/>
              <a:buChar char="-"/>
            </a:pPr>
            <a:r>
              <a:rPr lang="en-US" dirty="0" smtClean="0"/>
              <a:t>Capturing the reality= because memory is rapidly disintegrated.</a:t>
            </a:r>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334000"/>
          </a:xfrm>
          <a:solidFill>
            <a:srgbClr val="FFC000"/>
          </a:solidFill>
        </p:spPr>
        <p:txBody>
          <a:bodyPr>
            <a:normAutofit fontScale="77500" lnSpcReduction="20000"/>
          </a:bodyPr>
          <a:lstStyle/>
          <a:p>
            <a:pPr>
              <a:buNone/>
            </a:pPr>
            <a:endParaRPr lang="en-US" dirty="0" smtClean="0"/>
          </a:p>
          <a:p>
            <a:pPr>
              <a:buNone/>
            </a:pPr>
            <a:r>
              <a:rPr lang="en-US" dirty="0" smtClean="0">
                <a:solidFill>
                  <a:srgbClr val="FF0000"/>
                </a:solidFill>
              </a:rPr>
              <a:t>= drastic political, cultural, economic, and social change </a:t>
            </a:r>
            <a:r>
              <a:rPr lang="en-US" dirty="0" smtClean="0"/>
              <a:t>across Eurasia (Europe and Asia)</a:t>
            </a:r>
          </a:p>
          <a:p>
            <a:pPr>
              <a:buNone/>
            </a:pPr>
            <a:r>
              <a:rPr lang="en-US" dirty="0" smtClean="0"/>
              <a:t>= </a:t>
            </a:r>
            <a:r>
              <a:rPr lang="en-US" dirty="0" smtClean="0">
                <a:solidFill>
                  <a:srgbClr val="FF0000"/>
                </a:solidFill>
              </a:rPr>
              <a:t>Universal suffrage </a:t>
            </a:r>
            <a:r>
              <a:rPr lang="en-US" dirty="0" smtClean="0"/>
              <a:t>for the first time in history.</a:t>
            </a:r>
          </a:p>
          <a:p>
            <a:pPr>
              <a:buNone/>
            </a:pPr>
            <a:r>
              <a:rPr lang="en-US" dirty="0" smtClean="0"/>
              <a:t>= Four empires collapsed due to the war,</a:t>
            </a:r>
          </a:p>
          <a:p>
            <a:pPr>
              <a:buNone/>
            </a:pPr>
            <a:r>
              <a:rPr lang="en-US" dirty="0" smtClean="0"/>
              <a:t>= In Britain, funding the war had a severe economic cost.</a:t>
            </a:r>
          </a:p>
          <a:p>
            <a:pPr>
              <a:buNone/>
            </a:pPr>
            <a:r>
              <a:rPr lang="en-US" dirty="0" smtClean="0"/>
              <a:t>= Turkish- Armenian war</a:t>
            </a:r>
          </a:p>
          <a:p>
            <a:pPr>
              <a:buNone/>
            </a:pPr>
            <a:r>
              <a:rPr lang="en-US" dirty="0" smtClean="0"/>
              <a:t>= Chinese civil war</a:t>
            </a:r>
          </a:p>
          <a:p>
            <a:pPr>
              <a:buNone/>
            </a:pPr>
            <a:r>
              <a:rPr lang="en-US" dirty="0" smtClean="0"/>
              <a:t>= Irish civil war</a:t>
            </a:r>
          </a:p>
          <a:p>
            <a:pPr>
              <a:buNone/>
            </a:pPr>
            <a:r>
              <a:rPr lang="en-US" dirty="0" smtClean="0"/>
              <a:t>= Rise of communism and fascism</a:t>
            </a:r>
          </a:p>
          <a:p>
            <a:pPr>
              <a:buNone/>
            </a:pPr>
            <a:r>
              <a:rPr lang="en-US" dirty="0" smtClean="0"/>
              <a:t>= Polish- soviet war,</a:t>
            </a:r>
          </a:p>
          <a:p>
            <a:pPr>
              <a:buNone/>
            </a:pPr>
            <a:r>
              <a:rPr lang="en-US" dirty="0" smtClean="0"/>
              <a:t>= Russian civil war left more than 7m people dead.</a:t>
            </a:r>
          </a:p>
          <a:p>
            <a:pPr>
              <a:buNone/>
            </a:pPr>
            <a:r>
              <a:rPr lang="en-US" dirty="0" smtClean="0"/>
              <a:t>= Ottoman government collapsed.</a:t>
            </a:r>
          </a:p>
          <a:p>
            <a:pPr>
              <a:buNone/>
            </a:pPr>
            <a:r>
              <a:rPr lang="en-US" dirty="0" smtClean="0"/>
              <a:t>=Hyperinflation plagued Germany between 1921 and 1923.</a:t>
            </a:r>
          </a:p>
          <a:p>
            <a:pPr>
              <a:buNone/>
            </a:pPr>
            <a:endParaRPr lang="en-US" dirty="0"/>
          </a:p>
        </p:txBody>
      </p:sp>
      <p:sp>
        <p:nvSpPr>
          <p:cNvPr id="16385" name="Rectangle 1"/>
          <p:cNvSpPr>
            <a:spLocks noGrp="1" noChangeArrowheads="1"/>
          </p:cNvSpPr>
          <p:nvPr>
            <p:ph type="title"/>
          </p:nvPr>
        </p:nvSpPr>
        <p:spPr bwMode="auto">
          <a:xfrm>
            <a:off x="457200" y="304800"/>
            <a:ext cx="7848600" cy="707886"/>
          </a:xfrm>
          <a:prstGeom prst="rect">
            <a:avLst/>
          </a:prstGeom>
          <a:solidFill>
            <a:schemeClr val="tx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FF0000"/>
                </a:solidFill>
                <a:effectLst/>
                <a:latin typeface="Georgia" pitchFamily="18" charset="0"/>
                <a:ea typeface="Times New Roman" pitchFamily="18" charset="0"/>
                <a:cs typeface="Times New Roman" pitchFamily="18" charset="0"/>
              </a:rPr>
              <a:t>Aftermath of World War I</a:t>
            </a:r>
            <a:endParaRPr kumimoji="0" lang="en-US" sz="3600" b="1"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p>
            <a:r>
              <a:rPr lang="en-US" dirty="0" smtClean="0"/>
              <a:t>On the other hands</a:t>
            </a:r>
            <a:endParaRPr lang="en-US" dirty="0"/>
          </a:p>
        </p:txBody>
      </p:sp>
      <p:sp>
        <p:nvSpPr>
          <p:cNvPr id="3" name="Content Placeholder 2"/>
          <p:cNvSpPr>
            <a:spLocks noGrp="1"/>
          </p:cNvSpPr>
          <p:nvPr>
            <p:ph idx="1"/>
          </p:nvPr>
        </p:nvSpPr>
        <p:spPr>
          <a:solidFill>
            <a:srgbClr val="00B050"/>
          </a:solidFill>
        </p:spPr>
        <p:txBody>
          <a:bodyPr>
            <a:normAutofit fontScale="92500" lnSpcReduction="20000"/>
          </a:bodyPr>
          <a:lstStyle/>
          <a:p>
            <a:pPr>
              <a:buFont typeface="Wingdings" pitchFamily="2" charset="2"/>
              <a:buChar char="q"/>
            </a:pPr>
            <a:r>
              <a:rPr lang="en-US" dirty="0" smtClean="0"/>
              <a:t> </a:t>
            </a:r>
            <a:r>
              <a:rPr lang="en-US" b="1" dirty="0" smtClean="0">
                <a:solidFill>
                  <a:srgbClr val="FF0000"/>
                </a:solidFill>
              </a:rPr>
              <a:t>Global </a:t>
            </a:r>
            <a:r>
              <a:rPr lang="en-US" sz="4800" b="1" dirty="0" smtClean="0">
                <a:solidFill>
                  <a:srgbClr val="FF0000"/>
                </a:solidFill>
              </a:rPr>
              <a:t>Power</a:t>
            </a:r>
            <a:r>
              <a:rPr lang="en-US" b="1" dirty="0" smtClean="0">
                <a:solidFill>
                  <a:srgbClr val="FF0000"/>
                </a:solidFill>
              </a:rPr>
              <a:t> had shifted,</a:t>
            </a:r>
          </a:p>
          <a:p>
            <a:pPr>
              <a:buNone/>
            </a:pPr>
            <a:endParaRPr lang="en-US" b="1" dirty="0" smtClean="0">
              <a:solidFill>
                <a:srgbClr val="FF0000"/>
              </a:solidFill>
            </a:endParaRPr>
          </a:p>
          <a:p>
            <a:pPr>
              <a:buFont typeface="Wingdings" pitchFamily="2" charset="2"/>
              <a:buChar char="ü"/>
            </a:pPr>
            <a:r>
              <a:rPr lang="en-US" b="1" dirty="0" smtClean="0"/>
              <a:t>USA</a:t>
            </a:r>
            <a:r>
              <a:rPr lang="en-US" dirty="0" smtClean="0"/>
              <a:t> became fully </a:t>
            </a:r>
            <a:r>
              <a:rPr lang="en-US" dirty="0" smtClean="0">
                <a:solidFill>
                  <a:srgbClr val="FF0000"/>
                </a:solidFill>
              </a:rPr>
              <a:t>powerful</a:t>
            </a:r>
            <a:r>
              <a:rPr lang="en-US" dirty="0" smtClean="0"/>
              <a:t>,</a:t>
            </a:r>
          </a:p>
          <a:p>
            <a:pPr>
              <a:buNone/>
            </a:pPr>
            <a:r>
              <a:rPr lang="en-US" dirty="0" smtClean="0"/>
              <a:t>           - immigration act.</a:t>
            </a:r>
          </a:p>
          <a:p>
            <a:pPr>
              <a:buNone/>
            </a:pPr>
            <a:r>
              <a:rPr lang="en-US" dirty="0" smtClean="0"/>
              <a:t>           - constitution amendment.</a:t>
            </a:r>
          </a:p>
          <a:p>
            <a:pPr>
              <a:buNone/>
            </a:pPr>
            <a:r>
              <a:rPr lang="en-US" dirty="0" smtClean="0"/>
              <a:t>           - KKK demolished(5m to 36k).</a:t>
            </a:r>
          </a:p>
          <a:p>
            <a:pPr>
              <a:buNone/>
            </a:pPr>
            <a:r>
              <a:rPr lang="en-US" dirty="0" smtClean="0"/>
              <a:t>           - Golden age of Radio.</a:t>
            </a:r>
          </a:p>
          <a:p>
            <a:pPr>
              <a:buNone/>
            </a:pPr>
            <a:r>
              <a:rPr lang="en-US" dirty="0" smtClean="0"/>
              <a:t>           - Woman's can vote.</a:t>
            </a:r>
          </a:p>
          <a:p>
            <a:pPr>
              <a:buNone/>
            </a:pPr>
            <a:r>
              <a:rPr lang="en-US" dirty="0" smtClean="0"/>
              <a:t>           - ETC</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dirty="0" smtClean="0"/>
              <a:t>Related to film</a:t>
            </a:r>
            <a:endParaRPr lang="en-US" dirty="0"/>
          </a:p>
        </p:txBody>
      </p:sp>
      <p:sp>
        <p:nvSpPr>
          <p:cNvPr id="3" name="Content Placeholder 2"/>
          <p:cNvSpPr>
            <a:spLocks noGrp="1"/>
          </p:cNvSpPr>
          <p:nvPr>
            <p:ph idx="1"/>
          </p:nvPr>
        </p:nvSpPr>
        <p:spPr>
          <a:xfrm>
            <a:off x="457200" y="1600200"/>
            <a:ext cx="8229600" cy="5029200"/>
          </a:xfrm>
          <a:solidFill>
            <a:schemeClr val="bg1"/>
          </a:solidFill>
        </p:spPr>
        <p:txBody>
          <a:bodyPr>
            <a:normAutofit fontScale="47500" lnSpcReduction="20000"/>
          </a:bodyPr>
          <a:lstStyle/>
          <a:p>
            <a:pPr>
              <a:buNone/>
            </a:pPr>
            <a:endParaRPr lang="en-US" dirty="0" smtClean="0"/>
          </a:p>
          <a:p>
            <a:pPr>
              <a:buNone/>
            </a:pPr>
            <a:r>
              <a:rPr lang="en-US" sz="4200" dirty="0" smtClean="0"/>
              <a:t>        </a:t>
            </a:r>
            <a:r>
              <a:rPr lang="en-US" sz="6700" b="1" dirty="0" smtClean="0">
                <a:solidFill>
                  <a:srgbClr val="0070C0"/>
                </a:solidFill>
              </a:rPr>
              <a:t>This war marked:</a:t>
            </a:r>
          </a:p>
          <a:p>
            <a:pPr>
              <a:buNone/>
            </a:pPr>
            <a:r>
              <a:rPr lang="en-US" sz="6700" b="1" dirty="0" smtClean="0">
                <a:solidFill>
                  <a:srgbClr val="0070C0"/>
                </a:solidFill>
              </a:rPr>
              <a:t>The America takeover of world market.</a:t>
            </a:r>
          </a:p>
          <a:p>
            <a:pPr>
              <a:buNone/>
            </a:pPr>
            <a:endParaRPr lang="en-US" dirty="0" smtClean="0"/>
          </a:p>
          <a:p>
            <a:pPr>
              <a:buFont typeface="Wingdings" pitchFamily="2" charset="2"/>
              <a:buChar char="ü"/>
            </a:pPr>
            <a:r>
              <a:rPr lang="en-US" sz="4400" dirty="0" smtClean="0"/>
              <a:t>The turning point in the history of cinema, some of it are still feels today. </a:t>
            </a:r>
          </a:p>
          <a:p>
            <a:pPr>
              <a:buFont typeface="Wingdings" pitchFamily="2" charset="2"/>
              <a:buChar char="ü"/>
            </a:pPr>
            <a:r>
              <a:rPr lang="en-US" sz="4400" dirty="0" smtClean="0"/>
              <a:t>The war effort severely curtailed film making in the two leading producing countries, France and Italy.</a:t>
            </a:r>
          </a:p>
          <a:p>
            <a:pPr>
              <a:buFont typeface="Wingdings" pitchFamily="2" charset="2"/>
              <a:buChar char="ü"/>
            </a:pPr>
            <a:r>
              <a:rPr lang="en-US" sz="4400" dirty="0" smtClean="0"/>
              <a:t>America stepped into filled the vacuum, and in 1916s America became the major supplier of films in the world market (</a:t>
            </a:r>
            <a:r>
              <a:rPr lang="en-US" sz="4400" b="1" dirty="0" smtClean="0"/>
              <a:t>oligopoly effect)</a:t>
            </a:r>
          </a:p>
          <a:p>
            <a:pPr>
              <a:buFont typeface="Wingdings" pitchFamily="2" charset="2"/>
              <a:buChar char="ü"/>
            </a:pPr>
            <a:r>
              <a:rPr lang="en-US" sz="4400" b="1" dirty="0" smtClean="0"/>
              <a:t>So these economic effect ( because the film budget was based on how much it could be expected to earn)</a:t>
            </a:r>
          </a:p>
          <a:p>
            <a:pPr>
              <a:buNone/>
            </a:pPr>
            <a:r>
              <a:rPr lang="en-US" sz="4400" b="1" dirty="0" smtClean="0"/>
              <a:t>             =Accordingly the producers invested in big sits, lavish costumes, more lighting equipment, etc.</a:t>
            </a:r>
            <a:endParaRPr lang="en-US" sz="4400" dirty="0" smtClean="0"/>
          </a:p>
          <a:p>
            <a:pPr>
              <a:buFont typeface="Wingdings" pitchFamily="2" charset="2"/>
              <a:buChar char="Ø"/>
            </a:pPr>
            <a:r>
              <a:rPr lang="en-US" sz="4400" dirty="0" smtClean="0"/>
              <a:t>without the war Hollywood might not have gained a preeminent global position.</a:t>
            </a:r>
          </a:p>
          <a:p>
            <a:endParaRPr lang="en-US" sz="44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war forced both Britain and Italy to reduce their high level of film production.</a:t>
            </a:r>
          </a:p>
          <a:p>
            <a:r>
              <a:rPr lang="en-US" dirty="0" smtClean="0"/>
              <a:t>Low budget led to low sales, which in turn perpetuated the low budgets.</a:t>
            </a:r>
          </a:p>
          <a:p>
            <a:r>
              <a:rPr lang="en-US" dirty="0" smtClean="0"/>
              <a:t>More over, it was usually cheaper to buy an American movie than producing a local production.</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4400" dirty="0" smtClean="0"/>
              <a:t>Classical </a:t>
            </a:r>
            <a:r>
              <a:rPr lang="en-US" sz="4400" dirty="0"/>
              <a:t>H</a:t>
            </a:r>
            <a:r>
              <a:rPr lang="en-US" sz="4400" dirty="0" smtClean="0"/>
              <a:t>ollywood Cinema after the coming of sound</a:t>
            </a:r>
            <a:endParaRPr lang="en-US" sz="4400" dirty="0"/>
          </a:p>
        </p:txBody>
      </p:sp>
      <p:sp>
        <p:nvSpPr>
          <p:cNvPr id="7" name="Subtitle 6"/>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373065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The coming of Sound Cinema</a:t>
            </a:r>
            <a:endParaRPr lang="en-US" sz="3200" dirty="0"/>
          </a:p>
        </p:txBody>
      </p:sp>
      <p:sp>
        <p:nvSpPr>
          <p:cNvPr id="6" name="Text Placeholder 5"/>
          <p:cNvSpPr>
            <a:spLocks noGrp="1"/>
          </p:cNvSpPr>
          <p:nvPr>
            <p:ph type="body" idx="1"/>
          </p:nvPr>
        </p:nvSpPr>
        <p:spPr/>
        <p:txBody>
          <a:bodyPr/>
          <a:lstStyle/>
          <a:p>
            <a:r>
              <a:rPr lang="en-US" dirty="0" smtClean="0"/>
              <a:t>A threat as well as an opportunity in the early time.</a:t>
            </a:r>
            <a:endParaRPr lang="en-US" dirty="0"/>
          </a:p>
        </p:txBody>
      </p:sp>
    </p:spTree>
    <p:extLst>
      <p:ext uri="{BB962C8B-B14F-4D97-AF65-F5344CB8AC3E}">
        <p14:creationId xmlns:p14="http://schemas.microsoft.com/office/powerpoint/2010/main" val="362525880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Development of sound cinema</a:t>
            </a:r>
            <a:endParaRPr lang="en-US" sz="3200" dirty="0"/>
          </a:p>
        </p:txBody>
      </p:sp>
      <p:sp>
        <p:nvSpPr>
          <p:cNvPr id="3" name="Content Placeholder 2"/>
          <p:cNvSpPr>
            <a:spLocks noGrp="1"/>
          </p:cNvSpPr>
          <p:nvPr>
            <p:ph idx="1"/>
          </p:nvPr>
        </p:nvSpPr>
        <p:spPr/>
        <p:txBody>
          <a:bodyPr>
            <a:normAutofit fontScale="85000" lnSpcReduction="10000"/>
          </a:bodyPr>
          <a:lstStyle/>
          <a:p>
            <a:r>
              <a:rPr lang="en-US" dirty="0" smtClean="0"/>
              <a:t>1930-1945: the Great Depression and </a:t>
            </a:r>
            <a:r>
              <a:rPr lang="en-US" dirty="0"/>
              <a:t>W</a:t>
            </a:r>
            <a:r>
              <a:rPr lang="en-US" dirty="0" smtClean="0"/>
              <a:t>orld War II</a:t>
            </a:r>
          </a:p>
          <a:p>
            <a:r>
              <a:rPr lang="en-US" dirty="0" smtClean="0"/>
              <a:t>October 19,1929- Black Tuesday- a Wall Street Crash.</a:t>
            </a:r>
          </a:p>
          <a:p>
            <a:r>
              <a:rPr lang="en-US" dirty="0" smtClean="0"/>
              <a:t>Spread of Sound in cinema coincided with Great Depression.</a:t>
            </a:r>
          </a:p>
          <a:p>
            <a:r>
              <a:rPr lang="en-US" dirty="0" smtClean="0"/>
              <a:t>Warner Bros.-1926 and 1927 music and sound effects.</a:t>
            </a:r>
          </a:p>
          <a:p>
            <a:r>
              <a:rPr lang="en-US" dirty="0" smtClean="0"/>
              <a:t>Crude sound equipment</a:t>
            </a:r>
          </a:p>
          <a:p>
            <a:pPr lvl="3"/>
            <a:r>
              <a:rPr lang="en-US" dirty="0" smtClean="0"/>
              <a:t>Films static and talky</a:t>
            </a:r>
          </a:p>
          <a:p>
            <a:r>
              <a:rPr lang="en-US" dirty="0" smtClean="0"/>
              <a:t>Several countries inventors working simultaneously. Britain , Japan, India</a:t>
            </a:r>
          </a:p>
          <a:p>
            <a:endParaRPr lang="en-US" dirty="0" smtClean="0"/>
          </a:p>
          <a:p>
            <a:endParaRPr lang="en-US" dirty="0"/>
          </a:p>
        </p:txBody>
      </p:sp>
    </p:spTree>
    <p:extLst>
      <p:ext uri="{BB962C8B-B14F-4D97-AF65-F5344CB8AC3E}">
        <p14:creationId xmlns:p14="http://schemas.microsoft.com/office/powerpoint/2010/main" val="118343696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20000" cy="1143000"/>
          </a:xfrm>
        </p:spPr>
        <p:txBody>
          <a:bodyPr/>
          <a:lstStyle/>
          <a:p>
            <a:r>
              <a:rPr lang="en-US" sz="3200" dirty="0" err="1" smtClean="0"/>
              <a:t>Cont</a:t>
            </a:r>
            <a:r>
              <a:rPr lang="en-US" sz="3200" dirty="0" smtClean="0"/>
              <a:t>’</a:t>
            </a:r>
            <a:endParaRPr lang="en-US" sz="3200" dirty="0"/>
          </a:p>
        </p:txBody>
      </p:sp>
      <p:sp>
        <p:nvSpPr>
          <p:cNvPr id="3" name="Content Placeholder 2"/>
          <p:cNvSpPr>
            <a:spLocks noGrp="1"/>
          </p:cNvSpPr>
          <p:nvPr>
            <p:ph idx="1"/>
          </p:nvPr>
        </p:nvSpPr>
        <p:spPr/>
        <p:txBody>
          <a:bodyPr/>
          <a:lstStyle/>
          <a:p>
            <a:r>
              <a:rPr lang="en-US" dirty="0" smtClean="0"/>
              <a:t>D/f Governments took control of entire film industries.</a:t>
            </a:r>
          </a:p>
          <a:p>
            <a:r>
              <a:rPr lang="en-US" dirty="0" smtClean="0"/>
              <a:t>Growing powers of fascist regimes ----political documentary in  western countries</a:t>
            </a:r>
          </a:p>
          <a:p>
            <a:endParaRPr lang="en-US" dirty="0"/>
          </a:p>
        </p:txBody>
      </p:sp>
    </p:spTree>
    <p:extLst>
      <p:ext uri="{BB962C8B-B14F-4D97-AF65-F5344CB8AC3E}">
        <p14:creationId xmlns:p14="http://schemas.microsoft.com/office/powerpoint/2010/main" val="124928708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The introduction of sound</a:t>
            </a: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Silent films ,</a:t>
            </a:r>
          </a:p>
          <a:p>
            <a:pPr lvl="1"/>
            <a:r>
              <a:rPr lang="en-US" dirty="0" smtClean="0"/>
              <a:t> live music</a:t>
            </a:r>
          </a:p>
          <a:p>
            <a:pPr lvl="1"/>
            <a:r>
              <a:rPr lang="en-US" dirty="0" smtClean="0"/>
              <a:t> rough matching.</a:t>
            </a:r>
          </a:p>
          <a:p>
            <a:r>
              <a:rPr lang="en-US" dirty="0" smtClean="0"/>
              <a:t>Phonograph records</a:t>
            </a:r>
          </a:p>
          <a:p>
            <a:r>
              <a:rPr lang="en-US" dirty="0" smtClean="0"/>
              <a:t>Warner Bros.</a:t>
            </a:r>
          </a:p>
          <a:p>
            <a:pPr lvl="1"/>
            <a:r>
              <a:rPr lang="en-US" i="1" dirty="0" smtClean="0"/>
              <a:t>The Jazz Singer</a:t>
            </a:r>
          </a:p>
          <a:p>
            <a:r>
              <a:rPr lang="en-US" dirty="0" smtClean="0"/>
              <a:t>Sound affected style.</a:t>
            </a:r>
          </a:p>
          <a:p>
            <a:r>
              <a:rPr lang="en-US" i="1" dirty="0" smtClean="0"/>
              <a:t>Alfred Hitchcock</a:t>
            </a:r>
          </a:p>
          <a:p>
            <a:pPr lvl="2"/>
            <a:r>
              <a:rPr lang="en-US" i="1" dirty="0" smtClean="0"/>
              <a:t>“I was greatly interested in music and films in the silent days, and I have always believed that the coming of sound opened up a great new opportunity. The accompanying music came at last entirely under the control of the people who made the picture.”</a:t>
            </a:r>
            <a:endParaRPr lang="en-US" i="1" dirty="0"/>
          </a:p>
        </p:txBody>
      </p:sp>
    </p:spTree>
    <p:extLst>
      <p:ext uri="{BB962C8B-B14F-4D97-AF65-F5344CB8AC3E}">
        <p14:creationId xmlns:p14="http://schemas.microsoft.com/office/powerpoint/2010/main" val="127530190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Sound in the USA</a:t>
            </a: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USA, Germany, and USSR- dominated the world’s conversion to sound.</a:t>
            </a:r>
          </a:p>
          <a:p>
            <a:r>
              <a:rPr lang="en-US" dirty="0" smtClean="0"/>
              <a:t>Several alternatives. </a:t>
            </a:r>
          </a:p>
          <a:p>
            <a:r>
              <a:rPr lang="en-US" dirty="0" smtClean="0"/>
              <a:t>Which system is viable and profitable?</a:t>
            </a:r>
          </a:p>
          <a:p>
            <a:r>
              <a:rPr lang="en-US" dirty="0" smtClean="0"/>
              <a:t>Lee </a:t>
            </a:r>
            <a:r>
              <a:rPr lang="en-US" dirty="0" err="1" smtClean="0"/>
              <a:t>DeForest</a:t>
            </a:r>
            <a:r>
              <a:rPr lang="en-US" dirty="0" smtClean="0"/>
              <a:t> (1923)</a:t>
            </a:r>
          </a:p>
          <a:p>
            <a:pPr lvl="2"/>
            <a:r>
              <a:rPr lang="en-US" dirty="0" err="1" smtClean="0"/>
              <a:t>Phonofilm</a:t>
            </a:r>
            <a:r>
              <a:rPr lang="en-US" dirty="0" smtClean="0"/>
              <a:t> (</a:t>
            </a:r>
            <a:r>
              <a:rPr lang="en-US" i="1" dirty="0" smtClean="0"/>
              <a:t>sound on film)</a:t>
            </a:r>
          </a:p>
          <a:p>
            <a:pPr lvl="2"/>
            <a:r>
              <a:rPr lang="en-US" i="1" dirty="0" smtClean="0"/>
              <a:t>Synchronization achieved</a:t>
            </a:r>
          </a:p>
          <a:p>
            <a:pPr lvl="2"/>
            <a:r>
              <a:rPr lang="en-US" i="1" dirty="0" smtClean="0"/>
              <a:t>Affected by his independent attitude.</a:t>
            </a:r>
          </a:p>
          <a:p>
            <a:r>
              <a:rPr lang="en-US" dirty="0" smtClean="0"/>
              <a:t>Western Electric, 1925, </a:t>
            </a:r>
            <a:r>
              <a:rPr lang="en-US" i="1" dirty="0" smtClean="0"/>
              <a:t>sound on disc.</a:t>
            </a:r>
          </a:p>
          <a:p>
            <a:r>
              <a:rPr lang="en-US" dirty="0" smtClean="0"/>
              <a:t>Warner Bros. and </a:t>
            </a:r>
            <a:r>
              <a:rPr lang="en-US" dirty="0" err="1" smtClean="0"/>
              <a:t>Vitaphone</a:t>
            </a:r>
            <a:endParaRPr lang="en-US" dirty="0" smtClean="0"/>
          </a:p>
          <a:p>
            <a:pPr lvl="1"/>
            <a:r>
              <a:rPr lang="en-US" dirty="0" smtClean="0"/>
              <a:t>A cross cutting substitute for live entertainment on films.</a:t>
            </a:r>
          </a:p>
          <a:p>
            <a:r>
              <a:rPr lang="en-US" dirty="0"/>
              <a:t>1928,the first “all talkie” </a:t>
            </a:r>
            <a:r>
              <a:rPr lang="en-US" i="1" dirty="0"/>
              <a:t>The lights of New York.</a:t>
            </a:r>
          </a:p>
          <a:p>
            <a:endParaRPr lang="en-US" dirty="0" smtClean="0"/>
          </a:p>
          <a:p>
            <a:pPr lvl="1"/>
            <a:endParaRPr lang="en-US" dirty="0"/>
          </a:p>
        </p:txBody>
      </p:sp>
    </p:spTree>
    <p:extLst>
      <p:ext uri="{BB962C8B-B14F-4D97-AF65-F5344CB8AC3E}">
        <p14:creationId xmlns:p14="http://schemas.microsoft.com/office/powerpoint/2010/main" val="3062308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Theorizing motion picture</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What is Art? </a:t>
            </a:r>
          </a:p>
          <a:p>
            <a:pPr>
              <a:buNone/>
            </a:pPr>
            <a:r>
              <a:rPr lang="en-US" dirty="0" smtClean="0"/>
              <a:t>Many argue that art cannot be defined. </a:t>
            </a:r>
          </a:p>
          <a:p>
            <a:r>
              <a:rPr lang="en-US" b="1" i="1" dirty="0" smtClean="0"/>
              <a:t>art</a:t>
            </a:r>
            <a:r>
              <a:rPr lang="en-US" dirty="0" smtClean="0"/>
              <a:t> (from the Latin </a:t>
            </a:r>
            <a:r>
              <a:rPr lang="en-US" i="1" dirty="0" err="1" smtClean="0"/>
              <a:t>ars</a:t>
            </a:r>
            <a:r>
              <a:rPr lang="en-US" dirty="0" smtClean="0"/>
              <a:t>, meaning "skill" or "craft")</a:t>
            </a:r>
          </a:p>
          <a:p>
            <a:r>
              <a:rPr lang="en-US" dirty="0" smtClean="0"/>
              <a:t>the creation of beautiful or thought-provoking works.</a:t>
            </a:r>
          </a:p>
          <a:p>
            <a:r>
              <a:rPr lang="en-US" dirty="0" smtClean="0"/>
              <a:t>Art is creating beauty. And beauty is on the eye of the beholder.</a:t>
            </a:r>
          </a:p>
          <a:p>
            <a:r>
              <a:rPr lang="en-US" sz="3600" b="1" dirty="0" smtClean="0"/>
              <a:t>What is beauty?</a:t>
            </a:r>
          </a:p>
          <a:p>
            <a:r>
              <a:rPr lang="en-US" b="1" dirty="0" smtClean="0"/>
              <a:t>pleasing and impressive qualities of something tights.</a:t>
            </a:r>
            <a:endParaRPr lang="en-US" dirty="0" smtClean="0"/>
          </a:p>
          <a:p>
            <a:r>
              <a:rPr lang="en-US" dirty="0" smtClean="0"/>
              <a:t>the combination of qualities that make something pleasing and impressive to look at, listen to, touch, smell, or taste.</a:t>
            </a:r>
          </a:p>
          <a:p>
            <a:r>
              <a:rPr lang="en-US" dirty="0" smtClean="0"/>
              <a:t>the process or product of deliberately arranging elements in a way that appeals to the senses or emotions.</a:t>
            </a:r>
          </a:p>
          <a:p>
            <a:endParaRPr lang="en-US" dirty="0" smtClean="0"/>
          </a:p>
          <a:p>
            <a:endParaRPr lang="en-US" dirty="0" smtClean="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Adoption of sound on film</a:t>
            </a:r>
            <a:endParaRPr lang="en-US" sz="3200" dirty="0"/>
          </a:p>
        </p:txBody>
      </p:sp>
      <p:sp>
        <p:nvSpPr>
          <p:cNvPr id="3" name="Content Placeholder 2"/>
          <p:cNvSpPr>
            <a:spLocks noGrp="1"/>
          </p:cNvSpPr>
          <p:nvPr>
            <p:ph idx="1"/>
          </p:nvPr>
        </p:nvSpPr>
        <p:spPr/>
        <p:txBody>
          <a:bodyPr/>
          <a:lstStyle/>
          <a:p>
            <a:r>
              <a:rPr lang="en-US" dirty="0" smtClean="0"/>
              <a:t>Fox demonstrated its short films in 1927</a:t>
            </a:r>
          </a:p>
          <a:p>
            <a:r>
              <a:rPr lang="en-US" dirty="0" smtClean="0"/>
              <a:t>However ,Fox concentrated on newsreel</a:t>
            </a:r>
            <a:r>
              <a:rPr lang="en-US" i="1" dirty="0" smtClean="0"/>
              <a:t>.</a:t>
            </a:r>
          </a:p>
          <a:p>
            <a:r>
              <a:rPr lang="en-US" dirty="0" smtClean="0"/>
              <a:t>Another sound on film system, by RCA.</a:t>
            </a:r>
          </a:p>
          <a:p>
            <a:r>
              <a:rPr lang="en-US" dirty="0" smtClean="0"/>
              <a:t>In February ,1927 -the Big Five agreement on standards</a:t>
            </a:r>
          </a:p>
          <a:p>
            <a:pPr lvl="2"/>
            <a:r>
              <a:rPr lang="en-US" dirty="0" smtClean="0"/>
              <a:t>Western Electric’s Systems adopted.</a:t>
            </a:r>
          </a:p>
          <a:p>
            <a:r>
              <a:rPr lang="en-US" dirty="0" smtClean="0"/>
              <a:t>Once studios decided standards, they begun installing in theaters.</a:t>
            </a:r>
            <a:endParaRPr lang="en-US" dirty="0"/>
          </a:p>
        </p:txBody>
      </p:sp>
    </p:spTree>
    <p:extLst>
      <p:ext uri="{BB962C8B-B14F-4D97-AF65-F5344CB8AC3E}">
        <p14:creationId xmlns:p14="http://schemas.microsoft.com/office/powerpoint/2010/main" val="20042548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Sound and Filmmaking</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struggle to cope with unfamiliar, often clumsy , new technology.</a:t>
            </a:r>
          </a:p>
          <a:p>
            <a:pPr lvl="2"/>
            <a:r>
              <a:rPr lang="en-US" dirty="0" smtClean="0"/>
              <a:t>Insensitive microphones</a:t>
            </a:r>
          </a:p>
          <a:p>
            <a:pPr lvl="2"/>
            <a:r>
              <a:rPr lang="en-US" dirty="0" smtClean="0"/>
              <a:t>Difficulty to mix sound trucks</a:t>
            </a:r>
          </a:p>
          <a:p>
            <a:pPr lvl="2"/>
            <a:r>
              <a:rPr lang="en-US" dirty="0" smtClean="0"/>
              <a:t>Multiple cameras in sound proof booths.</a:t>
            </a:r>
          </a:p>
          <a:p>
            <a:r>
              <a:rPr lang="en-US" dirty="0" smtClean="0"/>
              <a:t>Static and full of dialogue films.</a:t>
            </a:r>
          </a:p>
          <a:p>
            <a:r>
              <a:rPr lang="en-US" dirty="0" smtClean="0"/>
              <a:t>Imaginative responses from some for the limitations.</a:t>
            </a:r>
          </a:p>
          <a:p>
            <a:pPr lvl="2"/>
            <a:r>
              <a:rPr lang="en-US" dirty="0" smtClean="0"/>
              <a:t>The musical….</a:t>
            </a:r>
            <a:r>
              <a:rPr lang="en-US" i="1" dirty="0" smtClean="0"/>
              <a:t>The Broadway Melody</a:t>
            </a:r>
            <a:r>
              <a:rPr lang="en-US" dirty="0" smtClean="0"/>
              <a:t>(1929, Harry Beaumont), </a:t>
            </a:r>
            <a:r>
              <a:rPr lang="en-US" i="1" dirty="0" smtClean="0"/>
              <a:t>Applause</a:t>
            </a:r>
            <a:r>
              <a:rPr lang="en-US" dirty="0" smtClean="0"/>
              <a:t> (1929, Rouben Mamoulian)</a:t>
            </a:r>
          </a:p>
          <a:p>
            <a:pPr lvl="2"/>
            <a:r>
              <a:rPr lang="en-US" dirty="0" smtClean="0"/>
              <a:t>Avoiding multiple cameras and using the pause technique by making the cut free from dialogue…</a:t>
            </a:r>
            <a:r>
              <a:rPr lang="en-US" i="1" dirty="0" smtClean="0"/>
              <a:t>The Love Parade</a:t>
            </a:r>
            <a:r>
              <a:rPr lang="en-US" dirty="0" smtClean="0"/>
              <a:t>(1929,Ernst Lubitsch)</a:t>
            </a:r>
          </a:p>
          <a:p>
            <a:pPr lvl="2"/>
            <a:endParaRPr lang="en-US" dirty="0"/>
          </a:p>
        </p:txBody>
      </p:sp>
    </p:spTree>
    <p:extLst>
      <p:ext uri="{BB962C8B-B14F-4D97-AF65-F5344CB8AC3E}">
        <p14:creationId xmlns:p14="http://schemas.microsoft.com/office/powerpoint/2010/main" val="410313480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382" y="762000"/>
            <a:ext cx="6819900" cy="5353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42766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Hollywood studio system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Until 1930 , Hollywood oligopoly remained stable.</a:t>
            </a:r>
          </a:p>
          <a:p>
            <a:r>
              <a:rPr lang="en-US" dirty="0" smtClean="0"/>
              <a:t>The big five (the majors)</a:t>
            </a:r>
          </a:p>
          <a:p>
            <a:pPr lvl="1"/>
            <a:r>
              <a:rPr lang="en-US" dirty="0" smtClean="0"/>
              <a:t>Paramount </a:t>
            </a:r>
          </a:p>
          <a:p>
            <a:pPr lvl="1"/>
            <a:r>
              <a:rPr lang="en-US" dirty="0" err="1" smtClean="0"/>
              <a:t>Loew’s</a:t>
            </a:r>
            <a:r>
              <a:rPr lang="en-US" dirty="0" smtClean="0"/>
              <a:t>/MGM</a:t>
            </a:r>
          </a:p>
          <a:p>
            <a:pPr lvl="1"/>
            <a:r>
              <a:rPr lang="en-US" dirty="0" smtClean="0"/>
              <a:t>20</a:t>
            </a:r>
            <a:r>
              <a:rPr lang="en-US" baseline="30000" dirty="0" smtClean="0"/>
              <a:t>th</a:t>
            </a:r>
            <a:r>
              <a:rPr lang="en-US" dirty="0" smtClean="0"/>
              <a:t> Century Fox</a:t>
            </a:r>
          </a:p>
          <a:p>
            <a:pPr lvl="1"/>
            <a:r>
              <a:rPr lang="en-US" dirty="0" smtClean="0"/>
              <a:t>Warner Bros</a:t>
            </a:r>
          </a:p>
          <a:p>
            <a:pPr lvl="1"/>
            <a:r>
              <a:rPr lang="en-US" dirty="0" smtClean="0"/>
              <a:t>RKO</a:t>
            </a:r>
          </a:p>
          <a:p>
            <a:r>
              <a:rPr lang="en-US" dirty="0" smtClean="0"/>
              <a:t>The  Little Three(the minors)</a:t>
            </a:r>
          </a:p>
          <a:p>
            <a:pPr lvl="1"/>
            <a:r>
              <a:rPr lang="en-US" dirty="0" smtClean="0"/>
              <a:t>Universal</a:t>
            </a:r>
          </a:p>
          <a:p>
            <a:pPr lvl="1"/>
            <a:r>
              <a:rPr lang="en-US" dirty="0" smtClean="0"/>
              <a:t>Columbia </a:t>
            </a:r>
          </a:p>
          <a:p>
            <a:pPr lvl="1"/>
            <a:r>
              <a:rPr lang="en-US" dirty="0" smtClean="0"/>
              <a:t>United Artists </a:t>
            </a:r>
            <a:endParaRPr lang="en-US" dirty="0"/>
          </a:p>
        </p:txBody>
      </p:sp>
    </p:spTree>
    <p:extLst>
      <p:ext uri="{BB962C8B-B14F-4D97-AF65-F5344CB8AC3E}">
        <p14:creationId xmlns:p14="http://schemas.microsoft.com/office/powerpoint/2010/main" val="7976932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paramount Decision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Oligopoly created since 1912.</a:t>
            </a:r>
          </a:p>
          <a:p>
            <a:r>
              <a:rPr lang="en-US" dirty="0" smtClean="0"/>
              <a:t>Block booking </a:t>
            </a:r>
          </a:p>
          <a:p>
            <a:pPr lvl="1"/>
            <a:r>
              <a:rPr lang="en-US" dirty="0" smtClean="0"/>
              <a:t>Letting whole package of films to theaters they didn’t own.</a:t>
            </a:r>
          </a:p>
          <a:p>
            <a:r>
              <a:rPr lang="en-US" dirty="0" smtClean="0"/>
              <a:t>Theater chains  and  unfair actions on independent films.</a:t>
            </a:r>
          </a:p>
          <a:p>
            <a:r>
              <a:rPr lang="en-US" dirty="0" smtClean="0"/>
              <a:t>1938, a suit by Justice Dept., United States vs. Paramount pictures.</a:t>
            </a:r>
          </a:p>
          <a:p>
            <a:r>
              <a:rPr lang="en-US" dirty="0" smtClean="0"/>
              <a:t>Violating anti trust laws ..colluding to monopolize films.</a:t>
            </a:r>
          </a:p>
          <a:p>
            <a:r>
              <a:rPr lang="en-US" dirty="0" smtClean="0"/>
              <a:t>Declared to be guilty of monopolistic practices, 1948.</a:t>
            </a:r>
          </a:p>
          <a:p>
            <a:endParaRPr lang="en-US" dirty="0"/>
          </a:p>
        </p:txBody>
      </p:sp>
    </p:spTree>
    <p:extLst>
      <p:ext uri="{BB962C8B-B14F-4D97-AF65-F5344CB8AC3E}">
        <p14:creationId xmlns:p14="http://schemas.microsoft.com/office/powerpoint/2010/main" val="17459119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from paramount</a:t>
            </a:r>
            <a:endParaRPr lang="en-US" dirty="0"/>
          </a:p>
        </p:txBody>
      </p:sp>
      <p:sp>
        <p:nvSpPr>
          <p:cNvPr id="3" name="Content Placeholder 2"/>
          <p:cNvSpPr>
            <a:spLocks noGrp="1"/>
          </p:cNvSpPr>
          <p:nvPr>
            <p:ph idx="1"/>
          </p:nvPr>
        </p:nvSpPr>
        <p:spPr/>
        <p:txBody>
          <a:bodyPr/>
          <a:lstStyle/>
          <a:p>
            <a:r>
              <a:rPr lang="en-US" dirty="0" smtClean="0"/>
              <a:t>Independent producers multiplied.</a:t>
            </a:r>
          </a:p>
          <a:p>
            <a:pPr lvl="2"/>
            <a:r>
              <a:rPr lang="en-US" dirty="0" smtClean="0"/>
              <a:t>(films doubled from 1946-1956)</a:t>
            </a:r>
          </a:p>
          <a:p>
            <a:r>
              <a:rPr lang="en-US" dirty="0" smtClean="0"/>
              <a:t>Stars and directors broke away.</a:t>
            </a:r>
          </a:p>
          <a:p>
            <a:r>
              <a:rPr lang="en-US" dirty="0" smtClean="0"/>
              <a:t>Despite all, the majors and minors continued to dominate distribution.</a:t>
            </a:r>
          </a:p>
          <a:p>
            <a:endParaRPr lang="en-US" dirty="0"/>
          </a:p>
        </p:txBody>
      </p:sp>
    </p:spTree>
    <p:extLst>
      <p:ext uri="{BB962C8B-B14F-4D97-AF65-F5344CB8AC3E}">
        <p14:creationId xmlns:p14="http://schemas.microsoft.com/office/powerpoint/2010/main" val="248800311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Decline of the Hollywood Studio system</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Hollywood was enjoying high box office receipts of 1946.</a:t>
            </a:r>
          </a:p>
          <a:p>
            <a:r>
              <a:rPr lang="en-US" dirty="0" smtClean="0"/>
              <a:t>International market expanding</a:t>
            </a:r>
          </a:p>
          <a:p>
            <a:r>
              <a:rPr lang="en-US" dirty="0" smtClean="0"/>
              <a:t>MPPDA converted to MPEAA</a:t>
            </a:r>
          </a:p>
          <a:p>
            <a:r>
              <a:rPr lang="en-US" dirty="0" smtClean="0"/>
              <a:t>Government assisted film export.</a:t>
            </a:r>
          </a:p>
          <a:p>
            <a:r>
              <a:rPr lang="en-US" dirty="0" smtClean="0"/>
              <a:t>Set backs</a:t>
            </a:r>
          </a:p>
          <a:p>
            <a:pPr lvl="1"/>
            <a:r>
              <a:rPr lang="en-US" dirty="0" smtClean="0"/>
              <a:t>Protectionist laws, quotas</a:t>
            </a:r>
          </a:p>
          <a:p>
            <a:pPr lvl="1"/>
            <a:r>
              <a:rPr lang="en-US" dirty="0" smtClean="0"/>
              <a:t>Production subsidies </a:t>
            </a:r>
          </a:p>
          <a:p>
            <a:pPr lvl="1"/>
            <a:r>
              <a:rPr lang="en-US" dirty="0" smtClean="0"/>
              <a:t>Restriction on exporting currency.</a:t>
            </a:r>
          </a:p>
          <a:p>
            <a:r>
              <a:rPr lang="en-US" dirty="0" smtClean="0"/>
              <a:t>Run away productions</a:t>
            </a:r>
          </a:p>
        </p:txBody>
      </p:sp>
    </p:spTree>
    <p:extLst>
      <p:ext uri="{BB962C8B-B14F-4D97-AF65-F5344CB8AC3E}">
        <p14:creationId xmlns:p14="http://schemas.microsoft.com/office/powerpoint/2010/main" val="395050307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297362"/>
          </a:xfrm>
        </p:spPr>
        <p:txBody>
          <a:bodyPr>
            <a:normAutofit/>
          </a:bodyPr>
          <a:lstStyle/>
          <a:p>
            <a:r>
              <a:rPr lang="en-US" b="1" dirty="0" smtClean="0"/>
              <a:t>The New Hollywood and </a:t>
            </a:r>
            <a:br>
              <a:rPr lang="en-US" b="1" dirty="0" smtClean="0"/>
            </a:br>
            <a:r>
              <a:rPr lang="en-US" b="1" dirty="0" smtClean="0"/>
              <a:t>Independent Cinema</a:t>
            </a:r>
            <a:br>
              <a:rPr lang="en-US" b="1" dirty="0" smtClean="0"/>
            </a:br>
            <a:r>
              <a:rPr lang="en-US" b="1" dirty="0" smtClean="0"/>
              <a:t>(Late 1960s – Early 1980s)</a:t>
            </a:r>
            <a:endParaRPr lang="en-US" dirty="0"/>
          </a:p>
        </p:txBody>
      </p:sp>
      <p:sp>
        <p:nvSpPr>
          <p:cNvPr id="3" name="Content Placeholder 2"/>
          <p:cNvSpPr>
            <a:spLocks noGrp="1"/>
          </p:cNvSpPr>
          <p:nvPr>
            <p:ph idx="1"/>
          </p:nvPr>
        </p:nvSpPr>
        <p:spPr>
          <a:xfrm>
            <a:off x="1066800" y="4648200"/>
            <a:ext cx="7620000" cy="1477963"/>
          </a:xfrm>
        </p:spPr>
        <p:txBody>
          <a:bodyPr/>
          <a:lstStyle/>
          <a:p>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Cinema Politicized </a:t>
            </a:r>
            <a:endParaRPr lang="en-US" dirty="0"/>
          </a:p>
        </p:txBody>
      </p:sp>
      <p:sp>
        <p:nvSpPr>
          <p:cNvPr id="3" name="Content Placeholder 2"/>
          <p:cNvSpPr>
            <a:spLocks noGrp="1"/>
          </p:cNvSpPr>
          <p:nvPr>
            <p:ph sz="half" idx="1"/>
          </p:nvPr>
        </p:nvSpPr>
        <p:spPr/>
        <p:txBody>
          <a:bodyPr/>
          <a:lstStyle/>
          <a:p>
            <a:r>
              <a:rPr lang="en-US" dirty="0" smtClean="0"/>
              <a:t>Soviet</a:t>
            </a:r>
          </a:p>
          <a:p>
            <a:r>
              <a:rPr lang="en-US" dirty="0" smtClean="0"/>
              <a:t>Cuba</a:t>
            </a:r>
          </a:p>
          <a:p>
            <a:r>
              <a:rPr lang="en-US" dirty="0" smtClean="0"/>
              <a:t>Vietnam</a:t>
            </a:r>
          </a:p>
          <a:p>
            <a:r>
              <a:rPr lang="en-US" dirty="0" smtClean="0"/>
              <a:t>Cambodia</a:t>
            </a:r>
          </a:p>
        </p:txBody>
      </p:sp>
      <p:sp>
        <p:nvSpPr>
          <p:cNvPr id="4" name="Content Placeholder 3"/>
          <p:cNvSpPr>
            <a:spLocks noGrp="1"/>
          </p:cNvSpPr>
          <p:nvPr>
            <p:ph sz="half" idx="2"/>
          </p:nvPr>
        </p:nvSpPr>
        <p:spPr/>
        <p:txBody>
          <a:bodyPr/>
          <a:lstStyle/>
          <a:p>
            <a:r>
              <a:rPr lang="en-US" dirty="0" smtClean="0"/>
              <a:t>Black Power movement</a:t>
            </a:r>
          </a:p>
          <a:p>
            <a:r>
              <a:rPr lang="en-US" dirty="0" smtClean="0"/>
              <a:t>Revolutionary college students</a:t>
            </a:r>
          </a:p>
          <a:p>
            <a:r>
              <a:rPr lang="en-US" dirty="0" smtClean="0"/>
              <a:t>Postwar youth culture </a:t>
            </a:r>
          </a:p>
          <a:p>
            <a:pPr marL="0" indent="0">
              <a:buNone/>
            </a:pPr>
            <a:r>
              <a:rPr lang="en-US" dirty="0" smtClean="0"/>
              <a:t>     “Counterculture”</a:t>
            </a:r>
          </a:p>
        </p:txBody>
      </p:sp>
    </p:spTree>
    <p:extLst>
      <p:ext uri="{BB962C8B-B14F-4D97-AF65-F5344CB8AC3E}">
        <p14:creationId xmlns:p14="http://schemas.microsoft.com/office/powerpoint/2010/main" val="33280902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Studios in Crisis </a:t>
            </a:r>
            <a:endParaRPr lang="en-US" dirty="0"/>
          </a:p>
        </p:txBody>
      </p:sp>
      <p:sp>
        <p:nvSpPr>
          <p:cNvPr id="3" name="Content Placeholder 2"/>
          <p:cNvSpPr>
            <a:spLocks noGrp="1"/>
          </p:cNvSpPr>
          <p:nvPr>
            <p:ph idx="1"/>
          </p:nvPr>
        </p:nvSpPr>
        <p:spPr/>
        <p:txBody>
          <a:bodyPr/>
          <a:lstStyle/>
          <a:p>
            <a:pPr marL="0" indent="0">
              <a:buNone/>
            </a:pPr>
            <a:r>
              <a:rPr lang="en-US" dirty="0" smtClean="0"/>
              <a:t>Late 1960s,</a:t>
            </a:r>
          </a:p>
          <a:p>
            <a:r>
              <a:rPr lang="en-US" dirty="0" smtClean="0"/>
              <a:t>Every studio faced financial crisis </a:t>
            </a:r>
          </a:p>
          <a:p>
            <a:r>
              <a:rPr lang="en-US" dirty="0" smtClean="0"/>
              <a:t>Most releases lost money </a:t>
            </a:r>
          </a:p>
          <a:p>
            <a:pPr marL="0" indent="0">
              <a:buNone/>
            </a:pPr>
            <a:r>
              <a:rPr lang="en-US" dirty="0"/>
              <a:t> </a:t>
            </a:r>
            <a:r>
              <a:rPr lang="en-US" dirty="0" smtClean="0"/>
              <a:t>           Cleopatra </a:t>
            </a:r>
          </a:p>
          <a:p>
            <a:pPr marL="0" indent="0">
              <a:buNone/>
            </a:pPr>
            <a:r>
              <a:rPr lang="en-US" dirty="0"/>
              <a:t> </a:t>
            </a:r>
            <a:r>
              <a:rPr lang="en-US" dirty="0" smtClean="0"/>
              <a:t>           The fall of the Roman Empire </a:t>
            </a:r>
          </a:p>
          <a:p>
            <a:pPr marL="0" indent="0">
              <a:buNone/>
            </a:pPr>
            <a:r>
              <a:rPr lang="en-US" dirty="0"/>
              <a:t> </a:t>
            </a:r>
            <a:r>
              <a:rPr lang="en-US" dirty="0" smtClean="0"/>
              <a:t>           Paint Your Wagon</a:t>
            </a:r>
          </a:p>
          <a:p>
            <a:pPr marL="0" indent="0">
              <a:buNone/>
            </a:pPr>
            <a:r>
              <a:rPr lang="en-US" dirty="0"/>
              <a:t> </a:t>
            </a:r>
            <a:r>
              <a:rPr lang="en-US" dirty="0" smtClean="0"/>
              <a:t>           Doctor </a:t>
            </a:r>
            <a:r>
              <a:rPr lang="en-US" dirty="0" err="1" smtClean="0"/>
              <a:t>Dolittle</a:t>
            </a:r>
            <a:r>
              <a:rPr lang="en-US" dirty="0" smtClean="0"/>
              <a:t>  </a:t>
            </a:r>
            <a:endParaRPr lang="en-US" dirty="0"/>
          </a:p>
        </p:txBody>
      </p:sp>
    </p:spTree>
    <p:extLst>
      <p:ext uri="{BB962C8B-B14F-4D97-AF65-F5344CB8AC3E}">
        <p14:creationId xmlns:p14="http://schemas.microsoft.com/office/powerpoint/2010/main" val="4079235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What's beauty?- A sensational arrangement of things, form and content.</a:t>
            </a:r>
          </a:p>
          <a:p>
            <a:r>
              <a:rPr lang="en-US" b="1" dirty="0" smtClean="0"/>
              <a:t>Beauty</a:t>
            </a:r>
            <a:r>
              <a:rPr lang="en-US" dirty="0" smtClean="0"/>
              <a:t> is the ascription of a property or characteristic to an animal, idea, object, person or place that provides a perceptual experience of pleasure or satisfaction.</a:t>
            </a:r>
          </a:p>
          <a:p>
            <a:r>
              <a:rPr lang="en-US" dirty="0" smtClean="0"/>
              <a:t> </a:t>
            </a:r>
            <a:r>
              <a:rPr lang="en-US" dirty="0" err="1" smtClean="0"/>
              <a:t>ደም</a:t>
            </a:r>
            <a:r>
              <a:rPr lang="en-US" dirty="0" smtClean="0"/>
              <a:t> </a:t>
            </a:r>
            <a:r>
              <a:rPr lang="en-US" dirty="0" err="1" smtClean="0"/>
              <a:t>ግባት</a:t>
            </a:r>
            <a:r>
              <a:rPr lang="en-US" dirty="0" smtClean="0"/>
              <a:t>- </a:t>
            </a:r>
            <a:r>
              <a:rPr lang="en-US" dirty="0" err="1" smtClean="0"/>
              <a:t>የልብ</a:t>
            </a:r>
            <a:r>
              <a:rPr lang="en-US" dirty="0" smtClean="0"/>
              <a:t> </a:t>
            </a:r>
            <a:r>
              <a:rPr lang="en-US" dirty="0" err="1" smtClean="0"/>
              <a:t>ስራ</a:t>
            </a:r>
            <a:r>
              <a:rPr lang="en-US" dirty="0" smtClean="0"/>
              <a:t>!</a:t>
            </a:r>
          </a:p>
          <a:p>
            <a:r>
              <a:rPr lang="en-US" dirty="0" smtClean="0"/>
              <a:t>Beauty from culture to culture?</a:t>
            </a:r>
          </a:p>
          <a:p>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868362"/>
          </a:xfrm>
        </p:spPr>
        <p:txBody>
          <a:bodyPr>
            <a:normAutofit/>
          </a:bodyPr>
          <a:lstStyle/>
          <a:p>
            <a:pPr algn="l"/>
            <a:r>
              <a:rPr lang="en-US" sz="3600" dirty="0" smtClean="0"/>
              <a:t>A few Bright Spots</a:t>
            </a:r>
            <a:endParaRPr lang="en-US" sz="3600" dirty="0"/>
          </a:p>
        </p:txBody>
      </p:sp>
      <p:sp>
        <p:nvSpPr>
          <p:cNvPr id="5" name="Content Placeholder 4"/>
          <p:cNvSpPr>
            <a:spLocks noGrp="1"/>
          </p:cNvSpPr>
          <p:nvPr>
            <p:ph idx="1"/>
          </p:nvPr>
        </p:nvSpPr>
        <p:spPr>
          <a:xfrm>
            <a:off x="457200" y="1143000"/>
            <a:ext cx="8229600" cy="4983163"/>
          </a:xfrm>
        </p:spPr>
        <p:txBody>
          <a:bodyPr/>
          <a:lstStyle/>
          <a:p>
            <a:r>
              <a:rPr lang="en-US" dirty="0" smtClean="0"/>
              <a:t>Low budget films</a:t>
            </a:r>
          </a:p>
          <a:p>
            <a:r>
              <a:rPr lang="en-US" dirty="0" smtClean="0"/>
              <a:t>Aimed at college students</a:t>
            </a:r>
          </a:p>
          <a:p>
            <a:r>
              <a:rPr lang="en-US" dirty="0" smtClean="0"/>
              <a:t>Yielded remarkable returns </a:t>
            </a:r>
            <a:endParaRPr lang="en-US" dirty="0"/>
          </a:p>
        </p:txBody>
      </p:sp>
    </p:spTree>
    <p:extLst>
      <p:ext uri="{BB962C8B-B14F-4D97-AF65-F5344CB8AC3E}">
        <p14:creationId xmlns:p14="http://schemas.microsoft.com/office/powerpoint/2010/main" val="205368948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p:txBody>
          <a:bodyPr/>
          <a:lstStyle/>
          <a:p>
            <a:endParaRPr lang="en-US" dirty="0" smtClean="0"/>
          </a:p>
          <a:p>
            <a:endParaRPr lang="en-US" dirty="0"/>
          </a:p>
          <a:p>
            <a:r>
              <a:rPr lang="en-US" dirty="0" smtClean="0"/>
              <a:t>Bonnie and Clyde</a:t>
            </a:r>
          </a:p>
          <a:p>
            <a:pPr marL="0" indent="0">
              <a:buNone/>
            </a:pPr>
            <a:r>
              <a:rPr lang="en-US" dirty="0"/>
              <a:t> </a:t>
            </a:r>
            <a:r>
              <a:rPr lang="en-US" dirty="0" smtClean="0"/>
              <a:t>    1967</a:t>
            </a:r>
          </a:p>
          <a:p>
            <a:pPr marL="0" indent="0">
              <a:buNone/>
            </a:pPr>
            <a:r>
              <a:rPr lang="en-US" dirty="0"/>
              <a:t> </a:t>
            </a:r>
            <a:r>
              <a:rPr lang="en-US" dirty="0" smtClean="0"/>
              <a:t>    $3M - $24</a:t>
            </a:r>
          </a:p>
          <a:p>
            <a:pPr marL="0" indent="0">
              <a:buNone/>
            </a:pPr>
            <a:r>
              <a:rPr lang="en-US" dirty="0"/>
              <a:t> </a:t>
            </a:r>
            <a:r>
              <a:rPr lang="en-US" dirty="0" smtClean="0"/>
              <a:t>    </a:t>
            </a:r>
            <a:endParaRPr lang="en-US" dirty="0"/>
          </a:p>
        </p:txBody>
      </p:sp>
      <p:pic>
        <p:nvPicPr>
          <p:cNvPr id="3074" name="Picture 2" descr="C:\Users\Esayas\Desktop\Film Histoy\Posters\20181229_171337.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0" y="0"/>
            <a:ext cx="46481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0827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US" dirty="0" smtClean="0"/>
          </a:p>
          <a:p>
            <a:endParaRPr lang="en-US" dirty="0"/>
          </a:p>
          <a:p>
            <a:r>
              <a:rPr lang="en-US" dirty="0" smtClean="0"/>
              <a:t>Midnight Cow Boy</a:t>
            </a:r>
          </a:p>
          <a:p>
            <a:pPr marL="0" indent="0">
              <a:buNone/>
            </a:pPr>
            <a:r>
              <a:rPr lang="en-US" dirty="0"/>
              <a:t> </a:t>
            </a:r>
            <a:r>
              <a:rPr lang="en-US" dirty="0" smtClean="0"/>
              <a:t>        1969</a:t>
            </a:r>
          </a:p>
          <a:p>
            <a:pPr marL="0" indent="0">
              <a:buNone/>
            </a:pPr>
            <a:r>
              <a:rPr lang="en-US" dirty="0"/>
              <a:t> </a:t>
            </a:r>
            <a:r>
              <a:rPr lang="en-US" dirty="0" smtClean="0"/>
              <a:t>        $3M - $20M</a:t>
            </a:r>
          </a:p>
          <a:p>
            <a:pPr marL="0" indent="0">
              <a:buNone/>
            </a:pPr>
            <a:r>
              <a:rPr lang="en-US" dirty="0"/>
              <a:t> </a:t>
            </a:r>
            <a:r>
              <a:rPr lang="en-US" dirty="0" smtClean="0"/>
              <a:t>     </a:t>
            </a:r>
            <a:endParaRPr lang="en-US" dirty="0"/>
          </a:p>
        </p:txBody>
      </p:sp>
      <p:pic>
        <p:nvPicPr>
          <p:cNvPr id="6146" name="Picture 2" descr="C:\Users\Esayas\Desktop\Film Histoy\Posters\20181230_120042.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190999" y="0"/>
            <a:ext cx="4953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62273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dirty="0" smtClean="0"/>
              <a:t>Effects,</a:t>
            </a:r>
            <a:endParaRPr lang="en-US" dirty="0"/>
          </a:p>
        </p:txBody>
      </p:sp>
      <p:sp>
        <p:nvSpPr>
          <p:cNvPr id="6" name="Content Placeholder 5"/>
          <p:cNvSpPr>
            <a:spLocks noGrp="1"/>
          </p:cNvSpPr>
          <p:nvPr>
            <p:ph idx="1"/>
          </p:nvPr>
        </p:nvSpPr>
        <p:spPr/>
        <p:txBody>
          <a:bodyPr/>
          <a:lstStyle/>
          <a:p>
            <a:r>
              <a:rPr lang="en-US" dirty="0" smtClean="0"/>
              <a:t>Studio decision makers got attracted by the young film makers</a:t>
            </a:r>
          </a:p>
          <a:p>
            <a:r>
              <a:rPr lang="en-US" dirty="0" smtClean="0"/>
              <a:t>Entire cycle of youthpics tried to capitalize on campus activism and countercultural life style.</a:t>
            </a:r>
          </a:p>
          <a:p>
            <a:r>
              <a:rPr lang="en-US" dirty="0" smtClean="0"/>
              <a:t>Majors absorbed into healthier company</a:t>
            </a:r>
          </a:p>
          <a:p>
            <a:pPr marL="0" indent="0">
              <a:buNone/>
            </a:pPr>
            <a:r>
              <a:rPr lang="en-US" dirty="0" smtClean="0"/>
              <a:t> </a:t>
            </a:r>
            <a:endParaRPr lang="en-US" dirty="0"/>
          </a:p>
        </p:txBody>
      </p:sp>
    </p:spTree>
    <p:extLst>
      <p:ext uri="{BB962C8B-B14F-4D97-AF65-F5344CB8AC3E}">
        <p14:creationId xmlns:p14="http://schemas.microsoft.com/office/powerpoint/2010/main" val="32507310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Universal         Music Corporation of America</a:t>
            </a:r>
          </a:p>
          <a:p>
            <a:r>
              <a:rPr lang="en-US" dirty="0" smtClean="0"/>
              <a:t>Paramount          Gulf + Western Industries</a:t>
            </a:r>
          </a:p>
          <a:p>
            <a:r>
              <a:rPr lang="en-US" dirty="0" smtClean="0"/>
              <a:t>Warner Bros         Seven Arts         Kinney               National Services </a:t>
            </a:r>
          </a:p>
          <a:p>
            <a:r>
              <a:rPr lang="en-US" dirty="0" smtClean="0"/>
              <a:t>United Artists         Trans American Corporation</a:t>
            </a:r>
          </a:p>
          <a:p>
            <a:r>
              <a:rPr lang="en-US" dirty="0" smtClean="0"/>
              <a:t>MGM         Kirk Kerkorian </a:t>
            </a:r>
          </a:p>
        </p:txBody>
      </p:sp>
      <p:sp>
        <p:nvSpPr>
          <p:cNvPr id="4" name="Right Arrow 3"/>
          <p:cNvSpPr/>
          <p:nvPr/>
        </p:nvSpPr>
        <p:spPr>
          <a:xfrm>
            <a:off x="2514600" y="1828800"/>
            <a:ext cx="685800"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2819400" y="2438400"/>
            <a:ext cx="685800" cy="1211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1013" y="3017837"/>
            <a:ext cx="71278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017837"/>
            <a:ext cx="71278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038600"/>
            <a:ext cx="71278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5105400"/>
            <a:ext cx="71278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86905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Happened?</a:t>
            </a:r>
            <a:endParaRPr lang="en-US" dirty="0"/>
          </a:p>
        </p:txBody>
      </p:sp>
      <p:sp>
        <p:nvSpPr>
          <p:cNvPr id="3" name="Content Placeholder 2"/>
          <p:cNvSpPr>
            <a:spLocks noGrp="1"/>
          </p:cNvSpPr>
          <p:nvPr>
            <p:ph idx="1"/>
          </p:nvPr>
        </p:nvSpPr>
        <p:spPr/>
        <p:txBody>
          <a:bodyPr/>
          <a:lstStyle/>
          <a:p>
            <a:pPr marL="0" indent="0">
              <a:buNone/>
            </a:pPr>
            <a:r>
              <a:rPr lang="en-US" dirty="0" smtClean="0"/>
              <a:t>Nothing seemed to stem the flow of red ink</a:t>
            </a:r>
          </a:p>
          <a:p>
            <a:r>
              <a:rPr lang="en-US" dirty="0" smtClean="0"/>
              <a:t>1969 – 1972, the majors lost $500M</a:t>
            </a:r>
          </a:p>
          <a:p>
            <a:r>
              <a:rPr lang="en-US" dirty="0" smtClean="0"/>
              <a:t>Studios brought in new executives</a:t>
            </a:r>
          </a:p>
          <a:p>
            <a:r>
              <a:rPr lang="en-US" dirty="0" smtClean="0"/>
              <a:t>Banks intervention</a:t>
            </a:r>
          </a:p>
          <a:p>
            <a:r>
              <a:rPr lang="en-US" dirty="0" smtClean="0"/>
              <a:t>Unemployment in Hollywood</a:t>
            </a:r>
          </a:p>
          <a:p>
            <a:r>
              <a:rPr lang="en-US" dirty="0" smtClean="0"/>
              <a:t>Roadshow are ended</a:t>
            </a:r>
          </a:p>
          <a:p>
            <a:r>
              <a:rPr lang="en-US" dirty="0" smtClean="0"/>
              <a:t>Failure of exhibition houses</a:t>
            </a:r>
          </a:p>
          <a:p>
            <a:pPr marL="0" indent="0">
              <a:buNone/>
            </a:pPr>
            <a:endParaRPr lang="en-US" dirty="0" smtClean="0"/>
          </a:p>
          <a:p>
            <a:pPr>
              <a:buFont typeface="Wingdings" pitchFamily="2" charset="2"/>
              <a:buChar char="ü"/>
            </a:pPr>
            <a:endParaRPr lang="en-US" dirty="0" smtClean="0"/>
          </a:p>
          <a:p>
            <a:pPr>
              <a:buFont typeface="Wingdings" pitchFamily="2" charset="2"/>
              <a:buChar char="ü"/>
            </a:pPr>
            <a:endParaRPr lang="en-US" dirty="0"/>
          </a:p>
        </p:txBody>
      </p:sp>
    </p:spTree>
    <p:extLst>
      <p:ext uri="{BB962C8B-B14F-4D97-AF65-F5344CB8AC3E}">
        <p14:creationId xmlns:p14="http://schemas.microsoft.com/office/powerpoint/2010/main" val="257835658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Styles and Genres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1960s Hollywood was unsure what the public wanted.</a:t>
            </a:r>
          </a:p>
          <a:p>
            <a:r>
              <a:rPr lang="en-US" dirty="0" smtClean="0"/>
              <a:t>Studios looked for ways to lure people away from TV sets.</a:t>
            </a:r>
          </a:p>
          <a:p>
            <a:r>
              <a:rPr lang="en-US" dirty="0" smtClean="0"/>
              <a:t>Audiences were intrigued by films outside the Hollywood main stream.</a:t>
            </a:r>
          </a:p>
          <a:p>
            <a:pPr marL="0" indent="0">
              <a:buNone/>
            </a:pPr>
            <a:r>
              <a:rPr lang="en-US" dirty="0" smtClean="0"/>
              <a:t>            Studios distributed films from Europe</a:t>
            </a:r>
          </a:p>
          <a:p>
            <a:pPr marL="0" indent="0">
              <a:buNone/>
            </a:pPr>
            <a:r>
              <a:rPr lang="en-US" dirty="0" smtClean="0"/>
              <a:t>            Many from Europe became Hollywood </a:t>
            </a:r>
          </a:p>
          <a:p>
            <a:pPr marL="0" indent="0">
              <a:buNone/>
            </a:pPr>
            <a:r>
              <a:rPr lang="en-US" dirty="0"/>
              <a:t> </a:t>
            </a:r>
            <a:r>
              <a:rPr lang="en-US" dirty="0" smtClean="0"/>
              <a:t>            stars and Directors would soon come to LA.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495800"/>
            <a:ext cx="71278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953000"/>
            <a:ext cx="71278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61750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Modifying the Classical Studio</a:t>
            </a:r>
            <a:endParaRPr lang="en-US" dirty="0"/>
          </a:p>
        </p:txBody>
      </p:sp>
      <p:sp>
        <p:nvSpPr>
          <p:cNvPr id="3" name="Content Placeholder 2"/>
          <p:cNvSpPr>
            <a:spLocks noGrp="1"/>
          </p:cNvSpPr>
          <p:nvPr>
            <p:ph idx="1"/>
          </p:nvPr>
        </p:nvSpPr>
        <p:spPr/>
        <p:txBody>
          <a:bodyPr>
            <a:normAutofit lnSpcReduction="10000"/>
          </a:bodyPr>
          <a:lstStyle/>
          <a:p>
            <a:r>
              <a:rPr lang="en-US" dirty="0" smtClean="0"/>
              <a:t>Long lens – Flat lens</a:t>
            </a:r>
          </a:p>
          <a:p>
            <a:r>
              <a:rPr lang="en-US" dirty="0" smtClean="0"/>
              <a:t>Full length songs into scenes</a:t>
            </a:r>
          </a:p>
          <a:p>
            <a:r>
              <a:rPr lang="en-US" dirty="0" smtClean="0"/>
              <a:t>Film studios became affiliated with music companies.</a:t>
            </a:r>
          </a:p>
          <a:p>
            <a:r>
              <a:rPr lang="en-US" dirty="0" smtClean="0"/>
              <a:t>Bonnie and Clyde &amp; The Wild Bunch</a:t>
            </a:r>
          </a:p>
          <a:p>
            <a:pPr marL="0" indent="0">
              <a:buNone/>
            </a:pPr>
            <a:r>
              <a:rPr lang="en-US" dirty="0" smtClean="0"/>
              <a:t>             fast cutting and slow motion became </a:t>
            </a:r>
          </a:p>
          <a:p>
            <a:pPr marL="0" indent="0">
              <a:buNone/>
            </a:pPr>
            <a:r>
              <a:rPr lang="en-US" dirty="0"/>
              <a:t> </a:t>
            </a:r>
            <a:r>
              <a:rPr lang="en-US" dirty="0" smtClean="0"/>
              <a:t>            standard ways of presenting violent </a:t>
            </a:r>
          </a:p>
          <a:p>
            <a:pPr marL="0" indent="0">
              <a:buNone/>
            </a:pPr>
            <a:r>
              <a:rPr lang="en-US" dirty="0"/>
              <a:t> </a:t>
            </a:r>
            <a:r>
              <a:rPr lang="en-US" dirty="0" smtClean="0"/>
              <a:t>            action.</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343400"/>
            <a:ext cx="71278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260841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Identifying the Audience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G           General (all ages)</a:t>
            </a:r>
          </a:p>
          <a:p>
            <a:r>
              <a:rPr lang="en-US" dirty="0" smtClean="0"/>
              <a:t>M          Mature (over sixteen)</a:t>
            </a:r>
          </a:p>
          <a:p>
            <a:r>
              <a:rPr lang="en-US" dirty="0" smtClean="0"/>
              <a:t>R            Restricted (under sixteen to be</a:t>
            </a:r>
          </a:p>
          <a:p>
            <a:pPr marL="0" indent="0">
              <a:buNone/>
            </a:pPr>
            <a:r>
              <a:rPr lang="en-US" dirty="0" smtClean="0"/>
              <a:t>                   accompanied by parent or guardian)</a:t>
            </a:r>
          </a:p>
          <a:p>
            <a:r>
              <a:rPr lang="en-US" dirty="0" smtClean="0"/>
              <a:t>X             No one under sixteen admitted </a:t>
            </a:r>
          </a:p>
          <a:p>
            <a:pPr marL="0" indent="0" algn="ctr">
              <a:buNone/>
            </a:pPr>
            <a:r>
              <a:rPr lang="en-US" dirty="0" smtClean="0"/>
              <a:t>Public Concern </a:t>
            </a:r>
          </a:p>
          <a:p>
            <a:pPr marL="0" indent="0" algn="ctr">
              <a:buNone/>
            </a:pPr>
            <a:r>
              <a:rPr lang="en-US" dirty="0" smtClean="0"/>
              <a:t>Vs.</a:t>
            </a:r>
          </a:p>
          <a:p>
            <a:pPr marL="0" indent="0" algn="ctr">
              <a:buNone/>
            </a:pPr>
            <a:r>
              <a:rPr lang="en-US" dirty="0" smtClean="0"/>
              <a:t>Licensed treatment of Violence, sexuality</a:t>
            </a:r>
          </a:p>
          <a:p>
            <a:pPr marL="0" indent="0">
              <a:buNone/>
            </a:pPr>
            <a:r>
              <a:rPr lang="en-US" dirty="0" smtClean="0"/>
              <a:t>                         and unorthodox ideas</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33600"/>
            <a:ext cx="71278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413" y="2590800"/>
            <a:ext cx="71278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551237"/>
            <a:ext cx="71278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76400"/>
            <a:ext cx="712787"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640868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Producers noticed that The Graduate and Bonnie and Clyde had appealed to young audiences and they learned that half of the moviegoers were aged 16 – 24.</a:t>
            </a:r>
          </a:p>
          <a:p>
            <a:r>
              <a:rPr lang="en-US" dirty="0" smtClean="0"/>
              <a:t>Studios launched a cycle of youthpics which offered young audiences entertainment unavailable on TV.</a:t>
            </a:r>
          </a:p>
          <a:p>
            <a:endParaRPr lang="en-US" dirty="0"/>
          </a:p>
        </p:txBody>
      </p:sp>
    </p:spTree>
    <p:extLst>
      <p:ext uri="{BB962C8B-B14F-4D97-AF65-F5344CB8AC3E}">
        <p14:creationId xmlns:p14="http://schemas.microsoft.com/office/powerpoint/2010/main" val="16897696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558</TotalTime>
  <Words>7795</Words>
  <Application>Microsoft Office PowerPoint</Application>
  <PresentationFormat>On-screen Show (4:3)</PresentationFormat>
  <Paragraphs>573</Paragraphs>
  <Slides>135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135</vt:i4>
      </vt:variant>
    </vt:vector>
  </HeadingPairs>
  <TitlesOfParts>
    <vt:vector size="142" baseType="lpstr">
      <vt:lpstr>Arial</vt:lpstr>
      <vt:lpstr>Calibri</vt:lpstr>
      <vt:lpstr>Century Gothic</vt:lpstr>
      <vt:lpstr>Georgia</vt:lpstr>
      <vt:lpstr>Times New Roman</vt:lpstr>
      <vt:lpstr>Wingdings</vt:lpstr>
      <vt:lpstr>Office Theme</vt:lpstr>
      <vt:lpstr>Film Theory and Criticism</vt:lpstr>
      <vt:lpstr>Introduction</vt:lpstr>
      <vt:lpstr>What is Film?</vt:lpstr>
      <vt:lpstr>PowerPoint Presentation</vt:lpstr>
      <vt:lpstr>PowerPoint Presentation</vt:lpstr>
      <vt:lpstr>Brain Storming</vt:lpstr>
      <vt:lpstr>Theorizing motion picture</vt:lpstr>
      <vt:lpstr>Theorizing motion 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state of #Film theory</vt:lpstr>
      <vt:lpstr>PowerPoint Presentation</vt:lpstr>
      <vt:lpstr>PowerPoint Presentation</vt:lpstr>
      <vt:lpstr>PowerPoint Presentation</vt:lpstr>
      <vt:lpstr>Cinema Perception</vt:lpstr>
      <vt:lpstr>PowerPoint Presentation</vt:lpstr>
      <vt:lpstr>Film Appreciation</vt:lpstr>
      <vt:lpstr>PowerPoint Presentation</vt:lpstr>
      <vt:lpstr>PowerPoint Presentation</vt:lpstr>
      <vt:lpstr>Representation In Cinema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Author theory</vt:lpstr>
      <vt:lpstr>Authorship in cinema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Author ship in cinema</vt:lpstr>
      <vt:lpstr>PowerPoint Presentation</vt:lpstr>
      <vt:lpstr>Genre Theory</vt:lpstr>
      <vt:lpstr>PowerPoint Presentation</vt:lpstr>
      <vt:lpstr>PowerPoint Presentation</vt:lpstr>
      <vt:lpstr>The War Film Genre</vt:lpstr>
      <vt:lpstr>PowerPoint Presentation</vt:lpstr>
      <vt:lpstr>The Science Fiction Film Genre</vt:lpstr>
      <vt:lpstr>Adventure Film Genre</vt:lpstr>
      <vt:lpstr>The Epic/Historical Film Genre </vt:lpstr>
      <vt:lpstr>The Crime and Gangster Genre</vt:lpstr>
      <vt:lpstr>Western</vt:lpstr>
      <vt:lpstr>Romantic comedy</vt:lpstr>
      <vt:lpstr>PowerPoint Presentation</vt:lpstr>
      <vt:lpstr>Adaptation</vt:lpstr>
      <vt:lpstr>Adaptation in cinema</vt:lpstr>
      <vt:lpstr>Why is Adaptation important for cinema</vt:lpstr>
      <vt:lpstr>PowerPoint Presentation</vt:lpstr>
      <vt:lpstr>PowerPoint Presentation</vt:lpstr>
      <vt:lpstr>PowerPoint Presentation</vt:lpstr>
      <vt:lpstr> The beginning and establishment of Hollywood </vt:lpstr>
      <vt:lpstr>PowerPoint Presentation</vt:lpstr>
      <vt:lpstr>PowerPoint Presentation</vt:lpstr>
      <vt:lpstr>PowerPoint Presentation</vt:lpstr>
      <vt:lpstr>N.B</vt:lpstr>
      <vt:lpstr>Before WWI </vt:lpstr>
      <vt:lpstr> The devil knocks the world!!!</vt:lpstr>
      <vt:lpstr>Aftermath of World War I</vt:lpstr>
      <vt:lpstr>On the other hands</vt:lpstr>
      <vt:lpstr>Related to film</vt:lpstr>
      <vt:lpstr>PowerPoint Presentation</vt:lpstr>
      <vt:lpstr>Classical Hollywood Cinema after the coming of sound</vt:lpstr>
      <vt:lpstr>The coming of Sound Cinema</vt:lpstr>
      <vt:lpstr>Development of sound cinema</vt:lpstr>
      <vt:lpstr>Cont’</vt:lpstr>
      <vt:lpstr>The introduction of sound</vt:lpstr>
      <vt:lpstr>Sound in the USA</vt:lpstr>
      <vt:lpstr>Adoption of sound on film</vt:lpstr>
      <vt:lpstr>Sound and Filmmaking</vt:lpstr>
      <vt:lpstr>PowerPoint Presentation</vt:lpstr>
      <vt:lpstr>The Hollywood studio system</vt:lpstr>
      <vt:lpstr>The paramount Decision</vt:lpstr>
      <vt:lpstr>Benefits from paramount</vt:lpstr>
      <vt:lpstr> Decline of the Hollywood Studio system</vt:lpstr>
      <vt:lpstr>The New Hollywood and  Independent Cinema (Late 1960s – Early 1980s)</vt:lpstr>
      <vt:lpstr>Cinema Politicized </vt:lpstr>
      <vt:lpstr>Studios in Crisis </vt:lpstr>
      <vt:lpstr>A few Bright Spots</vt:lpstr>
      <vt:lpstr>PowerPoint Presentation</vt:lpstr>
      <vt:lpstr>PowerPoint Presentation</vt:lpstr>
      <vt:lpstr>Effects,</vt:lpstr>
      <vt:lpstr>PowerPoint Presentation</vt:lpstr>
      <vt:lpstr>What Happened?</vt:lpstr>
      <vt:lpstr>Styles and Genres</vt:lpstr>
      <vt:lpstr>Modifying the Classical Studio</vt:lpstr>
      <vt:lpstr>Identifying the Audience</vt:lpstr>
      <vt:lpstr>PowerPoint Presentation</vt:lpstr>
      <vt:lpstr>Hollywood Updated</vt:lpstr>
      <vt:lpstr>The 1970s Big Three</vt:lpstr>
      <vt:lpstr>Independents</vt:lpstr>
      <vt:lpstr>Narrative structure</vt:lpstr>
      <vt:lpstr>PowerPoint Presentation</vt:lpstr>
      <vt:lpstr>PowerPoint Presentation</vt:lpstr>
      <vt:lpstr>PowerPoint Presentation</vt:lpstr>
      <vt:lpstr>Visual Structure</vt:lpstr>
      <vt:lpstr>PowerPoint Presentation</vt:lpstr>
      <vt:lpstr> Sound structure</vt:lpstr>
      <vt:lpstr>Types of Narrative Structure</vt:lpstr>
      <vt:lpstr>Nonlinear narrative</vt:lpstr>
      <vt:lpstr>Interactive narrative</vt:lpstr>
      <vt:lpstr>Film criticism</vt:lpstr>
      <vt:lpstr>PowerPoint Presentation</vt:lpstr>
      <vt:lpstr>Types of Film Criticism</vt:lpstr>
      <vt:lpstr>PowerPoint Presentation</vt:lpstr>
      <vt:lpstr>Formalist Criticism</vt:lpstr>
      <vt:lpstr>PowerPoint Presentation</vt:lpstr>
      <vt:lpstr>PowerPoint Presentation</vt:lpstr>
      <vt:lpstr>Psychological Criticism</vt:lpstr>
      <vt:lpstr>PowerPoint Presentation</vt:lpstr>
      <vt:lpstr>PowerPoint Presentation</vt:lpstr>
      <vt:lpstr>Mythological Criticism</vt:lpstr>
      <vt:lpstr>PowerPoint Presentation</vt:lpstr>
      <vt:lpstr>PowerPoint Presentation</vt:lpstr>
      <vt:lpstr>Mythic Archetypes</vt:lpstr>
      <vt:lpstr>PowerPoint Presentation</vt:lpstr>
      <vt:lpstr>Sociological Criticism</vt:lpstr>
      <vt:lpstr>PowerPoint Presentation</vt:lpstr>
      <vt:lpstr>PowerPoint Presentation</vt:lpstr>
      <vt:lpstr>PowerPoint Presentation</vt:lpstr>
      <vt:lpstr>Reader-Response</vt:lpstr>
      <vt:lpstr>PowerPoint Presentation</vt:lpstr>
      <vt:lpstr>PowerPoint Presentation</vt:lpstr>
      <vt:lpstr>    hellow</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Film Theory and Criticism</dc:title>
  <dc:creator>User</dc:creator>
  <cp:lastModifiedBy>3040U64</cp:lastModifiedBy>
  <cp:revision>114</cp:revision>
  <dcterms:created xsi:type="dcterms:W3CDTF">2020-03-10T09:39:03Z</dcterms:created>
  <dcterms:modified xsi:type="dcterms:W3CDTF">2020-04-30T12:14:28Z</dcterms:modified>
</cp:coreProperties>
</file>