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png" ContentType="image/png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200900" cy="9715500"/>
  <p:notesSz cx="7200900" cy="9715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0067" y="3011805"/>
            <a:ext cx="6120765" cy="2040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80135" y="5440680"/>
            <a:ext cx="5040629" cy="2428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0045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08463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0045" y="388619"/>
            <a:ext cx="6480809" cy="1554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0045" y="2234565"/>
            <a:ext cx="6480809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48306" y="9035415"/>
            <a:ext cx="230428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0045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184648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Relationship Id="rId3" Type="http://schemas.openxmlformats.org/officeDocument/2006/relationships/slide" Target="slide3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3.xml"/><Relationship Id="rId3" Type="http://schemas.openxmlformats.org/officeDocument/2006/relationships/slide" Target="slide4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5.xml"/><Relationship Id="rId3" Type="http://schemas.openxmlformats.org/officeDocument/2006/relationships/image" Target="../media/image1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591" y="684265"/>
            <a:ext cx="2910840" cy="15316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49225" marR="5080" indent="-137160">
              <a:lnSpc>
                <a:spcPct val="101299"/>
              </a:lnSpc>
            </a:pPr>
            <a:r>
              <a:rPr dirty="0" sz="900" spc="50">
                <a:latin typeface="PMingLiU"/>
                <a:cs typeface="PMingLiU"/>
              </a:rPr>
              <a:t>Marsili</a:t>
            </a:r>
            <a:r>
              <a:rPr dirty="0" sz="900" spc="50">
                <a:latin typeface="PMingLiU"/>
                <a:cs typeface="PMingLiU"/>
              </a:rPr>
              <a:t>  </a:t>
            </a:r>
            <a:r>
              <a:rPr dirty="0" sz="900" spc="-10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RT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105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(ed.)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(2001)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100">
                <a:latin typeface="PMingLiU"/>
                <a:cs typeface="PMingLiU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Flavor,</a:t>
            </a:r>
            <a:r>
              <a:rPr dirty="0" sz="900" i="1">
                <a:latin typeface="Book Antiqua"/>
                <a:cs typeface="Book Antiqua"/>
              </a:rPr>
              <a:t>  </a:t>
            </a:r>
            <a:r>
              <a:rPr dirty="0" sz="900" spc="-75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Fragrance</a:t>
            </a:r>
            <a:r>
              <a:rPr dirty="0" sz="900" i="1">
                <a:latin typeface="Book Antiqua"/>
                <a:cs typeface="Book Antiqua"/>
              </a:rPr>
              <a:t>  </a:t>
            </a:r>
            <a:r>
              <a:rPr dirty="0" sz="900" spc="-70" i="1">
                <a:latin typeface="Book Antiqua"/>
                <a:cs typeface="Book Antiqua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and</a:t>
            </a:r>
            <a:r>
              <a:rPr dirty="0" sz="900" i="1">
                <a:latin typeface="Book Antiqua"/>
                <a:cs typeface="Book Antiqua"/>
              </a:rPr>
              <a:t>  </a:t>
            </a:r>
            <a:r>
              <a:rPr dirty="0" sz="900" spc="-75" i="1">
                <a:latin typeface="Book Antiqua"/>
                <a:cs typeface="Book Antiqua"/>
              </a:rPr>
              <a:t> </a:t>
            </a:r>
            <a:r>
              <a:rPr dirty="0" sz="900" spc="55" i="1">
                <a:latin typeface="Book Antiqua"/>
                <a:cs typeface="Book Antiqua"/>
              </a:rPr>
              <a:t>Odor</a:t>
            </a:r>
            <a:r>
              <a:rPr dirty="0" sz="900" spc="25" i="1">
                <a:latin typeface="Book Antiqua"/>
                <a:cs typeface="Book Antiqua"/>
              </a:rPr>
              <a:t> </a:t>
            </a:r>
            <a:r>
              <a:rPr dirty="0" sz="900" i="1">
                <a:latin typeface="Book Antiqua"/>
                <a:cs typeface="Book Antiqua"/>
              </a:rPr>
              <a:t>Analysis</a:t>
            </a:r>
            <a:r>
              <a:rPr dirty="0" sz="900" spc="40">
                <a:latin typeface="PMingLiU"/>
                <a:cs typeface="PMingLiU"/>
              </a:rPr>
              <a:t>.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Marcel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Dekker.</a:t>
            </a:r>
            <a:endParaRPr sz="900">
              <a:latin typeface="PMingLiU"/>
              <a:cs typeface="PMingLiU"/>
            </a:endParaRPr>
          </a:p>
          <a:p>
            <a:pPr algn="just" marL="149225" marR="5080" indent="-137160">
              <a:lnSpc>
                <a:spcPct val="101299"/>
              </a:lnSpc>
            </a:pPr>
            <a:r>
              <a:rPr dirty="0" sz="900" spc="55">
                <a:latin typeface="PMingLiU"/>
                <a:cs typeface="PMingLiU"/>
              </a:rPr>
              <a:t>Mistry</a:t>
            </a:r>
            <a:r>
              <a:rPr dirty="0" sz="900" spc="55">
                <a:latin typeface="PMingLiU"/>
                <a:cs typeface="PMingLiU"/>
              </a:rPr>
              <a:t>  </a:t>
            </a:r>
            <a:r>
              <a:rPr dirty="0" sz="900" spc="-95">
                <a:latin typeface="PMingLiU"/>
                <a:cs typeface="PMingLiU"/>
              </a:rPr>
              <a:t> </a:t>
            </a:r>
            <a:r>
              <a:rPr dirty="0" sz="900">
                <a:latin typeface="PMingLiU"/>
                <a:cs typeface="PMingLiU"/>
              </a:rPr>
              <a:t>BS,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Reineccius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T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Olson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LK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(1997).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Gas</a:t>
            </a:r>
            <a:r>
              <a:rPr dirty="0" sz="900" spc="3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chromatography-olfactometry</a:t>
            </a:r>
            <a:r>
              <a:rPr dirty="0" sz="900" spc="9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for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the</a:t>
            </a:r>
            <a:r>
              <a:rPr dirty="0" sz="900" spc="9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determination</a:t>
            </a:r>
            <a:r>
              <a:rPr dirty="0" sz="900" spc="9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of</a:t>
            </a:r>
            <a:endParaRPr sz="900">
              <a:latin typeface="PMingLiU"/>
              <a:cs typeface="PMingLiU"/>
            </a:endParaRPr>
          </a:p>
          <a:p>
            <a:pPr algn="just" marL="149225" marR="5080" indent="-635">
              <a:lnSpc>
                <a:spcPct val="101299"/>
              </a:lnSpc>
              <a:spcBef>
                <a:spcPts val="5"/>
              </a:spcBef>
            </a:pPr>
            <a:r>
              <a:rPr dirty="0" sz="900" spc="40">
                <a:latin typeface="PMingLiU"/>
                <a:cs typeface="PMingLiU"/>
              </a:rPr>
              <a:t>key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odorants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in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foods.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In: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Marsili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RT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(ed.)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Techniques </a:t>
            </a:r>
            <a:r>
              <a:rPr dirty="0" sz="900" spc="45" i="1">
                <a:latin typeface="Book Antiqua"/>
                <a:cs typeface="Book Antiqua"/>
              </a:rPr>
              <a:t>for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65" i="1">
                <a:latin typeface="Book Antiqua"/>
                <a:cs typeface="Book Antiqua"/>
              </a:rPr>
              <a:t> </a:t>
            </a:r>
            <a:r>
              <a:rPr dirty="0" sz="900" i="1">
                <a:latin typeface="Book Antiqua"/>
                <a:cs typeface="Book Antiqua"/>
              </a:rPr>
              <a:t>Analyzing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65" i="1">
                <a:latin typeface="Book Antiqua"/>
                <a:cs typeface="Book Antiqua"/>
              </a:rPr>
              <a:t> </a:t>
            </a:r>
            <a:r>
              <a:rPr dirty="0" sz="900" spc="55" i="1">
                <a:latin typeface="Book Antiqua"/>
                <a:cs typeface="Book Antiqua"/>
              </a:rPr>
              <a:t>Food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60" i="1">
                <a:latin typeface="Book Antiqua"/>
                <a:cs typeface="Book Antiqua"/>
              </a:rPr>
              <a:t> </a:t>
            </a:r>
            <a:r>
              <a:rPr dirty="0" sz="900" spc="35" i="1">
                <a:latin typeface="Book Antiqua"/>
                <a:cs typeface="Book Antiqua"/>
              </a:rPr>
              <a:t>Aroma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pp.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265-292.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5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3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Marcel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Dekker.</a:t>
            </a:r>
            <a:endParaRPr sz="900">
              <a:latin typeface="PMingLiU"/>
              <a:cs typeface="PMingLiU"/>
            </a:endParaRPr>
          </a:p>
          <a:p>
            <a:pPr algn="just" marL="149225" marR="5080" indent="-137160">
              <a:lnSpc>
                <a:spcPct val="101499"/>
              </a:lnSpc>
            </a:pPr>
            <a:r>
              <a:rPr dirty="0" sz="900" spc="75">
                <a:latin typeface="PMingLiU"/>
                <a:cs typeface="PMingLiU"/>
              </a:rPr>
              <a:t>Moio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L,</a:t>
            </a:r>
            <a:r>
              <a:rPr dirty="0" sz="900" spc="105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Langlois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D,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Etievant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25">
                <a:latin typeface="PMingLiU"/>
                <a:cs typeface="PMingLiU"/>
              </a:rPr>
              <a:t>P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Francesco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A</a:t>
            </a:r>
            <a:r>
              <a:rPr dirty="0" sz="900" spc="10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(1993).</a:t>
            </a:r>
            <a:r>
              <a:rPr dirty="0" sz="900" spc="30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Powerful</a:t>
            </a:r>
            <a:r>
              <a:rPr dirty="0" sz="900" spc="9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odorants</a:t>
            </a:r>
            <a:r>
              <a:rPr dirty="0" sz="900" spc="10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in</a:t>
            </a:r>
            <a:r>
              <a:rPr dirty="0" sz="900" spc="95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bovine,</a:t>
            </a:r>
            <a:r>
              <a:rPr dirty="0" sz="900" spc="10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ovine,</a:t>
            </a:r>
            <a:r>
              <a:rPr dirty="0" sz="900" spc="95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caprine</a:t>
            </a:r>
            <a:r>
              <a:rPr dirty="0" sz="900" spc="10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 spc="9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water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buffalo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100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milk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100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by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10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means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105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of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10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gas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10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chromatography-</a:t>
            </a:r>
            <a:r>
              <a:rPr dirty="0" sz="900" spc="40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olfactometry.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Journal</a:t>
            </a:r>
            <a:r>
              <a:rPr dirty="0" sz="900" spc="70" i="1">
                <a:latin typeface="Book Antiqua"/>
                <a:cs typeface="Book Antiqua"/>
              </a:rPr>
              <a:t> </a:t>
            </a:r>
            <a:r>
              <a:rPr dirty="0" sz="900" spc="70" i="1">
                <a:latin typeface="Book Antiqua"/>
                <a:cs typeface="Book Antiqua"/>
              </a:rPr>
              <a:t>of</a:t>
            </a:r>
            <a:r>
              <a:rPr dirty="0" sz="900" spc="70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Dairy</a:t>
            </a:r>
            <a:r>
              <a:rPr dirty="0" sz="900" spc="70" i="1">
                <a:latin typeface="Book Antiqua"/>
                <a:cs typeface="Book Antiqua"/>
              </a:rPr>
              <a:t> </a:t>
            </a:r>
            <a:r>
              <a:rPr dirty="0" sz="900" spc="30" i="1">
                <a:latin typeface="Book Antiqua"/>
                <a:cs typeface="Book Antiqua"/>
              </a:rPr>
              <a:t>Research</a:t>
            </a:r>
            <a:r>
              <a:rPr dirty="0" sz="900" spc="80" i="1">
                <a:latin typeface="Book Antiqua"/>
                <a:cs typeface="Book Antiqua"/>
              </a:rPr>
              <a:t> </a:t>
            </a:r>
            <a:r>
              <a:rPr dirty="0" sz="900" spc="50">
                <a:latin typeface="PMingLiU"/>
                <a:cs typeface="PMingLiU"/>
              </a:rPr>
              <a:t>60: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215-222.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92886" y="684151"/>
            <a:ext cx="2910840" cy="15316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49225" marR="5080" indent="-137160">
              <a:lnSpc>
                <a:spcPct val="101299"/>
              </a:lnSpc>
            </a:pPr>
            <a:r>
              <a:rPr dirty="0" sz="900" spc="85">
                <a:latin typeface="PMingLiU"/>
                <a:cs typeface="PMingLiU"/>
              </a:rPr>
              <a:t>Ott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A,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Fay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10">
                <a:latin typeface="PMingLiU"/>
                <a:cs typeface="PMingLiU"/>
              </a:rPr>
              <a:t>LB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Chaintreau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75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A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(1997).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Determination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origin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of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the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aroma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impact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compounds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of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yoghurt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flavor.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Journal</a:t>
            </a:r>
            <a:r>
              <a:rPr dirty="0" sz="900" spc="85" i="1">
                <a:latin typeface="Book Antiqua"/>
                <a:cs typeface="Book Antiqua"/>
              </a:rPr>
              <a:t> </a:t>
            </a:r>
            <a:r>
              <a:rPr dirty="0" sz="900" spc="70" i="1">
                <a:latin typeface="Book Antiqua"/>
                <a:cs typeface="Book Antiqua"/>
              </a:rPr>
              <a:t>of</a:t>
            </a:r>
            <a:r>
              <a:rPr dirty="0" sz="900" spc="85" i="1">
                <a:latin typeface="Book Antiqua"/>
                <a:cs typeface="Book Antiqua"/>
              </a:rPr>
              <a:t> </a:t>
            </a:r>
            <a:r>
              <a:rPr dirty="0" sz="900" i="1">
                <a:latin typeface="Book Antiqua"/>
                <a:cs typeface="Book Antiqua"/>
              </a:rPr>
              <a:t>Agricultural</a:t>
            </a:r>
            <a:r>
              <a:rPr dirty="0" sz="900" spc="80" i="1">
                <a:latin typeface="Book Antiqua"/>
                <a:cs typeface="Book Antiqua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and</a:t>
            </a:r>
            <a:r>
              <a:rPr dirty="0" sz="900" spc="85" i="1">
                <a:latin typeface="Book Antiqua"/>
                <a:cs typeface="Book Antiqua"/>
              </a:rPr>
              <a:t> </a:t>
            </a:r>
            <a:r>
              <a:rPr dirty="0" sz="900" spc="55" i="1">
                <a:latin typeface="Book Antiqua"/>
                <a:cs typeface="Book Antiqua"/>
              </a:rPr>
              <a:t>Food</a:t>
            </a:r>
            <a:r>
              <a:rPr dirty="0" sz="900" spc="85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Chemistry</a:t>
            </a:r>
            <a:r>
              <a:rPr dirty="0" sz="900" spc="85" i="1">
                <a:latin typeface="Book Antiqua"/>
                <a:cs typeface="Book Antiqua"/>
              </a:rPr>
              <a:t> </a:t>
            </a:r>
            <a:r>
              <a:rPr dirty="0" sz="900" spc="45">
                <a:latin typeface="PMingLiU"/>
                <a:cs typeface="PMingLiU"/>
              </a:rPr>
              <a:t>45: </a:t>
            </a:r>
            <a:r>
              <a:rPr dirty="0" sz="900" spc="75">
                <a:latin typeface="PMingLiU"/>
                <a:cs typeface="PMingLiU"/>
              </a:rPr>
              <a:t>850-858.</a:t>
            </a:r>
            <a:endParaRPr sz="900">
              <a:latin typeface="PMingLiU"/>
              <a:cs typeface="PMingLiU"/>
            </a:endParaRPr>
          </a:p>
          <a:p>
            <a:pPr algn="just" marL="149225" marR="5080" indent="-137160">
              <a:lnSpc>
                <a:spcPct val="101499"/>
              </a:lnSpc>
            </a:pPr>
            <a:r>
              <a:rPr dirty="0" sz="900" spc="55">
                <a:latin typeface="PMingLiU"/>
                <a:cs typeface="PMingLiU"/>
              </a:rPr>
              <a:t>Roberts</a:t>
            </a:r>
            <a:r>
              <a:rPr dirty="0" sz="900" spc="55">
                <a:latin typeface="PMingLiU"/>
                <a:cs typeface="PMingLiU"/>
              </a:rPr>
              <a:t> </a:t>
            </a:r>
            <a:r>
              <a:rPr dirty="0" sz="900" spc="-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DD,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15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Pollien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10">
                <a:latin typeface="PMingLiU"/>
                <a:cs typeface="PMingLiU"/>
              </a:rPr>
              <a:t> </a:t>
            </a:r>
            <a:r>
              <a:rPr dirty="0" sz="900" spc="25">
                <a:latin typeface="PMingLiU"/>
                <a:cs typeface="PMingLiU"/>
              </a:rPr>
              <a:t>P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1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1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Milo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15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C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1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(2000).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1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Solid-phase</a:t>
            </a:r>
            <a:r>
              <a:rPr dirty="0" sz="900" spc="2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microextraction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65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method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7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development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6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for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7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headspace</a:t>
            </a:r>
            <a:r>
              <a:rPr dirty="0" sz="900" spc="3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analysis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2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of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2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volatile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2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flavor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1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compounds.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25">
                <a:latin typeface="PMingLiU"/>
                <a:cs typeface="PMingLiU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Journal</a:t>
            </a:r>
            <a:r>
              <a:rPr dirty="0" sz="900" i="1">
                <a:latin typeface="Book Antiqua"/>
                <a:cs typeface="Book Antiqua"/>
              </a:rPr>
              <a:t>  </a:t>
            </a:r>
            <a:r>
              <a:rPr dirty="0" sz="900" spc="45" i="1">
                <a:latin typeface="Book Antiqua"/>
                <a:cs typeface="Book Antiqua"/>
              </a:rPr>
              <a:t> </a:t>
            </a:r>
            <a:r>
              <a:rPr dirty="0" sz="900" spc="70" i="1">
                <a:latin typeface="Book Antiqua"/>
                <a:cs typeface="Book Antiqua"/>
              </a:rPr>
              <a:t>of</a:t>
            </a:r>
            <a:r>
              <a:rPr dirty="0" sz="900" spc="45" i="1">
                <a:latin typeface="Book Antiqua"/>
                <a:cs typeface="Book Antiqua"/>
              </a:rPr>
              <a:t> </a:t>
            </a:r>
            <a:r>
              <a:rPr dirty="0" sz="900" spc="5" i="1">
                <a:latin typeface="Book Antiqua"/>
                <a:cs typeface="Book Antiqua"/>
              </a:rPr>
              <a:t>Agricultual</a:t>
            </a:r>
            <a:r>
              <a:rPr dirty="0" sz="900" spc="75" i="1">
                <a:latin typeface="Book Antiqua"/>
                <a:cs typeface="Book Antiqua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and</a:t>
            </a:r>
            <a:r>
              <a:rPr dirty="0" sz="900" spc="75" i="1">
                <a:latin typeface="Book Antiqua"/>
                <a:cs typeface="Book Antiqua"/>
              </a:rPr>
              <a:t> </a:t>
            </a:r>
            <a:r>
              <a:rPr dirty="0" sz="900" spc="55" i="1">
                <a:latin typeface="Book Antiqua"/>
                <a:cs typeface="Book Antiqua"/>
              </a:rPr>
              <a:t>Food</a:t>
            </a:r>
            <a:r>
              <a:rPr dirty="0" sz="900" spc="70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Chemistry</a:t>
            </a:r>
            <a:r>
              <a:rPr dirty="0" sz="900" spc="70" i="1">
                <a:latin typeface="Book Antiqua"/>
                <a:cs typeface="Book Antiqua"/>
              </a:rPr>
              <a:t> </a:t>
            </a:r>
            <a:r>
              <a:rPr dirty="0" sz="900" spc="50">
                <a:latin typeface="PMingLiU"/>
                <a:cs typeface="PMingLiU"/>
              </a:rPr>
              <a:t>48: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2430-2437.</a:t>
            </a:r>
            <a:endParaRPr sz="900">
              <a:latin typeface="PMingLiU"/>
              <a:cs typeface="PMingLiU"/>
            </a:endParaRPr>
          </a:p>
          <a:p>
            <a:pPr algn="just" marL="149225" marR="5080" indent="-137160">
              <a:lnSpc>
                <a:spcPct val="101299"/>
              </a:lnSpc>
            </a:pPr>
            <a:r>
              <a:rPr dirty="0" sz="900" spc="30">
                <a:latin typeface="PMingLiU"/>
                <a:cs typeface="PMingLiU"/>
              </a:rPr>
              <a:t>Shipe</a:t>
            </a:r>
            <a:r>
              <a:rPr dirty="0" sz="900" spc="1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WP,</a:t>
            </a:r>
            <a:r>
              <a:rPr dirty="0" sz="900" spc="15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Bassette</a:t>
            </a:r>
            <a:r>
              <a:rPr dirty="0" sz="900" spc="2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R,</a:t>
            </a:r>
            <a:r>
              <a:rPr dirty="0" sz="900" spc="1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Deane</a:t>
            </a:r>
            <a:r>
              <a:rPr dirty="0" sz="900" spc="10">
                <a:latin typeface="PMingLiU"/>
                <a:cs typeface="PMingLiU"/>
              </a:rPr>
              <a:t> </a:t>
            </a:r>
            <a:r>
              <a:rPr dirty="0" sz="900" spc="90">
                <a:latin typeface="PMingLiU"/>
                <a:cs typeface="PMingLiU"/>
              </a:rPr>
              <a:t>DD</a:t>
            </a:r>
            <a:r>
              <a:rPr dirty="0" sz="900" spc="15">
                <a:latin typeface="PMingLiU"/>
                <a:cs typeface="PMingLiU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et</a:t>
            </a:r>
            <a:r>
              <a:rPr dirty="0" sz="900" spc="25" i="1">
                <a:latin typeface="Book Antiqua"/>
                <a:cs typeface="Book Antiqua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al</a:t>
            </a:r>
            <a:r>
              <a:rPr dirty="0" sz="900" spc="40">
                <a:latin typeface="PMingLiU"/>
                <a:cs typeface="PMingLiU"/>
              </a:rPr>
              <a:t>.</a:t>
            </a:r>
            <a:r>
              <a:rPr dirty="0" sz="900" spc="1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(1978)</a:t>
            </a:r>
            <a:r>
              <a:rPr dirty="0" sz="900" spc="1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Off</a:t>
            </a:r>
            <a:r>
              <a:rPr dirty="0" sz="900" spc="15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flavours</a:t>
            </a:r>
            <a:r>
              <a:rPr dirty="0" sz="900" spc="25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of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milk: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nomenclature,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standards,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bibliography.</a:t>
            </a:r>
            <a:endParaRPr sz="900">
              <a:latin typeface="PMingLiU"/>
              <a:cs typeface="PMingLiU"/>
            </a:endParaRPr>
          </a:p>
          <a:p>
            <a:pPr marL="149225">
              <a:lnSpc>
                <a:spcPct val="100000"/>
              </a:lnSpc>
              <a:spcBef>
                <a:spcPts val="20"/>
              </a:spcBef>
            </a:pPr>
            <a:r>
              <a:rPr dirty="0" sz="900" spc="25" i="1">
                <a:latin typeface="Book Antiqua"/>
                <a:cs typeface="Book Antiqua"/>
              </a:rPr>
              <a:t>Journal</a:t>
            </a:r>
            <a:r>
              <a:rPr dirty="0" sz="900" spc="70" i="1">
                <a:latin typeface="Book Antiqua"/>
                <a:cs typeface="Book Antiqua"/>
              </a:rPr>
              <a:t> </a:t>
            </a:r>
            <a:r>
              <a:rPr dirty="0" sz="900" spc="70" i="1">
                <a:latin typeface="Book Antiqua"/>
                <a:cs typeface="Book Antiqua"/>
              </a:rPr>
              <a:t>of</a:t>
            </a:r>
            <a:r>
              <a:rPr dirty="0" sz="900" spc="75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Dairy</a:t>
            </a:r>
            <a:r>
              <a:rPr dirty="0" sz="900" spc="70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Science</a:t>
            </a:r>
            <a:r>
              <a:rPr dirty="0" sz="900" spc="75" i="1">
                <a:latin typeface="Book Antiqua"/>
                <a:cs typeface="Book Antiqua"/>
              </a:rPr>
              <a:t> </a:t>
            </a:r>
            <a:r>
              <a:rPr dirty="0" sz="900" spc="50">
                <a:latin typeface="PMingLiU"/>
                <a:cs typeface="PMingLiU"/>
              </a:rPr>
              <a:t>61: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855-869.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94721" y="5085181"/>
            <a:ext cx="0" cy="202565"/>
          </a:xfrm>
          <a:custGeom>
            <a:avLst/>
            <a:gdLst/>
            <a:ahLst/>
            <a:cxnLst/>
            <a:rect l="l" t="t" r="r" b="b"/>
            <a:pathLst>
              <a:path w="0" h="202564">
                <a:moveTo>
                  <a:pt x="0" y="0"/>
                </a:moveTo>
                <a:lnTo>
                  <a:pt x="0" y="2023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94721" y="5287505"/>
            <a:ext cx="0" cy="202565"/>
          </a:xfrm>
          <a:custGeom>
            <a:avLst/>
            <a:gdLst/>
            <a:ahLst/>
            <a:cxnLst/>
            <a:rect l="l" t="t" r="r" b="b"/>
            <a:pathLst>
              <a:path w="0" h="202564">
                <a:moveTo>
                  <a:pt x="0" y="0"/>
                </a:moveTo>
                <a:lnTo>
                  <a:pt x="0" y="2023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94721" y="5489816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94721" y="5546699"/>
            <a:ext cx="0" cy="139065"/>
          </a:xfrm>
          <a:custGeom>
            <a:avLst/>
            <a:gdLst/>
            <a:ahLst/>
            <a:cxnLst/>
            <a:rect l="l" t="t" r="r" b="b"/>
            <a:pathLst>
              <a:path w="0" h="139064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94721" y="5685663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94721" y="5780697"/>
            <a:ext cx="0" cy="101600"/>
          </a:xfrm>
          <a:custGeom>
            <a:avLst/>
            <a:gdLst/>
            <a:ahLst/>
            <a:cxnLst/>
            <a:rect l="l" t="t" r="r" b="b"/>
            <a:pathLst>
              <a:path w="0" h="101600">
                <a:moveTo>
                  <a:pt x="0" y="0"/>
                </a:moveTo>
                <a:lnTo>
                  <a:pt x="0" y="1015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556818" y="3077170"/>
            <a:ext cx="2190750" cy="253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30">
                <a:latin typeface="Arial"/>
                <a:cs typeface="Arial"/>
              </a:rPr>
              <a:t>FLOW</a:t>
            </a:r>
            <a:r>
              <a:rPr dirty="0" sz="1800" spc="95">
                <a:latin typeface="Arial"/>
                <a:cs typeface="Arial"/>
              </a:rPr>
              <a:t> </a:t>
            </a:r>
            <a:r>
              <a:rPr dirty="0" sz="1800" spc="45">
                <a:latin typeface="Arial"/>
                <a:cs typeface="Arial"/>
              </a:rPr>
              <a:t>EQUIPMENT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1225" y="5085781"/>
            <a:ext cx="2711450" cy="807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-635">
              <a:lnSpc>
                <a:spcPts val="1600"/>
              </a:lnSpc>
            </a:pPr>
            <a:r>
              <a:rPr dirty="0" sz="1400" spc="90">
                <a:latin typeface="Arial"/>
                <a:cs typeface="Arial"/>
              </a:rPr>
              <a:t>Principles</a:t>
            </a:r>
            <a:r>
              <a:rPr dirty="0" sz="1400" spc="75">
                <a:latin typeface="Arial"/>
                <a:cs typeface="Arial"/>
              </a:rPr>
              <a:t> </a:t>
            </a:r>
            <a:r>
              <a:rPr dirty="0" sz="1400" spc="105">
                <a:latin typeface="Arial"/>
                <a:cs typeface="Arial"/>
              </a:rPr>
              <a:t>of</a:t>
            </a:r>
            <a:r>
              <a:rPr dirty="0" sz="1400" spc="75">
                <a:latin typeface="Arial"/>
                <a:cs typeface="Arial"/>
              </a:rPr>
              <a:t> </a:t>
            </a:r>
            <a:r>
              <a:rPr dirty="0" sz="1400" spc="80">
                <a:latin typeface="Arial"/>
                <a:cs typeface="Arial"/>
              </a:rPr>
              <a:t>Pump</a:t>
            </a:r>
            <a:r>
              <a:rPr dirty="0" sz="1400" spc="70">
                <a:latin typeface="Arial"/>
                <a:cs typeface="Arial"/>
              </a:rPr>
              <a:t> </a:t>
            </a:r>
            <a:r>
              <a:rPr dirty="0" sz="1400" spc="75">
                <a:latin typeface="Arial"/>
                <a:cs typeface="Arial"/>
              </a:rPr>
              <a:t>and</a:t>
            </a:r>
            <a:r>
              <a:rPr dirty="0" sz="1400" spc="75">
                <a:latin typeface="Arial"/>
                <a:cs typeface="Arial"/>
              </a:rPr>
              <a:t> </a:t>
            </a:r>
            <a:r>
              <a:rPr dirty="0" sz="1400" spc="75">
                <a:latin typeface="Arial"/>
                <a:cs typeface="Arial"/>
              </a:rPr>
              <a:t>Piping</a:t>
            </a:r>
            <a:r>
              <a:rPr dirty="0" sz="1400" spc="45">
                <a:latin typeface="Arial"/>
                <a:cs typeface="Arial"/>
              </a:rPr>
              <a:t> </a:t>
            </a:r>
            <a:r>
              <a:rPr dirty="0" sz="1400" spc="85">
                <a:latin typeface="Arial"/>
                <a:cs typeface="Arial"/>
              </a:rPr>
              <a:t>Calculations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900" spc="80">
                <a:latin typeface="Arial"/>
                <a:cs typeface="Arial"/>
              </a:rPr>
              <a:t>J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30">
                <a:latin typeface="Arial"/>
                <a:cs typeface="Arial"/>
              </a:rPr>
              <a:t>C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45">
                <a:latin typeface="Arial"/>
                <a:cs typeface="Arial"/>
              </a:rPr>
              <a:t>Oliveira</a:t>
            </a:r>
            <a:r>
              <a:rPr dirty="0" sz="900">
                <a:latin typeface="Arial"/>
                <a:cs typeface="Arial"/>
              </a:rPr>
              <a:t>,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University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College,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Cork,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Ireland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800" spc="-5">
                <a:latin typeface="Arial"/>
                <a:cs typeface="Arial"/>
              </a:rPr>
              <a:t>Copyright</a:t>
            </a:r>
            <a:r>
              <a:rPr dirty="0" sz="800" spc="2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2002,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Elsevier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Science</a:t>
            </a:r>
            <a:r>
              <a:rPr dirty="0" sz="800" spc="2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Ltd.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All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Rights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Reserved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6692" y="6425732"/>
            <a:ext cx="2910840" cy="16078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100" spc="8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  <a:spcBef>
                <a:spcPts val="595"/>
              </a:spcBef>
            </a:pPr>
            <a:r>
              <a:rPr dirty="0" sz="1000" spc="75">
                <a:latin typeface="PMingLiU"/>
                <a:cs typeface="PMingLiU"/>
              </a:rPr>
              <a:t>Promo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control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re-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quires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unders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anding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relatio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ship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res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rat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reviewed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article.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ors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characte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istic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li-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quid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depend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installa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pie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equip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c</a:t>
            </a:r>
            <a:r>
              <a:rPr dirty="0" sz="1000" spc="45">
                <a:latin typeface="PMingLiU"/>
                <a:cs typeface="PMingLiU"/>
              </a:rPr>
              <a:t>curs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analysed.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basic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principles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</a:t>
            </a:r>
            <a:r>
              <a:rPr dirty="0" sz="1000" spc="55">
                <a:latin typeface="PMingLiU"/>
                <a:cs typeface="PMingLiU"/>
              </a:rPr>
              <a:t>o</a:t>
            </a:r>
            <a:r>
              <a:rPr dirty="0" sz="1000" spc="50">
                <a:latin typeface="PMingLiU"/>
                <a:cs typeface="PMingLiU"/>
              </a:rPr>
              <a:t>vern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calc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50">
                <a:latin typeface="PMingLiU"/>
                <a:cs typeface="PMingLiU"/>
              </a:rPr>
              <a:t>lations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requ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red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select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pum</a:t>
            </a:r>
            <a:r>
              <a:rPr dirty="0" sz="1000" spc="75">
                <a:latin typeface="PMingLiU"/>
                <a:cs typeface="PMingLiU"/>
              </a:rPr>
              <a:t>p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v</a:t>
            </a:r>
            <a:r>
              <a:rPr dirty="0" sz="1000" spc="55">
                <a:latin typeface="PMingLiU"/>
                <a:cs typeface="PMingLiU"/>
              </a:rPr>
              <a:t>a</a:t>
            </a:r>
            <a:r>
              <a:rPr dirty="0" sz="1000" spc="20">
                <a:latin typeface="PMingLiU"/>
                <a:cs typeface="PMingLiU"/>
              </a:rPr>
              <a:t>lves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gn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allations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thus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unders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ood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funda</a:t>
            </a:r>
            <a:r>
              <a:rPr dirty="0" sz="1000" spc="114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ental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terms.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6818" y="8270369"/>
            <a:ext cx="1935480" cy="602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70">
                <a:latin typeface="Arial"/>
                <a:cs typeface="Arial"/>
              </a:rPr>
              <a:t>Principles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80">
                <a:latin typeface="Arial"/>
                <a:cs typeface="Arial"/>
              </a:rPr>
              <a:t>of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65">
                <a:latin typeface="Arial"/>
                <a:cs typeface="Arial"/>
              </a:rPr>
              <a:t>Calculation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dirty="0" sz="900" spc="45">
                <a:latin typeface="Arial"/>
                <a:cs typeface="Arial"/>
              </a:rPr>
              <a:t>Ideal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Flow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1000" spc="-20">
                <a:latin typeface="Palatino Linotype"/>
                <a:cs typeface="Palatino Linotype"/>
              </a:rPr>
              <a:t>Conserva</a:t>
            </a:r>
            <a:r>
              <a:rPr dirty="0" sz="1000" spc="-5">
                <a:latin typeface="Palatino Linotype"/>
                <a:cs typeface="Palatino Linotype"/>
              </a:rPr>
              <a:t>t</a:t>
            </a:r>
            <a:r>
              <a:rPr dirty="0" sz="1000" spc="-15">
                <a:latin typeface="Palatino Linotype"/>
                <a:cs typeface="Palatino Linotype"/>
              </a:rPr>
              <a:t>ion</a:t>
            </a:r>
            <a:r>
              <a:rPr dirty="0" sz="100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of</a:t>
            </a:r>
            <a:r>
              <a:rPr dirty="0" sz="1000">
                <a:latin typeface="Palatino Linotype"/>
                <a:cs typeface="Palatino Linotype"/>
              </a:rPr>
              <a:t> </a:t>
            </a:r>
            <a:r>
              <a:rPr dirty="0" sz="1000" spc="-30">
                <a:latin typeface="Palatino Linotype"/>
                <a:cs typeface="Palatino Linotype"/>
              </a:rPr>
              <a:t>mecha</a:t>
            </a:r>
            <a:r>
              <a:rPr dirty="0" sz="1000" spc="-25">
                <a:latin typeface="Palatino Linotype"/>
                <a:cs typeface="Palatino Linotype"/>
              </a:rPr>
              <a:t>n</a:t>
            </a:r>
            <a:r>
              <a:rPr dirty="0" sz="1000" spc="-10">
                <a:latin typeface="Palatino Linotype"/>
                <a:cs typeface="Palatino Linotype"/>
              </a:rPr>
              <a:t>ical</a:t>
            </a:r>
            <a:r>
              <a:rPr dirty="0" sz="1000">
                <a:latin typeface="Palatino Linotype"/>
                <a:cs typeface="Palatino Linotype"/>
              </a:rPr>
              <a:t> </a:t>
            </a:r>
            <a:r>
              <a:rPr dirty="0" sz="1000" spc="-40">
                <a:latin typeface="Palatino Linotype"/>
                <a:cs typeface="Palatino Linotype"/>
              </a:rPr>
              <a:t>energy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606732" y="8726887"/>
            <a:ext cx="85979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basic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prin-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6818" y="8878850"/>
            <a:ext cx="29102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35">
                <a:latin typeface="PMingLiU"/>
                <a:cs typeface="PMingLiU"/>
              </a:rPr>
              <a:t>ciple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describe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any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type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92908" y="5074975"/>
            <a:ext cx="2910840" cy="24301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installa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total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mec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0">
                <a:latin typeface="PMingLiU"/>
                <a:cs typeface="PMingLiU"/>
              </a:rPr>
              <a:t>anical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el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ment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given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posi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-15" i="1">
                <a:latin typeface="Book Antiqua"/>
                <a:cs typeface="Book Antiqua"/>
              </a:rPr>
              <a:t>A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should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mai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55">
                <a:latin typeface="PMingLiU"/>
                <a:cs typeface="PMingLiU"/>
              </a:rPr>
              <a:t>tained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while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flows,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reach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65">
                <a:latin typeface="PMingLiU"/>
                <a:cs typeface="PMingLiU"/>
              </a:rPr>
              <a:t>other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posi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B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ve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been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conver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one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form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anothe</a:t>
            </a:r>
            <a:r>
              <a:rPr dirty="0" sz="1000" spc="55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but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total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should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same.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analy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applied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iso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hermal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ditions,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mecha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35">
                <a:latin typeface="PMingLiU"/>
                <a:cs typeface="PMingLiU"/>
              </a:rPr>
              <a:t>ical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needs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sidered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(noni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65">
                <a:latin typeface="PMingLiU"/>
                <a:cs typeface="PMingLiU"/>
              </a:rPr>
              <a:t>othermal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d</a:t>
            </a:r>
            <a:r>
              <a:rPr dirty="0" sz="1000" spc="40">
                <a:latin typeface="PMingLiU"/>
                <a:cs typeface="PMingLiU"/>
              </a:rPr>
              <a:t>dressed).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600"/>
              </a:lnSpc>
            </a:pPr>
            <a:r>
              <a:rPr dirty="0" sz="1000" spc="55">
                <a:latin typeface="PMingLiU"/>
                <a:cs typeface="PMingLiU"/>
              </a:rPr>
              <a:t>Three</a:t>
            </a:r>
            <a:r>
              <a:rPr dirty="0" sz="1000" spc="55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forms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involve</a:t>
            </a:r>
            <a:r>
              <a:rPr dirty="0" sz="1000" spc="60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: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poten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35">
                <a:latin typeface="PMingLiU"/>
                <a:cs typeface="PMingLiU"/>
              </a:rPr>
              <a:t>ial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kine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ic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ma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hemat-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ical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50">
                <a:latin typeface="PMingLiU"/>
                <a:cs typeface="PMingLiU"/>
              </a:rPr>
              <a:t>expre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sion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tran</a:t>
            </a:r>
            <a:r>
              <a:rPr dirty="0" sz="1000" spc="65">
                <a:latin typeface="PMingLiU"/>
                <a:cs typeface="PMingLiU"/>
              </a:rPr>
              <a:t>s</a:t>
            </a:r>
            <a:r>
              <a:rPr dirty="0" sz="1000" spc="40">
                <a:latin typeface="PMingLiU"/>
                <a:cs typeface="PMingLiU"/>
              </a:rPr>
              <a:t>lates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inciple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servati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mechani</a:t>
            </a:r>
            <a:r>
              <a:rPr dirty="0" sz="1000" spc="60">
                <a:latin typeface="PMingLiU"/>
                <a:cs typeface="PMingLiU"/>
              </a:rPr>
              <a:t>c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known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Ber-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noul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i's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ntial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form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Eule</a:t>
            </a:r>
            <a:r>
              <a:rPr dirty="0" sz="1000" spc="40">
                <a:latin typeface="PMingLiU"/>
                <a:cs typeface="PMingLiU"/>
              </a:rPr>
              <a:t>r</a:t>
            </a:r>
            <a:r>
              <a:rPr dirty="0" sz="1000" spc="60">
                <a:latin typeface="PMingLiU"/>
                <a:cs typeface="PMingLiU"/>
              </a:rPr>
              <a:t>'s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ation),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iso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hermal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ideal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incom-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ible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fluids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(liqu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ds),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writ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828324" y="7815065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 h="0">
                <a:moveTo>
                  <a:pt x="0" y="0"/>
                </a:moveTo>
                <a:lnTo>
                  <a:pt x="133921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4169054" y="7646187"/>
            <a:ext cx="1192530" cy="3702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230504" algn="l"/>
              </a:tabLst>
            </a:pPr>
            <a:r>
              <a:rPr dirty="0" sz="1000" spc="-5" u="sng">
                <a:latin typeface="Times New Roman"/>
                <a:cs typeface="Times New Roman"/>
              </a:rPr>
              <a:t> </a:t>
            </a:r>
            <a:r>
              <a:rPr dirty="0" sz="1000" spc="-150" u="sng">
                <a:latin typeface="Times New Roman"/>
                <a:cs typeface="Times New Roman"/>
              </a:rPr>
              <a:t> </a:t>
            </a:r>
            <a:r>
              <a:rPr dirty="0" sz="1000" i="1" u="sng">
                <a:latin typeface="Book Antiqua"/>
                <a:cs typeface="Book Antiqua"/>
              </a:rPr>
              <a:t>P</a:t>
            </a:r>
            <a:r>
              <a:rPr dirty="0" baseline="-11904" sz="1050" spc="52" i="1" u="sng">
                <a:latin typeface="Book Antiqua"/>
                <a:cs typeface="Book Antiqua"/>
              </a:rPr>
              <a:t>a</a:t>
            </a:r>
            <a:r>
              <a:rPr dirty="0" baseline="-11904" sz="1050" spc="-7" u="sng">
                <a:latin typeface="Times New Roman"/>
                <a:cs typeface="Times New Roman"/>
              </a:rPr>
              <a:t> </a:t>
            </a:r>
            <a:r>
              <a:rPr dirty="0" baseline="-11904" sz="1050" u="sng">
                <a:latin typeface="Times New Roman"/>
                <a:cs typeface="Times New Roman"/>
              </a:rPr>
              <a:t>	</a:t>
            </a:r>
            <a:endParaRPr baseline="-11904"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  <a:tabLst>
                <a:tab pos="659130" algn="l"/>
                <a:tab pos="960755" algn="l"/>
              </a:tabLst>
            </a:pP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10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i="1">
                <a:latin typeface="Book Antiqua"/>
                <a:cs typeface="Book Antiqua"/>
              </a:rPr>
              <a:t>	</a:t>
            </a:r>
            <a:r>
              <a:rPr dirty="0" sz="1000" spc="85">
                <a:latin typeface="PMingLiU"/>
                <a:cs typeface="PMingLiU"/>
              </a:rPr>
              <a:t>2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i="1">
                <a:latin typeface="Book Antiqua"/>
                <a:cs typeface="Book Antiqua"/>
              </a:rPr>
              <a:t>	</a:t>
            </a: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15282" y="7714751"/>
            <a:ext cx="692785" cy="2146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180">
                <a:latin typeface="Arial"/>
                <a:cs typeface="Arial"/>
              </a:rPr>
              <a:t>+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baseline="-11904" sz="1050" spc="52" i="1">
                <a:latin typeface="Book Antiqua"/>
                <a:cs typeface="Book Antiqua"/>
              </a:rPr>
              <a:t>a</a:t>
            </a:r>
            <a:r>
              <a:rPr dirty="0" baseline="-11904" sz="1050" i="1">
                <a:latin typeface="Book Antiqua"/>
                <a:cs typeface="Book Antiqua"/>
              </a:rPr>
              <a:t> </a:t>
            </a:r>
            <a:r>
              <a:rPr dirty="0" baseline="-11904" sz="1050" spc="-120" i="1">
                <a:latin typeface="Book Antiqua"/>
                <a:cs typeface="Book Antiqua"/>
              </a:rPr>
              <a:t> </a:t>
            </a:r>
            <a:r>
              <a:rPr dirty="0" sz="1000" spc="180">
                <a:latin typeface="Arial"/>
                <a:cs typeface="Arial"/>
              </a:rPr>
              <a:t>+</a:t>
            </a:r>
            <a:r>
              <a:rPr dirty="0" sz="1000">
                <a:latin typeface="Arial"/>
                <a:cs typeface="Arial"/>
              </a:rPr>
              <a:t>  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baseline="31746" sz="1050" spc="52" i="1">
                <a:latin typeface="Book Antiqua"/>
                <a:cs typeface="Book Antiqua"/>
              </a:rPr>
              <a:t>a</a:t>
            </a:r>
            <a:r>
              <a:rPr dirty="0" baseline="31746" sz="1050" i="1">
                <a:latin typeface="Book Antiqua"/>
                <a:cs typeface="Book Antiqua"/>
              </a:rPr>
              <a:t> </a:t>
            </a:r>
            <a:r>
              <a:rPr dirty="0" baseline="31746" sz="1050" spc="104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781598" y="7815065"/>
            <a:ext cx="133985" cy="0"/>
          </a:xfrm>
          <a:custGeom>
            <a:avLst/>
            <a:gdLst/>
            <a:ahLst/>
            <a:cxnLst/>
            <a:rect l="l" t="t" r="r" b="b"/>
            <a:pathLst>
              <a:path w="133985" h="0">
                <a:moveTo>
                  <a:pt x="0" y="0"/>
                </a:moveTo>
                <a:lnTo>
                  <a:pt x="133921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4823536" y="7627419"/>
            <a:ext cx="1090930" cy="1746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965835" algn="l"/>
              </a:tabLst>
            </a:pPr>
            <a:r>
              <a:rPr dirty="0" baseline="-19444" sz="1500" spc="-7" i="1">
                <a:latin typeface="Book Antiqua"/>
                <a:cs typeface="Book Antiqua"/>
              </a:rPr>
              <a:t>v</a:t>
            </a:r>
            <a:r>
              <a:rPr dirty="0" sz="700" spc="55">
                <a:latin typeface="PMingLiU"/>
                <a:cs typeface="PMingLiU"/>
              </a:rPr>
              <a:t>2</a:t>
            </a:r>
            <a:r>
              <a:rPr dirty="0" sz="700" spc="55">
                <a:latin typeface="PMingLiU"/>
                <a:cs typeface="PMingLiU"/>
              </a:rPr>
              <a:t>	</a:t>
            </a:r>
            <a:r>
              <a:rPr dirty="0" baseline="-16666" sz="1500" spc="-7" i="1">
                <a:latin typeface="Book Antiqua"/>
                <a:cs typeface="Book Antiqua"/>
              </a:rPr>
              <a:t>v</a:t>
            </a:r>
            <a:r>
              <a:rPr dirty="0" baseline="3968" sz="1050" spc="82">
                <a:latin typeface="PMingLiU"/>
                <a:cs typeface="PMingLiU"/>
              </a:rPr>
              <a:t>2</a:t>
            </a:r>
            <a:endParaRPr baseline="3968" sz="105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17300" y="7646187"/>
            <a:ext cx="244475" cy="171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231140" algn="l"/>
              </a:tabLst>
            </a:pPr>
            <a:r>
              <a:rPr dirty="0" sz="1000" spc="75" u="sng">
                <a:latin typeface="Times New Roman"/>
                <a:cs typeface="Times New Roman"/>
              </a:rPr>
              <a:t> </a:t>
            </a:r>
            <a:r>
              <a:rPr dirty="0" sz="1000" spc="5" i="1" u="sng">
                <a:latin typeface="Book Antiqua"/>
                <a:cs typeface="Book Antiqua"/>
              </a:rPr>
              <a:t>P</a:t>
            </a:r>
            <a:r>
              <a:rPr dirty="0" baseline="-15873" sz="1050" spc="89" i="1" u="sng">
                <a:latin typeface="Book Antiqua"/>
                <a:cs typeface="Book Antiqua"/>
              </a:rPr>
              <a:t>b</a:t>
            </a:r>
            <a:r>
              <a:rPr dirty="0" baseline="-15873" sz="1050" spc="-7" u="sng">
                <a:latin typeface="Times New Roman"/>
                <a:cs typeface="Times New Roman"/>
              </a:rPr>
              <a:t> </a:t>
            </a:r>
            <a:r>
              <a:rPr dirty="0" baseline="-15873" sz="1050" u="sng">
                <a:latin typeface="Times New Roman"/>
                <a:cs typeface="Times New Roman"/>
              </a:rPr>
              <a:t>	</a:t>
            </a:r>
            <a:endParaRPr baseline="-15873" sz="10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64286" y="7735677"/>
            <a:ext cx="402590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180">
                <a:latin typeface="Arial"/>
                <a:cs typeface="Arial"/>
              </a:rPr>
              <a:t>+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h</a:t>
            </a:r>
            <a:r>
              <a:rPr dirty="0" baseline="-15873" sz="1050" spc="89" i="1">
                <a:latin typeface="Book Antiqua"/>
                <a:cs typeface="Book Antiqua"/>
              </a:rPr>
              <a:t>b</a:t>
            </a:r>
            <a:r>
              <a:rPr dirty="0" baseline="-15873" sz="1050" i="1">
                <a:latin typeface="Book Antiqua"/>
                <a:cs typeface="Book Antiqua"/>
              </a:rPr>
              <a:t> </a:t>
            </a:r>
            <a:r>
              <a:rPr dirty="0" baseline="-15873" sz="1050" spc="-120" i="1">
                <a:latin typeface="Book Antiqua"/>
                <a:cs typeface="Book Antiqua"/>
              </a:rPr>
              <a:t> </a:t>
            </a:r>
            <a:r>
              <a:rPr dirty="0" sz="1000" spc="180">
                <a:latin typeface="Arial"/>
                <a:cs typeface="Arial"/>
              </a:rPr>
              <a:t>+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768898" y="7714755"/>
            <a:ext cx="159385" cy="2603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57150">
              <a:lnSpc>
                <a:spcPts val="810"/>
              </a:lnSpc>
            </a:pPr>
            <a:r>
              <a:rPr dirty="0" sz="700" spc="60" i="1">
                <a:latin typeface="Book Antiqua"/>
                <a:cs typeface="Book Antiqua"/>
              </a:rPr>
              <a:t>b</a:t>
            </a:r>
            <a:endParaRPr sz="700">
              <a:latin typeface="Book Antiqua"/>
              <a:cs typeface="Book Antiqua"/>
            </a:endParaRPr>
          </a:p>
          <a:p>
            <a:pPr algn="ctr">
              <a:lnSpc>
                <a:spcPts val="1170"/>
              </a:lnSpc>
            </a:pPr>
            <a:r>
              <a:rPr dirty="0" sz="1000" spc="85">
                <a:latin typeface="PMingLiU"/>
                <a:cs typeface="PMingLiU"/>
              </a:rPr>
              <a:t>2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339170" y="7735416"/>
            <a:ext cx="16446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92581" y="8114741"/>
            <a:ext cx="2910205" cy="913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55">
                <a:latin typeface="PMingLiU"/>
                <a:cs typeface="PMingLiU"/>
              </a:rPr>
              <a:t>whe</a:t>
            </a:r>
            <a:r>
              <a:rPr dirty="0" sz="1000" spc="35">
                <a:latin typeface="PMingLiU"/>
                <a:cs typeface="PMingLiU"/>
              </a:rPr>
              <a:t>r</a:t>
            </a:r>
            <a:r>
              <a:rPr dirty="0" sz="1000" spc="1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i="1">
                <a:latin typeface="Book Antiqua"/>
                <a:cs typeface="Book Antiqua"/>
              </a:rPr>
              <a:t>P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55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essure,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60" i="1">
                <a:latin typeface="Book Antiqua"/>
                <a:cs typeface="Book Antiqua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ight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(ve</a:t>
            </a:r>
            <a:r>
              <a:rPr dirty="0" sz="1000" spc="35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tical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distance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gr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und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axis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pipe</a:t>
            </a:r>
            <a:r>
              <a:rPr dirty="0" sz="1000" spc="40">
                <a:latin typeface="PMingLiU"/>
                <a:cs typeface="PMingLiU"/>
              </a:rPr>
              <a:t>)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v</a:t>
            </a:r>
            <a:r>
              <a:rPr dirty="0" sz="1000" spc="5" i="1">
                <a:latin typeface="Book Antiqua"/>
                <a:cs typeface="Book Antiqua"/>
              </a:rPr>
              <a:t> </a:t>
            </a:r>
            <a:r>
              <a:rPr dirty="0" sz="1000" spc="55">
                <a:latin typeface="PMingLiU"/>
                <a:cs typeface="PMingLiU"/>
              </a:rPr>
              <a:t>the </a:t>
            </a:r>
            <a:r>
              <a:rPr dirty="0" sz="1000" spc="50">
                <a:latin typeface="PMingLiU"/>
                <a:cs typeface="PMingLiU"/>
              </a:rPr>
              <a:t>avera</a:t>
            </a:r>
            <a:r>
              <a:rPr dirty="0" sz="1000" spc="60">
                <a:latin typeface="PMingLiU"/>
                <a:cs typeface="PMingLiU"/>
              </a:rPr>
              <a:t>g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ity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su</a:t>
            </a:r>
            <a:r>
              <a:rPr dirty="0" sz="1000" spc="65">
                <a:latin typeface="PMingLiU"/>
                <a:cs typeface="PMingLiU"/>
              </a:rPr>
              <a:t>b</a:t>
            </a:r>
            <a:r>
              <a:rPr dirty="0" sz="1000" spc="40">
                <a:latin typeface="PMingLiU"/>
                <a:cs typeface="PMingLiU"/>
              </a:rPr>
              <a:t>scripts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a</a:t>
            </a:r>
            <a:r>
              <a:rPr dirty="0" sz="1000" spc="30" i="1">
                <a:latin typeface="Book Antiqua"/>
                <a:cs typeface="Book Antiqua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85" i="1">
                <a:latin typeface="Book Antiqua"/>
                <a:cs typeface="Book Antiqua"/>
              </a:rPr>
              <a:t>b</a:t>
            </a:r>
            <a:r>
              <a:rPr dirty="0" sz="1000" spc="35" i="1">
                <a:latin typeface="Book Antiqua"/>
                <a:cs typeface="Book Antiqua"/>
              </a:rPr>
              <a:t> </a:t>
            </a:r>
            <a:r>
              <a:rPr dirty="0" sz="1000" spc="45">
                <a:latin typeface="PMingLiU"/>
                <a:cs typeface="PMingLiU"/>
              </a:rPr>
              <a:t>designate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valu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locations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A</a:t>
            </a:r>
            <a:r>
              <a:rPr dirty="0" sz="1000" spc="45" i="1">
                <a:latin typeface="Book Antiqua"/>
                <a:cs typeface="Book Antiqua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B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respective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35">
                <a:latin typeface="PMingLiU"/>
                <a:cs typeface="PMingLiU"/>
              </a:rPr>
              <a:t>y.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20">
                <a:latin typeface="Tahoma"/>
                <a:cs typeface="Tahom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spec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>
                <a:latin typeface="PMingLiU"/>
                <a:cs typeface="PMingLiU"/>
              </a:rPr>
              <a:t>fic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g</a:t>
            </a:r>
            <a:r>
              <a:rPr dirty="0" sz="1000" spc="45">
                <a:latin typeface="PMingLiU"/>
                <a:cs typeface="PMingLiU"/>
              </a:rPr>
              <a:t>ravity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90" i="1">
                <a:latin typeface="Book Antiqua"/>
                <a:cs typeface="Book Antiqua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acce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60">
                <a:latin typeface="PMingLiU"/>
                <a:cs typeface="PMingLiU"/>
              </a:rPr>
              <a:t>eration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gravity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(9.8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baseline="38461" sz="975" spc="157">
                <a:latin typeface="PMingLiU"/>
                <a:cs typeface="PMingLiU"/>
              </a:rPr>
              <a:t>2</a:t>
            </a:r>
            <a:r>
              <a:rPr dirty="0" baseline="38461" sz="975">
                <a:latin typeface="PMingLiU"/>
                <a:cs typeface="PMingLiU"/>
              </a:rPr>
              <a:t> </a:t>
            </a:r>
            <a:r>
              <a:rPr dirty="0" baseline="38461" sz="975" spc="-1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baseline="38461" sz="975" spc="532">
                <a:latin typeface="Arial"/>
                <a:cs typeface="Arial"/>
              </a:rPr>
              <a:t>-</a:t>
            </a:r>
            <a:r>
              <a:rPr dirty="0" baseline="38461" sz="975" spc="150">
                <a:latin typeface="PMingLiU"/>
                <a:cs typeface="PMingLiU"/>
              </a:rPr>
              <a:t>1</a:t>
            </a:r>
            <a:r>
              <a:rPr dirty="0" sz="1000" spc="30">
                <a:latin typeface="PMingLiU"/>
                <a:cs typeface="PMingLiU"/>
              </a:rPr>
              <a:t>).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left-hand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side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0458" y="3872463"/>
            <a:ext cx="2684145" cy="675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>
                <a:latin typeface="Arial"/>
                <a:cs typeface="Arial"/>
              </a:rPr>
              <a:t>Contents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16199"/>
              </a:lnSpc>
              <a:spcBef>
                <a:spcPts val="20"/>
              </a:spcBef>
            </a:pPr>
            <a:r>
              <a:rPr dirty="0" sz="1000" spc="45">
                <a:latin typeface="Arial"/>
                <a:cs typeface="Arial"/>
              </a:rPr>
              <a:t>Princ</a:t>
            </a:r>
            <a:r>
              <a:rPr dirty="0" sz="1000" spc="25">
                <a:latin typeface="Arial"/>
                <a:cs typeface="Arial"/>
              </a:rPr>
              <a:t>i</a:t>
            </a:r>
            <a:r>
              <a:rPr dirty="0" sz="1000" spc="35">
                <a:latin typeface="Arial"/>
                <a:cs typeface="Arial"/>
              </a:rPr>
              <a:t>ples</a:t>
            </a:r>
            <a:r>
              <a:rPr dirty="0" sz="1000" spc="50">
                <a:latin typeface="Arial"/>
                <a:cs typeface="Arial"/>
              </a:rPr>
              <a:t> </a:t>
            </a:r>
            <a:r>
              <a:rPr dirty="0" sz="1000" spc="50">
                <a:latin typeface="Arial"/>
                <a:cs typeface="Arial"/>
              </a:rPr>
              <a:t>of</a:t>
            </a:r>
            <a:r>
              <a:rPr dirty="0" sz="1000" spc="55">
                <a:latin typeface="Arial"/>
                <a:cs typeface="Arial"/>
              </a:rPr>
              <a:t> </a:t>
            </a:r>
            <a:r>
              <a:rPr dirty="0" sz="1000" spc="35">
                <a:latin typeface="Arial"/>
                <a:cs typeface="Arial"/>
              </a:rPr>
              <a:t>Pump</a:t>
            </a:r>
            <a:r>
              <a:rPr dirty="0" sz="1000" spc="55">
                <a:latin typeface="Arial"/>
                <a:cs typeface="Arial"/>
              </a:rPr>
              <a:t> </a:t>
            </a:r>
            <a:r>
              <a:rPr dirty="0" sz="1000" spc="35">
                <a:latin typeface="Arial"/>
                <a:cs typeface="Arial"/>
              </a:rPr>
              <a:t>and</a:t>
            </a:r>
            <a:r>
              <a:rPr dirty="0" sz="1000" spc="55">
                <a:latin typeface="Arial"/>
                <a:cs typeface="Arial"/>
              </a:rPr>
              <a:t> </a:t>
            </a:r>
            <a:r>
              <a:rPr dirty="0" sz="1000" spc="45">
                <a:latin typeface="Arial"/>
                <a:cs typeface="Arial"/>
              </a:rPr>
              <a:t>Piping</a:t>
            </a:r>
            <a:r>
              <a:rPr dirty="0" sz="1000" spc="60">
                <a:latin typeface="Arial"/>
                <a:cs typeface="Arial"/>
              </a:rPr>
              <a:t> </a:t>
            </a:r>
            <a:r>
              <a:rPr dirty="0" sz="1000" spc="25">
                <a:latin typeface="Arial"/>
                <a:cs typeface="Arial"/>
              </a:rPr>
              <a:t>Calc</a:t>
            </a:r>
            <a:r>
              <a:rPr dirty="0" sz="1000" spc="35">
                <a:latin typeface="Arial"/>
                <a:cs typeface="Arial"/>
              </a:rPr>
              <a:t>u</a:t>
            </a:r>
            <a:r>
              <a:rPr dirty="0" sz="1000" spc="45">
                <a:latin typeface="Arial"/>
                <a:cs typeface="Arial"/>
              </a:rPr>
              <a:t>lations</a:t>
            </a:r>
            <a:r>
              <a:rPr dirty="0" sz="1000" spc="30">
                <a:latin typeface="Arial"/>
                <a:cs typeface="Arial"/>
              </a:rPr>
              <a:t> </a:t>
            </a:r>
            <a:r>
              <a:rPr dirty="0" sz="1000" spc="40">
                <a:latin typeface="Arial"/>
                <a:cs typeface="Arial"/>
              </a:rPr>
              <a:t>Pum</a:t>
            </a:r>
            <a:r>
              <a:rPr dirty="0" sz="1000" spc="35">
                <a:latin typeface="Arial"/>
                <a:cs typeface="Arial"/>
              </a:rPr>
              <a:t>p</a:t>
            </a:r>
            <a:r>
              <a:rPr dirty="0" sz="1000" spc="50">
                <a:latin typeface="Arial"/>
                <a:cs typeface="Arial"/>
              </a:rPr>
              <a:t>s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000" spc="20">
                <a:latin typeface="Arial"/>
                <a:cs typeface="Arial"/>
              </a:rPr>
              <a:t>Valves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2525293" y="313916"/>
            <a:ext cx="397827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15">
                <a:latin typeface="Arial"/>
                <a:cs typeface="Arial"/>
              </a:rPr>
              <a:t>FLOW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20">
                <a:latin typeface="Arial"/>
                <a:cs typeface="Arial"/>
              </a:rPr>
              <a:t>EQUIPMENT</a:t>
            </a:r>
            <a:r>
              <a:rPr dirty="0" sz="900" spc="-5">
                <a:latin typeface="Arial"/>
                <a:cs typeface="Arial"/>
              </a:rPr>
              <a:t>/</a:t>
            </a:r>
            <a:r>
              <a:rPr dirty="0" sz="900" spc="55">
                <a:latin typeface="Arial"/>
                <a:cs typeface="Arial"/>
              </a:rPr>
              <a:t>Principles</a:t>
            </a:r>
            <a:r>
              <a:rPr dirty="0" sz="900" spc="55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Pump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and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Piping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Calculations</a:t>
            </a:r>
            <a:r>
              <a:rPr dirty="0" sz="900">
                <a:latin typeface="Arial"/>
                <a:cs typeface="Arial"/>
              </a:rPr>
              <a:t>   </a:t>
            </a:r>
            <a:r>
              <a:rPr dirty="0" sz="900" spc="-10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1081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402" y="2964032"/>
            <a:ext cx="2911475" cy="1367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65">
                <a:latin typeface="PMingLiU"/>
                <a:cs typeface="PMingLiU"/>
              </a:rPr>
              <a:t>sum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terms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location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A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right-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ha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side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loca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B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equation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written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terms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ve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units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length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(e.g.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m),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known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'head</a:t>
            </a:r>
            <a:r>
              <a:rPr dirty="0" sz="1000" spc="65">
                <a:latin typeface="PMingLiU"/>
                <a:cs typeface="PMingLiU"/>
              </a:rPr>
              <a:t>s</a:t>
            </a:r>
            <a:r>
              <a:rPr dirty="0" sz="1000" spc="65">
                <a:latin typeface="PMingLiU"/>
                <a:cs typeface="PMingLiU"/>
              </a:rPr>
              <a:t>':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first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term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head,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second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poten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35">
                <a:latin typeface="PMingLiU"/>
                <a:cs typeface="PMingLiU"/>
              </a:rPr>
              <a:t>ial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third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kine</a:t>
            </a:r>
            <a:r>
              <a:rPr dirty="0" sz="1000" spc="75">
                <a:latin typeface="PMingLiU"/>
                <a:cs typeface="PMingLiU"/>
              </a:rPr>
              <a:t>t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25">
                <a:latin typeface="PMingLiU"/>
                <a:cs typeface="PMingLiU"/>
              </a:rPr>
              <a:t>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-3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Figur</a:t>
            </a:r>
            <a:r>
              <a:rPr dirty="0" sz="1000" spc="-35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e</a:t>
            </a:r>
            <a:r>
              <a:rPr dirty="0" sz="100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 </a:t>
            </a:r>
            <a:r>
              <a:rPr dirty="0" sz="1000" spc="-1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1</a:t>
            </a:r>
            <a:r>
              <a:rPr dirty="0" sz="100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dirty="0" sz="1000" spc="-2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dirty="0" sz="1000" spc="45">
                <a:latin typeface="PMingLiU"/>
                <a:cs typeface="PMingLiU"/>
              </a:rPr>
              <a:t>sketche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generi</a:t>
            </a:r>
            <a:r>
              <a:rPr dirty="0" sz="1000" spc="25">
                <a:latin typeface="PMingLiU"/>
                <a:cs typeface="PMingLiU"/>
              </a:rPr>
              <a:t>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situation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</a:t>
            </a:r>
            <a:r>
              <a:rPr dirty="0" sz="1000" spc="7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cha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ged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location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A</a:t>
            </a:r>
            <a:r>
              <a:rPr dirty="0" sz="1000" spc="75" i="1">
                <a:latin typeface="Book Antiqua"/>
                <a:cs typeface="Book Antiqua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B</a:t>
            </a:r>
            <a:r>
              <a:rPr dirty="0" sz="1000" spc="45">
                <a:latin typeface="PMingLiU"/>
                <a:cs typeface="PMingLiU"/>
              </a:rPr>
              <a:t>,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example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poten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35">
                <a:latin typeface="PMingLiU"/>
                <a:cs typeface="PMingLiU"/>
              </a:rPr>
              <a:t>ial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kinetic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heads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increas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ex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35">
                <a:latin typeface="PMingLiU"/>
                <a:cs typeface="PMingLiU"/>
              </a:rPr>
              <a:t>ense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head.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4896" y="4482773"/>
            <a:ext cx="2911475" cy="29273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5">
                <a:latin typeface="Palatino Linotype"/>
                <a:cs typeface="Palatino Linotype"/>
              </a:rPr>
              <a:t>C</a:t>
            </a:r>
            <a:r>
              <a:rPr dirty="0" sz="1000" spc="-20">
                <a:latin typeface="Palatino Linotype"/>
                <a:cs typeface="Palatino Linotype"/>
              </a:rPr>
              <a:t>o</a:t>
            </a:r>
            <a:r>
              <a:rPr dirty="0" sz="1000" spc="-45">
                <a:latin typeface="Palatino Linotype"/>
                <a:cs typeface="Palatino Linotype"/>
              </a:rPr>
              <a:t>n</a:t>
            </a:r>
            <a:r>
              <a:rPr dirty="0" sz="1000" spc="-50">
                <a:latin typeface="Palatino Linotype"/>
                <a:cs typeface="Palatino Linotype"/>
              </a:rPr>
              <a:t>s</a:t>
            </a:r>
            <a:r>
              <a:rPr dirty="0" sz="1000" spc="-25">
                <a:latin typeface="Palatino Linotype"/>
                <a:cs typeface="Palatino Linotype"/>
              </a:rPr>
              <a:t>e</a:t>
            </a:r>
            <a:r>
              <a:rPr dirty="0" sz="1000" spc="-45">
                <a:latin typeface="Palatino Linotype"/>
                <a:cs typeface="Palatino Linotype"/>
              </a:rPr>
              <a:t>r</a:t>
            </a:r>
            <a:r>
              <a:rPr dirty="0" sz="1000" spc="-40">
                <a:latin typeface="Palatino Linotype"/>
                <a:cs typeface="Palatino Linotype"/>
              </a:rPr>
              <a:t>v</a:t>
            </a:r>
            <a:r>
              <a:rPr dirty="0" sz="1000" spc="-55">
                <a:latin typeface="Palatino Linotype"/>
                <a:cs typeface="Palatino Linotype"/>
              </a:rPr>
              <a:t>a</a:t>
            </a:r>
            <a:r>
              <a:rPr dirty="0" sz="1000" spc="-5">
                <a:latin typeface="Palatino Linotype"/>
                <a:cs typeface="Palatino Linotype"/>
              </a:rPr>
              <a:t>t</a:t>
            </a:r>
            <a:r>
              <a:rPr dirty="0" sz="1000" spc="-30">
                <a:latin typeface="Palatino Linotype"/>
                <a:cs typeface="Palatino Linotype"/>
              </a:rPr>
              <a:t>i</a:t>
            </a:r>
            <a:r>
              <a:rPr dirty="0" sz="1000" spc="-15">
                <a:latin typeface="Palatino Linotype"/>
                <a:cs typeface="Palatino Linotype"/>
              </a:rPr>
              <a:t>on</a:t>
            </a:r>
            <a:r>
              <a:rPr dirty="0" sz="1000" spc="-2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of</a:t>
            </a:r>
            <a:r>
              <a:rPr dirty="0" sz="1000" spc="-15">
                <a:latin typeface="Palatino Linotype"/>
                <a:cs typeface="Palatino Linotype"/>
              </a:rPr>
              <a:t> </a:t>
            </a:r>
            <a:r>
              <a:rPr dirty="0" sz="1000" spc="-70">
                <a:latin typeface="Palatino Linotype"/>
                <a:cs typeface="Palatino Linotype"/>
              </a:rPr>
              <a:t>m</a:t>
            </a:r>
            <a:r>
              <a:rPr dirty="0" sz="1000" spc="-20">
                <a:latin typeface="Palatino Linotype"/>
                <a:cs typeface="Palatino Linotype"/>
              </a:rPr>
              <a:t>o</a:t>
            </a:r>
            <a:r>
              <a:rPr dirty="0" sz="1000" spc="-50">
                <a:latin typeface="Palatino Linotype"/>
                <a:cs typeface="Palatino Linotype"/>
              </a:rPr>
              <a:t>m</a:t>
            </a:r>
            <a:r>
              <a:rPr dirty="0" sz="1000" spc="-30">
                <a:latin typeface="Palatino Linotype"/>
                <a:cs typeface="Palatino Linotype"/>
              </a:rPr>
              <a:t>e</a:t>
            </a:r>
            <a:r>
              <a:rPr dirty="0" sz="1000" spc="-60">
                <a:latin typeface="Palatino Linotype"/>
                <a:cs typeface="Palatino Linotype"/>
              </a:rPr>
              <a:t>n</a:t>
            </a:r>
            <a:r>
              <a:rPr dirty="0" sz="1000" spc="-20">
                <a:latin typeface="Palatino Linotype"/>
                <a:cs typeface="Palatino Linotype"/>
              </a:rPr>
              <a:t>t</a:t>
            </a:r>
            <a:r>
              <a:rPr dirty="0" sz="1000" spc="-50">
                <a:latin typeface="Palatino Linotype"/>
                <a:cs typeface="Palatino Linotype"/>
              </a:rPr>
              <a:t>u</a:t>
            </a:r>
            <a:r>
              <a:rPr dirty="0" sz="1000" spc="-55">
                <a:latin typeface="Palatino Linotype"/>
                <a:cs typeface="Palatino Linotype"/>
              </a:rPr>
              <a:t>m</a:t>
            </a:r>
            <a:r>
              <a:rPr dirty="0" sz="1000">
                <a:latin typeface="Palatino Linotype"/>
                <a:cs typeface="Palatino Linotype"/>
              </a:rPr>
              <a:t>     </a:t>
            </a:r>
            <a:r>
              <a:rPr dirty="0" sz="1000" spc="40">
                <a:latin typeface="Palatino Linotype"/>
                <a:cs typeface="Palatino Linotype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ad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50">
                <a:latin typeface="PMingLiU"/>
                <a:cs typeface="PMingLiU"/>
              </a:rPr>
              <a:t>ition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Ber-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noul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i's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sta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sho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ld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conse</a:t>
            </a:r>
            <a:r>
              <a:rPr dirty="0" sz="1000" spc="40">
                <a:latin typeface="PMingLiU"/>
                <a:cs typeface="PMingLiU"/>
              </a:rPr>
              <a:t>r</a:t>
            </a:r>
            <a:r>
              <a:rPr dirty="0" sz="1000" spc="55">
                <a:latin typeface="PMingLiU"/>
                <a:cs typeface="PMingLiU"/>
              </a:rPr>
              <a:t>vation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mo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60">
                <a:latin typeface="PMingLiU"/>
                <a:cs typeface="PMingLiU"/>
              </a:rPr>
              <a:t>entu</a:t>
            </a:r>
            <a:r>
              <a:rPr dirty="0" sz="1000" spc="114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stea</a:t>
            </a:r>
            <a:r>
              <a:rPr dirty="0" sz="1000" spc="70">
                <a:latin typeface="PMingLiU"/>
                <a:cs typeface="PMingLiU"/>
              </a:rPr>
              <a:t>d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princip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reduc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mathem</a:t>
            </a:r>
            <a:r>
              <a:rPr dirty="0" sz="1000" spc="70">
                <a:latin typeface="PMingLiU"/>
                <a:cs typeface="PMingLiU"/>
              </a:rPr>
              <a:t>a</a:t>
            </a:r>
            <a:r>
              <a:rPr dirty="0" sz="1000" spc="40">
                <a:latin typeface="PMingLiU"/>
                <a:cs typeface="PMingLiU"/>
              </a:rPr>
              <a:t>tical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ex-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simply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sta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65">
                <a:latin typeface="PMingLiU"/>
                <a:cs typeface="PMingLiU"/>
              </a:rPr>
              <a:t>nstant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0">
                <a:latin typeface="PMingLiU"/>
                <a:cs typeface="PMingLiU"/>
              </a:rPr>
              <a:t>thro</a:t>
            </a:r>
            <a:r>
              <a:rPr dirty="0" sz="1000" spc="100">
                <a:latin typeface="PMingLiU"/>
                <a:cs typeface="PMingLiU"/>
              </a:rPr>
              <a:t>u</a:t>
            </a:r>
            <a:r>
              <a:rPr dirty="0" sz="1000" spc="65">
                <a:latin typeface="PMingLiU"/>
                <a:cs typeface="PMingLiU"/>
              </a:rPr>
              <a:t>ghout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allation,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otherw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se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wou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accu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ula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</a:t>
            </a:r>
            <a:r>
              <a:rPr dirty="0" sz="1000" spc="60">
                <a:latin typeface="PMingLiU"/>
                <a:cs typeface="PMingLiU"/>
              </a:rPr>
              <a:t>q</a:t>
            </a:r>
            <a:r>
              <a:rPr dirty="0" sz="1000" spc="55">
                <a:latin typeface="PMingLiU"/>
                <a:cs typeface="PMingLiU"/>
              </a:rPr>
              <a:t>uid.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inco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40">
                <a:latin typeface="PMingLiU"/>
                <a:cs typeface="PMingLiU"/>
              </a:rPr>
              <a:t>pressible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fluids,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volu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40">
                <a:latin typeface="PMingLiU"/>
                <a:cs typeface="PMingLiU"/>
              </a:rPr>
              <a:t>etric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(</a:t>
            </a:r>
            <a:r>
              <a:rPr dirty="0" sz="1000" spc="100" i="1">
                <a:latin typeface="Book Antiqua"/>
                <a:cs typeface="Book Antiqua"/>
              </a:rPr>
              <a:t>Q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equal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avera</a:t>
            </a:r>
            <a:r>
              <a:rPr dirty="0" sz="1000" spc="60">
                <a:latin typeface="PMingLiU"/>
                <a:cs typeface="PMingLiU"/>
              </a:rPr>
              <a:t>g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times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cros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40">
                <a:latin typeface="PMingLiU"/>
                <a:cs typeface="PMingLiU"/>
              </a:rPr>
              <a:t>-sectional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area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pipe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-5" i="1">
                <a:latin typeface="Book Antiqua"/>
                <a:cs typeface="Book Antiqua"/>
              </a:rPr>
              <a:t>A</a:t>
            </a:r>
            <a:r>
              <a:rPr dirty="0" sz="1000" spc="30">
                <a:latin typeface="PMingLiU"/>
                <a:cs typeface="PMingLiU"/>
              </a:rPr>
              <a:t>),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leads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so-c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lled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contin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ity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n:</a:t>
            </a:r>
            <a:endParaRPr sz="10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Times New Roman"/>
              <a:cs typeface="Times New Roman"/>
            </a:endParaRPr>
          </a:p>
          <a:p>
            <a:pPr marL="13335" indent="1006475">
              <a:lnSpc>
                <a:spcPct val="100000"/>
              </a:lnSpc>
              <a:tabLst>
                <a:tab pos="2759075" algn="l"/>
              </a:tabLst>
            </a:pPr>
            <a:r>
              <a:rPr dirty="0" sz="1000" i="1">
                <a:latin typeface="Book Antiqua"/>
                <a:cs typeface="Book Antiqua"/>
              </a:rPr>
              <a:t>v</a:t>
            </a:r>
            <a:r>
              <a:rPr dirty="0" baseline="-11904" sz="1050" spc="52" i="1">
                <a:latin typeface="Book Antiqua"/>
                <a:cs typeface="Book Antiqua"/>
              </a:rPr>
              <a:t>a</a:t>
            </a:r>
            <a:r>
              <a:rPr dirty="0" baseline="-11904" sz="1050" i="1">
                <a:latin typeface="Book Antiqua"/>
                <a:cs typeface="Book Antiqua"/>
              </a:rPr>
              <a:t> </a:t>
            </a:r>
            <a:r>
              <a:rPr dirty="0" baseline="-11904" sz="1050" spc="-120" i="1">
                <a:latin typeface="Book Antiqua"/>
                <a:cs typeface="Book Antiqu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60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A</a:t>
            </a:r>
            <a:r>
              <a:rPr dirty="0" baseline="-11904" sz="1050" spc="52" i="1">
                <a:latin typeface="Book Antiqua"/>
                <a:cs typeface="Book Antiqua"/>
              </a:rPr>
              <a:t>a</a:t>
            </a:r>
            <a:r>
              <a:rPr dirty="0" baseline="-11904" sz="1050" i="1">
                <a:latin typeface="Book Antiqua"/>
                <a:cs typeface="Book Antiqua"/>
              </a:rPr>
              <a:t> </a:t>
            </a:r>
            <a:r>
              <a:rPr dirty="0" baseline="-11904" sz="1050" spc="-37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v</a:t>
            </a:r>
            <a:r>
              <a:rPr dirty="0" baseline="-15873" sz="1050" spc="89" i="1">
                <a:latin typeface="Book Antiqua"/>
                <a:cs typeface="Book Antiqua"/>
              </a:rPr>
              <a:t>b</a:t>
            </a:r>
            <a:r>
              <a:rPr dirty="0" baseline="-15873" sz="1050" i="1">
                <a:latin typeface="Book Antiqua"/>
                <a:cs typeface="Book Antiqua"/>
              </a:rPr>
              <a:t> </a:t>
            </a:r>
            <a:r>
              <a:rPr dirty="0" baseline="-15873" sz="1050" spc="-120" i="1">
                <a:latin typeface="Book Antiqua"/>
                <a:cs typeface="Book Antiqu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60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A</a:t>
            </a:r>
            <a:r>
              <a:rPr dirty="0" baseline="-15873" sz="1050" spc="89" i="1">
                <a:latin typeface="Book Antiqua"/>
                <a:cs typeface="Book Antiqua"/>
              </a:rPr>
              <a:t>b</a:t>
            </a:r>
            <a:r>
              <a:rPr dirty="0" baseline="-15873" sz="1050" i="1">
                <a:latin typeface="Book Antiqua"/>
                <a:cs typeface="Book Antiqua"/>
              </a:rPr>
              <a:t>	</a:t>
            </a: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13335" marR="5080">
              <a:lnSpc>
                <a:spcPct val="100000"/>
              </a:lnSpc>
            </a:pPr>
            <a:r>
              <a:rPr dirty="0" sz="1000" spc="-25">
                <a:latin typeface="Palatino Linotype"/>
                <a:cs typeface="Palatino Linotype"/>
              </a:rPr>
              <a:t>Gen</a:t>
            </a:r>
            <a:r>
              <a:rPr dirty="0" sz="1000" spc="-15">
                <a:latin typeface="Palatino Linotype"/>
                <a:cs typeface="Palatino Linotype"/>
              </a:rPr>
              <a:t>e</a:t>
            </a:r>
            <a:r>
              <a:rPr dirty="0" sz="1000" spc="-10">
                <a:latin typeface="Palatino Linotype"/>
                <a:cs typeface="Palatino Linotype"/>
              </a:rPr>
              <a:t>ral</a:t>
            </a:r>
            <a:r>
              <a:rPr dirty="0" sz="1000" spc="80">
                <a:latin typeface="Palatino Linotype"/>
                <a:cs typeface="Palatino Linotype"/>
              </a:rPr>
              <a:t> </a:t>
            </a:r>
            <a:r>
              <a:rPr dirty="0" sz="1000" spc="-40">
                <a:latin typeface="Palatino Linotype"/>
                <a:cs typeface="Palatino Linotype"/>
              </a:rPr>
              <a:t>design</a:t>
            </a:r>
            <a:r>
              <a:rPr dirty="0" sz="1000" spc="85">
                <a:latin typeface="Palatino Linotype"/>
                <a:cs typeface="Palatino Linotype"/>
              </a:rPr>
              <a:t> </a:t>
            </a:r>
            <a:r>
              <a:rPr dirty="0" sz="1000" spc="-25">
                <a:latin typeface="Palatino Linotype"/>
                <a:cs typeface="Palatino Linotype"/>
              </a:rPr>
              <a:t>princip</a:t>
            </a:r>
            <a:r>
              <a:rPr dirty="0" sz="1000" spc="-10">
                <a:latin typeface="Palatino Linotype"/>
                <a:cs typeface="Palatino Linotype"/>
              </a:rPr>
              <a:t>l</a:t>
            </a:r>
            <a:r>
              <a:rPr dirty="0" sz="1000" spc="-40">
                <a:latin typeface="Palatino Linotype"/>
                <a:cs typeface="Palatino Linotype"/>
              </a:rPr>
              <a:t>es</a:t>
            </a:r>
            <a:r>
              <a:rPr dirty="0" sz="1000">
                <a:latin typeface="Palatino Linotype"/>
                <a:cs typeface="Palatino Linotype"/>
              </a:rPr>
              <a:t>   </a:t>
            </a:r>
            <a:r>
              <a:rPr dirty="0" sz="1000" spc="30">
                <a:latin typeface="Palatino Linotype"/>
                <a:cs typeface="Palatino Linotype"/>
              </a:rPr>
              <a:t> </a:t>
            </a:r>
            <a:r>
              <a:rPr dirty="0" sz="1000" spc="50">
                <a:latin typeface="PMingLiU"/>
                <a:cs typeface="PMingLiU"/>
              </a:rPr>
              <a:t>Substitu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[2]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[1]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80">
                <a:latin typeface="PMingLiU"/>
                <a:cs typeface="PMingLiU"/>
              </a:rPr>
              <a:t>nd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some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b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0">
                <a:latin typeface="PMingLiU"/>
                <a:cs typeface="PMingLiU"/>
              </a:rPr>
              <a:t>sic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man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60">
                <a:latin typeface="PMingLiU"/>
                <a:cs typeface="PMingLiU"/>
              </a:rPr>
              <a:t>pulation,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expre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sion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relates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dif-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fere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two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loca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ions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(w</a:t>
            </a:r>
            <a:r>
              <a:rPr dirty="0" sz="1000" spc="65">
                <a:latin typeface="PMingLiU"/>
                <a:cs typeface="PMingLiU"/>
              </a:rPr>
              <a:t>h</a:t>
            </a:r>
            <a:r>
              <a:rPr dirty="0" sz="1000" spc="40">
                <a:latin typeface="PMingLiU"/>
                <a:cs typeface="PMingLiU"/>
              </a:rPr>
              <a:t>ich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60">
                <a:latin typeface="PMingLiU"/>
                <a:cs typeface="PMingLiU"/>
              </a:rPr>
              <a:t>gnated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-10">
                <a:latin typeface="Arial"/>
                <a:cs typeface="Arial"/>
              </a:rPr>
              <a:t>8.</a:t>
            </a:r>
            <a:r>
              <a:rPr dirty="0" sz="1000" i="1">
                <a:latin typeface="Book Antiqua"/>
                <a:cs typeface="Book Antiqua"/>
              </a:rPr>
              <a:t>P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obta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ned: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63941" y="7565542"/>
            <a:ext cx="1174750" cy="1593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727075" algn="l"/>
              </a:tabLst>
            </a:pPr>
            <a:r>
              <a:rPr dirty="0" sz="1000" spc="-114" u="sng">
                <a:latin typeface="Times New Roman"/>
                <a:cs typeface="Times New Roman"/>
              </a:rPr>
              <a:t> </a:t>
            </a:r>
            <a:r>
              <a:rPr dirty="0" sz="1000" spc="-10" u="sng">
                <a:latin typeface="Arial"/>
                <a:cs typeface="Arial"/>
              </a:rPr>
              <a:t>8.</a:t>
            </a:r>
            <a:r>
              <a:rPr dirty="0" sz="1000" spc="-254" u="sng">
                <a:latin typeface="Times New Roman"/>
                <a:cs typeface="Times New Roman"/>
              </a:rPr>
              <a:t> </a:t>
            </a:r>
            <a:r>
              <a:rPr dirty="0" sz="1000" i="1" u="sng">
                <a:latin typeface="Book Antiqua"/>
                <a:cs typeface="Book Antiqua"/>
              </a:rPr>
              <a:t>P</a:t>
            </a:r>
            <a:r>
              <a:rPr dirty="0" sz="1000" i="1">
                <a:latin typeface="Book Antiqua"/>
                <a:cs typeface="Book Antiqua"/>
              </a:rPr>
              <a:t>	</a:t>
            </a:r>
            <a:r>
              <a:rPr dirty="0" sz="1000" spc="100" i="1" u="sng">
                <a:latin typeface="Book Antiqua"/>
                <a:cs typeface="Book Antiqua"/>
              </a:rPr>
              <a:t>Q</a:t>
            </a:r>
            <a:r>
              <a:rPr dirty="0" sz="1000" spc="-5" u="sng">
                <a:latin typeface="Times New Roman"/>
                <a:cs typeface="Times New Roman"/>
              </a:rPr>
              <a:t> </a:t>
            </a:r>
            <a:r>
              <a:rPr dirty="0" sz="1000" spc="-60" u="sng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   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45" u="sng">
                <a:latin typeface="Times New Roman"/>
                <a:cs typeface="Times New Roman"/>
              </a:rPr>
              <a:t> </a:t>
            </a:r>
            <a:r>
              <a:rPr dirty="0" sz="1000" spc="80" u="sng">
                <a:latin typeface="PMingLiU"/>
                <a:cs typeface="PMingLiU"/>
              </a:rPr>
              <a:t>1</a:t>
            </a:r>
            <a:r>
              <a:rPr dirty="0" sz="1000" spc="45" u="sng">
                <a:latin typeface="Times New Roman"/>
                <a:cs typeface="Times New Roman"/>
              </a:rPr>
              <a:t> 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63970" y="7658754"/>
            <a:ext cx="890905" cy="2774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spc="25" i="1">
                <a:latin typeface="Book Antiqua"/>
                <a:cs typeface="Book Antiqua"/>
              </a:rPr>
              <a:t> </a:t>
            </a:r>
            <a:r>
              <a:rPr dirty="0" baseline="38888" sz="1500" spc="727">
                <a:latin typeface="Arial"/>
                <a:cs typeface="Arial"/>
              </a:rPr>
              <a:t> </a:t>
            </a:r>
            <a:r>
              <a:rPr dirty="0" baseline="38888" sz="1500" spc="-7">
                <a:latin typeface="Arial"/>
                <a:cs typeface="Arial"/>
              </a:rPr>
              <a:t> </a:t>
            </a:r>
            <a:r>
              <a:rPr dirty="0" baseline="38888" sz="1500" spc="-15">
                <a:latin typeface="Arial"/>
                <a:cs typeface="Arial"/>
              </a:rPr>
              <a:t>8.</a:t>
            </a:r>
            <a:r>
              <a:rPr dirty="0" baseline="38888" sz="1500">
                <a:latin typeface="Arial"/>
                <a:cs typeface="Arial"/>
              </a:rPr>
              <a:t>  </a:t>
            </a:r>
            <a:r>
              <a:rPr dirty="0" baseline="38888" sz="1500" spc="-89">
                <a:latin typeface="Arial"/>
                <a:cs typeface="Arial"/>
              </a:rPr>
              <a:t> </a:t>
            </a:r>
            <a:r>
              <a:rPr dirty="0" baseline="38888" sz="1500" spc="270">
                <a:latin typeface="Arial"/>
                <a:cs typeface="Arial"/>
              </a:rPr>
              <a:t>+</a:t>
            </a:r>
            <a:r>
              <a:rPr dirty="0" baseline="38888" sz="1500" spc="120">
                <a:latin typeface="Arial"/>
                <a:cs typeface="Arial"/>
              </a:rPr>
              <a:t> 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55033" y="7655709"/>
            <a:ext cx="9525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50" i="1">
                <a:latin typeface="Book Antiqua"/>
                <a:cs typeface="Book Antiqua"/>
              </a:rPr>
              <a:t>h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91219" y="7510869"/>
            <a:ext cx="746760" cy="1568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634365" algn="l"/>
              </a:tabLst>
            </a:pPr>
            <a:r>
              <a:rPr dirty="0" baseline="-51587" sz="1050" spc="82">
                <a:latin typeface="PMingLiU"/>
                <a:cs typeface="PMingLiU"/>
              </a:rPr>
              <a:t>2</a:t>
            </a:r>
            <a:r>
              <a:rPr dirty="0" baseline="-51587" sz="1050" spc="44">
                <a:latin typeface="PMingLiU"/>
                <a:cs typeface="PMingLiU"/>
              </a:rPr>
              <a:t> </a:t>
            </a:r>
            <a:r>
              <a:rPr dirty="0" sz="1000" spc="445">
                <a:latin typeface="Arial"/>
                <a:cs typeface="Arial"/>
              </a:rPr>
              <a:t>(</a:t>
            </a:r>
            <a:r>
              <a:rPr dirty="0" sz="1000">
                <a:latin typeface="Arial"/>
                <a:cs typeface="Arial"/>
              </a:rPr>
              <a:t>	</a:t>
            </a:r>
            <a:r>
              <a:rPr dirty="0" sz="1000" spc="500">
                <a:latin typeface="Arial"/>
                <a:cs typeface="Arial"/>
              </a:rPr>
              <a:t>\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66850" y="7697204"/>
            <a:ext cx="465455" cy="202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-16666" sz="1500" spc="-22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r>
              <a:rPr dirty="0" sz="700" spc="90">
                <a:latin typeface="PMingLiU"/>
                <a:cs typeface="PMingLiU"/>
              </a:rPr>
              <a:t> </a:t>
            </a:r>
            <a:r>
              <a:rPr dirty="0" baseline="22222" sz="1500" spc="644">
                <a:latin typeface="Arial"/>
                <a:cs typeface="Arial"/>
              </a:rPr>
              <a:t>-</a:t>
            </a:r>
            <a:r>
              <a:rPr dirty="0" baseline="22222" sz="1500" spc="-82">
                <a:latin typeface="Arial"/>
                <a:cs typeface="Arial"/>
              </a:rPr>
              <a:t> </a:t>
            </a:r>
            <a:r>
              <a:rPr dirty="0" baseline="-16666" sz="1500" spc="-22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57615" y="7806902"/>
            <a:ext cx="69850" cy="114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35" i="1">
                <a:latin typeface="Book Antiqua"/>
                <a:cs typeface="Book Antiqua"/>
              </a:rPr>
              <a:t>a</a:t>
            </a:r>
            <a:endParaRPr sz="70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67139" y="7565542"/>
            <a:ext cx="172085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45" u="sng">
                <a:latin typeface="Times New Roman"/>
                <a:cs typeface="Times New Roman"/>
              </a:rPr>
              <a:t> </a:t>
            </a:r>
            <a:r>
              <a:rPr dirty="0" sz="1000" spc="80" u="sng">
                <a:latin typeface="PMingLiU"/>
                <a:cs typeface="PMingLiU"/>
              </a:rPr>
              <a:t>1</a:t>
            </a:r>
            <a:r>
              <a:rPr dirty="0" sz="1000" spc="45" u="sng">
                <a:latin typeface="Times New Roman"/>
                <a:cs typeface="Times New Roman"/>
              </a:rPr>
              <a:t> 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57855" y="7820582"/>
            <a:ext cx="74295" cy="114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60" i="1">
                <a:latin typeface="Book Antiqua"/>
                <a:cs typeface="Book Antiqua"/>
              </a:rPr>
              <a:t>b</a:t>
            </a:r>
            <a:endParaRPr sz="700">
              <a:latin typeface="Book Antiqua"/>
              <a:cs typeface="Book Antiq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41860" y="7655585"/>
            <a:ext cx="16446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3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5532" y="8125632"/>
            <a:ext cx="2910840" cy="9118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55">
                <a:latin typeface="PMingLiU"/>
                <a:cs typeface="PMingLiU"/>
              </a:rPr>
              <a:t>whe</a:t>
            </a:r>
            <a:r>
              <a:rPr dirty="0" sz="1000" spc="35">
                <a:latin typeface="PMingLiU"/>
                <a:cs typeface="PMingLiU"/>
              </a:rPr>
              <a:t>r</a:t>
            </a:r>
            <a:r>
              <a:rPr dirty="0" sz="1000" spc="15">
                <a:latin typeface="PMingLiU"/>
                <a:cs typeface="PMingLiU"/>
              </a:rPr>
              <a:t>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-10">
                <a:latin typeface="Arial"/>
                <a:cs typeface="Arial"/>
              </a:rPr>
              <a:t>8.</a:t>
            </a:r>
            <a:r>
              <a:rPr dirty="0" sz="1000" i="1">
                <a:latin typeface="Book Antiqua"/>
                <a:cs typeface="Book Antiqua"/>
              </a:rPr>
              <a:t>P</a:t>
            </a:r>
            <a:r>
              <a:rPr dirty="0" sz="1000" spc="-80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i="1">
                <a:latin typeface="Book Antiqua"/>
                <a:cs typeface="Book Antiqua"/>
              </a:rPr>
              <a:t>P</a:t>
            </a:r>
            <a:r>
              <a:rPr dirty="0" baseline="-12820" sz="975" spc="127" i="1">
                <a:latin typeface="Book Antiqua"/>
                <a:cs typeface="Book Antiqua"/>
              </a:rPr>
              <a:t>a</a:t>
            </a:r>
            <a:r>
              <a:rPr dirty="0" baseline="-12820" sz="975" i="1">
                <a:latin typeface="Book Antiqua"/>
                <a:cs typeface="Book Antiqua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i="1">
                <a:latin typeface="Book Antiqua"/>
                <a:cs typeface="Book Antiqua"/>
              </a:rPr>
              <a:t>P</a:t>
            </a:r>
            <a:r>
              <a:rPr dirty="0" baseline="-12820" sz="975" spc="165" i="1">
                <a:latin typeface="Book Antiqua"/>
                <a:cs typeface="Book Antiqua"/>
              </a:rPr>
              <a:t>b</a:t>
            </a:r>
            <a:r>
              <a:rPr dirty="0" sz="1000" spc="15">
                <a:latin typeface="PMingLiU"/>
                <a:cs typeface="PMingLiU"/>
              </a:rPr>
              <a:t>;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-10">
                <a:latin typeface="Arial"/>
                <a:cs typeface="Arial"/>
              </a:rPr>
              <a:t>8.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sz="1000" spc="-90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55" i="1">
                <a:latin typeface="Book Antiqua"/>
                <a:cs typeface="Book Antiqua"/>
              </a:rPr>
              <a:t>h</a:t>
            </a:r>
            <a:r>
              <a:rPr dirty="0" baseline="-12820" sz="975" spc="165" i="1">
                <a:latin typeface="Book Antiqua"/>
                <a:cs typeface="Book Antiqua"/>
              </a:rPr>
              <a:t>b</a:t>
            </a:r>
            <a:r>
              <a:rPr dirty="0" baseline="-12820" sz="975" i="1">
                <a:latin typeface="Book Antiqua"/>
                <a:cs typeface="Book Antiqua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baseline="-12820" sz="975" spc="127" i="1">
                <a:latin typeface="Book Antiqua"/>
                <a:cs typeface="Book Antiqua"/>
              </a:rPr>
              <a:t>a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should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noted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that,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definition,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100" i="1">
                <a:latin typeface="Book Antiqua"/>
                <a:cs typeface="Book Antiqua"/>
              </a:rPr>
              <a:t>Q</a:t>
            </a:r>
            <a:r>
              <a:rPr dirty="0" sz="1000" spc="-80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V</a:t>
            </a:r>
            <a:r>
              <a:rPr dirty="0" baseline="-12820" sz="975" spc="127" i="1">
                <a:latin typeface="Book Antiqua"/>
                <a:cs typeface="Book Antiqua"/>
              </a:rPr>
              <a:t>a</a:t>
            </a:r>
            <a:r>
              <a:rPr dirty="0" baseline="-12820" sz="975" i="1">
                <a:latin typeface="Book Antiqua"/>
                <a:cs typeface="Book Antiqu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114">
                <a:latin typeface="Arial"/>
                <a:cs typeface="Arial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A</a:t>
            </a:r>
            <a:r>
              <a:rPr dirty="0" baseline="-12820" sz="975" spc="127" i="1">
                <a:latin typeface="Book Antiqua"/>
                <a:cs typeface="Book Antiqua"/>
              </a:rPr>
              <a:t>a</a:t>
            </a:r>
            <a:r>
              <a:rPr dirty="0" baseline="-12820" sz="975" i="1">
                <a:latin typeface="Book Antiqua"/>
                <a:cs typeface="Book Antiqua"/>
              </a:rPr>
              <a:t>  </a:t>
            </a:r>
            <a:r>
              <a:rPr dirty="0" baseline="-12820" sz="975" spc="-120" i="1">
                <a:latin typeface="Book Antiqua"/>
                <a:cs typeface="Book Antiqua"/>
              </a:rPr>
              <a:t> </a:t>
            </a:r>
            <a:r>
              <a:rPr dirty="0" sz="1000" spc="55">
                <a:latin typeface="PMingLiU"/>
                <a:cs typeface="PMingLiU"/>
              </a:rPr>
              <a:t>(or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100" i="1">
                <a:latin typeface="Book Antiqua"/>
                <a:cs typeface="Book Antiqua"/>
              </a:rPr>
              <a:t>Q</a:t>
            </a:r>
            <a:r>
              <a:rPr dirty="0" sz="1000" spc="-85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V</a:t>
            </a:r>
            <a:r>
              <a:rPr dirty="0" baseline="-12820" sz="975" spc="165" i="1">
                <a:latin typeface="Book Antiqua"/>
                <a:cs typeface="Book Antiqua"/>
              </a:rPr>
              <a:t>b</a:t>
            </a:r>
            <a:r>
              <a:rPr dirty="0" baseline="-12820" sz="975" i="1">
                <a:latin typeface="Book Antiqua"/>
                <a:cs typeface="Book Antiqu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114">
                <a:latin typeface="Arial"/>
                <a:cs typeface="Arial"/>
              </a:rPr>
              <a:t> </a:t>
            </a:r>
            <a:r>
              <a:rPr dirty="0" sz="1000" spc="-15" i="1">
                <a:latin typeface="Book Antiqua"/>
                <a:cs typeface="Book Antiqua"/>
              </a:rPr>
              <a:t>A</a:t>
            </a:r>
            <a:r>
              <a:rPr dirty="0" baseline="-12820" sz="975" spc="165" i="1">
                <a:latin typeface="Book Antiqua"/>
                <a:cs typeface="Book Antiqua"/>
              </a:rPr>
              <a:t>b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cylindrical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pipes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(circular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cross-s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ction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area),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A</a:t>
            </a:r>
            <a:r>
              <a:rPr dirty="0" sz="1000" spc="-85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-175">
                <a:latin typeface="Tahoma"/>
                <a:cs typeface="Tahoma"/>
              </a:rPr>
              <a:t>1r</a:t>
            </a:r>
            <a:r>
              <a:rPr dirty="0" sz="1000" spc="-15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114">
                <a:latin typeface="Arial"/>
                <a:cs typeface="Arial"/>
              </a:rPr>
              <a:t> </a:t>
            </a:r>
            <a:r>
              <a:rPr dirty="0" sz="1000" spc="55" i="1">
                <a:latin typeface="Book Antiqua"/>
                <a:cs typeface="Book Antiqua"/>
              </a:rPr>
              <a:t>D</a:t>
            </a:r>
            <a:r>
              <a:rPr dirty="0" baseline="38461" sz="975" spc="150">
                <a:latin typeface="PMingLiU"/>
                <a:cs typeface="PMingLiU"/>
              </a:rPr>
              <a:t>2</a:t>
            </a:r>
            <a:r>
              <a:rPr dirty="0" sz="1000" spc="40">
                <a:latin typeface="PMingLiU"/>
                <a:cs typeface="PMingLiU"/>
              </a:rPr>
              <a:t>)/4,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D</a:t>
            </a:r>
            <a:r>
              <a:rPr dirty="0" sz="1000" spc="80" i="1">
                <a:latin typeface="Book Antiqua"/>
                <a:cs typeface="Book Antiqua"/>
              </a:rPr>
              <a:t> </a:t>
            </a:r>
            <a:r>
              <a:rPr dirty="0" sz="1000" spc="45">
                <a:latin typeface="PMingLiU"/>
                <a:cs typeface="PMingLiU"/>
              </a:rPr>
              <a:t>being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diamet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pipe.</a:t>
            </a:r>
            <a:endParaRPr sz="1000">
              <a:latin typeface="PMingLiU"/>
              <a:cs typeface="PMingLiU"/>
            </a:endParaRPr>
          </a:p>
          <a:p>
            <a:pPr marL="12700" marR="5080" indent="126364">
              <a:lnSpc>
                <a:spcPts val="1190"/>
              </a:lnSpc>
              <a:spcBef>
                <a:spcPts val="40"/>
              </a:spcBef>
            </a:pPr>
            <a:r>
              <a:rPr dirty="0" sz="1000" spc="65">
                <a:latin typeface="PMingLiU"/>
                <a:cs typeface="PMingLiU"/>
              </a:rPr>
              <a:t>Equat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[3]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allows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calculation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nce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exist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ensure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given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rate,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32634" y="686463"/>
            <a:ext cx="2910205" cy="3041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revers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calculate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given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nce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w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15">
                <a:latin typeface="PMingLiU"/>
                <a:cs typeface="PMingLiU"/>
              </a:rPr>
              <a:t>ll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imply.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32648" y="1099436"/>
            <a:ext cx="2911475" cy="3258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900" spc="45">
                <a:latin typeface="Arial"/>
                <a:cs typeface="Arial"/>
              </a:rPr>
              <a:t>Nonideal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Flow</a:t>
            </a:r>
            <a:endParaRPr sz="9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  <a:spcBef>
                <a:spcPts val="640"/>
              </a:spcBef>
            </a:pPr>
            <a:r>
              <a:rPr dirty="0" baseline="2777" sz="1500" spc="-37">
                <a:latin typeface="Palatino Linotype"/>
                <a:cs typeface="Palatino Linotype"/>
              </a:rPr>
              <a:t>Head</a:t>
            </a:r>
            <a:r>
              <a:rPr dirty="0" baseline="2777" sz="1500" spc="127">
                <a:latin typeface="Palatino Linotype"/>
                <a:cs typeface="Palatino Linotype"/>
              </a:rPr>
              <a:t> </a:t>
            </a:r>
            <a:r>
              <a:rPr dirty="0" baseline="2777" sz="1500" spc="-44">
                <a:latin typeface="Palatino Linotype"/>
                <a:cs typeface="Palatino Linotype"/>
              </a:rPr>
              <a:t>losses</a:t>
            </a:r>
            <a:r>
              <a:rPr dirty="0" baseline="2777" sz="1500">
                <a:latin typeface="Palatino Linotype"/>
                <a:cs typeface="Palatino Linotype"/>
              </a:rPr>
              <a:t>    </a:t>
            </a:r>
            <a:r>
              <a:rPr dirty="0" baseline="2777" sz="1500" spc="-187">
                <a:latin typeface="Palatino Linotype"/>
                <a:cs typeface="Palatino Linotype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analysis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above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implies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behaves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idea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30">
                <a:latin typeface="PMingLiU"/>
                <a:cs typeface="PMingLiU"/>
              </a:rPr>
              <a:t>ly,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i.e.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dissipa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mechani</a:t>
            </a:r>
            <a:r>
              <a:rPr dirty="0" sz="1000" spc="60">
                <a:latin typeface="PMingLiU"/>
                <a:cs typeface="PMingLiU"/>
              </a:rPr>
              <a:t>c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Howeve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rarely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true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fluids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exhibit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resis</a:t>
            </a:r>
            <a:r>
              <a:rPr dirty="0" sz="1000" spc="3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ance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depen</a:t>
            </a:r>
            <a:r>
              <a:rPr dirty="0" sz="1000" spc="7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their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rheo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ogical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perties.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concept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viscos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fa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40">
                <a:latin typeface="PMingLiU"/>
                <a:cs typeface="PMingLiU"/>
              </a:rPr>
              <a:t>iliar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185">
                <a:latin typeface="PMingLiU"/>
                <a:cs typeface="PMingLiU"/>
              </a:rPr>
              <a:t>-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visco</a:t>
            </a:r>
            <a:r>
              <a:rPr dirty="0" sz="1000" spc="50">
                <a:latin typeface="PMingLiU"/>
                <a:cs typeface="PMingLiU"/>
              </a:rPr>
              <a:t>u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shows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grea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resista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ce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Flu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rigid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structur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ma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35">
                <a:latin typeface="PMingLiU"/>
                <a:cs typeface="PMingLiU"/>
              </a:rPr>
              <a:t>erials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implies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60">
                <a:latin typeface="PMingLiU"/>
                <a:cs typeface="PMingLiU"/>
              </a:rPr>
              <a:t>tinuous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moveme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mo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ecules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relati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one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nother.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Eith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viscous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shear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35">
                <a:latin typeface="PMingLiU"/>
                <a:cs typeface="PMingLiU"/>
              </a:rPr>
              <a:t>ergy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dissipation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mo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50">
                <a:latin typeface="PMingLiU"/>
                <a:cs typeface="PMingLiU"/>
              </a:rPr>
              <a:t>ecular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collision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inevit</a:t>
            </a:r>
            <a:r>
              <a:rPr dirty="0" sz="1000" spc="55">
                <a:latin typeface="PMingLiU"/>
                <a:cs typeface="PMingLiU"/>
              </a:rPr>
              <a:t>a</a:t>
            </a:r>
            <a:r>
              <a:rPr dirty="0" sz="1000" spc="40">
                <a:latin typeface="PMingLiU"/>
                <a:cs typeface="PMingLiU"/>
              </a:rPr>
              <a:t>bly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hanic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energy,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dissipa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form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heat.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assu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signif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cant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situation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cease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isother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185">
                <a:latin typeface="PMingLiU"/>
                <a:cs typeface="PMingLiU"/>
              </a:rPr>
              <a:t>-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considered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dissipated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tran</a:t>
            </a:r>
            <a:r>
              <a:rPr dirty="0" sz="1000" spc="6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ferred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easily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lost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outside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causes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significant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rise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tempera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ure.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Howeve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while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flowi</a:t>
            </a:r>
            <a:r>
              <a:rPr dirty="0" sz="1000" spc="50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A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20" i="1">
                <a:latin typeface="Book Antiqua"/>
                <a:cs typeface="Book Antiqua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 i="1">
                <a:latin typeface="Book Antiqua"/>
                <a:cs typeface="Book Antiqua"/>
              </a:rPr>
              <a:t>B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part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mechani</a:t>
            </a:r>
            <a:r>
              <a:rPr dirty="0" sz="1000" spc="60">
                <a:latin typeface="PMingLiU"/>
                <a:cs typeface="PMingLiU"/>
              </a:rPr>
              <a:t>c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los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Equ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[1]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ther</a:t>
            </a:r>
            <a:r>
              <a:rPr dirty="0" sz="1000" spc="7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fore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incorrec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term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(</a:t>
            </a:r>
            <a:r>
              <a:rPr dirty="0" sz="1000" spc="-20" i="1">
                <a:latin typeface="Book Antiqua"/>
                <a:cs typeface="Book Antiqua"/>
              </a:rPr>
              <a:t>F</a:t>
            </a:r>
            <a:r>
              <a:rPr dirty="0" baseline="-12820" sz="975" spc="97" i="1">
                <a:latin typeface="Book Antiqua"/>
                <a:cs typeface="Book Antiqua"/>
              </a:rPr>
              <a:t>A</a:t>
            </a:r>
            <a:r>
              <a:rPr dirty="0" baseline="-12820" sz="975" spc="-60" i="1">
                <a:latin typeface="Book Antiqua"/>
                <a:cs typeface="Book Antiqua"/>
              </a:rPr>
              <a:t> </a:t>
            </a:r>
            <a:r>
              <a:rPr dirty="0" baseline="-12820" sz="975" spc="44">
                <a:latin typeface="Arial"/>
                <a:cs typeface="Arial"/>
              </a:rPr>
              <a:t>---</a:t>
            </a:r>
            <a:r>
              <a:rPr dirty="0" baseline="-12820" sz="975" spc="-89">
                <a:latin typeface="Arial"/>
                <a:cs typeface="Arial"/>
              </a:rPr>
              <a:t> </a:t>
            </a:r>
            <a:r>
              <a:rPr dirty="0" baseline="-12820" sz="975" spc="150" i="1">
                <a:latin typeface="Book Antiqua"/>
                <a:cs typeface="Book Antiqua"/>
              </a:rPr>
              <a:t>B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ins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rted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account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ad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losses: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746955" y="4580108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197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4086974" y="4411231"/>
            <a:ext cx="788035" cy="1822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666750" algn="l"/>
              </a:tabLst>
            </a:pPr>
            <a:r>
              <a:rPr dirty="0" sz="1000" spc="-5" u="sng">
                <a:latin typeface="Times New Roman"/>
                <a:cs typeface="Times New Roman"/>
              </a:rPr>
              <a:t> </a:t>
            </a:r>
            <a:r>
              <a:rPr dirty="0" sz="1000" spc="-150" u="sng">
                <a:latin typeface="Times New Roman"/>
                <a:cs typeface="Times New Roman"/>
              </a:rPr>
              <a:t> </a:t>
            </a:r>
            <a:r>
              <a:rPr dirty="0" sz="1000" spc="5" i="1" u="sng">
                <a:latin typeface="Book Antiqua"/>
                <a:cs typeface="Book Antiqua"/>
              </a:rPr>
              <a:t>P</a:t>
            </a:r>
            <a:r>
              <a:rPr dirty="0" baseline="-11904" sz="1050" spc="52" i="1" u="sng">
                <a:latin typeface="Book Antiqua"/>
                <a:cs typeface="Book Antiqua"/>
              </a:rPr>
              <a:t>a</a:t>
            </a:r>
            <a:r>
              <a:rPr dirty="0" baseline="-11904" sz="1050" spc="-7" u="sng">
                <a:latin typeface="Times New Roman"/>
                <a:cs typeface="Times New Roman"/>
              </a:rPr>
              <a:t> </a:t>
            </a:r>
            <a:r>
              <a:rPr dirty="0" baseline="-11904" sz="1050" spc="82" u="sng">
                <a:latin typeface="Times New Roman"/>
                <a:cs typeface="Times New Roman"/>
              </a:rPr>
              <a:t> </a:t>
            </a:r>
            <a:r>
              <a:rPr dirty="0" baseline="-11904" sz="1050">
                <a:latin typeface="Times New Roman"/>
                <a:cs typeface="Times New Roman"/>
              </a:rPr>
              <a:t>	</a:t>
            </a:r>
            <a:r>
              <a:rPr dirty="0" sz="1000" spc="-5" i="1">
                <a:latin typeface="Book Antiqua"/>
                <a:cs typeface="Book Antiqua"/>
              </a:rPr>
              <a:t>v</a:t>
            </a:r>
            <a:r>
              <a:rPr dirty="0" baseline="-19841" sz="1050" spc="52" i="1">
                <a:latin typeface="Book Antiqua"/>
                <a:cs typeface="Book Antiqua"/>
              </a:rPr>
              <a:t>a</a:t>
            </a:r>
            <a:endParaRPr baseline="-19841" sz="1050">
              <a:latin typeface="Book Antiqua"/>
              <a:cs typeface="Book Antiqu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700242" y="4580108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197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4086974" y="4542111"/>
            <a:ext cx="1885314" cy="239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baseline="38888" sz="1500" spc="270">
                <a:latin typeface="Arial"/>
                <a:cs typeface="Arial"/>
              </a:rPr>
              <a:t>+</a:t>
            </a:r>
            <a:r>
              <a:rPr dirty="0" baseline="38888" sz="1500">
                <a:latin typeface="Arial"/>
                <a:cs typeface="Arial"/>
              </a:rPr>
              <a:t>  </a:t>
            </a:r>
            <a:r>
              <a:rPr dirty="0" baseline="38888" sz="1500" spc="-89">
                <a:latin typeface="Arial"/>
                <a:cs typeface="Arial"/>
              </a:rPr>
              <a:t> </a:t>
            </a:r>
            <a:r>
              <a:rPr dirty="0" baseline="43650" sz="1050" spc="52" i="1">
                <a:latin typeface="Book Antiqua"/>
                <a:cs typeface="Book Antiqua"/>
              </a:rPr>
              <a:t>a</a:t>
            </a:r>
            <a:r>
              <a:rPr dirty="0" baseline="43650" sz="1050" i="1">
                <a:latin typeface="Book Antiqua"/>
                <a:cs typeface="Book Antiqua"/>
              </a:rPr>
              <a:t> </a:t>
            </a:r>
            <a:r>
              <a:rPr dirty="0" baseline="43650" sz="1050" spc="-127" i="1">
                <a:latin typeface="Book Antiqua"/>
                <a:cs typeface="Book Antiqua"/>
              </a:rPr>
              <a:t> </a:t>
            </a:r>
            <a:r>
              <a:rPr dirty="0" baseline="38888" sz="1500" spc="270">
                <a:latin typeface="Arial"/>
                <a:cs typeface="Arial"/>
              </a:rPr>
              <a:t>+</a:t>
            </a:r>
            <a:r>
              <a:rPr dirty="0" baseline="38888" sz="1500" spc="-82">
                <a:latin typeface="Arial"/>
                <a:cs typeface="Arial"/>
              </a:rPr>
              <a:t> 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spc="25" i="1">
                <a:latin typeface="Book Antiqua"/>
                <a:cs typeface="Book Antiqua"/>
              </a:rPr>
              <a:t> </a:t>
            </a:r>
            <a:r>
              <a:rPr dirty="0" baseline="38888" sz="1500" spc="727">
                <a:latin typeface="Arial"/>
                <a:cs typeface="Arial"/>
              </a:rPr>
              <a:t> </a:t>
            </a:r>
            <a:r>
              <a:rPr dirty="0" baseline="38888" sz="1500" spc="-7"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baseline="38888" sz="1500" spc="270">
                <a:latin typeface="Arial"/>
                <a:cs typeface="Arial"/>
              </a:rPr>
              <a:t>+</a:t>
            </a:r>
            <a:r>
              <a:rPr dirty="0" baseline="38888" sz="1500">
                <a:latin typeface="Arial"/>
                <a:cs typeface="Arial"/>
              </a:rPr>
              <a:t>  </a:t>
            </a:r>
            <a:r>
              <a:rPr dirty="0" baseline="38888" sz="1500" spc="-89">
                <a:latin typeface="Arial"/>
                <a:cs typeface="Arial"/>
              </a:rPr>
              <a:t> </a:t>
            </a:r>
            <a:r>
              <a:rPr dirty="0" baseline="39682" sz="1050" spc="89" i="1">
                <a:latin typeface="Book Antiqua"/>
                <a:cs typeface="Book Antiqua"/>
              </a:rPr>
              <a:t>b</a:t>
            </a:r>
            <a:r>
              <a:rPr dirty="0" baseline="39682" sz="1050" i="1">
                <a:latin typeface="Book Antiqua"/>
                <a:cs typeface="Book Antiqua"/>
              </a:rPr>
              <a:t> </a:t>
            </a:r>
            <a:r>
              <a:rPr dirty="0" baseline="39682" sz="1050" spc="-120" i="1">
                <a:latin typeface="Book Antiqua"/>
                <a:cs typeface="Book Antiqua"/>
              </a:rPr>
              <a:t> </a:t>
            </a:r>
            <a:r>
              <a:rPr dirty="0" baseline="38888" sz="1500" spc="270">
                <a:latin typeface="Arial"/>
                <a:cs typeface="Arial"/>
              </a:rPr>
              <a:t>+</a:t>
            </a:r>
            <a:r>
              <a:rPr dirty="0" baseline="38888" sz="1500" spc="-82">
                <a:latin typeface="Arial"/>
                <a:cs typeface="Arial"/>
              </a:rPr>
              <a:t> 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baseline="38888" sz="1500" spc="270">
                <a:latin typeface="Arial"/>
                <a:cs typeface="Arial"/>
              </a:rPr>
              <a:t>+</a:t>
            </a:r>
            <a:endParaRPr baseline="38888" sz="15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59225" y="4500516"/>
            <a:ext cx="214884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961390" algn="l"/>
                <a:tab pos="1527810" algn="l"/>
                <a:tab pos="2065655" algn="l"/>
              </a:tabLst>
            </a:pP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sz="1000" spc="50" i="1">
                <a:latin typeface="Book Antiqua"/>
                <a:cs typeface="Book Antiqua"/>
              </a:rPr>
              <a:t>	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sz="1000" spc="50" i="1">
                <a:latin typeface="Book Antiqua"/>
                <a:cs typeface="Book Antiqua"/>
              </a:rPr>
              <a:t>	</a:t>
            </a:r>
            <a:r>
              <a:rPr dirty="0" sz="1000" spc="-10" i="1">
                <a:latin typeface="Book Antiqua"/>
                <a:cs typeface="Book Antiqua"/>
              </a:rPr>
              <a:t>F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	</a:t>
            </a:r>
            <a:r>
              <a:rPr dirty="0" sz="1000" spc="80">
                <a:latin typeface="PMingLiU"/>
                <a:cs typeface="PMingLiU"/>
              </a:rPr>
              <a:t>4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804816" y="4392463"/>
            <a:ext cx="1028065" cy="1200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965835" algn="l"/>
              </a:tabLst>
            </a:pPr>
            <a:r>
              <a:rPr dirty="0" sz="700" spc="55">
                <a:latin typeface="PMingLiU"/>
                <a:cs typeface="PMingLiU"/>
              </a:rPr>
              <a:t>2</a:t>
            </a:r>
            <a:r>
              <a:rPr dirty="0" sz="700" spc="55">
                <a:latin typeface="PMingLiU"/>
                <a:cs typeface="PMingLiU"/>
              </a:rPr>
              <a:t>	</a:t>
            </a:r>
            <a:r>
              <a:rPr dirty="0" baseline="3968" sz="1050" spc="82">
                <a:latin typeface="PMingLiU"/>
                <a:cs typeface="PMingLiU"/>
              </a:rPr>
              <a:t>2</a:t>
            </a:r>
            <a:endParaRPr baseline="3968" sz="105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35219" y="4411231"/>
            <a:ext cx="244475" cy="171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231140" algn="l"/>
              </a:tabLst>
            </a:pPr>
            <a:r>
              <a:rPr dirty="0" sz="1000" spc="-5" u="sng">
                <a:latin typeface="Times New Roman"/>
                <a:cs typeface="Times New Roman"/>
              </a:rPr>
              <a:t> </a:t>
            </a:r>
            <a:r>
              <a:rPr dirty="0" sz="1000" spc="-160" u="sng">
                <a:latin typeface="Times New Roman"/>
                <a:cs typeface="Times New Roman"/>
              </a:rPr>
              <a:t> </a:t>
            </a:r>
            <a:r>
              <a:rPr dirty="0" sz="1000" i="1" u="sng">
                <a:latin typeface="Book Antiqua"/>
                <a:cs typeface="Book Antiqua"/>
              </a:rPr>
              <a:t>P</a:t>
            </a:r>
            <a:r>
              <a:rPr dirty="0" baseline="-15873" sz="1050" spc="89" i="1" u="sng">
                <a:latin typeface="Book Antiqua"/>
                <a:cs typeface="Book Antiqua"/>
              </a:rPr>
              <a:t>b</a:t>
            </a:r>
            <a:r>
              <a:rPr dirty="0" baseline="-15873" sz="1050" spc="-7" u="sng">
                <a:latin typeface="Times New Roman"/>
                <a:cs typeface="Times New Roman"/>
              </a:rPr>
              <a:t> </a:t>
            </a:r>
            <a:r>
              <a:rPr dirty="0" baseline="-15873" sz="1050" u="sng">
                <a:latin typeface="Times New Roman"/>
                <a:cs typeface="Times New Roman"/>
              </a:rPr>
              <a:t>	</a:t>
            </a:r>
            <a:endParaRPr baseline="-15873" sz="10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94743" y="4409338"/>
            <a:ext cx="137795" cy="1847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 i="1">
                <a:latin typeface="Book Antiqua"/>
                <a:cs typeface="Book Antiqua"/>
              </a:rPr>
              <a:t>v</a:t>
            </a:r>
            <a:r>
              <a:rPr dirty="0" baseline="-23809" sz="1050" spc="89" i="1">
                <a:latin typeface="Book Antiqua"/>
                <a:cs typeface="Book Antiqua"/>
              </a:rPr>
              <a:t>b</a:t>
            </a:r>
            <a:endParaRPr baseline="-23809" sz="1050">
              <a:latin typeface="Book Antiqua"/>
              <a:cs typeface="Book Antiqu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044653" y="4549605"/>
            <a:ext cx="237490" cy="1435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-5" i="1">
                <a:latin typeface="Book Antiqua"/>
                <a:cs typeface="Book Antiqua"/>
              </a:rPr>
              <a:t>A</a:t>
            </a:r>
            <a:r>
              <a:rPr dirty="0" sz="700" spc="-5">
                <a:latin typeface="Arial"/>
                <a:cs typeface="Arial"/>
              </a:rPr>
              <a:t>---</a:t>
            </a:r>
            <a:r>
              <a:rPr dirty="0" sz="700" spc="35" i="1">
                <a:latin typeface="Book Antiqua"/>
                <a:cs typeface="Book Antiqua"/>
              </a:rPr>
              <a:t>B</a:t>
            </a:r>
            <a:endParaRPr sz="700">
              <a:latin typeface="Book Antiqua"/>
              <a:cs typeface="Book Antiqu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78816" y="4542168"/>
            <a:ext cx="16446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32606" y="4843286"/>
            <a:ext cx="2910205" cy="4559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60">
                <a:latin typeface="PMingLiU"/>
                <a:cs typeface="PMingLiU"/>
              </a:rPr>
              <a:t>Hence,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blem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solv</a:t>
            </a:r>
            <a:r>
              <a:rPr dirty="0" sz="1000" spc="4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same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ideal,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w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mi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corr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ction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[3]: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179861" y="5373865"/>
            <a:ext cx="376555" cy="3702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14" u="sng">
                <a:latin typeface="Times New Roman"/>
                <a:cs typeface="Times New Roman"/>
              </a:rPr>
              <a:t> </a:t>
            </a:r>
            <a:r>
              <a:rPr dirty="0" sz="1000" spc="-10" u="sng">
                <a:latin typeface="Arial"/>
                <a:cs typeface="Arial"/>
              </a:rPr>
              <a:t>8.</a:t>
            </a:r>
            <a:r>
              <a:rPr dirty="0" sz="1000" spc="-254" u="sng">
                <a:latin typeface="Times New Roman"/>
                <a:cs typeface="Times New Roman"/>
              </a:rPr>
              <a:t> </a:t>
            </a:r>
            <a:r>
              <a:rPr dirty="0" sz="1000" i="1" u="sng">
                <a:latin typeface="Book Antiqua"/>
                <a:cs typeface="Book Antiqua"/>
              </a:rPr>
              <a:t>P</a:t>
            </a:r>
            <a:endParaRPr sz="10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60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spc="25" i="1">
                <a:latin typeface="Book Antiqua"/>
                <a:cs typeface="Book Antiqua"/>
              </a:rPr>
              <a:t> </a:t>
            </a:r>
            <a:r>
              <a:rPr dirty="0" baseline="38888" sz="1500" spc="727">
                <a:latin typeface="Arial"/>
                <a:cs typeface="Arial"/>
              </a:rPr>
              <a:t> </a:t>
            </a:r>
            <a:endParaRPr baseline="38888" sz="15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566566" y="5463399"/>
            <a:ext cx="641350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5" i="1">
                <a:latin typeface="Book Antiqua"/>
                <a:cs typeface="Book Antiqua"/>
              </a:rPr>
              <a:t>F</a:t>
            </a:r>
            <a:r>
              <a:rPr dirty="0" baseline="-11904" sz="1050" spc="-7" i="1">
                <a:latin typeface="Book Antiqua"/>
                <a:cs typeface="Book Antiqua"/>
              </a:rPr>
              <a:t>A</a:t>
            </a:r>
            <a:r>
              <a:rPr dirty="0" baseline="-11904" sz="1050" spc="-7">
                <a:latin typeface="Arial"/>
                <a:cs typeface="Arial"/>
              </a:rPr>
              <a:t>---</a:t>
            </a:r>
            <a:r>
              <a:rPr dirty="0" baseline="-11904" sz="1050" spc="52" i="1">
                <a:latin typeface="Book Antiqua"/>
                <a:cs typeface="Book Antiqua"/>
              </a:rPr>
              <a:t>B</a:t>
            </a:r>
            <a:r>
              <a:rPr dirty="0" baseline="-11904" sz="1050" i="1">
                <a:latin typeface="Book Antiqua"/>
                <a:cs typeface="Book Antiqua"/>
              </a:rPr>
              <a:t> </a:t>
            </a:r>
            <a:r>
              <a:rPr dirty="0" baseline="-11904" sz="1050" spc="-120" i="1">
                <a:latin typeface="Book Antiqua"/>
                <a:cs typeface="Book Antiqua"/>
              </a:rPr>
              <a:t> </a:t>
            </a:r>
            <a:r>
              <a:rPr dirty="0" sz="1000" spc="180">
                <a:latin typeface="Arial"/>
                <a:cs typeface="Arial"/>
              </a:rPr>
              <a:t>+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8</a:t>
            </a:r>
            <a:r>
              <a:rPr dirty="0" sz="1000" spc="-10">
                <a:latin typeface="Arial"/>
                <a:cs typeface="Arial"/>
              </a:rPr>
              <a:t>.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10924" y="5504803"/>
            <a:ext cx="301625" cy="198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38888" sz="1500" spc="270">
                <a:latin typeface="Arial"/>
                <a:cs typeface="Arial"/>
              </a:rPr>
              <a:t>+</a:t>
            </a:r>
            <a:r>
              <a:rPr dirty="0" baseline="38888" sz="1500" spc="112">
                <a:latin typeface="Arial"/>
                <a:cs typeface="Arial"/>
              </a:rPr>
              <a:t> 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336184" y="5373865"/>
            <a:ext cx="459740" cy="1562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100" i="1" u="sng">
                <a:latin typeface="Book Antiqua"/>
                <a:cs typeface="Book Antiqua"/>
              </a:rPr>
              <a:t>Q</a:t>
            </a:r>
            <a:r>
              <a:rPr dirty="0" sz="1000" spc="-5" u="sng">
                <a:latin typeface="Times New Roman"/>
                <a:cs typeface="Times New Roman"/>
              </a:rPr>
              <a:t> </a:t>
            </a:r>
            <a:r>
              <a:rPr dirty="0" sz="1000" spc="-60" u="sng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   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45" u="sng">
                <a:latin typeface="Times New Roman"/>
                <a:cs typeface="Times New Roman"/>
              </a:rPr>
              <a:t> </a:t>
            </a:r>
            <a:r>
              <a:rPr dirty="0" sz="1000" spc="80" u="sng">
                <a:latin typeface="PMingLiU"/>
                <a:cs typeface="PMingLiU"/>
              </a:rPr>
              <a:t>1</a:t>
            </a:r>
            <a:r>
              <a:rPr dirty="0" sz="1000" spc="45" u="sng">
                <a:latin typeface="Times New Roman"/>
                <a:cs typeface="Times New Roman"/>
              </a:rPr>
              <a:t> 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448503" y="5360863"/>
            <a:ext cx="74295" cy="114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55">
                <a:latin typeface="PMingLiU"/>
                <a:cs typeface="PMingLiU"/>
              </a:rPr>
              <a:t>2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624121" y="5504803"/>
            <a:ext cx="466090" cy="202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-16666" sz="1500" spc="-7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r>
              <a:rPr dirty="0" sz="700" spc="85">
                <a:latin typeface="PMingLiU"/>
                <a:cs typeface="PMingLiU"/>
              </a:rPr>
              <a:t> </a:t>
            </a:r>
            <a:r>
              <a:rPr dirty="0" baseline="22222" sz="1500" spc="644">
                <a:latin typeface="Arial"/>
                <a:cs typeface="Arial"/>
              </a:rPr>
              <a:t>-</a:t>
            </a:r>
            <a:r>
              <a:rPr dirty="0" baseline="22222" sz="1500" spc="-82">
                <a:latin typeface="Arial"/>
                <a:cs typeface="Arial"/>
              </a:rPr>
              <a:t> </a:t>
            </a:r>
            <a:r>
              <a:rPr dirty="0" baseline="-16666" sz="1500" spc="-7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715622" y="5628196"/>
            <a:ext cx="74295" cy="114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60" i="1">
                <a:latin typeface="Book Antiqua"/>
                <a:cs typeface="Book Antiqua"/>
              </a:rPr>
              <a:t>b</a:t>
            </a:r>
            <a:endParaRPr sz="700">
              <a:latin typeface="Book Antiqua"/>
              <a:cs typeface="Book Antiqu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924422" y="5373865"/>
            <a:ext cx="172720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45" u="sng">
                <a:latin typeface="Times New Roman"/>
                <a:cs typeface="Times New Roman"/>
              </a:rPr>
              <a:t> </a:t>
            </a:r>
            <a:r>
              <a:rPr dirty="0" sz="1000" spc="80" u="sng">
                <a:latin typeface="PMingLiU"/>
                <a:cs typeface="PMingLiU"/>
              </a:rPr>
              <a:t>1</a:t>
            </a:r>
            <a:r>
              <a:rPr dirty="0" sz="1000" spc="50" u="sng">
                <a:latin typeface="Times New Roman"/>
                <a:cs typeface="Times New Roman"/>
              </a:rPr>
              <a:t> 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015863" y="5614501"/>
            <a:ext cx="69850" cy="114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35" i="1">
                <a:latin typeface="Book Antiqua"/>
                <a:cs typeface="Book Antiqua"/>
              </a:rPr>
              <a:t>a</a:t>
            </a:r>
            <a:endParaRPr sz="700">
              <a:latin typeface="Book Antiqua"/>
              <a:cs typeface="Book Antiqu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524817" y="5318468"/>
            <a:ext cx="67119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558800" algn="l"/>
              </a:tabLst>
            </a:pPr>
            <a:r>
              <a:rPr dirty="0" sz="1000" spc="445">
                <a:latin typeface="Arial"/>
                <a:cs typeface="Arial"/>
              </a:rPr>
              <a:t>(</a:t>
            </a:r>
            <a:r>
              <a:rPr dirty="0" sz="1000" spc="445">
                <a:latin typeface="Arial"/>
                <a:cs typeface="Arial"/>
              </a:rPr>
              <a:t>	</a:t>
            </a:r>
            <a:r>
              <a:rPr dirty="0" sz="1000" spc="500">
                <a:latin typeface="Arial"/>
                <a:cs typeface="Arial"/>
              </a:rPr>
              <a:t>\</a:t>
            </a:r>
            <a:endParaRPr sz="10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478854" y="5463184"/>
            <a:ext cx="16446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5">
                <a:latin typeface="Arial"/>
                <a:cs typeface="Arial"/>
              </a:rPr>
              <a:t>[</a:t>
            </a:r>
            <a:r>
              <a:rPr dirty="0" sz="1000" spc="85">
                <a:latin typeface="PMingLiU"/>
                <a:cs typeface="PMingLiU"/>
              </a:rPr>
              <a:t>5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732645" y="5849101"/>
            <a:ext cx="2909570" cy="3041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80">
                <a:latin typeface="PMingLiU"/>
                <a:cs typeface="PMingLiU"/>
              </a:rPr>
              <a:t>To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deal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new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5">
                <a:latin typeface="PMingLiU"/>
                <a:cs typeface="PMingLiU"/>
              </a:rPr>
              <a:t>or,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necessary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know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ab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75">
                <a:latin typeface="PMingLiU"/>
                <a:cs typeface="PMingLiU"/>
              </a:rPr>
              <a:t>ut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fluids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their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behav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our.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731886" y="6304862"/>
            <a:ext cx="2910840" cy="27330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-15">
                <a:latin typeface="Palatino Linotype"/>
                <a:cs typeface="Palatino Linotype"/>
              </a:rPr>
              <a:t>Viscosi</a:t>
            </a:r>
            <a:r>
              <a:rPr dirty="0" sz="1000">
                <a:latin typeface="Palatino Linotype"/>
                <a:cs typeface="Palatino Linotype"/>
              </a:rPr>
              <a:t>t</a:t>
            </a:r>
            <a:r>
              <a:rPr dirty="0" sz="1000" spc="-60">
                <a:latin typeface="Palatino Linotype"/>
                <a:cs typeface="Palatino Linotype"/>
              </a:rPr>
              <a:t>y</a:t>
            </a:r>
            <a:r>
              <a:rPr dirty="0" sz="1000" spc="75">
                <a:latin typeface="Palatino Linotype"/>
                <a:cs typeface="Palatino Linotype"/>
              </a:rPr>
              <a:t> </a:t>
            </a:r>
            <a:r>
              <a:rPr dirty="0" sz="1000" spc="-20">
                <a:latin typeface="Palatino Linotype"/>
                <a:cs typeface="Palatino Linotype"/>
              </a:rPr>
              <a:t>a</a:t>
            </a:r>
            <a:r>
              <a:rPr dirty="0" sz="1000" spc="-15">
                <a:latin typeface="Palatino Linotype"/>
                <a:cs typeface="Palatino Linotype"/>
              </a:rPr>
              <a:t>n</a:t>
            </a:r>
            <a:r>
              <a:rPr dirty="0" sz="1000" spc="-65">
                <a:latin typeface="Palatino Linotype"/>
                <a:cs typeface="Palatino Linotype"/>
              </a:rPr>
              <a:t>d</a:t>
            </a:r>
            <a:r>
              <a:rPr dirty="0" sz="1000" spc="75">
                <a:latin typeface="Palatino Linotype"/>
                <a:cs typeface="Palatino Linotype"/>
              </a:rPr>
              <a:t> </a:t>
            </a:r>
            <a:r>
              <a:rPr dirty="0" sz="1000" spc="-20">
                <a:latin typeface="Palatino Linotype"/>
                <a:cs typeface="Palatino Linotype"/>
              </a:rPr>
              <a:t>flow</a:t>
            </a:r>
            <a:r>
              <a:rPr dirty="0" sz="1000" spc="85">
                <a:latin typeface="Palatino Linotype"/>
                <a:cs typeface="Palatino Linotype"/>
              </a:rPr>
              <a:t> </a:t>
            </a:r>
            <a:r>
              <a:rPr dirty="0" sz="1000" spc="-35">
                <a:latin typeface="Palatino Linotype"/>
                <a:cs typeface="Palatino Linotype"/>
              </a:rPr>
              <a:t>regim</a:t>
            </a:r>
            <a:r>
              <a:rPr dirty="0" sz="1000" spc="-30">
                <a:latin typeface="Palatino Linotype"/>
                <a:cs typeface="Palatino Linotype"/>
              </a:rPr>
              <a:t>e</a:t>
            </a:r>
            <a:r>
              <a:rPr dirty="0" sz="1000" spc="-45">
                <a:latin typeface="Palatino Linotype"/>
                <a:cs typeface="Palatino Linotype"/>
              </a:rPr>
              <a:t>s</a:t>
            </a:r>
            <a:r>
              <a:rPr dirty="0" sz="1000">
                <a:latin typeface="Palatino Linotype"/>
                <a:cs typeface="Palatino Linotype"/>
              </a:rPr>
              <a:t>   </a:t>
            </a:r>
            <a:r>
              <a:rPr dirty="0" sz="1000" spc="95">
                <a:latin typeface="Palatino Linotype"/>
                <a:cs typeface="Palatino Linotype"/>
              </a:rPr>
              <a:t> </a:t>
            </a:r>
            <a:r>
              <a:rPr dirty="0" sz="1000" spc="55">
                <a:latin typeface="PMingLiU"/>
                <a:cs typeface="PMingLiU"/>
              </a:rPr>
              <a:t>Rey</a:t>
            </a:r>
            <a:r>
              <a:rPr dirty="0" sz="1000" spc="5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olds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perfo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65">
                <a:latin typeface="PMingLiU"/>
                <a:cs typeface="PMingLiU"/>
              </a:rPr>
              <a:t>med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simple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x</a:t>
            </a:r>
            <a:r>
              <a:rPr dirty="0" sz="1000" spc="55">
                <a:latin typeface="PMingLiU"/>
                <a:cs typeface="PMingLiU"/>
              </a:rPr>
              <a:t>periment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visualize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molecules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move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j</a:t>
            </a:r>
            <a:r>
              <a:rPr dirty="0" sz="1000" spc="45">
                <a:latin typeface="PMingLiU"/>
                <a:cs typeface="PMingLiU"/>
              </a:rPr>
              <a:t>ected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dye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given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tran</a:t>
            </a:r>
            <a:r>
              <a:rPr dirty="0" sz="1000" spc="65">
                <a:latin typeface="PMingLiU"/>
                <a:cs typeface="PMingLiU"/>
              </a:rPr>
              <a:t>s</a:t>
            </a:r>
            <a:r>
              <a:rPr dirty="0" sz="1000" spc="65">
                <a:latin typeface="PMingLiU"/>
                <a:cs typeface="PMingLiU"/>
              </a:rPr>
              <a:t>parent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tube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section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noted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ho</a:t>
            </a:r>
            <a:r>
              <a:rPr dirty="0" sz="1000" spc="100">
                <a:latin typeface="PMingLiU"/>
                <a:cs typeface="PMingLiU"/>
              </a:rPr>
              <a:t>w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c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lou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disp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rse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flo</a:t>
            </a:r>
            <a:r>
              <a:rPr dirty="0" sz="1000" spc="100">
                <a:latin typeface="PMingLiU"/>
                <a:cs typeface="PMingLiU"/>
              </a:rPr>
              <a:t>w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(</a:t>
            </a:r>
            <a:r>
              <a:rPr dirty="0" sz="1000" spc="-30">
                <a:solidFill>
                  <a:srgbClr val="0000FF"/>
                </a:solidFill>
                <a:latin typeface="Palatino Linotype"/>
                <a:cs typeface="Palatino Linotype"/>
                <a:hlinkClick r:id="rId3" action="ppaction://hlinksldjump"/>
              </a:rPr>
              <a:t>Figur</a:t>
            </a:r>
            <a:r>
              <a:rPr dirty="0" sz="1000" spc="-35">
                <a:solidFill>
                  <a:srgbClr val="0000FF"/>
                </a:solidFill>
                <a:latin typeface="Palatino Linotype"/>
                <a:cs typeface="Palatino Linotype"/>
                <a:hlinkClick r:id="rId3" action="ppaction://hlinksldjump"/>
              </a:rPr>
              <a:t>e</a:t>
            </a:r>
            <a:r>
              <a:rPr dirty="0" sz="1000" spc="114">
                <a:solidFill>
                  <a:srgbClr val="0000FF"/>
                </a:solidFill>
                <a:latin typeface="Palatino Linotype"/>
                <a:cs typeface="Palatino Linotype"/>
                <a:hlinkClick r:id="rId3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Palatino Linotype"/>
                <a:cs typeface="Palatino Linotype"/>
                <a:hlinkClick r:id="rId3" action="ppaction://hlinksldjump"/>
              </a:rPr>
              <a:t>2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found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that,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low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rat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smoo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straight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line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develope</a:t>
            </a:r>
            <a:r>
              <a:rPr dirty="0" sz="1000" spc="65">
                <a:latin typeface="PMingLiU"/>
                <a:cs typeface="PMingLiU"/>
              </a:rPr>
              <a:t>d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At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distances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pipe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wall,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veloci</a:t>
            </a:r>
            <a:r>
              <a:rPr dirty="0" sz="1000" spc="35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line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nt.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conc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65">
                <a:latin typeface="PMingLiU"/>
                <a:cs typeface="PMingLiU"/>
              </a:rPr>
              <a:t>uded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that,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low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rates,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molecu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move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lay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rs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collision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</a:t>
            </a:r>
            <a:r>
              <a:rPr dirty="0" sz="1000" spc="110">
                <a:latin typeface="PMingLiU"/>
                <a:cs typeface="PMingLiU"/>
              </a:rPr>
              <a:t>w</a:t>
            </a:r>
            <a:r>
              <a:rPr dirty="0" sz="1000" spc="45">
                <a:latin typeface="PMingLiU"/>
                <a:cs typeface="PMingLiU"/>
              </a:rPr>
              <a:t>een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them,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but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friction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</a:t>
            </a:r>
            <a:r>
              <a:rPr dirty="0" sz="1000" spc="110">
                <a:latin typeface="PMingLiU"/>
                <a:cs typeface="PMingLiU"/>
              </a:rPr>
              <a:t>w</a:t>
            </a:r>
            <a:r>
              <a:rPr dirty="0" sz="1000" spc="45">
                <a:latin typeface="PMingLiU"/>
                <a:cs typeface="PMingLiU"/>
              </a:rPr>
              <a:t>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adjace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lay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rs,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move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different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30">
                <a:latin typeface="PMingLiU"/>
                <a:cs typeface="PMingLiU"/>
              </a:rPr>
              <a:t>ities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(maxi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85">
                <a:latin typeface="PMingLiU"/>
                <a:cs typeface="PMingLiU"/>
              </a:rPr>
              <a:t>um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centre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tube,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appr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50">
                <a:latin typeface="PMingLiU"/>
                <a:cs typeface="PMingLiU"/>
              </a:rPr>
              <a:t>aching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zero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near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walls).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des-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ignated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sit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laminar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flow.</a:t>
            </a:r>
            <a:endParaRPr sz="1000">
              <a:latin typeface="PMingLiU"/>
              <a:cs typeface="PMingLiU"/>
            </a:endParaRPr>
          </a:p>
          <a:p>
            <a:pPr algn="just" marL="12700" marR="5715" indent="125730">
              <a:lnSpc>
                <a:spcPct val="99500"/>
              </a:lnSpc>
            </a:pPr>
            <a:r>
              <a:rPr dirty="0" sz="1000" spc="100">
                <a:latin typeface="PMingLiU"/>
                <a:cs typeface="PMingLiU"/>
              </a:rPr>
              <a:t>Ho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40">
                <a:latin typeface="PMingLiU"/>
                <a:cs typeface="PMingLiU"/>
              </a:rPr>
              <a:t>ever,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increas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d,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cr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tical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reach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</a:t>
            </a:r>
            <a:r>
              <a:rPr dirty="0" sz="1000" spc="100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lence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starts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deve</a:t>
            </a:r>
            <a:r>
              <a:rPr dirty="0" sz="1000" spc="25">
                <a:latin typeface="PMingLiU"/>
                <a:cs typeface="PMingLiU"/>
              </a:rPr>
              <a:t>l</a:t>
            </a:r>
            <a:r>
              <a:rPr dirty="0" sz="1000" spc="80">
                <a:latin typeface="PMingLiU"/>
                <a:cs typeface="PMingLiU"/>
              </a:rPr>
              <a:t>op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dye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moves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unp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50">
                <a:latin typeface="PMingLiU"/>
                <a:cs typeface="PMingLiU"/>
              </a:rPr>
              <a:t>edictab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along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tube.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case,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evide</a:t>
            </a:r>
            <a:r>
              <a:rPr dirty="0" sz="1000" spc="50">
                <a:latin typeface="PMingLiU"/>
                <a:cs typeface="PMingLiU"/>
              </a:rPr>
              <a:t>n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collisions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725957" y="658723"/>
            <a:ext cx="730250" cy="707390"/>
          </a:xfrm>
          <a:custGeom>
            <a:avLst/>
            <a:gdLst/>
            <a:ahLst/>
            <a:cxnLst/>
            <a:rect l="l" t="t" r="r" b="b"/>
            <a:pathLst>
              <a:path w="730250" h="707390">
                <a:moveTo>
                  <a:pt x="729767" y="635025"/>
                </a:moveTo>
                <a:lnTo>
                  <a:pt x="717503" y="674532"/>
                </a:lnTo>
                <a:lnTo>
                  <a:pt x="685787" y="700632"/>
                </a:lnTo>
                <a:lnTo>
                  <a:pt x="74815" y="707008"/>
                </a:lnTo>
                <a:lnTo>
                  <a:pt x="60048" y="705607"/>
                </a:lnTo>
                <a:lnTo>
                  <a:pt x="22787" y="686753"/>
                </a:lnTo>
                <a:lnTo>
                  <a:pt x="1999" y="651626"/>
                </a:lnTo>
                <a:lnTo>
                  <a:pt x="0" y="72008"/>
                </a:lnTo>
                <a:lnTo>
                  <a:pt x="1455" y="57798"/>
                </a:lnTo>
                <a:lnTo>
                  <a:pt x="21041" y="21938"/>
                </a:lnTo>
                <a:lnTo>
                  <a:pt x="57541" y="1928"/>
                </a:lnTo>
                <a:lnTo>
                  <a:pt x="654964" y="0"/>
                </a:lnTo>
                <a:lnTo>
                  <a:pt x="669725" y="1401"/>
                </a:lnTo>
                <a:lnTo>
                  <a:pt x="706978" y="20255"/>
                </a:lnTo>
                <a:lnTo>
                  <a:pt x="727766" y="55391"/>
                </a:lnTo>
                <a:lnTo>
                  <a:pt x="729767" y="635025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982106" y="1365797"/>
            <a:ext cx="217804" cy="217804"/>
          </a:xfrm>
          <a:custGeom>
            <a:avLst/>
            <a:gdLst/>
            <a:ahLst/>
            <a:cxnLst/>
            <a:rect l="l" t="t" r="r" b="b"/>
            <a:pathLst>
              <a:path w="217805" h="217805">
                <a:moveTo>
                  <a:pt x="217509" y="108710"/>
                </a:moveTo>
                <a:lnTo>
                  <a:pt x="209113" y="150677"/>
                </a:lnTo>
                <a:lnTo>
                  <a:pt x="186194" y="185061"/>
                </a:lnTo>
                <a:lnTo>
                  <a:pt x="152154" y="208457"/>
                </a:lnTo>
                <a:lnTo>
                  <a:pt x="110396" y="217460"/>
                </a:lnTo>
                <a:lnTo>
                  <a:pt x="95504" y="216502"/>
                </a:lnTo>
                <a:lnTo>
                  <a:pt x="55156" y="203091"/>
                </a:lnTo>
                <a:lnTo>
                  <a:pt x="23768" y="176459"/>
                </a:lnTo>
                <a:lnTo>
                  <a:pt x="4519" y="139936"/>
                </a:lnTo>
                <a:lnTo>
                  <a:pt x="0" y="111735"/>
                </a:lnTo>
                <a:lnTo>
                  <a:pt x="938" y="96628"/>
                </a:lnTo>
                <a:lnTo>
                  <a:pt x="14173" y="55854"/>
                </a:lnTo>
                <a:lnTo>
                  <a:pt x="40493" y="24230"/>
                </a:lnTo>
                <a:lnTo>
                  <a:pt x="76632" y="4754"/>
                </a:lnTo>
                <a:lnTo>
                  <a:pt x="104565" y="0"/>
                </a:lnTo>
                <a:lnTo>
                  <a:pt x="119844" y="920"/>
                </a:lnTo>
                <a:lnTo>
                  <a:pt x="160960" y="14001"/>
                </a:lnTo>
                <a:lnTo>
                  <a:pt x="192776" y="40060"/>
                </a:lnTo>
                <a:lnTo>
                  <a:pt x="212441" y="75884"/>
                </a:lnTo>
                <a:lnTo>
                  <a:pt x="217509" y="10871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090841" y="1583270"/>
            <a:ext cx="0" cy="349250"/>
          </a:xfrm>
          <a:custGeom>
            <a:avLst/>
            <a:gdLst/>
            <a:ahLst/>
            <a:cxnLst/>
            <a:rect l="l" t="t" r="r" b="b"/>
            <a:pathLst>
              <a:path w="0" h="349250">
                <a:moveTo>
                  <a:pt x="0" y="0"/>
                </a:moveTo>
                <a:lnTo>
                  <a:pt x="0" y="348970"/>
                </a:lnTo>
              </a:path>
            </a:pathLst>
          </a:custGeom>
          <a:ln w="952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196247" y="1084732"/>
            <a:ext cx="0" cy="349250"/>
          </a:xfrm>
          <a:custGeom>
            <a:avLst/>
            <a:gdLst/>
            <a:ahLst/>
            <a:cxnLst/>
            <a:rect l="l" t="t" r="r" b="b"/>
            <a:pathLst>
              <a:path w="0" h="349250">
                <a:moveTo>
                  <a:pt x="0" y="0"/>
                </a:moveTo>
                <a:lnTo>
                  <a:pt x="0" y="348983"/>
                </a:lnTo>
              </a:path>
            </a:pathLst>
          </a:custGeom>
          <a:ln w="952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998893" y="1027620"/>
            <a:ext cx="2322195" cy="809625"/>
          </a:xfrm>
          <a:custGeom>
            <a:avLst/>
            <a:gdLst/>
            <a:ahLst/>
            <a:cxnLst/>
            <a:rect l="l" t="t" r="r" b="b"/>
            <a:pathLst>
              <a:path w="2322195" h="809625">
                <a:moveTo>
                  <a:pt x="0" y="809447"/>
                </a:moveTo>
                <a:lnTo>
                  <a:pt x="716089" y="809447"/>
                </a:lnTo>
                <a:lnTo>
                  <a:pt x="1579689" y="0"/>
                </a:lnTo>
                <a:lnTo>
                  <a:pt x="2322106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994359" y="1125524"/>
            <a:ext cx="2317115" cy="856615"/>
          </a:xfrm>
          <a:custGeom>
            <a:avLst/>
            <a:gdLst/>
            <a:ahLst/>
            <a:cxnLst/>
            <a:rect l="l" t="t" r="r" b="b"/>
            <a:pathLst>
              <a:path w="2317115" h="856614">
                <a:moveTo>
                  <a:pt x="0" y="856564"/>
                </a:moveTo>
                <a:lnTo>
                  <a:pt x="725144" y="856564"/>
                </a:lnTo>
                <a:lnTo>
                  <a:pt x="1581721" y="0"/>
                </a:lnTo>
                <a:lnTo>
                  <a:pt x="2316594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/>
          <p:nvPr/>
        </p:nvSpPr>
        <p:spPr>
          <a:xfrm>
            <a:off x="1044257" y="1415725"/>
            <a:ext cx="9334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2810929" y="1610474"/>
            <a:ext cx="770890" cy="707390"/>
          </a:xfrm>
          <a:custGeom>
            <a:avLst/>
            <a:gdLst/>
            <a:ahLst/>
            <a:cxnLst/>
            <a:rect l="l" t="t" r="r" b="b"/>
            <a:pathLst>
              <a:path w="770889" h="707389">
                <a:moveTo>
                  <a:pt x="770648" y="635000"/>
                </a:moveTo>
                <a:lnTo>
                  <a:pt x="758395" y="673542"/>
                </a:lnTo>
                <a:lnTo>
                  <a:pt x="726544" y="699617"/>
                </a:lnTo>
                <a:lnTo>
                  <a:pt x="79006" y="706996"/>
                </a:lnTo>
                <a:lnTo>
                  <a:pt x="63844" y="705673"/>
                </a:lnTo>
                <a:lnTo>
                  <a:pt x="25296" y="687811"/>
                </a:lnTo>
                <a:lnTo>
                  <a:pt x="2875" y="654324"/>
                </a:lnTo>
                <a:lnTo>
                  <a:pt x="0" y="71996"/>
                </a:lnTo>
                <a:lnTo>
                  <a:pt x="1451" y="58179"/>
                </a:lnTo>
                <a:lnTo>
                  <a:pt x="21052" y="23052"/>
                </a:lnTo>
                <a:lnTo>
                  <a:pt x="57800" y="2620"/>
                </a:lnTo>
                <a:lnTo>
                  <a:pt x="691667" y="0"/>
                </a:lnTo>
                <a:lnTo>
                  <a:pt x="706823" y="1323"/>
                </a:lnTo>
                <a:lnTo>
                  <a:pt x="745362" y="19190"/>
                </a:lnTo>
                <a:lnTo>
                  <a:pt x="767778" y="52688"/>
                </a:lnTo>
                <a:lnTo>
                  <a:pt x="770648" y="63500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742099" y="784756"/>
            <a:ext cx="693420" cy="472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5.0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Symbol"/>
                <a:cs typeface="Symbol"/>
              </a:rPr>
              <a:t></a:t>
            </a:r>
            <a:r>
              <a:rPr dirty="0" sz="800" spc="-8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 </a:t>
            </a:r>
            <a:r>
              <a:rPr dirty="0" sz="800" spc="-2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 spc="-35">
                <a:solidFill>
                  <a:srgbClr val="231F20"/>
                </a:solidFill>
                <a:latin typeface="Arial"/>
                <a:cs typeface="Arial"/>
              </a:rPr>
              <a:t>Pa</a:t>
            </a:r>
            <a:endParaRPr sz="800">
              <a:latin typeface="Arial"/>
              <a:cs typeface="Arial"/>
            </a:endParaRPr>
          </a:p>
          <a:p>
            <a:pPr algn="ctr" marL="81915" marR="70485">
              <a:lnSpc>
                <a:spcPct val="1412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m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      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.0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baseline="27777" sz="900">
                <a:solidFill>
                  <a:srgbClr val="231F20"/>
                </a:solidFill>
                <a:latin typeface="Arial"/>
                <a:cs typeface="Arial"/>
              </a:rPr>
              <a:t>–</a:t>
            </a:r>
            <a:r>
              <a:rPr dirty="0" baseline="27777" sz="90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baseline="27777" sz="9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240167" y="768249"/>
            <a:ext cx="6794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00">
                <a:solidFill>
                  <a:srgbClr val="231F20"/>
                </a:solidFill>
                <a:latin typeface="Arial"/>
                <a:cs typeface="Arial"/>
              </a:rPr>
              <a:t>5</a:t>
            </a:r>
            <a:endParaRPr sz="6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819311" y="1720000"/>
            <a:ext cx="749935" cy="4889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73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Symbol"/>
                <a:cs typeface="Symbol"/>
              </a:rPr>
              <a:t></a:t>
            </a:r>
            <a:r>
              <a:rPr dirty="0" sz="800" spc="-8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dirty="0" sz="800" spc="-5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baseline="27777" sz="90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dirty="0" baseline="27777" sz="900" spc="-1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 spc="-35">
                <a:solidFill>
                  <a:srgbClr val="231F20"/>
                </a:solidFill>
                <a:latin typeface="Arial"/>
                <a:cs typeface="Arial"/>
              </a:rPr>
              <a:t>Pa</a:t>
            </a:r>
            <a:endParaRPr sz="800">
              <a:latin typeface="Arial"/>
              <a:cs typeface="Arial"/>
            </a:endParaRPr>
          </a:p>
          <a:p>
            <a:pPr algn="ctr" marL="110489" marR="98425">
              <a:lnSpc>
                <a:spcPct val="1412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.0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m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   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.0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baseline="27777" sz="900">
                <a:solidFill>
                  <a:srgbClr val="231F20"/>
                </a:solidFill>
                <a:latin typeface="Arial"/>
                <a:cs typeface="Arial"/>
              </a:rPr>
              <a:t>–</a:t>
            </a:r>
            <a:r>
              <a:rPr dirty="0" baseline="27777" sz="90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baseline="27777" sz="9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3087512" y="1393762"/>
            <a:ext cx="217804" cy="217804"/>
          </a:xfrm>
          <a:custGeom>
            <a:avLst/>
            <a:gdLst/>
            <a:ahLst/>
            <a:cxnLst/>
            <a:rect l="l" t="t" r="r" b="b"/>
            <a:pathLst>
              <a:path w="217804" h="217805">
                <a:moveTo>
                  <a:pt x="104586" y="0"/>
                </a:moveTo>
                <a:lnTo>
                  <a:pt x="63707" y="9707"/>
                </a:lnTo>
                <a:lnTo>
                  <a:pt x="30472" y="33559"/>
                </a:lnTo>
                <a:lnTo>
                  <a:pt x="8147" y="68560"/>
                </a:lnTo>
                <a:lnTo>
                  <a:pt x="0" y="111712"/>
                </a:lnTo>
                <a:lnTo>
                  <a:pt x="1350" y="126118"/>
                </a:lnTo>
                <a:lnTo>
                  <a:pt x="15847" y="165201"/>
                </a:lnTo>
                <a:lnTo>
                  <a:pt x="43542" y="195497"/>
                </a:lnTo>
                <a:lnTo>
                  <a:pt x="81257" y="213682"/>
                </a:lnTo>
                <a:lnTo>
                  <a:pt x="110398" y="217435"/>
                </a:lnTo>
                <a:lnTo>
                  <a:pt x="124963" y="216245"/>
                </a:lnTo>
                <a:lnTo>
                  <a:pt x="164525" y="202071"/>
                </a:lnTo>
                <a:lnTo>
                  <a:pt x="195236" y="174636"/>
                </a:lnTo>
                <a:lnTo>
                  <a:pt x="213693" y="137344"/>
                </a:lnTo>
                <a:lnTo>
                  <a:pt x="217509" y="108685"/>
                </a:lnTo>
                <a:lnTo>
                  <a:pt x="217393" y="103614"/>
                </a:lnTo>
                <a:lnTo>
                  <a:pt x="207423" y="63064"/>
                </a:lnTo>
                <a:lnTo>
                  <a:pt x="183396" y="30135"/>
                </a:lnTo>
                <a:lnTo>
                  <a:pt x="148165" y="8041"/>
                </a:lnTo>
                <a:lnTo>
                  <a:pt x="1045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087512" y="1393762"/>
            <a:ext cx="217804" cy="217804"/>
          </a:xfrm>
          <a:custGeom>
            <a:avLst/>
            <a:gdLst/>
            <a:ahLst/>
            <a:cxnLst/>
            <a:rect l="l" t="t" r="r" b="b"/>
            <a:pathLst>
              <a:path w="217804" h="217805">
                <a:moveTo>
                  <a:pt x="217509" y="108685"/>
                </a:moveTo>
                <a:lnTo>
                  <a:pt x="209113" y="150660"/>
                </a:lnTo>
                <a:lnTo>
                  <a:pt x="186192" y="185045"/>
                </a:lnTo>
                <a:lnTo>
                  <a:pt x="152153" y="208437"/>
                </a:lnTo>
                <a:lnTo>
                  <a:pt x="110398" y="217435"/>
                </a:lnTo>
                <a:lnTo>
                  <a:pt x="95506" y="216478"/>
                </a:lnTo>
                <a:lnTo>
                  <a:pt x="55157" y="203069"/>
                </a:lnTo>
                <a:lnTo>
                  <a:pt x="23769" y="176440"/>
                </a:lnTo>
                <a:lnTo>
                  <a:pt x="4519" y="139916"/>
                </a:lnTo>
                <a:lnTo>
                  <a:pt x="0" y="111712"/>
                </a:lnTo>
                <a:lnTo>
                  <a:pt x="938" y="96607"/>
                </a:lnTo>
                <a:lnTo>
                  <a:pt x="14174" y="55839"/>
                </a:lnTo>
                <a:lnTo>
                  <a:pt x="40499" y="24222"/>
                </a:lnTo>
                <a:lnTo>
                  <a:pt x="76645" y="4751"/>
                </a:lnTo>
                <a:lnTo>
                  <a:pt x="104586" y="0"/>
                </a:lnTo>
                <a:lnTo>
                  <a:pt x="119863" y="920"/>
                </a:lnTo>
                <a:lnTo>
                  <a:pt x="160977" y="14003"/>
                </a:lnTo>
                <a:lnTo>
                  <a:pt x="192791" y="40066"/>
                </a:lnTo>
                <a:lnTo>
                  <a:pt x="212449" y="75893"/>
                </a:lnTo>
                <a:lnTo>
                  <a:pt x="217509" y="108685"/>
                </a:lnTo>
                <a:close/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 txBox="1"/>
          <p:nvPr/>
        </p:nvSpPr>
        <p:spPr>
          <a:xfrm>
            <a:off x="3149663" y="1447450"/>
            <a:ext cx="9334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B</a:t>
            </a:r>
            <a:endParaRPr sz="8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95782" y="2457122"/>
            <a:ext cx="2910840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-635">
              <a:lnSpc>
                <a:spcPct val="103899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45">
                <a:latin typeface="Arial"/>
                <a:cs typeface="Arial"/>
              </a:rPr>
              <a:t>  </a:t>
            </a:r>
            <a:r>
              <a:rPr dirty="0" sz="800" spc="-100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1</a:t>
            </a:r>
            <a:r>
              <a:rPr dirty="0" sz="800">
                <a:latin typeface="Arial"/>
                <a:cs typeface="Arial"/>
              </a:rPr>
              <a:t>   </a:t>
            </a:r>
            <a:r>
              <a:rPr dirty="0" sz="800" spc="-10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Conservation</a:t>
            </a:r>
            <a:r>
              <a:rPr dirty="0" sz="800">
                <a:latin typeface="Arial"/>
                <a:cs typeface="Arial"/>
              </a:rPr>
              <a:t>  </a:t>
            </a:r>
            <a:r>
              <a:rPr dirty="0" sz="800" spc="-11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>
                <a:latin typeface="Arial"/>
                <a:cs typeface="Arial"/>
              </a:rPr>
              <a:t>  </a:t>
            </a:r>
            <a:r>
              <a:rPr dirty="0" sz="800" spc="-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mechanic</a:t>
            </a:r>
            <a:r>
              <a:rPr dirty="0" sz="800" spc="-20">
                <a:latin typeface="Arial"/>
                <a:cs typeface="Arial"/>
              </a:rPr>
              <a:t>a</a:t>
            </a:r>
            <a:r>
              <a:rPr dirty="0" sz="800" spc="-5">
                <a:latin typeface="Arial"/>
                <a:cs typeface="Arial"/>
              </a:rPr>
              <a:t>l</a:t>
            </a:r>
            <a:r>
              <a:rPr dirty="0" sz="800">
                <a:latin typeface="Arial"/>
                <a:cs typeface="Arial"/>
              </a:rPr>
              <a:t>  </a:t>
            </a:r>
            <a:r>
              <a:rPr dirty="0" sz="800" spc="-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energy</a:t>
            </a:r>
            <a:r>
              <a:rPr dirty="0" sz="800">
                <a:latin typeface="Arial"/>
                <a:cs typeface="Arial"/>
              </a:rPr>
              <a:t>  </a:t>
            </a:r>
            <a:r>
              <a:rPr dirty="0" sz="800" spc="-10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in</a:t>
            </a:r>
            <a:r>
              <a:rPr dirty="0" sz="800">
                <a:latin typeface="Arial"/>
                <a:cs typeface="Arial"/>
              </a:rPr>
              <a:t>  </a:t>
            </a:r>
            <a:r>
              <a:rPr dirty="0" sz="800" spc="-1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an</a:t>
            </a:r>
            <a:r>
              <a:rPr dirty="0" sz="800">
                <a:latin typeface="Arial"/>
                <a:cs typeface="Arial"/>
              </a:rPr>
              <a:t>  </a:t>
            </a:r>
            <a:r>
              <a:rPr dirty="0" sz="800" spc="-10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ideal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system.</a:t>
            </a:r>
            <a:endParaRPr sz="800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/>
          <p:nvPr/>
        </p:nvSpPr>
        <p:spPr>
          <a:xfrm>
            <a:off x="695782" y="313916"/>
            <a:ext cx="3990340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0">
                <a:latin typeface="Arial"/>
                <a:cs typeface="Arial"/>
              </a:rPr>
              <a:t>1082</a:t>
            </a:r>
            <a:r>
              <a:rPr dirty="0" sz="900" spc="-10">
                <a:latin typeface="Arial"/>
                <a:cs typeface="Arial"/>
              </a:rPr>
              <a:t>   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15">
                <a:latin typeface="Arial"/>
                <a:cs typeface="Arial"/>
              </a:rPr>
              <a:t>FLOW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20">
                <a:latin typeface="Arial"/>
                <a:cs typeface="Arial"/>
              </a:rPr>
              <a:t>EQUIPMENT</a:t>
            </a:r>
            <a:r>
              <a:rPr dirty="0" sz="900" spc="-5">
                <a:latin typeface="Arial"/>
                <a:cs typeface="Arial"/>
              </a:rPr>
              <a:t>/</a:t>
            </a:r>
            <a:r>
              <a:rPr dirty="0" sz="900" spc="55">
                <a:latin typeface="Arial"/>
                <a:cs typeface="Arial"/>
              </a:rPr>
              <a:t>Principles</a:t>
            </a:r>
            <a:r>
              <a:rPr dirty="0" sz="900" spc="55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Pump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and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Piping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Calculations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553" y="4226920"/>
            <a:ext cx="2910205" cy="1974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molecules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80">
                <a:latin typeface="PMingLiU"/>
                <a:cs typeface="PMingLiU"/>
              </a:rPr>
              <a:t>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</a:t>
            </a:r>
            <a:r>
              <a:rPr dirty="0" sz="1000" spc="10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lent.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-3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Figur</a:t>
            </a:r>
            <a:r>
              <a:rPr dirty="0" sz="1000" spc="-35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e</a:t>
            </a:r>
            <a:r>
              <a:rPr dirty="0" sz="100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 </a:t>
            </a:r>
            <a:r>
              <a:rPr dirty="0" sz="1000" spc="-45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2</a:t>
            </a:r>
            <a:r>
              <a:rPr dirty="0" sz="100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dirty="0" sz="1000" spc="-5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dirty="0" sz="1000" spc="45">
                <a:latin typeface="PMingLiU"/>
                <a:cs typeface="PMingLiU"/>
              </a:rPr>
              <a:t>sh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100">
                <a:latin typeface="PMingLiU"/>
                <a:cs typeface="PMingLiU"/>
              </a:rPr>
              <a:t>w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ho</a:t>
            </a:r>
            <a:r>
              <a:rPr dirty="0" sz="1000" spc="100">
                <a:latin typeface="PMingLiU"/>
                <a:cs typeface="PMingLiU"/>
              </a:rPr>
              <a:t>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singl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dro</a:t>
            </a:r>
            <a:r>
              <a:rPr dirty="0" sz="1000" spc="80">
                <a:latin typeface="PMingLiU"/>
                <a:cs typeface="PMingLiU"/>
              </a:rPr>
              <a:t>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</a:t>
            </a:r>
            <a:r>
              <a:rPr dirty="0" sz="1000" spc="15">
                <a:latin typeface="PMingLiU"/>
                <a:cs typeface="PMingLiU"/>
              </a:rPr>
              <a:t>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dy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solution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might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move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along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</a:t>
            </a:r>
            <a:r>
              <a:rPr dirty="0" sz="1000" spc="95">
                <a:latin typeface="PMingLiU"/>
                <a:cs typeface="PMingLiU"/>
              </a:rPr>
              <a:t>b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185">
                <a:latin typeface="PMingLiU"/>
                <a:cs typeface="PMingLiU"/>
              </a:rPr>
              <a:t>-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drops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move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along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differe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ths,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turbule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patt</a:t>
            </a:r>
            <a:r>
              <a:rPr dirty="0" sz="1000" spc="80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rns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unstab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(tim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-depend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nt).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600"/>
              </a:lnSpc>
            </a:pPr>
            <a:r>
              <a:rPr dirty="0" sz="1000" spc="-3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Figur</a:t>
            </a:r>
            <a:r>
              <a:rPr dirty="0" sz="1000" spc="-35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e</a:t>
            </a:r>
            <a:r>
              <a:rPr dirty="0" sz="1000" spc="55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3</a:t>
            </a:r>
            <a:r>
              <a:rPr dirty="0" sz="1000" spc="5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 </a:t>
            </a:r>
            <a:r>
              <a:rPr dirty="0" sz="1000" spc="50">
                <a:latin typeface="PMingLiU"/>
                <a:cs typeface="PMingLiU"/>
              </a:rPr>
              <a:t>help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o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visu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20">
                <a:latin typeface="PMingLiU"/>
                <a:cs typeface="PMingLiU"/>
              </a:rPr>
              <a:t>liz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tw</a:t>
            </a:r>
            <a:r>
              <a:rPr dirty="0" sz="1000" spc="80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layer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</a:t>
            </a:r>
            <a:r>
              <a:rPr dirty="0" sz="1000" spc="15">
                <a:latin typeface="PMingLiU"/>
                <a:cs typeface="PMingLiU"/>
              </a:rPr>
              <a:t>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molecu</a:t>
            </a:r>
            <a:r>
              <a:rPr dirty="0" sz="1000" spc="25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moving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adja</a:t>
            </a:r>
            <a:r>
              <a:rPr dirty="0" sz="1000" spc="65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each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other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vel-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ocities.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Newton</a:t>
            </a:r>
            <a:r>
              <a:rPr dirty="0" sz="1000" spc="40">
                <a:latin typeface="PMingLiU"/>
                <a:cs typeface="PMingLiU"/>
              </a:rPr>
              <a:t>'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law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states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shear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stress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force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unit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cross-s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ctional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area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exer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tangen-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tially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lay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rs,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respo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30">
                <a:latin typeface="PMingLiU"/>
                <a:cs typeface="PMingLiU"/>
              </a:rPr>
              <a:t>sible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ve-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locity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differe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ce)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uld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proport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onal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shear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variati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unit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length),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prop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50">
                <a:latin typeface="PMingLiU"/>
                <a:cs typeface="PMingLiU"/>
              </a:rPr>
              <a:t>rtionality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viscos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ty.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Hen</a:t>
            </a:r>
            <a:r>
              <a:rPr dirty="0" sz="1000" spc="65">
                <a:latin typeface="PMingLiU"/>
                <a:cs typeface="PMingLiU"/>
              </a:rPr>
              <a:t>c</a:t>
            </a:r>
            <a:r>
              <a:rPr dirty="0" sz="1000" spc="20">
                <a:latin typeface="PMingLiU"/>
                <a:cs typeface="PMingLiU"/>
              </a:rPr>
              <a:t>e: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64029" y="6316362"/>
            <a:ext cx="495300" cy="325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R="5080">
              <a:lnSpc>
                <a:spcPts val="940"/>
              </a:lnSpc>
            </a:pPr>
            <a:r>
              <a:rPr dirty="0" sz="1000" spc="80" u="sng">
                <a:latin typeface="PMingLiU"/>
                <a:cs typeface="PMingLiU"/>
              </a:rPr>
              <a:t>d</a:t>
            </a:r>
            <a:r>
              <a:rPr dirty="0" sz="1000" spc="-5" i="1" u="sng">
                <a:latin typeface="Book Antiqua"/>
                <a:cs typeface="Book Antiqua"/>
              </a:rPr>
              <a:t>v</a:t>
            </a:r>
            <a:endParaRPr sz="1000">
              <a:latin typeface="Book Antiqua"/>
              <a:cs typeface="Book Antiqua"/>
            </a:endParaRPr>
          </a:p>
          <a:p>
            <a:pPr algn="r" marR="5080">
              <a:lnSpc>
                <a:spcPts val="940"/>
              </a:lnSpc>
            </a:pPr>
            <a:r>
              <a:rPr dirty="0" sz="1000" spc="-155">
                <a:latin typeface="Tahoma"/>
                <a:cs typeface="Tahoma"/>
              </a:rPr>
              <a:t>(}</a:t>
            </a:r>
            <a:r>
              <a:rPr dirty="0" sz="1000" spc="-35">
                <a:latin typeface="Tahoma"/>
                <a:cs typeface="Tahom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20">
                <a:latin typeface="Tahoma"/>
                <a:cs typeface="Tahoma"/>
              </a:rPr>
              <a:t>µ</a:t>
            </a:r>
            <a:r>
              <a:rPr dirty="0" sz="1000" spc="-145">
                <a:latin typeface="Tahoma"/>
                <a:cs typeface="Tahoma"/>
              </a:rPr>
              <a:t> </a:t>
            </a:r>
            <a:r>
              <a:rPr dirty="0" baseline="-38888" sz="1500" spc="120">
                <a:latin typeface="PMingLiU"/>
                <a:cs typeface="PMingLiU"/>
              </a:rPr>
              <a:t>d</a:t>
            </a:r>
            <a:r>
              <a:rPr dirty="0" baseline="-38888" sz="1500" spc="-7" i="1">
                <a:latin typeface="Book Antiqua"/>
                <a:cs typeface="Book Antiqua"/>
              </a:rPr>
              <a:t>y</a:t>
            </a:r>
            <a:endParaRPr baseline="-38888" sz="15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02919" y="6402023"/>
            <a:ext cx="16446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6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6710" y="6744793"/>
            <a:ext cx="2910840" cy="1822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-635">
              <a:lnSpc>
                <a:spcPct val="100000"/>
              </a:lnSpc>
            </a:pP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-155">
                <a:latin typeface="Tahoma"/>
                <a:cs typeface="Tahoma"/>
              </a:rPr>
              <a:t>(}</a:t>
            </a:r>
            <a:r>
              <a:rPr dirty="0" sz="1000" spc="-5">
                <a:latin typeface="Tahoma"/>
                <a:cs typeface="Tahom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shear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stress,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20">
                <a:latin typeface="Tahoma"/>
                <a:cs typeface="Tahoma"/>
              </a:rPr>
              <a:t>µ</a:t>
            </a:r>
            <a:r>
              <a:rPr dirty="0" sz="1000">
                <a:latin typeface="Tahoma"/>
                <a:cs typeface="Tahoma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visc</a:t>
            </a:r>
            <a:r>
              <a:rPr dirty="0" sz="1000" spc="45">
                <a:latin typeface="PMingLiU"/>
                <a:cs typeface="PMingLiU"/>
              </a:rPr>
              <a:t>o</a:t>
            </a:r>
            <a:r>
              <a:rPr dirty="0" sz="1000" spc="35">
                <a:latin typeface="PMingLiU"/>
                <a:cs typeface="PMingLiU"/>
              </a:rPr>
              <a:t>sity,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5" i="1">
                <a:latin typeface="Book Antiqua"/>
                <a:cs typeface="Book Antiqua"/>
              </a:rPr>
              <a:t>v</a:t>
            </a:r>
            <a:r>
              <a:rPr dirty="0" sz="1000" spc="45">
                <a:latin typeface="PMingLiU"/>
                <a:cs typeface="PMingLiU"/>
              </a:rPr>
              <a:t>/d</a:t>
            </a:r>
            <a:r>
              <a:rPr dirty="0" sz="1000" spc="-5" i="1">
                <a:latin typeface="Book Antiqua"/>
                <a:cs typeface="Book Antiqua"/>
              </a:rPr>
              <a:t>y</a:t>
            </a:r>
            <a:r>
              <a:rPr dirty="0" sz="1000" spc="60" i="1">
                <a:latin typeface="Book Antiqua"/>
                <a:cs typeface="Book Antiqua"/>
              </a:rPr>
              <a:t> </a:t>
            </a:r>
            <a:r>
              <a:rPr dirty="0" sz="1000" spc="55">
                <a:latin typeface="PMingLiU"/>
                <a:cs typeface="PMingLiU"/>
              </a:rPr>
              <a:t>the </a:t>
            </a:r>
            <a:r>
              <a:rPr dirty="0" sz="1000" spc="55">
                <a:latin typeface="PMingLiU"/>
                <a:cs typeface="PMingLiU"/>
              </a:rPr>
              <a:t>shear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rate,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v</a:t>
            </a:r>
            <a:r>
              <a:rPr dirty="0" sz="1000" spc="75" i="1">
                <a:latin typeface="Book Antiqua"/>
                <a:cs typeface="Book Antiqua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ity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y</a:t>
            </a:r>
            <a:r>
              <a:rPr dirty="0" sz="1000" spc="85" i="1">
                <a:latin typeface="Book Antiqua"/>
                <a:cs typeface="Book Antiqua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heigh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ts val="1200"/>
              </a:lnSpc>
              <a:spcBef>
                <a:spcPts val="35"/>
              </a:spcBef>
            </a:pPr>
            <a:r>
              <a:rPr dirty="0" sz="1000" spc="70">
                <a:latin typeface="PMingLiU"/>
                <a:cs typeface="PMingLiU"/>
              </a:rPr>
              <a:t>Howeve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fluids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obey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law,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those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do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termed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non</a:t>
            </a:r>
            <a:r>
              <a:rPr dirty="0" sz="1000" spc="50">
                <a:latin typeface="PMingLiU"/>
                <a:cs typeface="PMingLiU"/>
              </a:rPr>
              <a:t>-</a:t>
            </a:r>
            <a:r>
              <a:rPr dirty="0" sz="1000" spc="75">
                <a:latin typeface="PMingLiU"/>
                <a:cs typeface="PMingLiU"/>
              </a:rPr>
              <a:t>Newtoni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n.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Wat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Newton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while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visco</a:t>
            </a:r>
            <a:r>
              <a:rPr dirty="0" sz="1000" spc="50">
                <a:latin typeface="PMingLiU"/>
                <a:cs typeface="PMingLiU"/>
              </a:rPr>
              <a:t>u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li-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quids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non-New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onian.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ts val="1200"/>
              </a:lnSpc>
            </a:pP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makes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sense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think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losses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viscous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shear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ipation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laminar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flow,</a:t>
            </a:r>
            <a:endParaRPr sz="1000">
              <a:latin typeface="PMingLiU"/>
              <a:cs typeface="PMingLiU"/>
            </a:endParaRPr>
          </a:p>
          <a:p>
            <a:pPr marL="12700" marR="5080">
              <a:lnSpc>
                <a:spcPts val="1190"/>
              </a:lnSpc>
              <a:spcBef>
                <a:spcPts val="5"/>
              </a:spcBef>
            </a:pP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colli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ions,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should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proporti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nal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viscos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ver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fied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em-</a:t>
            </a:r>
            <a:endParaRPr sz="1000">
              <a:latin typeface="PMingLiU"/>
              <a:cs typeface="PMingLiU"/>
            </a:endParaRPr>
          </a:p>
          <a:p>
            <a:pPr marL="12700" marR="6350">
              <a:lnSpc>
                <a:spcPts val="1200"/>
              </a:lnSpc>
            </a:pPr>
            <a:r>
              <a:rPr dirty="0" sz="1000" spc="40">
                <a:latin typeface="PMingLiU"/>
                <a:cs typeface="PMingLiU"/>
              </a:rPr>
              <a:t>pirically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later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der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ved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theor</a:t>
            </a:r>
            <a:r>
              <a:rPr dirty="0" sz="1000" spc="70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tically.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so-called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Hage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60">
                <a:latin typeface="PMingLiU"/>
                <a:cs typeface="PMingLiU"/>
              </a:rPr>
              <a:t>-Poise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20">
                <a:latin typeface="PMingLiU"/>
                <a:cs typeface="PMingLiU"/>
              </a:rPr>
              <a:t>ille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written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95901" y="8764348"/>
            <a:ext cx="831850" cy="241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561975" algn="l"/>
              </a:tabLst>
            </a:pPr>
            <a:r>
              <a:rPr dirty="0" sz="1000" spc="-10" i="1">
                <a:latin typeface="Book Antiqua"/>
                <a:cs typeface="Book Antiqua"/>
              </a:rPr>
              <a:t>F</a:t>
            </a:r>
            <a:r>
              <a:rPr dirty="0" sz="1000" spc="45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baseline="-38888" sz="1500" spc="-67">
                <a:latin typeface="Tahoma"/>
                <a:cs typeface="Tahoma"/>
              </a:rPr>
              <a:t>p</a:t>
            </a:r>
            <a:r>
              <a:rPr dirty="0" baseline="-38888" sz="1500">
                <a:latin typeface="Tahoma"/>
                <a:cs typeface="Tahoma"/>
              </a:rPr>
              <a:t>	</a:t>
            </a:r>
            <a:r>
              <a:rPr dirty="0" baseline="-38888" sz="1500" spc="75" i="1">
                <a:latin typeface="Book Antiqua"/>
                <a:cs typeface="Book Antiqua"/>
              </a:rPr>
              <a:t>D</a:t>
            </a:r>
            <a:r>
              <a:rPr dirty="0" baseline="-31746" sz="1050" spc="82">
                <a:latin typeface="PMingLiU"/>
                <a:cs typeface="PMingLiU"/>
              </a:rPr>
              <a:t>2</a:t>
            </a:r>
            <a:r>
              <a:rPr dirty="0" baseline="-31746" sz="1050" spc="44">
                <a:latin typeface="PMingLiU"/>
                <a:cs typeface="PMingLiU"/>
              </a:rPr>
              <a:t> </a:t>
            </a:r>
            <a:r>
              <a:rPr dirty="0" sz="1000" spc="20">
                <a:latin typeface="Tahoma"/>
                <a:cs typeface="Tahoma"/>
              </a:rPr>
              <a:t>µ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36254" y="8673630"/>
            <a:ext cx="495300" cy="197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80" u="sng">
                <a:latin typeface="PMingLiU"/>
                <a:cs typeface="PMingLiU"/>
              </a:rPr>
              <a:t>32</a:t>
            </a:r>
            <a:r>
              <a:rPr dirty="0" sz="1000" spc="-30" u="sng">
                <a:latin typeface="Times New Roman"/>
                <a:cs typeface="Times New Roman"/>
              </a:rPr>
              <a:t> </a:t>
            </a:r>
            <a:r>
              <a:rPr dirty="0" sz="1000" spc="-65" u="sng">
                <a:latin typeface="Arial"/>
                <a:cs typeface="Arial"/>
              </a:rPr>
              <a:t>·</a:t>
            </a:r>
            <a:r>
              <a:rPr dirty="0" sz="1000" spc="-60" u="sng">
                <a:latin typeface="Arial"/>
                <a:cs typeface="Arial"/>
              </a:rPr>
              <a:t> </a:t>
            </a:r>
            <a:r>
              <a:rPr dirty="0" sz="1000" spc="105" i="1" u="sng">
                <a:latin typeface="Book Antiqua"/>
                <a:cs typeface="Book Antiqua"/>
              </a:rPr>
              <a:t>L</a:t>
            </a:r>
            <a:r>
              <a:rPr dirty="0" sz="1000" spc="-35" u="sng">
                <a:latin typeface="Times New Roman"/>
                <a:cs typeface="Times New Roman"/>
              </a:rPr>
              <a:t> </a:t>
            </a:r>
            <a:r>
              <a:rPr dirty="0" sz="1000" spc="-65" u="sng">
                <a:latin typeface="Arial"/>
                <a:cs typeface="Arial"/>
              </a:rPr>
              <a:t>·</a:t>
            </a:r>
            <a:r>
              <a:rPr dirty="0" sz="1000" spc="-60" u="sng">
                <a:latin typeface="Arial"/>
                <a:cs typeface="Arial"/>
              </a:rPr>
              <a:t> </a:t>
            </a:r>
            <a:r>
              <a:rPr dirty="0" sz="1000" spc="-5" i="1" u="sng">
                <a:latin typeface="Book Antiqua"/>
                <a:cs typeface="Book Antiqua"/>
              </a:rPr>
              <a:t>v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29254" y="8850343"/>
            <a:ext cx="213360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74295" indent="-61594">
              <a:lnSpc>
                <a:spcPct val="100000"/>
              </a:lnSpc>
              <a:buFont typeface="Arial"/>
              <a:buChar char="·"/>
              <a:tabLst>
                <a:tab pos="74930" algn="l"/>
              </a:tabLst>
            </a:pP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02973" y="8763639"/>
            <a:ext cx="16446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7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93107" y="2613897"/>
            <a:ext cx="2911475" cy="16713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715">
              <a:lnSpc>
                <a:spcPct val="100000"/>
              </a:lnSpc>
            </a:pP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105" i="1">
                <a:latin typeface="Book Antiqua"/>
                <a:cs typeface="Book Antiqua"/>
              </a:rPr>
              <a:t>L</a:t>
            </a:r>
            <a:r>
              <a:rPr dirty="0" sz="1000" spc="75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leng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pipe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(distan</a:t>
            </a:r>
            <a:r>
              <a:rPr dirty="0" sz="1000" spc="60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A</a:t>
            </a:r>
            <a:r>
              <a:rPr dirty="0" sz="1000" spc="70" i="1">
                <a:latin typeface="Book Antiqua"/>
                <a:cs typeface="Book Antiqua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B</a:t>
            </a:r>
            <a:r>
              <a:rPr dirty="0" sz="1000" spc="15">
                <a:latin typeface="PMingLiU"/>
                <a:cs typeface="PMingLiU"/>
              </a:rPr>
              <a:t>)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v</a:t>
            </a:r>
            <a:r>
              <a:rPr dirty="0" sz="1000" spc="55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average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veloci</a:t>
            </a:r>
            <a:r>
              <a:rPr dirty="0" sz="1000" spc="35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(it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should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no</a:t>
            </a:r>
            <a:r>
              <a:rPr dirty="0" sz="1000" spc="55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velocity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specific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layer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varies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distance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wa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l),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giv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si</a:t>
            </a:r>
            <a:r>
              <a:rPr dirty="0" sz="1000" spc="75">
                <a:latin typeface="PMingLiU"/>
                <a:cs typeface="PMingLiU"/>
              </a:rPr>
              <a:t>m</a:t>
            </a:r>
            <a:r>
              <a:rPr dirty="0" sz="1000" spc="40">
                <a:latin typeface="PMingLiU"/>
                <a:cs typeface="PMingLiU"/>
              </a:rPr>
              <a:t>ply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dividing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cross-s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ctional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area.</a:t>
            </a:r>
            <a:endParaRPr sz="1000">
              <a:latin typeface="PMingLiU"/>
              <a:cs typeface="PMingLiU"/>
            </a:endParaRPr>
          </a:p>
          <a:p>
            <a:pPr algn="just" marL="12700" marR="5715" indent="126364">
              <a:lnSpc>
                <a:spcPct val="99600"/>
              </a:lnSpc>
            </a:pPr>
            <a:r>
              <a:rPr dirty="0" sz="1000" spc="114">
                <a:latin typeface="PMingLiU"/>
                <a:cs typeface="PMingLiU"/>
              </a:rPr>
              <a:t>On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other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hand,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fully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</a:t>
            </a:r>
            <a:r>
              <a:rPr dirty="0" sz="1000" spc="10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lent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flow,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collisions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</a:t>
            </a:r>
            <a:r>
              <a:rPr dirty="0" sz="1000" spc="110">
                <a:latin typeface="PMingLiU"/>
                <a:cs typeface="PMingLiU"/>
              </a:rPr>
              <a:t>w</a:t>
            </a:r>
            <a:r>
              <a:rPr dirty="0" sz="1000" spc="45">
                <a:latin typeface="PMingLiU"/>
                <a:cs typeface="PMingLiU"/>
              </a:rPr>
              <a:t>een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molecu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causi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much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effect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vis</a:t>
            </a:r>
            <a:r>
              <a:rPr dirty="0" sz="1000" spc="30">
                <a:latin typeface="PMingLiU"/>
                <a:cs typeface="PMingLiU"/>
              </a:rPr>
              <a:t>c</a:t>
            </a:r>
            <a:r>
              <a:rPr dirty="0" sz="1000" spc="40">
                <a:latin typeface="PMingLiU"/>
                <a:cs typeface="PMingLiU"/>
              </a:rPr>
              <a:t>osity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ir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elevant,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losses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should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proporti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nal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kine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ic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head.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so-c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lled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Darcy-W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isba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applied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case,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sta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that: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078882" y="4552740"/>
            <a:ext cx="106045" cy="0"/>
          </a:xfrm>
          <a:custGeom>
            <a:avLst/>
            <a:gdLst/>
            <a:ahLst/>
            <a:cxnLst/>
            <a:rect l="l" t="t" r="r" b="b"/>
            <a:pathLst>
              <a:path w="106045" h="0">
                <a:moveTo>
                  <a:pt x="0" y="0"/>
                </a:moveTo>
                <a:lnTo>
                  <a:pt x="105841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205603" y="4552740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197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4745670" y="4370860"/>
            <a:ext cx="605790" cy="3422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330200">
              <a:lnSpc>
                <a:spcPct val="56799"/>
              </a:lnSpc>
            </a:pPr>
            <a:r>
              <a:rPr dirty="0" sz="1000" spc="105" i="1">
                <a:latin typeface="Book Antiqua"/>
                <a:cs typeface="Book Antiqua"/>
              </a:rPr>
              <a:t>L</a:t>
            </a:r>
            <a:r>
              <a:rPr dirty="0" sz="1000" spc="60" i="1">
                <a:latin typeface="Book Antiqua"/>
                <a:cs typeface="Book Antiqua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v</a:t>
            </a:r>
            <a:r>
              <a:rPr dirty="0" baseline="27777" sz="1050" spc="60">
                <a:latin typeface="PMingLiU"/>
                <a:cs typeface="PMingLiU"/>
              </a:rPr>
              <a:t>2 </a:t>
            </a:r>
            <a:r>
              <a:rPr dirty="0" sz="1000" spc="-10" i="1">
                <a:latin typeface="Book Antiqua"/>
                <a:cs typeface="Book Antiqua"/>
              </a:rPr>
              <a:t>F</a:t>
            </a:r>
            <a:r>
              <a:rPr dirty="0" sz="1000" spc="50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spc="45" i="1">
                <a:latin typeface="Book Antiqua"/>
                <a:cs typeface="Book Antiqua"/>
              </a:rPr>
              <a:t> </a:t>
            </a:r>
            <a:r>
              <a:rPr dirty="0" baseline="-38888" sz="1500" spc="75" i="1">
                <a:latin typeface="Book Antiqua"/>
                <a:cs typeface="Book Antiqua"/>
              </a:rPr>
              <a:t>D</a:t>
            </a:r>
            <a:r>
              <a:rPr dirty="0" baseline="-38888" sz="1500" spc="-127" i="1">
                <a:latin typeface="Book Antiqua"/>
                <a:cs typeface="Book Antiqua"/>
              </a:rPr>
              <a:t> </a:t>
            </a:r>
            <a:r>
              <a:rPr dirty="0" baseline="-38888" sz="1500" spc="120">
                <a:latin typeface="PMingLiU"/>
                <a:cs typeface="PMingLiU"/>
              </a:rPr>
              <a:t>2</a:t>
            </a:r>
            <a:r>
              <a:rPr dirty="0" baseline="-38888" sz="1500" spc="-7" i="1">
                <a:latin typeface="Book Antiqua"/>
                <a:cs typeface="Book Antiqua"/>
              </a:rPr>
              <a:t>g</a:t>
            </a:r>
            <a:endParaRPr baseline="-38888" sz="1500">
              <a:latin typeface="Book Antiqua"/>
              <a:cs typeface="Book Antiq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39139" y="4473862"/>
            <a:ext cx="16446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8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92676" y="4855477"/>
            <a:ext cx="2910840" cy="1367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-635">
              <a:lnSpc>
                <a:spcPct val="100000"/>
              </a:lnSpc>
            </a:pP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85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friction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depends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ro</a:t>
            </a:r>
            <a:r>
              <a:rPr dirty="0" sz="1000" spc="90">
                <a:latin typeface="PMingLiU"/>
                <a:cs typeface="PMingLiU"/>
              </a:rPr>
              <a:t>u</a:t>
            </a:r>
            <a:r>
              <a:rPr dirty="0" sz="1000" spc="40">
                <a:latin typeface="PMingLiU"/>
                <a:cs typeface="PMingLiU"/>
              </a:rPr>
              <a:t>ghness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pipe.</a:t>
            </a:r>
            <a:endParaRPr sz="1000">
              <a:latin typeface="PMingLiU"/>
              <a:cs typeface="PMingLiU"/>
            </a:endParaRPr>
          </a:p>
          <a:p>
            <a:pPr algn="just" marL="12700" marR="5080" indent="127000">
              <a:lnSpc>
                <a:spcPct val="99600"/>
              </a:lnSpc>
            </a:pP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found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cr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tical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</a:t>
            </a:r>
            <a:r>
              <a:rPr dirty="0" sz="1000" spc="105">
                <a:latin typeface="PMingLiU"/>
                <a:cs typeface="PMingLiU"/>
              </a:rPr>
              <a:t>m</a:t>
            </a:r>
            <a:r>
              <a:rPr dirty="0" sz="1000" spc="60">
                <a:latin typeface="PMingLiU"/>
                <a:cs typeface="PMingLiU"/>
              </a:rPr>
              <a:t>inar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ceas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[7]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longer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valid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occurs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sys</a:t>
            </a:r>
            <a:r>
              <a:rPr dirty="0" sz="1000" spc="2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ems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so-called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55">
                <a:latin typeface="PMingLiU"/>
                <a:cs typeface="PMingLiU"/>
              </a:rPr>
              <a:t>nolds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num</a:t>
            </a:r>
            <a:r>
              <a:rPr dirty="0" sz="1000" spc="75">
                <a:latin typeface="PMingLiU"/>
                <a:cs typeface="PMingLiU"/>
              </a:rPr>
              <a:t>b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reach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value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2000.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55">
                <a:latin typeface="PMingLiU"/>
                <a:cs typeface="PMingLiU"/>
              </a:rPr>
              <a:t>nolds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num</a:t>
            </a:r>
            <a:r>
              <a:rPr dirty="0" sz="1000" spc="75">
                <a:latin typeface="PMingLiU"/>
                <a:cs typeface="PMingLiU"/>
              </a:rPr>
              <a:t>b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ratio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kine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vis</a:t>
            </a:r>
            <a:r>
              <a:rPr dirty="0" sz="1000" spc="30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ous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forc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its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50">
                <a:latin typeface="PMingLiU"/>
                <a:cs typeface="PMingLiU"/>
              </a:rPr>
              <a:t>plication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based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princip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y</a:t>
            </a:r>
            <a:r>
              <a:rPr dirty="0" sz="1000" spc="60">
                <a:latin typeface="PMingLiU"/>
                <a:cs typeface="PMingLiU"/>
              </a:rPr>
              <a:t>namic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similarit</a:t>
            </a:r>
            <a:r>
              <a:rPr dirty="0" sz="1000" spc="60">
                <a:latin typeface="PMingLiU"/>
                <a:cs typeface="PMingLiU"/>
              </a:rPr>
              <a:t>y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69954" y="6392573"/>
            <a:ext cx="306070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50" i="1">
                <a:latin typeface="Book Antiqua"/>
                <a:cs typeface="Book Antiqua"/>
              </a:rPr>
              <a:t>Re</a:t>
            </a:r>
            <a:r>
              <a:rPr dirty="0" sz="1000" spc="25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86261" y="6302667"/>
            <a:ext cx="440055" cy="3321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000" spc="-254" u="sng">
                <a:latin typeface="Times New Roman"/>
                <a:cs typeface="Times New Roman"/>
              </a:rPr>
              <a:t> </a:t>
            </a:r>
            <a:r>
              <a:rPr dirty="0" sz="1000" spc="-45" u="sng">
                <a:latin typeface="Tahoma"/>
                <a:cs typeface="Tahoma"/>
              </a:rPr>
              <a:t>p</a:t>
            </a:r>
            <a:r>
              <a:rPr dirty="0" sz="1000" spc="-35" u="sng">
                <a:latin typeface="Times New Roman"/>
                <a:cs typeface="Times New Roman"/>
              </a:rPr>
              <a:t> </a:t>
            </a:r>
            <a:r>
              <a:rPr dirty="0" sz="1000" spc="-65" u="sng">
                <a:latin typeface="Arial"/>
                <a:cs typeface="Arial"/>
              </a:rPr>
              <a:t>·</a:t>
            </a:r>
            <a:r>
              <a:rPr dirty="0" sz="1000" spc="-60" u="sng">
                <a:latin typeface="Arial"/>
                <a:cs typeface="Arial"/>
              </a:rPr>
              <a:t> </a:t>
            </a:r>
            <a:r>
              <a:rPr dirty="0" sz="1000" spc="-5" i="1" u="sng">
                <a:latin typeface="Book Antiqua"/>
                <a:cs typeface="Book Antiqua"/>
              </a:rPr>
              <a:t>v</a:t>
            </a:r>
            <a:r>
              <a:rPr dirty="0" sz="1000" spc="-35" u="sng">
                <a:latin typeface="Times New Roman"/>
                <a:cs typeface="Times New Roman"/>
              </a:rPr>
              <a:t> </a:t>
            </a:r>
            <a:r>
              <a:rPr dirty="0" sz="1000" spc="-65" u="sng">
                <a:latin typeface="Arial"/>
                <a:cs typeface="Arial"/>
              </a:rPr>
              <a:t>·</a:t>
            </a:r>
            <a:r>
              <a:rPr dirty="0" sz="1000" spc="-65" u="sng">
                <a:latin typeface="Arial"/>
                <a:cs typeface="Arial"/>
              </a:rPr>
              <a:t> </a:t>
            </a:r>
            <a:r>
              <a:rPr dirty="0" sz="1000" spc="50" i="1" u="sng">
                <a:latin typeface="Book Antiqua"/>
                <a:cs typeface="Book Antiqua"/>
              </a:rPr>
              <a:t>D</a:t>
            </a:r>
            <a:endParaRPr sz="1000">
              <a:latin typeface="Book Antiqua"/>
              <a:cs typeface="Book Antiqua"/>
            </a:endParaRPr>
          </a:p>
          <a:p>
            <a:pPr algn="ctr">
              <a:lnSpc>
                <a:spcPct val="100000"/>
              </a:lnSpc>
              <a:spcBef>
                <a:spcPts val="160"/>
              </a:spcBef>
            </a:pPr>
            <a:r>
              <a:rPr dirty="0" sz="1000" spc="20">
                <a:latin typeface="Tahoma"/>
                <a:cs typeface="Tahoma"/>
              </a:rPr>
              <a:t>µ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39247" y="6391939"/>
            <a:ext cx="16446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9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92785" y="6759888"/>
            <a:ext cx="2910840" cy="22790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80">
                <a:latin typeface="PMingLiU"/>
                <a:cs typeface="PMingLiU"/>
              </a:rPr>
              <a:t>Note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eqns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[7],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[8]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[9]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clud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Darcy-W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isbach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laminar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provid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95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considered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value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varies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55">
                <a:latin typeface="PMingLiU"/>
                <a:cs typeface="PMingLiU"/>
              </a:rPr>
              <a:t>nolds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numbe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spc="-85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55">
                <a:latin typeface="PMingLiU"/>
                <a:cs typeface="PMingLiU"/>
              </a:rPr>
              <a:t>64/</a:t>
            </a:r>
            <a:r>
              <a:rPr dirty="0" sz="1000" spc="65" i="1">
                <a:latin typeface="Book Antiqua"/>
                <a:cs typeface="Book Antiqua"/>
              </a:rPr>
              <a:t>R</a:t>
            </a:r>
            <a:r>
              <a:rPr dirty="0" sz="1000" spc="40" i="1">
                <a:latin typeface="Book Antiqua"/>
                <a:cs typeface="Book Antiqua"/>
              </a:rPr>
              <a:t>e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algn="just" marL="12700" marR="5715" indent="127000">
              <a:lnSpc>
                <a:spcPct val="99600"/>
              </a:lnSpc>
            </a:pPr>
            <a:r>
              <a:rPr dirty="0" sz="1000" spc="100">
                <a:latin typeface="PMingLiU"/>
                <a:cs typeface="PMingLiU"/>
              </a:rPr>
              <a:t>Ho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40">
                <a:latin typeface="PMingLiU"/>
                <a:cs typeface="PMingLiU"/>
              </a:rPr>
              <a:t>ever,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once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</a:t>
            </a:r>
            <a:r>
              <a:rPr dirty="0" sz="1000" spc="105">
                <a:latin typeface="PMingLiU"/>
                <a:cs typeface="PMingLiU"/>
              </a:rPr>
              <a:t>m</a:t>
            </a:r>
            <a:r>
              <a:rPr dirty="0" sz="1000" spc="60">
                <a:latin typeface="PMingLiU"/>
                <a:cs typeface="PMingLiU"/>
              </a:rPr>
              <a:t>inar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ceases,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fully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turbulent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immedia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ely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esta</a:t>
            </a:r>
            <a:r>
              <a:rPr dirty="0" sz="1000" spc="70">
                <a:latin typeface="PMingLiU"/>
                <a:cs typeface="PMingLiU"/>
              </a:rPr>
              <a:t>b</a:t>
            </a:r>
            <a:r>
              <a:rPr dirty="0" sz="1000" spc="40">
                <a:latin typeface="PMingLiU"/>
                <a:cs typeface="PMingLiU"/>
              </a:rPr>
              <a:t>lished,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vis</a:t>
            </a:r>
            <a:r>
              <a:rPr dirty="0" sz="1000" spc="30">
                <a:latin typeface="PMingLiU"/>
                <a:cs typeface="PMingLiU"/>
              </a:rPr>
              <a:t>c</a:t>
            </a:r>
            <a:r>
              <a:rPr dirty="0" sz="1000" spc="40">
                <a:latin typeface="PMingLiU"/>
                <a:cs typeface="PMingLiU"/>
              </a:rPr>
              <a:t>osity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irrelevant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[8]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applies.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Bet</a:t>
            </a:r>
            <a:r>
              <a:rPr dirty="0" sz="1000" spc="70">
                <a:latin typeface="PMingLiU"/>
                <a:cs typeface="PMingLiU"/>
              </a:rPr>
              <a:t>w</a:t>
            </a:r>
            <a:r>
              <a:rPr dirty="0" sz="1000" spc="45">
                <a:latin typeface="PMingLiU"/>
                <a:cs typeface="PMingLiU"/>
              </a:rPr>
              <a:t>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Re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85" i="1">
                <a:latin typeface="Book Antiqua"/>
                <a:cs typeface="Book Antiqua"/>
              </a:rPr>
              <a:t> </a:t>
            </a:r>
            <a:r>
              <a:rPr dirty="0" sz="1000" spc="70">
                <a:latin typeface="PMingLiU"/>
                <a:cs typeface="PMingLiU"/>
              </a:rPr>
              <a:t>2000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4000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instabil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regim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swit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</a:t>
            </a:r>
            <a:r>
              <a:rPr dirty="0" sz="1000" spc="105">
                <a:latin typeface="PMingLiU"/>
                <a:cs typeface="PMingLiU"/>
              </a:rPr>
              <a:t>m</a:t>
            </a:r>
            <a:r>
              <a:rPr dirty="0" sz="1000" spc="60">
                <a:latin typeface="PMingLiU"/>
                <a:cs typeface="PMingLiU"/>
              </a:rPr>
              <a:t>inar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turbu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55">
                <a:latin typeface="PMingLiU"/>
                <a:cs typeface="PMingLiU"/>
              </a:rPr>
              <a:t>ent,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above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gradual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cha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fully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turbu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Re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50">
                <a:latin typeface="PMingLiU"/>
                <a:cs typeface="PMingLiU"/>
              </a:rPr>
              <a:t>inc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eases.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well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visu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lized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plotting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spc="-15" i="1">
                <a:latin typeface="Book Antiqua"/>
                <a:cs typeface="Book Antiqua"/>
              </a:rPr>
              <a:t> </a:t>
            </a:r>
            <a:r>
              <a:rPr dirty="0" sz="1000" spc="45">
                <a:latin typeface="PMingLiU"/>
                <a:cs typeface="PMingLiU"/>
              </a:rPr>
              <a:t>value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Darcy-W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isba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func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55">
                <a:latin typeface="PMingLiU"/>
                <a:cs typeface="PMingLiU"/>
              </a:rPr>
              <a:t>nolds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num</a:t>
            </a:r>
            <a:r>
              <a:rPr dirty="0" sz="1000" spc="75">
                <a:latin typeface="PMingLiU"/>
                <a:cs typeface="PMingLiU"/>
              </a:rPr>
              <a:t>b</a:t>
            </a:r>
            <a:r>
              <a:rPr dirty="0" sz="1000" spc="45">
                <a:latin typeface="PMingLiU"/>
                <a:cs typeface="PMingLiU"/>
              </a:rPr>
              <a:t>er,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known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160">
                <a:latin typeface="PMingLiU"/>
                <a:cs typeface="PMingLiU"/>
              </a:rPr>
              <a:t>M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od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diag</a:t>
            </a:r>
            <a:r>
              <a:rPr dirty="0" sz="1000" spc="75">
                <a:latin typeface="PMingLiU"/>
                <a:cs typeface="PMingLiU"/>
              </a:rPr>
              <a:t>r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-30">
                <a:solidFill>
                  <a:srgbClr val="0000FF"/>
                </a:solidFill>
                <a:latin typeface="Palatino Linotype"/>
                <a:cs typeface="Palatino Linotype"/>
                <a:hlinkClick r:id="rId3" action="ppaction://hlinksldjump"/>
              </a:rPr>
              <a:t>Figur</a:t>
            </a:r>
            <a:r>
              <a:rPr dirty="0" sz="1000" spc="-35">
                <a:solidFill>
                  <a:srgbClr val="0000FF"/>
                </a:solidFill>
                <a:latin typeface="Palatino Linotype"/>
                <a:cs typeface="Palatino Linotype"/>
                <a:hlinkClick r:id="rId3" action="ppaction://hlinksldjump"/>
              </a:rPr>
              <a:t>e</a:t>
            </a:r>
            <a:r>
              <a:rPr dirty="0" sz="1000" spc="-10">
                <a:solidFill>
                  <a:srgbClr val="0000FF"/>
                </a:solidFill>
                <a:latin typeface="Palatino Linotype"/>
                <a:cs typeface="Palatino Linotype"/>
                <a:hlinkClick r:id="rId3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Palatino Linotype"/>
                <a:cs typeface="Palatino Linotype"/>
                <a:hlinkClick r:id="rId3" action="ppaction://hlinksldjump"/>
              </a:rPr>
              <a:t>4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lamina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ther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600221" y="1267586"/>
            <a:ext cx="2000250" cy="0"/>
          </a:xfrm>
          <a:custGeom>
            <a:avLst/>
            <a:gdLst/>
            <a:ahLst/>
            <a:cxnLst/>
            <a:rect l="l" t="t" r="r" b="b"/>
            <a:pathLst>
              <a:path w="2000250" h="0">
                <a:moveTo>
                  <a:pt x="0" y="0"/>
                </a:moveTo>
                <a:lnTo>
                  <a:pt x="2000237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600221" y="1661922"/>
            <a:ext cx="2000250" cy="0"/>
          </a:xfrm>
          <a:custGeom>
            <a:avLst/>
            <a:gdLst/>
            <a:ahLst/>
            <a:cxnLst/>
            <a:rect l="l" t="t" r="r" b="b"/>
            <a:pathLst>
              <a:path w="2000250" h="0">
                <a:moveTo>
                  <a:pt x="0" y="0"/>
                </a:moveTo>
                <a:lnTo>
                  <a:pt x="2000237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839044" y="954900"/>
            <a:ext cx="91440" cy="266065"/>
          </a:xfrm>
          <a:custGeom>
            <a:avLst/>
            <a:gdLst/>
            <a:ahLst/>
            <a:cxnLst/>
            <a:rect l="l" t="t" r="r" b="b"/>
            <a:pathLst>
              <a:path w="91439" h="266065">
                <a:moveTo>
                  <a:pt x="0" y="0"/>
                </a:moveTo>
                <a:lnTo>
                  <a:pt x="91008" y="0"/>
                </a:lnTo>
                <a:lnTo>
                  <a:pt x="91008" y="266052"/>
                </a:lnTo>
                <a:lnTo>
                  <a:pt x="0" y="26605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838060" y="1220952"/>
            <a:ext cx="92075" cy="95250"/>
          </a:xfrm>
          <a:custGeom>
            <a:avLst/>
            <a:gdLst/>
            <a:ahLst/>
            <a:cxnLst/>
            <a:rect l="l" t="t" r="r" b="b"/>
            <a:pathLst>
              <a:path w="92075" h="95250">
                <a:moveTo>
                  <a:pt x="984" y="0"/>
                </a:moveTo>
                <a:lnTo>
                  <a:pt x="196" y="23465"/>
                </a:lnTo>
                <a:lnTo>
                  <a:pt x="0" y="41829"/>
                </a:lnTo>
                <a:lnTo>
                  <a:pt x="766" y="55987"/>
                </a:lnTo>
                <a:lnTo>
                  <a:pt x="20916" y="88432"/>
                </a:lnTo>
                <a:lnTo>
                  <a:pt x="32087" y="94967"/>
                </a:lnTo>
                <a:lnTo>
                  <a:pt x="50202" y="90267"/>
                </a:lnTo>
                <a:lnTo>
                  <a:pt x="87080" y="66614"/>
                </a:lnTo>
                <a:lnTo>
                  <a:pt x="91451" y="40333"/>
                </a:lnTo>
                <a:lnTo>
                  <a:pt x="91941" y="20693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840441" y="901700"/>
            <a:ext cx="88265" cy="0"/>
          </a:xfrm>
          <a:custGeom>
            <a:avLst/>
            <a:gdLst/>
            <a:ahLst/>
            <a:cxnLst/>
            <a:rect l="l" t="t" r="r" b="b"/>
            <a:pathLst>
              <a:path w="88264" h="0">
                <a:moveTo>
                  <a:pt x="0" y="0"/>
                </a:moveTo>
                <a:lnTo>
                  <a:pt x="88214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882440" y="901700"/>
            <a:ext cx="0" cy="52069"/>
          </a:xfrm>
          <a:custGeom>
            <a:avLst/>
            <a:gdLst/>
            <a:ahLst/>
            <a:cxnLst/>
            <a:rect l="l" t="t" r="r" b="b"/>
            <a:pathLst>
              <a:path w="0" h="52069">
                <a:moveTo>
                  <a:pt x="0" y="0"/>
                </a:moveTo>
                <a:lnTo>
                  <a:pt x="0" y="51803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881043" y="1321765"/>
            <a:ext cx="0" cy="154940"/>
          </a:xfrm>
          <a:custGeom>
            <a:avLst/>
            <a:gdLst/>
            <a:ahLst/>
            <a:cxnLst/>
            <a:rect l="l" t="t" r="r" b="b"/>
            <a:pathLst>
              <a:path w="0" h="154940">
                <a:moveTo>
                  <a:pt x="0" y="0"/>
                </a:moveTo>
                <a:lnTo>
                  <a:pt x="0" y="154419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453692" y="1025220"/>
            <a:ext cx="2000250" cy="0"/>
          </a:xfrm>
          <a:custGeom>
            <a:avLst/>
            <a:gdLst/>
            <a:ahLst/>
            <a:cxnLst/>
            <a:rect l="l" t="t" r="r" b="b"/>
            <a:pathLst>
              <a:path w="2000250" h="0">
                <a:moveTo>
                  <a:pt x="0" y="0"/>
                </a:moveTo>
                <a:lnTo>
                  <a:pt x="200025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453692" y="1419555"/>
            <a:ext cx="2000250" cy="0"/>
          </a:xfrm>
          <a:custGeom>
            <a:avLst/>
            <a:gdLst/>
            <a:ahLst/>
            <a:cxnLst/>
            <a:rect l="l" t="t" r="r" b="b"/>
            <a:pathLst>
              <a:path w="2000250" h="0">
                <a:moveTo>
                  <a:pt x="0" y="0"/>
                </a:moveTo>
                <a:lnTo>
                  <a:pt x="200025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692516" y="712533"/>
            <a:ext cx="91440" cy="266065"/>
          </a:xfrm>
          <a:custGeom>
            <a:avLst/>
            <a:gdLst/>
            <a:ahLst/>
            <a:cxnLst/>
            <a:rect l="l" t="t" r="r" b="b"/>
            <a:pathLst>
              <a:path w="91439" h="266065">
                <a:moveTo>
                  <a:pt x="0" y="0"/>
                </a:moveTo>
                <a:lnTo>
                  <a:pt x="91008" y="0"/>
                </a:lnTo>
                <a:lnTo>
                  <a:pt x="91008" y="266052"/>
                </a:lnTo>
                <a:lnTo>
                  <a:pt x="0" y="26605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691538" y="978573"/>
            <a:ext cx="92075" cy="95250"/>
          </a:xfrm>
          <a:custGeom>
            <a:avLst/>
            <a:gdLst/>
            <a:ahLst/>
            <a:cxnLst/>
            <a:rect l="l" t="t" r="r" b="b"/>
            <a:pathLst>
              <a:path w="92075" h="95250">
                <a:moveTo>
                  <a:pt x="977" y="0"/>
                </a:moveTo>
                <a:lnTo>
                  <a:pt x="193" y="23467"/>
                </a:lnTo>
                <a:lnTo>
                  <a:pt x="0" y="41834"/>
                </a:lnTo>
                <a:lnTo>
                  <a:pt x="768" y="55994"/>
                </a:lnTo>
                <a:lnTo>
                  <a:pt x="20919" y="88442"/>
                </a:lnTo>
                <a:lnTo>
                  <a:pt x="32088" y="94976"/>
                </a:lnTo>
                <a:lnTo>
                  <a:pt x="50202" y="90282"/>
                </a:lnTo>
                <a:lnTo>
                  <a:pt x="87083" y="66639"/>
                </a:lnTo>
                <a:lnTo>
                  <a:pt x="91457" y="40357"/>
                </a:lnTo>
                <a:lnTo>
                  <a:pt x="91946" y="20717"/>
                </a:lnTo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693913" y="659333"/>
            <a:ext cx="88265" cy="0"/>
          </a:xfrm>
          <a:custGeom>
            <a:avLst/>
            <a:gdLst/>
            <a:ahLst/>
            <a:cxnLst/>
            <a:rect l="l" t="t" r="r" b="b"/>
            <a:pathLst>
              <a:path w="88264" h="0">
                <a:moveTo>
                  <a:pt x="0" y="0"/>
                </a:moveTo>
                <a:lnTo>
                  <a:pt x="88214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735924" y="659333"/>
            <a:ext cx="0" cy="52069"/>
          </a:xfrm>
          <a:custGeom>
            <a:avLst/>
            <a:gdLst/>
            <a:ahLst/>
            <a:cxnLst/>
            <a:rect l="l" t="t" r="r" b="b"/>
            <a:pathLst>
              <a:path w="0" h="52070">
                <a:moveTo>
                  <a:pt x="0" y="0"/>
                </a:moveTo>
                <a:lnTo>
                  <a:pt x="0" y="51803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734527" y="1079398"/>
            <a:ext cx="879475" cy="154940"/>
          </a:xfrm>
          <a:custGeom>
            <a:avLst/>
            <a:gdLst/>
            <a:ahLst/>
            <a:cxnLst/>
            <a:rect l="l" t="t" r="r" b="b"/>
            <a:pathLst>
              <a:path w="879475" h="154940">
                <a:moveTo>
                  <a:pt x="0" y="0"/>
                </a:moveTo>
                <a:lnTo>
                  <a:pt x="0" y="154419"/>
                </a:lnTo>
                <a:lnTo>
                  <a:pt x="878865" y="154419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692516" y="1572945"/>
            <a:ext cx="91440" cy="266065"/>
          </a:xfrm>
          <a:custGeom>
            <a:avLst/>
            <a:gdLst/>
            <a:ahLst/>
            <a:cxnLst/>
            <a:rect l="l" t="t" r="r" b="b"/>
            <a:pathLst>
              <a:path w="91439" h="266064">
                <a:moveTo>
                  <a:pt x="0" y="266039"/>
                </a:moveTo>
                <a:lnTo>
                  <a:pt x="91008" y="266039"/>
                </a:lnTo>
                <a:lnTo>
                  <a:pt x="91008" y="0"/>
                </a:lnTo>
                <a:lnTo>
                  <a:pt x="0" y="0"/>
                </a:lnTo>
                <a:lnTo>
                  <a:pt x="0" y="26603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691538" y="1477969"/>
            <a:ext cx="92075" cy="95250"/>
          </a:xfrm>
          <a:custGeom>
            <a:avLst/>
            <a:gdLst/>
            <a:ahLst/>
            <a:cxnLst/>
            <a:rect l="l" t="t" r="r" b="b"/>
            <a:pathLst>
              <a:path w="92075" h="95250">
                <a:moveTo>
                  <a:pt x="977" y="94975"/>
                </a:moveTo>
                <a:lnTo>
                  <a:pt x="193" y="71502"/>
                </a:lnTo>
                <a:lnTo>
                  <a:pt x="0" y="53131"/>
                </a:lnTo>
                <a:lnTo>
                  <a:pt x="769" y="38969"/>
                </a:lnTo>
                <a:lnTo>
                  <a:pt x="20925" y="6529"/>
                </a:lnTo>
                <a:lnTo>
                  <a:pt x="32098" y="0"/>
                </a:lnTo>
                <a:lnTo>
                  <a:pt x="50211" y="4702"/>
                </a:lnTo>
                <a:lnTo>
                  <a:pt x="87085" y="28358"/>
                </a:lnTo>
                <a:lnTo>
                  <a:pt x="91457" y="54637"/>
                </a:lnTo>
                <a:lnTo>
                  <a:pt x="91947" y="74275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693913" y="1892198"/>
            <a:ext cx="88265" cy="0"/>
          </a:xfrm>
          <a:custGeom>
            <a:avLst/>
            <a:gdLst/>
            <a:ahLst/>
            <a:cxnLst/>
            <a:rect l="l" t="t" r="r" b="b"/>
            <a:pathLst>
              <a:path w="88264" h="0">
                <a:moveTo>
                  <a:pt x="0" y="0"/>
                </a:moveTo>
                <a:lnTo>
                  <a:pt x="88214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735924" y="1840382"/>
            <a:ext cx="0" cy="52069"/>
          </a:xfrm>
          <a:custGeom>
            <a:avLst/>
            <a:gdLst/>
            <a:ahLst/>
            <a:cxnLst/>
            <a:rect l="l" t="t" r="r" b="b"/>
            <a:pathLst>
              <a:path w="0" h="52069">
                <a:moveTo>
                  <a:pt x="0" y="51815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734527" y="1317713"/>
            <a:ext cx="448309" cy="154940"/>
          </a:xfrm>
          <a:custGeom>
            <a:avLst/>
            <a:gdLst/>
            <a:ahLst/>
            <a:cxnLst/>
            <a:rect l="l" t="t" r="r" b="b"/>
            <a:pathLst>
              <a:path w="448310" h="154940">
                <a:moveTo>
                  <a:pt x="0" y="154419"/>
                </a:moveTo>
                <a:lnTo>
                  <a:pt x="0" y="0"/>
                </a:lnTo>
                <a:lnTo>
                  <a:pt x="447929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3881297" y="1480337"/>
            <a:ext cx="508634" cy="81915"/>
          </a:xfrm>
          <a:custGeom>
            <a:avLst/>
            <a:gdLst/>
            <a:ahLst/>
            <a:cxnLst/>
            <a:rect l="l" t="t" r="r" b="b"/>
            <a:pathLst>
              <a:path w="508635" h="81915">
                <a:moveTo>
                  <a:pt x="0" y="0"/>
                </a:moveTo>
                <a:lnTo>
                  <a:pt x="106400" y="0"/>
                </a:lnTo>
                <a:lnTo>
                  <a:pt x="116293" y="8661"/>
                </a:lnTo>
                <a:lnTo>
                  <a:pt x="123710" y="3708"/>
                </a:lnTo>
                <a:lnTo>
                  <a:pt x="123710" y="12369"/>
                </a:lnTo>
                <a:lnTo>
                  <a:pt x="120094" y="27733"/>
                </a:lnTo>
                <a:lnTo>
                  <a:pt x="116299" y="37096"/>
                </a:lnTo>
                <a:lnTo>
                  <a:pt x="119656" y="29040"/>
                </a:lnTo>
                <a:lnTo>
                  <a:pt x="129590" y="29050"/>
                </a:lnTo>
                <a:lnTo>
                  <a:pt x="167444" y="39533"/>
                </a:lnTo>
                <a:lnTo>
                  <a:pt x="207323" y="62723"/>
                </a:lnTo>
                <a:lnTo>
                  <a:pt x="215633" y="79451"/>
                </a:lnTo>
                <a:lnTo>
                  <a:pt x="214261" y="81749"/>
                </a:lnTo>
                <a:lnTo>
                  <a:pt x="192747" y="81749"/>
                </a:lnTo>
                <a:lnTo>
                  <a:pt x="200977" y="66636"/>
                </a:lnTo>
                <a:lnTo>
                  <a:pt x="271970" y="66636"/>
                </a:lnTo>
                <a:lnTo>
                  <a:pt x="292112" y="46481"/>
                </a:lnTo>
                <a:lnTo>
                  <a:pt x="321437" y="46481"/>
                </a:lnTo>
                <a:lnTo>
                  <a:pt x="321437" y="52895"/>
                </a:lnTo>
                <a:lnTo>
                  <a:pt x="328307" y="52895"/>
                </a:lnTo>
                <a:lnTo>
                  <a:pt x="328307" y="59766"/>
                </a:lnTo>
                <a:lnTo>
                  <a:pt x="351376" y="59622"/>
                </a:lnTo>
                <a:lnTo>
                  <a:pt x="356618" y="63715"/>
                </a:lnTo>
                <a:lnTo>
                  <a:pt x="364934" y="58839"/>
                </a:lnTo>
                <a:lnTo>
                  <a:pt x="386473" y="58839"/>
                </a:lnTo>
                <a:lnTo>
                  <a:pt x="386473" y="66179"/>
                </a:lnTo>
                <a:lnTo>
                  <a:pt x="372275" y="67094"/>
                </a:lnTo>
                <a:lnTo>
                  <a:pt x="372275" y="23583"/>
                </a:lnTo>
                <a:lnTo>
                  <a:pt x="402006" y="18858"/>
                </a:lnTo>
                <a:lnTo>
                  <a:pt x="422580" y="15890"/>
                </a:lnTo>
                <a:lnTo>
                  <a:pt x="435787" y="14680"/>
                </a:lnTo>
                <a:lnTo>
                  <a:pt x="443418" y="15228"/>
                </a:lnTo>
                <a:lnTo>
                  <a:pt x="447265" y="17535"/>
                </a:lnTo>
                <a:lnTo>
                  <a:pt x="449119" y="21599"/>
                </a:lnTo>
                <a:lnTo>
                  <a:pt x="507834" y="23583"/>
                </a:lnTo>
                <a:lnTo>
                  <a:pt x="508549" y="43758"/>
                </a:lnTo>
                <a:lnTo>
                  <a:pt x="503714" y="5035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4387316" y="1524990"/>
            <a:ext cx="51435" cy="43180"/>
          </a:xfrm>
          <a:custGeom>
            <a:avLst/>
            <a:gdLst/>
            <a:ahLst/>
            <a:cxnLst/>
            <a:rect l="l" t="t" r="r" b="b"/>
            <a:pathLst>
              <a:path w="51435" h="43180">
                <a:moveTo>
                  <a:pt x="0" y="0"/>
                </a:moveTo>
                <a:lnTo>
                  <a:pt x="50838" y="0"/>
                </a:lnTo>
                <a:lnTo>
                  <a:pt x="50838" y="4304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4422127" y="1515914"/>
            <a:ext cx="222250" cy="67945"/>
          </a:xfrm>
          <a:custGeom>
            <a:avLst/>
            <a:gdLst/>
            <a:ahLst/>
            <a:cxnLst/>
            <a:rect l="l" t="t" r="r" b="b"/>
            <a:pathLst>
              <a:path w="222250" h="67944">
                <a:moveTo>
                  <a:pt x="15112" y="34717"/>
                </a:moveTo>
                <a:lnTo>
                  <a:pt x="3213" y="53957"/>
                </a:lnTo>
                <a:lnTo>
                  <a:pt x="0" y="54402"/>
                </a:lnTo>
                <a:lnTo>
                  <a:pt x="578" y="48973"/>
                </a:lnTo>
                <a:lnTo>
                  <a:pt x="13631" y="41484"/>
                </a:lnTo>
                <a:lnTo>
                  <a:pt x="29644" y="41380"/>
                </a:lnTo>
                <a:lnTo>
                  <a:pt x="46175" y="42371"/>
                </a:lnTo>
                <a:lnTo>
                  <a:pt x="59384" y="43631"/>
                </a:lnTo>
                <a:lnTo>
                  <a:pt x="65430" y="44335"/>
                </a:lnTo>
                <a:lnTo>
                  <a:pt x="65493" y="67686"/>
                </a:lnTo>
                <a:lnTo>
                  <a:pt x="71909" y="49654"/>
                </a:lnTo>
                <a:lnTo>
                  <a:pt x="78800" y="45794"/>
                </a:lnTo>
                <a:lnTo>
                  <a:pt x="93785" y="45160"/>
                </a:lnTo>
                <a:lnTo>
                  <a:pt x="106736" y="45660"/>
                </a:lnTo>
                <a:lnTo>
                  <a:pt x="110019" y="25860"/>
                </a:lnTo>
                <a:lnTo>
                  <a:pt x="148123" y="2641"/>
                </a:lnTo>
                <a:lnTo>
                  <a:pt x="169898" y="0"/>
                </a:lnTo>
                <a:lnTo>
                  <a:pt x="181351" y="317"/>
                </a:lnTo>
                <a:lnTo>
                  <a:pt x="193592" y="2052"/>
                </a:lnTo>
                <a:lnTo>
                  <a:pt x="206931" y="5447"/>
                </a:lnTo>
                <a:lnTo>
                  <a:pt x="221675" y="1074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4585639" y="1513535"/>
            <a:ext cx="55244" cy="0"/>
          </a:xfrm>
          <a:custGeom>
            <a:avLst/>
            <a:gdLst/>
            <a:ahLst/>
            <a:cxnLst/>
            <a:rect l="l" t="t" r="r" b="b"/>
            <a:pathLst>
              <a:path w="55245" h="0">
                <a:moveTo>
                  <a:pt x="0" y="0"/>
                </a:moveTo>
                <a:lnTo>
                  <a:pt x="5496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641062" y="1442819"/>
            <a:ext cx="130810" cy="81915"/>
          </a:xfrm>
          <a:custGeom>
            <a:avLst/>
            <a:gdLst/>
            <a:ahLst/>
            <a:cxnLst/>
            <a:rect l="l" t="t" r="r" b="b"/>
            <a:pathLst>
              <a:path w="130810" h="81915">
                <a:moveTo>
                  <a:pt x="1828" y="81714"/>
                </a:moveTo>
                <a:lnTo>
                  <a:pt x="0" y="75758"/>
                </a:lnTo>
                <a:lnTo>
                  <a:pt x="927" y="60187"/>
                </a:lnTo>
                <a:lnTo>
                  <a:pt x="1828" y="44617"/>
                </a:lnTo>
                <a:lnTo>
                  <a:pt x="1828" y="39575"/>
                </a:lnTo>
                <a:lnTo>
                  <a:pt x="23911" y="41719"/>
                </a:lnTo>
                <a:lnTo>
                  <a:pt x="34290" y="42278"/>
                </a:lnTo>
                <a:lnTo>
                  <a:pt x="40556" y="41601"/>
                </a:lnTo>
                <a:lnTo>
                  <a:pt x="49466" y="40032"/>
                </a:lnTo>
                <a:lnTo>
                  <a:pt x="58165" y="37746"/>
                </a:lnTo>
                <a:lnTo>
                  <a:pt x="59537" y="33162"/>
                </a:lnTo>
                <a:lnTo>
                  <a:pt x="117703" y="33162"/>
                </a:lnTo>
                <a:lnTo>
                  <a:pt x="117703" y="55603"/>
                </a:lnTo>
                <a:lnTo>
                  <a:pt x="80149" y="55603"/>
                </a:lnTo>
                <a:lnTo>
                  <a:pt x="96565" y="9526"/>
                </a:lnTo>
                <a:lnTo>
                  <a:pt x="115104" y="1044"/>
                </a:lnTo>
                <a:lnTo>
                  <a:pt x="130551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785334" y="1395791"/>
            <a:ext cx="264160" cy="51435"/>
          </a:xfrm>
          <a:custGeom>
            <a:avLst/>
            <a:gdLst/>
            <a:ahLst/>
            <a:cxnLst/>
            <a:rect l="l" t="t" r="r" b="b"/>
            <a:pathLst>
              <a:path w="264160" h="51434">
                <a:moveTo>
                  <a:pt x="0" y="50878"/>
                </a:moveTo>
                <a:lnTo>
                  <a:pt x="0" y="22938"/>
                </a:lnTo>
                <a:lnTo>
                  <a:pt x="25944" y="19475"/>
                </a:lnTo>
                <a:lnTo>
                  <a:pt x="70443" y="13576"/>
                </a:lnTo>
                <a:lnTo>
                  <a:pt x="121681" y="7046"/>
                </a:lnTo>
                <a:lnTo>
                  <a:pt x="169354" y="1977"/>
                </a:lnTo>
                <a:lnTo>
                  <a:pt x="213576" y="0"/>
                </a:lnTo>
                <a:lnTo>
                  <a:pt x="222350" y="20"/>
                </a:lnTo>
                <a:lnTo>
                  <a:pt x="231562" y="142"/>
                </a:lnTo>
                <a:lnTo>
                  <a:pt x="241409" y="346"/>
                </a:lnTo>
                <a:lnTo>
                  <a:pt x="252091" y="619"/>
                </a:lnTo>
                <a:lnTo>
                  <a:pt x="263804" y="94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4922082" y="1400860"/>
            <a:ext cx="102235" cy="13335"/>
          </a:xfrm>
          <a:custGeom>
            <a:avLst/>
            <a:gdLst/>
            <a:ahLst/>
            <a:cxnLst/>
            <a:rect l="l" t="t" r="r" b="b"/>
            <a:pathLst>
              <a:path w="102235" h="13334">
                <a:moveTo>
                  <a:pt x="34105" y="0"/>
                </a:moveTo>
                <a:lnTo>
                  <a:pt x="79390" y="7163"/>
                </a:lnTo>
                <a:lnTo>
                  <a:pt x="102095" y="12837"/>
                </a:lnTo>
                <a:lnTo>
                  <a:pt x="93642" y="13340"/>
                </a:lnTo>
                <a:lnTo>
                  <a:pt x="54640" y="12551"/>
                </a:lnTo>
                <a:lnTo>
                  <a:pt x="13338" y="5976"/>
                </a:lnTo>
                <a:lnTo>
                  <a:pt x="0" y="3092"/>
                </a:lnTo>
                <a:lnTo>
                  <a:pt x="1452" y="2450"/>
                </a:lnTo>
                <a:lnTo>
                  <a:pt x="7059" y="203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5007940" y="1361935"/>
            <a:ext cx="102235" cy="78740"/>
          </a:xfrm>
          <a:custGeom>
            <a:avLst/>
            <a:gdLst/>
            <a:ahLst/>
            <a:cxnLst/>
            <a:rect l="l" t="t" r="r" b="b"/>
            <a:pathLst>
              <a:path w="102235" h="78740">
                <a:moveTo>
                  <a:pt x="0" y="47180"/>
                </a:moveTo>
                <a:lnTo>
                  <a:pt x="0" y="0"/>
                </a:lnTo>
                <a:lnTo>
                  <a:pt x="49453" y="0"/>
                </a:lnTo>
                <a:lnTo>
                  <a:pt x="55422" y="28397"/>
                </a:lnTo>
                <a:lnTo>
                  <a:pt x="45338" y="33908"/>
                </a:lnTo>
                <a:lnTo>
                  <a:pt x="43497" y="32981"/>
                </a:lnTo>
                <a:lnTo>
                  <a:pt x="41681" y="32067"/>
                </a:lnTo>
                <a:lnTo>
                  <a:pt x="37096" y="21069"/>
                </a:lnTo>
                <a:lnTo>
                  <a:pt x="45338" y="21069"/>
                </a:lnTo>
                <a:lnTo>
                  <a:pt x="86314" y="42023"/>
                </a:lnTo>
                <a:lnTo>
                  <a:pt x="94982" y="57278"/>
                </a:lnTo>
                <a:lnTo>
                  <a:pt x="101654" y="7856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466202" y="1232636"/>
            <a:ext cx="272415" cy="0"/>
          </a:xfrm>
          <a:custGeom>
            <a:avLst/>
            <a:gdLst/>
            <a:ahLst/>
            <a:cxnLst/>
            <a:rect l="l" t="t" r="r" b="b"/>
            <a:pathLst>
              <a:path w="272414" h="0">
                <a:moveTo>
                  <a:pt x="272288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595920" y="1319466"/>
            <a:ext cx="141605" cy="0"/>
          </a:xfrm>
          <a:custGeom>
            <a:avLst/>
            <a:gdLst/>
            <a:ahLst/>
            <a:cxnLst/>
            <a:rect l="l" t="t" r="r" b="b"/>
            <a:pathLst>
              <a:path w="141605" h="0">
                <a:moveTo>
                  <a:pt x="14149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1466202" y="1259433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47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442389" y="1378966"/>
            <a:ext cx="47625" cy="41275"/>
          </a:xfrm>
          <a:custGeom>
            <a:avLst/>
            <a:gdLst/>
            <a:ahLst/>
            <a:cxnLst/>
            <a:rect l="l" t="t" r="r" b="b"/>
            <a:pathLst>
              <a:path w="47625" h="41275">
                <a:moveTo>
                  <a:pt x="47485" y="0"/>
                </a:moveTo>
                <a:lnTo>
                  <a:pt x="0" y="0"/>
                </a:lnTo>
                <a:lnTo>
                  <a:pt x="23749" y="41135"/>
                </a:lnTo>
                <a:lnTo>
                  <a:pt x="4748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1442542" y="1225245"/>
            <a:ext cx="47625" cy="41275"/>
          </a:xfrm>
          <a:custGeom>
            <a:avLst/>
            <a:gdLst/>
            <a:ahLst/>
            <a:cxnLst/>
            <a:rect l="l" t="t" r="r" b="b"/>
            <a:pathLst>
              <a:path w="47625" h="41275">
                <a:moveTo>
                  <a:pt x="23736" y="0"/>
                </a:moveTo>
                <a:lnTo>
                  <a:pt x="0" y="41135"/>
                </a:lnTo>
                <a:lnTo>
                  <a:pt x="47485" y="41135"/>
                </a:lnTo>
                <a:lnTo>
                  <a:pt x="2373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606638" y="1343037"/>
            <a:ext cx="0" cy="47625"/>
          </a:xfrm>
          <a:custGeom>
            <a:avLst/>
            <a:gdLst/>
            <a:ahLst/>
            <a:cxnLst/>
            <a:rect l="l" t="t" r="r" b="b"/>
            <a:pathLst>
              <a:path w="0" h="47625">
                <a:moveTo>
                  <a:pt x="0" y="0"/>
                </a:moveTo>
                <a:lnTo>
                  <a:pt x="0" y="4716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1582813" y="1383258"/>
            <a:ext cx="47625" cy="41275"/>
          </a:xfrm>
          <a:custGeom>
            <a:avLst/>
            <a:gdLst/>
            <a:ahLst/>
            <a:cxnLst/>
            <a:rect l="l" t="t" r="r" b="b"/>
            <a:pathLst>
              <a:path w="47625" h="41275">
                <a:moveTo>
                  <a:pt x="47485" y="0"/>
                </a:moveTo>
                <a:lnTo>
                  <a:pt x="0" y="0"/>
                </a:lnTo>
                <a:lnTo>
                  <a:pt x="23749" y="41135"/>
                </a:lnTo>
                <a:lnTo>
                  <a:pt x="4748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582966" y="1308861"/>
            <a:ext cx="47625" cy="41275"/>
          </a:xfrm>
          <a:custGeom>
            <a:avLst/>
            <a:gdLst/>
            <a:ahLst/>
            <a:cxnLst/>
            <a:rect l="l" t="t" r="r" b="b"/>
            <a:pathLst>
              <a:path w="47625" h="41275">
                <a:moveTo>
                  <a:pt x="23736" y="0"/>
                </a:moveTo>
                <a:lnTo>
                  <a:pt x="0" y="41135"/>
                </a:lnTo>
                <a:lnTo>
                  <a:pt x="47498" y="41135"/>
                </a:lnTo>
                <a:lnTo>
                  <a:pt x="2373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 txBox="1"/>
          <p:nvPr/>
        </p:nvSpPr>
        <p:spPr>
          <a:xfrm>
            <a:off x="744651" y="3336994"/>
            <a:ext cx="413384" cy="147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307340" algn="l"/>
              </a:tabLst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2	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baseline="-18518" sz="9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954910" y="3258673"/>
            <a:ext cx="118745" cy="147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baseline="-18518" sz="9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954910" y="2970815"/>
            <a:ext cx="118745" cy="147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baseline="-18518" sz="9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513368" y="2780315"/>
            <a:ext cx="295275" cy="147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dirty="0" baseline="-18518" sz="900" spc="-1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–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baseline="-18518" sz="9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1095608" y="3095306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7" y="30632"/>
                </a:moveTo>
                <a:lnTo>
                  <a:pt x="63156" y="44532"/>
                </a:lnTo>
                <a:lnTo>
                  <a:pt x="54959" y="55557"/>
                </a:lnTo>
                <a:lnTo>
                  <a:pt x="42945" y="62362"/>
                </a:lnTo>
                <a:lnTo>
                  <a:pt x="25603" y="60991"/>
                </a:lnTo>
                <a:lnTo>
                  <a:pt x="12599" y="55394"/>
                </a:lnTo>
                <a:lnTo>
                  <a:pt x="4031" y="46500"/>
                </a:lnTo>
                <a:lnTo>
                  <a:pt x="0" y="35237"/>
                </a:lnTo>
                <a:lnTo>
                  <a:pt x="2444" y="19579"/>
                </a:lnTo>
                <a:lnTo>
                  <a:pt x="9523" y="7618"/>
                </a:lnTo>
                <a:lnTo>
                  <a:pt x="20126" y="0"/>
                </a:lnTo>
                <a:lnTo>
                  <a:pt x="38171" y="627"/>
                </a:lnTo>
                <a:lnTo>
                  <a:pt x="51678" y="5361"/>
                </a:lnTo>
                <a:lnTo>
                  <a:pt x="60736" y="13333"/>
                </a:lnTo>
                <a:lnTo>
                  <a:pt x="65429" y="23676"/>
                </a:lnTo>
                <a:lnTo>
                  <a:pt x="66187" y="3063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161268" y="3095309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99" y="30630"/>
                </a:moveTo>
                <a:lnTo>
                  <a:pt x="63166" y="44527"/>
                </a:lnTo>
                <a:lnTo>
                  <a:pt x="54967" y="55551"/>
                </a:lnTo>
                <a:lnTo>
                  <a:pt x="42952" y="62357"/>
                </a:lnTo>
                <a:lnTo>
                  <a:pt x="25614" y="60988"/>
                </a:lnTo>
                <a:lnTo>
                  <a:pt x="12607" y="55394"/>
                </a:lnTo>
                <a:lnTo>
                  <a:pt x="4035" y="46503"/>
                </a:lnTo>
                <a:lnTo>
                  <a:pt x="0" y="35242"/>
                </a:lnTo>
                <a:lnTo>
                  <a:pt x="2445" y="19582"/>
                </a:lnTo>
                <a:lnTo>
                  <a:pt x="9525" y="7619"/>
                </a:lnTo>
                <a:lnTo>
                  <a:pt x="20126" y="0"/>
                </a:lnTo>
                <a:lnTo>
                  <a:pt x="38169" y="625"/>
                </a:lnTo>
                <a:lnTo>
                  <a:pt x="51678" y="5357"/>
                </a:lnTo>
                <a:lnTo>
                  <a:pt x="60740" y="13326"/>
                </a:lnTo>
                <a:lnTo>
                  <a:pt x="65438" y="23665"/>
                </a:lnTo>
                <a:lnTo>
                  <a:pt x="66199" y="3063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1226927" y="3095310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98" y="30629"/>
                </a:moveTo>
                <a:lnTo>
                  <a:pt x="63167" y="44526"/>
                </a:lnTo>
                <a:lnTo>
                  <a:pt x="54972" y="55550"/>
                </a:lnTo>
                <a:lnTo>
                  <a:pt x="42957" y="62356"/>
                </a:lnTo>
                <a:lnTo>
                  <a:pt x="25616" y="60988"/>
                </a:lnTo>
                <a:lnTo>
                  <a:pt x="12609" y="55394"/>
                </a:lnTo>
                <a:lnTo>
                  <a:pt x="4036" y="46504"/>
                </a:lnTo>
                <a:lnTo>
                  <a:pt x="0" y="35245"/>
                </a:lnTo>
                <a:lnTo>
                  <a:pt x="2444" y="19583"/>
                </a:lnTo>
                <a:lnTo>
                  <a:pt x="9523" y="7620"/>
                </a:lnTo>
                <a:lnTo>
                  <a:pt x="20123" y="0"/>
                </a:lnTo>
                <a:lnTo>
                  <a:pt x="38172" y="625"/>
                </a:lnTo>
                <a:lnTo>
                  <a:pt x="51682" y="5355"/>
                </a:lnTo>
                <a:lnTo>
                  <a:pt x="60741" y="13324"/>
                </a:lnTo>
                <a:lnTo>
                  <a:pt x="65438" y="23663"/>
                </a:lnTo>
                <a:lnTo>
                  <a:pt x="66198" y="3062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1292597" y="3095306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7" y="30632"/>
                </a:moveTo>
                <a:lnTo>
                  <a:pt x="63156" y="44532"/>
                </a:lnTo>
                <a:lnTo>
                  <a:pt x="54959" y="55557"/>
                </a:lnTo>
                <a:lnTo>
                  <a:pt x="42945" y="62362"/>
                </a:lnTo>
                <a:lnTo>
                  <a:pt x="25603" y="60991"/>
                </a:lnTo>
                <a:lnTo>
                  <a:pt x="12599" y="55394"/>
                </a:lnTo>
                <a:lnTo>
                  <a:pt x="4031" y="46500"/>
                </a:lnTo>
                <a:lnTo>
                  <a:pt x="0" y="35237"/>
                </a:lnTo>
                <a:lnTo>
                  <a:pt x="2444" y="19579"/>
                </a:lnTo>
                <a:lnTo>
                  <a:pt x="9523" y="7618"/>
                </a:lnTo>
                <a:lnTo>
                  <a:pt x="20126" y="0"/>
                </a:lnTo>
                <a:lnTo>
                  <a:pt x="38171" y="627"/>
                </a:lnTo>
                <a:lnTo>
                  <a:pt x="51678" y="5361"/>
                </a:lnTo>
                <a:lnTo>
                  <a:pt x="60736" y="13333"/>
                </a:lnTo>
                <a:lnTo>
                  <a:pt x="65429" y="23676"/>
                </a:lnTo>
                <a:lnTo>
                  <a:pt x="66187" y="3063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1358256" y="3095306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7" y="30632"/>
                </a:moveTo>
                <a:lnTo>
                  <a:pt x="63156" y="44532"/>
                </a:lnTo>
                <a:lnTo>
                  <a:pt x="54959" y="55557"/>
                </a:lnTo>
                <a:lnTo>
                  <a:pt x="42945" y="62362"/>
                </a:lnTo>
                <a:lnTo>
                  <a:pt x="25603" y="60991"/>
                </a:lnTo>
                <a:lnTo>
                  <a:pt x="12599" y="55394"/>
                </a:lnTo>
                <a:lnTo>
                  <a:pt x="4031" y="46500"/>
                </a:lnTo>
                <a:lnTo>
                  <a:pt x="0" y="35237"/>
                </a:lnTo>
                <a:lnTo>
                  <a:pt x="2444" y="19579"/>
                </a:lnTo>
                <a:lnTo>
                  <a:pt x="9523" y="7618"/>
                </a:lnTo>
                <a:lnTo>
                  <a:pt x="20126" y="0"/>
                </a:lnTo>
                <a:lnTo>
                  <a:pt x="38171" y="627"/>
                </a:lnTo>
                <a:lnTo>
                  <a:pt x="51678" y="5361"/>
                </a:lnTo>
                <a:lnTo>
                  <a:pt x="60736" y="13333"/>
                </a:lnTo>
                <a:lnTo>
                  <a:pt x="65429" y="23676"/>
                </a:lnTo>
                <a:lnTo>
                  <a:pt x="66187" y="3063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1423917" y="3095312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99" y="30627"/>
                </a:moveTo>
                <a:lnTo>
                  <a:pt x="63167" y="44527"/>
                </a:lnTo>
                <a:lnTo>
                  <a:pt x="54970" y="55552"/>
                </a:lnTo>
                <a:lnTo>
                  <a:pt x="42956" y="62357"/>
                </a:lnTo>
                <a:lnTo>
                  <a:pt x="25615" y="60986"/>
                </a:lnTo>
                <a:lnTo>
                  <a:pt x="12608" y="55392"/>
                </a:lnTo>
                <a:lnTo>
                  <a:pt x="4036" y="46501"/>
                </a:lnTo>
                <a:lnTo>
                  <a:pt x="0" y="35240"/>
                </a:lnTo>
                <a:lnTo>
                  <a:pt x="2444" y="19582"/>
                </a:lnTo>
                <a:lnTo>
                  <a:pt x="9523" y="7620"/>
                </a:lnTo>
                <a:lnTo>
                  <a:pt x="20124" y="0"/>
                </a:lnTo>
                <a:lnTo>
                  <a:pt x="38172" y="624"/>
                </a:lnTo>
                <a:lnTo>
                  <a:pt x="51682" y="5353"/>
                </a:lnTo>
                <a:lnTo>
                  <a:pt x="60741" y="13321"/>
                </a:lnTo>
                <a:lnTo>
                  <a:pt x="65438" y="23660"/>
                </a:lnTo>
                <a:lnTo>
                  <a:pt x="66199" y="30627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1489587" y="3095306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7" y="30632"/>
                </a:moveTo>
                <a:lnTo>
                  <a:pt x="63156" y="44532"/>
                </a:lnTo>
                <a:lnTo>
                  <a:pt x="54959" y="55557"/>
                </a:lnTo>
                <a:lnTo>
                  <a:pt x="42945" y="62362"/>
                </a:lnTo>
                <a:lnTo>
                  <a:pt x="25603" y="60991"/>
                </a:lnTo>
                <a:lnTo>
                  <a:pt x="12599" y="55394"/>
                </a:lnTo>
                <a:lnTo>
                  <a:pt x="4031" y="46500"/>
                </a:lnTo>
                <a:lnTo>
                  <a:pt x="0" y="35237"/>
                </a:lnTo>
                <a:lnTo>
                  <a:pt x="2444" y="19579"/>
                </a:lnTo>
                <a:lnTo>
                  <a:pt x="9523" y="7618"/>
                </a:lnTo>
                <a:lnTo>
                  <a:pt x="20126" y="0"/>
                </a:lnTo>
                <a:lnTo>
                  <a:pt x="38171" y="627"/>
                </a:lnTo>
                <a:lnTo>
                  <a:pt x="51678" y="5361"/>
                </a:lnTo>
                <a:lnTo>
                  <a:pt x="60736" y="13333"/>
                </a:lnTo>
                <a:lnTo>
                  <a:pt x="65429" y="23676"/>
                </a:lnTo>
                <a:lnTo>
                  <a:pt x="66187" y="3063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1555259" y="3095305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7" y="30634"/>
                </a:moveTo>
                <a:lnTo>
                  <a:pt x="63156" y="44531"/>
                </a:lnTo>
                <a:lnTo>
                  <a:pt x="54961" y="55555"/>
                </a:lnTo>
                <a:lnTo>
                  <a:pt x="42946" y="62361"/>
                </a:lnTo>
                <a:lnTo>
                  <a:pt x="25604" y="60992"/>
                </a:lnTo>
                <a:lnTo>
                  <a:pt x="12600" y="55397"/>
                </a:lnTo>
                <a:lnTo>
                  <a:pt x="4032" y="46504"/>
                </a:lnTo>
                <a:lnTo>
                  <a:pt x="0" y="35241"/>
                </a:lnTo>
                <a:lnTo>
                  <a:pt x="2445" y="19580"/>
                </a:lnTo>
                <a:lnTo>
                  <a:pt x="9524" y="7617"/>
                </a:lnTo>
                <a:lnTo>
                  <a:pt x="20125" y="0"/>
                </a:lnTo>
                <a:lnTo>
                  <a:pt x="38171" y="628"/>
                </a:lnTo>
                <a:lnTo>
                  <a:pt x="51678" y="5362"/>
                </a:lnTo>
                <a:lnTo>
                  <a:pt x="60735" y="13335"/>
                </a:lnTo>
                <a:lnTo>
                  <a:pt x="65429" y="23678"/>
                </a:lnTo>
                <a:lnTo>
                  <a:pt x="66187" y="30634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1620918" y="3095306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7" y="30632"/>
                </a:moveTo>
                <a:lnTo>
                  <a:pt x="63156" y="44532"/>
                </a:lnTo>
                <a:lnTo>
                  <a:pt x="54959" y="55557"/>
                </a:lnTo>
                <a:lnTo>
                  <a:pt x="42945" y="62362"/>
                </a:lnTo>
                <a:lnTo>
                  <a:pt x="25603" y="60991"/>
                </a:lnTo>
                <a:lnTo>
                  <a:pt x="12599" y="55394"/>
                </a:lnTo>
                <a:lnTo>
                  <a:pt x="4031" y="46500"/>
                </a:lnTo>
                <a:lnTo>
                  <a:pt x="0" y="35237"/>
                </a:lnTo>
                <a:lnTo>
                  <a:pt x="2444" y="19579"/>
                </a:lnTo>
                <a:lnTo>
                  <a:pt x="9523" y="7618"/>
                </a:lnTo>
                <a:lnTo>
                  <a:pt x="20126" y="0"/>
                </a:lnTo>
                <a:lnTo>
                  <a:pt x="38171" y="627"/>
                </a:lnTo>
                <a:lnTo>
                  <a:pt x="51678" y="5361"/>
                </a:lnTo>
                <a:lnTo>
                  <a:pt x="60736" y="13333"/>
                </a:lnTo>
                <a:lnTo>
                  <a:pt x="65429" y="23676"/>
                </a:lnTo>
                <a:lnTo>
                  <a:pt x="66187" y="3063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686579" y="3095310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98" y="30629"/>
                </a:moveTo>
                <a:lnTo>
                  <a:pt x="63167" y="44526"/>
                </a:lnTo>
                <a:lnTo>
                  <a:pt x="54972" y="55550"/>
                </a:lnTo>
                <a:lnTo>
                  <a:pt x="42957" y="62356"/>
                </a:lnTo>
                <a:lnTo>
                  <a:pt x="25616" y="60988"/>
                </a:lnTo>
                <a:lnTo>
                  <a:pt x="12609" y="55394"/>
                </a:lnTo>
                <a:lnTo>
                  <a:pt x="4036" y="46504"/>
                </a:lnTo>
                <a:lnTo>
                  <a:pt x="0" y="35245"/>
                </a:lnTo>
                <a:lnTo>
                  <a:pt x="2444" y="19583"/>
                </a:lnTo>
                <a:lnTo>
                  <a:pt x="9523" y="7620"/>
                </a:lnTo>
                <a:lnTo>
                  <a:pt x="20123" y="0"/>
                </a:lnTo>
                <a:lnTo>
                  <a:pt x="38172" y="625"/>
                </a:lnTo>
                <a:lnTo>
                  <a:pt x="51682" y="5355"/>
                </a:lnTo>
                <a:lnTo>
                  <a:pt x="60741" y="13324"/>
                </a:lnTo>
                <a:lnTo>
                  <a:pt x="65438" y="23663"/>
                </a:lnTo>
                <a:lnTo>
                  <a:pt x="66198" y="3062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1752249" y="3095306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7" y="30632"/>
                </a:moveTo>
                <a:lnTo>
                  <a:pt x="63156" y="44532"/>
                </a:lnTo>
                <a:lnTo>
                  <a:pt x="54959" y="55557"/>
                </a:lnTo>
                <a:lnTo>
                  <a:pt x="42945" y="62362"/>
                </a:lnTo>
                <a:lnTo>
                  <a:pt x="25603" y="60991"/>
                </a:lnTo>
                <a:lnTo>
                  <a:pt x="12599" y="55394"/>
                </a:lnTo>
                <a:lnTo>
                  <a:pt x="4031" y="46500"/>
                </a:lnTo>
                <a:lnTo>
                  <a:pt x="0" y="35237"/>
                </a:lnTo>
                <a:lnTo>
                  <a:pt x="2444" y="19579"/>
                </a:lnTo>
                <a:lnTo>
                  <a:pt x="9523" y="7618"/>
                </a:lnTo>
                <a:lnTo>
                  <a:pt x="20126" y="0"/>
                </a:lnTo>
                <a:lnTo>
                  <a:pt x="38171" y="627"/>
                </a:lnTo>
                <a:lnTo>
                  <a:pt x="51678" y="5361"/>
                </a:lnTo>
                <a:lnTo>
                  <a:pt x="60736" y="13333"/>
                </a:lnTo>
                <a:lnTo>
                  <a:pt x="65429" y="23676"/>
                </a:lnTo>
                <a:lnTo>
                  <a:pt x="66187" y="3063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1817909" y="3095310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98" y="30629"/>
                </a:moveTo>
                <a:lnTo>
                  <a:pt x="63167" y="44526"/>
                </a:lnTo>
                <a:lnTo>
                  <a:pt x="54972" y="55550"/>
                </a:lnTo>
                <a:lnTo>
                  <a:pt x="42957" y="62356"/>
                </a:lnTo>
                <a:lnTo>
                  <a:pt x="25616" y="60988"/>
                </a:lnTo>
                <a:lnTo>
                  <a:pt x="12609" y="55394"/>
                </a:lnTo>
                <a:lnTo>
                  <a:pt x="4036" y="46504"/>
                </a:lnTo>
                <a:lnTo>
                  <a:pt x="0" y="35245"/>
                </a:lnTo>
                <a:lnTo>
                  <a:pt x="2444" y="19583"/>
                </a:lnTo>
                <a:lnTo>
                  <a:pt x="9523" y="7620"/>
                </a:lnTo>
                <a:lnTo>
                  <a:pt x="20123" y="0"/>
                </a:lnTo>
                <a:lnTo>
                  <a:pt x="38172" y="625"/>
                </a:lnTo>
                <a:lnTo>
                  <a:pt x="51682" y="5355"/>
                </a:lnTo>
                <a:lnTo>
                  <a:pt x="60741" y="13324"/>
                </a:lnTo>
                <a:lnTo>
                  <a:pt x="65438" y="23663"/>
                </a:lnTo>
                <a:lnTo>
                  <a:pt x="66198" y="30629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1095606" y="3161823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9" y="30639"/>
                </a:moveTo>
                <a:lnTo>
                  <a:pt x="63157" y="44533"/>
                </a:lnTo>
                <a:lnTo>
                  <a:pt x="54957" y="55555"/>
                </a:lnTo>
                <a:lnTo>
                  <a:pt x="42939" y="62358"/>
                </a:lnTo>
                <a:lnTo>
                  <a:pt x="25597" y="60985"/>
                </a:lnTo>
                <a:lnTo>
                  <a:pt x="12593" y="55385"/>
                </a:lnTo>
                <a:lnTo>
                  <a:pt x="4027" y="46489"/>
                </a:lnTo>
                <a:lnTo>
                  <a:pt x="0" y="35227"/>
                </a:lnTo>
                <a:lnTo>
                  <a:pt x="2447" y="19569"/>
                </a:lnTo>
                <a:lnTo>
                  <a:pt x="9530" y="7612"/>
                </a:lnTo>
                <a:lnTo>
                  <a:pt x="20138" y="0"/>
                </a:lnTo>
                <a:lnTo>
                  <a:pt x="38181" y="629"/>
                </a:lnTo>
                <a:lnTo>
                  <a:pt x="51686" y="5364"/>
                </a:lnTo>
                <a:lnTo>
                  <a:pt x="60742" y="13339"/>
                </a:lnTo>
                <a:lnTo>
                  <a:pt x="65433" y="23687"/>
                </a:lnTo>
                <a:lnTo>
                  <a:pt x="66189" y="3063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1161266" y="3161825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201" y="30637"/>
                </a:moveTo>
                <a:lnTo>
                  <a:pt x="63167" y="44528"/>
                </a:lnTo>
                <a:lnTo>
                  <a:pt x="54965" y="55549"/>
                </a:lnTo>
                <a:lnTo>
                  <a:pt x="42947" y="62353"/>
                </a:lnTo>
                <a:lnTo>
                  <a:pt x="25608" y="60982"/>
                </a:lnTo>
                <a:lnTo>
                  <a:pt x="12602" y="55385"/>
                </a:lnTo>
                <a:lnTo>
                  <a:pt x="4032" y="46492"/>
                </a:lnTo>
                <a:lnTo>
                  <a:pt x="0" y="35232"/>
                </a:lnTo>
                <a:lnTo>
                  <a:pt x="2447" y="19572"/>
                </a:lnTo>
                <a:lnTo>
                  <a:pt x="9531" y="7613"/>
                </a:lnTo>
                <a:lnTo>
                  <a:pt x="20137" y="0"/>
                </a:lnTo>
                <a:lnTo>
                  <a:pt x="38178" y="628"/>
                </a:lnTo>
                <a:lnTo>
                  <a:pt x="51686" y="5360"/>
                </a:lnTo>
                <a:lnTo>
                  <a:pt x="60746" y="13332"/>
                </a:lnTo>
                <a:lnTo>
                  <a:pt x="65442" y="23677"/>
                </a:lnTo>
                <a:lnTo>
                  <a:pt x="66201" y="30637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1226925" y="3161826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200" y="30636"/>
                </a:moveTo>
                <a:lnTo>
                  <a:pt x="63168" y="44527"/>
                </a:lnTo>
                <a:lnTo>
                  <a:pt x="54970" y="55549"/>
                </a:lnTo>
                <a:lnTo>
                  <a:pt x="42951" y="62352"/>
                </a:lnTo>
                <a:lnTo>
                  <a:pt x="25610" y="60981"/>
                </a:lnTo>
                <a:lnTo>
                  <a:pt x="12604" y="55385"/>
                </a:lnTo>
                <a:lnTo>
                  <a:pt x="4033" y="46493"/>
                </a:lnTo>
                <a:lnTo>
                  <a:pt x="0" y="35234"/>
                </a:lnTo>
                <a:lnTo>
                  <a:pt x="2447" y="19573"/>
                </a:lnTo>
                <a:lnTo>
                  <a:pt x="9530" y="7614"/>
                </a:lnTo>
                <a:lnTo>
                  <a:pt x="20135" y="0"/>
                </a:lnTo>
                <a:lnTo>
                  <a:pt x="38181" y="627"/>
                </a:lnTo>
                <a:lnTo>
                  <a:pt x="51690" y="5359"/>
                </a:lnTo>
                <a:lnTo>
                  <a:pt x="60748" y="13330"/>
                </a:lnTo>
                <a:lnTo>
                  <a:pt x="65442" y="23674"/>
                </a:lnTo>
                <a:lnTo>
                  <a:pt x="66200" y="3063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1292595" y="3161823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9" y="30639"/>
                </a:moveTo>
                <a:lnTo>
                  <a:pt x="63157" y="44533"/>
                </a:lnTo>
                <a:lnTo>
                  <a:pt x="54957" y="55555"/>
                </a:lnTo>
                <a:lnTo>
                  <a:pt x="42939" y="62358"/>
                </a:lnTo>
                <a:lnTo>
                  <a:pt x="25597" y="60985"/>
                </a:lnTo>
                <a:lnTo>
                  <a:pt x="12593" y="55385"/>
                </a:lnTo>
                <a:lnTo>
                  <a:pt x="4027" y="46489"/>
                </a:lnTo>
                <a:lnTo>
                  <a:pt x="0" y="35227"/>
                </a:lnTo>
                <a:lnTo>
                  <a:pt x="2447" y="19569"/>
                </a:lnTo>
                <a:lnTo>
                  <a:pt x="9530" y="7612"/>
                </a:lnTo>
                <a:lnTo>
                  <a:pt x="20138" y="0"/>
                </a:lnTo>
                <a:lnTo>
                  <a:pt x="38181" y="629"/>
                </a:lnTo>
                <a:lnTo>
                  <a:pt x="51686" y="5364"/>
                </a:lnTo>
                <a:lnTo>
                  <a:pt x="60742" y="13339"/>
                </a:lnTo>
                <a:lnTo>
                  <a:pt x="65433" y="23687"/>
                </a:lnTo>
                <a:lnTo>
                  <a:pt x="66189" y="3063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1358254" y="3161823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9" y="30639"/>
                </a:moveTo>
                <a:lnTo>
                  <a:pt x="63157" y="44533"/>
                </a:lnTo>
                <a:lnTo>
                  <a:pt x="54957" y="55555"/>
                </a:lnTo>
                <a:lnTo>
                  <a:pt x="42939" y="62358"/>
                </a:lnTo>
                <a:lnTo>
                  <a:pt x="25597" y="60985"/>
                </a:lnTo>
                <a:lnTo>
                  <a:pt x="12593" y="55385"/>
                </a:lnTo>
                <a:lnTo>
                  <a:pt x="4027" y="46489"/>
                </a:lnTo>
                <a:lnTo>
                  <a:pt x="0" y="35227"/>
                </a:lnTo>
                <a:lnTo>
                  <a:pt x="2447" y="19569"/>
                </a:lnTo>
                <a:lnTo>
                  <a:pt x="9530" y="7612"/>
                </a:lnTo>
                <a:lnTo>
                  <a:pt x="20138" y="0"/>
                </a:lnTo>
                <a:lnTo>
                  <a:pt x="38181" y="629"/>
                </a:lnTo>
                <a:lnTo>
                  <a:pt x="51686" y="5364"/>
                </a:lnTo>
                <a:lnTo>
                  <a:pt x="60742" y="13339"/>
                </a:lnTo>
                <a:lnTo>
                  <a:pt x="65433" y="23687"/>
                </a:lnTo>
                <a:lnTo>
                  <a:pt x="66189" y="3063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1423915" y="3161828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200" y="30634"/>
                </a:moveTo>
                <a:lnTo>
                  <a:pt x="63168" y="44527"/>
                </a:lnTo>
                <a:lnTo>
                  <a:pt x="54968" y="55550"/>
                </a:lnTo>
                <a:lnTo>
                  <a:pt x="42950" y="62353"/>
                </a:lnTo>
                <a:lnTo>
                  <a:pt x="25610" y="60980"/>
                </a:lnTo>
                <a:lnTo>
                  <a:pt x="12603" y="55383"/>
                </a:lnTo>
                <a:lnTo>
                  <a:pt x="4032" y="46490"/>
                </a:lnTo>
                <a:lnTo>
                  <a:pt x="0" y="35230"/>
                </a:lnTo>
                <a:lnTo>
                  <a:pt x="2446" y="19572"/>
                </a:lnTo>
                <a:lnTo>
                  <a:pt x="9529" y="7614"/>
                </a:lnTo>
                <a:lnTo>
                  <a:pt x="20136" y="0"/>
                </a:lnTo>
                <a:lnTo>
                  <a:pt x="38182" y="626"/>
                </a:lnTo>
                <a:lnTo>
                  <a:pt x="51690" y="5357"/>
                </a:lnTo>
                <a:lnTo>
                  <a:pt x="60748" y="13327"/>
                </a:lnTo>
                <a:lnTo>
                  <a:pt x="65442" y="23672"/>
                </a:lnTo>
                <a:lnTo>
                  <a:pt x="66200" y="30634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1489585" y="3161823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9" y="30639"/>
                </a:moveTo>
                <a:lnTo>
                  <a:pt x="63157" y="44533"/>
                </a:lnTo>
                <a:lnTo>
                  <a:pt x="54957" y="55555"/>
                </a:lnTo>
                <a:lnTo>
                  <a:pt x="42939" y="62358"/>
                </a:lnTo>
                <a:lnTo>
                  <a:pt x="25597" y="60985"/>
                </a:lnTo>
                <a:lnTo>
                  <a:pt x="12593" y="55385"/>
                </a:lnTo>
                <a:lnTo>
                  <a:pt x="4027" y="46489"/>
                </a:lnTo>
                <a:lnTo>
                  <a:pt x="0" y="35227"/>
                </a:lnTo>
                <a:lnTo>
                  <a:pt x="2447" y="19569"/>
                </a:lnTo>
                <a:lnTo>
                  <a:pt x="9530" y="7612"/>
                </a:lnTo>
                <a:lnTo>
                  <a:pt x="20138" y="0"/>
                </a:lnTo>
                <a:lnTo>
                  <a:pt x="38181" y="629"/>
                </a:lnTo>
                <a:lnTo>
                  <a:pt x="51686" y="5364"/>
                </a:lnTo>
                <a:lnTo>
                  <a:pt x="60742" y="13339"/>
                </a:lnTo>
                <a:lnTo>
                  <a:pt x="65433" y="23687"/>
                </a:lnTo>
                <a:lnTo>
                  <a:pt x="66189" y="3063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1555257" y="3161821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9" y="30641"/>
                </a:moveTo>
                <a:lnTo>
                  <a:pt x="63157" y="44532"/>
                </a:lnTo>
                <a:lnTo>
                  <a:pt x="54959" y="55554"/>
                </a:lnTo>
                <a:lnTo>
                  <a:pt x="42940" y="62358"/>
                </a:lnTo>
                <a:lnTo>
                  <a:pt x="25598" y="60986"/>
                </a:lnTo>
                <a:lnTo>
                  <a:pt x="12594" y="55388"/>
                </a:lnTo>
                <a:lnTo>
                  <a:pt x="4028" y="46493"/>
                </a:lnTo>
                <a:lnTo>
                  <a:pt x="0" y="35231"/>
                </a:lnTo>
                <a:lnTo>
                  <a:pt x="2447" y="19570"/>
                </a:lnTo>
                <a:lnTo>
                  <a:pt x="9531" y="7611"/>
                </a:lnTo>
                <a:lnTo>
                  <a:pt x="20137" y="0"/>
                </a:lnTo>
                <a:lnTo>
                  <a:pt x="38180" y="630"/>
                </a:lnTo>
                <a:lnTo>
                  <a:pt x="51686" y="5366"/>
                </a:lnTo>
                <a:lnTo>
                  <a:pt x="60742" y="13341"/>
                </a:lnTo>
                <a:lnTo>
                  <a:pt x="65433" y="23690"/>
                </a:lnTo>
                <a:lnTo>
                  <a:pt x="66189" y="30641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1620916" y="3161823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9" y="30639"/>
                </a:moveTo>
                <a:lnTo>
                  <a:pt x="63157" y="44533"/>
                </a:lnTo>
                <a:lnTo>
                  <a:pt x="54957" y="55555"/>
                </a:lnTo>
                <a:lnTo>
                  <a:pt x="42939" y="62358"/>
                </a:lnTo>
                <a:lnTo>
                  <a:pt x="25597" y="60985"/>
                </a:lnTo>
                <a:lnTo>
                  <a:pt x="12593" y="55385"/>
                </a:lnTo>
                <a:lnTo>
                  <a:pt x="4027" y="46489"/>
                </a:lnTo>
                <a:lnTo>
                  <a:pt x="0" y="35227"/>
                </a:lnTo>
                <a:lnTo>
                  <a:pt x="2447" y="19569"/>
                </a:lnTo>
                <a:lnTo>
                  <a:pt x="9530" y="7612"/>
                </a:lnTo>
                <a:lnTo>
                  <a:pt x="20138" y="0"/>
                </a:lnTo>
                <a:lnTo>
                  <a:pt x="38181" y="629"/>
                </a:lnTo>
                <a:lnTo>
                  <a:pt x="51686" y="5364"/>
                </a:lnTo>
                <a:lnTo>
                  <a:pt x="60742" y="13339"/>
                </a:lnTo>
                <a:lnTo>
                  <a:pt x="65433" y="23687"/>
                </a:lnTo>
                <a:lnTo>
                  <a:pt x="66189" y="3063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1686577" y="3161826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200" y="30636"/>
                </a:moveTo>
                <a:lnTo>
                  <a:pt x="63168" y="44527"/>
                </a:lnTo>
                <a:lnTo>
                  <a:pt x="54970" y="55549"/>
                </a:lnTo>
                <a:lnTo>
                  <a:pt x="42951" y="62352"/>
                </a:lnTo>
                <a:lnTo>
                  <a:pt x="25610" y="60981"/>
                </a:lnTo>
                <a:lnTo>
                  <a:pt x="12604" y="55385"/>
                </a:lnTo>
                <a:lnTo>
                  <a:pt x="4033" y="46493"/>
                </a:lnTo>
                <a:lnTo>
                  <a:pt x="0" y="35234"/>
                </a:lnTo>
                <a:lnTo>
                  <a:pt x="2447" y="19573"/>
                </a:lnTo>
                <a:lnTo>
                  <a:pt x="9530" y="7614"/>
                </a:lnTo>
                <a:lnTo>
                  <a:pt x="20135" y="0"/>
                </a:lnTo>
                <a:lnTo>
                  <a:pt x="38181" y="627"/>
                </a:lnTo>
                <a:lnTo>
                  <a:pt x="51690" y="5359"/>
                </a:lnTo>
                <a:lnTo>
                  <a:pt x="60748" y="13330"/>
                </a:lnTo>
                <a:lnTo>
                  <a:pt x="65442" y="23674"/>
                </a:lnTo>
                <a:lnTo>
                  <a:pt x="66200" y="3063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1752246" y="3161823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189" y="30639"/>
                </a:moveTo>
                <a:lnTo>
                  <a:pt x="63157" y="44533"/>
                </a:lnTo>
                <a:lnTo>
                  <a:pt x="54957" y="55555"/>
                </a:lnTo>
                <a:lnTo>
                  <a:pt x="42939" y="62358"/>
                </a:lnTo>
                <a:lnTo>
                  <a:pt x="25597" y="60985"/>
                </a:lnTo>
                <a:lnTo>
                  <a:pt x="12593" y="55385"/>
                </a:lnTo>
                <a:lnTo>
                  <a:pt x="4027" y="46489"/>
                </a:lnTo>
                <a:lnTo>
                  <a:pt x="0" y="35227"/>
                </a:lnTo>
                <a:lnTo>
                  <a:pt x="2447" y="19569"/>
                </a:lnTo>
                <a:lnTo>
                  <a:pt x="9530" y="7612"/>
                </a:lnTo>
                <a:lnTo>
                  <a:pt x="20138" y="0"/>
                </a:lnTo>
                <a:lnTo>
                  <a:pt x="38181" y="629"/>
                </a:lnTo>
                <a:lnTo>
                  <a:pt x="51686" y="5364"/>
                </a:lnTo>
                <a:lnTo>
                  <a:pt x="60742" y="13339"/>
                </a:lnTo>
                <a:lnTo>
                  <a:pt x="65433" y="23687"/>
                </a:lnTo>
                <a:lnTo>
                  <a:pt x="66189" y="3063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1817907" y="3161826"/>
            <a:ext cx="66675" cy="62865"/>
          </a:xfrm>
          <a:custGeom>
            <a:avLst/>
            <a:gdLst/>
            <a:ahLst/>
            <a:cxnLst/>
            <a:rect l="l" t="t" r="r" b="b"/>
            <a:pathLst>
              <a:path w="66675" h="62864">
                <a:moveTo>
                  <a:pt x="66200" y="30636"/>
                </a:moveTo>
                <a:lnTo>
                  <a:pt x="63168" y="44527"/>
                </a:lnTo>
                <a:lnTo>
                  <a:pt x="54970" y="55549"/>
                </a:lnTo>
                <a:lnTo>
                  <a:pt x="42951" y="62352"/>
                </a:lnTo>
                <a:lnTo>
                  <a:pt x="25610" y="60981"/>
                </a:lnTo>
                <a:lnTo>
                  <a:pt x="12604" y="55385"/>
                </a:lnTo>
                <a:lnTo>
                  <a:pt x="4033" y="46493"/>
                </a:lnTo>
                <a:lnTo>
                  <a:pt x="0" y="35234"/>
                </a:lnTo>
                <a:lnTo>
                  <a:pt x="2447" y="19573"/>
                </a:lnTo>
                <a:lnTo>
                  <a:pt x="9530" y="7614"/>
                </a:lnTo>
                <a:lnTo>
                  <a:pt x="20135" y="0"/>
                </a:lnTo>
                <a:lnTo>
                  <a:pt x="38181" y="627"/>
                </a:lnTo>
                <a:lnTo>
                  <a:pt x="51690" y="5359"/>
                </a:lnTo>
                <a:lnTo>
                  <a:pt x="60748" y="13330"/>
                </a:lnTo>
                <a:lnTo>
                  <a:pt x="65442" y="23674"/>
                </a:lnTo>
                <a:lnTo>
                  <a:pt x="66200" y="3063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2463698" y="2755519"/>
            <a:ext cx="403225" cy="0"/>
          </a:xfrm>
          <a:custGeom>
            <a:avLst/>
            <a:gdLst/>
            <a:ahLst/>
            <a:cxnLst/>
            <a:rect l="l" t="t" r="r" b="b"/>
            <a:pathLst>
              <a:path w="403225" h="0">
                <a:moveTo>
                  <a:pt x="0" y="0"/>
                </a:moveTo>
                <a:lnTo>
                  <a:pt x="40322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1901240" y="3130676"/>
            <a:ext cx="247015" cy="0"/>
          </a:xfrm>
          <a:custGeom>
            <a:avLst/>
            <a:gdLst/>
            <a:ahLst/>
            <a:cxnLst/>
            <a:rect l="l" t="t" r="r" b="b"/>
            <a:pathLst>
              <a:path w="247014" h="0">
                <a:moveTo>
                  <a:pt x="0" y="0"/>
                </a:moveTo>
                <a:lnTo>
                  <a:pt x="246748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2139962" y="3103359"/>
            <a:ext cx="47625" cy="55244"/>
          </a:xfrm>
          <a:custGeom>
            <a:avLst/>
            <a:gdLst/>
            <a:ahLst/>
            <a:cxnLst/>
            <a:rect l="l" t="t" r="r" b="b"/>
            <a:pathLst>
              <a:path w="47625" h="55244">
                <a:moveTo>
                  <a:pt x="0" y="0"/>
                </a:moveTo>
                <a:lnTo>
                  <a:pt x="0" y="54813"/>
                </a:lnTo>
                <a:lnTo>
                  <a:pt x="47485" y="27406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 txBox="1"/>
          <p:nvPr/>
        </p:nvSpPr>
        <p:spPr>
          <a:xfrm>
            <a:off x="2856763" y="3087456"/>
            <a:ext cx="457200" cy="3028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55" u="sng">
                <a:solidFill>
                  <a:srgbClr val="231F20"/>
                </a:solidFill>
                <a:latin typeface="Symbol"/>
                <a:cs typeface="Symbol"/>
              </a:rPr>
              <a:t></a:t>
            </a:r>
            <a:r>
              <a:rPr dirty="0" sz="800" u="sng">
                <a:solidFill>
                  <a:srgbClr val="231F20"/>
                </a:solidFill>
                <a:latin typeface="Symbol"/>
                <a:cs typeface="Symbol"/>
              </a:rPr>
              <a:t></a:t>
            </a:r>
            <a:r>
              <a:rPr dirty="0" sz="800" i="1" u="sng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 spc="-50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baseline="-34722" sz="12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baseline="-34722" sz="1200" spc="6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 spc="75" u="sng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dirty="0" sz="800" spc="-5" u="sng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800" i="1" u="sng">
                <a:solidFill>
                  <a:srgbClr val="231F20"/>
                </a:solidFill>
                <a:latin typeface="Arial"/>
                <a:cs typeface="Arial"/>
              </a:rPr>
              <a:t>v</a:t>
            </a:r>
            <a:endParaRPr sz="800">
              <a:latin typeface="Arial"/>
              <a:cs typeface="Arial"/>
            </a:endParaRPr>
          </a:p>
          <a:p>
            <a:pPr marL="45085">
              <a:lnSpc>
                <a:spcPct val="100000"/>
              </a:lnSpc>
              <a:spcBef>
                <a:spcPts val="414"/>
              </a:spcBef>
              <a:tabLst>
                <a:tab pos="336550" algn="l"/>
              </a:tabLst>
            </a:pPr>
            <a:r>
              <a:rPr dirty="0" sz="800">
                <a:solidFill>
                  <a:srgbClr val="231F20"/>
                </a:solidFill>
                <a:latin typeface="Symbol"/>
                <a:cs typeface="Symbol"/>
              </a:rPr>
              <a:t>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y	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y</a:t>
            </a:r>
            <a:endParaRPr sz="8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2457399" y="3117462"/>
            <a:ext cx="304800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lim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dirty="0" sz="800">
                <a:solidFill>
                  <a:srgbClr val="231F20"/>
                </a:solidFill>
                <a:latin typeface="Symbol"/>
                <a:cs typeface="Symbol"/>
              </a:rPr>
              <a:t>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800">
                <a:solidFill>
                  <a:srgbClr val="231F20"/>
                </a:solidFill>
                <a:latin typeface="Symbol"/>
                <a:cs typeface="Symbol"/>
              </a:rPr>
              <a:t></a:t>
            </a:r>
            <a:r>
              <a:rPr dirty="0" sz="800" spc="-8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31F20"/>
                </a:solidFill>
                <a:latin typeface="Symbol"/>
                <a:cs typeface="Symbol"/>
              </a:rPr>
              <a:t></a:t>
            </a:r>
            <a:endParaRPr sz="800">
              <a:latin typeface="Symbol"/>
              <a:cs typeface="Symbol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1906117" y="3196653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 h="0">
                <a:moveTo>
                  <a:pt x="0" y="0"/>
                </a:moveTo>
                <a:lnTo>
                  <a:pt x="139255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2037346" y="3169323"/>
            <a:ext cx="47625" cy="55244"/>
          </a:xfrm>
          <a:custGeom>
            <a:avLst/>
            <a:gdLst/>
            <a:ahLst/>
            <a:cxnLst/>
            <a:rect l="l" t="t" r="r" b="b"/>
            <a:pathLst>
              <a:path w="47625" h="55244">
                <a:moveTo>
                  <a:pt x="0" y="0"/>
                </a:moveTo>
                <a:lnTo>
                  <a:pt x="0" y="54813"/>
                </a:lnTo>
                <a:lnTo>
                  <a:pt x="47485" y="27406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860450" y="3152660"/>
            <a:ext cx="0" cy="344805"/>
          </a:xfrm>
          <a:custGeom>
            <a:avLst/>
            <a:gdLst/>
            <a:ahLst/>
            <a:cxnLst/>
            <a:rect l="l" t="t" r="r" b="b"/>
            <a:pathLst>
              <a:path w="0" h="344804">
                <a:moveTo>
                  <a:pt x="0" y="34450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833119" y="3113214"/>
            <a:ext cx="55244" cy="47625"/>
          </a:xfrm>
          <a:custGeom>
            <a:avLst/>
            <a:gdLst/>
            <a:ahLst/>
            <a:cxnLst/>
            <a:rect l="l" t="t" r="r" b="b"/>
            <a:pathLst>
              <a:path w="55244" h="47625">
                <a:moveTo>
                  <a:pt x="27419" y="0"/>
                </a:moveTo>
                <a:lnTo>
                  <a:pt x="0" y="47472"/>
                </a:lnTo>
                <a:lnTo>
                  <a:pt x="54825" y="47472"/>
                </a:lnTo>
                <a:lnTo>
                  <a:pt x="2741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994829" y="3240620"/>
            <a:ext cx="0" cy="256540"/>
          </a:xfrm>
          <a:custGeom>
            <a:avLst/>
            <a:gdLst/>
            <a:ahLst/>
            <a:cxnLst/>
            <a:rect l="l" t="t" r="r" b="b"/>
            <a:pathLst>
              <a:path w="0" h="256539">
                <a:moveTo>
                  <a:pt x="0" y="256540"/>
                </a:moveTo>
                <a:lnTo>
                  <a:pt x="0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967498" y="3201174"/>
            <a:ext cx="55244" cy="47625"/>
          </a:xfrm>
          <a:custGeom>
            <a:avLst/>
            <a:gdLst/>
            <a:ahLst/>
            <a:cxnLst/>
            <a:rect l="l" t="t" r="r" b="b"/>
            <a:pathLst>
              <a:path w="55244" h="47625">
                <a:moveTo>
                  <a:pt x="27419" y="0"/>
                </a:moveTo>
                <a:lnTo>
                  <a:pt x="0" y="47472"/>
                </a:lnTo>
                <a:lnTo>
                  <a:pt x="54825" y="47472"/>
                </a:lnTo>
                <a:lnTo>
                  <a:pt x="2741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721194" y="3497160"/>
            <a:ext cx="1678939" cy="0"/>
          </a:xfrm>
          <a:custGeom>
            <a:avLst/>
            <a:gdLst/>
            <a:ahLst/>
            <a:cxnLst/>
            <a:rect l="l" t="t" r="r" b="b"/>
            <a:pathLst>
              <a:path w="1678939" h="0">
                <a:moveTo>
                  <a:pt x="0" y="0"/>
                </a:moveTo>
                <a:lnTo>
                  <a:pt x="1678444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 txBox="1"/>
          <p:nvPr/>
        </p:nvSpPr>
        <p:spPr>
          <a:xfrm>
            <a:off x="556818" y="3635758"/>
            <a:ext cx="2911475" cy="253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-635">
              <a:lnSpc>
                <a:spcPct val="103400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4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3</a:t>
            </a:r>
            <a:r>
              <a:rPr dirty="0" sz="800">
                <a:latin typeface="Arial"/>
                <a:cs typeface="Arial"/>
              </a:rPr>
              <a:t>   </a:t>
            </a:r>
            <a:r>
              <a:rPr dirty="0" sz="800" spc="-10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Concept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>
                <a:latin typeface="Arial"/>
                <a:cs typeface="Arial"/>
              </a:rPr>
              <a:t>  </a:t>
            </a:r>
            <a:r>
              <a:rPr dirty="0" sz="800" spc="-5">
                <a:latin typeface="Arial"/>
                <a:cs typeface="Arial"/>
              </a:rPr>
              <a:t>viscosity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as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friction</a:t>
            </a:r>
            <a:r>
              <a:rPr dirty="0" sz="800">
                <a:latin typeface="Arial"/>
                <a:cs typeface="Arial"/>
              </a:rPr>
              <a:t>  </a:t>
            </a:r>
            <a:r>
              <a:rPr dirty="0" sz="800" spc="-5">
                <a:latin typeface="Arial"/>
                <a:cs typeface="Arial"/>
              </a:rPr>
              <a:t>between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adjacent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layers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fluid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moving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at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different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velocities.</a:t>
            </a:r>
            <a:endParaRPr sz="800">
              <a:latin typeface="Arial"/>
              <a:cs typeface="Arial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 txBox="1"/>
          <p:nvPr/>
        </p:nvSpPr>
        <p:spPr>
          <a:xfrm>
            <a:off x="2083968" y="313916"/>
            <a:ext cx="4419600" cy="604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indent="441325">
              <a:lnSpc>
                <a:spcPct val="100000"/>
              </a:lnSpc>
            </a:pPr>
            <a:r>
              <a:rPr dirty="0" sz="900" spc="15">
                <a:latin typeface="Arial"/>
                <a:cs typeface="Arial"/>
              </a:rPr>
              <a:t>FLOW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20">
                <a:latin typeface="Arial"/>
                <a:cs typeface="Arial"/>
              </a:rPr>
              <a:t>EQUIPMENT</a:t>
            </a:r>
            <a:r>
              <a:rPr dirty="0" sz="900" spc="-5">
                <a:latin typeface="Arial"/>
                <a:cs typeface="Arial"/>
              </a:rPr>
              <a:t>/</a:t>
            </a:r>
            <a:r>
              <a:rPr dirty="0" sz="900" spc="55">
                <a:latin typeface="Arial"/>
                <a:cs typeface="Arial"/>
              </a:rPr>
              <a:t>Principles</a:t>
            </a:r>
            <a:r>
              <a:rPr dirty="0" sz="900" spc="55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Pump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and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Piping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Calculations</a:t>
            </a:r>
            <a:r>
              <a:rPr dirty="0" sz="900">
                <a:latin typeface="Arial"/>
                <a:cs typeface="Arial"/>
              </a:rPr>
              <a:t>   </a:t>
            </a:r>
            <a:r>
              <a:rPr dirty="0" sz="900" spc="-10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1083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Injection of dye at </a:t>
            </a:r>
            <a:r>
              <a:rPr dirty="0" sz="800" spc="-5" i="1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baseline="-18518" sz="90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2083968" y="1647805"/>
            <a:ext cx="949325" cy="147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Injection of dye at </a:t>
            </a:r>
            <a:r>
              <a:rPr dirty="0" sz="800" spc="-5" i="1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baseline="-18518" sz="90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56818" y="1937657"/>
            <a:ext cx="3551554" cy="365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974725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w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w 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–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ina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r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w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"/>
              </a:spcBef>
            </a:pP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2</a:t>
            </a:r>
            <a:r>
              <a:rPr dirty="0" sz="800">
                <a:latin typeface="Arial"/>
                <a:cs typeface="Arial"/>
              </a:rPr>
              <a:t>   </a:t>
            </a:r>
            <a:r>
              <a:rPr dirty="0" sz="800" spc="-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Reynolds's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experime</a:t>
            </a:r>
            <a:r>
              <a:rPr dirty="0" sz="800" spc="-20">
                <a:latin typeface="Arial"/>
                <a:cs typeface="Arial"/>
              </a:rPr>
              <a:t>n</a:t>
            </a:r>
            <a:r>
              <a:rPr dirty="0" sz="800">
                <a:latin typeface="Arial"/>
                <a:cs typeface="Arial"/>
              </a:rPr>
              <a:t>t</a:t>
            </a:r>
            <a:r>
              <a:rPr dirty="0" sz="800" spc="4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and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conce</a:t>
            </a:r>
            <a:r>
              <a:rPr dirty="0" sz="800" spc="-20">
                <a:latin typeface="Arial"/>
                <a:cs typeface="Arial"/>
              </a:rPr>
              <a:t>p</a:t>
            </a:r>
            <a:r>
              <a:rPr dirty="0" sz="800">
                <a:latin typeface="Arial"/>
                <a:cs typeface="Arial"/>
              </a:rPr>
              <a:t>ts</a:t>
            </a:r>
            <a:r>
              <a:rPr dirty="0" sz="800" spc="4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laminar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and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turbulent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flow.</a:t>
            </a:r>
            <a:endParaRPr sz="80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3986072" y="1726266"/>
            <a:ext cx="133794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gh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w 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–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bu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ent 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w</a:t>
            </a:r>
            <a:endParaRPr sz="80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467840" y="1275505"/>
            <a:ext cx="270510" cy="1733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13888" sz="1200" spc="-7" i="1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600">
                <a:solidFill>
                  <a:srgbClr val="231F20"/>
                </a:solidFill>
                <a:latin typeface="Arial"/>
                <a:cs typeface="Arial"/>
              </a:rPr>
              <a:t>2 </a:t>
            </a:r>
            <a:r>
              <a:rPr dirty="0" sz="600" spc="3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baseline="-18518" sz="90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2513368" y="2596165"/>
            <a:ext cx="295275" cy="147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dirty="0" baseline="-18518" sz="900" spc="-1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–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dirty="0" baseline="-18518" sz="90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baseline="-18518" sz="90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2900756" y="2610546"/>
            <a:ext cx="276860" cy="3028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18110">
              <a:lnSpc>
                <a:spcPts val="750"/>
              </a:lnSpc>
            </a:pPr>
            <a:r>
              <a:rPr dirty="0" sz="800" spc="55" u="sng">
                <a:solidFill>
                  <a:srgbClr val="231F20"/>
                </a:solidFill>
                <a:latin typeface="Symbol"/>
                <a:cs typeface="Symbol"/>
              </a:rPr>
              <a:t></a:t>
            </a:r>
            <a:r>
              <a:rPr dirty="0" sz="800" u="sng">
                <a:solidFill>
                  <a:srgbClr val="231F20"/>
                </a:solidFill>
                <a:latin typeface="Symbol"/>
                <a:cs typeface="Symbol"/>
              </a:rPr>
              <a:t></a:t>
            </a:r>
            <a:r>
              <a:rPr dirty="0" sz="800" i="1" u="sng">
                <a:solidFill>
                  <a:srgbClr val="231F20"/>
                </a:solidFill>
                <a:latin typeface="Arial"/>
                <a:cs typeface="Arial"/>
              </a:rPr>
              <a:t>v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69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endParaRPr sz="800">
              <a:latin typeface="Arial"/>
              <a:cs typeface="Arial"/>
            </a:endParaRPr>
          </a:p>
          <a:p>
            <a:pPr marL="150495">
              <a:lnSpc>
                <a:spcPts val="900"/>
              </a:lnSpc>
            </a:pPr>
            <a:r>
              <a:rPr dirty="0" sz="800">
                <a:solidFill>
                  <a:srgbClr val="231F20"/>
                </a:solidFill>
                <a:latin typeface="Symbol"/>
                <a:cs typeface="Symbol"/>
              </a:rPr>
              <a:t>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y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4896" y="4117471"/>
            <a:ext cx="2911475" cy="1822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635">
              <a:lnSpc>
                <a:spcPct val="100000"/>
              </a:lnSpc>
            </a:pPr>
            <a:r>
              <a:rPr dirty="0" sz="1000" spc="55">
                <a:latin typeface="PMingLiU"/>
                <a:cs typeface="PMingLiU"/>
              </a:rPr>
              <a:t>str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ight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line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log-log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gra</a:t>
            </a:r>
            <a:r>
              <a:rPr dirty="0" sz="1000" spc="75">
                <a:latin typeface="PMingLiU"/>
                <a:cs typeface="PMingLiU"/>
              </a:rPr>
              <a:t>p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spc="-85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55">
                <a:latin typeface="PMingLiU"/>
                <a:cs typeface="PMingLiU"/>
              </a:rPr>
              <a:t>64/</a:t>
            </a:r>
            <a:r>
              <a:rPr dirty="0" sz="1000" spc="50" i="1">
                <a:latin typeface="Book Antiqua"/>
                <a:cs typeface="Book Antiqua"/>
              </a:rPr>
              <a:t>Re</a:t>
            </a:r>
            <a:r>
              <a:rPr dirty="0" sz="1000" spc="30">
                <a:latin typeface="PMingLiU"/>
                <a:cs typeface="PMingLiU"/>
              </a:rPr>
              <a:t>).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fully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deve</a:t>
            </a:r>
            <a:r>
              <a:rPr dirty="0" sz="1000" spc="25">
                <a:latin typeface="PMingLiU"/>
                <a:cs typeface="PMingLiU"/>
              </a:rPr>
              <a:t>l</a:t>
            </a:r>
            <a:r>
              <a:rPr dirty="0" sz="1000" spc="65">
                <a:latin typeface="PMingLiU"/>
                <a:cs typeface="PMingLiU"/>
              </a:rPr>
              <a:t>oped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turbu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i="1">
                <a:latin typeface="Book Antiqua"/>
                <a:cs typeface="Book Antiqua"/>
              </a:rPr>
              <a:t>  </a:t>
            </a:r>
            <a:r>
              <a:rPr dirty="0" sz="1000" spc="-50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const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nt,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instabil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tran</a:t>
            </a:r>
            <a:r>
              <a:rPr dirty="0" sz="1000" spc="65">
                <a:latin typeface="PMingLiU"/>
                <a:cs typeface="PMingLiU"/>
              </a:rPr>
              <a:t>s</a:t>
            </a:r>
            <a:r>
              <a:rPr dirty="0" sz="1000" spc="50">
                <a:latin typeface="PMingLiU"/>
                <a:cs typeface="PMingLiU"/>
              </a:rPr>
              <a:t>ition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regim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30">
                <a:latin typeface="PMingLiU"/>
                <a:cs typeface="PMingLiU"/>
              </a:rPr>
              <a:t>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fully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turbu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reach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spc="114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const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depends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ro</a:t>
            </a:r>
            <a:r>
              <a:rPr dirty="0" sz="1000" spc="90">
                <a:latin typeface="PMingLiU"/>
                <a:cs typeface="PMingLiU"/>
              </a:rPr>
              <a:t>u</a:t>
            </a:r>
            <a:r>
              <a:rPr dirty="0" sz="1000" spc="40">
                <a:latin typeface="PMingLiU"/>
                <a:cs typeface="PMingLiU"/>
              </a:rPr>
              <a:t>ghness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pipe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wall.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smoo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tubes,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case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stai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20">
                <a:latin typeface="PMingLiU"/>
                <a:cs typeface="PMingLiU"/>
              </a:rPr>
              <a:t>less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steel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pipes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</a:t>
            </a:r>
            <a:r>
              <a:rPr dirty="0" sz="1000" spc="55">
                <a:latin typeface="PMingLiU"/>
                <a:cs typeface="PMingLiU"/>
              </a:rPr>
              <a:t>y</a:t>
            </a:r>
            <a:r>
              <a:rPr dirty="0" sz="1000" spc="30">
                <a:latin typeface="PMingLiU"/>
                <a:cs typeface="PMingLiU"/>
              </a:rPr>
              <a:t>gienic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gn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food-p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oces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allations,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fully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tur-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bulent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actual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reach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reg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ons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prac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35">
                <a:latin typeface="PMingLiU"/>
                <a:cs typeface="PMingLiU"/>
              </a:rPr>
              <a:t>ical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intere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65" i="1">
                <a:latin typeface="Book Antiqua"/>
                <a:cs typeface="Book Antiqua"/>
              </a:rPr>
              <a:t>R</a:t>
            </a:r>
            <a:r>
              <a:rPr dirty="0" sz="1000" spc="40" i="1">
                <a:latin typeface="Book Antiqua"/>
                <a:cs typeface="Book Antiqua"/>
              </a:rPr>
              <a:t>e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tran</a:t>
            </a:r>
            <a:r>
              <a:rPr dirty="0" sz="1000" spc="65">
                <a:latin typeface="PMingLiU"/>
                <a:cs typeface="PMingLiU"/>
              </a:rPr>
              <a:t>s</a:t>
            </a:r>
            <a:r>
              <a:rPr dirty="0" sz="1000" spc="50">
                <a:latin typeface="PMingLiU"/>
                <a:cs typeface="PMingLiU"/>
              </a:rPr>
              <a:t>ition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Colebro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k-White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emp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rical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q</a:t>
            </a:r>
            <a:r>
              <a:rPr dirty="0" sz="1000" spc="65">
                <a:latin typeface="PMingLiU"/>
                <a:cs typeface="PMingLiU"/>
              </a:rPr>
              <a:t>uation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esti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60">
                <a:latin typeface="PMingLiU"/>
                <a:cs typeface="PMingLiU"/>
              </a:rPr>
              <a:t>ate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spc="15">
                <a:latin typeface="PMingLiU"/>
                <a:cs typeface="PMingLiU"/>
              </a:rPr>
              <a:t>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1925" y="6191459"/>
            <a:ext cx="186690" cy="0"/>
          </a:xfrm>
          <a:custGeom>
            <a:avLst/>
            <a:gdLst/>
            <a:ahLst/>
            <a:cxnLst/>
            <a:rect l="l" t="t" r="r" b="b"/>
            <a:pathLst>
              <a:path w="186690" h="0">
                <a:moveTo>
                  <a:pt x="0" y="0"/>
                </a:moveTo>
                <a:lnTo>
                  <a:pt x="186474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112479" y="6191459"/>
            <a:ext cx="280670" cy="0"/>
          </a:xfrm>
          <a:custGeom>
            <a:avLst/>
            <a:gdLst/>
            <a:ahLst/>
            <a:cxnLst/>
            <a:rect l="l" t="t" r="r" b="b"/>
            <a:pathLst>
              <a:path w="280669" h="0">
                <a:moveTo>
                  <a:pt x="0" y="0"/>
                </a:moveTo>
                <a:lnTo>
                  <a:pt x="280085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546642" y="6191459"/>
            <a:ext cx="424180" cy="0"/>
          </a:xfrm>
          <a:custGeom>
            <a:avLst/>
            <a:gdLst/>
            <a:ahLst/>
            <a:cxnLst/>
            <a:rect l="l" t="t" r="r" b="b"/>
            <a:pathLst>
              <a:path w="424180" h="0">
                <a:moveTo>
                  <a:pt x="0" y="0"/>
                </a:moveTo>
                <a:lnTo>
                  <a:pt x="424078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77543" y="6026193"/>
            <a:ext cx="1616075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939800" algn="l"/>
                <a:tab pos="1358900" algn="l"/>
              </a:tabLst>
            </a:pP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 spc="80">
                <a:latin typeface="PMingLiU"/>
                <a:cs typeface="PMingLiU"/>
              </a:rPr>
              <a:t>	</a:t>
            </a:r>
            <a:r>
              <a:rPr dirty="0" sz="1000" spc="105" i="1">
                <a:latin typeface="Book Antiqua"/>
                <a:cs typeface="Book Antiqua"/>
              </a:rPr>
              <a:t>k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	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35">
                <a:latin typeface="Tahoma"/>
                <a:cs typeface="Tahoma"/>
              </a:rPr>
              <a:t>.</a:t>
            </a:r>
            <a:r>
              <a:rPr dirty="0" sz="1000" spc="80">
                <a:latin typeface="PMingLiU"/>
                <a:cs typeface="PMingLiU"/>
              </a:rPr>
              <a:t>51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19213" y="6112486"/>
            <a:ext cx="807085" cy="2590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2777" sz="1500" spc="75">
                <a:latin typeface="Arial"/>
                <a:cs typeface="Arial"/>
              </a:rPr>
              <a:t>../</a:t>
            </a:r>
            <a:r>
              <a:rPr dirty="0" baseline="2777" sz="1500" spc="-509">
                <a:latin typeface="Arial"/>
                <a:cs typeface="Arial"/>
              </a:rPr>
              <a:t>-</a:t>
            </a:r>
            <a:r>
              <a:rPr dirty="0" baseline="-47222" sz="1500" spc="-37" i="1">
                <a:latin typeface="Book Antiqua"/>
                <a:cs typeface="Book Antiqua"/>
              </a:rPr>
              <a:t>f</a:t>
            </a:r>
            <a:r>
              <a:rPr dirty="0" baseline="2777" sz="1500" spc="-195">
                <a:latin typeface="Arial"/>
                <a:cs typeface="Arial"/>
              </a:rPr>
              <a:t>-</a:t>
            </a:r>
            <a:r>
              <a:rPr dirty="0" baseline="2777" sz="1500" spc="-7">
                <a:latin typeface="Arial"/>
                <a:cs typeface="Arial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40">
                <a:latin typeface="PMingLiU"/>
                <a:cs typeface="PMingLiU"/>
              </a:rPr>
              <a:t>log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9751" y="6154265"/>
            <a:ext cx="607060" cy="2171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80">
                <a:latin typeface="PMingLiU"/>
                <a:cs typeface="PMingLiU"/>
              </a:rPr>
              <a:t>3</a:t>
            </a:r>
            <a:r>
              <a:rPr dirty="0" sz="1000" spc="-35">
                <a:latin typeface="Tahoma"/>
                <a:cs typeface="Tahoma"/>
              </a:rPr>
              <a:t>.</a:t>
            </a:r>
            <a:r>
              <a:rPr dirty="0" sz="1000" spc="80">
                <a:latin typeface="PMingLiU"/>
                <a:cs typeface="PMingLiU"/>
              </a:rPr>
              <a:t>7</a:t>
            </a:r>
            <a:r>
              <a:rPr dirty="0" sz="1000" spc="50" i="1">
                <a:latin typeface="Book Antiqua"/>
                <a:cs typeface="Book Antiqua"/>
              </a:rPr>
              <a:t>D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baseline="38888" sz="1500" spc="270">
                <a:latin typeface="Arial"/>
                <a:cs typeface="Arial"/>
              </a:rPr>
              <a:t>+</a:t>
            </a:r>
            <a:r>
              <a:rPr dirty="0" baseline="38888" sz="1500" spc="-82">
                <a:latin typeface="Arial"/>
                <a:cs typeface="Arial"/>
              </a:rPr>
              <a:t> </a:t>
            </a:r>
            <a:r>
              <a:rPr dirty="0" baseline="-8333" sz="1500" spc="75" i="1">
                <a:latin typeface="Book Antiqua"/>
                <a:cs typeface="Book Antiqua"/>
              </a:rPr>
              <a:t>Re</a:t>
            </a:r>
            <a:endParaRPr baseline="-8333" sz="150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09595" y="6219413"/>
            <a:ext cx="25717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1930" indent="-189230">
              <a:lnSpc>
                <a:spcPct val="100000"/>
              </a:lnSpc>
              <a:buFont typeface="Arial"/>
              <a:buChar char="·"/>
              <a:tabLst>
                <a:tab pos="202565" algn="l"/>
              </a:tabLst>
            </a:pPr>
            <a:r>
              <a:rPr dirty="0" sz="1000" spc="50" i="1">
                <a:latin typeface="Book Antiqua"/>
                <a:cs typeface="Book Antiqua"/>
              </a:rPr>
              <a:t>f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72227" y="6180973"/>
            <a:ext cx="211454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50">
                <a:latin typeface="Arial"/>
                <a:cs typeface="Arial"/>
              </a:rPr>
              <a:t>../</a:t>
            </a:r>
            <a:r>
              <a:rPr dirty="0" sz="1000" spc="-130">
                <a:latin typeface="Arial"/>
                <a:cs typeface="Arial"/>
              </a:rPr>
              <a:t>-</a:t>
            </a:r>
            <a:r>
              <a:rPr dirty="0" sz="1000" spc="-290">
                <a:latin typeface="Arial"/>
                <a:cs typeface="Arial"/>
              </a:rPr>
              <a:t>-</a:t>
            </a:r>
            <a:r>
              <a:rPr dirty="0" sz="1000" spc="-130">
                <a:latin typeface="Arial"/>
                <a:cs typeface="Arial"/>
              </a:rPr>
              <a:t>-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00393" y="5967897"/>
            <a:ext cx="108204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969644" algn="l"/>
              </a:tabLst>
            </a:pPr>
            <a:r>
              <a:rPr dirty="0" sz="1000" spc="445">
                <a:latin typeface="Arial"/>
                <a:cs typeface="Arial"/>
              </a:rPr>
              <a:t>(</a:t>
            </a:r>
            <a:r>
              <a:rPr dirty="0" sz="1000" spc="445">
                <a:latin typeface="Arial"/>
                <a:cs typeface="Arial"/>
              </a:rPr>
              <a:t>	</a:t>
            </a:r>
            <a:r>
              <a:rPr dirty="0" sz="1000" spc="500">
                <a:latin typeface="Arial"/>
                <a:cs typeface="Arial"/>
              </a:rPr>
              <a:t>\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71980" y="6112612"/>
            <a:ext cx="23431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10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4856" y="6532440"/>
            <a:ext cx="2910840" cy="1747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05" i="1">
                <a:latin typeface="Book Antiqua"/>
                <a:cs typeface="Book Antiqua"/>
              </a:rPr>
              <a:t>k</a:t>
            </a:r>
            <a:r>
              <a:rPr dirty="0" sz="1000" i="1">
                <a:latin typeface="Book Antiqua"/>
                <a:cs typeface="Book Antiqua"/>
              </a:rPr>
              <a:t>  </a:t>
            </a:r>
            <a:r>
              <a:rPr dirty="0" sz="1000" spc="80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rou</a:t>
            </a:r>
            <a:r>
              <a:rPr dirty="0" sz="1000" spc="75">
                <a:latin typeface="PMingLiU"/>
                <a:cs typeface="PMingLiU"/>
              </a:rPr>
              <a:t>g</a:t>
            </a:r>
            <a:r>
              <a:rPr dirty="0" sz="1000" spc="45">
                <a:latin typeface="PMingLiU"/>
                <a:cs typeface="PMingLiU"/>
              </a:rPr>
              <a:t>hness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pipe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smoo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tubes,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05" i="1">
                <a:latin typeface="Book Antiqua"/>
                <a:cs typeface="Book Antiqua"/>
              </a:rPr>
              <a:t>k</a:t>
            </a:r>
            <a:r>
              <a:rPr dirty="0" sz="1000" spc="-80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45">
                <a:latin typeface="PMingLiU"/>
                <a:cs typeface="PMingLiU"/>
              </a:rPr>
              <a:t>0)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log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decimal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loga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50">
                <a:latin typeface="PMingLiU"/>
                <a:cs typeface="PMingLiU"/>
              </a:rPr>
              <a:t>ithmic.</a:t>
            </a:r>
            <a:endParaRPr sz="1000">
              <a:latin typeface="PMingLiU"/>
              <a:cs typeface="PMingLiU"/>
            </a:endParaRPr>
          </a:p>
          <a:p>
            <a:pPr algn="just" marL="12700" marR="5080" indent="635">
              <a:lnSpc>
                <a:spcPct val="100000"/>
              </a:lnSpc>
              <a:spcBef>
                <a:spcPts val="595"/>
              </a:spcBef>
            </a:pPr>
            <a:r>
              <a:rPr dirty="0" sz="1000" spc="-25">
                <a:latin typeface="Palatino Linotype"/>
                <a:cs typeface="Palatino Linotype"/>
              </a:rPr>
              <a:t>Viscous</a:t>
            </a:r>
            <a:r>
              <a:rPr dirty="0" sz="1000" spc="90">
                <a:latin typeface="Palatino Linotype"/>
                <a:cs typeface="Palatino Linotype"/>
              </a:rPr>
              <a:t> </a:t>
            </a:r>
            <a:r>
              <a:rPr dirty="0" sz="1000" spc="-25">
                <a:latin typeface="Palatino Linotype"/>
                <a:cs typeface="Palatino Linotype"/>
              </a:rPr>
              <a:t>shear</a:t>
            </a:r>
            <a:r>
              <a:rPr dirty="0" sz="1000" spc="85">
                <a:latin typeface="Palatino Linotype"/>
                <a:cs typeface="Palatino Linotype"/>
              </a:rPr>
              <a:t> </a:t>
            </a:r>
            <a:r>
              <a:rPr dirty="0" sz="1000" spc="-40">
                <a:latin typeface="Palatino Linotype"/>
                <a:cs typeface="Palatino Linotype"/>
              </a:rPr>
              <a:t>energy</a:t>
            </a:r>
            <a:r>
              <a:rPr dirty="0" sz="1000" spc="90">
                <a:latin typeface="Palatino Linotype"/>
                <a:cs typeface="Palatino Linotype"/>
              </a:rPr>
              <a:t> </a:t>
            </a:r>
            <a:r>
              <a:rPr dirty="0" sz="1000" spc="-25">
                <a:latin typeface="Palatino Linotype"/>
                <a:cs typeface="Palatino Linotype"/>
              </a:rPr>
              <a:t>dissipation</a:t>
            </a:r>
            <a:r>
              <a:rPr dirty="0" sz="1000">
                <a:latin typeface="Palatino Linotype"/>
                <a:cs typeface="Palatino Linotype"/>
              </a:rPr>
              <a:t>   </a:t>
            </a:r>
            <a:r>
              <a:rPr dirty="0" sz="1000" spc="15">
                <a:latin typeface="Palatino Linotype"/>
                <a:cs typeface="Palatino Linotype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effect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vis-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cous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shear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ipation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30">
                <a:latin typeface="PMingLiU"/>
                <a:cs typeface="PMingLiU"/>
              </a:rPr>
              <a:t>llisions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mo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30">
                <a:latin typeface="PMingLiU"/>
                <a:cs typeface="PMingLiU"/>
              </a:rPr>
              <a:t>ecules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during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turbu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ence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cal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ulated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using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[8],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80" i="1">
                <a:latin typeface="Book Antiqua"/>
                <a:cs typeface="Book Antiqua"/>
              </a:rPr>
              <a:t> </a:t>
            </a:r>
            <a:r>
              <a:rPr dirty="0" sz="1000" spc="45">
                <a:latin typeface="PMingLiU"/>
                <a:cs typeface="PMingLiU"/>
              </a:rPr>
              <a:t>being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giv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[10].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Howeve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implic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many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pe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40">
                <a:latin typeface="PMingLiU"/>
                <a:cs typeface="PMingLiU"/>
              </a:rPr>
              <a:t>ple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pref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read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result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graph-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ical</a:t>
            </a:r>
            <a:r>
              <a:rPr dirty="0" sz="1000" spc="3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Moody's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diagram;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sim</a:t>
            </a:r>
            <a:r>
              <a:rPr dirty="0" sz="1000" spc="60">
                <a:latin typeface="PMingLiU"/>
                <a:cs typeface="PMingLiU"/>
              </a:rPr>
              <a:t>p</a:t>
            </a:r>
            <a:r>
              <a:rPr dirty="0" sz="1000" spc="20">
                <a:latin typeface="PMingLiU"/>
                <a:cs typeface="PMingLiU"/>
              </a:rPr>
              <a:t>le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5">
                <a:latin typeface="PMingLiU"/>
                <a:cs typeface="PMingLiU"/>
              </a:rPr>
              <a:t>version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giv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3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Figur</a:t>
            </a:r>
            <a:r>
              <a:rPr dirty="0" sz="1000" spc="-35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e</a:t>
            </a:r>
            <a:r>
              <a:rPr dirty="0" sz="1000" spc="85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4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4856" y="8430644"/>
            <a:ext cx="2910205" cy="6070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-15">
                <a:latin typeface="Palatino Linotype"/>
                <a:cs typeface="Palatino Linotype"/>
              </a:rPr>
              <a:t>Localiz</a:t>
            </a:r>
            <a:r>
              <a:rPr dirty="0" sz="1000" spc="-5">
                <a:latin typeface="Palatino Linotype"/>
                <a:cs typeface="Palatino Linotype"/>
              </a:rPr>
              <a:t>e</a:t>
            </a:r>
            <a:r>
              <a:rPr dirty="0" sz="1000" spc="-65">
                <a:latin typeface="Palatino Linotype"/>
                <a:cs typeface="Palatino Linotype"/>
              </a:rPr>
              <a:t>d</a:t>
            </a:r>
            <a:r>
              <a:rPr dirty="0" sz="1000" spc="80">
                <a:latin typeface="Palatino Linotype"/>
                <a:cs typeface="Palatino Linotype"/>
              </a:rPr>
              <a:t> </a:t>
            </a:r>
            <a:r>
              <a:rPr dirty="0" sz="1000" spc="-35">
                <a:latin typeface="Palatino Linotype"/>
                <a:cs typeface="Palatino Linotype"/>
              </a:rPr>
              <a:t>head</a:t>
            </a:r>
            <a:r>
              <a:rPr dirty="0" sz="1000" spc="85">
                <a:latin typeface="Palatino Linotype"/>
                <a:cs typeface="Palatino Linotype"/>
              </a:rPr>
              <a:t> </a:t>
            </a:r>
            <a:r>
              <a:rPr dirty="0" sz="1000" spc="-30">
                <a:latin typeface="Palatino Linotype"/>
                <a:cs typeface="Palatino Linotype"/>
              </a:rPr>
              <a:t>losses</a:t>
            </a:r>
            <a:r>
              <a:rPr dirty="0" sz="1000">
                <a:latin typeface="Palatino Linotype"/>
                <a:cs typeface="Palatino Linotype"/>
              </a:rPr>
              <a:t>    </a:t>
            </a:r>
            <a:r>
              <a:rPr dirty="0" sz="1000" spc="-105">
                <a:latin typeface="Palatino Linotype"/>
                <a:cs typeface="Palatino Linotype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evident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any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geo-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metr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25">
                <a:latin typeface="PMingLiU"/>
                <a:cs typeface="PMingLiU"/>
              </a:rPr>
              <a:t>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variati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installa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bends,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junc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ions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expansi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ns,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cause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30">
                <a:latin typeface="PMingLiU"/>
                <a:cs typeface="PMingLiU"/>
              </a:rPr>
              <a:t>llisions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molecu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pipe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wa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ls,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tween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32211" y="4117739"/>
            <a:ext cx="2910205" cy="1367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-635">
              <a:lnSpc>
                <a:spcPct val="100000"/>
              </a:lnSpc>
            </a:pPr>
            <a:r>
              <a:rPr dirty="0" sz="1000" spc="50">
                <a:latin typeface="PMingLiU"/>
                <a:cs typeface="PMingLiU"/>
              </a:rPr>
              <a:t>molecu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25">
                <a:latin typeface="PMingLiU"/>
                <a:cs typeface="PMingLiU"/>
              </a:rPr>
              <a:t>selves,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result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turbu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ence.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Whether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regime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laminar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turbulent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prior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g</a:t>
            </a:r>
            <a:r>
              <a:rPr dirty="0" sz="1000" spc="50">
                <a:latin typeface="PMingLiU"/>
                <a:cs typeface="PMingLiU"/>
              </a:rPr>
              <a:t>eometric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effec</a:t>
            </a:r>
            <a:r>
              <a:rPr dirty="0" sz="1000" spc="25">
                <a:latin typeface="PMingLiU"/>
                <a:cs typeface="PMingLiU"/>
              </a:rPr>
              <a:t>t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kine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losses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colli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ions,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80">
                <a:latin typeface="PMingLiU"/>
                <a:cs typeface="PMingLiU"/>
              </a:rPr>
              <a:t>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hence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reason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40">
                <a:latin typeface="PMingLiU"/>
                <a:cs typeface="PMingLiU"/>
              </a:rPr>
              <a:t>ble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assume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uld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portional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kinetic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head.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sim</a:t>
            </a:r>
            <a:r>
              <a:rPr dirty="0" sz="1000" spc="60">
                <a:latin typeface="PMingLiU"/>
                <a:cs typeface="PMingLiU"/>
              </a:rPr>
              <a:t>p</a:t>
            </a:r>
            <a:r>
              <a:rPr dirty="0" sz="1000" spc="20">
                <a:latin typeface="PMingLiU"/>
                <a:cs typeface="PMingLiU"/>
              </a:rPr>
              <a:t>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ex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ression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similar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[8],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but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need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ind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viduali</a:t>
            </a:r>
            <a:r>
              <a:rPr dirty="0" sz="1000" spc="50">
                <a:latin typeface="PMingLiU"/>
                <a:cs typeface="PMingLiU"/>
              </a:rPr>
              <a:t>z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length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diamet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elements,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simpler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expression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</a:t>
            </a:r>
            <a:r>
              <a:rPr dirty="0" sz="1000" spc="6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297042" y="5706179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197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4931463" y="5524300"/>
            <a:ext cx="511809" cy="3416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360045">
              <a:lnSpc>
                <a:spcPts val="1040"/>
              </a:lnSpc>
            </a:pPr>
            <a:r>
              <a:rPr dirty="0" baseline="-19444" sz="1500" spc="-7" i="1">
                <a:latin typeface="Book Antiqua"/>
                <a:cs typeface="Book Antiqua"/>
              </a:rPr>
              <a:t>v</a:t>
            </a:r>
            <a:r>
              <a:rPr dirty="0" sz="700" spc="40">
                <a:latin typeface="PMingLiU"/>
                <a:cs typeface="PMingLiU"/>
              </a:rPr>
              <a:t>2 </a:t>
            </a:r>
            <a:r>
              <a:rPr dirty="0" sz="1000" spc="-10" i="1">
                <a:latin typeface="Book Antiqua"/>
                <a:cs typeface="Book Antiqua"/>
              </a:rPr>
              <a:t>F</a:t>
            </a:r>
            <a:r>
              <a:rPr dirty="0" sz="1000" spc="50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K</a:t>
            </a:r>
            <a:r>
              <a:rPr dirty="0" sz="1000" spc="-85" i="1">
                <a:latin typeface="Book Antiqua"/>
                <a:cs typeface="Book Antiqua"/>
              </a:rPr>
              <a:t> </a:t>
            </a:r>
            <a:r>
              <a:rPr dirty="0" baseline="-38888" sz="1500" spc="120">
                <a:latin typeface="PMingLiU"/>
                <a:cs typeface="PMingLiU"/>
              </a:rPr>
              <a:t>2</a:t>
            </a:r>
            <a:r>
              <a:rPr dirty="0" baseline="-38888" sz="1500" spc="-7" i="1">
                <a:latin typeface="Book Antiqua"/>
                <a:cs typeface="Book Antiqua"/>
              </a:rPr>
              <a:t>g</a:t>
            </a:r>
            <a:endParaRPr baseline="-38888" sz="1500">
              <a:latin typeface="Book Antiqua"/>
              <a:cs typeface="Book Antiqu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408310" y="5626542"/>
            <a:ext cx="234950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 spc="85">
                <a:latin typeface="PMingLiU"/>
                <a:cs typeface="PMingLiU"/>
              </a:rPr>
              <a:t>1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32451" y="6000945"/>
            <a:ext cx="2911475" cy="21259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K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so-c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lled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'nu</a:t>
            </a:r>
            <a:r>
              <a:rPr dirty="0" sz="1000" spc="150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ber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losses',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esti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ated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depend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striction.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Va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ious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tables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graphs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esti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60">
                <a:latin typeface="PMingLiU"/>
                <a:cs typeface="PMingLiU"/>
              </a:rPr>
              <a:t>ate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K</a:t>
            </a:r>
            <a:r>
              <a:rPr dirty="0" sz="1000" spc="15" i="1">
                <a:latin typeface="Book Antiqua"/>
                <a:cs typeface="Book Antiqua"/>
              </a:rPr>
              <a:t> </a:t>
            </a:r>
            <a:r>
              <a:rPr dirty="0" sz="1000" spc="50">
                <a:latin typeface="PMingLiU"/>
                <a:cs typeface="PMingLiU"/>
              </a:rPr>
              <a:t>for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vario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relevant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el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ments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exi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installa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found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lite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60">
                <a:latin typeface="PMingLiU"/>
                <a:cs typeface="PMingLiU"/>
              </a:rPr>
              <a:t>ature,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bends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(where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K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75" i="1">
                <a:latin typeface="Book Antiqua"/>
                <a:cs typeface="Book Antiqua"/>
              </a:rPr>
              <a:t> </a:t>
            </a:r>
            <a:r>
              <a:rPr dirty="0" sz="1000" spc="60">
                <a:latin typeface="PMingLiU"/>
                <a:cs typeface="PMingLiU"/>
              </a:rPr>
              <a:t>depen</a:t>
            </a:r>
            <a:r>
              <a:rPr dirty="0" sz="1000" spc="7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curva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ure),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expa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sions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contr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ctions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(w</a:t>
            </a:r>
            <a:r>
              <a:rPr dirty="0" sz="1000" spc="65">
                <a:latin typeface="PMingLiU"/>
                <a:cs typeface="PMingLiU"/>
              </a:rPr>
              <a:t>h</a:t>
            </a:r>
            <a:r>
              <a:rPr dirty="0" sz="1000" spc="40">
                <a:latin typeface="PMingLiU"/>
                <a:cs typeface="PMingLiU"/>
              </a:rPr>
              <a:t>ere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K</a:t>
            </a:r>
            <a:r>
              <a:rPr dirty="0" sz="1000" spc="25" i="1">
                <a:latin typeface="Book Antiqua"/>
                <a:cs typeface="Book Antiqua"/>
              </a:rPr>
              <a:t> </a:t>
            </a:r>
            <a:r>
              <a:rPr dirty="0" sz="1000" spc="60">
                <a:latin typeface="PMingLiU"/>
                <a:cs typeface="PMingLiU"/>
              </a:rPr>
              <a:t>depen</a:t>
            </a:r>
            <a:r>
              <a:rPr dirty="0" sz="1000" spc="7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whet</a:t>
            </a:r>
            <a:r>
              <a:rPr dirty="0" sz="1000" spc="75">
                <a:latin typeface="PMingLiU"/>
                <a:cs typeface="PMingLiU"/>
              </a:rPr>
              <a:t>h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expa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55">
                <a:latin typeface="PMingLiU"/>
                <a:cs typeface="PMingLiU"/>
              </a:rPr>
              <a:t>sion/con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raction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sud</a:t>
            </a:r>
            <a:r>
              <a:rPr dirty="0" sz="1000" spc="70">
                <a:latin typeface="PMingLiU"/>
                <a:cs typeface="PMingLiU"/>
              </a:rPr>
              <a:t>d</a:t>
            </a:r>
            <a:r>
              <a:rPr dirty="0" sz="1000" spc="50">
                <a:latin typeface="PMingLiU"/>
                <a:cs typeface="PMingLiU"/>
              </a:rPr>
              <a:t>en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grad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dia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eter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fore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after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elemen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30">
                <a:latin typeface="PMingLiU"/>
                <a:cs typeface="PMingLiU"/>
              </a:rPr>
              <a:t>),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junc-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tions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div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ders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(</a:t>
            </a:r>
            <a:r>
              <a:rPr dirty="0" sz="1000" spc="85">
                <a:latin typeface="PMingLiU"/>
                <a:cs typeface="PMingLiU"/>
              </a:rPr>
              <a:t>w</a:t>
            </a:r>
            <a:r>
              <a:rPr dirty="0" sz="1000" spc="50">
                <a:latin typeface="PMingLiU"/>
                <a:cs typeface="PMingLiU"/>
              </a:rPr>
              <a:t>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K</a:t>
            </a:r>
            <a:r>
              <a:rPr dirty="0" sz="1000" spc="15" i="1">
                <a:latin typeface="Book Antiqua"/>
                <a:cs typeface="Book Antiqua"/>
              </a:rPr>
              <a:t> </a:t>
            </a:r>
            <a:r>
              <a:rPr dirty="0" sz="1000" spc="60">
                <a:latin typeface="PMingLiU"/>
                <a:cs typeface="PMingLiU"/>
              </a:rPr>
              <a:t>depen</a:t>
            </a:r>
            <a:r>
              <a:rPr dirty="0" sz="1000" spc="7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type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junc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ion),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</a:t>
            </a:r>
            <a:r>
              <a:rPr dirty="0" sz="1000" spc="35">
                <a:latin typeface="PMingLiU"/>
                <a:cs typeface="PMingLiU"/>
              </a:rPr>
              <a:t>alves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(</a:t>
            </a:r>
            <a:r>
              <a:rPr dirty="0" sz="1000" spc="85">
                <a:latin typeface="PMingLiU"/>
                <a:cs typeface="PMingLiU"/>
              </a:rPr>
              <a:t>w</a:t>
            </a:r>
            <a:r>
              <a:rPr dirty="0" sz="1000" spc="50">
                <a:latin typeface="PMingLiU"/>
                <a:cs typeface="PMingLiU"/>
              </a:rPr>
              <a:t>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K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15" i="1">
                <a:latin typeface="Book Antiqua"/>
                <a:cs typeface="Book Antiqua"/>
              </a:rPr>
              <a:t> </a:t>
            </a:r>
            <a:r>
              <a:rPr dirty="0" sz="1000" spc="60">
                <a:latin typeface="PMingLiU"/>
                <a:cs typeface="PMingLiU"/>
              </a:rPr>
              <a:t>de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50">
                <a:latin typeface="PMingLiU"/>
                <a:cs typeface="PMingLiU"/>
              </a:rPr>
              <a:t>ends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type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</a:t>
            </a:r>
            <a:r>
              <a:rPr dirty="0" sz="1000" spc="40">
                <a:latin typeface="PMingLiU"/>
                <a:cs typeface="PMingLiU"/>
              </a:rPr>
              <a:t>e</a:t>
            </a:r>
            <a:r>
              <a:rPr dirty="0" sz="1000" spc="30">
                <a:latin typeface="PMingLiU"/>
                <a:cs typeface="PMingLiU"/>
              </a:rPr>
              <a:t>).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Except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55">
                <a:latin typeface="PMingLiU"/>
                <a:cs typeface="PMingLiU"/>
              </a:rPr>
              <a:t>nolds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numbe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some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case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K</a:t>
            </a:r>
            <a:r>
              <a:rPr dirty="0" sz="1000" spc="10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us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ally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indep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nd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Re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just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like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f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fully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turbu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732879" y="8278740"/>
            <a:ext cx="2910205" cy="758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-10">
                <a:latin typeface="Palatino Linotype"/>
                <a:cs typeface="Palatino Linotype"/>
              </a:rPr>
              <a:t>Calculat</a:t>
            </a:r>
            <a:r>
              <a:rPr dirty="0" sz="1000">
                <a:latin typeface="Palatino Linotype"/>
                <a:cs typeface="Palatino Linotype"/>
              </a:rPr>
              <a:t>i</a:t>
            </a:r>
            <a:r>
              <a:rPr dirty="0" sz="1000" spc="-15">
                <a:latin typeface="Palatino Linotype"/>
                <a:cs typeface="Palatino Linotype"/>
              </a:rPr>
              <a:t>on</a:t>
            </a:r>
            <a:r>
              <a:rPr dirty="0" sz="1000" spc="8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of</a:t>
            </a:r>
            <a:r>
              <a:rPr dirty="0" sz="1000" spc="80">
                <a:latin typeface="Palatino Linotype"/>
                <a:cs typeface="Palatino Linotype"/>
              </a:rPr>
              <a:t> </a:t>
            </a:r>
            <a:r>
              <a:rPr dirty="0" sz="1000" spc="-35">
                <a:latin typeface="Palatino Linotype"/>
                <a:cs typeface="Palatino Linotype"/>
              </a:rPr>
              <a:t>head</a:t>
            </a:r>
            <a:r>
              <a:rPr dirty="0" sz="1000" spc="85">
                <a:latin typeface="Palatino Linotype"/>
                <a:cs typeface="Palatino Linotype"/>
              </a:rPr>
              <a:t> </a:t>
            </a:r>
            <a:r>
              <a:rPr dirty="0" sz="1000" spc="-30">
                <a:latin typeface="Palatino Linotype"/>
                <a:cs typeface="Palatino Linotype"/>
              </a:rPr>
              <a:t>losses</a:t>
            </a:r>
            <a:r>
              <a:rPr dirty="0" sz="1000" spc="90">
                <a:latin typeface="Palatino Linotype"/>
                <a:cs typeface="Palatino Linotype"/>
              </a:rPr>
              <a:t> </a:t>
            </a:r>
            <a:r>
              <a:rPr dirty="0" sz="1000" spc="-25">
                <a:latin typeface="Palatino Linotype"/>
                <a:cs typeface="Palatino Linotype"/>
              </a:rPr>
              <a:t>in</a:t>
            </a:r>
            <a:r>
              <a:rPr dirty="0" sz="1000" spc="80">
                <a:latin typeface="Palatino Linotype"/>
                <a:cs typeface="Palatino Linotype"/>
              </a:rPr>
              <a:t> </a:t>
            </a:r>
            <a:r>
              <a:rPr dirty="0" sz="1000" spc="-20">
                <a:latin typeface="Palatino Linotype"/>
                <a:cs typeface="Palatino Linotype"/>
              </a:rPr>
              <a:t>an</a:t>
            </a:r>
            <a:r>
              <a:rPr dirty="0" sz="1000" spc="80">
                <a:latin typeface="Palatino Linotype"/>
                <a:cs typeface="Palatino Linotype"/>
              </a:rPr>
              <a:t> </a:t>
            </a:r>
            <a:r>
              <a:rPr dirty="0" sz="1000" spc="-15">
                <a:latin typeface="Palatino Linotype"/>
                <a:cs typeface="Palatino Linotype"/>
              </a:rPr>
              <a:t>installa</a:t>
            </a:r>
            <a:r>
              <a:rPr dirty="0" sz="1000" spc="-5">
                <a:latin typeface="Palatino Linotype"/>
                <a:cs typeface="Palatino Linotype"/>
              </a:rPr>
              <a:t>t</a:t>
            </a:r>
            <a:r>
              <a:rPr dirty="0" sz="1000" spc="-15">
                <a:latin typeface="Palatino Linotype"/>
                <a:cs typeface="Palatino Linotype"/>
              </a:rPr>
              <a:t>ion</a:t>
            </a:r>
            <a:r>
              <a:rPr dirty="0" sz="1000">
                <a:latin typeface="Palatino Linotype"/>
                <a:cs typeface="Palatino Linotype"/>
              </a:rPr>
              <a:t>   </a:t>
            </a:r>
            <a:r>
              <a:rPr dirty="0" sz="1000" spc="90">
                <a:latin typeface="Palatino Linotype"/>
                <a:cs typeface="Palatino Linotype"/>
              </a:rPr>
              <a:t> </a:t>
            </a:r>
            <a:r>
              <a:rPr dirty="0" sz="1000" spc="65">
                <a:latin typeface="PMingLiU"/>
                <a:cs typeface="PMingLiU"/>
              </a:rPr>
              <a:t>When </a:t>
            </a:r>
            <a:r>
              <a:rPr dirty="0" sz="1000" spc="45">
                <a:latin typeface="PMingLiU"/>
                <a:cs typeface="PMingLiU"/>
              </a:rPr>
              <a:t>calculating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allation,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[5]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pplied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F</a:t>
            </a:r>
            <a:r>
              <a:rPr dirty="0" baseline="-12820" sz="975" spc="97" i="1">
                <a:latin typeface="Book Antiqua"/>
                <a:cs typeface="Book Antiqua"/>
              </a:rPr>
              <a:t>A</a:t>
            </a:r>
            <a:r>
              <a:rPr dirty="0" baseline="-12820" sz="975" spc="-67" i="1">
                <a:latin typeface="Book Antiqua"/>
                <a:cs typeface="Book Antiqua"/>
              </a:rPr>
              <a:t> </a:t>
            </a:r>
            <a:r>
              <a:rPr dirty="0" baseline="-12820" sz="975" spc="44">
                <a:latin typeface="Arial"/>
                <a:cs typeface="Arial"/>
              </a:rPr>
              <a:t>---</a:t>
            </a:r>
            <a:r>
              <a:rPr dirty="0" baseline="-12820" sz="975" spc="-89">
                <a:latin typeface="Arial"/>
                <a:cs typeface="Arial"/>
              </a:rPr>
              <a:t> </a:t>
            </a:r>
            <a:r>
              <a:rPr dirty="0" baseline="-12820" sz="975" spc="150" i="1">
                <a:latin typeface="Book Antiqua"/>
                <a:cs typeface="Book Antiqua"/>
              </a:rPr>
              <a:t>B</a:t>
            </a:r>
            <a:r>
              <a:rPr dirty="0" baseline="-12820" sz="975" i="1">
                <a:latin typeface="Book Antiqua"/>
                <a:cs typeface="Book Antiqua"/>
              </a:rPr>
              <a:t>  </a:t>
            </a:r>
            <a:r>
              <a:rPr dirty="0" baseline="-12820" sz="975" spc="52" i="1">
                <a:latin typeface="Book Antiqua"/>
                <a:cs typeface="Book Antiqua"/>
              </a:rPr>
              <a:t> </a:t>
            </a:r>
            <a:r>
              <a:rPr dirty="0" sz="1000" spc="35">
                <a:latin typeface="PMingLiU"/>
                <a:cs typeface="PMingLiU"/>
              </a:rPr>
              <a:t>esti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ated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individual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losses: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each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ight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section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pipes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visc</a:t>
            </a:r>
            <a:r>
              <a:rPr dirty="0" sz="1000" spc="45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us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shear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ipation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given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896793" y="767562"/>
            <a:ext cx="1948180" cy="1847850"/>
          </a:xfrm>
          <a:custGeom>
            <a:avLst/>
            <a:gdLst/>
            <a:ahLst/>
            <a:cxnLst/>
            <a:rect l="l" t="t" r="r" b="b"/>
            <a:pathLst>
              <a:path w="1948179" h="1847850">
                <a:moveTo>
                  <a:pt x="0" y="0"/>
                </a:moveTo>
                <a:lnTo>
                  <a:pt x="0" y="635393"/>
                </a:lnTo>
                <a:lnTo>
                  <a:pt x="160478" y="774933"/>
                </a:lnTo>
                <a:lnTo>
                  <a:pt x="305551" y="900710"/>
                </a:lnTo>
                <a:lnTo>
                  <a:pt x="436679" y="1013633"/>
                </a:lnTo>
                <a:lnTo>
                  <a:pt x="555323" y="1114611"/>
                </a:lnTo>
                <a:lnTo>
                  <a:pt x="662944" y="1204554"/>
                </a:lnTo>
                <a:lnTo>
                  <a:pt x="761003" y="1284369"/>
                </a:lnTo>
                <a:lnTo>
                  <a:pt x="850962" y="1354968"/>
                </a:lnTo>
                <a:lnTo>
                  <a:pt x="934280" y="1417258"/>
                </a:lnTo>
                <a:lnTo>
                  <a:pt x="1012419" y="1472150"/>
                </a:lnTo>
                <a:lnTo>
                  <a:pt x="1086840" y="1520551"/>
                </a:lnTo>
                <a:lnTo>
                  <a:pt x="1159004" y="1563373"/>
                </a:lnTo>
                <a:lnTo>
                  <a:pt x="1230372" y="1601523"/>
                </a:lnTo>
                <a:lnTo>
                  <a:pt x="1302405" y="1635910"/>
                </a:lnTo>
                <a:lnTo>
                  <a:pt x="1376564" y="1667445"/>
                </a:lnTo>
                <a:lnTo>
                  <a:pt x="1454310" y="1697037"/>
                </a:lnTo>
                <a:lnTo>
                  <a:pt x="1537103" y="1725593"/>
                </a:lnTo>
                <a:lnTo>
                  <a:pt x="1626406" y="1754025"/>
                </a:lnTo>
                <a:lnTo>
                  <a:pt x="1723678" y="1783240"/>
                </a:lnTo>
                <a:lnTo>
                  <a:pt x="1830381" y="1814148"/>
                </a:lnTo>
                <a:lnTo>
                  <a:pt x="1947976" y="1847659"/>
                </a:lnTo>
              </a:path>
            </a:pathLst>
          </a:custGeom>
          <a:ln w="9524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257209" y="1515821"/>
            <a:ext cx="2596515" cy="339090"/>
          </a:xfrm>
          <a:custGeom>
            <a:avLst/>
            <a:gdLst/>
            <a:ahLst/>
            <a:cxnLst/>
            <a:rect l="l" t="t" r="r" b="b"/>
            <a:pathLst>
              <a:path w="2596515" h="339089">
                <a:moveTo>
                  <a:pt x="0" y="0"/>
                </a:moveTo>
                <a:lnTo>
                  <a:pt x="56700" y="32797"/>
                </a:lnTo>
                <a:lnTo>
                  <a:pt x="108115" y="62359"/>
                </a:lnTo>
                <a:lnTo>
                  <a:pt x="154916" y="88899"/>
                </a:lnTo>
                <a:lnTo>
                  <a:pt x="197772" y="112629"/>
                </a:lnTo>
                <a:lnTo>
                  <a:pt x="237355" y="133764"/>
                </a:lnTo>
                <a:lnTo>
                  <a:pt x="274336" y="152516"/>
                </a:lnTo>
                <a:lnTo>
                  <a:pt x="309386" y="169099"/>
                </a:lnTo>
                <a:lnTo>
                  <a:pt x="376377" y="196609"/>
                </a:lnTo>
                <a:lnTo>
                  <a:pt x="443693" y="217999"/>
                </a:lnTo>
                <a:lnTo>
                  <a:pt x="516704" y="234974"/>
                </a:lnTo>
                <a:lnTo>
                  <a:pt x="557022" y="242340"/>
                </a:lnTo>
                <a:lnTo>
                  <a:pt x="600776" y="249241"/>
                </a:lnTo>
                <a:lnTo>
                  <a:pt x="648638" y="255892"/>
                </a:lnTo>
                <a:lnTo>
                  <a:pt x="701278" y="262505"/>
                </a:lnTo>
                <a:lnTo>
                  <a:pt x="759366" y="269294"/>
                </a:lnTo>
                <a:lnTo>
                  <a:pt x="823575" y="276471"/>
                </a:lnTo>
                <a:lnTo>
                  <a:pt x="894575" y="284251"/>
                </a:lnTo>
                <a:lnTo>
                  <a:pt x="974250" y="292002"/>
                </a:lnTo>
                <a:lnTo>
                  <a:pt x="1063089" y="298978"/>
                </a:lnTo>
                <a:lnTo>
                  <a:pt x="1159659" y="305221"/>
                </a:lnTo>
                <a:lnTo>
                  <a:pt x="1262529" y="310770"/>
                </a:lnTo>
                <a:lnTo>
                  <a:pt x="1370264" y="315668"/>
                </a:lnTo>
                <a:lnTo>
                  <a:pt x="1481433" y="319954"/>
                </a:lnTo>
                <a:lnTo>
                  <a:pt x="1594602" y="323670"/>
                </a:lnTo>
                <a:lnTo>
                  <a:pt x="1708339" y="326856"/>
                </a:lnTo>
                <a:lnTo>
                  <a:pt x="1821210" y="329553"/>
                </a:lnTo>
                <a:lnTo>
                  <a:pt x="1931784" y="331801"/>
                </a:lnTo>
                <a:lnTo>
                  <a:pt x="2038627" y="333642"/>
                </a:lnTo>
                <a:lnTo>
                  <a:pt x="2140306" y="335116"/>
                </a:lnTo>
                <a:lnTo>
                  <a:pt x="2235389" y="336264"/>
                </a:lnTo>
                <a:lnTo>
                  <a:pt x="2322443" y="337127"/>
                </a:lnTo>
                <a:lnTo>
                  <a:pt x="2400034" y="337745"/>
                </a:lnTo>
                <a:lnTo>
                  <a:pt x="2466732" y="338159"/>
                </a:lnTo>
                <a:lnTo>
                  <a:pt x="2521101" y="338411"/>
                </a:lnTo>
                <a:lnTo>
                  <a:pt x="2561711" y="338540"/>
                </a:lnTo>
                <a:lnTo>
                  <a:pt x="2587127" y="338587"/>
                </a:lnTo>
                <a:lnTo>
                  <a:pt x="2595918" y="338594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307374" y="1653755"/>
            <a:ext cx="2541905" cy="654050"/>
          </a:xfrm>
          <a:custGeom>
            <a:avLst/>
            <a:gdLst/>
            <a:ahLst/>
            <a:cxnLst/>
            <a:rect l="l" t="t" r="r" b="b"/>
            <a:pathLst>
              <a:path w="2541904" h="654050">
                <a:moveTo>
                  <a:pt x="0" y="0"/>
                </a:moveTo>
                <a:lnTo>
                  <a:pt x="78187" y="59638"/>
                </a:lnTo>
                <a:lnTo>
                  <a:pt x="149075" y="113416"/>
                </a:lnTo>
                <a:lnTo>
                  <a:pt x="213580" y="161745"/>
                </a:lnTo>
                <a:lnTo>
                  <a:pt x="272618" y="205036"/>
                </a:lnTo>
                <a:lnTo>
                  <a:pt x="327103" y="243700"/>
                </a:lnTo>
                <a:lnTo>
                  <a:pt x="377951" y="278146"/>
                </a:lnTo>
                <a:lnTo>
                  <a:pt x="426078" y="308786"/>
                </a:lnTo>
                <a:lnTo>
                  <a:pt x="472399" y="336031"/>
                </a:lnTo>
                <a:lnTo>
                  <a:pt x="517830" y="360290"/>
                </a:lnTo>
                <a:lnTo>
                  <a:pt x="563286" y="381976"/>
                </a:lnTo>
                <a:lnTo>
                  <a:pt x="609682" y="401498"/>
                </a:lnTo>
                <a:lnTo>
                  <a:pt x="657934" y="419267"/>
                </a:lnTo>
                <a:lnTo>
                  <a:pt x="708958" y="435695"/>
                </a:lnTo>
                <a:lnTo>
                  <a:pt x="763668" y="451191"/>
                </a:lnTo>
                <a:lnTo>
                  <a:pt x="822981" y="466167"/>
                </a:lnTo>
                <a:lnTo>
                  <a:pt x="887812" y="481032"/>
                </a:lnTo>
                <a:lnTo>
                  <a:pt x="959076" y="496199"/>
                </a:lnTo>
                <a:lnTo>
                  <a:pt x="1037688" y="512077"/>
                </a:lnTo>
                <a:lnTo>
                  <a:pt x="1124565" y="529077"/>
                </a:lnTo>
                <a:lnTo>
                  <a:pt x="1220622" y="547611"/>
                </a:lnTo>
                <a:lnTo>
                  <a:pt x="1321308" y="565912"/>
                </a:lnTo>
                <a:lnTo>
                  <a:pt x="1421150" y="582028"/>
                </a:lnTo>
                <a:lnTo>
                  <a:pt x="1519682" y="596093"/>
                </a:lnTo>
                <a:lnTo>
                  <a:pt x="1616437" y="608243"/>
                </a:lnTo>
                <a:lnTo>
                  <a:pt x="1710947" y="618611"/>
                </a:lnTo>
                <a:lnTo>
                  <a:pt x="1802746" y="627334"/>
                </a:lnTo>
                <a:lnTo>
                  <a:pt x="1891365" y="634546"/>
                </a:lnTo>
                <a:lnTo>
                  <a:pt x="1976338" y="640381"/>
                </a:lnTo>
                <a:lnTo>
                  <a:pt x="2057198" y="644975"/>
                </a:lnTo>
                <a:lnTo>
                  <a:pt x="2133477" y="648462"/>
                </a:lnTo>
                <a:lnTo>
                  <a:pt x="2204709" y="650976"/>
                </a:lnTo>
                <a:lnTo>
                  <a:pt x="2270426" y="652654"/>
                </a:lnTo>
                <a:lnTo>
                  <a:pt x="2330161" y="653630"/>
                </a:lnTo>
                <a:lnTo>
                  <a:pt x="2383448" y="654038"/>
                </a:lnTo>
                <a:lnTo>
                  <a:pt x="2429818" y="654013"/>
                </a:lnTo>
                <a:lnTo>
                  <a:pt x="2468804" y="653691"/>
                </a:lnTo>
                <a:lnTo>
                  <a:pt x="2499940" y="653205"/>
                </a:lnTo>
                <a:lnTo>
                  <a:pt x="2522759" y="652692"/>
                </a:lnTo>
                <a:lnTo>
                  <a:pt x="2536793" y="652285"/>
                </a:lnTo>
                <a:lnTo>
                  <a:pt x="2541574" y="652119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378443" y="1749907"/>
            <a:ext cx="2470785" cy="1287780"/>
          </a:xfrm>
          <a:custGeom>
            <a:avLst/>
            <a:gdLst/>
            <a:ahLst/>
            <a:cxnLst/>
            <a:rect l="l" t="t" r="r" b="b"/>
            <a:pathLst>
              <a:path w="2470785" h="1287780">
                <a:moveTo>
                  <a:pt x="0" y="0"/>
                </a:moveTo>
                <a:lnTo>
                  <a:pt x="159353" y="112150"/>
                </a:lnTo>
                <a:lnTo>
                  <a:pt x="303817" y="213477"/>
                </a:lnTo>
                <a:lnTo>
                  <a:pt x="435246" y="304947"/>
                </a:lnTo>
                <a:lnTo>
                  <a:pt x="555492" y="387526"/>
                </a:lnTo>
                <a:lnTo>
                  <a:pt x="666408" y="462179"/>
                </a:lnTo>
                <a:lnTo>
                  <a:pt x="769847" y="529872"/>
                </a:lnTo>
                <a:lnTo>
                  <a:pt x="867662" y="591571"/>
                </a:lnTo>
                <a:lnTo>
                  <a:pt x="961705" y="648240"/>
                </a:lnTo>
                <a:lnTo>
                  <a:pt x="1053830" y="700847"/>
                </a:lnTo>
                <a:lnTo>
                  <a:pt x="1145889" y="750355"/>
                </a:lnTo>
                <a:lnTo>
                  <a:pt x="1239735" y="797732"/>
                </a:lnTo>
                <a:lnTo>
                  <a:pt x="1337222" y="843942"/>
                </a:lnTo>
                <a:lnTo>
                  <a:pt x="1440201" y="889952"/>
                </a:lnTo>
                <a:lnTo>
                  <a:pt x="1550527" y="936726"/>
                </a:lnTo>
                <a:lnTo>
                  <a:pt x="1670051" y="985232"/>
                </a:lnTo>
                <a:lnTo>
                  <a:pt x="1800627" y="1036433"/>
                </a:lnTo>
                <a:lnTo>
                  <a:pt x="1944108" y="1091296"/>
                </a:lnTo>
                <a:lnTo>
                  <a:pt x="2102345" y="1150787"/>
                </a:lnTo>
                <a:lnTo>
                  <a:pt x="2277194" y="1215870"/>
                </a:lnTo>
                <a:lnTo>
                  <a:pt x="2470505" y="1287513"/>
                </a:lnTo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4761991" y="2903461"/>
            <a:ext cx="217170" cy="24765"/>
          </a:xfrm>
          <a:custGeom>
            <a:avLst/>
            <a:gdLst/>
            <a:ahLst/>
            <a:cxnLst/>
            <a:rect l="l" t="t" r="r" b="b"/>
            <a:pathLst>
              <a:path w="217170" h="24764">
                <a:moveTo>
                  <a:pt x="216890" y="0"/>
                </a:moveTo>
                <a:lnTo>
                  <a:pt x="0" y="24549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4711039" y="2891332"/>
            <a:ext cx="65405" cy="71120"/>
          </a:xfrm>
          <a:custGeom>
            <a:avLst/>
            <a:gdLst/>
            <a:ahLst/>
            <a:cxnLst/>
            <a:rect l="l" t="t" r="r" b="b"/>
            <a:pathLst>
              <a:path w="65404" h="71119">
                <a:moveTo>
                  <a:pt x="57289" y="0"/>
                </a:moveTo>
                <a:lnTo>
                  <a:pt x="0" y="42329"/>
                </a:lnTo>
                <a:lnTo>
                  <a:pt x="65303" y="70777"/>
                </a:lnTo>
                <a:lnTo>
                  <a:pt x="5728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794732" y="2170912"/>
            <a:ext cx="147320" cy="86360"/>
          </a:xfrm>
          <a:custGeom>
            <a:avLst/>
            <a:gdLst/>
            <a:ahLst/>
            <a:cxnLst/>
            <a:rect l="l" t="t" r="r" b="b"/>
            <a:pathLst>
              <a:path w="147320" h="86360">
                <a:moveTo>
                  <a:pt x="147319" y="0"/>
                </a:moveTo>
                <a:lnTo>
                  <a:pt x="0" y="8594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4750384" y="2220734"/>
            <a:ext cx="71755" cy="62230"/>
          </a:xfrm>
          <a:custGeom>
            <a:avLst/>
            <a:gdLst/>
            <a:ahLst/>
            <a:cxnLst/>
            <a:rect l="l" t="t" r="r" b="b"/>
            <a:pathLst>
              <a:path w="71754" h="62230">
                <a:moveTo>
                  <a:pt x="35344" y="0"/>
                </a:moveTo>
                <a:lnTo>
                  <a:pt x="0" y="61849"/>
                </a:lnTo>
                <a:lnTo>
                  <a:pt x="71234" y="61531"/>
                </a:lnTo>
                <a:lnTo>
                  <a:pt x="3534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831562" y="1745297"/>
            <a:ext cx="139700" cy="57785"/>
          </a:xfrm>
          <a:custGeom>
            <a:avLst/>
            <a:gdLst/>
            <a:ahLst/>
            <a:cxnLst/>
            <a:rect l="l" t="t" r="r" b="b"/>
            <a:pathLst>
              <a:path w="139700" h="57785">
                <a:moveTo>
                  <a:pt x="139141" y="0"/>
                </a:moveTo>
                <a:lnTo>
                  <a:pt x="0" y="57302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4784115" y="1765592"/>
            <a:ext cx="71120" cy="66040"/>
          </a:xfrm>
          <a:custGeom>
            <a:avLst/>
            <a:gdLst/>
            <a:ahLst/>
            <a:cxnLst/>
            <a:rect l="l" t="t" r="r" b="b"/>
            <a:pathLst>
              <a:path w="71120" h="66039">
                <a:moveTo>
                  <a:pt x="43472" y="0"/>
                </a:moveTo>
                <a:lnTo>
                  <a:pt x="0" y="56426"/>
                </a:lnTo>
                <a:lnTo>
                  <a:pt x="70599" y="65874"/>
                </a:lnTo>
                <a:lnTo>
                  <a:pt x="4347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1674634" y="2448350"/>
            <a:ext cx="4250055" cy="5099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"/>
              </a:spcBef>
            </a:pPr>
            <a:endParaRPr sz="9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Smooth tubes (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674634" y="3094932"/>
            <a:ext cx="2221230" cy="2273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0.01</a:t>
            </a:r>
            <a:endParaRPr sz="800">
              <a:latin typeface="Arial"/>
              <a:cs typeface="Arial"/>
            </a:endParaRPr>
          </a:p>
          <a:p>
            <a:pPr marL="194310">
              <a:lnSpc>
                <a:spcPts val="875"/>
              </a:lnSpc>
              <a:tabLst>
                <a:tab pos="1123315" algn="l"/>
                <a:tab pos="2052955" algn="l"/>
              </a:tabLst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dirty="0" baseline="27777" sz="900">
                <a:solidFill>
                  <a:srgbClr val="231F20"/>
                </a:solidFill>
                <a:latin typeface="Arial"/>
                <a:cs typeface="Arial"/>
              </a:rPr>
              <a:t>3	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dirty="0" baseline="27777" sz="900">
                <a:solidFill>
                  <a:srgbClr val="231F20"/>
                </a:solidFill>
                <a:latin typeface="Arial"/>
                <a:cs typeface="Arial"/>
              </a:rPr>
              <a:t>4	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dirty="0" baseline="27777" sz="900">
                <a:solidFill>
                  <a:srgbClr val="231F20"/>
                </a:solidFill>
                <a:latin typeface="Arial"/>
                <a:cs typeface="Arial"/>
              </a:rPr>
              <a:t>5</a:t>
            </a:r>
            <a:endParaRPr baseline="27777" sz="9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644377" y="3177554"/>
            <a:ext cx="180975" cy="1447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dirty="0" baseline="27777" sz="900">
                <a:solidFill>
                  <a:srgbClr val="231F20"/>
                </a:solidFill>
                <a:latin typeface="Arial"/>
                <a:cs typeface="Arial"/>
              </a:rPr>
              <a:t>6</a:t>
            </a:r>
            <a:endParaRPr baseline="27777" sz="9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242716" y="3271157"/>
            <a:ext cx="15557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Re</a:t>
            </a:r>
            <a:endParaRPr sz="8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1843062" y="1700187"/>
            <a:ext cx="122555" cy="15240"/>
          </a:xfrm>
          <a:custGeom>
            <a:avLst/>
            <a:gdLst/>
            <a:ahLst/>
            <a:cxnLst/>
            <a:rect l="l" t="t" r="r" b="b"/>
            <a:pathLst>
              <a:path w="122555" h="15239">
                <a:moveTo>
                  <a:pt x="0" y="14922"/>
                </a:moveTo>
                <a:lnTo>
                  <a:pt x="122478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950948" y="1666176"/>
            <a:ext cx="66040" cy="71120"/>
          </a:xfrm>
          <a:custGeom>
            <a:avLst/>
            <a:gdLst/>
            <a:ahLst/>
            <a:cxnLst/>
            <a:rect l="l" t="t" r="r" b="b"/>
            <a:pathLst>
              <a:path w="66039" h="71119">
                <a:moveTo>
                  <a:pt x="0" y="0"/>
                </a:moveTo>
                <a:lnTo>
                  <a:pt x="8509" y="70726"/>
                </a:lnTo>
                <a:lnTo>
                  <a:pt x="65506" y="27990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903577" y="1380185"/>
            <a:ext cx="295910" cy="650875"/>
          </a:xfrm>
          <a:custGeom>
            <a:avLst/>
            <a:gdLst/>
            <a:ahLst/>
            <a:cxnLst/>
            <a:rect l="l" t="t" r="r" b="b"/>
            <a:pathLst>
              <a:path w="295910" h="650875">
                <a:moveTo>
                  <a:pt x="0" y="0"/>
                </a:moveTo>
                <a:lnTo>
                  <a:pt x="295325" y="65051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198903" y="2030704"/>
            <a:ext cx="128270" cy="271780"/>
          </a:xfrm>
          <a:custGeom>
            <a:avLst/>
            <a:gdLst/>
            <a:ahLst/>
            <a:cxnLst/>
            <a:rect l="l" t="t" r="r" b="b"/>
            <a:pathLst>
              <a:path w="128269" h="271780">
                <a:moveTo>
                  <a:pt x="0" y="0"/>
                </a:moveTo>
                <a:lnTo>
                  <a:pt x="127723" y="271386"/>
                </a:lnTo>
              </a:path>
            </a:pathLst>
          </a:custGeom>
          <a:ln w="6350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1404378" y="777830"/>
            <a:ext cx="493395" cy="14052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82575" marR="5080" indent="125095">
              <a:lnSpc>
                <a:spcPts val="88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0.10</a:t>
            </a:r>
            <a:endParaRPr sz="800">
              <a:latin typeface="Arial"/>
              <a:cs typeface="Arial"/>
            </a:endParaRPr>
          </a:p>
          <a:p>
            <a:pPr marL="282575">
              <a:lnSpc>
                <a:spcPts val="775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  <a:p>
            <a:pPr marL="282575">
              <a:lnSpc>
                <a:spcPts val="944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  <a:p>
            <a:pPr marL="282575">
              <a:lnSpc>
                <a:spcPct val="100000"/>
              </a:lnSpc>
              <a:spcBef>
                <a:spcPts val="40"/>
              </a:spcBef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 marL="282575">
              <a:lnSpc>
                <a:spcPct val="100000"/>
              </a:lnSpc>
              <a:spcBef>
                <a:spcPts val="295"/>
              </a:spcBef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  <a:p>
            <a:pPr marL="282575">
              <a:lnSpc>
                <a:spcPts val="919"/>
              </a:lnSpc>
              <a:spcBef>
                <a:spcPts val="265"/>
              </a:spcBef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  <a:p>
            <a:pPr algn="ctr" marR="71120">
              <a:lnSpc>
                <a:spcPts val="885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  <a:p>
            <a:pPr marL="282575">
              <a:lnSpc>
                <a:spcPts val="93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  <a:p>
            <a:pPr algn="ctr" marR="133350">
              <a:lnSpc>
                <a:spcPct val="100000"/>
              </a:lnSpc>
              <a:spcBef>
                <a:spcPts val="200"/>
              </a:spcBef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f</a:t>
            </a:r>
            <a:endParaRPr sz="800">
              <a:latin typeface="Arial"/>
              <a:cs typeface="Arial"/>
            </a:endParaRPr>
          </a:p>
          <a:p>
            <a:pPr marL="282575">
              <a:lnSpc>
                <a:spcPct val="100000"/>
              </a:lnSpc>
              <a:spcBef>
                <a:spcPts val="65"/>
              </a:spcBef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79187" y="1675542"/>
            <a:ext cx="50927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D 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0.01</a:t>
            </a:r>
            <a:endParaRPr sz="8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979187" y="2114657"/>
            <a:ext cx="56578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D </a:t>
            </a:r>
            <a:r>
              <a:rPr dirty="0" sz="800" spc="-105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dirty="0" sz="800" spc="-10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0.00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95782" y="3527046"/>
            <a:ext cx="378904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4</a:t>
            </a:r>
            <a:r>
              <a:rPr dirty="0" sz="800">
                <a:latin typeface="Arial"/>
                <a:cs typeface="Arial"/>
              </a:rPr>
              <a:t>   </a:t>
            </a:r>
            <a:r>
              <a:rPr dirty="0" sz="800" spc="-9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Moody</a:t>
            </a:r>
            <a:r>
              <a:rPr dirty="0" sz="800" spc="-15">
                <a:latin typeface="Arial"/>
                <a:cs typeface="Arial"/>
              </a:rPr>
              <a:t>'</a:t>
            </a:r>
            <a:r>
              <a:rPr dirty="0" sz="800" spc="-5">
                <a:latin typeface="Arial"/>
                <a:cs typeface="Arial"/>
              </a:rPr>
              <a:t>s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diagram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(plots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eqn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[10]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for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transition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and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turbulent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regimes).</a:t>
            </a:r>
            <a:endParaRPr sz="8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695782" y="313916"/>
            <a:ext cx="3990340" cy="469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0">
                <a:latin typeface="Arial"/>
                <a:cs typeface="Arial"/>
              </a:rPr>
              <a:t>1084</a:t>
            </a:r>
            <a:r>
              <a:rPr dirty="0" sz="900" spc="-10">
                <a:latin typeface="Arial"/>
                <a:cs typeface="Arial"/>
              </a:rPr>
              <a:t>   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15">
                <a:latin typeface="Arial"/>
                <a:cs typeface="Arial"/>
              </a:rPr>
              <a:t>FLOW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20">
                <a:latin typeface="Arial"/>
                <a:cs typeface="Arial"/>
              </a:rPr>
              <a:t>EQUIPMENT</a:t>
            </a:r>
            <a:r>
              <a:rPr dirty="0" sz="900" spc="-5">
                <a:latin typeface="Arial"/>
                <a:cs typeface="Arial"/>
              </a:rPr>
              <a:t>/</a:t>
            </a:r>
            <a:r>
              <a:rPr dirty="0" sz="900" spc="55">
                <a:latin typeface="Arial"/>
                <a:cs typeface="Arial"/>
              </a:rPr>
              <a:t>Principles</a:t>
            </a:r>
            <a:r>
              <a:rPr dirty="0" sz="900" spc="55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Pump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and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Piping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Calculations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 algn="ctr" marR="793115">
              <a:lnSpc>
                <a:spcPct val="100000"/>
              </a:lnSpc>
              <a:spcBef>
                <a:spcPts val="630"/>
              </a:spcBef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st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y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39" name="object 39"/>
          <p:cNvGraphicFramePr>
            <a:graphicFrameLocks noGrp="1"/>
          </p:cNvGraphicFramePr>
          <p:nvPr/>
        </p:nvGraphicFramePr>
        <p:xfrm>
          <a:off x="1903552" y="806069"/>
          <a:ext cx="2949575" cy="2339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854"/>
                <a:gridCol w="168313"/>
                <a:gridCol w="116585"/>
                <a:gridCol w="85140"/>
                <a:gridCol w="79248"/>
                <a:gridCol w="86785"/>
                <a:gridCol w="93287"/>
                <a:gridCol w="310489"/>
                <a:gridCol w="166992"/>
                <a:gridCol w="117233"/>
                <a:gridCol w="88417"/>
                <a:gridCol w="79908"/>
                <a:gridCol w="89077"/>
                <a:gridCol w="97586"/>
                <a:gridCol w="297611"/>
                <a:gridCol w="168211"/>
                <a:gridCol w="123456"/>
                <a:gridCol w="84861"/>
                <a:gridCol w="78701"/>
                <a:gridCol w="84874"/>
                <a:gridCol w="96450"/>
                <a:gridCol w="120884"/>
              </a:tblGrid>
              <a:tr h="1497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tabLst>
                          <a:tab pos="665480" algn="l"/>
                        </a:tabLst>
                      </a:pPr>
                      <a:r>
                        <a:rPr dirty="0" baseline="-10416" sz="12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baseline="-10416" sz="12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ran</a:t>
                      </a:r>
                      <a:r>
                        <a:rPr dirty="0" baseline="-10416" sz="12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baseline="-10416" sz="12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baseline="-10416" sz="12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baseline="-10416" sz="12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baseline="-10416" sz="12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baseline="-10416" sz="12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	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lly 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tu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bu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8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1160"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0718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718">
                      <a:solidFill>
                        <a:srgbClr val="231F20"/>
                      </a:solidFill>
                      <a:prstDash val="solid"/>
                    </a:lnL>
                    <a:lnR w="5080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080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7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750">
                      <a:solidFill>
                        <a:srgbClr val="231F20"/>
                      </a:solidFill>
                      <a:prstDash val="solid"/>
                    </a:lnL>
                    <a:lnR w="52197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2197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80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800">
                      <a:solidFill>
                        <a:srgbClr val="231F20"/>
                      </a:solidFill>
                      <a:prstDash val="solid"/>
                    </a:lnL>
                    <a:lnR w="5419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419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10426"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0718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718">
                      <a:solidFill>
                        <a:srgbClr val="231F20"/>
                      </a:solidFill>
                      <a:prstDash val="solid"/>
                    </a:lnL>
                    <a:lnR w="50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080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7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750">
                      <a:solidFill>
                        <a:srgbClr val="231F20"/>
                      </a:solidFill>
                      <a:prstDash val="solid"/>
                    </a:lnL>
                    <a:lnR w="52197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2197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800">
                      <a:solidFill>
                        <a:srgbClr val="231F20"/>
                      </a:solidFill>
                      <a:prstDash val="solid"/>
                    </a:lnL>
                    <a:lnR w="5419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419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25679"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0718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718">
                      <a:solidFill>
                        <a:srgbClr val="231F20"/>
                      </a:solidFill>
                      <a:prstDash val="solid"/>
                    </a:lnL>
                    <a:lnR w="50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080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7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750">
                      <a:solidFill>
                        <a:srgbClr val="231F20"/>
                      </a:solidFill>
                      <a:prstDash val="solid"/>
                    </a:lnL>
                    <a:lnR w="52197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2197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800">
                      <a:solidFill>
                        <a:srgbClr val="231F20"/>
                      </a:solidFill>
                      <a:prstDash val="solid"/>
                    </a:lnL>
                    <a:lnR w="5419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419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53365"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0718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718">
                      <a:solidFill>
                        <a:srgbClr val="231F20"/>
                      </a:solidFill>
                      <a:prstDash val="solid"/>
                    </a:lnL>
                    <a:lnR w="50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080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7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750">
                      <a:solidFill>
                        <a:srgbClr val="231F20"/>
                      </a:solidFill>
                      <a:prstDash val="solid"/>
                    </a:lnL>
                    <a:lnR w="52197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2197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800">
                      <a:solidFill>
                        <a:srgbClr val="231F20"/>
                      </a:solidFill>
                      <a:prstDash val="solid"/>
                    </a:lnL>
                    <a:lnR w="5419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419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77901"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0718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718">
                      <a:solidFill>
                        <a:srgbClr val="231F20"/>
                      </a:solidFill>
                      <a:prstDash val="solid"/>
                    </a:lnL>
                    <a:lnR w="50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080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7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750">
                      <a:solidFill>
                        <a:srgbClr val="231F20"/>
                      </a:solidFill>
                      <a:prstDash val="solid"/>
                    </a:lnL>
                    <a:lnR w="52197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2197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800">
                      <a:solidFill>
                        <a:srgbClr val="231F20"/>
                      </a:solidFill>
                      <a:prstDash val="solid"/>
                    </a:lnL>
                    <a:lnR w="5419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419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12674"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0718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718">
                      <a:solidFill>
                        <a:srgbClr val="231F20"/>
                      </a:solidFill>
                      <a:prstDash val="solid"/>
                    </a:lnL>
                    <a:lnR w="50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080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7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750">
                      <a:solidFill>
                        <a:srgbClr val="231F20"/>
                      </a:solidFill>
                      <a:prstDash val="solid"/>
                    </a:lnL>
                    <a:lnR w="52197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2197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800">
                      <a:solidFill>
                        <a:srgbClr val="231F20"/>
                      </a:solidFill>
                      <a:prstDash val="solid"/>
                    </a:lnL>
                    <a:lnR w="5419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419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78091"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0718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718">
                      <a:solidFill>
                        <a:srgbClr val="231F20"/>
                      </a:solidFill>
                      <a:prstDash val="solid"/>
                    </a:lnL>
                    <a:lnR w="50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080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7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750">
                      <a:solidFill>
                        <a:srgbClr val="231F20"/>
                      </a:solidFill>
                      <a:prstDash val="solid"/>
                    </a:lnL>
                    <a:lnR w="52197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2197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800">
                      <a:solidFill>
                        <a:srgbClr val="231F20"/>
                      </a:solidFill>
                      <a:prstDash val="solid"/>
                    </a:lnL>
                    <a:lnR w="5419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419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85991"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0718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718">
                      <a:solidFill>
                        <a:srgbClr val="231F20"/>
                      </a:solidFill>
                      <a:prstDash val="solid"/>
                    </a:lnL>
                    <a:lnR w="50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080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7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750">
                      <a:solidFill>
                        <a:srgbClr val="231F20"/>
                      </a:solidFill>
                      <a:prstDash val="solid"/>
                    </a:lnL>
                    <a:lnR w="52197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2197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800">
                      <a:solidFill>
                        <a:srgbClr val="231F20"/>
                      </a:solidFill>
                      <a:prstDash val="solid"/>
                    </a:lnL>
                    <a:lnR w="5419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419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651560"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0718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718">
                      <a:solidFill>
                        <a:srgbClr val="231F20"/>
                      </a:solidFill>
                      <a:prstDash val="solid"/>
                    </a:lnL>
                    <a:lnR w="50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080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7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750">
                      <a:solidFill>
                        <a:srgbClr val="231F20"/>
                      </a:solidFill>
                      <a:prstDash val="solid"/>
                    </a:lnL>
                    <a:lnR w="52197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2197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5880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8800">
                      <a:solidFill>
                        <a:srgbClr val="231F20"/>
                      </a:solidFill>
                      <a:prstDash val="solid"/>
                    </a:lnL>
                    <a:lnR w="5419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5419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692" y="686681"/>
            <a:ext cx="2910205" cy="456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[8],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each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element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cause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localized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30">
                <a:latin typeface="PMingLiU"/>
                <a:cs typeface="PMingLiU"/>
              </a:rPr>
              <a:t>es,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[11]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corres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60">
                <a:latin typeface="PMingLiU"/>
                <a:cs typeface="PMingLiU"/>
              </a:rPr>
              <a:t>onding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 i="1">
                <a:latin typeface="Book Antiqua"/>
                <a:cs typeface="Book Antiqua"/>
              </a:rPr>
              <a:t>K</a:t>
            </a:r>
            <a:r>
              <a:rPr dirty="0" sz="1000" spc="40">
                <a:latin typeface="PMingLiU"/>
                <a:cs typeface="PMingLiU"/>
              </a:rPr>
              <a:t>-va</a:t>
            </a:r>
            <a:r>
              <a:rPr dirty="0" sz="1000" spc="30">
                <a:latin typeface="PMingLiU"/>
                <a:cs typeface="PMingLiU"/>
              </a:rPr>
              <a:t>l</a:t>
            </a:r>
            <a:r>
              <a:rPr dirty="0" sz="1000" spc="50">
                <a:latin typeface="PMingLiU"/>
                <a:cs typeface="PMingLiU"/>
              </a:rPr>
              <a:t>ue.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565" y="1446926"/>
            <a:ext cx="2911475" cy="3668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100" spc="60">
                <a:latin typeface="Arial"/>
                <a:cs typeface="Arial"/>
              </a:rPr>
              <a:t>Net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60">
                <a:latin typeface="Arial"/>
                <a:cs typeface="Arial"/>
              </a:rPr>
              <a:t>Positive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Suction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45">
                <a:latin typeface="Arial"/>
                <a:cs typeface="Arial"/>
              </a:rPr>
              <a:t>Head</a:t>
            </a: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550"/>
              </a:spcBef>
            </a:pPr>
            <a:r>
              <a:rPr dirty="0" sz="900" spc="55">
                <a:latin typeface="Arial"/>
                <a:cs typeface="Arial"/>
              </a:rPr>
              <a:t>Cavitation</a:t>
            </a:r>
            <a:endParaRPr sz="9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  <a:spcBef>
                <a:spcPts val="640"/>
              </a:spcBef>
            </a:pP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B</a:t>
            </a:r>
            <a:r>
              <a:rPr dirty="0" sz="1000" spc="25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loca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above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-15" i="1">
                <a:latin typeface="Book Antiqua"/>
                <a:cs typeface="Book Antiqua"/>
              </a:rPr>
              <a:t>A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80">
                <a:latin typeface="PMingLiU"/>
                <a:cs typeface="PMingLiU"/>
              </a:rPr>
              <a:t>nd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added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effect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contrib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ting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decrease,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Berno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lli's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ind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cates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event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ally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poss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ble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reach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pressure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low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enough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boi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id.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would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release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gas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bubble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Bernou</a:t>
            </a:r>
            <a:r>
              <a:rPr dirty="0" sz="1000" spc="30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li's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points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check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those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w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smaller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cros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40">
                <a:latin typeface="PMingLiU"/>
                <a:cs typeface="PMingLiU"/>
              </a:rPr>
              <a:t>-sectio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area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(higher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velocity)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located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inst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llation.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Gas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bubbles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difficult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move,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could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result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seve</a:t>
            </a:r>
            <a:r>
              <a:rPr dirty="0" sz="1000" spc="35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pumpi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y.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Moreov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r,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90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pact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gas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bubbles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collapsi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gainst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surface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mov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speed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very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dest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uctive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ifugal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pum</a:t>
            </a:r>
            <a:r>
              <a:rPr dirty="0" sz="1000" spc="75">
                <a:latin typeface="PMingLiU"/>
                <a:cs typeface="PMingLiU"/>
              </a:rPr>
              <a:t>p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(cavit</a:t>
            </a:r>
            <a:r>
              <a:rPr dirty="0" sz="1000" spc="5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tion).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Hence,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sit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B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45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entrance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particul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cern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(</a:t>
            </a:r>
            <a:r>
              <a:rPr dirty="0" sz="1000" spc="-3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Figur</a:t>
            </a:r>
            <a:r>
              <a:rPr dirty="0" sz="1000" spc="-35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e</a:t>
            </a:r>
            <a:r>
              <a:rPr dirty="0" sz="1000" spc="85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Palatino Linotype"/>
                <a:cs typeface="Palatino Linotype"/>
                <a:hlinkClick r:id="rId2" action="ppaction://hlinksldjump"/>
              </a:rPr>
              <a:t>5</a:t>
            </a:r>
            <a:r>
              <a:rPr dirty="0" sz="1000" spc="3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algn="just" marL="12700">
              <a:lnSpc>
                <a:spcPct val="100000"/>
              </a:lnSpc>
              <a:spcBef>
                <a:spcPts val="860"/>
              </a:spcBef>
            </a:pPr>
            <a:r>
              <a:rPr dirty="0" sz="900" spc="45">
                <a:latin typeface="Arial"/>
                <a:cs typeface="Arial"/>
              </a:rPr>
              <a:t>Available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Net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Positive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Suction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35">
                <a:latin typeface="Arial"/>
                <a:cs typeface="Arial"/>
              </a:rPr>
              <a:t>Head</a:t>
            </a:r>
            <a:endParaRPr sz="900">
              <a:latin typeface="Arial"/>
              <a:cs typeface="Arial"/>
            </a:endParaRPr>
          </a:p>
          <a:p>
            <a:pPr algn="just" marL="12700" marR="5715">
              <a:lnSpc>
                <a:spcPct val="100000"/>
              </a:lnSpc>
              <a:spcBef>
                <a:spcPts val="640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net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positive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(NP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85">
                <a:latin typeface="PMingLiU"/>
                <a:cs typeface="PMingLiU"/>
              </a:rPr>
              <a:t>H)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given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defined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above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vapour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head,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72805" y="5399462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 h="0">
                <a:moveTo>
                  <a:pt x="0" y="0"/>
                </a:moveTo>
                <a:lnTo>
                  <a:pt x="218160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446578" y="5320676"/>
            <a:ext cx="882650" cy="241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75">
                <a:latin typeface="PMingLiU"/>
                <a:cs typeface="PMingLiU"/>
              </a:rPr>
              <a:t>NPSH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baseline="-38888" sz="1500" spc="-67">
                <a:latin typeface="Tahoma"/>
                <a:cs typeface="Tahoma"/>
              </a:rPr>
              <a:t>p</a:t>
            </a:r>
            <a:r>
              <a:rPr dirty="0" baseline="-38888" sz="1500">
                <a:latin typeface="Tahoma"/>
                <a:cs typeface="Tahoma"/>
              </a:rPr>
              <a:t> </a:t>
            </a:r>
            <a:r>
              <a:rPr dirty="0" baseline="-38888" sz="1500" spc="120">
                <a:latin typeface="Tahoma"/>
                <a:cs typeface="Tahoma"/>
              </a:rPr>
              <a:t> </a:t>
            </a:r>
            <a:r>
              <a:rPr dirty="0" baseline="-38888" sz="1500" spc="-7" i="1">
                <a:latin typeface="Book Antiqua"/>
                <a:cs typeface="Book Antiqua"/>
              </a:rPr>
              <a:t>g</a:t>
            </a:r>
            <a:r>
              <a:rPr dirty="0" baseline="-38888" sz="1500" spc="-44" i="1">
                <a:latin typeface="Book Antiqua"/>
                <a:cs typeface="Book Antiqua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29942" y="5234457"/>
            <a:ext cx="1035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i="1">
                <a:latin typeface="Book Antiqua"/>
                <a:cs typeface="Book Antiqua"/>
              </a:rPr>
              <a:t>P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345042" y="5399462"/>
            <a:ext cx="219075" cy="0"/>
          </a:xfrm>
          <a:custGeom>
            <a:avLst/>
            <a:gdLst/>
            <a:ahLst/>
            <a:cxnLst/>
            <a:rect l="l" t="t" r="r" b="b"/>
            <a:pathLst>
              <a:path w="219075" h="0">
                <a:moveTo>
                  <a:pt x="0" y="0"/>
                </a:moveTo>
                <a:lnTo>
                  <a:pt x="218884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052211" y="5234457"/>
            <a:ext cx="524510" cy="3663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37820">
              <a:lnSpc>
                <a:spcPct val="100000"/>
              </a:lnSpc>
            </a:pPr>
            <a:r>
              <a:rPr dirty="0" sz="1000" i="1">
                <a:latin typeface="Book Antiqua"/>
                <a:cs typeface="Book Antiqua"/>
              </a:rPr>
              <a:t>P</a:t>
            </a:r>
            <a:r>
              <a:rPr dirty="0" baseline="-11904" sz="1050" spc="-7" i="1">
                <a:latin typeface="Book Antiqua"/>
                <a:cs typeface="Book Antiqua"/>
              </a:rPr>
              <a:t>v</a:t>
            </a:r>
            <a:endParaRPr baseline="-11904" sz="1050">
              <a:latin typeface="Book Antiqua"/>
              <a:cs typeface="Book Antiqua"/>
            </a:endParaRPr>
          </a:p>
          <a:p>
            <a:pPr marL="292735" indent="-280035">
              <a:lnSpc>
                <a:spcPct val="100000"/>
              </a:lnSpc>
              <a:spcBef>
                <a:spcPts val="160"/>
              </a:spcBef>
              <a:buFont typeface="Arial"/>
              <a:buChar char="·"/>
              <a:tabLst>
                <a:tab pos="293370" algn="l"/>
              </a:tabLst>
            </a:pP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33110" y="5320571"/>
            <a:ext cx="23431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5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 spc="85">
                <a:latin typeface="PMingLiU"/>
                <a:cs typeface="PMingLiU"/>
              </a:rPr>
              <a:t>2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6745" y="5737349"/>
            <a:ext cx="29108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45">
                <a:latin typeface="PMingLiU"/>
                <a:cs typeface="PMingLiU"/>
              </a:rPr>
              <a:t>where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i="1">
                <a:latin typeface="Book Antiqua"/>
                <a:cs typeface="Book Antiqua"/>
              </a:rPr>
              <a:t>P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50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i="1">
                <a:latin typeface="Book Antiqua"/>
                <a:cs typeface="Book Antiqua"/>
              </a:rPr>
              <a:t>P</a:t>
            </a:r>
            <a:r>
              <a:rPr dirty="0" baseline="-12820" sz="975" spc="67" i="1">
                <a:latin typeface="Book Antiqua"/>
                <a:cs typeface="Book Antiqua"/>
              </a:rPr>
              <a:t>v</a:t>
            </a:r>
            <a:r>
              <a:rPr dirty="0" baseline="-12820" sz="975" i="1">
                <a:latin typeface="Book Antiqua"/>
                <a:cs typeface="Book Antiqua"/>
              </a:rPr>
              <a:t>  </a:t>
            </a:r>
            <a:r>
              <a:rPr dirty="0" baseline="-12820" sz="975" spc="67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va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75">
                <a:latin typeface="PMingLiU"/>
                <a:cs typeface="PMingLiU"/>
              </a:rPr>
              <a:t>our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essure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(pressure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boi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system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60">
                <a:latin typeface="PMingLiU"/>
                <a:cs typeface="PMingLiU"/>
              </a:rPr>
              <a:t>erature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85">
                <a:latin typeface="PMingLiU"/>
                <a:cs typeface="PMingLiU"/>
              </a:rPr>
              <a:t>-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92445" y="686562"/>
            <a:ext cx="2911475" cy="1215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50">
                <a:latin typeface="PMingLiU"/>
                <a:cs typeface="PMingLiU"/>
              </a:rPr>
              <a:t>ins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ance,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vapour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water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100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baseline="27777" sz="1050">
                <a:latin typeface="Arial"/>
                <a:cs typeface="Arial"/>
              </a:rPr>
              <a:t>o</a:t>
            </a:r>
            <a:r>
              <a:rPr dirty="0" sz="1000" spc="85">
                <a:latin typeface="PMingLiU"/>
                <a:cs typeface="PMingLiU"/>
              </a:rPr>
              <a:t>C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at</a:t>
            </a:r>
            <a:r>
              <a:rPr dirty="0" sz="1000" spc="135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20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baseline="27777" sz="1050">
                <a:latin typeface="Arial"/>
                <a:cs typeface="Arial"/>
              </a:rPr>
              <a:t>o</a:t>
            </a:r>
            <a:r>
              <a:rPr dirty="0" sz="1000" spc="85">
                <a:latin typeface="PMingLiU"/>
                <a:cs typeface="PMingLiU"/>
              </a:rPr>
              <a:t>C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0.025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atm).</a:t>
            </a:r>
            <a:endParaRPr sz="1000">
              <a:latin typeface="PMingLiU"/>
              <a:cs typeface="PMingLiU"/>
            </a:endParaRPr>
          </a:p>
          <a:p>
            <a:pPr algn="just" marL="12700" marR="5080" indent="127000">
              <a:lnSpc>
                <a:spcPct val="996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NPSH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availab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(NPSH</a:t>
            </a:r>
            <a:r>
              <a:rPr dirty="0" baseline="-12820" sz="975" spc="150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value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NPSH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entrance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pump.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calcu-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determining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B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45" i="1">
                <a:latin typeface="Book Antiqua"/>
                <a:cs typeface="Book Antiqua"/>
              </a:rPr>
              <a:t> </a:t>
            </a:r>
            <a:r>
              <a:rPr dirty="0" sz="1000" spc="60">
                <a:latin typeface="PMingLiU"/>
                <a:cs typeface="PMingLiU"/>
              </a:rPr>
              <a:t>from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[3],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know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-15" i="1">
                <a:latin typeface="Book Antiqua"/>
                <a:cs typeface="Book Antiqua"/>
              </a:rPr>
              <a:t>A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80">
                <a:latin typeface="PMingLiU"/>
                <a:cs typeface="PMingLiU"/>
              </a:rPr>
              <a:t>nd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esti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ating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relevant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using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appro-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pria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q</a:t>
            </a:r>
            <a:r>
              <a:rPr dirty="0" sz="1000" spc="45">
                <a:latin typeface="PMingLiU"/>
                <a:cs typeface="PMingLiU"/>
              </a:rPr>
              <a:t>ns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[8]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[11].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Math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matic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20">
                <a:latin typeface="PMingLiU"/>
                <a:cs typeface="PMingLiU"/>
              </a:rPr>
              <a:t>lly: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327918" y="2161622"/>
            <a:ext cx="219075" cy="0"/>
          </a:xfrm>
          <a:custGeom>
            <a:avLst/>
            <a:gdLst/>
            <a:ahLst/>
            <a:cxnLst/>
            <a:rect l="l" t="t" r="r" b="b"/>
            <a:pathLst>
              <a:path w="219075" h="0">
                <a:moveTo>
                  <a:pt x="0" y="0"/>
                </a:moveTo>
                <a:lnTo>
                  <a:pt x="218884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3751494" y="2082217"/>
            <a:ext cx="1572260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822960" algn="l"/>
              </a:tabLst>
            </a:pPr>
            <a:r>
              <a:rPr dirty="0" sz="1000" spc="70">
                <a:latin typeface="PMingLiU"/>
                <a:cs typeface="PMingLiU"/>
              </a:rPr>
              <a:t>NPS</a:t>
            </a:r>
            <a:r>
              <a:rPr dirty="0" sz="1000" spc="95">
                <a:latin typeface="PMingLiU"/>
                <a:cs typeface="PMingLiU"/>
              </a:rPr>
              <a:t>H</a:t>
            </a:r>
            <a:r>
              <a:rPr dirty="0" baseline="-11904" sz="1050" spc="82">
                <a:latin typeface="PMingLiU"/>
                <a:cs typeface="PMingLiU"/>
              </a:rPr>
              <a:t>a</a:t>
            </a:r>
            <a:r>
              <a:rPr dirty="0" baseline="-11904" sz="1050">
                <a:latin typeface="PMingLiU"/>
                <a:cs typeface="PMingLiU"/>
              </a:rPr>
              <a:t> </a:t>
            </a:r>
            <a:r>
              <a:rPr dirty="0" baseline="-11904" sz="1050" spc="-60">
                <a:latin typeface="PMingLiU"/>
                <a:cs typeface="PMingLiU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	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8.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15" i="1">
                <a:latin typeface="Book Antiqua"/>
                <a:cs typeface="Book Antiqua"/>
              </a:rPr>
              <a:t>F</a:t>
            </a:r>
            <a:r>
              <a:rPr dirty="0" baseline="-11904" sz="1050" spc="-7" i="1">
                <a:latin typeface="Book Antiqua"/>
                <a:cs typeface="Book Antiqua"/>
              </a:rPr>
              <a:t>A</a:t>
            </a:r>
            <a:r>
              <a:rPr dirty="0" baseline="-11904" sz="1050" spc="-7">
                <a:latin typeface="Arial"/>
                <a:cs typeface="Arial"/>
              </a:rPr>
              <a:t>---</a:t>
            </a:r>
            <a:r>
              <a:rPr dirty="0" baseline="-11904" sz="1050" spc="52" i="1">
                <a:latin typeface="Book Antiqua"/>
                <a:cs typeface="Book Antiqua"/>
              </a:rPr>
              <a:t>B</a:t>
            </a:r>
            <a:endParaRPr baseline="-11904" sz="1050">
              <a:latin typeface="Book Antiqua"/>
              <a:cs typeface="Book Antiq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60583" y="1996617"/>
            <a:ext cx="147955" cy="1625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i="1">
                <a:latin typeface="Book Antiqua"/>
                <a:cs typeface="Book Antiqua"/>
              </a:rPr>
              <a:t>P</a:t>
            </a:r>
            <a:r>
              <a:rPr dirty="0" baseline="-11904" sz="1050" spc="52" i="1">
                <a:latin typeface="Book Antiqua"/>
                <a:cs typeface="Book Antiqua"/>
              </a:rPr>
              <a:t>a</a:t>
            </a:r>
            <a:endParaRPr baseline="-11904" sz="1050">
              <a:latin typeface="Book Antiqua"/>
              <a:cs typeface="Book Antiqu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40237" y="2546826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 h="0">
                <a:moveTo>
                  <a:pt x="0" y="0"/>
                </a:moveTo>
                <a:lnTo>
                  <a:pt x="167754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728235" y="2546826"/>
            <a:ext cx="146685" cy="0"/>
          </a:xfrm>
          <a:custGeom>
            <a:avLst/>
            <a:gdLst/>
            <a:ahLst/>
            <a:cxnLst/>
            <a:rect l="l" t="t" r="r" b="b"/>
            <a:pathLst>
              <a:path w="146685" h="0">
                <a:moveTo>
                  <a:pt x="0" y="0"/>
                </a:moveTo>
                <a:lnTo>
                  <a:pt x="146164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028476" y="2546826"/>
            <a:ext cx="147320" cy="0"/>
          </a:xfrm>
          <a:custGeom>
            <a:avLst/>
            <a:gdLst/>
            <a:ahLst/>
            <a:cxnLst/>
            <a:rect l="l" t="t" r="r" b="b"/>
            <a:pathLst>
              <a:path w="147320" h="0">
                <a:moveTo>
                  <a:pt x="0" y="0"/>
                </a:moveTo>
                <a:lnTo>
                  <a:pt x="146875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4315218" y="2169413"/>
            <a:ext cx="534035" cy="3644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  <a:p>
            <a:pPr marL="124460">
              <a:lnSpc>
                <a:spcPct val="100000"/>
              </a:lnSpc>
              <a:spcBef>
                <a:spcPts val="470"/>
              </a:spcBef>
            </a:pPr>
            <a:r>
              <a:rPr dirty="0" sz="1000" spc="100" i="1">
                <a:latin typeface="Book Antiqua"/>
                <a:cs typeface="Book Antiqua"/>
              </a:rPr>
              <a:t>Q</a:t>
            </a:r>
            <a:r>
              <a:rPr dirty="0" baseline="27777" sz="1050" spc="82">
                <a:latin typeface="PMingLiU"/>
                <a:cs typeface="PMingLiU"/>
              </a:rPr>
              <a:t>2</a:t>
            </a:r>
            <a:r>
              <a:rPr dirty="0" baseline="27777" sz="1050" spc="52">
                <a:latin typeface="PMingLiU"/>
                <a:cs typeface="PMingLiU"/>
              </a:rPr>
              <a:t> </a:t>
            </a:r>
            <a:r>
              <a:rPr dirty="0" baseline="58333" sz="1500" spc="667">
                <a:latin typeface="Arial"/>
                <a:cs typeface="Arial"/>
              </a:rPr>
              <a:t>(</a:t>
            </a:r>
            <a:r>
              <a:rPr dirty="0" baseline="58333" sz="1500" spc="30">
                <a:latin typeface="Arial"/>
                <a:cs typeface="Arial"/>
              </a:rPr>
              <a:t> </a:t>
            </a:r>
            <a:r>
              <a:rPr dirty="0" sz="1000" spc="80">
                <a:latin typeface="PMingLiU"/>
                <a:cs typeface="PMingLiU"/>
              </a:rPr>
              <a:t>1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02264" y="2509610"/>
            <a:ext cx="301625" cy="197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38888" sz="1500" spc="644">
                <a:latin typeface="Arial"/>
                <a:cs typeface="Arial"/>
              </a:rPr>
              <a:t>-</a:t>
            </a:r>
            <a:r>
              <a:rPr dirty="0" baseline="38888" sz="1500" spc="112">
                <a:latin typeface="Arial"/>
                <a:cs typeface="Arial"/>
              </a:rPr>
              <a:t> 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15486" y="2509610"/>
            <a:ext cx="466090" cy="202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-16666" sz="1500" spc="-7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r>
              <a:rPr dirty="0" sz="700" spc="85">
                <a:latin typeface="PMingLiU"/>
                <a:cs typeface="PMingLiU"/>
              </a:rPr>
              <a:t> </a:t>
            </a:r>
            <a:r>
              <a:rPr dirty="0" baseline="22222" sz="1500" spc="644">
                <a:latin typeface="Arial"/>
                <a:cs typeface="Arial"/>
              </a:rPr>
              <a:t>-</a:t>
            </a:r>
            <a:r>
              <a:rPr dirty="0" baseline="22222" sz="1500" spc="-82">
                <a:latin typeface="Arial"/>
                <a:cs typeface="Arial"/>
              </a:rPr>
              <a:t> </a:t>
            </a:r>
            <a:r>
              <a:rPr dirty="0" baseline="-16666" sz="1500" spc="-7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806975" y="2632987"/>
            <a:ext cx="74295" cy="114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60" i="1">
                <a:latin typeface="Book Antiqua"/>
                <a:cs typeface="Book Antiqua"/>
              </a:rPr>
              <a:t>b</a:t>
            </a:r>
            <a:endParaRPr sz="700">
              <a:latin typeface="Book Antiqua"/>
              <a:cs typeface="Book Antiqu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53939" y="2323262"/>
            <a:ext cx="233045" cy="2108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-58333" sz="1500" spc="120">
                <a:latin typeface="PMingLiU"/>
                <a:cs typeface="PMingLiU"/>
              </a:rPr>
              <a:t>1</a:t>
            </a:r>
            <a:r>
              <a:rPr dirty="0" baseline="-58333" sz="1500" spc="67">
                <a:latin typeface="PMingLiU"/>
                <a:cs typeface="PMingLiU"/>
              </a:rPr>
              <a:t> </a:t>
            </a:r>
            <a:r>
              <a:rPr dirty="0" sz="1000" spc="500">
                <a:latin typeface="Arial"/>
                <a:cs typeface="Arial"/>
              </a:rPr>
              <a:t>\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107216" y="2619308"/>
            <a:ext cx="69850" cy="114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35" i="1">
                <a:latin typeface="Book Antiqua"/>
                <a:cs typeface="Book Antiqua"/>
              </a:rPr>
              <a:t>a</a:t>
            </a:r>
            <a:endParaRPr sz="700">
              <a:latin typeface="Book Antiqua"/>
              <a:cs typeface="Book Antiqu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289401" y="2377948"/>
            <a:ext cx="370840" cy="3702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5730">
              <a:lnSpc>
                <a:spcPct val="100000"/>
              </a:lnSpc>
              <a:tabLst>
                <a:tab pos="344805" algn="l"/>
              </a:tabLst>
            </a:pPr>
            <a:r>
              <a:rPr dirty="0" sz="1000" spc="-5" u="sng">
                <a:latin typeface="Times New Roman"/>
                <a:cs typeface="Times New Roman"/>
              </a:rPr>
              <a:t> </a:t>
            </a:r>
            <a:r>
              <a:rPr dirty="0" sz="1000" spc="-145" u="sng">
                <a:latin typeface="Times New Roman"/>
                <a:cs typeface="Times New Roman"/>
              </a:rPr>
              <a:t> </a:t>
            </a:r>
            <a:r>
              <a:rPr dirty="0" sz="1000" i="1" u="sng">
                <a:latin typeface="Book Antiqua"/>
                <a:cs typeface="Book Antiqua"/>
              </a:rPr>
              <a:t>P</a:t>
            </a:r>
            <a:r>
              <a:rPr dirty="0" baseline="-11904" sz="1050" spc="-7" i="1" u="sng">
                <a:latin typeface="Book Antiqua"/>
                <a:cs typeface="Book Antiqua"/>
              </a:rPr>
              <a:t>v</a:t>
            </a:r>
            <a:r>
              <a:rPr dirty="0" baseline="-11904" sz="1050" spc="-7" u="sng">
                <a:latin typeface="Times New Roman"/>
                <a:cs typeface="Times New Roman"/>
              </a:rPr>
              <a:t> </a:t>
            </a:r>
            <a:r>
              <a:rPr dirty="0" baseline="-11904" sz="1050" u="sng">
                <a:latin typeface="Times New Roman"/>
                <a:cs typeface="Times New Roman"/>
              </a:rPr>
              <a:t>	</a:t>
            </a:r>
            <a:endParaRPr baseline="-11904" sz="1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60"/>
              </a:spcBef>
            </a:pPr>
            <a:r>
              <a:rPr dirty="0" baseline="38888" sz="1500" spc="644">
                <a:latin typeface="Arial"/>
                <a:cs typeface="Arial"/>
              </a:rPr>
              <a:t>-</a:t>
            </a:r>
            <a:r>
              <a:rPr dirty="0" baseline="38888" sz="1500" spc="-82"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110917" y="2467935"/>
            <a:ext cx="23431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5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 spc="85">
                <a:latin typeface="PMingLiU"/>
                <a:cs typeface="PMingLiU"/>
              </a:rPr>
              <a:t>3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92715" y="2878399"/>
            <a:ext cx="2910205" cy="3041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noted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cros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-flow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areas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A</a:t>
            </a:r>
            <a:r>
              <a:rPr dirty="0" sz="1000" spc="45" i="1">
                <a:latin typeface="Book Antiqua"/>
                <a:cs typeface="Book Antiqua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B</a:t>
            </a:r>
            <a:r>
              <a:rPr dirty="0" sz="1000" spc="45" i="1">
                <a:latin typeface="Book Antiqua"/>
                <a:cs typeface="Book Antiqua"/>
              </a:rPr>
              <a:t> </a:t>
            </a:r>
            <a:r>
              <a:rPr dirty="0" sz="1000" spc="55">
                <a:latin typeface="PMingLiU"/>
                <a:cs typeface="PMingLiU"/>
              </a:rPr>
              <a:t>are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sam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kinetic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term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zero.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592676" y="3340072"/>
            <a:ext cx="2910840" cy="29552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900" spc="50">
                <a:latin typeface="Arial"/>
                <a:cs typeface="Arial"/>
              </a:rPr>
              <a:t>Required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Net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Positive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Suction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35">
                <a:latin typeface="Arial"/>
                <a:cs typeface="Arial"/>
              </a:rPr>
              <a:t>Head</a:t>
            </a:r>
            <a:endParaRPr sz="900">
              <a:latin typeface="Arial"/>
              <a:cs typeface="Arial"/>
            </a:endParaRPr>
          </a:p>
          <a:p>
            <a:pPr algn="just" marL="12700" marR="5080">
              <a:lnSpc>
                <a:spcPct val="99600"/>
              </a:lnSpc>
              <a:spcBef>
                <a:spcPts val="645"/>
              </a:spcBef>
            </a:pP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principle,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would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cavita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NPSH</a:t>
            </a:r>
            <a:r>
              <a:rPr dirty="0" baseline="-12820" sz="975" spc="150">
                <a:latin typeface="PMingLiU"/>
                <a:cs typeface="PMingLiU"/>
              </a:rPr>
              <a:t>a</a:t>
            </a:r>
            <a:r>
              <a:rPr dirty="0" baseline="-12820" sz="975" spc="112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grea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zero.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Ho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40">
                <a:latin typeface="PMingLiU"/>
                <a:cs typeface="PMingLiU"/>
              </a:rPr>
              <a:t>ever,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every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until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sta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build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up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185">
                <a:latin typeface="PMingLiU"/>
                <a:cs typeface="PMingLiU"/>
              </a:rPr>
              <a:t>-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possibly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geom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tric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strictions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entr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nce,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colli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ions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</a:t>
            </a:r>
            <a:r>
              <a:rPr dirty="0" sz="1000" spc="114">
                <a:latin typeface="PMingLiU"/>
                <a:cs typeface="PMingLiU"/>
              </a:rPr>
              <a:t>m</a:t>
            </a:r>
            <a:r>
              <a:rPr dirty="0" sz="1000" spc="80">
                <a:latin typeface="PMingLiU"/>
                <a:cs typeface="PMingLiU"/>
              </a:rPr>
              <a:t>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parts,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etc.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Usu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lly,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man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facture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provide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info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70">
                <a:latin typeface="PMingLiU"/>
                <a:cs typeface="PMingLiU"/>
              </a:rPr>
              <a:t>mation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terms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NPSH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required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(NP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155">
                <a:latin typeface="PMingLiU"/>
                <a:cs typeface="PMingLiU"/>
              </a:rPr>
              <a:t>H</a:t>
            </a:r>
            <a:r>
              <a:rPr dirty="0" baseline="-12820" sz="975" spc="12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),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bench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sca</a:t>
            </a:r>
            <a:r>
              <a:rPr dirty="0" sz="1000" spc="3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tests.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Basi</a:t>
            </a:r>
            <a:r>
              <a:rPr dirty="0" sz="1000" spc="30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ally,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occ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entra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30">
                <a:latin typeface="PMingLiU"/>
                <a:cs typeface="PMingLiU"/>
              </a:rPr>
              <a:t>ce,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until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li-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quid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buil</a:t>
            </a:r>
            <a:r>
              <a:rPr dirty="0" sz="1000" spc="70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up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pressure.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Thu</a:t>
            </a:r>
            <a:r>
              <a:rPr dirty="0" sz="1000" spc="5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NPS</a:t>
            </a:r>
            <a:r>
              <a:rPr dirty="0" sz="1000" spc="90">
                <a:latin typeface="PMingLiU"/>
                <a:cs typeface="PMingLiU"/>
              </a:rPr>
              <a:t>H</a:t>
            </a:r>
            <a:r>
              <a:rPr dirty="0" baseline="-12820" sz="975" spc="120">
                <a:latin typeface="PMingLiU"/>
                <a:cs typeface="PMingLiU"/>
              </a:rPr>
              <a:t>r</a:t>
            </a:r>
            <a:r>
              <a:rPr dirty="0" baseline="-12820" sz="975">
                <a:latin typeface="PMingLiU"/>
                <a:cs typeface="PMingLiU"/>
              </a:rPr>
              <a:t>  </a:t>
            </a:r>
            <a:r>
              <a:rPr dirty="0" baseline="-12820" sz="975" spc="37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(or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pumps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being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analysed)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check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ensure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NPS</a:t>
            </a:r>
            <a:r>
              <a:rPr dirty="0" sz="1000" spc="90">
                <a:latin typeface="PMingLiU"/>
                <a:cs typeface="PMingLiU"/>
              </a:rPr>
              <a:t>H</a:t>
            </a:r>
            <a:r>
              <a:rPr dirty="0" baseline="-12820" sz="975" spc="150">
                <a:latin typeface="PMingLiU"/>
                <a:cs typeface="PMingLiU"/>
              </a:rPr>
              <a:t>a</a:t>
            </a:r>
            <a:r>
              <a:rPr dirty="0" sz="1000" spc="30">
                <a:latin typeface="Tahoma"/>
                <a:cs typeface="Tahoma"/>
              </a:rPr>
              <a:t>&gt;</a:t>
            </a:r>
            <a:r>
              <a:rPr dirty="0" sz="1000" spc="70">
                <a:latin typeface="PMingLiU"/>
                <a:cs typeface="PMingLiU"/>
              </a:rPr>
              <a:t>NPS</a:t>
            </a:r>
            <a:r>
              <a:rPr dirty="0" sz="1000" spc="90">
                <a:latin typeface="PMingLiU"/>
                <a:cs typeface="PMingLiU"/>
              </a:rPr>
              <a:t>H</a:t>
            </a:r>
            <a:r>
              <a:rPr dirty="0" baseline="-12820" sz="975" spc="12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saf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margin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b</a:t>
            </a:r>
            <a:r>
              <a:rPr dirty="0" sz="1000" spc="75">
                <a:latin typeface="PMingLiU"/>
                <a:cs typeface="PMingLiU"/>
              </a:rPr>
              <a:t>out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0.7-1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norma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reco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mend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d.</a:t>
            </a:r>
            <a:endParaRPr sz="1000">
              <a:latin typeface="PMingLiU"/>
              <a:cs typeface="PMingLiU"/>
            </a:endParaRPr>
          </a:p>
          <a:p>
            <a:pPr algn="just" marL="12700" marR="5080" indent="127000">
              <a:lnSpc>
                <a:spcPct val="99600"/>
              </a:lnSpc>
            </a:pP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noted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NPSH</a:t>
            </a:r>
            <a:r>
              <a:rPr dirty="0" baseline="-12820" sz="975" spc="112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like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losses,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ob</a:t>
            </a:r>
            <a:r>
              <a:rPr dirty="0" sz="1000" spc="65">
                <a:latin typeface="PMingLiU"/>
                <a:cs typeface="PMingLiU"/>
              </a:rPr>
              <a:t>v</a:t>
            </a:r>
            <a:r>
              <a:rPr dirty="0" sz="1000" spc="40">
                <a:latin typeface="PMingLiU"/>
                <a:cs typeface="PMingLiU"/>
              </a:rPr>
              <a:t>iously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function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rate,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manu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usu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20">
                <a:latin typeface="PMingLiU"/>
                <a:cs typeface="PMingLiU"/>
              </a:rPr>
              <a:t>lly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provide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NPS</a:t>
            </a:r>
            <a:r>
              <a:rPr dirty="0" sz="1000" spc="90">
                <a:latin typeface="PMingLiU"/>
                <a:cs typeface="PMingLiU"/>
              </a:rPr>
              <a:t>H</a:t>
            </a:r>
            <a:r>
              <a:rPr dirty="0" baseline="-12820" sz="975" spc="120">
                <a:latin typeface="PMingLiU"/>
                <a:cs typeface="PMingLiU"/>
              </a:rPr>
              <a:t>r</a:t>
            </a:r>
            <a:r>
              <a:rPr dirty="0" baseline="-12820" sz="975">
                <a:latin typeface="PMingLiU"/>
                <a:cs typeface="PMingLiU"/>
              </a:rPr>
              <a:t> </a:t>
            </a:r>
            <a:r>
              <a:rPr dirty="0" baseline="-12820" sz="975" spc="112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form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gra</a:t>
            </a:r>
            <a:r>
              <a:rPr dirty="0" sz="1000" spc="75">
                <a:latin typeface="PMingLiU"/>
                <a:cs typeface="PMingLiU"/>
              </a:rPr>
              <a:t>p</a:t>
            </a:r>
            <a:r>
              <a:rPr dirty="0" sz="1000" spc="60">
                <a:latin typeface="PMingLiU"/>
                <a:cs typeface="PMingLiU"/>
              </a:rPr>
              <a:t>h,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function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55">
                <a:latin typeface="PMingLiU"/>
                <a:cs typeface="PMingLiU"/>
              </a:rPr>
              <a:t>nolds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numbe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592932" y="6636692"/>
            <a:ext cx="2911475" cy="16808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1236345">
              <a:lnSpc>
                <a:spcPts val="1290"/>
              </a:lnSpc>
            </a:pPr>
            <a:r>
              <a:rPr dirty="0" sz="1100" spc="65">
                <a:latin typeface="Arial"/>
                <a:cs typeface="Arial"/>
              </a:rPr>
              <a:t>Pumping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75">
                <a:latin typeface="Arial"/>
                <a:cs typeface="Arial"/>
              </a:rPr>
              <a:t>Efficiency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60">
                <a:latin typeface="Arial"/>
                <a:cs typeface="Arial"/>
              </a:rPr>
              <a:t>and</a:t>
            </a:r>
            <a:r>
              <a:rPr dirty="0" sz="1100" spc="30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Power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Requirements</a:t>
            </a: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515"/>
              </a:spcBef>
            </a:pPr>
            <a:r>
              <a:rPr dirty="0" sz="900" spc="55">
                <a:latin typeface="Arial"/>
                <a:cs typeface="Arial"/>
              </a:rPr>
              <a:t>Calculation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Pumping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Requirements</a:t>
            </a:r>
            <a:endParaRPr sz="900">
              <a:latin typeface="Arial"/>
              <a:cs typeface="Arial"/>
            </a:endParaRPr>
          </a:p>
          <a:p>
            <a:pPr algn="just" marL="12700" marR="5715">
              <a:lnSpc>
                <a:spcPct val="100000"/>
              </a:lnSpc>
              <a:spcBef>
                <a:spcPts val="640"/>
              </a:spcBef>
            </a:pPr>
            <a:r>
              <a:rPr dirty="0" sz="1000" spc="60">
                <a:latin typeface="PMingLiU"/>
                <a:cs typeface="PMingLiU"/>
              </a:rPr>
              <a:t>Gen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rically,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located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som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</a:t>
            </a:r>
            <a:r>
              <a:rPr dirty="0" sz="1000" spc="110">
                <a:latin typeface="PMingLiU"/>
                <a:cs typeface="PMingLiU"/>
              </a:rPr>
              <a:t>w</a:t>
            </a:r>
            <a:r>
              <a:rPr dirty="0" sz="1000" spc="45">
                <a:latin typeface="PMingLiU"/>
                <a:cs typeface="PMingLiU"/>
              </a:rPr>
              <a:t>een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entr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nce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installa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(pip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35">
                <a:latin typeface="PMingLiU"/>
                <a:cs typeface="PMingLiU"/>
              </a:rPr>
              <a:t>e,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pie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ipment)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exit,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promo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giv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rat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App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35">
                <a:latin typeface="PMingLiU"/>
                <a:cs typeface="PMingLiU"/>
              </a:rPr>
              <a:t>ying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B</a:t>
            </a:r>
            <a:r>
              <a:rPr dirty="0" sz="1000" spc="10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rnoulli's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</a:t>
            </a:r>
            <a:r>
              <a:rPr dirty="0" sz="1000" spc="110">
                <a:latin typeface="PMingLiU"/>
                <a:cs typeface="PMingLiU"/>
              </a:rPr>
              <a:t>w</a:t>
            </a:r>
            <a:r>
              <a:rPr dirty="0" sz="1000" spc="45">
                <a:latin typeface="PMingLiU"/>
                <a:cs typeface="PMingLiU"/>
              </a:rPr>
              <a:t>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exit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exit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allation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giv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exi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exit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ensure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specified: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93564" y="8562955"/>
            <a:ext cx="1891030" cy="2425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965835" algn="l"/>
              </a:tabLst>
            </a:pPr>
            <a:r>
              <a:rPr dirty="0" sz="1000" spc="55" i="1">
                <a:latin typeface="Book Antiqua"/>
                <a:cs typeface="Book Antiqua"/>
              </a:rPr>
              <a:t>H</a:t>
            </a:r>
            <a:r>
              <a:rPr dirty="0" baseline="-11904" sz="1050" spc="52" i="1">
                <a:latin typeface="Book Antiqua"/>
                <a:cs typeface="Book Antiqua"/>
              </a:rPr>
              <a:t>e</a:t>
            </a:r>
            <a:r>
              <a:rPr dirty="0" baseline="-11904" sz="1050" i="1">
                <a:latin typeface="Book Antiqua"/>
                <a:cs typeface="Book Antiqua"/>
              </a:rPr>
              <a:t> </a:t>
            </a:r>
            <a:r>
              <a:rPr dirty="0" baseline="-11904" sz="1050" spc="-37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 </a:t>
            </a:r>
            <a:r>
              <a:rPr dirty="0" baseline="-38888" sz="1500" spc="-67">
                <a:latin typeface="Tahoma"/>
                <a:cs typeface="Tahoma"/>
              </a:rPr>
              <a:t>p</a:t>
            </a:r>
            <a:r>
              <a:rPr dirty="0" baseline="-38888" sz="1500">
                <a:latin typeface="Tahoma"/>
                <a:cs typeface="Tahoma"/>
              </a:rPr>
              <a:t> </a:t>
            </a:r>
            <a:r>
              <a:rPr dirty="0" baseline="-38888" sz="1500" spc="135">
                <a:latin typeface="Tahoma"/>
                <a:cs typeface="Tahoma"/>
              </a:rPr>
              <a:t> </a:t>
            </a:r>
            <a:r>
              <a:rPr dirty="0" baseline="-38888" sz="1500" spc="-7" i="1">
                <a:latin typeface="Book Antiqua"/>
                <a:cs typeface="Book Antiqua"/>
              </a:rPr>
              <a:t>g</a:t>
            </a:r>
            <a:r>
              <a:rPr dirty="0" baseline="-38888" sz="1500" spc="37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	</a:t>
            </a:r>
            <a:r>
              <a:rPr dirty="0" sz="1000" spc="180">
                <a:latin typeface="Arial"/>
                <a:cs typeface="Arial"/>
              </a:rPr>
              <a:t>+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8.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sz="1000" spc="180">
                <a:latin typeface="Arial"/>
                <a:cs typeface="Arial"/>
              </a:rPr>
              <a:t>+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15" i="1">
                <a:latin typeface="Book Antiqua"/>
                <a:cs typeface="Book Antiqua"/>
              </a:rPr>
              <a:t>F</a:t>
            </a:r>
            <a:r>
              <a:rPr dirty="0" baseline="-11904" sz="1050" spc="52" i="1">
                <a:latin typeface="Book Antiqua"/>
                <a:cs typeface="Book Antiqua"/>
              </a:rPr>
              <a:t>e</a:t>
            </a:r>
            <a:r>
              <a:rPr dirty="0" baseline="-11904" sz="1050" spc="-7">
                <a:latin typeface="Arial"/>
                <a:cs typeface="Arial"/>
              </a:rPr>
              <a:t>---</a:t>
            </a:r>
            <a:r>
              <a:rPr dirty="0" baseline="-11904" sz="1050" spc="75">
                <a:latin typeface="PMingLiU"/>
                <a:cs typeface="PMingLiU"/>
              </a:rPr>
              <a:t>out</a:t>
            </a:r>
            <a:r>
              <a:rPr dirty="0" baseline="-11904" sz="1050">
                <a:latin typeface="PMingLiU"/>
                <a:cs typeface="PMingLiU"/>
              </a:rPr>
              <a:t> </a:t>
            </a:r>
            <a:r>
              <a:rPr dirty="0" baseline="-11904" sz="1050" spc="-142">
                <a:latin typeface="PMingLiU"/>
                <a:cs typeface="PMingLiU"/>
              </a:rPr>
              <a:t> </a:t>
            </a:r>
            <a:r>
              <a:rPr dirty="0" sz="1000" spc="180">
                <a:latin typeface="Arial"/>
                <a:cs typeface="Arial"/>
              </a:rPr>
              <a:t>+</a:t>
            </a:r>
            <a:endParaRPr sz="1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13454" y="8472741"/>
            <a:ext cx="24447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231140" algn="l"/>
              </a:tabLst>
            </a:pPr>
            <a:r>
              <a:rPr dirty="0" sz="1000" spc="-5" u="sng">
                <a:latin typeface="Times New Roman"/>
                <a:cs typeface="Times New Roman"/>
              </a:rPr>
              <a:t> </a:t>
            </a:r>
            <a:r>
              <a:rPr dirty="0" sz="1000" spc="-125" u="sng">
                <a:latin typeface="Times New Roman"/>
                <a:cs typeface="Times New Roman"/>
              </a:rPr>
              <a:t> </a:t>
            </a:r>
            <a:r>
              <a:rPr dirty="0" sz="1000" i="1" u="sng">
                <a:latin typeface="Book Antiqua"/>
                <a:cs typeface="Book Antiqua"/>
              </a:rPr>
              <a:t>P</a:t>
            </a:r>
            <a:r>
              <a:rPr dirty="0" baseline="-11904" sz="1050" spc="52" i="1" u="sng">
                <a:latin typeface="Book Antiqua"/>
                <a:cs typeface="Book Antiqua"/>
              </a:rPr>
              <a:t>e</a:t>
            </a:r>
            <a:r>
              <a:rPr dirty="0" baseline="-11904" sz="1050" spc="-7" u="sng">
                <a:latin typeface="Times New Roman"/>
                <a:cs typeface="Times New Roman"/>
              </a:rPr>
              <a:t> </a:t>
            </a:r>
            <a:r>
              <a:rPr dirty="0" baseline="-11904" sz="1050" u="sng">
                <a:latin typeface="Times New Roman"/>
                <a:cs typeface="Times New Roman"/>
              </a:rPr>
              <a:t>	</a:t>
            </a:r>
            <a:endParaRPr baseline="-11904" sz="10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06327" y="8650134"/>
            <a:ext cx="538480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06070" indent="-293370">
              <a:lnSpc>
                <a:spcPct val="100000"/>
              </a:lnSpc>
              <a:buFont typeface="Arial"/>
              <a:buChar char="·"/>
              <a:tabLst>
                <a:tab pos="306705" algn="l"/>
              </a:tabLst>
            </a:pP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303699" y="8476614"/>
            <a:ext cx="230504" cy="163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8333" sz="1500" i="1" u="sng">
                <a:latin typeface="Book Antiqua"/>
                <a:cs typeface="Book Antiqua"/>
              </a:rPr>
              <a:t>P</a:t>
            </a:r>
            <a:r>
              <a:rPr dirty="0" sz="700" spc="50" u="sng">
                <a:latin typeface="PMingLiU"/>
                <a:cs typeface="PMingLiU"/>
              </a:rPr>
              <a:t>out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500077" y="8642343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 h="0">
                <a:moveTo>
                  <a:pt x="0" y="0"/>
                </a:moveTo>
                <a:lnTo>
                  <a:pt x="167754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780875" y="8642343"/>
            <a:ext cx="225425" cy="0"/>
          </a:xfrm>
          <a:custGeom>
            <a:avLst/>
            <a:gdLst/>
            <a:ahLst/>
            <a:cxnLst/>
            <a:rect l="l" t="t" r="r" b="b"/>
            <a:pathLst>
              <a:path w="225425" h="0">
                <a:moveTo>
                  <a:pt x="0" y="0"/>
                </a:moveTo>
                <a:lnTo>
                  <a:pt x="225361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160312" y="8642343"/>
            <a:ext cx="146685" cy="0"/>
          </a:xfrm>
          <a:custGeom>
            <a:avLst/>
            <a:gdLst/>
            <a:ahLst/>
            <a:cxnLst/>
            <a:rect l="l" t="t" r="r" b="b"/>
            <a:pathLst>
              <a:path w="146685" h="0">
                <a:moveTo>
                  <a:pt x="0" y="0"/>
                </a:moveTo>
                <a:lnTo>
                  <a:pt x="146164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 txBox="1"/>
          <p:nvPr/>
        </p:nvSpPr>
        <p:spPr>
          <a:xfrm>
            <a:off x="5487377" y="8456231"/>
            <a:ext cx="454025" cy="172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100" i="1">
                <a:latin typeface="Book Antiqua"/>
                <a:cs typeface="Book Antiqua"/>
              </a:rPr>
              <a:t>Q</a:t>
            </a:r>
            <a:r>
              <a:rPr dirty="0" baseline="27777" sz="1050" spc="82">
                <a:latin typeface="PMingLiU"/>
                <a:cs typeface="PMingLiU"/>
              </a:rPr>
              <a:t>2</a:t>
            </a:r>
            <a:r>
              <a:rPr dirty="0" baseline="27777" sz="1050" spc="44">
                <a:latin typeface="PMingLiU"/>
                <a:cs typeface="PMingLiU"/>
              </a:rPr>
              <a:t> </a:t>
            </a:r>
            <a:r>
              <a:rPr dirty="0" baseline="41666" sz="1500" spc="667">
                <a:latin typeface="Arial"/>
                <a:cs typeface="Arial"/>
              </a:rPr>
              <a:t> </a:t>
            </a:r>
            <a:r>
              <a:rPr dirty="0" baseline="41666" sz="1500">
                <a:latin typeface="Arial"/>
                <a:cs typeface="Arial"/>
              </a:rPr>
              <a:t> </a:t>
            </a:r>
            <a:r>
              <a:rPr dirty="0" baseline="41666" sz="1500" spc="82">
                <a:latin typeface="Arial"/>
                <a:cs typeface="Arial"/>
              </a:rPr>
              <a:t> </a:t>
            </a:r>
            <a:r>
              <a:rPr dirty="0" sz="1000" spc="80">
                <a:latin typeface="PMingLiU"/>
                <a:cs typeface="PMingLiU"/>
              </a:rPr>
              <a:t>1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504662" y="8649872"/>
            <a:ext cx="15875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768121" y="8642619"/>
            <a:ext cx="544830" cy="160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391795" algn="l"/>
              </a:tabLst>
            </a:pPr>
            <a:r>
              <a:rPr dirty="0" baseline="-16666" sz="1500" spc="-7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r>
              <a:rPr dirty="0" sz="700">
                <a:latin typeface="PMingLiU"/>
                <a:cs typeface="PMingLiU"/>
              </a:rPr>
              <a:t>	</a:t>
            </a:r>
            <a:r>
              <a:rPr dirty="0" baseline="-16666" sz="1500" spc="-22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859614" y="8713918"/>
            <a:ext cx="643890" cy="323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391160" algn="l"/>
              </a:tabLst>
            </a:pPr>
            <a:r>
              <a:rPr dirty="0" sz="700" spc="50">
                <a:latin typeface="PMingLiU"/>
                <a:cs typeface="PMingLiU"/>
              </a:rPr>
              <a:t>out</a:t>
            </a:r>
            <a:r>
              <a:rPr dirty="0" sz="700" spc="50">
                <a:latin typeface="PMingLiU"/>
                <a:cs typeface="PMingLiU"/>
              </a:rPr>
              <a:t>	</a:t>
            </a:r>
            <a:r>
              <a:rPr dirty="0" sz="700" spc="35" i="1">
                <a:latin typeface="Book Antiqua"/>
                <a:cs typeface="Book Antiqua"/>
              </a:rPr>
              <a:t>e</a:t>
            </a:r>
            <a:endParaRPr sz="700">
              <a:latin typeface="Book Antiqua"/>
              <a:cs typeface="Book Antiqua"/>
            </a:endParaRPr>
          </a:p>
          <a:p>
            <a:pPr marL="422275">
              <a:lnSpc>
                <a:spcPct val="100000"/>
              </a:lnSpc>
              <a:spcBef>
                <a:spcPts val="110"/>
              </a:spcBef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14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021616" y="8604403"/>
            <a:ext cx="123189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430">
                <a:latin typeface="Arial"/>
                <a:cs typeface="Arial"/>
              </a:rPr>
              <a:t>-</a:t>
            </a:r>
            <a:endParaRPr sz="10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185776" y="8456231"/>
            <a:ext cx="226060" cy="17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-41666" sz="1500" spc="120">
                <a:latin typeface="PMingLiU"/>
                <a:cs typeface="PMingLiU"/>
              </a:rPr>
              <a:t>1</a:t>
            </a:r>
            <a:r>
              <a:rPr dirty="0" baseline="-41666" sz="1500" spc="60">
                <a:latin typeface="PMingLiU"/>
                <a:cs typeface="PMingLiU"/>
              </a:rPr>
              <a:t> </a:t>
            </a:r>
            <a:r>
              <a:rPr dirty="0" sz="1000" spc="445">
                <a:latin typeface="Arial"/>
                <a:cs typeface="Arial"/>
              </a:rPr>
              <a:t>\</a:t>
            </a:r>
            <a:endParaRPr sz="10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50049" y="7926641"/>
            <a:ext cx="1280795" cy="168275"/>
          </a:xfrm>
          <a:custGeom>
            <a:avLst/>
            <a:gdLst/>
            <a:ahLst/>
            <a:cxnLst/>
            <a:rect l="l" t="t" r="r" b="b"/>
            <a:pathLst>
              <a:path w="1280795" h="168275">
                <a:moveTo>
                  <a:pt x="0" y="0"/>
                </a:moveTo>
                <a:lnTo>
                  <a:pt x="0" y="168249"/>
                </a:lnTo>
                <a:lnTo>
                  <a:pt x="1280591" y="168249"/>
                </a:lnTo>
                <a:lnTo>
                  <a:pt x="1280591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650049" y="8094878"/>
            <a:ext cx="1280591" cy="5141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650049" y="8094878"/>
            <a:ext cx="1280795" cy="514350"/>
          </a:xfrm>
          <a:custGeom>
            <a:avLst/>
            <a:gdLst/>
            <a:ahLst/>
            <a:cxnLst/>
            <a:rect l="l" t="t" r="r" b="b"/>
            <a:pathLst>
              <a:path w="1280795" h="514350">
                <a:moveTo>
                  <a:pt x="0" y="514108"/>
                </a:moveTo>
                <a:lnTo>
                  <a:pt x="1280591" y="514108"/>
                </a:lnTo>
                <a:lnTo>
                  <a:pt x="1280591" y="0"/>
                </a:lnTo>
                <a:lnTo>
                  <a:pt x="0" y="0"/>
                </a:lnTo>
                <a:lnTo>
                  <a:pt x="0" y="514108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734350" y="6898411"/>
            <a:ext cx="789940" cy="1435100"/>
          </a:xfrm>
          <a:custGeom>
            <a:avLst/>
            <a:gdLst/>
            <a:ahLst/>
            <a:cxnLst/>
            <a:rect l="l" t="t" r="r" b="b"/>
            <a:pathLst>
              <a:path w="789939" h="1435100">
                <a:moveTo>
                  <a:pt x="0" y="1435023"/>
                </a:moveTo>
                <a:lnTo>
                  <a:pt x="0" y="0"/>
                </a:lnTo>
                <a:lnTo>
                  <a:pt x="789863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1790433" y="6963841"/>
            <a:ext cx="734060" cy="1351280"/>
          </a:xfrm>
          <a:custGeom>
            <a:avLst/>
            <a:gdLst/>
            <a:ahLst/>
            <a:cxnLst/>
            <a:rect l="l" t="t" r="r" b="b"/>
            <a:pathLst>
              <a:path w="734060" h="1351279">
                <a:moveTo>
                  <a:pt x="733780" y="0"/>
                </a:moveTo>
                <a:lnTo>
                  <a:pt x="0" y="0"/>
                </a:lnTo>
                <a:lnTo>
                  <a:pt x="0" y="1350898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556929" y="6795592"/>
            <a:ext cx="767080" cy="0"/>
          </a:xfrm>
          <a:custGeom>
            <a:avLst/>
            <a:gdLst/>
            <a:ahLst/>
            <a:cxnLst/>
            <a:rect l="l" t="t" r="r" b="b"/>
            <a:pathLst>
              <a:path w="767079" h="0">
                <a:moveTo>
                  <a:pt x="0" y="0"/>
                </a:moveTo>
                <a:lnTo>
                  <a:pt x="766483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622359" y="6851675"/>
            <a:ext cx="696595" cy="0"/>
          </a:xfrm>
          <a:custGeom>
            <a:avLst/>
            <a:gdLst/>
            <a:ahLst/>
            <a:cxnLst/>
            <a:rect l="l" t="t" r="r" b="b"/>
            <a:pathLst>
              <a:path w="696595" h="0">
                <a:moveTo>
                  <a:pt x="0" y="0"/>
                </a:moveTo>
                <a:lnTo>
                  <a:pt x="696379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285860" y="7010577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19" h="121920">
                <a:moveTo>
                  <a:pt x="121513" y="0"/>
                </a:moveTo>
                <a:lnTo>
                  <a:pt x="0" y="121526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2636380" y="7010577"/>
            <a:ext cx="121920" cy="116839"/>
          </a:xfrm>
          <a:custGeom>
            <a:avLst/>
            <a:gdLst/>
            <a:ahLst/>
            <a:cxnLst/>
            <a:rect l="l" t="t" r="r" b="b"/>
            <a:pathLst>
              <a:path w="121919" h="116840">
                <a:moveTo>
                  <a:pt x="0" y="0"/>
                </a:moveTo>
                <a:lnTo>
                  <a:pt x="121526" y="116852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388909" y="6800330"/>
            <a:ext cx="266700" cy="266065"/>
          </a:xfrm>
          <a:custGeom>
            <a:avLst/>
            <a:gdLst/>
            <a:ahLst/>
            <a:cxnLst/>
            <a:rect l="l" t="t" r="r" b="b"/>
            <a:pathLst>
              <a:path w="266700" h="266065">
                <a:moveTo>
                  <a:pt x="266178" y="133145"/>
                </a:moveTo>
                <a:lnTo>
                  <a:pt x="259238" y="175693"/>
                </a:lnTo>
                <a:lnTo>
                  <a:pt x="239930" y="212554"/>
                </a:lnTo>
                <a:lnTo>
                  <a:pt x="210522" y="241459"/>
                </a:lnTo>
                <a:lnTo>
                  <a:pt x="173283" y="260137"/>
                </a:lnTo>
                <a:lnTo>
                  <a:pt x="145225" y="265788"/>
                </a:lnTo>
                <a:lnTo>
                  <a:pt x="129012" y="265161"/>
                </a:lnTo>
                <a:lnTo>
                  <a:pt x="84799" y="255067"/>
                </a:lnTo>
                <a:lnTo>
                  <a:pt x="48343" y="234200"/>
                </a:lnTo>
                <a:lnTo>
                  <a:pt x="21084" y="204550"/>
                </a:lnTo>
                <a:lnTo>
                  <a:pt x="4462" y="168108"/>
                </a:lnTo>
                <a:lnTo>
                  <a:pt x="0" y="141022"/>
                </a:lnTo>
                <a:lnTo>
                  <a:pt x="710" y="125333"/>
                </a:lnTo>
                <a:lnTo>
                  <a:pt x="11288" y="82258"/>
                </a:lnTo>
                <a:lnTo>
                  <a:pt x="32917" y="46505"/>
                </a:lnTo>
                <a:lnTo>
                  <a:pt x="63517" y="19789"/>
                </a:lnTo>
                <a:lnTo>
                  <a:pt x="101005" y="3824"/>
                </a:lnTo>
                <a:lnTo>
                  <a:pt x="128796" y="0"/>
                </a:lnTo>
                <a:lnTo>
                  <a:pt x="144022" y="762"/>
                </a:lnTo>
                <a:lnTo>
                  <a:pt x="186099" y="11709"/>
                </a:lnTo>
                <a:lnTo>
                  <a:pt x="221248" y="33962"/>
                </a:lnTo>
                <a:lnTo>
                  <a:pt x="247506" y="65354"/>
                </a:lnTo>
                <a:lnTo>
                  <a:pt x="262907" y="103721"/>
                </a:lnTo>
                <a:lnTo>
                  <a:pt x="266178" y="133145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108250" y="7122756"/>
            <a:ext cx="1271270" cy="1490980"/>
          </a:xfrm>
          <a:custGeom>
            <a:avLst/>
            <a:gdLst/>
            <a:ahLst/>
            <a:cxnLst/>
            <a:rect l="l" t="t" r="r" b="b"/>
            <a:pathLst>
              <a:path w="1271270" h="1490979">
                <a:moveTo>
                  <a:pt x="0" y="0"/>
                </a:moveTo>
                <a:lnTo>
                  <a:pt x="1271244" y="0"/>
                </a:lnTo>
                <a:lnTo>
                  <a:pt x="1271244" y="1490916"/>
                </a:lnTo>
                <a:lnTo>
                  <a:pt x="0" y="1490916"/>
                </a:lnTo>
                <a:lnTo>
                  <a:pt x="0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108250" y="7122756"/>
            <a:ext cx="1271270" cy="1490980"/>
          </a:xfrm>
          <a:custGeom>
            <a:avLst/>
            <a:gdLst/>
            <a:ahLst/>
            <a:cxnLst/>
            <a:rect l="l" t="t" r="r" b="b"/>
            <a:pathLst>
              <a:path w="1271270" h="1490979">
                <a:moveTo>
                  <a:pt x="0" y="0"/>
                </a:moveTo>
                <a:lnTo>
                  <a:pt x="1271244" y="0"/>
                </a:lnTo>
                <a:lnTo>
                  <a:pt x="1271244" y="1490916"/>
                </a:lnTo>
                <a:lnTo>
                  <a:pt x="0" y="1490916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385377" y="7671741"/>
            <a:ext cx="212090" cy="211454"/>
          </a:xfrm>
          <a:custGeom>
            <a:avLst/>
            <a:gdLst/>
            <a:ahLst/>
            <a:cxnLst/>
            <a:rect l="l" t="t" r="r" b="b"/>
            <a:pathLst>
              <a:path w="212090" h="211454">
                <a:moveTo>
                  <a:pt x="211685" y="105915"/>
                </a:moveTo>
                <a:lnTo>
                  <a:pt x="203080" y="147807"/>
                </a:lnTo>
                <a:lnTo>
                  <a:pt x="179657" y="181810"/>
                </a:lnTo>
                <a:lnTo>
                  <a:pt x="145005" y="204341"/>
                </a:lnTo>
                <a:lnTo>
                  <a:pt x="117439" y="211219"/>
                </a:lnTo>
                <a:lnTo>
                  <a:pt x="101035" y="210469"/>
                </a:lnTo>
                <a:lnTo>
                  <a:pt x="57831" y="198282"/>
                </a:lnTo>
                <a:lnTo>
                  <a:pt x="25229" y="173574"/>
                </a:lnTo>
                <a:lnTo>
                  <a:pt x="5271" y="139410"/>
                </a:lnTo>
                <a:lnTo>
                  <a:pt x="0" y="112895"/>
                </a:lnTo>
                <a:lnTo>
                  <a:pt x="883" y="97176"/>
                </a:lnTo>
                <a:lnTo>
                  <a:pt x="13845" y="55353"/>
                </a:lnTo>
                <a:lnTo>
                  <a:pt x="39738" y="23566"/>
                </a:lnTo>
                <a:lnTo>
                  <a:pt x="75303" y="4433"/>
                </a:lnTo>
                <a:lnTo>
                  <a:pt x="102778" y="0"/>
                </a:lnTo>
                <a:lnTo>
                  <a:pt x="117873" y="963"/>
                </a:lnTo>
                <a:lnTo>
                  <a:pt x="158464" y="14514"/>
                </a:lnTo>
                <a:lnTo>
                  <a:pt x="189557" y="41381"/>
                </a:lnTo>
                <a:lnTo>
                  <a:pt x="207989" y="78125"/>
                </a:lnTo>
                <a:lnTo>
                  <a:pt x="211685" y="105915"/>
                </a:lnTo>
                <a:close/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417252" y="6389041"/>
            <a:ext cx="212090" cy="211454"/>
          </a:xfrm>
          <a:custGeom>
            <a:avLst/>
            <a:gdLst/>
            <a:ahLst/>
            <a:cxnLst/>
            <a:rect l="l" t="t" r="r" b="b"/>
            <a:pathLst>
              <a:path w="212089" h="211454">
                <a:moveTo>
                  <a:pt x="211673" y="105915"/>
                </a:moveTo>
                <a:lnTo>
                  <a:pt x="203068" y="147810"/>
                </a:lnTo>
                <a:lnTo>
                  <a:pt x="179647" y="181814"/>
                </a:lnTo>
                <a:lnTo>
                  <a:pt x="144997" y="204344"/>
                </a:lnTo>
                <a:lnTo>
                  <a:pt x="117430" y="211220"/>
                </a:lnTo>
                <a:lnTo>
                  <a:pt x="101027" y="210470"/>
                </a:lnTo>
                <a:lnTo>
                  <a:pt x="57826" y="198281"/>
                </a:lnTo>
                <a:lnTo>
                  <a:pt x="25225" y="173571"/>
                </a:lnTo>
                <a:lnTo>
                  <a:pt x="5269" y="139404"/>
                </a:lnTo>
                <a:lnTo>
                  <a:pt x="0" y="112887"/>
                </a:lnTo>
                <a:lnTo>
                  <a:pt x="884" y="97171"/>
                </a:lnTo>
                <a:lnTo>
                  <a:pt x="13847" y="55354"/>
                </a:lnTo>
                <a:lnTo>
                  <a:pt x="39741" y="23567"/>
                </a:lnTo>
                <a:lnTo>
                  <a:pt x="75309" y="4433"/>
                </a:lnTo>
                <a:lnTo>
                  <a:pt x="102786" y="0"/>
                </a:lnTo>
                <a:lnTo>
                  <a:pt x="117880" y="963"/>
                </a:lnTo>
                <a:lnTo>
                  <a:pt x="158468" y="14519"/>
                </a:lnTo>
                <a:lnTo>
                  <a:pt x="189555" y="41394"/>
                </a:lnTo>
                <a:lnTo>
                  <a:pt x="207982" y="78142"/>
                </a:lnTo>
                <a:lnTo>
                  <a:pt x="211673" y="105915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/>
          <p:nvPr/>
        </p:nvSpPr>
        <p:spPr>
          <a:xfrm>
            <a:off x="1436369" y="7717935"/>
            <a:ext cx="9334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2522982" y="6600900"/>
            <a:ext cx="0" cy="363855"/>
          </a:xfrm>
          <a:custGeom>
            <a:avLst/>
            <a:gdLst/>
            <a:ahLst/>
            <a:cxnLst/>
            <a:rect l="l" t="t" r="r" b="b"/>
            <a:pathLst>
              <a:path w="0" h="363854">
                <a:moveTo>
                  <a:pt x="0" y="0"/>
                </a:moveTo>
                <a:lnTo>
                  <a:pt x="0" y="363410"/>
                </a:lnTo>
              </a:path>
            </a:pathLst>
          </a:custGeom>
          <a:ln w="952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1491107" y="7883600"/>
            <a:ext cx="0" cy="211454"/>
          </a:xfrm>
          <a:custGeom>
            <a:avLst/>
            <a:gdLst/>
            <a:ahLst/>
            <a:cxnLst/>
            <a:rect l="l" t="t" r="r" b="b"/>
            <a:pathLst>
              <a:path w="0" h="211454">
                <a:moveTo>
                  <a:pt x="0" y="0"/>
                </a:moveTo>
                <a:lnTo>
                  <a:pt x="0" y="211010"/>
                </a:lnTo>
              </a:path>
            </a:pathLst>
          </a:custGeom>
          <a:ln w="952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 txBox="1"/>
          <p:nvPr/>
        </p:nvSpPr>
        <p:spPr>
          <a:xfrm>
            <a:off x="2468245" y="6435235"/>
            <a:ext cx="9334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B</a:t>
            </a:r>
            <a:endParaRPr sz="8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959789" y="7951920"/>
            <a:ext cx="29654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Liquid</a:t>
            </a:r>
            <a:endParaRPr sz="8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08608" y="8663120"/>
            <a:ext cx="90424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Rese</a:t>
            </a:r>
            <a:r>
              <a:rPr dirty="0" sz="800" spc="2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dirty="0" sz="800" spc="-2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r/</a:t>
            </a:r>
            <a:r>
              <a:rPr dirty="0" sz="800" spc="-25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d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tank</a:t>
            </a:r>
            <a:endParaRPr sz="8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708935" y="6897820"/>
            <a:ext cx="29083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mp</a:t>
            </a:r>
            <a:endParaRPr sz="8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56818" y="8903998"/>
            <a:ext cx="251968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5</a:t>
            </a:r>
            <a:r>
              <a:rPr dirty="0" sz="800">
                <a:latin typeface="Arial"/>
                <a:cs typeface="Arial"/>
              </a:rPr>
              <a:t>   </a:t>
            </a:r>
            <a:r>
              <a:rPr dirty="0" sz="800" spc="-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Pump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in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suction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mode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from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lower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reservoir.</a:t>
            </a:r>
            <a:endParaRPr sz="800">
              <a:latin typeface="Arial"/>
              <a:cs typeface="Arial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 txBox="1"/>
          <p:nvPr/>
        </p:nvSpPr>
        <p:spPr>
          <a:xfrm>
            <a:off x="2525293" y="313916"/>
            <a:ext cx="397827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15">
                <a:latin typeface="Arial"/>
                <a:cs typeface="Arial"/>
              </a:rPr>
              <a:t>FLOW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20">
                <a:latin typeface="Arial"/>
                <a:cs typeface="Arial"/>
              </a:rPr>
              <a:t>EQUIPMENT</a:t>
            </a:r>
            <a:r>
              <a:rPr dirty="0" sz="900" spc="-5">
                <a:latin typeface="Arial"/>
                <a:cs typeface="Arial"/>
              </a:rPr>
              <a:t>/</a:t>
            </a:r>
            <a:r>
              <a:rPr dirty="0" sz="900" spc="55">
                <a:latin typeface="Arial"/>
                <a:cs typeface="Arial"/>
              </a:rPr>
              <a:t>Principles</a:t>
            </a:r>
            <a:r>
              <a:rPr dirty="0" sz="900" spc="55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Pump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and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Piping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Calculations</a:t>
            </a:r>
            <a:r>
              <a:rPr dirty="0" sz="900">
                <a:latin typeface="Arial"/>
                <a:cs typeface="Arial"/>
              </a:rPr>
              <a:t>   </a:t>
            </a:r>
            <a:r>
              <a:rPr dirty="0" sz="900" spc="-10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1085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563" y="686681"/>
            <a:ext cx="2910840" cy="1215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baseline="-12820" sz="975" spc="120" i="1">
                <a:latin typeface="Book Antiqua"/>
                <a:cs typeface="Book Antiqua"/>
              </a:rPr>
              <a:t>e</a:t>
            </a:r>
            <a:r>
              <a:rPr dirty="0" baseline="-12820" sz="975" spc="112" i="1">
                <a:latin typeface="Book Antiqua"/>
                <a:cs typeface="Book Antiqu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exit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pump,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bscripts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 i="1">
                <a:latin typeface="Book Antiqua"/>
                <a:cs typeface="Book Antiqua"/>
              </a:rPr>
              <a:t>e</a:t>
            </a:r>
            <a:r>
              <a:rPr dirty="0" sz="1000" i="1">
                <a:latin typeface="Book Antiqua"/>
                <a:cs typeface="Book Antiqua"/>
              </a:rPr>
              <a:t> </a:t>
            </a:r>
            <a:r>
              <a:rPr dirty="0" sz="1000" spc="-75" i="1">
                <a:latin typeface="Book Antiqua"/>
                <a:cs typeface="Book Antiqua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out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ind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</a:t>
            </a:r>
            <a:r>
              <a:rPr dirty="0" sz="1000" spc="45">
                <a:latin typeface="PMingLiU"/>
                <a:cs typeface="PMingLiU"/>
              </a:rPr>
              <a:t>alues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exit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end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instal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60">
                <a:latin typeface="PMingLiU"/>
                <a:cs typeface="PMingLiU"/>
              </a:rPr>
              <a:t>ation,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resp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30">
                <a:latin typeface="PMingLiU"/>
                <a:cs typeface="PMingLiU"/>
              </a:rPr>
              <a:t>ctively.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-10" i="1">
                <a:latin typeface="Book Antiqua"/>
                <a:cs typeface="Book Antiqua"/>
              </a:rPr>
              <a:t>F</a:t>
            </a:r>
            <a:r>
              <a:rPr dirty="0" baseline="-12820" sz="975" spc="120" i="1">
                <a:latin typeface="Book Antiqua"/>
                <a:cs typeface="Book Antiqua"/>
              </a:rPr>
              <a:t>e</a:t>
            </a:r>
            <a:r>
              <a:rPr dirty="0" baseline="-12820" sz="975" spc="-60" i="1">
                <a:latin typeface="Book Antiqua"/>
                <a:cs typeface="Book Antiqua"/>
              </a:rPr>
              <a:t> </a:t>
            </a:r>
            <a:r>
              <a:rPr dirty="0" baseline="-12820" sz="975" spc="44">
                <a:latin typeface="Arial"/>
                <a:cs typeface="Arial"/>
              </a:rPr>
              <a:t>---</a:t>
            </a:r>
            <a:r>
              <a:rPr dirty="0" baseline="-12820" sz="975" spc="-89">
                <a:latin typeface="Arial"/>
                <a:cs typeface="Arial"/>
              </a:rPr>
              <a:t> </a:t>
            </a:r>
            <a:r>
              <a:rPr dirty="0" baseline="-12820" sz="975" spc="142">
                <a:latin typeface="PMingLiU"/>
                <a:cs typeface="PMingLiU"/>
              </a:rPr>
              <a:t>out</a:t>
            </a:r>
            <a:r>
              <a:rPr dirty="0" baseline="-12820" sz="975">
                <a:latin typeface="PMingLiU"/>
                <a:cs typeface="PMingLiU"/>
              </a:rPr>
              <a:t>  </a:t>
            </a:r>
            <a:r>
              <a:rPr dirty="0" baseline="-12820" sz="975" spc="-1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total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onwa</a:t>
            </a:r>
            <a:r>
              <a:rPr dirty="0" sz="1000" spc="55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ds.</a:t>
            </a:r>
            <a:endParaRPr sz="1000">
              <a:latin typeface="PMingLiU"/>
              <a:cs typeface="PMingLiU"/>
            </a:endParaRPr>
          </a:p>
          <a:p>
            <a:pPr algn="just" marL="12700" marR="5080" indent="127000">
              <a:lnSpc>
                <a:spcPts val="1200"/>
              </a:lnSpc>
              <a:spcBef>
                <a:spcPts val="30"/>
              </a:spcBef>
            </a:pPr>
            <a:r>
              <a:rPr dirty="0" sz="1000" spc="35">
                <a:latin typeface="PMingLiU"/>
                <a:cs typeface="PMingLiU"/>
              </a:rPr>
              <a:t>Similar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35">
                <a:latin typeface="PMingLiU"/>
                <a:cs typeface="PMingLiU"/>
              </a:rPr>
              <a:t>y,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et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calcula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pplying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Berno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lli's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be-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tween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entr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nce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installa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pump: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73198" y="2168099"/>
            <a:ext cx="167640" cy="0"/>
          </a:xfrm>
          <a:custGeom>
            <a:avLst/>
            <a:gdLst/>
            <a:ahLst/>
            <a:cxnLst/>
            <a:rect l="l" t="t" r="r" b="b"/>
            <a:pathLst>
              <a:path w="167639" h="0">
                <a:moveTo>
                  <a:pt x="0" y="0"/>
                </a:moveTo>
                <a:lnTo>
                  <a:pt x="167043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61865" y="2088724"/>
            <a:ext cx="1874520" cy="2425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baseline="-11904" sz="1050" i="1">
                <a:latin typeface="Book Antiqua"/>
                <a:cs typeface="Book Antiqua"/>
              </a:rPr>
              <a:t>i</a:t>
            </a:r>
            <a:r>
              <a:rPr dirty="0" baseline="-11904" sz="1050" i="1">
                <a:latin typeface="Book Antiqua"/>
                <a:cs typeface="Book Antiqua"/>
              </a:rPr>
              <a:t> </a:t>
            </a:r>
            <a:r>
              <a:rPr dirty="0" baseline="-11904" sz="1050" spc="-37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baseline="-38888" sz="1500" spc="-60">
                <a:latin typeface="Tahoma"/>
                <a:cs typeface="Tahoma"/>
              </a:rPr>
              <a:t>p.</a:t>
            </a:r>
            <a:r>
              <a:rPr dirty="0" baseline="-38888" sz="1500" spc="-7" i="1">
                <a:latin typeface="Book Antiqua"/>
                <a:cs typeface="Book Antiqua"/>
              </a:rPr>
              <a:t>g</a:t>
            </a:r>
            <a:r>
              <a:rPr dirty="0" baseline="-38888" sz="1500" spc="37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baseline="-38888" sz="1500" spc="-60">
                <a:latin typeface="Tahoma"/>
                <a:cs typeface="Tahoma"/>
              </a:rPr>
              <a:t>p.</a:t>
            </a:r>
            <a:r>
              <a:rPr dirty="0" baseline="-38888" sz="1500" spc="-7" i="1">
                <a:latin typeface="Book Antiqua"/>
                <a:cs typeface="Book Antiqua"/>
              </a:rPr>
              <a:t>g</a:t>
            </a:r>
            <a:r>
              <a:rPr dirty="0" baseline="-38888" sz="1500" spc="-44" i="1">
                <a:latin typeface="Book Antiqua"/>
                <a:cs typeface="Book Antiqua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8.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15" i="1">
                <a:latin typeface="Book Antiqua"/>
                <a:cs typeface="Book Antiqua"/>
              </a:rPr>
              <a:t>F</a:t>
            </a:r>
            <a:r>
              <a:rPr dirty="0" baseline="-11904" sz="1050" spc="44">
                <a:latin typeface="PMingLiU"/>
                <a:cs typeface="PMingLiU"/>
              </a:rPr>
              <a:t>in</a:t>
            </a:r>
            <a:r>
              <a:rPr dirty="0" baseline="-11904" sz="1050" spc="-7">
                <a:latin typeface="Arial"/>
                <a:cs typeface="Arial"/>
              </a:rPr>
              <a:t>---</a:t>
            </a:r>
            <a:r>
              <a:rPr dirty="0" baseline="-11904" sz="1050" i="1">
                <a:latin typeface="Book Antiqua"/>
                <a:cs typeface="Book Antiqua"/>
              </a:rPr>
              <a:t>i</a:t>
            </a:r>
            <a:r>
              <a:rPr dirty="0" baseline="-11904" sz="1050" i="1">
                <a:latin typeface="Book Antiqua"/>
                <a:cs typeface="Book Antiqua"/>
              </a:rPr>
              <a:t> </a:t>
            </a:r>
            <a:r>
              <a:rPr dirty="0" baseline="-11904" sz="1050" spc="-120" i="1">
                <a:latin typeface="Book Antiqua"/>
                <a:cs typeface="Book Antiqua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75">
                <a:latin typeface="Arial"/>
                <a:cs typeface="Arial"/>
              </a:rPr>
              <a:t> </a:t>
            </a:r>
            <a:r>
              <a:rPr dirty="0" baseline="-38888" sz="1500" spc="127">
                <a:latin typeface="PMingLiU"/>
                <a:cs typeface="PMingLiU"/>
              </a:rPr>
              <a:t>2</a:t>
            </a:r>
            <a:r>
              <a:rPr dirty="0" baseline="-38888" sz="1500" spc="-7" i="1">
                <a:latin typeface="Book Antiqua"/>
                <a:cs typeface="Book Antiqua"/>
              </a:rPr>
              <a:t>g</a:t>
            </a:r>
            <a:endParaRPr baseline="-38888" sz="15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9933" y="2003094"/>
            <a:ext cx="177165" cy="1619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8333" sz="1500" i="1" u="sng">
                <a:latin typeface="Book Antiqua"/>
                <a:cs typeface="Book Antiqua"/>
              </a:rPr>
              <a:t>P</a:t>
            </a:r>
            <a:r>
              <a:rPr dirty="0" sz="700" spc="30" u="sng">
                <a:latin typeface="PMingLiU"/>
                <a:cs typeface="PMingLiU"/>
              </a:rPr>
              <a:t>in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753995" y="2168099"/>
            <a:ext cx="171450" cy="0"/>
          </a:xfrm>
          <a:custGeom>
            <a:avLst/>
            <a:gdLst/>
            <a:ahLst/>
            <a:cxnLst/>
            <a:rect l="l" t="t" r="r" b="b"/>
            <a:pathLst>
              <a:path w="171450" h="0">
                <a:moveTo>
                  <a:pt x="0" y="0"/>
                </a:moveTo>
                <a:lnTo>
                  <a:pt x="171361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067295" y="1981988"/>
            <a:ext cx="2263775" cy="183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405255" algn="l"/>
                <a:tab pos="2011680" algn="l"/>
              </a:tabLst>
            </a:pPr>
            <a:r>
              <a:rPr dirty="0" sz="1000" spc="-45" u="sng">
                <a:latin typeface="Times New Roman"/>
                <a:cs typeface="Times New Roman"/>
              </a:rPr>
              <a:t> </a:t>
            </a:r>
            <a:r>
              <a:rPr dirty="0" sz="1000" i="1" u="sng">
                <a:latin typeface="Book Antiqua"/>
                <a:cs typeface="Book Antiqua"/>
              </a:rPr>
              <a:t>P</a:t>
            </a:r>
            <a:r>
              <a:rPr dirty="0" baseline="-11904" sz="1050" i="1" u="sng">
                <a:latin typeface="Book Antiqua"/>
                <a:cs typeface="Book Antiqua"/>
              </a:rPr>
              <a:t>i</a:t>
            </a:r>
            <a:r>
              <a:rPr dirty="0" baseline="-11904" sz="1050" spc="-7" u="sng">
                <a:latin typeface="Times New Roman"/>
                <a:cs typeface="Times New Roman"/>
              </a:rPr>
              <a:t> </a:t>
            </a:r>
            <a:r>
              <a:rPr dirty="0" baseline="-11904" sz="1050" spc="-135" u="sng">
                <a:latin typeface="Times New Roman"/>
                <a:cs typeface="Times New Roman"/>
              </a:rPr>
              <a:t> </a:t>
            </a:r>
            <a:r>
              <a:rPr dirty="0" baseline="-11904" sz="1050">
                <a:latin typeface="Times New Roman"/>
                <a:cs typeface="Times New Roman"/>
              </a:rPr>
              <a:t>	</a:t>
            </a:r>
            <a:r>
              <a:rPr dirty="0" sz="1000" spc="95" i="1">
                <a:latin typeface="Book Antiqua"/>
                <a:cs typeface="Book Antiqua"/>
              </a:rPr>
              <a:t>Q</a:t>
            </a:r>
            <a:r>
              <a:rPr dirty="0" baseline="27777" sz="1050" spc="82">
                <a:latin typeface="PMingLiU"/>
                <a:cs typeface="PMingLiU"/>
              </a:rPr>
              <a:t>2</a:t>
            </a:r>
            <a:r>
              <a:rPr dirty="0" baseline="27777" sz="1050" spc="52">
                <a:latin typeface="PMingLiU"/>
                <a:cs typeface="PMingLiU"/>
              </a:rPr>
              <a:t> </a:t>
            </a:r>
            <a:r>
              <a:rPr dirty="0" baseline="41666" sz="1500" spc="667">
                <a:latin typeface="Arial"/>
                <a:cs typeface="Arial"/>
              </a:rPr>
              <a:t> </a:t>
            </a:r>
            <a:r>
              <a:rPr dirty="0" baseline="41666" sz="1500" spc="172">
                <a:latin typeface="Arial"/>
                <a:cs typeface="Arial"/>
              </a:rPr>
              <a:t> 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>
                <a:latin typeface="PMingLiU"/>
                <a:cs typeface="PMingLiU"/>
              </a:rPr>
              <a:t>	</a:t>
            </a:r>
            <a:r>
              <a:rPr dirty="0" sz="1000" spc="45" u="sng">
                <a:latin typeface="Times New Roman"/>
                <a:cs typeface="Times New Roman"/>
              </a:rPr>
              <a:t> </a:t>
            </a:r>
            <a:r>
              <a:rPr dirty="0" sz="1000" spc="80" u="sng">
                <a:latin typeface="PMingLiU"/>
                <a:cs typeface="PMingLiU"/>
              </a:rPr>
              <a:t>1</a:t>
            </a:r>
            <a:r>
              <a:rPr dirty="0" sz="1000" spc="45" u="sng">
                <a:latin typeface="Times New Roman"/>
                <a:cs typeface="Times New Roman"/>
              </a:rPr>
              <a:t> </a:t>
            </a:r>
            <a:r>
              <a:rPr dirty="0" baseline="41666" sz="1500" spc="667">
                <a:latin typeface="Arial"/>
                <a:cs typeface="Arial"/>
              </a:rPr>
              <a:t>\</a:t>
            </a:r>
            <a:endParaRPr baseline="41666" sz="1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41342" y="2130172"/>
            <a:ext cx="490855" cy="20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-19444" sz="1500" spc="-15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r>
              <a:rPr dirty="0" sz="700" spc="55">
                <a:latin typeface="PMingLiU"/>
                <a:cs typeface="PMingLiU"/>
              </a:rPr>
              <a:t>  </a:t>
            </a:r>
            <a:r>
              <a:rPr dirty="0" sz="700" spc="-85">
                <a:latin typeface="PMingLiU"/>
                <a:cs typeface="PMingLiU"/>
              </a:rPr>
              <a:t> </a:t>
            </a:r>
            <a:r>
              <a:rPr dirty="0" baseline="22222" sz="1500" spc="644">
                <a:latin typeface="Arial"/>
                <a:cs typeface="Arial"/>
              </a:rPr>
              <a:t>-</a:t>
            </a:r>
            <a:r>
              <a:rPr dirty="0" baseline="22222" sz="1500" spc="-82">
                <a:latin typeface="Arial"/>
                <a:cs typeface="Arial"/>
              </a:rPr>
              <a:t> </a:t>
            </a:r>
            <a:r>
              <a:rPr dirty="0" baseline="-19444" sz="1500" spc="-22" i="1">
                <a:latin typeface="Book Antiqua"/>
                <a:cs typeface="Book Antiqua"/>
              </a:rPr>
              <a:t>A</a:t>
            </a:r>
            <a:r>
              <a:rPr dirty="0" sz="700" spc="55">
                <a:latin typeface="PMingLiU"/>
                <a:cs typeface="PMingLiU"/>
              </a:rPr>
              <a:t>2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32735" y="2247795"/>
            <a:ext cx="375285" cy="1155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337185" algn="l"/>
              </a:tabLst>
            </a:pPr>
            <a:r>
              <a:rPr dirty="0" sz="700" spc="30">
                <a:latin typeface="PMingLiU"/>
                <a:cs typeface="PMingLiU"/>
              </a:rPr>
              <a:t>in</a:t>
            </a:r>
            <a:r>
              <a:rPr dirty="0" sz="700" spc="-5">
                <a:latin typeface="Times New Roman"/>
                <a:cs typeface="Times New Roman"/>
              </a:rPr>
              <a:t> </a:t>
            </a:r>
            <a:r>
              <a:rPr dirty="0" sz="700" spc="-5">
                <a:latin typeface="Times New Roman"/>
                <a:cs typeface="Times New Roman"/>
              </a:rPr>
              <a:t>	</a:t>
            </a:r>
            <a:r>
              <a:rPr dirty="0" sz="700" i="1">
                <a:latin typeface="Book Antiqua"/>
                <a:cs typeface="Book Antiqua"/>
              </a:rPr>
              <a:t>i</a:t>
            </a:r>
            <a:endParaRPr sz="70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72136" y="2088491"/>
            <a:ext cx="23431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15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5655" y="2519995"/>
            <a:ext cx="2910840" cy="25298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900" spc="50">
                <a:latin typeface="Arial"/>
                <a:cs typeface="Arial"/>
              </a:rPr>
              <a:t>Power,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45">
                <a:latin typeface="Arial"/>
                <a:cs typeface="Arial"/>
              </a:rPr>
              <a:t>Energy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and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Calculation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Pumping</a:t>
            </a:r>
            <a:r>
              <a:rPr dirty="0" sz="900" spc="4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Costs</a:t>
            </a:r>
            <a:endParaRPr sz="9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  <a:spcBef>
                <a:spcPts val="640"/>
              </a:spcBef>
            </a:pPr>
            <a:r>
              <a:rPr dirty="0" sz="1000" spc="35">
                <a:latin typeface="PMingLiU"/>
                <a:cs typeface="PMingLiU"/>
              </a:rPr>
              <a:t>Ass</a:t>
            </a:r>
            <a:r>
              <a:rPr dirty="0" sz="1000" spc="40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ming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usual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case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variati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poten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35">
                <a:latin typeface="PMingLiU"/>
                <a:cs typeface="PMingLiU"/>
              </a:rPr>
              <a:t>ial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kine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ic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ads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et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outl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(sa</a:t>
            </a:r>
            <a:r>
              <a:rPr dirty="0" sz="1000" spc="90">
                <a:latin typeface="PMingLiU"/>
                <a:cs typeface="PMingLiU"/>
              </a:rPr>
              <a:t>m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cross-flow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area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lev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heigh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30">
                <a:latin typeface="PMingLiU"/>
                <a:cs typeface="PMingLiU"/>
              </a:rPr>
              <a:t>),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power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vided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</a:t>
            </a:r>
            <a:r>
              <a:rPr dirty="0" sz="1000" spc="60">
                <a:latin typeface="PMingLiU"/>
                <a:cs typeface="PMingLiU"/>
              </a:rPr>
              <a:t>q</a:t>
            </a:r>
            <a:r>
              <a:rPr dirty="0" sz="1000" spc="55">
                <a:latin typeface="PMingLiU"/>
                <a:cs typeface="PMingLiU"/>
              </a:rPr>
              <a:t>uid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50" i="1">
                <a:latin typeface="Book Antiqua"/>
                <a:cs typeface="Book Antiqua"/>
              </a:rPr>
              <a:t>W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per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unit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time)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sure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rat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95" i="1">
                <a:latin typeface="Book Antiqua"/>
                <a:cs typeface="Book Antiqua"/>
              </a:rPr>
              <a:t>Q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re-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quir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raise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baseline="-12820" sz="975" spc="37" i="1">
                <a:latin typeface="Book Antiqua"/>
                <a:cs typeface="Book Antiqua"/>
              </a:rPr>
              <a:t>i</a:t>
            </a:r>
            <a:r>
              <a:rPr dirty="0" baseline="-12820" sz="975" i="1">
                <a:latin typeface="Book Antiqua"/>
                <a:cs typeface="Book Antiqua"/>
              </a:rPr>
              <a:t> 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H</a:t>
            </a:r>
            <a:r>
              <a:rPr dirty="0" baseline="-12820" sz="975" spc="127" i="1">
                <a:latin typeface="Book Antiqua"/>
                <a:cs typeface="Book Antiqua"/>
              </a:rPr>
              <a:t>e</a:t>
            </a:r>
            <a:r>
              <a:rPr dirty="0" sz="1000" spc="15">
                <a:latin typeface="PMingLiU"/>
                <a:cs typeface="PMingLiU"/>
              </a:rPr>
              <a:t>:</a:t>
            </a:r>
            <a:endParaRPr sz="10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53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 indent="765175">
              <a:lnSpc>
                <a:spcPct val="100000"/>
              </a:lnSpc>
              <a:tabLst>
                <a:tab pos="2688590" algn="l"/>
              </a:tabLst>
            </a:pPr>
            <a:r>
              <a:rPr dirty="0" sz="1000" spc="50" i="1">
                <a:latin typeface="Book Antiqua"/>
                <a:cs typeface="Book Antiqua"/>
              </a:rPr>
              <a:t>W</a:t>
            </a:r>
            <a:r>
              <a:rPr dirty="0" sz="1000" spc="85" i="1">
                <a:latin typeface="Book Antiqua"/>
                <a:cs typeface="Book Antiqu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90">
                <a:latin typeface="Tahoma"/>
                <a:cs typeface="Tahom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60">
                <a:latin typeface="Arial"/>
                <a:cs typeface="Arial"/>
              </a:rPr>
              <a:t> </a:t>
            </a:r>
            <a:r>
              <a:rPr dirty="0" sz="1000" spc="-5" i="1">
                <a:latin typeface="Book Antiqua"/>
                <a:cs typeface="Book Antiqua"/>
              </a:rPr>
              <a:t>g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100" i="1">
                <a:latin typeface="Book Antiqua"/>
                <a:cs typeface="Book Antiqua"/>
              </a:rPr>
              <a:t>Q</a:t>
            </a:r>
            <a:r>
              <a:rPr dirty="0" sz="1000" spc="-30" i="1">
                <a:latin typeface="Book Antiqua"/>
                <a:cs typeface="Book Antiqua"/>
              </a:rPr>
              <a:t> </a:t>
            </a:r>
            <a:r>
              <a:rPr dirty="0" sz="1000" spc="-65">
                <a:latin typeface="Arial"/>
                <a:cs typeface="Arial"/>
              </a:rPr>
              <a:t>·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50">
                <a:latin typeface="Arial"/>
                <a:cs typeface="Arial"/>
              </a:rPr>
              <a:t>(</a:t>
            </a:r>
            <a:r>
              <a:rPr dirty="0" sz="1000" spc="45" i="1">
                <a:latin typeface="Book Antiqua"/>
                <a:cs typeface="Book Antiqua"/>
              </a:rPr>
              <a:t>H</a:t>
            </a:r>
            <a:r>
              <a:rPr dirty="0" baseline="-11904" sz="1050" spc="52" i="1">
                <a:latin typeface="Book Antiqua"/>
                <a:cs typeface="Book Antiqua"/>
              </a:rPr>
              <a:t>e</a:t>
            </a:r>
            <a:r>
              <a:rPr dirty="0" baseline="-11904" sz="1050" i="1">
                <a:latin typeface="Book Antiqua"/>
                <a:cs typeface="Book Antiqua"/>
              </a:rPr>
              <a:t> </a:t>
            </a:r>
            <a:r>
              <a:rPr dirty="0" baseline="-11904" sz="1050" spc="-120" i="1">
                <a:latin typeface="Book Antiqua"/>
                <a:cs typeface="Book Antiqua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50" i="1">
                <a:latin typeface="Book Antiqua"/>
                <a:cs typeface="Book Antiqua"/>
              </a:rPr>
              <a:t>H</a:t>
            </a:r>
            <a:r>
              <a:rPr dirty="0" baseline="-11904" sz="1050" spc="67" i="1">
                <a:latin typeface="Book Antiqua"/>
                <a:cs typeface="Book Antiqua"/>
              </a:rPr>
              <a:t>i</a:t>
            </a:r>
            <a:r>
              <a:rPr dirty="0" sz="1000" spc="50">
                <a:latin typeface="Arial"/>
                <a:cs typeface="Arial"/>
              </a:rPr>
              <a:t>)</a:t>
            </a:r>
            <a:r>
              <a:rPr dirty="0" sz="1000">
                <a:latin typeface="Arial"/>
                <a:cs typeface="Arial"/>
              </a:rPr>
              <a:t>	</a:t>
            </a: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16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1000" spc="80">
                <a:latin typeface="PMingLiU"/>
                <a:cs typeface="PMingLiU"/>
              </a:rPr>
              <a:t>To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calc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late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pump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costs,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noted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power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mai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elect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ical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sup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delive</a:t>
            </a:r>
            <a:r>
              <a:rPr dirty="0" sz="1000" spc="35">
                <a:latin typeface="PMingLiU"/>
                <a:cs typeface="PMingLiU"/>
              </a:rPr>
              <a:t>r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vario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energy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30">
                <a:latin typeface="PMingLiU"/>
                <a:cs typeface="PMingLiU"/>
              </a:rPr>
              <a:t>es.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</a:t>
            </a:r>
            <a:r>
              <a:rPr dirty="0" sz="1000" spc="114">
                <a:latin typeface="PMingLiU"/>
                <a:cs typeface="PMingLiU"/>
              </a:rPr>
              <a:t>m</a:t>
            </a:r>
            <a:r>
              <a:rPr dirty="0" sz="1000" spc="80">
                <a:latin typeface="PMingLiU"/>
                <a:cs typeface="PMingLiU"/>
              </a:rPr>
              <a:t>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effi-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cie</a:t>
            </a:r>
            <a:r>
              <a:rPr dirty="0" sz="1000" spc="50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cy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-85">
                <a:latin typeface="Tahoma"/>
                <a:cs typeface="Tahoma"/>
              </a:rPr>
              <a:t>'</a:t>
            </a:r>
            <a:r>
              <a:rPr dirty="0" sz="1000" spc="-210">
                <a:latin typeface="Tahoma"/>
                <a:cs typeface="Tahoma"/>
              </a:rPr>
              <a:t>T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ratio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power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delive</a:t>
            </a:r>
            <a:r>
              <a:rPr dirty="0" sz="1000" spc="35">
                <a:latin typeface="PMingLiU"/>
                <a:cs typeface="PMingLiU"/>
              </a:rPr>
              <a:t>r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fluid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50" i="1">
                <a:latin typeface="Book Antiqua"/>
                <a:cs typeface="Book Antiqua"/>
              </a:rPr>
              <a:t>W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spent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ma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ns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50" i="1">
                <a:latin typeface="Book Antiqua"/>
                <a:cs typeface="Book Antiqua"/>
              </a:rPr>
              <a:t>W</a:t>
            </a:r>
            <a:r>
              <a:rPr dirty="0" baseline="-12820" sz="975" spc="120">
                <a:latin typeface="PMingLiU"/>
                <a:cs typeface="PMingLiU"/>
              </a:rPr>
              <a:t>used</a:t>
            </a:r>
            <a:r>
              <a:rPr dirty="0" sz="1000" spc="15">
                <a:latin typeface="PMingLiU"/>
                <a:cs typeface="PMingLiU"/>
              </a:rPr>
              <a:t>):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14638" y="5348344"/>
            <a:ext cx="305435" cy="0"/>
          </a:xfrm>
          <a:custGeom>
            <a:avLst/>
            <a:gdLst/>
            <a:ahLst/>
            <a:cxnLst/>
            <a:rect l="l" t="t" r="r" b="b"/>
            <a:pathLst>
              <a:path w="305435" h="0">
                <a:moveTo>
                  <a:pt x="0" y="0"/>
                </a:moveTo>
                <a:lnTo>
                  <a:pt x="305282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1869297" y="5272681"/>
            <a:ext cx="384810" cy="235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55">
                <a:latin typeface="Tahoma"/>
                <a:cs typeface="Tahoma"/>
              </a:rPr>
              <a:t>'T</a:t>
            </a:r>
            <a:r>
              <a:rPr dirty="0" sz="1000" spc="-15">
                <a:latin typeface="Tahoma"/>
                <a:cs typeface="Tahoma"/>
              </a:rPr>
              <a:t> </a:t>
            </a:r>
            <a:r>
              <a:rPr dirty="0" sz="1000" spc="484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 </a:t>
            </a:r>
            <a:r>
              <a:rPr dirty="0" baseline="-38888" sz="1500" spc="75" i="1">
                <a:latin typeface="Book Antiqua"/>
                <a:cs typeface="Book Antiqua"/>
              </a:rPr>
              <a:t>W</a:t>
            </a:r>
            <a:endParaRPr baseline="-38888" sz="1500">
              <a:latin typeface="Book Antiqua"/>
              <a:cs typeface="Book Antiq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87613" y="5183339"/>
            <a:ext cx="15240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50" i="1">
                <a:latin typeface="Book Antiqua"/>
                <a:cs typeface="Book Antiqua"/>
              </a:rPr>
              <a:t>W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28659" y="5409098"/>
            <a:ext cx="197485" cy="114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35">
                <a:latin typeface="PMingLiU"/>
                <a:cs typeface="PMingLiU"/>
              </a:rPr>
              <a:t>used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72015" y="5269476"/>
            <a:ext cx="23431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17</a:t>
            </a:r>
            <a:r>
              <a:rPr dirty="0" sz="1000" spc="-10">
                <a:latin typeface="Arial"/>
                <a:cs typeface="Arial"/>
              </a:rPr>
              <a:t>]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95523" y="5684241"/>
            <a:ext cx="2910840" cy="13703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depen</a:t>
            </a:r>
            <a:r>
              <a:rPr dirty="0" sz="1000" spc="7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type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</a:t>
            </a:r>
            <a:r>
              <a:rPr dirty="0" sz="1000" spc="114">
                <a:latin typeface="PMingLiU"/>
                <a:cs typeface="PMingLiU"/>
              </a:rPr>
              <a:t>m</a:t>
            </a:r>
            <a:r>
              <a:rPr dirty="0" sz="1000" spc="80">
                <a:latin typeface="PMingLiU"/>
                <a:cs typeface="PMingLiU"/>
              </a:rPr>
              <a:t>p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conditions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op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ration.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Genera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30">
                <a:latin typeface="PMingLiU"/>
                <a:cs typeface="PMingLiU"/>
              </a:rPr>
              <a:t>ly,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optimum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given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85">
                <a:latin typeface="PMingLiU"/>
                <a:cs typeface="PMingLiU"/>
              </a:rPr>
              <a:t>-</a:t>
            </a:r>
            <a:r>
              <a:rPr dirty="0" sz="1000" spc="15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opera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above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implies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und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r-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overdim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nsion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job,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consequ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nce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pump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lower.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Hen</a:t>
            </a:r>
            <a:r>
              <a:rPr dirty="0" sz="1000" spc="65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engin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ers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se</a:t>
            </a:r>
            <a:r>
              <a:rPr dirty="0" sz="1000" spc="20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ect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</a:t>
            </a:r>
            <a:r>
              <a:rPr dirty="0" sz="1000" spc="114">
                <a:latin typeface="PMingLiU"/>
                <a:cs typeface="PMingLiU"/>
              </a:rPr>
              <a:t>m</a:t>
            </a:r>
            <a:r>
              <a:rPr dirty="0" sz="1000" spc="80">
                <a:latin typeface="PMingLiU"/>
                <a:cs typeface="PMingLiU"/>
              </a:rPr>
              <a:t>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dimensi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ns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accord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specif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25">
                <a:latin typeface="PMingLiU"/>
                <a:cs typeface="PMingLiU"/>
              </a:rPr>
              <a:t>c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job,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targeti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reg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opera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-155">
                <a:latin typeface="Tahoma"/>
                <a:cs typeface="Tahoma"/>
              </a:rPr>
              <a:t>'T</a:t>
            </a:r>
            <a:r>
              <a:rPr dirty="0" sz="1000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max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mum,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95903" y="7051146"/>
            <a:ext cx="55372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65">
                <a:latin typeface="PMingLiU"/>
                <a:cs typeface="PMingLiU"/>
              </a:rPr>
              <a:t>otherw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se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14382" y="7050752"/>
            <a:ext cx="371475" cy="1638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8333" sz="1500" spc="75" i="1">
                <a:latin typeface="Book Antiqua"/>
                <a:cs typeface="Book Antiqua"/>
              </a:rPr>
              <a:t>W</a:t>
            </a:r>
            <a:r>
              <a:rPr dirty="0" sz="650" spc="75">
                <a:latin typeface="PMingLiU"/>
                <a:cs typeface="PMingLiU"/>
              </a:rPr>
              <a:t>use</a:t>
            </a:r>
            <a:r>
              <a:rPr dirty="0" sz="650" spc="80">
                <a:latin typeface="PMingLiU"/>
                <a:cs typeface="PMingLiU"/>
              </a:rPr>
              <a:t>d</a:t>
            </a:r>
            <a:r>
              <a:rPr dirty="0" baseline="8333" sz="1500" spc="67">
                <a:latin typeface="PMingLiU"/>
                <a:cs typeface="PMingLiU"/>
              </a:rPr>
              <a:t>,</a:t>
            </a:r>
            <a:endParaRPr baseline="8333" sz="1500">
              <a:latin typeface="PMingLiU"/>
              <a:cs typeface="P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50608" y="7050752"/>
            <a:ext cx="185547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80">
                <a:latin typeface="PMingLiU"/>
                <a:cs typeface="PMingLiU"/>
              </a:rPr>
              <a:t> 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hence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pump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costs,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5726" y="7202715"/>
            <a:ext cx="2910840" cy="10636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-635">
              <a:lnSpc>
                <a:spcPct val="100000"/>
              </a:lnSpc>
            </a:pPr>
            <a:r>
              <a:rPr dirty="0" sz="1000" spc="50">
                <a:latin typeface="PMingLiU"/>
                <a:cs typeface="PMingLiU"/>
              </a:rPr>
              <a:t>higher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than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they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ld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appropr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60">
                <a:latin typeface="PMingLiU"/>
                <a:cs typeface="PMingLiU"/>
              </a:rPr>
              <a:t>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pump.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may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find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using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than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one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</a:t>
            </a:r>
            <a:r>
              <a:rPr dirty="0" sz="1000" spc="114">
                <a:latin typeface="PMingLiU"/>
                <a:cs typeface="PMingLiU"/>
              </a:rPr>
              <a:t>m</a:t>
            </a:r>
            <a:r>
              <a:rPr dirty="0" sz="1000" spc="80">
                <a:latin typeface="PMingLiU"/>
                <a:cs typeface="PMingLiU"/>
              </a:rPr>
              <a:t>p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para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lel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lines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may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effic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single,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</a:t>
            </a:r>
            <a:r>
              <a:rPr dirty="0" sz="1000" spc="65">
                <a:latin typeface="PMingLiU"/>
                <a:cs typeface="PMingLiU"/>
              </a:rPr>
              <a:t>g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pum</a:t>
            </a:r>
            <a:r>
              <a:rPr dirty="0" sz="1000" spc="75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Opti</a:t>
            </a:r>
            <a:r>
              <a:rPr dirty="0" sz="1000" spc="130">
                <a:latin typeface="PMingLiU"/>
                <a:cs typeface="PMingLiU"/>
              </a:rPr>
              <a:t>m</a:t>
            </a:r>
            <a:r>
              <a:rPr dirty="0" sz="1000" spc="85">
                <a:latin typeface="PMingLiU"/>
                <a:cs typeface="PMingLiU"/>
              </a:rPr>
              <a:t>um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0">
                <a:latin typeface="PMingLiU"/>
                <a:cs typeface="PMingLiU"/>
              </a:rPr>
              <a:t>ies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ifugal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pumps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order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80-9</a:t>
            </a:r>
            <a:r>
              <a:rPr dirty="0" sz="1000" spc="110">
                <a:latin typeface="PMingLiU"/>
                <a:cs typeface="PMingLiU"/>
              </a:rPr>
              <a:t>0</a:t>
            </a:r>
            <a:r>
              <a:rPr dirty="0" sz="1000" spc="125">
                <a:latin typeface="PMingLiU"/>
                <a:cs typeface="PMingLiU"/>
              </a:rPr>
              <a:t>%.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subj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45">
                <a:latin typeface="PMingLiU"/>
                <a:cs typeface="PMingLiU"/>
              </a:rPr>
              <a:t>ussed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detail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elsew</a:t>
            </a:r>
            <a:r>
              <a:rPr dirty="0" sz="1000" spc="50">
                <a:latin typeface="PMingLiU"/>
                <a:cs typeface="PMingLiU"/>
              </a:rPr>
              <a:t>h</a:t>
            </a:r>
            <a:r>
              <a:rPr dirty="0" sz="1000" spc="40">
                <a:latin typeface="PMingLiU"/>
                <a:cs typeface="PMingLiU"/>
              </a:rPr>
              <a:t>ere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35" i="1">
                <a:latin typeface="Book Antiqua"/>
                <a:cs typeface="Book Antiqua"/>
              </a:rPr>
              <a:t>see</a:t>
            </a:r>
            <a:r>
              <a:rPr dirty="0" sz="1000" spc="105" i="1">
                <a:latin typeface="Book Antiqua"/>
                <a:cs typeface="Book Antiqua"/>
              </a:rPr>
              <a:t> </a:t>
            </a:r>
            <a:r>
              <a:rPr dirty="0" sz="1000" spc="-20">
                <a:latin typeface="Palatino Linotype"/>
                <a:cs typeface="Palatino Linotype"/>
              </a:rPr>
              <a:t>Flow</a:t>
            </a:r>
            <a:r>
              <a:rPr dirty="0" sz="1000" spc="105">
                <a:latin typeface="Palatino Linotype"/>
                <a:cs typeface="Palatino Linotype"/>
              </a:rPr>
              <a:t> </a:t>
            </a:r>
            <a:r>
              <a:rPr dirty="0" sz="1000" spc="-25">
                <a:latin typeface="Palatino Linotype"/>
                <a:cs typeface="Palatino Linotype"/>
              </a:rPr>
              <a:t>Equip-</a:t>
            </a:r>
            <a:r>
              <a:rPr dirty="0" sz="1000" spc="-15">
                <a:latin typeface="Palatino Linotype"/>
                <a:cs typeface="Palatino Linotype"/>
              </a:rPr>
              <a:t> </a:t>
            </a:r>
            <a:r>
              <a:rPr dirty="0" sz="1000" spc="-35">
                <a:latin typeface="Palatino Linotype"/>
                <a:cs typeface="Palatino Linotype"/>
              </a:rPr>
              <a:t>men</a:t>
            </a:r>
            <a:r>
              <a:rPr dirty="0" sz="1000" spc="-15">
                <a:latin typeface="Palatino Linotype"/>
                <a:cs typeface="Palatino Linotype"/>
              </a:rPr>
              <a:t>t</a:t>
            </a:r>
            <a:r>
              <a:rPr dirty="0" sz="1000" spc="15">
                <a:latin typeface="PMingLiU"/>
                <a:cs typeface="PMingLiU"/>
              </a:rPr>
              <a:t>: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Pumps</a:t>
            </a:r>
            <a:r>
              <a:rPr dirty="0" sz="1000" spc="40">
                <a:latin typeface="PMingLiU"/>
                <a:cs typeface="PMingLiU"/>
              </a:rPr>
              <a:t>)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95782" y="8496442"/>
            <a:ext cx="2910205" cy="541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65">
                <a:latin typeface="Arial"/>
                <a:cs typeface="Arial"/>
              </a:rPr>
              <a:t>Pressure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65">
                <a:latin typeface="Arial"/>
                <a:cs typeface="Arial"/>
              </a:rPr>
              <a:t>Drop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in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40">
                <a:latin typeface="Arial"/>
                <a:cs typeface="Arial"/>
              </a:rPr>
              <a:t>Valves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70"/>
              </a:spcBef>
            </a:pP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cer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ain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way,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valves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oppo</a:t>
            </a:r>
            <a:r>
              <a:rPr dirty="0" sz="1000" spc="6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ite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pumps.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elemen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20">
                <a:latin typeface="PMingLiU"/>
                <a:cs typeface="PMingLiU"/>
              </a:rPr>
              <a:t>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32251" y="686418"/>
            <a:ext cx="2910840" cy="30378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635">
              <a:lnSpc>
                <a:spcPct val="100000"/>
              </a:lnSpc>
            </a:pPr>
            <a:r>
              <a:rPr dirty="0" sz="1000" spc="60">
                <a:latin typeface="PMingLiU"/>
                <a:cs typeface="PMingLiU"/>
              </a:rPr>
              <a:t>head.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[14],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inc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eases,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losses,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00" i="1">
                <a:latin typeface="Book Antiqua"/>
                <a:cs typeface="Book Antiqua"/>
              </a:rPr>
              <a:t>Q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decr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ase.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caused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general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described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[11].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v</a:t>
            </a:r>
            <a:r>
              <a:rPr dirty="0" sz="1000" spc="55">
                <a:latin typeface="PMingLiU"/>
                <a:cs typeface="PMingLiU"/>
              </a:rPr>
              <a:t>a</a:t>
            </a:r>
            <a:r>
              <a:rPr dirty="0" sz="1000" spc="40">
                <a:latin typeface="PMingLiU"/>
                <a:cs typeface="PMingLiU"/>
              </a:rPr>
              <a:t>lue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 i="1">
                <a:latin typeface="Book Antiqua"/>
                <a:cs typeface="Book Antiqua"/>
              </a:rPr>
              <a:t>K</a:t>
            </a:r>
            <a:r>
              <a:rPr dirty="0" sz="1000" spc="80" i="1">
                <a:latin typeface="Book Antiqua"/>
                <a:cs typeface="Book Antiqua"/>
              </a:rPr>
              <a:t> </a:t>
            </a:r>
            <a:r>
              <a:rPr dirty="0" sz="1000" spc="35">
                <a:latin typeface="PMingLiU"/>
                <a:cs typeface="PMingLiU"/>
              </a:rPr>
              <a:t>will </a:t>
            </a:r>
            <a:r>
              <a:rPr dirty="0" sz="1000" spc="60">
                <a:latin typeface="PMingLiU"/>
                <a:cs typeface="PMingLiU"/>
              </a:rPr>
              <a:t>depend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type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perce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tage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opening,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giv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manu</a:t>
            </a:r>
            <a:r>
              <a:rPr dirty="0" sz="1000" spc="50">
                <a:latin typeface="PMingLiU"/>
                <a:cs typeface="PMingLiU"/>
              </a:rPr>
              <a:t>f</a:t>
            </a:r>
            <a:r>
              <a:rPr dirty="0" sz="1000" spc="65">
                <a:latin typeface="PMingLiU"/>
                <a:cs typeface="PMingLiU"/>
              </a:rPr>
              <a:t>actu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ers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(oth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rwis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esti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ates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80">
                <a:latin typeface="PMingLiU"/>
                <a:cs typeface="PMingLiU"/>
              </a:rPr>
              <a:t>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liter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generic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valves).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Valves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pumps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work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toge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her: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pumps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some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overc</a:t>
            </a:r>
            <a:r>
              <a:rPr dirty="0" sz="1000" spc="5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pacity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ne</a:t>
            </a:r>
            <a:r>
              <a:rPr dirty="0" sz="1000" spc="70">
                <a:latin typeface="PMingLiU"/>
                <a:cs typeface="PMingLiU"/>
              </a:rPr>
              <a:t>x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discharge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</a:t>
            </a:r>
            <a:r>
              <a:rPr dirty="0" sz="1000" spc="4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control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desired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level.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Other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25">
                <a:latin typeface="PMingLiU"/>
                <a:cs typeface="PMingLiU"/>
              </a:rPr>
              <a:t>ise,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wou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su</a:t>
            </a:r>
            <a:r>
              <a:rPr dirty="0" sz="1000" spc="65">
                <a:latin typeface="PMingLiU"/>
                <a:cs typeface="PMingLiU"/>
              </a:rPr>
              <a:t>b</a:t>
            </a:r>
            <a:r>
              <a:rPr dirty="0" sz="1000" spc="40">
                <a:latin typeface="PMingLiU"/>
                <a:cs typeface="PMingLiU"/>
              </a:rPr>
              <a:t>jected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fluctuations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variati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atmosp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35">
                <a:latin typeface="PMingLiU"/>
                <a:cs typeface="PMingLiU"/>
              </a:rPr>
              <a:t>eric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sure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te</a:t>
            </a:r>
            <a:r>
              <a:rPr dirty="0" sz="1000" spc="105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perat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Discha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ge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</a:t>
            </a:r>
            <a:r>
              <a:rPr dirty="0" sz="1000" spc="4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surge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valves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may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nee</a:t>
            </a:r>
            <a:r>
              <a:rPr dirty="0" sz="1000" spc="65">
                <a:latin typeface="PMingLiU"/>
                <a:cs typeface="PMingLiU"/>
              </a:rPr>
              <a:t>d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start-up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60">
                <a:latin typeface="PMingLiU"/>
                <a:cs typeface="PMingLiU"/>
              </a:rPr>
              <a:t>d/or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shut-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down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procedu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es.</a:t>
            </a:r>
            <a:endParaRPr sz="1000">
              <a:latin typeface="PMingLiU"/>
              <a:cs typeface="PMingLiU"/>
            </a:endParaRPr>
          </a:p>
          <a:p>
            <a:pPr algn="just" marL="12700" marR="5080" indent="125730">
              <a:lnSpc>
                <a:spcPct val="99700"/>
              </a:lnSpc>
            </a:pPr>
            <a:r>
              <a:rPr dirty="0" sz="1000" spc="90">
                <a:latin typeface="PMingLiU"/>
                <a:cs typeface="PMingLiU"/>
              </a:rPr>
              <a:t>Ca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should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taken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ens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pressure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exit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lowest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opening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position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(higher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0" i="1">
                <a:latin typeface="Book Antiqua"/>
                <a:cs typeface="Book Antiqua"/>
              </a:rPr>
              <a:t>K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does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below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vapour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h</a:t>
            </a:r>
            <a:r>
              <a:rPr dirty="0" sz="1000" spc="45">
                <a:latin typeface="PMingLiU"/>
                <a:cs typeface="PMingLiU"/>
              </a:rPr>
              <a:t>ecked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5">
                <a:latin typeface="PMingLiU"/>
                <a:cs typeface="PMingLiU"/>
              </a:rPr>
              <a:t>Ber-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noulli's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si</a:t>
            </a:r>
            <a:r>
              <a:rPr dirty="0" sz="1000" spc="75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ilar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manner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NPSH</a:t>
            </a:r>
            <a:r>
              <a:rPr dirty="0" baseline="-12820" sz="975" spc="150">
                <a:latin typeface="PMingLiU"/>
                <a:cs typeface="PMingLiU"/>
              </a:rPr>
              <a:t>a</a:t>
            </a:r>
            <a:r>
              <a:rPr dirty="0" baseline="-12820" sz="975" spc="89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calculation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32733" y="4112226"/>
            <a:ext cx="2910205" cy="558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-635">
              <a:lnSpc>
                <a:spcPct val="101499"/>
              </a:lnSpc>
            </a:pPr>
            <a:r>
              <a:rPr dirty="0" sz="900" spc="-5" i="1">
                <a:latin typeface="Arial"/>
                <a:cs typeface="Arial"/>
              </a:rPr>
              <a:t>See</a:t>
            </a:r>
            <a:r>
              <a:rPr dirty="0" sz="900" spc="-5" i="1">
                <a:latin typeface="Arial"/>
                <a:cs typeface="Arial"/>
              </a:rPr>
              <a:t>  </a:t>
            </a:r>
            <a:r>
              <a:rPr dirty="0" sz="900" spc="-20" i="1">
                <a:latin typeface="Arial"/>
                <a:cs typeface="Arial"/>
              </a:rPr>
              <a:t> </a:t>
            </a:r>
            <a:r>
              <a:rPr dirty="0" sz="900" spc="-5" i="1">
                <a:latin typeface="Arial"/>
                <a:cs typeface="Arial"/>
              </a:rPr>
              <a:t>also:</a:t>
            </a:r>
            <a:r>
              <a:rPr dirty="0" sz="900" i="1">
                <a:latin typeface="Arial"/>
                <a:cs typeface="Arial"/>
              </a:rPr>
              <a:t>  </a:t>
            </a:r>
            <a:r>
              <a:rPr dirty="0" sz="900" spc="-20" i="1">
                <a:latin typeface="Arial"/>
                <a:cs typeface="Arial"/>
              </a:rPr>
              <a:t> </a:t>
            </a:r>
            <a:r>
              <a:rPr dirty="0" sz="900" spc="35">
                <a:latin typeface="Arial"/>
                <a:cs typeface="Arial"/>
              </a:rPr>
              <a:t>Flow</a:t>
            </a:r>
            <a:r>
              <a:rPr dirty="0" sz="900">
                <a:latin typeface="Arial"/>
                <a:cs typeface="Arial"/>
              </a:rPr>
              <a:t>  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35">
                <a:latin typeface="Arial"/>
                <a:cs typeface="Arial"/>
              </a:rPr>
              <a:t>Equipment</a:t>
            </a:r>
            <a:r>
              <a:rPr dirty="0" sz="900">
                <a:latin typeface="Arial"/>
                <a:cs typeface="Arial"/>
              </a:rPr>
              <a:t>:</a:t>
            </a:r>
            <a:r>
              <a:rPr dirty="0" sz="900">
                <a:latin typeface="Arial"/>
                <a:cs typeface="Arial"/>
              </a:rPr>
              <a:t>  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Pumps;</a:t>
            </a:r>
            <a:r>
              <a:rPr dirty="0" sz="900">
                <a:latin typeface="Arial"/>
                <a:cs typeface="Arial"/>
              </a:rPr>
              <a:t>  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Valves.</a:t>
            </a:r>
            <a:r>
              <a:rPr dirty="0" sz="900">
                <a:latin typeface="Arial"/>
                <a:cs typeface="Arial"/>
              </a:rPr>
              <a:t>  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5">
                <a:latin typeface="Arial"/>
                <a:cs typeface="Arial"/>
              </a:rPr>
              <a:t>Heat </a:t>
            </a:r>
            <a:r>
              <a:rPr dirty="0" sz="900" spc="30">
                <a:latin typeface="Arial"/>
                <a:cs typeface="Arial"/>
              </a:rPr>
              <a:t>Exchangers</a:t>
            </a:r>
            <a:r>
              <a:rPr dirty="0" sz="900">
                <a:latin typeface="Arial"/>
                <a:cs typeface="Arial"/>
              </a:rPr>
              <a:t>.</a:t>
            </a:r>
            <a:r>
              <a:rPr dirty="0" sz="900" spc="114">
                <a:latin typeface="Arial"/>
                <a:cs typeface="Arial"/>
              </a:rPr>
              <a:t> </a:t>
            </a:r>
            <a:r>
              <a:rPr dirty="0" sz="900" spc="30">
                <a:latin typeface="Arial"/>
                <a:cs typeface="Arial"/>
              </a:rPr>
              <a:t>Pasteurization</a:t>
            </a:r>
            <a:r>
              <a:rPr dirty="0" sz="900" spc="114">
                <a:latin typeface="Arial"/>
                <a:cs typeface="Arial"/>
              </a:rPr>
              <a:t> </a:t>
            </a:r>
            <a:r>
              <a:rPr dirty="0" sz="900" spc="45">
                <a:latin typeface="Arial"/>
                <a:cs typeface="Arial"/>
              </a:rPr>
              <a:t>of</a:t>
            </a:r>
            <a:r>
              <a:rPr dirty="0" sz="900" spc="11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Liquid</a:t>
            </a:r>
            <a:r>
              <a:rPr dirty="0" sz="900" spc="114">
                <a:latin typeface="Arial"/>
                <a:cs typeface="Arial"/>
              </a:rPr>
              <a:t> </a:t>
            </a:r>
            <a:r>
              <a:rPr dirty="0" sz="900" spc="35">
                <a:latin typeface="Arial"/>
                <a:cs typeface="Arial"/>
              </a:rPr>
              <a:t>Milk</a:t>
            </a:r>
            <a:r>
              <a:rPr dirty="0" sz="900" spc="110">
                <a:latin typeface="Arial"/>
                <a:cs typeface="Arial"/>
              </a:rPr>
              <a:t> </a:t>
            </a:r>
            <a:r>
              <a:rPr dirty="0" sz="900" spc="40">
                <a:latin typeface="Arial"/>
                <a:cs typeface="Arial"/>
              </a:rPr>
              <a:t>Product</a:t>
            </a:r>
            <a:r>
              <a:rPr dirty="0" sz="900" spc="45">
                <a:latin typeface="Arial"/>
                <a:cs typeface="Arial"/>
              </a:rPr>
              <a:t>s</a:t>
            </a:r>
            <a:r>
              <a:rPr dirty="0" sz="900">
                <a:latin typeface="Arial"/>
                <a:cs typeface="Arial"/>
              </a:rPr>
              <a:t>: </a:t>
            </a:r>
            <a:r>
              <a:rPr dirty="0" sz="900" spc="-5">
                <a:latin typeface="Arial"/>
                <a:cs typeface="Arial"/>
              </a:rPr>
              <a:t>Pasteurizers,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Design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and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Operation.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30">
                <a:latin typeface="Arial"/>
                <a:cs typeface="Arial"/>
              </a:rPr>
              <a:t>Process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30">
                <a:latin typeface="Arial"/>
                <a:cs typeface="Arial"/>
              </a:rPr>
              <a:t>and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25">
                <a:latin typeface="Arial"/>
                <a:cs typeface="Arial"/>
              </a:rPr>
              <a:t>Plant</a:t>
            </a:r>
            <a:r>
              <a:rPr dirty="0" sz="900" spc="15">
                <a:latin typeface="Arial"/>
                <a:cs typeface="Arial"/>
              </a:rPr>
              <a:t> </a:t>
            </a:r>
            <a:r>
              <a:rPr dirty="0" sz="900" spc="30">
                <a:latin typeface="Arial"/>
                <a:cs typeface="Arial"/>
              </a:rPr>
              <a:t>Design</a:t>
            </a:r>
            <a:r>
              <a:rPr dirty="0" sz="900"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731366" y="5165728"/>
            <a:ext cx="2911475" cy="3853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970">
              <a:lnSpc>
                <a:spcPct val="100000"/>
              </a:lnSpc>
            </a:pPr>
            <a:r>
              <a:rPr dirty="0" sz="1100" spc="75">
                <a:latin typeface="Arial"/>
                <a:cs typeface="Arial"/>
              </a:rPr>
              <a:t>Further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50">
                <a:latin typeface="Arial"/>
                <a:cs typeface="Arial"/>
              </a:rPr>
              <a:t>Reading</a:t>
            </a:r>
            <a:endParaRPr sz="1100">
              <a:latin typeface="Arial"/>
              <a:cs typeface="Arial"/>
            </a:endParaRPr>
          </a:p>
          <a:p>
            <a:pPr algn="just" marL="150495" marR="5080" indent="-137160">
              <a:lnSpc>
                <a:spcPct val="101600"/>
              </a:lnSpc>
              <a:spcBef>
                <a:spcPts val="550"/>
              </a:spcBef>
            </a:pPr>
            <a:r>
              <a:rPr dirty="0" sz="900" spc="70">
                <a:latin typeface="PMingLiU"/>
                <a:cs typeface="PMingLiU"/>
              </a:rPr>
              <a:t>Chhabra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-4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RP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4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4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Richardson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45">
                <a:latin typeface="PMingLiU"/>
                <a:cs typeface="PMingLiU"/>
              </a:rPr>
              <a:t> </a:t>
            </a:r>
            <a:r>
              <a:rPr dirty="0" sz="900" spc="20">
                <a:latin typeface="PMingLiU"/>
                <a:cs typeface="PMingLiU"/>
              </a:rPr>
              <a:t>JF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4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(1999)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45">
                <a:latin typeface="PMingLiU"/>
                <a:cs typeface="PMingLiU"/>
              </a:rPr>
              <a:t> </a:t>
            </a:r>
            <a:r>
              <a:rPr dirty="0" sz="900" spc="30" i="1">
                <a:latin typeface="Book Antiqua"/>
                <a:cs typeface="Book Antiqua"/>
              </a:rPr>
              <a:t>Non-Newtonian </a:t>
            </a:r>
            <a:r>
              <a:rPr dirty="0" sz="900" spc="35" i="1">
                <a:latin typeface="Book Antiqua"/>
                <a:cs typeface="Book Antiqua"/>
              </a:rPr>
              <a:t>Flow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15" i="1">
                <a:latin typeface="Book Antiqua"/>
                <a:cs typeface="Book Antiqua"/>
              </a:rPr>
              <a:t> </a:t>
            </a:r>
            <a:r>
              <a:rPr dirty="0" sz="900" spc="-5" i="1">
                <a:latin typeface="Book Antiqua"/>
                <a:cs typeface="Book Antiqua"/>
              </a:rPr>
              <a:t>in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15" i="1">
                <a:latin typeface="Book Antiqua"/>
                <a:cs typeface="Book Antiqua"/>
              </a:rPr>
              <a:t> </a:t>
            </a:r>
            <a:r>
              <a:rPr dirty="0" sz="900" spc="30" i="1">
                <a:latin typeface="Book Antiqua"/>
                <a:cs typeface="Book Antiqua"/>
              </a:rPr>
              <a:t>the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10" i="1">
                <a:latin typeface="Book Antiqua"/>
                <a:cs typeface="Book Antiqua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Process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5" i="1">
                <a:latin typeface="Book Antiqua"/>
                <a:cs typeface="Book Antiqua"/>
              </a:rPr>
              <a:t> </a:t>
            </a:r>
            <a:r>
              <a:rPr dirty="0" sz="900" spc="10" i="1">
                <a:latin typeface="Book Antiqua"/>
                <a:cs typeface="Book Antiqua"/>
              </a:rPr>
              <a:t>Industrie</a:t>
            </a:r>
            <a:r>
              <a:rPr dirty="0" sz="900" spc="5" i="1">
                <a:latin typeface="Book Antiqua"/>
                <a:cs typeface="Book Antiqua"/>
              </a:rPr>
              <a:t>s</a:t>
            </a:r>
            <a:r>
              <a:rPr dirty="0" sz="900" spc="40">
                <a:latin typeface="PMingLiU"/>
                <a:cs typeface="PMingLiU"/>
              </a:rPr>
              <a:t>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2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Oxford: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3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Butterworth-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Heinemann.</a:t>
            </a:r>
            <a:endParaRPr sz="900">
              <a:latin typeface="PMingLiU"/>
              <a:cs typeface="PMingLiU"/>
            </a:endParaRPr>
          </a:p>
          <a:p>
            <a:pPr algn="just" marL="150495" indent="-137160">
              <a:lnSpc>
                <a:spcPct val="100000"/>
              </a:lnSpc>
              <a:spcBef>
                <a:spcPts val="10"/>
              </a:spcBef>
            </a:pPr>
            <a:r>
              <a:rPr dirty="0" sz="900" spc="40">
                <a:latin typeface="PMingLiU"/>
                <a:cs typeface="PMingLiU"/>
              </a:rPr>
              <a:t>Evett</a:t>
            </a:r>
            <a:r>
              <a:rPr dirty="0" sz="900" spc="4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>
                <a:latin typeface="PMingLiU"/>
                <a:cs typeface="PMingLiU"/>
              </a:rPr>
              <a:t>JB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Liu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C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(1989)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45" i="1">
                <a:latin typeface="Book Antiqua"/>
                <a:cs typeface="Book Antiqua"/>
              </a:rPr>
              <a:t>2500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95" i="1">
                <a:latin typeface="Book Antiqua"/>
                <a:cs typeface="Book Antiqua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Solved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100" i="1">
                <a:latin typeface="Book Antiqua"/>
                <a:cs typeface="Book Antiqua"/>
              </a:rPr>
              <a:t> </a:t>
            </a:r>
            <a:r>
              <a:rPr dirty="0" sz="900" spc="30" i="1">
                <a:latin typeface="Book Antiqua"/>
                <a:cs typeface="Book Antiqua"/>
              </a:rPr>
              <a:t>Problems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100" i="1">
                <a:latin typeface="Book Antiqua"/>
                <a:cs typeface="Book Antiqua"/>
              </a:rPr>
              <a:t> </a:t>
            </a:r>
            <a:r>
              <a:rPr dirty="0" sz="900" spc="-5" i="1">
                <a:latin typeface="Book Antiqua"/>
                <a:cs typeface="Book Antiqua"/>
              </a:rPr>
              <a:t>in</a:t>
            </a:r>
            <a:endParaRPr sz="900">
              <a:latin typeface="Book Antiqua"/>
              <a:cs typeface="Book Antiqua"/>
            </a:endParaRPr>
          </a:p>
          <a:p>
            <a:pPr marL="150495" marR="5715">
              <a:lnSpc>
                <a:spcPct val="101299"/>
              </a:lnSpc>
              <a:spcBef>
                <a:spcPts val="5"/>
              </a:spcBef>
            </a:pPr>
            <a:r>
              <a:rPr dirty="0" sz="900" spc="5" i="1">
                <a:latin typeface="Book Antiqua"/>
                <a:cs typeface="Book Antiqua"/>
              </a:rPr>
              <a:t>Fluid</a:t>
            </a:r>
            <a:r>
              <a:rPr dirty="0" sz="900" spc="75" i="1">
                <a:latin typeface="Book Antiqua"/>
                <a:cs typeface="Book Antiqua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Mechanics</a:t>
            </a:r>
            <a:r>
              <a:rPr dirty="0" sz="900" spc="75" i="1">
                <a:latin typeface="Book Antiqua"/>
                <a:cs typeface="Book Antiqua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and</a:t>
            </a:r>
            <a:r>
              <a:rPr dirty="0" sz="900" spc="75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Hydraulics.</a:t>
            </a:r>
            <a:r>
              <a:rPr dirty="0" sz="900" spc="75" i="1">
                <a:latin typeface="Book Antiqua"/>
                <a:cs typeface="Book Antiqua"/>
              </a:rPr>
              <a:t> </a:t>
            </a:r>
            <a:r>
              <a:rPr dirty="0" sz="900" spc="45" i="1">
                <a:latin typeface="Book Antiqua"/>
                <a:cs typeface="Book Antiqua"/>
              </a:rPr>
              <a:t>New</a:t>
            </a:r>
            <a:r>
              <a:rPr dirty="0" sz="900" spc="80" i="1">
                <a:latin typeface="Book Antiqua"/>
                <a:cs typeface="Book Antiqua"/>
              </a:rPr>
              <a:t> </a:t>
            </a:r>
            <a:r>
              <a:rPr dirty="0" sz="900" spc="40" i="1">
                <a:latin typeface="Book Antiqua"/>
                <a:cs typeface="Book Antiqua"/>
              </a:rPr>
              <a:t>York:</a:t>
            </a:r>
            <a:r>
              <a:rPr dirty="0" sz="900" spc="70" i="1">
                <a:latin typeface="Book Antiqua"/>
                <a:cs typeface="Book Antiqua"/>
              </a:rPr>
              <a:t> </a:t>
            </a:r>
            <a:r>
              <a:rPr dirty="0" sz="900" spc="30" i="1">
                <a:latin typeface="Book Antiqua"/>
                <a:cs typeface="Book Antiqua"/>
              </a:rPr>
              <a:t>McGraw-</a:t>
            </a:r>
            <a:r>
              <a:rPr dirty="0" sz="900" spc="10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Hill.</a:t>
            </a:r>
            <a:endParaRPr sz="900">
              <a:latin typeface="Book Antiqua"/>
              <a:cs typeface="Book Antiqua"/>
            </a:endParaRPr>
          </a:p>
          <a:p>
            <a:pPr algn="just" marL="149860" marR="5080" indent="-137160">
              <a:lnSpc>
                <a:spcPct val="101299"/>
              </a:lnSpc>
            </a:pPr>
            <a:r>
              <a:rPr dirty="0" sz="900" spc="40">
                <a:latin typeface="PMingLiU"/>
                <a:cs typeface="PMingLiU"/>
              </a:rPr>
              <a:t>Evett</a:t>
            </a:r>
            <a:r>
              <a:rPr dirty="0" sz="900" spc="50">
                <a:latin typeface="PMingLiU"/>
                <a:cs typeface="PMingLiU"/>
              </a:rPr>
              <a:t> </a:t>
            </a:r>
            <a:r>
              <a:rPr dirty="0" sz="900" spc="10">
                <a:latin typeface="PMingLiU"/>
                <a:cs typeface="PMingLiU"/>
              </a:rPr>
              <a:t>JB,</a:t>
            </a:r>
            <a:r>
              <a:rPr dirty="0" sz="900" spc="55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Liu</a:t>
            </a:r>
            <a:r>
              <a:rPr dirty="0" sz="900" spc="55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C</a:t>
            </a:r>
            <a:r>
              <a:rPr dirty="0" sz="900" spc="5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 spc="55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Giles</a:t>
            </a:r>
            <a:r>
              <a:rPr dirty="0" sz="900" spc="5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RV</a:t>
            </a:r>
            <a:r>
              <a:rPr dirty="0" sz="900" spc="5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(1995)</a:t>
            </a:r>
            <a:r>
              <a:rPr dirty="0" sz="900" spc="55">
                <a:latin typeface="PMingLiU"/>
                <a:cs typeface="PMingLiU"/>
              </a:rPr>
              <a:t> </a:t>
            </a:r>
            <a:r>
              <a:rPr dirty="0" sz="900" spc="5" i="1">
                <a:latin typeface="Book Antiqua"/>
                <a:cs typeface="Book Antiqua"/>
              </a:rPr>
              <a:t>Schaum's</a:t>
            </a:r>
            <a:r>
              <a:rPr dirty="0" sz="900" spc="65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Interactive</a:t>
            </a:r>
            <a:r>
              <a:rPr dirty="0" sz="900" spc="10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Outline</a:t>
            </a:r>
            <a:r>
              <a:rPr dirty="0" sz="900" spc="25" i="1">
                <a:latin typeface="Book Antiqua"/>
                <a:cs typeface="Book Antiqua"/>
              </a:rPr>
              <a:t> </a:t>
            </a:r>
            <a:r>
              <a:rPr dirty="0" sz="900" spc="70" i="1">
                <a:latin typeface="Book Antiqua"/>
                <a:cs typeface="Book Antiqua"/>
              </a:rPr>
              <a:t>of</a:t>
            </a:r>
            <a:r>
              <a:rPr dirty="0" sz="900" spc="30" i="1">
                <a:latin typeface="Book Antiqua"/>
                <a:cs typeface="Book Antiqua"/>
              </a:rPr>
              <a:t> </a:t>
            </a:r>
            <a:r>
              <a:rPr dirty="0" sz="900" spc="5" i="1">
                <a:latin typeface="Book Antiqua"/>
                <a:cs typeface="Book Antiqua"/>
              </a:rPr>
              <a:t>Fluid</a:t>
            </a:r>
            <a:r>
              <a:rPr dirty="0" sz="900" spc="30" i="1">
                <a:latin typeface="Book Antiqua"/>
                <a:cs typeface="Book Antiqua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Mechanics</a:t>
            </a:r>
            <a:r>
              <a:rPr dirty="0" sz="900" spc="30" i="1">
                <a:latin typeface="Book Antiqua"/>
                <a:cs typeface="Book Antiqua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and</a:t>
            </a:r>
            <a:r>
              <a:rPr dirty="0" sz="900" spc="25" i="1">
                <a:latin typeface="Book Antiqua"/>
                <a:cs typeface="Book Antiqua"/>
              </a:rPr>
              <a:t> </a:t>
            </a:r>
            <a:r>
              <a:rPr dirty="0" sz="900" spc="15" i="1">
                <a:latin typeface="Book Antiqua"/>
                <a:cs typeface="Book Antiqua"/>
              </a:rPr>
              <a:t>Hydraulic</a:t>
            </a:r>
            <a:r>
              <a:rPr dirty="0" sz="900" spc="15" i="1">
                <a:latin typeface="Book Antiqua"/>
                <a:cs typeface="Book Antiqua"/>
              </a:rPr>
              <a:t>s</a:t>
            </a:r>
            <a:r>
              <a:rPr dirty="0" sz="900" spc="40">
                <a:latin typeface="PMingLiU"/>
                <a:cs typeface="PMingLiU"/>
              </a:rPr>
              <a:t>.</a:t>
            </a:r>
            <a:r>
              <a:rPr dirty="0" sz="900" spc="15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 spc="2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endParaRPr sz="900">
              <a:latin typeface="PMingLiU"/>
              <a:cs typeface="PMingLiU"/>
            </a:endParaRPr>
          </a:p>
          <a:p>
            <a:pPr marL="149860">
              <a:lnSpc>
                <a:spcPct val="100000"/>
              </a:lnSpc>
              <a:spcBef>
                <a:spcPts val="20"/>
              </a:spcBef>
            </a:pPr>
            <a:r>
              <a:rPr dirty="0" sz="900" spc="60">
                <a:latin typeface="PMingLiU"/>
                <a:cs typeface="PMingLiU"/>
              </a:rPr>
              <a:t>McGraw-Hill.</a:t>
            </a:r>
            <a:endParaRPr sz="900">
              <a:latin typeface="PMingLiU"/>
              <a:cs typeface="PMingLiU"/>
            </a:endParaRPr>
          </a:p>
          <a:p>
            <a:pPr algn="just" marL="149860" marR="5715" indent="-136525">
              <a:lnSpc>
                <a:spcPct val="101299"/>
              </a:lnSpc>
            </a:pPr>
            <a:r>
              <a:rPr dirty="0" sz="900" spc="45">
                <a:latin typeface="PMingLiU"/>
                <a:cs typeface="PMingLiU"/>
              </a:rPr>
              <a:t>Foust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15">
                <a:latin typeface="PMingLiU"/>
                <a:cs typeface="PMingLiU"/>
              </a:rPr>
              <a:t>AS,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Wenzel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LA,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Clump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CW,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Maus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L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Andersen</a:t>
            </a:r>
            <a:r>
              <a:rPr dirty="0" sz="900" spc="25">
                <a:latin typeface="PMingLiU"/>
                <a:cs typeface="PMingLiU"/>
              </a:rPr>
              <a:t> </a:t>
            </a:r>
            <a:r>
              <a:rPr dirty="0" sz="900" spc="10">
                <a:latin typeface="PMingLiU"/>
                <a:cs typeface="PMingLiU"/>
              </a:rPr>
              <a:t>LB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(1980)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10" i="1">
                <a:latin typeface="Book Antiqua"/>
                <a:cs typeface="Book Antiqua"/>
              </a:rPr>
              <a:t>Principles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100" i="1">
                <a:latin typeface="Book Antiqua"/>
                <a:cs typeface="Book Antiqua"/>
              </a:rPr>
              <a:t> </a:t>
            </a:r>
            <a:r>
              <a:rPr dirty="0" sz="900" spc="70" i="1">
                <a:latin typeface="Book Antiqua"/>
                <a:cs typeface="Book Antiqua"/>
              </a:rPr>
              <a:t>of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105" i="1">
                <a:latin typeface="Book Antiqua"/>
                <a:cs typeface="Book Antiqua"/>
              </a:rPr>
              <a:t> </a:t>
            </a:r>
            <a:r>
              <a:rPr dirty="0" sz="900" spc="-5" i="1">
                <a:latin typeface="Book Antiqua"/>
                <a:cs typeface="Book Antiqua"/>
              </a:rPr>
              <a:t>Unit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105" i="1">
                <a:latin typeface="Book Antiqua"/>
                <a:cs typeface="Book Antiqua"/>
              </a:rPr>
              <a:t> </a:t>
            </a:r>
            <a:r>
              <a:rPr dirty="0" sz="900" spc="30" i="1">
                <a:latin typeface="Book Antiqua"/>
                <a:cs typeface="Book Antiqua"/>
              </a:rPr>
              <a:t>Operations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2nd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endParaRPr sz="900">
              <a:latin typeface="PMingLiU"/>
              <a:cs typeface="PMingLiU"/>
            </a:endParaRPr>
          </a:p>
          <a:p>
            <a:pPr marL="149860">
              <a:lnSpc>
                <a:spcPct val="100000"/>
              </a:lnSpc>
              <a:spcBef>
                <a:spcPts val="20"/>
              </a:spcBef>
            </a:pP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John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Wiley.</a:t>
            </a:r>
            <a:endParaRPr sz="900">
              <a:latin typeface="PMingLiU"/>
              <a:cs typeface="PMingLiU"/>
            </a:endParaRPr>
          </a:p>
          <a:p>
            <a:pPr algn="just" marL="149860" marR="5080" indent="-137160">
              <a:lnSpc>
                <a:spcPct val="101299"/>
              </a:lnSpc>
            </a:pPr>
            <a:r>
              <a:rPr dirty="0" sz="900" spc="55">
                <a:latin typeface="PMingLiU"/>
                <a:cs typeface="PMingLiU"/>
              </a:rPr>
              <a:t>Granger</a:t>
            </a:r>
            <a:r>
              <a:rPr dirty="0" sz="900" spc="55">
                <a:latin typeface="PMingLiU"/>
                <a:cs typeface="PMingLiU"/>
              </a:rPr>
              <a:t>   </a:t>
            </a:r>
            <a:r>
              <a:rPr dirty="0" sz="900" spc="-6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RA</a:t>
            </a:r>
            <a:r>
              <a:rPr dirty="0" sz="900">
                <a:latin typeface="PMingLiU"/>
                <a:cs typeface="PMingLiU"/>
              </a:rPr>
              <a:t>   </a:t>
            </a:r>
            <a:r>
              <a:rPr dirty="0" sz="900" spc="-6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(1995)</a:t>
            </a:r>
            <a:r>
              <a:rPr dirty="0" sz="900">
                <a:latin typeface="PMingLiU"/>
                <a:cs typeface="PMingLiU"/>
              </a:rPr>
              <a:t>   </a:t>
            </a:r>
            <a:r>
              <a:rPr dirty="0" sz="900" spc="-60">
                <a:latin typeface="PMingLiU"/>
                <a:cs typeface="PMingLiU"/>
              </a:rPr>
              <a:t> </a:t>
            </a:r>
            <a:r>
              <a:rPr dirty="0" sz="900" spc="5" i="1">
                <a:latin typeface="Book Antiqua"/>
                <a:cs typeface="Book Antiqua"/>
              </a:rPr>
              <a:t>Fluid</a:t>
            </a:r>
            <a:r>
              <a:rPr dirty="0" sz="900" i="1">
                <a:latin typeface="Book Antiqua"/>
                <a:cs typeface="Book Antiqua"/>
              </a:rPr>
              <a:t>   </a:t>
            </a:r>
            <a:r>
              <a:rPr dirty="0" sz="900" spc="-25" i="1">
                <a:latin typeface="Book Antiqua"/>
                <a:cs typeface="Book Antiqua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Mechanics</a:t>
            </a:r>
            <a:r>
              <a:rPr dirty="0" sz="900" spc="40">
                <a:latin typeface="PMingLiU"/>
                <a:cs typeface="PMingLiU"/>
              </a:rPr>
              <a:t>.</a:t>
            </a:r>
            <a:r>
              <a:rPr dirty="0" sz="900">
                <a:latin typeface="PMingLiU"/>
                <a:cs typeface="PMingLiU"/>
              </a:rPr>
              <a:t>   </a:t>
            </a:r>
            <a:r>
              <a:rPr dirty="0" sz="900" spc="-6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>
                <a:latin typeface="PMingLiU"/>
                <a:cs typeface="PMingLiU"/>
              </a:rPr>
              <a:t>   </a:t>
            </a:r>
            <a:r>
              <a:rPr dirty="0" sz="900" spc="-6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3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Dover.</a:t>
            </a:r>
            <a:endParaRPr sz="900">
              <a:latin typeface="PMingLiU"/>
              <a:cs typeface="PMingLiU"/>
            </a:endParaRPr>
          </a:p>
          <a:p>
            <a:pPr algn="just" marL="149860" marR="5715" indent="-137160">
              <a:lnSpc>
                <a:spcPct val="101299"/>
              </a:lnSpc>
              <a:spcBef>
                <a:spcPts val="5"/>
              </a:spcBef>
            </a:pPr>
            <a:r>
              <a:rPr dirty="0" sz="900" spc="85">
                <a:latin typeface="PMingLiU"/>
                <a:cs typeface="PMingLiU"/>
              </a:rPr>
              <a:t>Mott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RL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114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(2000)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25" i="1">
                <a:latin typeface="Book Antiqua"/>
                <a:cs typeface="Book Antiqua"/>
              </a:rPr>
              <a:t>Applied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95" i="1">
                <a:latin typeface="Book Antiqua"/>
                <a:cs typeface="Book Antiqua"/>
              </a:rPr>
              <a:t> </a:t>
            </a:r>
            <a:r>
              <a:rPr dirty="0" sz="900" spc="5" i="1">
                <a:latin typeface="Book Antiqua"/>
                <a:cs typeface="Book Antiqua"/>
              </a:rPr>
              <a:t>Fluid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105" i="1">
                <a:latin typeface="Book Antiqua"/>
                <a:cs typeface="Book Antiqua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Mechanic</a:t>
            </a:r>
            <a:r>
              <a:rPr dirty="0" sz="900" spc="20" i="1">
                <a:latin typeface="Book Antiqua"/>
                <a:cs typeface="Book Antiqua"/>
              </a:rPr>
              <a:t>s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5th</a:t>
            </a:r>
            <a:r>
              <a:rPr dirty="0" sz="900" spc="114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114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Prentice-Hall.</a:t>
            </a:r>
            <a:endParaRPr sz="900">
              <a:latin typeface="PMingLiU"/>
              <a:cs typeface="PMingLiU"/>
            </a:endParaRPr>
          </a:p>
          <a:p>
            <a:pPr algn="just" marL="149860" marR="5080" indent="-137160">
              <a:lnSpc>
                <a:spcPct val="101299"/>
              </a:lnSpc>
            </a:pPr>
            <a:r>
              <a:rPr dirty="0" sz="900" spc="40">
                <a:latin typeface="PMingLiU"/>
                <a:cs typeface="PMingLiU"/>
              </a:rPr>
              <a:t>Perry</a:t>
            </a:r>
            <a:r>
              <a:rPr dirty="0" sz="900" spc="2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R</a:t>
            </a:r>
            <a:r>
              <a:rPr dirty="0" sz="900" spc="2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 spc="2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Chilton</a:t>
            </a:r>
            <a:r>
              <a:rPr dirty="0" sz="900" spc="25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C</a:t>
            </a:r>
            <a:r>
              <a:rPr dirty="0" sz="900" spc="2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(1984)</a:t>
            </a:r>
            <a:r>
              <a:rPr dirty="0" sz="900" spc="20">
                <a:latin typeface="PMingLiU"/>
                <a:cs typeface="PMingLiU"/>
              </a:rPr>
              <a:t> </a:t>
            </a:r>
            <a:r>
              <a:rPr dirty="0" sz="900" spc="-5" i="1">
                <a:latin typeface="Book Antiqua"/>
                <a:cs typeface="Book Antiqua"/>
              </a:rPr>
              <a:t>Perry's</a:t>
            </a:r>
            <a:r>
              <a:rPr dirty="0" sz="900" spc="35" i="1">
                <a:latin typeface="Book Antiqua"/>
                <a:cs typeface="Book Antiqua"/>
              </a:rPr>
              <a:t> </a:t>
            </a:r>
            <a:r>
              <a:rPr dirty="0" sz="900" spc="30" i="1">
                <a:latin typeface="Book Antiqua"/>
                <a:cs typeface="Book Antiqua"/>
              </a:rPr>
              <a:t>Chemical</a:t>
            </a:r>
            <a:r>
              <a:rPr dirty="0" sz="900" spc="40" i="1">
                <a:latin typeface="Book Antiqua"/>
                <a:cs typeface="Book Antiqua"/>
              </a:rPr>
              <a:t> </a:t>
            </a:r>
            <a:r>
              <a:rPr dirty="0" sz="900" spc="5" i="1">
                <a:latin typeface="Book Antiqua"/>
                <a:cs typeface="Book Antiqua"/>
              </a:rPr>
              <a:t>Engineers'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60" i="1">
                <a:latin typeface="Book Antiqua"/>
                <a:cs typeface="Book Antiqua"/>
              </a:rPr>
              <a:t>Handboo</a:t>
            </a:r>
            <a:r>
              <a:rPr dirty="0" sz="900" spc="45" i="1">
                <a:latin typeface="Book Antiqua"/>
                <a:cs typeface="Book Antiqua"/>
              </a:rPr>
              <a:t>k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6th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McGraw-Hill.</a:t>
            </a:r>
            <a:endParaRPr sz="900">
              <a:latin typeface="PMingLiU"/>
              <a:cs typeface="PMingLiU"/>
            </a:endParaRPr>
          </a:p>
          <a:p>
            <a:pPr algn="just" marL="149860" marR="5715" indent="-137160">
              <a:lnSpc>
                <a:spcPct val="101299"/>
              </a:lnSpc>
              <a:spcBef>
                <a:spcPts val="5"/>
              </a:spcBef>
            </a:pPr>
            <a:r>
              <a:rPr dirty="0" sz="900" spc="70">
                <a:latin typeface="PMingLiU"/>
                <a:cs typeface="PMingLiU"/>
              </a:rPr>
              <a:t>Rao</a:t>
            </a:r>
            <a:r>
              <a:rPr dirty="0" sz="900" spc="80">
                <a:latin typeface="PMingLiU"/>
                <a:cs typeface="PMingLiU"/>
              </a:rPr>
              <a:t> </a:t>
            </a:r>
            <a:r>
              <a:rPr dirty="0" sz="900" spc="85">
                <a:latin typeface="PMingLiU"/>
                <a:cs typeface="PMingLiU"/>
              </a:rPr>
              <a:t>MA</a:t>
            </a:r>
            <a:r>
              <a:rPr dirty="0" sz="900" spc="9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Rizvi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SSH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(1995)</a:t>
            </a:r>
            <a:r>
              <a:rPr dirty="0" sz="900" spc="85">
                <a:latin typeface="PMingLiU"/>
                <a:cs typeface="PMingLiU"/>
              </a:rPr>
              <a:t> </a:t>
            </a:r>
            <a:r>
              <a:rPr dirty="0" sz="900" spc="10" i="1">
                <a:latin typeface="Book Antiqua"/>
                <a:cs typeface="Book Antiqua"/>
              </a:rPr>
              <a:t>Engineering</a:t>
            </a:r>
            <a:r>
              <a:rPr dirty="0" sz="900" spc="100" i="1">
                <a:latin typeface="Book Antiqua"/>
                <a:cs typeface="Book Antiqua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Properties</a:t>
            </a:r>
            <a:r>
              <a:rPr dirty="0" sz="900" spc="95" i="1">
                <a:latin typeface="Book Antiqua"/>
                <a:cs typeface="Book Antiqua"/>
              </a:rPr>
              <a:t> </a:t>
            </a:r>
            <a:r>
              <a:rPr dirty="0" sz="900" spc="70" i="1">
                <a:latin typeface="Book Antiqua"/>
                <a:cs typeface="Book Antiqua"/>
              </a:rPr>
              <a:t>of</a:t>
            </a:r>
            <a:r>
              <a:rPr dirty="0" sz="900" spc="45" i="1">
                <a:latin typeface="Book Antiqua"/>
                <a:cs typeface="Book Antiqua"/>
              </a:rPr>
              <a:t> </a:t>
            </a:r>
            <a:r>
              <a:rPr dirty="0" sz="900" spc="45" i="1">
                <a:latin typeface="Book Antiqua"/>
                <a:cs typeface="Book Antiqua"/>
              </a:rPr>
              <a:t>Food</a:t>
            </a:r>
            <a:r>
              <a:rPr dirty="0" sz="900" spc="30" i="1">
                <a:latin typeface="Book Antiqua"/>
                <a:cs typeface="Book Antiqua"/>
              </a:rPr>
              <a:t>s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2nd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Marcel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Dekker.</a:t>
            </a:r>
            <a:endParaRPr sz="900">
              <a:latin typeface="PMingLiU"/>
              <a:cs typeface="PMingLiU"/>
            </a:endParaRPr>
          </a:p>
          <a:p>
            <a:pPr algn="just" marL="149225" marR="5715" indent="-137160">
              <a:lnSpc>
                <a:spcPts val="1100"/>
              </a:lnSpc>
              <a:spcBef>
                <a:spcPts val="30"/>
              </a:spcBef>
            </a:pPr>
            <a:r>
              <a:rPr dirty="0" sz="900" spc="55">
                <a:latin typeface="PMingLiU"/>
                <a:cs typeface="PMingLiU"/>
              </a:rPr>
              <a:t>Roberson</a:t>
            </a:r>
            <a:r>
              <a:rPr dirty="0" sz="900" spc="55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25">
                <a:latin typeface="PMingLiU"/>
                <a:cs typeface="PMingLiU"/>
              </a:rPr>
              <a:t>JA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Crowe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CT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(1996)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10" i="1">
                <a:latin typeface="Book Antiqua"/>
                <a:cs typeface="Book Antiqua"/>
              </a:rPr>
              <a:t>Engineering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55" i="1">
                <a:latin typeface="Book Antiqua"/>
                <a:cs typeface="Book Antiqua"/>
              </a:rPr>
              <a:t> </a:t>
            </a:r>
            <a:r>
              <a:rPr dirty="0" sz="900" spc="5" i="1">
                <a:latin typeface="Book Antiqua"/>
                <a:cs typeface="Book Antiqua"/>
              </a:rPr>
              <a:t>Fluid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Mechanics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6th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John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Wiley.</a:t>
            </a:r>
            <a:endParaRPr sz="900">
              <a:latin typeface="PMingLiU"/>
              <a:cs typeface="PMingLiU"/>
            </a:endParaRPr>
          </a:p>
          <a:p>
            <a:pPr algn="just" marL="149225" indent="-137160">
              <a:lnSpc>
                <a:spcPts val="1055"/>
              </a:lnSpc>
            </a:pPr>
            <a:r>
              <a:rPr dirty="0" sz="900" spc="35">
                <a:latin typeface="PMingLiU"/>
                <a:cs typeface="PMingLiU"/>
              </a:rPr>
              <a:t>Streeter</a:t>
            </a:r>
            <a:r>
              <a:rPr dirty="0" sz="900" spc="3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VL,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Wylie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10">
                <a:latin typeface="PMingLiU"/>
                <a:cs typeface="PMingLiU"/>
              </a:rPr>
              <a:t>EB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Bedford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KW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(1998)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5" i="1">
                <a:latin typeface="Book Antiqua"/>
                <a:cs typeface="Book Antiqua"/>
              </a:rPr>
              <a:t>Fluid</a:t>
            </a:r>
            <a:endParaRPr sz="900">
              <a:latin typeface="Book Antiqua"/>
              <a:cs typeface="Book Antiqua"/>
            </a:endParaRPr>
          </a:p>
          <a:p>
            <a:pPr marL="149225">
              <a:lnSpc>
                <a:spcPct val="100000"/>
              </a:lnSpc>
              <a:spcBef>
                <a:spcPts val="10"/>
              </a:spcBef>
            </a:pPr>
            <a:r>
              <a:rPr dirty="0" sz="900" spc="20" i="1">
                <a:latin typeface="Book Antiqua"/>
                <a:cs typeface="Book Antiqua"/>
              </a:rPr>
              <a:t>Mechanics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9th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6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McGraw-Hill.</a:t>
            </a:r>
            <a:endParaRPr sz="900">
              <a:latin typeface="PMingLiU"/>
              <a:cs typeface="PMingLiU"/>
            </a:endParaRPr>
          </a:p>
          <a:p>
            <a:pPr algn="just" marL="149225" marR="5715" indent="-137160">
              <a:lnSpc>
                <a:spcPct val="101299"/>
              </a:lnSpc>
              <a:spcBef>
                <a:spcPts val="5"/>
              </a:spcBef>
            </a:pPr>
            <a:r>
              <a:rPr dirty="0" sz="900" spc="55">
                <a:latin typeface="PMingLiU"/>
                <a:cs typeface="PMingLiU"/>
              </a:rPr>
              <a:t>White</a:t>
            </a:r>
            <a:r>
              <a:rPr dirty="0" sz="900" spc="55">
                <a:latin typeface="PMingLiU"/>
                <a:cs typeface="PMingLiU"/>
              </a:rPr>
              <a:t>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85">
                <a:latin typeface="PMingLiU"/>
                <a:cs typeface="PMingLiU"/>
              </a:rPr>
              <a:t>FM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(1998)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5" i="1">
                <a:latin typeface="Book Antiqua"/>
                <a:cs typeface="Book Antiqua"/>
              </a:rPr>
              <a:t>Fluid</a:t>
            </a:r>
            <a:r>
              <a:rPr dirty="0" sz="900" i="1">
                <a:latin typeface="Book Antiqua"/>
                <a:cs typeface="Book Antiqua"/>
              </a:rPr>
              <a:t> </a:t>
            </a:r>
            <a:r>
              <a:rPr dirty="0" sz="900" spc="-65" i="1">
                <a:latin typeface="Book Antiqua"/>
                <a:cs typeface="Book Antiqua"/>
              </a:rPr>
              <a:t> </a:t>
            </a:r>
            <a:r>
              <a:rPr dirty="0" sz="900" spc="20" i="1">
                <a:latin typeface="Book Antiqua"/>
                <a:cs typeface="Book Antiqua"/>
              </a:rPr>
              <a:t>Mechanics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4th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New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York:</a:t>
            </a:r>
            <a:r>
              <a:rPr dirty="0" sz="900" spc="3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McGraw-Hill.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695782" y="313916"/>
            <a:ext cx="3990340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0">
                <a:latin typeface="Arial"/>
                <a:cs typeface="Arial"/>
              </a:rPr>
              <a:t>1086</a:t>
            </a:r>
            <a:r>
              <a:rPr dirty="0" sz="900" spc="-10">
                <a:latin typeface="Arial"/>
                <a:cs typeface="Arial"/>
              </a:rPr>
              <a:t>   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15">
                <a:latin typeface="Arial"/>
                <a:cs typeface="Arial"/>
              </a:rPr>
              <a:t>FLOW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20">
                <a:latin typeface="Arial"/>
                <a:cs typeface="Arial"/>
              </a:rPr>
              <a:t>EQUIPMENT</a:t>
            </a:r>
            <a:r>
              <a:rPr dirty="0" sz="900" spc="-5">
                <a:latin typeface="Arial"/>
                <a:cs typeface="Arial"/>
              </a:rPr>
              <a:t>/</a:t>
            </a:r>
            <a:r>
              <a:rPr dirty="0" sz="900" spc="55">
                <a:latin typeface="Arial"/>
                <a:cs typeface="Arial"/>
              </a:rPr>
              <a:t>Principles</a:t>
            </a:r>
            <a:r>
              <a:rPr dirty="0" sz="900" spc="55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Pump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and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Piping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Calculations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>Elsevier Science</dc:subject>
  <dc:title>PII: B012227235800715X</dc:title>
  <dcterms:created xsi:type="dcterms:W3CDTF">2017-05-14T16:31:51Z</dcterms:created>
  <dcterms:modified xsi:type="dcterms:W3CDTF">2017-05-14T16:31:51Z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2003-12-31T00:00:00Z</vt:filetime>
  </property>
  <property fmtid="{D5CDD505-2E9C-101B-9397-08002B2CF9AE}" pid="3" name="Creator">
    <vt:lpwstr>Elsevier Science</vt:lpwstr>
  </property>
  <property fmtid="{D5CDD505-2E9C-101B-9397-08002B2CF9AE}" pid="4" name="LastSaved">
    <vt:filetime>2017-05-14T00:00:00Z</vt:filetime>
  </property>
</Properties>
</file>