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200900" cy="9715500"/>
  <p:notesSz cx="72009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782" y="684265"/>
            <a:ext cx="2910840" cy="1948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r">
              <a:lnSpc>
                <a:spcPct val="101400"/>
              </a:lnSpc>
            </a:pPr>
            <a:r>
              <a:rPr sz="900" spc="40" dirty="0">
                <a:latin typeface="PMingLiU"/>
                <a:cs typeface="PMingLiU"/>
              </a:rPr>
              <a:t>Liberti 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R,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Franciosa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G,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Gianfranceschi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145" dirty="0">
                <a:latin typeface="PMingLiU"/>
                <a:cs typeface="PMingLiU"/>
              </a:rPr>
              <a:t>M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Aureli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(1996)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Effect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combined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lysozyme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lipase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treatment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survival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Listeria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monocytogenes</a:t>
            </a:r>
            <a:r>
              <a:rPr sz="900" spc="40" dirty="0">
                <a:latin typeface="PMingLiU"/>
                <a:cs typeface="PMingLiU"/>
              </a:rPr>
              <a:t>. </a:t>
            </a:r>
            <a:r>
              <a:rPr sz="900" i="1" spc="20" dirty="0">
                <a:latin typeface="Book Antiqua"/>
                <a:cs typeface="Book Antiqua"/>
              </a:rPr>
              <a:t>International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Journal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Micrbiology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32: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235-242.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Pagan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14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R,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Manas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P,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Alvarez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1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I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Condon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-2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(1999)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Resistance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Listeria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monocytogenes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spc="65" dirty="0">
                <a:latin typeface="PMingLiU"/>
                <a:cs typeface="PMingLiU"/>
              </a:rPr>
              <a:t>to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5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ultrasonic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waves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1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under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pressure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at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1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sublethal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(manosonication)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lethal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(manothermosonication)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temperatures.</a:t>
            </a:r>
            <a:r>
              <a:rPr sz="900" spc="80" dirty="0">
                <a:latin typeface="PMingLiU"/>
                <a:cs typeface="PMingLiU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endParaRPr sz="900">
              <a:latin typeface="Book Antiqua"/>
              <a:cs typeface="Book Antiqua"/>
            </a:endParaRPr>
          </a:p>
          <a:p>
            <a:pPr marL="149225" algn="just">
              <a:lnSpc>
                <a:spcPct val="100000"/>
              </a:lnSpc>
              <a:spcBef>
                <a:spcPts val="10"/>
              </a:spcBef>
            </a:pPr>
            <a:r>
              <a:rPr sz="900" i="1" spc="30" dirty="0">
                <a:latin typeface="Book Antiqua"/>
                <a:cs typeface="Book Antiqua"/>
              </a:rPr>
              <a:t>Microbiology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16: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139-148.</a:t>
            </a:r>
            <a:endParaRPr sz="900">
              <a:latin typeface="PMingLiU"/>
              <a:cs typeface="PMingLiU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900" spc="35" dirty="0">
                <a:latin typeface="PMingLiU"/>
                <a:cs typeface="PMingLiU"/>
              </a:rPr>
              <a:t>Sala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FJ,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Burgos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J,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Condon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-25" dirty="0">
                <a:latin typeface="PMingLiU"/>
                <a:cs typeface="PMingLiU"/>
              </a:rPr>
              <a:t>S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Lopez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Effect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endParaRPr sz="900">
              <a:latin typeface="PMingLiU"/>
              <a:cs typeface="PMingLiU"/>
            </a:endParaRPr>
          </a:p>
          <a:p>
            <a:pPr marL="149225" marR="5080" algn="just">
              <a:lnSpc>
                <a:spcPct val="101499"/>
              </a:lnSpc>
            </a:pPr>
            <a:r>
              <a:rPr sz="900" spc="55" dirty="0">
                <a:latin typeface="PMingLiU"/>
                <a:cs typeface="PMingLiU"/>
              </a:rPr>
              <a:t>heat </a:t>
            </a:r>
            <a:r>
              <a:rPr sz="900" spc="-8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ultrasound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8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microorganisms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8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8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enzymes.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In: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Gould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GW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(ed.)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New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Methods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Preservation</a:t>
            </a:r>
            <a:r>
              <a:rPr sz="900" spc="40" dirty="0">
                <a:latin typeface="PMingLiU"/>
                <a:cs typeface="PMingLiU"/>
              </a:rPr>
              <a:t>, </a:t>
            </a:r>
            <a:r>
              <a:rPr sz="900" spc="60" dirty="0">
                <a:latin typeface="PMingLiU"/>
                <a:cs typeface="PMingLiU"/>
              </a:rPr>
              <a:t>pp.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177-204.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Blackie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Academic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0" dirty="0">
                <a:latin typeface="PMingLiU"/>
                <a:cs typeface="PMingLiU"/>
              </a:rPr>
              <a:t> Professional.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2646" y="684151"/>
            <a:ext cx="2911475" cy="1948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715" indent="-137160" algn="just">
              <a:lnSpc>
                <a:spcPct val="101400"/>
              </a:lnSpc>
            </a:pPr>
            <a:r>
              <a:rPr sz="900" spc="50" dirty="0">
                <a:latin typeface="PMingLiU"/>
                <a:cs typeface="PMingLiU"/>
              </a:rPr>
              <a:t>Stadhouders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Beumer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RR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(1994)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Actual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potential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applications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natural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antimicrobial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agents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dairy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industry.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In: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Proceedings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the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Interna-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tional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Dairy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Federation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Seminar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on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Indigenous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Anti- </a:t>
            </a:r>
            <a:r>
              <a:rPr sz="900" i="1" spc="30" dirty="0">
                <a:latin typeface="Book Antiqua"/>
                <a:cs typeface="Book Antiqua"/>
              </a:rPr>
              <a:t>microbial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105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Agents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10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10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Milk: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10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Recent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Developments</a:t>
            </a:r>
            <a:r>
              <a:rPr sz="900" spc="40" dirty="0">
                <a:latin typeface="PMingLiU"/>
                <a:cs typeface="PMingLiU"/>
              </a:rPr>
              <a:t>, </a:t>
            </a:r>
            <a:r>
              <a:rPr sz="900" spc="60" dirty="0">
                <a:latin typeface="PMingLiU"/>
                <a:cs typeface="PMingLiU"/>
              </a:rPr>
              <a:t>Document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no.</a:t>
            </a:r>
            <a:r>
              <a:rPr sz="900" spc="65" dirty="0">
                <a:latin typeface="PMingLiU"/>
                <a:cs typeface="PMingLiU"/>
              </a:rPr>
              <a:t> 9404,</a:t>
            </a:r>
            <a:r>
              <a:rPr sz="900" spc="60" dirty="0">
                <a:latin typeface="PMingLiU"/>
                <a:cs typeface="PMingLiU"/>
              </a:rPr>
              <a:t> pp.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175-197,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Brussels: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IDF.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ct val="100000"/>
              </a:lnSpc>
              <a:spcBef>
                <a:spcPts val="10"/>
              </a:spcBef>
            </a:pPr>
            <a:r>
              <a:rPr sz="900" spc="35" dirty="0">
                <a:latin typeface="PMingLiU"/>
                <a:cs typeface="PMingLiU"/>
              </a:rPr>
              <a:t>V</a:t>
            </a:r>
            <a:r>
              <a:rPr sz="900" spc="-10" dirty="0">
                <a:latin typeface="PMingLiU"/>
                <a:cs typeface="PMingLiU"/>
              </a:rPr>
              <a:t>i</a:t>
            </a:r>
            <a:r>
              <a:rPr sz="900" dirty="0">
                <a:latin typeface="PMingLiU"/>
                <a:cs typeface="PMingLiU"/>
              </a:rPr>
              <a:t>l</a:t>
            </a:r>
            <a:r>
              <a:rPr sz="900" spc="30" dirty="0">
                <a:latin typeface="PMingLiU"/>
                <a:cs typeface="PMingLiU"/>
              </a:rPr>
              <a:t>l</a:t>
            </a:r>
            <a:r>
              <a:rPr sz="900" spc="40" dirty="0">
                <a:latin typeface="PMingLiU"/>
                <a:cs typeface="PMingLiU"/>
              </a:rPr>
              <a:t>a</a:t>
            </a:r>
            <a:r>
              <a:rPr sz="900" spc="75" dirty="0">
                <a:latin typeface="PMingLiU"/>
                <a:cs typeface="PMingLiU"/>
              </a:rPr>
              <a:t>m</a:t>
            </a:r>
            <a:r>
              <a:rPr sz="900" spc="5" dirty="0">
                <a:latin typeface="PMingLiU"/>
                <a:cs typeface="PMingLiU"/>
              </a:rPr>
              <a:t>i</a:t>
            </a:r>
            <a:r>
              <a:rPr sz="900" spc="20" dirty="0">
                <a:latin typeface="PMingLiU"/>
                <a:cs typeface="PMingLiU"/>
              </a:rPr>
              <a:t>el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145" dirty="0">
                <a:latin typeface="PMingLiU"/>
                <a:cs typeface="PMingLiU"/>
              </a:rPr>
              <a:t>M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a</a:t>
            </a:r>
            <a:r>
              <a:rPr sz="900" spc="70" dirty="0">
                <a:latin typeface="PMingLiU"/>
                <a:cs typeface="PMingLiU"/>
              </a:rPr>
              <a:t>nd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de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J</a:t>
            </a:r>
            <a:r>
              <a:rPr sz="900" spc="25" dirty="0">
                <a:latin typeface="PMingLiU"/>
                <a:cs typeface="PMingLiU"/>
              </a:rPr>
              <a:t>o</a:t>
            </a:r>
            <a:r>
              <a:rPr sz="900" spc="45" dirty="0">
                <a:latin typeface="PMingLiU"/>
                <a:cs typeface="PMingLiU"/>
              </a:rPr>
              <a:t>ng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(</a:t>
            </a:r>
            <a:r>
              <a:rPr sz="900" spc="30" dirty="0">
                <a:latin typeface="PMingLiU"/>
                <a:cs typeface="PMingLiU"/>
              </a:rPr>
              <a:t>2</a:t>
            </a:r>
            <a:r>
              <a:rPr sz="900" spc="70" dirty="0">
                <a:latin typeface="PMingLiU"/>
                <a:cs typeface="PMingLiU"/>
              </a:rPr>
              <a:t>0</a:t>
            </a:r>
            <a:r>
              <a:rPr sz="900" spc="45" dirty="0">
                <a:latin typeface="PMingLiU"/>
                <a:cs typeface="PMingLiU"/>
              </a:rPr>
              <a:t>0</a:t>
            </a:r>
            <a:r>
              <a:rPr sz="900" spc="40" dirty="0">
                <a:latin typeface="PMingLiU"/>
                <a:cs typeface="PMingLiU"/>
              </a:rPr>
              <a:t>0)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I</a:t>
            </a:r>
            <a:r>
              <a:rPr sz="900" spc="30" dirty="0">
                <a:latin typeface="PMingLiU"/>
                <a:cs typeface="PMingLiU"/>
              </a:rPr>
              <a:t>n</a:t>
            </a:r>
            <a:r>
              <a:rPr sz="900" spc="-15" dirty="0">
                <a:latin typeface="PMingLiU"/>
                <a:cs typeface="PMingLiU"/>
              </a:rPr>
              <a:t>f</a:t>
            </a:r>
            <a:r>
              <a:rPr sz="900" spc="-25" dirty="0">
                <a:latin typeface="PMingLiU"/>
                <a:cs typeface="PMingLiU"/>
              </a:rPr>
              <a:t>l</a:t>
            </a:r>
            <a:r>
              <a:rPr sz="900" spc="50" dirty="0">
                <a:latin typeface="PMingLiU"/>
                <a:cs typeface="PMingLiU"/>
              </a:rPr>
              <a:t>u</a:t>
            </a:r>
            <a:r>
              <a:rPr sz="900" spc="25" dirty="0">
                <a:latin typeface="PMingLiU"/>
                <a:cs typeface="PMingLiU"/>
              </a:rPr>
              <a:t>e</a:t>
            </a:r>
            <a:r>
              <a:rPr sz="900" spc="50" dirty="0">
                <a:latin typeface="PMingLiU"/>
                <a:cs typeface="PMingLiU"/>
              </a:rPr>
              <a:t>n</a:t>
            </a:r>
            <a:r>
              <a:rPr sz="900" spc="25" dirty="0">
                <a:latin typeface="PMingLiU"/>
                <a:cs typeface="PMingLiU"/>
              </a:rPr>
              <a:t>ce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h</a:t>
            </a:r>
            <a:r>
              <a:rPr sz="900" spc="15" dirty="0">
                <a:latin typeface="PMingLiU"/>
                <a:cs typeface="PMingLiU"/>
              </a:rPr>
              <a:t>i</a:t>
            </a:r>
            <a:r>
              <a:rPr sz="900" spc="10" dirty="0">
                <a:latin typeface="PMingLiU"/>
                <a:cs typeface="PMingLiU"/>
              </a:rPr>
              <a:t>g</a:t>
            </a:r>
            <a:r>
              <a:rPr sz="900" spc="70" dirty="0">
                <a:latin typeface="PMingLiU"/>
                <a:cs typeface="PMingLiU"/>
              </a:rPr>
              <a:t>h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i</a:t>
            </a:r>
            <a:r>
              <a:rPr sz="900" spc="35" dirty="0">
                <a:latin typeface="PMingLiU"/>
                <a:cs typeface="PMingLiU"/>
              </a:rPr>
              <a:t>n</a:t>
            </a:r>
            <a:r>
              <a:rPr sz="900" spc="30" dirty="0">
                <a:latin typeface="PMingLiU"/>
                <a:cs typeface="PMingLiU"/>
              </a:rPr>
              <a:t>te</a:t>
            </a:r>
            <a:r>
              <a:rPr sz="900" spc="45" dirty="0">
                <a:latin typeface="PMingLiU"/>
                <a:cs typeface="PMingLiU"/>
              </a:rPr>
              <a:t>n</a:t>
            </a:r>
            <a:r>
              <a:rPr sz="900" spc="15" dirty="0">
                <a:latin typeface="PMingLiU"/>
                <a:cs typeface="PMingLiU"/>
              </a:rPr>
              <a:t>s</a:t>
            </a:r>
            <a:r>
              <a:rPr sz="900" spc="40" dirty="0">
                <a:latin typeface="PMingLiU"/>
                <a:cs typeface="PMingLiU"/>
              </a:rPr>
              <a:t>i</a:t>
            </a:r>
            <a:r>
              <a:rPr sz="900" spc="20" dirty="0">
                <a:latin typeface="PMingLiU"/>
                <a:cs typeface="PMingLiU"/>
              </a:rPr>
              <a:t>t</a:t>
            </a:r>
            <a:r>
              <a:rPr sz="900" spc="25" dirty="0">
                <a:latin typeface="PMingLiU"/>
                <a:cs typeface="PMingLiU"/>
              </a:rPr>
              <a:t>y</a:t>
            </a:r>
            <a:endParaRPr sz="900">
              <a:latin typeface="PMingLiU"/>
              <a:cs typeface="PMingLiU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spc="55" dirty="0">
                <a:latin typeface="PMingLiU"/>
                <a:cs typeface="PMingLiU"/>
              </a:rPr>
              <a:t>u</a:t>
            </a:r>
            <a:r>
              <a:rPr sz="900" spc="40" dirty="0">
                <a:latin typeface="PMingLiU"/>
                <a:cs typeface="PMingLiU"/>
              </a:rPr>
              <a:t>l</a:t>
            </a:r>
            <a:r>
              <a:rPr sz="900" spc="20" dirty="0">
                <a:latin typeface="PMingLiU"/>
                <a:cs typeface="PMingLiU"/>
              </a:rPr>
              <a:t>t</a:t>
            </a:r>
            <a:r>
              <a:rPr sz="900" spc="55" dirty="0">
                <a:latin typeface="PMingLiU"/>
                <a:cs typeface="PMingLiU"/>
              </a:rPr>
              <a:t>ra</a:t>
            </a:r>
            <a:r>
              <a:rPr sz="900" spc="35" dirty="0">
                <a:latin typeface="PMingLiU"/>
                <a:cs typeface="PMingLiU"/>
              </a:rPr>
              <a:t>s</a:t>
            </a:r>
            <a:r>
              <a:rPr sz="900" spc="25" dirty="0">
                <a:latin typeface="PMingLiU"/>
                <a:cs typeface="PMingLiU"/>
              </a:rPr>
              <a:t>o</a:t>
            </a:r>
            <a:r>
              <a:rPr sz="900" spc="70" dirty="0">
                <a:latin typeface="PMingLiU"/>
                <a:cs typeface="PMingLiU"/>
              </a:rPr>
              <a:t>u</a:t>
            </a:r>
            <a:r>
              <a:rPr sz="900" spc="55" dirty="0">
                <a:latin typeface="PMingLiU"/>
                <a:cs typeface="PMingLiU"/>
              </a:rPr>
              <a:t>n</a:t>
            </a:r>
            <a:r>
              <a:rPr sz="900" spc="70" dirty="0">
                <a:latin typeface="PMingLiU"/>
                <a:cs typeface="PMingLiU"/>
              </a:rPr>
              <a:t>d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a</a:t>
            </a:r>
            <a:r>
              <a:rPr sz="900" spc="55" dirty="0">
                <a:latin typeface="PMingLiU"/>
                <a:cs typeface="PMingLiU"/>
              </a:rPr>
              <a:t>n</a:t>
            </a:r>
            <a:r>
              <a:rPr sz="900" spc="70" dirty="0">
                <a:latin typeface="PMingLiU"/>
                <a:cs typeface="PMingLiU"/>
              </a:rPr>
              <a:t>d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h</a:t>
            </a:r>
            <a:r>
              <a:rPr sz="900" spc="25" dirty="0">
                <a:latin typeface="PMingLiU"/>
                <a:cs typeface="PMingLiU"/>
              </a:rPr>
              <a:t>e</a:t>
            </a:r>
            <a:r>
              <a:rPr sz="900" spc="55" dirty="0">
                <a:latin typeface="PMingLiU"/>
                <a:cs typeface="PMingLiU"/>
              </a:rPr>
              <a:t>a</a:t>
            </a:r>
            <a:r>
              <a:rPr sz="900" spc="60" dirty="0">
                <a:latin typeface="PMingLiU"/>
                <a:cs typeface="PMingLiU"/>
              </a:rPr>
              <a:t>t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</a:t>
            </a:r>
            <a:r>
              <a:rPr sz="900" spc="50" dirty="0">
                <a:latin typeface="PMingLiU"/>
                <a:cs typeface="PMingLiU"/>
              </a:rPr>
              <a:t>r</a:t>
            </a:r>
            <a:r>
              <a:rPr sz="900" spc="45" dirty="0">
                <a:latin typeface="PMingLiU"/>
                <a:cs typeface="PMingLiU"/>
              </a:rPr>
              <a:t>e</a:t>
            </a:r>
            <a:r>
              <a:rPr sz="900" spc="20" dirty="0">
                <a:latin typeface="PMingLiU"/>
                <a:cs typeface="PMingLiU"/>
              </a:rPr>
              <a:t>a</a:t>
            </a:r>
            <a:r>
              <a:rPr sz="900" spc="40" dirty="0">
                <a:latin typeface="PMingLiU"/>
                <a:cs typeface="PMingLiU"/>
              </a:rPr>
              <a:t>t</a:t>
            </a:r>
            <a:r>
              <a:rPr sz="900" spc="95" dirty="0">
                <a:latin typeface="PMingLiU"/>
                <a:cs typeface="PMingLiU"/>
              </a:rPr>
              <a:t>m</a:t>
            </a:r>
            <a:r>
              <a:rPr sz="900" spc="45" dirty="0">
                <a:latin typeface="PMingLiU"/>
                <a:cs typeface="PMingLiU"/>
              </a:rPr>
              <a:t>e</a:t>
            </a:r>
            <a:r>
              <a:rPr sz="900" spc="30" dirty="0">
                <a:latin typeface="PMingLiU"/>
                <a:cs typeface="PMingLiU"/>
              </a:rPr>
              <a:t>n</a:t>
            </a:r>
            <a:r>
              <a:rPr sz="900" spc="60" dirty="0">
                <a:latin typeface="PMingLiU"/>
                <a:cs typeface="PMingLiU"/>
              </a:rPr>
              <a:t>t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dirty="0">
                <a:latin typeface="PMingLiU"/>
                <a:cs typeface="PMingLiU"/>
              </a:rPr>
              <a:t>i</a:t>
            </a:r>
            <a:r>
              <a:rPr sz="900" spc="70" dirty="0">
                <a:latin typeface="PMingLiU"/>
                <a:cs typeface="PMingLiU"/>
              </a:rPr>
              <a:t>n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c</a:t>
            </a:r>
            <a:r>
              <a:rPr sz="900" spc="30" dirty="0">
                <a:latin typeface="PMingLiU"/>
                <a:cs typeface="PMingLiU"/>
              </a:rPr>
              <a:t>o</a:t>
            </a:r>
            <a:r>
              <a:rPr sz="900" spc="85" dirty="0">
                <a:latin typeface="PMingLiU"/>
                <a:cs typeface="PMingLiU"/>
              </a:rPr>
              <a:t>n</a:t>
            </a:r>
            <a:r>
              <a:rPr sz="900" spc="25" dirty="0">
                <a:latin typeface="PMingLiU"/>
                <a:cs typeface="PMingLiU"/>
              </a:rPr>
              <a:t>t</a:t>
            </a:r>
            <a:r>
              <a:rPr sz="900" spc="30" dirty="0">
                <a:latin typeface="PMingLiU"/>
                <a:cs typeface="PMingLiU"/>
              </a:rPr>
              <a:t>in</a:t>
            </a:r>
            <a:r>
              <a:rPr sz="900" spc="70" dirty="0">
                <a:latin typeface="PMingLiU"/>
                <a:cs typeface="PMingLiU"/>
              </a:rPr>
              <a:t>u</a:t>
            </a:r>
            <a:r>
              <a:rPr sz="900" spc="55" dirty="0">
                <a:latin typeface="PMingLiU"/>
                <a:cs typeface="PMingLiU"/>
              </a:rPr>
              <a:t>o</a:t>
            </a:r>
            <a:r>
              <a:rPr sz="900" spc="40" dirty="0">
                <a:latin typeface="PMingLiU"/>
                <a:cs typeface="PMingLiU"/>
              </a:rPr>
              <a:t>us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f</a:t>
            </a:r>
            <a:r>
              <a:rPr sz="900" spc="-25" dirty="0">
                <a:latin typeface="PMingLiU"/>
                <a:cs typeface="PMingLiU"/>
              </a:rPr>
              <a:t>l</a:t>
            </a:r>
            <a:r>
              <a:rPr sz="900" spc="80" dirty="0">
                <a:latin typeface="PMingLiU"/>
                <a:cs typeface="PMingLiU"/>
              </a:rPr>
              <a:t>ow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on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f</a:t>
            </a:r>
            <a:r>
              <a:rPr sz="900" spc="30" dirty="0">
                <a:latin typeface="PMingLiU"/>
                <a:cs typeface="PMingLiU"/>
              </a:rPr>
              <a:t>a</a:t>
            </a:r>
            <a:r>
              <a:rPr sz="900" spc="50" dirty="0">
                <a:latin typeface="PMingLiU"/>
                <a:cs typeface="PMingLiU"/>
              </a:rPr>
              <a:t>t, </a:t>
            </a:r>
            <a:r>
              <a:rPr sz="900" spc="55" dirty="0">
                <a:latin typeface="PMingLiU"/>
                <a:cs typeface="PMingLiU"/>
              </a:rPr>
              <a:t>p</a:t>
            </a:r>
            <a:r>
              <a:rPr sz="900" spc="50" dirty="0">
                <a:latin typeface="PMingLiU"/>
                <a:cs typeface="PMingLiU"/>
              </a:rPr>
              <a:t>r</a:t>
            </a:r>
            <a:r>
              <a:rPr sz="900" spc="60" dirty="0">
                <a:latin typeface="PMingLiU"/>
                <a:cs typeface="PMingLiU"/>
              </a:rPr>
              <a:t>o</a:t>
            </a:r>
            <a:r>
              <a:rPr sz="900" spc="30" dirty="0">
                <a:latin typeface="PMingLiU"/>
                <a:cs typeface="PMingLiU"/>
              </a:rPr>
              <a:t>t</a:t>
            </a:r>
            <a:r>
              <a:rPr sz="900" spc="35" dirty="0">
                <a:latin typeface="PMingLiU"/>
                <a:cs typeface="PMingLiU"/>
              </a:rPr>
              <a:t>e</a:t>
            </a:r>
            <a:r>
              <a:rPr sz="900" spc="30" dirty="0">
                <a:latin typeface="PMingLiU"/>
                <a:cs typeface="PMingLiU"/>
              </a:rPr>
              <a:t>in</a:t>
            </a:r>
            <a:r>
              <a:rPr sz="900" spc="1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a</a:t>
            </a:r>
            <a:r>
              <a:rPr sz="900" spc="60" dirty="0">
                <a:latin typeface="PMingLiU"/>
                <a:cs typeface="PMingLiU"/>
              </a:rPr>
              <a:t>n</a:t>
            </a:r>
            <a:r>
              <a:rPr sz="900" spc="70" dirty="0">
                <a:latin typeface="PMingLiU"/>
                <a:cs typeface="PMingLiU"/>
              </a:rPr>
              <a:t>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n</a:t>
            </a:r>
            <a:r>
              <a:rPr sz="900" spc="45" dirty="0">
                <a:latin typeface="PMingLiU"/>
                <a:cs typeface="PMingLiU"/>
              </a:rPr>
              <a:t>a</a:t>
            </a:r>
            <a:r>
              <a:rPr sz="900" spc="40" dirty="0">
                <a:latin typeface="PMingLiU"/>
                <a:cs typeface="PMingLiU"/>
              </a:rPr>
              <a:t>t</a:t>
            </a:r>
            <a:r>
              <a:rPr sz="900" spc="20" dirty="0">
                <a:latin typeface="PMingLiU"/>
                <a:cs typeface="PMingLiU"/>
              </a:rPr>
              <a:t>i</a:t>
            </a:r>
            <a:r>
              <a:rPr sz="900" spc="25" dirty="0">
                <a:latin typeface="PMingLiU"/>
                <a:cs typeface="PMingLiU"/>
              </a:rPr>
              <a:t>ve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e</a:t>
            </a:r>
            <a:r>
              <a:rPr sz="900" spc="25" dirty="0">
                <a:latin typeface="PMingLiU"/>
                <a:cs typeface="PMingLiU"/>
              </a:rPr>
              <a:t>n</a:t>
            </a:r>
            <a:r>
              <a:rPr sz="900" spc="20" dirty="0">
                <a:latin typeface="PMingLiU"/>
                <a:cs typeface="PMingLiU"/>
              </a:rPr>
              <a:t>z</a:t>
            </a:r>
            <a:r>
              <a:rPr sz="900" spc="5" dirty="0">
                <a:latin typeface="PMingLiU"/>
                <a:cs typeface="PMingLiU"/>
              </a:rPr>
              <a:t>y</a:t>
            </a:r>
            <a:r>
              <a:rPr sz="900" spc="70" dirty="0">
                <a:latin typeface="PMingLiU"/>
                <a:cs typeface="PMingLiU"/>
              </a:rPr>
              <a:t>m</a:t>
            </a:r>
            <a:r>
              <a:rPr sz="900" spc="25" dirty="0">
                <a:latin typeface="PMingLiU"/>
                <a:cs typeface="PMingLiU"/>
              </a:rPr>
              <a:t>e</a:t>
            </a:r>
            <a:r>
              <a:rPr sz="900" spc="1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o</a:t>
            </a:r>
            <a:r>
              <a:rPr sz="900" spc="15" dirty="0">
                <a:latin typeface="PMingLiU"/>
                <a:cs typeface="PMingLiU"/>
              </a:rPr>
              <a:t>f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m</a:t>
            </a:r>
            <a:r>
              <a:rPr sz="900" spc="5" dirty="0">
                <a:latin typeface="PMingLiU"/>
                <a:cs typeface="PMingLiU"/>
              </a:rPr>
              <a:t>i</a:t>
            </a:r>
            <a:r>
              <a:rPr sz="900" spc="30" dirty="0">
                <a:latin typeface="PMingLiU"/>
                <a:cs typeface="PMingLiU"/>
              </a:rPr>
              <a:t>l</a:t>
            </a:r>
            <a:r>
              <a:rPr sz="900" spc="35" dirty="0">
                <a:latin typeface="PMingLiU"/>
                <a:cs typeface="PMingLiU"/>
              </a:rPr>
              <a:t>k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5" dirty="0">
                <a:latin typeface="PMingLiU"/>
                <a:cs typeface="PMingLiU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Jo</a:t>
            </a:r>
            <a:r>
              <a:rPr sz="900" i="1" spc="-10" dirty="0">
                <a:latin typeface="Book Antiqua"/>
                <a:cs typeface="Book Antiqua"/>
              </a:rPr>
              <a:t>u</a:t>
            </a:r>
            <a:r>
              <a:rPr sz="900" i="1" spc="-20" dirty="0">
                <a:latin typeface="Book Antiqua"/>
                <a:cs typeface="Book Antiqua"/>
              </a:rPr>
              <a:t>r</a:t>
            </a:r>
            <a:r>
              <a:rPr sz="900" i="1" spc="-25" dirty="0">
                <a:latin typeface="Book Antiqua"/>
                <a:cs typeface="Book Antiqua"/>
              </a:rPr>
              <a:t>n</a:t>
            </a:r>
            <a:r>
              <a:rPr sz="900" i="1" spc="25" dirty="0">
                <a:latin typeface="Book Antiqua"/>
                <a:cs typeface="Book Antiqua"/>
              </a:rPr>
              <a:t>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A</a:t>
            </a:r>
            <a:r>
              <a:rPr sz="900" i="1" spc="-30" dirty="0">
                <a:latin typeface="Book Antiqua"/>
                <a:cs typeface="Book Antiqua"/>
              </a:rPr>
              <a:t>g</a:t>
            </a:r>
            <a:r>
              <a:rPr sz="900" i="1" spc="-5" dirty="0">
                <a:latin typeface="Book Antiqua"/>
                <a:cs typeface="Book Antiqua"/>
              </a:rPr>
              <a:t>r</a:t>
            </a:r>
            <a:r>
              <a:rPr sz="900" i="1" spc="-20" dirty="0">
                <a:latin typeface="Book Antiqua"/>
                <a:cs typeface="Book Antiqua"/>
              </a:rPr>
              <a:t>i</a:t>
            </a:r>
            <a:r>
              <a:rPr sz="900" i="1" spc="-5" dirty="0">
                <a:latin typeface="Book Antiqua"/>
                <a:cs typeface="Book Antiqua"/>
              </a:rPr>
              <a:t>- </a:t>
            </a:r>
            <a:r>
              <a:rPr sz="900" i="1" spc="10" dirty="0">
                <a:latin typeface="Book Antiqua"/>
                <a:cs typeface="Book Antiqua"/>
              </a:rPr>
              <a:t>c</a:t>
            </a:r>
            <a:r>
              <a:rPr sz="900" i="1" spc="-5" dirty="0">
                <a:latin typeface="Book Antiqua"/>
                <a:cs typeface="Book Antiqua"/>
              </a:rPr>
              <a:t>u</a:t>
            </a:r>
            <a:r>
              <a:rPr sz="900" i="1" spc="-15" dirty="0">
                <a:latin typeface="Book Antiqua"/>
                <a:cs typeface="Book Antiqua"/>
              </a:rPr>
              <a:t>l</a:t>
            </a:r>
            <a:r>
              <a:rPr sz="900" i="1" spc="-5" dirty="0">
                <a:latin typeface="Book Antiqua"/>
                <a:cs typeface="Book Antiqua"/>
              </a:rPr>
              <a:t>t</a:t>
            </a:r>
            <a:r>
              <a:rPr sz="900" i="1" spc="-25" dirty="0">
                <a:latin typeface="Book Antiqua"/>
                <a:cs typeface="Book Antiqua"/>
              </a:rPr>
              <a:t>u</a:t>
            </a:r>
            <a:r>
              <a:rPr sz="900" i="1" spc="20" dirty="0">
                <a:latin typeface="Book Antiqua"/>
                <a:cs typeface="Book Antiqua"/>
              </a:rPr>
              <a:t>r</a:t>
            </a:r>
            <a:r>
              <a:rPr sz="900" i="1" dirty="0">
                <a:latin typeface="Book Antiqua"/>
                <a:cs typeface="Book Antiqua"/>
              </a:rPr>
              <a:t>al</a:t>
            </a:r>
            <a:r>
              <a:rPr sz="900" i="1" spc="6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a</a:t>
            </a:r>
            <a:r>
              <a:rPr sz="900" i="1" spc="15" dirty="0">
                <a:latin typeface="Book Antiqua"/>
                <a:cs typeface="Book Antiqua"/>
              </a:rPr>
              <a:t>nd</a:t>
            </a:r>
            <a:r>
              <a:rPr sz="900" i="1" spc="50" dirty="0">
                <a:latin typeface="Book Antiqua"/>
                <a:cs typeface="Book Antiqua"/>
              </a:rPr>
              <a:t> F</a:t>
            </a:r>
            <a:r>
              <a:rPr sz="900" i="1" spc="20" dirty="0">
                <a:latin typeface="Book Antiqua"/>
                <a:cs typeface="Book Antiqua"/>
              </a:rPr>
              <a:t>o</a:t>
            </a:r>
            <a:r>
              <a:rPr sz="900" i="1" spc="70" dirty="0">
                <a:latin typeface="Book Antiqua"/>
                <a:cs typeface="Book Antiqua"/>
              </a:rPr>
              <a:t>od</a:t>
            </a:r>
            <a:r>
              <a:rPr sz="900" i="1" spc="50" dirty="0">
                <a:latin typeface="Book Antiqua"/>
                <a:cs typeface="Book Antiqua"/>
              </a:rPr>
              <a:t> C</a:t>
            </a:r>
            <a:r>
              <a:rPr sz="900" i="1" spc="15" dirty="0">
                <a:latin typeface="Book Antiqua"/>
                <a:cs typeface="Book Antiqua"/>
              </a:rPr>
              <a:t>h</a:t>
            </a:r>
            <a:r>
              <a:rPr sz="900" i="1" spc="30" dirty="0">
                <a:latin typeface="Book Antiqua"/>
                <a:cs typeface="Book Antiqua"/>
              </a:rPr>
              <a:t>e</a:t>
            </a:r>
            <a:r>
              <a:rPr sz="900" i="1" spc="40" dirty="0">
                <a:latin typeface="Book Antiqua"/>
                <a:cs typeface="Book Antiqua"/>
              </a:rPr>
              <a:t>m</a:t>
            </a:r>
            <a:r>
              <a:rPr sz="900" i="1" spc="-5" dirty="0">
                <a:latin typeface="Book Antiqua"/>
                <a:cs typeface="Book Antiqua"/>
              </a:rPr>
              <a:t>i</a:t>
            </a:r>
            <a:r>
              <a:rPr sz="900" i="1" spc="-25" dirty="0">
                <a:latin typeface="Book Antiqua"/>
                <a:cs typeface="Book Antiqua"/>
              </a:rPr>
              <a:t>s</a:t>
            </a:r>
            <a:r>
              <a:rPr sz="900" i="1" spc="-5" dirty="0">
                <a:latin typeface="Book Antiqua"/>
                <a:cs typeface="Book Antiqua"/>
              </a:rPr>
              <a:t>t</a:t>
            </a:r>
            <a:r>
              <a:rPr sz="900" i="1" spc="-20" dirty="0">
                <a:latin typeface="Book Antiqua"/>
                <a:cs typeface="Book Antiqua"/>
              </a:rPr>
              <a:t>r</a:t>
            </a:r>
            <a:r>
              <a:rPr sz="900" i="1" spc="-5" dirty="0">
                <a:latin typeface="Book Antiqua"/>
                <a:cs typeface="Book Antiqua"/>
              </a:rPr>
              <a:t>y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spc="70" dirty="0">
                <a:latin typeface="PMingLiU"/>
                <a:cs typeface="PMingLiU"/>
              </a:rPr>
              <a:t>4</a:t>
            </a:r>
            <a:r>
              <a:rPr sz="900" spc="55" dirty="0">
                <a:latin typeface="PMingLiU"/>
                <a:cs typeface="PMingLiU"/>
              </a:rPr>
              <a:t>8</a:t>
            </a:r>
            <a:r>
              <a:rPr sz="900" spc="15" dirty="0">
                <a:latin typeface="PMingLiU"/>
                <a:cs typeface="PMingLiU"/>
              </a:rPr>
              <a:t>: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4</a:t>
            </a:r>
            <a:r>
              <a:rPr sz="900" spc="55" dirty="0">
                <a:latin typeface="PMingLiU"/>
                <a:cs typeface="PMingLiU"/>
              </a:rPr>
              <a:t>72</a:t>
            </a:r>
            <a:r>
              <a:rPr sz="900" spc="95" dirty="0">
                <a:latin typeface="PMingLiU"/>
                <a:cs typeface="PMingLiU"/>
              </a:rPr>
              <a:t>-</a:t>
            </a:r>
            <a:r>
              <a:rPr sz="900" spc="125" dirty="0">
                <a:latin typeface="PMingLiU"/>
                <a:cs typeface="PMingLiU"/>
              </a:rPr>
              <a:t>4</a:t>
            </a:r>
            <a:r>
              <a:rPr sz="900" spc="55" dirty="0">
                <a:latin typeface="PMingLiU"/>
                <a:cs typeface="PMingLiU"/>
              </a:rPr>
              <a:t>78.</a:t>
            </a:r>
            <a:endParaRPr sz="900">
              <a:latin typeface="PMingLiU"/>
              <a:cs typeface="PMingLiU"/>
            </a:endParaRPr>
          </a:p>
          <a:p>
            <a:pPr marL="149225" marR="5715" indent="-137160" algn="just">
              <a:lnSpc>
                <a:spcPct val="101499"/>
              </a:lnSpc>
            </a:pPr>
            <a:r>
              <a:rPr sz="900" spc="55" dirty="0">
                <a:latin typeface="PMingLiU"/>
                <a:cs typeface="PMingLiU"/>
              </a:rPr>
              <a:t>Wandling 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LR,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Sheldon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BW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Foegeding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PM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(1999)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Nisin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sensitizes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Bacillus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spc="40" dirty="0">
                <a:latin typeface="PMingLiU"/>
                <a:cs typeface="PMingLiU"/>
              </a:rPr>
              <a:t>spores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to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heat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prevents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recovery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survivors.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10" dirty="0">
                <a:latin typeface="PMingLiU"/>
                <a:cs typeface="PMingLiU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Journal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8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-85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r>
              <a:rPr sz="900" i="1" spc="25" dirty="0">
                <a:latin typeface="Book Antiqua"/>
                <a:cs typeface="Book Antiqua"/>
              </a:rPr>
              <a:t> Protection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62: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492-498.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2082" y="3340627"/>
            <a:ext cx="5914390" cy="657860"/>
          </a:xfrm>
          <a:prstGeom prst="rect">
            <a:avLst/>
          </a:prstGeom>
          <a:ln w="7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3664" marR="106045" indent="-635" algn="just">
              <a:lnSpc>
                <a:spcPct val="123400"/>
              </a:lnSpc>
            </a:pPr>
            <a:r>
              <a:rPr sz="1200" spc="25" dirty="0">
                <a:latin typeface="Microsoft Sans Serif"/>
                <a:cs typeface="Microsoft Sans Serif"/>
              </a:rPr>
              <a:t>Heifer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spc="30" dirty="0">
                <a:latin typeface="Microsoft Sans Serif"/>
                <a:cs typeface="Microsoft Sans Serif"/>
              </a:rPr>
              <a:t>Rearing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spc="40" dirty="0">
                <a:latin typeface="Microsoft Sans Serif"/>
                <a:cs typeface="Microsoft Sans Serif"/>
              </a:rPr>
              <a:t>and</a:t>
            </a:r>
            <a:r>
              <a:rPr sz="1200" spc="95" dirty="0">
                <a:latin typeface="Microsoft Sans Serif"/>
                <a:cs typeface="Microsoft Sans Serif"/>
              </a:rPr>
              <a:t> </a:t>
            </a:r>
            <a:r>
              <a:rPr sz="1200" spc="20" dirty="0">
                <a:latin typeface="Microsoft Sans Serif"/>
                <a:cs typeface="Microsoft Sans Serif"/>
              </a:rPr>
              <a:t>Manage</a:t>
            </a:r>
            <a:r>
              <a:rPr sz="1200" spc="35" dirty="0">
                <a:latin typeface="Microsoft Sans Serif"/>
                <a:cs typeface="Microsoft Sans Serif"/>
              </a:rPr>
              <a:t>m</a:t>
            </a:r>
            <a:r>
              <a:rPr sz="1200" spc="40" dirty="0">
                <a:latin typeface="Microsoft Sans Serif"/>
                <a:cs typeface="Microsoft Sans Serif"/>
              </a:rPr>
              <a:t>ent</a:t>
            </a:r>
            <a:r>
              <a:rPr sz="1200" spc="95" dirty="0">
                <a:latin typeface="Microsoft Sans Serif"/>
                <a:cs typeface="Microsoft Sans Serif"/>
              </a:rPr>
              <a:t> </a:t>
            </a:r>
            <a:r>
              <a:rPr sz="900" i="1" spc="-5" dirty="0">
                <a:latin typeface="Arial"/>
                <a:cs typeface="Arial"/>
              </a:rPr>
              <a:t>see</a:t>
            </a:r>
            <a:r>
              <a:rPr sz="900" i="1" spc="65" dirty="0">
                <a:latin typeface="Arial"/>
                <a:cs typeface="Arial"/>
              </a:rPr>
              <a:t> </a:t>
            </a:r>
            <a:r>
              <a:rPr sz="900" spc="20" dirty="0">
                <a:latin typeface="Microsoft Sans Serif"/>
                <a:cs typeface="Microsoft Sans Serif"/>
              </a:rPr>
              <a:t>Replacement</a:t>
            </a:r>
            <a:r>
              <a:rPr sz="900" spc="75" dirty="0">
                <a:latin typeface="Microsoft Sans Serif"/>
                <a:cs typeface="Microsoft Sans Serif"/>
              </a:rPr>
              <a:t> </a:t>
            </a:r>
            <a:r>
              <a:rPr sz="900" spc="20" dirty="0">
                <a:latin typeface="Microsoft Sans Serif"/>
                <a:cs typeface="Microsoft Sans Serif"/>
              </a:rPr>
              <a:t>Management,</a:t>
            </a:r>
            <a:r>
              <a:rPr sz="900" spc="75" dirty="0">
                <a:latin typeface="Microsoft Sans Serif"/>
                <a:cs typeface="Microsoft Sans Serif"/>
              </a:rPr>
              <a:t> </a:t>
            </a:r>
            <a:r>
              <a:rPr sz="900" spc="20" dirty="0">
                <a:latin typeface="Microsoft Sans Serif"/>
                <a:cs typeface="Microsoft Sans Serif"/>
              </a:rPr>
              <a:t>Cattl</a:t>
            </a:r>
            <a:r>
              <a:rPr sz="900" spc="30" dirty="0">
                <a:latin typeface="Microsoft Sans Serif"/>
                <a:cs typeface="Microsoft Sans Serif"/>
              </a:rPr>
              <a:t>e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Growth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Standards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-5" dirty="0">
                <a:latin typeface="Arial"/>
                <a:cs typeface="Arial"/>
              </a:rPr>
              <a:t> Nutrient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Requirements;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Preruminant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Diets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Weaning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Practices;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Growth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Diets;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Health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Management;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Breeding Standards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Pregnancy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Management.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2082" y="4301102"/>
            <a:ext cx="5914390" cy="480695"/>
          </a:xfrm>
          <a:prstGeom prst="rect">
            <a:avLst/>
          </a:prstGeom>
          <a:ln w="7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3664" marR="106045" indent="-635">
              <a:lnSpc>
                <a:spcPct val="117700"/>
              </a:lnSpc>
            </a:pPr>
            <a:r>
              <a:rPr sz="1200" spc="25" dirty="0">
                <a:latin typeface="Microsoft Sans Serif"/>
                <a:cs typeface="Microsoft Sans Serif"/>
              </a:rPr>
              <a:t>High-</a:t>
            </a:r>
            <a:r>
              <a:rPr sz="1200" spc="40" dirty="0">
                <a:latin typeface="Microsoft Sans Serif"/>
                <a:cs typeface="Microsoft Sans Serif"/>
              </a:rPr>
              <a:t>Pressure</a:t>
            </a:r>
            <a:r>
              <a:rPr sz="1200" dirty="0">
                <a:latin typeface="Microsoft Sans Serif"/>
                <a:cs typeface="Microsoft Sans Serif"/>
              </a:rPr>
              <a:t>  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spc="45" dirty="0">
                <a:latin typeface="Microsoft Sans Serif"/>
                <a:cs typeface="Microsoft Sans Serif"/>
              </a:rPr>
              <a:t>Proc</a:t>
            </a:r>
            <a:r>
              <a:rPr sz="1200" spc="50" dirty="0">
                <a:latin typeface="Microsoft Sans Serif"/>
                <a:cs typeface="Microsoft Sans Serif"/>
              </a:rPr>
              <a:t>essing</a:t>
            </a:r>
            <a:r>
              <a:rPr sz="1200" dirty="0">
                <a:latin typeface="Microsoft Sans Serif"/>
                <a:cs typeface="Microsoft Sans Serif"/>
              </a:rPr>
              <a:t>  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spc="65" dirty="0">
                <a:latin typeface="Microsoft Sans Serif"/>
                <a:cs typeface="Microsoft Sans Serif"/>
              </a:rPr>
              <a:t>of</a:t>
            </a:r>
            <a:r>
              <a:rPr sz="1200" dirty="0">
                <a:latin typeface="Microsoft Sans Serif"/>
                <a:cs typeface="Microsoft Sans Serif"/>
              </a:rPr>
              <a:t>  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45" dirty="0">
                <a:latin typeface="Microsoft Sans Serif"/>
                <a:cs typeface="Microsoft Sans Serif"/>
              </a:rPr>
              <a:t>Milk</a:t>
            </a:r>
            <a:r>
              <a:rPr sz="1200" dirty="0">
                <a:latin typeface="Microsoft Sans Serif"/>
                <a:cs typeface="Microsoft Sans Serif"/>
              </a:rPr>
              <a:t>  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900" i="1" spc="-5" dirty="0">
                <a:latin typeface="Arial"/>
                <a:cs typeface="Arial"/>
              </a:rPr>
              <a:t>see</a:t>
            </a:r>
            <a:r>
              <a:rPr sz="900" i="1" dirty="0">
                <a:latin typeface="Arial"/>
                <a:cs typeface="Arial"/>
              </a:rPr>
              <a:t>  </a:t>
            </a:r>
            <a:r>
              <a:rPr sz="900" i="1" spc="-50" dirty="0">
                <a:latin typeface="Arial"/>
                <a:cs typeface="Arial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Heat</a:t>
            </a:r>
            <a:r>
              <a:rPr sz="900" dirty="0">
                <a:latin typeface="Microsoft Sans Serif"/>
                <a:cs typeface="Microsoft Sans Serif"/>
              </a:rPr>
              <a:t>  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20" dirty="0">
                <a:latin typeface="Microsoft Sans Serif"/>
                <a:cs typeface="Microsoft Sans Serif"/>
              </a:rPr>
              <a:t>Treatment,</a:t>
            </a:r>
            <a:r>
              <a:rPr sz="900" dirty="0">
                <a:latin typeface="Microsoft Sans Serif"/>
                <a:cs typeface="Microsoft Sans Serif"/>
              </a:rPr>
              <a:t>  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30" dirty="0">
                <a:latin typeface="Microsoft Sans Serif"/>
                <a:cs typeface="Microsoft Sans Serif"/>
              </a:rPr>
              <a:t>Alternatives</a:t>
            </a:r>
            <a:r>
              <a:rPr sz="900" dirty="0">
                <a:latin typeface="Microsoft Sans Serif"/>
                <a:cs typeface="Microsoft Sans Serif"/>
              </a:rPr>
              <a:t>  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45" dirty="0">
                <a:latin typeface="Microsoft Sans Serif"/>
                <a:cs typeface="Microsoft Sans Serif"/>
              </a:rPr>
              <a:t>to</a:t>
            </a:r>
            <a:r>
              <a:rPr sz="900" dirty="0">
                <a:latin typeface="Arial"/>
                <a:cs typeface="Arial"/>
              </a:rPr>
              <a:t>:  </a:t>
            </a:r>
            <a:r>
              <a:rPr sz="900" spc="-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High-Pressure Processing.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3685" y="6587820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5">
                <a:moveTo>
                  <a:pt x="0" y="0"/>
                </a:moveTo>
                <a:lnTo>
                  <a:pt x="0" y="151206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3685" y="6644703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3685" y="678366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3685" y="6878701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5782" y="5870776"/>
            <a:ext cx="327279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40" dirty="0">
                <a:latin typeface="Arial"/>
                <a:cs typeface="Arial"/>
              </a:rPr>
              <a:t>HOMOGENIZATION</a:t>
            </a:r>
            <a:r>
              <a:rPr sz="1800" spc="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95" dirty="0">
                <a:latin typeface="Arial"/>
                <a:cs typeface="Arial"/>
              </a:rPr>
              <a:t> </a:t>
            </a:r>
            <a:r>
              <a:rPr sz="1800" spc="110" dirty="0">
                <a:latin typeface="Arial"/>
                <a:cs typeface="Arial"/>
              </a:rPr>
              <a:t>MILK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0176" y="6647749"/>
            <a:ext cx="2651125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Wilbe</a:t>
            </a:r>
            <a:r>
              <a:rPr sz="900" spc="50" dirty="0">
                <a:latin typeface="Arial"/>
                <a:cs typeface="Arial"/>
              </a:rPr>
              <a:t>y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Reading,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Reading,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UK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5402" y="7574130"/>
            <a:ext cx="2910840" cy="1456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95"/>
              </a:spcBef>
            </a:pPr>
            <a:r>
              <a:rPr sz="1000" spc="30" dirty="0">
                <a:latin typeface="PMingLiU"/>
                <a:cs typeface="PMingLiU"/>
              </a:rPr>
              <a:t>Bov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proximat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45" dirty="0">
                <a:latin typeface="PMingLiU"/>
                <a:cs typeface="PMingLiU"/>
              </a:rPr>
              <a:t>4%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fat,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rsed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enclosed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mem</a:t>
            </a:r>
            <a:r>
              <a:rPr sz="1000" spc="70" dirty="0">
                <a:latin typeface="PMingLiU"/>
                <a:cs typeface="PMingLiU"/>
              </a:rPr>
              <a:t>b</a:t>
            </a:r>
            <a:r>
              <a:rPr sz="1000" spc="65" dirty="0">
                <a:latin typeface="PMingLiU"/>
                <a:cs typeface="PMingLiU"/>
              </a:rPr>
              <a:t>rane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(MFG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).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globules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vary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size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µ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v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dirty="0">
                <a:latin typeface="Gill Sans MT"/>
                <a:cs typeface="Gill Sans MT"/>
              </a:rPr>
              <a:t>µ</a:t>
            </a:r>
            <a:r>
              <a:rPr sz="1000" spc="70" dirty="0">
                <a:latin typeface="PMingLiU"/>
                <a:cs typeface="PMingLiU"/>
              </a:rPr>
              <a:t>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ap-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x</a:t>
            </a:r>
            <a:r>
              <a:rPr sz="1000" spc="45" dirty="0">
                <a:latin typeface="PMingLiU"/>
                <a:cs typeface="PMingLiU"/>
              </a:rPr>
              <a:t>imately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3-4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µ</a:t>
            </a:r>
            <a:r>
              <a:rPr sz="1000" spc="70" dirty="0">
                <a:latin typeface="PMingLiU"/>
                <a:cs typeface="PMingLiU"/>
              </a:rPr>
              <a:t>m.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Since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dense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serum,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lobules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tend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rise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lay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flotati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Stokes</a:t>
            </a:r>
            <a:r>
              <a:rPr sz="1000" spc="60" dirty="0">
                <a:latin typeface="PMingLiU"/>
                <a:cs typeface="PMingLiU"/>
              </a:rPr>
              <a:t>'s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law,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rising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32504" y="6624654"/>
            <a:ext cx="26041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35" dirty="0">
                <a:latin typeface="PMingLiU"/>
                <a:cs typeface="PMingLiU"/>
              </a:rPr>
              <a:t>velocity,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v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45" dirty="0">
                <a:latin typeface="PMingLiU"/>
                <a:cs typeface="PMingLiU"/>
              </a:rPr>
              <a:t>pressed </a:t>
            </a:r>
            <a:r>
              <a:rPr sz="1000" spc="35" dirty="0">
                <a:latin typeface="PMingLiU"/>
                <a:cs typeface="PMingLiU"/>
              </a:rPr>
              <a:t>as: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7381" y="6995776"/>
            <a:ext cx="221615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-5" dirty="0">
                <a:latin typeface="Book Antiqua"/>
                <a:cs typeface="Book Antiqua"/>
              </a:rPr>
              <a:t>v</a:t>
            </a:r>
            <a:r>
              <a:rPr sz="1000" i="1" spc="25" dirty="0">
                <a:latin typeface="Book Antiqua"/>
                <a:cs typeface="Book Antiqua"/>
              </a:rPr>
              <a:t> </a:t>
            </a:r>
            <a:r>
              <a:rPr sz="1000" spc="-145" dirty="0">
                <a:latin typeface="Arial"/>
                <a:cs typeface="Arial"/>
              </a:rPr>
              <a:t>ex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042153" y="7074896"/>
            <a:ext cx="598805" cy="0"/>
          </a:xfrm>
          <a:custGeom>
            <a:avLst/>
            <a:gdLst/>
            <a:ahLst/>
            <a:cxnLst/>
            <a:rect l="l" t="t" r="r" b="b"/>
            <a:pathLst>
              <a:path w="598804">
                <a:moveTo>
                  <a:pt x="0" y="0"/>
                </a:moveTo>
                <a:lnTo>
                  <a:pt x="598322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029453" y="6893017"/>
            <a:ext cx="623570" cy="210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65" dirty="0">
                <a:latin typeface="Book Antiqua"/>
                <a:cs typeface="Book Antiqua"/>
              </a:rPr>
              <a:t>d</a:t>
            </a:r>
            <a:r>
              <a:rPr sz="1050" spc="157" baseline="27777" dirty="0">
                <a:latin typeface="PMingLiU"/>
                <a:cs typeface="PMingLiU"/>
              </a:rPr>
              <a:t>2</a:t>
            </a:r>
            <a:r>
              <a:rPr sz="1000" spc="50" dirty="0">
                <a:latin typeface="Arial"/>
                <a:cs typeface="Arial"/>
              </a:rPr>
              <a:t>(</a:t>
            </a:r>
            <a:r>
              <a:rPr sz="1000" i="1" spc="45" dirty="0">
                <a:latin typeface="Book Antiqua"/>
                <a:cs typeface="Book Antiqua"/>
              </a:rPr>
              <a:t>p</a:t>
            </a:r>
            <a:r>
              <a:rPr sz="1050" spc="15" baseline="-11904" dirty="0">
                <a:latin typeface="PMingLiU"/>
                <a:cs typeface="PMingLiU"/>
              </a:rPr>
              <a:t>s</a:t>
            </a:r>
            <a:r>
              <a:rPr sz="1050" baseline="-11904" dirty="0">
                <a:latin typeface="PMingLiU"/>
                <a:cs typeface="PMingLiU"/>
              </a:rPr>
              <a:t> </a:t>
            </a:r>
            <a:r>
              <a:rPr sz="1050" spc="-135" baseline="-11904" dirty="0">
                <a:latin typeface="PMingLiU"/>
                <a:cs typeface="PMingLiU"/>
              </a:rPr>
              <a:t> </a:t>
            </a:r>
            <a:r>
              <a:rPr sz="1000" spc="430" dirty="0">
                <a:latin typeface="Arial"/>
                <a:cs typeface="Arial"/>
              </a:rPr>
              <a:t>-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i="1" spc="55" dirty="0">
                <a:latin typeface="Book Antiqua"/>
                <a:cs typeface="Book Antiqua"/>
              </a:rPr>
              <a:t>p</a:t>
            </a:r>
            <a:r>
              <a:rPr sz="1050" spc="112" baseline="-15873" dirty="0">
                <a:latin typeface="PMingLiU"/>
                <a:cs typeface="PMingLiU"/>
              </a:rPr>
              <a:t>f</a:t>
            </a:r>
            <a:r>
              <a:rPr sz="1000" spc="50" dirty="0"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26051" y="7082483"/>
            <a:ext cx="227965" cy="155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85" dirty="0">
                <a:latin typeface="PMingLiU"/>
                <a:cs typeface="PMingLiU"/>
              </a:rPr>
              <a:t>8</a:t>
            </a:r>
            <a:r>
              <a:rPr sz="1000" spc="-60" dirty="0">
                <a:latin typeface="Tahoma"/>
                <a:cs typeface="Tahoma"/>
              </a:rPr>
              <a:t>1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25093" y="7361861"/>
            <a:ext cx="2917825" cy="1670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620" algn="just">
              <a:lnSpc>
                <a:spcPct val="99600"/>
              </a:lnSpc>
            </a:pP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i="1" spc="50" dirty="0">
                <a:latin typeface="Book Antiqua"/>
                <a:cs typeface="Book Antiqua"/>
              </a:rPr>
              <a:t>d</a:t>
            </a:r>
            <a:r>
              <a:rPr sz="1000" i="1" spc="-7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obu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i="1" spc="65" dirty="0">
                <a:latin typeface="Book Antiqua"/>
                <a:cs typeface="Book Antiqua"/>
              </a:rPr>
              <a:t>p</a:t>
            </a:r>
            <a:r>
              <a:rPr sz="975" spc="75" baseline="-12820" dirty="0">
                <a:latin typeface="PMingLiU"/>
                <a:cs typeface="PMingLiU"/>
              </a:rPr>
              <a:t>s</a:t>
            </a:r>
            <a:r>
              <a:rPr sz="975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i="1" spc="65" dirty="0">
                <a:latin typeface="Book Antiqua"/>
                <a:cs typeface="Book Antiqua"/>
              </a:rPr>
              <a:t>p</a:t>
            </a:r>
            <a:r>
              <a:rPr sz="975" spc="67" baseline="-12820" dirty="0">
                <a:latin typeface="PMingLiU"/>
                <a:cs typeface="PMingLiU"/>
              </a:rPr>
              <a:t>f</a:t>
            </a:r>
            <a:r>
              <a:rPr sz="975" spc="7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-60" dirty="0">
                <a:latin typeface="Tahoma"/>
                <a:cs typeface="Tahoma"/>
              </a:rPr>
              <a:t>1</a:t>
            </a:r>
            <a:r>
              <a:rPr sz="1000" spc="-130" dirty="0">
                <a:latin typeface="Tahoma"/>
                <a:cs typeface="Tahom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9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obu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0" dirty="0">
                <a:latin typeface="Gill Sans MT"/>
                <a:cs typeface="Gill Sans MT"/>
              </a:rPr>
              <a:t>µ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obu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abou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obu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 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95" dirty="0">
                <a:latin typeface="PMingLiU"/>
                <a:cs typeface="PMingLiU"/>
              </a:rPr>
              <a:t>-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100" dirty="0">
                <a:latin typeface="PMingLiU"/>
                <a:cs typeface="PMingLiU"/>
              </a:rPr>
              <a:t>T</a:t>
            </a:r>
            <a:r>
              <a:rPr sz="1000" spc="-20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obu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95782" y="313916"/>
            <a:ext cx="20269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1346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HOMOGENIZATION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5553" y="686681"/>
            <a:ext cx="2911475" cy="2430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>
              <a:lnSpc>
                <a:spcPct val="100000"/>
              </a:lnSpc>
            </a:pP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 </a:t>
            </a:r>
            <a:r>
              <a:rPr sz="1000" spc="45" dirty="0">
                <a:latin typeface="PMingLiU"/>
                <a:cs typeface="PMingLiU"/>
              </a:rPr>
              <a:t>include</a:t>
            </a:r>
            <a:r>
              <a:rPr sz="1000" spc="50" dirty="0">
                <a:latin typeface="PMingLiU"/>
                <a:cs typeface="PMingLiU"/>
              </a:rPr>
              <a:t> disr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MFGM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reform</a:t>
            </a:r>
            <a:r>
              <a:rPr sz="1000" spc="65" dirty="0">
                <a:latin typeface="PMingLiU"/>
                <a:cs typeface="PMingLiU"/>
              </a:rPr>
              <a:t> immedia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ely,</a:t>
            </a:r>
            <a:r>
              <a:rPr sz="1000" spc="65" dirty="0">
                <a:latin typeface="PMingLiU"/>
                <a:cs typeface="PMingLiU"/>
              </a:rPr>
              <a:t> with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promo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ag-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gregation </a:t>
            </a:r>
            <a:r>
              <a:rPr sz="1000" spc="45" dirty="0">
                <a:latin typeface="PMingLiU"/>
                <a:cs typeface="PMingLiU"/>
              </a:rPr>
              <a:t>of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cream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ng.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insta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les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30" dirty="0">
                <a:latin typeface="PMingLiU"/>
                <a:cs typeface="PMingLiU"/>
              </a:rPr>
              <a:t> severe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agglo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erated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les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ners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steuri</a:t>
            </a:r>
            <a:r>
              <a:rPr sz="1000" spc="60" dirty="0">
                <a:latin typeface="PMingLiU"/>
                <a:cs typeface="PMingLiU"/>
              </a:rPr>
              <a:t>z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subj</a:t>
            </a:r>
            <a:r>
              <a:rPr sz="1000" spc="50" dirty="0">
                <a:latin typeface="PMingLiU"/>
                <a:cs typeface="PMingLiU"/>
              </a:rPr>
              <a:t>ected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perature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melting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lobules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broken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stabiliz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rfacial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brane,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ogenized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does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exhib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crea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ing,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i.e.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remains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homogen</a:t>
            </a:r>
            <a:r>
              <a:rPr sz="1000" spc="55" dirty="0">
                <a:latin typeface="PMingLiU"/>
                <a:cs typeface="PMingLiU"/>
              </a:rPr>
              <a:t>eous.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073" y="3334044"/>
            <a:ext cx="2912745" cy="5703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Principle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Homogenization</a:t>
            </a:r>
            <a:endParaRPr sz="11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basic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iple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subj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sufficien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sever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condi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disr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pt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maintain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dispers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replace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MFGM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formed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fat-</a:t>
            </a:r>
            <a:r>
              <a:rPr sz="1000" spc="55" dirty="0">
                <a:latin typeface="PMingLiU"/>
                <a:cs typeface="PMingLiU"/>
              </a:rPr>
              <a:t>serum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interf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itions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attribu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factors:</a:t>
            </a:r>
            <a:endParaRPr sz="1000">
              <a:latin typeface="PMingLiU"/>
              <a:cs typeface="PMingLiU"/>
            </a:endParaRPr>
          </a:p>
          <a:p>
            <a:pPr marL="182245" marR="5080" indent="-169545" algn="just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182880" algn="l"/>
              </a:tabLst>
            </a:pP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3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20</a:t>
            </a:r>
            <a:r>
              <a:rPr sz="1000" spc="155" dirty="0">
                <a:latin typeface="PMingLiU"/>
                <a:cs typeface="PMingLiU"/>
              </a:rPr>
              <a:t>0</a:t>
            </a:r>
            <a:r>
              <a:rPr sz="1000" spc="85" dirty="0">
                <a:latin typeface="PMingLiU"/>
                <a:cs typeface="PMingLiU"/>
              </a:rPr>
              <a:t>-</a:t>
            </a:r>
            <a:r>
              <a:rPr sz="1000" spc="80" dirty="0">
                <a:latin typeface="PMingLiU"/>
                <a:cs typeface="PMingLiU"/>
              </a:rPr>
              <a:t>3</a:t>
            </a:r>
            <a:r>
              <a:rPr sz="1000" spc="60" dirty="0">
                <a:latin typeface="PMingLiU"/>
                <a:cs typeface="PMingLiU"/>
              </a:rPr>
              <a:t>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975" spc="-97" baseline="38461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1</a:t>
            </a:r>
            <a:r>
              <a:rPr sz="1000" spc="80" dirty="0">
                <a:latin typeface="PMingLiU"/>
                <a:cs typeface="PMingLiU"/>
              </a:rPr>
              <a:t>00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-15" dirty="0">
                <a:latin typeface="Gill Sans MT"/>
                <a:cs typeface="Gill Sans MT"/>
              </a:rPr>
              <a:t>µ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p.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sh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-d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bu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83515" marR="5080" indent="-168910" algn="just">
              <a:lnSpc>
                <a:spcPct val="99500"/>
              </a:lnSpc>
              <a:buAutoNum type="arabicPeriod"/>
              <a:tabLst>
                <a:tab pos="184150" algn="l"/>
              </a:tabLst>
            </a:pPr>
            <a:r>
              <a:rPr sz="1000" spc="60" dirty="0">
                <a:latin typeface="PMingLiU"/>
                <a:cs typeface="PMingLiU"/>
              </a:rPr>
              <a:t>Turbulen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serum,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ed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curr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adding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Imp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globules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are</a:t>
            </a:r>
            <a:r>
              <a:rPr sz="1000" spc="40" dirty="0">
                <a:latin typeface="PMingLiU"/>
                <a:cs typeface="PMingLiU"/>
              </a:rPr>
              <a:t> increas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disr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ption.</a:t>
            </a:r>
            <a:endParaRPr sz="1000">
              <a:latin typeface="PMingLiU"/>
              <a:cs typeface="PMingLiU"/>
            </a:endParaRPr>
          </a:p>
          <a:p>
            <a:pPr marL="183515" marR="5080" indent="-168910" algn="just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4150" algn="l"/>
              </a:tabLst>
            </a:pPr>
            <a:r>
              <a:rPr sz="1000" spc="55" dirty="0">
                <a:latin typeface="PMingLiU"/>
                <a:cs typeface="PMingLiU"/>
              </a:rPr>
              <a:t>High-freq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ency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vibrat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35" dirty="0">
                <a:latin typeface="Tahoma"/>
                <a:cs typeface="Tahoma"/>
              </a:rPr>
              <a:t>&gt;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kHz)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generated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mec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anically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induc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ttern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cav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tation.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waves,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Tahoma"/>
                <a:cs typeface="Tahoma"/>
              </a:rPr>
              <a:t>&gt;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intensity,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disru</a:t>
            </a:r>
            <a:r>
              <a:rPr sz="1000" spc="70" dirty="0">
                <a:latin typeface="PMingLiU"/>
                <a:cs typeface="PMingLiU"/>
              </a:rPr>
              <a:t>pt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globules.</a:t>
            </a:r>
            <a:endParaRPr sz="1000">
              <a:latin typeface="PMingLiU"/>
              <a:cs typeface="PMingLiU"/>
            </a:endParaRPr>
          </a:p>
          <a:p>
            <a:pPr marL="183515" indent="-169545" algn="just">
              <a:lnSpc>
                <a:spcPts val="1150"/>
              </a:lnSpc>
              <a:buAutoNum type="arabicPeriod"/>
              <a:tabLst>
                <a:tab pos="184150" algn="l"/>
              </a:tabLst>
            </a:pPr>
            <a:r>
              <a:rPr sz="1000" spc="60" dirty="0">
                <a:latin typeface="PMingLiU"/>
                <a:cs typeface="PMingLiU"/>
              </a:rPr>
              <a:t>Impact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ad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itional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endParaRPr sz="1000">
              <a:latin typeface="PMingLiU"/>
              <a:cs typeface="PMingLiU"/>
            </a:endParaRPr>
          </a:p>
          <a:p>
            <a:pPr marL="183515" marR="5080" algn="just">
              <a:lnSpc>
                <a:spcPts val="1200"/>
              </a:lnSpc>
              <a:spcBef>
                <a:spcPts val="35"/>
              </a:spcBef>
            </a:pP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velocity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jet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lea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ogenizing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200-3</a:t>
            </a:r>
            <a:r>
              <a:rPr sz="1000" spc="105" dirty="0">
                <a:latin typeface="PMingLiU"/>
                <a:cs typeface="PMingLiU"/>
              </a:rPr>
              <a:t>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975" spc="-22" baseline="38461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stri</a:t>
            </a:r>
            <a:r>
              <a:rPr sz="1000" spc="75" dirty="0">
                <a:latin typeface="PMingLiU"/>
                <a:cs typeface="PMingLiU"/>
              </a:rPr>
              <a:t>k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perpe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dicular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surface.</a:t>
            </a:r>
            <a:endParaRPr sz="1000">
              <a:latin typeface="PMingLiU"/>
              <a:cs typeface="PMingLiU"/>
            </a:endParaRPr>
          </a:p>
          <a:p>
            <a:pPr marL="12700" marR="6350" algn="just">
              <a:lnSpc>
                <a:spcPct val="100000"/>
              </a:lnSpc>
              <a:spcBef>
                <a:spcPts val="545"/>
              </a:spcBef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extent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each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ors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tributes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particu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ipment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used.</a:t>
            </a:r>
            <a:endParaRPr sz="1000">
              <a:latin typeface="PMingLiU"/>
              <a:cs typeface="PMingLiU"/>
            </a:endParaRPr>
          </a:p>
          <a:p>
            <a:pPr marL="12700" marR="6350" indent="127000" algn="just">
              <a:lnSpc>
                <a:spcPct val="99600"/>
              </a:lnSpc>
            </a:pPr>
            <a:r>
              <a:rPr sz="1000" spc="7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normal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carried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out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ab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melting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mobil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likeliho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cav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contri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uting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genizat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932" y="689485"/>
            <a:ext cx="2911475" cy="1604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Design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60" dirty="0">
                <a:latin typeface="Arial"/>
                <a:cs typeface="Arial"/>
              </a:rPr>
              <a:t> Homogeniz</a:t>
            </a:r>
            <a:r>
              <a:rPr sz="1100" spc="50" dirty="0">
                <a:latin typeface="Arial"/>
                <a:cs typeface="Arial"/>
              </a:rPr>
              <a:t>e</a:t>
            </a:r>
            <a:r>
              <a:rPr sz="1100" spc="75" dirty="0">
                <a:latin typeface="Arial"/>
                <a:cs typeface="Arial"/>
              </a:rPr>
              <a:t>rs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15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carried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out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genizer</a:t>
            </a:r>
            <a:r>
              <a:rPr sz="1000" spc="45" dirty="0">
                <a:latin typeface="PMingLiU"/>
                <a:cs typeface="PMingLiU"/>
              </a:rPr>
              <a:t>s,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invention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attribu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Augu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Gaulin,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whose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first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patent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grant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1899.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Modern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genizers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deve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oped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inciples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introduced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Gaulin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tte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gien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Figur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-13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1</a:t>
            </a:r>
            <a:r>
              <a:rPr sz="1000" spc="30" dirty="0">
                <a:latin typeface="PMingLiU"/>
                <a:cs typeface="PMingLiU"/>
              </a:rPr>
              <a:t>).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sists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generate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genizing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alves.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9216" y="2439350"/>
            <a:ext cx="2925445" cy="4473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034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Homogenizer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Pump</a:t>
            </a:r>
            <a:endParaRPr sz="900">
              <a:latin typeface="Arial"/>
              <a:cs typeface="Arial"/>
            </a:endParaRPr>
          </a:p>
          <a:p>
            <a:pPr marL="2667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tripl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x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desi</a:t>
            </a:r>
            <a:r>
              <a:rPr sz="1000" spc="45" dirty="0">
                <a:latin typeface="PMingLiU"/>
                <a:cs typeface="PMingLiU"/>
              </a:rPr>
              <a:t>g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metimes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fi</a:t>
            </a:r>
            <a:r>
              <a:rPr sz="1000" spc="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seven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ons,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rating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consec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tively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ensure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steady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Sing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pist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pulsating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output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flu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tuating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diffi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damp.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block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ste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tion,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sibly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mponen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cera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material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6350" indent="140970" algn="just">
              <a:lnSpc>
                <a:spcPct val="99600"/>
              </a:lnSpc>
            </a:pP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ubu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</a:t>
            </a:r>
            <a:r>
              <a:rPr sz="1000" spc="35" dirty="0">
                <a:latin typeface="PMingLiU"/>
                <a:cs typeface="PMingLiU"/>
              </a:rPr>
              <a:t>ev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pu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pop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und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app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pp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 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90" dirty="0">
                <a:latin typeface="PMingLiU"/>
                <a:cs typeface="PMingLiU"/>
              </a:rPr>
              <a:t>ak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ad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popp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ok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-l</a:t>
            </a:r>
            <a:r>
              <a:rPr sz="1000" spc="90" dirty="0">
                <a:latin typeface="PMingLiU"/>
                <a:cs typeface="PMingLiU"/>
              </a:rPr>
              <a:t>oad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18719" y="7174620"/>
            <a:ext cx="2860075" cy="14607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593058" y="8769365"/>
            <a:ext cx="29108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3899"/>
              </a:lnSpc>
              <a:tabLst>
                <a:tab pos="478155" algn="l"/>
                <a:tab pos="1143000" algn="l"/>
                <a:tab pos="1856105" algn="l"/>
                <a:tab pos="2084070" algn="l"/>
                <a:tab pos="2283460" algn="l"/>
              </a:tabLst>
            </a:pPr>
            <a:r>
              <a:rPr sz="800" spc="45" dirty="0">
                <a:latin typeface="Arial"/>
                <a:cs typeface="Arial"/>
              </a:rPr>
              <a:t>Figure	</a:t>
            </a:r>
            <a:r>
              <a:rPr sz="800" spc="50" dirty="0">
                <a:latin typeface="Arial"/>
                <a:cs typeface="Arial"/>
              </a:rPr>
              <a:t>1 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General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arrangeme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dirty="0">
                <a:latin typeface="Arial"/>
                <a:cs typeface="Arial"/>
              </a:rPr>
              <a:t>t	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high-pres</a:t>
            </a:r>
            <a:r>
              <a:rPr sz="800" spc="-20" dirty="0">
                <a:latin typeface="Arial"/>
                <a:cs typeface="Arial"/>
              </a:rPr>
              <a:t>s</a:t>
            </a:r>
            <a:r>
              <a:rPr sz="800" spc="-5" dirty="0">
                <a:latin typeface="Arial"/>
                <a:cs typeface="Arial"/>
              </a:rPr>
              <a:t>ure homogenize</a:t>
            </a:r>
            <a:r>
              <a:rPr sz="800" spc="-20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.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(Court</a:t>
            </a:r>
            <a:r>
              <a:rPr sz="800" spc="-20" dirty="0">
                <a:latin typeface="Arial"/>
                <a:cs typeface="Arial"/>
              </a:rPr>
              <a:t>e</a:t>
            </a:r>
            <a:r>
              <a:rPr sz="800" spc="-5" dirty="0">
                <a:latin typeface="Arial"/>
                <a:cs typeface="Arial"/>
              </a:rPr>
              <a:t>sy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Society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Dairy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Techn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logy.)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489462" y="313916"/>
            <a:ext cx="20142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HOMOGENIZATION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1347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4769" y="2276441"/>
            <a:ext cx="2910840" cy="303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>
              <a:lnSpc>
                <a:spcPct val="100000"/>
              </a:lnSpc>
            </a:pP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</a:t>
            </a:r>
            <a:r>
              <a:rPr sz="1000" spc="3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i</a:t>
            </a:r>
            <a:r>
              <a:rPr sz="1000" spc="3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g</a:t>
            </a:r>
            <a:r>
              <a:rPr sz="1000" spc="9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u</a:t>
            </a:r>
            <a:r>
              <a:rPr sz="1000" spc="7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r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9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2</a:t>
            </a:r>
            <a:r>
              <a:rPr sz="1000" spc="2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rce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blems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sin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capa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microb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coloniza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Pres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20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comm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30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MPa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plications.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izers,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chevron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seals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relativel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mposite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materials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held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place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thre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sleeve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wear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taken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leakage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minimized.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sufficient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wett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disinf</a:t>
            </a:r>
            <a:r>
              <a:rPr sz="1000" spc="45" dirty="0">
                <a:latin typeface="PMingLiU"/>
                <a:cs typeface="PMingLiU"/>
              </a:rPr>
              <a:t>ecting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feed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onto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pistons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lubr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r;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hard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areas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taken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bui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d-up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scale.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asep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ces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lubr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aced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box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equivalent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fection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83533" y="3791698"/>
            <a:ext cx="118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5410" algn="l"/>
              </a:tabLst>
            </a:pPr>
            <a:r>
              <a:rPr sz="1000" u="sng" spc="-5" dirty="0">
                <a:latin typeface="Times New Roman"/>
                <a:cs typeface="Times New Roman"/>
              </a:rPr>
              <a:t> 	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370" y="5475589"/>
            <a:ext cx="2912110" cy="3411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Homogenizing </a:t>
            </a:r>
            <a:r>
              <a:rPr sz="900" spc="30" dirty="0">
                <a:latin typeface="Arial"/>
                <a:cs typeface="Arial"/>
              </a:rPr>
              <a:t>Valve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Assembly</a:t>
            </a:r>
            <a:endParaRPr sz="900">
              <a:latin typeface="Arial"/>
              <a:cs typeface="Arial"/>
            </a:endParaRPr>
          </a:p>
          <a:p>
            <a:pPr marL="13335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Wher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gns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essentially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similar,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great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variety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conflicti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clai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their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effi- </a:t>
            </a:r>
            <a:r>
              <a:rPr sz="1000" spc="25" dirty="0">
                <a:latin typeface="PMingLiU"/>
                <a:cs typeface="PMingLiU"/>
              </a:rPr>
              <a:t>cie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Gauli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typ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Figur</a:t>
            </a:r>
            <a:r>
              <a:rPr sz="1000" spc="3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spc="1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s</a:t>
            </a:r>
            <a:r>
              <a:rPr sz="1000" spc="7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3</a:t>
            </a:r>
            <a:r>
              <a:rPr sz="1000" spc="40" dirty="0">
                <a:solidFill>
                  <a:srgbClr val="0000FF"/>
                </a:solidFill>
                <a:latin typeface="PMingLiU"/>
                <a:cs typeface="PMingLiU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and</a:t>
            </a:r>
            <a:r>
              <a:rPr sz="100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-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4</a:t>
            </a:r>
            <a:r>
              <a:rPr sz="1000" spc="4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A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stil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ovide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good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mode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7635" algn="just">
              <a:lnSpc>
                <a:spcPct val="99700"/>
              </a:lnSpc>
            </a:pPr>
            <a:r>
              <a:rPr sz="1000" spc="45" dirty="0">
                <a:latin typeface="PMingLiU"/>
                <a:cs typeface="PMingLiU"/>
              </a:rPr>
              <a:t>Well-m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xed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passes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striction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fixed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djust-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faces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gap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maintai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cou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spc="80" dirty="0">
                <a:latin typeface="PMingLiU"/>
                <a:cs typeface="PMingLiU"/>
              </a:rPr>
              <a:t> 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justable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heavy-</a:t>
            </a:r>
            <a:r>
              <a:rPr sz="1000" spc="55" dirty="0">
                <a:latin typeface="PMingLiU"/>
                <a:cs typeface="PMingLiU"/>
              </a:rPr>
              <a:t>duty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spring,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torsi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bar,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50" dirty="0">
                <a:latin typeface="PMingLiU"/>
                <a:cs typeface="PMingLiU"/>
              </a:rPr>
              <a:t>draulic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actua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simple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scr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han-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ism,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latter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least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favour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</a:t>
            </a:r>
            <a:r>
              <a:rPr sz="1000" spc="55" dirty="0">
                <a:latin typeface="PMingLiU"/>
                <a:cs typeface="PMingLiU"/>
              </a:rPr>
              <a:t>ensate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changes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feed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perature.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Liqu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passing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across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200</a:t>
            </a:r>
            <a:r>
              <a:rPr sz="1000" spc="80" dirty="0">
                <a:latin typeface="PMingLiU"/>
                <a:cs typeface="PMingLiU"/>
              </a:rPr>
              <a:t>-300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spc="120" baseline="38461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satu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vap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ur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permit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micros</a:t>
            </a:r>
            <a:r>
              <a:rPr sz="1000" spc="50" dirty="0">
                <a:latin typeface="PMingLiU"/>
                <a:cs typeface="PMingLiU"/>
              </a:rPr>
              <a:t>copic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bubbles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micros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conds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collapsi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setting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disr</a:t>
            </a:r>
            <a:r>
              <a:rPr sz="1000" spc="50" dirty="0">
                <a:latin typeface="PMingLiU"/>
                <a:cs typeface="PMingLiU"/>
              </a:rPr>
              <a:t>uptive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waves.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ditions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345" y="4934753"/>
            <a:ext cx="2912110" cy="3949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99600"/>
              </a:lnSpc>
            </a:pPr>
            <a:r>
              <a:rPr sz="1000" spc="60" dirty="0">
                <a:latin typeface="PMingLiU"/>
                <a:cs typeface="PMingLiU"/>
              </a:rPr>
              <a:t>are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likely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occur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elevated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35" dirty="0">
                <a:latin typeface="Tahoma"/>
                <a:cs typeface="Tahoma"/>
              </a:rPr>
              <a:t>&gt;</a:t>
            </a:r>
            <a:r>
              <a:rPr sz="1000" spc="80" dirty="0">
                <a:latin typeface="PMingLiU"/>
                <a:cs typeface="PMingLiU"/>
              </a:rPr>
              <a:t>65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50" spc="7" baseline="27777" dirty="0">
                <a:latin typeface="Arial"/>
                <a:cs typeface="Arial"/>
              </a:rPr>
              <a:t>o</a:t>
            </a:r>
            <a:r>
              <a:rPr sz="1000" spc="50" dirty="0">
                <a:latin typeface="PMingLiU"/>
                <a:cs typeface="PMingLiU"/>
              </a:rPr>
              <a:t>C).</a:t>
            </a:r>
            <a:r>
              <a:rPr sz="1000" spc="65" dirty="0">
                <a:latin typeface="PMingLiU"/>
                <a:cs typeface="PMingLiU"/>
              </a:rPr>
              <a:t> The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jet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impinge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perpend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cular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inflict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further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hanic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les.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 be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inspecti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worn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exhibit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centric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rings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eroded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turbu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ence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possibly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cavita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exhibit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eroded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ring.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wear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occurs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desp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construct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extr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mely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corros</a:t>
            </a:r>
            <a:r>
              <a:rPr sz="1000" spc="45" dirty="0">
                <a:latin typeface="PMingLiU"/>
                <a:cs typeface="PMingLiU"/>
              </a:rPr>
              <a:t>ion-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resistant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erials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stellite,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tungs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carbide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ceram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parts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exhibiting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fea-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tures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replaced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declined.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7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origi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MFGM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suffic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cover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newly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genized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40" dirty="0">
                <a:latin typeface="PMingLiU"/>
                <a:cs typeface="PMingLiU"/>
              </a:rPr>
              <a:t> globules.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Proteins,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predo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inan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micell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migrate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serum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ite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membrane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existi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65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FGM.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Some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aggreg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occur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membrane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ed,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attribut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hydrop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obic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interac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micell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agglo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larger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equivalent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rapid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frustrating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obje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tive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introduct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second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step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9241" y="676097"/>
            <a:ext cx="711555" cy="9091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9709" y="676097"/>
            <a:ext cx="709485" cy="9091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83344" y="676097"/>
            <a:ext cx="710183" cy="9091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5782" y="1710476"/>
            <a:ext cx="29114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  </a:t>
            </a:r>
            <a:r>
              <a:rPr sz="800" spc="-6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Inlet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types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used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high-pres</a:t>
            </a:r>
            <a:r>
              <a:rPr sz="800" spc="-20" dirty="0">
                <a:latin typeface="Arial"/>
                <a:cs typeface="Arial"/>
              </a:rPr>
              <a:t>s</a:t>
            </a:r>
            <a:r>
              <a:rPr sz="800" spc="-5" dirty="0">
                <a:latin typeface="Arial"/>
                <a:cs typeface="Arial"/>
              </a:rPr>
              <a:t>ure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homo- genizers: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ball,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poppet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(C)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mushroom.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59199" y="648385"/>
            <a:ext cx="2648140" cy="21940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19142" y="1854835"/>
            <a:ext cx="327025" cy="325120"/>
          </a:xfrm>
          <a:custGeom>
            <a:avLst/>
            <a:gdLst/>
            <a:ahLst/>
            <a:cxnLst/>
            <a:rect l="l" t="t" r="r" b="b"/>
            <a:pathLst>
              <a:path w="327025" h="325119">
                <a:moveTo>
                  <a:pt x="326783" y="0"/>
                </a:moveTo>
                <a:lnTo>
                  <a:pt x="0" y="0"/>
                </a:lnTo>
                <a:lnTo>
                  <a:pt x="0" y="324739"/>
                </a:lnTo>
                <a:lnTo>
                  <a:pt x="221246" y="324739"/>
                </a:lnTo>
                <a:lnTo>
                  <a:pt x="221246" y="111633"/>
                </a:lnTo>
                <a:lnTo>
                  <a:pt x="326783" y="109600"/>
                </a:lnTo>
                <a:lnTo>
                  <a:pt x="326783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19142" y="1854835"/>
            <a:ext cx="327025" cy="325120"/>
          </a:xfrm>
          <a:custGeom>
            <a:avLst/>
            <a:gdLst/>
            <a:ahLst/>
            <a:cxnLst/>
            <a:rect l="l" t="t" r="r" b="b"/>
            <a:pathLst>
              <a:path w="327025" h="325119">
                <a:moveTo>
                  <a:pt x="221246" y="111633"/>
                </a:moveTo>
                <a:lnTo>
                  <a:pt x="221246" y="324739"/>
                </a:lnTo>
                <a:lnTo>
                  <a:pt x="0" y="324739"/>
                </a:lnTo>
                <a:lnTo>
                  <a:pt x="0" y="0"/>
                </a:lnTo>
                <a:lnTo>
                  <a:pt x="326783" y="0"/>
                </a:lnTo>
                <a:lnTo>
                  <a:pt x="326783" y="109600"/>
                </a:lnTo>
                <a:lnTo>
                  <a:pt x="221246" y="111633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19142" y="1313789"/>
            <a:ext cx="327025" cy="325120"/>
          </a:xfrm>
          <a:custGeom>
            <a:avLst/>
            <a:gdLst/>
            <a:ahLst/>
            <a:cxnLst/>
            <a:rect l="l" t="t" r="r" b="b"/>
            <a:pathLst>
              <a:path w="327025" h="325119">
                <a:moveTo>
                  <a:pt x="221246" y="0"/>
                </a:moveTo>
                <a:lnTo>
                  <a:pt x="0" y="0"/>
                </a:lnTo>
                <a:lnTo>
                  <a:pt x="0" y="324739"/>
                </a:lnTo>
                <a:lnTo>
                  <a:pt x="326783" y="324739"/>
                </a:lnTo>
                <a:lnTo>
                  <a:pt x="326783" y="215150"/>
                </a:lnTo>
                <a:lnTo>
                  <a:pt x="221246" y="213118"/>
                </a:lnTo>
                <a:lnTo>
                  <a:pt x="221246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19142" y="1313789"/>
            <a:ext cx="327025" cy="325120"/>
          </a:xfrm>
          <a:custGeom>
            <a:avLst/>
            <a:gdLst/>
            <a:ahLst/>
            <a:cxnLst/>
            <a:rect l="l" t="t" r="r" b="b"/>
            <a:pathLst>
              <a:path w="327025" h="325119">
                <a:moveTo>
                  <a:pt x="221246" y="213118"/>
                </a:moveTo>
                <a:lnTo>
                  <a:pt x="221246" y="0"/>
                </a:lnTo>
                <a:lnTo>
                  <a:pt x="0" y="0"/>
                </a:lnTo>
                <a:lnTo>
                  <a:pt x="0" y="324739"/>
                </a:lnTo>
                <a:lnTo>
                  <a:pt x="326783" y="324739"/>
                </a:lnTo>
                <a:lnTo>
                  <a:pt x="326783" y="215150"/>
                </a:lnTo>
                <a:lnTo>
                  <a:pt x="221246" y="213118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55681" y="1532102"/>
            <a:ext cx="412115" cy="434975"/>
          </a:xfrm>
          <a:custGeom>
            <a:avLst/>
            <a:gdLst/>
            <a:ahLst/>
            <a:cxnLst/>
            <a:rect l="l" t="t" r="r" b="b"/>
            <a:pathLst>
              <a:path w="412114" h="434975">
                <a:moveTo>
                  <a:pt x="412026" y="308025"/>
                </a:moveTo>
                <a:lnTo>
                  <a:pt x="304457" y="308025"/>
                </a:lnTo>
                <a:lnTo>
                  <a:pt x="304457" y="434365"/>
                </a:lnTo>
                <a:lnTo>
                  <a:pt x="412026" y="434365"/>
                </a:lnTo>
                <a:lnTo>
                  <a:pt x="412026" y="308025"/>
                </a:lnTo>
                <a:close/>
              </a:path>
              <a:path w="412114" h="434975">
                <a:moveTo>
                  <a:pt x="412026" y="0"/>
                </a:moveTo>
                <a:lnTo>
                  <a:pt x="304457" y="0"/>
                </a:lnTo>
                <a:lnTo>
                  <a:pt x="304457" y="138023"/>
                </a:lnTo>
                <a:lnTo>
                  <a:pt x="28422" y="138023"/>
                </a:lnTo>
                <a:lnTo>
                  <a:pt x="0" y="156298"/>
                </a:lnTo>
                <a:lnTo>
                  <a:pt x="0" y="284162"/>
                </a:lnTo>
                <a:lnTo>
                  <a:pt x="26390" y="308521"/>
                </a:lnTo>
                <a:lnTo>
                  <a:pt x="412026" y="308025"/>
                </a:lnTo>
                <a:lnTo>
                  <a:pt x="412026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55681" y="1532102"/>
            <a:ext cx="412115" cy="434975"/>
          </a:xfrm>
          <a:custGeom>
            <a:avLst/>
            <a:gdLst/>
            <a:ahLst/>
            <a:cxnLst/>
            <a:rect l="l" t="t" r="r" b="b"/>
            <a:pathLst>
              <a:path w="412114" h="434975">
                <a:moveTo>
                  <a:pt x="304457" y="308025"/>
                </a:moveTo>
                <a:lnTo>
                  <a:pt x="304457" y="434365"/>
                </a:lnTo>
                <a:lnTo>
                  <a:pt x="412026" y="434365"/>
                </a:lnTo>
                <a:lnTo>
                  <a:pt x="412026" y="0"/>
                </a:lnTo>
                <a:lnTo>
                  <a:pt x="304457" y="0"/>
                </a:lnTo>
                <a:lnTo>
                  <a:pt x="304457" y="138023"/>
                </a:lnTo>
                <a:lnTo>
                  <a:pt x="28422" y="138023"/>
                </a:lnTo>
                <a:lnTo>
                  <a:pt x="0" y="156298"/>
                </a:lnTo>
                <a:lnTo>
                  <a:pt x="0" y="284162"/>
                </a:lnTo>
                <a:lnTo>
                  <a:pt x="26390" y="308521"/>
                </a:lnTo>
                <a:lnTo>
                  <a:pt x="304457" y="308025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56073" y="1800186"/>
            <a:ext cx="9525" cy="0"/>
          </a:xfrm>
          <a:custGeom>
            <a:avLst/>
            <a:gdLst/>
            <a:ahLst/>
            <a:cxnLst/>
            <a:rect l="l" t="t" r="r" b="b"/>
            <a:pathLst>
              <a:path w="9525">
                <a:moveTo>
                  <a:pt x="0" y="0"/>
                </a:moveTo>
                <a:lnTo>
                  <a:pt x="9525" y="0"/>
                </a:lnTo>
              </a:path>
            </a:pathLst>
          </a:custGeom>
          <a:ln w="174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56073" y="1768855"/>
            <a:ext cx="9525" cy="0"/>
          </a:xfrm>
          <a:custGeom>
            <a:avLst/>
            <a:gdLst/>
            <a:ahLst/>
            <a:cxnLst/>
            <a:rect l="l" t="t" r="r" b="b"/>
            <a:pathLst>
              <a:path w="9525">
                <a:moveTo>
                  <a:pt x="0" y="0"/>
                </a:moveTo>
                <a:lnTo>
                  <a:pt x="9525" y="0"/>
                </a:lnTo>
              </a:path>
            </a:pathLst>
          </a:custGeom>
          <a:ln w="174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56073" y="1739925"/>
            <a:ext cx="9525" cy="0"/>
          </a:xfrm>
          <a:custGeom>
            <a:avLst/>
            <a:gdLst/>
            <a:ahLst/>
            <a:cxnLst/>
            <a:rect l="l" t="t" r="r" b="b"/>
            <a:pathLst>
              <a:path w="9525">
                <a:moveTo>
                  <a:pt x="0" y="0"/>
                </a:moveTo>
                <a:lnTo>
                  <a:pt x="9525" y="0"/>
                </a:lnTo>
              </a:path>
            </a:pathLst>
          </a:custGeom>
          <a:ln w="174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656073" y="1710397"/>
            <a:ext cx="9525" cy="0"/>
          </a:xfrm>
          <a:custGeom>
            <a:avLst/>
            <a:gdLst/>
            <a:ahLst/>
            <a:cxnLst/>
            <a:rect l="l" t="t" r="r" b="b"/>
            <a:pathLst>
              <a:path w="9525">
                <a:moveTo>
                  <a:pt x="0" y="0"/>
                </a:moveTo>
                <a:lnTo>
                  <a:pt x="9525" y="0"/>
                </a:lnTo>
              </a:path>
            </a:pathLst>
          </a:custGeom>
          <a:ln w="174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79379" y="1722742"/>
            <a:ext cx="285750" cy="43815"/>
          </a:xfrm>
          <a:custGeom>
            <a:avLst/>
            <a:gdLst/>
            <a:ahLst/>
            <a:cxnLst/>
            <a:rect l="l" t="t" r="r" b="b"/>
            <a:pathLst>
              <a:path w="285750" h="43814">
                <a:moveTo>
                  <a:pt x="282663" y="43395"/>
                </a:moveTo>
                <a:lnTo>
                  <a:pt x="0" y="43395"/>
                </a:lnTo>
                <a:lnTo>
                  <a:pt x="0" y="0"/>
                </a:lnTo>
                <a:lnTo>
                  <a:pt x="28561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59122" y="2084184"/>
            <a:ext cx="146685" cy="69850"/>
          </a:xfrm>
          <a:custGeom>
            <a:avLst/>
            <a:gdLst/>
            <a:ahLst/>
            <a:cxnLst/>
            <a:rect l="l" t="t" r="r" b="b"/>
            <a:pathLst>
              <a:path w="146685" h="69850">
                <a:moveTo>
                  <a:pt x="0" y="0"/>
                </a:moveTo>
                <a:lnTo>
                  <a:pt x="146456" y="0"/>
                </a:lnTo>
                <a:lnTo>
                  <a:pt x="146456" y="69850"/>
                </a:lnTo>
                <a:lnTo>
                  <a:pt x="0" y="69850"/>
                </a:lnTo>
                <a:lnTo>
                  <a:pt x="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59122" y="2084184"/>
            <a:ext cx="146685" cy="69850"/>
          </a:xfrm>
          <a:custGeom>
            <a:avLst/>
            <a:gdLst/>
            <a:ahLst/>
            <a:cxnLst/>
            <a:rect l="l" t="t" r="r" b="b"/>
            <a:pathLst>
              <a:path w="146685" h="69850">
                <a:moveTo>
                  <a:pt x="0" y="0"/>
                </a:moveTo>
                <a:lnTo>
                  <a:pt x="146456" y="0"/>
                </a:lnTo>
                <a:lnTo>
                  <a:pt x="146456" y="69850"/>
                </a:lnTo>
                <a:lnTo>
                  <a:pt x="0" y="6985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59122" y="1339977"/>
            <a:ext cx="146685" cy="69850"/>
          </a:xfrm>
          <a:custGeom>
            <a:avLst/>
            <a:gdLst/>
            <a:ahLst/>
            <a:cxnLst/>
            <a:rect l="l" t="t" r="r" b="b"/>
            <a:pathLst>
              <a:path w="146685" h="69850">
                <a:moveTo>
                  <a:pt x="0" y="0"/>
                </a:moveTo>
                <a:lnTo>
                  <a:pt x="146456" y="0"/>
                </a:lnTo>
                <a:lnTo>
                  <a:pt x="146456" y="69850"/>
                </a:lnTo>
                <a:lnTo>
                  <a:pt x="0" y="69850"/>
                </a:lnTo>
                <a:lnTo>
                  <a:pt x="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59122" y="1339977"/>
            <a:ext cx="146685" cy="69850"/>
          </a:xfrm>
          <a:custGeom>
            <a:avLst/>
            <a:gdLst/>
            <a:ahLst/>
            <a:cxnLst/>
            <a:rect l="l" t="t" r="r" b="b"/>
            <a:pathLst>
              <a:path w="146685" h="69850">
                <a:moveTo>
                  <a:pt x="0" y="0"/>
                </a:moveTo>
                <a:lnTo>
                  <a:pt x="146456" y="0"/>
                </a:lnTo>
                <a:lnTo>
                  <a:pt x="146456" y="69850"/>
                </a:lnTo>
                <a:lnTo>
                  <a:pt x="0" y="6985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32733" y="2953197"/>
            <a:ext cx="29114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3899"/>
              </a:lnSpc>
              <a:tabLst>
                <a:tab pos="473709" algn="l"/>
                <a:tab pos="1113790" algn="l"/>
                <a:tab pos="1594485" algn="l"/>
                <a:tab pos="1996439" algn="l"/>
                <a:tab pos="2382520" algn="l"/>
              </a:tabLst>
            </a:pPr>
            <a:r>
              <a:rPr sz="800" spc="45" dirty="0">
                <a:latin typeface="Arial"/>
                <a:cs typeface="Arial"/>
              </a:rPr>
              <a:t>Figure	</a:t>
            </a:r>
            <a:r>
              <a:rPr sz="800" spc="50" dirty="0">
                <a:latin typeface="Arial"/>
                <a:cs typeface="Arial"/>
              </a:rPr>
              <a:t>3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Section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through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single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stage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5" dirty="0">
                <a:latin typeface="Arial"/>
                <a:cs typeface="Arial"/>
              </a:rPr>
              <a:t>Gaulin-type homog</a:t>
            </a:r>
            <a:r>
              <a:rPr sz="800" spc="-20" dirty="0">
                <a:latin typeface="Arial"/>
                <a:cs typeface="Arial"/>
              </a:rPr>
              <a:t>e</a:t>
            </a:r>
            <a:r>
              <a:rPr sz="800" spc="-5" dirty="0">
                <a:latin typeface="Arial"/>
                <a:cs typeface="Arial"/>
              </a:rPr>
              <a:t>nizing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assembly.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313110" y="3617582"/>
            <a:ext cx="195580" cy="407034"/>
          </a:xfrm>
          <a:custGeom>
            <a:avLst/>
            <a:gdLst/>
            <a:ahLst/>
            <a:cxnLst/>
            <a:rect l="l" t="t" r="r" b="b"/>
            <a:pathLst>
              <a:path w="195579" h="407035">
                <a:moveTo>
                  <a:pt x="0" y="0"/>
                </a:moveTo>
                <a:lnTo>
                  <a:pt x="195275" y="0"/>
                </a:lnTo>
                <a:lnTo>
                  <a:pt x="195275" y="406742"/>
                </a:lnTo>
                <a:lnTo>
                  <a:pt x="0" y="406742"/>
                </a:lnTo>
                <a:lnTo>
                  <a:pt x="0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3110" y="3617582"/>
            <a:ext cx="195580" cy="407034"/>
          </a:xfrm>
          <a:custGeom>
            <a:avLst/>
            <a:gdLst/>
            <a:ahLst/>
            <a:cxnLst/>
            <a:rect l="l" t="t" r="r" b="b"/>
            <a:pathLst>
              <a:path w="195579" h="407035">
                <a:moveTo>
                  <a:pt x="0" y="0"/>
                </a:moveTo>
                <a:lnTo>
                  <a:pt x="195275" y="0"/>
                </a:lnTo>
                <a:lnTo>
                  <a:pt x="195275" y="406742"/>
                </a:lnTo>
                <a:lnTo>
                  <a:pt x="0" y="40674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94378" y="3931246"/>
            <a:ext cx="318770" cy="219075"/>
          </a:xfrm>
          <a:custGeom>
            <a:avLst/>
            <a:gdLst/>
            <a:ahLst/>
            <a:cxnLst/>
            <a:rect l="l" t="t" r="r" b="b"/>
            <a:pathLst>
              <a:path w="318770" h="219075">
                <a:moveTo>
                  <a:pt x="318731" y="93078"/>
                </a:moveTo>
                <a:lnTo>
                  <a:pt x="252958" y="93078"/>
                </a:lnTo>
                <a:lnTo>
                  <a:pt x="252958" y="0"/>
                </a:lnTo>
                <a:lnTo>
                  <a:pt x="76898" y="0"/>
                </a:lnTo>
                <a:lnTo>
                  <a:pt x="0" y="56667"/>
                </a:lnTo>
                <a:lnTo>
                  <a:pt x="0" y="218554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43616" y="3586213"/>
            <a:ext cx="407034" cy="279400"/>
          </a:xfrm>
          <a:custGeom>
            <a:avLst/>
            <a:gdLst/>
            <a:ahLst/>
            <a:cxnLst/>
            <a:rect l="l" t="t" r="r" b="b"/>
            <a:pathLst>
              <a:path w="407035" h="279400">
                <a:moveTo>
                  <a:pt x="406755" y="0"/>
                </a:moveTo>
                <a:lnTo>
                  <a:pt x="406755" y="279260"/>
                </a:lnTo>
                <a:lnTo>
                  <a:pt x="0" y="27926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977995" y="3902303"/>
            <a:ext cx="62230" cy="33655"/>
          </a:xfrm>
          <a:custGeom>
            <a:avLst/>
            <a:gdLst/>
            <a:ahLst/>
            <a:cxnLst/>
            <a:rect l="l" t="t" r="r" b="b"/>
            <a:pathLst>
              <a:path w="62229" h="33654">
                <a:moveTo>
                  <a:pt x="0" y="0"/>
                </a:moveTo>
                <a:lnTo>
                  <a:pt x="0" y="33210"/>
                </a:lnTo>
                <a:lnTo>
                  <a:pt x="61963" y="165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897996" y="4007154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3091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79758" y="3990352"/>
            <a:ext cx="62230" cy="33655"/>
          </a:xfrm>
          <a:custGeom>
            <a:avLst/>
            <a:gdLst/>
            <a:ahLst/>
            <a:cxnLst/>
            <a:rect l="l" t="t" r="r" b="b"/>
            <a:pathLst>
              <a:path w="62229" h="33654">
                <a:moveTo>
                  <a:pt x="0" y="0"/>
                </a:moveTo>
                <a:lnTo>
                  <a:pt x="0" y="33210"/>
                </a:lnTo>
                <a:lnTo>
                  <a:pt x="61950" y="1661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91227" y="3868305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309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972989" y="3851503"/>
            <a:ext cx="62230" cy="33655"/>
          </a:xfrm>
          <a:custGeom>
            <a:avLst/>
            <a:gdLst/>
            <a:ahLst/>
            <a:cxnLst/>
            <a:rect l="l" t="t" r="r" b="b"/>
            <a:pathLst>
              <a:path w="62229" h="33654">
                <a:moveTo>
                  <a:pt x="0" y="0"/>
                </a:moveTo>
                <a:lnTo>
                  <a:pt x="0" y="33210"/>
                </a:lnTo>
                <a:lnTo>
                  <a:pt x="61950" y="165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473469" y="3912349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3103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55244" y="3895534"/>
            <a:ext cx="62230" cy="33655"/>
          </a:xfrm>
          <a:custGeom>
            <a:avLst/>
            <a:gdLst/>
            <a:ahLst/>
            <a:cxnLst/>
            <a:rect l="l" t="t" r="r" b="b"/>
            <a:pathLst>
              <a:path w="62229" h="33654">
                <a:moveTo>
                  <a:pt x="0" y="0"/>
                </a:moveTo>
                <a:lnTo>
                  <a:pt x="0" y="33210"/>
                </a:lnTo>
                <a:lnTo>
                  <a:pt x="61950" y="1661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0847" y="3587229"/>
            <a:ext cx="0" cy="111760"/>
          </a:xfrm>
          <a:custGeom>
            <a:avLst/>
            <a:gdLst/>
            <a:ahLst/>
            <a:cxnLst/>
            <a:rect l="l" t="t" r="r" b="b"/>
            <a:pathLst>
              <a:path h="111760">
                <a:moveTo>
                  <a:pt x="0" y="111302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74045" y="3536594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98" y="0"/>
                </a:moveTo>
                <a:lnTo>
                  <a:pt x="0" y="61950"/>
                </a:lnTo>
                <a:lnTo>
                  <a:pt x="33197" y="61950"/>
                </a:lnTo>
                <a:lnTo>
                  <a:pt x="165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70690" y="3590607"/>
            <a:ext cx="0" cy="111760"/>
          </a:xfrm>
          <a:custGeom>
            <a:avLst/>
            <a:gdLst/>
            <a:ahLst/>
            <a:cxnLst/>
            <a:rect l="l" t="t" r="r" b="b"/>
            <a:pathLst>
              <a:path h="111760">
                <a:moveTo>
                  <a:pt x="0" y="111302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3888" y="3539972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86" y="0"/>
                </a:moveTo>
                <a:lnTo>
                  <a:pt x="0" y="61950"/>
                </a:lnTo>
                <a:lnTo>
                  <a:pt x="33197" y="61950"/>
                </a:lnTo>
                <a:lnTo>
                  <a:pt x="165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21603" y="3590607"/>
            <a:ext cx="0" cy="111760"/>
          </a:xfrm>
          <a:custGeom>
            <a:avLst/>
            <a:gdLst/>
            <a:ahLst/>
            <a:cxnLst/>
            <a:rect l="l" t="t" r="r" b="b"/>
            <a:pathLst>
              <a:path h="111760">
                <a:moveTo>
                  <a:pt x="0" y="111302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804814" y="3539972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86" y="0"/>
                </a:moveTo>
                <a:lnTo>
                  <a:pt x="0" y="61950"/>
                </a:lnTo>
                <a:lnTo>
                  <a:pt x="33197" y="61950"/>
                </a:lnTo>
                <a:lnTo>
                  <a:pt x="165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88143" y="4082008"/>
            <a:ext cx="0" cy="60960"/>
          </a:xfrm>
          <a:custGeom>
            <a:avLst/>
            <a:gdLst/>
            <a:ahLst/>
            <a:cxnLst/>
            <a:rect l="l" t="t" r="r" b="b"/>
            <a:pathLst>
              <a:path h="60960">
                <a:moveTo>
                  <a:pt x="0" y="60705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71340" y="4031373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86" y="0"/>
                </a:moveTo>
                <a:lnTo>
                  <a:pt x="0" y="61963"/>
                </a:lnTo>
                <a:lnTo>
                  <a:pt x="33197" y="61963"/>
                </a:lnTo>
                <a:lnTo>
                  <a:pt x="165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740897" y="4082008"/>
            <a:ext cx="0" cy="60960"/>
          </a:xfrm>
          <a:custGeom>
            <a:avLst/>
            <a:gdLst/>
            <a:ahLst/>
            <a:cxnLst/>
            <a:rect l="l" t="t" r="r" b="b"/>
            <a:pathLst>
              <a:path h="60960">
                <a:moveTo>
                  <a:pt x="0" y="60705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724095" y="4031373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98" y="0"/>
                </a:moveTo>
                <a:lnTo>
                  <a:pt x="0" y="61963"/>
                </a:lnTo>
                <a:lnTo>
                  <a:pt x="33197" y="61963"/>
                </a:lnTo>
                <a:lnTo>
                  <a:pt x="165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44210" y="4082008"/>
            <a:ext cx="0" cy="60960"/>
          </a:xfrm>
          <a:custGeom>
            <a:avLst/>
            <a:gdLst/>
            <a:ahLst/>
            <a:cxnLst/>
            <a:rect l="l" t="t" r="r" b="b"/>
            <a:pathLst>
              <a:path h="60960">
                <a:moveTo>
                  <a:pt x="0" y="60705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527421" y="4031373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86" y="0"/>
                </a:moveTo>
                <a:lnTo>
                  <a:pt x="0" y="61963"/>
                </a:lnTo>
                <a:lnTo>
                  <a:pt x="33185" y="61963"/>
                </a:lnTo>
                <a:lnTo>
                  <a:pt x="165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109779" y="4082008"/>
            <a:ext cx="0" cy="60960"/>
          </a:xfrm>
          <a:custGeom>
            <a:avLst/>
            <a:gdLst/>
            <a:ahLst/>
            <a:cxnLst/>
            <a:rect l="l" t="t" r="r" b="b"/>
            <a:pathLst>
              <a:path h="60960">
                <a:moveTo>
                  <a:pt x="0" y="60705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092977" y="4031373"/>
            <a:ext cx="33655" cy="62230"/>
          </a:xfrm>
          <a:custGeom>
            <a:avLst/>
            <a:gdLst/>
            <a:ahLst/>
            <a:cxnLst/>
            <a:rect l="l" t="t" r="r" b="b"/>
            <a:pathLst>
              <a:path w="33654" h="62229">
                <a:moveTo>
                  <a:pt x="16598" y="0"/>
                </a:moveTo>
                <a:lnTo>
                  <a:pt x="0" y="61963"/>
                </a:lnTo>
                <a:lnTo>
                  <a:pt x="33197" y="61963"/>
                </a:lnTo>
                <a:lnTo>
                  <a:pt x="165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967060" y="3755186"/>
            <a:ext cx="77470" cy="101600"/>
          </a:xfrm>
          <a:custGeom>
            <a:avLst/>
            <a:gdLst/>
            <a:ahLst/>
            <a:cxnLst/>
            <a:rect l="l" t="t" r="r" b="b"/>
            <a:pathLst>
              <a:path w="77470" h="101600">
                <a:moveTo>
                  <a:pt x="76898" y="0"/>
                </a:moveTo>
                <a:lnTo>
                  <a:pt x="0" y="0"/>
                </a:lnTo>
                <a:lnTo>
                  <a:pt x="39458" y="101180"/>
                </a:lnTo>
                <a:lnTo>
                  <a:pt x="768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06024" y="3596335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079"/>
                </a:lnTo>
              </a:path>
            </a:pathLst>
          </a:custGeom>
          <a:ln w="25298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867224" y="3668826"/>
            <a:ext cx="77470" cy="101600"/>
          </a:xfrm>
          <a:custGeom>
            <a:avLst/>
            <a:gdLst/>
            <a:ahLst/>
            <a:cxnLst/>
            <a:rect l="l" t="t" r="r" b="b"/>
            <a:pathLst>
              <a:path w="77470" h="101600">
                <a:moveTo>
                  <a:pt x="76898" y="0"/>
                </a:moveTo>
                <a:lnTo>
                  <a:pt x="0" y="0"/>
                </a:lnTo>
                <a:lnTo>
                  <a:pt x="39458" y="101193"/>
                </a:lnTo>
                <a:lnTo>
                  <a:pt x="768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906187" y="3509975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092"/>
                </a:lnTo>
              </a:path>
            </a:pathLst>
          </a:custGeom>
          <a:ln w="25298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528309" y="3750106"/>
            <a:ext cx="77470" cy="101600"/>
          </a:xfrm>
          <a:custGeom>
            <a:avLst/>
            <a:gdLst/>
            <a:ahLst/>
            <a:cxnLst/>
            <a:rect l="l" t="t" r="r" b="b"/>
            <a:pathLst>
              <a:path w="77470" h="101600">
                <a:moveTo>
                  <a:pt x="76898" y="0"/>
                </a:moveTo>
                <a:lnTo>
                  <a:pt x="0" y="0"/>
                </a:lnTo>
                <a:lnTo>
                  <a:pt x="39446" y="101180"/>
                </a:lnTo>
                <a:lnTo>
                  <a:pt x="768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567260" y="3591242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092"/>
                </a:lnTo>
              </a:path>
            </a:pathLst>
          </a:custGeom>
          <a:ln w="25298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178537" y="3750106"/>
            <a:ext cx="77470" cy="101600"/>
          </a:xfrm>
          <a:custGeom>
            <a:avLst/>
            <a:gdLst/>
            <a:ahLst/>
            <a:cxnLst/>
            <a:rect l="l" t="t" r="r" b="b"/>
            <a:pathLst>
              <a:path w="77470" h="101600">
                <a:moveTo>
                  <a:pt x="76898" y="0"/>
                </a:moveTo>
                <a:lnTo>
                  <a:pt x="0" y="0"/>
                </a:lnTo>
                <a:lnTo>
                  <a:pt x="39458" y="101180"/>
                </a:lnTo>
                <a:lnTo>
                  <a:pt x="768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217494" y="3591242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092"/>
                </a:lnTo>
              </a:path>
            </a:pathLst>
          </a:custGeom>
          <a:ln w="25285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87264" y="3613683"/>
            <a:ext cx="348615" cy="528955"/>
          </a:xfrm>
          <a:custGeom>
            <a:avLst/>
            <a:gdLst/>
            <a:ahLst/>
            <a:cxnLst/>
            <a:rect l="l" t="t" r="r" b="b"/>
            <a:pathLst>
              <a:path w="348614" h="528954">
                <a:moveTo>
                  <a:pt x="0" y="528408"/>
                </a:moveTo>
                <a:lnTo>
                  <a:pt x="0" y="460641"/>
                </a:lnTo>
                <a:lnTo>
                  <a:pt x="348602" y="460641"/>
                </a:lnTo>
                <a:lnTo>
                  <a:pt x="348602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54650" y="4006545"/>
            <a:ext cx="51435" cy="60960"/>
          </a:xfrm>
          <a:custGeom>
            <a:avLst/>
            <a:gdLst/>
            <a:ahLst/>
            <a:cxnLst/>
            <a:rect l="l" t="t" r="r" b="b"/>
            <a:pathLst>
              <a:path w="51435" h="60960">
                <a:moveTo>
                  <a:pt x="0" y="20739"/>
                </a:moveTo>
                <a:lnTo>
                  <a:pt x="0" y="60871"/>
                </a:lnTo>
                <a:lnTo>
                  <a:pt x="51180" y="60871"/>
                </a:lnTo>
                <a:lnTo>
                  <a:pt x="51180" y="24904"/>
                </a:lnTo>
                <a:lnTo>
                  <a:pt x="26276" y="0"/>
                </a:lnTo>
                <a:lnTo>
                  <a:pt x="0" y="2073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054650" y="3933228"/>
            <a:ext cx="51435" cy="60960"/>
          </a:xfrm>
          <a:custGeom>
            <a:avLst/>
            <a:gdLst/>
            <a:ahLst/>
            <a:cxnLst/>
            <a:rect l="l" t="t" r="r" b="b"/>
            <a:pathLst>
              <a:path w="51435" h="60960">
                <a:moveTo>
                  <a:pt x="0" y="20751"/>
                </a:moveTo>
                <a:lnTo>
                  <a:pt x="0" y="60871"/>
                </a:lnTo>
                <a:lnTo>
                  <a:pt x="51180" y="60871"/>
                </a:lnTo>
                <a:lnTo>
                  <a:pt x="51180" y="24904"/>
                </a:lnTo>
                <a:lnTo>
                  <a:pt x="26276" y="0"/>
                </a:lnTo>
                <a:lnTo>
                  <a:pt x="0" y="20751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054650" y="3863987"/>
            <a:ext cx="51435" cy="60960"/>
          </a:xfrm>
          <a:custGeom>
            <a:avLst/>
            <a:gdLst/>
            <a:ahLst/>
            <a:cxnLst/>
            <a:rect l="l" t="t" r="r" b="b"/>
            <a:pathLst>
              <a:path w="51435" h="60960">
                <a:moveTo>
                  <a:pt x="0" y="20751"/>
                </a:moveTo>
                <a:lnTo>
                  <a:pt x="0" y="60871"/>
                </a:lnTo>
                <a:lnTo>
                  <a:pt x="51180" y="60871"/>
                </a:lnTo>
                <a:lnTo>
                  <a:pt x="51180" y="24904"/>
                </a:lnTo>
                <a:lnTo>
                  <a:pt x="26276" y="0"/>
                </a:lnTo>
                <a:lnTo>
                  <a:pt x="0" y="20751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054650" y="3796779"/>
            <a:ext cx="51435" cy="60960"/>
          </a:xfrm>
          <a:custGeom>
            <a:avLst/>
            <a:gdLst/>
            <a:ahLst/>
            <a:cxnLst/>
            <a:rect l="l" t="t" r="r" b="b"/>
            <a:pathLst>
              <a:path w="51435" h="60960">
                <a:moveTo>
                  <a:pt x="0" y="20751"/>
                </a:moveTo>
                <a:lnTo>
                  <a:pt x="0" y="60858"/>
                </a:lnTo>
                <a:lnTo>
                  <a:pt x="51180" y="60858"/>
                </a:lnTo>
                <a:lnTo>
                  <a:pt x="51180" y="24891"/>
                </a:lnTo>
                <a:lnTo>
                  <a:pt x="26276" y="0"/>
                </a:lnTo>
                <a:lnTo>
                  <a:pt x="0" y="20751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729581" y="3615067"/>
            <a:ext cx="381000" cy="172085"/>
          </a:xfrm>
          <a:custGeom>
            <a:avLst/>
            <a:gdLst/>
            <a:ahLst/>
            <a:cxnLst/>
            <a:rect l="l" t="t" r="r" b="b"/>
            <a:pathLst>
              <a:path w="381000" h="172085">
                <a:moveTo>
                  <a:pt x="0" y="171538"/>
                </a:moveTo>
                <a:lnTo>
                  <a:pt x="380403" y="171538"/>
                </a:lnTo>
                <a:lnTo>
                  <a:pt x="380403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680062" y="3758933"/>
            <a:ext cx="195580" cy="382270"/>
          </a:xfrm>
          <a:custGeom>
            <a:avLst/>
            <a:gdLst/>
            <a:ahLst/>
            <a:cxnLst/>
            <a:rect l="l" t="t" r="r" b="b"/>
            <a:pathLst>
              <a:path w="195579" h="382270">
                <a:moveTo>
                  <a:pt x="0" y="381787"/>
                </a:moveTo>
                <a:lnTo>
                  <a:pt x="0" y="279425"/>
                </a:lnTo>
                <a:lnTo>
                  <a:pt x="67779" y="185356"/>
                </a:lnTo>
                <a:lnTo>
                  <a:pt x="99606" y="185356"/>
                </a:lnTo>
                <a:lnTo>
                  <a:pt x="110011" y="202357"/>
                </a:lnTo>
                <a:lnTo>
                  <a:pt x="118090" y="213693"/>
                </a:lnTo>
                <a:lnTo>
                  <a:pt x="125501" y="220320"/>
                </a:lnTo>
                <a:lnTo>
                  <a:pt x="133901" y="223196"/>
                </a:lnTo>
                <a:lnTo>
                  <a:pt x="144946" y="223279"/>
                </a:lnTo>
                <a:lnTo>
                  <a:pt x="160296" y="221526"/>
                </a:lnTo>
                <a:lnTo>
                  <a:pt x="179513" y="214093"/>
                </a:lnTo>
                <a:lnTo>
                  <a:pt x="189582" y="201821"/>
                </a:lnTo>
                <a:lnTo>
                  <a:pt x="193690" y="190026"/>
                </a:lnTo>
                <a:lnTo>
                  <a:pt x="195029" y="184018"/>
                </a:lnTo>
                <a:lnTo>
                  <a:pt x="195059" y="0"/>
                </a:lnTo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457355" y="3599853"/>
            <a:ext cx="340360" cy="281305"/>
          </a:xfrm>
          <a:custGeom>
            <a:avLst/>
            <a:gdLst/>
            <a:ahLst/>
            <a:cxnLst/>
            <a:rect l="l" t="t" r="r" b="b"/>
            <a:pathLst>
              <a:path w="340360" h="281304">
                <a:moveTo>
                  <a:pt x="0" y="280809"/>
                </a:moveTo>
                <a:lnTo>
                  <a:pt x="340283" y="280809"/>
                </a:lnTo>
                <a:lnTo>
                  <a:pt x="340283" y="188125"/>
                </a:lnTo>
                <a:lnTo>
                  <a:pt x="257289" y="135559"/>
                </a:lnTo>
                <a:lnTo>
                  <a:pt x="257289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213665" y="3887990"/>
            <a:ext cx="259079" cy="250190"/>
          </a:xfrm>
          <a:custGeom>
            <a:avLst/>
            <a:gdLst/>
            <a:ahLst/>
            <a:cxnLst/>
            <a:rect l="l" t="t" r="r" b="b"/>
            <a:pathLst>
              <a:path w="259079" h="250189">
                <a:moveTo>
                  <a:pt x="0" y="249631"/>
                </a:moveTo>
                <a:lnTo>
                  <a:pt x="0" y="56718"/>
                </a:lnTo>
                <a:lnTo>
                  <a:pt x="54305" y="3238"/>
                </a:lnTo>
                <a:lnTo>
                  <a:pt x="81064" y="52679"/>
                </a:lnTo>
                <a:lnTo>
                  <a:pt x="128879" y="0"/>
                </a:lnTo>
                <a:lnTo>
                  <a:pt x="154812" y="55105"/>
                </a:lnTo>
                <a:lnTo>
                  <a:pt x="211543" y="0"/>
                </a:lnTo>
                <a:lnTo>
                  <a:pt x="243967" y="55918"/>
                </a:lnTo>
                <a:lnTo>
                  <a:pt x="258559" y="55918"/>
                </a:lnTo>
                <a:lnTo>
                  <a:pt x="258559" y="137782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082385" y="3603193"/>
            <a:ext cx="392430" cy="289560"/>
          </a:xfrm>
          <a:custGeom>
            <a:avLst/>
            <a:gdLst/>
            <a:ahLst/>
            <a:cxnLst/>
            <a:rect l="l" t="t" r="r" b="b"/>
            <a:pathLst>
              <a:path w="392429" h="289560">
                <a:moveTo>
                  <a:pt x="392429" y="0"/>
                </a:moveTo>
                <a:lnTo>
                  <a:pt x="392429" y="289560"/>
                </a:lnTo>
                <a:lnTo>
                  <a:pt x="378460" y="289560"/>
                </a:lnTo>
                <a:lnTo>
                  <a:pt x="353060" y="238760"/>
                </a:lnTo>
                <a:lnTo>
                  <a:pt x="303529" y="283210"/>
                </a:lnTo>
                <a:lnTo>
                  <a:pt x="275589" y="232410"/>
                </a:lnTo>
                <a:lnTo>
                  <a:pt x="233679" y="280657"/>
                </a:lnTo>
                <a:lnTo>
                  <a:pt x="204470" y="231127"/>
                </a:lnTo>
                <a:lnTo>
                  <a:pt x="158750" y="275577"/>
                </a:lnTo>
                <a:lnTo>
                  <a:pt x="0" y="275577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3732453" y="3479386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(A)</a:t>
            </a:r>
            <a:endParaRPr sz="8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611293" y="3479386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337733" y="3479386"/>
            <a:ext cx="1670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(C)</a:t>
            </a:r>
            <a:endParaRPr sz="8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952413" y="3479386"/>
            <a:ext cx="1670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(D)</a:t>
            </a:r>
            <a:endParaRPr sz="8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732631" y="4298876"/>
            <a:ext cx="2910840" cy="379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-4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4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Part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sections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homogenizi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spc="-5" dirty="0">
                <a:latin typeface="Arial"/>
                <a:cs typeface="Arial"/>
              </a:rPr>
              <a:t>g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valves: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Gaulin,</a:t>
            </a:r>
            <a:endParaRPr sz="800">
              <a:latin typeface="Arial"/>
              <a:cs typeface="Arial"/>
            </a:endParaRPr>
          </a:p>
          <a:p>
            <a:pPr marL="12700" marR="5080" indent="-635">
              <a:lnSpc>
                <a:spcPts val="1000"/>
              </a:lnSpc>
              <a:spcBef>
                <a:spcPts val="30"/>
              </a:spcBef>
            </a:pPr>
            <a:r>
              <a:rPr sz="800" spc="-5" dirty="0">
                <a:latin typeface="Arial"/>
                <a:cs typeface="Arial"/>
              </a:rPr>
              <a:t>(B) 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Gaulin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Micro-Ga</a:t>
            </a:r>
            <a:r>
              <a:rPr sz="800" spc="-20" dirty="0">
                <a:latin typeface="Arial"/>
                <a:cs typeface="Arial"/>
              </a:rPr>
              <a:t>p</a:t>
            </a:r>
            <a:r>
              <a:rPr sz="800" dirty="0">
                <a:latin typeface="Arial"/>
                <a:cs typeface="Arial"/>
              </a:rPr>
              <a:t>, 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(C)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Tetra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Alex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(D)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Rannie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Liquid Whirlin</a:t>
            </a:r>
            <a:r>
              <a:rPr sz="800" spc="-15" dirty="0">
                <a:latin typeface="Arial"/>
                <a:cs typeface="Arial"/>
              </a:rPr>
              <a:t>g</a:t>
            </a:r>
            <a:r>
              <a:rPr sz="800" dirty="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695782" y="313916"/>
            <a:ext cx="2143125" cy="46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1348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HOMOGENIZATION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1005205" algn="l"/>
                <a:tab pos="1988820" algn="l"/>
              </a:tabLst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(A)	(B)	(C)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439" y="686681"/>
            <a:ext cx="2911475" cy="288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lower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p,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about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10%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prim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3.5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MPa,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overco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blem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disr</a:t>
            </a:r>
            <a:r>
              <a:rPr sz="1000" spc="55" dirty="0">
                <a:latin typeface="PMingLiU"/>
                <a:cs typeface="PMingLiU"/>
              </a:rPr>
              <a:t>upting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agglo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erates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stable,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ersion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achieved.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well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0" dirty="0">
                <a:latin typeface="PMingLiU"/>
                <a:cs typeface="PMingLiU"/>
              </a:rPr>
              <a:t> reduc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70" dirty="0">
                <a:latin typeface="PMingLiU"/>
                <a:cs typeface="PMingLiU"/>
              </a:rPr>
              <a:t>mean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size,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part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cle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size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too.</a:t>
            </a:r>
            <a:endParaRPr sz="1000">
              <a:latin typeface="PMingLiU"/>
              <a:cs typeface="PMingLiU"/>
            </a:endParaRPr>
          </a:p>
          <a:p>
            <a:pPr marL="12700" marR="5080" indent="127635" algn="just">
              <a:lnSpc>
                <a:spcPct val="99700"/>
              </a:lnSpc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quest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enditure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ogenising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devel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ments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Rann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Liqu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irlin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Figur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spc="-6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4</a:t>
            </a:r>
            <a:r>
              <a:rPr sz="1000" spc="30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0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35" dirty="0">
                <a:latin typeface="PMingLiU"/>
                <a:cs typeface="PMingLiU"/>
              </a:rPr>
              <a:t>uses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series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ric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create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tistage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single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 while</a:t>
            </a:r>
            <a:r>
              <a:rPr sz="1000" dirty="0">
                <a:latin typeface="PMingLiU"/>
                <a:cs typeface="PMingLiU"/>
              </a:rPr>
              <a:t>  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Gaulin</a:t>
            </a:r>
            <a:r>
              <a:rPr sz="1000" dirty="0">
                <a:latin typeface="PMingLiU"/>
                <a:cs typeface="PMingLiU"/>
              </a:rPr>
              <a:t>  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Micro-</a:t>
            </a:r>
            <a:r>
              <a:rPr sz="1000" spc="100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ap</a:t>
            </a:r>
            <a:r>
              <a:rPr sz="1000" dirty="0">
                <a:latin typeface="PMingLiU"/>
                <a:cs typeface="PMingLiU"/>
              </a:rPr>
              <a:t>  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assemb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Figur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-8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4</a:t>
            </a:r>
            <a:r>
              <a:rPr sz="1000" spc="4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B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split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series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rings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knif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-edge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across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achieve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40%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reduc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size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product.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Tetra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Alex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uses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configura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4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Figur</a:t>
            </a:r>
            <a:r>
              <a:rPr sz="1000" spc="25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e</a:t>
            </a:r>
            <a:r>
              <a:rPr sz="100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-3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4</a:t>
            </a:r>
            <a:r>
              <a:rPr sz="1000" spc="90" dirty="0">
                <a:solidFill>
                  <a:srgbClr val="0000FF"/>
                </a:solidFill>
                <a:latin typeface="PMingLiU"/>
                <a:cs typeface="PMingLiU"/>
                <a:hlinkClick r:id="rId2" action="ppaction://hlinksldjump"/>
              </a:rPr>
              <a:t>C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lar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30%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reduc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20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a.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059" y="3789809"/>
            <a:ext cx="2911475" cy="5097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Applications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and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Significance</a:t>
            </a:r>
            <a:endParaRPr sz="1100">
              <a:latin typeface="Arial"/>
              <a:cs typeface="Arial"/>
            </a:endParaRPr>
          </a:p>
          <a:p>
            <a:pPr marL="12700" marR="5715" algn="just">
              <a:lnSpc>
                <a:spcPct val="100000"/>
              </a:lnSpc>
              <a:spcBef>
                <a:spcPts val="565"/>
              </a:spcBef>
            </a:pPr>
            <a:r>
              <a:rPr sz="1000" spc="55" dirty="0">
                <a:latin typeface="PMingLiU"/>
                <a:cs typeface="PMingLiU"/>
              </a:rPr>
              <a:t>High-pr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method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commerc</a:t>
            </a:r>
            <a:r>
              <a:rPr sz="1000" spc="35" dirty="0">
                <a:latin typeface="PMingLiU"/>
                <a:cs typeface="PMingLiU"/>
              </a:rPr>
              <a:t>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genizati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milks.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steuri</a:t>
            </a:r>
            <a:r>
              <a:rPr sz="1000" spc="60" dirty="0">
                <a:latin typeface="PMingLiU"/>
                <a:cs typeface="PMingLiU"/>
              </a:rPr>
              <a:t>z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homog</a:t>
            </a:r>
            <a:r>
              <a:rPr sz="1000" spc="50" dirty="0">
                <a:latin typeface="PMingLiU"/>
                <a:cs typeface="PMingLiU"/>
              </a:rPr>
              <a:t>enization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step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50" dirty="0">
                <a:latin typeface="PMingLiU"/>
                <a:cs typeface="PMingLiU"/>
              </a:rPr>
              <a:t> be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rega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ded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option,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increasi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gly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45" dirty="0">
                <a:latin typeface="PMingLiU"/>
                <a:cs typeface="PMingLiU"/>
              </a:rPr>
              <a:t>sirable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longer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shelf-lives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5" dirty="0">
                <a:latin typeface="PMingLiU"/>
                <a:cs typeface="PMingLiU"/>
              </a:rPr>
              <a:t> achieved.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700"/>
              </a:lnSpc>
            </a:pP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semiskim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50" dirty="0">
                <a:latin typeface="PMingLiU"/>
                <a:cs typeface="PMingLiU"/>
              </a:rPr>
              <a:t>ining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1.5-</a:t>
            </a:r>
            <a:r>
              <a:rPr sz="1000" spc="120" dirty="0">
                <a:latin typeface="PMingLiU"/>
                <a:cs typeface="PMingLiU"/>
              </a:rPr>
              <a:t>1</a:t>
            </a:r>
            <a:r>
              <a:rPr sz="1000" spc="110" dirty="0">
                <a:latin typeface="PMingLiU"/>
                <a:cs typeface="PMingLiU"/>
              </a:rPr>
              <a:t>.8%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advanta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follows: </a:t>
            </a:r>
            <a:r>
              <a:rPr sz="1000" spc="35" dirty="0">
                <a:latin typeface="PMingLiU"/>
                <a:cs typeface="PMingLiU"/>
              </a:rPr>
              <a:t>(1)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slight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perc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ived </a:t>
            </a:r>
            <a:r>
              <a:rPr sz="1000" spc="55" dirty="0">
                <a:latin typeface="PMingLiU"/>
                <a:cs typeface="PMingLiU"/>
              </a:rPr>
              <a:t>cream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5" dirty="0">
                <a:latin typeface="PMingLiU"/>
                <a:cs typeface="PMingLiU"/>
              </a:rPr>
              <a:t>ness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compa</a:t>
            </a:r>
            <a:r>
              <a:rPr sz="1000" spc="50" dirty="0">
                <a:latin typeface="PMingLiU"/>
                <a:cs typeface="PMingLiU"/>
              </a:rPr>
              <a:t>red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unho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ogeni</a:t>
            </a:r>
            <a:r>
              <a:rPr sz="1000" spc="45" dirty="0">
                <a:latin typeface="PMingLiU"/>
                <a:cs typeface="PMingLiU"/>
              </a:rPr>
              <a:t>z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d-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uct,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(2)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absence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crea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ing,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30" dirty="0">
                <a:latin typeface="PMingLiU"/>
                <a:cs typeface="PMingLiU"/>
              </a:rPr>
              <a:t>likely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view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detrime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chosen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content,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(3)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lization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emulsi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might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han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ling,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separ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standa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diza-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5" dirty="0">
                <a:latin typeface="PMingLiU"/>
                <a:cs typeface="PMingLiU"/>
              </a:rPr>
              <a:t>ses.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whole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dvantag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iza-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cut,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sin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alrea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suf-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ficient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crea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iness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natural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conten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, typica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out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45" dirty="0">
                <a:latin typeface="PMingLiU"/>
                <a:cs typeface="PMingLiU"/>
              </a:rPr>
              <a:t>4%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exce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45" dirty="0">
                <a:latin typeface="PMingLiU"/>
                <a:cs typeface="PMingLiU"/>
              </a:rPr>
              <a:t>5%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Chann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Island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product,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'Breakfas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Mi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k',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zed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rich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preciat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witho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content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 so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apparen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700"/>
              </a:lnSpc>
            </a:pPr>
            <a:r>
              <a:rPr sz="1000" spc="65" dirty="0">
                <a:latin typeface="PMingLiU"/>
                <a:cs typeface="PMingLiU"/>
              </a:rPr>
              <a:t>With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tinuing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ration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o-</a:t>
            </a:r>
            <a:r>
              <a:rPr sz="1000" spc="30" dirty="0">
                <a:latin typeface="PMingLiU"/>
                <a:cs typeface="PMingLiU"/>
              </a:rPr>
              <a:t> cessing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fewer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much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units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grea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poten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MFGM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20" dirty="0">
                <a:latin typeface="PMingLiU"/>
                <a:cs typeface="PMingLiU"/>
              </a:rPr>
              <a:t>cessive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shear.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festation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lem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whole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evident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bottled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milks,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glass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While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probl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corr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symp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oms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could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allev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genizati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1896" y="687626"/>
            <a:ext cx="2911475" cy="546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indent="127000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imes,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fluctua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noticed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gauge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reading.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sel</a:t>
            </a:r>
            <a:r>
              <a:rPr sz="1000" spc="5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fault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gauge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arily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leak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ge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across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homogen-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iz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leakage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sea</a:t>
            </a:r>
            <a:r>
              <a:rPr sz="1000" spc="40" dirty="0">
                <a:latin typeface="PMingLiU"/>
                <a:cs typeface="PMingLiU"/>
              </a:rPr>
              <a:t>ting,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rticular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worn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poppet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bui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d-up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rticles,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e.g.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incompl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tely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rsed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lizer,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face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alve.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700"/>
              </a:lnSpc>
            </a:pPr>
            <a:r>
              <a:rPr sz="1000" spc="85" dirty="0">
                <a:latin typeface="PMingLiU"/>
                <a:cs typeface="PMingLiU"/>
              </a:rPr>
              <a:t>Raw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lipopr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tein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lipase,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att</a:t>
            </a:r>
            <a:r>
              <a:rPr sz="1000" spc="9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ck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maged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liberating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off-flav</a:t>
            </a:r>
            <a:r>
              <a:rPr sz="1000" spc="50" dirty="0">
                <a:latin typeface="PMingLiU"/>
                <a:cs typeface="PMingLiU"/>
              </a:rPr>
              <a:t>ours.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enizatio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fying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increasi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sus-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cepti</a:t>
            </a:r>
            <a:r>
              <a:rPr sz="1000" spc="7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ility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zed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lipoly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Fortu-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tely,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lipopr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tein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ase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lab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</a:t>
            </a:r>
            <a:r>
              <a:rPr sz="1000" spc="35" dirty="0">
                <a:latin typeface="PMingLiU"/>
                <a:cs typeface="PMingLiU"/>
              </a:rPr>
              <a:t>ects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ized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globule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ided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tre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tment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immed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ately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homog</a:t>
            </a:r>
            <a:r>
              <a:rPr sz="1000" spc="50" dirty="0">
                <a:latin typeface="PMingLiU"/>
                <a:cs typeface="PMingLiU"/>
              </a:rPr>
              <a:t>enizatio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700"/>
              </a:lnSpc>
            </a:pPr>
            <a:r>
              <a:rPr sz="1000" spc="55" dirty="0">
                <a:latin typeface="PMingLiU"/>
                <a:cs typeface="PMingLiU"/>
              </a:rPr>
              <a:t>Upstre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genization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immed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ately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tre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tment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microb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hazards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asso-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ciated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0" dirty="0">
                <a:latin typeface="PMingLiU"/>
                <a:cs typeface="PMingLiU"/>
              </a:rPr>
              <a:t>lems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zers.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Occa-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siona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ly,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downstre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desired,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eit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minimiz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thermal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stability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problems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associa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genized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globu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latter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lem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T-treat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esse</a:t>
            </a:r>
            <a:r>
              <a:rPr sz="1000" spc="45" dirty="0">
                <a:latin typeface="PMingLiU"/>
                <a:cs typeface="PMingLiU"/>
              </a:rPr>
              <a:t>ntial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mach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built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aseptic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35" dirty="0">
                <a:latin typeface="Book Antiqua"/>
                <a:cs typeface="Book Antiqua"/>
              </a:rPr>
              <a:t>see</a:t>
            </a:r>
            <a:r>
              <a:rPr sz="1000" i="1" spc="50" dirty="0">
                <a:latin typeface="Book Antiqua"/>
                <a:cs typeface="Book Antiqua"/>
              </a:rPr>
              <a:t> </a:t>
            </a: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lity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Milk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Wher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homogen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ocess,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whether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single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two-stage,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norma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suffic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ersion,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yet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finer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narrower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distri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65" dirty="0">
                <a:latin typeface="PMingLiU"/>
                <a:cs typeface="PMingLiU"/>
              </a:rPr>
              <a:t>ution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ved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running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high-pres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hom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genizers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series.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proach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liqueurs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ain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room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perature.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3058" y="6376624"/>
            <a:ext cx="2910840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1899"/>
              </a:lnSpc>
            </a:pPr>
            <a:r>
              <a:rPr sz="900" i="1" spc="-5" dirty="0">
                <a:latin typeface="Arial"/>
                <a:cs typeface="Arial"/>
              </a:rPr>
              <a:t>See</a:t>
            </a:r>
            <a:r>
              <a:rPr sz="900" i="1" spc="110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 </a:t>
            </a:r>
            <a:r>
              <a:rPr sz="900" i="1" spc="-30" dirty="0">
                <a:latin typeface="Arial"/>
                <a:cs typeface="Arial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Heat</a:t>
            </a:r>
            <a:r>
              <a:rPr sz="900" spc="114" dirty="0">
                <a:latin typeface="Microsoft Sans Serif"/>
                <a:cs typeface="Microsoft Sans Serif"/>
              </a:rPr>
              <a:t> </a:t>
            </a:r>
            <a:r>
              <a:rPr sz="900" spc="35" dirty="0">
                <a:latin typeface="Microsoft Sans Serif"/>
                <a:cs typeface="Microsoft Sans Serif"/>
              </a:rPr>
              <a:t>Stability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14" dirty="0">
                <a:latin typeface="Microsoft Sans Serif"/>
                <a:cs typeface="Microsoft Sans Serif"/>
              </a:rPr>
              <a:t> </a:t>
            </a:r>
            <a:r>
              <a:rPr sz="900" spc="45" dirty="0">
                <a:latin typeface="Microsoft Sans Serif"/>
                <a:cs typeface="Microsoft Sans Serif"/>
              </a:rPr>
              <a:t>of</a:t>
            </a:r>
            <a:r>
              <a:rPr sz="900" spc="114" dirty="0">
                <a:latin typeface="Microsoft Sans Serif"/>
                <a:cs typeface="Microsoft Sans Serif"/>
              </a:rPr>
              <a:t> </a:t>
            </a:r>
            <a:r>
              <a:rPr sz="900" spc="30" dirty="0">
                <a:latin typeface="Microsoft Sans Serif"/>
                <a:cs typeface="Microsoft Sans Serif"/>
              </a:rPr>
              <a:t>Milk</a:t>
            </a:r>
            <a:r>
              <a:rPr sz="900" dirty="0">
                <a:latin typeface="Arial"/>
                <a:cs typeface="Arial"/>
              </a:rPr>
              <a:t>.</a:t>
            </a:r>
            <a:r>
              <a:rPr sz="900" spc="110" dirty="0">
                <a:latin typeface="Arial"/>
                <a:cs typeface="Arial"/>
              </a:rPr>
              <a:t> </a:t>
            </a:r>
            <a:r>
              <a:rPr sz="900" spc="45" dirty="0">
                <a:latin typeface="Microsoft Sans Serif"/>
                <a:cs typeface="Microsoft Sans Serif"/>
              </a:rPr>
              <a:t>Lipids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11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Fat</a:t>
            </a:r>
            <a:r>
              <a:rPr sz="900" spc="11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Globules in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Milk;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Fat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Globule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Membrane.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3058" y="6975084"/>
            <a:ext cx="2910840" cy="190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Reading</a:t>
            </a:r>
            <a:endParaRPr sz="1100">
              <a:latin typeface="Arial"/>
              <a:cs typeface="Arial"/>
            </a:endParaRPr>
          </a:p>
          <a:p>
            <a:pPr marL="149225" marR="5715" indent="-137160" algn="just">
              <a:lnSpc>
                <a:spcPct val="101600"/>
              </a:lnSpc>
              <a:spcBef>
                <a:spcPts val="550"/>
              </a:spcBef>
            </a:pPr>
            <a:r>
              <a:rPr sz="900" spc="55" dirty="0">
                <a:latin typeface="PMingLiU"/>
                <a:cs typeface="PMingLiU"/>
              </a:rPr>
              <a:t>Fox 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PF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McSweeney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PLM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(1998)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Dairy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Chemistry</a:t>
            </a:r>
            <a:r>
              <a:rPr sz="900" i="1" spc="1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3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Biochemistr</a:t>
            </a:r>
            <a:r>
              <a:rPr sz="900" i="1" spc="30" dirty="0">
                <a:latin typeface="Book Antiqua"/>
                <a:cs typeface="Book Antiqua"/>
              </a:rPr>
              <a:t>y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London: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Blackie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Academic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0" dirty="0">
                <a:latin typeface="PMingLiU"/>
                <a:cs typeface="PMingLiU"/>
              </a:rPr>
              <a:t> Professional.</a:t>
            </a:r>
            <a:endParaRPr sz="900">
              <a:latin typeface="PMingLiU"/>
              <a:cs typeface="PMingLiU"/>
            </a:endParaRPr>
          </a:p>
          <a:p>
            <a:pPr marL="149225" marR="5715" indent="-137160" algn="just">
              <a:lnSpc>
                <a:spcPct val="101299"/>
              </a:lnSpc>
            </a:pPr>
            <a:r>
              <a:rPr sz="900" spc="55" dirty="0">
                <a:latin typeface="PMingLiU"/>
                <a:cs typeface="PMingLiU"/>
              </a:rPr>
              <a:t>McClements  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DJ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(1999)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10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Emulsions: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110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Principles,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Practice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Technique</a:t>
            </a:r>
            <a:r>
              <a:rPr sz="900" i="1" spc="30" dirty="0">
                <a:latin typeface="Book Antiqua"/>
                <a:cs typeface="Book Antiqua"/>
              </a:rPr>
              <a:t>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Boca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Raton: </a:t>
            </a:r>
            <a:r>
              <a:rPr sz="900" spc="75" dirty="0">
                <a:latin typeface="PMingLiU"/>
                <a:cs typeface="PMingLiU"/>
              </a:rPr>
              <a:t>CRC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Press.</a:t>
            </a:r>
            <a:endParaRPr sz="900">
              <a:latin typeface="PMingLiU"/>
              <a:cs typeface="PMingLiU"/>
            </a:endParaRPr>
          </a:p>
          <a:p>
            <a:pPr marL="149225" marR="5715" indent="-137160" algn="just">
              <a:lnSpc>
                <a:spcPct val="101299"/>
              </a:lnSpc>
              <a:spcBef>
                <a:spcPts val="5"/>
              </a:spcBef>
            </a:pPr>
            <a:r>
              <a:rPr sz="900" spc="45" dirty="0">
                <a:latin typeface="PMingLiU"/>
                <a:cs typeface="PMingLiU"/>
              </a:rPr>
              <a:t>Phipps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LW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(1985)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The</a:t>
            </a:r>
            <a:r>
              <a:rPr sz="900" i="1" spc="20" dirty="0">
                <a:latin typeface="Book Antiqua"/>
                <a:cs typeface="Book Antiqua"/>
              </a:rPr>
              <a:t> High </a:t>
            </a:r>
            <a:r>
              <a:rPr sz="900" i="1" spc="5" dirty="0">
                <a:latin typeface="Book Antiqua"/>
                <a:cs typeface="Book Antiqua"/>
              </a:rPr>
              <a:t>Pressure</a:t>
            </a:r>
            <a:r>
              <a:rPr sz="900" i="1" spc="2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Dairy</a:t>
            </a:r>
            <a:r>
              <a:rPr sz="900" i="1" spc="2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Homogenizer</a:t>
            </a:r>
            <a:r>
              <a:rPr sz="900" spc="40" dirty="0">
                <a:latin typeface="PMingLiU"/>
                <a:cs typeface="PMingLiU"/>
              </a:rPr>
              <a:t>. </a:t>
            </a:r>
            <a:r>
              <a:rPr sz="900" spc="45" dirty="0">
                <a:latin typeface="PMingLiU"/>
                <a:cs typeface="PMingLiU"/>
              </a:rPr>
              <a:t>Reading:</a:t>
            </a:r>
            <a:r>
              <a:rPr sz="900" spc="65" dirty="0">
                <a:latin typeface="PMingLiU"/>
                <a:cs typeface="PMingLiU"/>
              </a:rPr>
              <a:t> National </a:t>
            </a:r>
            <a:r>
              <a:rPr sz="900" spc="45" dirty="0">
                <a:latin typeface="PMingLiU"/>
                <a:cs typeface="PMingLiU"/>
              </a:rPr>
              <a:t>Institute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for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Research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Dairying.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ct val="100000"/>
              </a:lnSpc>
              <a:spcBef>
                <a:spcPts val="10"/>
              </a:spcBef>
            </a:pPr>
            <a:r>
              <a:rPr sz="900" spc="55" dirty="0">
                <a:latin typeface="PMingLiU"/>
                <a:cs typeface="PMingLiU"/>
              </a:rPr>
              <a:t>Walstra 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50" dirty="0">
                <a:latin typeface="PMingLiU"/>
                <a:cs typeface="PMingLiU"/>
              </a:rPr>
              <a:t>(1985)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Formation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40" dirty="0">
                <a:latin typeface="PMingLiU"/>
                <a:cs typeface="PMingLiU"/>
              </a:rPr>
              <a:t>emulsions.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30" dirty="0">
                <a:latin typeface="PMingLiU"/>
                <a:cs typeface="PMingLiU"/>
              </a:rPr>
              <a:t>Becher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endParaRPr sz="900">
              <a:latin typeface="PMingLiU"/>
              <a:cs typeface="PMingLiU"/>
            </a:endParaRPr>
          </a:p>
          <a:p>
            <a:pPr marL="149225" marR="5080">
              <a:lnSpc>
                <a:spcPct val="101299"/>
              </a:lnSpc>
              <a:spcBef>
                <a:spcPts val="5"/>
              </a:spcBef>
            </a:pPr>
            <a:r>
              <a:rPr sz="900" spc="30" dirty="0">
                <a:latin typeface="PMingLiU"/>
                <a:cs typeface="PMingLiU"/>
              </a:rPr>
              <a:t>(ed.)  </a:t>
            </a:r>
            <a:r>
              <a:rPr sz="900" i="1" spc="30" dirty="0">
                <a:latin typeface="Book Antiqua"/>
                <a:cs typeface="Book Antiqua"/>
              </a:rPr>
              <a:t>Encyclopaedia </a:t>
            </a:r>
            <a:r>
              <a:rPr sz="900" i="1" spc="2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 Emulsion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Technology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35" dirty="0">
                <a:latin typeface="PMingLiU"/>
                <a:cs typeface="PMingLiU"/>
              </a:rPr>
              <a:t>vol.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55" dirty="0">
                <a:latin typeface="PMingLiU"/>
                <a:cs typeface="PMingLiU"/>
              </a:rPr>
              <a:t>1,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pp.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57-127.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Marcel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  <a:p>
            <a:pPr marL="149225" marR="5080" indent="-137160" algn="just">
              <a:lnSpc>
                <a:spcPts val="1100"/>
              </a:lnSpc>
              <a:spcBef>
                <a:spcPts val="30"/>
              </a:spcBef>
            </a:pPr>
            <a:r>
              <a:rPr sz="900" spc="55" dirty="0">
                <a:latin typeface="PMingLiU"/>
                <a:cs typeface="PMingLiU"/>
              </a:rPr>
              <a:t>Walstra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Jenness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(1984)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Dairy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Chemistry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10" dirty="0">
                <a:latin typeface="Book Antiqua"/>
                <a:cs typeface="Book Antiqua"/>
              </a:rPr>
              <a:t> Physics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Chichester: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Wiley-Interscience.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89462" y="313916"/>
            <a:ext cx="20142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HOMOGENIZATION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1349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2827</Words>
  <Application>Microsoft Office PowerPoint</Application>
  <PresentationFormat>Custom</PresentationFormat>
  <Paragraphs>78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PII: B0122272358002029</dc:title>
  <dc:subject>Elsevier Science</dc:subject>
  <dc:creator>Dr Shimelis</dc:creator>
  <cp:lastModifiedBy>shimelis</cp:lastModifiedBy>
  <cp:revision>1</cp:revision>
  <dcterms:created xsi:type="dcterms:W3CDTF">2017-05-14T16:39:27Z</dcterms:created>
  <dcterms:modified xsi:type="dcterms:W3CDTF">2017-05-14T13:39:40Z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