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07BD"/>
    <a:srgbClr val="0070C4"/>
    <a:srgbClr val="FF0000"/>
    <a:srgbClr val="006600"/>
    <a:srgbClr val="FFFF99"/>
    <a:srgbClr val="CCECFF"/>
    <a:srgbClr val="FFCC66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162" autoAdjust="0"/>
    <p:restoredTop sz="89203" autoAdjust="0"/>
  </p:normalViewPr>
  <p:slideViewPr>
    <p:cSldViewPr>
      <p:cViewPr varScale="1">
        <p:scale>
          <a:sx n="37" d="100"/>
          <a:sy n="37" d="100"/>
        </p:scale>
        <p:origin x="-12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978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A7CA02-580C-438A-8000-5CC8786DA6AD}" type="datetimeFigureOut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72525"/>
            <a:ext cx="2971800" cy="4619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A9C9975-C195-4E3E-AB1A-91DA2FB714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AAAE1B2-8481-4B72-BB4A-4BA3F9D3048E}" type="datetimeFigureOut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0775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850"/>
            <a:ext cx="5486400" cy="415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525"/>
            <a:ext cx="2971800" cy="4619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70836AC-A30C-4744-B06D-93BD854349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912749-CA92-4200-87FE-1297A485A483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C9204-5BD1-4297-A210-A820A086AEA8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B9148-C6B3-4BBE-8EE9-72AEAA6547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2F71D-1C54-480C-9AF9-0BF0A0BA90A7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552C5-6748-4932-8524-EB44326001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D1868-3C6E-44EB-AD39-39712577D6DB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8DCF4-F11F-46A4-BCA9-B65A2B4B67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41079-F23B-4B7C-BDA0-8D553A29805A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017D8-790C-467C-81D6-9630311DD1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</a:defRPr>
            </a:lvl1pPr>
            <a:lvl2pPr>
              <a:defRPr baseline="0">
                <a:latin typeface="Times New Roman" panose="02020603050405020304" pitchFamily="18" charset="0"/>
              </a:defRPr>
            </a:lvl2pPr>
            <a:lvl3pPr marL="1422400" indent="-342900">
              <a:buClr>
                <a:srgbClr val="006600"/>
              </a:buClr>
              <a:buFont typeface="Arial" pitchFamily="34" charset="0"/>
              <a:buChar char="•"/>
              <a:defRPr baseline="0">
                <a:solidFill>
                  <a:srgbClr val="006600"/>
                </a:solidFill>
                <a:latin typeface="Times New Roman" panose="02020603050405020304" pitchFamily="18" charset="0"/>
              </a:defRPr>
            </a:lvl3pPr>
            <a:lvl4pPr>
              <a:defRPr baseline="0">
                <a:latin typeface="Times New Roman" panose="02020603050405020304" pitchFamily="18" charset="0"/>
              </a:defRPr>
            </a:lvl4pPr>
            <a:lvl5pPr>
              <a:defRPr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7FBF0-9D48-46D5-98CC-F90CCF9B0868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131D2-2251-4443-B64B-B8ED021C7A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3FA14-C7F3-476F-9D56-341365FC995D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5E6CA-6946-45A2-9944-DED62BC9CB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 marL="1422400" indent="-342900">
              <a:buFont typeface="Arial" panose="020B0604020202020204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43AB1-B9DE-4787-825C-7465CC3276F7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62706-6225-4149-9E37-46D16578F2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54789-6129-4CFF-A629-B0D08B8D96B5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EDB72-7237-4CB6-807E-8BB305BDDD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B949A-9189-46B5-8CE2-EAB2F6C9DBCE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3438F-3DB3-41BF-B27F-C903750229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936B9-A60A-451B-A06D-D26D25EBFDA1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CDAEF-75EC-47E1-B360-0B55DFE32F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1A3E2-573B-42D5-9813-6B4827F6C201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0FC7A-AEF3-45B9-96FA-3B6F58C8CD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58CB3-3E43-4096-A0DB-A7A3859E41F1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463AB-1282-43B8-B60B-20AED1BE64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9F823E-D381-40CB-9A67-CF7ED9947505}" type="datetime1">
              <a:rPr lang="en-US"/>
              <a:pPr>
                <a:defRPr/>
              </a:pPr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4F8FF90A-ACE1-44B8-B05C-A2711FC873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 kern="1200">
          <a:solidFill>
            <a:schemeClr val="hlink"/>
          </a:solidFill>
          <a:latin typeface="+mn-lt"/>
          <a:ea typeface="+mn-ea"/>
          <a:cs typeface="+mn-cs"/>
        </a:defRPr>
      </a:lvl1pPr>
      <a:lvl2pPr marL="965200" indent="-5080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506538" indent="-427038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o"/>
        <a:defRPr sz="2400" kern="1200">
          <a:solidFill>
            <a:srgbClr val="FF0000"/>
          </a:solidFill>
          <a:latin typeface="+mn-lt"/>
          <a:ea typeface="+mn-ea"/>
          <a:cs typeface="+mn-cs"/>
        </a:defRPr>
      </a:lvl3pPr>
      <a:lvl4pPr marL="1812925" indent="-1920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20913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403860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altLang="en-US" sz="4000" b="1" dirty="0" smtClean="0">
                <a:solidFill>
                  <a:srgbClr val="FF0000"/>
                </a:solidFill>
                <a:ea typeface="Tahoma" pitchFamily="34" charset="0"/>
                <a:cs typeface="Times New Roman" pitchFamily="18" charset="0"/>
              </a:rPr>
              <a:t>Quantitative Methods for Energy Studies </a:t>
            </a:r>
          </a:p>
          <a:p>
            <a:pPr algn="ctr">
              <a:buFont typeface="Arial" charset="0"/>
              <a:buNone/>
            </a:pPr>
            <a:endParaRPr lang="en-US" altLang="en-US" sz="4000" b="1" dirty="0" smtClean="0">
              <a:solidFill>
                <a:srgbClr val="FF0000"/>
              </a:solidFill>
              <a:ea typeface="Tahoma" pitchFamily="34" charset="0"/>
              <a:cs typeface="Times New Roman" pitchFamily="18" charset="0"/>
            </a:endParaRPr>
          </a:p>
          <a:p>
            <a:pPr algn="ctr">
              <a:buFont typeface="Arial" charset="0"/>
              <a:buNone/>
            </a:pPr>
            <a:endParaRPr lang="en-US" altLang="en-US" sz="4000" b="1" dirty="0" smtClean="0">
              <a:solidFill>
                <a:srgbClr val="FF0000"/>
              </a:solidFill>
              <a:ea typeface="Tahoma" pitchFamily="34" charset="0"/>
              <a:cs typeface="Times New Roman" pitchFamily="18" charset="0"/>
            </a:endParaRPr>
          </a:p>
          <a:p>
            <a:pPr algn="ctr">
              <a:buFont typeface="Arial" charset="0"/>
              <a:buNone/>
            </a:pPr>
            <a:r>
              <a:rPr lang="en-US" altLang="en-US" sz="4000" dirty="0" smtClean="0">
                <a:solidFill>
                  <a:srgbClr val="FF0000"/>
                </a:solidFill>
                <a:ea typeface="Tahoma" pitchFamily="34" charset="0"/>
                <a:cs typeface="Times New Roman" pitchFamily="18" charset="0"/>
              </a:rPr>
              <a:t>5. Decision Making with </a:t>
            </a:r>
            <a:r>
              <a:rPr lang="en-US" altLang="en-US" sz="4000" dirty="0" err="1" smtClean="0">
                <a:solidFill>
                  <a:srgbClr val="FF0000"/>
                </a:solidFill>
                <a:ea typeface="Tahoma" pitchFamily="34" charset="0"/>
                <a:cs typeface="Times New Roman" pitchFamily="18" charset="0"/>
              </a:rPr>
              <a:t>Uncertainity</a:t>
            </a:r>
            <a:endParaRPr lang="en-US" altLang="en-US" sz="4000" dirty="0" smtClean="0">
              <a:solidFill>
                <a:srgbClr val="FF0000"/>
              </a:solidFill>
              <a:ea typeface="Tahoma" pitchFamily="34" charset="0"/>
              <a:cs typeface="Times New Roman" pitchFamily="18" charset="0"/>
            </a:endParaRPr>
          </a:p>
          <a:p>
            <a:pPr algn="ctr">
              <a:buFont typeface="Arial" charset="0"/>
              <a:buNone/>
            </a:pPr>
            <a:endParaRPr lang="en-US" altLang="en-US" sz="4000" b="1" dirty="0" smtClean="0">
              <a:solidFill>
                <a:srgbClr val="FF0000"/>
              </a:solidFill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2051" name="Content Placeholder 2"/>
          <p:cNvSpPr>
            <a:spLocks/>
          </p:cNvSpPr>
          <p:nvPr/>
        </p:nvSpPr>
        <p:spPr bwMode="auto">
          <a:xfrm>
            <a:off x="76200" y="64008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altLang="en-US" sz="240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205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EDEDCD-6940-49B3-A4A6-867F862AE3C3}" type="slidenum">
              <a:rPr lang="en-US" altLang="en-US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pPr/>
              <a:t>1</a:t>
            </a:fld>
            <a:endParaRPr lang="en-US" altLang="en-US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676400" y="4540250"/>
            <a:ext cx="6172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alt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May </a:t>
            </a:r>
            <a:r>
              <a:rPr lang="en-US" altLang="en-US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2019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Comparing outcomes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010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smtClean="0"/>
              <a:t>Which is better:</a:t>
            </a:r>
            <a:br>
              <a:rPr lang="en-US" sz="2000" dirty="0" smtClean="0"/>
            </a:br>
            <a:r>
              <a:rPr lang="en-US" sz="2000" dirty="0" smtClean="0"/>
              <a:t>	A = Being rich and sunbathing where it’s warm</a:t>
            </a:r>
            <a:br>
              <a:rPr lang="en-US" sz="2000" dirty="0" smtClean="0"/>
            </a:br>
            <a:r>
              <a:rPr lang="en-US" sz="2000" dirty="0" smtClean="0"/>
              <a:t>	B = Being rich and sunbathing where it’s cool</a:t>
            </a:r>
            <a:br>
              <a:rPr lang="en-US" sz="2000" dirty="0" smtClean="0"/>
            </a:br>
            <a:r>
              <a:rPr lang="en-US" sz="2000" dirty="0" smtClean="0"/>
              <a:t>	C = Being poor and sunbathing where it’s warm</a:t>
            </a:r>
            <a:br>
              <a:rPr lang="en-US" sz="2000" dirty="0" smtClean="0"/>
            </a:br>
            <a:r>
              <a:rPr lang="en-US" sz="2000" dirty="0" smtClean="0"/>
              <a:t>	D = Being poor and sunbathing where it’s cool</a:t>
            </a:r>
          </a:p>
          <a:p>
            <a:pPr>
              <a:lnSpc>
                <a:spcPct val="80000"/>
              </a:lnSpc>
            </a:pPr>
            <a:r>
              <a:rPr lang="en-US" sz="2000" dirty="0" err="1" smtClean="0"/>
              <a:t>Multiattribute</a:t>
            </a:r>
            <a:r>
              <a:rPr lang="en-US" sz="2000" dirty="0" smtClean="0"/>
              <a:t> utility theory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A clearly </a:t>
            </a:r>
            <a:r>
              <a:rPr lang="en-US" sz="1800" b="1" dirty="0" smtClean="0">
                <a:solidFill>
                  <a:srgbClr val="FF0000"/>
                </a:solidFill>
              </a:rPr>
              <a:t>dominates</a:t>
            </a:r>
            <a:r>
              <a:rPr lang="en-US" sz="1800" dirty="0" smtClean="0"/>
              <a:t> B: A </a:t>
            </a:r>
            <a:r>
              <a:rPr lang="en-US" sz="1800" dirty="0" smtClean="0">
                <a:sym typeface="Symbol" pitchFamily="18" charset="2"/>
              </a:rPr>
              <a:t>&gt; B.  A &gt; C. C &gt; D.  A &gt; D.  What about B vs. C?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>
                <a:sym typeface="Symbol" pitchFamily="18" charset="2"/>
              </a:rPr>
              <a:t>Simplest case: Additive value function (just add the individual attribute utilities)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Lottery: General model for assessing the relative preference between outcomes</a:t>
            </a:r>
            <a:br>
              <a:rPr lang="en-US" sz="2000" dirty="0" smtClean="0"/>
            </a:br>
            <a:r>
              <a:rPr lang="en-US" sz="2000" dirty="0" smtClean="0"/>
              <a:t>	L =[p1, C1 ; p2, C2 ; … ; </a:t>
            </a:r>
            <a:r>
              <a:rPr lang="en-US" sz="2000" dirty="0" err="1" smtClean="0"/>
              <a:t>pn</a:t>
            </a:r>
            <a:r>
              <a:rPr lang="en-US" sz="2000" dirty="0" smtClean="0"/>
              <a:t>, </a:t>
            </a:r>
            <a:r>
              <a:rPr lang="en-US" sz="2000" dirty="0" err="1" smtClean="0"/>
              <a:t>Cn</a:t>
            </a:r>
            <a:r>
              <a:rPr lang="en-US" sz="2000" dirty="0" smtClean="0"/>
              <a:t>]</a:t>
            </a:r>
            <a:br>
              <a:rPr lang="en-US" sz="2000" dirty="0" smtClean="0"/>
            </a:br>
            <a:r>
              <a:rPr lang="en-US" sz="2000" dirty="0" smtClean="0"/>
              <a:t>is a lottery with possible outcomes C1…</a:t>
            </a:r>
            <a:r>
              <a:rPr lang="en-US" sz="2000" dirty="0" err="1" smtClean="0"/>
              <a:t>Cn</a:t>
            </a:r>
            <a:r>
              <a:rPr lang="en-US" sz="2000" dirty="0" smtClean="0"/>
              <a:t> that occur with probabilities p1…</a:t>
            </a:r>
            <a:r>
              <a:rPr lang="en-US" sz="2000" dirty="0" err="1" smtClean="0"/>
              <a:t>pn</a:t>
            </a: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Which is better:</a:t>
            </a:r>
            <a:br>
              <a:rPr lang="en-US" sz="2000" dirty="0" smtClean="0"/>
            </a:br>
            <a:r>
              <a:rPr lang="en-US" sz="2000" dirty="0" smtClean="0"/>
              <a:t>	[.5, A ; .5, B]	You go to Ocean City and it </a:t>
            </a:r>
            <a:r>
              <a:rPr lang="en-US" sz="2000" i="1" dirty="0" smtClean="0"/>
              <a:t>might</a:t>
            </a:r>
            <a:r>
              <a:rPr lang="en-US" sz="2000" dirty="0" smtClean="0"/>
              <a:t> be warm</a:t>
            </a:r>
            <a:br>
              <a:rPr lang="en-US" sz="2000" dirty="0" smtClean="0"/>
            </a:br>
            <a:r>
              <a:rPr lang="en-US" sz="2000" dirty="0" smtClean="0"/>
              <a:t>	[.6, C, .4, D]	You go to Bermuda and it will </a:t>
            </a:r>
            <a:r>
              <a:rPr lang="en-US" sz="2000" i="1" dirty="0" smtClean="0"/>
              <a:t>probably</a:t>
            </a:r>
            <a:r>
              <a:rPr lang="en-US" sz="2000" dirty="0" smtClean="0"/>
              <a:t> be warm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Axioms of utility theory</a:t>
            </a:r>
            <a:br>
              <a:rPr lang="en-US" sz="3600" smtClean="0"/>
            </a:br>
            <a:r>
              <a:rPr lang="en-US" sz="3600" smtClean="0"/>
              <a:t>(properties of utility functions)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cs typeface="Times New Roman" pitchFamily="18" charset="0"/>
              </a:rPr>
              <a:t>Orderability</a:t>
            </a:r>
            <a:r>
              <a:rPr lang="en-US" dirty="0" smtClean="0"/>
              <a:t>: Given two states, one or the other should be better, or the agent can not care.</a:t>
            </a:r>
          </a:p>
          <a:p>
            <a:r>
              <a:rPr lang="en-US" b="1" dirty="0" smtClean="0">
                <a:solidFill>
                  <a:srgbClr val="FF0000"/>
                </a:solidFill>
                <a:cs typeface="Times New Roman" pitchFamily="18" charset="0"/>
              </a:rPr>
              <a:t>Transitivity</a:t>
            </a:r>
            <a:r>
              <a:rPr lang="en-US" dirty="0" smtClean="0"/>
              <a:t>: If A is better than B and B is better than C, then A is better than C.</a:t>
            </a:r>
          </a:p>
          <a:p>
            <a:r>
              <a:rPr lang="en-US" b="1" dirty="0" smtClean="0">
                <a:solidFill>
                  <a:srgbClr val="FF0000"/>
                </a:solidFill>
                <a:cs typeface="Times New Roman" pitchFamily="18" charset="0"/>
              </a:rPr>
              <a:t>Continuity</a:t>
            </a:r>
            <a:r>
              <a:rPr lang="en-US" dirty="0" smtClean="0"/>
              <a:t>: If A is better than B and B is better than C, then you can “interpolate” A and C with some probability </a:t>
            </a:r>
            <a:r>
              <a:rPr lang="en-US" i="1" dirty="0" smtClean="0"/>
              <a:t>p</a:t>
            </a:r>
            <a:r>
              <a:rPr lang="en-US" dirty="0" smtClean="0"/>
              <a:t> to get an outcome that’s equally desirable to B:</a:t>
            </a:r>
          </a:p>
          <a:p>
            <a:pPr lvl="1"/>
            <a:r>
              <a:rPr lang="en-US" dirty="0" smtClean="0">
                <a:sym typeface="Symbol" pitchFamily="18" charset="2"/>
              </a:rPr>
              <a:t> p: [p, A ; 1-p, C] == B</a:t>
            </a:r>
          </a:p>
          <a:p>
            <a:pPr>
              <a:buFontTx/>
              <a:buNone/>
            </a:pPr>
            <a:endParaRPr lang="en-US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458200" cy="45259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cs typeface="Times New Roman" pitchFamily="18" charset="0"/>
              </a:rPr>
              <a:t>Substitutability</a:t>
            </a:r>
            <a:r>
              <a:rPr lang="en-US" dirty="0" smtClean="0"/>
              <a:t>: If you are indifferent between A and B, then you can substitute A for B in any lottery and the results will be the same.</a:t>
            </a:r>
          </a:p>
          <a:p>
            <a:r>
              <a:rPr lang="en-US" b="1" dirty="0" err="1" smtClean="0">
                <a:solidFill>
                  <a:srgbClr val="FF0000"/>
                </a:solidFill>
                <a:cs typeface="Times New Roman" pitchFamily="18" charset="0"/>
              </a:rPr>
              <a:t>Monotonicity</a:t>
            </a:r>
            <a:r>
              <a:rPr lang="en-US" dirty="0" smtClean="0"/>
              <a:t>: If A is better than B, then a lottery that differs only in assigning higher probability to A is better:</a:t>
            </a:r>
          </a:p>
          <a:p>
            <a:pPr lvl="1"/>
            <a:r>
              <a:rPr lang="en-US" dirty="0" smtClean="0"/>
              <a:t>p </a:t>
            </a:r>
            <a:r>
              <a:rPr lang="en-US" dirty="0" smtClean="0">
                <a:cs typeface="Times New Roman" pitchFamily="18" charset="0"/>
              </a:rPr>
              <a:t>≥q ↔ [p, A; 1-p, B] ≥ [q, A; 1-q, B]</a:t>
            </a:r>
          </a:p>
          <a:p>
            <a:r>
              <a:rPr lang="en-US" b="1" dirty="0" smtClean="0">
                <a:solidFill>
                  <a:srgbClr val="FF0000"/>
                </a:solidFill>
                <a:cs typeface="Times New Roman" pitchFamily="18" charset="0"/>
              </a:rPr>
              <a:t>Decomposability</a:t>
            </a:r>
            <a:r>
              <a:rPr lang="en-US" dirty="0" smtClean="0">
                <a:cs typeface="Times New Roman" pitchFamily="18" charset="0"/>
              </a:rPr>
              <a:t>: Compound lotteries can be reduced using the laws of probability (“no fun in gambling” – you don’t care whether you gamble once or twice, as long as the results are the same)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en-US" smtClean="0"/>
              <a:t>Some notes on utility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Money &lt;&gt; utility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Empirically, money typically converts </a:t>
            </a:r>
            <a:r>
              <a:rPr lang="en-US" i="1" smtClean="0"/>
              <a:t>logarithmically</a:t>
            </a:r>
            <a:r>
              <a:rPr lang="en-US" smtClean="0"/>
              <a:t> to utility</a:t>
            </a:r>
          </a:p>
          <a:p>
            <a:pPr>
              <a:lnSpc>
                <a:spcPct val="90000"/>
              </a:lnSpc>
            </a:pPr>
            <a:r>
              <a:rPr lang="en-US" smtClean="0"/>
              <a:t>Attitudes towards risk vary: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Ordinal utility function: Gives relative rankings, but not numerical utilities</a:t>
            </a:r>
          </a:p>
        </p:txBody>
      </p:sp>
      <p:sp>
        <p:nvSpPr>
          <p:cNvPr id="391172" name="Freeform 4"/>
          <p:cNvSpPr>
            <a:spLocks/>
          </p:cNvSpPr>
          <p:nvPr/>
        </p:nvSpPr>
        <p:spPr bwMode="auto">
          <a:xfrm>
            <a:off x="533400" y="3048000"/>
            <a:ext cx="1828800" cy="774700"/>
          </a:xfrm>
          <a:custGeom>
            <a:avLst/>
            <a:gdLst>
              <a:gd name="T0" fmla="*/ 0 w 1152"/>
              <a:gd name="T1" fmla="*/ 774700 h 488"/>
              <a:gd name="T2" fmla="*/ 228600 w 1152"/>
              <a:gd name="T3" fmla="*/ 317500 h 488"/>
              <a:gd name="T4" fmla="*/ 533400 w 1152"/>
              <a:gd name="T5" fmla="*/ 88900 h 488"/>
              <a:gd name="T6" fmla="*/ 1219200 w 1152"/>
              <a:gd name="T7" fmla="*/ 12700 h 488"/>
              <a:gd name="T8" fmla="*/ 1447800 w 1152"/>
              <a:gd name="T9" fmla="*/ 12700 h 488"/>
              <a:gd name="T10" fmla="*/ 1828800 w 1152"/>
              <a:gd name="T11" fmla="*/ 12700 h 4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52"/>
              <a:gd name="T19" fmla="*/ 0 h 488"/>
              <a:gd name="T20" fmla="*/ 1152 w 1152"/>
              <a:gd name="T21" fmla="*/ 488 h 4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52" h="488">
                <a:moveTo>
                  <a:pt x="0" y="488"/>
                </a:moveTo>
                <a:cubicBezTo>
                  <a:pt x="44" y="380"/>
                  <a:pt x="88" y="272"/>
                  <a:pt x="144" y="200"/>
                </a:cubicBezTo>
                <a:cubicBezTo>
                  <a:pt x="200" y="128"/>
                  <a:pt x="232" y="88"/>
                  <a:pt x="336" y="56"/>
                </a:cubicBezTo>
                <a:cubicBezTo>
                  <a:pt x="440" y="24"/>
                  <a:pt x="672" y="16"/>
                  <a:pt x="768" y="8"/>
                </a:cubicBezTo>
                <a:cubicBezTo>
                  <a:pt x="864" y="0"/>
                  <a:pt x="848" y="8"/>
                  <a:pt x="912" y="8"/>
                </a:cubicBezTo>
                <a:cubicBezTo>
                  <a:pt x="976" y="8"/>
                  <a:pt x="1064" y="8"/>
                  <a:pt x="1152" y="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91173" name="Freeform 5"/>
          <p:cNvSpPr>
            <a:spLocks/>
          </p:cNvSpPr>
          <p:nvPr/>
        </p:nvSpPr>
        <p:spPr bwMode="auto">
          <a:xfrm>
            <a:off x="1828800" y="3276600"/>
            <a:ext cx="1524000" cy="838200"/>
          </a:xfrm>
          <a:custGeom>
            <a:avLst/>
            <a:gdLst>
              <a:gd name="T0" fmla="*/ 0 w 960"/>
              <a:gd name="T1" fmla="*/ 838200 h 528"/>
              <a:gd name="T2" fmla="*/ 914400 w 960"/>
              <a:gd name="T3" fmla="*/ 762000 h 528"/>
              <a:gd name="T4" fmla="*/ 1219200 w 960"/>
              <a:gd name="T5" fmla="*/ 609600 h 528"/>
              <a:gd name="T6" fmla="*/ 1447800 w 960"/>
              <a:gd name="T7" fmla="*/ 228600 h 528"/>
              <a:gd name="T8" fmla="*/ 1524000 w 960"/>
              <a:gd name="T9" fmla="*/ 0 h 5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"/>
              <a:gd name="T16" fmla="*/ 0 h 528"/>
              <a:gd name="T17" fmla="*/ 960 w 960"/>
              <a:gd name="T18" fmla="*/ 528 h 5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" h="528">
                <a:moveTo>
                  <a:pt x="0" y="528"/>
                </a:moveTo>
                <a:cubicBezTo>
                  <a:pt x="224" y="516"/>
                  <a:pt x="448" y="504"/>
                  <a:pt x="576" y="480"/>
                </a:cubicBezTo>
                <a:cubicBezTo>
                  <a:pt x="704" y="456"/>
                  <a:pt x="712" y="440"/>
                  <a:pt x="768" y="384"/>
                </a:cubicBezTo>
                <a:cubicBezTo>
                  <a:pt x="824" y="328"/>
                  <a:pt x="880" y="208"/>
                  <a:pt x="912" y="144"/>
                </a:cubicBezTo>
                <a:cubicBezTo>
                  <a:pt x="944" y="80"/>
                  <a:pt x="952" y="40"/>
                  <a:pt x="9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91174" name="Freeform 6"/>
          <p:cNvSpPr>
            <a:spLocks/>
          </p:cNvSpPr>
          <p:nvPr/>
        </p:nvSpPr>
        <p:spPr bwMode="auto">
          <a:xfrm>
            <a:off x="5486400" y="3352800"/>
            <a:ext cx="2362200" cy="723900"/>
          </a:xfrm>
          <a:custGeom>
            <a:avLst/>
            <a:gdLst>
              <a:gd name="T0" fmla="*/ 0 w 1488"/>
              <a:gd name="T1" fmla="*/ 723900 h 456"/>
              <a:gd name="T2" fmla="*/ 685800 w 1488"/>
              <a:gd name="T3" fmla="*/ 647700 h 456"/>
              <a:gd name="T4" fmla="*/ 838200 w 1488"/>
              <a:gd name="T5" fmla="*/ 342900 h 456"/>
              <a:gd name="T6" fmla="*/ 1066800 w 1488"/>
              <a:gd name="T7" fmla="*/ 38100 h 456"/>
              <a:gd name="T8" fmla="*/ 1371600 w 1488"/>
              <a:gd name="T9" fmla="*/ 114300 h 456"/>
              <a:gd name="T10" fmla="*/ 1524000 w 1488"/>
              <a:gd name="T11" fmla="*/ 419100 h 456"/>
              <a:gd name="T12" fmla="*/ 1676400 w 1488"/>
              <a:gd name="T13" fmla="*/ 647700 h 456"/>
              <a:gd name="T14" fmla="*/ 2362200 w 1488"/>
              <a:gd name="T15" fmla="*/ 647700 h 45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88"/>
              <a:gd name="T25" fmla="*/ 0 h 456"/>
              <a:gd name="T26" fmla="*/ 1488 w 1488"/>
              <a:gd name="T27" fmla="*/ 456 h 45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88" h="456">
                <a:moveTo>
                  <a:pt x="0" y="456"/>
                </a:moveTo>
                <a:cubicBezTo>
                  <a:pt x="172" y="452"/>
                  <a:pt x="344" y="448"/>
                  <a:pt x="432" y="408"/>
                </a:cubicBezTo>
                <a:cubicBezTo>
                  <a:pt x="520" y="368"/>
                  <a:pt x="488" y="280"/>
                  <a:pt x="528" y="216"/>
                </a:cubicBezTo>
                <a:cubicBezTo>
                  <a:pt x="568" y="152"/>
                  <a:pt x="616" y="48"/>
                  <a:pt x="672" y="24"/>
                </a:cubicBezTo>
                <a:cubicBezTo>
                  <a:pt x="728" y="0"/>
                  <a:pt x="816" y="32"/>
                  <a:pt x="864" y="72"/>
                </a:cubicBezTo>
                <a:cubicBezTo>
                  <a:pt x="912" y="112"/>
                  <a:pt x="928" y="208"/>
                  <a:pt x="960" y="264"/>
                </a:cubicBezTo>
                <a:cubicBezTo>
                  <a:pt x="992" y="320"/>
                  <a:pt x="968" y="384"/>
                  <a:pt x="1056" y="408"/>
                </a:cubicBezTo>
                <a:cubicBezTo>
                  <a:pt x="1144" y="432"/>
                  <a:pt x="1416" y="408"/>
                  <a:pt x="1488" y="4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91175" name="Freeform 7"/>
          <p:cNvSpPr>
            <a:spLocks/>
          </p:cNvSpPr>
          <p:nvPr/>
        </p:nvSpPr>
        <p:spPr bwMode="auto">
          <a:xfrm>
            <a:off x="7162800" y="2133600"/>
            <a:ext cx="1676400" cy="838200"/>
          </a:xfrm>
          <a:custGeom>
            <a:avLst/>
            <a:gdLst>
              <a:gd name="T0" fmla="*/ 0 w 1056"/>
              <a:gd name="T1" fmla="*/ 38100 h 528"/>
              <a:gd name="T2" fmla="*/ 914400 w 1056"/>
              <a:gd name="T3" fmla="*/ 114300 h 528"/>
              <a:gd name="T4" fmla="*/ 1219200 w 1056"/>
              <a:gd name="T5" fmla="*/ 723900 h 528"/>
              <a:gd name="T6" fmla="*/ 1676400 w 1056"/>
              <a:gd name="T7" fmla="*/ 80010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528"/>
              <a:gd name="T14" fmla="*/ 1056 w 1056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528">
                <a:moveTo>
                  <a:pt x="0" y="24"/>
                </a:moveTo>
                <a:cubicBezTo>
                  <a:pt x="224" y="12"/>
                  <a:pt x="448" y="0"/>
                  <a:pt x="576" y="72"/>
                </a:cubicBezTo>
                <a:cubicBezTo>
                  <a:pt x="704" y="144"/>
                  <a:pt x="688" y="384"/>
                  <a:pt x="768" y="456"/>
                </a:cubicBezTo>
                <a:cubicBezTo>
                  <a:pt x="848" y="528"/>
                  <a:pt x="952" y="516"/>
                  <a:pt x="1056" y="50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669925" y="45466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/>
          </a:p>
        </p:txBody>
      </p:sp>
      <p:sp>
        <p:nvSpPr>
          <p:cNvPr id="391177" name="Text Box 9"/>
          <p:cNvSpPr txBox="1">
            <a:spLocks noChangeArrowheads="1"/>
          </p:cNvSpPr>
          <p:nvPr/>
        </p:nvSpPr>
        <p:spPr bwMode="auto">
          <a:xfrm>
            <a:off x="381000" y="4191000"/>
            <a:ext cx="1263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Risk-averse</a:t>
            </a:r>
          </a:p>
        </p:txBody>
      </p:sp>
      <p:sp>
        <p:nvSpPr>
          <p:cNvPr id="391178" name="Text Box 10"/>
          <p:cNvSpPr txBox="1">
            <a:spLocks noChangeArrowheads="1"/>
          </p:cNvSpPr>
          <p:nvPr/>
        </p:nvSpPr>
        <p:spPr bwMode="auto">
          <a:xfrm>
            <a:off x="1905000" y="4211638"/>
            <a:ext cx="1377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Risk-seeking</a:t>
            </a:r>
          </a:p>
        </p:txBody>
      </p:sp>
      <p:sp>
        <p:nvSpPr>
          <p:cNvPr id="391179" name="Text Box 11"/>
          <p:cNvSpPr txBox="1">
            <a:spLocks noChangeArrowheads="1"/>
          </p:cNvSpPr>
          <p:nvPr/>
        </p:nvSpPr>
        <p:spPr bwMode="auto">
          <a:xfrm>
            <a:off x="5410200" y="4191000"/>
            <a:ext cx="2908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“Money can’t buy happiness”</a:t>
            </a:r>
          </a:p>
        </p:txBody>
      </p:sp>
      <p:sp>
        <p:nvSpPr>
          <p:cNvPr id="391180" name="Text Box 12"/>
          <p:cNvSpPr txBox="1">
            <a:spLocks noChangeArrowheads="1"/>
          </p:cNvSpPr>
          <p:nvPr/>
        </p:nvSpPr>
        <p:spPr bwMode="auto">
          <a:xfrm>
            <a:off x="7315200" y="28956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Ascetic</a:t>
            </a:r>
          </a:p>
        </p:txBody>
      </p:sp>
      <p:sp>
        <p:nvSpPr>
          <p:cNvPr id="391182" name="Line 14"/>
          <p:cNvSpPr>
            <a:spLocks noChangeShapeType="1"/>
          </p:cNvSpPr>
          <p:nvPr/>
        </p:nvSpPr>
        <p:spPr bwMode="auto">
          <a:xfrm flipV="1">
            <a:off x="4038600" y="2819400"/>
            <a:ext cx="1295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91183" name="Text Box 15"/>
          <p:cNvSpPr txBox="1">
            <a:spLocks noChangeArrowheads="1"/>
          </p:cNvSpPr>
          <p:nvPr/>
        </p:nvSpPr>
        <p:spPr bwMode="auto">
          <a:xfrm>
            <a:off x="3870325" y="4281488"/>
            <a:ext cx="1314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Risk-neutral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72" grpId="0" animBg="1"/>
      <p:bldP spid="391173" grpId="0" animBg="1"/>
      <p:bldP spid="391174" grpId="0" animBg="1"/>
      <p:bldP spid="391175" grpId="0" animBg="1"/>
      <p:bldP spid="391177" grpId="0"/>
      <p:bldP spid="391178" grpId="0"/>
      <p:bldP spid="391179" grpId="0"/>
      <p:bldP spid="391180" grpId="0"/>
      <p:bldP spid="391182" grpId="0" animBg="1"/>
      <p:bldP spid="39118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Decision networks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Extend Bayes nets to handle actions and utilities</a:t>
            </a:r>
          </a:p>
          <a:p>
            <a:pPr lvl="1"/>
            <a:r>
              <a:rPr lang="en-US" smtClean="0"/>
              <a:t>a.k.a. influence diagrams</a:t>
            </a:r>
          </a:p>
          <a:p>
            <a:r>
              <a:rPr lang="en-US" smtClean="0"/>
              <a:t>Make use of Bayes net inference</a:t>
            </a:r>
          </a:p>
          <a:p>
            <a:r>
              <a:rPr lang="en-US" smtClean="0"/>
              <a:t>Useful application: Value of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Decision network representation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981200"/>
            <a:ext cx="7543800" cy="41148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cs typeface="Times New Roman" pitchFamily="18" charset="0"/>
              </a:rPr>
              <a:t>Chance</a:t>
            </a:r>
            <a:r>
              <a:rPr lang="en-US" dirty="0" smtClean="0">
                <a:cs typeface="Times New Roman" pitchFamily="18" charset="0"/>
              </a:rPr>
              <a:t> nodes: random variables, as in </a:t>
            </a:r>
            <a:r>
              <a:rPr lang="en-US" dirty="0" err="1" smtClean="0">
                <a:cs typeface="Times New Roman" pitchFamily="18" charset="0"/>
              </a:rPr>
              <a:t>Bayes</a:t>
            </a:r>
            <a:r>
              <a:rPr lang="en-US" dirty="0" smtClean="0">
                <a:cs typeface="Times New Roman" pitchFamily="18" charset="0"/>
              </a:rPr>
              <a:t> nets</a:t>
            </a:r>
          </a:p>
          <a:p>
            <a:endParaRPr lang="en-US" dirty="0" smtClean="0"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cs typeface="Times New Roman" pitchFamily="18" charset="0"/>
              </a:rPr>
              <a:t>Decision</a:t>
            </a:r>
            <a:r>
              <a:rPr lang="en-US" dirty="0" smtClean="0">
                <a:cs typeface="Times New Roman" pitchFamily="18" charset="0"/>
              </a:rPr>
              <a:t> nodes: actions that decision maker can take</a:t>
            </a:r>
          </a:p>
          <a:p>
            <a:endParaRPr lang="en-US" dirty="0" smtClean="0"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cs typeface="Times New Roman" pitchFamily="18" charset="0"/>
              </a:rPr>
              <a:t>Utility/Value</a:t>
            </a:r>
            <a:r>
              <a:rPr lang="en-US" dirty="0" smtClean="0">
                <a:cs typeface="Times New Roman" pitchFamily="18" charset="0"/>
              </a:rPr>
              <a:t> nodes: the utility of the outcome state.  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381000" y="1981200"/>
            <a:ext cx="914400" cy="381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457200" y="3810000"/>
            <a:ext cx="762000" cy="381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457200" y="5410200"/>
            <a:ext cx="838200" cy="533400"/>
          </a:xfrm>
          <a:prstGeom prst="flowChartDecision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R&amp;N example</a:t>
            </a:r>
          </a:p>
        </p:txBody>
      </p:sp>
      <p:pic>
        <p:nvPicPr>
          <p:cNvPr id="372740" name="Picture 4"/>
          <p:cNvPicPr>
            <a:picLocks noChangeAspect="1" noChangeArrowheads="1"/>
          </p:cNvPicPr>
          <p:nvPr/>
        </p:nvPicPr>
        <p:blipFill>
          <a:blip r:embed="rId2"/>
          <a:srcRect l="14149" t="24985" r="20213" b="35692"/>
          <a:stretch>
            <a:fillRect/>
          </a:stretch>
        </p:blipFill>
        <p:spPr bwMode="auto">
          <a:xfrm>
            <a:off x="1755775" y="1524000"/>
            <a:ext cx="5938838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Evaluating decision networks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Set the evidence variables for the current state.</a:t>
            </a:r>
          </a:p>
          <a:p>
            <a:r>
              <a:rPr lang="en-US" sz="2000" dirty="0" smtClean="0"/>
              <a:t>For each possible value of the decision node (assume just one):</a:t>
            </a:r>
          </a:p>
          <a:p>
            <a:pPr lvl="1"/>
            <a:r>
              <a:rPr lang="en-US" sz="1800" dirty="0" smtClean="0"/>
              <a:t>Set the decision node to that value.</a:t>
            </a:r>
          </a:p>
          <a:p>
            <a:pPr lvl="1"/>
            <a:r>
              <a:rPr lang="en-US" sz="1800" dirty="0" smtClean="0"/>
              <a:t>Calculate the posterior probabilities for the parent nodes of the utility node, using BN inference.</a:t>
            </a:r>
          </a:p>
          <a:p>
            <a:pPr lvl="1"/>
            <a:r>
              <a:rPr lang="en-US" sz="1800" dirty="0" smtClean="0"/>
              <a:t>Calculate the resulting utility for the action.</a:t>
            </a:r>
          </a:p>
          <a:p>
            <a:r>
              <a:rPr lang="en-US" sz="2000" dirty="0" smtClean="0"/>
              <a:t>Return the action with the highest utility.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Exercise: Umbrella network</a:t>
            </a:r>
          </a:p>
        </p:txBody>
      </p:sp>
      <p:sp>
        <p:nvSpPr>
          <p:cNvPr id="19459" name="Oval 4"/>
          <p:cNvSpPr>
            <a:spLocks noChangeArrowheads="1"/>
          </p:cNvSpPr>
          <p:nvPr/>
        </p:nvSpPr>
        <p:spPr bwMode="auto">
          <a:xfrm>
            <a:off x="5029200" y="2971800"/>
            <a:ext cx="1295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  <a:cs typeface="Times New Roman" pitchFamily="18" charset="0"/>
              </a:rPr>
              <a:t>Weather</a:t>
            </a:r>
          </a:p>
        </p:txBody>
      </p:sp>
      <p:sp>
        <p:nvSpPr>
          <p:cNvPr id="19460" name="Oval 7"/>
          <p:cNvSpPr>
            <a:spLocks noChangeArrowheads="1"/>
          </p:cNvSpPr>
          <p:nvPr/>
        </p:nvSpPr>
        <p:spPr bwMode="auto">
          <a:xfrm>
            <a:off x="6858000" y="4038600"/>
            <a:ext cx="1295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  <a:cs typeface="Times New Roman" pitchFamily="18" charset="0"/>
              </a:rPr>
              <a:t>Forecast</a:t>
            </a:r>
          </a:p>
        </p:txBody>
      </p:sp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1447800" y="2819400"/>
            <a:ext cx="1219200" cy="4572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  <a:cs typeface="Times New Roman" pitchFamily="18" charset="0"/>
              </a:rPr>
              <a:t>Umbrella</a:t>
            </a:r>
          </a:p>
        </p:txBody>
      </p:sp>
      <p:sp>
        <p:nvSpPr>
          <p:cNvPr id="19462" name="AutoShape 10"/>
          <p:cNvSpPr>
            <a:spLocks noChangeArrowheads="1"/>
          </p:cNvSpPr>
          <p:nvPr/>
        </p:nvSpPr>
        <p:spPr bwMode="auto">
          <a:xfrm>
            <a:off x="3352800" y="4267200"/>
            <a:ext cx="1676400" cy="685800"/>
          </a:xfrm>
          <a:prstGeom prst="flowChartDecision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  <a:cs typeface="Times New Roman" pitchFamily="18" charset="0"/>
              </a:rPr>
              <a:t>Happiness</a:t>
            </a:r>
          </a:p>
        </p:txBody>
      </p:sp>
      <p:cxnSp>
        <p:nvCxnSpPr>
          <p:cNvPr id="19463" name="AutoShape 12"/>
          <p:cNvCxnSpPr>
            <a:cxnSpLocks noChangeShapeType="1"/>
            <a:stCxn id="19459" idx="4"/>
            <a:endCxn id="19462" idx="0"/>
          </p:cNvCxnSpPr>
          <p:nvPr/>
        </p:nvCxnSpPr>
        <p:spPr bwMode="auto">
          <a:xfrm flipH="1">
            <a:off x="4191000" y="3505200"/>
            <a:ext cx="1485900" cy="762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9464" name="AutoShape 14"/>
          <p:cNvCxnSpPr>
            <a:cxnSpLocks noChangeShapeType="1"/>
            <a:stCxn id="19472" idx="4"/>
            <a:endCxn id="19462" idx="0"/>
          </p:cNvCxnSpPr>
          <p:nvPr/>
        </p:nvCxnSpPr>
        <p:spPr bwMode="auto">
          <a:xfrm>
            <a:off x="2743200" y="4114800"/>
            <a:ext cx="1447800" cy="152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9465" name="AutoShape 15"/>
          <p:cNvCxnSpPr>
            <a:cxnSpLocks noChangeShapeType="1"/>
            <a:stCxn id="19459" idx="4"/>
            <a:endCxn id="19460" idx="1"/>
          </p:cNvCxnSpPr>
          <p:nvPr/>
        </p:nvCxnSpPr>
        <p:spPr bwMode="auto">
          <a:xfrm>
            <a:off x="5676900" y="3505200"/>
            <a:ext cx="1370013" cy="6111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466" name="Text Box 16"/>
          <p:cNvSpPr txBox="1">
            <a:spLocks noChangeArrowheads="1"/>
          </p:cNvSpPr>
          <p:nvPr/>
        </p:nvSpPr>
        <p:spPr bwMode="auto">
          <a:xfrm>
            <a:off x="1127125" y="2362200"/>
            <a:ext cx="15590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take/don’t take</a:t>
            </a:r>
          </a:p>
        </p:txBody>
      </p:sp>
      <p:sp>
        <p:nvSpPr>
          <p:cNvPr id="19467" name="Text Box 17"/>
          <p:cNvSpPr txBox="1">
            <a:spLocks noChangeArrowheads="1"/>
          </p:cNvSpPr>
          <p:nvPr/>
        </p:nvSpPr>
        <p:spPr bwMode="auto">
          <a:xfrm>
            <a:off x="6477000" y="4800600"/>
            <a:ext cx="2199641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f            w         p(f|w)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sunny    rain      0.3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rainy      rain      0.7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sunny  no rain   0.8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rainy    no rain   0.2</a:t>
            </a:r>
          </a:p>
        </p:txBody>
      </p:sp>
      <p:sp>
        <p:nvSpPr>
          <p:cNvPr id="19468" name="Line 18"/>
          <p:cNvSpPr>
            <a:spLocks noChangeShapeType="1"/>
          </p:cNvSpPr>
          <p:nvPr/>
        </p:nvSpPr>
        <p:spPr bwMode="auto">
          <a:xfrm>
            <a:off x="6248400" y="51054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9" name="Line 20"/>
          <p:cNvSpPr>
            <a:spLocks noChangeShapeType="1"/>
          </p:cNvSpPr>
          <p:nvPr/>
        </p:nvSpPr>
        <p:spPr bwMode="auto">
          <a:xfrm>
            <a:off x="8077200" y="4800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0" name="Text Box 21"/>
          <p:cNvSpPr txBox="1">
            <a:spLocks noChangeArrowheads="1"/>
          </p:cNvSpPr>
          <p:nvPr/>
        </p:nvSpPr>
        <p:spPr bwMode="auto">
          <a:xfrm>
            <a:off x="4953000" y="2514600"/>
            <a:ext cx="13596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P(rain) = 0.4</a:t>
            </a:r>
          </a:p>
        </p:txBody>
      </p:sp>
      <p:sp>
        <p:nvSpPr>
          <p:cNvPr id="19471" name="Text Box 22"/>
          <p:cNvSpPr txBox="1">
            <a:spLocks noChangeArrowheads="1"/>
          </p:cNvSpPr>
          <p:nvPr/>
        </p:nvSpPr>
        <p:spPr bwMode="auto">
          <a:xfrm>
            <a:off x="3124200" y="5029200"/>
            <a:ext cx="211628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U(lug, rain) = -25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U(lug, ~rain) = 0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U(~lug, rain) = -100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U(~lug, ~rain) = 100</a:t>
            </a:r>
          </a:p>
        </p:txBody>
      </p:sp>
      <p:sp>
        <p:nvSpPr>
          <p:cNvPr id="19472" name="Oval 24"/>
          <p:cNvSpPr>
            <a:spLocks noChangeArrowheads="1"/>
          </p:cNvSpPr>
          <p:nvPr/>
        </p:nvSpPr>
        <p:spPr bwMode="auto">
          <a:xfrm>
            <a:off x="1905000" y="3581400"/>
            <a:ext cx="1676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  <a:cs typeface="Times New Roman" pitchFamily="18" charset="0"/>
              </a:rPr>
              <a:t>Lug umbrella</a:t>
            </a:r>
          </a:p>
        </p:txBody>
      </p:sp>
      <p:cxnSp>
        <p:nvCxnSpPr>
          <p:cNvPr id="19473" name="AutoShape 25"/>
          <p:cNvCxnSpPr>
            <a:cxnSpLocks noChangeShapeType="1"/>
            <a:stCxn id="19461" idx="2"/>
            <a:endCxn id="19472" idx="1"/>
          </p:cNvCxnSpPr>
          <p:nvPr/>
        </p:nvCxnSpPr>
        <p:spPr bwMode="auto">
          <a:xfrm>
            <a:off x="2057400" y="3276600"/>
            <a:ext cx="93663" cy="382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474" name="Text Box 32"/>
          <p:cNvSpPr txBox="1">
            <a:spLocks noChangeArrowheads="1"/>
          </p:cNvSpPr>
          <p:nvPr/>
        </p:nvSpPr>
        <p:spPr bwMode="auto">
          <a:xfrm>
            <a:off x="304800" y="4159250"/>
            <a:ext cx="18614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P(lug|take) = 1.0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P(~lug|~take)=1.0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cs typeface="Times New Roman" pitchFamily="18" charset="0"/>
              </a:rPr>
              <a:t>Value of Perfect Information (VPI)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458200" cy="4114800"/>
          </a:xfrm>
        </p:spPr>
        <p:txBody>
          <a:bodyPr/>
          <a:lstStyle/>
          <a:p>
            <a:r>
              <a:rPr lang="en-US" sz="2000" b="1" dirty="0" smtClean="0">
                <a:cs typeface="Times New Roman" pitchFamily="18" charset="0"/>
              </a:rPr>
              <a:t>How much is it worth to observe (with certainty) a random variable X?</a:t>
            </a:r>
          </a:p>
          <a:p>
            <a:r>
              <a:rPr lang="en-US" sz="2000" dirty="0" smtClean="0">
                <a:cs typeface="Times New Roman" pitchFamily="18" charset="0"/>
              </a:rPr>
              <a:t>Suppose the agent’s current knowledge is E.  The value of the current best action </a:t>
            </a:r>
            <a:r>
              <a:rPr lang="en-US" sz="2000" dirty="0" smtClean="0"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000" dirty="0" smtClean="0">
                <a:cs typeface="Times New Roman" pitchFamily="18" charset="0"/>
              </a:rPr>
              <a:t> is:</a:t>
            </a:r>
            <a:br>
              <a:rPr lang="en-US" sz="2000" dirty="0" smtClean="0">
                <a:cs typeface="Times New Roman" pitchFamily="18" charset="0"/>
              </a:rPr>
            </a:br>
            <a:r>
              <a:rPr lang="en-US" sz="2000" dirty="0" smtClean="0">
                <a:cs typeface="Times New Roman" pitchFamily="18" charset="0"/>
              </a:rPr>
              <a:t>	EU(</a:t>
            </a:r>
            <a:r>
              <a:rPr lang="el-GR" sz="2000" dirty="0" smtClean="0">
                <a:cs typeface="Times New Roman" pitchFamily="18" charset="0"/>
              </a:rPr>
              <a:t>α</a:t>
            </a:r>
            <a:r>
              <a:rPr lang="en-US" sz="2000" dirty="0" smtClean="0">
                <a:cs typeface="Times New Roman" pitchFamily="18" charset="0"/>
              </a:rPr>
              <a:t> | E) = </a:t>
            </a:r>
            <a:r>
              <a:rPr lang="en-US" sz="2000" dirty="0" err="1" smtClean="0">
                <a:cs typeface="Times New Roman" pitchFamily="18" charset="0"/>
              </a:rPr>
              <a:t>max</a:t>
            </a:r>
            <a:r>
              <a:rPr lang="en-US" sz="2000" baseline="-25000" dirty="0" err="1" smtClean="0">
                <a:cs typeface="Times New Roman" pitchFamily="18" charset="0"/>
              </a:rPr>
              <a:t>A</a:t>
            </a:r>
            <a:r>
              <a:rPr lang="en-US" sz="2000" dirty="0" smtClean="0">
                <a:cs typeface="Times New Roman" pitchFamily="18" charset="0"/>
              </a:rPr>
              <a:t> ∑</a:t>
            </a:r>
            <a:r>
              <a:rPr lang="en-US" sz="2000" baseline="-25000" dirty="0" err="1" smtClean="0">
                <a:cs typeface="Times New Roman" pitchFamily="18" charset="0"/>
              </a:rPr>
              <a:t>i</a:t>
            </a:r>
            <a:r>
              <a:rPr lang="en-US" sz="2000" dirty="0" smtClean="0">
                <a:cs typeface="Times New Roman" pitchFamily="18" charset="0"/>
              </a:rPr>
              <a:t> U(</a:t>
            </a:r>
            <a:r>
              <a:rPr lang="en-US" sz="2000" dirty="0" err="1" smtClean="0">
                <a:cs typeface="Times New Roman" pitchFamily="18" charset="0"/>
              </a:rPr>
              <a:t>Result</a:t>
            </a:r>
            <a:r>
              <a:rPr lang="en-US" sz="2000" baseline="-25000" dirty="0" err="1" smtClean="0">
                <a:cs typeface="Times New Roman" pitchFamily="18" charset="0"/>
              </a:rPr>
              <a:t>i</a:t>
            </a:r>
            <a:r>
              <a:rPr lang="en-US" sz="2000" dirty="0" smtClean="0">
                <a:cs typeface="Times New Roman" pitchFamily="18" charset="0"/>
              </a:rPr>
              <a:t>(A)) p(</a:t>
            </a:r>
            <a:r>
              <a:rPr lang="en-US" sz="2000" dirty="0" err="1" smtClean="0">
                <a:cs typeface="Times New Roman" pitchFamily="18" charset="0"/>
              </a:rPr>
              <a:t>Result</a:t>
            </a:r>
            <a:r>
              <a:rPr lang="en-US" sz="2000" baseline="-25000" dirty="0" err="1" smtClean="0">
                <a:cs typeface="Times New Roman" pitchFamily="18" charset="0"/>
              </a:rPr>
              <a:t>i</a:t>
            </a:r>
            <a:r>
              <a:rPr lang="en-US" sz="2000" dirty="0" smtClean="0">
                <a:cs typeface="Times New Roman" pitchFamily="18" charset="0"/>
              </a:rPr>
              <a:t>(A) | E, Do(A))</a:t>
            </a:r>
          </a:p>
          <a:p>
            <a:r>
              <a:rPr lang="en-US" sz="2000" dirty="0" smtClean="0">
                <a:cs typeface="Times New Roman" pitchFamily="18" charset="0"/>
              </a:rPr>
              <a:t>The value of the new best action </a:t>
            </a:r>
            <a:r>
              <a:rPr lang="en-US" sz="2000" i="1" dirty="0" smtClean="0">
                <a:cs typeface="Times New Roman" pitchFamily="18" charset="0"/>
              </a:rPr>
              <a:t>after observing the value of X</a:t>
            </a:r>
            <a:r>
              <a:rPr lang="en-US" sz="2000" dirty="0" smtClean="0">
                <a:cs typeface="Times New Roman" pitchFamily="18" charset="0"/>
              </a:rPr>
              <a:t> is:</a:t>
            </a:r>
            <a:br>
              <a:rPr lang="en-US" sz="2000" dirty="0" smtClean="0">
                <a:cs typeface="Times New Roman" pitchFamily="18" charset="0"/>
              </a:rPr>
            </a:br>
            <a:r>
              <a:rPr lang="en-US" sz="2000" dirty="0" smtClean="0">
                <a:cs typeface="Times New Roman" pitchFamily="18" charset="0"/>
              </a:rPr>
              <a:t>	 EU(</a:t>
            </a:r>
            <a:r>
              <a:rPr lang="el-GR" sz="2000" dirty="0" smtClean="0">
                <a:cs typeface="Times New Roman" pitchFamily="18" charset="0"/>
              </a:rPr>
              <a:t>α</a:t>
            </a:r>
            <a:r>
              <a:rPr lang="en-US" sz="2000" dirty="0" smtClean="0">
                <a:cs typeface="Times New Roman" pitchFamily="18" charset="0"/>
              </a:rPr>
              <a:t>’ | E,X) = </a:t>
            </a:r>
            <a:r>
              <a:rPr lang="en-US" sz="2000" dirty="0" err="1" smtClean="0">
                <a:cs typeface="Times New Roman" pitchFamily="18" charset="0"/>
              </a:rPr>
              <a:t>max</a:t>
            </a:r>
            <a:r>
              <a:rPr lang="en-US" sz="2000" baseline="-25000" dirty="0" err="1" smtClean="0">
                <a:cs typeface="Times New Roman" pitchFamily="18" charset="0"/>
              </a:rPr>
              <a:t>A</a:t>
            </a:r>
            <a:r>
              <a:rPr lang="en-US" sz="2000" dirty="0" smtClean="0">
                <a:cs typeface="Times New Roman" pitchFamily="18" charset="0"/>
              </a:rPr>
              <a:t> ∑</a:t>
            </a:r>
            <a:r>
              <a:rPr lang="en-US" sz="2000" baseline="-25000" dirty="0" err="1" smtClean="0">
                <a:cs typeface="Times New Roman" pitchFamily="18" charset="0"/>
              </a:rPr>
              <a:t>i</a:t>
            </a:r>
            <a:r>
              <a:rPr lang="en-US" sz="2000" dirty="0" smtClean="0">
                <a:cs typeface="Times New Roman" pitchFamily="18" charset="0"/>
              </a:rPr>
              <a:t> U(</a:t>
            </a:r>
            <a:r>
              <a:rPr lang="en-US" sz="2000" dirty="0" err="1" smtClean="0">
                <a:cs typeface="Times New Roman" pitchFamily="18" charset="0"/>
              </a:rPr>
              <a:t>Result</a:t>
            </a:r>
            <a:r>
              <a:rPr lang="en-US" sz="2000" baseline="-25000" dirty="0" err="1" smtClean="0">
                <a:cs typeface="Times New Roman" pitchFamily="18" charset="0"/>
              </a:rPr>
              <a:t>i</a:t>
            </a:r>
            <a:r>
              <a:rPr lang="en-US" sz="2000" dirty="0" smtClean="0">
                <a:cs typeface="Times New Roman" pitchFamily="18" charset="0"/>
              </a:rPr>
              <a:t>(A)) p(</a:t>
            </a:r>
            <a:r>
              <a:rPr lang="en-US" sz="2000" dirty="0" err="1" smtClean="0">
                <a:cs typeface="Times New Roman" pitchFamily="18" charset="0"/>
              </a:rPr>
              <a:t>Result</a:t>
            </a:r>
            <a:r>
              <a:rPr lang="en-US" sz="2000" baseline="-25000" dirty="0" err="1" smtClean="0">
                <a:cs typeface="Times New Roman" pitchFamily="18" charset="0"/>
              </a:rPr>
              <a:t>i</a:t>
            </a:r>
            <a:r>
              <a:rPr lang="en-US" sz="2000" dirty="0" smtClean="0">
                <a:cs typeface="Times New Roman" pitchFamily="18" charset="0"/>
              </a:rPr>
              <a:t>(A) | E, X, Do(A))</a:t>
            </a:r>
          </a:p>
          <a:p>
            <a:r>
              <a:rPr lang="en-US" sz="2000" dirty="0" smtClean="0">
                <a:cs typeface="Times New Roman" pitchFamily="18" charset="0"/>
              </a:rPr>
              <a:t>…But we don’t know the value of X yet, so we have to sum over its possible values</a:t>
            </a:r>
          </a:p>
          <a:p>
            <a:r>
              <a:rPr lang="en-US" sz="2000" dirty="0" smtClean="0">
                <a:cs typeface="Times New Roman" pitchFamily="18" charset="0"/>
              </a:rPr>
              <a:t>The value of perfect information for X is therefore:</a:t>
            </a:r>
            <a:br>
              <a:rPr lang="en-US" sz="2000" dirty="0" smtClean="0">
                <a:cs typeface="Times New Roman" pitchFamily="18" charset="0"/>
              </a:rPr>
            </a:br>
            <a:r>
              <a:rPr lang="en-US" sz="2000" dirty="0" smtClean="0">
                <a:cs typeface="Times New Roman" pitchFamily="18" charset="0"/>
              </a:rPr>
              <a:t>	 VPI(X) = ( ∑</a:t>
            </a:r>
            <a:r>
              <a:rPr lang="en-US" sz="2000" baseline="-25000" dirty="0" smtClean="0">
                <a:cs typeface="Times New Roman" pitchFamily="18" charset="0"/>
              </a:rPr>
              <a:t>k </a:t>
            </a:r>
            <a:r>
              <a:rPr lang="en-US" sz="2000" dirty="0" smtClean="0">
                <a:solidFill>
                  <a:srgbClr val="008000"/>
                </a:solidFill>
                <a:cs typeface="Times New Roman" pitchFamily="18" charset="0"/>
              </a:rPr>
              <a:t>p(</a:t>
            </a:r>
            <a:r>
              <a:rPr lang="en-US" sz="2000" dirty="0" err="1" smtClean="0">
                <a:solidFill>
                  <a:srgbClr val="008000"/>
                </a:solidFill>
                <a:cs typeface="Times New Roman" pitchFamily="18" charset="0"/>
              </a:rPr>
              <a:t>x</a:t>
            </a:r>
            <a:r>
              <a:rPr lang="en-US" sz="2000" baseline="-25000" dirty="0" err="1" smtClean="0">
                <a:solidFill>
                  <a:srgbClr val="008000"/>
                </a:solidFill>
                <a:cs typeface="Times New Roman" pitchFamily="18" charset="0"/>
              </a:rPr>
              <a:t>k</a:t>
            </a:r>
            <a:r>
              <a:rPr lang="en-US" sz="2000" dirty="0" smtClean="0">
                <a:solidFill>
                  <a:srgbClr val="008000"/>
                </a:solidFill>
                <a:cs typeface="Times New Roman" pitchFamily="18" charset="0"/>
              </a:rPr>
              <a:t> | E)</a:t>
            </a: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cs typeface="Times New Roman" pitchFamily="18" charset="0"/>
              </a:rPr>
              <a:t>EU(</a:t>
            </a:r>
            <a:r>
              <a:rPr lang="el-GR" sz="2000" dirty="0" smtClean="0">
                <a:solidFill>
                  <a:schemeClr val="accent2"/>
                </a:solidFill>
                <a:cs typeface="Times New Roman" pitchFamily="18" charset="0"/>
              </a:rPr>
              <a:t>α</a:t>
            </a:r>
            <a:r>
              <a:rPr lang="en-US" sz="2000" baseline="-25000" dirty="0" err="1" smtClean="0">
                <a:solidFill>
                  <a:schemeClr val="accent2"/>
                </a:solidFill>
                <a:cs typeface="Times New Roman" pitchFamily="18" charset="0"/>
              </a:rPr>
              <a:t>xk</a:t>
            </a:r>
            <a:r>
              <a:rPr lang="en-US" sz="2000" dirty="0" smtClean="0">
                <a:solidFill>
                  <a:schemeClr val="accent2"/>
                </a:solidFill>
                <a:cs typeface="Times New Roman" pitchFamily="18" charset="0"/>
              </a:rPr>
              <a:t> |  </a:t>
            </a:r>
            <a:r>
              <a:rPr lang="en-US" sz="2000" dirty="0" err="1" smtClean="0">
                <a:solidFill>
                  <a:schemeClr val="accent2"/>
                </a:solidFill>
                <a:cs typeface="Times New Roman" pitchFamily="18" charset="0"/>
              </a:rPr>
              <a:t>x</a:t>
            </a:r>
            <a:r>
              <a:rPr lang="en-US" sz="2000" baseline="-25000" dirty="0" err="1" smtClean="0">
                <a:solidFill>
                  <a:schemeClr val="accent2"/>
                </a:solidFill>
                <a:cs typeface="Times New Roman" pitchFamily="18" charset="0"/>
              </a:rPr>
              <a:t>k</a:t>
            </a:r>
            <a:r>
              <a:rPr lang="en-US" sz="2000" dirty="0" smtClean="0">
                <a:solidFill>
                  <a:schemeClr val="accent2"/>
                </a:solidFill>
                <a:cs typeface="Times New Roman" pitchFamily="18" charset="0"/>
              </a:rPr>
              <a:t>, E))</a:t>
            </a:r>
            <a:r>
              <a:rPr lang="en-US" sz="2000" dirty="0" smtClean="0">
                <a:cs typeface="Times New Roman" pitchFamily="18" charset="0"/>
              </a:rPr>
              <a:t>   – </a:t>
            </a:r>
            <a:r>
              <a:rPr lang="en-US" sz="2000" dirty="0" smtClean="0">
                <a:solidFill>
                  <a:srgbClr val="CC0000"/>
                </a:solidFill>
                <a:cs typeface="Times New Roman" pitchFamily="18" charset="0"/>
              </a:rPr>
              <a:t>EU (</a:t>
            </a:r>
            <a:r>
              <a:rPr lang="el-GR" sz="2000" dirty="0" smtClean="0">
                <a:solidFill>
                  <a:srgbClr val="CC0000"/>
                </a:solidFill>
                <a:cs typeface="Times New Roman" pitchFamily="18" charset="0"/>
              </a:rPr>
              <a:t>α</a:t>
            </a:r>
            <a:r>
              <a:rPr lang="en-US" sz="2000" dirty="0" smtClean="0">
                <a:solidFill>
                  <a:srgbClr val="CC0000"/>
                </a:solidFill>
                <a:cs typeface="Times New Roman" pitchFamily="18" charset="0"/>
              </a:rPr>
              <a:t> | E)</a:t>
            </a:r>
            <a:endParaRPr lang="el-GR" sz="2000" dirty="0" smtClean="0">
              <a:solidFill>
                <a:srgbClr val="CC0000"/>
              </a:solidFill>
              <a:cs typeface="Times New Roman" pitchFamily="18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295400" y="5791200"/>
            <a:ext cx="162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Probability of</a:t>
            </a:r>
          </a:p>
          <a:p>
            <a:r>
              <a:rPr lang="en-US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each value of X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733800" y="5715000"/>
            <a:ext cx="21145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Expected utility</a:t>
            </a:r>
          </a:p>
          <a:p>
            <a:r>
              <a:rPr lang="en-US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of the best action</a:t>
            </a:r>
          </a:p>
          <a:p>
            <a:r>
              <a:rPr lang="en-US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given that value of X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6248400" y="5562600"/>
            <a:ext cx="19748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Expected utility</a:t>
            </a:r>
          </a:p>
          <a:p>
            <a:r>
              <a:rPr lang="en-US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of the best action</a:t>
            </a:r>
          </a:p>
          <a:p>
            <a:r>
              <a:rPr lang="en-US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if we don’t know X</a:t>
            </a:r>
          </a:p>
          <a:p>
            <a:r>
              <a:rPr lang="en-US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(i.e., currently)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V="1">
            <a:off x="2667000" y="5334000"/>
            <a:ext cx="533400" cy="533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V="1">
            <a:off x="4495800" y="5334000"/>
            <a:ext cx="0" cy="45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 flipV="1">
            <a:off x="6629400" y="5334000"/>
            <a:ext cx="304800" cy="3048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Contentas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Decision making under uncertainty</a:t>
            </a:r>
          </a:p>
          <a:p>
            <a:pPr lvl="1"/>
            <a:r>
              <a:rPr lang="en-US" smtClean="0"/>
              <a:t>Expected utility</a:t>
            </a:r>
          </a:p>
          <a:p>
            <a:pPr lvl="1"/>
            <a:r>
              <a:rPr lang="en-US" smtClean="0"/>
              <a:t>Utility theory and rationality</a:t>
            </a:r>
          </a:p>
          <a:p>
            <a:pPr lvl="1"/>
            <a:r>
              <a:rPr lang="en-US" smtClean="0"/>
              <a:t>Utility functions</a:t>
            </a:r>
          </a:p>
          <a:p>
            <a:pPr lvl="1"/>
            <a:r>
              <a:rPr lang="en-US" smtClean="0"/>
              <a:t>Multiattribute utility functions</a:t>
            </a:r>
          </a:p>
          <a:p>
            <a:pPr lvl="1"/>
            <a:r>
              <a:rPr lang="en-US" smtClean="0"/>
              <a:t>Preference structures</a:t>
            </a:r>
          </a:p>
          <a:p>
            <a:pPr lvl="1"/>
            <a:r>
              <a:rPr lang="en-US" smtClean="0"/>
              <a:t>Decision networks</a:t>
            </a:r>
          </a:p>
          <a:p>
            <a:pPr lvl="1"/>
            <a:r>
              <a:rPr lang="en-US" smtClean="0"/>
              <a:t>Value of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VPI exercise: Umbrella network</a:t>
            </a:r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5029200" y="2971800"/>
            <a:ext cx="1295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Weather</a:t>
            </a: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6858000" y="4038600"/>
            <a:ext cx="1295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Forecast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1447800" y="2819400"/>
            <a:ext cx="1219200" cy="4572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Umbrella</a:t>
            </a: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3352800" y="4267200"/>
            <a:ext cx="1676400" cy="685800"/>
          </a:xfrm>
          <a:prstGeom prst="flowChartDecision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Happiness</a:t>
            </a:r>
          </a:p>
        </p:txBody>
      </p:sp>
      <p:cxnSp>
        <p:nvCxnSpPr>
          <p:cNvPr id="21511" name="AutoShape 7"/>
          <p:cNvCxnSpPr>
            <a:cxnSpLocks noChangeShapeType="1"/>
            <a:stCxn id="21507" idx="4"/>
            <a:endCxn id="21510" idx="0"/>
          </p:cNvCxnSpPr>
          <p:nvPr/>
        </p:nvCxnSpPr>
        <p:spPr bwMode="auto">
          <a:xfrm flipH="1">
            <a:off x="4191000" y="3505200"/>
            <a:ext cx="1485900" cy="762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12" name="AutoShape 8"/>
          <p:cNvCxnSpPr>
            <a:cxnSpLocks noChangeShapeType="1"/>
            <a:stCxn id="21520" idx="4"/>
            <a:endCxn id="21510" idx="0"/>
          </p:cNvCxnSpPr>
          <p:nvPr/>
        </p:nvCxnSpPr>
        <p:spPr bwMode="auto">
          <a:xfrm>
            <a:off x="2743200" y="4114800"/>
            <a:ext cx="1447800" cy="152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13" name="AutoShape 9"/>
          <p:cNvCxnSpPr>
            <a:cxnSpLocks noChangeShapeType="1"/>
            <a:stCxn id="21507" idx="4"/>
            <a:endCxn id="21508" idx="1"/>
          </p:cNvCxnSpPr>
          <p:nvPr/>
        </p:nvCxnSpPr>
        <p:spPr bwMode="auto">
          <a:xfrm>
            <a:off x="5676900" y="3505200"/>
            <a:ext cx="1370013" cy="6111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127125" y="2362200"/>
            <a:ext cx="15590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take/don’t take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6477000" y="4800600"/>
            <a:ext cx="2199641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f            w         p(</a:t>
            </a:r>
            <a:r>
              <a:rPr lang="en-US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f|w</a:t>
            </a:r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)</a:t>
            </a:r>
          </a:p>
          <a:p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sunny    rain      0.3</a:t>
            </a:r>
          </a:p>
          <a:p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rainy      rain      0.7</a:t>
            </a:r>
          </a:p>
          <a:p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sunny  no rain   0.8</a:t>
            </a:r>
          </a:p>
          <a:p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rainy    no rain   0.2</a:t>
            </a:r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5943600" y="51054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7924800" y="4800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4953000" y="2514600"/>
            <a:ext cx="13596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P(rain) = 0.4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3124200" y="5029200"/>
            <a:ext cx="211628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ea typeface="Tahoma" pitchFamily="34" charset="0"/>
                <a:cs typeface="Times New Roman" pitchFamily="18" charset="0"/>
              </a:rPr>
              <a:t>U(lug, rain) = -25</a:t>
            </a:r>
          </a:p>
          <a:p>
            <a:r>
              <a:rPr lang="en-US">
                <a:latin typeface="Times New Roman" pitchFamily="18" charset="0"/>
                <a:ea typeface="Tahoma" pitchFamily="34" charset="0"/>
                <a:cs typeface="Times New Roman" pitchFamily="18" charset="0"/>
              </a:rPr>
              <a:t>U(lug, ~rain) = 0</a:t>
            </a:r>
          </a:p>
          <a:p>
            <a:r>
              <a:rPr lang="en-US">
                <a:latin typeface="Times New Roman" pitchFamily="18" charset="0"/>
                <a:ea typeface="Tahoma" pitchFamily="34" charset="0"/>
                <a:cs typeface="Times New Roman" pitchFamily="18" charset="0"/>
              </a:rPr>
              <a:t>U(~lug, rain) = -100</a:t>
            </a:r>
          </a:p>
          <a:p>
            <a:r>
              <a:rPr lang="en-US">
                <a:latin typeface="Times New Roman" pitchFamily="18" charset="0"/>
                <a:ea typeface="Tahoma" pitchFamily="34" charset="0"/>
                <a:cs typeface="Times New Roman" pitchFamily="18" charset="0"/>
              </a:rPr>
              <a:t>U(~lug, ~rain) = 100</a:t>
            </a:r>
          </a:p>
        </p:txBody>
      </p:sp>
      <p:sp>
        <p:nvSpPr>
          <p:cNvPr id="21520" name="Oval 16"/>
          <p:cNvSpPr>
            <a:spLocks noChangeArrowheads="1"/>
          </p:cNvSpPr>
          <p:nvPr/>
        </p:nvSpPr>
        <p:spPr bwMode="auto">
          <a:xfrm>
            <a:off x="1905000" y="3581400"/>
            <a:ext cx="1676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Lug umbrella</a:t>
            </a:r>
          </a:p>
        </p:txBody>
      </p:sp>
      <p:cxnSp>
        <p:nvCxnSpPr>
          <p:cNvPr id="21521" name="AutoShape 17"/>
          <p:cNvCxnSpPr>
            <a:cxnSpLocks noChangeShapeType="1"/>
            <a:stCxn id="21509" idx="2"/>
            <a:endCxn id="21520" idx="1"/>
          </p:cNvCxnSpPr>
          <p:nvPr/>
        </p:nvCxnSpPr>
        <p:spPr bwMode="auto">
          <a:xfrm>
            <a:off x="2057400" y="3276600"/>
            <a:ext cx="93663" cy="382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304800" y="4159250"/>
            <a:ext cx="18614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P(lug|take) = 1.0</a:t>
            </a:r>
          </a:p>
          <a:p>
            <a:r>
              <a:rPr lang="en-US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P(~lug|~take)=1.0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914400" y="1752600"/>
            <a:ext cx="72039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What’s the value of knowing the weather forecast before leaving home?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>
                <a:cs typeface="Times New Roman" pitchFamily="18" charset="0"/>
              </a:rPr>
              <a:t>Non-deterministic vs. Probabilistic Uncertainty</a:t>
            </a:r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1447800" y="1828800"/>
            <a:ext cx="1958975" cy="2057400"/>
            <a:chOff x="912" y="1728"/>
            <a:chExt cx="1234" cy="1296"/>
          </a:xfrm>
        </p:grpSpPr>
        <p:grpSp>
          <p:nvGrpSpPr>
            <p:cNvPr id="4120" name="Group 4"/>
            <p:cNvGrpSpPr>
              <a:grpSpLocks/>
            </p:cNvGrpSpPr>
            <p:nvPr/>
          </p:nvGrpSpPr>
          <p:grpSpPr bwMode="auto">
            <a:xfrm>
              <a:off x="912" y="1728"/>
              <a:ext cx="1008" cy="1248"/>
              <a:chOff x="912" y="1728"/>
              <a:chExt cx="1008" cy="1248"/>
            </a:xfrm>
          </p:grpSpPr>
          <p:grpSp>
            <p:nvGrpSpPr>
              <p:cNvPr id="4124" name="Group 5"/>
              <p:cNvGrpSpPr>
                <a:grpSpLocks/>
              </p:cNvGrpSpPr>
              <p:nvPr/>
            </p:nvGrpSpPr>
            <p:grpSpPr bwMode="auto">
              <a:xfrm>
                <a:off x="912" y="1728"/>
                <a:ext cx="1008" cy="1248"/>
                <a:chOff x="912" y="1728"/>
                <a:chExt cx="1008" cy="1248"/>
              </a:xfrm>
            </p:grpSpPr>
            <p:sp>
              <p:nvSpPr>
                <p:cNvPr id="4126" name="Freeform 6"/>
                <p:cNvSpPr>
                  <a:spLocks/>
                </p:cNvSpPr>
                <p:nvPr/>
              </p:nvSpPr>
              <p:spPr bwMode="auto">
                <a:xfrm>
                  <a:off x="912" y="1728"/>
                  <a:ext cx="1008" cy="1248"/>
                </a:xfrm>
                <a:custGeom>
                  <a:avLst/>
                  <a:gdLst>
                    <a:gd name="T0" fmla="*/ 1008 w 1008"/>
                    <a:gd name="T1" fmla="*/ 0 h 1248"/>
                    <a:gd name="T2" fmla="*/ 432 w 1008"/>
                    <a:gd name="T3" fmla="*/ 336 h 1248"/>
                    <a:gd name="T4" fmla="*/ 96 w 1008"/>
                    <a:gd name="T5" fmla="*/ 864 h 1248"/>
                    <a:gd name="T6" fmla="*/ 0 w 1008"/>
                    <a:gd name="T7" fmla="*/ 1248 h 124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08"/>
                    <a:gd name="T13" fmla="*/ 0 h 1248"/>
                    <a:gd name="T14" fmla="*/ 1008 w 1008"/>
                    <a:gd name="T15" fmla="*/ 1248 h 124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08" h="1248">
                      <a:moveTo>
                        <a:pt x="1008" y="0"/>
                      </a:moveTo>
                      <a:cubicBezTo>
                        <a:pt x="796" y="96"/>
                        <a:pt x="584" y="192"/>
                        <a:pt x="432" y="336"/>
                      </a:cubicBezTo>
                      <a:cubicBezTo>
                        <a:pt x="280" y="480"/>
                        <a:pt x="168" y="712"/>
                        <a:pt x="96" y="864"/>
                      </a:cubicBezTo>
                      <a:cubicBezTo>
                        <a:pt x="24" y="1016"/>
                        <a:pt x="12" y="1132"/>
                        <a:pt x="0" y="124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7" name="Freeform 7"/>
                <p:cNvSpPr>
                  <a:spLocks/>
                </p:cNvSpPr>
                <p:nvPr/>
              </p:nvSpPr>
              <p:spPr bwMode="auto">
                <a:xfrm>
                  <a:off x="1288" y="1920"/>
                  <a:ext cx="248" cy="1056"/>
                </a:xfrm>
                <a:custGeom>
                  <a:avLst/>
                  <a:gdLst>
                    <a:gd name="T0" fmla="*/ 248 w 248"/>
                    <a:gd name="T1" fmla="*/ 0 h 1056"/>
                    <a:gd name="T2" fmla="*/ 56 w 248"/>
                    <a:gd name="T3" fmla="*/ 144 h 1056"/>
                    <a:gd name="T4" fmla="*/ 8 w 248"/>
                    <a:gd name="T5" fmla="*/ 384 h 1056"/>
                    <a:gd name="T6" fmla="*/ 104 w 248"/>
                    <a:gd name="T7" fmla="*/ 1056 h 10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8"/>
                    <a:gd name="T13" fmla="*/ 0 h 1056"/>
                    <a:gd name="T14" fmla="*/ 248 w 248"/>
                    <a:gd name="T15" fmla="*/ 1056 h 10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8" h="1056">
                      <a:moveTo>
                        <a:pt x="248" y="0"/>
                      </a:moveTo>
                      <a:cubicBezTo>
                        <a:pt x="172" y="40"/>
                        <a:pt x="96" y="80"/>
                        <a:pt x="56" y="144"/>
                      </a:cubicBezTo>
                      <a:cubicBezTo>
                        <a:pt x="16" y="208"/>
                        <a:pt x="0" y="232"/>
                        <a:pt x="8" y="384"/>
                      </a:cubicBezTo>
                      <a:cubicBezTo>
                        <a:pt x="16" y="536"/>
                        <a:pt x="60" y="796"/>
                        <a:pt x="104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8" name="Freeform 8"/>
                <p:cNvSpPr>
                  <a:spLocks/>
                </p:cNvSpPr>
                <p:nvPr/>
              </p:nvSpPr>
              <p:spPr bwMode="auto">
                <a:xfrm>
                  <a:off x="1376" y="1920"/>
                  <a:ext cx="544" cy="1056"/>
                </a:xfrm>
                <a:custGeom>
                  <a:avLst/>
                  <a:gdLst>
                    <a:gd name="T0" fmla="*/ 160 w 544"/>
                    <a:gd name="T1" fmla="*/ 0 h 1056"/>
                    <a:gd name="T2" fmla="*/ 16 w 544"/>
                    <a:gd name="T3" fmla="*/ 144 h 1056"/>
                    <a:gd name="T4" fmla="*/ 64 w 544"/>
                    <a:gd name="T5" fmla="*/ 384 h 1056"/>
                    <a:gd name="T6" fmla="*/ 208 w 544"/>
                    <a:gd name="T7" fmla="*/ 624 h 1056"/>
                    <a:gd name="T8" fmla="*/ 544 w 544"/>
                    <a:gd name="T9" fmla="*/ 1056 h 10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44"/>
                    <a:gd name="T16" fmla="*/ 0 h 1056"/>
                    <a:gd name="T17" fmla="*/ 544 w 544"/>
                    <a:gd name="T18" fmla="*/ 1056 h 10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44" h="1056">
                      <a:moveTo>
                        <a:pt x="160" y="0"/>
                      </a:moveTo>
                      <a:cubicBezTo>
                        <a:pt x="96" y="40"/>
                        <a:pt x="32" y="80"/>
                        <a:pt x="16" y="144"/>
                      </a:cubicBezTo>
                      <a:cubicBezTo>
                        <a:pt x="0" y="208"/>
                        <a:pt x="32" y="304"/>
                        <a:pt x="64" y="384"/>
                      </a:cubicBezTo>
                      <a:cubicBezTo>
                        <a:pt x="96" y="464"/>
                        <a:pt x="128" y="512"/>
                        <a:pt x="208" y="624"/>
                      </a:cubicBezTo>
                      <a:cubicBezTo>
                        <a:pt x="288" y="736"/>
                        <a:pt x="416" y="896"/>
                        <a:pt x="544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4125" name="Text Box 9"/>
              <p:cNvSpPr txBox="1">
                <a:spLocks noChangeArrowheads="1"/>
              </p:cNvSpPr>
              <p:nvPr/>
            </p:nvSpPr>
            <p:spPr bwMode="auto">
              <a:xfrm>
                <a:off x="1152" y="1776"/>
                <a:ext cx="240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p:grpSp>
        <p:sp>
          <p:nvSpPr>
            <p:cNvPr id="4121" name="Text Box 10"/>
            <p:cNvSpPr txBox="1">
              <a:spLocks noChangeArrowheads="1"/>
            </p:cNvSpPr>
            <p:nvPr/>
          </p:nvSpPr>
          <p:spPr bwMode="auto">
            <a:xfrm>
              <a:off x="1392" y="2736"/>
              <a:ext cx="3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4122" name="Text Box 11"/>
            <p:cNvSpPr txBox="1">
              <a:spLocks noChangeArrowheads="1"/>
            </p:cNvSpPr>
            <p:nvPr/>
          </p:nvSpPr>
          <p:spPr bwMode="auto">
            <a:xfrm>
              <a:off x="960" y="2736"/>
              <a:ext cx="3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23" name="Text Box 12"/>
            <p:cNvSpPr txBox="1">
              <a:spLocks noChangeArrowheads="1"/>
            </p:cNvSpPr>
            <p:nvPr/>
          </p:nvSpPr>
          <p:spPr bwMode="auto">
            <a:xfrm>
              <a:off x="1920" y="2736"/>
              <a:ext cx="2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</p:grpSp>
      <p:sp>
        <p:nvSpPr>
          <p:cNvPr id="4100" name="Text Box 13"/>
          <p:cNvSpPr txBox="1">
            <a:spLocks noChangeArrowheads="1"/>
          </p:cNvSpPr>
          <p:nvPr/>
        </p:nvSpPr>
        <p:spPr bwMode="auto">
          <a:xfrm>
            <a:off x="1393825" y="4564063"/>
            <a:ext cx="2416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Text Box 14"/>
          <p:cNvSpPr txBox="1">
            <a:spLocks noChangeArrowheads="1"/>
          </p:cNvSpPr>
          <p:nvPr/>
        </p:nvSpPr>
        <p:spPr bwMode="auto">
          <a:xfrm>
            <a:off x="1219200" y="3962400"/>
            <a:ext cx="3200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{a,b,c}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decision that is</a:t>
            </a:r>
            <a:br>
              <a:rPr 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best for worst case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102" name="Group 15"/>
          <p:cNvGrpSpPr>
            <a:grpSpLocks/>
          </p:cNvGrpSpPr>
          <p:nvPr/>
        </p:nvGrpSpPr>
        <p:grpSpPr bwMode="auto">
          <a:xfrm>
            <a:off x="4724400" y="1828800"/>
            <a:ext cx="3962400" cy="3517901"/>
            <a:chOff x="3264" y="1728"/>
            <a:chExt cx="2496" cy="2216"/>
          </a:xfrm>
        </p:grpSpPr>
        <p:grpSp>
          <p:nvGrpSpPr>
            <p:cNvPr id="4109" name="Group 16"/>
            <p:cNvGrpSpPr>
              <a:grpSpLocks/>
            </p:cNvGrpSpPr>
            <p:nvPr/>
          </p:nvGrpSpPr>
          <p:grpSpPr bwMode="auto">
            <a:xfrm>
              <a:off x="3600" y="1728"/>
              <a:ext cx="1234" cy="1296"/>
              <a:chOff x="912" y="1728"/>
              <a:chExt cx="1234" cy="1296"/>
            </a:xfrm>
          </p:grpSpPr>
          <p:grpSp>
            <p:nvGrpSpPr>
              <p:cNvPr id="4111" name="Group 17"/>
              <p:cNvGrpSpPr>
                <a:grpSpLocks/>
              </p:cNvGrpSpPr>
              <p:nvPr/>
            </p:nvGrpSpPr>
            <p:grpSpPr bwMode="auto">
              <a:xfrm>
                <a:off x="912" y="1728"/>
                <a:ext cx="1008" cy="1248"/>
                <a:chOff x="912" y="1728"/>
                <a:chExt cx="1008" cy="1248"/>
              </a:xfrm>
            </p:grpSpPr>
            <p:grpSp>
              <p:nvGrpSpPr>
                <p:cNvPr id="4115" name="Group 18"/>
                <p:cNvGrpSpPr>
                  <a:grpSpLocks/>
                </p:cNvGrpSpPr>
                <p:nvPr/>
              </p:nvGrpSpPr>
              <p:grpSpPr bwMode="auto">
                <a:xfrm>
                  <a:off x="912" y="1728"/>
                  <a:ext cx="1008" cy="1248"/>
                  <a:chOff x="912" y="1728"/>
                  <a:chExt cx="1008" cy="1248"/>
                </a:xfrm>
              </p:grpSpPr>
              <p:sp>
                <p:nvSpPr>
                  <p:cNvPr id="4117" name="Freeform 19"/>
                  <p:cNvSpPr>
                    <a:spLocks/>
                  </p:cNvSpPr>
                  <p:nvPr/>
                </p:nvSpPr>
                <p:spPr bwMode="auto">
                  <a:xfrm>
                    <a:off x="912" y="1728"/>
                    <a:ext cx="1008" cy="1248"/>
                  </a:xfrm>
                  <a:custGeom>
                    <a:avLst/>
                    <a:gdLst>
                      <a:gd name="T0" fmla="*/ 1008 w 1008"/>
                      <a:gd name="T1" fmla="*/ 0 h 1248"/>
                      <a:gd name="T2" fmla="*/ 432 w 1008"/>
                      <a:gd name="T3" fmla="*/ 336 h 1248"/>
                      <a:gd name="T4" fmla="*/ 96 w 1008"/>
                      <a:gd name="T5" fmla="*/ 864 h 1248"/>
                      <a:gd name="T6" fmla="*/ 0 w 1008"/>
                      <a:gd name="T7" fmla="*/ 1248 h 124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008"/>
                      <a:gd name="T13" fmla="*/ 0 h 1248"/>
                      <a:gd name="T14" fmla="*/ 1008 w 1008"/>
                      <a:gd name="T15" fmla="*/ 1248 h 124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008" h="1248">
                        <a:moveTo>
                          <a:pt x="1008" y="0"/>
                        </a:moveTo>
                        <a:cubicBezTo>
                          <a:pt x="796" y="96"/>
                          <a:pt x="584" y="192"/>
                          <a:pt x="432" y="336"/>
                        </a:cubicBezTo>
                        <a:cubicBezTo>
                          <a:pt x="280" y="480"/>
                          <a:pt x="168" y="712"/>
                          <a:pt x="96" y="864"/>
                        </a:cubicBezTo>
                        <a:cubicBezTo>
                          <a:pt x="24" y="1016"/>
                          <a:pt x="12" y="1132"/>
                          <a:pt x="0" y="1248"/>
                        </a:cubicBezTo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4118" name="Freeform 20"/>
                  <p:cNvSpPr>
                    <a:spLocks/>
                  </p:cNvSpPr>
                  <p:nvPr/>
                </p:nvSpPr>
                <p:spPr bwMode="auto">
                  <a:xfrm>
                    <a:off x="1288" y="1920"/>
                    <a:ext cx="248" cy="1056"/>
                  </a:xfrm>
                  <a:custGeom>
                    <a:avLst/>
                    <a:gdLst>
                      <a:gd name="T0" fmla="*/ 248 w 248"/>
                      <a:gd name="T1" fmla="*/ 0 h 1056"/>
                      <a:gd name="T2" fmla="*/ 56 w 248"/>
                      <a:gd name="T3" fmla="*/ 144 h 1056"/>
                      <a:gd name="T4" fmla="*/ 8 w 248"/>
                      <a:gd name="T5" fmla="*/ 384 h 1056"/>
                      <a:gd name="T6" fmla="*/ 104 w 248"/>
                      <a:gd name="T7" fmla="*/ 1056 h 10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48"/>
                      <a:gd name="T13" fmla="*/ 0 h 1056"/>
                      <a:gd name="T14" fmla="*/ 248 w 248"/>
                      <a:gd name="T15" fmla="*/ 1056 h 10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48" h="1056">
                        <a:moveTo>
                          <a:pt x="248" y="0"/>
                        </a:moveTo>
                        <a:cubicBezTo>
                          <a:pt x="172" y="40"/>
                          <a:pt x="96" y="80"/>
                          <a:pt x="56" y="144"/>
                        </a:cubicBezTo>
                        <a:cubicBezTo>
                          <a:pt x="16" y="208"/>
                          <a:pt x="0" y="232"/>
                          <a:pt x="8" y="384"/>
                        </a:cubicBezTo>
                        <a:cubicBezTo>
                          <a:pt x="16" y="536"/>
                          <a:pt x="60" y="796"/>
                          <a:pt x="104" y="1056"/>
                        </a:cubicBezTo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4119" name="Freeform 21"/>
                  <p:cNvSpPr>
                    <a:spLocks/>
                  </p:cNvSpPr>
                  <p:nvPr/>
                </p:nvSpPr>
                <p:spPr bwMode="auto">
                  <a:xfrm>
                    <a:off x="1376" y="1920"/>
                    <a:ext cx="544" cy="1056"/>
                  </a:xfrm>
                  <a:custGeom>
                    <a:avLst/>
                    <a:gdLst>
                      <a:gd name="T0" fmla="*/ 160 w 544"/>
                      <a:gd name="T1" fmla="*/ 0 h 1056"/>
                      <a:gd name="T2" fmla="*/ 16 w 544"/>
                      <a:gd name="T3" fmla="*/ 144 h 1056"/>
                      <a:gd name="T4" fmla="*/ 64 w 544"/>
                      <a:gd name="T5" fmla="*/ 384 h 1056"/>
                      <a:gd name="T6" fmla="*/ 208 w 544"/>
                      <a:gd name="T7" fmla="*/ 624 h 1056"/>
                      <a:gd name="T8" fmla="*/ 544 w 544"/>
                      <a:gd name="T9" fmla="*/ 1056 h 105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544"/>
                      <a:gd name="T16" fmla="*/ 0 h 1056"/>
                      <a:gd name="T17" fmla="*/ 544 w 544"/>
                      <a:gd name="T18" fmla="*/ 1056 h 105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544" h="1056">
                        <a:moveTo>
                          <a:pt x="160" y="0"/>
                        </a:moveTo>
                        <a:cubicBezTo>
                          <a:pt x="96" y="40"/>
                          <a:pt x="32" y="80"/>
                          <a:pt x="16" y="144"/>
                        </a:cubicBezTo>
                        <a:cubicBezTo>
                          <a:pt x="0" y="208"/>
                          <a:pt x="32" y="304"/>
                          <a:pt x="64" y="384"/>
                        </a:cubicBezTo>
                        <a:cubicBezTo>
                          <a:pt x="96" y="464"/>
                          <a:pt x="128" y="512"/>
                          <a:pt x="208" y="624"/>
                        </a:cubicBezTo>
                        <a:cubicBezTo>
                          <a:pt x="288" y="736"/>
                          <a:pt x="416" y="896"/>
                          <a:pt x="544" y="1056"/>
                        </a:cubicBezTo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4116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152" y="1776"/>
                  <a:ext cx="240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800" b="1">
                      <a:solidFill>
                        <a:srgbClr val="990000"/>
                      </a:solidFill>
                      <a:latin typeface="Times New Roman" pitchFamily="18" charset="0"/>
                      <a:cs typeface="Times New Roman" pitchFamily="18" charset="0"/>
                    </a:rPr>
                    <a:t>?</a:t>
                  </a:r>
                </a:p>
              </p:txBody>
            </p:sp>
          </p:grpSp>
          <p:sp>
            <p:nvSpPr>
              <p:cNvPr id="4112" name="Text Box 23"/>
              <p:cNvSpPr txBox="1">
                <a:spLocks noChangeArrowheads="1"/>
              </p:cNvSpPr>
              <p:nvPr/>
            </p:nvSpPr>
            <p:spPr bwMode="auto">
              <a:xfrm>
                <a:off x="1392" y="2736"/>
                <a:ext cx="37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4113" name="Text Box 24"/>
              <p:cNvSpPr txBox="1">
                <a:spLocks noChangeArrowheads="1"/>
              </p:cNvSpPr>
              <p:nvPr/>
            </p:nvSpPr>
            <p:spPr bwMode="auto">
              <a:xfrm>
                <a:off x="960" y="2736"/>
                <a:ext cx="37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14" name="Text Box 25"/>
              <p:cNvSpPr txBox="1">
                <a:spLocks noChangeArrowheads="1"/>
              </p:cNvSpPr>
              <p:nvPr/>
            </p:nvSpPr>
            <p:spPr bwMode="auto">
              <a:xfrm>
                <a:off x="1920" y="2736"/>
                <a:ext cx="22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</p:grpSp>
        <p:sp>
          <p:nvSpPr>
            <p:cNvPr id="4110" name="Text Box 26"/>
            <p:cNvSpPr txBox="1">
              <a:spLocks noChangeArrowheads="1"/>
            </p:cNvSpPr>
            <p:nvPr/>
          </p:nvSpPr>
          <p:spPr bwMode="auto">
            <a:xfrm>
              <a:off x="3264" y="3072"/>
              <a:ext cx="2496" cy="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{a(p</a:t>
              </a:r>
              <a:r>
                <a:rPr lang="en-US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),b(p</a:t>
              </a:r>
              <a:r>
                <a:rPr lang="en-US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),c(p</a:t>
              </a:r>
              <a:r>
                <a:rPr lang="en-US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)}</a:t>
              </a:r>
            </a:p>
            <a:p>
              <a:pPr eaLnBrk="1" hangingPunct="1">
                <a:spcBef>
                  <a:spcPct val="50000"/>
                </a:spcBef>
                <a:buFont typeface="Wingdings" pitchFamily="2" charset="2"/>
                <a:buChar char="à"/>
              </a:pPr>
              <a:r>
                <a:rPr lang="en-US" sz="240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decision that maximizes</a:t>
              </a:r>
              <a:br>
                <a:rPr lang="en-US" sz="240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</a:br>
              <a:r>
                <a:rPr lang="en-US" sz="240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   expected utility value</a:t>
              </a: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03" name="Text Box 27"/>
          <p:cNvSpPr txBox="1">
            <a:spLocks noChangeArrowheads="1"/>
          </p:cNvSpPr>
          <p:nvPr/>
        </p:nvSpPr>
        <p:spPr bwMode="auto">
          <a:xfrm>
            <a:off x="1317625" y="6011863"/>
            <a:ext cx="2949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4" name="Text Box 28"/>
          <p:cNvSpPr txBox="1">
            <a:spLocks noChangeArrowheads="1"/>
          </p:cNvSpPr>
          <p:nvPr/>
        </p:nvSpPr>
        <p:spPr bwMode="auto">
          <a:xfrm>
            <a:off x="990600" y="54102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Non-deterministic model</a:t>
            </a:r>
          </a:p>
        </p:txBody>
      </p:sp>
      <p:sp>
        <p:nvSpPr>
          <p:cNvPr id="4105" name="Text Box 29"/>
          <p:cNvSpPr txBox="1">
            <a:spLocks noChangeArrowheads="1"/>
          </p:cNvSpPr>
          <p:nvPr/>
        </p:nvSpPr>
        <p:spPr bwMode="auto">
          <a:xfrm>
            <a:off x="5181600" y="54102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Probabilistic model</a:t>
            </a:r>
          </a:p>
        </p:txBody>
      </p:sp>
      <p:sp>
        <p:nvSpPr>
          <p:cNvPr id="310302" name="Text Box 30"/>
          <p:cNvSpPr txBox="1">
            <a:spLocks noChangeArrowheads="1"/>
          </p:cNvSpPr>
          <p:nvPr/>
        </p:nvSpPr>
        <p:spPr bwMode="auto">
          <a:xfrm>
            <a:off x="1295400" y="5943600"/>
            <a:ext cx="27084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~ Adversarial search</a:t>
            </a:r>
          </a:p>
        </p:txBody>
      </p:sp>
      <p:sp>
        <p:nvSpPr>
          <p:cNvPr id="4107" name="Rectangle 31"/>
          <p:cNvSpPr>
            <a:spLocks noChangeArrowheads="1"/>
          </p:cNvSpPr>
          <p:nvPr/>
        </p:nvSpPr>
        <p:spPr bwMode="auto">
          <a:xfrm>
            <a:off x="990600" y="1600200"/>
            <a:ext cx="3429000" cy="426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8" name="Rectangle 32"/>
          <p:cNvSpPr>
            <a:spLocks noChangeArrowheads="1"/>
          </p:cNvSpPr>
          <p:nvPr/>
        </p:nvSpPr>
        <p:spPr bwMode="auto">
          <a:xfrm>
            <a:off x="4724400" y="1600200"/>
            <a:ext cx="3733800" cy="426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30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>
                <a:cs typeface="Times New Roman" pitchFamily="18" charset="0"/>
              </a:rPr>
              <a:t>Expected Utility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0010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Random variable X with n values x</a:t>
            </a:r>
            <a:r>
              <a:rPr lang="en-US" baseline="-25000" dirty="0" smtClean="0">
                <a:cs typeface="Times New Roman" pitchFamily="18" charset="0"/>
              </a:rPr>
              <a:t>1</a:t>
            </a:r>
            <a:r>
              <a:rPr lang="en-US" dirty="0" smtClean="0">
                <a:cs typeface="Times New Roman" pitchFamily="18" charset="0"/>
              </a:rPr>
              <a:t>,…,</a:t>
            </a:r>
            <a:r>
              <a:rPr lang="en-US" dirty="0" err="1" smtClean="0">
                <a:cs typeface="Times New Roman" pitchFamily="18" charset="0"/>
              </a:rPr>
              <a:t>x</a:t>
            </a:r>
            <a:r>
              <a:rPr lang="en-US" baseline="-25000" dirty="0" err="1" smtClean="0">
                <a:cs typeface="Times New Roman" pitchFamily="18" charset="0"/>
              </a:rPr>
              <a:t>n</a:t>
            </a:r>
            <a:r>
              <a:rPr lang="en-US" dirty="0" smtClean="0">
                <a:cs typeface="Times New Roman" pitchFamily="18" charset="0"/>
              </a:rPr>
              <a:t> and distribution (p</a:t>
            </a:r>
            <a:r>
              <a:rPr lang="en-US" baseline="-25000" dirty="0" smtClean="0">
                <a:cs typeface="Times New Roman" pitchFamily="18" charset="0"/>
              </a:rPr>
              <a:t>1</a:t>
            </a:r>
            <a:r>
              <a:rPr lang="en-US" dirty="0" smtClean="0">
                <a:cs typeface="Times New Roman" pitchFamily="18" charset="0"/>
              </a:rPr>
              <a:t>,…,</a:t>
            </a:r>
            <a:r>
              <a:rPr lang="en-US" dirty="0" err="1" smtClean="0">
                <a:cs typeface="Times New Roman" pitchFamily="18" charset="0"/>
              </a:rPr>
              <a:t>p</a:t>
            </a:r>
            <a:r>
              <a:rPr lang="en-US" baseline="-25000" dirty="0" err="1" smtClean="0">
                <a:cs typeface="Times New Roman" pitchFamily="18" charset="0"/>
              </a:rPr>
              <a:t>n</a:t>
            </a:r>
            <a:r>
              <a:rPr lang="en-US" dirty="0" smtClean="0">
                <a:cs typeface="Times New Roman" pitchFamily="18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X is the outcome of performing action A (i.e., the state reached after A is taken)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Function U of X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U is a mapping from states to numerical utilities (values)</a:t>
            </a:r>
          </a:p>
          <a:p>
            <a:pPr lvl="2">
              <a:buNone/>
            </a:pPr>
            <a:r>
              <a:rPr lang="en-US" dirty="0" smtClean="0">
                <a:cs typeface="Times New Roman" pitchFamily="18" charset="0"/>
              </a:rPr>
              <a:t>= </a:t>
            </a:r>
            <a:r>
              <a:rPr lang="en-US" sz="2000" dirty="0" smtClean="0">
                <a:solidFill>
                  <a:srgbClr val="FF0000"/>
                </a:solidFill>
                <a:cs typeface="Times New Roman" pitchFamily="18" charset="0"/>
              </a:rPr>
              <a:t>Probability of each outcome × Utility of each outcome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The </a:t>
            </a:r>
            <a:r>
              <a:rPr lang="en-US" dirty="0" smtClean="0">
                <a:solidFill>
                  <a:srgbClr val="3333CC"/>
                </a:solidFill>
                <a:cs typeface="Times New Roman" pitchFamily="18" charset="0"/>
              </a:rPr>
              <a:t>expected utility</a:t>
            </a:r>
            <a:r>
              <a:rPr lang="en-US" dirty="0" smtClean="0">
                <a:cs typeface="Times New Roman" pitchFamily="18" charset="0"/>
              </a:rPr>
              <a:t> of performing action A is</a:t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              EU[A] = S</a:t>
            </a:r>
            <a:r>
              <a:rPr lang="en-US" baseline="-25000" dirty="0" smtClean="0">
                <a:cs typeface="Times New Roman" pitchFamily="18" charset="0"/>
              </a:rPr>
              <a:t>i=1,…,n </a:t>
            </a:r>
            <a:r>
              <a:rPr lang="en-US" dirty="0" smtClean="0">
                <a:cs typeface="Times New Roman" pitchFamily="18" charset="0"/>
              </a:rPr>
              <a:t>p(</a:t>
            </a:r>
            <a:r>
              <a:rPr lang="en-US" dirty="0" err="1" smtClean="0">
                <a:cs typeface="Times New Roman" pitchFamily="18" charset="0"/>
              </a:rPr>
              <a:t>x</a:t>
            </a:r>
            <a:r>
              <a:rPr lang="en-US" baseline="-25000" dirty="0" err="1" smtClean="0">
                <a:cs typeface="Times New Roman" pitchFamily="18" charset="0"/>
              </a:rPr>
              <a:t>i</a:t>
            </a:r>
            <a:r>
              <a:rPr lang="en-US" dirty="0" err="1" smtClean="0">
                <a:cs typeface="Times New Roman" pitchFamily="18" charset="0"/>
              </a:rPr>
              <a:t>|A</a:t>
            </a:r>
            <a:r>
              <a:rPr lang="en-US" dirty="0" smtClean="0">
                <a:cs typeface="Times New Roman" pitchFamily="18" charset="0"/>
              </a:rPr>
              <a:t>)U(x</a:t>
            </a:r>
            <a:r>
              <a:rPr lang="en-US" baseline="-25000" dirty="0" smtClean="0">
                <a:cs typeface="Times New Roman" pitchFamily="18" charset="0"/>
              </a:rPr>
              <a:t>i</a:t>
            </a:r>
            <a:r>
              <a:rPr lang="en-US" dirty="0" smtClean="0"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429000" y="1676400"/>
            <a:ext cx="838200" cy="523875"/>
            <a:chOff x="2160" y="1056"/>
            <a:chExt cx="528" cy="330"/>
          </a:xfrm>
        </p:grpSpPr>
        <p:sp>
          <p:nvSpPr>
            <p:cNvPr id="6171" name="Oval 3"/>
            <p:cNvSpPr>
              <a:spLocks noChangeArrowheads="1"/>
            </p:cNvSpPr>
            <p:nvPr/>
          </p:nvSpPr>
          <p:spPr bwMode="auto">
            <a:xfrm>
              <a:off x="2496" y="115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72" name="Text Box 4"/>
            <p:cNvSpPr txBox="1">
              <a:spLocks noChangeArrowheads="1"/>
            </p:cNvSpPr>
            <p:nvPr/>
          </p:nvSpPr>
          <p:spPr bwMode="auto">
            <a:xfrm>
              <a:off x="2160" y="1056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066800" y="3657600"/>
            <a:ext cx="3200400" cy="1666875"/>
            <a:chOff x="672" y="2304"/>
            <a:chExt cx="2016" cy="1050"/>
          </a:xfrm>
        </p:grpSpPr>
        <p:sp>
          <p:nvSpPr>
            <p:cNvPr id="6162" name="Oval 6"/>
            <p:cNvSpPr>
              <a:spLocks noChangeArrowheads="1"/>
            </p:cNvSpPr>
            <p:nvPr/>
          </p:nvSpPr>
          <p:spPr bwMode="auto">
            <a:xfrm>
              <a:off x="960" y="307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63" name="Oval 7"/>
            <p:cNvSpPr>
              <a:spLocks noChangeArrowheads="1"/>
            </p:cNvSpPr>
            <p:nvPr/>
          </p:nvSpPr>
          <p:spPr bwMode="auto">
            <a:xfrm>
              <a:off x="2496" y="307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64" name="Oval 8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65" name="Line 9"/>
            <p:cNvSpPr>
              <a:spLocks noChangeShapeType="1"/>
            </p:cNvSpPr>
            <p:nvPr/>
          </p:nvSpPr>
          <p:spPr bwMode="auto">
            <a:xfrm flipH="1">
              <a:off x="1056" y="2304"/>
              <a:ext cx="76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6" name="Line 10"/>
            <p:cNvSpPr>
              <a:spLocks noChangeShapeType="1"/>
            </p:cNvSpPr>
            <p:nvPr/>
          </p:nvSpPr>
          <p:spPr bwMode="auto">
            <a:xfrm>
              <a:off x="1824" y="2304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7" name="Line 11"/>
            <p:cNvSpPr>
              <a:spLocks noChangeShapeType="1"/>
            </p:cNvSpPr>
            <p:nvPr/>
          </p:nvSpPr>
          <p:spPr bwMode="auto">
            <a:xfrm>
              <a:off x="1824" y="2304"/>
              <a:ext cx="76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8" name="Text Box 12"/>
            <p:cNvSpPr txBox="1">
              <a:spLocks noChangeArrowheads="1"/>
            </p:cNvSpPr>
            <p:nvPr/>
          </p:nvSpPr>
          <p:spPr bwMode="auto">
            <a:xfrm>
              <a:off x="2208" y="3024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169" name="Text Box 13"/>
            <p:cNvSpPr txBox="1">
              <a:spLocks noChangeArrowheads="1"/>
            </p:cNvSpPr>
            <p:nvPr/>
          </p:nvSpPr>
          <p:spPr bwMode="auto">
            <a:xfrm>
              <a:off x="1440" y="3024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6170" name="Text Box 14"/>
            <p:cNvSpPr txBox="1">
              <a:spLocks noChangeArrowheads="1"/>
            </p:cNvSpPr>
            <p:nvPr/>
          </p:nvSpPr>
          <p:spPr bwMode="auto">
            <a:xfrm>
              <a:off x="672" y="3024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193925" y="2133600"/>
            <a:ext cx="1920875" cy="1550988"/>
            <a:chOff x="1382" y="1344"/>
            <a:chExt cx="1210" cy="977"/>
          </a:xfrm>
        </p:grpSpPr>
        <p:sp>
          <p:nvSpPr>
            <p:cNvPr id="6159" name="Rectangle 16"/>
            <p:cNvSpPr>
              <a:spLocks noChangeArrowheads="1"/>
            </p:cNvSpPr>
            <p:nvPr/>
          </p:nvSpPr>
          <p:spPr bwMode="auto">
            <a:xfrm>
              <a:off x="1728" y="2112"/>
              <a:ext cx="192" cy="192"/>
            </a:xfrm>
            <a:prstGeom prst="rect">
              <a:avLst/>
            </a:prstGeom>
            <a:solidFill>
              <a:srgbClr val="E0FFC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60" name="Line 17"/>
            <p:cNvSpPr>
              <a:spLocks noChangeShapeType="1"/>
            </p:cNvSpPr>
            <p:nvPr/>
          </p:nvSpPr>
          <p:spPr bwMode="auto">
            <a:xfrm flipH="1">
              <a:off x="1824" y="1344"/>
              <a:ext cx="76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1" name="Text Box 18"/>
            <p:cNvSpPr txBox="1">
              <a:spLocks noChangeArrowheads="1"/>
            </p:cNvSpPr>
            <p:nvPr/>
          </p:nvSpPr>
          <p:spPr bwMode="auto">
            <a:xfrm>
              <a:off x="1382" y="2071"/>
              <a:ext cx="32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A1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066800" y="5181600"/>
            <a:ext cx="2911475" cy="369888"/>
            <a:chOff x="672" y="3264"/>
            <a:chExt cx="1834" cy="233"/>
          </a:xfrm>
        </p:grpSpPr>
        <p:sp>
          <p:nvSpPr>
            <p:cNvPr id="6156" name="Text Box 20"/>
            <p:cNvSpPr txBox="1">
              <a:spLocks noChangeArrowheads="1"/>
            </p:cNvSpPr>
            <p:nvPr/>
          </p:nvSpPr>
          <p:spPr bwMode="auto">
            <a:xfrm>
              <a:off x="672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0.2</a:t>
              </a:r>
            </a:p>
          </p:txBody>
        </p:sp>
        <p:sp>
          <p:nvSpPr>
            <p:cNvPr id="6157" name="Text Box 21"/>
            <p:cNvSpPr txBox="1">
              <a:spLocks noChangeArrowheads="1"/>
            </p:cNvSpPr>
            <p:nvPr/>
          </p:nvSpPr>
          <p:spPr bwMode="auto">
            <a:xfrm>
              <a:off x="1440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0.7</a:t>
              </a:r>
            </a:p>
          </p:txBody>
        </p:sp>
        <p:sp>
          <p:nvSpPr>
            <p:cNvPr id="6158" name="Text Box 22"/>
            <p:cNvSpPr txBox="1">
              <a:spLocks noChangeArrowheads="1"/>
            </p:cNvSpPr>
            <p:nvPr/>
          </p:nvSpPr>
          <p:spPr bwMode="auto">
            <a:xfrm>
              <a:off x="2208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0.1</a:t>
              </a: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1066800" y="5486400"/>
            <a:ext cx="2854325" cy="369888"/>
            <a:chOff x="672" y="3456"/>
            <a:chExt cx="1798" cy="233"/>
          </a:xfrm>
        </p:grpSpPr>
        <p:sp>
          <p:nvSpPr>
            <p:cNvPr id="6153" name="Text Box 24"/>
            <p:cNvSpPr txBox="1">
              <a:spLocks noChangeArrowheads="1"/>
            </p:cNvSpPr>
            <p:nvPr/>
          </p:nvSpPr>
          <p:spPr bwMode="auto">
            <a:xfrm>
              <a:off x="672" y="3456"/>
              <a:ext cx="33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6154" name="Text Box 25"/>
            <p:cNvSpPr txBox="1">
              <a:spLocks noChangeArrowheads="1"/>
            </p:cNvSpPr>
            <p:nvPr/>
          </p:nvSpPr>
          <p:spPr bwMode="auto">
            <a:xfrm>
              <a:off x="1440" y="3456"/>
              <a:ext cx="26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</a:p>
          </p:txBody>
        </p:sp>
        <p:sp>
          <p:nvSpPr>
            <p:cNvPr id="6155" name="Text Box 26"/>
            <p:cNvSpPr txBox="1">
              <a:spLocks noChangeArrowheads="1"/>
            </p:cNvSpPr>
            <p:nvPr/>
          </p:nvSpPr>
          <p:spPr bwMode="auto">
            <a:xfrm>
              <a:off x="2208" y="3456"/>
              <a:ext cx="26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70</a:t>
              </a:r>
            </a:p>
          </p:txBody>
        </p:sp>
      </p:grpSp>
      <p:sp>
        <p:nvSpPr>
          <p:cNvPr id="361499" name="Text Box 27"/>
          <p:cNvSpPr txBox="1">
            <a:spLocks noChangeArrowheads="1"/>
          </p:cNvSpPr>
          <p:nvPr/>
        </p:nvSpPr>
        <p:spPr bwMode="auto">
          <a:xfrm>
            <a:off x="3886200" y="2819400"/>
            <a:ext cx="42624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U(S0) = 100 x 0.2 + 50 x 0.7 + 70 x 0.1</a:t>
            </a:r>
          </a:p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  = 20 + 35 + 7</a:t>
            </a:r>
          </a:p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  = 62</a:t>
            </a:r>
          </a:p>
        </p:txBody>
      </p:sp>
      <p:sp>
        <p:nvSpPr>
          <p:cNvPr id="361500" name="Rectangle 28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763000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One State/One Action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Example0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1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9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3429000" y="1676402"/>
            <a:ext cx="838200" cy="523876"/>
            <a:chOff x="2160" y="1056"/>
            <a:chExt cx="528" cy="330"/>
          </a:xfrm>
        </p:grpSpPr>
        <p:sp>
          <p:nvSpPr>
            <p:cNvPr id="7208" name="Oval 3"/>
            <p:cNvSpPr>
              <a:spLocks noChangeArrowheads="1"/>
            </p:cNvSpPr>
            <p:nvPr/>
          </p:nvSpPr>
          <p:spPr bwMode="auto">
            <a:xfrm>
              <a:off x="2496" y="115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09" name="Text Box 4"/>
            <p:cNvSpPr txBox="1">
              <a:spLocks noChangeArrowheads="1"/>
            </p:cNvSpPr>
            <p:nvPr/>
          </p:nvSpPr>
          <p:spPr bwMode="auto">
            <a:xfrm>
              <a:off x="2160" y="1056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</p:grpSp>
      <p:grpSp>
        <p:nvGrpSpPr>
          <p:cNvPr id="7171" name="Group 5"/>
          <p:cNvGrpSpPr>
            <a:grpSpLocks/>
          </p:cNvGrpSpPr>
          <p:nvPr/>
        </p:nvGrpSpPr>
        <p:grpSpPr bwMode="auto">
          <a:xfrm>
            <a:off x="1066800" y="3657601"/>
            <a:ext cx="3200400" cy="1666876"/>
            <a:chOff x="672" y="2304"/>
            <a:chExt cx="2016" cy="1050"/>
          </a:xfrm>
        </p:grpSpPr>
        <p:sp>
          <p:nvSpPr>
            <p:cNvPr id="7199" name="Oval 6"/>
            <p:cNvSpPr>
              <a:spLocks noChangeArrowheads="1"/>
            </p:cNvSpPr>
            <p:nvPr/>
          </p:nvSpPr>
          <p:spPr bwMode="auto">
            <a:xfrm>
              <a:off x="960" y="307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00" name="Oval 7"/>
            <p:cNvSpPr>
              <a:spLocks noChangeArrowheads="1"/>
            </p:cNvSpPr>
            <p:nvPr/>
          </p:nvSpPr>
          <p:spPr bwMode="auto">
            <a:xfrm>
              <a:off x="2496" y="307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01" name="Oval 8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02" name="Line 9"/>
            <p:cNvSpPr>
              <a:spLocks noChangeShapeType="1"/>
            </p:cNvSpPr>
            <p:nvPr/>
          </p:nvSpPr>
          <p:spPr bwMode="auto">
            <a:xfrm flipH="1">
              <a:off x="1056" y="2304"/>
              <a:ext cx="76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03" name="Line 10"/>
            <p:cNvSpPr>
              <a:spLocks noChangeShapeType="1"/>
            </p:cNvSpPr>
            <p:nvPr/>
          </p:nvSpPr>
          <p:spPr bwMode="auto">
            <a:xfrm>
              <a:off x="1824" y="2304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04" name="Line 11"/>
            <p:cNvSpPr>
              <a:spLocks noChangeShapeType="1"/>
            </p:cNvSpPr>
            <p:nvPr/>
          </p:nvSpPr>
          <p:spPr bwMode="auto">
            <a:xfrm>
              <a:off x="1824" y="2304"/>
              <a:ext cx="76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05" name="Text Box 12"/>
            <p:cNvSpPr txBox="1">
              <a:spLocks noChangeArrowheads="1"/>
            </p:cNvSpPr>
            <p:nvPr/>
          </p:nvSpPr>
          <p:spPr bwMode="auto">
            <a:xfrm>
              <a:off x="2208" y="3024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206" name="Text Box 13"/>
            <p:cNvSpPr txBox="1">
              <a:spLocks noChangeArrowheads="1"/>
            </p:cNvSpPr>
            <p:nvPr/>
          </p:nvSpPr>
          <p:spPr bwMode="auto">
            <a:xfrm>
              <a:off x="1440" y="3024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7207" name="Text Box 14"/>
            <p:cNvSpPr txBox="1">
              <a:spLocks noChangeArrowheads="1"/>
            </p:cNvSpPr>
            <p:nvPr/>
          </p:nvSpPr>
          <p:spPr bwMode="auto">
            <a:xfrm>
              <a:off x="672" y="3024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7172" name="Group 15"/>
          <p:cNvGrpSpPr>
            <a:grpSpLocks/>
          </p:cNvGrpSpPr>
          <p:nvPr/>
        </p:nvGrpSpPr>
        <p:grpSpPr bwMode="auto">
          <a:xfrm>
            <a:off x="2193925" y="2133600"/>
            <a:ext cx="1920875" cy="1550988"/>
            <a:chOff x="1382" y="1344"/>
            <a:chExt cx="1210" cy="977"/>
          </a:xfrm>
        </p:grpSpPr>
        <p:sp>
          <p:nvSpPr>
            <p:cNvPr id="7196" name="Rectangle 16"/>
            <p:cNvSpPr>
              <a:spLocks noChangeArrowheads="1"/>
            </p:cNvSpPr>
            <p:nvPr/>
          </p:nvSpPr>
          <p:spPr bwMode="auto">
            <a:xfrm>
              <a:off x="1728" y="2112"/>
              <a:ext cx="192" cy="192"/>
            </a:xfrm>
            <a:prstGeom prst="rect">
              <a:avLst/>
            </a:prstGeom>
            <a:solidFill>
              <a:srgbClr val="E0FFC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97" name="Line 17"/>
            <p:cNvSpPr>
              <a:spLocks noChangeShapeType="1"/>
            </p:cNvSpPr>
            <p:nvPr/>
          </p:nvSpPr>
          <p:spPr bwMode="auto">
            <a:xfrm flipH="1">
              <a:off x="1824" y="1344"/>
              <a:ext cx="76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98" name="Text Box 18"/>
            <p:cNvSpPr txBox="1">
              <a:spLocks noChangeArrowheads="1"/>
            </p:cNvSpPr>
            <p:nvPr/>
          </p:nvSpPr>
          <p:spPr bwMode="auto">
            <a:xfrm>
              <a:off x="1382" y="2071"/>
              <a:ext cx="32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A1</a:t>
              </a:r>
            </a:p>
          </p:txBody>
        </p:sp>
      </p:grpSp>
      <p:grpSp>
        <p:nvGrpSpPr>
          <p:cNvPr id="7173" name="Group 19"/>
          <p:cNvGrpSpPr>
            <a:grpSpLocks/>
          </p:cNvGrpSpPr>
          <p:nvPr/>
        </p:nvGrpSpPr>
        <p:grpSpPr bwMode="auto">
          <a:xfrm>
            <a:off x="1066800" y="5181600"/>
            <a:ext cx="2911475" cy="369888"/>
            <a:chOff x="672" y="3264"/>
            <a:chExt cx="1834" cy="233"/>
          </a:xfrm>
        </p:grpSpPr>
        <p:sp>
          <p:nvSpPr>
            <p:cNvPr id="7193" name="Text Box 20"/>
            <p:cNvSpPr txBox="1">
              <a:spLocks noChangeArrowheads="1"/>
            </p:cNvSpPr>
            <p:nvPr/>
          </p:nvSpPr>
          <p:spPr bwMode="auto">
            <a:xfrm>
              <a:off x="672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0.2</a:t>
              </a:r>
            </a:p>
          </p:txBody>
        </p:sp>
        <p:sp>
          <p:nvSpPr>
            <p:cNvPr id="7194" name="Text Box 21"/>
            <p:cNvSpPr txBox="1">
              <a:spLocks noChangeArrowheads="1"/>
            </p:cNvSpPr>
            <p:nvPr/>
          </p:nvSpPr>
          <p:spPr bwMode="auto">
            <a:xfrm>
              <a:off x="1440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0.7</a:t>
              </a:r>
            </a:p>
          </p:txBody>
        </p:sp>
        <p:sp>
          <p:nvSpPr>
            <p:cNvPr id="7195" name="Text Box 22"/>
            <p:cNvSpPr txBox="1">
              <a:spLocks noChangeArrowheads="1"/>
            </p:cNvSpPr>
            <p:nvPr/>
          </p:nvSpPr>
          <p:spPr bwMode="auto">
            <a:xfrm>
              <a:off x="2208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0.1</a:t>
              </a:r>
            </a:p>
          </p:txBody>
        </p:sp>
      </p:grpSp>
      <p:grpSp>
        <p:nvGrpSpPr>
          <p:cNvPr id="7174" name="Group 23"/>
          <p:cNvGrpSpPr>
            <a:grpSpLocks/>
          </p:cNvGrpSpPr>
          <p:nvPr/>
        </p:nvGrpSpPr>
        <p:grpSpPr bwMode="auto">
          <a:xfrm>
            <a:off x="1066800" y="5486400"/>
            <a:ext cx="2854325" cy="369888"/>
            <a:chOff x="672" y="3456"/>
            <a:chExt cx="1798" cy="233"/>
          </a:xfrm>
        </p:grpSpPr>
        <p:sp>
          <p:nvSpPr>
            <p:cNvPr id="7190" name="Text Box 24"/>
            <p:cNvSpPr txBox="1">
              <a:spLocks noChangeArrowheads="1"/>
            </p:cNvSpPr>
            <p:nvPr/>
          </p:nvSpPr>
          <p:spPr bwMode="auto">
            <a:xfrm>
              <a:off x="672" y="3456"/>
              <a:ext cx="33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7191" name="Text Box 25"/>
            <p:cNvSpPr txBox="1">
              <a:spLocks noChangeArrowheads="1"/>
            </p:cNvSpPr>
            <p:nvPr/>
          </p:nvSpPr>
          <p:spPr bwMode="auto">
            <a:xfrm>
              <a:off x="1440" y="3456"/>
              <a:ext cx="26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</a:p>
          </p:txBody>
        </p:sp>
        <p:sp>
          <p:nvSpPr>
            <p:cNvPr id="7192" name="Text Box 26"/>
            <p:cNvSpPr txBox="1">
              <a:spLocks noChangeArrowheads="1"/>
            </p:cNvSpPr>
            <p:nvPr/>
          </p:nvSpPr>
          <p:spPr bwMode="auto">
            <a:xfrm>
              <a:off x="2208" y="3456"/>
              <a:ext cx="26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70</a:t>
              </a:r>
            </a:p>
          </p:txBody>
        </p:sp>
      </p:grp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4114800" y="2133600"/>
            <a:ext cx="1524000" cy="1616075"/>
            <a:chOff x="2592" y="1344"/>
            <a:chExt cx="960" cy="1018"/>
          </a:xfrm>
        </p:grpSpPr>
        <p:sp>
          <p:nvSpPr>
            <p:cNvPr id="7187" name="Rectangle 28"/>
            <p:cNvSpPr>
              <a:spLocks noChangeArrowheads="1"/>
            </p:cNvSpPr>
            <p:nvPr/>
          </p:nvSpPr>
          <p:spPr bwMode="auto">
            <a:xfrm>
              <a:off x="3360" y="2112"/>
              <a:ext cx="192" cy="192"/>
            </a:xfrm>
            <a:prstGeom prst="rect">
              <a:avLst/>
            </a:prstGeom>
            <a:solidFill>
              <a:srgbClr val="E0FFC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88" name="Line 29"/>
            <p:cNvSpPr>
              <a:spLocks noChangeShapeType="1"/>
            </p:cNvSpPr>
            <p:nvPr/>
          </p:nvSpPr>
          <p:spPr bwMode="auto">
            <a:xfrm>
              <a:off x="2592" y="1344"/>
              <a:ext cx="874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89" name="Text Box 30"/>
            <p:cNvSpPr txBox="1">
              <a:spLocks noChangeArrowheads="1"/>
            </p:cNvSpPr>
            <p:nvPr/>
          </p:nvSpPr>
          <p:spPr bwMode="auto">
            <a:xfrm>
              <a:off x="2976" y="2112"/>
              <a:ext cx="32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0066CC"/>
                  </a:solidFill>
                  <a:latin typeface="Times New Roman" pitchFamily="18" charset="0"/>
                  <a:cs typeface="Times New Roman" pitchFamily="18" charset="0"/>
                </a:rPr>
                <a:t>A2</a:t>
              </a:r>
            </a:p>
          </p:txBody>
        </p:sp>
      </p:grp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2895600" y="3657601"/>
            <a:ext cx="3200400" cy="1666876"/>
            <a:chOff x="1824" y="2304"/>
            <a:chExt cx="2016" cy="1050"/>
          </a:xfrm>
        </p:grpSpPr>
        <p:sp>
          <p:nvSpPr>
            <p:cNvPr id="7183" name="Line 32"/>
            <p:cNvSpPr>
              <a:spLocks noChangeShapeType="1"/>
            </p:cNvSpPr>
            <p:nvPr/>
          </p:nvSpPr>
          <p:spPr bwMode="auto">
            <a:xfrm flipH="1">
              <a:off x="1824" y="2304"/>
              <a:ext cx="1632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84" name="Oval 33"/>
            <p:cNvSpPr>
              <a:spLocks noChangeArrowheads="1"/>
            </p:cNvSpPr>
            <p:nvPr/>
          </p:nvSpPr>
          <p:spPr bwMode="auto">
            <a:xfrm>
              <a:off x="3648" y="307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85" name="Line 34"/>
            <p:cNvSpPr>
              <a:spLocks noChangeShapeType="1"/>
            </p:cNvSpPr>
            <p:nvPr/>
          </p:nvSpPr>
          <p:spPr bwMode="auto">
            <a:xfrm>
              <a:off x="3456" y="2304"/>
              <a:ext cx="28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86" name="Text Box 35"/>
            <p:cNvSpPr txBox="1">
              <a:spLocks noChangeArrowheads="1"/>
            </p:cNvSpPr>
            <p:nvPr/>
          </p:nvSpPr>
          <p:spPr bwMode="auto">
            <a:xfrm>
              <a:off x="3312" y="3024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2819400" y="5181600"/>
            <a:ext cx="2911475" cy="369888"/>
            <a:chOff x="1776" y="3264"/>
            <a:chExt cx="1834" cy="233"/>
          </a:xfrm>
        </p:grpSpPr>
        <p:sp>
          <p:nvSpPr>
            <p:cNvPr id="7181" name="Text Box 37"/>
            <p:cNvSpPr txBox="1">
              <a:spLocks noChangeArrowheads="1"/>
            </p:cNvSpPr>
            <p:nvPr/>
          </p:nvSpPr>
          <p:spPr bwMode="auto">
            <a:xfrm>
              <a:off x="1776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66CC"/>
                  </a:solidFill>
                  <a:latin typeface="Times New Roman" pitchFamily="18" charset="0"/>
                  <a:cs typeface="Times New Roman" pitchFamily="18" charset="0"/>
                </a:rPr>
                <a:t>0.2</a:t>
              </a:r>
            </a:p>
          </p:txBody>
        </p:sp>
        <p:sp>
          <p:nvSpPr>
            <p:cNvPr id="7182" name="Text Box 38"/>
            <p:cNvSpPr txBox="1">
              <a:spLocks noChangeArrowheads="1"/>
            </p:cNvSpPr>
            <p:nvPr/>
          </p:nvSpPr>
          <p:spPr bwMode="auto">
            <a:xfrm>
              <a:off x="3312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66CC"/>
                  </a:solidFill>
                  <a:latin typeface="Times New Roman" pitchFamily="18" charset="0"/>
                  <a:cs typeface="Times New Roman" pitchFamily="18" charset="0"/>
                </a:rPr>
                <a:t>0.8</a:t>
              </a:r>
            </a:p>
          </p:txBody>
        </p:sp>
      </p:grpSp>
      <p:sp>
        <p:nvSpPr>
          <p:cNvPr id="362535" name="Text Box 39"/>
          <p:cNvSpPr txBox="1">
            <a:spLocks noChangeArrowheads="1"/>
          </p:cNvSpPr>
          <p:nvPr/>
        </p:nvSpPr>
        <p:spPr bwMode="auto">
          <a:xfrm>
            <a:off x="5257800" y="5486400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</p:txBody>
      </p:sp>
      <p:sp>
        <p:nvSpPr>
          <p:cNvPr id="362536" name="Text Box 40"/>
          <p:cNvSpPr txBox="1">
            <a:spLocks noChangeArrowheads="1"/>
          </p:cNvSpPr>
          <p:nvPr/>
        </p:nvSpPr>
        <p:spPr bwMode="auto">
          <a:xfrm>
            <a:off x="4876800" y="1600200"/>
            <a:ext cx="354937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U1(S0) = 62</a:t>
            </a:r>
          </a:p>
          <a:p>
            <a:pPr>
              <a:buFontTx/>
              <a:buChar char="•"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U2(S0) = 74</a:t>
            </a:r>
          </a:p>
          <a:p>
            <a:pPr>
              <a:buFontTx/>
              <a:buChar char="•"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U(S0) = max{U1(S0),U2(S0)} </a:t>
            </a: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   = 74</a:t>
            </a:r>
          </a:p>
        </p:txBody>
      </p:sp>
      <p:sp>
        <p:nvSpPr>
          <p:cNvPr id="362537" name="Rectangle 41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762000"/>
          </a:xfrm>
        </p:spPr>
        <p:txBody>
          <a:bodyPr anchor="b"/>
          <a:lstStyle/>
          <a:p>
            <a:pPr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One State/Two Actions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535" grpId="0" autoUpdateAnimBg="0"/>
      <p:bldP spid="36253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3429000" y="1676402"/>
            <a:ext cx="838200" cy="523876"/>
            <a:chOff x="2160" y="1056"/>
            <a:chExt cx="528" cy="330"/>
          </a:xfrm>
        </p:grpSpPr>
        <p:sp>
          <p:nvSpPr>
            <p:cNvPr id="8234" name="Oval 3"/>
            <p:cNvSpPr>
              <a:spLocks noChangeArrowheads="1"/>
            </p:cNvSpPr>
            <p:nvPr/>
          </p:nvSpPr>
          <p:spPr bwMode="auto">
            <a:xfrm>
              <a:off x="2496" y="115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5" name="Text Box 4"/>
            <p:cNvSpPr txBox="1">
              <a:spLocks noChangeArrowheads="1"/>
            </p:cNvSpPr>
            <p:nvPr/>
          </p:nvSpPr>
          <p:spPr bwMode="auto">
            <a:xfrm>
              <a:off x="2160" y="1056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</p:grpSp>
      <p:grpSp>
        <p:nvGrpSpPr>
          <p:cNvPr id="8195" name="Group 5"/>
          <p:cNvGrpSpPr>
            <a:grpSpLocks/>
          </p:cNvGrpSpPr>
          <p:nvPr/>
        </p:nvGrpSpPr>
        <p:grpSpPr bwMode="auto">
          <a:xfrm>
            <a:off x="1066800" y="3657601"/>
            <a:ext cx="3200400" cy="1666876"/>
            <a:chOff x="672" y="2304"/>
            <a:chExt cx="2016" cy="1050"/>
          </a:xfrm>
        </p:grpSpPr>
        <p:sp>
          <p:nvSpPr>
            <p:cNvPr id="8225" name="Oval 6"/>
            <p:cNvSpPr>
              <a:spLocks noChangeArrowheads="1"/>
            </p:cNvSpPr>
            <p:nvPr/>
          </p:nvSpPr>
          <p:spPr bwMode="auto">
            <a:xfrm>
              <a:off x="960" y="307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6" name="Oval 7"/>
            <p:cNvSpPr>
              <a:spLocks noChangeArrowheads="1"/>
            </p:cNvSpPr>
            <p:nvPr/>
          </p:nvSpPr>
          <p:spPr bwMode="auto">
            <a:xfrm>
              <a:off x="2496" y="307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7" name="Oval 8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8" name="Line 9"/>
            <p:cNvSpPr>
              <a:spLocks noChangeShapeType="1"/>
            </p:cNvSpPr>
            <p:nvPr/>
          </p:nvSpPr>
          <p:spPr bwMode="auto">
            <a:xfrm flipH="1">
              <a:off x="1056" y="2304"/>
              <a:ext cx="76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9" name="Line 10"/>
            <p:cNvSpPr>
              <a:spLocks noChangeShapeType="1"/>
            </p:cNvSpPr>
            <p:nvPr/>
          </p:nvSpPr>
          <p:spPr bwMode="auto">
            <a:xfrm>
              <a:off x="1824" y="2304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0" name="Line 11"/>
            <p:cNvSpPr>
              <a:spLocks noChangeShapeType="1"/>
            </p:cNvSpPr>
            <p:nvPr/>
          </p:nvSpPr>
          <p:spPr bwMode="auto">
            <a:xfrm>
              <a:off x="1824" y="2304"/>
              <a:ext cx="76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1" name="Text Box 12"/>
            <p:cNvSpPr txBox="1">
              <a:spLocks noChangeArrowheads="1"/>
            </p:cNvSpPr>
            <p:nvPr/>
          </p:nvSpPr>
          <p:spPr bwMode="auto">
            <a:xfrm>
              <a:off x="2208" y="3024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8232" name="Text Box 13"/>
            <p:cNvSpPr txBox="1">
              <a:spLocks noChangeArrowheads="1"/>
            </p:cNvSpPr>
            <p:nvPr/>
          </p:nvSpPr>
          <p:spPr bwMode="auto">
            <a:xfrm>
              <a:off x="1440" y="3024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8233" name="Text Box 14"/>
            <p:cNvSpPr txBox="1">
              <a:spLocks noChangeArrowheads="1"/>
            </p:cNvSpPr>
            <p:nvPr/>
          </p:nvSpPr>
          <p:spPr bwMode="auto">
            <a:xfrm>
              <a:off x="672" y="3024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8196" name="Group 15"/>
          <p:cNvGrpSpPr>
            <a:grpSpLocks/>
          </p:cNvGrpSpPr>
          <p:nvPr/>
        </p:nvGrpSpPr>
        <p:grpSpPr bwMode="auto">
          <a:xfrm>
            <a:off x="2193925" y="2133600"/>
            <a:ext cx="1920875" cy="1550988"/>
            <a:chOff x="1382" y="1344"/>
            <a:chExt cx="1210" cy="977"/>
          </a:xfrm>
        </p:grpSpPr>
        <p:sp>
          <p:nvSpPr>
            <p:cNvPr id="8222" name="Rectangle 16"/>
            <p:cNvSpPr>
              <a:spLocks noChangeArrowheads="1"/>
            </p:cNvSpPr>
            <p:nvPr/>
          </p:nvSpPr>
          <p:spPr bwMode="auto">
            <a:xfrm>
              <a:off x="1728" y="2112"/>
              <a:ext cx="192" cy="192"/>
            </a:xfrm>
            <a:prstGeom prst="rect">
              <a:avLst/>
            </a:prstGeom>
            <a:solidFill>
              <a:srgbClr val="E0FFC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3" name="Line 17"/>
            <p:cNvSpPr>
              <a:spLocks noChangeShapeType="1"/>
            </p:cNvSpPr>
            <p:nvPr/>
          </p:nvSpPr>
          <p:spPr bwMode="auto">
            <a:xfrm flipH="1">
              <a:off x="1824" y="1344"/>
              <a:ext cx="76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4" name="Text Box 18"/>
            <p:cNvSpPr txBox="1">
              <a:spLocks noChangeArrowheads="1"/>
            </p:cNvSpPr>
            <p:nvPr/>
          </p:nvSpPr>
          <p:spPr bwMode="auto">
            <a:xfrm>
              <a:off x="1382" y="2071"/>
              <a:ext cx="32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A1</a:t>
              </a:r>
            </a:p>
          </p:txBody>
        </p:sp>
      </p:grpSp>
      <p:grpSp>
        <p:nvGrpSpPr>
          <p:cNvPr id="8197" name="Group 19"/>
          <p:cNvGrpSpPr>
            <a:grpSpLocks/>
          </p:cNvGrpSpPr>
          <p:nvPr/>
        </p:nvGrpSpPr>
        <p:grpSpPr bwMode="auto">
          <a:xfrm>
            <a:off x="1066800" y="5181600"/>
            <a:ext cx="2911475" cy="369888"/>
            <a:chOff x="672" y="3264"/>
            <a:chExt cx="1834" cy="233"/>
          </a:xfrm>
        </p:grpSpPr>
        <p:sp>
          <p:nvSpPr>
            <p:cNvPr id="8219" name="Text Box 20"/>
            <p:cNvSpPr txBox="1">
              <a:spLocks noChangeArrowheads="1"/>
            </p:cNvSpPr>
            <p:nvPr/>
          </p:nvSpPr>
          <p:spPr bwMode="auto">
            <a:xfrm>
              <a:off x="672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0.2</a:t>
              </a:r>
            </a:p>
          </p:txBody>
        </p:sp>
        <p:sp>
          <p:nvSpPr>
            <p:cNvPr id="8220" name="Text Box 21"/>
            <p:cNvSpPr txBox="1">
              <a:spLocks noChangeArrowheads="1"/>
            </p:cNvSpPr>
            <p:nvPr/>
          </p:nvSpPr>
          <p:spPr bwMode="auto">
            <a:xfrm>
              <a:off x="1440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0.7</a:t>
              </a:r>
            </a:p>
          </p:txBody>
        </p:sp>
        <p:sp>
          <p:nvSpPr>
            <p:cNvPr id="8221" name="Text Box 22"/>
            <p:cNvSpPr txBox="1">
              <a:spLocks noChangeArrowheads="1"/>
            </p:cNvSpPr>
            <p:nvPr/>
          </p:nvSpPr>
          <p:spPr bwMode="auto">
            <a:xfrm>
              <a:off x="2208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0.1</a:t>
              </a:r>
            </a:p>
          </p:txBody>
        </p:sp>
      </p:grpSp>
      <p:grpSp>
        <p:nvGrpSpPr>
          <p:cNvPr id="8198" name="Group 23"/>
          <p:cNvGrpSpPr>
            <a:grpSpLocks/>
          </p:cNvGrpSpPr>
          <p:nvPr/>
        </p:nvGrpSpPr>
        <p:grpSpPr bwMode="auto">
          <a:xfrm>
            <a:off x="1066800" y="5486400"/>
            <a:ext cx="2854325" cy="369888"/>
            <a:chOff x="672" y="3456"/>
            <a:chExt cx="1798" cy="233"/>
          </a:xfrm>
        </p:grpSpPr>
        <p:sp>
          <p:nvSpPr>
            <p:cNvPr id="8216" name="Text Box 24"/>
            <p:cNvSpPr txBox="1">
              <a:spLocks noChangeArrowheads="1"/>
            </p:cNvSpPr>
            <p:nvPr/>
          </p:nvSpPr>
          <p:spPr bwMode="auto">
            <a:xfrm>
              <a:off x="672" y="3456"/>
              <a:ext cx="33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8217" name="Text Box 25"/>
            <p:cNvSpPr txBox="1">
              <a:spLocks noChangeArrowheads="1"/>
            </p:cNvSpPr>
            <p:nvPr/>
          </p:nvSpPr>
          <p:spPr bwMode="auto">
            <a:xfrm>
              <a:off x="1440" y="3456"/>
              <a:ext cx="26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</a:p>
          </p:txBody>
        </p:sp>
        <p:sp>
          <p:nvSpPr>
            <p:cNvPr id="8218" name="Text Box 26"/>
            <p:cNvSpPr txBox="1">
              <a:spLocks noChangeArrowheads="1"/>
            </p:cNvSpPr>
            <p:nvPr/>
          </p:nvSpPr>
          <p:spPr bwMode="auto">
            <a:xfrm>
              <a:off x="2208" y="3456"/>
              <a:ext cx="26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70</a:t>
              </a:r>
            </a:p>
          </p:txBody>
        </p:sp>
      </p:grpSp>
      <p:grpSp>
        <p:nvGrpSpPr>
          <p:cNvPr id="8199" name="Group 27"/>
          <p:cNvGrpSpPr>
            <a:grpSpLocks/>
          </p:cNvGrpSpPr>
          <p:nvPr/>
        </p:nvGrpSpPr>
        <p:grpSpPr bwMode="auto">
          <a:xfrm>
            <a:off x="4114800" y="2133600"/>
            <a:ext cx="1524000" cy="1616075"/>
            <a:chOff x="2592" y="1344"/>
            <a:chExt cx="960" cy="1018"/>
          </a:xfrm>
        </p:grpSpPr>
        <p:sp>
          <p:nvSpPr>
            <p:cNvPr id="8213" name="Rectangle 28"/>
            <p:cNvSpPr>
              <a:spLocks noChangeArrowheads="1"/>
            </p:cNvSpPr>
            <p:nvPr/>
          </p:nvSpPr>
          <p:spPr bwMode="auto">
            <a:xfrm>
              <a:off x="3360" y="2112"/>
              <a:ext cx="192" cy="192"/>
            </a:xfrm>
            <a:prstGeom prst="rect">
              <a:avLst/>
            </a:prstGeom>
            <a:solidFill>
              <a:srgbClr val="E0FFC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4" name="Line 29"/>
            <p:cNvSpPr>
              <a:spLocks noChangeShapeType="1"/>
            </p:cNvSpPr>
            <p:nvPr/>
          </p:nvSpPr>
          <p:spPr bwMode="auto">
            <a:xfrm>
              <a:off x="2592" y="1344"/>
              <a:ext cx="874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5" name="Text Box 30"/>
            <p:cNvSpPr txBox="1">
              <a:spLocks noChangeArrowheads="1"/>
            </p:cNvSpPr>
            <p:nvPr/>
          </p:nvSpPr>
          <p:spPr bwMode="auto">
            <a:xfrm>
              <a:off x="2976" y="2112"/>
              <a:ext cx="32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0066CC"/>
                  </a:solidFill>
                  <a:latin typeface="Times New Roman" pitchFamily="18" charset="0"/>
                  <a:cs typeface="Times New Roman" pitchFamily="18" charset="0"/>
                </a:rPr>
                <a:t>A2</a:t>
              </a:r>
            </a:p>
          </p:txBody>
        </p:sp>
      </p:grpSp>
      <p:grpSp>
        <p:nvGrpSpPr>
          <p:cNvPr id="8200" name="Group 31"/>
          <p:cNvGrpSpPr>
            <a:grpSpLocks/>
          </p:cNvGrpSpPr>
          <p:nvPr/>
        </p:nvGrpSpPr>
        <p:grpSpPr bwMode="auto">
          <a:xfrm>
            <a:off x="2895600" y="3657601"/>
            <a:ext cx="3200400" cy="1666876"/>
            <a:chOff x="1824" y="2304"/>
            <a:chExt cx="2016" cy="1050"/>
          </a:xfrm>
        </p:grpSpPr>
        <p:sp>
          <p:nvSpPr>
            <p:cNvPr id="8209" name="Line 32"/>
            <p:cNvSpPr>
              <a:spLocks noChangeShapeType="1"/>
            </p:cNvSpPr>
            <p:nvPr/>
          </p:nvSpPr>
          <p:spPr bwMode="auto">
            <a:xfrm flipH="1">
              <a:off x="1824" y="2304"/>
              <a:ext cx="1632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0" name="Oval 33"/>
            <p:cNvSpPr>
              <a:spLocks noChangeArrowheads="1"/>
            </p:cNvSpPr>
            <p:nvPr/>
          </p:nvSpPr>
          <p:spPr bwMode="auto">
            <a:xfrm>
              <a:off x="3648" y="307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1" name="Line 34"/>
            <p:cNvSpPr>
              <a:spLocks noChangeShapeType="1"/>
            </p:cNvSpPr>
            <p:nvPr/>
          </p:nvSpPr>
          <p:spPr bwMode="auto">
            <a:xfrm>
              <a:off x="3456" y="2304"/>
              <a:ext cx="28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2" name="Text Box 35"/>
            <p:cNvSpPr txBox="1">
              <a:spLocks noChangeArrowheads="1"/>
            </p:cNvSpPr>
            <p:nvPr/>
          </p:nvSpPr>
          <p:spPr bwMode="auto">
            <a:xfrm>
              <a:off x="3312" y="3024"/>
              <a:ext cx="2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grpSp>
        <p:nvGrpSpPr>
          <p:cNvPr id="8201" name="Group 36"/>
          <p:cNvGrpSpPr>
            <a:grpSpLocks/>
          </p:cNvGrpSpPr>
          <p:nvPr/>
        </p:nvGrpSpPr>
        <p:grpSpPr bwMode="auto">
          <a:xfrm>
            <a:off x="2819400" y="5181600"/>
            <a:ext cx="2911475" cy="369888"/>
            <a:chOff x="1776" y="3264"/>
            <a:chExt cx="1834" cy="233"/>
          </a:xfrm>
        </p:grpSpPr>
        <p:sp>
          <p:nvSpPr>
            <p:cNvPr id="8207" name="Text Box 37"/>
            <p:cNvSpPr txBox="1">
              <a:spLocks noChangeArrowheads="1"/>
            </p:cNvSpPr>
            <p:nvPr/>
          </p:nvSpPr>
          <p:spPr bwMode="auto">
            <a:xfrm>
              <a:off x="1776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66CC"/>
                  </a:solidFill>
                  <a:latin typeface="Times New Roman" pitchFamily="18" charset="0"/>
                  <a:cs typeface="Times New Roman" pitchFamily="18" charset="0"/>
                </a:rPr>
                <a:t>0.2</a:t>
              </a:r>
            </a:p>
          </p:txBody>
        </p:sp>
        <p:sp>
          <p:nvSpPr>
            <p:cNvPr id="8208" name="Text Box 38"/>
            <p:cNvSpPr txBox="1">
              <a:spLocks noChangeArrowheads="1"/>
            </p:cNvSpPr>
            <p:nvPr/>
          </p:nvSpPr>
          <p:spPr bwMode="auto">
            <a:xfrm>
              <a:off x="3312" y="3264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66CC"/>
                  </a:solidFill>
                  <a:latin typeface="Times New Roman" pitchFamily="18" charset="0"/>
                  <a:cs typeface="Times New Roman" pitchFamily="18" charset="0"/>
                </a:rPr>
                <a:t>0.8</a:t>
              </a:r>
            </a:p>
          </p:txBody>
        </p:sp>
      </p:grpSp>
      <p:sp>
        <p:nvSpPr>
          <p:cNvPr id="8202" name="Text Box 39"/>
          <p:cNvSpPr txBox="1">
            <a:spLocks noChangeArrowheads="1"/>
          </p:cNvSpPr>
          <p:nvPr/>
        </p:nvSpPr>
        <p:spPr bwMode="auto">
          <a:xfrm>
            <a:off x="5257800" y="5486400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</p:txBody>
      </p:sp>
      <p:sp>
        <p:nvSpPr>
          <p:cNvPr id="8203" name="Text Box 40"/>
          <p:cNvSpPr txBox="1">
            <a:spLocks noChangeArrowheads="1"/>
          </p:cNvSpPr>
          <p:nvPr/>
        </p:nvSpPr>
        <p:spPr bwMode="auto">
          <a:xfrm>
            <a:off x="4876800" y="1600200"/>
            <a:ext cx="354937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U1(S0) = 62 – 5 = 57</a:t>
            </a:r>
          </a:p>
          <a:p>
            <a:pPr>
              <a:buFontTx/>
              <a:buChar char="•"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U2(S0) = 74 – 25 = 49</a:t>
            </a:r>
          </a:p>
          <a:p>
            <a:pPr>
              <a:buFontTx/>
              <a:buChar char="•"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U(S0) = max{U1(S0),U2(S0)} </a:t>
            </a: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   = 57</a:t>
            </a:r>
          </a:p>
        </p:txBody>
      </p:sp>
      <p:sp>
        <p:nvSpPr>
          <p:cNvPr id="8204" name="Text Box 41"/>
          <p:cNvSpPr txBox="1">
            <a:spLocks noChangeArrowheads="1"/>
          </p:cNvSpPr>
          <p:nvPr/>
        </p:nvSpPr>
        <p:spPr bwMode="auto">
          <a:xfrm>
            <a:off x="3048000" y="3505200"/>
            <a:ext cx="409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-5</a:t>
            </a:r>
          </a:p>
        </p:txBody>
      </p:sp>
      <p:sp>
        <p:nvSpPr>
          <p:cNvPr id="8205" name="Text Box 42"/>
          <p:cNvSpPr txBox="1">
            <a:spLocks noChangeArrowheads="1"/>
          </p:cNvSpPr>
          <p:nvPr/>
        </p:nvSpPr>
        <p:spPr bwMode="auto">
          <a:xfrm>
            <a:off x="5638800" y="3505200"/>
            <a:ext cx="5261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-25</a:t>
            </a:r>
          </a:p>
        </p:txBody>
      </p:sp>
      <p:sp>
        <p:nvSpPr>
          <p:cNvPr id="363563" name="Rectangle 4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Introducing Action Costs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MEU Principle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dirty="0" smtClean="0"/>
              <a:t>Decision theory: A rational agent should choose the action that maximizes the agent’s expected utility</a:t>
            </a:r>
          </a:p>
          <a:p>
            <a:pPr algn="just">
              <a:lnSpc>
                <a:spcPct val="90000"/>
              </a:lnSpc>
            </a:pPr>
            <a:r>
              <a:rPr lang="en-US" dirty="0" smtClean="0"/>
              <a:t>Maximizing expected utility (MEU) is a normative criterion for rational choices of actions </a:t>
            </a:r>
          </a:p>
          <a:p>
            <a:pPr algn="just">
              <a:lnSpc>
                <a:spcPct val="90000"/>
              </a:lnSpc>
            </a:pPr>
            <a:r>
              <a:rPr lang="en-US" dirty="0" smtClean="0"/>
              <a:t>….too bad it’s intractable, even if we could represent utility functions and probabilistic outcomes perfectly…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440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Must have </a:t>
            </a:r>
            <a:r>
              <a:rPr lang="en-US" sz="2800" b="1" dirty="0" smtClean="0">
                <a:solidFill>
                  <a:srgbClr val="FF0000"/>
                </a:solidFill>
              </a:rPr>
              <a:t>complet</a:t>
            </a:r>
            <a:r>
              <a:rPr lang="en-US" sz="2800" b="1" dirty="0" smtClean="0">
                <a:solidFill>
                  <a:schemeClr val="accent2"/>
                </a:solidFill>
              </a:rPr>
              <a:t>e</a:t>
            </a:r>
            <a:r>
              <a:rPr lang="en-US" sz="2800" dirty="0" smtClean="0"/>
              <a:t> model of: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Actions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Utilities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States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Even if you have a complete model, will be computationally </a:t>
            </a:r>
            <a:r>
              <a:rPr lang="en-US" sz="2800" b="1" dirty="0" smtClean="0">
                <a:solidFill>
                  <a:srgbClr val="FF0000"/>
                </a:solidFill>
              </a:rPr>
              <a:t>intractable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In fact, a truly rational agent takes into account the utility of reasoning as well: This is called </a:t>
            </a:r>
            <a:r>
              <a:rPr lang="en-US" sz="2800" b="1" dirty="0" smtClean="0">
                <a:solidFill>
                  <a:srgbClr val="FF0000"/>
                </a:solidFill>
              </a:rPr>
              <a:t>bounded rationality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Nevertheless, great progress has been made in this area recently, and we are able to solve much more complex decision theoretic problems than ever before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5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16982</TotalTime>
  <Words>1028</Words>
  <Application>Microsoft Office PowerPoint</Application>
  <PresentationFormat>On-screen Show (4:3)</PresentationFormat>
  <Paragraphs>211</Paragraphs>
  <Slides>20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Contentas </vt:lpstr>
      <vt:lpstr>Non-deterministic vs. Probabilistic Uncertainty</vt:lpstr>
      <vt:lpstr>Expected Utility</vt:lpstr>
      <vt:lpstr>One State/One Action Example0</vt:lpstr>
      <vt:lpstr>One State/Two Actions Example</vt:lpstr>
      <vt:lpstr>Introducing Action Costs</vt:lpstr>
      <vt:lpstr>MEU Principle</vt:lpstr>
      <vt:lpstr>Slide 9</vt:lpstr>
      <vt:lpstr>Comparing outcomes</vt:lpstr>
      <vt:lpstr>Axioms of utility theory (properties of utility functions)</vt:lpstr>
      <vt:lpstr>Slide 12</vt:lpstr>
      <vt:lpstr>Some notes on utility</vt:lpstr>
      <vt:lpstr>Decision networks</vt:lpstr>
      <vt:lpstr>Decision network representation</vt:lpstr>
      <vt:lpstr>R&amp;N example</vt:lpstr>
      <vt:lpstr>Evaluating decision networks</vt:lpstr>
      <vt:lpstr>Exercise: Umbrella network</vt:lpstr>
      <vt:lpstr>Value of Perfect Information (VPI)</vt:lpstr>
      <vt:lpstr>VPI exercise: Umbrella network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bdu-iot</dc:creator>
  <cp:lastModifiedBy>Dr Solomon</cp:lastModifiedBy>
  <cp:revision>1229</cp:revision>
  <dcterms:created xsi:type="dcterms:W3CDTF">2006-08-16T00:00:00Z</dcterms:created>
  <dcterms:modified xsi:type="dcterms:W3CDTF">2020-05-02T05:25:32Z</dcterms:modified>
</cp:coreProperties>
</file>