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EC60-2EE6-4F94-9932-FD57771B1EA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0E4F1-D25F-4F40-AE1B-81F988DF9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Ceramic processing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IV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86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Powder compaction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754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DRY PRESSING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very simple three step process, filling the die → compacting the contents →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ejecting the pressed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solid.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0619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39624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Powder should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free-flowing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(should not be sticky), often with a particle size distribution of 20–200 um.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Powder mixture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0–5 wt%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binder. Poly(vinyl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alcohol)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poly(ethylene glycol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are the two most popular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binders preferred for dry pressing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Pressure 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used for pressing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2443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HOT PRESSING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414" y="685800"/>
            <a:ext cx="426631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9144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hot pressing the die assembly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contained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within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temperature furnace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hot pressing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ceramic powders may sinter together to form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high-density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component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71750"/>
            <a:ext cx="42195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process:-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powder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have to 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highest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that are caused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nonuniform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mixing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 removed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densify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lower temperatures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(typically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half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melting temperature of the material)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needed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conventional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pressureless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sintering.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Extensive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grain growth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recrystallization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occur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when we keep the temperature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during densification.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densify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covalently bonded materials such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B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Si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without additives.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principal disadvantage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also important.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724400"/>
            <a:ext cx="8153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use at high temperatures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expensive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generally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don’t last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Like dry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pressing,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limited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solid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such as flat plates, blocks, and cylinders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ISOSTATIC PRESSING:- 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0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Involves the application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hydrostatic pressure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 powder in a flexible container</a:t>
            </a:r>
          </a:p>
          <a:p>
            <a:pPr>
              <a:buFont typeface="Wingdings" pitchFamily="2" charset="2"/>
              <a:buChar char="§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uniform compaction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powder and more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 shapes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produced than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uniaxial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pressing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-76200" y="1981200"/>
            <a:ext cx="4760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COLD ISOSTATIC PRESSING (CIP)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5" y="2362200"/>
            <a:ext cx="4772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953000" y="6172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Wet-bag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pressing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4384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wet-bag process: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 range of shapes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can be produced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Uniform density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pressed product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tooling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2672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shape and dimensional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(particularly for complex shapes)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Products often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 green machining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pressing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cycle times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(typically 5–60 min) that give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production rates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270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DRY-BAG PROCESS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rubber mold is now an integral part of the press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pressing, the pressed part is removed without disturbing the mold at all.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752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fully automated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widely used in high-volume production of ceramic parts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4123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6211669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die for dry-bag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pressing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14600"/>
            <a:ext cx="45622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610100"/>
            <a:ext cx="1724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>
            <a:off x="6705600" y="42672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346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en-US" b="1" dirty="0" smtClean="0"/>
              <a:t>HOT ISOSTATIC PRESSING (HIP)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ses the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simultaneous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448101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57800" y="5943600"/>
            <a:ext cx="322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pressing apparatus.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00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Temperatures can be up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2,000oC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pressures are typically in the range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30–100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21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used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pressure medium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3657600" cy="193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95800"/>
            <a:ext cx="3352800" cy="195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0" y="4114800"/>
            <a:ext cx="429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Encapsulated: using a deformable container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400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encapsulated: shape and sinter first, then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HIPed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904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Slip casting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slip is poured into a mold (usually plaster of Paris: 2CaSO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fineness of the powder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(in the slip) and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consequent high surface area ensure that electrostatic forces dominate gravity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that settling does not occur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209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passes, via capillary 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into the porous plaster, leaving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layer of the solid on the wall of the mold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895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Once a sufficient thickness has been cast,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surplus slip is poured 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mold and cast are allowed to dry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76600"/>
            <a:ext cx="2362200" cy="332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46482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method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to make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alumina crucibles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has also been used to make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 structural ceramic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components such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gas-turbine rotors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Slip casting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low-cost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produce complex shapes.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547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TAPE CASTING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to make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flat ceramic sheets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having a thickness up to about 1 mm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slurry (also called a slip) containing a powdered ceramic together with a complex mixture of solvents and binders is spread onto a moving polymer (e.g., Mylar™) sheet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95600"/>
            <a:ext cx="37090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62600" y="6096000"/>
            <a:ext cx="2117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Tape-casting process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536" y="2133600"/>
            <a:ext cx="5839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Thickness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deposited layer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height of the doctor blade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above the polymer sheet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971800"/>
            <a:ext cx="449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slurry contains:-</a:t>
            </a:r>
          </a:p>
          <a:p>
            <a:pPr marL="342900" indent="-342900">
              <a:buFont typeface="+mj-lt"/>
              <a:buAutoNum type="alphaL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solvent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controls the viscosity of the slurry, allowing it to be spread on the polymer sheet.</a:t>
            </a:r>
          </a:p>
          <a:p>
            <a:pPr marL="342900" indent="-342900">
              <a:buFont typeface="+mj-lt"/>
              <a:buAutoNum type="alphaL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binder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holds the ceramic particles together until the tape is sintered and must be removed during the sintering process.</a:t>
            </a:r>
          </a:p>
          <a:p>
            <a:pPr marL="342900" indent="-342900">
              <a:buFont typeface="+mj-lt"/>
              <a:buAutoNum type="alphaL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Plasticizers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increase the flexibility of the green tape.</a:t>
            </a:r>
          </a:p>
          <a:p>
            <a:pPr marL="342900" indent="-342900">
              <a:buFont typeface="+mj-lt"/>
              <a:buAutoNum type="alphaL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Dispersants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deflocculants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to avoid settling of the powder particles.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Extrusion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nvolves forcing a deformable mass through a die orifice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to produce ceramic components having a uniform cross section and a large length-to-diameter ratio, such as ceramic tubes and rods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0"/>
            <a:ext cx="374559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19812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Injection molding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applied to shaping and forming ceramic components if the ceramic powder is added to a thermoplastic polymer.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43509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Coatings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2230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DIP COATING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Ceramic film can be formed very easily on a substrate by dip coating,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substrate, or object to be coated, is lowered into the solution and withdrawn at rates of 10–30 cm/min.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590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solution must wets and spreads over the surface of the substrate, so the contact angle must be 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200400"/>
            <a:ext cx="1403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35814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simple.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inexpensive.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shapes can be coated.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Planar substrates can be coated on both sides at once.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0"/>
            <a:ext cx="2590800" cy="33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791200" y="6400800"/>
            <a:ext cx="269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dip-coating process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Powder Synthesis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990600" y="2200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▪ Mechanical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▪ Chemical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▪ Vapor phase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355538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Mechanical method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 undergoing coarse-grained materials  through a series of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comminution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steps. used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widely in the production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 ceramic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products where high purity powders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required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583668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allow exceptional control over particle morphology 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Purity. used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widely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production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advanced ceramic materials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223" y="5562600"/>
            <a:ext cx="763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Vapor-phase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expensive Advantageous to produce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nonoxide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particles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838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Compound formation during firing and densification during sintering require diffusion between neighboring particles.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Diffusional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processes are proportional to the square of the particle size.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2502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SPIN COATING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066800"/>
            <a:ext cx="235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There are two types:-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Static spin process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:- a few volumes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dropped onto the substrate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allowed to spread until they cover most of the surface, then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accelerated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a predetermined speed, on the order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20,000 rpm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 startAt="2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Dynamic spin process:-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dispensed onto the substrate surface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is spinning at a low speed of about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500 rpm.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429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Spin coating can be used only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single-side coatings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generally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only to fairly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planar shapes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962400"/>
            <a:ext cx="3657600" cy="25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2742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SPRAY COATING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Ceramic coatings by spraying are common in particular for applying wear-resistant and thermal-barrier coatings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468" y="1676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Thermal spraying, illustrated in the powder is melted or softened by passing it through an oxyacetylene flame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438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Plasma spraying, utilizes a plasma heat source. The plasma  temperature is typically &gt;28,000C, well above that attained in gas combustion processes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468" y="3200400"/>
            <a:ext cx="821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velocity of the plasma/droplet stream that exits the nozzle is usually subsonic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3309937" cy="291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10000"/>
            <a:ext cx="4891087" cy="271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795765" y="6400800"/>
            <a:ext cx="273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spraying using a plasma arc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495" y="6488668"/>
            <a:ext cx="4334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spraying with a gas combustion/powder gun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58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Thin Films and Vapor Deposition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8382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Thin films are generally prepared from the vapor phase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136" y="1371600"/>
            <a:ext cx="8125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Thin films are often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crystallographically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oriented in a particular way with respect to the underlying substrate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64" y="20574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Deposition techniques can be divided into two basic classes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6670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vapor deposition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(CVD):-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either gas phase reactions or gaseous decomposition as the source of material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Physical vapor deposition (PVD):-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rely on excitation of a source (sometimes called the target), which is usually solid to produce the necessary material for film 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264" y="4495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There are four general characteristics that we usually want to control when growing ceramic thin films.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5257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 structure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Stoichiometry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morphology/topography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4322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Chemical Vapor Deposition (CVD)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7696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possible reactions commonly leads to CVD</a:t>
            </a:r>
          </a:p>
          <a:p>
            <a:pPr>
              <a:buFont typeface="Wingdings" pitchFamily="2" charset="2"/>
              <a:buChar char="§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reacting a volatile compound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 material to be deposited with other gases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produce a nonvolatile solid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1064" y="1876864"/>
            <a:ext cx="7634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(decomposition) of a compound at high temperature to produce a solid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3864" y="25908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important that the reaction takes place only on the substrate surface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276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an example of a CVD reaction we can consider the formation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silicon tetrachloride (SiCl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methane (CH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114800"/>
            <a:ext cx="5711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(g) +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(g)  →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(s) + 4HCl (g)    at 1400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800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Temperature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sufficiently high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 occurs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If an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epitactic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deposit is required, it must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enough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condensing species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diffuse across the crystal surface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find their required lattice crystal positions.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2899626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04800"/>
            <a:ext cx="2667000" cy="341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0"/>
            <a:ext cx="3657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91000"/>
            <a:ext cx="3657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47800" y="3810000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Pancake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373380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Barrel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617220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Horizontal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6412468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Low-pressure (LP)CVD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28600"/>
            <a:ext cx="472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There are several (CVD) reactor configurations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4165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Physical Vapor Deposition (PVD)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Evaporation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very simple method for forming thin films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812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Source is either a liquid or a solid that is heated to produce a flux of atoms or molecules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116" y="2743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Films formed directly from evaporation of some ceramics like ZrO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tend to be metal-rich. Thus, to maintain the desired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stoichiometry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is necessary to perform the evaporation in an oxygen-rich environment which  is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reactive evaporation (RE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267200"/>
            <a:ext cx="3314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66800" y="4953000"/>
            <a:ext cx="253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Some ceramics sublime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638800"/>
            <a:ext cx="230011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Sputtering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838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Atoms are dislodged from a solid target through the impact of energetic gaseous 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535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usual sputtering gas is argon, which is ionized, forming a plasma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57400"/>
            <a:ext cx="3489409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207008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Things to be considered while using spattering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does not involve melting, and therefore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with high melting points can be deposited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relatively slow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may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difficult to maintain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stoichiometry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multicomponent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target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different sputtering rates of the constituents.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3734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substrate and target are facing each other (on-axis configuration),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growing film may be damaged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bombardment with energetic species from the plasma.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3149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Molecular-beam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epitaxy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8382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Technique that has mainly been used by the semiconductor industry for producing thin films of compound semiconductors (e.g.,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used in the fabrication of LEDs, laser diodes, etc.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materials to be deposited are usually evaporated from separate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furnaces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Knudsen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effusion </a:t>
            </a:r>
            <a:r>
              <a:rPr lang="fr-F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667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MBE of semiconductors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requires the use of an ultrahigh vacuum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(UHV) chamber (background pressure 10 8–10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36" y="3657600"/>
            <a:ext cx="3781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The equipment is </a:t>
            </a:r>
            <a:r>
              <a:rPr lang="en-US" dirty="0" smtClean="0">
                <a:solidFill>
                  <a:srgbClr val="FF0000"/>
                </a:solidFill>
              </a:rPr>
              <a:t>expensive</a:t>
            </a:r>
            <a:r>
              <a:rPr lang="en-US" dirty="0" smtClean="0"/>
              <a:t> (&gt;$1 million), so the value added must be high.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Deposition rates are low</a:t>
            </a:r>
            <a:r>
              <a:rPr lang="en-US" dirty="0" smtClean="0"/>
              <a:t>: 1 mm/h is typical.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0"/>
            <a:ext cx="40767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2911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Pulsed-laser deposition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724" y="9144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Laser beam is used to ablate material from a solid target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652" y="1371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Excimer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lasers operating in the ultraviolet (UV) range are the lasers of choice for most PLD systems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928" y="1981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PLD offers several advantages over other PVD methods.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362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interaction of the laser beam and the target produces a plasma consisting of species having high kinetic energy, which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epitactic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film growth at low substrate temperatures.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8881" y="3200400"/>
            <a:ext cx="382651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38200" y="3352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growth of films having complex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stoichiometry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irradiation source is outside the deposition chamber, allowing flexibility. Multiple chambers can use a single laser, and the irradiation source can be easily changed.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Relatively high deposition rates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(&gt;10 nm/s) can be achieved.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fairly inexpensive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3637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lphaLcPeriod" startAt="5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Ion-beam-assisted deposition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465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Involves ion bombardment during film growth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2928" y="1524000"/>
            <a:ext cx="3637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modify film properties For example, IBAD of 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300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ions during growth can change the refractive index.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924" y="2895600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also possible to: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505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film adhesion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Modify grain shape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Induce crystallization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62075"/>
            <a:ext cx="41243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924800" cy="37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974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most common method for reducing particle size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ballmilling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44152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61072" y="1314271"/>
            <a:ext cx="822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ballmill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constituent of barrel, usually made of ceramic, ( or plastic bottle for lab scale),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grinding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medium,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liquid with a surface-active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agent.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could range from &gt;8 cm in diameter to 0.6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590800"/>
            <a:ext cx="41719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152400"/>
            <a:ext cx="2850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Mechanical method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85886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Ball milling eliminates aggregates and can typically reduce the particle size down to 1–10 mm.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47924"/>
            <a:ext cx="6400800" cy="39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Sols-Gels synthesis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4255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advantages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offered by the sol–gel process.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uses relatively 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create very fine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powders.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produces compositions not possible by solid-state fusion.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200400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disadvantages of the sol–gel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3886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cost of the raw materials (the chemicals) may be high. As an example,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powder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purity of 98% is available in small quantities for $30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kg-1. Magnesium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ethoxide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chemical source for making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costs about $200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kg-1.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often large volume shrinkage and cracking during drying (we have to remove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“organics”).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240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Chemical methods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Consists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two steps. First we form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Then we transform it into a gel.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791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precipitate particles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ranges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0.01 to 1.0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100138"/>
            <a:ext cx="4105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629400" y="1295400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M(OR)z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9" y="2209800"/>
            <a:ext cx="2971801" cy="20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93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Hydrothermal Synthesis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Hydrothermal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synthesis involves crystallization of a composition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hot, pressurized water.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Typical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temperatures range from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100°C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350°C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(212°F to 630°F) at pressures up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(2175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psi).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 conditions,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wide variety of pure, fine-particle ceramic compositions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synthesized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feedstock can be oxides, hydroxides, salts, gels, organics, acids, and bases.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constituent powders have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been prepared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desired purity and particle size,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step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processing of most ceramic products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fabricating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them into useful shapes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54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Shaping and Forming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136" y="1764268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Shaping methods three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basic categories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Powder compaction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e.g., dry pressing, hot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pressing, cold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pressing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Casting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using a mold with the ceramic as,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containing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liquid or slurry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Plastic forming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e.g., extrusion, injection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molding— using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pressure to shape the green ceramic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7338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terms:-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Binder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 component that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added to hold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powder together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while we shape the body.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Slurry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suspension of ceramic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particles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 liquid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Plasticizer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component of a binder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keeps it soft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pliable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It improves the rheological properties.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ceramic before it’s fired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Brown, white,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gray potter’s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clays are well-known green ceramics.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Slip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liquid-like coating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used to form the glaze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fired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2414</Words>
  <Application>Microsoft Office PowerPoint</Application>
  <PresentationFormat>On-screen Show (4:3)</PresentationFormat>
  <Paragraphs>223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Ceramic processing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Ceramic processing</dc:title>
  <dc:creator>user1</dc:creator>
  <cp:lastModifiedBy>user1</cp:lastModifiedBy>
  <cp:revision>84</cp:revision>
  <dcterms:created xsi:type="dcterms:W3CDTF">2019-06-11T18:07:56Z</dcterms:created>
  <dcterms:modified xsi:type="dcterms:W3CDTF">2020-04-23T08:31:57Z</dcterms:modified>
</cp:coreProperties>
</file>