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323" r:id="rId2"/>
    <p:sldId id="267" r:id="rId3"/>
    <p:sldId id="268" r:id="rId4"/>
    <p:sldId id="269" r:id="rId5"/>
    <p:sldId id="344" r:id="rId6"/>
    <p:sldId id="345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82" r:id="rId21"/>
    <p:sldId id="383" r:id="rId22"/>
    <p:sldId id="384" r:id="rId23"/>
    <p:sldId id="385" r:id="rId24"/>
    <p:sldId id="386" r:id="rId25"/>
    <p:sldId id="387" r:id="rId26"/>
    <p:sldId id="388" r:id="rId27"/>
    <p:sldId id="389" r:id="rId28"/>
    <p:sldId id="392" r:id="rId29"/>
    <p:sldId id="393" r:id="rId30"/>
    <p:sldId id="390" r:id="rId31"/>
    <p:sldId id="391" r:id="rId32"/>
    <p:sldId id="394" r:id="rId33"/>
    <p:sldId id="395" r:id="rId34"/>
    <p:sldId id="396" r:id="rId35"/>
    <p:sldId id="360" r:id="rId36"/>
    <p:sldId id="346" r:id="rId37"/>
    <p:sldId id="367" r:id="rId38"/>
    <p:sldId id="368" r:id="rId39"/>
    <p:sldId id="328" r:id="rId40"/>
    <p:sldId id="333" r:id="rId41"/>
    <p:sldId id="338" r:id="rId42"/>
    <p:sldId id="302" r:id="rId43"/>
    <p:sldId id="303" r:id="rId44"/>
    <p:sldId id="304" r:id="rId45"/>
    <p:sldId id="357" r:id="rId46"/>
    <p:sldId id="334" r:id="rId47"/>
    <p:sldId id="336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40" r:id="rId62"/>
    <p:sldId id="356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7257" autoAdjust="0"/>
    <p:restoredTop sz="94660"/>
  </p:normalViewPr>
  <p:slideViewPr>
    <p:cSldViewPr>
      <p:cViewPr varScale="1">
        <p:scale>
          <a:sx n="73" d="100"/>
          <a:sy n="73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22E85-7616-455C-B728-F00C4E44846A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29731-1812-426E-9EC8-63B7ACBA1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077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29731-1812-426E-9EC8-63B7ACBA1CB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1564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29731-1812-426E-9EC8-63B7ACBA1CB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29731-1812-426E-9EC8-63B7ACBA1CB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6F7D-BE41-4569-A594-4C13AC5BCF8E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CDAD-C902-417E-9478-C16BBB0FE620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2867-078A-42A0-88AE-9F87CC7DB9F4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3CFA5-C57C-42BB-936F-474ACE114A5B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80ED-979C-4B16-8BB5-2FE1181BAAD9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EE29-4902-4B50-A52E-D36F3BA83A5E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3FFB-E20E-420E-A673-5F82C9E004F9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7C36-204E-4891-AB5A-7DB13E11FBC3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B0CF-FCFF-46B0-B4A1-E2AC3690B4CC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4B73-D12C-4647-A8F2-DEEB89F935B8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54D6-9234-4A28-9A61-4794B13C6E79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11FF4-3C8D-40BE-909C-791F6D19CC60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E15C8-CCFB-4E40-800F-6954C356E4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substech.com/dokuwiki/lib/exe/detail.php?id=fracture_toughness&amp;cache=cache&amp;media=toughness.png&amp;DokuWiki=c087dedf180471eee870773a9195ca9f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8153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Engineering Ceramics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EDA7-A58B-40C0-8C82-1027A27D096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0" y="3048000"/>
            <a:ext cx="1220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 -1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499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byssinica SIL" pitchFamily="2" charset="0"/>
                <a:cs typeface="Times New Roman" pitchFamily="18" charset="0"/>
              </a:rPr>
              <a:t>Cont..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byssinica SIL" pitchFamily="2" charset="0"/>
              <a:cs typeface="Times New Roman" pitchFamily="18" charset="0"/>
            </a:endParaRPr>
          </a:p>
        </p:txBody>
      </p:sp>
      <p:grpSp>
        <p:nvGrpSpPr>
          <p:cNvPr id="4" name="Group 12"/>
          <p:cNvGrpSpPr>
            <a:grpSpLocks noChangeAspect="1"/>
          </p:cNvGrpSpPr>
          <p:nvPr/>
        </p:nvGrpSpPr>
        <p:grpSpPr bwMode="auto">
          <a:xfrm>
            <a:off x="1066800" y="2895600"/>
            <a:ext cx="5276850" cy="2165350"/>
            <a:chOff x="2496" y="8625"/>
            <a:chExt cx="5037" cy="2160"/>
          </a:xfrm>
        </p:grpSpPr>
        <p:sp>
          <p:nvSpPr>
            <p:cNvPr id="5" name="AutoShape 14"/>
            <p:cNvSpPr>
              <a:spLocks noChangeArrowheads="1"/>
            </p:cNvSpPr>
            <p:nvPr/>
          </p:nvSpPr>
          <p:spPr bwMode="auto">
            <a:xfrm>
              <a:off x="2496" y="8625"/>
              <a:ext cx="2157" cy="2160"/>
            </a:xfrm>
            <a:prstGeom prst="irregularSeal1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 sz="1200">
                <a:latin typeface="Times New Roman" pitchFamily="18" charset="0"/>
              </a:endParaRPr>
            </a:p>
            <a:p>
              <a:r>
                <a:rPr lang="tr-TR" sz="1600"/>
                <a:t>CERAMICS</a:t>
              </a:r>
              <a:endParaRPr lang="en-US" sz="1600"/>
            </a:p>
          </p:txBody>
        </p:sp>
        <p:sp>
          <p:nvSpPr>
            <p:cNvPr id="6" name="AutoShape 15"/>
            <p:cNvSpPr>
              <a:spLocks noChangeArrowheads="1"/>
            </p:cNvSpPr>
            <p:nvPr/>
          </p:nvSpPr>
          <p:spPr bwMode="auto">
            <a:xfrm>
              <a:off x="5085" y="9777"/>
              <a:ext cx="1230" cy="144"/>
            </a:xfrm>
            <a:prstGeom prst="rightArrow">
              <a:avLst>
                <a:gd name="adj1" fmla="val 50000"/>
                <a:gd name="adj2" fmla="val 21354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AutoShape 16"/>
            <p:cNvSpPr>
              <a:spLocks noChangeArrowheads="1"/>
            </p:cNvSpPr>
            <p:nvPr/>
          </p:nvSpPr>
          <p:spPr bwMode="auto">
            <a:xfrm>
              <a:off x="5085" y="10497"/>
              <a:ext cx="1230" cy="144"/>
            </a:xfrm>
            <a:prstGeom prst="rightArrow">
              <a:avLst>
                <a:gd name="adj1" fmla="val 50000"/>
                <a:gd name="adj2" fmla="val 21354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AutoShape 17"/>
            <p:cNvSpPr>
              <a:spLocks noChangeArrowheads="1"/>
            </p:cNvSpPr>
            <p:nvPr/>
          </p:nvSpPr>
          <p:spPr bwMode="auto">
            <a:xfrm>
              <a:off x="5085" y="9057"/>
              <a:ext cx="1230" cy="144"/>
            </a:xfrm>
            <a:prstGeom prst="rightArrow">
              <a:avLst>
                <a:gd name="adj1" fmla="val 50000"/>
                <a:gd name="adj2" fmla="val 21354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6381" y="8913"/>
              <a:ext cx="115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tr-TR" sz="1600"/>
                <a:t>Oxides</a:t>
              </a:r>
              <a:endParaRPr lang="en-US" sz="1600"/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6381" y="9633"/>
              <a:ext cx="115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tr-TR" sz="1600"/>
                <a:t>Nonoxides</a:t>
              </a:r>
              <a:endParaRPr lang="en-US" sz="1600"/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6381" y="10353"/>
              <a:ext cx="115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tr-TR" sz="1600">
                  <a:latin typeface="Arial Unicode MS" pitchFamily="34" charset="-128"/>
                </a:rPr>
                <a:t>Composite</a:t>
              </a:r>
              <a:endParaRPr lang="en-US" sz="1600">
                <a:latin typeface="Arial Unicode MS" pitchFamily="34" charset="-128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52400" y="762001"/>
            <a:ext cx="8991600" cy="259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Based on composition ceramics can be classified as:- </a:t>
            </a:r>
          </a:p>
          <a:p>
            <a:pPr lvl="1">
              <a:buFont typeface="Arial" pitchFamily="34" charset="0"/>
              <a:buChar char="•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Oxides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Alumina,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zirconia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Non-oxides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Carbides, borides, nitrides,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silicides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Composites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Particulate reinforced, combinations of oxides and non-oxides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1219200"/>
            <a:ext cx="60960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Oxide Ceramics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Oxidation resistant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chemically inert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electrically insulating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generally low thermal conductivity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slightly complex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manufacturing,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low cost for alumina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complex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manufacturing,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higher cost for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zirconia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byssinica SIL" pitchFamily="2" charset="0"/>
                <a:cs typeface="Times New Roman" pitchFamily="18" charset="0"/>
              </a:rPr>
              <a:t>Cont..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byssinica SIL" pitchFamily="2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53000" y="1219200"/>
            <a:ext cx="3819525" cy="4525963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803900" y="5638800"/>
            <a:ext cx="104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tx2"/>
                </a:solidFill>
              </a:rPr>
              <a:t>zirconia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1447800"/>
            <a:ext cx="480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Non-Oxide Ceramics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Low oxidation resistance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extreme hardness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chemically inert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high thermal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conductivity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electrically conducting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difficult energy dependent manufacturing and high cost.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byssinica SIL" pitchFamily="2" charset="0"/>
                <a:cs typeface="Times New Roman" pitchFamily="18" charset="0"/>
              </a:rPr>
              <a:t>Cont..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byssinica SIL" pitchFamily="2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48200" y="1203325"/>
            <a:ext cx="3819525" cy="3963988"/>
          </a:xfrm>
          <a:prstGeom prst="rect">
            <a:avLst/>
          </a:prstGeom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432300" y="5334000"/>
            <a:ext cx="434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r-TR" dirty="0">
                <a:solidFill>
                  <a:schemeClr val="tx2"/>
                </a:solidFill>
              </a:rPr>
              <a:t>Silicon carbide cermic foam filter (CFS)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203700" y="5699125"/>
            <a:ext cx="4572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u="sng" dirty="0">
                <a:solidFill>
                  <a:schemeClr val="tx2"/>
                </a:solidFill>
              </a:rPr>
              <a:t>http://images.google.com.tr/imgres?imgurl=http://www.made-in-china.com/image/2f0j00avNtpdFnLThyM/Silicon-Carbide-Ceramic-Foam-Filter-CFS-.jpg&amp;imgrefurl</a:t>
            </a:r>
            <a:endParaRPr lang="tr-TR" sz="1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1255216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Ceramic-Based Composites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Toughness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low and high oxidation resistance (type related)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variable thermal and electrical conductivity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complex manufacturing processes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high cost.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byssinica SIL" pitchFamily="2" charset="0"/>
                <a:cs typeface="Times New Roman" pitchFamily="18" charset="0"/>
              </a:rPr>
              <a:t>Cont..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byssinica SIL" pitchFamily="2" charset="0"/>
              <a:cs typeface="Times New Roman" pitchFamily="18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48200" y="1524000"/>
            <a:ext cx="4038600" cy="3962400"/>
          </a:xfrm>
          <a:prstGeom prst="rect">
            <a:avLst/>
          </a:prstGeom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495800" y="5486400"/>
            <a:ext cx="4570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i="1">
                <a:solidFill>
                  <a:schemeClr val="tx2"/>
                </a:solidFill>
              </a:rPr>
              <a:t>Ceramic Matrix Composite (CMC) rotor</a:t>
            </a:r>
            <a:r>
              <a:rPr lang="tr-TR" b="1" i="1">
                <a:solidFill>
                  <a:schemeClr val="tx2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267200" y="5867400"/>
            <a:ext cx="4572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u="sng">
                <a:solidFill>
                  <a:schemeClr val="tx2"/>
                </a:solidFill>
              </a:rPr>
              <a:t>http://images.google.com.tr/imgres?imgurl=http://www.oppracing.com/images/cmsuploads/Large_Images/braketech%2520cmc%2520rotor%2520oppracing%2520cbr1000rr.jpg&amp;imgrefurl</a:t>
            </a:r>
            <a:r>
              <a:rPr lang="en-US" sz="1000">
                <a:solidFill>
                  <a:schemeClr val="tx2"/>
                </a:solidFill>
              </a:rPr>
              <a:t> </a:t>
            </a:r>
            <a:endParaRPr lang="tr-TR" sz="10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3" name="Group 7"/>
          <p:cNvGrpSpPr>
            <a:grpSpLocks noChangeAspect="1"/>
          </p:cNvGrpSpPr>
          <p:nvPr/>
        </p:nvGrpSpPr>
        <p:grpSpPr bwMode="auto">
          <a:xfrm>
            <a:off x="838200" y="1524000"/>
            <a:ext cx="7010400" cy="1828800"/>
            <a:chOff x="2493" y="10200"/>
            <a:chExt cx="5472" cy="1872"/>
          </a:xfrm>
        </p:grpSpPr>
        <p:sp>
          <p:nvSpPr>
            <p:cNvPr id="4" name="AutoShape 8"/>
            <p:cNvSpPr>
              <a:spLocks noChangeAspect="1" noChangeArrowheads="1"/>
            </p:cNvSpPr>
            <p:nvPr/>
          </p:nvSpPr>
          <p:spPr bwMode="auto">
            <a:xfrm>
              <a:off x="2493" y="10200"/>
              <a:ext cx="5472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AutoShape 9"/>
            <p:cNvSpPr>
              <a:spLocks noChangeArrowheads="1"/>
            </p:cNvSpPr>
            <p:nvPr/>
          </p:nvSpPr>
          <p:spPr bwMode="auto">
            <a:xfrm>
              <a:off x="2637" y="10344"/>
              <a:ext cx="2160" cy="1728"/>
            </a:xfrm>
            <a:prstGeom prst="irregularSeal1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 sz="1200" dirty="0">
                <a:latin typeface="Times New Roman" pitchFamily="18" charset="0"/>
              </a:endParaRPr>
            </a:p>
            <a:p>
              <a:r>
                <a:rPr lang="tr-TR" sz="2000" dirty="0"/>
                <a:t>CERAMICS</a:t>
              </a:r>
              <a:endParaRPr lang="en-US" sz="2000" dirty="0"/>
            </a:p>
          </p:txBody>
        </p:sp>
        <p:sp>
          <p:nvSpPr>
            <p:cNvPr id="6" name="AutoShape 10"/>
            <p:cNvSpPr>
              <a:spLocks noChangeArrowheads="1"/>
            </p:cNvSpPr>
            <p:nvPr/>
          </p:nvSpPr>
          <p:spPr bwMode="auto">
            <a:xfrm>
              <a:off x="4941" y="10776"/>
              <a:ext cx="1008" cy="144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AutoShape 11"/>
            <p:cNvSpPr>
              <a:spLocks noChangeArrowheads="1"/>
            </p:cNvSpPr>
            <p:nvPr/>
          </p:nvSpPr>
          <p:spPr bwMode="auto">
            <a:xfrm>
              <a:off x="4941" y="11496"/>
              <a:ext cx="1008" cy="144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5949" y="10632"/>
              <a:ext cx="187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tr-TR"/>
                <a:t>amorphous</a:t>
              </a:r>
              <a:endParaRPr lang="en-US"/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5949" y="11352"/>
              <a:ext cx="187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tr-TR"/>
                <a:t>crystalline</a:t>
              </a:r>
              <a:endParaRPr lang="en-US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byssinica SIL" pitchFamily="2" charset="0"/>
                <a:cs typeface="Times New Roman" pitchFamily="18" charset="0"/>
              </a:rPr>
              <a:t>Cont..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byssinica SIL" pitchFamily="2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838200"/>
            <a:ext cx="8991600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Based on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crystalinity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ceramics can be classified as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amorphous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crystalline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algn="just">
              <a:spcBef>
                <a:spcPct val="20000"/>
              </a:spcBef>
              <a:defRPr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3429000"/>
            <a:ext cx="4343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Amorphous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atoms exhibit only short-range order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no distinct melting temperature (Tm) for these materials as there is with the crystalline materials 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Ca0, K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O, etc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48200" y="3440112"/>
            <a:ext cx="4038600" cy="2892425"/>
          </a:xfrm>
          <a:prstGeom prst="rect">
            <a:avLst/>
          </a:prstGeom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019550" y="6335712"/>
            <a:ext cx="4660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 i="1">
                <a:solidFill>
                  <a:schemeClr val="tx2"/>
                </a:solidFill>
              </a:rPr>
              <a:t>Amorphous silicon and thin film PV cells</a:t>
            </a:r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byssinica SIL" pitchFamily="2" charset="0"/>
                <a:cs typeface="Times New Roman" pitchFamily="18" charset="0"/>
              </a:rPr>
              <a:t>Cont..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byssinica SIL" pitchFamily="2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856357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Crystalline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atoms (or ions) are arranged in a regularly repeating pattern in three dimensions (i.e., they have long-range order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Crystalline ceramics are the “Engineering” ceramics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High melting points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Strong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Hard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Brittle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Good corrosion resistance</a:t>
            </a:r>
          </a:p>
          <a:p>
            <a:pPr>
              <a:lnSpc>
                <a:spcPct val="150000"/>
              </a:lnSpc>
            </a:pPr>
            <a:endParaRPr lang="en-US" sz="1400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3588" y="1981200"/>
            <a:ext cx="3817937" cy="2144713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962400" y="4343400"/>
            <a:ext cx="4941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1400" b="1" i="1">
                <a:solidFill>
                  <a:schemeClr val="tx2"/>
                </a:solidFill>
              </a:rPr>
              <a:t>a ceramic (crystalline) and a glass (non-crystalline)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84968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1" dirty="0" smtClean="0"/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Generally ceramics have the following properties:-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temperature stability</a:t>
            </a:r>
          </a:p>
          <a:p>
            <a:pPr lvl="1">
              <a:buFont typeface="Wingdings" pitchFamily="2" charset="2"/>
              <a:buChar char="ü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high mechanical strength</a:t>
            </a:r>
          </a:p>
          <a:p>
            <a:pPr lvl="1">
              <a:buFont typeface="Wingdings" pitchFamily="2" charset="2"/>
              <a:buChar char="ü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low elongation under application of stress</a:t>
            </a:r>
          </a:p>
          <a:p>
            <a:pPr lvl="1">
              <a:buFont typeface="Wingdings" pitchFamily="2" charset="2"/>
              <a:buChar char="ü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low thermal and electrical conductivities</a:t>
            </a:r>
          </a:p>
          <a:p>
            <a:pPr lvl="1">
              <a:buFont typeface="Wingdings" pitchFamily="2" charset="2"/>
              <a:buChar char="ü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Low density compared to metals  </a:t>
            </a:r>
          </a:p>
          <a:p>
            <a:pPr lvl="1">
              <a:buFont typeface="Wingdings" pitchFamily="2" charset="2"/>
              <a:buChar char="ü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High melting point or decomposition temperature </a:t>
            </a:r>
          </a:p>
          <a:p>
            <a:pPr lvl="1">
              <a:buFont typeface="Wingdings" pitchFamily="2" charset="2"/>
              <a:buChar char="ü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High hardness and very brittle </a:t>
            </a:r>
          </a:p>
          <a:p>
            <a:pPr lvl="1">
              <a:buFont typeface="Wingdings" pitchFamily="2" charset="2"/>
              <a:buChar char="ü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High electrical resistivity  </a:t>
            </a:r>
          </a:p>
          <a:p>
            <a:pPr lvl="1">
              <a:buFont typeface="Wingdings" pitchFamily="2" charset="2"/>
              <a:buChar char="ü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Low thermal conductivity </a:t>
            </a:r>
          </a:p>
          <a:p>
            <a:pPr lvl="1">
              <a:buFont typeface="Wingdings" pitchFamily="2" charset="2"/>
              <a:buChar char="ü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High corrosion resistance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byssinica SIL" pitchFamily="2" charset="0"/>
                <a:cs typeface="Times New Roman" pitchFamily="18" charset="0"/>
              </a:rPr>
              <a:t>Properties of Ceramics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Abyssinica SIL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71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byssinica SIL" pitchFamily="2" charset="0"/>
                <a:cs typeface="Times New Roman" pitchFamily="18" charset="0"/>
              </a:rPr>
              <a:t>Cont..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byssinica SIL" pitchFamily="2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838200"/>
            <a:ext cx="7772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Thermal properties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important thermal properties of ceramic materials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b="1" i="1" dirty="0" smtClean="0">
                <a:latin typeface="Times New Roman" pitchFamily="18" charset="0"/>
                <a:cs typeface="Times New Roman" pitchFamily="18" charset="0"/>
              </a:rPr>
              <a:t>Heat c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apacity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amount of heat required to raise material temperature by one unit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(ceramics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metals)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b="1" i="1" dirty="0" smtClean="0">
                <a:latin typeface="Times New Roman" pitchFamily="18" charset="0"/>
                <a:cs typeface="Times New Roman" pitchFamily="18" charset="0"/>
              </a:rPr>
              <a:t>Thermal expansion coefficient: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 ratio that a material expands in accordance with changes in temperature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hermal</a:t>
            </a:r>
            <a:r>
              <a:rPr lang="tr-TR" sz="2000" b="1" i="1" dirty="0" smtClean="0">
                <a:latin typeface="Times New Roman" pitchFamily="18" charset="0"/>
                <a:cs typeface="Times New Roman" pitchFamily="18" charset="0"/>
              </a:rPr>
              <a:t> conductivity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property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a material that indicates its ability to conduct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heat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000" b="1" i="1" dirty="0" smtClean="0">
                <a:latin typeface="Times New Roman" pitchFamily="18" charset="0"/>
                <a:cs typeface="Times New Roman" pitchFamily="18" charset="0"/>
              </a:rPr>
              <a:t>Thermal shock resistance: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name given to cracking as a result of rapid temperature change 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671691"/>
            <a:ext cx="38862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Thermal expansion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coefficients of thermal expansion depend on the bond strength between the atoms that make up the materials. 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Strong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bonding (diamond, silicon carbide, silicon nitrite) → low thermal expansion coefficient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Weak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bonding ( stainless steel) → higher thermal expansion coefficient in comparison with fine ceramics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byssinica SIL" pitchFamily="2" charset="0"/>
                <a:cs typeface="Times New Roman" pitchFamily="18" charset="0"/>
              </a:rPr>
              <a:t>Cont..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byssinica SIL" pitchFamily="2" charset="0"/>
              <a:cs typeface="Times New Roman" pitchFamily="18" charset="0"/>
            </a:endParaRPr>
          </a:p>
        </p:txBody>
      </p:sp>
      <p:pic>
        <p:nvPicPr>
          <p:cNvPr id="5" name="Picture 5" descr="Image : Graph of Coefficients of Thermal Expansion  Fine Ceramics / Zirconia10.5×10-6/°C, Alumina7.2×10-6/°C, Silicon Carbide4.4×10-6/°C, Silicon Nitride2.6×10-6/°C,  Metals / Stainless Steel18.0×10-6/°C, Cemented Carbide5.5×10-6/°C  Compared to general metals, Fine Ceramics have low coefficients of thermal expansion and display small dimensional changes with changes in temperature.  (Measuring method / JIS R 1618-199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41813" y="1981200"/>
            <a:ext cx="4572000" cy="3505200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522788" y="1600200"/>
            <a:ext cx="46212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000">
                <a:solidFill>
                  <a:schemeClr val="tx2"/>
                </a:solidFill>
              </a:rPr>
              <a:t>Comparison of thermal expansion coefficient between metals and fine ceramics</a:t>
            </a:r>
            <a:endParaRPr lang="en-US" sz="10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byssinica SIL" pitchFamily="2" charset="0"/>
                <a:cs typeface="Times New Roman" pitchFamily="18" charset="0"/>
              </a:rPr>
              <a:t>Cont..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byssinica SIL" pitchFamily="2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838200"/>
            <a:ext cx="7924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tr-TR" sz="2400" b="1" dirty="0" smtClean="0"/>
              <a:t>Thermal conductivity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generally less than that of metals such as steel or copper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ceramic materials, in contrast, are used for thermal insulation due to their low thermal conductivity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(except silicon carbide, aluminium nitride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Wingdings 2" pitchFamily="18" charset="2"/>
              <a:buNone/>
            </a:pPr>
            <a:endParaRPr lang="tr-TR" sz="2000" b="1" i="1" dirty="0" smtClean="0"/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600" y="2971800"/>
            <a:ext cx="8717209" cy="3276600"/>
          </a:xfrm>
          <a:prstGeom prst="rect">
            <a:avLst/>
          </a:prstGeom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133600" y="6400800"/>
            <a:ext cx="4398963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1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http://global.kyocera.com/fcworld/charact/heat/images/thermalcond_zu.gif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byssinica SIL" pitchFamily="2" charset="0"/>
                <a:cs typeface="Times New Roman" pitchFamily="18" charset="0"/>
              </a:rPr>
              <a:t>Introduction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byssinica SIL" pitchFamily="2" charset="0"/>
                <a:cs typeface="Times New Roman" pitchFamily="18" charset="0"/>
              </a:rPr>
              <a:t>to ceramics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Abyssinica SIL" pitchFamily="2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839200" cy="5943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are ceramics?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word ‘ceramic’ is originated from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Greek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word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keramos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which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means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‘burnt stuff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’.</a:t>
            </a:r>
          </a:p>
          <a:p>
            <a:pPr>
              <a:buFont typeface="Wingdings" pitchFamily="2" charset="2"/>
              <a:buChar char="ü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Modern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definition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“the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making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solid articles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which have as their essential component, and are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composed in large part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of,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inorganic nonmetallic materials.”</a:t>
            </a:r>
          </a:p>
          <a:p>
            <a:pPr lvl="1">
              <a:buFont typeface="Wingdings" pitchFamily="2" charset="2"/>
              <a:buChar char="v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This definition essentially says that a 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ceramic is anything that is not an organic material or a metal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buFont typeface="Wingdings" pitchFamily="2" charset="2"/>
              <a:buChar char="v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Usually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compound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or a combination of compounds, between metallic and nonmetallic elements (mainly, O, N, C, B)</a:t>
            </a:r>
          </a:p>
          <a:p>
            <a:pPr>
              <a:buFont typeface="Wingdings" pitchFamily="2" charset="2"/>
              <a:buChar char="v"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685800"/>
            <a:ext cx="8458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Thermal shock resistance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large number of ceramic materials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sensitive to thermal shock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Some ceramic materials → very high resistance to thermal shock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despite low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ductility (e.g. fused silica,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titanate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)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Result of rapid cooling → tensile stress (thermal stress)→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cracks and consequent failure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thermal stresses responsible for the response to temperature stress depend on: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geometrical boundary conditions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thermal boundary conditions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physical parameters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(modulus of elasticity, strength…)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byssinica SIL" pitchFamily="2" charset="0"/>
                <a:cs typeface="Times New Roman" pitchFamily="18" charset="0"/>
              </a:rPr>
              <a:t>Cont..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byssinica SIL" pitchFamily="2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914400"/>
            <a:ext cx="27432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Optical properties of ceramics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Refractive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index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(n)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Refractive index of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material is the ratio of the speed of light in a vacuum (c = 3 x 10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m/s) to the speed of light in that material.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 = c/v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byssinica SIL" pitchFamily="2" charset="0"/>
                <a:cs typeface="Times New Roman" pitchFamily="18" charset="0"/>
              </a:rPr>
              <a:t>Cont..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byssinica SIL" pitchFamily="2" charset="0"/>
              <a:cs typeface="Times New Roman" pitchFamily="18" charset="0"/>
            </a:endParaRPr>
          </a:p>
        </p:txBody>
      </p:sp>
      <p:pic>
        <p:nvPicPr>
          <p:cNvPr id="5" name="4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838200"/>
            <a:ext cx="5572125" cy="5410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5 Dikdörtgen"/>
          <p:cNvSpPr>
            <a:spLocks noChangeArrowheads="1"/>
          </p:cNvSpPr>
          <p:nvPr/>
        </p:nvSpPr>
        <p:spPr bwMode="auto">
          <a:xfrm>
            <a:off x="3776663" y="6291263"/>
            <a:ext cx="39671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1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Callister, W., D., (2007), Materials Science And Engineering, 7</a:t>
            </a:r>
            <a:r>
              <a:rPr lang="tr-TR" sz="1000" baseline="30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tr-TR" sz="1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Edition,</a:t>
            </a:r>
            <a:r>
              <a:rPr lang="tr-TR" sz="11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byssinica SIL" pitchFamily="2" charset="0"/>
                <a:cs typeface="Times New Roman" pitchFamily="18" charset="0"/>
              </a:rPr>
              <a:t>Cont..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byssinica SIL" pitchFamily="2" charset="0"/>
              <a:cs typeface="Times New Roman" pitchFamily="18" charset="0"/>
            </a:endParaRPr>
          </a:p>
        </p:txBody>
      </p:sp>
      <p:sp>
        <p:nvSpPr>
          <p:cNvPr id="4" name="3 Metin kutusu"/>
          <p:cNvSpPr txBox="1">
            <a:spLocks noChangeArrowheads="1"/>
          </p:cNvSpPr>
          <p:nvPr/>
        </p:nvSpPr>
        <p:spPr bwMode="auto">
          <a:xfrm>
            <a:off x="457200" y="1577975"/>
            <a:ext cx="3500438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ABSORPTION</a:t>
            </a:r>
          </a:p>
          <a:p>
            <a:endParaRPr lang="tr-TR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Color in ceramics</a:t>
            </a:r>
          </a:p>
          <a:p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Most dielectric ceramics and glasses are colorless.</a:t>
            </a:r>
          </a:p>
          <a:p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By adding transition metals (TM)</a:t>
            </a:r>
          </a:p>
          <a:p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Ti, V, Cr, Mn, Fe, Co,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color can be obtained in ceramics 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6 Resim" descr="gerger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1428736"/>
            <a:ext cx="5072098" cy="39909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byssinica SIL" pitchFamily="2" charset="0"/>
                <a:cs typeface="Times New Roman" pitchFamily="18" charset="0"/>
              </a:rPr>
              <a:t>Cont..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byssinica SIL" pitchFamily="2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838200"/>
            <a:ext cx="4773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Mechanical properties of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ceramics </a:t>
            </a:r>
          </a:p>
        </p:txBody>
      </p:sp>
      <p:pic>
        <p:nvPicPr>
          <p:cNvPr id="5" name="5 Resim" descr="http://www.keramverband.de/pic/ebild8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071688"/>
            <a:ext cx="564356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Dikdörtgen"/>
          <p:cNvSpPr>
            <a:spLocks noChangeArrowheads="1"/>
          </p:cNvSpPr>
          <p:nvPr/>
        </p:nvSpPr>
        <p:spPr bwMode="auto">
          <a:xfrm>
            <a:off x="990600" y="1447800"/>
            <a:ext cx="52085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STRESS-STRA</a:t>
            </a:r>
            <a:r>
              <a:rPr lang="tr-TR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BEHAV</a:t>
            </a:r>
            <a:r>
              <a:rPr lang="tr-TR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selected materials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8 Dikdörtgen"/>
          <p:cNvSpPr>
            <a:spLocks noChangeArrowheads="1"/>
          </p:cNvSpPr>
          <p:nvPr/>
        </p:nvSpPr>
        <p:spPr bwMode="auto">
          <a:xfrm>
            <a:off x="2895600" y="6400800"/>
            <a:ext cx="3276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http://www.keramvaerband.de/brevier_engl/5/5_2.htm</a:t>
            </a:r>
            <a:endParaRPr lang="tr-TR" sz="11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3 Resim" descr="fs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131" y="1285873"/>
            <a:ext cx="8371069" cy="491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byssinica SIL" pitchFamily="2" charset="0"/>
                <a:cs typeface="Times New Roman" pitchFamily="18" charset="0"/>
              </a:rPr>
              <a:t>Cont..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byssinica SIL" pitchFamily="2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990600"/>
            <a:ext cx="7848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Hardness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Hardness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implies a high resistance to deformation and is associated with a large modulus of elasticity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metals, ceramics and most polymers, the deformation considered is plastic deformation of the surface.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elastomers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some polymers, hardness is defined at the resistance to elastic deformation of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surface.</a:t>
            </a:r>
          </a:p>
          <a:p>
            <a:pPr algn="just">
              <a:buFont typeface="Wingdings" pitchFamily="2" charset="2"/>
              <a:buChar char="ü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Technical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ceramic components are therefore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characterised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by their stiffness and dimensional stability.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Hardness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is affected from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porosity in the surface, the grain size of the microstructure and the effects of grain boundary phases.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byssinica SIL" pitchFamily="2" charset="0"/>
                <a:cs typeface="Times New Roman" pitchFamily="18" charset="0"/>
              </a:rPr>
              <a:t>Cont..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byssinica SIL" pitchFamily="2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5800" y="1066800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Some typical hardness values for ceramic materials are provided below: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byssinica SIL" pitchFamily="2" charset="0"/>
                <a:cs typeface="Times New Roman" pitchFamily="18" charset="0"/>
              </a:rPr>
              <a:t>Cont..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byssinica SIL" pitchFamily="2" charset="0"/>
              <a:cs typeface="Times New Roman" pitchFamily="18" charset="0"/>
            </a:endParaRPr>
          </a:p>
        </p:txBody>
      </p:sp>
      <p:graphicFrame>
        <p:nvGraphicFramePr>
          <p:cNvPr id="6" name="Group 25"/>
          <p:cNvGraphicFramePr>
            <a:graphicFrameLocks noGrp="1"/>
          </p:cNvGraphicFramePr>
          <p:nvPr/>
        </p:nvGraphicFramePr>
        <p:xfrm>
          <a:off x="762000" y="1905000"/>
          <a:ext cx="7643813" cy="3100578"/>
        </p:xfrm>
        <a:graphic>
          <a:graphicData uri="http://schemas.openxmlformats.org/drawingml/2006/table">
            <a:tbl>
              <a:tblPr/>
              <a:tblGrid>
                <a:gridCol w="2981325"/>
                <a:gridCol w="4662488"/>
              </a:tblGrid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Material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ClassC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 Vickers Hardness (HV) GPa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Glasses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 5 – 10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Zirconias, Aluminium Nitrides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 10 - 14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Aluminas, Silicon Nitrides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 15 - 20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Silicon Carbides, Boron Carbides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 20 - 30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Cubic Boron Nitride CBN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 40 - 50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Diamond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 60 – 70 &gt;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85800" y="5334000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high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hardness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technical ceramics results 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favorable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wear resistance. Ceramics are thus good for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tribological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applications. 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914400"/>
            <a:ext cx="2553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Elastic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modulus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byssinica SIL" pitchFamily="2" charset="0"/>
                <a:cs typeface="Times New Roman" pitchFamily="18" charset="0"/>
              </a:rPr>
              <a:t>Cont..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byssinica SIL" pitchFamily="2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981200"/>
            <a:ext cx="4114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elastic modulus 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GPa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 of almost all oxide and non-oxide ceramics is consistently higher than that of steel.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results in an elastic deformation of only about 50 to 70 % of what is found in steel components.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high stiffness implies, however, that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forces experienced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bonded ceramic/metal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constructions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must primarily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 taken up by the ceramic material.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5 Resim" descr="http://www.keramverband.de/pic/ebild8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7075" y="1785938"/>
            <a:ext cx="43783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990600"/>
            <a:ext cx="18347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Toughness</a:t>
            </a:r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byssinica SIL" pitchFamily="2" charset="0"/>
                <a:cs typeface="Times New Roman" pitchFamily="18" charset="0"/>
              </a:rPr>
              <a:t>Cont..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byssinica SIL" pitchFamily="2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981200"/>
            <a:ext cx="3352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bility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material to resist fracture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ffect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ed from,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temperature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strain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rate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relationship between the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strenght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ductility of the material and presence of stress concentration (notch) on the specimen surface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6 Resim" descr="toughness.png">
            <a:hlinkClick r:id="rId2" tooltip="toughness.png"/>
          </p:cNvPr>
          <p:cNvPicPr>
            <a:picLocks noChangeAspect="1" noChangeArrowheads="1"/>
          </p:cNvPicPr>
          <p:nvPr/>
        </p:nvPicPr>
        <p:blipFill>
          <a:blip r:embed="rId3"/>
          <a:srcRect l="1485" t="1685" r="1485" b="5891"/>
          <a:stretch>
            <a:fillRect/>
          </a:stretch>
        </p:blipFill>
        <p:spPr bwMode="auto">
          <a:xfrm>
            <a:off x="4424363" y="1712913"/>
            <a:ext cx="4367212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" name="2 Resim" descr="http://www.keramverband.de/pic/etabelle08.gif"/>
          <p:cNvPicPr>
            <a:picLocks noChangeAspect="1" noChangeArrowheads="1"/>
          </p:cNvPicPr>
          <p:nvPr/>
        </p:nvPicPr>
        <p:blipFill>
          <a:blip r:embed="rId2"/>
          <a:srcRect b="24496"/>
          <a:stretch>
            <a:fillRect/>
          </a:stretch>
        </p:blipFill>
        <p:spPr bwMode="auto">
          <a:xfrm>
            <a:off x="0" y="21336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byssinica SIL" pitchFamily="2" charset="0"/>
                <a:cs typeface="Times New Roman" pitchFamily="18" charset="0"/>
              </a:rPr>
              <a:t>Cont..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byssinica SIL" pitchFamily="2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1430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 comparison of typical mechanical characteristics of some ceramics with grey cast-iron and construction steel</a:t>
            </a:r>
            <a:endParaRPr lang="tr-TR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562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200" dirty="0" smtClean="0">
                <a:latin typeface="+mj-lt"/>
                <a:ea typeface="Abyssinica SIL" pitchFamily="2" charset="0"/>
                <a:cs typeface="Abyssinica SIL" pitchFamily="2" charset="0"/>
              </a:rPr>
              <a:t>Chemically , ceramic are inorganic compounds.</a:t>
            </a:r>
            <a:endParaRPr lang="en-US" sz="2200" dirty="0"/>
          </a:p>
          <a:p>
            <a:pPr algn="just">
              <a:buFont typeface="Wingdings" pitchFamily="2" charset="2"/>
              <a:buChar char="ü"/>
            </a:pPr>
            <a:r>
              <a:rPr lang="en-US" sz="2200" dirty="0" smtClean="0"/>
              <a:t>Bonds </a:t>
            </a:r>
            <a:r>
              <a:rPr lang="en-US" sz="2200" dirty="0"/>
              <a:t>are either totally ionic, or combination of ionic and </a:t>
            </a:r>
            <a:r>
              <a:rPr lang="en-US" sz="2200" dirty="0" smtClean="0"/>
              <a:t>covalent. </a:t>
            </a:r>
            <a:endParaRPr lang="en-US" sz="2200" dirty="0" smtClean="0">
              <a:latin typeface="+mj-lt"/>
              <a:ea typeface="Abyssinica SIL" pitchFamily="2" charset="0"/>
              <a:cs typeface="Abyssinica SIL" pitchFamily="2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Silicates: kaolinites (Al</a:t>
            </a:r>
            <a:r>
              <a:rPr lang="en-US" sz="2000" baseline="-25000" dirty="0" smtClean="0">
                <a:latin typeface="+mj-lt"/>
                <a:ea typeface="Abyssinica SIL" pitchFamily="2" charset="0"/>
                <a:cs typeface="Abyssinica SIL" pitchFamily="2" charset="0"/>
              </a:rPr>
              <a:t>2</a:t>
            </a: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Si</a:t>
            </a:r>
            <a:r>
              <a:rPr lang="en-US" sz="2000" baseline="-25000" dirty="0" smtClean="0">
                <a:latin typeface="+mj-lt"/>
                <a:ea typeface="Abyssinica SIL" pitchFamily="2" charset="0"/>
                <a:cs typeface="Abyssinica SIL" pitchFamily="2" charset="0"/>
              </a:rPr>
              <a:t>2</a:t>
            </a: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O</a:t>
            </a:r>
            <a:r>
              <a:rPr lang="en-US" sz="2000" baseline="-25000" dirty="0" smtClean="0">
                <a:latin typeface="+mj-lt"/>
                <a:ea typeface="Abyssinica SIL" pitchFamily="2" charset="0"/>
                <a:cs typeface="Abyssinica SIL" pitchFamily="2" charset="0"/>
              </a:rPr>
              <a:t>5</a:t>
            </a: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(OH)</a:t>
            </a:r>
            <a:r>
              <a:rPr lang="en-US" sz="2000" baseline="-25000" dirty="0" smtClean="0">
                <a:latin typeface="+mj-lt"/>
                <a:ea typeface="Abyssinica SIL" pitchFamily="2" charset="0"/>
                <a:cs typeface="Abyssinica SIL" pitchFamily="2" charset="0"/>
              </a:rPr>
              <a:t>4</a:t>
            </a: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) and </a:t>
            </a:r>
            <a:r>
              <a:rPr lang="en-US" sz="2000" dirty="0" err="1" smtClean="0">
                <a:latin typeface="+mj-lt"/>
                <a:ea typeface="Abyssinica SIL" pitchFamily="2" charset="0"/>
                <a:cs typeface="Abyssinica SIL" pitchFamily="2" charset="0"/>
              </a:rPr>
              <a:t>mullites</a:t>
            </a: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 (Al</a:t>
            </a:r>
            <a:r>
              <a:rPr lang="en-US" sz="2000" baseline="-25000" dirty="0" smtClean="0">
                <a:latin typeface="+mj-lt"/>
                <a:ea typeface="Abyssinica SIL" pitchFamily="2" charset="0"/>
                <a:cs typeface="Abyssinica SIL" pitchFamily="2" charset="0"/>
              </a:rPr>
              <a:t>6</a:t>
            </a: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Si</a:t>
            </a:r>
            <a:r>
              <a:rPr lang="en-US" sz="2000" baseline="-25000" dirty="0" smtClean="0">
                <a:latin typeface="+mj-lt"/>
                <a:ea typeface="Abyssinica SIL" pitchFamily="2" charset="0"/>
                <a:cs typeface="Abyssinica SIL" pitchFamily="2" charset="0"/>
              </a:rPr>
              <a:t>2</a:t>
            </a: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O</a:t>
            </a:r>
            <a:r>
              <a:rPr lang="en-US" sz="2000" baseline="-25000" dirty="0" smtClean="0">
                <a:latin typeface="+mj-lt"/>
                <a:ea typeface="Abyssinica SIL" pitchFamily="2" charset="0"/>
                <a:cs typeface="Abyssinica SIL" pitchFamily="2" charset="0"/>
              </a:rPr>
              <a:t>13</a:t>
            </a: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);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Simple oxides: alumina (Al</a:t>
            </a:r>
            <a:r>
              <a:rPr lang="en-US" sz="2000" baseline="-25000" dirty="0" smtClean="0">
                <a:latin typeface="+mj-lt"/>
                <a:ea typeface="Abyssinica SIL" pitchFamily="2" charset="0"/>
                <a:cs typeface="Abyssinica SIL" pitchFamily="2" charset="0"/>
              </a:rPr>
              <a:t>2</a:t>
            </a: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O</a:t>
            </a:r>
            <a:r>
              <a:rPr lang="en-US" sz="2000" baseline="-25000" dirty="0" smtClean="0">
                <a:latin typeface="+mj-lt"/>
                <a:ea typeface="Abyssinica SIL" pitchFamily="2" charset="0"/>
                <a:cs typeface="Abyssinica SIL" pitchFamily="2" charset="0"/>
              </a:rPr>
              <a:t>3</a:t>
            </a: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) and zirconia (ZrO</a:t>
            </a:r>
            <a:r>
              <a:rPr lang="en-US" sz="2000" baseline="-25000" dirty="0" smtClean="0">
                <a:latin typeface="+mj-lt"/>
                <a:ea typeface="Abyssinica SIL" pitchFamily="2" charset="0"/>
                <a:cs typeface="Abyssinica SIL" pitchFamily="2" charset="0"/>
              </a:rPr>
              <a:t>2</a:t>
            </a: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)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Complex oxides: barium </a:t>
            </a:r>
            <a:r>
              <a:rPr lang="en-US" sz="2000" dirty="0" err="1" smtClean="0">
                <a:latin typeface="+mj-lt"/>
                <a:ea typeface="Abyssinica SIL" pitchFamily="2" charset="0"/>
                <a:cs typeface="Abyssinica SIL" pitchFamily="2" charset="0"/>
              </a:rPr>
              <a:t>titanate</a:t>
            </a: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 (BaTiO</a:t>
            </a:r>
            <a:r>
              <a:rPr lang="en-US" sz="2000" baseline="-25000" dirty="0" smtClean="0">
                <a:latin typeface="+mj-lt"/>
                <a:ea typeface="Abyssinica SIL" pitchFamily="2" charset="0"/>
                <a:cs typeface="Abyssinica SIL" pitchFamily="2" charset="0"/>
              </a:rPr>
              <a:t>3</a:t>
            </a: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) &amp; superconducting materials YBa</a:t>
            </a:r>
            <a:r>
              <a:rPr lang="en-US" sz="2000" baseline="-25000" dirty="0" smtClean="0">
                <a:latin typeface="+mj-lt"/>
                <a:ea typeface="Abyssinica SIL" pitchFamily="2" charset="0"/>
                <a:cs typeface="Abyssinica SIL" pitchFamily="2" charset="0"/>
              </a:rPr>
              <a:t>2</a:t>
            </a: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Cu</a:t>
            </a:r>
            <a:r>
              <a:rPr lang="en-US" sz="2000" baseline="-25000" dirty="0" smtClean="0">
                <a:latin typeface="+mj-lt"/>
                <a:ea typeface="Abyssinica SIL" pitchFamily="2" charset="0"/>
                <a:cs typeface="Abyssinica SIL" pitchFamily="2" charset="0"/>
              </a:rPr>
              <a:t>3</a:t>
            </a: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O</a:t>
            </a:r>
            <a:r>
              <a:rPr lang="en-US" sz="2000" baseline="-25000" dirty="0" smtClean="0">
                <a:latin typeface="+mj-lt"/>
                <a:ea typeface="Abyssinica SIL" pitchFamily="2" charset="0"/>
                <a:cs typeface="Abyssinica SIL" pitchFamily="2" charset="0"/>
              </a:rPr>
              <a:t>6+</a:t>
            </a:r>
            <a:r>
              <a:rPr lang="el-GR" sz="2000" baseline="-25000" dirty="0" smtClean="0">
                <a:latin typeface="+mj-lt"/>
                <a:ea typeface="Abyssinica SIL" pitchFamily="2" charset="0"/>
                <a:cs typeface="Abyssinica SIL" pitchFamily="2" charset="0"/>
              </a:rPr>
              <a:t>δ</a:t>
            </a:r>
            <a:r>
              <a:rPr lang="en-US" sz="2000" baseline="-25000" dirty="0" smtClean="0">
                <a:latin typeface="+mj-lt"/>
                <a:ea typeface="Abyssinica SIL" pitchFamily="2" charset="0"/>
                <a:cs typeface="Abyssinica SIL" pitchFamily="2" charset="0"/>
              </a:rPr>
              <a:t> </a:t>
            </a: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(0≤</a:t>
            </a:r>
            <a:r>
              <a:rPr lang="el-GR" sz="2000" dirty="0" smtClean="0">
                <a:latin typeface="+mj-lt"/>
                <a:ea typeface="Abyssinica SIL" pitchFamily="2" charset="0"/>
                <a:cs typeface="Abyssinica SIL" pitchFamily="2" charset="0"/>
              </a:rPr>
              <a:t>δ≤</a:t>
            </a: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1)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Carbides: silicon carbides (</a:t>
            </a:r>
            <a:r>
              <a:rPr lang="en-US" sz="2000" dirty="0" err="1" smtClean="0">
                <a:latin typeface="+mj-lt"/>
                <a:ea typeface="Abyssinica SIL" pitchFamily="2" charset="0"/>
                <a:cs typeface="Abyssinica SIL" pitchFamily="2" charset="0"/>
              </a:rPr>
              <a:t>SiC</a:t>
            </a: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) &amp; boron carbide (B</a:t>
            </a:r>
            <a:r>
              <a:rPr lang="en-US" sz="2000" baseline="-25000" dirty="0" smtClean="0">
                <a:latin typeface="+mj-lt"/>
                <a:ea typeface="Abyssinica SIL" pitchFamily="2" charset="0"/>
                <a:cs typeface="Abyssinica SIL" pitchFamily="2" charset="0"/>
              </a:rPr>
              <a:t>4</a:t>
            </a: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C);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Nitrides: silicon nitride(Si</a:t>
            </a:r>
            <a:r>
              <a:rPr lang="en-US" sz="2000" baseline="-25000" dirty="0" smtClean="0">
                <a:latin typeface="+mj-lt"/>
                <a:ea typeface="Abyssinica SIL" pitchFamily="2" charset="0"/>
                <a:cs typeface="Abyssinica SIL" pitchFamily="2" charset="0"/>
              </a:rPr>
              <a:t>3</a:t>
            </a: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N</a:t>
            </a:r>
            <a:r>
              <a:rPr lang="en-US" sz="2000" baseline="-25000" dirty="0" smtClean="0">
                <a:latin typeface="+mj-lt"/>
                <a:ea typeface="Abyssinica SIL" pitchFamily="2" charset="0"/>
                <a:cs typeface="Abyssinica SIL" pitchFamily="2" charset="0"/>
              </a:rPr>
              <a:t>4</a:t>
            </a: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) and boron nitride(BN);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Borides: titanium </a:t>
            </a:r>
            <a:r>
              <a:rPr lang="en-US" sz="2000" dirty="0" err="1" smtClean="0">
                <a:latin typeface="+mj-lt"/>
                <a:ea typeface="Abyssinica SIL" pitchFamily="2" charset="0"/>
                <a:cs typeface="Abyssinica SIL" pitchFamily="2" charset="0"/>
              </a:rPr>
              <a:t>diborides</a:t>
            </a: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 (TiB</a:t>
            </a:r>
            <a:r>
              <a:rPr lang="en-US" sz="2000" baseline="-25000" dirty="0" smtClean="0">
                <a:latin typeface="+mj-lt"/>
                <a:ea typeface="Abyssinica SIL" pitchFamily="2" charset="0"/>
                <a:cs typeface="Abyssinica SIL" pitchFamily="2" charset="0"/>
              </a:rPr>
              <a:t>2</a:t>
            </a: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);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dirty="0" err="1" smtClean="0">
                <a:latin typeface="+mj-lt"/>
                <a:ea typeface="Abyssinica SIL" pitchFamily="2" charset="0"/>
                <a:cs typeface="Abyssinica SIL" pitchFamily="2" charset="0"/>
              </a:rPr>
              <a:t>Silicides</a:t>
            </a: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: </a:t>
            </a:r>
            <a:r>
              <a:rPr lang="en-US" sz="2000" dirty="0" err="1" smtClean="0">
                <a:latin typeface="+mj-lt"/>
                <a:ea typeface="Abyssinica SIL" pitchFamily="2" charset="0"/>
                <a:cs typeface="Abyssinica SIL" pitchFamily="2" charset="0"/>
              </a:rPr>
              <a:t>molybdium</a:t>
            </a: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 </a:t>
            </a:r>
            <a:r>
              <a:rPr lang="en-US" sz="2000" dirty="0" err="1" smtClean="0">
                <a:latin typeface="+mj-lt"/>
                <a:ea typeface="Abyssinica SIL" pitchFamily="2" charset="0"/>
                <a:cs typeface="Abyssinica SIL" pitchFamily="2" charset="0"/>
              </a:rPr>
              <a:t>disilicides</a:t>
            </a: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 (MoSi</a:t>
            </a:r>
            <a:r>
              <a:rPr lang="en-US" sz="2000" baseline="-25000" dirty="0" smtClean="0">
                <a:latin typeface="+mj-lt"/>
                <a:ea typeface="Abyssinica SIL" pitchFamily="2" charset="0"/>
                <a:cs typeface="Abyssinica SIL" pitchFamily="2" charset="0"/>
              </a:rPr>
              <a:t>2</a:t>
            </a: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);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Halides such as lithium </a:t>
            </a:r>
            <a:r>
              <a:rPr lang="en-US" sz="2000" dirty="0" err="1" smtClean="0">
                <a:latin typeface="+mj-lt"/>
                <a:ea typeface="Abyssinica SIL" pitchFamily="2" charset="0"/>
                <a:cs typeface="Abyssinica SIL" pitchFamily="2" charset="0"/>
              </a:rPr>
              <a:t>floride</a:t>
            </a: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 (</a:t>
            </a:r>
            <a:r>
              <a:rPr lang="en-US" sz="2000" dirty="0" err="1" smtClean="0">
                <a:latin typeface="+mj-lt"/>
                <a:ea typeface="Abyssinica SIL" pitchFamily="2" charset="0"/>
                <a:cs typeface="Abyssinica SIL" pitchFamily="2" charset="0"/>
              </a:rPr>
              <a:t>LiF</a:t>
            </a: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)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Nitride-oxides or </a:t>
            </a:r>
            <a:r>
              <a:rPr lang="en-US" sz="2000" dirty="0" err="1" smtClean="0">
                <a:latin typeface="+mj-lt"/>
                <a:ea typeface="Abyssinica SIL" pitchFamily="2" charset="0"/>
                <a:cs typeface="Abyssinica SIL" pitchFamily="2" charset="0"/>
              </a:rPr>
              <a:t>oxynitride</a:t>
            </a: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 systems: (</a:t>
            </a:r>
            <a:r>
              <a:rPr lang="en-US" sz="2000" dirty="0" err="1" smtClean="0">
                <a:latin typeface="+mj-lt"/>
                <a:ea typeface="Abyssinica SIL" pitchFamily="2" charset="0"/>
                <a:cs typeface="Abyssinica SIL" pitchFamily="2" charset="0"/>
              </a:rPr>
              <a:t>eg</a:t>
            </a: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 </a:t>
            </a:r>
            <a:r>
              <a:rPr lang="el-GR" sz="2000" dirty="0" smtClean="0">
                <a:latin typeface="+mj-lt"/>
                <a:ea typeface="Abyssinica SIL" pitchFamily="2" charset="0"/>
                <a:cs typeface="Abyssinica SIL" pitchFamily="2" charset="0"/>
              </a:rPr>
              <a:t>β</a:t>
            </a: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’-</a:t>
            </a:r>
            <a:r>
              <a:rPr lang="en-US" sz="2000" dirty="0" err="1" smtClean="0">
                <a:latin typeface="+mj-lt"/>
                <a:ea typeface="Abyssinica SIL" pitchFamily="2" charset="0"/>
                <a:cs typeface="Abyssinica SIL" pitchFamily="2" charset="0"/>
              </a:rPr>
              <a:t>sialons</a:t>
            </a: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 with the general formula Si</a:t>
            </a:r>
            <a:r>
              <a:rPr lang="en-US" sz="2000" baseline="-25000" dirty="0" smtClean="0">
                <a:latin typeface="+mj-lt"/>
                <a:ea typeface="Abyssinica SIL" pitchFamily="2" charset="0"/>
                <a:cs typeface="Abyssinica SIL" pitchFamily="2" charset="0"/>
              </a:rPr>
              <a:t>6-z</a:t>
            </a: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Al</a:t>
            </a:r>
            <a:r>
              <a:rPr lang="en-US" sz="2000" baseline="-25000" dirty="0" smtClean="0">
                <a:latin typeface="+mj-lt"/>
                <a:ea typeface="Abyssinica SIL" pitchFamily="2" charset="0"/>
                <a:cs typeface="Abyssinica SIL" pitchFamily="2" charset="0"/>
              </a:rPr>
              <a:t>Z</a:t>
            </a: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N</a:t>
            </a:r>
            <a:r>
              <a:rPr lang="en-US" sz="2000" baseline="-25000" dirty="0" smtClean="0">
                <a:latin typeface="+mj-lt"/>
                <a:ea typeface="Abyssinica SIL" pitchFamily="2" charset="0"/>
                <a:cs typeface="Abyssinica SIL" pitchFamily="2" charset="0"/>
              </a:rPr>
              <a:t>8-z</a:t>
            </a: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O</a:t>
            </a:r>
            <a:r>
              <a:rPr lang="en-US" sz="2000" baseline="-25000" dirty="0" smtClean="0">
                <a:latin typeface="+mj-lt"/>
                <a:ea typeface="Abyssinica SIL" pitchFamily="2" charset="0"/>
                <a:cs typeface="Abyssinica SIL" pitchFamily="2" charset="0"/>
              </a:rPr>
              <a:t>z</a:t>
            </a: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 where 0&lt;z&lt;4.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200" dirty="0" smtClean="0">
                <a:latin typeface="+mj-lt"/>
                <a:ea typeface="Abyssinica SIL" pitchFamily="2" charset="0"/>
                <a:cs typeface="Abyssinica SIL" pitchFamily="2" charset="0"/>
              </a:rPr>
              <a:t>Structurally all materials are either crystalline or amorphous (glass). </a:t>
            </a:r>
            <a:endParaRPr lang="en-US" sz="2200" dirty="0">
              <a:latin typeface="+mj-lt"/>
              <a:ea typeface="Abyssinica SIL" pitchFamily="2" charset="0"/>
              <a:cs typeface="Abyssinica SIL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byssinica SIL" pitchFamily="2" charset="0"/>
                <a:cs typeface="Times New Roman" pitchFamily="18" charset="0"/>
              </a:rPr>
              <a:t>Cont..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byssinica SIL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1219200"/>
            <a:ext cx="320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Density</a:t>
            </a:r>
          </a:p>
          <a:p>
            <a:endParaRPr lang="tr-TR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The density, ρ (g/cm³) of technical ceramics lies between 20 and 70% of the density of steel.</a:t>
            </a: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The relative density, d [%], has a significant effect on the properties of the ceramic</a:t>
            </a:r>
            <a:r>
              <a:rPr lang="tr-T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byssinica SIL" pitchFamily="2" charset="0"/>
                <a:cs typeface="Times New Roman" pitchFamily="18" charset="0"/>
              </a:rPr>
              <a:t>Cont..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byssinica SIL" pitchFamily="2" charset="0"/>
              <a:cs typeface="Times New Roman" pitchFamily="18" charset="0"/>
            </a:endParaRPr>
          </a:p>
        </p:txBody>
      </p:sp>
      <p:pic>
        <p:nvPicPr>
          <p:cNvPr id="5" name="4 Resim" descr="http://www.keramverband.de/pic/ebild8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1524000"/>
            <a:ext cx="5429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990600"/>
            <a:ext cx="1546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Porosity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byssinica SIL" pitchFamily="2" charset="0"/>
                <a:cs typeface="Times New Roman" pitchFamily="18" charset="0"/>
              </a:rPr>
              <a:t>Cont..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byssinica SIL" pitchFamily="2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828800"/>
            <a:ext cx="3581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echnical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ceramic materials have no open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porosity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Porosity can be generated through the appropriate selection of raw materials,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manufacturing process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and in some cases through the use of additives.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This allows closed and open pores to be created with sizes from a few nm up to a few µm.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3 Resim" descr="Fig1w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905000"/>
            <a:ext cx="489108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4 Dikdörtgen"/>
          <p:cNvSpPr>
            <a:spLocks noChangeArrowheads="1"/>
          </p:cNvSpPr>
          <p:nvPr/>
        </p:nvSpPr>
        <p:spPr bwMode="auto">
          <a:xfrm>
            <a:off x="4510087" y="5638800"/>
            <a:ext cx="4572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1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http://www.ucl.ac.uk/cmr/webpages/spotlight/articles/colombo.htm</a:t>
            </a:r>
          </a:p>
        </p:txBody>
      </p:sp>
      <p:sp>
        <p:nvSpPr>
          <p:cNvPr id="8" name="6 Dikdörtgen"/>
          <p:cNvSpPr>
            <a:spLocks noChangeArrowheads="1"/>
          </p:cNvSpPr>
          <p:nvPr/>
        </p:nvSpPr>
        <p:spPr bwMode="auto">
          <a:xfrm>
            <a:off x="4510087" y="1066800"/>
            <a:ext cx="4572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Change in elastic modulus with the amount of porosity in SiOC ceramic foams obtained from a preceramic polymer </a:t>
            </a:r>
            <a:endParaRPr lang="tr-TR" sz="16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1066800"/>
            <a:ext cx="4592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Electrical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properties of ceramics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byssinica SIL" pitchFamily="2" charset="0"/>
                <a:cs typeface="Times New Roman" pitchFamily="18" charset="0"/>
              </a:rPr>
              <a:t>Cont..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byssinica SIL" pitchFamily="2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828800"/>
            <a:ext cx="7239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Electrical conductivity of ceramics varies with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v"/>
            </a:pPr>
            <a:endParaRPr lang="en-US" sz="2800" i="1" dirty="0" smtClean="0">
              <a:solidFill>
                <a:srgbClr val="FD71D5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tr-TR" sz="2800" i="1" dirty="0" smtClean="0">
                <a:solidFill>
                  <a:srgbClr val="FD71D5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tr-TR" sz="2800" i="1" dirty="0" smtClean="0">
                <a:solidFill>
                  <a:srgbClr val="FD71D5"/>
                </a:solidFill>
                <a:latin typeface="Times New Roman" pitchFamily="18" charset="0"/>
                <a:cs typeface="Times New Roman" pitchFamily="18" charset="0"/>
              </a:rPr>
              <a:t>Frequency of field applied effect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charge transport mechanisms are frequency dependent.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v"/>
            </a:pPr>
            <a:endParaRPr lang="en-US" sz="2800" i="1" dirty="0" smtClean="0">
              <a:solidFill>
                <a:srgbClr val="FD71D5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tr-TR" sz="2800" i="1" dirty="0" smtClean="0">
                <a:solidFill>
                  <a:srgbClr val="FD71D5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tr-TR" sz="2800" i="1" dirty="0" smtClean="0">
                <a:solidFill>
                  <a:srgbClr val="FD71D5"/>
                </a:solidFill>
                <a:latin typeface="Times New Roman" pitchFamily="18" charset="0"/>
                <a:cs typeface="Times New Roman" pitchFamily="18" charset="0"/>
              </a:rPr>
              <a:t>temperature effect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activation energy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needed for charge migration is achieved through thermal energy and immobile charge career becomes mobile.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1066800"/>
            <a:ext cx="8458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Most of ceramic materials are 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dielectric</a:t>
            </a:r>
            <a:r>
              <a:rPr lang="tr-TR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(materials, having very low electric conductivity, but supporting electrostatic field). 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i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Dielectric </a:t>
            </a:r>
            <a:r>
              <a:rPr lang="en-US" sz="2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ceramics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are used for manufacturing capacitors, insulators and resistors.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byssinica SIL" pitchFamily="2" charset="0"/>
                <a:cs typeface="Times New Roman" pitchFamily="18" charset="0"/>
              </a:rPr>
              <a:t>Cont..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byssinica SIL" pitchFamily="2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352800"/>
            <a:ext cx="8610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762000"/>
            <a:ext cx="83058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uperconductive properties of ceramics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Despite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very low electrical conductivity of most of the ceramic materials, there are ceramics, possessing superconductivity properties (near-to-zero electric resistivity).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Lanthanum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(yttrium)-barium-copper oxide ceramic may be superconducting at temperature as high as 138 K. This critical temperature is much higher, than superconductivity critical temperature of other superconductors (up to 30 K).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critical temperature is also higher than boiling point of liquid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(77.4 K), which is very important for practical application of superconducting ceramics, since liquid nitrogen is relatively low cost material.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byssinica SIL" pitchFamily="2" charset="0"/>
                <a:cs typeface="Times New Roman" pitchFamily="18" charset="0"/>
              </a:rPr>
              <a:t>Cont..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byssinica SIL" pitchFamily="2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990600"/>
            <a:ext cx="8839200" cy="5486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Ceramics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are used in a wide range of technologies such as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refractories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spark plugs, dielectrics in capacitors, sensors, abrasives, magnetic recording media, etc.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space shuttle makes use of ~25,000 reusable, lightweight, highly porous ceramic tiles that protect the aluminum frame from the heat generated during re-entry into the Earth’s atmosphere.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byssinica SIL" pitchFamily="2" charset="0"/>
                <a:cs typeface="Times New Roman" pitchFamily="18" charset="0"/>
              </a:rPr>
              <a:t>Applications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byssinica SIL" pitchFamily="2" charset="0"/>
                <a:cs typeface="Times New Roman" pitchFamily="18" charset="0"/>
              </a:rPr>
              <a:t>of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byssinica SIL" pitchFamily="2" charset="0"/>
                <a:cs typeface="Times New Roman" pitchFamily="18" charset="0"/>
              </a:rPr>
              <a:t>Ceramics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Abyssinica SIL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533400"/>
            <a:ext cx="5752496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" y="87868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Applications where ceramic materials play a critical role.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byssinica SIL" pitchFamily="2" charset="0"/>
                <a:cs typeface="Times New Roman" pitchFamily="18" charset="0"/>
              </a:rPr>
              <a:t>Cont..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byssinica SIL" pitchFamily="2" charset="0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 t="6250"/>
          <a:stretch>
            <a:fillRect/>
          </a:stretch>
        </p:blipFill>
        <p:spPr bwMode="auto">
          <a:xfrm>
            <a:off x="126773" y="685800"/>
            <a:ext cx="881139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123" y="642097"/>
            <a:ext cx="8756277" cy="613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byssinica SIL" pitchFamily="2" charset="0"/>
                <a:cs typeface="Times New Roman" pitchFamily="18" charset="0"/>
              </a:rPr>
              <a:t>Cont..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byssinica SIL" pitchFamily="2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Ceramic crystal structure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42" t="16895" b="12725"/>
          <a:stretch/>
        </p:blipFill>
        <p:spPr bwMode="auto">
          <a:xfrm>
            <a:off x="533400" y="1229630"/>
            <a:ext cx="7958265" cy="479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6004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58674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In ceramics we are concerned about two types of structure which have profound effect on materials properties.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b="1" dirty="0" smtClean="0">
                <a:latin typeface="+mj-lt"/>
                <a:ea typeface="Abyssinica SIL" pitchFamily="2" charset="0"/>
                <a:cs typeface="Abyssinica SIL" pitchFamily="2" charset="0"/>
              </a:rPr>
              <a:t>A) At the atomic level scale: </a:t>
            </a: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The type of bond and the crystal structure (for crystalline ceramics and the amorphous structure (if it is glass)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b="1" dirty="0" smtClean="0">
                <a:latin typeface="+mj-lt"/>
                <a:ea typeface="Abyssinica SIL" pitchFamily="2" charset="0"/>
                <a:cs typeface="Abyssinica SIL" pitchFamily="2" charset="0"/>
              </a:rPr>
              <a:t>B) At larger scale: </a:t>
            </a: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the microstructure, which refers to the nature, quality, and distribution of the structural elements or phases in the ceramics.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It is useful to distinguish between the intrinsic properties of a material and the properties that depend on the microstructure.</a:t>
            </a:r>
          </a:p>
          <a:p>
            <a:pPr algn="just">
              <a:buFont typeface="Wingdings" pitchFamily="2" charset="2"/>
              <a:buChar char="ü"/>
            </a:pPr>
            <a:endParaRPr lang="en-US" sz="2000" dirty="0" smtClean="0">
              <a:solidFill>
                <a:srgbClr val="FF0000"/>
              </a:solidFill>
              <a:latin typeface="+mj-lt"/>
              <a:ea typeface="Abyssinica SIL" pitchFamily="2" charset="0"/>
              <a:cs typeface="Abyssinica SIL" pitchFamily="2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0000"/>
                </a:solidFill>
                <a:latin typeface="+mj-lt"/>
                <a:ea typeface="Abyssinica SIL" pitchFamily="2" charset="0"/>
                <a:cs typeface="Abyssinica SIL" pitchFamily="2" charset="0"/>
              </a:rPr>
              <a:t>Intrinsic properties </a:t>
            </a: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are determined by the structure at atomic scale and are properties that are not susceptible to significant change by modification of the materials. </a:t>
            </a:r>
            <a:r>
              <a:rPr lang="en-US" sz="2000" dirty="0" err="1" smtClean="0">
                <a:latin typeface="+mj-lt"/>
                <a:ea typeface="Abyssinica SIL" pitchFamily="2" charset="0"/>
                <a:cs typeface="Abyssinica SIL" pitchFamily="2" charset="0"/>
              </a:rPr>
              <a:t>E.g</a:t>
            </a: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 mp, elastic modulus, coefficient of thermal expansion  and factors such as whether or not the material is brittle, magnetic, ferroelectric, or semiconducting. </a:t>
            </a:r>
          </a:p>
          <a:p>
            <a:pPr algn="just">
              <a:buFont typeface="Wingdings" pitchFamily="2" charset="2"/>
              <a:buChar char="ü"/>
            </a:pPr>
            <a:endParaRPr lang="en-US" sz="2000" dirty="0" smtClean="0">
              <a:latin typeface="+mj-lt"/>
              <a:ea typeface="Abyssinica SIL" pitchFamily="2" charset="0"/>
              <a:cs typeface="Abyssinica SIL" pitchFamily="2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In contrast, many of the properties critical to the engineering applications of materials  are strongly dependent on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ea typeface="Abyssinica SIL" pitchFamily="2" charset="0"/>
                <a:cs typeface="Abyssinica SIL" pitchFamily="2" charset="0"/>
              </a:rPr>
              <a:t>the microstructure (mechanical strength, dielectric constant and electrical conductivity</a:t>
            </a:r>
            <a:r>
              <a:rPr lang="en-US" sz="2000" dirty="0" smtClean="0">
                <a:latin typeface="+mj-lt"/>
                <a:ea typeface="Abyssinica SIL" pitchFamily="2" charset="0"/>
                <a:cs typeface="Abyssinica SIL" pitchFamily="2" charset="0"/>
              </a:rPr>
              <a:t>)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byssinica SIL" pitchFamily="2" charset="0"/>
                <a:cs typeface="Times New Roman" pitchFamily="18" charset="0"/>
              </a:rPr>
              <a:t>Cont..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byssinica SIL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/>
              <a:t>Crystal chemistry concept 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The following are some of an important reasons why it necessary to understand crystal chemistry: </a:t>
            </a:r>
          </a:p>
          <a:p>
            <a:pPr lvl="1">
              <a:buFont typeface="Wingdings" pitchFamily="2" charset="2"/>
              <a:buChar char="ü"/>
            </a:pPr>
            <a:r>
              <a:rPr lang="en-US" sz="2200" dirty="0" smtClean="0"/>
              <a:t>It provides a simple means of understanding how atoms join together to form  ceramics structure.</a:t>
            </a:r>
          </a:p>
          <a:p>
            <a:pPr lvl="1">
              <a:buFont typeface="Wingdings" pitchFamily="2" charset="2"/>
              <a:buChar char="ü"/>
            </a:pPr>
            <a:r>
              <a:rPr lang="en-US" sz="2200" dirty="0" smtClean="0"/>
              <a:t>It provides a basis understanding how atoms can substitute into  structure by solid solution and alter the behavior of materials: electrical, magnetic, optical, thermal and mechanical properties of ceramics.</a:t>
            </a:r>
          </a:p>
          <a:p>
            <a:pPr lvl="1">
              <a:buFont typeface="Wingdings" pitchFamily="2" charset="2"/>
              <a:buChar char="ü"/>
            </a:pPr>
            <a:r>
              <a:rPr lang="en-US" sz="2200" dirty="0" smtClean="0"/>
              <a:t>It explains how distorted and defect structure occur or can be produced.</a:t>
            </a:r>
          </a:p>
          <a:p>
            <a:pPr lvl="1">
              <a:buFont typeface="Wingdings" pitchFamily="2" charset="2"/>
              <a:buChar char="ü"/>
            </a:pPr>
            <a:r>
              <a:rPr lang="en-US" sz="2200" dirty="0" smtClean="0"/>
              <a:t>It explains why ceramics behave differently from each other, and from metals and organic compounds. 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09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6096000"/>
            <a:ext cx="5025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Degree of directionality of the bonds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7650"/>
            <a:ext cx="786765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3730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04" t="7253" r="8166" b="6113"/>
          <a:stretch/>
        </p:blipFill>
        <p:spPr bwMode="auto">
          <a:xfrm>
            <a:off x="609600" y="351930"/>
            <a:ext cx="8084458" cy="589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300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97" t="6935" r="8583" b="20202"/>
          <a:stretch/>
        </p:blipFill>
        <p:spPr bwMode="auto">
          <a:xfrm>
            <a:off x="381000" y="914400"/>
            <a:ext cx="8102788" cy="495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12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66" t="8839" r="7325" b="9826"/>
          <a:stretch/>
        </p:blipFill>
        <p:spPr bwMode="auto">
          <a:xfrm>
            <a:off x="457200" y="609600"/>
            <a:ext cx="8077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352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95600" y="533400"/>
            <a:ext cx="1992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Effect of Charge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2192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Electrical neutrality is required at the unit-cell level as well as throughout the crystal structure.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1336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charge of each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anion must be mutually balanced by the combined charge of the surrounding ions of the opposite charge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31242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portion of the charge of each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equal to the valence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VC divided by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CN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(CN)C. similar is the case for anions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962400"/>
            <a:ext cx="26728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762000" y="48768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Example:-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are the CNs of Na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what type of structural arrangement results? the ionic radius of Na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1.16 Å and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1.67 Å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1419"/>
          <a:stretch/>
        </p:blipFill>
        <p:spPr bwMode="auto">
          <a:xfrm>
            <a:off x="1041400" y="304800"/>
            <a:ext cx="7242629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804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0312"/>
            <a:ext cx="6460808" cy="672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685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66" t="8789" r="7522" b="11316"/>
          <a:stretch/>
        </p:blipFill>
        <p:spPr bwMode="auto">
          <a:xfrm>
            <a:off x="609600" y="457200"/>
            <a:ext cx="814513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940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99" t="7470" r="9080" b="10065"/>
          <a:stretch/>
        </p:blipFill>
        <p:spPr bwMode="auto">
          <a:xfrm>
            <a:off x="685800" y="457200"/>
            <a:ext cx="7772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949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381000"/>
          <a:ext cx="9144000" cy="651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7543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Approximate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Description of Milestone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24,000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bc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Clay mixed with water, molded into a shape, dried, and fired to produce the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first human-made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ceramic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earthenware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10,000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bc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Early use of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earthenware for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useful articles such as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containers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7,000 – 6,000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bc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Lime mortar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used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 filling spaces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between stones in construction and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making thick-walled containers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7,000–5,000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bc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Widespread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use of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earthenware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for food storage and cooling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and Widespread use of plaster-like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cementitious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ceramics in floor construction and as decorated interior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wall coatings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4,500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bc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Ceramics used to line crude kilns to smelt copper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from its ores and make possible the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Chalcolithic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Bronze, and Iron Ages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4,500–3,500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bc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Fired brick shown to be more durable than dried mud bricks and Development of early faience to produce white ceramics with bright blue glassy coatings; precursor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to development of glass and glazes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3,500–2,800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bc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Evolution of first writing consisting of pictographs and cuneiform symbols inscribed in clay tablets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3,300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bc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Potter’s wheel invented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, making earthenware pottery available and affordable for just about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everyone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2,500–1,600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bc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From early isolated examples of glass to well-established craft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1,750–1,150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bc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Variety of glazes developed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including lead glazes and colored glazes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889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Historic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development of ceramics 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58" t="7926" r="7039" b="10739"/>
          <a:stretch/>
        </p:blipFill>
        <p:spPr bwMode="auto">
          <a:xfrm>
            <a:off x="533400" y="533400"/>
            <a:ext cx="810524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996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58" t="8828" r="8971" b="8849"/>
          <a:stretch/>
        </p:blipFill>
        <p:spPr bwMode="auto">
          <a:xfrm>
            <a:off x="609600" y="542993"/>
            <a:ext cx="7920592" cy="555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684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51" t="7936" r="8884" b="8601"/>
          <a:stretch/>
        </p:blipFill>
        <p:spPr bwMode="auto">
          <a:xfrm>
            <a:off x="609600" y="491525"/>
            <a:ext cx="8001000" cy="568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462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22" t="7139" r="7522" b="5999"/>
          <a:stretch/>
        </p:blipFill>
        <p:spPr bwMode="auto">
          <a:xfrm>
            <a:off x="609600" y="304800"/>
            <a:ext cx="8119895" cy="58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475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61" t="5885" r="7523" b="7708"/>
          <a:stretch/>
        </p:blipFill>
        <p:spPr bwMode="auto">
          <a:xfrm>
            <a:off x="381000" y="304800"/>
            <a:ext cx="8135188" cy="582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056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00" t="5657" r="7683" b="6113"/>
          <a:stretch/>
        </p:blipFill>
        <p:spPr bwMode="auto">
          <a:xfrm>
            <a:off x="533400" y="228600"/>
            <a:ext cx="8135283" cy="59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372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92" t="6341" r="9332" b="6676"/>
          <a:stretch/>
        </p:blipFill>
        <p:spPr bwMode="auto">
          <a:xfrm>
            <a:off x="789708" y="228600"/>
            <a:ext cx="7796843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72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31" t="7323" r="9090" b="5428"/>
          <a:stretch/>
        </p:blipFill>
        <p:spPr bwMode="auto">
          <a:xfrm>
            <a:off x="651164" y="249382"/>
            <a:ext cx="7883236" cy="588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597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04" t="6340" r="8689" b="6797"/>
          <a:stretch/>
        </p:blipFill>
        <p:spPr bwMode="auto">
          <a:xfrm>
            <a:off x="685800" y="304800"/>
            <a:ext cx="7981404" cy="585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984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18" t="7071" r="7264" b="10171"/>
          <a:stretch/>
        </p:blipFill>
        <p:spPr bwMode="auto">
          <a:xfrm>
            <a:off x="665018" y="277091"/>
            <a:ext cx="8135283" cy="558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164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0"/>
          <a:ext cx="9144000" cy="687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7620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Approximate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Description of Milestone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1,025–750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bc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Early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developments in China of stoneware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, which was lighter in color, stronger, and less porous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than earthenware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500–100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bc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High-strength concrete developed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by Greeks and Romans and used widely in construction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especially by the Romans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100–50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bc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Glass blowing invented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, making glass items available to other than royalty and aristocrats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600–800 ad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Evolution of high-quality porcelain in China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800–900 ad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Islamic refinements of the use of white tin-based glazes and lustrous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overglazes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1740s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“Transfer printing” invented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to greatly increase the rate of production of tiles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1840s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“Dust pressing” invented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to further dramatically increase rate of production of tiles and eventually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become the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uniaxial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pressing process and workhorse of modern high-volume production of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polycrystalline ceramics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Late 1800s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Demonstration of successful laboratory synthesis of single crystals of ruby and sapphire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Early 1900s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Increase in temperature capability of production kilns to greater than 1400°C and later to above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1600°C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Mid-1900s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Establishment of alumina-based ceramic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 and introduction of a wide range of new engineered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ceramics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Late 1900s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Development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of 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ultrahigh-temperature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high-strength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and 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high-toughness ceramics and ceramic matrix composites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70" t="6569" r="8649" b="6797"/>
          <a:stretch/>
        </p:blipFill>
        <p:spPr bwMode="auto">
          <a:xfrm>
            <a:off x="609600" y="328377"/>
            <a:ext cx="7873783" cy="584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341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481"/>
          <a:stretch/>
        </p:blipFill>
        <p:spPr bwMode="auto">
          <a:xfrm>
            <a:off x="519113" y="581891"/>
            <a:ext cx="8105775" cy="562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61" t="7026" r="6879" b="84759"/>
          <a:stretch/>
        </p:blipFill>
        <p:spPr bwMode="auto">
          <a:xfrm>
            <a:off x="381000" y="304800"/>
            <a:ext cx="8196741" cy="55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532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92934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762000"/>
            <a:ext cx="8991600" cy="610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Different classification mechanisms are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employed for ceramics such as: classification based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Engineering application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based on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Composition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and based on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Crystallinity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Based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on their Engineering applications, ceramics are classified into two groups as:</a:t>
            </a:r>
          </a:p>
          <a:p>
            <a:pPr marL="742950" lvl="1" indent="-285750" algn="just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Traditional ceramics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those distinguished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by being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older and more generally known types (porcelain, brick, earthenware, etc.)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Based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primarily on natural raw materials of clay and silicates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Applied 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     building materials (brick, clay pipe, glass)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     household goods (pottery, cooking ware)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     manufacturing ( abbrasives, electrical devices, fibers)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spcBef>
                <a:spcPct val="20000"/>
              </a:spcBef>
              <a:defRPr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byssinica SIL" pitchFamily="2" charset="0"/>
                <a:cs typeface="Times New Roman" pitchFamily="18" charset="0"/>
              </a:rPr>
              <a:t>Classifications of ceramics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byssinica SIL" pitchFamily="2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1066801"/>
            <a:ext cx="8382000" cy="553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just">
              <a:spcBef>
                <a:spcPct val="20000"/>
              </a:spcBef>
              <a:buFont typeface="+mj-lt"/>
              <a:buAutoNum type="romanUcPeriod" startAt="2"/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Advanced ceramics(Engineering ceramics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)-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been developed over the past half century 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Include artificial raw materials, exhibit specialized properties, require more sophisticated processing 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includes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ceramics for electrical, magnetic, electronic and optical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application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Applied as thermal barrier coatings to protect metal structures, wearing surfaces,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Engine applications (silicon nitride (Si3N4), silicon carbide (SiC), Zirconia (ZrO2), Alumina (Al2O3))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ü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byssinica SIL" pitchFamily="2" charset="0"/>
                <a:cs typeface="Times New Roman" pitchFamily="18" charset="0"/>
              </a:rPr>
              <a:t>Cont..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byssinica SIL" pitchFamily="2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15C8-CCFB-4E40-800F-6954C356E48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byssinica SIL" pitchFamily="2" charset="0"/>
                <a:cs typeface="Times New Roman" pitchFamily="18" charset="0"/>
              </a:rPr>
              <a:t>Cont..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byssinica SIL" pitchFamily="2" charset="0"/>
              <a:cs typeface="Times New Roman" pitchFamily="18" charset="0"/>
            </a:endParaRPr>
          </a:p>
        </p:txBody>
      </p:sp>
      <p:pic>
        <p:nvPicPr>
          <p:cNvPr id="6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90600"/>
            <a:ext cx="8601416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6930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6542</TotalTime>
  <Words>2667</Words>
  <Application>Microsoft Office PowerPoint</Application>
  <PresentationFormat>On-screen Show (4:3)</PresentationFormat>
  <Paragraphs>393</Paragraphs>
  <Slides>62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Engineering Ceramics </vt:lpstr>
      <vt:lpstr>Introduction  to ceramics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Properties of Ceramics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Applications of Ceramics</vt:lpstr>
      <vt:lpstr>Slide 36</vt:lpstr>
      <vt:lpstr>Slide 37</vt:lpstr>
      <vt:lpstr>Slide 38</vt:lpstr>
      <vt:lpstr>Ceramic crystal structure</vt:lpstr>
      <vt:lpstr>Crystal chemistry concept 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osman</dc:creator>
  <cp:lastModifiedBy>user1</cp:lastModifiedBy>
  <cp:revision>155</cp:revision>
  <dcterms:created xsi:type="dcterms:W3CDTF">2018-03-27T16:41:23Z</dcterms:created>
  <dcterms:modified xsi:type="dcterms:W3CDTF">2020-04-23T08:16:18Z</dcterms:modified>
</cp:coreProperties>
</file>