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67" r:id="rId19"/>
    <p:sldId id="26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4567-4ED1-4B71-9DFD-74B4E1F9E6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396C7-27F6-42B6-AEEC-FFCDFA9D4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96C7-27F6-42B6-AEEC-FFCDFA9D4A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DAD28-D769-4C7A-9387-FC2AE720793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10A2-B3DE-49C1-B989-84A3CCC7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equilibrium in ceramics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systems of ceramic material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s,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 relations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determined at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atmospheric pressure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thus the phase diagram is reduced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constitution-temperature diagram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5372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86400" y="1371600"/>
            <a:ext cx="365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 M and N, freezing points of 100% A and 100%B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 and NE, locus of the freezing points of the melt at different compositions, called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liquidus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lines</a:t>
            </a: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FG is a line below which no liquid exist, called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solidus line</a:t>
            </a: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 1 phase region two variables are needed to uniquely determine the system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2 phase region specifying 1 intensive variable is enough to determine the 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248400"/>
            <a:ext cx="840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two phases which are in equilibrium are connected by </a:t>
            </a:r>
            <a:r>
              <a:rPr lang="en-US" dirty="0" smtClean="0">
                <a:solidFill>
                  <a:srgbClr val="FF0000"/>
                </a:solidFill>
              </a:rPr>
              <a:t>tie lines (</a:t>
            </a:r>
            <a:r>
              <a:rPr lang="en-US" dirty="0" err="1" smtClean="0">
                <a:solidFill>
                  <a:srgbClr val="FF0000"/>
                </a:solidFill>
              </a:rPr>
              <a:t>conode</a:t>
            </a:r>
            <a:r>
              <a:rPr lang="en-US" dirty="0" smtClean="0"/>
              <a:t>), like A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relative proportions of liquid and crystals of A can be calculated from a relation called the </a:t>
            </a:r>
            <a:r>
              <a:rPr lang="en-US" dirty="0" smtClean="0">
                <a:solidFill>
                  <a:srgbClr val="FF0000"/>
                </a:solidFill>
              </a:rPr>
              <a:t>lever rule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416560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343400" y="106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Let </a:t>
            </a:r>
            <a:r>
              <a:rPr lang="en-US" b="1" i="1" dirty="0" smtClean="0"/>
              <a:t>L = the weight fraction of liquid of composition </a:t>
            </a:r>
            <a:r>
              <a:rPr lang="en-US" b="1" i="1" dirty="0" err="1" smtClean="0"/>
              <a:t>X</a:t>
            </a:r>
            <a:r>
              <a:rPr lang="en-US" b="1" i="1" baseline="-25000" dirty="0" err="1" smtClean="0"/>
              <a:t>A</a:t>
            </a:r>
            <a:r>
              <a:rPr lang="en-US" b="1" i="1" baseline="30000" dirty="0" err="1" smtClean="0"/>
              <a:t>l</a:t>
            </a:r>
            <a:r>
              <a:rPr lang="en-US" b="1" i="1" dirty="0" smtClean="0"/>
              <a:t>= RB/AB, </a:t>
            </a:r>
            <a:r>
              <a:rPr lang="en-US" b="1" i="1" dirty="0" err="1" smtClean="0"/>
              <a:t>X</a:t>
            </a:r>
            <a:r>
              <a:rPr lang="en-US" b="1" i="1" baseline="-25000" dirty="0" err="1" smtClean="0"/>
              <a:t>B</a:t>
            </a:r>
            <a:r>
              <a:rPr lang="en-US" b="1" i="1" baseline="30000" dirty="0" err="1" smtClean="0"/>
              <a:t>l</a:t>
            </a:r>
            <a:r>
              <a:rPr lang="en-US" b="1" i="1" dirty="0" smtClean="0"/>
              <a:t>= AR/AB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198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(1 - L) = the weight fraction of solid of composition 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A</a:t>
            </a:r>
            <a:r>
              <a:rPr lang="en-US" b="1" i="1" baseline="30000" dirty="0" smtClean="0"/>
              <a:t>s</a:t>
            </a:r>
            <a:r>
              <a:rPr lang="en-US" b="1" i="1" dirty="0" smtClean="0"/>
              <a:t>= AB/AB, X</a:t>
            </a:r>
            <a:r>
              <a:rPr lang="en-US" b="1" i="1" baseline="-25000" dirty="0" smtClean="0"/>
              <a:t>B</a:t>
            </a:r>
            <a:r>
              <a:rPr lang="en-US" b="1" i="1" baseline="30000" dirty="0" smtClean="0"/>
              <a:t>s</a:t>
            </a:r>
            <a:r>
              <a:rPr lang="en-US" b="1" i="1" dirty="0" smtClean="0"/>
              <a:t>= 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2895600"/>
            <a:ext cx="4534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W = the weight of the sample of composition </a:t>
            </a:r>
          </a:p>
          <a:p>
            <a:r>
              <a:rPr lang="en-US" b="1" i="1" dirty="0" smtClean="0"/>
              <a:t>X</a:t>
            </a:r>
            <a:r>
              <a:rPr lang="en-US" b="1" i="1" baseline="-25000" dirty="0" smtClean="0"/>
              <a:t>A</a:t>
            </a:r>
            <a:r>
              <a:rPr lang="en-US" b="1" i="1" dirty="0" smtClean="0"/>
              <a:t>= SB/AB, X</a:t>
            </a:r>
            <a:r>
              <a:rPr lang="en-US" b="1" i="1" baseline="-25000" dirty="0" smtClean="0"/>
              <a:t>B</a:t>
            </a:r>
            <a:r>
              <a:rPr lang="en-US" b="1" i="1" dirty="0" smtClean="0"/>
              <a:t>= AS/AB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3657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total weight of A in the sample is equal to the weight of A in the liquid plus the weight of A in the solid phase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0" y="4191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X</a:t>
            </a:r>
            <a:r>
              <a:rPr lang="pl-PL" b="1" i="1" baseline="-25000" dirty="0" smtClean="0"/>
              <a:t>A</a:t>
            </a:r>
            <a:r>
              <a:rPr lang="en-US" b="1" i="1" dirty="0" smtClean="0"/>
              <a:t>W</a:t>
            </a:r>
            <a:r>
              <a:rPr lang="pl-PL" b="1" i="1" dirty="0" smtClean="0"/>
              <a:t>=</a:t>
            </a:r>
            <a:r>
              <a:rPr lang="en-US" b="1" i="1" dirty="0" smtClean="0"/>
              <a:t> </a:t>
            </a:r>
            <a:r>
              <a:rPr lang="en-US" b="1" i="1" dirty="0" err="1" smtClean="0"/>
              <a:t>X</a:t>
            </a:r>
            <a:r>
              <a:rPr lang="en-US" b="1" i="1" baseline="-25000" dirty="0" err="1" smtClean="0"/>
              <a:t>A</a:t>
            </a:r>
            <a:r>
              <a:rPr lang="en-US" b="1" i="1" baseline="30000" dirty="0" err="1" smtClean="0"/>
              <a:t>l</a:t>
            </a:r>
            <a:r>
              <a:rPr lang="en-US" b="1" i="1" baseline="30000" dirty="0" smtClean="0"/>
              <a:t> </a:t>
            </a:r>
            <a:r>
              <a:rPr lang="en-US" b="1" i="1" dirty="0" smtClean="0"/>
              <a:t>LW </a:t>
            </a:r>
            <a:r>
              <a:rPr lang="pl-PL" b="1" i="1" dirty="0" smtClean="0"/>
              <a:t>+</a:t>
            </a:r>
            <a:r>
              <a:rPr lang="en-US" b="1" i="1" dirty="0" smtClean="0"/>
              <a:t> X</a:t>
            </a:r>
            <a:r>
              <a:rPr lang="en-US" b="1" i="1" baseline="-25000" dirty="0" smtClean="0"/>
              <a:t>A</a:t>
            </a:r>
            <a:r>
              <a:rPr lang="en-US" b="1" i="1" baseline="30000" dirty="0" smtClean="0"/>
              <a:t>S </a:t>
            </a:r>
            <a:r>
              <a:rPr lang="en-US" b="1" i="1" dirty="0" smtClean="0"/>
              <a:t>(1-L)W </a:t>
            </a:r>
            <a:endParaRPr lang="pl-PL" b="1" i="1" dirty="0" smtClean="0"/>
          </a:p>
          <a:p>
            <a:r>
              <a:rPr lang="en-US" b="1" i="1" dirty="0" smtClean="0"/>
              <a:t>X</a:t>
            </a:r>
            <a:r>
              <a:rPr lang="pl-PL" b="1" i="1" baseline="-25000" dirty="0" smtClean="0"/>
              <a:t>A </a:t>
            </a:r>
            <a:r>
              <a:rPr lang="en-US" b="1" i="1" dirty="0" smtClean="0"/>
              <a:t>= </a:t>
            </a:r>
            <a:r>
              <a:rPr lang="en-US" b="1" i="1" dirty="0" err="1" smtClean="0"/>
              <a:t>X</a:t>
            </a:r>
            <a:r>
              <a:rPr lang="en-US" b="1" i="1" baseline="-25000" dirty="0" err="1" smtClean="0"/>
              <a:t>A</a:t>
            </a:r>
            <a:r>
              <a:rPr lang="en-US" b="1" i="1" baseline="30000" dirty="0" err="1" smtClean="0"/>
              <a:t>l</a:t>
            </a:r>
            <a:r>
              <a:rPr lang="en-US" b="1" i="1" baseline="30000" dirty="0" smtClean="0"/>
              <a:t> </a:t>
            </a:r>
            <a:r>
              <a:rPr lang="en-US" b="1" i="1" dirty="0" smtClean="0"/>
              <a:t>L+ X</a:t>
            </a:r>
            <a:r>
              <a:rPr lang="en-US" b="1" i="1" baseline="-25000" dirty="0" smtClean="0"/>
              <a:t>A</a:t>
            </a:r>
            <a:r>
              <a:rPr lang="en-US" b="1" i="1" baseline="30000" dirty="0" smtClean="0"/>
              <a:t>S </a:t>
            </a:r>
            <a:r>
              <a:rPr lang="en-US" b="1" i="1" dirty="0" smtClean="0"/>
              <a:t>(1-L)</a:t>
            </a:r>
          </a:p>
          <a:p>
            <a:r>
              <a:rPr lang="en-US" b="1" i="1" dirty="0" smtClean="0"/>
              <a:t>X</a:t>
            </a:r>
            <a:r>
              <a:rPr lang="en-US" b="1" i="1" baseline="-25000" dirty="0" smtClean="0"/>
              <a:t>A</a:t>
            </a:r>
            <a:r>
              <a:rPr lang="en-US" b="1" i="1" baseline="30000" dirty="0" smtClean="0"/>
              <a:t>S</a:t>
            </a:r>
            <a:r>
              <a:rPr lang="en-US" b="1" i="1" dirty="0" smtClean="0"/>
              <a:t> - X</a:t>
            </a:r>
            <a:r>
              <a:rPr lang="pl-PL" b="1" i="1" baseline="-25000" dirty="0" smtClean="0"/>
              <a:t>A</a:t>
            </a:r>
            <a:r>
              <a:rPr lang="pt-BR" b="1" i="1" dirty="0" smtClean="0"/>
              <a:t> = L(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A</a:t>
            </a:r>
            <a:r>
              <a:rPr lang="en-US" b="1" i="1" baseline="30000" dirty="0" smtClean="0"/>
              <a:t>S </a:t>
            </a:r>
            <a:r>
              <a:rPr lang="pt-BR" b="1" i="1" dirty="0" smtClean="0"/>
              <a:t>+ </a:t>
            </a:r>
            <a:r>
              <a:rPr lang="en-US" b="1" i="1" dirty="0" err="1" smtClean="0"/>
              <a:t>X</a:t>
            </a:r>
            <a:r>
              <a:rPr lang="en-US" b="1" i="1" baseline="-25000" dirty="0" err="1" smtClean="0"/>
              <a:t>A</a:t>
            </a:r>
            <a:r>
              <a:rPr lang="en-US" b="1" i="1" baseline="30000" dirty="0" err="1" smtClean="0"/>
              <a:t>l</a:t>
            </a:r>
            <a:r>
              <a:rPr lang="en-US" b="1" i="1" baseline="30000" dirty="0" smtClean="0"/>
              <a:t> </a:t>
            </a:r>
            <a:r>
              <a:rPr lang="pt-BR" b="1" i="1" dirty="0" smtClean="0"/>
              <a:t>)</a:t>
            </a:r>
            <a:r>
              <a:rPr lang="en-US" b="1" i="1" baseline="30000" dirty="0" smtClean="0"/>
              <a:t>      </a:t>
            </a:r>
            <a:endParaRPr lang="en-US" b="1" i="1" baseline="-25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43200" y="5105400"/>
            <a:ext cx="41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 (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A</a:t>
            </a:r>
            <a:r>
              <a:rPr lang="en-US" b="1" i="1" baseline="30000" dirty="0" smtClean="0"/>
              <a:t>S</a:t>
            </a:r>
            <a:r>
              <a:rPr lang="en-US" b="1" i="1" dirty="0" smtClean="0"/>
              <a:t> - X</a:t>
            </a:r>
            <a:r>
              <a:rPr lang="pl-PL" b="1" i="1" baseline="-25000" dirty="0" smtClean="0"/>
              <a:t>A</a:t>
            </a:r>
            <a:r>
              <a:rPr lang="en-US" dirty="0" smtClean="0"/>
              <a:t>)/</a:t>
            </a:r>
            <a:r>
              <a:rPr lang="pt-BR" b="1" i="1" dirty="0" smtClean="0"/>
              <a:t>(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A</a:t>
            </a:r>
            <a:r>
              <a:rPr lang="en-US" b="1" i="1" baseline="30000" dirty="0" smtClean="0"/>
              <a:t>S </a:t>
            </a:r>
            <a:r>
              <a:rPr lang="pt-BR" b="1" i="1" dirty="0" smtClean="0"/>
              <a:t>+ </a:t>
            </a:r>
            <a:r>
              <a:rPr lang="en-US" b="1" i="1" dirty="0" err="1" smtClean="0"/>
              <a:t>X</a:t>
            </a:r>
            <a:r>
              <a:rPr lang="en-US" b="1" i="1" baseline="-25000" dirty="0" err="1" smtClean="0"/>
              <a:t>A</a:t>
            </a:r>
            <a:r>
              <a:rPr lang="en-US" b="1" i="1" baseline="30000" dirty="0" err="1" smtClean="0"/>
              <a:t>l</a:t>
            </a:r>
            <a:r>
              <a:rPr lang="en-US" b="1" i="1" baseline="30000" dirty="0" smtClean="0"/>
              <a:t> </a:t>
            </a:r>
            <a:r>
              <a:rPr lang="pt-BR" b="1" i="1" dirty="0" smtClean="0"/>
              <a:t>)= (AB-SB)/(AB-RB)</a:t>
            </a:r>
            <a:r>
              <a:rPr lang="en-US" b="1" i="1" baseline="300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56260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1-L= </a:t>
            </a:r>
            <a:r>
              <a:rPr lang="pt-BR" b="1" i="1" dirty="0" smtClean="0"/>
              <a:t>(SB-RB)/(AB-RB)</a:t>
            </a:r>
            <a:r>
              <a:rPr lang="en-US" b="1" i="1" baseline="30000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019800"/>
            <a:ext cx="3562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Tracing a cooling melt through a two-phase region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Isoplethal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Study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288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Melt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 is completely liquid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cooling down to point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crystals of A begin to appear at point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098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Cooling the melt from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to X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measurable amount of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crystals to form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895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Amount and composition of the crystals and melt present at this temperature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determined by the use of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tie 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lever rule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448" y="3724272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is the fulcrum of a lever. One lever arm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distance from point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point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he other lever arm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relative amount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crystals is given by the lever arm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divided by the sum of the lever arms,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Thus, the percentage of phases at point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given by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257800"/>
            <a:ext cx="4641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691312" cy="618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81200" y="87868"/>
            <a:ext cx="4626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Calculations on Cooling Melt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X, 70% A, 30% 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448086"/>
            <a:ext cx="6186487" cy="57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Binary Eutectic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144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point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 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last liquid remaining would crystallize on cooling to form a crystalline mixture of both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 involving a liquid changing to two crystalline phases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called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eutectic reaction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2133600"/>
            <a:ext cx="412652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296733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eutectic reaction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an isothermal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three-phase reaction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which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liquid is in equilibrium with two crystalline phases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810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a binary system a melt of eutectic proportions solidifies to form a characteristic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microstructure*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which the two phases can always be distinguished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648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Sometimes the eutectic structure consists of alternate bands of the two phases.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2578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many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kinds of eutectic structures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probably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commonly observed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that described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lamellar-alternate layers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lamellae of the two crystalline phases shown below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699401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114800"/>
            <a:ext cx="4724400" cy="237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Intermediate Compounds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composed of two or more components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referred to as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intermediate compounds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Intermediate compounds are classified as:-</a:t>
            </a:r>
          </a:p>
          <a:p>
            <a:pPr lvl="1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congruently melting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compound:-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directly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a liquid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chemical composition identical to that of the crystalline compound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Incongruently melting compounds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not melt to a liquid of the same composition but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 to a different liquid and another crystalline phase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200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Congruently melting compounds divide the system into separate, smaller binary systems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35361"/>
            <a:ext cx="3729037" cy="26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0" y="4438471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figure shows the compound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divides the system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A-B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into the systems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both of which are simple eutectic systems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1100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of congruently melting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85800"/>
            <a:ext cx="26887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71"/>
          <a:stretch>
            <a:fillRect/>
          </a:stretch>
        </p:blipFill>
        <p:spPr bwMode="auto">
          <a:xfrm>
            <a:off x="914400" y="533400"/>
            <a:ext cx="6472238" cy="59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76200"/>
            <a:ext cx="17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Isoplethal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study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Common terms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portion of the material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universe which can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isolated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completely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arbitrarily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the rest for consideration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the changes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may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occur within it under varying conditions.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2098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portion including the whole of a system which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physically homogeneous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within itself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bounded by a surface so that it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mechanically separable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from any other portions.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352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considered to be distinguished mainly by their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physical character, such 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density, X-ray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diffraction behavior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or optical properties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Equilibrium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state of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represents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condition in which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1)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 of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system do not change with the passage of time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2)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same state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obtained by approaching this condition in more than 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manner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respect to the variables of the system.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more precise definition is the thermodynamic definition which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states that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system at equilibrium has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minimum free energy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-Cr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system in which the intermediate compound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.V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transforms, on heating,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melt.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of Incongruently melting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89277"/>
            <a:ext cx="3486150" cy="53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702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1365477"/>
            <a:ext cx="322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(often called </a:t>
            </a:r>
            <a:r>
              <a:rPr lang="en-US" b="1" i="1" dirty="0" err="1" smtClean="0">
                <a:solidFill>
                  <a:srgbClr val="FF0000"/>
                </a:solidFill>
              </a:rPr>
              <a:t>peritectic</a:t>
            </a:r>
            <a:r>
              <a:rPr lang="en-US" b="1" i="1" dirty="0" smtClean="0">
                <a:solidFill>
                  <a:srgbClr val="FF0000"/>
                </a:solidFill>
              </a:rPr>
              <a:t> reaction)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752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peritectic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reaction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isothermal three-phase reaction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which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crystalline phase is in equilibrium with another crystalline phase and a liquid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743200"/>
            <a:ext cx="257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 P is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peritectic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point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Decomposition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Intermediate compounds may also decompose on heating or cooling, forming two other crystalline phases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2426042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76401"/>
            <a:ext cx="316407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752600"/>
            <a:ext cx="297738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Solid Solution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38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Solid solution in ceramic materials usually involves systems containing more than two kinds of atoms. E.g.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involves three kinds of atoms: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6324600" cy="26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22" y="152400"/>
            <a:ext cx="465817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390031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Phase Rule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Serves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define the conditions of equilibrium in terms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relationship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between the number of phases and the components of a system.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438400"/>
            <a:ext cx="225334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85800" y="3505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F= the variance or degrees of freedom, C= the number of components,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P= the number of phases.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3392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One-Component System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component system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C= 1,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statement of the phase rule is as follows: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1347787" cy="74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2590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a one-component system,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phase experiences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degrees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freedom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F= 3 - 1 =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buFont typeface="Wingdings" pitchFamily="2" charset="2"/>
              <a:buChar char="§"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two variables which must be specified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system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 and pressure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Chemical composition is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variable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since only one component is being considered.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(P=2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coexist in a one-component system, there 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degree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freedom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= 3 - 2 = 1.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phases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(P= 3) coexist in a one-component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system,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degrees of freedom equal zero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F= 3 - 3 = 0,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is the case for point 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Fig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below,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shows a hypothetical one-component system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147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181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Silica System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575966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5791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manufacture of silica brick, for example, an important goal is to convert a large percentage of the quartz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tridymite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 that this damaging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alpha-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beta-quartz reaction will not appear again.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9924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Rapid inversion of alpha- to beta-quartz or alpha- to beta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cristobalite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the change in volume is so large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1623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Titania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89" y="838200"/>
            <a:ext cx="787781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543800" cy="585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228600"/>
            <a:ext cx="1879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Zirconia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Systems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340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Two-Component System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system consisting of only two components and is also called a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binary system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Influenced by three variables: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temperature, pressure, and composition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Represented by a three-dimensional model as shown below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39146"/>
            <a:ext cx="4986337" cy="434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1261</Words>
  <Application>Microsoft Office PowerPoint</Application>
  <PresentationFormat>On-screen Show (4:3)</PresentationFormat>
  <Paragraphs>93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Phase equilibrium in ceramics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equilibrium in ceramics</dc:title>
  <dc:creator>user1</dc:creator>
  <cp:lastModifiedBy>user1</cp:lastModifiedBy>
  <cp:revision>68</cp:revision>
  <dcterms:created xsi:type="dcterms:W3CDTF">2019-05-22T11:46:52Z</dcterms:created>
  <dcterms:modified xsi:type="dcterms:W3CDTF">2020-04-23T08:28:55Z</dcterms:modified>
</cp:coreProperties>
</file>