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009A9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6473" y="676910"/>
            <a:ext cx="8300453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449" y="2001543"/>
            <a:ext cx="7854950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009A9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8336"/>
            <a:ext cx="3089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Anti-Reflection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Coatings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2719" y="1837182"/>
            <a:ext cx="4751832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6449" y="5290057"/>
            <a:ext cx="7753350" cy="1177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3535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most common method to precisely measure the thickness of </a:t>
            </a:r>
            <a:r>
              <a:rPr sz="1800" spc="-10" dirty="0">
                <a:latin typeface="Times New Roman"/>
                <a:cs typeface="Times New Roman"/>
              </a:rPr>
              <a:t>anti-reflection  </a:t>
            </a:r>
            <a:r>
              <a:rPr sz="1800" dirty="0">
                <a:latin typeface="Times New Roman"/>
                <a:cs typeface="Times New Roman"/>
              </a:rPr>
              <a:t>coatings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using ellipsometry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looks at the </a:t>
            </a:r>
            <a:r>
              <a:rPr sz="1800" spc="-5" dirty="0">
                <a:latin typeface="Times New Roman"/>
                <a:cs typeface="Times New Roman"/>
              </a:rPr>
              <a:t>way polarised </a:t>
            </a:r>
            <a:r>
              <a:rPr sz="1800" dirty="0">
                <a:latin typeface="Times New Roman"/>
                <a:cs typeface="Times New Roman"/>
              </a:rPr>
              <a:t>light 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reflected.</a:t>
            </a:r>
            <a:endParaRPr sz="1800">
              <a:latin typeface="Times New Roman"/>
              <a:cs typeface="Times New Roman"/>
            </a:endParaRPr>
          </a:p>
          <a:p>
            <a:pPr marL="355600" marR="197485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simple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method to measure anti-reflection coating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simply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looking at</a:t>
            </a:r>
            <a:r>
              <a:rPr sz="18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film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colour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9249" y="1329601"/>
            <a:ext cx="8351520" cy="48088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Current Losses </a:t>
            </a:r>
            <a:r>
              <a:rPr sz="2000" spc="-5" dirty="0">
                <a:latin typeface="Arial"/>
                <a:cs typeface="Arial"/>
              </a:rPr>
              <a:t>Due to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  <a:p>
            <a:pPr marL="812800" marR="1270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order for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spc="-5" dirty="0">
                <a:latin typeface="Times New Roman"/>
                <a:cs typeface="Times New Roman"/>
              </a:rPr>
              <a:t>junction to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able to collect all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light-generated carriers,  both surface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bulk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must </a:t>
            </a:r>
            <a:r>
              <a:rPr sz="1800" spc="-5" dirty="0">
                <a:latin typeface="Times New Roman"/>
                <a:cs typeface="Times New Roman"/>
              </a:rPr>
              <a:t>be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minimised.</a:t>
            </a:r>
            <a:endParaRPr sz="1800">
              <a:latin typeface="Times New Roman"/>
              <a:cs typeface="Times New Roman"/>
            </a:endParaRPr>
          </a:p>
          <a:p>
            <a:pPr marL="812800" marR="53403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silicon solar cells,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two conditions commonly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required for such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collection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1269365" marR="5080" lvl="2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AutoNum type="arabicPeriod"/>
              <a:tabLst>
                <a:tab pos="1269365" algn="l"/>
                <a:tab pos="12700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carrier must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generated within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junction</a:t>
            </a:r>
            <a:r>
              <a:rPr sz="1800" spc="-5" dirty="0">
                <a:latin typeface="Times New Roman"/>
                <a:cs typeface="Times New Roman"/>
              </a:rPr>
              <a:t>, so </a:t>
            </a:r>
            <a:r>
              <a:rPr sz="1800" dirty="0">
                <a:latin typeface="Times New Roman"/>
                <a:cs typeface="Times New Roman"/>
              </a:rPr>
              <a:t>that  it </a:t>
            </a:r>
            <a:r>
              <a:rPr sz="1800" spc="-5" dirty="0">
                <a:latin typeface="Times New Roman"/>
                <a:cs typeface="Times New Roman"/>
              </a:rPr>
              <a:t>will be </a:t>
            </a:r>
            <a:r>
              <a:rPr sz="1800" dirty="0">
                <a:latin typeface="Times New Roman"/>
                <a:cs typeface="Times New Roman"/>
              </a:rPr>
              <a:t>able to </a:t>
            </a:r>
            <a:r>
              <a:rPr sz="1800" spc="-10" dirty="0">
                <a:latin typeface="Times New Roman"/>
                <a:cs typeface="Times New Roman"/>
              </a:rPr>
              <a:t>diffuse </a:t>
            </a:r>
            <a:r>
              <a:rPr sz="1800" dirty="0">
                <a:latin typeface="Times New Roman"/>
                <a:cs typeface="Times New Roman"/>
              </a:rPr>
              <a:t>to the junction </a:t>
            </a:r>
            <a:r>
              <a:rPr sz="1800" spc="-5" dirty="0">
                <a:latin typeface="Times New Roman"/>
                <a:cs typeface="Times New Roman"/>
              </a:rPr>
              <a:t>before recombining;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000" marR="83820" lvl="2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AutoNum type="arabicPeriod"/>
              <a:tabLst>
                <a:tab pos="1269365" algn="l"/>
                <a:tab pos="12700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the case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localised high recombination site (such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at an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unpassivated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grain boundary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multicrystalline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devices), the carrier must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closer to the junction than to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recombination site.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less  </a:t>
            </a:r>
            <a:r>
              <a:rPr sz="1800" spc="-5" dirty="0">
                <a:latin typeface="Times New Roman"/>
                <a:cs typeface="Times New Roman"/>
              </a:rPr>
              <a:t>severe localised recombination sites, (such 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passivated surface), carriers 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generated </a:t>
            </a:r>
            <a:r>
              <a:rPr sz="1800" dirty="0">
                <a:latin typeface="Times New Roman"/>
                <a:cs typeface="Times New Roman"/>
              </a:rPr>
              <a:t>closer to the </a:t>
            </a:r>
            <a:r>
              <a:rPr sz="1800" spc="-5" dirty="0">
                <a:latin typeface="Times New Roman"/>
                <a:cs typeface="Times New Roman"/>
              </a:rPr>
              <a:t>recombination site while still being </a:t>
            </a:r>
            <a:r>
              <a:rPr sz="1800" dirty="0">
                <a:latin typeface="Times New Roman"/>
                <a:cs typeface="Times New Roman"/>
              </a:rPr>
              <a:t>able to  </a:t>
            </a:r>
            <a:r>
              <a:rPr sz="1800" spc="-10" dirty="0">
                <a:latin typeface="Times New Roman"/>
                <a:cs typeface="Times New Roman"/>
              </a:rPr>
              <a:t>diffuse </a:t>
            </a:r>
            <a:r>
              <a:rPr sz="1800" dirty="0">
                <a:latin typeface="Times New Roman"/>
                <a:cs typeface="Times New Roman"/>
              </a:rPr>
              <a:t>to the junction and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collected </a:t>
            </a:r>
            <a:r>
              <a:rPr sz="1800" spc="-5" dirty="0">
                <a:latin typeface="Times New Roman"/>
                <a:cs typeface="Times New Roman"/>
              </a:rPr>
              <a:t>without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recombining.</a:t>
            </a:r>
            <a:endParaRPr sz="1800">
              <a:latin typeface="Times New Roman"/>
              <a:cs typeface="Times New Roman"/>
            </a:endParaRPr>
          </a:p>
          <a:p>
            <a:pPr marL="812800" marR="333375" lvl="1" indent="-343535">
              <a:lnSpc>
                <a:spcPts val="1939"/>
              </a:lnSpc>
              <a:spcBef>
                <a:spcPts val="110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presence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localised recombination sites at both the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front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 the rear  surfaces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silicon 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means that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photons of different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have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different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collection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probabilities.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9249" y="1329601"/>
            <a:ext cx="8339455" cy="28067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Current Losses </a:t>
            </a:r>
            <a:r>
              <a:rPr sz="2000" spc="-5" dirty="0">
                <a:latin typeface="Arial"/>
                <a:cs typeface="Arial"/>
              </a:rPr>
              <a:t>Due to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Since blue light has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coefficient</a:t>
            </a:r>
            <a:r>
              <a:rPr sz="1800" spc="-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 is absorbed very close to the  front surface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likely to </a:t>
            </a:r>
            <a:r>
              <a:rPr sz="1800" spc="-5" dirty="0">
                <a:latin typeface="Times New Roman"/>
                <a:cs typeface="Times New Roman"/>
              </a:rPr>
              <a:t>generate </a:t>
            </a:r>
            <a:r>
              <a:rPr sz="1800" dirty="0">
                <a:latin typeface="Times New Roman"/>
                <a:cs typeface="Times New Roman"/>
              </a:rPr>
              <a:t>minority carriers that can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collected </a:t>
            </a:r>
            <a:r>
              <a:rPr sz="1800" spc="-5" dirty="0">
                <a:latin typeface="Times New Roman"/>
                <a:cs typeface="Times New Roman"/>
              </a:rPr>
              <a:t>by  </a:t>
            </a:r>
            <a:r>
              <a:rPr sz="1800" dirty="0">
                <a:latin typeface="Times New Roman"/>
                <a:cs typeface="Times New Roman"/>
              </a:rPr>
              <a:t>the junction if the </a:t>
            </a:r>
            <a:r>
              <a:rPr sz="1800" spc="-5" dirty="0">
                <a:latin typeface="Times New Roman"/>
                <a:cs typeface="Times New Roman"/>
              </a:rPr>
              <a:t>front surface </a:t>
            </a:r>
            <a:r>
              <a:rPr sz="1800" dirty="0">
                <a:latin typeface="Times New Roman"/>
                <a:cs typeface="Times New Roman"/>
              </a:rPr>
              <a:t>is a </a:t>
            </a:r>
            <a:r>
              <a:rPr sz="1800" spc="-5" dirty="0">
                <a:latin typeface="Times New Roman"/>
                <a:cs typeface="Times New Roman"/>
              </a:rPr>
              <a:t>site of high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recombination.</a:t>
            </a:r>
            <a:endParaRPr sz="1800">
              <a:latin typeface="Times New Roman"/>
              <a:cs typeface="Times New Roman"/>
            </a:endParaRPr>
          </a:p>
          <a:p>
            <a:pPr marL="812800" marR="690880" lvl="1" indent="-343535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20" dirty="0">
                <a:latin typeface="Times New Roman"/>
                <a:cs typeface="Times New Roman"/>
              </a:rPr>
              <a:t>Similarly,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 rear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surface 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primarily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affect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carriers  generated 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infrared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r>
              <a:rPr sz="1800" spc="-1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can generate carriers deep in 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device.</a:t>
            </a:r>
            <a:endParaRPr sz="1800">
              <a:latin typeface="Times New Roman"/>
              <a:cs typeface="Times New Roman"/>
            </a:endParaRPr>
          </a:p>
          <a:p>
            <a:pPr marL="812165" marR="25971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quantifies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of recombination on  the light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current. The 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silicon solar cell is  shown</a:t>
            </a:r>
            <a:r>
              <a:rPr sz="1800" spc="-20" dirty="0">
                <a:latin typeface="Times New Roman"/>
                <a:cs typeface="Times New Roman"/>
              </a:rPr>
              <a:t> below.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5233" y="4125467"/>
            <a:ext cx="4661153" cy="2224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233" y="6349746"/>
            <a:ext cx="4661153" cy="833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8336"/>
            <a:ext cx="46697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Voltage </a:t>
            </a:r>
            <a:r>
              <a:rPr sz="2000" spc="-5" dirty="0">
                <a:latin typeface="Arial"/>
                <a:cs typeface="Arial"/>
              </a:rPr>
              <a:t>Losses Due to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833626"/>
            <a:ext cx="785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open-circuit voltage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the voltage at which the forward bias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sz="1800" spc="7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6449" y="2001543"/>
            <a:ext cx="7857490" cy="20294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Times New Roman"/>
                <a:cs typeface="Times New Roman"/>
              </a:rPr>
              <a:t>is exactly equal to the short circuit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05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dependent 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amount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p-n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junction and increasing the recombination increases the forward bias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55600" marR="273685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Consequently,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 recombination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increases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current,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turn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reduces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open-circuit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voltage.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material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parameter which gives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recombination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6449" y="3894350"/>
            <a:ext cx="7872730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diode saturation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recombination is controlled by the number of minority </a:t>
            </a:r>
            <a:r>
              <a:rPr sz="1800" dirty="0">
                <a:latin typeface="Times New Roman"/>
                <a:cs typeface="Times New Roman"/>
              </a:rPr>
              <a:t>carriers at the</a:t>
            </a:r>
            <a:r>
              <a:rPr sz="1800" spc="-5" dirty="0">
                <a:latin typeface="Times New Roman"/>
                <a:cs typeface="Times New Roman"/>
              </a:rPr>
              <a:t> junction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6449" y="4604257"/>
            <a:ext cx="7738109" cy="1177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81153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edge, </a:t>
            </a:r>
            <a:r>
              <a:rPr sz="1800" spc="-5" dirty="0">
                <a:latin typeface="Times New Roman"/>
                <a:cs typeface="Times New Roman"/>
              </a:rPr>
              <a:t>how fast </a:t>
            </a:r>
            <a:r>
              <a:rPr sz="1800" dirty="0">
                <a:latin typeface="Times New Roman"/>
                <a:cs typeface="Times New Roman"/>
              </a:rPr>
              <a:t>they move away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junction and </a:t>
            </a:r>
            <a:r>
              <a:rPr sz="1800" spc="-5" dirty="0">
                <a:latin typeface="Times New Roman"/>
                <a:cs typeface="Times New Roman"/>
              </a:rPr>
              <a:t>how quickly </a:t>
            </a:r>
            <a:r>
              <a:rPr sz="1800" dirty="0">
                <a:latin typeface="Times New Roman"/>
                <a:cs typeface="Times New Roman"/>
              </a:rPr>
              <a:t>they  </a:t>
            </a:r>
            <a:r>
              <a:rPr sz="1800" spc="-5" dirty="0">
                <a:latin typeface="Times New Roman"/>
                <a:cs typeface="Times New Roman"/>
              </a:rPr>
              <a:t>recombine.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Consequently,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dark forward bias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hence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open-circuit voltage is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affected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the following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parameters: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329601"/>
            <a:ext cx="7862570" cy="8083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Voltage </a:t>
            </a:r>
            <a:r>
              <a:rPr sz="2000" spc="-5" dirty="0">
                <a:latin typeface="Arial"/>
                <a:cs typeface="Arial"/>
              </a:rPr>
              <a:t>Losses Due to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720"/>
              </a:spcBef>
              <a:buClr>
                <a:srgbClr val="3333FF"/>
              </a:buClr>
              <a:buSzPct val="108333"/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number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minority carriers at the junction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edge</a:t>
            </a:r>
            <a:r>
              <a:rPr sz="1800" spc="-1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The number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minority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9349" y="2080514"/>
            <a:ext cx="752475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carriers injected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other side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simply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number of </a:t>
            </a:r>
            <a:r>
              <a:rPr sz="1800" dirty="0">
                <a:latin typeface="Times New Roman"/>
                <a:cs typeface="Times New Roman"/>
              </a:rPr>
              <a:t>minority carriers in 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equilibrium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multiplied </a:t>
            </a:r>
            <a:r>
              <a:rPr sz="1800" spc="-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an exponential </a:t>
            </a:r>
            <a:r>
              <a:rPr sz="1800" spc="-5" dirty="0">
                <a:latin typeface="Times New Roman"/>
                <a:cs typeface="Times New Roman"/>
              </a:rPr>
              <a:t>factor which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depends 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voltage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temperature. </a:t>
            </a:r>
            <a:r>
              <a:rPr sz="1800" spc="-5" dirty="0">
                <a:latin typeface="Times New Roman"/>
                <a:cs typeface="Times New Roman"/>
              </a:rPr>
              <a:t>Therefore, minimising the equilibrium minority carrier  concentration reduces recombination. Minimising the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equilibrium</a:t>
            </a:r>
            <a:r>
              <a:rPr sz="1800" u="sng" spc="7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carrier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6449" y="2989094"/>
            <a:ext cx="7581900" cy="17506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concentration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achieved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increasing the </a:t>
            </a:r>
            <a:r>
              <a:rPr sz="1800" b="1" u="heavy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doping</a:t>
            </a:r>
            <a:r>
              <a:rPr sz="1800" spc="-5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1950" spc="10" dirty="0">
                <a:solidFill>
                  <a:srgbClr val="3333FF"/>
                </a:solidFill>
                <a:latin typeface="Times New Roman"/>
                <a:cs typeface="Times New Roman"/>
              </a:rPr>
              <a:t>2.	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the material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A low </a:t>
            </a:r>
            <a:r>
              <a:rPr sz="1800" spc="-10" dirty="0">
                <a:latin typeface="Times New Roman"/>
                <a:cs typeface="Times New Roman"/>
              </a:rPr>
              <a:t>diffusion </a:t>
            </a:r>
            <a:r>
              <a:rPr sz="1800" dirty="0">
                <a:latin typeface="Times New Roman"/>
                <a:cs typeface="Times New Roman"/>
              </a:rPr>
              <a:t>length means that minority  carriers </a:t>
            </a:r>
            <a:r>
              <a:rPr sz="1800" spc="-5" dirty="0">
                <a:latin typeface="Times New Roman"/>
                <a:cs typeface="Times New Roman"/>
              </a:rPr>
              <a:t>disappear from </a:t>
            </a:r>
            <a:r>
              <a:rPr sz="1800" dirty="0">
                <a:latin typeface="Times New Roman"/>
                <a:cs typeface="Times New Roman"/>
              </a:rPr>
              <a:t>the junction edge </a:t>
            </a:r>
            <a:r>
              <a:rPr sz="1800" spc="-5" dirty="0">
                <a:latin typeface="Times New Roman"/>
                <a:cs typeface="Times New Roman"/>
              </a:rPr>
              <a:t>quickly due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recombination, </a:t>
            </a:r>
            <a:r>
              <a:rPr sz="1800" dirty="0">
                <a:latin typeface="Times New Roman"/>
                <a:cs typeface="Times New Roman"/>
              </a:rPr>
              <a:t>thus  allowing more carriers to cross and increasing the </a:t>
            </a:r>
            <a:r>
              <a:rPr sz="1800" spc="-5" dirty="0">
                <a:latin typeface="Times New Roman"/>
                <a:cs typeface="Times New Roman"/>
              </a:rPr>
              <a:t>forward bias </a:t>
            </a:r>
            <a:r>
              <a:rPr sz="1800" dirty="0">
                <a:latin typeface="Times New Roman"/>
                <a:cs typeface="Times New Roman"/>
              </a:rPr>
              <a:t>current.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Consequently,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to minimise recombination and achieve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 voltage,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high  diffusion length is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required.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diffusion </a:t>
            </a:r>
            <a:r>
              <a:rPr sz="1800" spc="-5" dirty="0">
                <a:latin typeface="Times New Roman"/>
                <a:cs typeface="Times New Roman"/>
              </a:rPr>
              <a:t>length depends on the types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6449" y="4686554"/>
            <a:ext cx="7790815" cy="24123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150495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material, the </a:t>
            </a:r>
            <a:r>
              <a:rPr sz="1800" spc="-5" dirty="0">
                <a:latin typeface="Times New Roman"/>
                <a:cs typeface="Times New Roman"/>
              </a:rPr>
              <a:t>processing history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and the </a:t>
            </a:r>
            <a:r>
              <a:rPr sz="1800" spc="-5" dirty="0">
                <a:latin typeface="Times New Roman"/>
                <a:cs typeface="Times New Roman"/>
              </a:rPr>
              <a:t>doping </a:t>
            </a:r>
            <a:r>
              <a:rPr sz="1800" dirty="0">
                <a:latin typeface="Times New Roman"/>
                <a:cs typeface="Times New Roman"/>
              </a:rPr>
              <a:t>in the </a:t>
            </a:r>
            <a:r>
              <a:rPr sz="1800" spc="-25" dirty="0">
                <a:latin typeface="Times New Roman"/>
                <a:cs typeface="Times New Roman"/>
              </a:rPr>
              <a:t>wafer. </a:t>
            </a:r>
            <a:r>
              <a:rPr sz="1800" spc="-5" dirty="0">
                <a:latin typeface="Times New Roman"/>
                <a:cs typeface="Times New Roman"/>
              </a:rPr>
              <a:t>High  doping reduces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diffusion </a:t>
            </a:r>
            <a:r>
              <a:rPr sz="1800" dirty="0">
                <a:latin typeface="Times New Roman"/>
                <a:cs typeface="Times New Roman"/>
              </a:rPr>
              <a:t>length, thus introducing a </a:t>
            </a:r>
            <a:r>
              <a:rPr sz="1800" spc="-10" dirty="0">
                <a:latin typeface="Times New Roman"/>
                <a:cs typeface="Times New Roman"/>
              </a:rPr>
              <a:t>trade-off </a:t>
            </a:r>
            <a:r>
              <a:rPr sz="1800" spc="-5" dirty="0">
                <a:latin typeface="Times New Roman"/>
                <a:cs typeface="Times New Roman"/>
              </a:rPr>
              <a:t>between  </a:t>
            </a:r>
            <a:r>
              <a:rPr sz="1800" dirty="0">
                <a:latin typeface="Times New Roman"/>
                <a:cs typeface="Times New Roman"/>
              </a:rPr>
              <a:t>maintaining a </a:t>
            </a:r>
            <a:r>
              <a:rPr sz="1800" spc="-5" dirty="0">
                <a:latin typeface="Times New Roman"/>
                <a:cs typeface="Times New Roman"/>
              </a:rPr>
              <a:t>high </a:t>
            </a:r>
            <a:r>
              <a:rPr sz="1800" spc="-10" dirty="0">
                <a:latin typeface="Times New Roman"/>
                <a:cs typeface="Times New Roman"/>
              </a:rPr>
              <a:t>diffusion </a:t>
            </a:r>
            <a:r>
              <a:rPr sz="1800" dirty="0">
                <a:latin typeface="Times New Roman"/>
                <a:cs typeface="Times New Roman"/>
              </a:rPr>
              <a:t>length </a:t>
            </a:r>
            <a:r>
              <a:rPr sz="1800" spc="-5" dirty="0">
                <a:latin typeface="Times New Roman"/>
                <a:cs typeface="Times New Roman"/>
              </a:rPr>
              <a:t>(which </a:t>
            </a:r>
            <a:r>
              <a:rPr sz="1800" spc="-10" dirty="0">
                <a:latin typeface="Times New Roman"/>
                <a:cs typeface="Times New Roman"/>
              </a:rPr>
              <a:t>affects </a:t>
            </a:r>
            <a:r>
              <a:rPr sz="1800" spc="-5" dirty="0">
                <a:latin typeface="Times New Roman"/>
                <a:cs typeface="Times New Roman"/>
              </a:rPr>
              <a:t>both </a:t>
            </a:r>
            <a:r>
              <a:rPr sz="1800" dirty="0">
                <a:latin typeface="Times New Roman"/>
                <a:cs typeface="Times New Roman"/>
              </a:rPr>
              <a:t>the current and </a:t>
            </a:r>
            <a:r>
              <a:rPr sz="1800" spc="-5" dirty="0">
                <a:latin typeface="Times New Roman"/>
                <a:cs typeface="Times New Roman"/>
              </a:rPr>
              <a:t>voltage)  </a:t>
            </a:r>
            <a:r>
              <a:rPr sz="1800" dirty="0">
                <a:latin typeface="Times New Roman"/>
                <a:cs typeface="Times New Roman"/>
              </a:rPr>
              <a:t>and achieving a </a:t>
            </a:r>
            <a:r>
              <a:rPr sz="1800" spc="-5" dirty="0">
                <a:latin typeface="Times New Roman"/>
                <a:cs typeface="Times New Roman"/>
              </a:rPr>
              <a:t>high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voltage;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50" spc="10" dirty="0">
                <a:solidFill>
                  <a:srgbClr val="3333FF"/>
                </a:solidFill>
                <a:latin typeface="Times New Roman"/>
                <a:cs typeface="Times New Roman"/>
              </a:rPr>
              <a:t>3.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presence of localised recombination sources within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length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 junction.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high recombination source </a:t>
            </a:r>
            <a:r>
              <a:rPr sz="1800" dirty="0">
                <a:latin typeface="Times New Roman"/>
                <a:cs typeface="Times New Roman"/>
              </a:rPr>
              <a:t>close the </a:t>
            </a:r>
            <a:r>
              <a:rPr sz="1800" spc="-5" dirty="0">
                <a:latin typeface="Times New Roman"/>
                <a:cs typeface="Times New Roman"/>
              </a:rPr>
              <a:t>the junction (usually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or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grain boundary</a:t>
            </a:r>
            <a:r>
              <a:rPr sz="1800" spc="-5" dirty="0">
                <a:latin typeface="Times New Roman"/>
                <a:cs typeface="Times New Roman"/>
              </a:rPr>
              <a:t>) will </a:t>
            </a:r>
            <a:r>
              <a:rPr sz="1800" dirty="0">
                <a:latin typeface="Times New Roman"/>
                <a:cs typeface="Times New Roman"/>
              </a:rPr>
              <a:t>allow carriers to move to this </a:t>
            </a:r>
            <a:r>
              <a:rPr sz="1800" spc="-5" dirty="0">
                <a:latin typeface="Times New Roman"/>
                <a:cs typeface="Times New Roman"/>
              </a:rPr>
              <a:t>recombination source very  quickly and recombine, thus dramatically increasing the recombination current.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impact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surface 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reduced by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passivating the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surfaces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8336"/>
            <a:ext cx="46697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Voltage </a:t>
            </a:r>
            <a:r>
              <a:rPr sz="2000" spc="-5" dirty="0">
                <a:latin typeface="Arial"/>
                <a:cs typeface="Arial"/>
              </a:rPr>
              <a:t>Losses Due to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3223" y="2063495"/>
            <a:ext cx="6047994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3223" y="6349746"/>
            <a:ext cx="6047994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9860"/>
            <a:ext cx="30048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Surface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833626"/>
            <a:ext cx="770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can have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major impact both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short-circuit</a:t>
            </a:r>
            <a:r>
              <a:rPr sz="1800" spc="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u="none" dirty="0">
                <a:solidFill>
                  <a:srgbClr val="FF0000"/>
                </a:solidFill>
              </a:rPr>
              <a:t>and </a:t>
            </a:r>
            <a:r>
              <a:rPr u="none" spc="-5" dirty="0">
                <a:solidFill>
                  <a:srgbClr val="FF0000"/>
                </a:solidFill>
              </a:rPr>
              <a:t>on </a:t>
            </a:r>
            <a:r>
              <a:rPr u="none" dirty="0">
                <a:solidFill>
                  <a:srgbClr val="FF0000"/>
                </a:solidFill>
              </a:rPr>
              <a:t>the </a:t>
            </a:r>
            <a:r>
              <a:rPr spc="-5" dirty="0"/>
              <a:t>open-circuit</a:t>
            </a:r>
            <a:r>
              <a:rPr dirty="0"/>
              <a:t> </a:t>
            </a:r>
            <a:r>
              <a:rPr spc="-5" dirty="0"/>
              <a:t>voltage</a:t>
            </a:r>
            <a:r>
              <a:rPr u="none" spc="-5" dirty="0">
                <a:solidFill>
                  <a:srgbClr val="FF0000"/>
                </a:solidFill>
              </a:rPr>
              <a:t>.</a:t>
            </a:r>
          </a:p>
          <a:p>
            <a:pPr marL="355600" marR="508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u="none" spc="-5" dirty="0">
                <a:solidFill>
                  <a:srgbClr val="000000"/>
                </a:solidFill>
              </a:rPr>
              <a:t>High recombination rates </a:t>
            </a:r>
            <a:r>
              <a:rPr u="none" dirty="0">
                <a:solidFill>
                  <a:srgbClr val="000000"/>
                </a:solidFill>
              </a:rPr>
              <a:t>at the top </a:t>
            </a:r>
            <a:r>
              <a:rPr u="none" spc="-5" dirty="0">
                <a:solidFill>
                  <a:srgbClr val="000000"/>
                </a:solidFill>
              </a:rPr>
              <a:t>surface have </a:t>
            </a:r>
            <a:r>
              <a:rPr u="none" dirty="0">
                <a:solidFill>
                  <a:srgbClr val="000000"/>
                </a:solidFill>
              </a:rPr>
              <a:t>a </a:t>
            </a:r>
            <a:r>
              <a:rPr u="none" spc="-5" dirty="0">
                <a:solidFill>
                  <a:srgbClr val="000000"/>
                </a:solidFill>
              </a:rPr>
              <a:t>particularly detrimental </a:t>
            </a:r>
            <a:r>
              <a:rPr u="none" dirty="0">
                <a:solidFill>
                  <a:srgbClr val="000000"/>
                </a:solidFill>
              </a:rPr>
              <a:t>impact  </a:t>
            </a:r>
            <a:r>
              <a:rPr u="none" spc="-5" dirty="0">
                <a:solidFill>
                  <a:srgbClr val="000000"/>
                </a:solidFill>
              </a:rPr>
              <a:t>on </a:t>
            </a:r>
            <a:r>
              <a:rPr u="none" dirty="0">
                <a:solidFill>
                  <a:srgbClr val="000000"/>
                </a:solidFill>
              </a:rPr>
              <a:t>the </a:t>
            </a:r>
            <a:r>
              <a:rPr u="none" spc="-5" dirty="0">
                <a:solidFill>
                  <a:srgbClr val="000000"/>
                </a:solidFill>
              </a:rPr>
              <a:t>short-circuit current since top surface </a:t>
            </a:r>
            <a:r>
              <a:rPr u="none" dirty="0">
                <a:solidFill>
                  <a:srgbClr val="000000"/>
                </a:solidFill>
              </a:rPr>
              <a:t>also corresponds to the highest </a:t>
            </a:r>
            <a:r>
              <a:rPr dirty="0"/>
              <a:t> </a:t>
            </a:r>
            <a:r>
              <a:rPr spc="-5" dirty="0"/>
              <a:t>generation</a:t>
            </a:r>
            <a:r>
              <a:rPr u="none" spc="-5" dirty="0"/>
              <a:t> </a:t>
            </a:r>
            <a:r>
              <a:rPr u="none" spc="-5" dirty="0">
                <a:solidFill>
                  <a:srgbClr val="000000"/>
                </a:solidFill>
              </a:rPr>
              <a:t>region of </a:t>
            </a:r>
            <a:r>
              <a:rPr u="none" dirty="0">
                <a:solidFill>
                  <a:srgbClr val="000000"/>
                </a:solidFill>
              </a:rPr>
              <a:t>carriers in the</a:t>
            </a:r>
            <a:r>
              <a:rPr u="none" dirty="0"/>
              <a:t> </a:t>
            </a:r>
            <a:r>
              <a:rPr spc="-5" dirty="0"/>
              <a:t>solar cell</a:t>
            </a:r>
            <a:r>
              <a:rPr u="none" spc="-5" dirty="0">
                <a:solidFill>
                  <a:srgbClr val="000000"/>
                </a:solidFill>
              </a:rPr>
              <a:t>.</a:t>
            </a:r>
          </a:p>
          <a:p>
            <a:pPr marL="354965" marR="688975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u="none" dirty="0">
                <a:solidFill>
                  <a:srgbClr val="FF0000"/>
                </a:solidFill>
              </a:rPr>
              <a:t>Lowering the </a:t>
            </a:r>
            <a:r>
              <a:rPr u="none" spc="-5" dirty="0">
                <a:solidFill>
                  <a:srgbClr val="FF0000"/>
                </a:solidFill>
              </a:rPr>
              <a:t>high </a:t>
            </a:r>
            <a:r>
              <a:rPr u="none" dirty="0">
                <a:solidFill>
                  <a:srgbClr val="FF0000"/>
                </a:solidFill>
              </a:rPr>
              <a:t>top</a:t>
            </a:r>
            <a:r>
              <a:rPr u="none" dirty="0"/>
              <a:t> </a:t>
            </a:r>
            <a:r>
              <a:rPr spc="-5" dirty="0"/>
              <a:t>surface recombination</a:t>
            </a:r>
            <a:r>
              <a:rPr u="none" spc="-5" dirty="0"/>
              <a:t> </a:t>
            </a:r>
            <a:r>
              <a:rPr u="none" dirty="0">
                <a:solidFill>
                  <a:srgbClr val="FF0000"/>
                </a:solidFill>
              </a:rPr>
              <a:t>is typically accomplished </a:t>
            </a:r>
            <a:r>
              <a:rPr u="none" spc="-5" dirty="0">
                <a:solidFill>
                  <a:srgbClr val="FF0000"/>
                </a:solidFill>
              </a:rPr>
              <a:t>by  reducing the number </a:t>
            </a:r>
            <a:r>
              <a:rPr u="none" dirty="0">
                <a:solidFill>
                  <a:srgbClr val="FF0000"/>
                </a:solidFill>
              </a:rPr>
              <a:t>of </a:t>
            </a:r>
            <a:r>
              <a:rPr u="none" spc="-5" dirty="0">
                <a:solidFill>
                  <a:srgbClr val="FF0000"/>
                </a:solidFill>
              </a:rPr>
              <a:t>dangling silicon bonds at the top surface by using  "passivating" </a:t>
            </a:r>
            <a:r>
              <a:rPr u="none" dirty="0">
                <a:solidFill>
                  <a:srgbClr val="FF0000"/>
                </a:solidFill>
              </a:rPr>
              <a:t>layer </a:t>
            </a:r>
            <a:r>
              <a:rPr u="none" spc="-5" dirty="0">
                <a:solidFill>
                  <a:srgbClr val="FF0000"/>
                </a:solidFill>
              </a:rPr>
              <a:t>on </a:t>
            </a:r>
            <a:r>
              <a:rPr u="none" dirty="0">
                <a:solidFill>
                  <a:srgbClr val="FF0000"/>
                </a:solidFill>
              </a:rPr>
              <a:t>the top </a:t>
            </a:r>
            <a:r>
              <a:rPr u="none" spc="-5" dirty="0">
                <a:solidFill>
                  <a:srgbClr val="FF0000"/>
                </a:solidFill>
              </a:rPr>
              <a:t>surface.</a:t>
            </a:r>
          </a:p>
          <a:p>
            <a:pPr marL="355600" marR="340995" indent="-342900" algn="just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5600" algn="l"/>
              </a:tabLst>
            </a:pPr>
            <a:r>
              <a:rPr u="none" dirty="0">
                <a:solidFill>
                  <a:srgbClr val="000000"/>
                </a:solidFill>
              </a:rPr>
              <a:t>The majority </a:t>
            </a:r>
            <a:r>
              <a:rPr u="none" spc="-5" dirty="0">
                <a:solidFill>
                  <a:srgbClr val="000000"/>
                </a:solidFill>
              </a:rPr>
              <a:t>of </a:t>
            </a:r>
            <a:r>
              <a:rPr u="none" dirty="0">
                <a:solidFill>
                  <a:srgbClr val="000000"/>
                </a:solidFill>
              </a:rPr>
              <a:t>the electronics industry </a:t>
            </a:r>
            <a:r>
              <a:rPr u="none" spc="-5" dirty="0">
                <a:solidFill>
                  <a:srgbClr val="000000"/>
                </a:solidFill>
              </a:rPr>
              <a:t>relies on </a:t>
            </a:r>
            <a:r>
              <a:rPr u="none" dirty="0">
                <a:solidFill>
                  <a:srgbClr val="000000"/>
                </a:solidFill>
              </a:rPr>
              <a:t>the </a:t>
            </a:r>
            <a:r>
              <a:rPr u="none" spc="-5" dirty="0">
                <a:solidFill>
                  <a:srgbClr val="000000"/>
                </a:solidFill>
              </a:rPr>
              <a:t>use of </a:t>
            </a:r>
            <a:r>
              <a:rPr u="none" dirty="0">
                <a:solidFill>
                  <a:srgbClr val="FF0000"/>
                </a:solidFill>
              </a:rPr>
              <a:t>a thermally </a:t>
            </a:r>
            <a:r>
              <a:rPr u="none" spc="-5" dirty="0">
                <a:solidFill>
                  <a:srgbClr val="FF0000"/>
                </a:solidFill>
              </a:rPr>
              <a:t>grown  silicon dioxide layer to passivate the surface due to the low defect states at the  interface.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9860"/>
            <a:ext cx="30048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Surface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Recombination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7603" y="1784604"/>
            <a:ext cx="5048250" cy="2942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6449" y="4906009"/>
            <a:ext cx="7609840" cy="23025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332105" indent="-342900" algn="just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passivating layer for silicon 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cells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usually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insulator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any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region which has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ohmic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metal contact cannot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passivated using silicon  dioxide.</a:t>
            </a:r>
            <a:endParaRPr sz="1800">
              <a:latin typeface="Times New Roman"/>
              <a:cs typeface="Times New Roman"/>
            </a:endParaRPr>
          </a:p>
          <a:p>
            <a:pPr marL="355600" marR="220979" indent="-342900" algn="just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Instead,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top contacts the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recombination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 minimised 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increasing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doping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While typically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 doping severely degrades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 contact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regions do not participate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carrier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hence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impact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on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 collection is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unimportant.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142925"/>
            <a:ext cx="8241665" cy="34347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Back Surface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Field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0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similar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dirty="0">
                <a:latin typeface="Times New Roman"/>
                <a:cs typeface="Times New Roman"/>
              </a:rPr>
              <a:t>is employed at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rear surface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minimise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impact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rear  surface recombination velocity on voltage and current </a:t>
            </a:r>
            <a:r>
              <a:rPr sz="1800" spc="-5" dirty="0">
                <a:latin typeface="Times New Roman"/>
                <a:cs typeface="Times New Roman"/>
              </a:rPr>
              <a:t>if the rear surface is closer  than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sz="1800" spc="-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length to 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marL="812800" marR="698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"back surface field" (BSF)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consists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higher doped region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rear surface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solar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12165" marR="24130" lvl="1" indent="-342900" algn="just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interface </a:t>
            </a:r>
            <a:r>
              <a:rPr sz="1800" spc="-5" dirty="0">
                <a:latin typeface="Times New Roman"/>
                <a:cs typeface="Times New Roman"/>
              </a:rPr>
              <a:t>between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high </a:t>
            </a:r>
            <a:r>
              <a:rPr sz="1800" dirty="0">
                <a:latin typeface="Times New Roman"/>
                <a:cs typeface="Times New Roman"/>
              </a:rPr>
              <a:t>and low </a:t>
            </a:r>
            <a:r>
              <a:rPr sz="1800" spc="-5" dirty="0">
                <a:latin typeface="Times New Roman"/>
                <a:cs typeface="Times New Roman"/>
              </a:rPr>
              <a:t>doped region behaves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like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p-n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junction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an electric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field forms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the interface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introduces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barrier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minority  carrier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flow to the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rear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surface.</a:t>
            </a:r>
            <a:endParaRPr sz="1800">
              <a:latin typeface="Times New Roman"/>
              <a:cs typeface="Times New Roman"/>
            </a:endParaRPr>
          </a:p>
          <a:p>
            <a:pPr marL="812800" marR="47625" lvl="1" indent="-342900" algn="just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minority carrier concentration is thus maintained 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levels 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bulk 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device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BSF has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net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passivating the rear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8087" y="4587240"/>
            <a:ext cx="2480310" cy="1762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5885" y="4635246"/>
            <a:ext cx="2540507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087" y="6349746"/>
            <a:ext cx="248031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616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Top </a:t>
            </a:r>
            <a:r>
              <a:rPr dirty="0"/>
              <a:t>Contact</a:t>
            </a:r>
            <a:r>
              <a:rPr spc="-5" dirty="0"/>
              <a:t> </a:t>
            </a:r>
            <a:r>
              <a:rPr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142925"/>
            <a:ext cx="8206105" cy="30505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Series Resistance</a:t>
            </a:r>
            <a:endParaRPr sz="2000">
              <a:latin typeface="Arial"/>
              <a:cs typeface="Arial"/>
            </a:endParaRPr>
          </a:p>
          <a:p>
            <a:pPr marL="812165" marR="25400" lvl="1" indent="-342900">
              <a:lnSpc>
                <a:spcPts val="1939"/>
              </a:lnSpc>
              <a:spcBef>
                <a:spcPts val="110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addition 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maximising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 minimising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latin typeface="Times New Roman"/>
                <a:cs typeface="Times New Roman"/>
              </a:rPr>
              <a:t>, the final  condition necessary to design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high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r>
              <a:rPr sz="1800" spc="-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minimise parasitic  resistive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losses.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Both shunt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series resistance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losses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decrease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fill factor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12165" marR="170815" lvl="1" indent="-342900" algn="just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detrimentally low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shunt resistance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a processing defect rather than a design 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parameter. </a:t>
            </a:r>
            <a:r>
              <a:rPr sz="1800" spc="-10" dirty="0">
                <a:latin typeface="Times New Roman"/>
                <a:cs typeface="Times New Roman"/>
              </a:rPr>
              <a:t>However,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series resistance,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controlled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top contact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design  and emitter resistance, needs to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carefully designed for each type and size of  solar cell structure in order to optimise solar cell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efficiency.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62513" y="4293108"/>
            <a:ext cx="4051554" cy="342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2353" y="4635246"/>
            <a:ext cx="5331714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3367" y="5492496"/>
            <a:ext cx="5389625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3367" y="6349746"/>
            <a:ext cx="4091177" cy="343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616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Top </a:t>
            </a:r>
            <a:r>
              <a:rPr dirty="0"/>
              <a:t>Contact</a:t>
            </a:r>
            <a:r>
              <a:rPr spc="-5" dirty="0"/>
              <a:t> </a:t>
            </a:r>
            <a:r>
              <a:rPr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142925"/>
            <a:ext cx="8249920" cy="25565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Series Resistance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0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metallic top contacts are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necessary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collect the 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generated 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 cell.</a:t>
            </a:r>
            <a:endParaRPr sz="1800">
              <a:latin typeface="Times New Roman"/>
              <a:cs typeface="Times New Roman"/>
            </a:endParaRPr>
          </a:p>
          <a:p>
            <a:pPr marL="812165" marR="20701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"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Busbars"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are connected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directly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the external leads,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while "fingers"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finer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areas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metalization which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collect 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 delivery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the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busbars.</a:t>
            </a:r>
            <a:endParaRPr sz="1800">
              <a:latin typeface="Times New Roman"/>
              <a:cs typeface="Times New Roman"/>
            </a:endParaRPr>
          </a:p>
          <a:p>
            <a:pPr marL="812165" marR="92710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key design </a:t>
            </a:r>
            <a:r>
              <a:rPr sz="1800" spc="-10" dirty="0">
                <a:latin typeface="Times New Roman"/>
                <a:cs typeface="Times New Roman"/>
              </a:rPr>
              <a:t>trade-off </a:t>
            </a:r>
            <a:r>
              <a:rPr sz="1800" dirty="0">
                <a:latin typeface="Times New Roman"/>
                <a:cs typeface="Times New Roman"/>
              </a:rPr>
              <a:t>in top contact </a:t>
            </a:r>
            <a:r>
              <a:rPr sz="1800" spc="-5" dirty="0">
                <a:latin typeface="Times New Roman"/>
                <a:cs typeface="Times New Roman"/>
              </a:rPr>
              <a:t>design </a:t>
            </a:r>
            <a:r>
              <a:rPr sz="1800" dirty="0">
                <a:latin typeface="Times New Roman"/>
                <a:cs typeface="Times New Roman"/>
              </a:rPr>
              <a:t>is the </a:t>
            </a:r>
            <a:r>
              <a:rPr sz="1800" spc="-5" dirty="0">
                <a:latin typeface="Times New Roman"/>
                <a:cs typeface="Times New Roman"/>
              </a:rPr>
              <a:t>balance between </a:t>
            </a:r>
            <a:r>
              <a:rPr sz="1800" dirty="0">
                <a:latin typeface="Times New Roman"/>
                <a:cs typeface="Times New Roman"/>
              </a:rPr>
              <a:t>the  increased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resistive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losses </a:t>
            </a:r>
            <a:r>
              <a:rPr sz="1800" dirty="0">
                <a:latin typeface="Times New Roman"/>
                <a:cs typeface="Times New Roman"/>
              </a:rPr>
              <a:t>associated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widely spaced </a:t>
            </a:r>
            <a:r>
              <a:rPr sz="1800" dirty="0">
                <a:latin typeface="Times New Roman"/>
                <a:cs typeface="Times New Roman"/>
              </a:rPr>
              <a:t>grid and the increased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reflection </a:t>
            </a:r>
            <a:r>
              <a:rPr sz="1800" dirty="0">
                <a:latin typeface="Times New Roman"/>
                <a:cs typeface="Times New Roman"/>
              </a:rPr>
              <a:t>caused </a:t>
            </a:r>
            <a:r>
              <a:rPr sz="1800" spc="-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high fraction of </a:t>
            </a:r>
            <a:r>
              <a:rPr sz="1800" dirty="0">
                <a:latin typeface="Times New Roman"/>
                <a:cs typeface="Times New Roman"/>
              </a:rPr>
              <a:t>metal coverage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top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surface.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9935" y="4088891"/>
            <a:ext cx="3114294" cy="226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9935" y="6349746"/>
            <a:ext cx="2552387" cy="360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249" y="1329601"/>
            <a:ext cx="8400415" cy="1928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Surface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Texturing</a:t>
            </a:r>
            <a:endParaRPr sz="2000">
              <a:latin typeface="Arial"/>
              <a:cs typeface="Arial"/>
            </a:endParaRPr>
          </a:p>
          <a:p>
            <a:pPr marL="812800" marR="508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texturing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, either in combination with an anti-reflection coating </a:t>
            </a:r>
            <a:r>
              <a:rPr sz="1800" spc="-5" dirty="0">
                <a:latin typeface="Times New Roman"/>
                <a:cs typeface="Times New Roman"/>
              </a:rPr>
              <a:t>or by itself,  </a:t>
            </a:r>
            <a:r>
              <a:rPr sz="1800" dirty="0">
                <a:latin typeface="Times New Roman"/>
                <a:cs typeface="Times New Roman"/>
              </a:rPr>
              <a:t>can also </a:t>
            </a:r>
            <a:r>
              <a:rPr sz="1800" spc="-5" dirty="0">
                <a:latin typeface="Times New Roman"/>
                <a:cs typeface="Times New Roman"/>
              </a:rPr>
              <a:t>be used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minimise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reflection.</a:t>
            </a:r>
            <a:endParaRPr sz="1800">
              <a:latin typeface="Times New Roman"/>
              <a:cs typeface="Times New Roman"/>
            </a:endParaRPr>
          </a:p>
          <a:p>
            <a:pPr marL="812165" marR="207645" lvl="1" indent="-342900" algn="just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Any "roughening"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surface reduces reflection by </a:t>
            </a:r>
            <a:r>
              <a:rPr sz="1800" dirty="0">
                <a:latin typeface="Times New Roman"/>
                <a:cs typeface="Times New Roman"/>
              </a:rPr>
              <a:t>increasing the chances </a:t>
            </a:r>
            <a:r>
              <a:rPr sz="1800" spc="-5" dirty="0">
                <a:latin typeface="Times New Roman"/>
                <a:cs typeface="Times New Roman"/>
              </a:rPr>
              <a:t>of  reflected light bouncing back onto the surface, rather than out to the surrounding  </a:t>
            </a:r>
            <a:r>
              <a:rPr sz="1800" spc="-30" dirty="0">
                <a:latin typeface="Times New Roman"/>
                <a:cs typeface="Times New Roman"/>
              </a:rPr>
              <a:t>air.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5203" y="3276600"/>
            <a:ext cx="5152644" cy="257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45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329601"/>
            <a:ext cx="8288655" cy="12979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Silicon Solar </a:t>
            </a:r>
            <a:r>
              <a:rPr sz="2000" spc="-5" dirty="0">
                <a:latin typeface="Arial"/>
                <a:cs typeface="Arial"/>
              </a:rPr>
              <a:t>Cell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Parameters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silicon solar cells, the basic design constraints </a:t>
            </a:r>
            <a:r>
              <a:rPr sz="1800" dirty="0">
                <a:latin typeface="Times New Roman"/>
                <a:cs typeface="Times New Roman"/>
              </a:rPr>
              <a:t>on </a:t>
            </a:r>
            <a:r>
              <a:rPr sz="1800" spc="-5" dirty="0">
                <a:latin typeface="Times New Roman"/>
                <a:cs typeface="Times New Roman"/>
              </a:rPr>
              <a:t>surface reflection, carrier  collection,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parasitic resistances result </a:t>
            </a:r>
            <a:r>
              <a:rPr sz="1800" dirty="0">
                <a:latin typeface="Times New Roman"/>
                <a:cs typeface="Times New Roman"/>
              </a:rPr>
              <a:t>in an </a:t>
            </a:r>
            <a:r>
              <a:rPr sz="1800" spc="-5" dirty="0">
                <a:latin typeface="Times New Roman"/>
                <a:cs typeface="Times New Roman"/>
              </a:rPr>
              <a:t>optimum device of  about 25% theoretical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efficiency.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847" y="2820161"/>
            <a:ext cx="4943855" cy="3419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45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329601"/>
            <a:ext cx="2671445" cy="8083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Basic Cell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Substrate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Material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6449" y="2217673"/>
            <a:ext cx="7708900" cy="9353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29209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spc="-15" dirty="0">
                <a:latin typeface="Times New Roman"/>
                <a:cs typeface="Times New Roman"/>
              </a:rPr>
              <a:t>particular, </a:t>
            </a:r>
            <a:r>
              <a:rPr sz="1800" spc="-5" dirty="0">
                <a:latin typeface="Times New Roman"/>
                <a:cs typeface="Times New Roman"/>
              </a:rPr>
              <a:t>silicon's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band gap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slightly </a:t>
            </a:r>
            <a:r>
              <a:rPr sz="1800" dirty="0">
                <a:latin typeface="Times New Roman"/>
                <a:cs typeface="Times New Roman"/>
              </a:rPr>
              <a:t>too low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optimum solar </a:t>
            </a:r>
            <a:r>
              <a:rPr sz="1800" dirty="0">
                <a:latin typeface="Times New Roman"/>
                <a:cs typeface="Times New Roman"/>
              </a:rPr>
              <a:t>cell and  </a:t>
            </a:r>
            <a:r>
              <a:rPr sz="1800" spc="-5" dirty="0">
                <a:latin typeface="Times New Roman"/>
                <a:cs typeface="Times New Roman"/>
              </a:rPr>
              <a:t>since silicon is an indirect material, it has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low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spc="4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co-efficient.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While the low absorption </a:t>
            </a:r>
            <a:r>
              <a:rPr sz="1800" spc="-5" dirty="0">
                <a:latin typeface="Times New Roman"/>
                <a:cs typeface="Times New Roman"/>
              </a:rPr>
              <a:t>co-efficient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overcome by </a:t>
            </a:r>
            <a:r>
              <a:rPr sz="1800" dirty="0">
                <a:latin typeface="Times New Roman"/>
                <a:cs typeface="Times New Roman"/>
              </a:rPr>
              <a:t>light trapping,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silicon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6449" y="3016526"/>
            <a:ext cx="7268209" cy="10096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Times New Roman"/>
                <a:cs typeface="Times New Roman"/>
              </a:rPr>
              <a:t>is also </a:t>
            </a:r>
            <a:r>
              <a:rPr sz="1800" spc="-5" dirty="0">
                <a:latin typeface="Times New Roman"/>
                <a:cs typeface="Times New Roman"/>
              </a:rPr>
              <a:t>difficult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grow </a:t>
            </a:r>
            <a:r>
              <a:rPr sz="1800" dirty="0">
                <a:latin typeface="Times New Roman"/>
                <a:cs typeface="Times New Roman"/>
              </a:rPr>
              <a:t>into thin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sheets.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spc="-5" dirty="0">
                <a:latin typeface="Times New Roman"/>
                <a:cs typeface="Times New Roman"/>
              </a:rPr>
              <a:t>silicon's </a:t>
            </a:r>
            <a:r>
              <a:rPr sz="1800" dirty="0">
                <a:latin typeface="Times New Roman"/>
                <a:cs typeface="Times New Roman"/>
              </a:rPr>
              <a:t>abundance, and its </a:t>
            </a:r>
            <a:r>
              <a:rPr sz="1800" spc="-5" dirty="0">
                <a:latin typeface="Times New Roman"/>
                <a:cs typeface="Times New Roman"/>
              </a:rPr>
              <a:t>domination 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semiconductor </a:t>
            </a:r>
            <a:r>
              <a:rPr sz="1800" spc="-5" dirty="0">
                <a:latin typeface="Times New Roman"/>
                <a:cs typeface="Times New Roman"/>
              </a:rPr>
              <a:t> manufacturing industry has made it </a:t>
            </a:r>
            <a:r>
              <a:rPr sz="1800" spc="-10" dirty="0">
                <a:latin typeface="Times New Roman"/>
                <a:cs typeface="Times New Roman"/>
              </a:rPr>
              <a:t>difficult </a:t>
            </a:r>
            <a:r>
              <a:rPr sz="1800" spc="-5" dirty="0">
                <a:latin typeface="Times New Roman"/>
                <a:cs typeface="Times New Roman"/>
              </a:rPr>
              <a:t>for other materials 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compete.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6449" y="4415558"/>
            <a:ext cx="7679055" cy="15036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Cell </a:t>
            </a:r>
            <a:r>
              <a:rPr sz="1800" b="1" dirty="0">
                <a:latin typeface="Times New Roman"/>
                <a:cs typeface="Times New Roman"/>
              </a:rPr>
              <a:t>Thickness (100-500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µm)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 optimum silicon 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light trapping and </a:t>
            </a:r>
            <a:r>
              <a:rPr sz="1800" spc="-5" dirty="0">
                <a:latin typeface="Times New Roman"/>
                <a:cs typeface="Times New Roman"/>
              </a:rPr>
              <a:t>very good surface  passivation is </a:t>
            </a:r>
            <a:r>
              <a:rPr sz="1800" dirty="0">
                <a:latin typeface="Times New Roman"/>
                <a:cs typeface="Times New Roman"/>
              </a:rPr>
              <a:t>about </a:t>
            </a:r>
            <a:r>
              <a:rPr sz="1800" spc="-5" dirty="0">
                <a:latin typeface="Times New Roman"/>
                <a:cs typeface="Times New Roman"/>
              </a:rPr>
              <a:t>100 µm </a:t>
            </a:r>
            <a:r>
              <a:rPr sz="1800" dirty="0">
                <a:latin typeface="Times New Roman"/>
                <a:cs typeface="Times New Roman"/>
              </a:rPr>
              <a:t>thick. </a:t>
            </a: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dirty="0">
                <a:latin typeface="Times New Roman"/>
                <a:cs typeface="Times New Roman"/>
              </a:rPr>
              <a:t>thickness </a:t>
            </a:r>
            <a:r>
              <a:rPr sz="1800" spc="-5" dirty="0">
                <a:latin typeface="Times New Roman"/>
                <a:cs typeface="Times New Roman"/>
              </a:rPr>
              <a:t>between 200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500µm 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5" dirty="0">
                <a:latin typeface="Times New Roman"/>
                <a:cs typeface="Times New Roman"/>
              </a:rPr>
              <a:t>typically used, partly for practical issues </a:t>
            </a:r>
            <a:r>
              <a:rPr sz="1800" dirty="0">
                <a:latin typeface="Times New Roman"/>
                <a:cs typeface="Times New Roman"/>
              </a:rPr>
              <a:t>such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as making and handling thin 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wafers, </a:t>
            </a:r>
            <a:r>
              <a:rPr sz="1800" dirty="0">
                <a:latin typeface="Times New Roman"/>
                <a:cs typeface="Times New Roman"/>
              </a:rPr>
              <a:t>and partly for </a:t>
            </a:r>
            <a:r>
              <a:rPr sz="1800" spc="-5" dirty="0">
                <a:latin typeface="Times New Roman"/>
                <a:cs typeface="Times New Roman"/>
              </a:rPr>
              <a:t>surface </a:t>
            </a:r>
            <a:r>
              <a:rPr sz="1800" dirty="0">
                <a:latin typeface="Times New Roman"/>
                <a:cs typeface="Times New Roman"/>
              </a:rPr>
              <a:t>passivation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reasons.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45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8449" y="1305979"/>
            <a:ext cx="8388350" cy="42329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406400" algn="l"/>
              </a:tabLst>
            </a:pPr>
            <a:r>
              <a:rPr sz="2000" spc="-5" dirty="0">
                <a:latin typeface="Arial"/>
                <a:cs typeface="Arial"/>
              </a:rPr>
              <a:t>Basic Cell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8636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2965" algn="l"/>
                <a:tab pos="863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Doping </a:t>
            </a:r>
            <a:r>
              <a:rPr sz="1800" b="1" dirty="0">
                <a:latin typeface="Times New Roman"/>
                <a:cs typeface="Times New Roman"/>
              </a:rPr>
              <a:t>of Base (1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Ω·cm)</a:t>
            </a:r>
            <a:endParaRPr sz="1800">
              <a:latin typeface="Times New Roman"/>
              <a:cs typeface="Times New Roman"/>
            </a:endParaRPr>
          </a:p>
          <a:p>
            <a:pPr marL="862965" marR="110489" lvl="1" indent="-342900" algn="just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3600" algn="l"/>
              </a:tabLst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higher base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doping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leads to a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higher </a:t>
            </a:r>
            <a:r>
              <a:rPr sz="1800" spc="-80" dirty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1800" spc="-120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oc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and lower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resistance</a:t>
            </a:r>
            <a:r>
              <a:rPr sz="1800" spc="-5" dirty="0">
                <a:latin typeface="Times New Roman"/>
                <a:cs typeface="Times New Roman"/>
              </a:rPr>
              <a:t>, but higher </a:t>
            </a:r>
            <a:r>
              <a:rPr sz="1800" dirty="0">
                <a:latin typeface="Times New Roman"/>
                <a:cs typeface="Times New Roman"/>
              </a:rPr>
              <a:t>levels  </a:t>
            </a:r>
            <a:r>
              <a:rPr sz="1800" spc="-5" dirty="0">
                <a:latin typeface="Times New Roman"/>
                <a:cs typeface="Times New Roman"/>
              </a:rPr>
              <a:t>of doping result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damage </a:t>
            </a:r>
            <a:r>
              <a:rPr sz="1800" dirty="0">
                <a:latin typeface="Times New Roman"/>
                <a:cs typeface="Times New Roman"/>
              </a:rPr>
              <a:t>to 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crystal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863600" lvl="1" indent="-342900">
              <a:lnSpc>
                <a:spcPct val="100000"/>
              </a:lnSpc>
              <a:spcBef>
                <a:spcPts val="15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2965" algn="l"/>
                <a:tab pos="863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Reflection </a:t>
            </a:r>
            <a:r>
              <a:rPr sz="1800" b="1" spc="-10" dirty="0">
                <a:latin typeface="Times New Roman"/>
                <a:cs typeface="Times New Roman"/>
              </a:rPr>
              <a:t>Control (front </a:t>
            </a:r>
            <a:r>
              <a:rPr sz="1800" b="1" spc="-5" dirty="0">
                <a:latin typeface="Times New Roman"/>
                <a:cs typeface="Times New Roman"/>
              </a:rPr>
              <a:t>surface </a:t>
            </a:r>
            <a:r>
              <a:rPr sz="1800" b="1" dirty="0">
                <a:latin typeface="Times New Roman"/>
                <a:cs typeface="Times New Roman"/>
              </a:rPr>
              <a:t>typically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textured)</a:t>
            </a:r>
            <a:endParaRPr sz="1800">
              <a:latin typeface="Times New Roman"/>
              <a:cs typeface="Times New Roman"/>
            </a:endParaRPr>
          </a:p>
          <a:p>
            <a:pPr marL="863600" lvl="1" indent="-342900">
              <a:lnSpc>
                <a:spcPct val="100000"/>
              </a:lnSpc>
              <a:spcBef>
                <a:spcPts val="86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2965" algn="l"/>
                <a:tab pos="863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front surface is textured to increase the amount of light coupled into 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863600" lvl="1" indent="-342900">
              <a:lnSpc>
                <a:spcPct val="100000"/>
              </a:lnSpc>
              <a:spcBef>
                <a:spcPts val="136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2965" algn="l"/>
                <a:tab pos="863600" algn="l"/>
              </a:tabLst>
            </a:pPr>
            <a:r>
              <a:rPr sz="1800" b="1" dirty="0">
                <a:latin typeface="Times New Roman"/>
                <a:cs typeface="Times New Roman"/>
              </a:rPr>
              <a:t>Emitter </a:t>
            </a:r>
            <a:r>
              <a:rPr sz="1800" b="1" spc="-5" dirty="0">
                <a:latin typeface="Times New Roman"/>
                <a:cs typeface="Times New Roman"/>
              </a:rPr>
              <a:t>Dopant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(n-type)</a:t>
            </a:r>
            <a:endParaRPr sz="1800">
              <a:latin typeface="Times New Roman"/>
              <a:cs typeface="Times New Roman"/>
            </a:endParaRPr>
          </a:p>
          <a:p>
            <a:pPr marL="862965" marR="17780" lvl="1" indent="-342900" algn="just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63600" algn="l"/>
              </a:tabLst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N-type silicon has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higher surface quality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than </a:t>
            </a:r>
            <a:r>
              <a:rPr sz="18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-type silicon </a:t>
            </a:r>
            <a:r>
              <a:rPr sz="1800" spc="-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placed </a:t>
            </a:r>
            <a:r>
              <a:rPr sz="1800" dirty="0">
                <a:latin typeface="Times New Roman"/>
                <a:cs typeface="Times New Roman"/>
              </a:rPr>
              <a:t>at the  </a:t>
            </a:r>
            <a:r>
              <a:rPr sz="1800" spc="-5" dirty="0">
                <a:latin typeface="Times New Roman"/>
                <a:cs typeface="Times New Roman"/>
              </a:rPr>
              <a:t>front of </a:t>
            </a:r>
            <a:r>
              <a:rPr sz="1800" dirty="0">
                <a:latin typeface="Times New Roman"/>
                <a:cs typeface="Times New Roman"/>
              </a:rPr>
              <a:t>the cell </a:t>
            </a: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most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light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absorbed. Thus the top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cell is the  </a:t>
            </a:r>
            <a:r>
              <a:rPr sz="1800" spc="-5" dirty="0">
                <a:latin typeface="Times New Roman"/>
                <a:cs typeface="Times New Roman"/>
              </a:rPr>
              <a:t>negative terminal and the rear of the cell is the positive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terminal.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45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9249" y="1305979"/>
            <a:ext cx="8354695" cy="54673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Basic Cell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b="1" dirty="0">
                <a:latin typeface="Times New Roman"/>
                <a:cs typeface="Times New Roman"/>
              </a:rPr>
              <a:t>Emitter Thickness (&lt;1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μm)</a:t>
            </a:r>
            <a:endParaRPr sz="180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large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fraction of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light is absorbed close to the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front surface. By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making the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front 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layer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very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thin, a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large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fraction of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the carriers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generated by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the incoming light are 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created within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of the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p-n</a:t>
            </a:r>
            <a:r>
              <a:rPr sz="1800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5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Doping Level of Emitter (100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Ω/</a:t>
            </a:r>
            <a:r>
              <a:rPr sz="1800" spc="10" dirty="0">
                <a:latin typeface="MS UI Gothic"/>
                <a:cs typeface="MS UI Gothic"/>
              </a:rPr>
              <a:t>☐</a:t>
            </a:r>
            <a:r>
              <a:rPr sz="1800" b="1" spc="1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812800" marR="30924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front junction is doped to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level </a:t>
            </a:r>
            <a:r>
              <a:rPr sz="1800" spc="-10" dirty="0">
                <a:latin typeface="Times New Roman"/>
                <a:cs typeface="Times New Roman"/>
              </a:rPr>
              <a:t>sufficient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to conduct away the generated  electricity without resistive loses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spc="-10" dirty="0">
                <a:latin typeface="Times New Roman"/>
                <a:cs typeface="Times New Roman"/>
              </a:rPr>
              <a:t>However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excessive levels of doping reduces  the material's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quality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to the extent that carriers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recombine before reaching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the 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57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Grid Pattern (fingers </a:t>
            </a:r>
            <a:r>
              <a:rPr sz="1800" b="1" dirty="0">
                <a:latin typeface="Times New Roman"/>
                <a:cs typeface="Times New Roman"/>
              </a:rPr>
              <a:t>20 to 200 µm width, </a:t>
            </a:r>
            <a:r>
              <a:rPr sz="1800" b="1" spc="-5" dirty="0">
                <a:latin typeface="Times New Roman"/>
                <a:cs typeface="Times New Roman"/>
              </a:rPr>
              <a:t>placed </a:t>
            </a:r>
            <a:r>
              <a:rPr sz="1800" b="1" dirty="0">
                <a:latin typeface="Times New Roman"/>
                <a:cs typeface="Times New Roman"/>
              </a:rPr>
              <a:t>1 - 5 mm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apart)</a:t>
            </a:r>
            <a:endParaRPr sz="1800">
              <a:latin typeface="Times New Roman"/>
              <a:cs typeface="Times New Roman"/>
            </a:endParaRPr>
          </a:p>
          <a:p>
            <a:pPr marL="812800" marR="38100" lvl="1" indent="-342900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resistivity of silicon </a:t>
            </a:r>
            <a:r>
              <a:rPr sz="1800" dirty="0">
                <a:latin typeface="Times New Roman"/>
                <a:cs typeface="Times New Roman"/>
              </a:rPr>
              <a:t>is too low to conduct away all the current </a:t>
            </a:r>
            <a:r>
              <a:rPr sz="1800" spc="-5" dirty="0">
                <a:latin typeface="Times New Roman"/>
                <a:cs typeface="Times New Roman"/>
              </a:rPr>
              <a:t>generated, so </a:t>
            </a:r>
            <a:r>
              <a:rPr sz="1800" dirty="0">
                <a:latin typeface="Times New Roman"/>
                <a:cs typeface="Times New Roman"/>
              </a:rPr>
              <a:t>a  lower </a:t>
            </a:r>
            <a:r>
              <a:rPr sz="1800" spc="-5" dirty="0">
                <a:latin typeface="Times New Roman"/>
                <a:cs typeface="Times New Roman"/>
              </a:rPr>
              <a:t>resistivity </a:t>
            </a:r>
            <a:r>
              <a:rPr sz="1800" dirty="0">
                <a:latin typeface="Times New Roman"/>
                <a:cs typeface="Times New Roman"/>
              </a:rPr>
              <a:t>metal </a:t>
            </a:r>
            <a:r>
              <a:rPr sz="1800" spc="-5" dirty="0">
                <a:latin typeface="Times New Roman"/>
                <a:cs typeface="Times New Roman"/>
              </a:rPr>
              <a:t>grid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placed on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surface </a:t>
            </a:r>
            <a:r>
              <a:rPr sz="1800" dirty="0">
                <a:latin typeface="Times New Roman"/>
                <a:cs typeface="Times New Roman"/>
              </a:rPr>
              <a:t>to conduct away the current.  </a:t>
            </a:r>
            <a:r>
              <a:rPr sz="1800" spc="-5" dirty="0">
                <a:latin typeface="Times New Roman"/>
                <a:cs typeface="Times New Roman"/>
              </a:rPr>
              <a:t>The metal grid shades the cell from the incoming light </a:t>
            </a:r>
            <a:r>
              <a:rPr sz="1800" dirty="0">
                <a:latin typeface="Times New Roman"/>
                <a:cs typeface="Times New Roman"/>
              </a:rPr>
              <a:t>so </a:t>
            </a:r>
            <a:r>
              <a:rPr sz="1800" spc="-5" dirty="0">
                <a:latin typeface="Times New Roman"/>
                <a:cs typeface="Times New Roman"/>
              </a:rPr>
              <a:t>there 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compromise  between light collection and resistance of the metal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grid.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45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9249" y="1305979"/>
            <a:ext cx="8327390" cy="47421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Basic Cell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Rear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Contact</a:t>
            </a:r>
            <a:endParaRPr sz="180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rear </a:t>
            </a:r>
            <a:r>
              <a:rPr sz="1800" dirty="0">
                <a:latin typeface="Times New Roman"/>
                <a:cs typeface="Times New Roman"/>
              </a:rPr>
              <a:t>contact is much less important than the </a:t>
            </a:r>
            <a:r>
              <a:rPr sz="1800" spc="-5" dirty="0">
                <a:latin typeface="Times New Roman"/>
                <a:cs typeface="Times New Roman"/>
              </a:rPr>
              <a:t>front </a:t>
            </a:r>
            <a:r>
              <a:rPr sz="1800" dirty="0">
                <a:latin typeface="Times New Roman"/>
                <a:cs typeface="Times New Roman"/>
              </a:rPr>
              <a:t>contact </a:t>
            </a:r>
            <a:r>
              <a:rPr sz="1800" spc="-5" dirty="0">
                <a:latin typeface="Times New Roman"/>
                <a:cs typeface="Times New Roman"/>
              </a:rPr>
              <a:t>since </a:t>
            </a:r>
            <a:r>
              <a:rPr sz="1800" dirty="0">
                <a:latin typeface="Times New Roman"/>
                <a:cs typeface="Times New Roman"/>
              </a:rPr>
              <a:t>it is much  </a:t>
            </a:r>
            <a:r>
              <a:rPr sz="1800" spc="-5" dirty="0">
                <a:latin typeface="Times New Roman"/>
                <a:cs typeface="Times New Roman"/>
              </a:rPr>
              <a:t>further </a:t>
            </a:r>
            <a:r>
              <a:rPr sz="1800" dirty="0">
                <a:latin typeface="Times New Roman"/>
                <a:cs typeface="Times New Roman"/>
              </a:rPr>
              <a:t>away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junction and </a:t>
            </a:r>
            <a:r>
              <a:rPr sz="1800" spc="-5" dirty="0">
                <a:latin typeface="Times New Roman"/>
                <a:cs typeface="Times New Roman"/>
              </a:rPr>
              <a:t>does not need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transparent. The </a:t>
            </a:r>
            <a:r>
              <a:rPr sz="1800" spc="-5" dirty="0">
                <a:latin typeface="Times New Roman"/>
                <a:cs typeface="Times New Roman"/>
              </a:rPr>
              <a:t>design of  the rear contact is becoming increasingly important as overall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increases  </a:t>
            </a:r>
            <a:r>
              <a:rPr sz="1800" dirty="0">
                <a:latin typeface="Times New Roman"/>
                <a:cs typeface="Times New Roman"/>
              </a:rPr>
              <a:t>and the cells </a:t>
            </a:r>
            <a:r>
              <a:rPr sz="1800" spc="-5" dirty="0">
                <a:latin typeface="Times New Roman"/>
                <a:cs typeface="Times New Roman"/>
              </a:rPr>
              <a:t>become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thinner.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Efficiency and Solar Cell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  <a:p>
            <a:pPr marL="812800" marR="448945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Under </a:t>
            </a:r>
            <a:r>
              <a:rPr sz="1800" dirty="0">
                <a:latin typeface="Times New Roman"/>
                <a:cs typeface="Times New Roman"/>
              </a:rPr>
              <a:t>laboratory conditions and </a:t>
            </a:r>
            <a:r>
              <a:rPr sz="1800" spc="-5" dirty="0">
                <a:latin typeface="Times New Roman"/>
                <a:cs typeface="Times New Roman"/>
              </a:rPr>
              <a:t>with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state-of-the-art </a:t>
            </a:r>
            <a:r>
              <a:rPr sz="1800" spc="-15" dirty="0">
                <a:latin typeface="Times New Roman"/>
                <a:cs typeface="Times New Roman"/>
              </a:rPr>
              <a:t>technology, </a:t>
            </a:r>
            <a:r>
              <a:rPr sz="1800" spc="-5" dirty="0">
                <a:latin typeface="Times New Roman"/>
                <a:cs typeface="Times New Roman"/>
              </a:rPr>
              <a:t>it is  possible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produce single </a:t>
            </a:r>
            <a:r>
              <a:rPr sz="1800" dirty="0">
                <a:latin typeface="Times New Roman"/>
                <a:cs typeface="Times New Roman"/>
              </a:rPr>
              <a:t>crystal </a:t>
            </a:r>
            <a:r>
              <a:rPr sz="1800" spc="-5" dirty="0">
                <a:latin typeface="Times New Roman"/>
                <a:cs typeface="Times New Roman"/>
              </a:rPr>
              <a:t>silicon solar </a:t>
            </a:r>
            <a:r>
              <a:rPr sz="1800" dirty="0">
                <a:latin typeface="Times New Roman"/>
                <a:cs typeface="Times New Roman"/>
              </a:rPr>
              <a:t>cells close to </a:t>
            </a:r>
            <a:r>
              <a:rPr sz="1800" spc="-5" dirty="0">
                <a:latin typeface="Times New Roman"/>
                <a:cs typeface="Times New Roman"/>
              </a:rPr>
              <a:t>25%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efficient.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0" dirty="0">
                <a:latin typeface="Times New Roman"/>
                <a:cs typeface="Times New Roman"/>
              </a:rPr>
              <a:t>However,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commercially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mass produced cells are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typically only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13-14%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efficient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812800" marR="33020" lvl="1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overriding reason for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5" dirty="0">
                <a:latin typeface="Times New Roman"/>
                <a:cs typeface="Times New Roman"/>
              </a:rPr>
              <a:t>difference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is that the </a:t>
            </a:r>
            <a:r>
              <a:rPr sz="1800" spc="-5" dirty="0">
                <a:latin typeface="Times New Roman"/>
                <a:cs typeface="Times New Roman"/>
              </a:rPr>
              <a:t>research  </a:t>
            </a:r>
            <a:r>
              <a:rPr sz="1800" dirty="0">
                <a:latin typeface="Times New Roman"/>
                <a:cs typeface="Times New Roman"/>
              </a:rPr>
              <a:t>techniques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in the laboratory are </a:t>
            </a:r>
            <a:r>
              <a:rPr sz="1800" spc="-5" dirty="0">
                <a:latin typeface="Times New Roman"/>
                <a:cs typeface="Times New Roman"/>
              </a:rPr>
              <a:t>not suitable for </a:t>
            </a:r>
            <a:r>
              <a:rPr sz="1800" dirty="0">
                <a:latin typeface="Times New Roman"/>
                <a:cs typeface="Times New Roman"/>
              </a:rPr>
              <a:t>commercial </a:t>
            </a:r>
            <a:r>
              <a:rPr sz="1800" spc="-5" dirty="0">
                <a:latin typeface="Times New Roman"/>
                <a:cs typeface="Times New Roman"/>
              </a:rPr>
              <a:t>production  within the photovoltaic industry and therefore lower cost techniques, which result  in lower </a:t>
            </a:r>
            <a:r>
              <a:rPr sz="1800" spc="-20" dirty="0">
                <a:latin typeface="Times New Roman"/>
                <a:cs typeface="Times New Roman"/>
              </a:rPr>
              <a:t>efficiency, </a:t>
            </a:r>
            <a:r>
              <a:rPr sz="1800" spc="-5" dirty="0">
                <a:latin typeface="Times New Roman"/>
                <a:cs typeface="Times New Roman"/>
              </a:rPr>
              <a:t>are used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.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However,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it is estimated module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efficiencies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over  20% could be produced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commercially.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249" y="1329601"/>
            <a:ext cx="8254365" cy="168211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Surface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Texturing</a:t>
            </a:r>
            <a:endParaRPr sz="2000">
              <a:latin typeface="Arial"/>
              <a:cs typeface="Arial"/>
            </a:endParaRPr>
          </a:p>
          <a:p>
            <a:pPr marL="812800" marR="508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crystalline structure of silicon results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made up of pyramids if the  surface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appropriately aligned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respect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the internal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atoms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812800" marR="22352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This type of texturing is called "random pyramid</a:t>
            </a:r>
            <a:r>
              <a:rPr sz="1800" spc="-5" dirty="0">
                <a:latin typeface="Times New Roman"/>
                <a:cs typeface="Times New Roman"/>
              </a:rPr>
              <a:t>" texture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[2]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and is commonly  </a:t>
            </a:r>
            <a:r>
              <a:rPr sz="1800" spc="-5" dirty="0">
                <a:latin typeface="Times New Roman"/>
                <a:cs typeface="Times New Roman"/>
              </a:rPr>
              <a:t>used in industry for single crystalline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wafers.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2981" y="3141726"/>
            <a:ext cx="5429250" cy="320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2981" y="6349746"/>
            <a:ext cx="5429250" cy="307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329601"/>
            <a:ext cx="8237855" cy="12979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Surface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Texturing</a:t>
            </a:r>
            <a:endParaRPr sz="2000">
              <a:latin typeface="Arial"/>
              <a:cs typeface="Arial"/>
            </a:endParaRPr>
          </a:p>
          <a:p>
            <a:pPr marL="812800" marR="508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Another type of surface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texturing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used is known as "inverted pyramid" texturing</a:t>
            </a:r>
            <a:r>
              <a:rPr sz="1800" spc="-5" dirty="0">
                <a:latin typeface="Times New Roman"/>
                <a:cs typeface="Times New Roman"/>
              </a:rPr>
              <a:t>.  Using </a:t>
            </a:r>
            <a:r>
              <a:rPr sz="1800" dirty="0">
                <a:latin typeface="Times New Roman"/>
                <a:cs typeface="Times New Roman"/>
              </a:rPr>
              <a:t>this texturing </a:t>
            </a:r>
            <a:r>
              <a:rPr sz="1800" spc="-5" dirty="0">
                <a:latin typeface="Times New Roman"/>
                <a:cs typeface="Times New Roman"/>
              </a:rPr>
              <a:t>scheme,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pyramids </a:t>
            </a:r>
            <a:r>
              <a:rPr sz="1800" dirty="0">
                <a:latin typeface="Times New Roman"/>
                <a:cs typeface="Times New Roman"/>
              </a:rPr>
              <a:t>are etched </a:t>
            </a:r>
            <a:r>
              <a:rPr sz="1800" spc="-5" dirty="0">
                <a:latin typeface="Times New Roman"/>
                <a:cs typeface="Times New Roman"/>
              </a:rPr>
              <a:t>down </a:t>
            </a:r>
            <a:r>
              <a:rPr sz="1800" dirty="0">
                <a:latin typeface="Times New Roman"/>
                <a:cs typeface="Times New Roman"/>
              </a:rPr>
              <a:t>into the </a:t>
            </a:r>
            <a:r>
              <a:rPr sz="1800" spc="-5" dirty="0">
                <a:latin typeface="Times New Roman"/>
                <a:cs typeface="Times New Roman"/>
              </a:rPr>
              <a:t>silicon  surface rather </a:t>
            </a:r>
            <a:r>
              <a:rPr sz="1800" dirty="0">
                <a:latin typeface="Times New Roman"/>
                <a:cs typeface="Times New Roman"/>
              </a:rPr>
              <a:t>than etched </a:t>
            </a:r>
            <a:r>
              <a:rPr sz="1800" spc="-5" dirty="0">
                <a:latin typeface="Times New Roman"/>
                <a:cs typeface="Times New Roman"/>
              </a:rPr>
              <a:t>pointing upwards 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surface.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6277" y="2879598"/>
            <a:ext cx="4947399" cy="3419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18336"/>
            <a:ext cx="19754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Light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Trapping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833626"/>
            <a:ext cx="761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optimum device thickness is not controlled solely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the need to absorb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6449" y="2001543"/>
            <a:ext cx="7899400" cy="36480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light.</a:t>
            </a:r>
            <a:endParaRPr sz="1800">
              <a:latin typeface="Times New Roman"/>
              <a:cs typeface="Times New Roman"/>
            </a:endParaRPr>
          </a:p>
          <a:p>
            <a:pPr marL="355600" marR="123189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example,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the light is not absorbed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junction,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then the light-generated carriers are lost to</a:t>
            </a:r>
            <a:r>
              <a:rPr sz="1800" spc="3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4965" marR="8128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Consequently,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 optimum solar cell structure will typically have "light trapping"  in which the optical path length is several times the actual device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thickness</a:t>
            </a:r>
            <a:r>
              <a:rPr sz="1800" spc="-10" dirty="0">
                <a:latin typeface="Times New Roman"/>
                <a:cs typeface="Times New Roman"/>
              </a:rPr>
              <a:t>,  </a:t>
            </a:r>
            <a:r>
              <a:rPr sz="1800" spc="-5" dirty="0">
                <a:latin typeface="Times New Roman"/>
                <a:cs typeface="Times New Roman"/>
              </a:rPr>
              <a:t>where the optical path length </a:t>
            </a:r>
            <a:r>
              <a:rPr sz="1800" dirty="0">
                <a:latin typeface="Times New Roman"/>
                <a:cs typeface="Times New Roman"/>
              </a:rPr>
              <a:t>of a </a:t>
            </a:r>
            <a:r>
              <a:rPr sz="1800" spc="-5" dirty="0">
                <a:latin typeface="Times New Roman"/>
                <a:cs typeface="Times New Roman"/>
              </a:rPr>
              <a:t>device refers to the distance that an unabsorbed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photon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 travel </a:t>
            </a:r>
            <a:r>
              <a:rPr sz="1800" spc="-5" dirty="0">
                <a:latin typeface="Times New Roman"/>
                <a:cs typeface="Times New Roman"/>
              </a:rPr>
              <a:t>within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device before </a:t>
            </a:r>
            <a:r>
              <a:rPr sz="1800" dirty="0">
                <a:latin typeface="Times New Roman"/>
                <a:cs typeface="Times New Roman"/>
              </a:rPr>
              <a:t>it escapes </a:t>
            </a:r>
            <a:r>
              <a:rPr sz="1800" spc="-5" dirty="0">
                <a:latin typeface="Times New Roman"/>
                <a:cs typeface="Times New Roman"/>
              </a:rPr>
              <a:t>out 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device.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This is </a:t>
            </a:r>
            <a:r>
              <a:rPr sz="1800" spc="-5" dirty="0">
                <a:latin typeface="Times New Roman"/>
                <a:cs typeface="Times New Roman"/>
              </a:rPr>
              <a:t>usually defined </a:t>
            </a:r>
            <a:r>
              <a:rPr sz="1800" dirty="0">
                <a:latin typeface="Times New Roman"/>
                <a:cs typeface="Times New Roman"/>
              </a:rPr>
              <a:t>in terms </a:t>
            </a:r>
            <a:r>
              <a:rPr sz="1800" spc="-5" dirty="0">
                <a:latin typeface="Times New Roman"/>
                <a:cs typeface="Times New Roman"/>
              </a:rPr>
              <a:t>of device </a:t>
            </a:r>
            <a:r>
              <a:rPr sz="1800" dirty="0">
                <a:latin typeface="Times New Roman"/>
                <a:cs typeface="Times New Roman"/>
              </a:rPr>
              <a:t>thickness.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example,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no light trapping features may have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optical path length of one device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thickness,  while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good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light trapping may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have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optical path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length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50,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indicating that light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bounces back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forth within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cell many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times.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5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Light trapping is usually achieved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changing the angle at which light travels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09341" y="5591809"/>
            <a:ext cx="754253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by having </a:t>
            </a: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incident </a:t>
            </a:r>
            <a:r>
              <a:rPr sz="1800" spc="-5" dirty="0">
                <a:latin typeface="Times New Roman"/>
                <a:cs typeface="Times New Roman"/>
              </a:rPr>
              <a:t>on </a:t>
            </a:r>
            <a:r>
              <a:rPr sz="1800" dirty="0">
                <a:latin typeface="Times New Roman"/>
                <a:cs typeface="Times New Roman"/>
              </a:rPr>
              <a:t>an angled </a:t>
            </a:r>
            <a:r>
              <a:rPr sz="1800" spc="-5" dirty="0">
                <a:latin typeface="Times New Roman"/>
                <a:cs typeface="Times New Roman"/>
              </a:rPr>
              <a:t>surface.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textured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</a:t>
            </a:r>
            <a:r>
              <a:rPr sz="18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 not only reduce reflection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previously described but will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also couple light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obliquely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into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silicon,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thus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giving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longer optical path length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than the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physical device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thickness.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6549" y="1329601"/>
            <a:ext cx="8203565" cy="10509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68300" algn="l"/>
              </a:tabLst>
            </a:pPr>
            <a:r>
              <a:rPr sz="2000" spc="-5" dirty="0">
                <a:latin typeface="Arial"/>
                <a:cs typeface="Arial"/>
              </a:rPr>
              <a:t>Light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Trapping</a:t>
            </a:r>
            <a:endParaRPr sz="2000">
              <a:latin typeface="Arial"/>
              <a:cs typeface="Arial"/>
            </a:endParaRPr>
          </a:p>
          <a:p>
            <a:pPr marL="825500" marR="431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24865" algn="l"/>
                <a:tab pos="8255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textured single crystalline solar cell, the presence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crystallographic planes  make the angle </a:t>
            </a:r>
            <a:r>
              <a:rPr sz="1800" dirty="0">
                <a:latin typeface="Times New Roman"/>
                <a:cs typeface="Times New Roman"/>
              </a:rPr>
              <a:t>θ</a:t>
            </a:r>
            <a:r>
              <a:rPr sz="1800" baseline="-20833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equal to 36° as </a:t>
            </a:r>
            <a:r>
              <a:rPr sz="1800" spc="-5" dirty="0">
                <a:latin typeface="Times New Roman"/>
                <a:cs typeface="Times New Roman"/>
              </a:rPr>
              <a:t>shown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6015" y="2625851"/>
            <a:ext cx="3667505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329601"/>
            <a:ext cx="8281034" cy="12979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Light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Trapping</a:t>
            </a:r>
            <a:endParaRPr sz="2000">
              <a:latin typeface="Arial"/>
              <a:cs typeface="Arial"/>
            </a:endParaRPr>
          </a:p>
          <a:p>
            <a:pPr marL="812800" marR="508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Using total internal reflection, light can be trapped inside the cell and make  </a:t>
            </a:r>
            <a:r>
              <a:rPr sz="1800" dirty="0">
                <a:latin typeface="Times New Roman"/>
                <a:cs typeface="Times New Roman"/>
              </a:rPr>
              <a:t>multiple </a:t>
            </a:r>
            <a:r>
              <a:rPr sz="1800" spc="-5" dirty="0">
                <a:latin typeface="Times New Roman"/>
                <a:cs typeface="Times New Roman"/>
              </a:rPr>
              <a:t>passes </a:t>
            </a:r>
            <a:r>
              <a:rPr sz="1800" dirty="0">
                <a:latin typeface="Times New Roman"/>
                <a:cs typeface="Times New Roman"/>
              </a:rPr>
              <a:t>through the cell, thus allowing even a thin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to maintain a  </a:t>
            </a:r>
            <a:r>
              <a:rPr sz="1800" spc="-5" dirty="0">
                <a:latin typeface="Times New Roman"/>
                <a:cs typeface="Times New Roman"/>
              </a:rPr>
              <a:t>high optical path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7879" y="2719577"/>
            <a:ext cx="2873501" cy="2113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9991" y="2729483"/>
            <a:ext cx="2907029" cy="2033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1149" y="4971288"/>
            <a:ext cx="2920745" cy="1378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571" y="4904994"/>
            <a:ext cx="2807207" cy="2113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1149" y="6349746"/>
            <a:ext cx="2920745" cy="708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249" y="1329601"/>
            <a:ext cx="8344534" cy="21755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Lambertian Rear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Reflectors</a:t>
            </a:r>
            <a:endParaRPr sz="2000">
              <a:latin typeface="Arial"/>
              <a:cs typeface="Arial"/>
            </a:endParaRPr>
          </a:p>
          <a:p>
            <a:pPr marL="812800" marR="68580" lvl="1" indent="-343535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Using total internal reflection, light can be trapped inside the cell and make  </a:t>
            </a:r>
            <a:r>
              <a:rPr sz="1800" dirty="0">
                <a:latin typeface="Times New Roman"/>
                <a:cs typeface="Times New Roman"/>
              </a:rPr>
              <a:t>multiple </a:t>
            </a:r>
            <a:r>
              <a:rPr sz="1800" spc="-5" dirty="0">
                <a:latin typeface="Times New Roman"/>
                <a:cs typeface="Times New Roman"/>
              </a:rPr>
              <a:t>passes </a:t>
            </a:r>
            <a:r>
              <a:rPr sz="1800" dirty="0">
                <a:latin typeface="Times New Roman"/>
                <a:cs typeface="Times New Roman"/>
              </a:rPr>
              <a:t>through the cell, thus allowing even a thin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to maintain a  </a:t>
            </a:r>
            <a:r>
              <a:rPr sz="1800" spc="-5" dirty="0">
                <a:latin typeface="Times New Roman"/>
                <a:cs typeface="Times New Roman"/>
              </a:rPr>
              <a:t>high optical path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length.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 reflection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off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rear cell surface reduces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the rear cell contacts  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transmission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rear,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allowing the light 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bounce back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into the cell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  possible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absorption.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1346" y="3741991"/>
            <a:ext cx="4733290" cy="0"/>
          </a:xfrm>
          <a:custGeom>
            <a:avLst/>
            <a:gdLst/>
            <a:ahLst/>
            <a:cxnLst/>
            <a:rect l="l" t="t" r="r" b="b"/>
            <a:pathLst>
              <a:path w="4733290">
                <a:moveTo>
                  <a:pt x="0" y="0"/>
                </a:moveTo>
                <a:lnTo>
                  <a:pt x="4732782" y="0"/>
                </a:lnTo>
              </a:path>
            </a:pathLst>
          </a:custGeom>
          <a:ln w="72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6790" y="3758374"/>
            <a:ext cx="4000500" cy="0"/>
          </a:xfrm>
          <a:custGeom>
            <a:avLst/>
            <a:gdLst/>
            <a:ahLst/>
            <a:cxnLst/>
            <a:rect l="l" t="t" r="r" b="b"/>
            <a:pathLst>
              <a:path w="4000500">
                <a:moveTo>
                  <a:pt x="0" y="0"/>
                </a:moveTo>
                <a:lnTo>
                  <a:pt x="4000500" y="0"/>
                </a:lnTo>
              </a:path>
            </a:pathLst>
          </a:custGeom>
          <a:ln w="392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780" y="3806256"/>
            <a:ext cx="4524010" cy="82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6847" y="3954488"/>
            <a:ext cx="3415089" cy="680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4780" y="4635246"/>
            <a:ext cx="452401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4371" y="4635246"/>
            <a:ext cx="3466061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2410" y="5492496"/>
            <a:ext cx="3257287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4371" y="5492496"/>
            <a:ext cx="3466061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2410" y="6349746"/>
            <a:ext cx="3257287" cy="3477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6409" y="6349746"/>
            <a:ext cx="4001261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475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 Design</a:t>
            </a:r>
            <a:r>
              <a:rPr spc="-10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9249" y="1329601"/>
            <a:ext cx="8343900" cy="30537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Recombination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Losses</a:t>
            </a:r>
            <a:endParaRPr sz="2000">
              <a:latin typeface="Arial"/>
              <a:cs typeface="Arial"/>
            </a:endParaRPr>
          </a:p>
          <a:p>
            <a:pPr marL="812165" marR="21209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Recombination losses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both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collection (and therefore the short-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circuit current) as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well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injection 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(and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therefore the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open-circuit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voltage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3535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Recombination is frequently classified according to the region of the cell in which 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" dirty="0">
                <a:latin typeface="Times New Roman"/>
                <a:cs typeface="Times New Roman"/>
              </a:rPr>
              <a:t> occurs.</a:t>
            </a:r>
            <a:endParaRPr sz="1800">
              <a:latin typeface="Times New Roman"/>
              <a:cs typeface="Times New Roman"/>
            </a:endParaRPr>
          </a:p>
          <a:p>
            <a:pPr marL="812165" marR="18796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30" dirty="0">
                <a:latin typeface="Times New Roman"/>
                <a:cs typeface="Times New Roman"/>
              </a:rPr>
              <a:t>Typically,</a:t>
            </a:r>
            <a:r>
              <a:rPr sz="1800" spc="-3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(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surface recombination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) 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bulk of 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(bulk recombination) are the main areas of recombination. </a:t>
            </a:r>
            <a:r>
              <a:rPr sz="1800" spc="-5" dirty="0">
                <a:latin typeface="Times New Roman"/>
                <a:cs typeface="Times New Roman"/>
              </a:rPr>
              <a:t>The  depletion region </a:t>
            </a:r>
            <a:r>
              <a:rPr sz="1800" dirty="0">
                <a:latin typeface="Times New Roman"/>
                <a:cs typeface="Times New Roman"/>
              </a:rPr>
              <a:t>is another area in </a:t>
            </a:r>
            <a:r>
              <a:rPr sz="1800" spc="-5" dirty="0">
                <a:latin typeface="Times New Roman"/>
                <a:cs typeface="Times New Roman"/>
              </a:rPr>
              <a:t>which recombination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occur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(depletion  region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recombination).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2378</Words>
  <Application>Microsoft Office PowerPoint</Application>
  <PresentationFormat>Custom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Solar Cell Design Principles</vt:lpstr>
      <vt:lpstr>Top Contact Design</vt:lpstr>
      <vt:lpstr>Top Contact Design</vt:lpstr>
      <vt:lpstr>Solar Cell Structure</vt:lpstr>
      <vt:lpstr>Solar Cell Structure</vt:lpstr>
      <vt:lpstr>Solar Cell Structure</vt:lpstr>
      <vt:lpstr>Solar Cell Structure</vt:lpstr>
      <vt:lpstr>Solar Cell Structure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&lt;4D6963726F736F667420506F776572506F696E74202D20BFA1B3CAC1F6BAAFC8AFBCD2C0E7C6AFB7D0392E70707478&gt;</dc:title>
  <dc:creator>&lt;C1A4C7F6BCAE&gt;</dc:creator>
  <cp:lastModifiedBy>user1</cp:lastModifiedBy>
  <cp:revision>1</cp:revision>
  <dcterms:created xsi:type="dcterms:W3CDTF">2019-07-08T15:01:44Z</dcterms:created>
  <dcterms:modified xsi:type="dcterms:W3CDTF">2019-07-09T01:07:40Z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2019-07-08T00:00:00Z</vt:filetime>
  </property>
</Properties>
</file>