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8" r:id="rId2"/>
    <p:sldId id="366" r:id="rId3"/>
    <p:sldId id="367" r:id="rId4"/>
    <p:sldId id="364" r:id="rId5"/>
    <p:sldId id="369" r:id="rId6"/>
    <p:sldId id="373" r:id="rId7"/>
    <p:sldId id="361" r:id="rId8"/>
    <p:sldId id="387" r:id="rId9"/>
    <p:sldId id="435" r:id="rId10"/>
    <p:sldId id="438" r:id="rId11"/>
    <p:sldId id="377" r:id="rId12"/>
    <p:sldId id="330" r:id="rId13"/>
    <p:sldId id="381" r:id="rId14"/>
    <p:sldId id="347" r:id="rId15"/>
    <p:sldId id="356" r:id="rId16"/>
    <p:sldId id="390" r:id="rId17"/>
    <p:sldId id="391" r:id="rId18"/>
    <p:sldId id="351" r:id="rId19"/>
    <p:sldId id="399" r:id="rId20"/>
    <p:sldId id="400" r:id="rId21"/>
    <p:sldId id="401" r:id="rId22"/>
    <p:sldId id="355" r:id="rId23"/>
    <p:sldId id="402" r:id="rId24"/>
    <p:sldId id="403" r:id="rId25"/>
    <p:sldId id="423" r:id="rId26"/>
    <p:sldId id="405" r:id="rId27"/>
    <p:sldId id="407" r:id="rId28"/>
    <p:sldId id="406" r:id="rId29"/>
    <p:sldId id="410" r:id="rId30"/>
    <p:sldId id="409" r:id="rId31"/>
    <p:sldId id="411" r:id="rId32"/>
    <p:sldId id="412" r:id="rId33"/>
    <p:sldId id="413" r:id="rId34"/>
    <p:sldId id="436" r:id="rId35"/>
    <p:sldId id="439" r:id="rId36"/>
    <p:sldId id="440" r:id="rId37"/>
    <p:sldId id="446" r:id="rId38"/>
    <p:sldId id="441" r:id="rId39"/>
    <p:sldId id="447" r:id="rId40"/>
    <p:sldId id="442" r:id="rId41"/>
    <p:sldId id="443" r:id="rId42"/>
    <p:sldId id="444" r:id="rId43"/>
    <p:sldId id="445" r:id="rId44"/>
    <p:sldId id="437" r:id="rId45"/>
    <p:sldId id="448" r:id="rId46"/>
    <p:sldId id="453" r:id="rId47"/>
    <p:sldId id="454" r:id="rId48"/>
    <p:sldId id="431" r:id="rId49"/>
    <p:sldId id="344" r:id="rId50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0000FF"/>
    <a:srgbClr val="6600FF"/>
    <a:srgbClr val="00FF00"/>
    <a:srgbClr val="FF3399"/>
    <a:srgbClr val="2A215D"/>
    <a:srgbClr val="9900FF"/>
    <a:srgbClr val="333399"/>
    <a:srgbClr val="659A2A"/>
    <a:srgbClr val="2F25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4" autoAdjust="0"/>
    <p:restoredTop sz="95172" autoAdjust="0"/>
  </p:normalViewPr>
  <p:slideViewPr>
    <p:cSldViewPr>
      <p:cViewPr>
        <p:scale>
          <a:sx n="66" d="100"/>
          <a:sy n="66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9069-E581-48A3-86CB-9E5370A33725}" type="datetimeFigureOut">
              <a:rPr lang="en-US" smtClean="0"/>
              <a:pPr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DA2D8-B68E-45E7-B9C3-7AA13EE2E6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92093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1A0B5-88C3-4902-875A-30456AC0AE73}" type="datetimeFigureOut">
              <a:rPr lang="ko-KR" altLang="en-US" smtClean="0"/>
              <a:pPr/>
              <a:t>2020-04-24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E0CDE-D946-4A22-8415-1372DAE317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511417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996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638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4660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9641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To synthesize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Carbon@rare</a:t>
            </a:r>
            <a:r>
              <a:rPr lang="en-US" altLang="ko-KR" baseline="0" dirty="0"/>
              <a:t> earth doped </a:t>
            </a:r>
            <a:r>
              <a:rPr lang="en-US" altLang="ko-KR" baseline="0" dirty="0" err="1"/>
              <a:t>Ga</a:t>
            </a:r>
            <a:r>
              <a:rPr lang="en-US" altLang="ko-KR" baseline="0" dirty="0"/>
              <a:t>(OH)CO3 core-shell structures, we choose the raw materials. The controlled temperature profile was based on the TG/DTA data. So, </a:t>
            </a:r>
            <a:r>
              <a:rPr lang="en-US" altLang="ko-KR" dirty="0"/>
              <a:t>The</a:t>
            </a:r>
            <a:r>
              <a:rPr lang="en-US" altLang="ko-KR" baseline="0" dirty="0"/>
              <a:t> obtained hollow Ga2O3 nanostructures are converted </a:t>
            </a:r>
            <a:r>
              <a:rPr lang="en-US" altLang="ko-KR" baseline="0" dirty="0" err="1"/>
              <a:t>GaN</a:t>
            </a:r>
            <a:r>
              <a:rPr lang="en-US" altLang="ko-KR" baseline="0" dirty="0"/>
              <a:t> in NH3 at  from 800 ~ 1000 degree C. and then synthesized particles were analyzed by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87400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011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72594" y="686643"/>
            <a:ext cx="9000000" cy="5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직사각형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8D7-C936-44DA-934B-17D24CB67396}" type="datetime1">
              <a:rPr lang="en-US" altLang="ko-KR" smtClean="0"/>
              <a:pPr/>
              <a:t>4/24/2020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1" name="직사각형 10"/>
          <p:cNvSpPr/>
          <p:nvPr userDrawn="1"/>
        </p:nvSpPr>
        <p:spPr>
          <a:xfrm>
            <a:off x="5214942" y="1214422"/>
            <a:ext cx="3714776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4" y="6357958"/>
            <a:ext cx="15240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7495931" y="6273225"/>
            <a:ext cx="163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0" baseline="0" dirty="0">
                <a:solidFill>
                  <a:srgbClr val="FF0000"/>
                </a:solidFill>
                <a:latin typeface="HY울릉도M" pitchFamily="18" charset="-127"/>
                <a:cs typeface="Times New Roman" pitchFamily="18" charset="0"/>
              </a:rPr>
              <a:t>E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lectronic</a:t>
            </a:r>
            <a:r>
              <a:rPr lang="en-US" altLang="ko-KR" sz="1600" b="1" i="0" baseline="0" dirty="0">
                <a:solidFill>
                  <a:schemeClr val="accent1">
                    <a:lumMod val="75000"/>
                  </a:schemeClr>
                </a:solidFill>
                <a:latin typeface="HY울릉도M" pitchFamily="18" charset="-127"/>
                <a:cs typeface="Times New Roman" pitchFamily="18" charset="0"/>
              </a:rPr>
              <a:t> </a:t>
            </a:r>
            <a:r>
              <a:rPr lang="en-US" altLang="ko-KR" sz="1600" b="1" i="0" baseline="0" dirty="0">
                <a:solidFill>
                  <a:srgbClr val="00B050"/>
                </a:solidFill>
                <a:latin typeface="HY울릉도M" pitchFamily="18" charset="-127"/>
                <a:cs typeface="Times New Roman" pitchFamily="18" charset="0"/>
              </a:rPr>
              <a:t>M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aterials</a:t>
            </a:r>
            <a:r>
              <a:rPr lang="en-US" altLang="ko-KR" sz="1600" b="1" i="0" baseline="0" dirty="0">
                <a:solidFill>
                  <a:schemeClr val="accent1">
                    <a:lumMod val="75000"/>
                  </a:schemeClr>
                </a:solidFill>
                <a:latin typeface="HY울릉도M" pitchFamily="18" charset="-127"/>
                <a:cs typeface="Times New Roman" pitchFamily="18" charset="0"/>
              </a:rPr>
              <a:t> </a:t>
            </a:r>
            <a:r>
              <a:rPr lang="en-US" altLang="ko-KR" sz="1600" b="1" i="0" baseline="0" dirty="0">
                <a:solidFill>
                  <a:srgbClr val="0070C0"/>
                </a:solidFill>
                <a:latin typeface="HY울릉도M" pitchFamily="18" charset="-127"/>
                <a:cs typeface="Times New Roman" pitchFamily="18" charset="0"/>
              </a:rPr>
              <a:t>L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ab.</a:t>
            </a:r>
            <a:endParaRPr lang="ko-KR" altLang="en-US" sz="1600" b="1" i="0" baseline="0" dirty="0">
              <a:solidFill>
                <a:schemeClr val="tx1"/>
              </a:solidFill>
              <a:latin typeface="HY울릉도M" pitchFamily="18" charset="-127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-24"/>
            <a:ext cx="2520000" cy="2520000"/>
          </a:xfrm>
          <a:prstGeom prst="ellipse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3D3A-F23D-4AAE-AC8F-E4F97F98F75D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EE13-B177-4580-9064-5A28FF450D09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3629" y="785794"/>
            <a:ext cx="9000000" cy="602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직사각형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654429" y="6364151"/>
            <a:ext cx="28956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632392" y="6350282"/>
            <a:ext cx="2133600" cy="365125"/>
          </a:xfrm>
        </p:spPr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CDAD-F4AD-4F12-ACFE-97D5B9A05778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68" y="6384085"/>
            <a:ext cx="15240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직사각형 15"/>
          <p:cNvSpPr/>
          <p:nvPr userDrawn="1"/>
        </p:nvSpPr>
        <p:spPr>
          <a:xfrm>
            <a:off x="17929" y="17929"/>
            <a:ext cx="8768913" cy="7261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  <a:alpha val="5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 userDrawn="1"/>
        </p:nvCxnSpPr>
        <p:spPr>
          <a:xfrm>
            <a:off x="0" y="784206"/>
            <a:ext cx="9144000" cy="1588"/>
          </a:xfrm>
          <a:prstGeom prst="line">
            <a:avLst/>
          </a:prstGeom>
          <a:ln w="50800" cmpd="thinThick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98" y="178712"/>
            <a:ext cx="622499" cy="62249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>
              <a:rot lat="1439247" lon="1139210" rev="20594020"/>
            </a:camera>
            <a:lightRig rig="threePt" dir="t"/>
          </a:scene3d>
          <a:sp3d>
            <a:bevelT w="381000" h="381000"/>
            <a:bevelB w="381000" h="381000"/>
          </a:sp3d>
        </p:spPr>
      </p:pic>
      <p:sp>
        <p:nvSpPr>
          <p:cNvPr id="14" name="직사각형 13"/>
          <p:cNvSpPr/>
          <p:nvPr userDrawn="1"/>
        </p:nvSpPr>
        <p:spPr>
          <a:xfrm>
            <a:off x="8786842" y="18637"/>
            <a:ext cx="341706" cy="7215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84950" y="6352397"/>
            <a:ext cx="2879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0" baseline="0" dirty="0">
                <a:solidFill>
                  <a:srgbClr val="FF0000"/>
                </a:solidFill>
                <a:latin typeface="HY울릉도M" pitchFamily="18" charset="-127"/>
                <a:cs typeface="Times New Roman" pitchFamily="18" charset="0"/>
              </a:rPr>
              <a:t>E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lectronic</a:t>
            </a:r>
            <a:r>
              <a:rPr lang="en-US" altLang="ko-KR" sz="1600" b="1" i="0" baseline="0" dirty="0">
                <a:solidFill>
                  <a:schemeClr val="accent1">
                    <a:lumMod val="75000"/>
                  </a:schemeClr>
                </a:solidFill>
                <a:latin typeface="HY울릉도M" pitchFamily="18" charset="-127"/>
                <a:cs typeface="Times New Roman" pitchFamily="18" charset="0"/>
              </a:rPr>
              <a:t> </a:t>
            </a:r>
            <a:r>
              <a:rPr lang="en-US" altLang="ko-KR" sz="1600" b="1" i="0" baseline="0" dirty="0">
                <a:solidFill>
                  <a:srgbClr val="00B050"/>
                </a:solidFill>
                <a:latin typeface="HY울릉도M" pitchFamily="18" charset="-127"/>
                <a:cs typeface="Times New Roman" pitchFamily="18" charset="0"/>
              </a:rPr>
              <a:t>M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aterials</a:t>
            </a:r>
            <a:r>
              <a:rPr lang="en-US" altLang="ko-KR" sz="1600" b="1" i="0" baseline="0" dirty="0">
                <a:solidFill>
                  <a:schemeClr val="accent1">
                    <a:lumMod val="75000"/>
                  </a:schemeClr>
                </a:solidFill>
                <a:latin typeface="HY울릉도M" pitchFamily="18" charset="-127"/>
                <a:cs typeface="Times New Roman" pitchFamily="18" charset="0"/>
              </a:rPr>
              <a:t> </a:t>
            </a:r>
            <a:r>
              <a:rPr lang="en-US" altLang="ko-KR" sz="1600" b="1" i="0" baseline="0" dirty="0">
                <a:solidFill>
                  <a:srgbClr val="0070C0"/>
                </a:solidFill>
                <a:latin typeface="HY울릉도M" pitchFamily="18" charset="-127"/>
                <a:cs typeface="Times New Roman" pitchFamily="18" charset="0"/>
              </a:rPr>
              <a:t>L</a:t>
            </a:r>
            <a:r>
              <a:rPr lang="en-US" altLang="ko-KR" sz="1600" b="1" i="0" baseline="0" dirty="0">
                <a:solidFill>
                  <a:schemeClr val="tx1"/>
                </a:solidFill>
                <a:latin typeface="HY울릉도M" pitchFamily="18" charset="-127"/>
                <a:cs typeface="Times New Roman" pitchFamily="18" charset="0"/>
              </a:rPr>
              <a:t>ab.</a:t>
            </a:r>
            <a:endParaRPr lang="ko-KR" altLang="en-US" sz="1600" b="1" i="0" baseline="0" dirty="0">
              <a:solidFill>
                <a:schemeClr val="tx1"/>
              </a:solidFill>
              <a:latin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3D6C-0C2C-4241-A581-E8F1F1FA74A9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8D7B-AC47-4B1A-A736-C53D4A1B3A99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1D07-C192-4C95-A7D3-8069F0A2EE86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07E3-7404-4A8A-880A-11231D7CFC48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A2616-02E0-4212-AA28-7E85A5CB29E1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429C-0386-418A-9B1E-EEBD5CCC8F2B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DBD8-09C5-46E1-9395-02B211887026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21413-CAEB-4313-9F3A-4CE68B3BFAF8}" type="datetime1">
              <a:rPr lang="en-US" altLang="ko-KR" smtClean="0"/>
              <a:pPr/>
              <a:t>4/24/2020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42BF6-A58F-44CD-95DF-F1B9FD083C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457200" y="2209800"/>
            <a:ext cx="8229600" cy="13938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Study of 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Transition 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Metal (Ni, Co) and Carbon-Based  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Hybrid 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Materials for Electrochemical Energy Storage</a:t>
            </a:r>
            <a:endParaRPr lang="en-US" altLang="ko-KR" sz="28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부제목 2"/>
          <p:cNvSpPr>
            <a:spLocks noGrp="1"/>
          </p:cNvSpPr>
          <p:nvPr>
            <p:ph type="subTitle" idx="1"/>
          </p:nvPr>
        </p:nvSpPr>
        <p:spPr>
          <a:xfrm>
            <a:off x="2286000" y="3992358"/>
            <a:ext cx="4014787" cy="1562508"/>
          </a:xfrm>
        </p:spPr>
        <p:txBody>
          <a:bodyPr>
            <a:noAutofit/>
          </a:bodyPr>
          <a:lstStyle/>
          <a:p>
            <a:r>
              <a:rPr lang="en-US" altLang="ko-KR" sz="1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Dissertation defense</a:t>
            </a:r>
          </a:p>
          <a:p>
            <a:r>
              <a:rPr lang="en-US" altLang="ko-KR" sz="1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</a:p>
          <a:p>
            <a:r>
              <a:rPr lang="en-US" altLang="ko-KR" sz="1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Sintayehu </a:t>
            </a:r>
            <a:r>
              <a:rPr lang="en-US" altLang="ko-KR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Nibret</a:t>
            </a:r>
          </a:p>
          <a:p>
            <a:r>
              <a:rPr lang="en-US" altLang="ko-KR" sz="1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08, 2018</a:t>
            </a:r>
            <a:endParaRPr lang="ko-KR" altLang="en-US" sz="18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2895600" y="5715001"/>
            <a:ext cx="3176587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Supervisor: Prof. Yoon Dae Ho</a:t>
            </a:r>
            <a:endParaRPr lang="ko-KR" altLang="en-US" sz="18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04800"/>
            <a:ext cx="3429000" cy="39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851592" cy="6858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Issues and Challenges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41" y="914400"/>
            <a:ext cx="8573251" cy="533400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High </a:t>
            </a:r>
            <a:r>
              <a:rPr lang="en-US" sz="2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energy </a:t>
            </a:r>
            <a:r>
              <a:rPr lang="en-U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density, </a:t>
            </a:r>
            <a:r>
              <a:rPr lang="en-US" sz="2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high power </a:t>
            </a:r>
            <a:r>
              <a:rPr lang="en-US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density, and durability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Transition metals: low power density but higher energy density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Carbonaceous materials: low energy density but higher power density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Cost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electrode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materials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(RuO</a:t>
            </a:r>
            <a:r>
              <a:rPr lang="en-US" sz="24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expensive)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 active materials during synthesis and cycling                  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 e.g. graphene, transition metal-based materials)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Rational design of electrode materials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812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689792" cy="228600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en-US" sz="2700" b="1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2. </a:t>
            </a:r>
            <a:r>
              <a:rPr lang="en-US" sz="2700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Lamellar structured Co-Ni(OH)</a:t>
            </a:r>
            <a:r>
              <a:rPr lang="en-US" sz="2700" b="1" baseline="-25000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700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/reduced </a:t>
            </a:r>
            <a:r>
              <a:rPr lang="en-US" sz="2700" b="1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Graphene </a:t>
            </a:r>
            <a:r>
              <a:rPr lang="en-US" sz="2700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Oxide hybrids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(Co-Ni(OH)</a:t>
            </a:r>
            <a:r>
              <a:rPr lang="en-US" sz="2800" b="1" baseline="-25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/rGO)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4675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3"/>
          <p:cNvSpPr>
            <a:spLocks noChangeArrowheads="1"/>
          </p:cNvSpPr>
          <p:nvPr/>
        </p:nvSpPr>
        <p:spPr bwMode="auto">
          <a:xfrm>
            <a:off x="119356" y="3004338"/>
            <a:ext cx="66834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Ni(OH)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grown on lightly oxidized graphene sheets was able to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deliver          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specific capacitance (Cs)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1335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 g 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Solvothermal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low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mass loading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(~ 1.5 mg cm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commercially ~ 10 mg cm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en-US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62000" y="135318"/>
            <a:ext cx="8362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Lamellar 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Co-Ni(OH)</a:t>
            </a:r>
            <a:r>
              <a:rPr lang="en-US" sz="2800" baseline="-250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 </a:t>
            </a:r>
            <a:r>
              <a:rPr lang="en-US" sz="28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(motivation)</a:t>
            </a:r>
            <a:endParaRPr lang="en-US" altLang="ko-KR" sz="2800" b="1" dirty="0">
              <a:ln>
                <a:solidFill>
                  <a:srgbClr val="4F81BD">
                    <a:lumMod val="40000"/>
                    <a:lumOff val="60000"/>
                  </a:srgbClr>
                </a:solidFill>
              </a:ln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7517" y="4686450"/>
            <a:ext cx="1447800" cy="142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3019587"/>
            <a:ext cx="1427717" cy="141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105236" y="4386836"/>
            <a:ext cx="3019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J. AM. CHEM. SOC. </a:t>
            </a:r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9 VOL. 132, NO. 21, 2010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37428" y="6123801"/>
            <a:ext cx="282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Energy Environ. Sci.,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2013, 6, 3314–3321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18"/>
          <p:cNvSpPr/>
          <p:nvPr/>
        </p:nvSpPr>
        <p:spPr>
          <a:xfrm>
            <a:off x="417261" y="1247947"/>
            <a:ext cx="2362200" cy="45719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147" y="899114"/>
            <a:ext cx="274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Calibri" panose="020F0502020204030204" pitchFamily="34" charset="0"/>
                <a:ea typeface="돋움"/>
                <a:cs typeface="Calibri" panose="020F0502020204030204" pitchFamily="34" charset="0"/>
              </a:rPr>
              <a:t>Nickel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돋움"/>
                <a:cs typeface="Calibri" panose="020F0502020204030204" pitchFamily="34" charset="0"/>
              </a:rPr>
              <a:t>hydroxide, Ni(OH)</a:t>
            </a:r>
            <a:r>
              <a:rPr lang="en-US" altLang="ko-KR" baseline="-25000" dirty="0">
                <a:solidFill>
                  <a:prstClr val="black"/>
                </a:solidFill>
                <a:latin typeface="Calibri" panose="020F0502020204030204" pitchFamily="34" charset="0"/>
                <a:ea typeface="돋움"/>
                <a:cs typeface="Calibri" panose="020F0502020204030204" pitchFamily="34" charset="0"/>
              </a:rPr>
              <a:t>2</a:t>
            </a:r>
            <a:endParaRPr lang="ko-KR" altLang="en-US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56" y="1378084"/>
            <a:ext cx="838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idely used for batteries and potential material for SCs.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cost, well-defined redox behavior, and high theoretical capacitance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(~ 2100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F/g)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But,  low electrical conductivity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(~ 10 </a:t>
            </a:r>
            <a:r>
              <a:rPr lang="en-US" sz="16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- 5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10 </a:t>
            </a:r>
            <a:r>
              <a:rPr lang="en-US" sz="16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- 9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cm </a:t>
            </a:r>
            <a:r>
              <a:rPr lang="en-US" sz="16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Substitution with cobalt, composites with graphene or CNT can improve its conductivity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119355" y="4843913"/>
            <a:ext cx="668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Ni(OH)</a:t>
            </a:r>
            <a:r>
              <a:rPr lang="en-US" sz="16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/Graphene/CNT composite delivered ~ 2360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g </a:t>
            </a:r>
            <a:r>
              <a:rPr lang="en-US" sz="16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1000 F g </a:t>
            </a:r>
            <a:r>
              <a:rPr lang="en-US" sz="16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without CNT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Poorly crystalline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samples, which may decrease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discharging capability 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2346" y="1063477"/>
            <a:ext cx="1687797" cy="120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524435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Lamellar 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Co-Ni(OH)</a:t>
            </a:r>
            <a:r>
              <a:rPr lang="en-US" sz="2800" baseline="-250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 (</a:t>
            </a:r>
            <a:r>
              <a:rPr lang="en-US" sz="28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Approach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96794" cy="3048000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buFont typeface="Wingdings 2" pitchFamily="18" charset="2"/>
              <a:buNone/>
            </a:pPr>
            <a:r>
              <a:rPr lang="en-US" altLang="ko-KR" sz="3600" b="1" dirty="0">
                <a:solidFill>
                  <a:srgbClr val="FF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▼</a:t>
            </a:r>
            <a:r>
              <a:rPr lang="en-US" altLang="ko-KR" sz="36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 precipitation and Hydrothermal synthesis</a:t>
            </a:r>
            <a:endParaRPr lang="en-US" altLang="ko-KR" sz="2000" b="1" dirty="0">
              <a:solidFill>
                <a:srgbClr val="FF0000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  <a:sym typeface="Symbol" pitchFamily="18" charset="2"/>
            </a:endParaRP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Unique </a:t>
            </a:r>
            <a:r>
              <a:rPr lang="en-US" altLang="ko-KR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morphology: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supports ion transfer and facilitates electron conduction </a:t>
            </a:r>
            <a:endParaRPr lang="en-US" altLang="ko-KR" sz="2000" b="1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  <a:sym typeface="Symbol" pitchFamily="18" charset="2"/>
            </a:endParaRP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Improve </a:t>
            </a:r>
            <a:r>
              <a:rPr lang="en-US" altLang="ko-KR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crystallinity: </a:t>
            </a:r>
            <a:r>
              <a:rPr lang="en-US" altLang="ko-KR" sz="20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electrical </a:t>
            </a: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conductivity</a:t>
            </a:r>
          </a:p>
          <a:p>
            <a:pPr>
              <a:lnSpc>
                <a:spcPts val="2800"/>
              </a:lnSpc>
              <a:buFontTx/>
              <a:buChar char="-"/>
            </a:pP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Ease of </a:t>
            </a:r>
            <a:r>
              <a:rPr lang="en-US" altLang="ko-KR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synthesis</a:t>
            </a:r>
            <a:r>
              <a:rPr lang="en-US" altLang="ko-KR" sz="20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: hydrothermal </a:t>
            </a: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than solvothermal</a:t>
            </a:r>
          </a:p>
          <a:p>
            <a:pPr>
              <a:lnSpc>
                <a:spcPts val="2800"/>
              </a:lnSpc>
              <a:buFontTx/>
              <a:buChar char="-"/>
            </a:pP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Mass </a:t>
            </a:r>
            <a:r>
              <a:rPr lang="en-US" altLang="ko-KR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loading</a:t>
            </a:r>
            <a:r>
              <a:rPr lang="en-US" altLang="ko-KR" sz="20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: relatively </a:t>
            </a: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higher</a:t>
            </a:r>
          </a:p>
          <a:p>
            <a:pPr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Hybrid structure</a:t>
            </a:r>
          </a:p>
          <a:p>
            <a:pPr algn="just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altLang="ko-KR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Lamellar structured </a:t>
            </a: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Co-Ni(OH)</a:t>
            </a:r>
            <a:r>
              <a:rPr lang="en-US" altLang="ko-KR" sz="2000" b="1" baseline="-25000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2</a:t>
            </a:r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  <a:sym typeface="Symbol" pitchFamily="18" charset="2"/>
              </a:rPr>
              <a:t> /reduced graphene oxide composite</a:t>
            </a:r>
            <a:endParaRPr lang="ko-KR" altLang="en-US" sz="2000" b="1" dirty="0">
              <a:solidFill>
                <a:srgbClr val="002060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39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533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Lamellar Co-Ni(OH)</a:t>
            </a:r>
            <a:r>
              <a:rPr lang="en-US" sz="2800" baseline="-250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 </a:t>
            </a:r>
            <a:r>
              <a:rPr lang="en-US" sz="28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</a:t>
            </a:r>
            <a:r>
              <a:rPr lang="en-US" altLang="ko-K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Experimental procedures)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1423" y="4246995"/>
            <a:ext cx="1551066" cy="1165120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152400" y="914400"/>
            <a:ext cx="8839200" cy="5068243"/>
            <a:chOff x="152400" y="914400"/>
            <a:chExt cx="8839200" cy="5068243"/>
          </a:xfrm>
        </p:grpSpPr>
        <p:grpSp>
          <p:nvGrpSpPr>
            <p:cNvPr id="75" name="Group 74"/>
            <p:cNvGrpSpPr/>
            <p:nvPr/>
          </p:nvGrpSpPr>
          <p:grpSpPr>
            <a:xfrm>
              <a:off x="228600" y="1143000"/>
              <a:ext cx="8763000" cy="4322276"/>
              <a:chOff x="228600" y="1143000"/>
              <a:chExt cx="8763000" cy="432227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228600" y="1143000"/>
                <a:ext cx="8763000" cy="4322276"/>
                <a:chOff x="304800" y="1066800"/>
                <a:chExt cx="8763000" cy="432227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304800" y="1066800"/>
                  <a:ext cx="8763000" cy="2286000"/>
                  <a:chOff x="304800" y="838200"/>
                  <a:chExt cx="8763000" cy="2286000"/>
                </a:xfrm>
              </p:grpSpPr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304800" y="838200"/>
                    <a:ext cx="8763000" cy="2286000"/>
                    <a:chOff x="304800" y="838200"/>
                    <a:chExt cx="8763000" cy="2286000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304800" y="838200"/>
                      <a:ext cx="7441007" cy="2286000"/>
                      <a:chOff x="304800" y="838200"/>
                      <a:chExt cx="7441007" cy="2286000"/>
                    </a:xfrm>
                  </p:grpSpPr>
                  <p:sp>
                    <p:nvSpPr>
                      <p:cNvPr id="12" name="TextBox 11"/>
                      <p:cNvSpPr txBox="1"/>
                      <p:nvPr/>
                    </p:nvSpPr>
                    <p:spPr>
                      <a:xfrm>
                        <a:off x="2819400" y="1905000"/>
                        <a:ext cx="144780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100" dirty="0">
                            <a:latin typeface="Arial" pitchFamily="34" charset="0"/>
                            <a:cs typeface="Arial" pitchFamily="34" charset="0"/>
                          </a:rPr>
                          <a:t>    </a:t>
                        </a:r>
                        <a:r>
                          <a:rPr lang="en-US" sz="1200" b="1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Ni(NO</a:t>
                        </a:r>
                        <a:r>
                          <a:rPr lang="en-US" sz="1200" b="1" baseline="-25000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3</a:t>
                        </a:r>
                        <a:r>
                          <a:rPr lang="en-US" sz="1200" b="1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).6H</a:t>
                        </a:r>
                        <a:r>
                          <a:rPr lang="en-US" sz="1200" b="1" baseline="-25000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2</a:t>
                        </a:r>
                        <a:r>
                          <a:rPr lang="en-US" sz="1200" b="1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O</a:t>
                        </a:r>
                      </a:p>
                      <a:p>
                        <a:r>
                          <a:rPr lang="en-US" sz="1200" b="1" dirty="0">
                            <a:solidFill>
                              <a:srgbClr val="0099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   140 mg</a:t>
                        </a:r>
                      </a:p>
                    </p:txBody>
                  </p:sp>
                  <p:sp>
                    <p:nvSpPr>
                      <p:cNvPr id="13" name="Rectangle 12"/>
                      <p:cNvSpPr/>
                      <p:nvPr/>
                    </p:nvSpPr>
                    <p:spPr>
                      <a:xfrm>
                        <a:off x="2590800" y="2286000"/>
                        <a:ext cx="1905000" cy="4616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100" dirty="0">
                            <a:latin typeface="Arial" pitchFamily="34" charset="0"/>
                            <a:cs typeface="Arial" pitchFamily="34" charset="0"/>
                          </a:rPr>
                          <a:t>          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Co(NO</a:t>
                        </a:r>
                        <a:r>
                          <a:rPr lang="en-US" sz="1200" b="1" baseline="-25000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3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).6H</a:t>
                        </a:r>
                        <a:r>
                          <a:rPr lang="en-US" sz="1200" b="1" baseline="-25000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2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O</a:t>
                        </a:r>
                      </a:p>
                      <a:p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          140 mg</a:t>
                        </a:r>
                      </a:p>
                    </p:txBody>
                  </p:sp>
                  <p:grpSp>
                    <p:nvGrpSpPr>
                      <p:cNvPr id="32" name="Group 31"/>
                      <p:cNvGrpSpPr/>
                      <p:nvPr/>
                    </p:nvGrpSpPr>
                    <p:grpSpPr>
                      <a:xfrm>
                        <a:off x="4724400" y="990600"/>
                        <a:ext cx="3021407" cy="2133600"/>
                        <a:chOff x="4648200" y="1447800"/>
                        <a:chExt cx="3021407" cy="2133600"/>
                      </a:xfrm>
                    </p:grpSpPr>
                    <p:pic>
                      <p:nvPicPr>
                        <p:cNvPr id="47106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1447800"/>
                          <a:ext cx="3021407" cy="21336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  <p:sp>
                      <p:nvSpPr>
                        <p:cNvPr id="14" name="Rectangle 13"/>
                        <p:cNvSpPr/>
                        <p:nvPr/>
                      </p:nvSpPr>
                      <p:spPr>
                        <a:xfrm>
                          <a:off x="5638800" y="1600200"/>
                          <a:ext cx="1239442" cy="261610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algn="ctr"/>
                          <a:r>
                            <a:rPr lang="en-US" sz="1100" b="1" dirty="0">
                              <a:latin typeface="Arial" pitchFamily="34" charset="0"/>
                              <a:cs typeface="Arial" pitchFamily="34" charset="0"/>
                            </a:rPr>
                            <a:t>NH</a:t>
                          </a:r>
                          <a:r>
                            <a:rPr lang="en-US" sz="1100" b="1" baseline="-25000" dirty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r>
                            <a:rPr lang="en-US" sz="1100" b="1" dirty="0">
                              <a:latin typeface="Arial" pitchFamily="34" charset="0"/>
                              <a:cs typeface="Arial" pitchFamily="34" charset="0"/>
                            </a:rPr>
                            <a:t>OH ~ pH = 9</a:t>
                          </a:r>
                        </a:p>
                      </p:txBody>
                    </p:sp>
                  </p:grpSp>
                  <p:sp>
                    <p:nvSpPr>
                      <p:cNvPr id="15" name="Rectangle 14"/>
                      <p:cNvSpPr/>
                      <p:nvPr/>
                    </p:nvSpPr>
                    <p:spPr>
                      <a:xfrm>
                        <a:off x="4724400" y="2057400"/>
                        <a:ext cx="1189863" cy="815608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1200" b="1" dirty="0">
                            <a:solidFill>
                              <a:srgbClr val="FFFF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Precipitation</a:t>
                        </a:r>
                      </a:p>
                      <a:p>
                        <a:pPr algn="ctr"/>
                        <a:endParaRPr lang="en-US" sz="1100" b="1" dirty="0">
                          <a:latin typeface="Arial" pitchFamily="34" charset="0"/>
                          <a:cs typeface="Arial" pitchFamily="34" charset="0"/>
                        </a:endParaRPr>
                      </a:p>
                      <a:p>
                        <a:pPr algn="ctr"/>
                        <a:r>
                          <a:rPr lang="en-US" sz="1200" b="1" dirty="0">
                            <a:latin typeface="Arial" pitchFamily="34" charset="0"/>
                            <a:cs typeface="Arial" pitchFamily="34" charset="0"/>
                          </a:rPr>
                          <a:t>15 minutes</a:t>
                        </a:r>
                      </a:p>
                      <a:p>
                        <a:pPr algn="ctr"/>
                        <a:r>
                          <a:rPr lang="en-US" sz="1200" b="1" dirty="0">
                            <a:latin typeface="Arial" pitchFamily="34" charset="0"/>
                            <a:cs typeface="Arial" pitchFamily="34" charset="0"/>
                          </a:rPr>
                          <a:t> stirring</a:t>
                        </a:r>
                        <a:endParaRPr lang="en-US" sz="2000" b="1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7" name="Group 36"/>
                      <p:cNvGrpSpPr/>
                      <p:nvPr/>
                    </p:nvGrpSpPr>
                    <p:grpSpPr>
                      <a:xfrm>
                        <a:off x="304800" y="838200"/>
                        <a:ext cx="1447800" cy="914400"/>
                        <a:chOff x="304800" y="838200"/>
                        <a:chExt cx="1447800" cy="914400"/>
                      </a:xfrm>
                    </p:grpSpPr>
                    <p:pic>
                      <p:nvPicPr>
                        <p:cNvPr id="47109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90" y="838200"/>
                          <a:ext cx="852119" cy="914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304800" y="1066800"/>
                          <a:ext cx="144780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   Graphite </a:t>
                          </a:r>
                        </a:p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   Oxide</a:t>
                          </a:r>
                        </a:p>
                      </p:txBody>
                    </p:sp>
                  </p:grpSp>
                  <p:grpSp>
                    <p:nvGrpSpPr>
                      <p:cNvPr id="38" name="Group 37"/>
                      <p:cNvGrpSpPr/>
                      <p:nvPr/>
                    </p:nvGrpSpPr>
                    <p:grpSpPr>
                      <a:xfrm>
                        <a:off x="1795807" y="914400"/>
                        <a:ext cx="1219200" cy="1252529"/>
                        <a:chOff x="1795807" y="914400"/>
                        <a:chExt cx="1219200" cy="1252529"/>
                      </a:xfrm>
                    </p:grpSpPr>
                    <p:pic>
                      <p:nvPicPr>
                        <p:cNvPr id="4711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1200" y="914400"/>
                          <a:ext cx="838200" cy="88278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1795807" y="1705264"/>
                          <a:ext cx="121920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3 hr </a:t>
                          </a:r>
                        </a:p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Sonication</a:t>
                          </a:r>
                          <a:endParaRPr lang="en-US" sz="1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7" name="Group 26"/>
                      <p:cNvGrpSpPr/>
                      <p:nvPr/>
                    </p:nvGrpSpPr>
                    <p:grpSpPr>
                      <a:xfrm>
                        <a:off x="3200400" y="914400"/>
                        <a:ext cx="1219200" cy="965556"/>
                        <a:chOff x="2971800" y="914400"/>
                        <a:chExt cx="1219200" cy="965556"/>
                      </a:xfrm>
                    </p:grpSpPr>
                    <p:pic>
                      <p:nvPicPr>
                        <p:cNvPr id="47111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914400"/>
                          <a:ext cx="914400" cy="96555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2971800" y="990600"/>
                          <a:ext cx="1219200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endParaRPr lang="en-US" sz="1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Graphene </a:t>
                          </a:r>
                        </a:p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oxide </a:t>
                          </a:r>
                        </a:p>
                        <a:p>
                          <a:pPr algn="ctr"/>
                          <a:r>
                            <a:rPr lang="en-US" sz="1200" b="1" dirty="0">
                              <a:latin typeface="Arial" pitchFamily="34" charset="0"/>
                              <a:cs typeface="Arial" pitchFamily="34" charset="0"/>
                            </a:rPr>
                            <a:t>dispersion</a:t>
                          </a:r>
                        </a:p>
                      </p:txBody>
                    </p:sp>
                  </p:grpSp>
                  <p:pic>
                    <p:nvPicPr>
                      <p:cNvPr id="47112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143000"/>
                        <a:ext cx="476250" cy="3905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pic>
                    <p:nvPicPr>
                      <p:cNvPr id="47113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219200"/>
                        <a:ext cx="476250" cy="3905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31" name="Circular Arrow 30"/>
                      <p:cNvSpPr/>
                      <p:nvPr/>
                    </p:nvSpPr>
                    <p:spPr>
                      <a:xfrm>
                        <a:off x="3962400" y="1066800"/>
                        <a:ext cx="1066800" cy="990600"/>
                      </a:xfrm>
                      <a:prstGeom prst="circularArrow">
                        <a:avLst>
                          <a:gd name="adj1" fmla="val 12500"/>
                          <a:gd name="adj2" fmla="val 1041972"/>
                          <a:gd name="adj3" fmla="val 20457681"/>
                          <a:gd name="adj4" fmla="val 14713261"/>
                          <a:gd name="adj5" fmla="val 12500"/>
                        </a:avLst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pic>
                    <p:nvPicPr>
                      <p:cNvPr id="47114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86000"/>
                        <a:ext cx="657225" cy="2286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pic>
                    <p:nvPicPr>
                      <p:cNvPr id="47115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981200"/>
                        <a:ext cx="685800" cy="20703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grpSp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6400800" y="2133600"/>
                      <a:ext cx="1382224" cy="64633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Co-Ni(OH)</a:t>
                      </a:r>
                      <a:r>
                        <a:rPr lang="en-US" sz="12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/rGO</a:t>
                      </a:r>
                    </a:p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3 hr, 90 °C</a:t>
                      </a:r>
                    </a:p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stirring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7620000" y="1143000"/>
                      <a:ext cx="1447800" cy="461665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12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12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.H</a:t>
                      </a:r>
                      <a:r>
                        <a:rPr lang="en-US" sz="12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</a:p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(1 µl / 1 mg GO)</a:t>
                      </a:r>
                    </a:p>
                  </p:txBody>
                </p:sp>
              </p:grpSp>
              <p:pic>
                <p:nvPicPr>
                  <p:cNvPr id="47120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7315200" y="1371600"/>
                    <a:ext cx="276225" cy="1905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50" name="Circular Arrow 49"/>
                <p:cNvSpPr/>
                <p:nvPr/>
              </p:nvSpPr>
              <p:spPr>
                <a:xfrm rot="2452016">
                  <a:off x="6997400" y="2752447"/>
                  <a:ext cx="1198504" cy="1627775"/>
                </a:xfrm>
                <a:prstGeom prst="circularArrow">
                  <a:avLst>
                    <a:gd name="adj1" fmla="val 12500"/>
                    <a:gd name="adj2" fmla="val 2991405"/>
                    <a:gd name="adj3" fmla="val 20457681"/>
                    <a:gd name="adj4" fmla="val 13730429"/>
                    <a:gd name="adj5" fmla="val 1038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079920" y="4093676"/>
                  <a:ext cx="762000" cy="1295400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" pitchFamily="34" charset="0"/>
                    <a:cs typeface="Arial" pitchFamily="34" charset="0"/>
                  </a:endParaRP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10 hr,</a:t>
                  </a: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  90 °C</a:t>
                  </a: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120 °C</a:t>
                  </a: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150 °C</a:t>
                  </a: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180 °C</a:t>
                  </a:r>
                </a:p>
                <a:p>
                  <a:pPr algn="ctr"/>
                  <a:endParaRPr lang="en-US" dirty="0"/>
                </a:p>
              </p:txBody>
            </p:sp>
            <p:cxnSp>
              <p:nvCxnSpPr>
                <p:cNvPr id="56" name="Elbow Connector 55"/>
                <p:cNvCxnSpPr/>
                <p:nvPr/>
              </p:nvCxnSpPr>
              <p:spPr>
                <a:xfrm rot="10800000" flipV="1">
                  <a:off x="5029200" y="3048000"/>
                  <a:ext cx="1600200" cy="1447800"/>
                </a:xfrm>
                <a:prstGeom prst="bentConnector3">
                  <a:avLst>
                    <a:gd name="adj1" fmla="val 37302"/>
                  </a:avLst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6019800" y="4495800"/>
                  <a:ext cx="457200" cy="1588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ectangle 60"/>
                <p:cNvSpPr/>
                <p:nvPr/>
              </p:nvSpPr>
              <p:spPr>
                <a:xfrm>
                  <a:off x="4876800" y="3352800"/>
                  <a:ext cx="2590800" cy="381000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latin typeface="Arial" pitchFamily="34" charset="0"/>
                      <a:cs typeface="Arial" pitchFamily="34" charset="0"/>
                    </a:rPr>
                    <a:t>Sample@room temperature</a:t>
                  </a:r>
                </a:p>
              </p:txBody>
            </p:sp>
            <p:pic>
              <p:nvPicPr>
                <p:cNvPr id="64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114800" y="4191000"/>
                  <a:ext cx="914400" cy="965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5" name="TextBox 64"/>
                <p:cNvSpPr txBox="1"/>
                <p:nvPr/>
              </p:nvSpPr>
              <p:spPr>
                <a:xfrm>
                  <a:off x="4152899" y="4419600"/>
                  <a:ext cx="838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Washing</a:t>
                  </a:r>
                </a:p>
                <a:p>
                  <a:pPr algn="ctr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DI H</a:t>
                  </a:r>
                  <a:r>
                    <a:rPr lang="en-US" sz="1200" b="1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O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230744" y="5015652"/>
                  <a:ext cx="685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60 </a:t>
                  </a:r>
                  <a:r>
                    <a:rPr lang="en-US" sz="1400" b="1" dirty="0">
                      <a:latin typeface="Arial" pitchFamily="34" charset="0"/>
                      <a:cs typeface="Arial" pitchFamily="34" charset="0"/>
                    </a:rPr>
                    <a:t>ml</a:t>
                  </a: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228600" y="2057400"/>
                <a:ext cx="2209800" cy="1781464"/>
                <a:chOff x="228600" y="2057400"/>
                <a:chExt cx="2209800" cy="1781464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228600" y="2667000"/>
                  <a:ext cx="2209800" cy="1171864"/>
                  <a:chOff x="152400" y="2438400"/>
                  <a:chExt cx="2209800" cy="1171864"/>
                </a:xfrm>
              </p:grpSpPr>
              <p:pic>
                <p:nvPicPr>
                  <p:cNvPr id="47124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 bwMode="auto">
                  <a:xfrm>
                    <a:off x="152400" y="2438400"/>
                    <a:ext cx="2209800" cy="11718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68" name="Rectangle 67"/>
                  <p:cNvSpPr/>
                  <p:nvPr/>
                </p:nvSpPr>
                <p:spPr>
                  <a:xfrm>
                    <a:off x="914400" y="2438400"/>
                    <a:ext cx="1447800" cy="57708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50" b="1" dirty="0">
                        <a:latin typeface="Arial" pitchFamily="34" charset="0"/>
                        <a:cs typeface="Arial" pitchFamily="34" charset="0"/>
                      </a:rPr>
                      <a:t>modified </a:t>
                    </a:r>
                  </a:p>
                  <a:p>
                    <a:r>
                      <a:rPr lang="en-US" sz="1050" b="1" dirty="0">
                        <a:latin typeface="Arial" pitchFamily="34" charset="0"/>
                        <a:cs typeface="Arial" pitchFamily="34" charset="0"/>
                      </a:rPr>
                      <a:t>Hummer’s </a:t>
                    </a:r>
                  </a:p>
                  <a:p>
                    <a:r>
                      <a:rPr lang="en-US" sz="1050" b="1" dirty="0">
                        <a:latin typeface="Arial" pitchFamily="34" charset="0"/>
                        <a:cs typeface="Arial" pitchFamily="34" charset="0"/>
                      </a:rPr>
                      <a:t>Method</a:t>
                    </a:r>
                  </a:p>
                </p:txBody>
              </p:sp>
            </p:grpSp>
            <p:cxnSp>
              <p:nvCxnSpPr>
                <p:cNvPr id="72" name="Straight Arrow Connector 71"/>
                <p:cNvCxnSpPr/>
                <p:nvPr/>
              </p:nvCxnSpPr>
              <p:spPr>
                <a:xfrm rot="16200000" flipV="1">
                  <a:off x="1295400" y="2133600"/>
                  <a:ext cx="609600" cy="457200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31"/>
            <p:cNvGrpSpPr>
              <a:grpSpLocks noChangeAspect="1"/>
            </p:cNvGrpSpPr>
            <p:nvPr/>
          </p:nvGrpSpPr>
          <p:grpSpPr>
            <a:xfrm>
              <a:off x="152400" y="914400"/>
              <a:ext cx="2162861" cy="1586230"/>
              <a:chOff x="228600" y="914400"/>
              <a:chExt cx="2703576" cy="1982788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438400" y="2895600"/>
                <a:ext cx="493776" cy="1588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228600" y="914400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</p:grpSp>
        <p:pic>
          <p:nvPicPr>
            <p:cNvPr id="47126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8600" y="4953000"/>
              <a:ext cx="1371600" cy="1029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6" name="Group 95"/>
            <p:cNvGrpSpPr/>
            <p:nvPr/>
          </p:nvGrpSpPr>
          <p:grpSpPr>
            <a:xfrm>
              <a:off x="984886" y="4038600"/>
              <a:ext cx="3129914" cy="1191490"/>
              <a:chOff x="984886" y="4038600"/>
              <a:chExt cx="3129914" cy="1191490"/>
            </a:xfrm>
          </p:grpSpPr>
          <p:pic>
            <p:nvPicPr>
              <p:cNvPr id="47125" name="Picture 2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24200" y="4114800"/>
                <a:ext cx="533400" cy="1115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77" name="Straight Arrow Connector 76"/>
              <p:cNvCxnSpPr/>
              <p:nvPr/>
            </p:nvCxnSpPr>
            <p:spPr>
              <a:xfrm rot="10800000">
                <a:off x="3505200" y="4572000"/>
                <a:ext cx="609600" cy="2234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3029950" y="4296031"/>
                <a:ext cx="5373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1 µm</a:t>
                </a:r>
                <a:endParaRPr lang="en-US" sz="1200" b="1" dirty="0"/>
              </a:p>
            </p:txBody>
          </p:sp>
          <p:pic>
            <p:nvPicPr>
              <p:cNvPr id="47127" name="Picture 23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600200" y="4038600"/>
                <a:ext cx="990600" cy="1152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9" name="Straight Arrow Connector 88"/>
              <p:cNvCxnSpPr>
                <a:stCxn id="47125" idx="1"/>
              </p:cNvCxnSpPr>
              <p:nvPr/>
            </p:nvCxnSpPr>
            <p:spPr>
              <a:xfrm rot="10800000">
                <a:off x="2514600" y="4648201"/>
                <a:ext cx="609600" cy="24244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Picture 16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984886" y="4419600"/>
                <a:ext cx="66294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5" name="직사각형 4"/>
          <p:cNvSpPr/>
          <p:nvPr/>
        </p:nvSpPr>
        <p:spPr>
          <a:xfrm>
            <a:off x="500365" y="2012602"/>
            <a:ext cx="83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Arial" pitchFamily="34" charset="0"/>
                <a:cs typeface="Arial" pitchFamily="34" charset="0"/>
              </a:rPr>
              <a:t> 28 ml </a:t>
            </a:r>
          </a:p>
          <a:p>
            <a:pPr algn="ctr"/>
            <a:r>
              <a:rPr lang="en-US" altLang="ko-KR" sz="1200" b="1" dirty="0">
                <a:latin typeface="Arial" pitchFamily="34" charset="0"/>
                <a:cs typeface="Arial" pitchFamily="34" charset="0"/>
              </a:rPr>
              <a:t>DI water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11353" y="116632"/>
            <a:ext cx="833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Lamellar Co-Ni(OH)</a:t>
            </a:r>
            <a:r>
              <a:rPr lang="en-US" sz="2800" baseline="-250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 </a:t>
            </a:r>
            <a:r>
              <a:rPr lang="en-US" sz="2800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</a:t>
            </a:r>
            <a:r>
              <a:rPr lang="en-US" altLang="ko-KR" sz="28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Electrode Fabrication)</a:t>
            </a:r>
            <a:endParaRPr lang="en-US" altLang="ko-KR" sz="28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직사각형 12"/>
          <p:cNvSpPr>
            <a:spLocks noChangeArrowheads="1"/>
          </p:cNvSpPr>
          <p:nvPr/>
        </p:nvSpPr>
        <p:spPr bwMode="auto">
          <a:xfrm>
            <a:off x="142875" y="910216"/>
            <a:ext cx="8964612" cy="194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자유형 6"/>
          <p:cNvSpPr/>
          <p:nvPr/>
        </p:nvSpPr>
        <p:spPr bwMode="auto">
          <a:xfrm rot="16200000">
            <a:off x="326852" y="917403"/>
            <a:ext cx="2165696" cy="2209800"/>
          </a:xfrm>
          <a:custGeom>
            <a:avLst/>
            <a:gdLst>
              <a:gd name="connsiteX0" fmla="*/ 0 w 2182029"/>
              <a:gd name="connsiteY0" fmla="*/ 97211 h 1944216"/>
              <a:gd name="connsiteX1" fmla="*/ 28473 w 2182029"/>
              <a:gd name="connsiteY1" fmla="*/ 28472 h 1944216"/>
              <a:gd name="connsiteX2" fmla="*/ 97212 w 2182029"/>
              <a:gd name="connsiteY2" fmla="*/ 0 h 1944216"/>
              <a:gd name="connsiteX3" fmla="*/ 2084818 w 2182029"/>
              <a:gd name="connsiteY3" fmla="*/ 0 h 1944216"/>
              <a:gd name="connsiteX4" fmla="*/ 2153557 w 2182029"/>
              <a:gd name="connsiteY4" fmla="*/ 28473 h 1944216"/>
              <a:gd name="connsiteX5" fmla="*/ 2182029 w 2182029"/>
              <a:gd name="connsiteY5" fmla="*/ 97212 h 1944216"/>
              <a:gd name="connsiteX6" fmla="*/ 2182029 w 2182029"/>
              <a:gd name="connsiteY6" fmla="*/ 1847005 h 1944216"/>
              <a:gd name="connsiteX7" fmla="*/ 2153557 w 2182029"/>
              <a:gd name="connsiteY7" fmla="*/ 1915744 h 1944216"/>
              <a:gd name="connsiteX8" fmla="*/ 2084818 w 2182029"/>
              <a:gd name="connsiteY8" fmla="*/ 1944216 h 1944216"/>
              <a:gd name="connsiteX9" fmla="*/ 97211 w 2182029"/>
              <a:gd name="connsiteY9" fmla="*/ 1944216 h 1944216"/>
              <a:gd name="connsiteX10" fmla="*/ 28472 w 2182029"/>
              <a:gd name="connsiteY10" fmla="*/ 1915743 h 1944216"/>
              <a:gd name="connsiteX11" fmla="*/ 0 w 2182029"/>
              <a:gd name="connsiteY11" fmla="*/ 1847004 h 1944216"/>
              <a:gd name="connsiteX12" fmla="*/ 0 w 2182029"/>
              <a:gd name="connsiteY12" fmla="*/ 97211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2029" h="1944216">
                <a:moveTo>
                  <a:pt x="2072927" y="0"/>
                </a:moveTo>
                <a:cubicBezTo>
                  <a:pt x="2101862" y="0"/>
                  <a:pt x="2129613" y="9126"/>
                  <a:pt x="2150074" y="25370"/>
                </a:cubicBezTo>
                <a:cubicBezTo>
                  <a:pt x="2170535" y="41614"/>
                  <a:pt x="2182028" y="63645"/>
                  <a:pt x="2182028" y="86618"/>
                </a:cubicBezTo>
                <a:lnTo>
                  <a:pt x="2182028" y="1857599"/>
                </a:lnTo>
                <a:cubicBezTo>
                  <a:pt x="2182028" y="1880571"/>
                  <a:pt x="2170534" y="1902603"/>
                  <a:pt x="2150073" y="1918847"/>
                </a:cubicBezTo>
                <a:cubicBezTo>
                  <a:pt x="2129612" y="1935091"/>
                  <a:pt x="2101861" y="1944216"/>
                  <a:pt x="2072926" y="1944216"/>
                </a:cubicBezTo>
                <a:lnTo>
                  <a:pt x="109102" y="1944216"/>
                </a:lnTo>
                <a:cubicBezTo>
                  <a:pt x="80167" y="1944216"/>
                  <a:pt x="52416" y="1935090"/>
                  <a:pt x="31955" y="1918847"/>
                </a:cubicBezTo>
                <a:cubicBezTo>
                  <a:pt x="11494" y="1902603"/>
                  <a:pt x="1" y="1880571"/>
                  <a:pt x="1" y="1857599"/>
                </a:cubicBezTo>
                <a:lnTo>
                  <a:pt x="1" y="86617"/>
                </a:lnTo>
                <a:cubicBezTo>
                  <a:pt x="1" y="63645"/>
                  <a:pt x="11495" y="41613"/>
                  <a:pt x="31956" y="25369"/>
                </a:cubicBezTo>
                <a:cubicBezTo>
                  <a:pt x="52417" y="9125"/>
                  <a:pt x="80168" y="0"/>
                  <a:pt x="109103" y="0"/>
                </a:cubicBezTo>
                <a:lnTo>
                  <a:pt x="2072927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49960" tIns="48009" rIns="62229" bIns="1745621" spcCol="1270"/>
          <a:lstStyle/>
          <a:p>
            <a:pPr algn="r" defTabSz="622300">
              <a:lnSpc>
                <a:spcPct val="90000"/>
              </a:lnSpc>
              <a:spcAft>
                <a:spcPct val="35000"/>
              </a:spcAft>
              <a:defRPr/>
            </a:pPr>
            <a:endParaRPr lang="ko-KR" altLang="en-US" sz="1400" b="1" baseline="-25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자유형 7"/>
          <p:cNvSpPr/>
          <p:nvPr/>
        </p:nvSpPr>
        <p:spPr bwMode="auto">
          <a:xfrm>
            <a:off x="457200" y="956938"/>
            <a:ext cx="1897246" cy="1944435"/>
          </a:xfrm>
          <a:custGeom>
            <a:avLst/>
            <a:gdLst>
              <a:gd name="connsiteX0" fmla="*/ 0 w 1625612"/>
              <a:gd name="connsiteY0" fmla="*/ 0 h 1944216"/>
              <a:gd name="connsiteX1" fmla="*/ 1625612 w 1625612"/>
              <a:gd name="connsiteY1" fmla="*/ 0 h 1944216"/>
              <a:gd name="connsiteX2" fmla="*/ 1625612 w 1625612"/>
              <a:gd name="connsiteY2" fmla="*/ 1944216 h 1944216"/>
              <a:gd name="connsiteX3" fmla="*/ 0 w 1625612"/>
              <a:gd name="connsiteY3" fmla="*/ 1944216 h 1944216"/>
              <a:gd name="connsiteX4" fmla="*/ 0 w 1625612"/>
              <a:gd name="connsiteY4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612" h="1944216">
                <a:moveTo>
                  <a:pt x="0" y="0"/>
                </a:moveTo>
                <a:lnTo>
                  <a:pt x="1625612" y="0"/>
                </a:lnTo>
                <a:lnTo>
                  <a:pt x="1625612" y="1944216"/>
                </a:lnTo>
                <a:lnTo>
                  <a:pt x="0" y="194421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54864" rIns="0" bIns="0" spcCol="1270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000" u="sng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&lt;</a:t>
            </a:r>
            <a:r>
              <a:rPr lang="en-US" altLang="ko-KR" sz="2000" b="1" u="sng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b="1" u="sng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Materials&gt;</a:t>
            </a:r>
            <a:endParaRPr lang="ko-KR" altLang="en-US" b="1" u="sng" dirty="0">
              <a:solidFill>
                <a:schemeClr val="tx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defTabSz="711200"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Carbon black : 10 %</a:t>
            </a:r>
            <a:endParaRPr lang="ko-KR" altLang="en-US" sz="1600" b="1" baseline="-25000" dirty="0">
              <a:solidFill>
                <a:schemeClr val="tx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defTabSz="711200"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PVDF: 10 %,</a:t>
            </a:r>
          </a:p>
          <a:p>
            <a:pPr defTabSz="711200"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Samples: 80 %</a:t>
            </a:r>
          </a:p>
          <a:p>
            <a:pPr defTabSz="711200">
              <a:spcAft>
                <a:spcPct val="35000"/>
              </a:spcAft>
              <a:defRPr/>
            </a:pPr>
            <a:r>
              <a:rPr lang="en-US" altLang="ko-KR" b="1" u="sng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&lt; Solvent&gt;</a:t>
            </a:r>
          </a:p>
          <a:p>
            <a:pPr defTabSz="711200"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Iso-propanol</a:t>
            </a:r>
            <a:endParaRPr lang="en-US" altLang="ko-KR" sz="1600" b="1" dirty="0">
              <a:solidFill>
                <a:schemeClr val="tx1"/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10" name="순서도: 추출 9"/>
          <p:cNvSpPr/>
          <p:nvPr/>
        </p:nvSpPr>
        <p:spPr bwMode="auto">
          <a:xfrm rot="5400000">
            <a:off x="2611437" y="2798763"/>
            <a:ext cx="285750" cy="327025"/>
          </a:xfrm>
          <a:prstGeom prst="flowChartExtra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sp>
      <p:grpSp>
        <p:nvGrpSpPr>
          <p:cNvPr id="13" name="Group 12"/>
          <p:cNvGrpSpPr/>
          <p:nvPr/>
        </p:nvGrpSpPr>
        <p:grpSpPr>
          <a:xfrm>
            <a:off x="2948246" y="815633"/>
            <a:ext cx="2182060" cy="2238375"/>
            <a:chOff x="2971800" y="2009775"/>
            <a:chExt cx="2182060" cy="2238375"/>
          </a:xfrm>
        </p:grpSpPr>
        <p:sp>
          <p:nvSpPr>
            <p:cNvPr id="12" name="자유형 11"/>
            <p:cNvSpPr/>
            <p:nvPr/>
          </p:nvSpPr>
          <p:spPr bwMode="auto">
            <a:xfrm rot="16200000">
              <a:off x="3005554" y="2099845"/>
              <a:ext cx="2114551" cy="2182060"/>
            </a:xfrm>
            <a:custGeom>
              <a:avLst/>
              <a:gdLst>
                <a:gd name="connsiteX0" fmla="*/ 0 w 2182029"/>
                <a:gd name="connsiteY0" fmla="*/ 97211 h 1944216"/>
                <a:gd name="connsiteX1" fmla="*/ 28473 w 2182029"/>
                <a:gd name="connsiteY1" fmla="*/ 28472 h 1944216"/>
                <a:gd name="connsiteX2" fmla="*/ 97212 w 2182029"/>
                <a:gd name="connsiteY2" fmla="*/ 0 h 1944216"/>
                <a:gd name="connsiteX3" fmla="*/ 2084818 w 2182029"/>
                <a:gd name="connsiteY3" fmla="*/ 0 h 1944216"/>
                <a:gd name="connsiteX4" fmla="*/ 2153557 w 2182029"/>
                <a:gd name="connsiteY4" fmla="*/ 28473 h 1944216"/>
                <a:gd name="connsiteX5" fmla="*/ 2182029 w 2182029"/>
                <a:gd name="connsiteY5" fmla="*/ 97212 h 1944216"/>
                <a:gd name="connsiteX6" fmla="*/ 2182029 w 2182029"/>
                <a:gd name="connsiteY6" fmla="*/ 1847005 h 1944216"/>
                <a:gd name="connsiteX7" fmla="*/ 2153557 w 2182029"/>
                <a:gd name="connsiteY7" fmla="*/ 1915744 h 1944216"/>
                <a:gd name="connsiteX8" fmla="*/ 2084818 w 2182029"/>
                <a:gd name="connsiteY8" fmla="*/ 1944216 h 1944216"/>
                <a:gd name="connsiteX9" fmla="*/ 97211 w 2182029"/>
                <a:gd name="connsiteY9" fmla="*/ 1944216 h 1944216"/>
                <a:gd name="connsiteX10" fmla="*/ 28472 w 2182029"/>
                <a:gd name="connsiteY10" fmla="*/ 1915743 h 1944216"/>
                <a:gd name="connsiteX11" fmla="*/ 0 w 2182029"/>
                <a:gd name="connsiteY11" fmla="*/ 1847004 h 1944216"/>
                <a:gd name="connsiteX12" fmla="*/ 0 w 2182029"/>
                <a:gd name="connsiteY12" fmla="*/ 97211 h 194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2029" h="1944216">
                  <a:moveTo>
                    <a:pt x="2072927" y="0"/>
                  </a:moveTo>
                  <a:cubicBezTo>
                    <a:pt x="2101862" y="0"/>
                    <a:pt x="2129613" y="9126"/>
                    <a:pt x="2150074" y="25370"/>
                  </a:cubicBezTo>
                  <a:cubicBezTo>
                    <a:pt x="2170535" y="41614"/>
                    <a:pt x="2182028" y="63645"/>
                    <a:pt x="2182028" y="86618"/>
                  </a:cubicBezTo>
                  <a:lnTo>
                    <a:pt x="2182028" y="1857599"/>
                  </a:lnTo>
                  <a:cubicBezTo>
                    <a:pt x="2182028" y="1880571"/>
                    <a:pt x="2170534" y="1902603"/>
                    <a:pt x="2150073" y="1918847"/>
                  </a:cubicBezTo>
                  <a:cubicBezTo>
                    <a:pt x="2129612" y="1935091"/>
                    <a:pt x="2101861" y="1944216"/>
                    <a:pt x="2072926" y="1944216"/>
                  </a:cubicBezTo>
                  <a:lnTo>
                    <a:pt x="109102" y="1944216"/>
                  </a:lnTo>
                  <a:cubicBezTo>
                    <a:pt x="80167" y="1944216"/>
                    <a:pt x="52416" y="1935090"/>
                    <a:pt x="31955" y="1918847"/>
                  </a:cubicBezTo>
                  <a:cubicBezTo>
                    <a:pt x="11494" y="1902603"/>
                    <a:pt x="1" y="1880571"/>
                    <a:pt x="1" y="1857599"/>
                  </a:cubicBezTo>
                  <a:lnTo>
                    <a:pt x="1" y="86617"/>
                  </a:lnTo>
                  <a:cubicBezTo>
                    <a:pt x="1" y="63645"/>
                    <a:pt x="11495" y="41613"/>
                    <a:pt x="31956" y="25369"/>
                  </a:cubicBezTo>
                  <a:cubicBezTo>
                    <a:pt x="52417" y="9125"/>
                    <a:pt x="80168" y="0"/>
                    <a:pt x="109103" y="0"/>
                  </a:cubicBezTo>
                  <a:lnTo>
                    <a:pt x="2072927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49960" tIns="48007" rIns="62230" bIns="1745624" spcCol="1270"/>
            <a:lstStyle/>
            <a:p>
              <a:pPr algn="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1400" b="1" baseline="300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ko-KR" altLang="en-U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자유형 13"/>
            <p:cNvSpPr/>
            <p:nvPr/>
          </p:nvSpPr>
          <p:spPr bwMode="auto">
            <a:xfrm>
              <a:off x="3172660" y="2009775"/>
              <a:ext cx="1981200" cy="2133600"/>
            </a:xfrm>
            <a:custGeom>
              <a:avLst/>
              <a:gdLst>
                <a:gd name="connsiteX0" fmla="*/ 0 w 1625612"/>
                <a:gd name="connsiteY0" fmla="*/ 0 h 1944216"/>
                <a:gd name="connsiteX1" fmla="*/ 1625612 w 1625612"/>
                <a:gd name="connsiteY1" fmla="*/ 0 h 1944216"/>
                <a:gd name="connsiteX2" fmla="*/ 1625612 w 1625612"/>
                <a:gd name="connsiteY2" fmla="*/ 1944216 h 1944216"/>
                <a:gd name="connsiteX3" fmla="*/ 0 w 1625612"/>
                <a:gd name="connsiteY3" fmla="*/ 1944216 h 1944216"/>
                <a:gd name="connsiteX4" fmla="*/ 0 w 1625612"/>
                <a:gd name="connsiteY4" fmla="*/ 0 h 194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12" h="1944216">
                  <a:moveTo>
                    <a:pt x="0" y="0"/>
                  </a:moveTo>
                  <a:lnTo>
                    <a:pt x="1625612" y="0"/>
                  </a:lnTo>
                  <a:lnTo>
                    <a:pt x="1625612" y="1944216"/>
                  </a:ln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6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  <p:txBody>
            <a:bodyPr lIns="0" tIns="54864" rIns="0" bIns="0" spcCol="1270" anchor="ctr"/>
            <a:lstStyle/>
            <a:p>
              <a:pPr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b="1" u="sng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&lt; Electrodes &gt;</a:t>
              </a: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  <a:buFont typeface="Wingdings" pitchFamily="2" charset="2"/>
                <a:buChar char="Ø"/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Ag/</a:t>
              </a:r>
              <a:r>
                <a:rPr lang="en-US" altLang="ko-KR" sz="16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AgCl</a:t>
              </a: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: reference electrode (R)</a:t>
              </a: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  <a:buFont typeface="Wingdings" pitchFamily="2" charset="2"/>
                <a:buChar char="Ø"/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Pt wire: Counter electrode (C)</a:t>
              </a: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  <a:buFont typeface="Wingdings" pitchFamily="2" charset="2"/>
                <a:buChar char="Ø"/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Samples: Working electrodes (W)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38799" y="1079600"/>
            <a:ext cx="2976140" cy="1752601"/>
            <a:chOff x="5638799" y="2057400"/>
            <a:chExt cx="2976140" cy="1944436"/>
          </a:xfrm>
        </p:grpSpPr>
        <p:sp>
          <p:nvSpPr>
            <p:cNvPr id="15" name="자유형 14"/>
            <p:cNvSpPr/>
            <p:nvPr/>
          </p:nvSpPr>
          <p:spPr bwMode="auto">
            <a:xfrm rot="16200000">
              <a:off x="6154651" y="1541548"/>
              <a:ext cx="1944436" cy="2976139"/>
            </a:xfrm>
            <a:custGeom>
              <a:avLst/>
              <a:gdLst>
                <a:gd name="connsiteX0" fmla="*/ 0 w 2182029"/>
                <a:gd name="connsiteY0" fmla="*/ 97211 h 1944216"/>
                <a:gd name="connsiteX1" fmla="*/ 28473 w 2182029"/>
                <a:gd name="connsiteY1" fmla="*/ 28472 h 1944216"/>
                <a:gd name="connsiteX2" fmla="*/ 97212 w 2182029"/>
                <a:gd name="connsiteY2" fmla="*/ 0 h 1944216"/>
                <a:gd name="connsiteX3" fmla="*/ 2084818 w 2182029"/>
                <a:gd name="connsiteY3" fmla="*/ 0 h 1944216"/>
                <a:gd name="connsiteX4" fmla="*/ 2153557 w 2182029"/>
                <a:gd name="connsiteY4" fmla="*/ 28473 h 1944216"/>
                <a:gd name="connsiteX5" fmla="*/ 2182029 w 2182029"/>
                <a:gd name="connsiteY5" fmla="*/ 97212 h 1944216"/>
                <a:gd name="connsiteX6" fmla="*/ 2182029 w 2182029"/>
                <a:gd name="connsiteY6" fmla="*/ 1847005 h 1944216"/>
                <a:gd name="connsiteX7" fmla="*/ 2153557 w 2182029"/>
                <a:gd name="connsiteY7" fmla="*/ 1915744 h 1944216"/>
                <a:gd name="connsiteX8" fmla="*/ 2084818 w 2182029"/>
                <a:gd name="connsiteY8" fmla="*/ 1944216 h 1944216"/>
                <a:gd name="connsiteX9" fmla="*/ 97211 w 2182029"/>
                <a:gd name="connsiteY9" fmla="*/ 1944216 h 1944216"/>
                <a:gd name="connsiteX10" fmla="*/ 28472 w 2182029"/>
                <a:gd name="connsiteY10" fmla="*/ 1915743 h 1944216"/>
                <a:gd name="connsiteX11" fmla="*/ 0 w 2182029"/>
                <a:gd name="connsiteY11" fmla="*/ 1847004 h 1944216"/>
                <a:gd name="connsiteX12" fmla="*/ 0 w 2182029"/>
                <a:gd name="connsiteY12" fmla="*/ 97211 h 194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2029" h="1944216">
                  <a:moveTo>
                    <a:pt x="2072927" y="0"/>
                  </a:moveTo>
                  <a:cubicBezTo>
                    <a:pt x="2101862" y="0"/>
                    <a:pt x="2129613" y="9126"/>
                    <a:pt x="2150074" y="25370"/>
                  </a:cubicBezTo>
                  <a:cubicBezTo>
                    <a:pt x="2170535" y="41614"/>
                    <a:pt x="2182028" y="63645"/>
                    <a:pt x="2182028" y="86618"/>
                  </a:cubicBezTo>
                  <a:lnTo>
                    <a:pt x="2182028" y="1857599"/>
                  </a:lnTo>
                  <a:cubicBezTo>
                    <a:pt x="2182028" y="1880571"/>
                    <a:pt x="2170534" y="1902603"/>
                    <a:pt x="2150073" y="1918847"/>
                  </a:cubicBezTo>
                  <a:cubicBezTo>
                    <a:pt x="2129612" y="1935091"/>
                    <a:pt x="2101861" y="1944216"/>
                    <a:pt x="2072926" y="1944216"/>
                  </a:cubicBezTo>
                  <a:lnTo>
                    <a:pt x="109102" y="1944216"/>
                  </a:lnTo>
                  <a:cubicBezTo>
                    <a:pt x="80167" y="1944216"/>
                    <a:pt x="52416" y="1935090"/>
                    <a:pt x="31955" y="1918847"/>
                  </a:cubicBezTo>
                  <a:cubicBezTo>
                    <a:pt x="11494" y="1902603"/>
                    <a:pt x="1" y="1880571"/>
                    <a:pt x="1" y="1857599"/>
                  </a:cubicBezTo>
                  <a:lnTo>
                    <a:pt x="1" y="86617"/>
                  </a:lnTo>
                  <a:cubicBezTo>
                    <a:pt x="1" y="63645"/>
                    <a:pt x="11495" y="41613"/>
                    <a:pt x="31956" y="25369"/>
                  </a:cubicBezTo>
                  <a:cubicBezTo>
                    <a:pt x="52417" y="9125"/>
                    <a:pt x="80168" y="0"/>
                    <a:pt x="109103" y="0"/>
                  </a:cubicBezTo>
                  <a:lnTo>
                    <a:pt x="2072927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49960" tIns="68581" rIns="88900" bIns="1745624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Analysis</a:t>
              </a:r>
              <a:endParaRPr lang="ko-KR" altLang="en-US" sz="2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자유형 16"/>
            <p:cNvSpPr/>
            <p:nvPr/>
          </p:nvSpPr>
          <p:spPr bwMode="auto">
            <a:xfrm>
              <a:off x="6172200" y="2091687"/>
              <a:ext cx="2442739" cy="1626880"/>
            </a:xfrm>
            <a:custGeom>
              <a:avLst/>
              <a:gdLst>
                <a:gd name="connsiteX0" fmla="*/ 0 w 1625612"/>
                <a:gd name="connsiteY0" fmla="*/ 0 h 1944216"/>
                <a:gd name="connsiteX1" fmla="*/ 1625612 w 1625612"/>
                <a:gd name="connsiteY1" fmla="*/ 0 h 1944216"/>
                <a:gd name="connsiteX2" fmla="*/ 1625612 w 1625612"/>
                <a:gd name="connsiteY2" fmla="*/ 1944216 h 1944216"/>
                <a:gd name="connsiteX3" fmla="*/ 0 w 1625612"/>
                <a:gd name="connsiteY3" fmla="*/ 1944216 h 1944216"/>
                <a:gd name="connsiteX4" fmla="*/ 0 w 1625612"/>
                <a:gd name="connsiteY4" fmla="*/ 0 h 194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12" h="1944216">
                  <a:moveTo>
                    <a:pt x="0" y="0"/>
                  </a:moveTo>
                  <a:lnTo>
                    <a:pt x="1625612" y="0"/>
                  </a:lnTo>
                  <a:lnTo>
                    <a:pt x="1625612" y="1944216"/>
                  </a:ln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0" tIns="61722" rIns="0" bIns="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  <a:defRPr/>
              </a:pPr>
              <a:r>
                <a:rPr lang="en-US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Cyclic </a:t>
              </a: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voltammetry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  <a:defRPr/>
              </a:pPr>
              <a:r>
                <a:rPr lang="en-US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Galvanostatic </a:t>
              </a: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charge 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discharge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  <a:defRPr/>
              </a:pPr>
              <a:r>
                <a:rPr lang="en-US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HY울릉도M" pitchFamily="18" charset="-127"/>
                  <a:cs typeface="Calibri" panose="020F0502020204030204" pitchFamily="34" charset="0"/>
                </a:rPr>
                <a:t> Electrochemical  impedance spectroscopy</a:t>
              </a:r>
              <a:endParaRPr lang="ko-KR" altLang="en-US" b="1" dirty="0">
                <a:solidFill>
                  <a:schemeClr val="tx1"/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28" name="순서도: 추출 9"/>
          <p:cNvSpPr/>
          <p:nvPr/>
        </p:nvSpPr>
        <p:spPr bwMode="auto">
          <a:xfrm rot="5400000">
            <a:off x="5301991" y="1861796"/>
            <a:ext cx="285750" cy="327025"/>
          </a:xfrm>
          <a:prstGeom prst="flowChartExtra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sp>
      <p:sp>
        <p:nvSpPr>
          <p:cNvPr id="29" name="Rectangle 28"/>
          <p:cNvSpPr/>
          <p:nvPr/>
        </p:nvSpPr>
        <p:spPr>
          <a:xfrm>
            <a:off x="208671" y="3176072"/>
            <a:ext cx="2590800" cy="166814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11200">
              <a:lnSpc>
                <a:spcPct val="150000"/>
              </a:lnSpc>
              <a:spcAft>
                <a:spcPct val="35000"/>
              </a:spcAft>
              <a:defRPr/>
            </a:pPr>
            <a:r>
              <a:rPr lang="en-US" altLang="ko-KR" sz="1600" u="sng" dirty="0">
                <a:latin typeface="Arial" pitchFamily="34" charset="0"/>
                <a:ea typeface="HY울릉도M" pitchFamily="18" charset="-127"/>
                <a:cs typeface="Arial" pitchFamily="34" charset="0"/>
              </a:rPr>
              <a:t>&lt; </a:t>
            </a:r>
            <a:r>
              <a:rPr lang="en-US" altLang="ko-KR" sz="1600" b="1" u="sng" dirty="0">
                <a:latin typeface="Arial" pitchFamily="34" charset="0"/>
                <a:ea typeface="HY울릉도M" pitchFamily="18" charset="-127"/>
                <a:cs typeface="Arial" pitchFamily="34" charset="0"/>
              </a:rPr>
              <a:t>Mass Loading&gt;</a:t>
            </a:r>
          </a:p>
          <a:p>
            <a:pPr defTabSz="711200">
              <a:lnSpc>
                <a:spcPct val="150000"/>
              </a:lnSpc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 On Ni foam and pressed</a:t>
            </a:r>
          </a:p>
          <a:p>
            <a:pPr defTabSz="711200">
              <a:lnSpc>
                <a:spcPct val="150000"/>
              </a:lnSpc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120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°C</a:t>
            </a:r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, 24 hr  </a:t>
            </a:r>
          </a:p>
          <a:p>
            <a:pPr defTabSz="711200">
              <a:lnSpc>
                <a:spcPct val="150000"/>
              </a:lnSpc>
              <a:spcAft>
                <a:spcPct val="35000"/>
              </a:spcAft>
              <a:buFont typeface="Wingdings" pitchFamily="2" charset="2"/>
              <a:buChar char="Ø"/>
              <a:defRPr/>
            </a:pPr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 Soaking </a:t>
            </a:r>
            <a:r>
              <a:rPr lang="en-US" altLang="ko-KR" sz="1400" b="1" dirty="0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in 2M </a:t>
            </a:r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KOH, 24 hr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9800" y="337508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Potentiostat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0400" y="3429000"/>
            <a:ext cx="2080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latin typeface="Arial" pitchFamily="34" charset="0"/>
                <a:ea typeface="HY울릉도M" pitchFamily="18" charset="-127"/>
                <a:cs typeface="Arial" pitchFamily="34" charset="0"/>
              </a:rPr>
              <a:t>Working electrode (W)</a:t>
            </a: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733800"/>
            <a:ext cx="457200" cy="133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733800"/>
            <a:ext cx="841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6554" y="3682859"/>
            <a:ext cx="308838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399"/>
            <a:ext cx="8229600" cy="4873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Lamellar Co-Ni(OH)</a:t>
            </a:r>
            <a:r>
              <a:rPr lang="en-US" sz="3200" baseline="-25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/rGO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0282"/>
            <a:ext cx="460192" cy="365125"/>
          </a:xfrm>
        </p:spPr>
        <p:txBody>
          <a:bodyPr/>
          <a:lstStyle/>
          <a:p>
            <a:fld id="{B8242BF6-A58F-44CD-95DF-F1B9FD083C6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5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821271"/>
            <a:ext cx="4770000" cy="54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5584" y="856324"/>
            <a:ext cx="3745832" cy="61773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AutoNum type="alphaLcParenBoth"/>
            </a:pPr>
            <a:r>
              <a:rPr lang="en-US" altLang="en-US" sz="1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Room temp , ( b) 90 </a:t>
            </a:r>
            <a:r>
              <a:rPr lang="en-US" altLang="en-US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 (C) 120 </a:t>
            </a:r>
            <a:r>
              <a:rPr lang="en-US" altLang="en-US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(d) 150 </a:t>
            </a:r>
            <a:r>
              <a:rPr lang="en-US" altLang="en-US" sz="1200" baseline="30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 (e) 180 </a:t>
            </a:r>
            <a:r>
              <a:rPr lang="en-US" altLang="en-US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 and </a:t>
            </a:r>
            <a:r>
              <a:rPr lang="en-US" altLang="en-US" sz="1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(f)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XRD patterns </a:t>
            </a:r>
            <a:endParaRPr lang="en-US" sz="1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4624" y="1725871"/>
            <a:ext cx="3745832" cy="12464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Flakes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~ 1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rGO can be seen from wrinkles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Plates can be taken as 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Co-Ni(OH)</a:t>
            </a:r>
            <a:r>
              <a:rPr lang="en-US" sz="1200" baseline="-25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Coated on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top/bottom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of rGO or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sandwich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it.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3664" y="3319412"/>
            <a:ext cx="3736792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are Planes of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-Ni(OH)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except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(003) and (006)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planes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which  indicate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hydrotalcite like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Phase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transition </a:t>
            </a:r>
            <a:r>
              <a:rPr lang="el-G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-Ni(OH)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 &gt;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90 °C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diffraction peaks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and 42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indicates Co-Ni(OH)</a:t>
            </a:r>
            <a:r>
              <a:rPr lang="en-US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on rGO can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prevent graphene     sheets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from stacking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multilayers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Hydrothermal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synthesis can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 crystallinity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composite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5631" y="5728965"/>
            <a:ext cx="2553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-Ni(OH)</a:t>
            </a:r>
            <a:r>
              <a:rPr lang="en-US" sz="12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(JCDPS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card No-14-0117)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6350282"/>
            <a:ext cx="3265486" cy="307777"/>
            <a:chOff x="1619944" y="6357050"/>
            <a:chExt cx="3496214" cy="307777"/>
          </a:xfrm>
        </p:grpSpPr>
        <p:sp>
          <p:nvSpPr>
            <p:cNvPr id="11" name="Rectangle 10"/>
            <p:cNvSpPr/>
            <p:nvPr/>
          </p:nvSpPr>
          <p:spPr>
            <a:xfrm>
              <a:off x="1795067" y="6357050"/>
              <a:ext cx="33210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GO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metal precursor </a:t>
              </a:r>
              <a:r>
                <a:rPr 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is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1:10, Time = 10 h</a:t>
              </a:r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400" dirty="0"/>
            </a:p>
          </p:txBody>
        </p:sp>
        <p:sp>
          <p:nvSpPr>
            <p:cNvPr id="12" name="순서도: 추출 9"/>
            <p:cNvSpPr/>
            <p:nvPr/>
          </p:nvSpPr>
          <p:spPr bwMode="auto">
            <a:xfrm rot="5400000">
              <a:off x="1646597" y="6412985"/>
              <a:ext cx="121817" cy="175123"/>
            </a:xfrm>
            <a:prstGeom prst="flowChartExtra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xmlns="" val="18371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06" y="102696"/>
            <a:ext cx="7925386" cy="533399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Lamellar Co-Ni(OH)</a:t>
            </a:r>
            <a:r>
              <a:rPr lang="en-US" sz="3200" baseline="-25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/rGO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350282"/>
            <a:ext cx="383992" cy="365125"/>
          </a:xfrm>
        </p:spPr>
        <p:txBody>
          <a:bodyPr/>
          <a:lstStyle/>
          <a:p>
            <a:fld id="{B8242BF6-A58F-44CD-95DF-F1B9FD083C67}" type="slidenum">
              <a:rPr lang="ko-KR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9499554"/>
              </p:ext>
            </p:extLst>
          </p:nvPr>
        </p:nvGraphicFramePr>
        <p:xfrm>
          <a:off x="112060" y="914400"/>
          <a:ext cx="4185920" cy="2704185"/>
        </p:xfrm>
        <a:graphic>
          <a:graphicData uri="http://schemas.openxmlformats.org/drawingml/2006/table">
            <a:tbl>
              <a:tblPr/>
              <a:tblGrid>
                <a:gridCol w="866775"/>
                <a:gridCol w="600075"/>
                <a:gridCol w="666750"/>
                <a:gridCol w="666750"/>
                <a:gridCol w="692785"/>
                <a:gridCol w="692785"/>
              </a:tblGrid>
              <a:tr h="29699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Specific Capacitance , Cs [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g</a:t>
                      </a:r>
                      <a:r>
                        <a:rPr lang="en-US" sz="1400" b="1" baseline="3000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]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229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Scan </a:t>
                      </a:r>
                      <a:endParaRPr lang="en-US" sz="1400" b="0" dirty="0" smtClean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rate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[mV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400" b="0" baseline="3000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] 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Temperature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3990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RT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90 </a:t>
                      </a:r>
                      <a:r>
                        <a:rPr lang="en-US" altLang="en-US" sz="1400" b="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en-US" sz="14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120 </a:t>
                      </a:r>
                      <a:r>
                        <a:rPr lang="en-US" altLang="en-US" sz="1400" b="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en-US" sz="14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150 </a:t>
                      </a:r>
                      <a:r>
                        <a:rPr lang="en-US" altLang="en-US" sz="1400" b="1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en-US" sz="14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180 </a:t>
                      </a:r>
                      <a:r>
                        <a:rPr lang="en-US" altLang="en-US" sz="1400" b="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en-US" sz="14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9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395 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349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515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500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264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9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335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296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408 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455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226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9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290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253 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315 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404 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~194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9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15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255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224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257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360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170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9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149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160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182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327</a:t>
                      </a:r>
                      <a:endParaRPr lang="en-US" sz="1400" b="1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 smtClean="0"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~ 141</a:t>
                      </a:r>
                      <a:endParaRPr lang="en-US" sz="1400" b="0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2309828" y="2035582"/>
            <a:ext cx="609600" cy="3749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42242" y="3237584"/>
            <a:ext cx="661736" cy="38100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20818" y="2063335"/>
            <a:ext cx="850232" cy="1536036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0818" y="3587501"/>
            <a:ext cx="14896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Cs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retention: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150 </a:t>
            </a:r>
            <a:r>
              <a:rPr lang="en-US" altLang="en-US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4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~ 66%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120 </a:t>
            </a:r>
            <a:r>
              <a:rPr lang="en-US" alt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en-US" sz="1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~ 35 %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/>
          <a:srcRect l="1549" t="1656" r="47483" b="1808"/>
          <a:stretch/>
        </p:blipFill>
        <p:spPr>
          <a:xfrm>
            <a:off x="6937176" y="841240"/>
            <a:ext cx="2139504" cy="18477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16" t="1758"/>
          <a:stretch/>
        </p:blipFill>
        <p:spPr>
          <a:xfrm>
            <a:off x="2914871" y="4401515"/>
            <a:ext cx="6161809" cy="14494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58" y="2845560"/>
            <a:ext cx="3070822" cy="15532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99129" y="6001629"/>
            <a:ext cx="6644871" cy="338554"/>
            <a:chOff x="1305233" y="6072263"/>
            <a:chExt cx="7538350" cy="338554"/>
          </a:xfrm>
        </p:grpSpPr>
        <p:sp>
          <p:nvSpPr>
            <p:cNvPr id="33" name="Rectangle 32"/>
            <p:cNvSpPr/>
            <p:nvPr/>
          </p:nvSpPr>
          <p:spPr>
            <a:xfrm>
              <a:off x="1491995" y="6072263"/>
              <a:ext cx="73515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 T@150 </a:t>
              </a:r>
              <a:r>
                <a:rPr lang="en-US" altLang="en-US" sz="16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en-US" altLang="en-US" sz="1600" b="1" dirty="0" smtClean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&amp; Time@10 h, </a:t>
              </a:r>
              <a:r>
                <a:rPr lang="en-US" altLang="en-US" sz="1600" dirty="0" smtClean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different</a:t>
              </a:r>
              <a:r>
                <a:rPr lang="en-US" altLang="en-US" sz="1600" b="1" dirty="0" smtClean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GO: metal precursor,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1:10, 1:7.5, and 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1:5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1305233" y="6160735"/>
              <a:ext cx="264575" cy="14189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 t="2360" r="3590"/>
          <a:stretch>
            <a:fillRect/>
          </a:stretch>
        </p:blipFill>
        <p:spPr bwMode="auto">
          <a:xfrm>
            <a:off x="4488964" y="841240"/>
            <a:ext cx="2160507" cy="19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Rectangle 2"/>
              <p:cNvSpPr/>
              <p:nvPr/>
            </p:nvSpPr>
            <p:spPr>
              <a:xfrm>
                <a:off x="144680" y="3629701"/>
                <a:ext cx="2097562" cy="534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ms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subSup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sup>
                        <m:e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dV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80" y="3629701"/>
                <a:ext cx="2097562" cy="534377"/>
              </a:xfrm>
              <a:prstGeom prst="rect">
                <a:avLst/>
              </a:prstGeom>
              <a:blipFill rotWithShape="0">
                <a:blip r:embed="rId6"/>
                <a:stretch>
                  <a:fillRect t="-134091" r="-12500" b="-196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82023" y="5120445"/>
            <a:ext cx="2202079" cy="1200329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crystallinity gives higher conductivity but loss of  surface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might occur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simultaneously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(e.g. Cs@180 </a:t>
            </a:r>
            <a:r>
              <a:rPr lang="en-US" altLang="ko-KR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680" y="4175194"/>
            <a:ext cx="2276767" cy="854080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200" b="1" dirty="0"/>
              <a:t> 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Redox peaks </a:t>
            </a:r>
            <a:endParaRPr lang="en-US" sz="105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Co(OH)</a:t>
            </a:r>
            <a:r>
              <a:rPr lang="en-US" sz="105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 + OH</a:t>
            </a:r>
            <a:r>
              <a:rPr lang="en-US" sz="10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 ↔ CoOOH + H</a:t>
            </a:r>
            <a:r>
              <a:rPr lang="en-US" sz="105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O + e</a:t>
            </a:r>
            <a:r>
              <a:rPr lang="en-US" sz="105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−  </a:t>
            </a:r>
          </a:p>
          <a:p>
            <a:pPr>
              <a:lnSpc>
                <a:spcPct val="150000"/>
              </a:lnSpc>
            </a:pPr>
            <a:r>
              <a:rPr lang="en-US" sz="10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Ni(OH)</a:t>
            </a:r>
            <a:r>
              <a:rPr lang="en-US" sz="105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 + OH</a:t>
            </a:r>
            <a:r>
              <a:rPr lang="en-US" sz="10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 ↔ NiOOH + H</a:t>
            </a:r>
            <a:r>
              <a:rPr lang="en-US" sz="105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O + e</a:t>
            </a:r>
            <a:r>
              <a:rPr lang="en-US" sz="10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3" y="99517"/>
            <a:ext cx="8382000" cy="5635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Lamellar Co-Ni(OH)</a:t>
            </a:r>
            <a:r>
              <a:rPr lang="en-US" sz="2800" b="1" baseline="-25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/rGO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(a) 1:10, (b) 1:7.5, </a:t>
            </a:r>
            <a:r>
              <a:rPr 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(C)1:5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2307590" cy="173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1986144" y="2513330"/>
            <a:ext cx="395021" cy="127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20240" y="2194560"/>
            <a:ext cx="53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</a:t>
            </a:r>
          </a:p>
        </p:txBody>
      </p:sp>
      <p:grpSp>
        <p:nvGrpSpPr>
          <p:cNvPr id="9" name="Group 22"/>
          <p:cNvGrpSpPr>
            <a:grpSpLocks noChangeAspect="1"/>
          </p:cNvGrpSpPr>
          <p:nvPr/>
        </p:nvGrpSpPr>
        <p:grpSpPr>
          <a:xfrm>
            <a:off x="2493818" y="914400"/>
            <a:ext cx="2359859" cy="1722120"/>
            <a:chOff x="3022022" y="914400"/>
            <a:chExt cx="2949824" cy="215265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0" y="914400"/>
              <a:ext cx="2884488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038396" y="2533650"/>
              <a:ext cx="93345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1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1 µm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22022" y="914400"/>
              <a:ext cx="5704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(b)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953000" y="5526050"/>
            <a:ext cx="4038600" cy="8194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05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amount of GO increases, degree of crystallinity decreases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(a) 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(b) 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kept similar peaks with beta form of Ni(OH)</a:t>
            </a:r>
            <a:r>
              <a:rPr lang="en-US" sz="1050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while      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(c) 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has hydrotalcite  like structure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" y="5524653"/>
            <a:ext cx="4724400" cy="854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At low and moderate amount of GO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(a &amp; b)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plate like structures were  observed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At high amount of GO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(c)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, metal hydroxides grew vertically on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rGO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343400" y="2514600"/>
            <a:ext cx="395021" cy="127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360805" y="2674172"/>
            <a:ext cx="2307590" cy="1722120"/>
            <a:chOff x="152400" y="2743200"/>
            <a:chExt cx="2307590" cy="1722120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152400" y="2743200"/>
              <a:ext cx="2307590" cy="1722120"/>
              <a:chOff x="3276600" y="990600"/>
              <a:chExt cx="2884488" cy="215265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76600" y="990600"/>
                <a:ext cx="2884488" cy="215265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467350" y="2609851"/>
                <a:ext cx="66675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 µm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76600" y="990600"/>
                <a:ext cx="58499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(c)</a:t>
                </a: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1981200" y="4343400"/>
              <a:ext cx="395021" cy="1270"/>
            </a:xfrm>
            <a:prstGeom prst="line">
              <a:avLst/>
            </a:prstGeom>
            <a:ln w="857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52400" y="914400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(a)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C:\Users\sinta\Desktop\Picture12.pn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7302" t="9434" r="12377"/>
          <a:stretch>
            <a:fillRect/>
          </a:stretch>
        </p:blipFill>
        <p:spPr bwMode="auto">
          <a:xfrm>
            <a:off x="5049487" y="870805"/>
            <a:ext cx="3668395" cy="3201508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18</a:t>
            </a:fld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6859" y="4893720"/>
            <a:ext cx="2447230" cy="338554"/>
            <a:chOff x="3366820" y="4495730"/>
            <a:chExt cx="2156351" cy="338554"/>
          </a:xfrm>
        </p:grpSpPr>
        <p:sp>
          <p:nvSpPr>
            <p:cNvPr id="4" name="Rectangle 3"/>
            <p:cNvSpPr/>
            <p:nvPr/>
          </p:nvSpPr>
          <p:spPr>
            <a:xfrm>
              <a:off x="3592043" y="4495730"/>
              <a:ext cx="19311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T@150 </a:t>
              </a:r>
              <a:r>
                <a:rPr lang="en-US" altLang="en-US" sz="16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en-US" altLang="en-US" sz="16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&amp; Time@10 </a:t>
              </a:r>
              <a:r>
                <a:rPr lang="en-US" altLang="en-US" sz="1600" b="1" dirty="0" smtClean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US" sz="1600" dirty="0"/>
            </a:p>
          </p:txBody>
        </p:sp>
        <p:sp>
          <p:nvSpPr>
            <p:cNvPr id="29" name="순서도: 추출 9"/>
            <p:cNvSpPr/>
            <p:nvPr/>
          </p:nvSpPr>
          <p:spPr bwMode="auto">
            <a:xfrm rot="5400000">
              <a:off x="3401603" y="4544153"/>
              <a:ext cx="148239" cy="217805"/>
            </a:xfrm>
            <a:prstGeom prst="flowChartExtra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/>
          <p:nvPr/>
        </p:nvSpPr>
        <p:spPr>
          <a:xfrm>
            <a:off x="1049425" y="5140072"/>
            <a:ext cx="3199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For different GO: metal precursor)</a:t>
            </a:r>
            <a:endParaRPr lang="en-US" sz="1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31059" y="4030002"/>
            <a:ext cx="4401008" cy="1293377"/>
            <a:chOff x="4406173" y="4015066"/>
            <a:chExt cx="4401008" cy="1293377"/>
          </a:xfrm>
        </p:grpSpPr>
        <p:pic>
          <p:nvPicPr>
            <p:cNvPr id="31" name="Picture 2" descr="http://www.intechopen.com/source/html/42654/media/image2_w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50812" y="4072313"/>
              <a:ext cx="1656369" cy="1236130"/>
            </a:xfrm>
            <a:prstGeom prst="rect">
              <a:avLst/>
            </a:prstGeom>
            <a:noFill/>
          </p:spPr>
        </p:pic>
        <p:pic>
          <p:nvPicPr>
            <p:cNvPr id="33" name="Picture 2" descr="Fig. 6. Ideal structure of ␤ -Ni(OH) 2 : (a) unit cell atomic content and (b) unit cell viewed as edge sharing NiO 6 octahedra with an ABAB oxygen packing. &#10;                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173" y="4015066"/>
              <a:ext cx="2477511" cy="1216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077200" cy="457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Lamellar </a:t>
            </a:r>
            <a:r>
              <a:rPr 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Co-Ni(OH)</a:t>
            </a:r>
            <a:r>
              <a:rPr lang="en-US" sz="2800" b="1" baseline="-25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/rGO; </a:t>
            </a:r>
            <a:r>
              <a:rPr lang="en-US" alt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en-US" alt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metal </a:t>
            </a:r>
            <a:r>
              <a:rPr lang="en-US" altLang="en-US" sz="28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precursor ratios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8498655"/>
              </p:ext>
            </p:extLst>
          </p:nvPr>
        </p:nvGraphicFramePr>
        <p:xfrm>
          <a:off x="304800" y="990600"/>
          <a:ext cx="3810000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717465"/>
                <a:gridCol w="730335"/>
                <a:gridCol w="838200"/>
                <a:gridCol w="838200"/>
                <a:gridCol w="685800"/>
              </a:tblGrid>
              <a:tr h="183825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Specific Capacitance , Cs (F g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5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Scan rate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(mV s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1:5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1:7.5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1:5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ratio12 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646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617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472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455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404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416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20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297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265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294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5039881"/>
              </p:ext>
            </p:extLst>
          </p:nvPr>
        </p:nvGraphicFramePr>
        <p:xfrm>
          <a:off x="277911" y="3328861"/>
          <a:ext cx="4114798" cy="1335024"/>
        </p:xfrm>
        <a:graphic>
          <a:graphicData uri="http://schemas.openxmlformats.org/drawingml/2006/table">
            <a:tbl>
              <a:tblPr firstRow="1" firstCol="1" bandRow="1"/>
              <a:tblGrid>
                <a:gridCol w="1066798"/>
                <a:gridCol w="685800"/>
                <a:gridCol w="838200"/>
                <a:gridCol w="838200"/>
                <a:gridCol w="685800"/>
              </a:tblGrid>
              <a:tr h="22986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Specific Capacitance , Cs (F g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5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Current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dvTimes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density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(A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g </a:t>
                      </a:r>
                      <a:r>
                        <a:rPr lang="en-US" sz="1200" b="1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1:5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1:7.5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1:10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ratio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 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1:5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ratio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12 h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0.5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1294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611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811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1171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784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4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891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461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542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~ 730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3356393" y="1118927"/>
            <a:ext cx="838200" cy="147174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3759" y="1159860"/>
            <a:ext cx="886838" cy="141484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68510" y="3501431"/>
            <a:ext cx="762000" cy="120055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57604" y="3463331"/>
            <a:ext cx="762000" cy="1200554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36063" y="914400"/>
            <a:ext cx="4179337" cy="3822981"/>
            <a:chOff x="4736063" y="914400"/>
            <a:chExt cx="4179337" cy="38229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36063" y="914400"/>
              <a:ext cx="4065788" cy="351617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50008" y="4460382"/>
              <a:ext cx="39653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(a &amp;b) Lamellar Co-Ni(OH)</a:t>
              </a:r>
              <a:r>
                <a:rPr lang="en-US" sz="1200" b="1" baseline="-250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2</a:t>
              </a:r>
              <a:r>
                <a:rPr lang="en-US" sz="12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/rGO; </a:t>
              </a:r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150 °C, 1:5 ratio, and 12 h.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49588" y="4841815"/>
            <a:ext cx="44420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Poorly crystalline,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its surface area might be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higher but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will have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low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electrical conductivity due to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tendency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of forming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highly porous microstructure  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3504" y="6034129"/>
            <a:ext cx="6172200" cy="433526"/>
            <a:chOff x="1905000" y="5903512"/>
            <a:chExt cx="6172200" cy="410882"/>
          </a:xfrm>
        </p:grpSpPr>
        <p:sp>
          <p:nvSpPr>
            <p:cNvPr id="16" name="Rectangle 15"/>
            <p:cNvSpPr/>
            <p:nvPr/>
          </p:nvSpPr>
          <p:spPr>
            <a:xfrm>
              <a:off x="1905000" y="5903512"/>
              <a:ext cx="6172200" cy="410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Lamellar Co-Ni(OH)</a:t>
              </a:r>
              <a:r>
                <a:rPr lang="en-US" b="1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/rGO; 150 °C, 1:5 ratio, and 12 </a:t>
              </a:r>
              <a:r>
                <a:rPr lang="en-US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h </a:t>
              </a:r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1996223" y="6017671"/>
              <a:ext cx="427153" cy="182563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2052" y="4824656"/>
            <a:ext cx="3872748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Cs displayed by poorly crystalline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Co-Ni(OH)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/rGO</a:t>
            </a:r>
            <a:endParaRPr lang="en-US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igher Cs retention by crystalline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Co-Ni(OH)</a:t>
            </a:r>
            <a:r>
              <a:rPr lang="en-US" sz="12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/rGO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Trade off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Increase T from 10 h to 12 h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1139" y="1203105"/>
            <a:ext cx="689393" cy="1371601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58361" y="3550464"/>
            <a:ext cx="689393" cy="1113421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15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/>
      <p:bldP spid="19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33"/>
          <p:cNvSpPr>
            <a:spLocks noGrp="1"/>
          </p:cNvSpPr>
          <p:nvPr>
            <p:ph type="title"/>
          </p:nvPr>
        </p:nvSpPr>
        <p:spPr>
          <a:xfrm>
            <a:off x="838200" y="76200"/>
            <a:ext cx="1896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ko-KR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lang="ko-KR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1143000"/>
            <a:ext cx="792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Overview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L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amellar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structured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Co-Ni(OH)</a:t>
            </a:r>
            <a:r>
              <a:rPr lang="en-US" sz="2000" baseline="-25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/reduced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Graphene Oxide hybrids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         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(Co-Ni(OH)</a:t>
            </a:r>
            <a:r>
              <a:rPr lang="en-US" sz="2000" b="1" baseline="-25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/rGO)</a:t>
            </a:r>
          </a:p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Nickel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Cobalt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Sulfides/Holey Defect Graphene Hydrogel hybrids              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(NiCo</a:t>
            </a:r>
            <a:r>
              <a:rPr lang="en-US" sz="2000" b="1" baseline="-25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</a:t>
            </a:r>
            <a:r>
              <a:rPr lang="en-US" sz="2000" b="1" baseline="-25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4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@HGH)</a:t>
            </a:r>
          </a:p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Millerite Core–Nitrogen-Doped Carbon Hollow Shell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hybrid Structures   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(NiS-NC HS) </a:t>
            </a:r>
          </a:p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Conclusions</a:t>
            </a:r>
          </a:p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altLang="ko-KR" sz="2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Publications</a:t>
            </a:r>
            <a:endParaRPr lang="en-US" altLang="ko-KR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037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7505"/>
            <a:ext cx="8229600" cy="41116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Lamellar Co-Ni(OH)</a:t>
            </a:r>
            <a:r>
              <a:rPr lang="en-US" sz="24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/rGO;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150 °C,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1:5,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&amp;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12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81400" y="888829"/>
            <a:ext cx="3505200" cy="3340033"/>
            <a:chOff x="97994" y="990600"/>
            <a:chExt cx="5392264" cy="5138174"/>
          </a:xfrm>
        </p:grpSpPr>
        <p:pic>
          <p:nvPicPr>
            <p:cNvPr id="5" name="Picture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4724400" cy="44443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7994" y="5434983"/>
              <a:ext cx="5392264" cy="693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100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XPS 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spectra (a</a:t>
              </a: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) C 1s, (b) O 1s, (c) Co 2p, and (d) Ni 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rPr>
                <a:t>2p</a:t>
              </a:r>
              <a:endParaRPr lang="en-US" sz="9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endParaRPr>
            </a:p>
          </p:txBody>
        </p:sp>
      </p:grpSp>
      <p:pic>
        <p:nvPicPr>
          <p:cNvPr id="8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13" y="917480"/>
            <a:ext cx="3156046" cy="2737102"/>
          </a:xfrm>
          <a:prstGeom prst="rect">
            <a:avLst/>
          </a:prstGeom>
        </p:spPr>
      </p:pic>
      <p:pic>
        <p:nvPicPr>
          <p:cNvPr id="9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4003365"/>
            <a:ext cx="5202448" cy="2220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6233940"/>
            <a:ext cx="2746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(a)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EIS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(b)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Stability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analysis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06756" y="4242770"/>
            <a:ext cx="2359236" cy="1447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Rct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values: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150 °C,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1:10,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&amp;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10 h = 0.608 </a:t>
            </a:r>
            <a:r>
              <a:rPr lang="el-GR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Ω</a:t>
            </a:r>
            <a:endParaRPr lang="en-US" sz="1200" dirty="0" smtClean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150 °C, 1:5, &amp; 12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 = 0.885 </a:t>
            </a: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Ω</a:t>
            </a:r>
            <a:endParaRPr lang="en-US" sz="1200" b="1" dirty="0" smtClean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150 °C, 1:5, &amp;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10 h = 1.044 </a:t>
            </a:r>
            <a:r>
              <a:rPr lang="el-GR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Ω</a:t>
            </a:r>
            <a:endParaRPr lang="en-US" sz="1200" dirty="0" smtClean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RT = 2.51 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Ω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579067" y="1079253"/>
            <a:ext cx="25649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Co: 782.36 &amp; 797.8 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Ni: 856.96 &amp; 874.56 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Spin energy separation ~ 17.6 eV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2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7792" cy="457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Lamellar Co-Ni(OH)</a:t>
            </a:r>
            <a:r>
              <a:rPr lang="en-US" sz="2800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/rGO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5710495"/>
              </p:ext>
            </p:extLst>
          </p:nvPr>
        </p:nvGraphicFramePr>
        <p:xfrm>
          <a:off x="152400" y="1028700"/>
          <a:ext cx="8779449" cy="4086351"/>
        </p:xfrm>
        <a:graphic>
          <a:graphicData uri="http://schemas.openxmlformats.org/drawingml/2006/table">
            <a:tbl>
              <a:tblPr firstRow="1" firstCol="1" bandRow="1"/>
              <a:tblGrid>
                <a:gridCol w="2057400"/>
                <a:gridCol w="2597519"/>
                <a:gridCol w="771945"/>
                <a:gridCol w="686174"/>
                <a:gridCol w="694240"/>
                <a:gridCol w="1117522"/>
                <a:gridCol w="854649"/>
              </a:tblGrid>
              <a:tr h="44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Material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Method of synthesis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Mass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loading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[mg cm 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Cs 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F g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Current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density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[A g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Remarks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 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(mass loading)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dvTimes"/>
                          <a:cs typeface="Calibri" panose="020F0502020204030204" pitchFamily="34" charset="0"/>
                        </a:rPr>
                        <a:t>Reference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0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Co-Ni(OH)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/rGO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Co precipitation followed by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hydrothermal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4.5-5.5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811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0.5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High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This study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rGO/Co(OH)</a:t>
                      </a:r>
                      <a:r>
                        <a:rPr lang="en-US" sz="1200" baseline="-250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One-pot process at 95 °C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474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[41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Ni-Co binary hydroxide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Hydrolysis in the presence of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a surfactant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1030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[40]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34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Ni-Co binary hydroxide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Hydrolysis in the presence of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surfactant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2.8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804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[40]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6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NiCo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@RGO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Hydrothermal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5.6–10.2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737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[42]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6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NiCo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200" dirty="0" smtClean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–rGO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Hydrothermal </a:t>
                      </a:r>
                      <a:endParaRPr lang="en-US" sz="1200" dirty="0" smtClean="0">
                        <a:solidFill>
                          <a:srgbClr val="231F2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water-ethanol mixture)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3.5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20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882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[43]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Co(OH)</a:t>
                      </a:r>
                      <a:r>
                        <a:rPr lang="en-US" sz="1200" baseline="-250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/graphene/Ni foam 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nano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-electrodes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2E2E2E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RF-PECVD </a:t>
                      </a:r>
                      <a:r>
                        <a:rPr lang="en-US" sz="1200" dirty="0">
                          <a:solidFill>
                            <a:srgbClr val="2E2E2E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and electrodeposition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693.8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[44]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37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Co−Al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LDHs/graphene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nanosheets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Hydrothermal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581.6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[45]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NiCo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aseline="-250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–RGO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Self-assembly and subsequent </a:t>
                      </a: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thermal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treatment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835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[46]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 marL="53568" marR="53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90600" y="5227539"/>
            <a:ext cx="7288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small mass loading change can reduce the Cs significantly.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There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was a 226 F/g decrease in Cs for the same sample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[40]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1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5334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Summary</a:t>
            </a:r>
            <a:endParaRPr lang="en-US" altLang="ko-KR" sz="3200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763000" cy="4267200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Unique lamellar structured Co-Ni(OH)</a:t>
            </a:r>
            <a:r>
              <a:rPr lang="en-US" sz="20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/rGO were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synthesized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Crystallinity of the samples increases with hydrothermal synthesis temperature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Crystalline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samples show higher Cs values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poorly crystalline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samples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Crystalline samples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good capacitance retention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due to their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enhanced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conductivity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Highest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Cs ~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811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F/g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@0.5 A g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(@150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C, 1:5 ratio for 12 h)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468655" cy="2133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3. Nickel </a:t>
            </a: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Cobalt </a:t>
            </a: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Sulfides/Holey </a:t>
            </a: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Defect </a:t>
            </a: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Graphene Hydrogel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Hybrids (NiCo</a:t>
            </a:r>
            <a:r>
              <a:rPr lang="en-US" sz="2700" b="1" baseline="-250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2</a:t>
            </a: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S</a:t>
            </a:r>
            <a:r>
              <a:rPr lang="en-US" sz="2700" b="1" baseline="-25000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4</a:t>
            </a: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@HGH</a:t>
            </a: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)</a:t>
            </a:r>
            <a:endParaRPr lang="en-US" sz="2700" b="1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72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7792" cy="4873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Background: Graphene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67" y="827805"/>
            <a:ext cx="7226631" cy="10388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Graphene has ultrahigh theoretical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specific surface area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2,630 m</a:t>
            </a:r>
            <a:r>
              <a:rPr lang="en-US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tends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agglomerate and restack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to form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stacking and van der Waals interactions</a:t>
            </a:r>
          </a:p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Suppresses its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surface area and reduces kinetic ion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201366" y="5268881"/>
            <a:ext cx="40085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Aggregation-resistant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properties of the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crumpled particles allow: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accessible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area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thus high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inside and between the crumpled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particles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facilitate charge transport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00" y="3655505"/>
            <a:ext cx="1649415" cy="1328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100" y="4996190"/>
            <a:ext cx="37475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J. Luo, H.D. Jang, J. Huang, ACS Nano, 2013, </a:t>
            </a:r>
            <a:r>
              <a:rPr lang="en-US" sz="1100" b="1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7</a:t>
            </a:r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1464-1471</a:t>
            </a:r>
            <a:endParaRPr lang="en-US" sz="11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493" y="1985709"/>
            <a:ext cx="1597290" cy="2377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366" y="1985709"/>
            <a:ext cx="2064915" cy="16133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481623"/>
            <a:ext cx="1636150" cy="1981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95800" y="4592639"/>
            <a:ext cx="4457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</a:t>
            </a:r>
            <a:endParaRPr lang="en-US" sz="1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much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distance to find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    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broken edge of graphene sheet to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each layer</a:t>
            </a:r>
          </a:p>
          <a:p>
            <a:pPr algn="just"/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HGF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Nanopores act as ion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shortcuts between          neighboring layers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graphene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reatly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up the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transport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the entire HGF film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5247"/>
          <a:stretch/>
        </p:blipFill>
        <p:spPr>
          <a:xfrm>
            <a:off x="4649388" y="1919839"/>
            <a:ext cx="2499577" cy="2218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965" y="2129750"/>
            <a:ext cx="1911707" cy="1447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95800" y="4149904"/>
            <a:ext cx="46096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Y. Xu, Z. Lin, X. </a:t>
            </a:r>
            <a:r>
              <a:rPr lang="en-US" sz="1100" i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Zhong</a:t>
            </a:r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X. Huang, N.O. Weiss, Y. Huang, X. </a:t>
            </a:r>
            <a:r>
              <a:rPr lang="en-US" sz="1100" i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Duan</a:t>
            </a:r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Nat. </a:t>
            </a:r>
            <a:r>
              <a:rPr lang="en-US" sz="1100" i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Commun</a:t>
            </a:r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, 2014, </a:t>
            </a:r>
            <a:r>
              <a:rPr lang="en-US" sz="1100" b="1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</a:t>
            </a:r>
            <a:r>
              <a:rPr lang="en-US" sz="110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4554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4655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003992" cy="609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Background: Metal sulfides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2588"/>
            <a:ext cx="8839200" cy="544769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Pseudocapacitors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Specific capacitance ~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10 -100 x EDLC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echanical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degradation and low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conductivity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Pseudocapacitive 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electrodes are prepared by mixing the </a:t>
            </a:r>
            <a:r>
              <a:rPr lang="en-US" sz="18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active material 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with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                   </a:t>
            </a: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binders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</a:t>
            </a:r>
            <a:r>
              <a:rPr lang="en-US" sz="18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conducting </a:t>
            </a: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agents; creating dead surface</a:t>
            </a:r>
          </a:p>
          <a:p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Metal sulfides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Good electrochemical activity and electrical conductivity                                                          than metal oxides/hydroxides</a:t>
            </a:r>
            <a:endParaRPr lang="en-US" sz="1800" dirty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45" t="2375" r="3756" b="24457"/>
          <a:stretch/>
        </p:blipFill>
        <p:spPr>
          <a:xfrm>
            <a:off x="6283848" y="2543546"/>
            <a:ext cx="2830688" cy="2079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73054" y="4667302"/>
            <a:ext cx="182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Nanoscale, 2013, 5, </a:t>
            </a:r>
            <a:r>
              <a:rPr lang="en-US" sz="1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8879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287038" y="3464540"/>
            <a:ext cx="664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Approach:</a:t>
            </a:r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Synthesize </a:t>
            </a:r>
            <a:r>
              <a:rPr lang="en-US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hybrid </a:t>
            </a: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electrode material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less agglomerated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mechanically stable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Free of </a:t>
            </a:r>
            <a:r>
              <a:rPr lang="en-US" dirty="0" smtClean="0"/>
              <a:t>b</a:t>
            </a: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inder and conducting agents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Better conductivity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Improved electrochemical performance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6024" y="5804902"/>
            <a:ext cx="8662812" cy="384721"/>
            <a:chOff x="396023" y="5804902"/>
            <a:chExt cx="8711785" cy="384721"/>
          </a:xfrm>
        </p:grpSpPr>
        <p:sp>
          <p:nvSpPr>
            <p:cNvPr id="10" name="Rectangle 9"/>
            <p:cNvSpPr/>
            <p:nvPr/>
          </p:nvSpPr>
          <p:spPr>
            <a:xfrm>
              <a:off x="762000" y="5804902"/>
              <a:ext cx="834580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b="1" dirty="0" smtClean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Ni-Co </a:t>
              </a:r>
              <a:r>
                <a:rPr lang="en-US" sz="1900" b="1" dirty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Sulfide Embedded in Free-Standing Holey Defect Graphene </a:t>
              </a:r>
              <a:r>
                <a:rPr lang="en-US" sz="1900" b="1" dirty="0" smtClean="0">
                  <a:latin typeface="Calibri" panose="020F050202020403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Hydrogel (HGH)</a:t>
              </a:r>
              <a:endParaRPr lang="en-US" sz="1900" b="1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96023" y="5899791"/>
              <a:ext cx="365977" cy="194941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843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7792" cy="4873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Schematic illustration: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NiCo</a:t>
            </a:r>
            <a:r>
              <a:rPr lang="en-GB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@HGH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88" y="1219200"/>
            <a:ext cx="8666182" cy="42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9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520"/>
            <a:ext cx="8229600" cy="4111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SEM, XRD, and Raman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pic>
        <p:nvPicPr>
          <p:cNvPr id="5" name="그림 8" descr="C:\Users\EML\AppData\Local\Microsoft\Windows\INetCache\Content.Word\Figure S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3" y="914410"/>
            <a:ext cx="3903637" cy="30893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27819" y="4006238"/>
            <a:ext cx="3505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HGH,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NiCo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(c) Ni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@HGH (2:1 ratio), 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(d) NiCoS@HGH (1:1 ratio) </a:t>
            </a:r>
            <a:endParaRPr lang="en-US" sz="12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7" name="그림 7" descr="C:\Users\EML\AppData\Local\Microsoft\Windows\INetCache\Content.Word\Figure S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94975"/>
            <a:ext cx="3923275" cy="31087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486835" y="4251740"/>
            <a:ext cx="44991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24.7° and 43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° 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correspond to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002) and (101) planes of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HGH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31.3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°, 38.1°, 50.2°, 55.2°, 58.5°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&amp;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62.1°correspond to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311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), (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400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), (511), (440), (531) and (620) planes of cubic-type NiCo</a:t>
            </a:r>
            <a:r>
              <a:rPr lang="en-US" sz="1200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               (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JCPDS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20-0782)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1340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cm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1590 cm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are ascribed to the D and G bands of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HGH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478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cm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can be assigned to a typical Raman vibration mode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     NiCo</a:t>
            </a:r>
            <a:r>
              <a:rPr lang="en-US" sz="1200" baseline="-250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aseline="-250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8598" y="4681536"/>
            <a:ext cx="3903637" cy="117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Porous networks are observed in all the hybrids and HGH </a:t>
            </a: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Nickel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cobalt sulfide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nanoparticles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were obtained in the hybrid structure</a:t>
            </a:r>
            <a:endParaRPr lang="en-US" sz="12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larger 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particles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sizes for bare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</a:t>
            </a:r>
            <a:r>
              <a:rPr lang="en-US" sz="12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en-GB" b="1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GB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GB" sz="3600" b="1" baseline="-250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GB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GB" sz="3600" b="1" baseline="-250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GB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</a:t>
            </a:r>
            <a:r>
              <a:rPr lang="en-US" sz="1800" b="1" dirty="0"/>
              <a:t/>
            </a:r>
            <a:br>
              <a:rPr lang="en-US" sz="1800" b="1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4923816" y="1003570"/>
            <a:ext cx="426719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Entrapped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NiCo</a:t>
            </a:r>
            <a:r>
              <a:rPr lang="en-US" sz="1200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nanoparticles in the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HGH 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HRTEM result matches well with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XRD 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Even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distribution of the elements Ni, Co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&amp; S in HGH</a:t>
            </a:r>
            <a:endParaRPr lang="en-US" sz="12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HGH is responsible for the formation of NiCo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nanoparticles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Two diffraction peaks from the HGH in the NiCo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@HGH are weaker than those from pristine HGH  because of the                 incorporation of  the NiCo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</a:t>
            </a:r>
          </a:p>
          <a:p>
            <a:pPr marL="228600" indent="-2286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Successful preparation of NiCo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@HGH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US" sz="1200" dirty="0" smtClean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" y="971144"/>
            <a:ext cx="4806503" cy="48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pic>
        <p:nvPicPr>
          <p:cNvPr id="5" name="그림 36" descr="C:\Users\EML\AppData\Local\Microsoft\Windows\INetCache\Content.Word\Figure 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68254"/>
            <a:ext cx="4495800" cy="3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3230"/>
          <a:stretch/>
        </p:blipFill>
        <p:spPr>
          <a:xfrm>
            <a:off x="4793766" y="1050527"/>
            <a:ext cx="2299407" cy="1736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762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GB" sz="3200" b="1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GB" sz="3200" b="1" baseline="-250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648200" y="2895600"/>
            <a:ext cx="43502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Aromatic linked carbon (C-C/C=C) at 284.6 eV (C-O) at 285.9 eV, and (C=O) at 286.7 eV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(-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C=O- at 287.8 eV and –COO at 289.2 eV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disappeared in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 1s spectrum of the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composite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further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reduction of the HGH during the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Solvothermal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893" y="5269271"/>
            <a:ext cx="7236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Near surface of the NiCo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@HGH sample has a composition of Ni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Ni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S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endParaRPr lang="en-US" sz="1400" dirty="0" smtClean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US" sz="14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was successfully embedded in HGH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0103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2503" y="2819400"/>
            <a:ext cx="195726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  <a:defRPr/>
            </a:pPr>
            <a:r>
              <a:rPr lang="en-US" altLang="ko-KR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616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471" y="152400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GB" sz="32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GB" sz="3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GB" sz="32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GB" sz="3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@HGH: 3-electrode configuration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350282"/>
            <a:ext cx="383992" cy="365125"/>
          </a:xfrm>
        </p:spPr>
        <p:txBody>
          <a:bodyPr/>
          <a:lstStyle/>
          <a:p>
            <a:fld id="{B8242BF6-A58F-44CD-95DF-F1B9FD083C67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pic>
        <p:nvPicPr>
          <p:cNvPr id="5" name="그림 35" descr="C:\Users\EML\AppData\Local\Microsoft\Windows\INetCache\Content.Word\Figure 4-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11" y="914399"/>
            <a:ext cx="3812995" cy="485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-10161"/>
          <a:stretch/>
        </p:blipFill>
        <p:spPr>
          <a:xfrm>
            <a:off x="4116096" y="1763164"/>
            <a:ext cx="2286198" cy="826073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8" name="Rectangle 17"/>
          <p:cNvSpPr/>
          <p:nvPr/>
        </p:nvSpPr>
        <p:spPr>
          <a:xfrm>
            <a:off x="4014701" y="1014545"/>
            <a:ext cx="4986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CV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curves, 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Specific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capacitances, (c &amp;d)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GCD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curves &amp; Cs of NiCo</a:t>
            </a:r>
            <a:r>
              <a:rPr lang="en-GB" sz="1200" b="1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200" b="1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@HGH, 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Nyquist plot, &amp;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(f) Cyclic stability of NiCo</a:t>
            </a:r>
            <a:r>
              <a:rPr lang="en-GB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@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HGH</a:t>
            </a:r>
            <a:endParaRPr lang="en-U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2294" y="1668479"/>
            <a:ext cx="1903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Redox couples Ni</a:t>
            </a:r>
            <a:r>
              <a:rPr lang="en-US" sz="12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2+/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</a:t>
            </a:r>
            <a:r>
              <a:rPr lang="en-US" sz="12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3+ 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and </a:t>
            </a:r>
            <a:endParaRPr lang="en-US" sz="1200" dirty="0" smtClean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</a:t>
            </a:r>
            <a:r>
              <a:rPr lang="en-US" sz="12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+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/Co</a:t>
            </a:r>
            <a:r>
              <a:rPr lang="en-US" sz="12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3+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/Co</a:t>
            </a:r>
            <a:r>
              <a:rPr lang="en-US" sz="12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4+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4076375" y="2670548"/>
                <a:ext cx="5049696" cy="20313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1450" lvl="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Co ions react much faster than Ni ions during the charge/discharge process</a:t>
                </a:r>
              </a:p>
              <a:p>
                <a:pPr marL="171450" lvl="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H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igher 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Cs by NiCo</a:t>
                </a:r>
                <a:r>
                  <a:rPr lang="en-US" sz="12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2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S</a:t>
                </a:r>
                <a:r>
                  <a:rPr lang="en-US" sz="12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4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@HGH</a:t>
                </a:r>
                <a:endParaRPr lang="en-US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lvl="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200" dirty="0" smtClean="0"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Hybrid samples </a:t>
                </a:r>
                <a:r>
                  <a:rPr lang="en-US" sz="1200" b="1" dirty="0" smtClean="0"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rate capability </a:t>
                </a:r>
                <a14:m>
                  <m:oMath xmlns:m="http://schemas.openxmlformats.org/officeDocument/2006/math">
                    <m:r>
                      <a:rPr lang="en-US" sz="1200" b="1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 </m:t>
                    </m:r>
                  </m:oMath>
                </a14:m>
                <a:r>
                  <a:rPr lang="en-US" sz="1200" b="1" dirty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2.5 </a:t>
                </a:r>
                <a:r>
                  <a:rPr lang="en-US" sz="1200" b="1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x NiCo</a:t>
                </a:r>
                <a:r>
                  <a:rPr lang="en-US" sz="1200" b="1" baseline="-25000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2</a:t>
                </a:r>
                <a:r>
                  <a:rPr lang="en-US" sz="1200" b="1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S</a:t>
                </a:r>
                <a:r>
                  <a:rPr lang="en-US" sz="1200" b="1" baseline="-25000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4</a:t>
                </a:r>
                <a:r>
                  <a:rPr lang="en-US" sz="1200" b="1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 alone</a:t>
                </a:r>
                <a:r>
                  <a:rPr lang="en-US" sz="1200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, 20.8 % at 100 mV S </a:t>
                </a:r>
                <a:r>
                  <a:rPr lang="en-US" sz="1200" baseline="30000" dirty="0" smtClean="0">
                    <a:effectLst/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-1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200" b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Low Cs by 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NiCo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2</a:t>
                </a:r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S</a:t>
                </a:r>
                <a:r>
                  <a:rPr lang="en-US" sz="1200" b="1" baseline="-250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4</a:t>
                </a:r>
                <a:endParaRPr lang="en-US" sz="12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Particle size aggregation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/>
                </a:r>
                <a:endPara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Calibri" panose="020F0502020204030204" pitchFamily="34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Binder and conducting agents; dead surface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Malgun Gothic" panose="020B0503020000020004" pitchFamily="34" charset="-127"/>
                    <a:cs typeface="Calibri" panose="020F0502020204030204" pitchFamily="34" charset="0"/>
                  </a:rPr>
                  <a:t>Reduced conductivity due to binder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375" y="2670548"/>
                <a:ext cx="5049696" cy="20313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04800" y="5896651"/>
            <a:ext cx="8696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Ne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ither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HGH nor NiCo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alone, but rather the combination of NiCo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and HGH, which displays good electrochemical performance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4076375" y="4788215"/>
            <a:ext cx="4572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CoS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highest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</a:t>
            </a:r>
            <a:r>
              <a:rPr lang="en-US" sz="12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ct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~ 0.428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Ω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&lt; NiCoS@HGH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(~ 0.326 Ω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  <a:endParaRPr lang="en-US" sz="1200" dirty="0" smtClean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Inappreciable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</a:t>
            </a:r>
            <a:r>
              <a:rPr lang="en-US" sz="1200" b="1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ct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was observed for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US" sz="12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2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</a:t>
            </a:r>
            <a:endParaRPr lang="en-US" sz="12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HGH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~ </a:t>
            </a:r>
            <a:r>
              <a:rPr lang="en-US" sz="1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0.58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Ω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that of NiCo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2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~ </a:t>
            </a:r>
            <a:r>
              <a:rPr lang="en-US" sz="1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0.917 Ω</a:t>
            </a:r>
          </a:p>
        </p:txBody>
      </p:sp>
    </p:spTree>
    <p:extLst>
      <p:ext uri="{BB962C8B-B14F-4D97-AF65-F5344CB8AC3E}">
        <p14:creationId xmlns:p14="http://schemas.microsoft.com/office/powerpoint/2010/main" xmlns="" val="41929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NiCo</a:t>
            </a:r>
            <a:r>
              <a:rPr lang="en-GB" sz="28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lang="en-GB" sz="2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GB" sz="2800" b="1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en-GB" sz="2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@HGH: symmetric solid state Supercapacitor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pic>
        <p:nvPicPr>
          <p:cNvPr id="8" name="그림 29" descr="C:\Users\EML\AppData\Local\Microsoft\Windows\INetCache\Content.Word\Figure 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67" y="858856"/>
            <a:ext cx="7519988" cy="42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533524" y="5896038"/>
            <a:ext cx="6249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ymmetric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NCSH/NCSH supercapacitor, (b) CV curves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GCD curves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Specific capacitances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Ragone plot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f) Cyclic performance of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NCSH/NCSH</a:t>
            </a:r>
            <a:endParaRPr lang="en-U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8721" y="5192512"/>
            <a:ext cx="2428558" cy="70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 21.3 to 9.34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 </a:t>
            </a: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en-US" sz="14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sz="1400" b="1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   </a:t>
            </a:r>
            <a:r>
              <a:rPr lang="pl-PL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to 8.4 kW </a:t>
            </a:r>
            <a:r>
              <a:rPr lang="pl-PL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pl-PL" sz="1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6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152400"/>
            <a:ext cx="7887451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7392" cy="52834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Ni–Co sulfide@HGH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structures have been successfully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synthesized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NiCo</a:t>
            </a:r>
            <a:r>
              <a:rPr lang="en-US" sz="18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@HGH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~ </a:t>
            </a: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Cs </a:t>
            </a:r>
            <a:r>
              <a:rPr lang="en-US" sz="18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1000 F g</a:t>
            </a:r>
            <a:r>
              <a:rPr lang="en-US" sz="1800" b="1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8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@ 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0.75 A g</a:t>
            </a:r>
            <a:r>
              <a:rPr lang="en-US" sz="18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</a:t>
            </a: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96.6</a:t>
            </a:r>
            <a:r>
              <a:rPr lang="en-US" sz="18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%</a:t>
            </a:r>
            <a:r>
              <a:rPr lang="en-US" sz="18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after 2100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cycles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Symmetric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solid-state NCSH/NCSH supercapacitor exhibited high energy and power 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densities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with remarkable cycling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Excellent </a:t>
            </a:r>
            <a:r>
              <a:rPr lang="en-US" sz="20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electrochemical </a:t>
            </a:r>
            <a:r>
              <a:rPr lang="en-US" sz="20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performances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nique structure which decrease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diffusion limitations for electrolyte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xclusion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binders and conducting agents, which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 a dead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zone in the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electrode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Richer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oxidation states of Ni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electronic conductivity of the as-prepared NiCo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@HGH electrode</a:t>
            </a:r>
            <a:endParaRPr lang="en-US" sz="18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205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2514600"/>
            <a:ext cx="7162800" cy="1752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4. Millerite </a:t>
            </a:r>
            <a:r>
              <a:rPr lang="en-US" sz="2700" b="1" dirty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Core–Nitrogen-Doped Carbon Hollow Shell hybrid Structures (NiS-NC HS)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400" b="1" dirty="0" smtClean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Background: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Motivation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7975"/>
            <a:ext cx="7848600" cy="15198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Metal sulfides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Good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electrochemical activity and electrical conductivity 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than metal oxides/hydroxides.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Nickel sulfides 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phases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NiS, NiS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and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1600" dirty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Issues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Poor conductivity, aggregation, and cycling stability.</a:t>
            </a:r>
            <a:r>
              <a:rPr lang="en-US" sz="1600" dirty="0"/>
              <a:t> </a:t>
            </a:r>
            <a:endParaRPr lang="en-US" sz="16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1500" y="5752401"/>
            <a:ext cx="358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Collapse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flower-like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09564" y="5746028"/>
            <a:ext cx="3599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Susceptible design,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76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% after 4000 cycles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89970"/>
            <a:ext cx="3810000" cy="3033283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929" y="1872835"/>
            <a:ext cx="38004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3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5438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7392" cy="53596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Hollow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electronic conductivity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substantial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electrochemical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steadiness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Prevents aggregation of metal sulfides</a:t>
            </a:r>
          </a:p>
          <a:p>
            <a:pPr marL="0" indent="0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Metal sulfides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 high Cs</a:t>
            </a:r>
          </a:p>
          <a:p>
            <a:pPr marL="0" indent="0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NiS core – Nitrogen doped carbon hollow shell (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NiS-NC HS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108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79" y="76200"/>
            <a:ext cx="7853213" cy="6096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Schematic illustration</a:t>
            </a:r>
            <a:r>
              <a:rPr lang="en-GB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NiS-NC HS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8704017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NiS-NC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51" y="838924"/>
            <a:ext cx="3336021" cy="2491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532" y="838924"/>
            <a:ext cx="4522268" cy="20382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0173" y="6271234"/>
            <a:ext cx="1710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Etching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45 min optimum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35935" y="3272924"/>
            <a:ext cx="2717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Dopamine hydrochloride : Ni ratio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1:2 optimum</a:t>
            </a:r>
            <a:endParaRPr lang="en-US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230" y="3816944"/>
            <a:ext cx="3673159" cy="24050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038600" y="3067002"/>
            <a:ext cx="4727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Stretching (1572 cm</a:t>
            </a:r>
            <a:r>
              <a:rPr lang="en-US" sz="14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deformation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(1372 cm</a:t>
            </a:r>
            <a:r>
              <a:rPr lang="en-US" sz="14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)of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 PDA aromatic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rings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(a)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G-band :- Vibration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the sp2-hybridized C atoms in a two-dimensional hexagonal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lattice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D-band:- Vibrations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sp3-hybridized C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atoms with the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dangling bonds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 the termination plane of the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disordered graphite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2D:- higher extent of graphitic ordering</a:t>
            </a:r>
          </a:p>
        </p:txBody>
      </p:sp>
    </p:spTree>
    <p:extLst>
      <p:ext uri="{BB962C8B-B14F-4D97-AF65-F5344CB8AC3E}">
        <p14:creationId xmlns:p14="http://schemas.microsoft.com/office/powerpoint/2010/main" xmlns="" val="9803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6962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NiS-NC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52" y="875677"/>
            <a:ext cx="6339840" cy="478583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1000" y="5656650"/>
            <a:ext cx="854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FE-SEM images of (a) Ni-NC, (b) 45 min etched Ni-NC HS (Inset: BSE image), and </a:t>
            </a:r>
            <a:r>
              <a:rPr lang="en-US" sz="12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en-US" sz="12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c) NiS-NC HS/18h. (d) TEM, (e) HR-TEM, (f) STEM, and (g-j) EDS mapping images of NiS-NC HS/18h. (k) XRD patterns of NiS-NC HS prepared at different sulfidation times.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6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919"/>
            <a:ext cx="7696200" cy="495469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Pristine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and the Ni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–NC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90416" y="4618770"/>
            <a:ext cx="8988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FE-SEM images of (a) Pristine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(b)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-NC/6h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XRD patterns of Pristine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Ni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-NC/6h.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0792" y="5355606"/>
            <a:ext cx="624840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Lack 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the void space to accommodate the </a:t>
            </a: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volume  expansion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Collapse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of the NC shell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accompanied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aggregation 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36806"/>
            <a:ext cx="5181438" cy="36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7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7889"/>
            <a:ext cx="7848600" cy="57950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34" t="9715" b="4461"/>
          <a:stretch/>
        </p:blipFill>
        <p:spPr>
          <a:xfrm>
            <a:off x="132494" y="865232"/>
            <a:ext cx="4604605" cy="2372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29703"/>
            <a:ext cx="3919775" cy="281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53" y="1657553"/>
            <a:ext cx="3932431" cy="24922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24776" y="882665"/>
            <a:ext cx="3555983" cy="68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growth in energy consumption in the world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Energy scarcity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is a primary issue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nowadays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62201" y="5280952"/>
            <a:ext cx="685800" cy="6858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3" name="Rectangle 2"/>
          <p:cNvSpPr/>
          <p:nvPr/>
        </p:nvSpPr>
        <p:spPr>
          <a:xfrm>
            <a:off x="838200" y="3151130"/>
            <a:ext cx="2624245" cy="340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Mtoe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- Million tonnes of oil equivalent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34000" y="5680501"/>
            <a:ext cx="3423027" cy="461665"/>
            <a:chOff x="5334000" y="5680501"/>
            <a:chExt cx="3423027" cy="461665"/>
          </a:xfrm>
        </p:grpSpPr>
        <p:sp>
          <p:nvSpPr>
            <p:cNvPr id="17" name="Right Arrow 16"/>
            <p:cNvSpPr/>
            <p:nvPr/>
          </p:nvSpPr>
          <p:spPr>
            <a:xfrm>
              <a:off x="5334000" y="5797034"/>
              <a:ext cx="533400" cy="228600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04414" y="5680501"/>
              <a:ext cx="27526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Renewable energies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744980" y="1079007"/>
            <a:ext cx="2651760" cy="822960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400800" y="4419042"/>
            <a:ext cx="2438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Outlook 2016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153879" y="3207224"/>
            <a:ext cx="685800" cy="6858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99154" y="4119869"/>
            <a:ext cx="2781452" cy="1422573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717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851592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NiS-NC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38200"/>
            <a:ext cx="5971550" cy="44443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7404" y="976035"/>
            <a:ext cx="309373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 1s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:- 284.6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eV, 285.9 eV, 287.1 eV, </a:t>
            </a:r>
            <a:endParaRPr lang="en-US" sz="14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288.7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Appearance of the </a:t>
            </a:r>
            <a:r>
              <a:rPr lang="en-US" sz="1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 1s peak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is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direct evidence of the N doping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398 eV, 399.15 eV, and 400.7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59025" y="4785789"/>
            <a:ext cx="29551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 2p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:- 161.7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 and 162.9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 </a:t>
            </a:r>
          </a:p>
          <a:p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correspond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to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2p</a:t>
            </a:r>
            <a:r>
              <a:rPr lang="en-US" sz="14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3/2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and S 2p</a:t>
            </a:r>
            <a:r>
              <a:rPr lang="en-US" sz="14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1/2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endParaRPr lang="en-US" sz="14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orbitals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4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163.9 eV is typical of the metal–S bonds</a:t>
            </a:r>
            <a:endParaRPr lang="en-US" sz="1400" dirty="0"/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57405" y="2706109"/>
            <a:ext cx="30937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 2p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:- Two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spin-orbit doublets with two shakeup satellites for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each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853.2 and 870.6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855.5 and 873.1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Binding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energies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suggest                    the characteristic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</a:t>
            </a:r>
            <a:r>
              <a:rPr lang="en-US" sz="14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2+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62000" y="5659710"/>
            <a:ext cx="3119187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XPS: formation of NiS-NC HS</a:t>
            </a:r>
            <a:endParaRPr lang="en-US" dirty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430" y="762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Electrochemical properties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24200" y="5389831"/>
            <a:ext cx="502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NiS-NC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HS/24h:-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1033 F g</a:t>
            </a:r>
            <a:r>
              <a:rPr lang="en-US" sz="14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 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at 0.5 A 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</a:t>
            </a:r>
            <a:r>
              <a:rPr lang="en-US" sz="1400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73.1 % at 10 A g</a:t>
            </a:r>
            <a:r>
              <a:rPr lang="en-US" sz="1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(twofold-higher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rate capability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Ni</a:t>
            </a:r>
            <a:r>
              <a:rPr lang="en-US" sz="14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600" y="5416338"/>
            <a:ext cx="2429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Pristine-Ni</a:t>
            </a:r>
            <a:r>
              <a:rPr lang="en-US" sz="14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4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          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36.8 %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NiS-NC HS/6h      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49.2 %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NiS-NC HS/12h     </a:t>
            </a:r>
            <a:r>
              <a:rPr lang="en-US" sz="1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57.1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%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NiS-NC HS/24h      </a:t>
            </a:r>
            <a:r>
              <a:rPr lang="en-US" sz="1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67.1 %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30" y="816897"/>
            <a:ext cx="7725521" cy="39217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24200" y="6012835"/>
            <a:ext cx="61770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EIS:- 4.165 Ω (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Pristine-Ni</a:t>
            </a:r>
            <a:r>
              <a:rPr lang="en-US" sz="14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4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4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0.821 Ω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(NiS-NC HS/18 h after 4000 cycles)</a:t>
            </a:r>
            <a:endParaRPr lang="en-US" sz="14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1" name="Rectangle 30"/>
              <p:cNvSpPr/>
              <p:nvPr/>
            </p:nvSpPr>
            <p:spPr>
              <a:xfrm>
                <a:off x="759339" y="4939005"/>
                <a:ext cx="21301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𝐢𝐒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1" i="0">
                              <a:latin typeface="Cambria Math" panose="02040503050406030204" pitchFamily="18" charset="0"/>
                            </a:rPr>
                            <m:t>𝐎𝐇</m:t>
                          </m:r>
                        </m:e>
                        <m:sup>
                          <m:r>
                            <a:rPr lang="en-US" sz="1200" b="1" i="0">
                              <a:latin typeface="Cambria Math" panose="02040503050406030204" pitchFamily="18" charset="0"/>
                            </a:rPr>
                            <m:t>− </m:t>
                          </m:r>
                        </m:sup>
                      </m:sSup>
                      <m:r>
                        <a:rPr lang="en-US" sz="1200" b="1" i="0">
                          <a:latin typeface="Cambria Math" panose="02040503050406030204" pitchFamily="18" charset="0"/>
                        </a:rPr>
                        <m:t>↔ 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𝐍𝐢𝐒𝐎𝐇</m:t>
                      </m:r>
                      <m:r>
                        <a:rPr lang="en-US" sz="1200" b="1" i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1" i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US" sz="1200" b="1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39" y="4939005"/>
                <a:ext cx="2130199" cy="2769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3163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927792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Electrochemical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3557"/>
            <a:ext cx="3425663" cy="28226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1384" y="4114800"/>
            <a:ext cx="3654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low Cs value of the Ni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–NC </a:t>
            </a:r>
            <a:endParaRPr lang="en-US" sz="16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aggregation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the Ni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particles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breakage of the NC shell</a:t>
            </a:r>
            <a:endParaRPr lang="en-US" sz="16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71663"/>
            <a:ext cx="3505504" cy="2883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14800"/>
            <a:ext cx="3654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low Cs value of the 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Ni</a:t>
            </a:r>
            <a:r>
              <a:rPr lang="en-US" sz="16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600" baseline="-25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endParaRPr lang="en-US" sz="16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aggregation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of the Ni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</a:t>
            </a:r>
            <a:r>
              <a:rPr lang="en-US" sz="1600" baseline="-25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particles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4696" y="5592128"/>
            <a:ext cx="36546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Core shell structure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8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956010" cy="609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Asymmetric supercapacitor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2" y="838200"/>
            <a:ext cx="8413210" cy="4801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2527" y="5639338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15.4 Wh kg</a:t>
            </a:r>
            <a:r>
              <a:rPr lang="en-US" sz="1600" b="1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at 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400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W kg</a:t>
            </a:r>
            <a:r>
              <a:rPr lang="en-US" sz="16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and still maintained 3.5 Wh kg</a:t>
            </a:r>
            <a:r>
              <a:rPr lang="en-US" sz="1600" baseline="300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at </a:t>
            </a: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10.5 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kW </a:t>
            </a: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kg</a:t>
            </a:r>
            <a:r>
              <a:rPr lang="en-US" sz="1600" b="1" baseline="300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-1</a:t>
            </a: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Rs ~ </a:t>
            </a:r>
            <a:r>
              <a:rPr lang="en-US" sz="16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1.01 Ω</a:t>
            </a:r>
            <a:r>
              <a:rPr lang="en-US" sz="16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and Rct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~ 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3.6 Ω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37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34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millerite core–N-doped hollow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shell has been successfully synthesized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shells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intentionally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created void space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 the electrochemical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performances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by: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providing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conductive channel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accommodating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NiS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inhibiting NiS aggregation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preventing pulverization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/>
              <a:t>Cs of 1033 </a:t>
            </a:r>
            <a:r>
              <a:rPr lang="en-US" sz="1600" dirty="0"/>
              <a:t>F g</a:t>
            </a:r>
            <a:r>
              <a:rPr lang="en-US" sz="1600" baseline="30000" dirty="0"/>
              <a:t>-1</a:t>
            </a:r>
            <a:r>
              <a:rPr lang="en-US" sz="1600" dirty="0"/>
              <a:t> at 0.5 A g</a:t>
            </a:r>
            <a:r>
              <a:rPr lang="en-US" sz="1600" baseline="30000" dirty="0"/>
              <a:t>-1</a:t>
            </a:r>
            <a:r>
              <a:rPr lang="en-US" sz="1600" dirty="0"/>
              <a:t> and </a:t>
            </a:r>
            <a:r>
              <a:rPr lang="en-US" sz="1600" dirty="0" smtClean="0"/>
              <a:t>outstanding Cs retention (90.71 </a:t>
            </a:r>
            <a:r>
              <a:rPr lang="en-US" sz="1600" dirty="0"/>
              <a:t>% after 4000 </a:t>
            </a:r>
            <a:r>
              <a:rPr lang="en-US" sz="1600" dirty="0" smtClean="0"/>
              <a:t>cycles)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dirty="0"/>
              <a:t>NiS–NC HS/18h//</a:t>
            </a:r>
            <a:r>
              <a:rPr lang="en-US" sz="1600" dirty="0" smtClean="0"/>
              <a:t>AC delivered a p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romising energy and power densities.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0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2514600"/>
            <a:ext cx="7162800" cy="990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700" b="1" dirty="0" smtClean="0">
                <a:latin typeface="Calibri" panose="020F0502020204030204" pitchFamily="34" charset="0"/>
                <a:ea typeface="HY울릉도M" pitchFamily="18" charset="-127"/>
                <a:cs typeface="Calibri" panose="020F0502020204030204" pitchFamily="34" charset="0"/>
              </a:rPr>
              <a:t>5. Conclusions</a:t>
            </a:r>
            <a:endParaRPr lang="en-US" sz="2700" b="1" dirty="0"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400" b="1" dirty="0" smtClean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HY울릉도M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4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6962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686800" cy="56388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Energy storage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is the </a:t>
            </a:r>
            <a:r>
              <a:rPr lang="en-US" sz="18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key component in crafting sustainable energy systems </a:t>
            </a:r>
            <a:r>
              <a:rPr lang="en-US" sz="180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can    blur the line between variable and dispatchable renewables. </a:t>
            </a:r>
          </a:p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energy density, high power density, durability, and low-cost of an electrode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material can be realized by developing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hybrid material 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inexpensive carbon       and transition metal-based materials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Lamellar Co-Ni(OH)</a:t>
            </a:r>
            <a:r>
              <a:rPr lang="en-US" sz="18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/rGO hybrid structures have been synthesized</a:t>
            </a:r>
          </a:p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Crystalline Co-Ni(OH)</a:t>
            </a:r>
            <a:r>
              <a:rPr lang="en-US" sz="18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/rGO hybrid electrode delivered enhanced Cs and rate capability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poorly crystalline composites due to an improved electronic conductivity.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NiCo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@HGH hybrid structures have been synthesized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HGH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served as an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anchoring site and particle size determinant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formation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nickel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cobalt sulfide nanoparticles to boost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247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851592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novel millerite core–nitrogen-doped carbon hollow shell (NiS–NC HS) hybrid structures have been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synthesized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Intentionally created void space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accommodates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prevents aggregation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neighboring NiS particles during sulfidation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NC HS casing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enhances the ion and electron transport and the cycling stability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hybrid structures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possess an enhanced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electrochemical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performance and are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attractive electrode materials for energy storage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applications.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833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003992" cy="457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066800"/>
            <a:ext cx="8915400" cy="5486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Millerite Core–Nitrogen-Doped Carbon Hollow Shell Structure for Electrochemical Energy Storage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B. K. Kang, H. W. Choi,  S. B. Kwon,  M. S. Kim  and D. H. Yoon (J. Materials Chemistry A (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under review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))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(2018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2. Synergistically Active NiCo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Nanoparticles Coupled Holey Defect Graphene Hydrogel for High‐Performance Solid‐State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Supercapacitors  </a:t>
            </a: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BK Kang, SH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Kwag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YH Lee, MS Kim, DH Yoon (Chemistry–A European Journal 24 (13), 3263-3270)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(2018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On the crystal structure and luminescence characteristics of a novel deep red emitting SrLaScO4: Mn4+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UB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Humayoun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DH Yoon (Dyes and Pigments 152, 127-130)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Nickel cobalt sulfide anchored in crumpled and porous graphene framework for electrochemical energy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BK Kang, SH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Kwag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UB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Humayoun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DH Yoon (Current Applied Physics, https://doi.org/10.1016/j.cap.2017.11.018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Hollow Reduced Graphene Oxide-NiCo Hydroxide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Nanowall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Hydrid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Structure for High-Performance Supercapacitor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HD Lim, BK Kang, </a:t>
            </a: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DH Yoon (Science of Advanced Materials 9 (7), 1241-1247)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(2017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 Enhanced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electrochemical performance of lamellar structured Co–Ni (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OH)</a:t>
            </a:r>
            <a:r>
              <a:rPr lang="en-US" sz="12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/reduced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graphene oxide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hydrothermal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SN </a:t>
            </a:r>
            <a:r>
              <a:rPr lang="en-US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Tiruneh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BK Kang, QT Ngoc, DH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Yoon (RSC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Advances 6 (6),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4764-4769)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(2016)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 Design of Advanced </a:t>
            </a:r>
            <a:r>
              <a:rPr lang="en-US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MnO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/N‐Gr 3D Walls through Polymer Cross‐Linking for High‐Performance Supercapacitor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NQ Tran, BK Kang, </a:t>
            </a:r>
            <a:r>
              <a:rPr lang="en-US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SN Tiruneh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DH Yoon (Chemistry-A European Journal 22 (5), 1652-1657)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(2015)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6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 smtClean="0"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51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kk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855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667000" y="2057400"/>
            <a:ext cx="33826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</a:t>
            </a:r>
            <a:r>
              <a:rPr lang="en-US" altLang="ko-KR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you!!</a:t>
            </a:r>
            <a:endParaRPr lang="en-US" altLang="ko-KR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71" t="22304" r="2779" b="22379"/>
          <a:stretch/>
        </p:blipFill>
        <p:spPr>
          <a:xfrm>
            <a:off x="381000" y="883510"/>
            <a:ext cx="2240690" cy="224069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77" t="13607" r="6967" b="683"/>
          <a:stretch/>
        </p:blipFill>
        <p:spPr>
          <a:xfrm>
            <a:off x="381000" y="3239290"/>
            <a:ext cx="5011128" cy="3089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011" t="-1053" r="18682" b="12902"/>
          <a:stretch/>
        </p:blipFill>
        <p:spPr>
          <a:xfrm>
            <a:off x="2819400" y="845550"/>
            <a:ext cx="2536904" cy="22786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105696"/>
            <a:ext cx="7795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Intermittency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of Renewables ??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4014" y="2632430"/>
            <a:ext cx="35899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Wind and solar </a:t>
            </a:r>
            <a:endParaRPr lang="en-US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variability and uncertainty to the generation supply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increase the need for grid flexibility.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61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69" y="91377"/>
            <a:ext cx="6074656" cy="598488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Sustainable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Energy Futures</a:t>
            </a:r>
          </a:p>
        </p:txBody>
      </p:sp>
      <p:pic>
        <p:nvPicPr>
          <p:cNvPr id="5" name="Picture 5" descr="Big_Horn_1_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594" y="934595"/>
            <a:ext cx="1219200" cy="875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747" y="929341"/>
            <a:ext cx="1396206" cy="928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543" y="930671"/>
            <a:ext cx="1390079" cy="92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2940" y="1789447"/>
            <a:ext cx="820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Wind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9759" y="1813979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Solar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49254" y="1789446"/>
            <a:ext cx="116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Nuclear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8370" y="1232803"/>
            <a:ext cx="167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cs typeface="Calibri" panose="020F0502020204030204" pitchFamily="34" charset="0"/>
              </a:rPr>
              <a:t>GENERATION: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8370" y="2440810"/>
            <a:ext cx="2222626" cy="40011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cs typeface="Calibri" panose="020F0502020204030204" pitchFamily="34" charset="0"/>
              </a:rPr>
              <a:t>ENERGY STORAGE:</a:t>
            </a:r>
          </a:p>
        </p:txBody>
      </p:sp>
      <p:pic>
        <p:nvPicPr>
          <p:cNvPr id="20" name="Picture 19" descr="batter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3052" y="2316211"/>
            <a:ext cx="2060034" cy="1078464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29966" y="3387260"/>
            <a:ext cx="1630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 smtClean="0">
                <a:cs typeface="Calibri" panose="020F0502020204030204" pitchFamily="34" charset="0"/>
              </a:rPr>
              <a:t>Pumped Hydro</a:t>
            </a:r>
            <a:endParaRPr lang="en-US" altLang="en-US" b="1" dirty="0"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930463" y="3434839"/>
            <a:ext cx="106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Battery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6578" y="5116230"/>
            <a:ext cx="1467758" cy="102902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2158" y="5050476"/>
            <a:ext cx="1296952" cy="1015754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05771" y="6134554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Electric Car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247782" y="602922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Industry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199639" y="6066205"/>
            <a:ext cx="143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Appliances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8710" y="5059297"/>
            <a:ext cx="1356699" cy="1018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6575" y="5233595"/>
            <a:ext cx="1773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cs typeface="Calibri" panose="020F0502020204030204" pitchFamily="34" charset="0"/>
              </a:rPr>
              <a:t>APPLICATION: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31267" y="3746782"/>
            <a:ext cx="18253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cs typeface="Calibri" panose="020F0502020204030204" pitchFamily="34" charset="0"/>
              </a:rPr>
              <a:t>ELECTRIC GRID:</a:t>
            </a:r>
          </a:p>
        </p:txBody>
      </p:sp>
      <p:pic>
        <p:nvPicPr>
          <p:cNvPr id="26" name="Picture 25" descr="transmission-line-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537" y="3756592"/>
            <a:ext cx="2148573" cy="990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698232" y="4690207"/>
            <a:ext cx="1331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Power Lines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612547" y="1805505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612547" y="4387005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612547" y="3058373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998065" y="1813978"/>
            <a:ext cx="157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cs typeface="Calibri" panose="020F0502020204030204" pitchFamily="34" charset="0"/>
              </a:rPr>
              <a:t>Natural Gas</a:t>
            </a:r>
          </a:p>
        </p:txBody>
      </p:sp>
      <p:pic>
        <p:nvPicPr>
          <p:cNvPr id="38" name="Picture 37" descr="Mejillones-cc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310" y="929341"/>
            <a:ext cx="1250723" cy="933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37075" y="2259074"/>
            <a:ext cx="1124234" cy="1020243"/>
          </a:xfrm>
          <a:prstGeom prst="rect">
            <a:avLst/>
          </a:prstGeom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159310" y="3434839"/>
            <a:ext cx="1553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 err="1">
                <a:cs typeface="Calibri" panose="020F0502020204030204" pitchFamily="34" charset="0"/>
              </a:rPr>
              <a:t>Ultracapacitor</a:t>
            </a:r>
            <a:endParaRPr lang="en-US" altLang="en-US" b="1" dirty="0">
              <a:cs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/>
          <a:srcRect t="41831" r="48816"/>
          <a:stretch/>
        </p:blipFill>
        <p:spPr>
          <a:xfrm>
            <a:off x="4918777" y="2191587"/>
            <a:ext cx="1696682" cy="12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2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8" grpId="0" animBg="1"/>
      <p:bldP spid="21" grpId="0"/>
      <p:bldP spid="22" grpId="0"/>
      <p:bldP spid="29" grpId="0"/>
      <p:bldP spid="30" grpId="0"/>
      <p:bldP spid="31" grpId="0"/>
      <p:bldP spid="34" grpId="0"/>
      <p:bldP spid="25" grpId="0"/>
      <p:bldP spid="32" grpId="0"/>
      <p:bldP spid="33" grpId="0" animBg="1"/>
      <p:bldP spid="35" grpId="0" animBg="1"/>
      <p:bldP spid="36" grpId="0" animBg="1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037"/>
            <a:ext cx="7848600" cy="685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Electrochemical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capacitors/Ultracapacitors/Supercapacitors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4959239" y="4039552"/>
            <a:ext cx="3934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under study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to mitigate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short-term fluctuations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as well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as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compensate supply and demand.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density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lifespan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use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bridges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gap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conventional capacitors and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rechargeable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batteries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903" y="3429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Renewable Energy Laboratory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88" b="2997"/>
          <a:stretch/>
        </p:blipFill>
        <p:spPr>
          <a:xfrm>
            <a:off x="194640" y="990600"/>
            <a:ext cx="498696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3" y="3942765"/>
            <a:ext cx="4335851" cy="2380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94" b="2053"/>
          <a:stretch/>
        </p:blipFill>
        <p:spPr bwMode="auto">
          <a:xfrm>
            <a:off x="5334000" y="1036018"/>
            <a:ext cx="3635248" cy="2631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4164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552" y="163476"/>
            <a:ext cx="8229600" cy="436706"/>
          </a:xfrm>
        </p:spPr>
        <p:txBody>
          <a:bodyPr>
            <a:normAutofit fontScale="90000"/>
          </a:bodyPr>
          <a:lstStyle/>
          <a:p>
            <a:r>
              <a:rPr lang="en-US" sz="3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Supercapacitors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3078" name="Picture 6" descr="https://upload.wikimedia.org/wikipedia/commons/b/b2/EDLC-simplified-princip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" t="3157" r="3573" b="2298"/>
          <a:stretch/>
        </p:blipFill>
        <p:spPr bwMode="auto">
          <a:xfrm>
            <a:off x="3250573" y="1166283"/>
            <a:ext cx="2514600" cy="20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891545" y="1077556"/>
            <a:ext cx="3091402" cy="2079513"/>
            <a:chOff x="50961" y="4278390"/>
            <a:chExt cx="3091402" cy="2079513"/>
          </a:xfrm>
        </p:grpSpPr>
        <p:pic>
          <p:nvPicPr>
            <p:cNvPr id="3080" name="Picture 8" descr="https://upload.wikimedia.org/wikipedia/commons/4/4b/EDLC-Charge-Distribution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6" t="16838" r="1701" b="4236"/>
            <a:stretch/>
          </p:blipFill>
          <p:spPr bwMode="auto">
            <a:xfrm>
              <a:off x="127704" y="4495800"/>
              <a:ext cx="3014659" cy="186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712258" y="4278390"/>
              <a:ext cx="1335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Capacitor charged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961" y="4278390"/>
              <a:ext cx="15182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Capacitor discharged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54" t="3035" r="5846" b="6669"/>
          <a:stretch/>
        </p:blipFill>
        <p:spPr>
          <a:xfrm>
            <a:off x="71175" y="1196771"/>
            <a:ext cx="2971801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5" name="Oval 14"/>
          <p:cNvSpPr/>
          <p:nvPr/>
        </p:nvSpPr>
        <p:spPr>
          <a:xfrm>
            <a:off x="8310592" y="1382054"/>
            <a:ext cx="304800" cy="295835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Related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8154" y="3733800"/>
            <a:ext cx="5394960" cy="264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79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4645"/>
            <a:ext cx="7086600" cy="59942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Supercapacitive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42BF6-A58F-44CD-95DF-F1B9FD083C67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193"/>
          <a:stretch/>
        </p:blipFill>
        <p:spPr>
          <a:xfrm>
            <a:off x="987974" y="982082"/>
            <a:ext cx="6552303" cy="5257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81400" y="2799271"/>
            <a:ext cx="953341" cy="309937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54506" y="3393474"/>
            <a:ext cx="874146" cy="235438"/>
          </a:xfrm>
          <a:prstGeom prst="ellipse">
            <a:avLst/>
          </a:prstGeom>
          <a:noFill/>
          <a:ln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21625" y="2498120"/>
            <a:ext cx="953341" cy="309937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90249" y="3076337"/>
            <a:ext cx="787627" cy="31713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27612" y="3922143"/>
            <a:ext cx="1066800" cy="63901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51847" y="6137242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Science and Engineering </a:t>
            </a:r>
            <a:r>
              <a:rPr lang="en-US" sz="12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en-US" sz="12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3(1): 2–26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7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41816</TotalTime>
  <Words>3615</Words>
  <Application>Microsoft Office PowerPoint</Application>
  <PresentationFormat>On-screen Show (4:3)</PresentationFormat>
  <Paragraphs>621</Paragraphs>
  <Slides>49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테마</vt:lpstr>
      <vt:lpstr>Study of Transition Metal (Ni, Co) and Carbon-Based  Hybrid Materials for Electrochemical Energy Storage</vt:lpstr>
      <vt:lpstr>Contents</vt:lpstr>
      <vt:lpstr>Slide 3</vt:lpstr>
      <vt:lpstr>General survey</vt:lpstr>
      <vt:lpstr>Slide 5</vt:lpstr>
      <vt:lpstr>Sustainable Energy Futures</vt:lpstr>
      <vt:lpstr>Electrochemical capacitors/Ultracapacitors/Supercapacitors </vt:lpstr>
      <vt:lpstr> Supercapacitors  </vt:lpstr>
      <vt:lpstr>Supercapacitive materials</vt:lpstr>
      <vt:lpstr>Issues and Challenges</vt:lpstr>
      <vt:lpstr>Slide 11</vt:lpstr>
      <vt:lpstr>Slide 12</vt:lpstr>
      <vt:lpstr>Lamellar Co-Ni(OH)2/rGO (Approach)</vt:lpstr>
      <vt:lpstr>Lamellar Co-Ni(OH)2/rGO (Experimental procedures)</vt:lpstr>
      <vt:lpstr>Slide 15</vt:lpstr>
      <vt:lpstr>Results: Lamellar Co-Ni(OH)2/rGO</vt:lpstr>
      <vt:lpstr>Results: Lamellar Co-Ni(OH)2/rGO</vt:lpstr>
      <vt:lpstr>Lamellar Co-Ni(OH)2/rGO: (a) 1:10, (b) 1:7.5, &amp; (C)1:5</vt:lpstr>
      <vt:lpstr>Lamellar Co-Ni(OH)2/rGO; GO: metal precursor ratios</vt:lpstr>
      <vt:lpstr>Lamellar Co-Ni(OH)2/rGO; 150 °C, 1:5, &amp; 12 h</vt:lpstr>
      <vt:lpstr>Results: Lamellar Co-Ni(OH)2/rGO</vt:lpstr>
      <vt:lpstr>Summary</vt:lpstr>
      <vt:lpstr>Slide 23</vt:lpstr>
      <vt:lpstr>Background: Graphene</vt:lpstr>
      <vt:lpstr>Background: Metal sulfides</vt:lpstr>
      <vt:lpstr>Schematic illustration: NiCo2S4@HGH</vt:lpstr>
      <vt:lpstr>Results: SEM, XRD, and Raman</vt:lpstr>
      <vt:lpstr> NiCo2S4@HGH </vt:lpstr>
      <vt:lpstr>Slide 29</vt:lpstr>
      <vt:lpstr>NiCo2S4@HGH: 3-electrode configuration</vt:lpstr>
      <vt:lpstr>NiCo2S4@HGH: symmetric solid state Supercapacitor</vt:lpstr>
      <vt:lpstr>Summary</vt:lpstr>
      <vt:lpstr>Slide 33</vt:lpstr>
      <vt:lpstr>Background: Motivation</vt:lpstr>
      <vt:lpstr>Approach</vt:lpstr>
      <vt:lpstr>Schematic illustration: NiS-NC HS</vt:lpstr>
      <vt:lpstr>Results: NiS-NC HS</vt:lpstr>
      <vt:lpstr>Results: NiS-NC HS</vt:lpstr>
      <vt:lpstr>Results: Pristine Ni3S2 and the Ni3S2–NC</vt:lpstr>
      <vt:lpstr>Results: NiS-NC HS</vt:lpstr>
      <vt:lpstr>Results: Electrochemical properties</vt:lpstr>
      <vt:lpstr>Results: Electrochemical properties</vt:lpstr>
      <vt:lpstr>Results: Asymmetric supercapacitor</vt:lpstr>
      <vt:lpstr>Summary</vt:lpstr>
      <vt:lpstr>Slide 45</vt:lpstr>
      <vt:lpstr>Conclusions</vt:lpstr>
      <vt:lpstr>Conclusions</vt:lpstr>
      <vt:lpstr>Publications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권순우</dc:creator>
  <cp:lastModifiedBy>user1</cp:lastModifiedBy>
  <cp:revision>3354</cp:revision>
  <dcterms:created xsi:type="dcterms:W3CDTF">2011-08-24T08:12:41Z</dcterms:created>
  <dcterms:modified xsi:type="dcterms:W3CDTF">2020-04-24T11:06:13Z</dcterms:modified>
</cp:coreProperties>
</file>