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slides/slide158.xml" ContentType="application/vnd.openxmlformats-officedocument.presentationml.slide+xml"/>
  <Override PartName="/ppt/slides/slide344.xml" ContentType="application/vnd.openxmlformats-officedocument.presentationml.slide+xml"/>
  <Override PartName="/ppt/slides/slide391.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slides/slide423.xml" ContentType="application/vnd.openxmlformats-officedocument.presentationml.slide+xml"/>
  <Override PartName="/ppt/theme/theme2.xml" ContentType="application/vnd.openxmlformats-officedocument.them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240.xml" ContentType="application/vnd.openxmlformats-officedocument.presentationml.slide+xml"/>
  <Override PartName="/ppt/slides/slide338.xml" ContentType="application/vnd.openxmlformats-officedocument.presentationml.slide+xml"/>
  <Override PartName="/ppt/slides/slide385.xml" ContentType="application/vnd.openxmlformats-officedocument.presentationml.slide+xml"/>
  <Override PartName="/ppt/notesSlides/notesSlide13.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41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40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379.xml" ContentType="application/vnd.openxmlformats-officedocument.presentationml.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57.xml" ContentType="application/vnd.openxmlformats-officedocument.presentationml.slide+xml"/>
  <Override PartName="/ppt/slides/slide368.xml" ContentType="application/vnd.openxmlformats-officedocument.presentationml.slide+xml"/>
  <Override PartName="/ppt/slides/slide42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382.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371.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414.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40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354.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slides/slide390.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slides/slide42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359.xml" ContentType="application/vnd.openxmlformats-officedocument.presentationml.slide+xml"/>
  <Override PartName="/ppt/slides/slide395.xml" ContentType="application/vnd.openxmlformats-officedocument.presentationml.slide+xml"/>
  <Override PartName="/ppt/slides/slide400.xml" ContentType="application/vnd.openxmlformats-officedocument.presentationml.slide+xml"/>
  <Override PartName="/ppt/slides/slide41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373.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Override PartName="/ppt/slides/slide362.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78.xml" ContentType="application/vnd.openxmlformats-officedocument.presentationml.slide+xml"/>
  <Override PartName="/ppt/slides/slide389.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367.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370.xml" ContentType="application/vnd.openxmlformats-officedocument.presentationml.slide+xml"/>
  <Override PartName="/ppt/slides/slide381.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42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s/slide397.xml" ContentType="application/vnd.openxmlformats-officedocument.presentationml.slide+xml"/>
  <Override PartName="/ppt/slides/slide402.xml" ContentType="application/vnd.openxmlformats-officedocument.presentationml.slide+xml"/>
  <Override PartName="/ppt/slides/slide41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41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407.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Override PartName="/ppt/slides/slide421.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410.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slides/slide383.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s/slide55.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671"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40" r:id="rId69"/>
    <p:sldId id="323" r:id="rId70"/>
    <p:sldId id="324" r:id="rId71"/>
    <p:sldId id="339" r:id="rId72"/>
    <p:sldId id="325" r:id="rId73"/>
    <p:sldId id="326" r:id="rId74"/>
    <p:sldId id="672"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673" r:id="rId88"/>
    <p:sldId id="369" r:id="rId89"/>
    <p:sldId id="341" r:id="rId90"/>
    <p:sldId id="346" r:id="rId91"/>
    <p:sldId id="370" r:id="rId92"/>
    <p:sldId id="371" r:id="rId93"/>
    <p:sldId id="342" r:id="rId94"/>
    <p:sldId id="372" r:id="rId95"/>
    <p:sldId id="343" r:id="rId96"/>
    <p:sldId id="344" r:id="rId97"/>
    <p:sldId id="345" r:id="rId98"/>
    <p:sldId id="373" r:id="rId99"/>
    <p:sldId id="374" r:id="rId100"/>
    <p:sldId id="348" r:id="rId101"/>
    <p:sldId id="349" r:id="rId102"/>
    <p:sldId id="350" r:id="rId103"/>
    <p:sldId id="364" r:id="rId104"/>
    <p:sldId id="376" r:id="rId105"/>
    <p:sldId id="377" r:id="rId106"/>
    <p:sldId id="378" r:id="rId107"/>
    <p:sldId id="379" r:id="rId108"/>
    <p:sldId id="380" r:id="rId109"/>
    <p:sldId id="365" r:id="rId110"/>
    <p:sldId id="366" r:id="rId111"/>
    <p:sldId id="382" r:id="rId112"/>
    <p:sldId id="362" r:id="rId113"/>
    <p:sldId id="375" r:id="rId114"/>
    <p:sldId id="363" r:id="rId115"/>
    <p:sldId id="367" r:id="rId116"/>
    <p:sldId id="347" r:id="rId117"/>
    <p:sldId id="351" r:id="rId118"/>
    <p:sldId id="352" r:id="rId119"/>
    <p:sldId id="353" r:id="rId120"/>
    <p:sldId id="354" r:id="rId121"/>
    <p:sldId id="355" r:id="rId122"/>
    <p:sldId id="356" r:id="rId123"/>
    <p:sldId id="357" r:id="rId124"/>
    <p:sldId id="358" r:id="rId125"/>
    <p:sldId id="368" r:id="rId126"/>
    <p:sldId id="360" r:id="rId127"/>
    <p:sldId id="361" r:id="rId128"/>
    <p:sldId id="674" r:id="rId129"/>
    <p:sldId id="384" r:id="rId130"/>
    <p:sldId id="412" r:id="rId131"/>
    <p:sldId id="390" r:id="rId132"/>
    <p:sldId id="391" r:id="rId133"/>
    <p:sldId id="393" r:id="rId134"/>
    <p:sldId id="394" r:id="rId135"/>
    <p:sldId id="397" r:id="rId136"/>
    <p:sldId id="399" r:id="rId137"/>
    <p:sldId id="400" r:id="rId138"/>
    <p:sldId id="402" r:id="rId139"/>
    <p:sldId id="403" r:id="rId140"/>
    <p:sldId id="404" r:id="rId141"/>
    <p:sldId id="405" r:id="rId142"/>
    <p:sldId id="406" r:id="rId143"/>
    <p:sldId id="407" r:id="rId144"/>
    <p:sldId id="408" r:id="rId145"/>
    <p:sldId id="409" r:id="rId146"/>
    <p:sldId id="410" r:id="rId147"/>
    <p:sldId id="411" r:id="rId148"/>
    <p:sldId id="385" r:id="rId149"/>
    <p:sldId id="386" r:id="rId150"/>
    <p:sldId id="388" r:id="rId151"/>
    <p:sldId id="413" r:id="rId152"/>
    <p:sldId id="414" r:id="rId153"/>
    <p:sldId id="415" r:id="rId154"/>
    <p:sldId id="416" r:id="rId155"/>
    <p:sldId id="417" r:id="rId156"/>
    <p:sldId id="675" r:id="rId157"/>
    <p:sldId id="676" r:id="rId158"/>
    <p:sldId id="477" r:id="rId159"/>
    <p:sldId id="478" r:id="rId160"/>
    <p:sldId id="479" r:id="rId161"/>
    <p:sldId id="480" r:id="rId162"/>
    <p:sldId id="481" r:id="rId163"/>
    <p:sldId id="482" r:id="rId164"/>
    <p:sldId id="483" r:id="rId165"/>
    <p:sldId id="484" r:id="rId166"/>
    <p:sldId id="485" r:id="rId167"/>
    <p:sldId id="486" r:id="rId168"/>
    <p:sldId id="487" r:id="rId169"/>
    <p:sldId id="488" r:id="rId170"/>
    <p:sldId id="489" r:id="rId171"/>
    <p:sldId id="490" r:id="rId172"/>
    <p:sldId id="491" r:id="rId173"/>
    <p:sldId id="492" r:id="rId174"/>
    <p:sldId id="493" r:id="rId175"/>
    <p:sldId id="494" r:id="rId176"/>
    <p:sldId id="495" r:id="rId177"/>
    <p:sldId id="496" r:id="rId178"/>
    <p:sldId id="497" r:id="rId179"/>
    <p:sldId id="498" r:id="rId180"/>
    <p:sldId id="499" r:id="rId181"/>
    <p:sldId id="500" r:id="rId182"/>
    <p:sldId id="501" r:id="rId183"/>
    <p:sldId id="502" r:id="rId184"/>
    <p:sldId id="503" r:id="rId185"/>
    <p:sldId id="504" r:id="rId186"/>
    <p:sldId id="505" r:id="rId187"/>
    <p:sldId id="677" r:id="rId188"/>
    <p:sldId id="507" r:id="rId189"/>
    <p:sldId id="508" r:id="rId190"/>
    <p:sldId id="509" r:id="rId191"/>
    <p:sldId id="510" r:id="rId192"/>
    <p:sldId id="511" r:id="rId193"/>
    <p:sldId id="512" r:id="rId194"/>
    <p:sldId id="513" r:id="rId195"/>
    <p:sldId id="514" r:id="rId196"/>
    <p:sldId id="515" r:id="rId197"/>
    <p:sldId id="516" r:id="rId198"/>
    <p:sldId id="517" r:id="rId199"/>
    <p:sldId id="518" r:id="rId200"/>
    <p:sldId id="519" r:id="rId201"/>
    <p:sldId id="678" r:id="rId202"/>
    <p:sldId id="521" r:id="rId203"/>
    <p:sldId id="522" r:id="rId204"/>
    <p:sldId id="523" r:id="rId205"/>
    <p:sldId id="524" r:id="rId206"/>
    <p:sldId id="525" r:id="rId207"/>
    <p:sldId id="526" r:id="rId208"/>
    <p:sldId id="527" r:id="rId209"/>
    <p:sldId id="528" r:id="rId210"/>
    <p:sldId id="529" r:id="rId211"/>
    <p:sldId id="530" r:id="rId212"/>
    <p:sldId id="531" r:id="rId213"/>
    <p:sldId id="532" r:id="rId214"/>
    <p:sldId id="533" r:id="rId215"/>
    <p:sldId id="681" r:id="rId216"/>
    <p:sldId id="682" r:id="rId217"/>
    <p:sldId id="683" r:id="rId218"/>
    <p:sldId id="684" r:id="rId219"/>
    <p:sldId id="685" r:id="rId220"/>
    <p:sldId id="686" r:id="rId221"/>
    <p:sldId id="687" r:id="rId222"/>
    <p:sldId id="680" r:id="rId223"/>
    <p:sldId id="534" r:id="rId224"/>
    <p:sldId id="535" r:id="rId225"/>
    <p:sldId id="536" r:id="rId226"/>
    <p:sldId id="537" r:id="rId227"/>
    <p:sldId id="538" r:id="rId228"/>
    <p:sldId id="539" r:id="rId229"/>
    <p:sldId id="540" r:id="rId230"/>
    <p:sldId id="541" r:id="rId231"/>
    <p:sldId id="542" r:id="rId232"/>
    <p:sldId id="543" r:id="rId233"/>
    <p:sldId id="544" r:id="rId234"/>
    <p:sldId id="545" r:id="rId235"/>
    <p:sldId id="546" r:id="rId236"/>
    <p:sldId id="547" r:id="rId237"/>
    <p:sldId id="548" r:id="rId238"/>
    <p:sldId id="549" r:id="rId239"/>
    <p:sldId id="550" r:id="rId240"/>
    <p:sldId id="551" r:id="rId241"/>
    <p:sldId id="552" r:id="rId242"/>
    <p:sldId id="553" r:id="rId243"/>
    <p:sldId id="554" r:id="rId244"/>
    <p:sldId id="555" r:id="rId245"/>
    <p:sldId id="556" r:id="rId246"/>
    <p:sldId id="557" r:id="rId247"/>
    <p:sldId id="425" r:id="rId248"/>
    <p:sldId id="426" r:id="rId249"/>
    <p:sldId id="427" r:id="rId250"/>
    <p:sldId id="428" r:id="rId251"/>
    <p:sldId id="429" r:id="rId252"/>
    <p:sldId id="430" r:id="rId253"/>
    <p:sldId id="431" r:id="rId254"/>
    <p:sldId id="432" r:id="rId255"/>
    <p:sldId id="433" r:id="rId256"/>
    <p:sldId id="434" r:id="rId257"/>
    <p:sldId id="435" r:id="rId258"/>
    <p:sldId id="558" r:id="rId259"/>
    <p:sldId id="559" r:id="rId260"/>
    <p:sldId id="560" r:id="rId261"/>
    <p:sldId id="561" r:id="rId262"/>
    <p:sldId id="562" r:id="rId263"/>
    <p:sldId id="563" r:id="rId264"/>
    <p:sldId id="564" r:id="rId265"/>
    <p:sldId id="565" r:id="rId266"/>
    <p:sldId id="566" r:id="rId267"/>
    <p:sldId id="567" r:id="rId268"/>
    <p:sldId id="568" r:id="rId269"/>
    <p:sldId id="569" r:id="rId270"/>
    <p:sldId id="570" r:id="rId271"/>
    <p:sldId id="439" r:id="rId272"/>
    <p:sldId id="437" r:id="rId273"/>
    <p:sldId id="436" r:id="rId274"/>
    <p:sldId id="438" r:id="rId275"/>
    <p:sldId id="440" r:id="rId276"/>
    <p:sldId id="441" r:id="rId277"/>
    <p:sldId id="442" r:id="rId278"/>
    <p:sldId id="443" r:id="rId279"/>
    <p:sldId id="456" r:id="rId280"/>
    <p:sldId id="457" r:id="rId281"/>
    <p:sldId id="458" r:id="rId282"/>
    <p:sldId id="459" r:id="rId283"/>
    <p:sldId id="460" r:id="rId284"/>
    <p:sldId id="461" r:id="rId285"/>
    <p:sldId id="462" r:id="rId286"/>
    <p:sldId id="571" r:id="rId287"/>
    <p:sldId id="464" r:id="rId288"/>
    <p:sldId id="465" r:id="rId289"/>
    <p:sldId id="466" r:id="rId290"/>
    <p:sldId id="467" r:id="rId291"/>
    <p:sldId id="468" r:id="rId292"/>
    <p:sldId id="469" r:id="rId293"/>
    <p:sldId id="470" r:id="rId294"/>
    <p:sldId id="471" r:id="rId295"/>
    <p:sldId id="472" r:id="rId296"/>
    <p:sldId id="473" r:id="rId297"/>
    <p:sldId id="474" r:id="rId298"/>
    <p:sldId id="688" r:id="rId299"/>
    <p:sldId id="689" r:id="rId300"/>
    <p:sldId id="690" r:id="rId301"/>
    <p:sldId id="691" r:id="rId302"/>
    <p:sldId id="692" r:id="rId303"/>
    <p:sldId id="693" r:id="rId304"/>
    <p:sldId id="694" r:id="rId305"/>
    <p:sldId id="695" r:id="rId306"/>
    <p:sldId id="696" r:id="rId307"/>
    <p:sldId id="697" r:id="rId308"/>
    <p:sldId id="698" r:id="rId309"/>
    <p:sldId id="699" r:id="rId310"/>
    <p:sldId id="700" r:id="rId311"/>
    <p:sldId id="701" r:id="rId312"/>
    <p:sldId id="702" r:id="rId313"/>
    <p:sldId id="703" r:id="rId314"/>
    <p:sldId id="704" r:id="rId315"/>
    <p:sldId id="705" r:id="rId316"/>
    <p:sldId id="706" r:id="rId317"/>
    <p:sldId id="572" r:id="rId318"/>
    <p:sldId id="573" r:id="rId319"/>
    <p:sldId id="574" r:id="rId320"/>
    <p:sldId id="575" r:id="rId321"/>
    <p:sldId id="576" r:id="rId322"/>
    <p:sldId id="577" r:id="rId323"/>
    <p:sldId id="578" r:id="rId324"/>
    <p:sldId id="579" r:id="rId325"/>
    <p:sldId id="580" r:id="rId326"/>
    <p:sldId id="581" r:id="rId327"/>
    <p:sldId id="582" r:id="rId328"/>
    <p:sldId id="583" r:id="rId329"/>
    <p:sldId id="584" r:id="rId330"/>
    <p:sldId id="585" r:id="rId331"/>
    <p:sldId id="586" r:id="rId332"/>
    <p:sldId id="587" r:id="rId333"/>
    <p:sldId id="588" r:id="rId334"/>
    <p:sldId id="589" r:id="rId335"/>
    <p:sldId id="590" r:id="rId336"/>
    <p:sldId id="591" r:id="rId337"/>
    <p:sldId id="592" r:id="rId338"/>
    <p:sldId id="593" r:id="rId339"/>
    <p:sldId id="594" r:id="rId340"/>
    <p:sldId id="595" r:id="rId341"/>
    <p:sldId id="596" r:id="rId342"/>
    <p:sldId id="604" r:id="rId343"/>
    <p:sldId id="710" r:id="rId344"/>
    <p:sldId id="711" r:id="rId345"/>
    <p:sldId id="712" r:id="rId346"/>
    <p:sldId id="713" r:id="rId347"/>
    <p:sldId id="714" r:id="rId348"/>
    <p:sldId id="715" r:id="rId349"/>
    <p:sldId id="716" r:id="rId350"/>
    <p:sldId id="717" r:id="rId351"/>
    <p:sldId id="718" r:id="rId352"/>
    <p:sldId id="605" r:id="rId353"/>
    <p:sldId id="599" r:id="rId354"/>
    <p:sldId id="603" r:id="rId355"/>
    <p:sldId id="597" r:id="rId356"/>
    <p:sldId id="600" r:id="rId357"/>
    <p:sldId id="601" r:id="rId358"/>
    <p:sldId id="707" r:id="rId359"/>
    <p:sldId id="607" r:id="rId360"/>
    <p:sldId id="608" r:id="rId361"/>
    <p:sldId id="609" r:id="rId362"/>
    <p:sldId id="610" r:id="rId363"/>
    <p:sldId id="611" r:id="rId364"/>
    <p:sldId id="612" r:id="rId365"/>
    <p:sldId id="613" r:id="rId366"/>
    <p:sldId id="614" r:id="rId367"/>
    <p:sldId id="615" r:id="rId368"/>
    <p:sldId id="616" r:id="rId369"/>
    <p:sldId id="617" r:id="rId370"/>
    <p:sldId id="618" r:id="rId371"/>
    <p:sldId id="619" r:id="rId372"/>
    <p:sldId id="620" r:id="rId373"/>
    <p:sldId id="621" r:id="rId374"/>
    <p:sldId id="622" r:id="rId375"/>
    <p:sldId id="623" r:id="rId376"/>
    <p:sldId id="624" r:id="rId377"/>
    <p:sldId id="625" r:id="rId378"/>
    <p:sldId id="626" r:id="rId379"/>
    <p:sldId id="627" r:id="rId380"/>
    <p:sldId id="628" r:id="rId381"/>
    <p:sldId id="629" r:id="rId382"/>
    <p:sldId id="630" r:id="rId383"/>
    <p:sldId id="631" r:id="rId384"/>
    <p:sldId id="632" r:id="rId385"/>
    <p:sldId id="633" r:id="rId386"/>
    <p:sldId id="634" r:id="rId387"/>
    <p:sldId id="635" r:id="rId388"/>
    <p:sldId id="708" r:id="rId389"/>
    <p:sldId id="636" r:id="rId390"/>
    <p:sldId id="637" r:id="rId391"/>
    <p:sldId id="638" r:id="rId392"/>
    <p:sldId id="639" r:id="rId393"/>
    <p:sldId id="640" r:id="rId394"/>
    <p:sldId id="641" r:id="rId395"/>
    <p:sldId id="642" r:id="rId396"/>
    <p:sldId id="643" r:id="rId397"/>
    <p:sldId id="644" r:id="rId398"/>
    <p:sldId id="645" r:id="rId399"/>
    <p:sldId id="646" r:id="rId400"/>
    <p:sldId id="647" r:id="rId401"/>
    <p:sldId id="648" r:id="rId402"/>
    <p:sldId id="649" r:id="rId403"/>
    <p:sldId id="650" r:id="rId404"/>
    <p:sldId id="651" r:id="rId405"/>
    <p:sldId id="652" r:id="rId406"/>
    <p:sldId id="653" r:id="rId407"/>
    <p:sldId id="654" r:id="rId408"/>
    <p:sldId id="655" r:id="rId409"/>
    <p:sldId id="656" r:id="rId410"/>
    <p:sldId id="657" r:id="rId411"/>
    <p:sldId id="658" r:id="rId412"/>
    <p:sldId id="659" r:id="rId413"/>
    <p:sldId id="660" r:id="rId414"/>
    <p:sldId id="661" r:id="rId415"/>
    <p:sldId id="662" r:id="rId416"/>
    <p:sldId id="663" r:id="rId417"/>
    <p:sldId id="664" r:id="rId418"/>
    <p:sldId id="665" r:id="rId419"/>
    <p:sldId id="666" r:id="rId420"/>
    <p:sldId id="667" r:id="rId421"/>
    <p:sldId id="668" r:id="rId422"/>
    <p:sldId id="669" r:id="rId423"/>
    <p:sldId id="670" r:id="rId424"/>
    <p:sldId id="709" r:id="rId425"/>
    <p:sldId id="719" r:id="rId4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040" autoAdjust="0"/>
    <p:restoredTop sz="94660"/>
  </p:normalViewPr>
  <p:slideViewPr>
    <p:cSldViewPr snapToGrid="0">
      <p:cViewPr varScale="1">
        <p:scale>
          <a:sx n="69" d="100"/>
          <a:sy n="69" d="100"/>
        </p:scale>
        <p:origin x="-612"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413" Type="http://schemas.openxmlformats.org/officeDocument/2006/relationships/slide" Target="slides/slide412.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presProps" Target="pres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19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55C44-F340-45A3-A63F-5DF2EC19AC8C}" type="datetimeFigureOut">
              <a:rPr lang="en-US" smtClean="0"/>
              <a:pPr/>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A76D0-002F-4532-B6A2-46F53845CC52}" type="slidenum">
              <a:rPr lang="en-US" smtClean="0"/>
              <a:pPr/>
              <a:t>‹#›</a:t>
            </a:fld>
            <a:endParaRPr lang="en-US"/>
          </a:p>
        </p:txBody>
      </p:sp>
    </p:spTree>
    <p:extLst>
      <p:ext uri="{BB962C8B-B14F-4D97-AF65-F5344CB8AC3E}">
        <p14:creationId xmlns:p14="http://schemas.microsoft.com/office/powerpoint/2010/main" xmlns="" val="273577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pPr/>
              <a:t>1</a:t>
            </a:fld>
            <a:endParaRPr lang="en-US"/>
          </a:p>
        </p:txBody>
      </p:sp>
    </p:spTree>
    <p:extLst>
      <p:ext uri="{BB962C8B-B14F-4D97-AF65-F5344CB8AC3E}">
        <p14:creationId xmlns:p14="http://schemas.microsoft.com/office/powerpoint/2010/main" xmlns="" val="256302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9E64F5-A8DE-4A97-92A3-7048E3D0F8A7}" type="slidenum">
              <a:rPr lang="en-US"/>
              <a:pPr/>
              <a:t>214</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2996967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xmlns="" val="129836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b="1">
                <a:solidFill>
                  <a:schemeClr val="tx1"/>
                </a:solidFill>
                <a:latin typeface="Arial" panose="020B0604020202020204" pitchFamily="34" charset="0"/>
                <a:cs typeface="Arial" panose="020B0604020202020204" pitchFamily="34" charset="0"/>
              </a:defRPr>
            </a:lvl1pPr>
            <a:lvl2pPr marL="742950" indent="-285750" defTabSz="931863" eaLnBrk="0" hangingPunct="0">
              <a:defRPr b="1">
                <a:solidFill>
                  <a:schemeClr val="tx1"/>
                </a:solidFill>
                <a:latin typeface="Arial" panose="020B0604020202020204" pitchFamily="34" charset="0"/>
                <a:cs typeface="Arial" panose="020B0604020202020204" pitchFamily="34" charset="0"/>
              </a:defRPr>
            </a:lvl2pPr>
            <a:lvl3pPr marL="1143000" indent="-228600" defTabSz="931863" eaLnBrk="0" hangingPunct="0">
              <a:defRPr b="1">
                <a:solidFill>
                  <a:schemeClr val="tx1"/>
                </a:solidFill>
                <a:latin typeface="Arial" panose="020B0604020202020204" pitchFamily="34" charset="0"/>
                <a:cs typeface="Arial" panose="020B0604020202020204" pitchFamily="34" charset="0"/>
              </a:defRPr>
            </a:lvl3pPr>
            <a:lvl4pPr marL="1600200" indent="-228600" defTabSz="931863" eaLnBrk="0" hangingPunct="0">
              <a:defRPr b="1">
                <a:solidFill>
                  <a:schemeClr val="tx1"/>
                </a:solidFill>
                <a:latin typeface="Arial" panose="020B0604020202020204" pitchFamily="34" charset="0"/>
                <a:cs typeface="Arial" panose="020B0604020202020204" pitchFamily="34" charset="0"/>
              </a:defRPr>
            </a:lvl4pPr>
            <a:lvl5pPr marL="2057400" indent="-228600" defTabSz="931863" eaLnBrk="0" hangingPunct="0">
              <a:defRPr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012C3B9-0FA3-435F-9EAE-F60245126289}" type="slidenum">
              <a:rPr lang="en-US" b="0"/>
              <a:pPr eaLnBrk="1" hangingPunct="1"/>
              <a:t>342</a:t>
            </a:fld>
            <a:endParaRPr lang="en-US" b="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96228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b="1">
                <a:solidFill>
                  <a:schemeClr val="tx1"/>
                </a:solidFill>
                <a:latin typeface="Arial" panose="020B0604020202020204" pitchFamily="34" charset="0"/>
                <a:cs typeface="Arial" panose="020B0604020202020204" pitchFamily="34" charset="0"/>
              </a:defRPr>
            </a:lvl1pPr>
            <a:lvl2pPr marL="742950" indent="-285750" defTabSz="931863" eaLnBrk="0" hangingPunct="0">
              <a:defRPr b="1">
                <a:solidFill>
                  <a:schemeClr val="tx1"/>
                </a:solidFill>
                <a:latin typeface="Arial" panose="020B0604020202020204" pitchFamily="34" charset="0"/>
                <a:cs typeface="Arial" panose="020B0604020202020204" pitchFamily="34" charset="0"/>
              </a:defRPr>
            </a:lvl2pPr>
            <a:lvl3pPr marL="1143000" indent="-228600" defTabSz="931863" eaLnBrk="0" hangingPunct="0">
              <a:defRPr b="1">
                <a:solidFill>
                  <a:schemeClr val="tx1"/>
                </a:solidFill>
                <a:latin typeface="Arial" panose="020B0604020202020204" pitchFamily="34" charset="0"/>
                <a:cs typeface="Arial" panose="020B0604020202020204" pitchFamily="34" charset="0"/>
              </a:defRPr>
            </a:lvl3pPr>
            <a:lvl4pPr marL="1600200" indent="-228600" defTabSz="931863" eaLnBrk="0" hangingPunct="0">
              <a:defRPr b="1">
                <a:solidFill>
                  <a:schemeClr val="tx1"/>
                </a:solidFill>
                <a:latin typeface="Arial" panose="020B0604020202020204" pitchFamily="34" charset="0"/>
                <a:cs typeface="Arial" panose="020B0604020202020204" pitchFamily="34" charset="0"/>
              </a:defRPr>
            </a:lvl4pPr>
            <a:lvl5pPr marL="2057400" indent="-228600" defTabSz="931863" eaLnBrk="0" hangingPunct="0">
              <a:defRPr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BCAF4CF-45BE-492C-B11E-80493E19A691}" type="slidenum">
              <a:rPr lang="en-US" b="0"/>
              <a:pPr eaLnBrk="1" hangingPunct="1"/>
              <a:t>352</a:t>
            </a:fld>
            <a:endParaRPr lang="en-US" b="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42164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pPr/>
              <a:t>358</a:t>
            </a:fld>
            <a:endParaRPr lang="en-US"/>
          </a:p>
        </p:txBody>
      </p:sp>
    </p:spTree>
    <p:extLst>
      <p:ext uri="{BB962C8B-B14F-4D97-AF65-F5344CB8AC3E}">
        <p14:creationId xmlns:p14="http://schemas.microsoft.com/office/powerpoint/2010/main" xmlns="" val="418496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pPr/>
              <a:t>388</a:t>
            </a:fld>
            <a:endParaRPr lang="en-US"/>
          </a:p>
        </p:txBody>
      </p:sp>
    </p:spTree>
    <p:extLst>
      <p:ext uri="{BB962C8B-B14F-4D97-AF65-F5344CB8AC3E}">
        <p14:creationId xmlns:p14="http://schemas.microsoft.com/office/powerpoint/2010/main" xmlns="" val="400052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xmlns="" val="207525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xmlns="" val="63822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xmlns="" val="370425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xmlns="" val="214663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xmlns="" val="382105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xmlns="" val="214714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xmlns="" val="3926844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A76D0-002F-4532-B6A2-46F53845CC52}" type="slidenum">
              <a:rPr lang="en-US" smtClean="0">
                <a:solidFill>
                  <a:prstClr val="black"/>
                </a:solidFill>
              </a:rPr>
              <a:pPr/>
              <a:t>201</a:t>
            </a:fld>
            <a:endParaRPr lang="en-US">
              <a:solidFill>
                <a:prstClr val="black"/>
              </a:solidFill>
            </a:endParaRPr>
          </a:p>
        </p:txBody>
      </p:sp>
    </p:spTree>
    <p:extLst>
      <p:ext uri="{BB962C8B-B14F-4D97-AF65-F5344CB8AC3E}">
        <p14:creationId xmlns:p14="http://schemas.microsoft.com/office/powerpoint/2010/main" xmlns="" val="91481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806349-3B6B-4A94-991F-FBBD0BF3BE83}" type="datetime1">
              <a:rPr lang="en-US" smtClean="0">
                <a:solidFill>
                  <a:prstClr val="black">
                    <a:tint val="75000"/>
                  </a:prstClr>
                </a:solidFill>
              </a:rPr>
              <a:pPr/>
              <a:t>4/29/2020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743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1CB3EA-F09A-4AE4-BA60-092C4F422DF9}" type="datetime1">
              <a:rPr lang="en-US" smtClean="0">
                <a:solidFill>
                  <a:prstClr val="black">
                    <a:tint val="75000"/>
                  </a:prstClr>
                </a:solidFill>
              </a:rPr>
              <a:pPr/>
              <a:t>4/29/2020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824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174C98-C731-4C84-8EB8-47D8F93E30E2}" type="datetime1">
              <a:rPr lang="en-US" smtClean="0">
                <a:solidFill>
                  <a:prstClr val="black">
                    <a:tint val="75000"/>
                  </a:prstClr>
                </a:solidFill>
              </a:rPr>
              <a:pPr/>
              <a:t>4/29/2020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201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5515A89E-A8E6-41EE-8BBD-0D2568129380}" type="datetime1">
              <a:rPr lang="en-US" smtClean="0">
                <a:solidFill>
                  <a:prstClr val="black">
                    <a:tint val="75000"/>
                  </a:prstClr>
                </a:solidFill>
              </a:rPr>
              <a:pPr/>
              <a:t>4/29/2020</a:t>
            </a:fld>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49133EAA-F5EF-499B-86D8-0CB0822C43D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0684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smtClean="0"/>
              <a:t>Click to edit Master title style</a:t>
            </a:r>
            <a:endParaRPr lang="en-MY"/>
          </a:p>
        </p:txBody>
      </p:sp>
      <p:sp>
        <p:nvSpPr>
          <p:cNvPr id="3" name="Text Placeholder 2"/>
          <p:cNvSpPr>
            <a:spLocks noGrp="1"/>
          </p:cNvSpPr>
          <p:nvPr>
            <p:ph type="body" sz="half" idx="1"/>
          </p:nvPr>
        </p:nvSpPr>
        <p:spPr>
          <a:xfrm>
            <a:off x="2032000" y="19050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6807200" y="19050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0DA51A5-1D53-4DAF-93C7-20ADC238CFAF}" type="slidenum">
              <a:rPr lang="en-US"/>
              <a:pPr/>
              <a:t>‹#›</a:t>
            </a:fld>
            <a:endParaRPr lang="en-US"/>
          </a:p>
        </p:txBody>
      </p:sp>
    </p:spTree>
    <p:extLst>
      <p:ext uri="{BB962C8B-B14F-4D97-AF65-F5344CB8AC3E}">
        <p14:creationId xmlns:p14="http://schemas.microsoft.com/office/powerpoint/2010/main" xmlns="" val="772676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9445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625600" y="1600201"/>
            <a:ext cx="4876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705600" y="1600200"/>
            <a:ext cx="4876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705600" y="3938589"/>
            <a:ext cx="4876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8839200" y="6245225"/>
            <a:ext cx="2844800" cy="476250"/>
          </a:xfrm>
        </p:spPr>
        <p:txBody>
          <a:bodyPr/>
          <a:lstStyle>
            <a:lvl1pPr>
              <a:defRPr/>
            </a:lvl1pPr>
          </a:lstStyle>
          <a:p>
            <a:r>
              <a:rPr lang="en-US" altLang="zh-CN"/>
              <a:t>Monday</a:t>
            </a:r>
            <a:r>
              <a:rPr lang="en-US"/>
              <a:t>, </a:t>
            </a:r>
            <a:r>
              <a:rPr lang="en-US" altLang="zh-CN"/>
              <a:t>Aug 13</a:t>
            </a:r>
            <a:r>
              <a:rPr lang="en-US"/>
              <a:t>, 2007</a:t>
            </a:r>
          </a:p>
        </p:txBody>
      </p:sp>
      <p:sp>
        <p:nvSpPr>
          <p:cNvPr id="7" name="Footer Placeholder 6"/>
          <p:cNvSpPr>
            <a:spLocks noGrp="1"/>
          </p:cNvSpPr>
          <p:nvPr>
            <p:ph type="ftr" sz="quarter" idx="11"/>
          </p:nvPr>
        </p:nvSpPr>
        <p:spPr>
          <a:xfrm>
            <a:off x="0" y="6248400"/>
            <a:ext cx="4775200" cy="400050"/>
          </a:xfrm>
        </p:spPr>
        <p:txBody>
          <a:bodyPr/>
          <a:lstStyle>
            <a:lvl1pPr>
              <a:defRPr/>
            </a:lvl1pPr>
          </a:lstStyle>
          <a:p>
            <a:r>
              <a:rPr lang="en-US"/>
              <a:t>Dr. Gary Blau, </a:t>
            </a:r>
            <a:r>
              <a:rPr lang="en-US" altLang="zh-CN">
                <a:ea typeface="宋体" panose="02010600030101010101" pitchFamily="2" charset="-122"/>
              </a:rPr>
              <a:t>Sean Han</a:t>
            </a:r>
            <a:endParaRPr lang="en-US"/>
          </a:p>
        </p:txBody>
      </p:sp>
      <p:sp>
        <p:nvSpPr>
          <p:cNvPr id="8" name="Slide Number Placeholder 7"/>
          <p:cNvSpPr>
            <a:spLocks noGrp="1"/>
          </p:cNvSpPr>
          <p:nvPr>
            <p:ph type="sldNum" sz="quarter" idx="12"/>
          </p:nvPr>
        </p:nvSpPr>
        <p:spPr>
          <a:xfrm>
            <a:off x="5181600" y="6248400"/>
            <a:ext cx="3251200" cy="381000"/>
          </a:xfrm>
        </p:spPr>
        <p:txBody>
          <a:bodyPr/>
          <a:lstStyle>
            <a:lvl1pPr>
              <a:defRPr/>
            </a:lvl1pPr>
          </a:lstStyle>
          <a:p>
            <a:fld id="{ADD38639-DFE9-4CE5-A74C-22037E0FEE0D}" type="slidenum">
              <a:rPr lang="en-US"/>
              <a:pPr/>
              <a:t>‹#›</a:t>
            </a:fld>
            <a:endParaRPr lang="en-US"/>
          </a:p>
        </p:txBody>
      </p:sp>
    </p:spTree>
    <p:extLst>
      <p:ext uri="{BB962C8B-B14F-4D97-AF65-F5344CB8AC3E}">
        <p14:creationId xmlns:p14="http://schemas.microsoft.com/office/powerpoint/2010/main" xmlns="" val="238723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348" y="274638"/>
            <a:ext cx="10986052" cy="1143000"/>
          </a:xfrm>
          <a:solidFill>
            <a:schemeClr val="accent1">
              <a:lumMod val="20000"/>
              <a:lumOff val="80000"/>
            </a:schemeClr>
          </a:solidFill>
          <a:ln>
            <a:solidFill>
              <a:schemeClr val="accent1"/>
            </a:solidFill>
          </a:ln>
        </p:spPr>
        <p:txBody>
          <a:bodyPr/>
          <a:lstStyle>
            <a:lvl1pPr>
              <a:defRPr>
                <a:solidFill>
                  <a:srgbClr val="0070C0"/>
                </a:solidFill>
                <a:latin typeface="Trebuchet MS" panose="020B0603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ln>
            <a:solidFill>
              <a:schemeClr val="accent1"/>
            </a:solidFill>
          </a:ln>
        </p:spPr>
        <p:txBody>
          <a:bodyPr/>
          <a:lstStyle>
            <a:lvl1pPr marL="342900" indent="-342900">
              <a:buFont typeface="Wingdings" panose="05000000000000000000" pitchFamily="2" charset="2"/>
              <a:buChar char="v"/>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E74C54A-661F-4EDF-B2FA-2CC49C891C6D}" type="datetime1">
              <a:rPr lang="en-US" smtClean="0">
                <a:solidFill>
                  <a:prstClr val="black">
                    <a:tint val="75000"/>
                  </a:prstClr>
                </a:solidFill>
              </a:rPr>
              <a:pPr/>
              <a:t>4/29/2020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2730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E0535E-F633-4B8F-9AC2-FC88866FFE28}" type="datetime1">
              <a:rPr lang="en-US" smtClean="0">
                <a:solidFill>
                  <a:prstClr val="black">
                    <a:tint val="75000"/>
                  </a:prstClr>
                </a:solidFill>
              </a:rPr>
              <a:pPr/>
              <a:t>4/29/2020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3324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1B056E-F03B-4C39-ABFC-12D531654C89}" type="datetime1">
              <a:rPr lang="en-US" smtClean="0">
                <a:solidFill>
                  <a:prstClr val="black">
                    <a:tint val="75000"/>
                  </a:prstClr>
                </a:solidFill>
              </a:rPr>
              <a:pPr/>
              <a:t>4/29/2020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1573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528E08-3E31-4217-AFBA-6B7A4272477F}" type="datetime1">
              <a:rPr lang="en-US" smtClean="0">
                <a:solidFill>
                  <a:prstClr val="black">
                    <a:tint val="75000"/>
                  </a:prstClr>
                </a:solidFill>
              </a:rPr>
              <a:pPr/>
              <a:t>4/29/2020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72300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965BCE-F48F-4843-84EB-9938296CEA8C}" type="datetime1">
              <a:rPr lang="en-US" smtClean="0">
                <a:solidFill>
                  <a:prstClr val="black">
                    <a:tint val="75000"/>
                  </a:prstClr>
                </a:solidFill>
              </a:rPr>
              <a:pPr/>
              <a:t>4/29/2020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63401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86D6F-E4EA-4962-9C02-BB4621E721CF}" type="datetime1">
              <a:rPr lang="en-US" smtClean="0">
                <a:solidFill>
                  <a:prstClr val="black">
                    <a:tint val="75000"/>
                  </a:prstClr>
                </a:solidFill>
              </a:rPr>
              <a:pPr/>
              <a:t>4/29/2020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437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F80FEB-576F-40F0-A03C-0B73FA1BE7C9}" type="datetime1">
              <a:rPr lang="en-US" smtClean="0">
                <a:solidFill>
                  <a:prstClr val="black">
                    <a:tint val="75000"/>
                  </a:prstClr>
                </a:solidFill>
              </a:rPr>
              <a:pPr/>
              <a:t>4/29/2020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5750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A04290-BB03-4D84-A2DE-6392758979AD}" type="datetime1">
              <a:rPr lang="en-US" smtClean="0">
                <a:solidFill>
                  <a:prstClr val="black">
                    <a:tint val="75000"/>
                  </a:prstClr>
                </a:solidFill>
              </a:rPr>
              <a:pPr/>
              <a:t>4/29/2020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0780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82486-1631-4FD7-8740-079AE8355FDF}" type="datetime1">
              <a:rPr lang="en-US" smtClean="0">
                <a:solidFill>
                  <a:prstClr val="black">
                    <a:tint val="75000"/>
                  </a:prstClr>
                </a:solidFill>
              </a:rPr>
              <a:pPr/>
              <a:t>4/29/2020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92E5-A913-4AC0-89B4-34D3F6FD4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196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oogle.co.za/url?sa=i&amp;rct=j&amp;q=&amp;esrc=s&amp;source=images&amp;cd=&amp;cad=rja&amp;uact=8&amp;ved=0CAcQjRw&amp;url=http://www.google.co.za/url?sa=i&amp;rct=j&amp;q=&amp;esrc=s&amp;source=images&amp;cd=&amp;cad=rja&amp;uact=8&amp;ved=&amp;url=http://cutthroatcrossfit.com/2015/03/22/focus-and-the-box-32315/&amp;ei=-zwUVcmoBsfaUafdgvAG&amp;bvm=bv.89217033,d.d24&amp;psig=AFQjCNFz83FYE6yii-hWhDybZDgkZGWdNg&amp;ust=1427476091307620&amp;ei=BT0UVf34JszWU5_ZgsAN&amp;bvm=bv.89217033,d.d24&amp;psig=AFQjCNFz83FYE6yii-hWhDybZDgkZGWdNg&amp;ust=1427476091307620"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20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4.xml"/><Relationship Id="rId1" Type="http://schemas.openxmlformats.org/officeDocument/2006/relationships/vmlDrawing" Target="../drawings/vmlDrawing7.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40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image" Target="../media/image199.gif"/><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t>
            </a:r>
            <a:r>
              <a:rPr lang="en-US" dirty="0" err="1" smtClean="0">
                <a:solidFill>
                  <a:schemeClr val="accent1"/>
                </a:solidFill>
                <a:latin typeface="Caladea" panose="02040503050406030204" pitchFamily="18" charset="0"/>
              </a:rPr>
              <a:t>MatE</a:t>
            </a:r>
            <a:r>
              <a:rPr lang="en-US" dirty="0" smtClean="0">
                <a:solidFill>
                  <a:schemeClr val="accent1"/>
                </a:solidFill>
                <a:latin typeface="Caladea" panose="02040503050406030204" pitchFamily="18" charset="0"/>
              </a:rPr>
              <a:t> 6080)</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1: Research methods: The basics </a:t>
            </a:r>
          </a:p>
          <a:p>
            <a:endParaRPr lang="en-US" dirty="0" smtClean="0">
              <a:latin typeface="Caladea" panose="02040503050406030204" pitchFamily="18" charset="0"/>
            </a:endParaRPr>
          </a:p>
          <a:p>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xmlns="" val="1141441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ü"/>
            </a:pPr>
            <a:r>
              <a:rPr lang="en-GB" b="1" dirty="0"/>
              <a:t>Predict. </a:t>
            </a:r>
            <a:r>
              <a:rPr lang="en-GB" dirty="0"/>
              <a:t>This can sometimes be done in research areas </a:t>
            </a:r>
            <a:r>
              <a:rPr lang="en-GB" dirty="0" smtClean="0">
                <a:solidFill>
                  <a:srgbClr val="FF0000"/>
                </a:solidFill>
              </a:rPr>
              <a:t>where correlations </a:t>
            </a:r>
            <a:r>
              <a:rPr lang="en-GB" dirty="0">
                <a:solidFill>
                  <a:srgbClr val="FF0000"/>
                </a:solidFill>
              </a:rPr>
              <a:t>are already known</a:t>
            </a:r>
            <a:r>
              <a:rPr lang="en-GB" dirty="0"/>
              <a:t>. </a:t>
            </a:r>
            <a:r>
              <a:rPr lang="en-GB" b="1" dirty="0"/>
              <a:t>Predictions </a:t>
            </a:r>
            <a:r>
              <a:rPr lang="en-GB" dirty="0"/>
              <a:t>of possible </a:t>
            </a:r>
            <a:r>
              <a:rPr lang="en-GB" dirty="0" smtClean="0">
                <a:solidFill>
                  <a:srgbClr val="FF0000"/>
                </a:solidFill>
              </a:rPr>
              <a:t>future behaviour </a:t>
            </a:r>
            <a:r>
              <a:rPr lang="en-GB" dirty="0">
                <a:solidFill>
                  <a:srgbClr val="FF0000"/>
                </a:solidFill>
              </a:rPr>
              <a:t>or events </a:t>
            </a:r>
            <a:r>
              <a:rPr lang="en-GB" dirty="0"/>
              <a:t>are made on the basis that if there has been </a:t>
            </a:r>
            <a:r>
              <a:rPr lang="en-GB" dirty="0" smtClean="0"/>
              <a:t>a </a:t>
            </a:r>
            <a:r>
              <a:rPr lang="en-GB" dirty="0" smtClean="0">
                <a:solidFill>
                  <a:srgbClr val="FF0000"/>
                </a:solidFill>
              </a:rPr>
              <a:t>strong relationship between </a:t>
            </a:r>
            <a:r>
              <a:rPr lang="en-GB" dirty="0">
                <a:solidFill>
                  <a:srgbClr val="FF0000"/>
                </a:solidFill>
              </a:rPr>
              <a:t>two </a:t>
            </a:r>
            <a:r>
              <a:rPr lang="en-GB" dirty="0"/>
              <a:t>or </a:t>
            </a:r>
            <a:r>
              <a:rPr lang="en-GB" dirty="0">
                <a:solidFill>
                  <a:srgbClr val="FF0000"/>
                </a:solidFill>
              </a:rPr>
              <a:t>more characteristics </a:t>
            </a:r>
            <a:r>
              <a:rPr lang="en-GB" dirty="0"/>
              <a:t>or </a:t>
            </a:r>
            <a:r>
              <a:rPr lang="en-GB" dirty="0" smtClean="0">
                <a:solidFill>
                  <a:srgbClr val="FF0000"/>
                </a:solidFill>
              </a:rPr>
              <a:t>events</a:t>
            </a:r>
            <a:r>
              <a:rPr lang="en-GB" dirty="0" smtClean="0"/>
              <a:t> in </a:t>
            </a:r>
            <a:r>
              <a:rPr lang="en-GB" dirty="0"/>
              <a:t>the </a:t>
            </a:r>
            <a:r>
              <a:rPr lang="en-GB" dirty="0">
                <a:solidFill>
                  <a:srgbClr val="FF0000"/>
                </a:solidFill>
              </a:rPr>
              <a:t>past</a:t>
            </a:r>
            <a:r>
              <a:rPr lang="en-GB" dirty="0"/>
              <a:t>, then these should exist in </a:t>
            </a:r>
            <a:r>
              <a:rPr lang="en-GB" dirty="0">
                <a:solidFill>
                  <a:srgbClr val="FF0000"/>
                </a:solidFill>
              </a:rPr>
              <a:t>similar circumstances </a:t>
            </a:r>
            <a:r>
              <a:rPr lang="en-GB" dirty="0"/>
              <a:t>in </a:t>
            </a:r>
            <a:r>
              <a:rPr lang="en-GB" dirty="0" smtClean="0"/>
              <a:t>the </a:t>
            </a:r>
            <a:r>
              <a:rPr lang="en-GB" dirty="0" smtClean="0">
                <a:solidFill>
                  <a:srgbClr val="FF0000"/>
                </a:solidFill>
              </a:rPr>
              <a:t>future</a:t>
            </a:r>
            <a:r>
              <a:rPr lang="en-GB" dirty="0"/>
              <a:t>, </a:t>
            </a:r>
            <a:r>
              <a:rPr lang="en-GB" dirty="0">
                <a:solidFill>
                  <a:srgbClr val="FF0000"/>
                </a:solidFill>
              </a:rPr>
              <a:t>leading to predictable outcomes</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xmlns="" val="7638682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FF"/>
                </a:solidFill>
                <a:cs typeface="Times New Roman" panose="02020603050405020304" pitchFamily="18" charset="0"/>
              </a:rPr>
              <a:t>Introduction</a:t>
            </a:r>
            <a:endParaRPr lang="en-US" dirty="0"/>
          </a:p>
        </p:txBody>
      </p:sp>
      <p:sp>
        <p:nvSpPr>
          <p:cNvPr id="3" name="Content Placeholder 2"/>
          <p:cNvSpPr>
            <a:spLocks noGrp="1"/>
          </p:cNvSpPr>
          <p:nvPr>
            <p:ph idx="1"/>
          </p:nvPr>
        </p:nvSpPr>
        <p:spPr/>
        <p:txBody>
          <a:bodyPr>
            <a:normAutofit/>
          </a:bodyPr>
          <a:lstStyle/>
          <a:p>
            <a:r>
              <a:rPr lang="en-US" dirty="0">
                <a:solidFill>
                  <a:srgbClr val="0000FF"/>
                </a:solidFill>
                <a:latin typeface="Times New Roman" panose="02020603050405020304" pitchFamily="18" charset="0"/>
                <a:cs typeface="Times New Roman" panose="02020603050405020304" pitchFamily="18" charset="0"/>
              </a:rPr>
              <a:t>The problem proposed to be studied </a:t>
            </a:r>
            <a:r>
              <a:rPr lang="en-US" dirty="0" smtClean="0">
                <a:solidFill>
                  <a:srgbClr val="0000FF"/>
                </a:solidFill>
                <a:latin typeface="Times New Roman" panose="02020603050405020304" pitchFamily="18" charset="0"/>
                <a:cs typeface="Times New Roman" panose="02020603050405020304" pitchFamily="18" charset="0"/>
              </a:rPr>
              <a:t>is </a:t>
            </a:r>
            <a:r>
              <a:rPr lang="en-US" dirty="0">
                <a:solidFill>
                  <a:srgbClr val="0000FF"/>
                </a:solidFill>
                <a:latin typeface="Times New Roman" panose="02020603050405020304" pitchFamily="18" charset="0"/>
                <a:cs typeface="Times New Roman" panose="02020603050405020304" pitchFamily="18" charset="0"/>
              </a:rPr>
              <a:t>introduced in this section </a:t>
            </a:r>
          </a:p>
          <a:p>
            <a:r>
              <a:rPr lang="en-US" dirty="0">
                <a:solidFill>
                  <a:srgbClr val="0000FF"/>
                </a:solidFill>
                <a:latin typeface="Times New Roman" panose="02020603050405020304" pitchFamily="18" charset="0"/>
                <a:cs typeface="Times New Roman" panose="02020603050405020304" pitchFamily="18" charset="0"/>
              </a:rPr>
              <a:t>It should help the reader to acquaint </a:t>
            </a:r>
            <a:r>
              <a:rPr lang="en-US" dirty="0" smtClean="0">
                <a:solidFill>
                  <a:srgbClr val="0000FF"/>
                </a:solidFill>
                <a:latin typeface="Times New Roman" panose="02020603050405020304" pitchFamily="18" charset="0"/>
                <a:cs typeface="Times New Roman" panose="02020603050405020304" pitchFamily="18" charset="0"/>
              </a:rPr>
              <a:t>with </a:t>
            </a:r>
            <a:r>
              <a:rPr lang="en-US" dirty="0">
                <a:solidFill>
                  <a:srgbClr val="0000FF"/>
                </a:solidFill>
                <a:latin typeface="Times New Roman" panose="02020603050405020304" pitchFamily="18" charset="0"/>
                <a:cs typeface="Times New Roman" panose="02020603050405020304" pitchFamily="18" charset="0"/>
              </a:rPr>
              <a:t>the </a:t>
            </a:r>
            <a:r>
              <a:rPr lang="en-US" dirty="0" smtClean="0">
                <a:solidFill>
                  <a:srgbClr val="0000FF"/>
                </a:solidFill>
                <a:latin typeface="Times New Roman" panose="02020603050405020304" pitchFamily="18" charset="0"/>
                <a:cs typeface="Times New Roman" panose="02020603050405020304" pitchFamily="18" charset="0"/>
              </a:rPr>
              <a:t>topic</a:t>
            </a:r>
          </a:p>
          <a:p>
            <a:r>
              <a:rPr lang="en-US" dirty="0">
                <a:solidFill>
                  <a:srgbClr val="0000FF"/>
                </a:solidFill>
                <a:latin typeface="Times New Roman" panose="02020603050405020304" pitchFamily="18" charset="0"/>
                <a:cs typeface="Times New Roman" panose="02020603050405020304" pitchFamily="18" charset="0"/>
              </a:rPr>
              <a:t>Introduction should be short about one </a:t>
            </a:r>
            <a:r>
              <a:rPr lang="en-US" dirty="0" smtClean="0">
                <a:solidFill>
                  <a:srgbClr val="0000FF"/>
                </a:solidFill>
                <a:latin typeface="Times New Roman" panose="02020603050405020304" pitchFamily="18" charset="0"/>
                <a:cs typeface="Times New Roman" panose="02020603050405020304" pitchFamily="18" charset="0"/>
              </a:rPr>
              <a:t>or </a:t>
            </a:r>
            <a:r>
              <a:rPr lang="en-US" dirty="0">
                <a:solidFill>
                  <a:srgbClr val="0000FF"/>
                </a:solidFill>
                <a:latin typeface="Times New Roman" panose="02020603050405020304" pitchFamily="18" charset="0"/>
                <a:cs typeface="Times New Roman" panose="02020603050405020304" pitchFamily="18" charset="0"/>
              </a:rPr>
              <a:t>two pages </a:t>
            </a:r>
          </a:p>
          <a:p>
            <a:r>
              <a:rPr lang="en-US" dirty="0">
                <a:solidFill>
                  <a:srgbClr val="0000FF"/>
                </a:solidFill>
                <a:latin typeface="Times New Roman" panose="02020603050405020304" pitchFamily="18" charset="0"/>
                <a:cs typeface="Times New Roman" panose="02020603050405020304" pitchFamily="18" charset="0"/>
              </a:rPr>
              <a:t>The problem should be stated in such a </a:t>
            </a:r>
            <a:r>
              <a:rPr lang="en-US" dirty="0" smtClean="0">
                <a:solidFill>
                  <a:srgbClr val="0000FF"/>
                </a:solidFill>
                <a:latin typeface="Times New Roman" panose="02020603050405020304" pitchFamily="18" charset="0"/>
                <a:cs typeface="Times New Roman" panose="02020603050405020304" pitchFamily="18" charset="0"/>
              </a:rPr>
              <a:t>way </a:t>
            </a:r>
            <a:r>
              <a:rPr lang="en-US" dirty="0">
                <a:solidFill>
                  <a:srgbClr val="0000FF"/>
                </a:solidFill>
                <a:latin typeface="Times New Roman" panose="02020603050405020304" pitchFamily="18" charset="0"/>
                <a:cs typeface="Times New Roman" panose="02020603050405020304" pitchFamily="18" charset="0"/>
              </a:rPr>
              <a:t>that it’s importance and relevance </a:t>
            </a:r>
            <a:r>
              <a:rPr lang="en-US" dirty="0" smtClean="0">
                <a:solidFill>
                  <a:srgbClr val="0000FF"/>
                </a:solidFill>
                <a:latin typeface="Times New Roman" panose="02020603050405020304" pitchFamily="18" charset="0"/>
                <a:cs typeface="Times New Roman" panose="02020603050405020304" pitchFamily="18" charset="0"/>
              </a:rPr>
              <a:t>is </a:t>
            </a:r>
            <a:r>
              <a:rPr lang="en-US" dirty="0">
                <a:solidFill>
                  <a:srgbClr val="0000FF"/>
                </a:solidFill>
                <a:latin typeface="Times New Roman" panose="02020603050405020304" pitchFamily="18" charset="0"/>
                <a:cs typeface="Times New Roman" panose="02020603050405020304" pitchFamily="18" charset="0"/>
              </a:rPr>
              <a:t>realized by any one who reads it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xmlns="" val="1243615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rgbClr val="0000FF"/>
                </a:solidFill>
                <a:cs typeface="Times New Roman" panose="02020603050405020304" pitchFamily="18" charset="0"/>
              </a:rPr>
              <a:t>Background</a:t>
            </a:r>
            <a:br>
              <a:rPr lang="en-US" sz="4800" b="1" dirty="0">
                <a:solidFill>
                  <a:srgbClr val="0000FF"/>
                </a:solidFill>
                <a:cs typeface="Times New Roman" panose="02020603050405020304" pitchFamily="18" charset="0"/>
              </a:rPr>
            </a:br>
            <a:r>
              <a:rPr lang="en-US" b="1" dirty="0">
                <a:solidFill>
                  <a:schemeClr val="hlink"/>
                </a:solidFill>
                <a:cs typeface="Times New Roman" panose="02020603050405020304" pitchFamily="18" charset="0"/>
              </a:rPr>
              <a:t>(Review of Literature)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a:t>Provides the base of knowledge on what is known about the problem to be </a:t>
            </a:r>
            <a:r>
              <a:rPr lang="en-US" dirty="0" smtClean="0"/>
              <a:t>studied</a:t>
            </a:r>
            <a:endParaRPr lang="en-US" dirty="0" smtClean="0">
              <a:solidFill>
                <a:srgbClr val="0000FF"/>
              </a:solidFill>
              <a:latin typeface="Times New Roman" panose="02020603050405020304" pitchFamily="18" charset="0"/>
              <a:cs typeface="Times New Roman" panose="02020603050405020304" pitchFamily="18" charset="0"/>
            </a:endParaRPr>
          </a:p>
          <a:p>
            <a:r>
              <a:rPr lang="en-US" dirty="0" smtClean="0">
                <a:solidFill>
                  <a:srgbClr val="0000FF"/>
                </a:solidFill>
                <a:latin typeface="Times New Roman" panose="02020603050405020304" pitchFamily="18" charset="0"/>
                <a:cs typeface="Times New Roman" panose="02020603050405020304" pitchFamily="18" charset="0"/>
              </a:rPr>
              <a:t>This </a:t>
            </a:r>
            <a:r>
              <a:rPr lang="en-US" dirty="0">
                <a:solidFill>
                  <a:srgbClr val="0000FF"/>
                </a:solidFill>
                <a:latin typeface="Times New Roman" panose="02020603050405020304" pitchFamily="18" charset="0"/>
                <a:cs typeface="Times New Roman" panose="02020603050405020304" pitchFamily="18" charset="0"/>
              </a:rPr>
              <a:t>section reflects extensive review of literature done by the investigator </a:t>
            </a:r>
          </a:p>
          <a:p>
            <a:r>
              <a:rPr lang="en-US" dirty="0">
                <a:solidFill>
                  <a:srgbClr val="0000FF"/>
                </a:solidFill>
                <a:latin typeface="Times New Roman" panose="02020603050405020304" pitchFamily="18" charset="0"/>
                <a:cs typeface="Times New Roman" panose="02020603050405020304" pitchFamily="18" charset="0"/>
              </a:rPr>
              <a:t>In this section what is already known about the topic is written including the lacunae</a:t>
            </a:r>
          </a:p>
          <a:p>
            <a:r>
              <a:rPr lang="en-US" dirty="0">
                <a:solidFill>
                  <a:srgbClr val="0000FF"/>
                </a:solidFill>
                <a:latin typeface="Times New Roman" panose="02020603050405020304" pitchFamily="18" charset="0"/>
                <a:cs typeface="Times New Roman" panose="02020603050405020304" pitchFamily="18" charset="0"/>
              </a:rPr>
              <a:t>Just quoting the literature verbatim will not serve the purpose </a:t>
            </a:r>
            <a:endParaRPr lang="en-US" dirty="0" smtClean="0">
              <a:solidFill>
                <a:srgbClr val="0000FF"/>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It is important to make it coherent, relevant and easily readable knowledge </a:t>
            </a:r>
          </a:p>
          <a:p>
            <a:pPr marL="0" indent="0">
              <a:buNone/>
            </a:pPr>
            <a:endParaRPr lang="en-US" dirty="0">
              <a:solidFill>
                <a:srgbClr val="0000FF"/>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xmlns="" val="35199897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rgbClr val="0000FF"/>
                </a:solidFill>
                <a:cs typeface="Times New Roman" panose="02020603050405020304" pitchFamily="18" charset="0"/>
              </a:rPr>
              <a:t>Background</a:t>
            </a:r>
            <a:br>
              <a:rPr lang="en-US" sz="4800" b="1" dirty="0">
                <a:solidFill>
                  <a:srgbClr val="0000FF"/>
                </a:solidFill>
                <a:cs typeface="Times New Roman" panose="02020603050405020304" pitchFamily="18" charset="0"/>
              </a:rPr>
            </a:br>
            <a:r>
              <a:rPr lang="en-US" b="1" dirty="0">
                <a:solidFill>
                  <a:schemeClr val="hlink"/>
                </a:solidFill>
                <a:cs typeface="Times New Roman" panose="02020603050405020304" pitchFamily="18" charset="0"/>
              </a:rPr>
              <a:t>(Review of Literature)</a:t>
            </a:r>
            <a:endParaRPr lang="en-US" dirty="0"/>
          </a:p>
        </p:txBody>
      </p:sp>
      <p:sp>
        <p:nvSpPr>
          <p:cNvPr id="3" name="Content Placeholder 2"/>
          <p:cNvSpPr>
            <a:spLocks noGrp="1"/>
          </p:cNvSpPr>
          <p:nvPr>
            <p:ph idx="1"/>
          </p:nvPr>
        </p:nvSpPr>
        <p:spPr/>
        <p:txBody>
          <a:bodyPr/>
          <a:lstStyle/>
          <a:p>
            <a:r>
              <a:rPr lang="en-US" dirty="0">
                <a:solidFill>
                  <a:srgbClr val="0000FF"/>
                </a:solidFill>
                <a:latin typeface="Times New Roman" panose="02020603050405020304" pitchFamily="18" charset="0"/>
                <a:cs typeface="Times New Roman" panose="02020603050405020304" pitchFamily="18" charset="0"/>
              </a:rPr>
              <a:t>It helps the investigator to gain good knowledge in that field of inquiry</a:t>
            </a:r>
          </a:p>
          <a:p>
            <a:r>
              <a:rPr lang="en-US" dirty="0">
                <a:solidFill>
                  <a:srgbClr val="0000FF"/>
                </a:solidFill>
                <a:latin typeface="Times New Roman" panose="02020603050405020304" pitchFamily="18" charset="0"/>
                <a:cs typeface="Times New Roman" panose="02020603050405020304" pitchFamily="18" charset="0"/>
              </a:rPr>
              <a:t>It also helps the investigator to have insight on different methodologies that  could be applied</a:t>
            </a:r>
          </a:p>
          <a:p>
            <a:pPr marL="0" indent="0">
              <a:buNone/>
            </a:pPr>
            <a:endParaRPr lang="en-US" dirty="0">
              <a:solidFill>
                <a:srgbClr val="0000FF"/>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xmlns="" val="9051593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rgbClr val="0000FF"/>
                </a:solidFill>
                <a:cs typeface="Times New Roman" panose="02020603050405020304" pitchFamily="18" charset="0"/>
              </a:rPr>
              <a:t>Background</a:t>
            </a:r>
            <a:br>
              <a:rPr lang="en-US" sz="4800" b="1" dirty="0">
                <a:solidFill>
                  <a:srgbClr val="0000FF"/>
                </a:solidFill>
                <a:cs typeface="Times New Roman" panose="02020603050405020304" pitchFamily="18" charset="0"/>
              </a:rPr>
            </a:br>
            <a:r>
              <a:rPr lang="en-US" b="1" dirty="0">
                <a:solidFill>
                  <a:schemeClr val="hlink"/>
                </a:solidFill>
                <a:cs typeface="Times New Roman" panose="02020603050405020304" pitchFamily="18" charset="0"/>
              </a:rPr>
              <a:t>(Review of Literature)</a:t>
            </a:r>
            <a:endParaRPr lang="en-US" dirty="0"/>
          </a:p>
        </p:txBody>
      </p:sp>
      <p:sp>
        <p:nvSpPr>
          <p:cNvPr id="3" name="Content Placeholder 2"/>
          <p:cNvSpPr>
            <a:spLocks noGrp="1"/>
          </p:cNvSpPr>
          <p:nvPr>
            <p:ph idx="1"/>
          </p:nvPr>
        </p:nvSpPr>
        <p:spPr/>
        <p:txBody>
          <a:bodyPr>
            <a:normAutofit lnSpcReduction="10000"/>
          </a:bodyPr>
          <a:lstStyle/>
          <a:p>
            <a:r>
              <a:rPr lang="en-US" dirty="0">
                <a:ea typeface="ＭＳ Ｐゴシック" panose="020B0600070205080204" pitchFamily="34" charset="-128"/>
              </a:rPr>
              <a:t>This is NOT just a summary of literature</a:t>
            </a:r>
          </a:p>
          <a:p>
            <a:pPr marL="0" indent="0">
              <a:buNone/>
            </a:pPr>
            <a:r>
              <a:rPr lang="en-ZA" dirty="0">
                <a:ea typeface="ＭＳ Ｐゴシック" panose="020B0600070205080204" pitchFamily="34" charset="-128"/>
              </a:rPr>
              <a:t>Show how your project:</a:t>
            </a:r>
          </a:p>
          <a:p>
            <a:pPr marL="0" indent="0">
              <a:buNone/>
            </a:pPr>
            <a:r>
              <a:rPr lang="en-US" dirty="0">
                <a:ea typeface="ＭＳ Ｐゴシック" panose="020B0600070205080204" pitchFamily="34" charset="-128"/>
              </a:rPr>
              <a:t>      ̶̶  </a:t>
            </a:r>
            <a:r>
              <a:rPr lang="en-ZA" dirty="0">
                <a:ea typeface="ＭＳ Ｐゴシック" panose="020B0600070205080204" pitchFamily="34" charset="-128"/>
              </a:rPr>
              <a:t>Literature SUPPORTS your hypothesis</a:t>
            </a:r>
          </a:p>
          <a:p>
            <a:pPr marL="0" indent="0">
              <a:buNone/>
            </a:pPr>
            <a:r>
              <a:rPr lang="en-ZA" dirty="0">
                <a:ea typeface="ＭＳ Ｐゴシック" panose="020B0600070205080204" pitchFamily="34" charset="-128"/>
              </a:rPr>
              <a:t>	</a:t>
            </a:r>
            <a:r>
              <a:rPr lang="en-US" dirty="0">
                <a:ea typeface="ＭＳ Ｐゴシック" panose="020B0600070205080204" pitchFamily="34" charset="-128"/>
              </a:rPr>
              <a:t> ̶̶  </a:t>
            </a:r>
            <a:r>
              <a:rPr lang="en-ZA" dirty="0">
                <a:ea typeface="ＭＳ Ｐゴシック" panose="020B0600070205080204" pitchFamily="34" charset="-128"/>
              </a:rPr>
              <a:t>EXTENDS previous work</a:t>
            </a:r>
          </a:p>
          <a:p>
            <a:pPr marL="0" indent="0">
              <a:buNone/>
            </a:pPr>
            <a:r>
              <a:rPr lang="en-ZA" dirty="0">
                <a:ea typeface="ＭＳ Ｐゴシック" panose="020B0600070205080204" pitchFamily="34" charset="-128"/>
              </a:rPr>
              <a:t>	</a:t>
            </a:r>
            <a:r>
              <a:rPr lang="en-US" dirty="0">
                <a:ea typeface="ＭＳ Ｐゴシック" panose="020B0600070205080204" pitchFamily="34" charset="-128"/>
              </a:rPr>
              <a:t> ̶̶  </a:t>
            </a:r>
            <a:r>
              <a:rPr lang="en-ZA" dirty="0">
                <a:ea typeface="ＭＳ Ｐゴシック" panose="020B0600070205080204" pitchFamily="34" charset="-128"/>
              </a:rPr>
              <a:t>AVOIDS previous mistakes</a:t>
            </a:r>
          </a:p>
          <a:p>
            <a:pPr marL="0" indent="0">
              <a:buNone/>
            </a:pPr>
            <a:r>
              <a:rPr lang="en-US" dirty="0">
                <a:ea typeface="ＭＳ Ｐゴシック" panose="020B0600070205080204" pitchFamily="34" charset="-128"/>
              </a:rPr>
              <a:t>      ̶̶  </a:t>
            </a:r>
            <a:r>
              <a:rPr lang="en-ZA" dirty="0">
                <a:ea typeface="ＭＳ Ｐゴシック" panose="020B0600070205080204" pitchFamily="34" charset="-128"/>
              </a:rPr>
              <a:t>IS </a:t>
            </a:r>
            <a:r>
              <a:rPr lang="en-ZA" dirty="0" smtClean="0">
                <a:ea typeface="ＭＳ Ｐゴシック" panose="020B0600070205080204" pitchFamily="34" charset="-128"/>
              </a:rPr>
              <a:t>UNIQUE </a:t>
            </a:r>
            <a:r>
              <a:rPr lang="en-ZA" dirty="0">
                <a:ea typeface="ＭＳ Ｐゴシック" panose="020B0600070205080204" pitchFamily="34" charset="-128"/>
              </a:rPr>
              <a:t>to previously followed paths</a:t>
            </a:r>
          </a:p>
          <a:p>
            <a:r>
              <a:rPr lang="en-US" dirty="0" smtClean="0">
                <a:solidFill>
                  <a:srgbClr val="953735"/>
                </a:solidFill>
                <a:ea typeface="ＭＳ Ｐゴシック" panose="020B0600070205080204" pitchFamily="34" charset="-128"/>
              </a:rPr>
              <a:t/>
            </a:r>
            <a:br>
              <a:rPr lang="en-US" dirty="0" smtClean="0">
                <a:solidFill>
                  <a:srgbClr val="953735"/>
                </a:solidFill>
                <a:ea typeface="ＭＳ Ｐゴシック" panose="020B0600070205080204" pitchFamily="34" charset="-128"/>
              </a:rPr>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xmlns="" val="1385330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rgbClr val="0000FF"/>
                </a:solidFill>
                <a:cs typeface="Times New Roman" panose="02020603050405020304" pitchFamily="18" charset="0"/>
              </a:rPr>
              <a:t>Background</a:t>
            </a:r>
            <a:br>
              <a:rPr lang="en-US" sz="4800" b="1" dirty="0">
                <a:solidFill>
                  <a:srgbClr val="0000FF"/>
                </a:solidFill>
                <a:cs typeface="Times New Roman" panose="02020603050405020304" pitchFamily="18" charset="0"/>
              </a:rPr>
            </a:br>
            <a:r>
              <a:rPr lang="en-US" b="1" dirty="0">
                <a:solidFill>
                  <a:schemeClr val="hlink"/>
                </a:solidFill>
                <a:cs typeface="Times New Roman" panose="02020603050405020304" pitchFamily="18" charset="0"/>
              </a:rPr>
              <a:t>(Review of Literature)</a:t>
            </a:r>
            <a:endParaRPr lang="en-US" dirty="0"/>
          </a:p>
        </p:txBody>
      </p:sp>
      <p:sp>
        <p:nvSpPr>
          <p:cNvPr id="3" name="Content Placeholder 2"/>
          <p:cNvSpPr>
            <a:spLocks noGrp="1"/>
          </p:cNvSpPr>
          <p:nvPr>
            <p:ph idx="1"/>
          </p:nvPr>
        </p:nvSpPr>
        <p:spPr/>
        <p:txBody>
          <a:bodyPr/>
          <a:lstStyle/>
          <a:p>
            <a:r>
              <a:rPr lang="en-US" altLang="en-US" dirty="0"/>
              <a:t>Selecting Sources</a:t>
            </a:r>
          </a:p>
          <a:p>
            <a:pPr lvl="1">
              <a:buFont typeface="Arial" charset="0"/>
              <a:buChar char="√"/>
            </a:pPr>
            <a:r>
              <a:rPr lang="en-US" altLang="en-US" dirty="0"/>
              <a:t>Select literature that is relevant or closely related to the problem and purpose</a:t>
            </a:r>
          </a:p>
          <a:p>
            <a:pPr lvl="1">
              <a:buFont typeface="Arial" charset="0"/>
              <a:buChar char="√"/>
            </a:pPr>
            <a:r>
              <a:rPr lang="en-US" altLang="en-US" dirty="0"/>
              <a:t>Emphasize the primary sources</a:t>
            </a:r>
          </a:p>
          <a:p>
            <a:pPr lvl="1">
              <a:buFont typeface="Arial" charset="0"/>
              <a:buChar char="√"/>
            </a:pPr>
            <a:r>
              <a:rPr lang="en-US" altLang="en-US" dirty="0"/>
              <a:t>Use secondary sources selectively</a:t>
            </a:r>
          </a:p>
          <a:p>
            <a:pPr lvl="1">
              <a:buFont typeface="Arial" charset="0"/>
              <a:buChar char="√"/>
            </a:pPr>
            <a:r>
              <a:rPr lang="en-US" altLang="en-US" dirty="0"/>
              <a:t>Concentrate on scholarly research articles</a:t>
            </a:r>
          </a:p>
          <a:p>
            <a:pPr lvl="1">
              <a:buFont typeface="Arial" charset="0"/>
              <a:buChar char="√"/>
            </a:pPr>
            <a:r>
              <a:rPr lang="en-US" altLang="en-US" dirty="0"/>
              <a:t>Discuss your criteria for inclusion of articles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xmlns="" val="15348740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rgbClr val="0000FF"/>
                </a:solidFill>
                <a:cs typeface="Times New Roman" panose="02020603050405020304" pitchFamily="18" charset="0"/>
              </a:rPr>
              <a:t>Background</a:t>
            </a:r>
            <a:br>
              <a:rPr lang="en-US" sz="4800" b="1" dirty="0">
                <a:solidFill>
                  <a:srgbClr val="0000FF"/>
                </a:solidFill>
                <a:cs typeface="Times New Roman" panose="02020603050405020304" pitchFamily="18" charset="0"/>
              </a:rPr>
            </a:br>
            <a:r>
              <a:rPr lang="en-US" b="1" dirty="0">
                <a:solidFill>
                  <a:schemeClr val="hlink"/>
                </a:solidFill>
                <a:cs typeface="Times New Roman" panose="02020603050405020304" pitchFamily="18" charset="0"/>
              </a:rPr>
              <a:t>(Review of Literature)</a:t>
            </a:r>
            <a:endParaRPr lang="en-US" dirty="0"/>
          </a:p>
        </p:txBody>
      </p:sp>
      <p:sp>
        <p:nvSpPr>
          <p:cNvPr id="3" name="Content Placeholder 2"/>
          <p:cNvSpPr>
            <a:spLocks noGrp="1"/>
          </p:cNvSpPr>
          <p:nvPr>
            <p:ph idx="1"/>
          </p:nvPr>
        </p:nvSpPr>
        <p:spPr/>
        <p:txBody>
          <a:bodyPr/>
          <a:lstStyle/>
          <a:p>
            <a:r>
              <a:rPr lang="en-US" altLang="en-US" dirty="0"/>
              <a:t>Organize the review by topics or ideas, not by author</a:t>
            </a:r>
          </a:p>
          <a:p>
            <a:r>
              <a:rPr lang="en-US" altLang="en-US" dirty="0"/>
              <a:t>Organize the review logically (least to most relevant – evolution of topic –by key variables)</a:t>
            </a:r>
          </a:p>
          <a:p>
            <a:r>
              <a:rPr lang="en-US" altLang="en-US" dirty="0"/>
              <a:t>Discuss major studies/theories individually and minor studies with similar results or limitation as a group</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xmlns="" val="5784065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rgbClr val="0000FF"/>
                </a:solidFill>
                <a:cs typeface="Times New Roman" panose="02020603050405020304" pitchFamily="18" charset="0"/>
              </a:rPr>
              <a:t>Background</a:t>
            </a:r>
            <a:br>
              <a:rPr lang="en-US" sz="4800" b="1" dirty="0">
                <a:solidFill>
                  <a:srgbClr val="0000FF"/>
                </a:solidFill>
                <a:cs typeface="Times New Roman" panose="02020603050405020304" pitchFamily="18" charset="0"/>
              </a:rPr>
            </a:br>
            <a:r>
              <a:rPr lang="en-US" b="1" dirty="0">
                <a:solidFill>
                  <a:schemeClr val="hlink"/>
                </a:solidFill>
                <a:cs typeface="Times New Roman" panose="02020603050405020304" pitchFamily="18" charset="0"/>
              </a:rPr>
              <a:t>(Review of Literature)</a:t>
            </a:r>
            <a:endParaRPr lang="en-US" dirty="0"/>
          </a:p>
        </p:txBody>
      </p:sp>
      <p:sp>
        <p:nvSpPr>
          <p:cNvPr id="3" name="Content Placeholder 2"/>
          <p:cNvSpPr>
            <a:spLocks noGrp="1"/>
          </p:cNvSpPr>
          <p:nvPr>
            <p:ph idx="1"/>
          </p:nvPr>
        </p:nvSpPr>
        <p:spPr/>
        <p:txBody>
          <a:bodyPr/>
          <a:lstStyle/>
          <a:p>
            <a:r>
              <a:rPr lang="en-US" altLang="en-US" dirty="0"/>
              <a:t>Adequately criticize the design and methodology of important studies so readers can draw their own conclusions</a:t>
            </a:r>
          </a:p>
          <a:p>
            <a:r>
              <a:rPr lang="en-US" altLang="en-US" dirty="0"/>
              <a:t>Compare and contrast studies.</a:t>
            </a:r>
          </a:p>
          <a:p>
            <a:r>
              <a:rPr lang="en-US" altLang="en-US" dirty="0"/>
              <a:t>Note for conflicting and inconclusive results</a:t>
            </a:r>
          </a:p>
          <a:p>
            <a:r>
              <a:rPr lang="en-US" altLang="en-US" dirty="0"/>
              <a:t>Explicitly show the relevance of each to the problem statement</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xmlns="" val="37919492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107</a:t>
            </a:fld>
            <a:endParaRPr lang="en-US">
              <a:solidFill>
                <a:prstClr val="black">
                  <a:tint val="75000"/>
                </a:prstClr>
              </a:solidFill>
            </a:endParaRPr>
          </a:p>
        </p:txBody>
      </p:sp>
      <p:graphicFrame>
        <p:nvGraphicFramePr>
          <p:cNvPr id="6" name="Content Placeholder 9"/>
          <p:cNvGraphicFramePr>
            <a:graphicFrameLocks/>
          </p:cNvGraphicFramePr>
          <p:nvPr>
            <p:extLst>
              <p:ext uri="{D42A27DB-BD31-4B8C-83A1-F6EECF244321}">
                <p14:modId xmlns:p14="http://schemas.microsoft.com/office/powerpoint/2010/main" xmlns="" val="609565439"/>
              </p:ext>
            </p:extLst>
          </p:nvPr>
        </p:nvGraphicFramePr>
        <p:xfrm>
          <a:off x="663388" y="1640999"/>
          <a:ext cx="10803482" cy="4584068"/>
        </p:xfrm>
        <a:graphic>
          <a:graphicData uri="http://schemas.openxmlformats.org/drawingml/2006/table">
            <a:tbl>
              <a:tblPr firstRow="1" firstCol="1" bandRow="1">
                <a:tableStyleId>{5C22544A-7EE6-4342-B048-85BDC9FD1C3A}</a:tableStyleId>
              </a:tblPr>
              <a:tblGrid>
                <a:gridCol w="2488670">
                  <a:extLst>
                    <a:ext uri="{9D8B030D-6E8A-4147-A177-3AD203B41FA5}">
                      <a16:colId xmlns:a16="http://schemas.microsoft.com/office/drawing/2014/main" xmlns="" val="20000"/>
                    </a:ext>
                  </a:extLst>
                </a:gridCol>
                <a:gridCol w="3221989">
                  <a:extLst>
                    <a:ext uri="{9D8B030D-6E8A-4147-A177-3AD203B41FA5}">
                      <a16:colId xmlns:a16="http://schemas.microsoft.com/office/drawing/2014/main" xmlns="" val="20001"/>
                    </a:ext>
                  </a:extLst>
                </a:gridCol>
                <a:gridCol w="2494443">
                  <a:extLst>
                    <a:ext uri="{9D8B030D-6E8A-4147-A177-3AD203B41FA5}">
                      <a16:colId xmlns:a16="http://schemas.microsoft.com/office/drawing/2014/main" xmlns="" val="20002"/>
                    </a:ext>
                  </a:extLst>
                </a:gridCol>
                <a:gridCol w="2598380">
                  <a:extLst>
                    <a:ext uri="{9D8B030D-6E8A-4147-A177-3AD203B41FA5}">
                      <a16:colId xmlns:a16="http://schemas.microsoft.com/office/drawing/2014/main" xmlns="" val="20003"/>
                    </a:ext>
                  </a:extLst>
                </a:gridCol>
              </a:tblGrid>
              <a:tr h="625281">
                <a:tc>
                  <a:txBody>
                    <a:bodyPr/>
                    <a:lstStyle/>
                    <a:p>
                      <a:pPr marL="0" marR="0" algn="ctr">
                        <a:lnSpc>
                          <a:spcPct val="107000"/>
                        </a:lnSpc>
                        <a:spcBef>
                          <a:spcPts val="0"/>
                        </a:spcBef>
                        <a:spcAft>
                          <a:spcPts val="0"/>
                        </a:spcAft>
                      </a:pPr>
                      <a:r>
                        <a:rPr lang="en-US" sz="2000" b="1" dirty="0">
                          <a:effectLst/>
                          <a:latin typeface="Calisto MT" panose="02040603050505030304" pitchFamily="18" charset="0"/>
                        </a:rPr>
                        <a:t>Authors</a:t>
                      </a:r>
                      <a:endParaRPr lang="en-US" sz="20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2000" b="1" dirty="0">
                          <a:effectLst/>
                          <a:latin typeface="Calisto MT" panose="02040603050505030304" pitchFamily="18" charset="0"/>
                        </a:rPr>
                        <a:t>Study parameter</a:t>
                      </a:r>
                      <a:endParaRPr lang="en-US" sz="20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2000" b="1">
                          <a:effectLst/>
                          <a:latin typeface="Calisto MT" panose="02040603050505030304" pitchFamily="18" charset="0"/>
                        </a:rPr>
                        <a:t>Experimental response</a:t>
                      </a:r>
                      <a:endParaRPr lang="en-US" sz="20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2000" b="1" dirty="0">
                          <a:effectLst/>
                          <a:latin typeface="Calisto MT" panose="02040603050505030304" pitchFamily="18" charset="0"/>
                        </a:rPr>
                        <a:t>Optimization method</a:t>
                      </a:r>
                      <a:endParaRPr lang="en-US" sz="2000" b="1" dirty="0">
                        <a:effectLst/>
                        <a:latin typeface="Calisto MT" panose="02040603050505030304" pitchFamily="18" charset="0"/>
                        <a:ea typeface="Malgun Gothic"/>
                        <a:cs typeface="Times New Roman"/>
                      </a:endParaRPr>
                    </a:p>
                  </a:txBody>
                  <a:tcPr marL="29749" marR="29749" marT="0" marB="0"/>
                </a:tc>
                <a:extLst>
                  <a:ext uri="{0D108BD9-81ED-4DB2-BD59-A6C34878D82A}">
                    <a16:rowId xmlns:a16="http://schemas.microsoft.com/office/drawing/2014/main" xmlns="" val="10000"/>
                  </a:ext>
                </a:extLst>
              </a:tr>
              <a:tr h="1017325">
                <a:tc>
                  <a:txBody>
                    <a:bodyPr/>
                    <a:lstStyle/>
                    <a:p>
                      <a:pPr marL="0" marR="0" algn="ctr">
                        <a:lnSpc>
                          <a:spcPct val="107000"/>
                        </a:lnSpc>
                        <a:spcBef>
                          <a:spcPts val="0"/>
                        </a:spcBef>
                        <a:spcAft>
                          <a:spcPts val="0"/>
                        </a:spcAft>
                      </a:pPr>
                      <a:r>
                        <a:rPr lang="en-US" sz="1600" b="1" dirty="0">
                          <a:effectLst/>
                          <a:latin typeface="Calisto MT" panose="02040603050505030304" pitchFamily="18" charset="0"/>
                        </a:rPr>
                        <a:t>(Lin et al. 2013)</a:t>
                      </a:r>
                    </a:p>
                    <a:p>
                      <a:pPr marL="0" marR="0" algn="ctr">
                        <a:lnSpc>
                          <a:spcPct val="107000"/>
                        </a:lnSpc>
                        <a:spcBef>
                          <a:spcPts val="0"/>
                        </a:spcBef>
                        <a:spcAft>
                          <a:spcPts val="0"/>
                        </a:spcAft>
                      </a:pPr>
                      <a:r>
                        <a:rPr lang="en-US" sz="1600" b="1" dirty="0">
                          <a:effectLst/>
                          <a:latin typeface="Calisto MT" panose="02040603050505030304" pitchFamily="18" charset="0"/>
                        </a:rPr>
                        <a:t> </a:t>
                      </a:r>
                      <a:endParaRPr lang="en-US" sz="16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dirty="0">
                          <a:effectLst/>
                          <a:latin typeface="Calisto MT" panose="02040603050505030304" pitchFamily="18" charset="0"/>
                        </a:rPr>
                        <a:t>N atom and calcination temperature</a:t>
                      </a:r>
                      <a:endParaRPr lang="en-US" sz="16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XRD, BET, TG-DTA, TEM, optical property, and ethylene photooxidation</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One parameter at a time approach</a:t>
                      </a:r>
                      <a:endParaRPr lang="en-US" sz="1600" b="1">
                        <a:effectLst/>
                        <a:latin typeface="Calisto MT" panose="02040603050505030304" pitchFamily="18" charset="0"/>
                        <a:ea typeface="Malgun Gothic"/>
                        <a:cs typeface="Times New Roman"/>
                      </a:endParaRPr>
                    </a:p>
                  </a:txBody>
                  <a:tcPr marL="29749" marR="29749" marT="0" marB="0"/>
                </a:tc>
                <a:extLst>
                  <a:ext uri="{0D108BD9-81ED-4DB2-BD59-A6C34878D82A}">
                    <a16:rowId xmlns:a16="http://schemas.microsoft.com/office/drawing/2014/main" xmlns="" val="10001"/>
                  </a:ext>
                </a:extLst>
              </a:tr>
              <a:tr h="791751">
                <a:tc>
                  <a:txBody>
                    <a:bodyPr/>
                    <a:lstStyle/>
                    <a:p>
                      <a:pPr marL="0" marR="0" algn="ctr">
                        <a:lnSpc>
                          <a:spcPct val="107000"/>
                        </a:lnSpc>
                        <a:spcBef>
                          <a:spcPts val="0"/>
                        </a:spcBef>
                        <a:spcAft>
                          <a:spcPts val="0"/>
                        </a:spcAft>
                      </a:pPr>
                      <a:r>
                        <a:rPr lang="en-US" sz="1600" b="1">
                          <a:effectLst/>
                          <a:latin typeface="Calisto MT" panose="02040603050505030304" pitchFamily="18" charset="0"/>
                        </a:rPr>
                        <a:t>(Dunnill et al. 2011)</a:t>
                      </a:r>
                    </a:p>
                    <a:p>
                      <a:pPr marL="0" marR="0" algn="ctr">
                        <a:lnSpc>
                          <a:spcPct val="107000"/>
                        </a:lnSpc>
                        <a:spcBef>
                          <a:spcPts val="0"/>
                        </a:spcBef>
                        <a:spcAft>
                          <a:spcPts val="0"/>
                        </a:spcAft>
                      </a:pPr>
                      <a:r>
                        <a:rPr lang="en-US" sz="1600" b="1">
                          <a:effectLst/>
                          <a:latin typeface="Calisto MT" panose="02040603050505030304" pitchFamily="18" charset="0"/>
                        </a:rPr>
                        <a:t> </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dirty="0" smtClean="0">
                          <a:effectLst/>
                          <a:latin typeface="Calisto MT" panose="02040603050505030304" pitchFamily="18" charset="0"/>
                        </a:rPr>
                        <a:t>Sintering </a:t>
                      </a:r>
                      <a:r>
                        <a:rPr lang="en-US" sz="1600" b="1" dirty="0">
                          <a:effectLst/>
                          <a:latin typeface="Calisto MT" panose="02040603050505030304" pitchFamily="18" charset="0"/>
                        </a:rPr>
                        <a:t>temperatures and dopant concentrations.</a:t>
                      </a:r>
                      <a:endParaRPr lang="en-US" sz="16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UV-Visible-NIR, XRD, Raman, FT-IR and Rate of stearic acid destruction</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None</a:t>
                      </a:r>
                      <a:endParaRPr lang="en-US" sz="1600" b="1">
                        <a:effectLst/>
                        <a:latin typeface="Calisto MT" panose="02040603050505030304" pitchFamily="18" charset="0"/>
                        <a:ea typeface="Malgun Gothic"/>
                        <a:cs typeface="Times New Roman"/>
                      </a:endParaRPr>
                    </a:p>
                  </a:txBody>
                  <a:tcPr marL="29749" marR="29749" marT="0" marB="0"/>
                </a:tc>
                <a:extLst>
                  <a:ext uri="{0D108BD9-81ED-4DB2-BD59-A6C34878D82A}">
                    <a16:rowId xmlns:a16="http://schemas.microsoft.com/office/drawing/2014/main" xmlns="" val="10002"/>
                  </a:ext>
                </a:extLst>
              </a:tr>
              <a:tr h="758794">
                <a:tc>
                  <a:txBody>
                    <a:bodyPr/>
                    <a:lstStyle/>
                    <a:p>
                      <a:pPr marL="0" marR="0" algn="ctr">
                        <a:lnSpc>
                          <a:spcPct val="107000"/>
                        </a:lnSpc>
                        <a:spcBef>
                          <a:spcPts val="0"/>
                        </a:spcBef>
                        <a:spcAft>
                          <a:spcPts val="0"/>
                        </a:spcAft>
                      </a:pPr>
                      <a:r>
                        <a:rPr lang="en-US" sz="1600" b="1">
                          <a:effectLst/>
                          <a:latin typeface="Calisto MT" panose="02040603050505030304" pitchFamily="18" charset="0"/>
                        </a:rPr>
                        <a:t>(Yu et al. 2007)</a:t>
                      </a:r>
                    </a:p>
                    <a:p>
                      <a:pPr marL="0" marR="0" algn="ctr">
                        <a:lnSpc>
                          <a:spcPct val="107000"/>
                        </a:lnSpc>
                        <a:spcBef>
                          <a:spcPts val="0"/>
                        </a:spcBef>
                        <a:spcAft>
                          <a:spcPts val="0"/>
                        </a:spcAft>
                      </a:pPr>
                      <a:r>
                        <a:rPr lang="en-US" sz="1600" b="1">
                          <a:effectLst/>
                          <a:latin typeface="Calisto MT" panose="02040603050505030304" pitchFamily="18" charset="0"/>
                        </a:rPr>
                        <a:t> </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dirty="0" smtClean="0">
                          <a:effectLst/>
                          <a:latin typeface="Calisto MT" panose="02040603050505030304" pitchFamily="18" charset="0"/>
                        </a:rPr>
                        <a:t>Acidity </a:t>
                      </a:r>
                      <a:r>
                        <a:rPr lang="en-US" sz="1600" b="1" dirty="0">
                          <a:effectLst/>
                          <a:latin typeface="Calisto MT" panose="02040603050505030304" pitchFamily="18" charset="0"/>
                        </a:rPr>
                        <a:t>of the solution of precursor, calcination temperature,</a:t>
                      </a:r>
                      <a:endParaRPr lang="en-US" sz="16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photodegradation of methylene blue (MB), XRD, and TEM</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One parameter at a time approach</a:t>
                      </a:r>
                      <a:endParaRPr lang="en-US" sz="1600" b="1">
                        <a:effectLst/>
                        <a:latin typeface="Calisto MT" panose="02040603050505030304" pitchFamily="18" charset="0"/>
                        <a:ea typeface="Malgun Gothic"/>
                        <a:cs typeface="Times New Roman"/>
                      </a:endParaRPr>
                    </a:p>
                  </a:txBody>
                  <a:tcPr marL="29749" marR="29749" marT="0" marB="0"/>
                </a:tc>
                <a:extLst>
                  <a:ext uri="{0D108BD9-81ED-4DB2-BD59-A6C34878D82A}">
                    <a16:rowId xmlns:a16="http://schemas.microsoft.com/office/drawing/2014/main" xmlns="" val="10003"/>
                  </a:ext>
                </a:extLst>
              </a:tr>
              <a:tr h="500263">
                <a:tc>
                  <a:txBody>
                    <a:bodyPr/>
                    <a:lstStyle/>
                    <a:p>
                      <a:pPr marL="0" marR="0" algn="ctr">
                        <a:lnSpc>
                          <a:spcPct val="107000"/>
                        </a:lnSpc>
                        <a:spcBef>
                          <a:spcPts val="0"/>
                        </a:spcBef>
                        <a:spcAft>
                          <a:spcPts val="0"/>
                        </a:spcAft>
                      </a:pPr>
                      <a:r>
                        <a:rPr lang="en-US" sz="1600" b="1">
                          <a:effectLst/>
                          <a:latin typeface="Calisto MT" panose="02040603050505030304" pitchFamily="18" charset="0"/>
                        </a:rPr>
                        <a:t>(Nosaka et al. 2005)</a:t>
                      </a:r>
                    </a:p>
                    <a:p>
                      <a:pPr marL="0" marR="0" algn="ctr">
                        <a:lnSpc>
                          <a:spcPct val="107000"/>
                        </a:lnSpc>
                        <a:spcBef>
                          <a:spcPts val="0"/>
                        </a:spcBef>
                        <a:spcAft>
                          <a:spcPts val="0"/>
                        </a:spcAft>
                      </a:pPr>
                      <a:r>
                        <a:rPr lang="en-US" sz="1600" b="1">
                          <a:effectLst/>
                          <a:latin typeface="Calisto MT" panose="02040603050505030304" pitchFamily="18" charset="0"/>
                        </a:rPr>
                        <a:t> </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Nitrogen source compound, calcination temperature</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XRD, XPS, DRS, and decomposition of propanol</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None</a:t>
                      </a:r>
                      <a:endParaRPr lang="en-US" sz="1600" b="1">
                        <a:effectLst/>
                        <a:latin typeface="Calisto MT" panose="02040603050505030304" pitchFamily="18" charset="0"/>
                        <a:ea typeface="Malgun Gothic"/>
                        <a:cs typeface="Times New Roman"/>
                      </a:endParaRPr>
                    </a:p>
                  </a:txBody>
                  <a:tcPr marL="29749" marR="29749" marT="0" marB="0"/>
                </a:tc>
                <a:extLst>
                  <a:ext uri="{0D108BD9-81ED-4DB2-BD59-A6C34878D82A}">
                    <a16:rowId xmlns:a16="http://schemas.microsoft.com/office/drawing/2014/main" xmlns="" val="10004"/>
                  </a:ext>
                </a:extLst>
              </a:tr>
              <a:tr h="791751">
                <a:tc>
                  <a:txBody>
                    <a:bodyPr/>
                    <a:lstStyle/>
                    <a:p>
                      <a:pPr marL="0" marR="0" algn="ctr">
                        <a:lnSpc>
                          <a:spcPct val="107000"/>
                        </a:lnSpc>
                        <a:spcBef>
                          <a:spcPts val="0"/>
                        </a:spcBef>
                        <a:spcAft>
                          <a:spcPts val="0"/>
                        </a:spcAft>
                      </a:pPr>
                      <a:r>
                        <a:rPr lang="en-US" sz="1600" b="1" dirty="0">
                          <a:effectLst/>
                          <a:latin typeface="Calisto MT" panose="02040603050505030304" pitchFamily="18" charset="0"/>
                        </a:rPr>
                        <a:t>(Wang et al. 2011)</a:t>
                      </a:r>
                    </a:p>
                    <a:p>
                      <a:pPr marL="0" marR="0" algn="ctr">
                        <a:lnSpc>
                          <a:spcPct val="107000"/>
                        </a:lnSpc>
                        <a:spcBef>
                          <a:spcPts val="0"/>
                        </a:spcBef>
                        <a:spcAft>
                          <a:spcPts val="0"/>
                        </a:spcAft>
                      </a:pPr>
                      <a:r>
                        <a:rPr lang="en-US" sz="1600" b="1" dirty="0">
                          <a:effectLst/>
                          <a:latin typeface="Calisto MT" panose="02040603050505030304" pitchFamily="18" charset="0"/>
                        </a:rPr>
                        <a:t> </a:t>
                      </a:r>
                      <a:endParaRPr lang="en-US" sz="16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a:effectLst/>
                          <a:latin typeface="Calisto MT" panose="02040603050505030304" pitchFamily="18" charset="0"/>
                        </a:rPr>
                        <a:t>Source of precursor</a:t>
                      </a:r>
                      <a:endParaRPr lang="en-US" sz="1600" b="1">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dirty="0">
                          <a:effectLst/>
                          <a:latin typeface="Calisto MT" panose="02040603050505030304" pitchFamily="18" charset="0"/>
                        </a:rPr>
                        <a:t>photocatalytic </a:t>
                      </a:r>
                      <a:r>
                        <a:rPr lang="en-US" sz="1600" b="1" dirty="0" err="1">
                          <a:effectLst/>
                          <a:latin typeface="Calisto MT" panose="02040603050505030304" pitchFamily="18" charset="0"/>
                        </a:rPr>
                        <a:t>oxida</a:t>
                      </a:r>
                      <a:endParaRPr lang="en-US" sz="1600" b="1" dirty="0">
                        <a:effectLst/>
                        <a:latin typeface="Calisto MT" panose="02040603050505030304" pitchFamily="18" charset="0"/>
                      </a:endParaRPr>
                    </a:p>
                    <a:p>
                      <a:pPr marL="0" marR="0" algn="ctr">
                        <a:lnSpc>
                          <a:spcPct val="107000"/>
                        </a:lnSpc>
                        <a:spcBef>
                          <a:spcPts val="0"/>
                        </a:spcBef>
                        <a:spcAft>
                          <a:spcPts val="0"/>
                        </a:spcAft>
                      </a:pPr>
                      <a:r>
                        <a:rPr lang="en-US" sz="1600" b="1" dirty="0" err="1">
                          <a:effectLst/>
                          <a:latin typeface="Calisto MT" panose="02040603050505030304" pitchFamily="18" charset="0"/>
                        </a:rPr>
                        <a:t>tion</a:t>
                      </a:r>
                      <a:r>
                        <a:rPr lang="en-US" sz="1600" b="1" dirty="0">
                          <a:effectLst/>
                          <a:latin typeface="Calisto MT" panose="02040603050505030304" pitchFamily="18" charset="0"/>
                        </a:rPr>
                        <a:t> of propylene, XRD, XPS, DRS, and ESR</a:t>
                      </a:r>
                      <a:endParaRPr lang="en-US" sz="1600" b="1" dirty="0">
                        <a:effectLst/>
                        <a:latin typeface="Calisto MT" panose="02040603050505030304" pitchFamily="18" charset="0"/>
                        <a:ea typeface="Malgun Gothic"/>
                        <a:cs typeface="Times New Roman"/>
                      </a:endParaRPr>
                    </a:p>
                  </a:txBody>
                  <a:tcPr marL="29749" marR="29749" marT="0" marB="0"/>
                </a:tc>
                <a:tc>
                  <a:txBody>
                    <a:bodyPr/>
                    <a:lstStyle/>
                    <a:p>
                      <a:pPr marL="0" marR="0" algn="ctr">
                        <a:lnSpc>
                          <a:spcPct val="107000"/>
                        </a:lnSpc>
                        <a:spcBef>
                          <a:spcPts val="0"/>
                        </a:spcBef>
                        <a:spcAft>
                          <a:spcPts val="0"/>
                        </a:spcAft>
                      </a:pPr>
                      <a:r>
                        <a:rPr lang="en-US" sz="1600" b="1" dirty="0">
                          <a:effectLst/>
                          <a:latin typeface="Calisto MT" panose="02040603050505030304" pitchFamily="18" charset="0"/>
                        </a:rPr>
                        <a:t>None</a:t>
                      </a:r>
                      <a:endParaRPr lang="en-US" sz="1600" b="1" dirty="0">
                        <a:effectLst/>
                        <a:latin typeface="Calisto MT" panose="02040603050505030304" pitchFamily="18" charset="0"/>
                        <a:ea typeface="Malgun Gothic"/>
                        <a:cs typeface="Times New Roman"/>
                      </a:endParaRPr>
                    </a:p>
                  </a:txBody>
                  <a:tcPr marL="29749" marR="29749"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8330603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108</a:t>
            </a:fld>
            <a:endParaRPr lang="en-US">
              <a:solidFill>
                <a:prstClr val="black">
                  <a:tint val="75000"/>
                </a:prstClr>
              </a:solidFill>
            </a:endParaRPr>
          </a:p>
        </p:txBody>
      </p:sp>
      <p:graphicFrame>
        <p:nvGraphicFramePr>
          <p:cNvPr id="6" name="Content Placeholder 5"/>
          <p:cNvGraphicFramePr>
            <a:graphicFrameLocks/>
          </p:cNvGraphicFramePr>
          <p:nvPr>
            <p:extLst>
              <p:ext uri="{D42A27DB-BD31-4B8C-83A1-F6EECF244321}">
                <p14:modId xmlns:p14="http://schemas.microsoft.com/office/powerpoint/2010/main" xmlns="" val="3859736133"/>
              </p:ext>
            </p:extLst>
          </p:nvPr>
        </p:nvGraphicFramePr>
        <p:xfrm>
          <a:off x="609600" y="1222692"/>
          <a:ext cx="10748683" cy="5218431"/>
        </p:xfrm>
        <a:graphic>
          <a:graphicData uri="http://schemas.openxmlformats.org/drawingml/2006/table">
            <a:tbl>
              <a:tblPr firstRow="1" firstCol="1" bandRow="1">
                <a:tableStyleId>{5C22544A-7EE6-4342-B048-85BDC9FD1C3A}</a:tableStyleId>
              </a:tblPr>
              <a:tblGrid>
                <a:gridCol w="2476046">
                  <a:extLst>
                    <a:ext uri="{9D8B030D-6E8A-4147-A177-3AD203B41FA5}">
                      <a16:colId xmlns:a16="http://schemas.microsoft.com/office/drawing/2014/main" xmlns="" val="20000"/>
                    </a:ext>
                  </a:extLst>
                </a:gridCol>
                <a:gridCol w="3205648">
                  <a:extLst>
                    <a:ext uri="{9D8B030D-6E8A-4147-A177-3AD203B41FA5}">
                      <a16:colId xmlns:a16="http://schemas.microsoft.com/office/drawing/2014/main" xmlns="" val="20001"/>
                    </a:ext>
                  </a:extLst>
                </a:gridCol>
                <a:gridCol w="2481789">
                  <a:extLst>
                    <a:ext uri="{9D8B030D-6E8A-4147-A177-3AD203B41FA5}">
                      <a16:colId xmlns:a16="http://schemas.microsoft.com/office/drawing/2014/main" xmlns="" val="20002"/>
                    </a:ext>
                  </a:extLst>
                </a:gridCol>
                <a:gridCol w="2585200">
                  <a:extLst>
                    <a:ext uri="{9D8B030D-6E8A-4147-A177-3AD203B41FA5}">
                      <a16:colId xmlns:a16="http://schemas.microsoft.com/office/drawing/2014/main" xmlns="" val="20003"/>
                    </a:ext>
                  </a:extLst>
                </a:gridCol>
              </a:tblGrid>
              <a:tr h="1397252">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(Qin et al. 2008)</a:t>
                      </a:r>
                    </a:p>
                    <a:p>
                      <a:pPr marL="0" marR="0" algn="ctr">
                        <a:lnSpc>
                          <a:spcPct val="107000"/>
                        </a:lnSpc>
                        <a:spcBef>
                          <a:spcPts val="0"/>
                        </a:spcBef>
                        <a:spcAft>
                          <a:spcPts val="0"/>
                        </a:spcAft>
                      </a:pPr>
                      <a:r>
                        <a:rPr lang="en-US" sz="1600" b="1" i="0" dirty="0">
                          <a:effectLst/>
                          <a:latin typeface="Calisto MT" panose="02040603050505030304" pitchFamily="18" charset="0"/>
                        </a:rPr>
                        <a:t> </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Ti/N molar ratio</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a:effectLst/>
                          <a:latin typeface="Calisto MT" panose="02040603050505030304" pitchFamily="18" charset="0"/>
                        </a:rPr>
                        <a:t>TG-DSC, XRD, BET, TEM, DSC and photodegradation of Methyl orange (MO) and 2-mercaptobenzothiazole (MBT)</a:t>
                      </a:r>
                      <a:endParaRPr lang="en-US" sz="1600" b="1" i="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a:effectLst/>
                          <a:latin typeface="Calisto MT" panose="02040603050505030304" pitchFamily="18" charset="0"/>
                        </a:rPr>
                        <a:t>None</a:t>
                      </a:r>
                      <a:endParaRPr lang="en-US" sz="1600" b="1" i="0">
                        <a:effectLst/>
                        <a:latin typeface="Calisto MT" panose="02040603050505030304" pitchFamily="18" charset="0"/>
                        <a:ea typeface="Malgun Gothic"/>
                        <a:cs typeface="Times New Roman"/>
                      </a:endParaRPr>
                    </a:p>
                  </a:txBody>
                  <a:tcPr marL="29753" marR="29753" marT="0" marB="0"/>
                </a:tc>
                <a:extLst>
                  <a:ext uri="{0D108BD9-81ED-4DB2-BD59-A6C34878D82A}">
                    <a16:rowId xmlns:a16="http://schemas.microsoft.com/office/drawing/2014/main" xmlns="" val="10000"/>
                  </a:ext>
                </a:extLst>
              </a:tr>
              <a:tr h="926402">
                <a:tc>
                  <a:txBody>
                    <a:bodyPr/>
                    <a:lstStyle/>
                    <a:p>
                      <a:pPr marL="0" marR="0" algn="ctr">
                        <a:lnSpc>
                          <a:spcPct val="107000"/>
                        </a:lnSpc>
                        <a:spcBef>
                          <a:spcPts val="0"/>
                        </a:spcBef>
                        <a:spcAft>
                          <a:spcPts val="0"/>
                        </a:spcAft>
                      </a:pPr>
                      <a:r>
                        <a:rPr lang="en-US" sz="1600" b="1" i="0">
                          <a:effectLst/>
                          <a:latin typeface="Calisto MT" panose="02040603050505030304" pitchFamily="18" charset="0"/>
                        </a:rPr>
                        <a:t>(Huang et al. 2005)</a:t>
                      </a:r>
                    </a:p>
                    <a:p>
                      <a:pPr marL="0" marR="0" algn="ctr">
                        <a:lnSpc>
                          <a:spcPct val="107000"/>
                        </a:lnSpc>
                        <a:spcBef>
                          <a:spcPts val="0"/>
                        </a:spcBef>
                        <a:spcAft>
                          <a:spcPts val="0"/>
                        </a:spcAft>
                      </a:pPr>
                      <a:r>
                        <a:rPr lang="en-US" sz="1600" b="1" i="0">
                          <a:effectLst/>
                          <a:latin typeface="Calisto MT" panose="02040603050505030304" pitchFamily="18" charset="0"/>
                        </a:rPr>
                        <a:t> </a:t>
                      </a:r>
                      <a:endParaRPr lang="en-US" sz="1600" b="1" i="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Calcination temperature</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a:effectLst/>
                          <a:latin typeface="Calisto MT" panose="02040603050505030304" pitchFamily="18" charset="0"/>
                        </a:rPr>
                        <a:t>XRD, DRS, DT-TGA,DSC, and photocatalytic oxidation of methylene orange</a:t>
                      </a:r>
                      <a:endParaRPr lang="en-US" sz="1600" b="1" i="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a:effectLst/>
                          <a:latin typeface="Calisto MT" panose="02040603050505030304" pitchFamily="18" charset="0"/>
                        </a:rPr>
                        <a:t>None </a:t>
                      </a:r>
                      <a:endParaRPr lang="en-US" sz="1600" b="1" i="0">
                        <a:effectLst/>
                        <a:latin typeface="Calisto MT" panose="02040603050505030304" pitchFamily="18" charset="0"/>
                        <a:ea typeface="Malgun Gothic"/>
                        <a:cs typeface="Times New Roman"/>
                      </a:endParaRPr>
                    </a:p>
                  </a:txBody>
                  <a:tcPr marL="29753" marR="29753" marT="0" marB="0"/>
                </a:tc>
                <a:extLst>
                  <a:ext uri="{0D108BD9-81ED-4DB2-BD59-A6C34878D82A}">
                    <a16:rowId xmlns:a16="http://schemas.microsoft.com/office/drawing/2014/main" xmlns="" val="10001"/>
                  </a:ext>
                </a:extLst>
              </a:tr>
              <a:tr h="926402">
                <a:tc>
                  <a:txBody>
                    <a:bodyPr/>
                    <a:lstStyle/>
                    <a:p>
                      <a:pPr marL="0" marR="0" algn="ctr">
                        <a:lnSpc>
                          <a:spcPct val="107000"/>
                        </a:lnSpc>
                        <a:spcBef>
                          <a:spcPts val="0"/>
                        </a:spcBef>
                        <a:spcAft>
                          <a:spcPts val="0"/>
                        </a:spcAft>
                      </a:pPr>
                      <a:r>
                        <a:rPr lang="en-US" sz="1600" b="1" i="0">
                          <a:effectLst/>
                          <a:latin typeface="Calisto MT" panose="02040603050505030304" pitchFamily="18" charset="0"/>
                        </a:rPr>
                        <a:t>(Ananpattarachai et al. 2009)</a:t>
                      </a:r>
                    </a:p>
                    <a:p>
                      <a:pPr marL="0" marR="0" algn="ctr">
                        <a:lnSpc>
                          <a:spcPct val="107000"/>
                        </a:lnSpc>
                        <a:spcBef>
                          <a:spcPts val="0"/>
                        </a:spcBef>
                        <a:spcAft>
                          <a:spcPts val="0"/>
                        </a:spcAft>
                      </a:pPr>
                      <a:r>
                        <a:rPr lang="en-US" sz="1600" b="1" i="0">
                          <a:effectLst/>
                          <a:latin typeface="Calisto MT" panose="02040603050505030304" pitchFamily="18" charset="0"/>
                        </a:rPr>
                        <a:t> </a:t>
                      </a:r>
                      <a:endParaRPr lang="en-US" sz="1600" b="1" i="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smtClean="0">
                          <a:effectLst/>
                          <a:latin typeface="Calisto MT" panose="02040603050505030304" pitchFamily="18" charset="0"/>
                        </a:rPr>
                        <a:t>Types </a:t>
                      </a:r>
                      <a:r>
                        <a:rPr lang="en-US" sz="1600" b="1" i="0" dirty="0">
                          <a:effectLst/>
                          <a:latin typeface="Calisto MT" panose="02040603050505030304" pitchFamily="18" charset="0"/>
                        </a:rPr>
                        <a:t>of nitrogen dopants</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a:effectLst/>
                          <a:latin typeface="Calisto MT" panose="02040603050505030304" pitchFamily="18" charset="0"/>
                        </a:rPr>
                        <a:t>XRD, TEM,  UV–vis spectra,XPS, and degradation of 2-chlorophenol (2-CP)</a:t>
                      </a:r>
                      <a:endParaRPr lang="en-US" sz="1600" b="1" i="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a:effectLst/>
                          <a:latin typeface="Calisto MT" panose="02040603050505030304" pitchFamily="18" charset="0"/>
                        </a:rPr>
                        <a:t>One parameter at a time approach</a:t>
                      </a:r>
                      <a:endParaRPr lang="en-US" sz="1600" b="1" i="0">
                        <a:effectLst/>
                        <a:latin typeface="Calisto MT" panose="02040603050505030304" pitchFamily="18" charset="0"/>
                        <a:ea typeface="Malgun Gothic"/>
                        <a:cs typeface="Times New Roman"/>
                      </a:endParaRPr>
                    </a:p>
                  </a:txBody>
                  <a:tcPr marL="29753" marR="29753" marT="0" marB="0"/>
                </a:tc>
                <a:extLst>
                  <a:ext uri="{0D108BD9-81ED-4DB2-BD59-A6C34878D82A}">
                    <a16:rowId xmlns:a16="http://schemas.microsoft.com/office/drawing/2014/main" xmlns="" val="10002"/>
                  </a:ext>
                </a:extLst>
              </a:tr>
              <a:tr h="690977">
                <a:tc>
                  <a:txBody>
                    <a:bodyPr/>
                    <a:lstStyle/>
                    <a:p>
                      <a:pPr marL="0" marR="0" algn="ctr">
                        <a:lnSpc>
                          <a:spcPct val="107000"/>
                        </a:lnSpc>
                        <a:spcBef>
                          <a:spcPts val="0"/>
                        </a:spcBef>
                        <a:spcAft>
                          <a:spcPts val="0"/>
                        </a:spcAft>
                      </a:pPr>
                      <a:r>
                        <a:rPr lang="en-US" sz="1600" b="1" i="0">
                          <a:effectLst/>
                          <a:latin typeface="Calisto MT" panose="02040603050505030304" pitchFamily="18" charset="0"/>
                        </a:rPr>
                        <a:t>(Kuo et al. 2011)</a:t>
                      </a:r>
                    </a:p>
                    <a:p>
                      <a:pPr marL="0" marR="0" algn="ctr">
                        <a:lnSpc>
                          <a:spcPct val="107000"/>
                        </a:lnSpc>
                        <a:spcBef>
                          <a:spcPts val="0"/>
                        </a:spcBef>
                        <a:spcAft>
                          <a:spcPts val="0"/>
                        </a:spcAft>
                      </a:pPr>
                      <a:r>
                        <a:rPr lang="en-US" sz="1600" b="1" i="0">
                          <a:effectLst/>
                          <a:latin typeface="Calisto MT" panose="02040603050505030304" pitchFamily="18" charset="0"/>
                        </a:rPr>
                        <a:t> </a:t>
                      </a:r>
                      <a:endParaRPr lang="en-US" sz="1600" b="1" i="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Nitrogen sources, nitrogen source concentration, stirring time, and calcined temperature</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photodecolorization of methyl blue (MB)</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Taguchi method with an L9 orthogonal array</a:t>
                      </a:r>
                      <a:endParaRPr lang="en-US" sz="1600" b="1" i="0" dirty="0">
                        <a:effectLst/>
                        <a:latin typeface="Calisto MT" panose="02040603050505030304" pitchFamily="18" charset="0"/>
                        <a:ea typeface="Malgun Gothic"/>
                        <a:cs typeface="Times New Roman"/>
                      </a:endParaRPr>
                    </a:p>
                  </a:txBody>
                  <a:tcPr marL="29753" marR="29753" marT="0" marB="0"/>
                </a:tc>
                <a:extLst>
                  <a:ext uri="{0D108BD9-81ED-4DB2-BD59-A6C34878D82A}">
                    <a16:rowId xmlns:a16="http://schemas.microsoft.com/office/drawing/2014/main" xmlns="" val="10003"/>
                  </a:ext>
                </a:extLst>
              </a:tr>
              <a:tr h="690977">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This report</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a:effectLst/>
                          <a:latin typeface="Calisto MT" panose="02040603050505030304" pitchFamily="18" charset="0"/>
                        </a:rPr>
                        <a:t>N/Ti molar ratio, calcination temperature, calcination time</a:t>
                      </a:r>
                      <a:endParaRPr lang="en-US" sz="1600" b="1" i="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XRD, BET, photo decolorization of methyl blue (MB)</a:t>
                      </a:r>
                      <a:endParaRPr lang="en-US" sz="1600" b="1" i="0" dirty="0">
                        <a:effectLst/>
                        <a:latin typeface="Calisto MT" panose="02040603050505030304" pitchFamily="18" charset="0"/>
                        <a:ea typeface="Malgun Gothic"/>
                        <a:cs typeface="Times New Roman"/>
                      </a:endParaRPr>
                    </a:p>
                  </a:txBody>
                  <a:tcPr marL="29753" marR="29753" marT="0" marB="0"/>
                </a:tc>
                <a:tc>
                  <a:txBody>
                    <a:bodyPr/>
                    <a:lstStyle/>
                    <a:p>
                      <a:pPr marL="0" marR="0" algn="ctr">
                        <a:lnSpc>
                          <a:spcPct val="107000"/>
                        </a:lnSpc>
                        <a:spcBef>
                          <a:spcPts val="0"/>
                        </a:spcBef>
                        <a:spcAft>
                          <a:spcPts val="0"/>
                        </a:spcAft>
                      </a:pPr>
                      <a:r>
                        <a:rPr lang="en-US" sz="1600" b="1" i="0" dirty="0">
                          <a:effectLst/>
                          <a:latin typeface="Calisto MT" panose="02040603050505030304" pitchFamily="18" charset="0"/>
                        </a:rPr>
                        <a:t>Response surface methodology, Box-Behnken design</a:t>
                      </a:r>
                      <a:endParaRPr lang="en-US" sz="1600" b="1" i="0" dirty="0">
                        <a:effectLst/>
                        <a:latin typeface="Calisto MT" panose="02040603050505030304" pitchFamily="18" charset="0"/>
                        <a:ea typeface="Malgun Gothic"/>
                        <a:cs typeface="Times New Roman"/>
                      </a:endParaRPr>
                    </a:p>
                  </a:txBody>
                  <a:tcPr marL="29753" marR="29753"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35949862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The narrative of a good literature review</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109</a:t>
            </a:fld>
            <a:endParaRPr lang="en-US">
              <a:solidFill>
                <a:prstClr val="black">
                  <a:tint val="75000"/>
                </a:prstClr>
              </a:solidFill>
            </a:endParaRPr>
          </a:p>
        </p:txBody>
      </p:sp>
      <p:pic>
        <p:nvPicPr>
          <p:cNvPr id="6"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853774" y="2130869"/>
            <a:ext cx="3407673" cy="3464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1573305" y="2021224"/>
            <a:ext cx="364415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ZA" sz="3200" b="1" dirty="0" smtClean="0">
                <a:solidFill>
                  <a:srgbClr val="376092"/>
                </a:solidFill>
                <a:latin typeface="Calibri" panose="020F0502020204030204" pitchFamily="34" charset="0"/>
              </a:rPr>
              <a:t>Reader knows</a:t>
            </a:r>
            <a:endParaRPr lang="en-US" sz="3200" b="1" dirty="0">
              <a:solidFill>
                <a:srgbClr val="376092"/>
              </a:solidFill>
              <a:latin typeface="Calibri" panose="020F0502020204030204" pitchFamily="34" charset="0"/>
            </a:endParaRPr>
          </a:p>
        </p:txBody>
      </p:sp>
      <p:sp>
        <p:nvSpPr>
          <p:cNvPr id="8" name="TextBox 7"/>
          <p:cNvSpPr txBox="1">
            <a:spLocks noChangeArrowheads="1"/>
          </p:cNvSpPr>
          <p:nvPr/>
        </p:nvSpPr>
        <p:spPr bwMode="auto">
          <a:xfrm>
            <a:off x="1142999" y="5233014"/>
            <a:ext cx="4074459"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dirty="0">
                <a:solidFill>
                  <a:srgbClr val="376092"/>
                </a:solidFill>
                <a:latin typeface="Calibri" panose="020F0502020204030204" pitchFamily="34" charset="0"/>
              </a:rPr>
              <a:t>Reader doesn't know</a:t>
            </a:r>
            <a:endParaRPr lang="en-US" sz="3200" b="1" dirty="0">
              <a:solidFill>
                <a:srgbClr val="376092"/>
              </a:solidFill>
              <a:latin typeface="Calibri" panose="020F0502020204030204" pitchFamily="34" charset="0"/>
            </a:endParaRPr>
          </a:p>
          <a:p>
            <a:pPr algn="ctr"/>
            <a:endParaRPr lang="en-US" sz="1800" dirty="0">
              <a:solidFill>
                <a:srgbClr val="376092"/>
              </a:solidFill>
            </a:endParaRPr>
          </a:p>
        </p:txBody>
      </p:sp>
      <p:cxnSp>
        <p:nvCxnSpPr>
          <p:cNvPr id="9" name="Straight Arrow Connector 8"/>
          <p:cNvCxnSpPr>
            <a:cxnSpLocks noChangeShapeType="1"/>
          </p:cNvCxnSpPr>
          <p:nvPr/>
        </p:nvCxnSpPr>
        <p:spPr bwMode="auto">
          <a:xfrm>
            <a:off x="2971800" y="2667001"/>
            <a:ext cx="0" cy="2438400"/>
          </a:xfrm>
          <a:prstGeom prst="straightConnector1">
            <a:avLst/>
          </a:prstGeom>
          <a:noFill/>
          <a:ln w="63500">
            <a:solidFill>
              <a:srgbClr val="17375E"/>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26371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ü"/>
            </a:pPr>
            <a:r>
              <a:rPr lang="en-GB" b="1" dirty="0"/>
              <a:t>Control. </a:t>
            </a:r>
            <a:r>
              <a:rPr lang="en-GB" dirty="0"/>
              <a:t>Once you </a:t>
            </a:r>
            <a:r>
              <a:rPr lang="en-GB" dirty="0">
                <a:solidFill>
                  <a:srgbClr val="FF0000"/>
                </a:solidFill>
              </a:rPr>
              <a:t>understand an event or situation</a:t>
            </a:r>
            <a:r>
              <a:rPr lang="en-GB" dirty="0"/>
              <a:t>, you may </a:t>
            </a:r>
            <a:r>
              <a:rPr lang="en-GB" dirty="0" smtClean="0"/>
              <a:t>be able </a:t>
            </a:r>
            <a:r>
              <a:rPr lang="en-GB" dirty="0"/>
              <a:t>to find ways to </a:t>
            </a:r>
            <a:r>
              <a:rPr lang="en-GB" b="1" dirty="0"/>
              <a:t>control </a:t>
            </a:r>
            <a:r>
              <a:rPr lang="en-GB" dirty="0"/>
              <a:t>it. For this you need to know </a:t>
            </a:r>
            <a:r>
              <a:rPr lang="en-GB" dirty="0" smtClean="0"/>
              <a:t>what </a:t>
            </a:r>
            <a:r>
              <a:rPr lang="en-GB" dirty="0" smtClean="0">
                <a:solidFill>
                  <a:srgbClr val="FF0000"/>
                </a:solidFill>
              </a:rPr>
              <a:t>the </a:t>
            </a:r>
            <a:r>
              <a:rPr lang="en-GB" dirty="0">
                <a:solidFill>
                  <a:srgbClr val="FF0000"/>
                </a:solidFill>
              </a:rPr>
              <a:t>cause and effect relationships </a:t>
            </a:r>
            <a:r>
              <a:rPr lang="en-GB" dirty="0"/>
              <a:t>are and that you are </a:t>
            </a:r>
            <a:r>
              <a:rPr lang="en-GB" dirty="0" smtClean="0"/>
              <a:t>capable of </a:t>
            </a:r>
            <a:r>
              <a:rPr lang="en-GB" dirty="0"/>
              <a:t>exerting control over the vital ingredients. All of </a:t>
            </a:r>
            <a:r>
              <a:rPr lang="en-GB" dirty="0" smtClean="0"/>
              <a:t>technology relies </a:t>
            </a:r>
            <a:r>
              <a:rPr lang="en-GB" dirty="0"/>
              <a:t>on this ability to control.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a:t>
            </a:fld>
            <a:endParaRPr lang="en-US">
              <a:solidFill>
                <a:prstClr val="black">
                  <a:tint val="75000"/>
                </a:prstClr>
              </a:solidFill>
            </a:endParaRPr>
          </a:p>
        </p:txBody>
      </p:sp>
      <p:sp>
        <p:nvSpPr>
          <p:cNvPr id="6" name="Rectangle 5"/>
          <p:cNvSpPr/>
          <p:nvPr/>
        </p:nvSpPr>
        <p:spPr>
          <a:xfrm>
            <a:off x="1143000" y="4935071"/>
            <a:ext cx="9937376" cy="95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Trebuchet MS" panose="020B0603020202020204" pitchFamily="34" charset="0"/>
              </a:rPr>
              <a:t>You can combine two or more of these objectives in a research project </a:t>
            </a:r>
            <a:endParaRPr lang="en-US" sz="3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37128021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The narrative of a good literature review</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110</a:t>
            </a:fld>
            <a:endParaRPr lang="en-US">
              <a:solidFill>
                <a:prstClr val="black">
                  <a:tint val="75000"/>
                </a:prstClr>
              </a:solidFill>
            </a:endParaRPr>
          </a:p>
        </p:txBody>
      </p:sp>
      <p:pic>
        <p:nvPicPr>
          <p:cNvPr id="7"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8441" y="1855322"/>
            <a:ext cx="3875588" cy="3940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4"/>
          <p:cNvSpPr txBox="1">
            <a:spLocks noChangeArrowheads="1"/>
          </p:cNvSpPr>
          <p:nvPr/>
        </p:nvSpPr>
        <p:spPr bwMode="auto">
          <a:xfrm>
            <a:off x="5132294" y="1855322"/>
            <a:ext cx="6019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US" sz="3000" b="1" dirty="0">
                <a:solidFill>
                  <a:srgbClr val="953735"/>
                </a:solidFill>
              </a:rPr>
              <a:t>Introduce the field</a:t>
            </a:r>
            <a:r>
              <a:rPr lang="en-US" sz="3000" b="1" dirty="0" smtClean="0">
                <a:solidFill>
                  <a:srgbClr val="953735"/>
                </a:solidFill>
              </a:rPr>
              <a:t>:</a:t>
            </a:r>
            <a:endParaRPr lang="en-US" sz="3000" b="1" dirty="0">
              <a:solidFill>
                <a:srgbClr val="953735"/>
              </a:solidFill>
            </a:endParaRPr>
          </a:p>
          <a:p>
            <a:pPr algn="ctr">
              <a:buFont typeface="Arial" panose="020B0604020202020204" pitchFamily="34" charset="0"/>
              <a:buNone/>
            </a:pPr>
            <a:r>
              <a:rPr lang="en-US" sz="3000" b="1" dirty="0">
                <a:solidFill>
                  <a:srgbClr val="953735"/>
                </a:solidFill>
              </a:rPr>
              <a:t>broad focus </a:t>
            </a:r>
          </a:p>
        </p:txBody>
      </p:sp>
      <p:sp>
        <p:nvSpPr>
          <p:cNvPr id="9" name="TextBox 4"/>
          <p:cNvSpPr txBox="1">
            <a:spLocks noChangeArrowheads="1"/>
          </p:cNvSpPr>
          <p:nvPr/>
        </p:nvSpPr>
        <p:spPr bwMode="auto">
          <a:xfrm>
            <a:off x="5434029" y="3216851"/>
            <a:ext cx="56836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US" sz="3000" b="1" dirty="0">
                <a:solidFill>
                  <a:srgbClr val="E46C0A"/>
                </a:solidFill>
              </a:rPr>
              <a:t>Focus on certain aspects in field of interest</a:t>
            </a:r>
          </a:p>
          <a:p>
            <a:pPr algn="ctr">
              <a:buFont typeface="Arial" panose="020B0604020202020204" pitchFamily="34" charset="0"/>
              <a:buNone/>
            </a:pPr>
            <a:endParaRPr lang="en-US" sz="1800" b="1" dirty="0">
              <a:solidFill>
                <a:srgbClr val="F79646"/>
              </a:solidFill>
            </a:endParaRPr>
          </a:p>
        </p:txBody>
      </p:sp>
      <p:sp>
        <p:nvSpPr>
          <p:cNvPr id="11" name="TextBox 4"/>
          <p:cNvSpPr txBox="1">
            <a:spLocks noChangeArrowheads="1"/>
          </p:cNvSpPr>
          <p:nvPr/>
        </p:nvSpPr>
        <p:spPr bwMode="auto">
          <a:xfrm>
            <a:off x="6218441" y="4717546"/>
            <a:ext cx="4114800"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US" sz="3000" b="1" dirty="0">
                <a:solidFill>
                  <a:srgbClr val="4F6228"/>
                </a:solidFill>
              </a:rPr>
              <a:t>End with gap analysis</a:t>
            </a:r>
          </a:p>
          <a:p>
            <a:pPr algn="ctr">
              <a:buFont typeface="Arial" panose="020B0604020202020204" pitchFamily="34" charset="0"/>
              <a:buNone/>
            </a:pPr>
            <a:endParaRPr lang="en-US" sz="3000" b="1" dirty="0">
              <a:solidFill>
                <a:srgbClr val="4F6228"/>
              </a:solidFill>
            </a:endParaRPr>
          </a:p>
        </p:txBody>
      </p:sp>
    </p:spTree>
    <p:extLst>
      <p:ext uri="{BB962C8B-B14F-4D97-AF65-F5344CB8AC3E}">
        <p14:creationId xmlns:p14="http://schemas.microsoft.com/office/powerpoint/2010/main" xmlns="" val="13199034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Problem statement</a:t>
            </a:r>
            <a:endParaRPr lang="en-US" dirty="0"/>
          </a:p>
        </p:txBody>
      </p:sp>
      <p:sp>
        <p:nvSpPr>
          <p:cNvPr id="3" name="Content Placeholder 2"/>
          <p:cNvSpPr>
            <a:spLocks noGrp="1"/>
          </p:cNvSpPr>
          <p:nvPr>
            <p:ph idx="1"/>
          </p:nvPr>
        </p:nvSpPr>
        <p:spPr/>
        <p:txBody>
          <a:bodyPr/>
          <a:lstStyle/>
          <a:p>
            <a:pPr>
              <a:lnSpc>
                <a:spcPct val="80000"/>
              </a:lnSpc>
            </a:pPr>
            <a:r>
              <a:rPr lang="en-US" altLang="en-US" sz="2400" dirty="0"/>
              <a:t>From the literature review, gap analysis can be conducted in order to see how the propose research would fill in the gap in the area of research.</a:t>
            </a:r>
          </a:p>
          <a:p>
            <a:pPr>
              <a:lnSpc>
                <a:spcPct val="80000"/>
              </a:lnSpc>
            </a:pPr>
            <a:r>
              <a:rPr lang="en-US" altLang="en-US" sz="2400" dirty="0"/>
              <a:t>How does the proposed research relate to the existing knowledge in the area.</a:t>
            </a:r>
          </a:p>
          <a:p>
            <a:pPr>
              <a:lnSpc>
                <a:spcPct val="80000"/>
              </a:lnSpc>
            </a:pPr>
            <a:r>
              <a:rPr lang="en-US" altLang="en-US" sz="2400" dirty="0"/>
              <a:t>Explicitly state the significance of your purpose or the rationale for your study. A significant research is one that:</a:t>
            </a:r>
          </a:p>
          <a:p>
            <a:pPr lvl="1">
              <a:lnSpc>
                <a:spcPct val="80000"/>
              </a:lnSpc>
              <a:buFont typeface="Arial" charset="0"/>
              <a:buChar char="√"/>
            </a:pPr>
            <a:r>
              <a:rPr lang="en-US" altLang="en-US" sz="2000" dirty="0"/>
              <a:t>Develops knowledge of an existing </a:t>
            </a:r>
            <a:r>
              <a:rPr lang="en-US" altLang="en-US" sz="2000" dirty="0" err="1"/>
              <a:t>practise</a:t>
            </a:r>
            <a:endParaRPr lang="en-US" altLang="en-US" sz="2000" dirty="0"/>
          </a:p>
          <a:p>
            <a:pPr lvl="1">
              <a:lnSpc>
                <a:spcPct val="80000"/>
              </a:lnSpc>
              <a:buFont typeface="Arial" charset="0"/>
              <a:buChar char="√"/>
            </a:pPr>
            <a:r>
              <a:rPr lang="en-US" altLang="en-US" sz="2000" dirty="0"/>
              <a:t>Develops theory</a:t>
            </a:r>
          </a:p>
          <a:p>
            <a:pPr lvl="1">
              <a:lnSpc>
                <a:spcPct val="80000"/>
              </a:lnSpc>
              <a:buFont typeface="Arial" charset="0"/>
              <a:buChar char="√"/>
            </a:pPr>
            <a:r>
              <a:rPr lang="en-US" altLang="en-US" sz="2000" dirty="0"/>
              <a:t>Expands the current knowledge or theory base</a:t>
            </a:r>
          </a:p>
          <a:p>
            <a:pPr lvl="1">
              <a:lnSpc>
                <a:spcPct val="80000"/>
              </a:lnSpc>
              <a:buFont typeface="Arial" charset="0"/>
              <a:buChar char="√"/>
            </a:pPr>
            <a:r>
              <a:rPr lang="en-US" altLang="en-US" sz="2000" dirty="0"/>
              <a:t>Advances current research methodology</a:t>
            </a:r>
          </a:p>
          <a:p>
            <a:pPr lvl="1">
              <a:lnSpc>
                <a:spcPct val="80000"/>
              </a:lnSpc>
              <a:buFont typeface="Arial" charset="0"/>
              <a:buChar char="√"/>
            </a:pPr>
            <a:r>
              <a:rPr lang="en-US" altLang="en-US" sz="2000" dirty="0"/>
              <a:t>Related to a current technological issue</a:t>
            </a:r>
          </a:p>
          <a:p>
            <a:pPr lvl="1">
              <a:lnSpc>
                <a:spcPct val="80000"/>
              </a:lnSpc>
              <a:buFont typeface="Arial" charset="0"/>
              <a:buChar char="√"/>
            </a:pPr>
            <a:r>
              <a:rPr lang="en-US" altLang="en-US" sz="2000" dirty="0"/>
              <a:t>Exploratory research on an unexamined issue</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xmlns="" val="6183683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Problem statement</a:t>
            </a:r>
            <a:endParaRPr lang="en-US" dirty="0"/>
          </a:p>
        </p:txBody>
      </p:sp>
      <p:sp>
        <p:nvSpPr>
          <p:cNvPr id="3" name="Content Placeholder 2"/>
          <p:cNvSpPr>
            <a:spLocks noGrp="1"/>
          </p:cNvSpPr>
          <p:nvPr>
            <p:ph idx="1"/>
          </p:nvPr>
        </p:nvSpPr>
        <p:spPr/>
        <p:txBody>
          <a:bodyPr/>
          <a:lstStyle/>
          <a:p>
            <a:pPr>
              <a:lnSpc>
                <a:spcPct val="90000"/>
              </a:lnSpc>
            </a:pPr>
            <a:r>
              <a:rPr lang="en-US" sz="3400" dirty="0">
                <a:ea typeface="ＭＳ Ｐゴシック" panose="020B0600070205080204" pitchFamily="34" charset="-128"/>
              </a:rPr>
              <a:t>Short SO WHAT statement</a:t>
            </a:r>
          </a:p>
          <a:p>
            <a:pPr>
              <a:lnSpc>
                <a:spcPct val="90000"/>
              </a:lnSpc>
            </a:pPr>
            <a:endParaRPr lang="en-ZA" sz="3400" dirty="0">
              <a:ea typeface="ＭＳ Ｐゴシック" panose="020B0600070205080204" pitchFamily="34" charset="-128"/>
            </a:endParaRPr>
          </a:p>
          <a:p>
            <a:pPr>
              <a:lnSpc>
                <a:spcPct val="90000"/>
              </a:lnSpc>
            </a:pPr>
            <a:r>
              <a:rPr lang="en-ZA" sz="3400" dirty="0">
                <a:ea typeface="ＭＳ Ｐゴシック" panose="020B0600070205080204" pitchFamily="34" charset="-128"/>
              </a:rPr>
              <a:t>Purpose</a:t>
            </a:r>
            <a:endParaRPr lang="en-US" sz="3400" dirty="0">
              <a:ea typeface="ＭＳ Ｐゴシック" panose="020B0600070205080204" pitchFamily="34" charset="-128"/>
            </a:endParaRPr>
          </a:p>
          <a:p>
            <a:pPr lvl="1">
              <a:lnSpc>
                <a:spcPct val="90000"/>
              </a:lnSpc>
            </a:pPr>
            <a:r>
              <a:rPr lang="en-ZA" sz="3000" dirty="0">
                <a:ea typeface="ＭＳ Ｐゴシック" panose="020B0600070205080204" pitchFamily="34" charset="-128"/>
              </a:rPr>
              <a:t>Blueprint for your literature review</a:t>
            </a:r>
            <a:endParaRPr lang="en-US" sz="3000" dirty="0">
              <a:ea typeface="ＭＳ Ｐゴシック" panose="020B0600070205080204" pitchFamily="34" charset="-128"/>
            </a:endParaRPr>
          </a:p>
          <a:p>
            <a:pPr lvl="1">
              <a:lnSpc>
                <a:spcPct val="90000"/>
              </a:lnSpc>
            </a:pPr>
            <a:r>
              <a:rPr lang="en-US" sz="3000" dirty="0">
                <a:ea typeface="ＭＳ Ｐゴシック" panose="020B0600070205080204" pitchFamily="34" charset="-128"/>
              </a:rPr>
              <a:t>Focus your committee at the beginning</a:t>
            </a:r>
          </a:p>
          <a:p>
            <a:pPr lvl="1">
              <a:lnSpc>
                <a:spcPct val="90000"/>
              </a:lnSpc>
            </a:pPr>
            <a:r>
              <a:rPr lang="en-US" sz="3000" dirty="0">
                <a:ea typeface="ＭＳ Ｐゴシック" panose="020B0600070205080204" pitchFamily="34" charset="-128"/>
              </a:rPr>
              <a:t>Keep them on track throughout your  proposal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112</a:t>
            </a:fld>
            <a:endParaRPr lang="en-US">
              <a:solidFill>
                <a:prstClr val="black">
                  <a:tint val="75000"/>
                </a:prstClr>
              </a:solidFill>
            </a:endParaRPr>
          </a:p>
        </p:txBody>
      </p:sp>
      <p:pic>
        <p:nvPicPr>
          <p:cNvPr id="6" name="Picture 6" descr="https://encrypted-tbn1.gstatic.com/images?q=tbn:ANd9GcQnB14YU5ast3paJ0OuRZl4lvRvcO10X1XWh8RpOFC38HNxHzYQ">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737600" y="1823570"/>
            <a:ext cx="25908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096669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Problem statement</a:t>
            </a:r>
            <a:endParaRPr lang="en-US" dirty="0"/>
          </a:p>
        </p:txBody>
      </p:sp>
      <p:sp>
        <p:nvSpPr>
          <p:cNvPr id="3" name="Content Placeholder 2"/>
          <p:cNvSpPr>
            <a:spLocks noGrp="1"/>
          </p:cNvSpPr>
          <p:nvPr>
            <p:ph idx="1"/>
          </p:nvPr>
        </p:nvSpPr>
        <p:spPr/>
        <p:txBody>
          <a:bodyPr/>
          <a:lstStyle/>
          <a:p>
            <a:pPr marL="0" indent="0">
              <a:lnSpc>
                <a:spcPct val="90000"/>
              </a:lnSpc>
              <a:buNone/>
            </a:pPr>
            <a:endParaRPr lang="en-US" dirty="0" smtClean="0"/>
          </a:p>
          <a:p>
            <a:pPr>
              <a:lnSpc>
                <a:spcPct val="90000"/>
              </a:lnSpc>
            </a:pPr>
            <a:r>
              <a:rPr lang="en-US" dirty="0" smtClean="0"/>
              <a:t>Often</a:t>
            </a:r>
            <a:r>
              <a:rPr lang="en-US" dirty="0"/>
              <a:t>, a two step procedure:</a:t>
            </a:r>
          </a:p>
          <a:p>
            <a:pPr marL="971550" lvl="1" indent="-514350">
              <a:lnSpc>
                <a:spcPct val="90000"/>
              </a:lnSpc>
              <a:buFont typeface="Calibri" panose="020F0502020204030204" pitchFamily="34" charset="0"/>
              <a:buAutoNum type="arabicPeriod"/>
            </a:pPr>
            <a:r>
              <a:rPr lang="en-US" dirty="0"/>
              <a:t>Develop a general perspective of  the broad problem area</a:t>
            </a:r>
          </a:p>
          <a:p>
            <a:pPr marL="971550" lvl="1" indent="-514350">
              <a:lnSpc>
                <a:spcPct val="90000"/>
              </a:lnSpc>
              <a:buFont typeface="Calibri" panose="020F0502020204030204" pitchFamily="34" charset="0"/>
              <a:buAutoNum type="arabicPeriod"/>
            </a:pPr>
            <a:r>
              <a:rPr lang="en-US" dirty="0"/>
              <a:t>Focus on the part of the problem area to be studied, within resource constraints of the project</a:t>
            </a:r>
          </a:p>
          <a:p>
            <a:pPr marL="971550" lvl="1" indent="-514350">
              <a:lnSpc>
                <a:spcPct val="90000"/>
              </a:lnSpc>
              <a:buFont typeface="Arial" panose="020B0604020202020204" pitchFamily="34" charset="0"/>
              <a:buChar char="•"/>
            </a:pPr>
            <a:r>
              <a:rPr lang="en-US" sz="3200" dirty="0"/>
              <a:t>This is the reason (justification) for the research.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xmlns="" val="15284891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lnSpcReduction="10000"/>
          </a:bodyPr>
          <a:lstStyle/>
          <a:p>
            <a:r>
              <a:rPr lang="en-US" dirty="0" smtClean="0"/>
              <a:t>“….</a:t>
            </a:r>
            <a:r>
              <a:rPr lang="en-GB" dirty="0"/>
              <a:t> In most previous studies, it has been tried to </a:t>
            </a:r>
            <a:r>
              <a:rPr lang="en-GB" dirty="0" smtClean="0"/>
              <a:t>investigate the </a:t>
            </a:r>
            <a:r>
              <a:rPr lang="en-GB" dirty="0"/>
              <a:t>effects of sol–gel synthesis parameters on the preparation of N-doped TiO</a:t>
            </a:r>
            <a:r>
              <a:rPr lang="en-GB" baseline="-25000" dirty="0"/>
              <a:t>2</a:t>
            </a:r>
            <a:r>
              <a:rPr lang="en-GB" dirty="0"/>
              <a:t> using the conventional “one-parameter-at-a-time approach”. Although this approach </a:t>
            </a:r>
            <a:r>
              <a:rPr lang="en-GB" dirty="0" smtClean="0"/>
              <a:t>is widely </a:t>
            </a:r>
            <a:r>
              <a:rPr lang="en-GB" dirty="0"/>
              <a:t>acceptable, it has a limitation in estimating </a:t>
            </a:r>
            <a:r>
              <a:rPr lang="en-GB" dirty="0" smtClean="0"/>
              <a:t>the interaction </a:t>
            </a:r>
            <a:r>
              <a:rPr lang="en-GB" dirty="0"/>
              <a:t>effects between the factors and lacks a </a:t>
            </a:r>
            <a:r>
              <a:rPr lang="en-GB" dirty="0" smtClean="0"/>
              <a:t>predictive capability.</a:t>
            </a:r>
            <a:r>
              <a:rPr lang="en-GB" dirty="0"/>
              <a:t/>
            </a:r>
            <a:br>
              <a:rPr lang="en-GB" dirty="0"/>
            </a:br>
            <a:r>
              <a:rPr lang="en-US" dirty="0" smtClean="0"/>
              <a:t>….</a:t>
            </a:r>
            <a:r>
              <a:rPr lang="en-GB" dirty="0" smtClean="0"/>
              <a:t> </a:t>
            </a:r>
            <a:r>
              <a:rPr lang="en-GB" dirty="0"/>
              <a:t>In this paper, optimization of some of the significant</a:t>
            </a:r>
            <a:br>
              <a:rPr lang="en-GB" dirty="0"/>
            </a:br>
            <a:r>
              <a:rPr lang="en-GB" dirty="0"/>
              <a:t>sol–gel synthesis parameters by using BBD is reported. </a:t>
            </a:r>
            <a:r>
              <a:rPr lang="en-US" dirty="0"/>
              <a:t>”</a:t>
            </a: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xmlns="" val="2136118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cs typeface="Times New Roman" panose="02020603050405020304" pitchFamily="18" charset="0"/>
              </a:rPr>
              <a:t>Objectives</a:t>
            </a:r>
            <a:endParaRPr lang="en-US" dirty="0"/>
          </a:p>
        </p:txBody>
      </p:sp>
      <p:sp>
        <p:nvSpPr>
          <p:cNvPr id="3" name="Content Placeholder 2"/>
          <p:cNvSpPr>
            <a:spLocks noGrp="1"/>
          </p:cNvSpPr>
          <p:nvPr>
            <p:ph idx="1"/>
          </p:nvPr>
        </p:nvSpPr>
        <p:spPr/>
        <p:txBody>
          <a:bodyPr>
            <a:normAutofit lnSpcReduction="10000"/>
          </a:bodyPr>
          <a:lstStyle/>
          <a:p>
            <a:pPr>
              <a:lnSpc>
                <a:spcPct val="80000"/>
              </a:lnSpc>
              <a:buNone/>
            </a:pPr>
            <a:r>
              <a:rPr lang="en-US" sz="3600" dirty="0">
                <a:ea typeface="ＭＳ Ｐゴシック" panose="020B0600070205080204" pitchFamily="34" charset="-128"/>
              </a:rPr>
              <a:t>The purpose of this research is to……</a:t>
            </a:r>
          </a:p>
          <a:p>
            <a:pPr>
              <a:lnSpc>
                <a:spcPct val="80000"/>
              </a:lnSpc>
            </a:pPr>
            <a:endParaRPr lang="en-ZA" dirty="0">
              <a:ea typeface="ＭＳ Ｐゴシック" panose="020B0600070205080204" pitchFamily="34" charset="-128"/>
            </a:endParaRPr>
          </a:p>
          <a:p>
            <a:pPr>
              <a:lnSpc>
                <a:spcPct val="80000"/>
              </a:lnSpc>
            </a:pPr>
            <a:r>
              <a:rPr lang="en-ZA" sz="3600" dirty="0">
                <a:ea typeface="ＭＳ Ｐゴシック" panose="020B0600070205080204" pitchFamily="34" charset="-128"/>
              </a:rPr>
              <a:t>Aims</a:t>
            </a:r>
          </a:p>
          <a:p>
            <a:pPr>
              <a:buFont typeface="Arial" panose="020B0604020202020204" pitchFamily="34" charset="0"/>
              <a:buNone/>
            </a:pPr>
            <a:r>
              <a:rPr lang="en-US" dirty="0">
                <a:ea typeface="ＭＳ Ｐゴシック" panose="020B0600070205080204" pitchFamily="34" charset="-128"/>
              </a:rPr>
              <a:t>	- </a:t>
            </a:r>
            <a:r>
              <a:rPr lang="en-ZA" dirty="0">
                <a:ea typeface="ＭＳ Ｐゴシック" panose="020B0600070205080204" pitchFamily="34" charset="-128"/>
              </a:rPr>
              <a:t>short but general statement of intent </a:t>
            </a:r>
          </a:p>
          <a:p>
            <a:pPr>
              <a:buFont typeface="Arial" panose="020B0604020202020204" pitchFamily="34" charset="0"/>
              <a:buNone/>
            </a:pPr>
            <a:endParaRPr lang="en-ZA" dirty="0">
              <a:ea typeface="ＭＳ Ｐゴシック" panose="020B0600070205080204" pitchFamily="34" charset="-128"/>
            </a:endParaRPr>
          </a:p>
          <a:p>
            <a:r>
              <a:rPr lang="en-ZA" dirty="0">
                <a:ea typeface="ＭＳ Ｐゴシック" panose="020B0600070205080204" pitchFamily="34" charset="-128"/>
              </a:rPr>
              <a:t>Objectives</a:t>
            </a:r>
          </a:p>
          <a:p>
            <a:pPr>
              <a:buFont typeface="Arial" panose="020B0604020202020204" pitchFamily="34" charset="0"/>
              <a:buNone/>
            </a:pPr>
            <a:r>
              <a:rPr lang="en-ZA" dirty="0">
                <a:ea typeface="ＭＳ Ｐゴシック" panose="020B0600070205080204" pitchFamily="34" charset="-128"/>
              </a:rPr>
              <a:t>    - </a:t>
            </a:r>
            <a:r>
              <a:rPr lang="en-US" dirty="0">
                <a:ea typeface="ＭＳ Ｐゴシック" panose="020B0600070205080204" pitchFamily="34" charset="-128"/>
              </a:rPr>
              <a:t> </a:t>
            </a:r>
            <a:r>
              <a:rPr lang="en-ZA" dirty="0">
                <a:ea typeface="ＭＳ Ｐゴシック" panose="020B0600070205080204" pitchFamily="34" charset="-128"/>
              </a:rPr>
              <a:t>very specific statements that define the practical steps            	you will take to achieve your aim(s) 	</a:t>
            </a:r>
            <a:endParaRPr lang="en-US" dirty="0">
              <a:ea typeface="ＭＳ Ｐゴシック" panose="020B0600070205080204" pitchFamily="34" charset="-128"/>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xmlns="" val="26769230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cs typeface="Times New Roman" panose="02020603050405020304" pitchFamily="18" charset="0"/>
              </a:rPr>
              <a:t>Objectives</a:t>
            </a:r>
            <a:endParaRPr lang="en-US" dirty="0"/>
          </a:p>
        </p:txBody>
      </p:sp>
      <p:sp>
        <p:nvSpPr>
          <p:cNvPr id="3" name="Content Placeholder 2"/>
          <p:cNvSpPr>
            <a:spLocks noGrp="1"/>
          </p:cNvSpPr>
          <p:nvPr>
            <p:ph idx="1"/>
          </p:nvPr>
        </p:nvSpPr>
        <p:spPr/>
        <p:txBody>
          <a:bodyPr>
            <a:normAutofit lnSpcReduction="10000"/>
          </a:bodyPr>
          <a:lstStyle/>
          <a:p>
            <a:pPr>
              <a:lnSpc>
                <a:spcPct val="80000"/>
              </a:lnSpc>
            </a:pPr>
            <a:r>
              <a:rPr lang="en-US" dirty="0">
                <a:solidFill>
                  <a:srgbClr val="0000FF"/>
                </a:solidFill>
                <a:latin typeface="Times New Roman" panose="02020603050405020304" pitchFamily="18" charset="0"/>
                <a:cs typeface="Times New Roman" panose="02020603050405020304" pitchFamily="18" charset="0"/>
              </a:rPr>
              <a:t>This is a very important and pivotal </a:t>
            </a:r>
            <a:r>
              <a:rPr lang="en-US" dirty="0" smtClean="0">
                <a:solidFill>
                  <a:srgbClr val="0000FF"/>
                </a:solidFill>
                <a:latin typeface="Times New Roman" panose="02020603050405020304" pitchFamily="18" charset="0"/>
                <a:cs typeface="Times New Roman" panose="02020603050405020304" pitchFamily="18" charset="0"/>
              </a:rPr>
              <a:t>section  </a:t>
            </a:r>
            <a:r>
              <a:rPr lang="en-US" dirty="0">
                <a:solidFill>
                  <a:srgbClr val="0000FF"/>
                </a:solidFill>
                <a:latin typeface="Times New Roman" panose="02020603050405020304" pitchFamily="18" charset="0"/>
                <a:cs typeface="Times New Roman" panose="02020603050405020304" pitchFamily="18" charset="0"/>
              </a:rPr>
              <a:t>and everything else in the study is </a:t>
            </a:r>
            <a:r>
              <a:rPr lang="en-US" dirty="0" smtClean="0">
                <a:solidFill>
                  <a:srgbClr val="0000FF"/>
                </a:solidFill>
                <a:latin typeface="Times New Roman" panose="02020603050405020304" pitchFamily="18" charset="0"/>
                <a:cs typeface="Times New Roman" panose="02020603050405020304" pitchFamily="18" charset="0"/>
              </a:rPr>
              <a:t>centered  </a:t>
            </a:r>
            <a:r>
              <a:rPr lang="en-US" dirty="0">
                <a:solidFill>
                  <a:srgbClr val="0000FF"/>
                </a:solidFill>
                <a:latin typeface="Times New Roman" panose="02020603050405020304" pitchFamily="18" charset="0"/>
                <a:cs typeface="Times New Roman" panose="02020603050405020304" pitchFamily="18" charset="0"/>
              </a:rPr>
              <a:t>around it</a:t>
            </a:r>
          </a:p>
          <a:p>
            <a:pPr>
              <a:lnSpc>
                <a:spcPct val="80000"/>
              </a:lnSpc>
            </a:pPr>
            <a:r>
              <a:rPr lang="en-US" dirty="0">
                <a:solidFill>
                  <a:srgbClr val="0000FF"/>
                </a:solidFill>
                <a:latin typeface="Times New Roman" panose="02020603050405020304" pitchFamily="18" charset="0"/>
                <a:cs typeface="Times New Roman" panose="02020603050405020304" pitchFamily="18" charset="0"/>
              </a:rPr>
              <a:t>The objective of the proposed study </a:t>
            </a:r>
            <a:r>
              <a:rPr lang="en-US" dirty="0" smtClean="0">
                <a:solidFill>
                  <a:srgbClr val="0000FF"/>
                </a:solidFill>
                <a:latin typeface="Times New Roman" panose="02020603050405020304" pitchFamily="18" charset="0"/>
                <a:cs typeface="Times New Roman" panose="02020603050405020304" pitchFamily="18" charset="0"/>
              </a:rPr>
              <a:t>should  </a:t>
            </a:r>
            <a:r>
              <a:rPr lang="en-US" dirty="0">
                <a:solidFill>
                  <a:srgbClr val="0000FF"/>
                </a:solidFill>
                <a:latin typeface="Times New Roman" panose="02020603050405020304" pitchFamily="18" charset="0"/>
                <a:cs typeface="Times New Roman" panose="02020603050405020304" pitchFamily="18" charset="0"/>
              </a:rPr>
              <a:t>be stated very clearly </a:t>
            </a:r>
          </a:p>
          <a:p>
            <a:pPr>
              <a:lnSpc>
                <a:spcPct val="70000"/>
              </a:lnSpc>
            </a:pPr>
            <a:r>
              <a:rPr lang="en-US" dirty="0">
                <a:solidFill>
                  <a:srgbClr val="0000FF"/>
                </a:solidFill>
                <a:latin typeface="Times New Roman" panose="02020603050405020304" pitchFamily="18" charset="0"/>
                <a:cs typeface="Times New Roman" panose="02020603050405020304" pitchFamily="18" charset="0"/>
              </a:rPr>
              <a:t>The objective stated should be  specific, achievable and measurable</a:t>
            </a:r>
          </a:p>
          <a:p>
            <a:pPr>
              <a:lnSpc>
                <a:spcPct val="70000"/>
              </a:lnSpc>
            </a:pPr>
            <a:r>
              <a:rPr lang="en-US" dirty="0">
                <a:solidFill>
                  <a:srgbClr val="0000FF"/>
                </a:solidFill>
                <a:latin typeface="Times New Roman" panose="02020603050405020304" pitchFamily="18" charset="0"/>
                <a:cs typeface="Times New Roman" panose="02020603050405020304" pitchFamily="18" charset="0"/>
              </a:rPr>
              <a:t>Too many objectives to be avoided</a:t>
            </a:r>
          </a:p>
          <a:p>
            <a:pPr>
              <a:lnSpc>
                <a:spcPct val="80000"/>
              </a:lnSpc>
            </a:pPr>
            <a:r>
              <a:rPr lang="en-US" dirty="0">
                <a:solidFill>
                  <a:srgbClr val="0000FF"/>
                </a:solidFill>
                <a:latin typeface="Times New Roman" panose="02020603050405020304" pitchFamily="18" charset="0"/>
                <a:cs typeface="Times New Roman" panose="02020603050405020304" pitchFamily="18" charset="0"/>
              </a:rPr>
              <a:t>Even just one clearly stated relevant objective for a study would be good enough </a:t>
            </a:r>
          </a:p>
          <a:p>
            <a:pPr>
              <a:lnSpc>
                <a:spcPct val="70000"/>
              </a:lnSpc>
            </a:pPr>
            <a:r>
              <a:rPr lang="en-US" dirty="0">
                <a:solidFill>
                  <a:srgbClr val="0000FF"/>
                </a:solidFill>
                <a:latin typeface="Times New Roman" panose="02020603050405020304" pitchFamily="18" charset="0"/>
                <a:cs typeface="Times New Roman" panose="02020603050405020304" pitchFamily="18" charset="0"/>
              </a:rPr>
              <a:t>If there is more than one objective the objectives can be presented in  the appropriate order of importance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xmlns="" val="3047974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Research methodology</a:t>
            </a:r>
            <a:endParaRPr lang="en-US" dirty="0"/>
          </a:p>
        </p:txBody>
      </p:sp>
      <p:sp>
        <p:nvSpPr>
          <p:cNvPr id="3" name="Content Placeholder 2"/>
          <p:cNvSpPr>
            <a:spLocks noGrp="1"/>
          </p:cNvSpPr>
          <p:nvPr>
            <p:ph idx="1"/>
          </p:nvPr>
        </p:nvSpPr>
        <p:spPr/>
        <p:txBody>
          <a:bodyPr/>
          <a:lstStyle/>
          <a:p>
            <a:r>
              <a:rPr lang="en-US" dirty="0">
                <a:solidFill>
                  <a:srgbClr val="0000FF"/>
                </a:solidFill>
                <a:latin typeface="Times New Roman" panose="02020603050405020304" pitchFamily="18" charset="0"/>
                <a:cs typeface="Times New Roman" panose="02020603050405020304" pitchFamily="18" charset="0"/>
              </a:rPr>
              <a:t>Research methodology is a way to </a:t>
            </a:r>
            <a:r>
              <a:rPr lang="en-US" dirty="0" smtClean="0">
                <a:solidFill>
                  <a:srgbClr val="0000FF"/>
                </a:solidFill>
                <a:latin typeface="Times New Roman" panose="02020603050405020304" pitchFamily="18" charset="0"/>
                <a:cs typeface="Times New Roman" panose="02020603050405020304" pitchFamily="18" charset="0"/>
              </a:rPr>
              <a:t>systematically </a:t>
            </a:r>
            <a:r>
              <a:rPr lang="en-US" dirty="0">
                <a:solidFill>
                  <a:srgbClr val="0000FF"/>
                </a:solidFill>
                <a:latin typeface="Times New Roman" panose="02020603050405020304" pitchFamily="18" charset="0"/>
                <a:cs typeface="Times New Roman" panose="02020603050405020304" pitchFamily="18" charset="0"/>
              </a:rPr>
              <a:t>solve the research problem. It </a:t>
            </a:r>
            <a:r>
              <a:rPr lang="en-US" dirty="0" smtClean="0">
                <a:solidFill>
                  <a:srgbClr val="0000FF"/>
                </a:solidFill>
                <a:latin typeface="Times New Roman" panose="02020603050405020304" pitchFamily="18" charset="0"/>
                <a:cs typeface="Times New Roman" panose="02020603050405020304" pitchFamily="18" charset="0"/>
              </a:rPr>
              <a:t>may </a:t>
            </a:r>
            <a:r>
              <a:rPr lang="en-US" dirty="0">
                <a:solidFill>
                  <a:srgbClr val="0000FF"/>
                </a:solidFill>
                <a:latin typeface="Times New Roman" panose="02020603050405020304" pitchFamily="18" charset="0"/>
                <a:cs typeface="Times New Roman" panose="02020603050405020304" pitchFamily="18" charset="0"/>
              </a:rPr>
              <a:t>be understood as a science of </a:t>
            </a:r>
            <a:r>
              <a:rPr lang="en-US" dirty="0" smtClean="0">
                <a:solidFill>
                  <a:srgbClr val="0000FF"/>
                </a:solidFill>
                <a:latin typeface="Times New Roman" panose="02020603050405020304" pitchFamily="18" charset="0"/>
                <a:cs typeface="Times New Roman" panose="02020603050405020304" pitchFamily="18" charset="0"/>
              </a:rPr>
              <a:t>studying how </a:t>
            </a:r>
            <a:r>
              <a:rPr lang="en-US" dirty="0">
                <a:solidFill>
                  <a:srgbClr val="0000FF"/>
                </a:solidFill>
                <a:latin typeface="Times New Roman" panose="02020603050405020304" pitchFamily="18" charset="0"/>
                <a:cs typeface="Times New Roman" panose="02020603050405020304" pitchFamily="18" charset="0"/>
              </a:rPr>
              <a:t>research is done </a:t>
            </a:r>
            <a:r>
              <a:rPr lang="en-US" dirty="0" smtClean="0">
                <a:solidFill>
                  <a:srgbClr val="0000FF"/>
                </a:solidFill>
                <a:latin typeface="Times New Roman" panose="02020603050405020304" pitchFamily="18" charset="0"/>
                <a:cs typeface="Times New Roman" panose="02020603050405020304" pitchFamily="18" charset="0"/>
              </a:rPr>
              <a:t>scientifically</a:t>
            </a:r>
          </a:p>
          <a:p>
            <a:r>
              <a:rPr lang="en-US" dirty="0">
                <a:solidFill>
                  <a:srgbClr val="0000FF"/>
                </a:solidFill>
                <a:latin typeface="Times New Roman" panose="02020603050405020304" pitchFamily="18" charset="0"/>
                <a:cs typeface="Times New Roman" panose="02020603050405020304" pitchFamily="18" charset="0"/>
              </a:rPr>
              <a:t>It is necessary for the researcher to know not only the research methods/techniques but also the methodology. </a:t>
            </a:r>
            <a:endParaRPr lang="en-US" dirty="0" smtClean="0">
              <a:solidFill>
                <a:srgbClr val="0000FF"/>
              </a:solidFill>
              <a:latin typeface="Times New Roman" panose="02020603050405020304" pitchFamily="18" charset="0"/>
              <a:cs typeface="Times New Roman" panose="02020603050405020304" pitchFamily="18" charset="0"/>
            </a:endParaRPr>
          </a:p>
          <a:p>
            <a:r>
              <a:rPr lang="en-US" dirty="0" smtClean="0">
                <a:solidFill>
                  <a:srgbClr val="0000FF"/>
                </a:solidFill>
                <a:latin typeface="Times New Roman" panose="02020603050405020304" pitchFamily="18" charset="0"/>
                <a:cs typeface="Times New Roman" panose="02020603050405020304" pitchFamily="18" charset="0"/>
              </a:rPr>
              <a:t>It </a:t>
            </a:r>
            <a:r>
              <a:rPr lang="en-US" dirty="0">
                <a:solidFill>
                  <a:srgbClr val="0000FF"/>
                </a:solidFill>
                <a:latin typeface="Times New Roman" panose="02020603050405020304" pitchFamily="18" charset="0"/>
                <a:cs typeface="Times New Roman" panose="02020603050405020304" pitchFamily="18" charset="0"/>
              </a:rPr>
              <a:t>is essential to discuss procedures </a:t>
            </a:r>
            <a:r>
              <a:rPr lang="en-US" dirty="0" smtClean="0">
                <a:solidFill>
                  <a:srgbClr val="0000FF"/>
                </a:solidFill>
                <a:latin typeface="Times New Roman" panose="02020603050405020304" pitchFamily="18" charset="0"/>
                <a:cs typeface="Times New Roman" panose="02020603050405020304" pitchFamily="18" charset="0"/>
              </a:rPr>
              <a:t>clearly  </a:t>
            </a:r>
            <a:r>
              <a:rPr lang="en-US" dirty="0">
                <a:solidFill>
                  <a:srgbClr val="0000FF"/>
                </a:solidFill>
                <a:latin typeface="Times New Roman" panose="02020603050405020304" pitchFamily="18" charset="0"/>
                <a:cs typeface="Times New Roman" panose="02020603050405020304" pitchFamily="18" charset="0"/>
              </a:rPr>
              <a:t>and completely with  considerable </a:t>
            </a:r>
            <a:r>
              <a:rPr lang="en-US" dirty="0" smtClean="0">
                <a:solidFill>
                  <a:srgbClr val="0000FF"/>
                </a:solidFill>
                <a:latin typeface="Times New Roman" panose="02020603050405020304" pitchFamily="18" charset="0"/>
                <a:cs typeface="Times New Roman" panose="02020603050405020304" pitchFamily="18" charset="0"/>
              </a:rPr>
              <a:t>amount  </a:t>
            </a:r>
            <a:r>
              <a:rPr lang="en-US" dirty="0">
                <a:solidFill>
                  <a:srgbClr val="0000FF"/>
                </a:solidFill>
                <a:latin typeface="Times New Roman" panose="02020603050405020304" pitchFamily="18" charset="0"/>
                <a:cs typeface="Times New Roman" panose="02020603050405020304" pitchFamily="18" charset="0"/>
              </a:rPr>
              <a:t>of details </a:t>
            </a:r>
          </a:p>
          <a:p>
            <a:endParaRPr lang="en-US" dirty="0" smtClean="0">
              <a:solidFill>
                <a:srgbClr val="0000FF"/>
              </a:solidFill>
              <a:latin typeface="Times New Roman" panose="02020603050405020304" pitchFamily="18" charset="0"/>
              <a:cs typeface="Times New Roman" panose="02020603050405020304" pitchFamily="18" charset="0"/>
            </a:endParaRPr>
          </a:p>
          <a:p>
            <a:pPr>
              <a:buNone/>
            </a:pPr>
            <a:endParaRPr lang="en-US"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xmlns="" val="22389447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Research methodology</a:t>
            </a:r>
            <a:endParaRPr lang="en-US" dirty="0"/>
          </a:p>
        </p:txBody>
      </p:sp>
      <p:sp>
        <p:nvSpPr>
          <p:cNvPr id="3" name="Content Placeholder 2"/>
          <p:cNvSpPr>
            <a:spLocks noGrp="1"/>
          </p:cNvSpPr>
          <p:nvPr>
            <p:ph idx="1"/>
          </p:nvPr>
        </p:nvSpPr>
        <p:spPr/>
        <p:txBody>
          <a:bodyPr/>
          <a:lstStyle/>
          <a:p>
            <a:pPr algn="just">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Study design</a:t>
            </a:r>
          </a:p>
          <a:p>
            <a:pPr>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Study population / Sampling specifications</a:t>
            </a:r>
          </a:p>
          <a:p>
            <a:pPr algn="just">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Sample size needed </a:t>
            </a:r>
          </a:p>
          <a:p>
            <a:pPr algn="just">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Instrumentation</a:t>
            </a:r>
          </a:p>
          <a:p>
            <a:pPr>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Specific procedures </a:t>
            </a:r>
            <a:endParaRPr lang="en-US" dirty="0" smtClean="0">
              <a:solidFill>
                <a:srgbClr val="0000FF"/>
              </a:solidFill>
              <a:latin typeface="Times New Roman" panose="02020603050405020304" pitchFamily="18" charset="0"/>
              <a:cs typeface="Times New Roman" panose="02020603050405020304" pitchFamily="18" charset="0"/>
            </a:endParaRPr>
          </a:p>
          <a:p>
            <a:pPr>
              <a:lnSpc>
                <a:spcPct val="9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Etc…</a:t>
            </a:r>
            <a:endParaRPr lang="en-US"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xmlns="" val="36074990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latin typeface="Times New Roman" panose="02020603050405020304" pitchFamily="18" charset="0"/>
                <a:cs typeface="Times New Roman" panose="02020603050405020304" pitchFamily="18" charset="0"/>
              </a:rPr>
              <a:t>Study design</a:t>
            </a:r>
            <a:endParaRPr lang="en-US" dirty="0"/>
          </a:p>
        </p:txBody>
      </p:sp>
      <p:sp>
        <p:nvSpPr>
          <p:cNvPr id="3" name="Content Placeholder 2"/>
          <p:cNvSpPr>
            <a:spLocks noGrp="1"/>
          </p:cNvSpPr>
          <p:nvPr>
            <p:ph idx="1"/>
          </p:nvPr>
        </p:nvSpPr>
        <p:spPr/>
        <p:txBody>
          <a:bodyPr/>
          <a:lstStyle/>
          <a:p>
            <a:pPr>
              <a:buNone/>
            </a:pPr>
            <a:r>
              <a:rPr lang="en-US" b="1" dirty="0">
                <a:solidFill>
                  <a:srgbClr val="0000FF"/>
                </a:solidFill>
              </a:rPr>
              <a:t>Definition:  </a:t>
            </a:r>
            <a:r>
              <a:rPr lang="en-US" dirty="0">
                <a:solidFill>
                  <a:srgbClr val="0000FF"/>
                </a:solidFill>
                <a:latin typeface="Times New Roman" panose="02020603050405020304" pitchFamily="18" charset="0"/>
                <a:cs typeface="Times New Roman" panose="02020603050405020304" pitchFamily="18" charset="0"/>
              </a:rPr>
              <a:t>A study design is a specific </a:t>
            </a:r>
            <a:r>
              <a:rPr lang="en-US" dirty="0" smtClean="0">
                <a:solidFill>
                  <a:srgbClr val="0000FF"/>
                </a:solidFill>
                <a:latin typeface="Times New Roman" panose="02020603050405020304" pitchFamily="18" charset="0"/>
                <a:cs typeface="Times New Roman" panose="02020603050405020304" pitchFamily="18" charset="0"/>
              </a:rPr>
              <a:t>plan  </a:t>
            </a:r>
            <a:r>
              <a:rPr lang="en-US" dirty="0">
                <a:solidFill>
                  <a:srgbClr val="0000FF"/>
                </a:solidFill>
                <a:latin typeface="Times New Roman" panose="02020603050405020304" pitchFamily="18" charset="0"/>
                <a:cs typeface="Times New Roman" panose="02020603050405020304" pitchFamily="18" charset="0"/>
              </a:rPr>
              <a:t>or  protocol for conducting the study, which </a:t>
            </a:r>
            <a:r>
              <a:rPr lang="en-US" dirty="0" smtClean="0">
                <a:solidFill>
                  <a:srgbClr val="0000FF"/>
                </a:solidFill>
                <a:latin typeface="Times New Roman" panose="02020603050405020304" pitchFamily="18" charset="0"/>
                <a:cs typeface="Times New Roman" panose="02020603050405020304" pitchFamily="18" charset="0"/>
              </a:rPr>
              <a:t>allows </a:t>
            </a:r>
            <a:r>
              <a:rPr lang="en-US" dirty="0">
                <a:solidFill>
                  <a:srgbClr val="0000FF"/>
                </a:solidFill>
                <a:latin typeface="Times New Roman" panose="02020603050405020304" pitchFamily="18" charset="0"/>
                <a:cs typeface="Times New Roman" panose="02020603050405020304" pitchFamily="18" charset="0"/>
              </a:rPr>
              <a:t>the investigator to translate the </a:t>
            </a:r>
            <a:r>
              <a:rPr lang="en-US" dirty="0" smtClean="0">
                <a:solidFill>
                  <a:srgbClr val="0000FF"/>
                </a:solidFill>
                <a:latin typeface="Times New Roman" panose="02020603050405020304" pitchFamily="18" charset="0"/>
                <a:cs typeface="Times New Roman" panose="02020603050405020304" pitchFamily="18" charset="0"/>
              </a:rPr>
              <a:t>conceptual </a:t>
            </a:r>
            <a:r>
              <a:rPr lang="en-US" dirty="0">
                <a:solidFill>
                  <a:srgbClr val="0000FF"/>
                </a:solidFill>
                <a:latin typeface="Times New Roman" panose="02020603050405020304" pitchFamily="18" charset="0"/>
                <a:cs typeface="Times New Roman" panose="02020603050405020304" pitchFamily="18" charset="0"/>
              </a:rPr>
              <a:t>hypothesis into an operational </a:t>
            </a:r>
            <a:r>
              <a:rPr lang="en-US" dirty="0" smtClean="0">
                <a:solidFill>
                  <a:srgbClr val="0000FF"/>
                </a:solidFill>
                <a:latin typeface="Times New Roman" panose="02020603050405020304" pitchFamily="18" charset="0"/>
                <a:cs typeface="Times New Roman" panose="02020603050405020304" pitchFamily="18" charset="0"/>
              </a:rPr>
              <a:t>one.</a:t>
            </a:r>
          </a:p>
          <a:p>
            <a:r>
              <a:rPr lang="en-US" dirty="0">
                <a:solidFill>
                  <a:srgbClr val="0000FF"/>
                </a:solidFill>
                <a:latin typeface="Times New Roman" panose="02020603050405020304" pitchFamily="18" charset="0"/>
                <a:cs typeface="Times New Roman" panose="02020603050405020304" pitchFamily="18" charset="0"/>
              </a:rPr>
              <a:t>The study design should be </a:t>
            </a:r>
            <a:r>
              <a:rPr lang="en-US" dirty="0" smtClean="0">
                <a:solidFill>
                  <a:srgbClr val="0000FF"/>
                </a:solidFill>
                <a:latin typeface="Times New Roman" panose="02020603050405020304" pitchFamily="18" charset="0"/>
                <a:cs typeface="Times New Roman" panose="02020603050405020304" pitchFamily="18" charset="0"/>
              </a:rPr>
              <a:t>clearly  </a:t>
            </a:r>
            <a:r>
              <a:rPr lang="en-US" dirty="0">
                <a:solidFill>
                  <a:srgbClr val="0000FF"/>
                </a:solidFill>
                <a:latin typeface="Times New Roman" panose="02020603050405020304" pitchFamily="18" charset="0"/>
                <a:cs typeface="Times New Roman" panose="02020603050405020304" pitchFamily="18" charset="0"/>
              </a:rPr>
              <a:t>stated</a:t>
            </a:r>
          </a:p>
          <a:p>
            <a:r>
              <a:rPr lang="en-US" dirty="0">
                <a:solidFill>
                  <a:srgbClr val="0000FF"/>
                </a:solidFill>
                <a:latin typeface="Times New Roman" panose="02020603050405020304" pitchFamily="18" charset="0"/>
                <a:cs typeface="Times New Roman" panose="02020603050405020304" pitchFamily="18" charset="0"/>
              </a:rPr>
              <a:t>The study design to be used should </a:t>
            </a:r>
            <a:r>
              <a:rPr lang="en-US" dirty="0" smtClean="0">
                <a:solidFill>
                  <a:srgbClr val="0000FF"/>
                </a:solidFill>
                <a:latin typeface="Times New Roman" panose="02020603050405020304" pitchFamily="18" charset="0"/>
                <a:cs typeface="Times New Roman" panose="02020603050405020304" pitchFamily="18" charset="0"/>
              </a:rPr>
              <a:t>be appropriate </a:t>
            </a:r>
            <a:r>
              <a:rPr lang="en-US" dirty="0">
                <a:solidFill>
                  <a:srgbClr val="0000FF"/>
                </a:solidFill>
                <a:latin typeface="Times New Roman" panose="02020603050405020304" pitchFamily="18" charset="0"/>
                <a:cs typeface="Times New Roman" panose="02020603050405020304" pitchFamily="18" charset="0"/>
              </a:rPr>
              <a:t>for achieving the objective </a:t>
            </a:r>
            <a:r>
              <a:rPr lang="en-US" dirty="0" smtClean="0">
                <a:solidFill>
                  <a:srgbClr val="0000FF"/>
                </a:solidFill>
                <a:latin typeface="Times New Roman" panose="02020603050405020304" pitchFamily="18" charset="0"/>
                <a:cs typeface="Times New Roman" panose="02020603050405020304" pitchFamily="18" charset="0"/>
              </a:rPr>
              <a:t>of </a:t>
            </a:r>
            <a:r>
              <a:rPr lang="en-US" dirty="0">
                <a:solidFill>
                  <a:srgbClr val="0000FF"/>
                </a:solidFill>
                <a:latin typeface="Times New Roman" panose="02020603050405020304" pitchFamily="18" charset="0"/>
                <a:cs typeface="Times New Roman" panose="02020603050405020304" pitchFamily="18" charset="0"/>
              </a:rPr>
              <a:t>the study </a:t>
            </a:r>
          </a:p>
          <a:p>
            <a:endParaRPr lang="en-US"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xmlns="" val="3308806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DESIGNS </a:t>
            </a:r>
          </a:p>
        </p:txBody>
      </p:sp>
      <p:sp>
        <p:nvSpPr>
          <p:cNvPr id="3" name="Content Placeholder 2"/>
          <p:cNvSpPr>
            <a:spLocks noGrp="1"/>
          </p:cNvSpPr>
          <p:nvPr>
            <p:ph idx="1"/>
          </p:nvPr>
        </p:nvSpPr>
        <p:spPr/>
        <p:txBody>
          <a:bodyPr>
            <a:normAutofit lnSpcReduction="10000"/>
          </a:bodyPr>
          <a:lstStyle/>
          <a:p>
            <a:pPr algn="just"/>
            <a:r>
              <a:rPr lang="en-GB" dirty="0"/>
              <a:t>There are </a:t>
            </a:r>
            <a:r>
              <a:rPr lang="en-GB" dirty="0">
                <a:solidFill>
                  <a:srgbClr val="FF0000"/>
                </a:solidFill>
              </a:rPr>
              <a:t>numerous types of research design </a:t>
            </a:r>
            <a:r>
              <a:rPr lang="en-GB" dirty="0"/>
              <a:t>that are appropriate for </a:t>
            </a:r>
            <a:r>
              <a:rPr lang="en-GB" dirty="0" smtClean="0"/>
              <a:t>the </a:t>
            </a:r>
            <a:r>
              <a:rPr lang="en-GB" dirty="0" smtClean="0">
                <a:solidFill>
                  <a:srgbClr val="FF0000"/>
                </a:solidFill>
              </a:rPr>
              <a:t>different </a:t>
            </a:r>
            <a:r>
              <a:rPr lang="en-GB" dirty="0">
                <a:solidFill>
                  <a:srgbClr val="FF0000"/>
                </a:solidFill>
              </a:rPr>
              <a:t>types of research projects</a:t>
            </a:r>
            <a:r>
              <a:rPr lang="en-GB" dirty="0"/>
              <a:t>. </a:t>
            </a:r>
            <a:endParaRPr lang="en-GB" dirty="0" smtClean="0"/>
          </a:p>
          <a:p>
            <a:pPr algn="just"/>
            <a:r>
              <a:rPr lang="en-GB" dirty="0" smtClean="0"/>
              <a:t>The </a:t>
            </a:r>
            <a:r>
              <a:rPr lang="en-GB" dirty="0">
                <a:solidFill>
                  <a:srgbClr val="FF0000"/>
                </a:solidFill>
              </a:rPr>
              <a:t>choice</a:t>
            </a:r>
            <a:r>
              <a:rPr lang="en-GB" dirty="0"/>
              <a:t> of which design to </a:t>
            </a:r>
            <a:r>
              <a:rPr lang="en-GB" dirty="0" smtClean="0"/>
              <a:t>apply </a:t>
            </a:r>
            <a:r>
              <a:rPr lang="en-GB" dirty="0" smtClean="0">
                <a:solidFill>
                  <a:srgbClr val="FF0000"/>
                </a:solidFill>
              </a:rPr>
              <a:t>depends</a:t>
            </a:r>
            <a:r>
              <a:rPr lang="en-GB" dirty="0" smtClean="0"/>
              <a:t> </a:t>
            </a:r>
            <a:r>
              <a:rPr lang="en-GB" dirty="0"/>
              <a:t>on </a:t>
            </a:r>
            <a:r>
              <a:rPr lang="en-GB" dirty="0">
                <a:solidFill>
                  <a:srgbClr val="FF0000"/>
                </a:solidFill>
              </a:rPr>
              <a:t>the nature of the problems</a:t>
            </a:r>
            <a:r>
              <a:rPr lang="en-GB" dirty="0"/>
              <a:t> posed by the research aims. </a:t>
            </a:r>
            <a:endParaRPr lang="en-GB" dirty="0" smtClean="0"/>
          </a:p>
          <a:p>
            <a:pPr algn="just"/>
            <a:r>
              <a:rPr lang="en-GB" dirty="0" smtClean="0"/>
              <a:t>Each type </a:t>
            </a:r>
            <a:r>
              <a:rPr lang="en-GB" dirty="0"/>
              <a:t>of </a:t>
            </a:r>
            <a:r>
              <a:rPr lang="en-GB" dirty="0">
                <a:solidFill>
                  <a:srgbClr val="FF0000"/>
                </a:solidFill>
              </a:rPr>
              <a:t>research design has a range of research methods</a:t>
            </a:r>
            <a:r>
              <a:rPr lang="en-GB" dirty="0"/>
              <a:t> that are commonly used to </a:t>
            </a:r>
            <a:r>
              <a:rPr lang="en-GB" dirty="0">
                <a:solidFill>
                  <a:srgbClr val="FF0000"/>
                </a:solidFill>
              </a:rPr>
              <a:t>collect</a:t>
            </a:r>
            <a:r>
              <a:rPr lang="en-GB" dirty="0"/>
              <a:t> and </a:t>
            </a:r>
            <a:r>
              <a:rPr lang="en-GB" dirty="0">
                <a:solidFill>
                  <a:srgbClr val="FF0000"/>
                </a:solidFill>
              </a:rPr>
              <a:t>analyse</a:t>
            </a:r>
            <a:r>
              <a:rPr lang="en-GB" dirty="0"/>
              <a:t> the type of </a:t>
            </a:r>
            <a:r>
              <a:rPr lang="en-GB" b="1" dirty="0"/>
              <a:t>data </a:t>
            </a:r>
            <a:r>
              <a:rPr lang="en-GB" dirty="0"/>
              <a:t>that is generated </a:t>
            </a:r>
            <a:r>
              <a:rPr lang="en-GB" dirty="0" smtClean="0"/>
              <a:t>by the </a:t>
            </a:r>
            <a:r>
              <a:rPr lang="en-GB" dirty="0"/>
              <a:t>investigations. </a:t>
            </a:r>
            <a:endParaRPr lang="en-GB" dirty="0" smtClean="0"/>
          </a:p>
          <a:p>
            <a:pPr marL="0" indent="0" algn="just">
              <a:buNone/>
            </a:pPr>
            <a:r>
              <a:rPr lang="en-GB" sz="2600" i="1" dirty="0" smtClean="0"/>
              <a:t>Here </a:t>
            </a:r>
            <a:r>
              <a:rPr lang="en-GB" sz="2600" i="1" dirty="0"/>
              <a:t>is a </a:t>
            </a:r>
            <a:r>
              <a:rPr lang="en-GB" sz="2600" i="1" dirty="0">
                <a:solidFill>
                  <a:srgbClr val="FF0000"/>
                </a:solidFill>
              </a:rPr>
              <a:t>list of some of the more common </a:t>
            </a:r>
            <a:r>
              <a:rPr lang="en-GB" sz="2600" i="1" dirty="0" smtClean="0">
                <a:solidFill>
                  <a:srgbClr val="FF0000"/>
                </a:solidFill>
              </a:rPr>
              <a:t>research designs</a:t>
            </a:r>
            <a:r>
              <a:rPr lang="en-GB" sz="2600" i="1" dirty="0"/>
              <a:t>, with a short explanation of the characteristics of each. </a:t>
            </a:r>
            <a:endParaRPr lang="en-US" sz="2600" i="1"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xmlns="" val="285196350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latin typeface="Times New Roman" panose="02020603050405020304" pitchFamily="18" charset="0"/>
                <a:cs typeface="Times New Roman" panose="02020603050405020304" pitchFamily="18" charset="0"/>
              </a:rPr>
              <a:t>Study population / Sample specifications</a:t>
            </a:r>
            <a:endParaRPr lang="en-US" dirty="0"/>
          </a:p>
        </p:txBody>
      </p:sp>
      <p:sp>
        <p:nvSpPr>
          <p:cNvPr id="3" name="Content Placeholder 2"/>
          <p:cNvSpPr>
            <a:spLocks noGrp="1"/>
          </p:cNvSpPr>
          <p:nvPr>
            <p:ph idx="1"/>
          </p:nvPr>
        </p:nvSpPr>
        <p:spPr/>
        <p:txBody>
          <a:bodyPr/>
          <a:lstStyle/>
          <a:p>
            <a:pPr>
              <a:lnSpc>
                <a:spcPct val="90000"/>
              </a:lnSpc>
            </a:pPr>
            <a:r>
              <a:rPr lang="en-US" dirty="0">
                <a:solidFill>
                  <a:srgbClr val="0000FF"/>
                </a:solidFill>
                <a:latin typeface="Times New Roman" panose="02020603050405020304" pitchFamily="18" charset="0"/>
                <a:cs typeface="Times New Roman" panose="02020603050405020304" pitchFamily="18" charset="0"/>
              </a:rPr>
              <a:t>It is important to describe which would be </a:t>
            </a:r>
            <a:r>
              <a:rPr lang="en-US" dirty="0" smtClean="0">
                <a:solidFill>
                  <a:srgbClr val="0000FF"/>
                </a:solidFill>
                <a:latin typeface="Times New Roman" panose="02020603050405020304" pitchFamily="18" charset="0"/>
                <a:cs typeface="Times New Roman" panose="02020603050405020304" pitchFamily="18" charset="0"/>
              </a:rPr>
              <a:t>the </a:t>
            </a:r>
            <a:r>
              <a:rPr lang="en-US" dirty="0">
                <a:solidFill>
                  <a:srgbClr val="0000FF"/>
                </a:solidFill>
                <a:latin typeface="Times New Roman" panose="02020603050405020304" pitchFamily="18" charset="0"/>
                <a:cs typeface="Times New Roman" panose="02020603050405020304" pitchFamily="18" charset="0"/>
              </a:rPr>
              <a:t>study population </a:t>
            </a:r>
          </a:p>
          <a:p>
            <a:pPr>
              <a:lnSpc>
                <a:spcPct val="90000"/>
              </a:lnSpc>
            </a:pPr>
            <a:r>
              <a:rPr lang="en-US" dirty="0">
                <a:solidFill>
                  <a:srgbClr val="0000FF"/>
                </a:solidFill>
                <a:latin typeface="Times New Roman" panose="02020603050405020304" pitchFamily="18" charset="0"/>
                <a:cs typeface="Times New Roman" panose="02020603050405020304" pitchFamily="18" charset="0"/>
              </a:rPr>
              <a:t>How study subjects would be selected, </a:t>
            </a:r>
            <a:r>
              <a:rPr lang="en-US" dirty="0" smtClean="0">
                <a:solidFill>
                  <a:srgbClr val="0000FF"/>
                </a:solidFill>
                <a:latin typeface="Times New Roman" panose="02020603050405020304" pitchFamily="18" charset="0"/>
                <a:cs typeface="Times New Roman" panose="02020603050405020304" pitchFamily="18" charset="0"/>
              </a:rPr>
              <a:t>randomization </a:t>
            </a:r>
            <a:r>
              <a:rPr lang="en-US" dirty="0">
                <a:solidFill>
                  <a:srgbClr val="0000FF"/>
                </a:solidFill>
                <a:latin typeface="Times New Roman" panose="02020603050405020304" pitchFamily="18" charset="0"/>
                <a:cs typeface="Times New Roman" panose="02020603050405020304" pitchFamily="18" charset="0"/>
              </a:rPr>
              <a:t>process and other details </a:t>
            </a:r>
            <a:r>
              <a:rPr lang="en-US" dirty="0" smtClean="0">
                <a:solidFill>
                  <a:srgbClr val="0000FF"/>
                </a:solidFill>
                <a:latin typeface="Times New Roman" panose="02020603050405020304" pitchFamily="18" charset="0"/>
                <a:cs typeface="Times New Roman" panose="02020603050405020304" pitchFamily="18" charset="0"/>
              </a:rPr>
              <a:t>should </a:t>
            </a:r>
            <a:r>
              <a:rPr lang="en-US" dirty="0">
                <a:solidFill>
                  <a:srgbClr val="0000FF"/>
                </a:solidFill>
                <a:latin typeface="Times New Roman" panose="02020603050405020304" pitchFamily="18" charset="0"/>
                <a:cs typeface="Times New Roman" panose="02020603050405020304" pitchFamily="18" charset="0"/>
              </a:rPr>
              <a:t>be given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xmlns="" val="21370064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b="1" dirty="0">
                <a:solidFill>
                  <a:srgbClr val="0000FF"/>
                </a:solidFill>
                <a:latin typeface="Times New Roman" panose="02020603050405020304" pitchFamily="18" charset="0"/>
                <a:cs typeface="Times New Roman" panose="02020603050405020304" pitchFamily="18" charset="0"/>
              </a:rPr>
              <a:t>Sample size</a:t>
            </a:r>
          </a:p>
        </p:txBody>
      </p:sp>
      <p:sp>
        <p:nvSpPr>
          <p:cNvPr id="3" name="Content Placeholder 2"/>
          <p:cNvSpPr>
            <a:spLocks noGrp="1"/>
          </p:cNvSpPr>
          <p:nvPr>
            <p:ph idx="1"/>
          </p:nvPr>
        </p:nvSpPr>
        <p:spPr/>
        <p:txBody>
          <a:bodyPr/>
          <a:lstStyle/>
          <a:p>
            <a:pPr algn="just">
              <a:lnSpc>
                <a:spcPct val="90000"/>
              </a:lnSpc>
            </a:pPr>
            <a:r>
              <a:rPr lang="en-US" dirty="0">
                <a:solidFill>
                  <a:srgbClr val="0000FF"/>
                </a:solidFill>
                <a:latin typeface="Times New Roman" panose="02020603050405020304" pitchFamily="18" charset="0"/>
                <a:cs typeface="Times New Roman" panose="02020603050405020304" pitchFamily="18" charset="0"/>
              </a:rPr>
              <a:t>It is important to mention in the protocol </a:t>
            </a:r>
            <a:r>
              <a:rPr lang="en-US" dirty="0" smtClean="0">
                <a:solidFill>
                  <a:srgbClr val="0000FF"/>
                </a:solidFill>
                <a:latin typeface="Times New Roman" panose="02020603050405020304" pitchFamily="18" charset="0"/>
                <a:cs typeface="Times New Roman" panose="02020603050405020304" pitchFamily="18" charset="0"/>
              </a:rPr>
              <a:t>what  </a:t>
            </a:r>
            <a:r>
              <a:rPr lang="en-US" dirty="0">
                <a:solidFill>
                  <a:srgbClr val="0000FF"/>
                </a:solidFill>
                <a:latin typeface="Times New Roman" panose="02020603050405020304" pitchFamily="18" charset="0"/>
                <a:cs typeface="Times New Roman" panose="02020603050405020304" pitchFamily="18" charset="0"/>
              </a:rPr>
              <a:t>would be the minimum  sample required and </a:t>
            </a:r>
            <a:r>
              <a:rPr lang="en-US" dirty="0" smtClean="0">
                <a:solidFill>
                  <a:srgbClr val="0000FF"/>
                </a:solidFill>
                <a:latin typeface="Times New Roman" panose="02020603050405020304" pitchFamily="18" charset="0"/>
                <a:cs typeface="Times New Roman" panose="02020603050405020304" pitchFamily="18" charset="0"/>
              </a:rPr>
              <a:t>how  </a:t>
            </a:r>
            <a:r>
              <a:rPr lang="en-US" dirty="0">
                <a:solidFill>
                  <a:srgbClr val="0000FF"/>
                </a:solidFill>
                <a:latin typeface="Times New Roman" panose="02020603050405020304" pitchFamily="18" charset="0"/>
                <a:cs typeface="Times New Roman" panose="02020603050405020304" pitchFamily="18" charset="0"/>
              </a:rPr>
              <a:t>it is  arrived</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Determination of sample size is </a:t>
            </a:r>
            <a:r>
              <a:rPr lang="en-US" dirty="0" smtClean="0">
                <a:solidFill>
                  <a:srgbClr val="0000FF"/>
                </a:solidFill>
                <a:latin typeface="Times New Roman" panose="02020603050405020304" pitchFamily="18" charset="0"/>
                <a:cs typeface="Times New Roman" panose="02020603050405020304" pitchFamily="18" charset="0"/>
              </a:rPr>
              <a:t>a </a:t>
            </a:r>
            <a:r>
              <a:rPr lang="en-US" dirty="0">
                <a:solidFill>
                  <a:srgbClr val="0000FF"/>
                </a:solidFill>
                <a:latin typeface="Times New Roman" panose="02020603050405020304" pitchFamily="18" charset="0"/>
                <a:cs typeface="Times New Roman" panose="02020603050405020304" pitchFamily="18" charset="0"/>
              </a:rPr>
              <a:t>bargain between precision and the </a:t>
            </a:r>
            <a:r>
              <a:rPr lang="en-US" dirty="0" smtClean="0">
                <a:solidFill>
                  <a:srgbClr val="0000FF"/>
                </a:solidFill>
                <a:latin typeface="Times New Roman" panose="02020603050405020304" pitchFamily="18" charset="0"/>
                <a:cs typeface="Times New Roman" panose="02020603050405020304" pitchFamily="18" charset="0"/>
              </a:rPr>
              <a:t>price </a:t>
            </a:r>
            <a:r>
              <a:rPr lang="en-US" dirty="0">
                <a:solidFill>
                  <a:srgbClr val="0000FF"/>
                </a:solidFill>
                <a:latin typeface="Times New Roman" panose="02020603050405020304" pitchFamily="18" charset="0"/>
                <a:cs typeface="Times New Roman" panose="02020603050405020304" pitchFamily="18" charset="0"/>
              </a:rPr>
              <a:t>(Resources &amp; expenses involved)</a:t>
            </a:r>
          </a:p>
          <a:p>
            <a:pPr algn="just">
              <a:lnSpc>
                <a:spcPct val="90000"/>
              </a:lnSpc>
            </a:pPr>
            <a:endParaRPr lang="en-US" dirty="0">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xmlns="" val="36548008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b="1" dirty="0">
                <a:solidFill>
                  <a:srgbClr val="0000FF"/>
                </a:solidFill>
                <a:latin typeface="Times New Roman" panose="02020603050405020304" pitchFamily="18" charset="0"/>
                <a:cs typeface="Times New Roman" panose="02020603050405020304" pitchFamily="18" charset="0"/>
              </a:rPr>
              <a:t>Description of process</a:t>
            </a:r>
            <a:r>
              <a:rPr lang="en-US" dirty="0">
                <a:solidFill>
                  <a:srgbClr val="0000FF"/>
                </a:solidFill>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lstStyle/>
          <a:p>
            <a:pPr>
              <a:lnSpc>
                <a:spcPct val="90000"/>
              </a:lnSpc>
            </a:pPr>
            <a:r>
              <a:rPr lang="en-US" dirty="0">
                <a:solidFill>
                  <a:srgbClr val="0000FF"/>
                </a:solidFill>
                <a:latin typeface="Times New Roman" panose="02020603050405020304" pitchFamily="18" charset="0"/>
                <a:cs typeface="Times New Roman" panose="02020603050405020304" pitchFamily="18" charset="0"/>
              </a:rPr>
              <a:t>Proposal should include the details of all </a:t>
            </a:r>
            <a:r>
              <a:rPr lang="en-US" dirty="0" smtClean="0">
                <a:solidFill>
                  <a:srgbClr val="0000FF"/>
                </a:solidFill>
                <a:latin typeface="Times New Roman" panose="02020603050405020304" pitchFamily="18" charset="0"/>
                <a:cs typeface="Times New Roman" panose="02020603050405020304" pitchFamily="18" charset="0"/>
              </a:rPr>
              <a:t>process to </a:t>
            </a:r>
            <a:r>
              <a:rPr lang="en-US" dirty="0">
                <a:solidFill>
                  <a:srgbClr val="0000FF"/>
                </a:solidFill>
                <a:latin typeface="Times New Roman" panose="02020603050405020304" pitchFamily="18" charset="0"/>
                <a:cs typeface="Times New Roman" panose="02020603050405020304" pitchFamily="18" charset="0"/>
              </a:rPr>
              <a:t>be adopted in the study</a:t>
            </a:r>
          </a:p>
          <a:p>
            <a:pPr>
              <a:lnSpc>
                <a:spcPct val="90000"/>
              </a:lnSpc>
            </a:pPr>
            <a:r>
              <a:rPr lang="en-US" dirty="0">
                <a:solidFill>
                  <a:srgbClr val="0000FF"/>
                </a:solidFill>
                <a:latin typeface="Times New Roman" panose="02020603050405020304" pitchFamily="18" charset="0"/>
                <a:cs typeface="Times New Roman" panose="02020603050405020304" pitchFamily="18" charset="0"/>
              </a:rPr>
              <a:t>How exposures, outcome variables and other </a:t>
            </a:r>
            <a:r>
              <a:rPr lang="en-US" dirty="0" smtClean="0">
                <a:solidFill>
                  <a:srgbClr val="0000FF"/>
                </a:solidFill>
                <a:latin typeface="Times New Roman" panose="02020603050405020304" pitchFamily="18" charset="0"/>
                <a:cs typeface="Times New Roman" panose="02020603050405020304" pitchFamily="18" charset="0"/>
              </a:rPr>
              <a:t>variables </a:t>
            </a:r>
            <a:r>
              <a:rPr lang="en-US" dirty="0">
                <a:solidFill>
                  <a:srgbClr val="0000FF"/>
                </a:solidFill>
                <a:latin typeface="Times New Roman" panose="02020603050405020304" pitchFamily="18" charset="0"/>
                <a:cs typeface="Times New Roman" panose="02020603050405020304" pitchFamily="18" charset="0"/>
              </a:rPr>
              <a:t>are going to be measured  should be described </a:t>
            </a:r>
            <a:r>
              <a:rPr lang="en-US" dirty="0" smtClean="0">
                <a:solidFill>
                  <a:srgbClr val="0000FF"/>
                </a:solidFill>
                <a:latin typeface="Times New Roman" panose="02020603050405020304" pitchFamily="18" charset="0"/>
                <a:cs typeface="Times New Roman" panose="02020603050405020304" pitchFamily="18" charset="0"/>
              </a:rPr>
              <a:t>in detail </a:t>
            </a:r>
            <a:endParaRPr lang="en-US" dirty="0">
              <a:solidFill>
                <a:srgbClr val="0000FF"/>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A brief description of how the data will be processed </a:t>
            </a:r>
            <a:r>
              <a:rPr lang="en-US" dirty="0" smtClean="0">
                <a:solidFill>
                  <a:srgbClr val="0000FF"/>
                </a:solidFill>
                <a:latin typeface="Times New Roman" panose="02020603050405020304" pitchFamily="18" charset="0"/>
                <a:cs typeface="Times New Roman" panose="02020603050405020304" pitchFamily="18" charset="0"/>
              </a:rPr>
              <a:t>and </a:t>
            </a:r>
            <a:r>
              <a:rPr lang="en-US" dirty="0">
                <a:solidFill>
                  <a:srgbClr val="0000FF"/>
                </a:solidFill>
                <a:latin typeface="Times New Roman" panose="02020603050405020304" pitchFamily="18" charset="0"/>
                <a:cs typeface="Times New Roman" panose="02020603050405020304" pitchFamily="18" charset="0"/>
              </a:rPr>
              <a:t>use of statistical package if any should be given</a:t>
            </a:r>
          </a:p>
          <a:p>
            <a:r>
              <a:rPr lang="en-US" dirty="0">
                <a:solidFill>
                  <a:srgbClr val="0000FF"/>
                </a:solidFill>
                <a:latin typeface="Times New Roman" panose="02020603050405020304" pitchFamily="18" charset="0"/>
                <a:cs typeface="Times New Roman" panose="02020603050405020304" pitchFamily="18" charset="0"/>
              </a:rPr>
              <a:t>What statistical tests of significance   would be used?</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xmlns="" val="34678432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Time Frame &amp; Work Schedule </a:t>
            </a:r>
            <a:endParaRPr lang="en-US" dirty="0"/>
          </a:p>
        </p:txBody>
      </p:sp>
      <p:sp>
        <p:nvSpPr>
          <p:cNvPr id="3" name="Content Placeholder 2"/>
          <p:cNvSpPr>
            <a:spLocks noGrp="1"/>
          </p:cNvSpPr>
          <p:nvPr>
            <p:ph idx="1"/>
          </p:nvPr>
        </p:nvSpPr>
        <p:spPr/>
        <p:txBody>
          <a:bodyPr/>
          <a:lstStyle/>
          <a:p>
            <a:r>
              <a:rPr lang="en-US" dirty="0">
                <a:solidFill>
                  <a:srgbClr val="0000FF"/>
                </a:solidFill>
              </a:rPr>
              <a:t>The proposal should include the sequence </a:t>
            </a:r>
            <a:r>
              <a:rPr lang="en-US" dirty="0" smtClean="0">
                <a:solidFill>
                  <a:srgbClr val="0000FF"/>
                </a:solidFill>
              </a:rPr>
              <a:t>of tasks </a:t>
            </a:r>
            <a:r>
              <a:rPr lang="en-US" dirty="0">
                <a:solidFill>
                  <a:srgbClr val="0000FF"/>
                </a:solidFill>
              </a:rPr>
              <a:t>to be performed, the anticipated </a:t>
            </a:r>
            <a:r>
              <a:rPr lang="en-US" dirty="0" smtClean="0">
                <a:solidFill>
                  <a:srgbClr val="0000FF"/>
                </a:solidFill>
              </a:rPr>
              <a:t>length of </a:t>
            </a:r>
            <a:r>
              <a:rPr lang="en-US" dirty="0">
                <a:solidFill>
                  <a:srgbClr val="0000FF"/>
                </a:solidFill>
              </a:rPr>
              <a:t>time required for its completion and the </a:t>
            </a:r>
            <a:r>
              <a:rPr lang="en-US" dirty="0" smtClean="0">
                <a:solidFill>
                  <a:srgbClr val="0000FF"/>
                </a:solidFill>
              </a:rPr>
              <a:t>personnel </a:t>
            </a:r>
            <a:r>
              <a:rPr lang="en-US" dirty="0">
                <a:solidFill>
                  <a:srgbClr val="0000FF"/>
                </a:solidFill>
              </a:rPr>
              <a:t>required </a:t>
            </a:r>
            <a:endParaRPr lang="en-US" dirty="0" smtClean="0">
              <a:solidFill>
                <a:srgbClr val="0000FF"/>
              </a:solidFill>
            </a:endParaRPr>
          </a:p>
          <a:p>
            <a:r>
              <a:rPr lang="en-US" dirty="0">
                <a:solidFill>
                  <a:srgbClr val="0000FF"/>
                </a:solidFill>
                <a:latin typeface="Times New Roman" panose="02020603050405020304" pitchFamily="18" charset="0"/>
                <a:cs typeface="Times New Roman" panose="02020603050405020304" pitchFamily="18" charset="0"/>
              </a:rPr>
              <a:t>It can be presented in tabular or graphic form (Gantt chart)</a:t>
            </a:r>
          </a:p>
          <a:p>
            <a:r>
              <a:rPr lang="en-US" dirty="0">
                <a:solidFill>
                  <a:srgbClr val="0000FF"/>
                </a:solidFill>
                <a:latin typeface="Times New Roman" panose="02020603050405020304" pitchFamily="18" charset="0"/>
                <a:cs typeface="Times New Roman" panose="02020603050405020304" pitchFamily="18" charset="0"/>
              </a:rPr>
              <a:t>Flow charts and other diagrams are often  useful for highlighting the sequencing and  interrelationship of different activities in the study </a:t>
            </a:r>
          </a:p>
          <a:p>
            <a:endParaRPr lang="en-US" dirty="0">
              <a:solidFill>
                <a:srgbClr val="0000FF"/>
              </a:solidFill>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xmlns="" val="18824559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FF"/>
                </a:solidFill>
                <a:cs typeface="Times New Roman" panose="02020603050405020304" pitchFamily="18" charset="0"/>
              </a:rPr>
              <a:t>Facilities</a:t>
            </a:r>
            <a:endParaRPr lang="en-US" dirty="0"/>
          </a:p>
        </p:txBody>
      </p:sp>
      <p:sp>
        <p:nvSpPr>
          <p:cNvPr id="3" name="Content Placeholder 2"/>
          <p:cNvSpPr>
            <a:spLocks noGrp="1"/>
          </p:cNvSpPr>
          <p:nvPr>
            <p:ph idx="1"/>
          </p:nvPr>
        </p:nvSpPr>
        <p:spPr/>
        <p:txBody>
          <a:bodyPr/>
          <a:lstStyle/>
          <a:p>
            <a:r>
              <a:rPr lang="en-US" dirty="0">
                <a:solidFill>
                  <a:srgbClr val="0000FF"/>
                </a:solidFill>
                <a:latin typeface="Times New Roman" panose="02020603050405020304" pitchFamily="18" charset="0"/>
                <a:cs typeface="Times New Roman" panose="02020603050405020304" pitchFamily="18" charset="0"/>
              </a:rPr>
              <a:t>The proposal should also include </a:t>
            </a:r>
            <a:r>
              <a:rPr lang="en-US" dirty="0" smtClean="0">
                <a:solidFill>
                  <a:srgbClr val="0000FF"/>
                </a:solidFill>
                <a:latin typeface="Times New Roman" panose="02020603050405020304" pitchFamily="18" charset="0"/>
                <a:cs typeface="Times New Roman" panose="02020603050405020304" pitchFamily="18" charset="0"/>
              </a:rPr>
              <a:t>the  </a:t>
            </a:r>
            <a:r>
              <a:rPr lang="en-US" dirty="0">
                <a:solidFill>
                  <a:srgbClr val="0000FF"/>
                </a:solidFill>
                <a:latin typeface="Times New Roman" panose="02020603050405020304" pitchFamily="18" charset="0"/>
                <a:cs typeface="Times New Roman" panose="02020603050405020304" pitchFamily="18" charset="0"/>
              </a:rPr>
              <a:t>important facilities required / available </a:t>
            </a:r>
            <a:r>
              <a:rPr lang="en-US" dirty="0" smtClean="0">
                <a:solidFill>
                  <a:srgbClr val="0000FF"/>
                </a:solidFill>
                <a:latin typeface="Times New Roman" panose="02020603050405020304" pitchFamily="18" charset="0"/>
                <a:cs typeface="Times New Roman" panose="02020603050405020304" pitchFamily="18" charset="0"/>
              </a:rPr>
              <a:t>for </a:t>
            </a:r>
            <a:r>
              <a:rPr lang="en-US" dirty="0">
                <a:solidFill>
                  <a:srgbClr val="0000FF"/>
                </a:solidFill>
                <a:latin typeface="Times New Roman" panose="02020603050405020304" pitchFamily="18" charset="0"/>
                <a:cs typeface="Times New Roman" panose="02020603050405020304" pitchFamily="18" charset="0"/>
              </a:rPr>
              <a:t>the study namely computers, </a:t>
            </a:r>
            <a:r>
              <a:rPr lang="en-US" dirty="0" smtClean="0">
                <a:solidFill>
                  <a:srgbClr val="0000FF"/>
                </a:solidFill>
                <a:latin typeface="Times New Roman" panose="02020603050405020304" pitchFamily="18" charset="0"/>
                <a:cs typeface="Times New Roman" panose="02020603050405020304" pitchFamily="18" charset="0"/>
              </a:rPr>
              <a:t>laboratories</a:t>
            </a:r>
            <a:r>
              <a:rPr lang="en-US" dirty="0">
                <a:solidFill>
                  <a:srgbClr val="0000FF"/>
                </a:solidFill>
                <a:latin typeface="Times New Roman" panose="02020603050405020304" pitchFamily="18" charset="0"/>
                <a:cs typeface="Times New Roman" panose="02020603050405020304" pitchFamily="18" charset="0"/>
              </a:rPr>
              <a:t>, special equipment </a:t>
            </a:r>
            <a:r>
              <a:rPr lang="en-US" dirty="0" err="1">
                <a:solidFill>
                  <a:srgbClr val="0000FF"/>
                </a:solidFill>
                <a:latin typeface="Times New Roman" panose="02020603050405020304" pitchFamily="18" charset="0"/>
                <a:cs typeface="Times New Roman" panose="02020603050405020304" pitchFamily="18" charset="0"/>
              </a:rPr>
              <a:t>etc</a:t>
            </a:r>
            <a:r>
              <a:rPr lang="en-US" dirty="0">
                <a:solidFill>
                  <a:srgbClr val="0000FF"/>
                </a:solidFill>
                <a:latin typeface="Times New Roman" panose="02020603050405020304" pitchFamily="18" charset="0"/>
                <a:cs typeface="Times New Roman" panose="02020603050405020304" pitchFamily="18" charset="0"/>
              </a:rPr>
              <a:t>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xmlns="" val="20819508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cs typeface="Times New Roman" panose="02020603050405020304" pitchFamily="18" charset="0"/>
              </a:rPr>
              <a:t>Budget</a:t>
            </a:r>
            <a:endParaRPr lang="en-US" dirty="0"/>
          </a:p>
        </p:txBody>
      </p:sp>
      <p:sp>
        <p:nvSpPr>
          <p:cNvPr id="3" name="Content Placeholder 2"/>
          <p:cNvSpPr>
            <a:spLocks noGrp="1"/>
          </p:cNvSpPr>
          <p:nvPr>
            <p:ph idx="1"/>
          </p:nvPr>
        </p:nvSpPr>
        <p:spPr/>
        <p:txBody>
          <a:bodyPr/>
          <a:lstStyle/>
          <a:p>
            <a:pPr>
              <a:lnSpc>
                <a:spcPct val="90000"/>
              </a:lnSpc>
            </a:pPr>
            <a:r>
              <a:rPr lang="en-US" sz="3400" dirty="0">
                <a:ea typeface="ＭＳ Ｐゴシック" panose="020B0600070205080204" pitchFamily="34" charset="-128"/>
              </a:rPr>
              <a:t>Give you an </a:t>
            </a:r>
            <a:r>
              <a:rPr lang="en-US" sz="3600" dirty="0">
                <a:ea typeface="ＭＳ Ｐゴシック" panose="020B0600070205080204" pitchFamily="34" charset="-128"/>
              </a:rPr>
              <a:t>appreciation </a:t>
            </a:r>
            <a:r>
              <a:rPr lang="en-US" sz="3400" dirty="0">
                <a:ea typeface="ＭＳ Ｐゴシック" panose="020B0600070205080204" pitchFamily="34" charset="-128"/>
              </a:rPr>
              <a:t>of research costs</a:t>
            </a:r>
          </a:p>
          <a:p>
            <a:pPr>
              <a:lnSpc>
                <a:spcPct val="90000"/>
              </a:lnSpc>
            </a:pPr>
            <a:r>
              <a:rPr lang="en-ZA" sz="3400" dirty="0">
                <a:ea typeface="ＭＳ Ｐゴシック" panose="020B0600070205080204" pitchFamily="34" charset="-128"/>
              </a:rPr>
              <a:t>Prevents you from overspending! </a:t>
            </a:r>
            <a:endParaRPr lang="en-US" sz="3400" dirty="0">
              <a:ea typeface="ＭＳ Ｐゴシック" panose="020B0600070205080204" pitchFamily="34" charset="-128"/>
            </a:endParaRPr>
          </a:p>
          <a:p>
            <a:pPr>
              <a:lnSpc>
                <a:spcPct val="90000"/>
              </a:lnSpc>
            </a:pPr>
            <a:r>
              <a:rPr lang="en-US" sz="3400" dirty="0">
                <a:ea typeface="ＭＳ Ｐゴシック" panose="020B0600070205080204" pitchFamily="34" charset="-128"/>
              </a:rPr>
              <a:t>Provide specific explanations for:</a:t>
            </a:r>
          </a:p>
          <a:p>
            <a:pPr lvl="1">
              <a:lnSpc>
                <a:spcPct val="90000"/>
              </a:lnSpc>
            </a:pPr>
            <a:r>
              <a:rPr lang="en-US" dirty="0">
                <a:ea typeface="ＭＳ Ｐゴシック" panose="020B0600070205080204" pitchFamily="34" charset="-128"/>
              </a:rPr>
              <a:t>Need for specific technologies</a:t>
            </a:r>
          </a:p>
          <a:p>
            <a:pPr lvl="1">
              <a:lnSpc>
                <a:spcPct val="90000"/>
              </a:lnSpc>
            </a:pPr>
            <a:r>
              <a:rPr lang="en-US" dirty="0">
                <a:ea typeface="ＭＳ Ｐゴシック" panose="020B0600070205080204" pitchFamily="34" charset="-128"/>
              </a:rPr>
              <a:t>Need for other financial requests (e.g. conference, instrumentation, staff, bursaries </a:t>
            </a:r>
            <a:r>
              <a:rPr lang="en-US" dirty="0" err="1">
                <a:ea typeface="ＭＳ Ｐゴシック" panose="020B0600070205080204" pitchFamily="34" charset="-128"/>
              </a:rPr>
              <a:t>etc</a:t>
            </a:r>
            <a:r>
              <a:rPr lang="en-US" dirty="0">
                <a:ea typeface="ＭＳ Ｐゴシック" panose="020B0600070205080204" pitchFamily="34" charset="-128"/>
              </a:rPr>
              <a:t>).</a:t>
            </a:r>
          </a:p>
          <a:p>
            <a:pPr lvl="1">
              <a:lnSpc>
                <a:spcPct val="90000"/>
              </a:lnSpc>
            </a:pPr>
            <a:r>
              <a:rPr lang="en-ZA" dirty="0">
                <a:ea typeface="ＭＳ Ｐゴシック" panose="020B0600070205080204" pitchFamily="34" charset="-128"/>
              </a:rPr>
              <a:t>Do you really need this kit?</a:t>
            </a:r>
            <a:endParaRPr lang="en-US" dirty="0">
              <a:ea typeface="ＭＳ Ｐゴシック" panose="020B0600070205080204" pitchFamily="34" charset="-128"/>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xmlns="" val="14044318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FF"/>
                </a:solidFill>
                <a:cs typeface="Times New Roman" panose="02020603050405020304" pitchFamily="18" charset="0"/>
              </a:rPr>
              <a:t>Budget</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0000FF"/>
                </a:solidFill>
                <a:latin typeface="Times New Roman" panose="02020603050405020304" pitchFamily="18" charset="0"/>
                <a:cs typeface="Times New Roman" panose="02020603050405020304" pitchFamily="18" charset="0"/>
              </a:rPr>
              <a:t>The budget translates project activities </a:t>
            </a:r>
            <a:r>
              <a:rPr lang="en-US" dirty="0" smtClean="0">
                <a:solidFill>
                  <a:srgbClr val="0000FF"/>
                </a:solidFill>
                <a:latin typeface="Times New Roman" panose="02020603050405020304" pitchFamily="18" charset="0"/>
                <a:cs typeface="Times New Roman" panose="02020603050405020304" pitchFamily="18" charset="0"/>
              </a:rPr>
              <a:t>into </a:t>
            </a:r>
            <a:r>
              <a:rPr lang="en-US" dirty="0">
                <a:solidFill>
                  <a:srgbClr val="0000FF"/>
                </a:solidFill>
                <a:latin typeface="Times New Roman" panose="02020603050405020304" pitchFamily="18" charset="0"/>
                <a:cs typeface="Times New Roman" panose="02020603050405020304" pitchFamily="18" charset="0"/>
              </a:rPr>
              <a:t>monetary terms</a:t>
            </a:r>
          </a:p>
          <a:p>
            <a:r>
              <a:rPr lang="en-US" dirty="0">
                <a:solidFill>
                  <a:srgbClr val="0000FF"/>
                </a:solidFill>
                <a:latin typeface="Times New Roman" panose="02020603050405020304" pitchFamily="18" charset="0"/>
                <a:cs typeface="Times New Roman" panose="02020603050405020304" pitchFamily="18" charset="0"/>
              </a:rPr>
              <a:t>It is a statement of how much money  </a:t>
            </a:r>
            <a:r>
              <a:rPr lang="en-US" dirty="0" smtClean="0">
                <a:solidFill>
                  <a:srgbClr val="0000FF"/>
                </a:solidFill>
                <a:latin typeface="Times New Roman" panose="02020603050405020304" pitchFamily="18" charset="0"/>
                <a:cs typeface="Times New Roman" panose="02020603050405020304" pitchFamily="18" charset="0"/>
              </a:rPr>
              <a:t>will </a:t>
            </a:r>
            <a:r>
              <a:rPr lang="en-US" dirty="0">
                <a:solidFill>
                  <a:srgbClr val="0000FF"/>
                </a:solidFill>
                <a:latin typeface="Times New Roman" panose="02020603050405020304" pitchFamily="18" charset="0"/>
                <a:cs typeface="Times New Roman" panose="02020603050405020304" pitchFamily="18" charset="0"/>
              </a:rPr>
              <a:t>be  required to accomplish the  various tasks </a:t>
            </a:r>
          </a:p>
          <a:p>
            <a:pPr>
              <a:lnSpc>
                <a:spcPct val="90000"/>
              </a:lnSpc>
              <a:buClr>
                <a:srgbClr val="FF0000"/>
              </a:buClr>
              <a:buNone/>
            </a:pPr>
            <a:r>
              <a:rPr lang="en-US" dirty="0">
                <a:solidFill>
                  <a:schemeClr val="hlink"/>
                </a:solidFill>
                <a:latin typeface="Arial" panose="020B0604020202020204" pitchFamily="34" charset="0"/>
              </a:rPr>
              <a:t>Major items</a:t>
            </a:r>
          </a:p>
          <a:p>
            <a:pPr lvl="1">
              <a:lnSpc>
                <a:spcPct val="9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Payment </a:t>
            </a:r>
            <a:r>
              <a:rPr lang="en-US" dirty="0">
                <a:solidFill>
                  <a:srgbClr val="0000FF"/>
                </a:solidFill>
                <a:latin typeface="Times New Roman" panose="02020603050405020304" pitchFamily="18" charset="0"/>
                <a:cs typeface="Times New Roman" panose="02020603050405020304" pitchFamily="18" charset="0"/>
              </a:rPr>
              <a:t>for </a:t>
            </a:r>
            <a:r>
              <a:rPr lang="en-US" dirty="0" smtClean="0">
                <a:solidFill>
                  <a:srgbClr val="0000FF"/>
                </a:solidFill>
                <a:latin typeface="Times New Roman" panose="02020603050405020304" pitchFamily="18" charset="0"/>
                <a:cs typeface="Times New Roman" panose="02020603050405020304" pitchFamily="18" charset="0"/>
              </a:rPr>
              <a:t>external laboratory analysis</a:t>
            </a:r>
            <a:endParaRPr lang="en-US" dirty="0">
              <a:solidFill>
                <a:srgbClr val="0000FF"/>
              </a:solidFill>
              <a:latin typeface="Times New Roman" panose="02020603050405020304" pitchFamily="18" charset="0"/>
              <a:cs typeface="Times New Roman" panose="02020603050405020304" pitchFamily="18" charset="0"/>
            </a:endParaRPr>
          </a:p>
          <a:p>
            <a:pPr lvl="1">
              <a:lnSpc>
                <a:spcPct val="9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Travel (material collection)</a:t>
            </a:r>
          </a:p>
          <a:p>
            <a:pPr lvl="1">
              <a:lnSpc>
                <a:spcPct val="9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Labor cost</a:t>
            </a:r>
            <a:endParaRPr lang="en-US" dirty="0">
              <a:solidFill>
                <a:srgbClr val="0000FF"/>
              </a:solidFill>
              <a:latin typeface="Times New Roman" panose="02020603050405020304" pitchFamily="18" charset="0"/>
              <a:cs typeface="Times New Roman" panose="02020603050405020304" pitchFamily="18" charset="0"/>
            </a:endParaRPr>
          </a:p>
          <a:p>
            <a:pPr lvl="1">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Purchase of equipment</a:t>
            </a:r>
          </a:p>
          <a:p>
            <a:pPr lvl="1">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Printing </a:t>
            </a:r>
            <a:r>
              <a:rPr lang="en-US" dirty="0" smtClean="0">
                <a:solidFill>
                  <a:srgbClr val="0000FF"/>
                </a:solidFill>
                <a:latin typeface="Times New Roman" panose="02020603050405020304" pitchFamily="18" charset="0"/>
                <a:cs typeface="Times New Roman" panose="02020603050405020304" pitchFamily="18" charset="0"/>
              </a:rPr>
              <a:t>,data storage</a:t>
            </a:r>
          </a:p>
          <a:p>
            <a:pPr lvl="1">
              <a:lnSpc>
                <a:spcPct val="9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Consultancy </a:t>
            </a:r>
            <a:r>
              <a:rPr lang="en-US" dirty="0">
                <a:solidFill>
                  <a:srgbClr val="0000FF"/>
                </a:solidFill>
                <a:latin typeface="Times New Roman" panose="02020603050405020304" pitchFamily="18" charset="0"/>
                <a:cs typeface="Times New Roman" panose="02020603050405020304" pitchFamily="18" charset="0"/>
              </a:rPr>
              <a:t>charges</a:t>
            </a:r>
          </a:p>
          <a:p>
            <a:pPr lvl="1">
              <a:lnSpc>
                <a:spcPct val="9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Institutional overheads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xmlns="" val="22709333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Outcomes</a:t>
            </a:r>
            <a:endParaRPr lang="en-US" dirty="0"/>
          </a:p>
        </p:txBody>
      </p:sp>
      <p:sp>
        <p:nvSpPr>
          <p:cNvPr id="3" name="Content Placeholder 2"/>
          <p:cNvSpPr>
            <a:spLocks noGrp="1"/>
          </p:cNvSpPr>
          <p:nvPr>
            <p:ph idx="1"/>
          </p:nvPr>
        </p:nvSpPr>
        <p:spPr/>
        <p:txBody>
          <a:bodyPr/>
          <a:lstStyle/>
          <a:p>
            <a:r>
              <a:rPr lang="en-US" dirty="0">
                <a:ea typeface="ＭＳ Ｐゴシック" panose="020B0600070205080204" pitchFamily="34" charset="-128"/>
              </a:rPr>
              <a:t>What do you expect the results to be?</a:t>
            </a:r>
          </a:p>
          <a:p>
            <a:r>
              <a:rPr lang="en-US" dirty="0">
                <a:ea typeface="ＭＳ Ｐゴシック" panose="020B0600070205080204" pitchFamily="34" charset="-128"/>
              </a:rPr>
              <a:t>Measurable</a:t>
            </a:r>
          </a:p>
          <a:p>
            <a:pPr lvl="1"/>
            <a:r>
              <a:rPr lang="en-US" dirty="0">
                <a:ea typeface="ＭＳ Ｐゴシック" panose="020B0600070205080204" pitchFamily="34" charset="-128"/>
              </a:rPr>
              <a:t>E.g. you will get a degree</a:t>
            </a:r>
          </a:p>
          <a:p>
            <a:pPr lvl="1"/>
            <a:r>
              <a:rPr lang="en-US" dirty="0">
                <a:ea typeface="ＭＳ Ｐゴシック" panose="020B0600070205080204" pitchFamily="34" charset="-128"/>
              </a:rPr>
              <a:t>New patent / paper</a:t>
            </a:r>
          </a:p>
          <a:p>
            <a:r>
              <a:rPr lang="en-US" dirty="0">
                <a:ea typeface="ＭＳ Ｐゴシック" panose="020B0600070205080204" pitchFamily="34" charset="-128"/>
              </a:rPr>
              <a:t>Qualitative</a:t>
            </a:r>
          </a:p>
          <a:p>
            <a:pPr lvl="1"/>
            <a:r>
              <a:rPr lang="en-US" dirty="0">
                <a:ea typeface="ＭＳ Ｐゴシック" panose="020B0600070205080204" pitchFamily="34" charset="-128"/>
              </a:rPr>
              <a:t>Contribute understanding to subject / new technology / application</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xmlns="" val="38075739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5</a:t>
            </a:r>
            <a:r>
              <a:rPr lang="en-US" dirty="0">
                <a:latin typeface="Caladea" panose="02040503050406030204" pitchFamily="18" charset="0"/>
              </a:rPr>
              <a:t>: Experimental Design : </a:t>
            </a:r>
            <a:r>
              <a:rPr lang="en-US" dirty="0"/>
              <a:t>Experimental Design and Analysis</a:t>
            </a:r>
          </a:p>
          <a:p>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xmlns="" val="5863837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Introduction</a:t>
            </a:r>
            <a:endParaRPr lang="en-US" dirty="0"/>
          </a:p>
        </p:txBody>
      </p:sp>
      <p:sp>
        <p:nvSpPr>
          <p:cNvPr id="7" name="Content Placeholder 6"/>
          <p:cNvSpPr>
            <a:spLocks noGrp="1"/>
          </p:cNvSpPr>
          <p:nvPr>
            <p:ph idx="1"/>
          </p:nvPr>
        </p:nvSpPr>
        <p:spPr/>
        <p:txBody>
          <a:bodyPr>
            <a:normAutofit fontScale="92500" lnSpcReduction="20000"/>
          </a:bodyPr>
          <a:lstStyle/>
          <a:p>
            <a:r>
              <a:rPr lang="en-GB" dirty="0"/>
              <a:t>It is important to obtain </a:t>
            </a:r>
            <a:r>
              <a:rPr lang="en-GB" b="1" dirty="0">
                <a:solidFill>
                  <a:srgbClr val="FF0000"/>
                </a:solidFill>
              </a:rPr>
              <a:t>maximum realistic </a:t>
            </a:r>
            <a:r>
              <a:rPr lang="en-GB" dirty="0"/>
              <a:t>information  with the </a:t>
            </a:r>
            <a:r>
              <a:rPr lang="en-GB" b="1" dirty="0">
                <a:solidFill>
                  <a:srgbClr val="FF0000"/>
                </a:solidFill>
              </a:rPr>
              <a:t>minimum number </a:t>
            </a:r>
            <a:r>
              <a:rPr lang="en-GB" dirty="0"/>
              <a:t>of </a:t>
            </a:r>
            <a:r>
              <a:rPr lang="en-GB" b="1" dirty="0">
                <a:solidFill>
                  <a:srgbClr val="FF0000"/>
                </a:solidFill>
              </a:rPr>
              <a:t>well designed experiments</a:t>
            </a:r>
            <a:r>
              <a:rPr lang="en-GB" dirty="0"/>
              <a:t>. </a:t>
            </a:r>
          </a:p>
          <a:p>
            <a:r>
              <a:rPr lang="en-GB" dirty="0"/>
              <a:t>An experimental program recognizes the major “</a:t>
            </a:r>
            <a:r>
              <a:rPr lang="en-GB" b="1" dirty="0">
                <a:solidFill>
                  <a:srgbClr val="FF0000"/>
                </a:solidFill>
              </a:rPr>
              <a:t>factors</a:t>
            </a:r>
            <a:r>
              <a:rPr lang="en-GB" dirty="0"/>
              <a:t>” that affect the </a:t>
            </a:r>
            <a:r>
              <a:rPr lang="en-GB" b="1" dirty="0">
                <a:solidFill>
                  <a:srgbClr val="FF0000"/>
                </a:solidFill>
              </a:rPr>
              <a:t>outcome</a:t>
            </a:r>
            <a:r>
              <a:rPr lang="en-GB" dirty="0"/>
              <a:t> of the experiment. </a:t>
            </a:r>
          </a:p>
          <a:p>
            <a:r>
              <a:rPr lang="en-GB" dirty="0"/>
              <a:t>The </a:t>
            </a:r>
            <a:r>
              <a:rPr lang="en-GB" b="1" dirty="0">
                <a:solidFill>
                  <a:srgbClr val="FF0000"/>
                </a:solidFill>
              </a:rPr>
              <a:t>factors</a:t>
            </a:r>
            <a:r>
              <a:rPr lang="en-GB" dirty="0"/>
              <a:t> may be </a:t>
            </a:r>
            <a:r>
              <a:rPr lang="en-GB" b="1" dirty="0">
                <a:solidFill>
                  <a:srgbClr val="FF0000"/>
                </a:solidFill>
              </a:rPr>
              <a:t>identified </a:t>
            </a:r>
            <a:r>
              <a:rPr lang="en-GB" dirty="0"/>
              <a:t>by </a:t>
            </a:r>
            <a:r>
              <a:rPr lang="en-GB" b="1" dirty="0">
                <a:solidFill>
                  <a:srgbClr val="FF0000"/>
                </a:solidFill>
              </a:rPr>
              <a:t>looking at all the quantities</a:t>
            </a:r>
            <a:r>
              <a:rPr lang="en-GB" dirty="0"/>
              <a:t> that may </a:t>
            </a:r>
            <a:r>
              <a:rPr lang="en-GB" b="1" dirty="0">
                <a:solidFill>
                  <a:srgbClr val="FF0000"/>
                </a:solidFill>
              </a:rPr>
              <a:t>affect</a:t>
            </a:r>
            <a:r>
              <a:rPr lang="en-GB" dirty="0"/>
              <a:t> the outcome of the experiment. </a:t>
            </a:r>
          </a:p>
          <a:p>
            <a:r>
              <a:rPr lang="en-GB" dirty="0"/>
              <a:t>The most important among these may be identified using:</a:t>
            </a:r>
          </a:p>
          <a:p>
            <a:pPr lvl="1"/>
            <a:r>
              <a:rPr lang="en-GB" dirty="0"/>
              <a:t> </a:t>
            </a:r>
            <a:r>
              <a:rPr lang="en-GB" dirty="0" smtClean="0"/>
              <a:t>A </a:t>
            </a:r>
            <a:r>
              <a:rPr lang="en-GB" b="1" dirty="0">
                <a:solidFill>
                  <a:srgbClr val="FF0000"/>
                </a:solidFill>
              </a:rPr>
              <a:t>few exploratory experiments </a:t>
            </a:r>
            <a:r>
              <a:rPr lang="en-GB" dirty="0"/>
              <a:t>or </a:t>
            </a:r>
          </a:p>
          <a:p>
            <a:pPr lvl="1"/>
            <a:r>
              <a:rPr lang="en-GB" dirty="0"/>
              <a:t>From </a:t>
            </a:r>
            <a:r>
              <a:rPr lang="en-GB" b="1" dirty="0">
                <a:solidFill>
                  <a:srgbClr val="FF0000"/>
                </a:solidFill>
              </a:rPr>
              <a:t>past experience </a:t>
            </a:r>
            <a:r>
              <a:rPr lang="en-GB" dirty="0"/>
              <a:t>or </a:t>
            </a:r>
          </a:p>
          <a:p>
            <a:pPr lvl="1"/>
            <a:r>
              <a:rPr lang="en-GB" dirty="0"/>
              <a:t>based on some </a:t>
            </a:r>
            <a:r>
              <a:rPr lang="en-GB" b="1" dirty="0">
                <a:solidFill>
                  <a:srgbClr val="FF0000"/>
                </a:solidFill>
              </a:rPr>
              <a:t>underlying theory </a:t>
            </a:r>
            <a:r>
              <a:rPr lang="en-GB" dirty="0"/>
              <a:t>or </a:t>
            </a:r>
            <a:r>
              <a:rPr lang="en-GB" b="1" dirty="0">
                <a:solidFill>
                  <a:srgbClr val="FF0000"/>
                </a:solidFill>
              </a:rPr>
              <a:t>hypothesis</a:t>
            </a:r>
            <a:r>
              <a:rPr lang="en-GB" dirty="0"/>
              <a:t>.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129</a:t>
            </a:fld>
            <a:endParaRPr lang="en-US">
              <a:solidFill>
                <a:prstClr val="black">
                  <a:tint val="75000"/>
                </a:prstClr>
              </a:solidFill>
            </a:endParaRPr>
          </a:p>
        </p:txBody>
      </p:sp>
    </p:spTree>
    <p:extLst>
      <p:ext uri="{BB962C8B-B14F-4D97-AF65-F5344CB8AC3E}">
        <p14:creationId xmlns:p14="http://schemas.microsoft.com/office/powerpoint/2010/main" xmlns="" val="3117095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HISTORICAL </a:t>
            </a:r>
          </a:p>
        </p:txBody>
      </p:sp>
      <p:sp>
        <p:nvSpPr>
          <p:cNvPr id="3" name="Content Placeholder 2"/>
          <p:cNvSpPr>
            <a:spLocks noGrp="1"/>
          </p:cNvSpPr>
          <p:nvPr>
            <p:ph idx="1"/>
          </p:nvPr>
        </p:nvSpPr>
        <p:spPr/>
        <p:txBody>
          <a:bodyPr/>
          <a:lstStyle/>
          <a:p>
            <a:pPr algn="just"/>
            <a:r>
              <a:rPr lang="en-GB" dirty="0"/>
              <a:t>This aims at a </a:t>
            </a:r>
            <a:r>
              <a:rPr lang="en-GB" dirty="0">
                <a:solidFill>
                  <a:srgbClr val="FF0000"/>
                </a:solidFill>
              </a:rPr>
              <a:t>systematic and objective evaluation </a:t>
            </a:r>
            <a:r>
              <a:rPr lang="en-GB" dirty="0"/>
              <a:t>and </a:t>
            </a:r>
            <a:r>
              <a:rPr lang="en-GB" dirty="0">
                <a:solidFill>
                  <a:srgbClr val="FF0000"/>
                </a:solidFill>
              </a:rPr>
              <a:t>synthesis </a:t>
            </a:r>
            <a:r>
              <a:rPr lang="en-GB" dirty="0" smtClean="0">
                <a:solidFill>
                  <a:srgbClr val="FF0000"/>
                </a:solidFill>
              </a:rPr>
              <a:t>of evidence</a:t>
            </a:r>
            <a:r>
              <a:rPr lang="en-GB" dirty="0" smtClean="0"/>
              <a:t> </a:t>
            </a:r>
            <a:r>
              <a:rPr lang="en-GB" dirty="0"/>
              <a:t>in order to </a:t>
            </a:r>
            <a:r>
              <a:rPr lang="en-GB" dirty="0">
                <a:solidFill>
                  <a:srgbClr val="FF0000"/>
                </a:solidFill>
              </a:rPr>
              <a:t>establish facts </a:t>
            </a:r>
            <a:r>
              <a:rPr lang="en-GB" dirty="0"/>
              <a:t>and </a:t>
            </a:r>
            <a:r>
              <a:rPr lang="en-GB" dirty="0">
                <a:solidFill>
                  <a:srgbClr val="FF0000"/>
                </a:solidFill>
              </a:rPr>
              <a:t>draw conclusions </a:t>
            </a:r>
            <a:r>
              <a:rPr lang="en-GB" dirty="0"/>
              <a:t>about </a:t>
            </a:r>
            <a:r>
              <a:rPr lang="en-GB" dirty="0" smtClean="0">
                <a:solidFill>
                  <a:srgbClr val="FF0000"/>
                </a:solidFill>
              </a:rPr>
              <a:t>past events</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xmlns="" val="42165385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Engineering Experiments</a:t>
            </a:r>
            <a:endParaRPr lang="en-US" dirty="0"/>
          </a:p>
        </p:txBody>
      </p:sp>
      <p:sp>
        <p:nvSpPr>
          <p:cNvPr id="3" name="Content Placeholder 2"/>
          <p:cNvSpPr>
            <a:spLocks noGrp="1"/>
          </p:cNvSpPr>
          <p:nvPr>
            <p:ph idx="1"/>
          </p:nvPr>
        </p:nvSpPr>
        <p:spPr/>
        <p:txBody>
          <a:bodyPr/>
          <a:lstStyle/>
          <a:p>
            <a:r>
              <a:rPr lang="en-US" dirty="0"/>
              <a:t>Some of the </a:t>
            </a:r>
            <a:r>
              <a:rPr lang="en-US" b="1" dirty="0">
                <a:solidFill>
                  <a:srgbClr val="FF0000"/>
                </a:solidFill>
              </a:rPr>
              <a:t>objectives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130</a:t>
            </a:fld>
            <a:endParaRPr lang="en-US">
              <a:solidFill>
                <a:prstClr val="black">
                  <a:tint val="75000"/>
                </a:prstClr>
              </a:solidFill>
            </a:endParaRPr>
          </a:p>
        </p:txBody>
      </p:sp>
      <p:sp>
        <p:nvSpPr>
          <p:cNvPr id="7" name="Rectangle 3"/>
          <p:cNvSpPr txBox="1">
            <a:spLocks noChangeArrowheads="1"/>
          </p:cNvSpPr>
          <p:nvPr/>
        </p:nvSpPr>
        <p:spPr bwMode="auto">
          <a:xfrm>
            <a:off x="865094" y="2235482"/>
            <a:ext cx="3810000" cy="3810000"/>
          </a:xfrm>
          <a:prstGeom prst="rect">
            <a:avLst/>
          </a:prstGeom>
          <a:solidFill>
            <a:srgbClr val="FFFFFF"/>
          </a:solidFill>
          <a:ln w="28575">
            <a:solidFill>
              <a:schemeClr val="accent2"/>
            </a:solidFill>
            <a:miter lim="800000"/>
            <a:headEnd/>
            <a:tailEnd/>
          </a:ln>
        </p:spPr>
        <p:txBody>
          <a:bodyPr vert="horz" wrap="square" lIns="91440" tIns="45720" rIns="91440" bIns="45720" numCol="1" rtlCol="0" anchor="t" anchorCtr="0" compatLnSpc="1">
            <a:prstTxWarp prst="textNoShape">
              <a:avLst/>
            </a:prstTxWarp>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v"/>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solidFill>
                  <a:srgbClr val="FF0000"/>
                </a:solidFill>
              </a:rPr>
              <a:t>Reduce time </a:t>
            </a:r>
            <a:r>
              <a:rPr lang="en-US" sz="2000" dirty="0" smtClean="0"/>
              <a:t>to design/develop new products &amp; processes</a:t>
            </a:r>
          </a:p>
          <a:p>
            <a:r>
              <a:rPr lang="en-US" sz="2000" b="1" dirty="0" smtClean="0">
                <a:solidFill>
                  <a:srgbClr val="FF0000"/>
                </a:solidFill>
              </a:rPr>
              <a:t>Improve performance </a:t>
            </a:r>
            <a:r>
              <a:rPr lang="en-US" sz="2000" dirty="0" smtClean="0"/>
              <a:t>of existing processes</a:t>
            </a:r>
          </a:p>
          <a:p>
            <a:r>
              <a:rPr lang="en-US" sz="2000" b="1" dirty="0" smtClean="0">
                <a:solidFill>
                  <a:srgbClr val="FF0000"/>
                </a:solidFill>
              </a:rPr>
              <a:t>Improve reliability </a:t>
            </a:r>
            <a:r>
              <a:rPr lang="en-US" sz="2000" dirty="0" smtClean="0"/>
              <a:t>and performance of products</a:t>
            </a:r>
          </a:p>
          <a:p>
            <a:r>
              <a:rPr lang="en-US" sz="2000" dirty="0" smtClean="0"/>
              <a:t>Achieve product &amp; process </a:t>
            </a:r>
            <a:r>
              <a:rPr lang="en-US" sz="2000" b="1" dirty="0" smtClean="0">
                <a:solidFill>
                  <a:srgbClr val="CC0000"/>
                </a:solidFill>
              </a:rPr>
              <a:t>robustness</a:t>
            </a:r>
          </a:p>
          <a:p>
            <a:r>
              <a:rPr lang="en-US" sz="2000" b="1" dirty="0" smtClean="0">
                <a:solidFill>
                  <a:srgbClr val="CC0000"/>
                </a:solidFill>
              </a:rPr>
              <a:t>Evaluation</a:t>
            </a:r>
            <a:r>
              <a:rPr lang="en-US" sz="2000" dirty="0" smtClean="0"/>
              <a:t> of materials, design alternatives, </a:t>
            </a:r>
            <a:r>
              <a:rPr lang="en-US" sz="2000" b="1" dirty="0" smtClean="0">
                <a:solidFill>
                  <a:srgbClr val="CC0000"/>
                </a:solidFill>
              </a:rPr>
              <a:t>setting</a:t>
            </a:r>
            <a:r>
              <a:rPr lang="en-US" sz="2000" dirty="0" smtClean="0"/>
              <a:t> component &amp; system tolerances, etc.</a:t>
            </a:r>
          </a:p>
        </p:txBody>
      </p:sp>
      <p:pic>
        <p:nvPicPr>
          <p:cNvPr id="8" name="Picture 9" descr="fig1"/>
          <p:cNvPicPr>
            <a:picLocks noChangeAspect="1" noChangeArrowheads="1"/>
          </p:cNvPicPr>
          <p:nvPr/>
        </p:nvPicPr>
        <p:blipFill>
          <a:blip r:embed="rId2">
            <a:extLst>
              <a:ext uri="{28A0092B-C50C-407E-A947-70E740481C1C}">
                <a14:useLocalDpi xmlns:a14="http://schemas.microsoft.com/office/drawing/2010/main" xmlns="" val="0"/>
              </a:ext>
            </a:extLst>
          </a:blip>
          <a:srcRect l="10938" r="17188"/>
          <a:stretch>
            <a:fillRect/>
          </a:stretch>
        </p:blipFill>
        <p:spPr bwMode="auto">
          <a:xfrm>
            <a:off x="6217396" y="1630543"/>
            <a:ext cx="4298203" cy="4455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201314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of Experiments (DOE)</a:t>
            </a:r>
          </a:p>
        </p:txBody>
      </p:sp>
      <p:sp>
        <p:nvSpPr>
          <p:cNvPr id="3" name="Content Placeholder 2"/>
          <p:cNvSpPr>
            <a:spLocks noGrp="1"/>
          </p:cNvSpPr>
          <p:nvPr>
            <p:ph idx="1"/>
          </p:nvPr>
        </p:nvSpPr>
        <p:spPr/>
        <p:txBody>
          <a:bodyPr/>
          <a:lstStyle/>
          <a:p>
            <a:r>
              <a:rPr lang="en-GB" dirty="0"/>
              <a:t>A </a:t>
            </a:r>
            <a:r>
              <a:rPr lang="en-GB" b="1" dirty="0">
                <a:solidFill>
                  <a:srgbClr val="FF0000"/>
                </a:solidFill>
              </a:rPr>
              <a:t>statistics-based approach </a:t>
            </a:r>
            <a:r>
              <a:rPr lang="en-GB" dirty="0"/>
              <a:t>to design  experiments</a:t>
            </a:r>
          </a:p>
          <a:p>
            <a:r>
              <a:rPr lang="en-GB" dirty="0"/>
              <a:t>A </a:t>
            </a:r>
            <a:r>
              <a:rPr lang="en-GB" b="1" dirty="0">
                <a:solidFill>
                  <a:srgbClr val="FF0000"/>
                </a:solidFill>
              </a:rPr>
              <a:t>methodology</a:t>
            </a:r>
            <a:r>
              <a:rPr lang="en-GB" dirty="0"/>
              <a:t> to achieve a </a:t>
            </a:r>
            <a:r>
              <a:rPr lang="en-GB" b="1" dirty="0">
                <a:solidFill>
                  <a:srgbClr val="FF0000"/>
                </a:solidFill>
              </a:rPr>
              <a:t>predictive knowledge </a:t>
            </a:r>
            <a:r>
              <a:rPr lang="en-GB" dirty="0"/>
              <a:t>of a </a:t>
            </a:r>
            <a:r>
              <a:rPr lang="en-GB" b="1" dirty="0">
                <a:solidFill>
                  <a:srgbClr val="FF0000"/>
                </a:solidFill>
              </a:rPr>
              <a:t>complex</a:t>
            </a:r>
            <a:r>
              <a:rPr lang="en-GB" dirty="0"/>
              <a:t>, </a:t>
            </a:r>
            <a:r>
              <a:rPr lang="en-GB" b="1" dirty="0">
                <a:solidFill>
                  <a:srgbClr val="FF0000"/>
                </a:solidFill>
              </a:rPr>
              <a:t>multi-variable process </a:t>
            </a:r>
            <a:r>
              <a:rPr lang="en-GB" dirty="0"/>
              <a:t>with the </a:t>
            </a:r>
            <a:r>
              <a:rPr lang="en-GB" b="1" dirty="0">
                <a:solidFill>
                  <a:srgbClr val="FF0000"/>
                </a:solidFill>
              </a:rPr>
              <a:t>fewest acceptable trials</a:t>
            </a:r>
            <a:r>
              <a:rPr lang="en-GB" dirty="0"/>
              <a:t>.</a:t>
            </a:r>
          </a:p>
          <a:p>
            <a:r>
              <a:rPr lang="en-GB" dirty="0"/>
              <a:t>An </a:t>
            </a:r>
            <a:r>
              <a:rPr lang="en-GB" b="1" dirty="0">
                <a:solidFill>
                  <a:srgbClr val="FF0000"/>
                </a:solidFill>
              </a:rPr>
              <a:t>optimization</a:t>
            </a:r>
            <a:r>
              <a:rPr lang="en-GB" dirty="0"/>
              <a:t> of the experimental process itself</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131</a:t>
            </a:fld>
            <a:endParaRPr lang="en-US">
              <a:solidFill>
                <a:prstClr val="black">
                  <a:tint val="75000"/>
                </a:prstClr>
              </a:solidFill>
            </a:endParaRPr>
          </a:p>
        </p:txBody>
      </p:sp>
    </p:spTree>
    <p:extLst>
      <p:ext uri="{BB962C8B-B14F-4D97-AF65-F5344CB8AC3E}">
        <p14:creationId xmlns:p14="http://schemas.microsoft.com/office/powerpoint/2010/main" xmlns="" val="20982886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of Experiments (DOE)</a:t>
            </a:r>
          </a:p>
        </p:txBody>
      </p:sp>
      <p:sp>
        <p:nvSpPr>
          <p:cNvPr id="3" name="Content Placeholder 2"/>
          <p:cNvSpPr>
            <a:spLocks noGrp="1"/>
          </p:cNvSpPr>
          <p:nvPr>
            <p:ph idx="1"/>
          </p:nvPr>
        </p:nvSpPr>
        <p:spPr/>
        <p:txBody>
          <a:bodyPr/>
          <a:lstStyle/>
          <a:p>
            <a:r>
              <a:rPr lang="en-US" sz="2800" dirty="0"/>
              <a:t>An </a:t>
            </a:r>
            <a:r>
              <a:rPr lang="en-US" sz="2800" b="1" dirty="0">
                <a:solidFill>
                  <a:schemeClr val="accent2"/>
                </a:solidFill>
              </a:rPr>
              <a:t>experiment</a:t>
            </a:r>
            <a:r>
              <a:rPr lang="en-US" sz="2800" dirty="0"/>
              <a:t> is a </a:t>
            </a:r>
            <a:r>
              <a:rPr lang="en-US" sz="2800" dirty="0">
                <a:solidFill>
                  <a:srgbClr val="FF0000"/>
                </a:solidFill>
              </a:rPr>
              <a:t>test</a:t>
            </a:r>
            <a:r>
              <a:rPr lang="en-US" sz="2800" dirty="0"/>
              <a:t> or a </a:t>
            </a:r>
            <a:r>
              <a:rPr lang="en-US" sz="2800" dirty="0">
                <a:solidFill>
                  <a:srgbClr val="FF0000"/>
                </a:solidFill>
              </a:rPr>
              <a:t>series of tests</a:t>
            </a:r>
          </a:p>
          <a:p>
            <a:r>
              <a:rPr lang="en-US" sz="2800" dirty="0"/>
              <a:t>Experiments are used widely in the engineering world </a:t>
            </a:r>
          </a:p>
          <a:p>
            <a:pPr lvl="1"/>
            <a:r>
              <a:rPr lang="en-US" sz="2400" dirty="0"/>
              <a:t>Process characterization &amp; optimization</a:t>
            </a:r>
          </a:p>
          <a:p>
            <a:pPr lvl="1"/>
            <a:r>
              <a:rPr lang="en-US" sz="2400" dirty="0"/>
              <a:t>Evaluation of material properties</a:t>
            </a:r>
          </a:p>
          <a:p>
            <a:pPr lvl="1"/>
            <a:r>
              <a:rPr lang="en-US" sz="2400" dirty="0"/>
              <a:t>Product design &amp; development</a:t>
            </a:r>
          </a:p>
          <a:p>
            <a:pPr lvl="1"/>
            <a:r>
              <a:rPr lang="en-US" sz="2400" dirty="0"/>
              <a:t>Component &amp; system tolerance determination</a:t>
            </a:r>
          </a:p>
          <a:p>
            <a:r>
              <a:rPr lang="en-US" sz="2800" dirty="0"/>
              <a:t>“All experiments are designed experiments, some are </a:t>
            </a:r>
            <a:r>
              <a:rPr lang="en-US" sz="2800" b="1" dirty="0">
                <a:solidFill>
                  <a:srgbClr val="FF0000"/>
                </a:solidFill>
              </a:rPr>
              <a:t>poorly designed</a:t>
            </a:r>
            <a:r>
              <a:rPr lang="en-US" sz="2800" dirty="0"/>
              <a:t>, some are </a:t>
            </a:r>
            <a:r>
              <a:rPr lang="en-US" sz="2800" b="1" dirty="0">
                <a:solidFill>
                  <a:srgbClr val="FF0000"/>
                </a:solidFill>
              </a:rPr>
              <a:t>well-designed</a:t>
            </a:r>
            <a:r>
              <a:rPr lang="en-US" sz="2800" dirty="0"/>
              <a: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xmlns="" val="39764806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major players in DOE</a:t>
            </a:r>
          </a:p>
        </p:txBody>
      </p:sp>
      <p:sp>
        <p:nvSpPr>
          <p:cNvPr id="3" name="Content Placeholder 2"/>
          <p:cNvSpPr>
            <a:spLocks noGrp="1"/>
          </p:cNvSpPr>
          <p:nvPr>
            <p:ph idx="1"/>
          </p:nvPr>
        </p:nvSpPr>
        <p:spPr/>
        <p:txBody>
          <a:bodyPr>
            <a:normAutofit lnSpcReduction="10000"/>
          </a:bodyPr>
          <a:lstStyle/>
          <a:p>
            <a:r>
              <a:rPr lang="en-US" sz="2800" dirty="0"/>
              <a:t>Sir Ronald A. Fisher - pioneer </a:t>
            </a:r>
          </a:p>
          <a:p>
            <a:pPr lvl="1"/>
            <a:r>
              <a:rPr lang="en-US" sz="2400" dirty="0"/>
              <a:t>invented ANOVA and used of statistics in experimental design while working at </a:t>
            </a:r>
            <a:r>
              <a:rPr lang="en-US" sz="2400" dirty="0" err="1"/>
              <a:t>Rothamsted</a:t>
            </a:r>
            <a:r>
              <a:rPr lang="en-US" sz="2400" dirty="0"/>
              <a:t> Agricultural Experiment Station, London, England.</a:t>
            </a:r>
          </a:p>
          <a:p>
            <a:r>
              <a:rPr lang="en-US" sz="2800" dirty="0"/>
              <a:t>George E. P. Box - married Fisher’s daughter</a:t>
            </a:r>
          </a:p>
          <a:p>
            <a:pPr lvl="1"/>
            <a:r>
              <a:rPr lang="en-US" sz="2400" dirty="0"/>
              <a:t>still active (86 years old)</a:t>
            </a:r>
          </a:p>
          <a:p>
            <a:pPr lvl="1"/>
            <a:r>
              <a:rPr lang="en-US" sz="2400" dirty="0"/>
              <a:t>developed response surface methodology (1951)</a:t>
            </a:r>
          </a:p>
          <a:p>
            <a:pPr lvl="1"/>
            <a:r>
              <a:rPr lang="en-US" sz="2400" dirty="0"/>
              <a:t>plus many other contributions to statistics</a:t>
            </a:r>
          </a:p>
          <a:p>
            <a:r>
              <a:rPr lang="en-US" sz="2800" dirty="0"/>
              <a:t>Others</a:t>
            </a:r>
          </a:p>
          <a:p>
            <a:pPr lvl="1"/>
            <a:r>
              <a:rPr lang="en-US" sz="2400" dirty="0"/>
              <a:t>Raymond Myers, J. S. Hunter, W. G. Hunter, Yates, Montgomery, Finney, etc..</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xmlns="" val="26165439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eras of DOE</a:t>
            </a:r>
          </a:p>
        </p:txBody>
      </p:sp>
      <p:sp>
        <p:nvSpPr>
          <p:cNvPr id="3" name="Content Placeholder 2"/>
          <p:cNvSpPr>
            <a:spLocks noGrp="1"/>
          </p:cNvSpPr>
          <p:nvPr>
            <p:ph idx="1"/>
          </p:nvPr>
        </p:nvSpPr>
        <p:spPr/>
        <p:txBody>
          <a:bodyPr>
            <a:normAutofit lnSpcReduction="10000"/>
          </a:bodyPr>
          <a:lstStyle/>
          <a:p>
            <a:pPr>
              <a:lnSpc>
                <a:spcPct val="90000"/>
              </a:lnSpc>
            </a:pPr>
            <a:r>
              <a:rPr lang="en-US" sz="2000" dirty="0">
                <a:solidFill>
                  <a:schemeClr val="accent2"/>
                </a:solidFill>
              </a:rPr>
              <a:t>The </a:t>
            </a:r>
            <a:r>
              <a:rPr lang="en-US" sz="2000" b="1" dirty="0">
                <a:solidFill>
                  <a:schemeClr val="accent2"/>
                </a:solidFill>
              </a:rPr>
              <a:t>agricultural</a:t>
            </a:r>
            <a:r>
              <a:rPr lang="en-US" sz="2000" dirty="0">
                <a:solidFill>
                  <a:schemeClr val="accent2"/>
                </a:solidFill>
              </a:rPr>
              <a:t> origins, 1918 – 1940s</a:t>
            </a:r>
          </a:p>
          <a:p>
            <a:pPr lvl="1">
              <a:lnSpc>
                <a:spcPct val="90000"/>
              </a:lnSpc>
            </a:pPr>
            <a:r>
              <a:rPr lang="en-US" sz="2000" dirty="0"/>
              <a:t>R. A. Fisher &amp; his co-workers</a:t>
            </a:r>
          </a:p>
          <a:p>
            <a:pPr lvl="1">
              <a:lnSpc>
                <a:spcPct val="90000"/>
              </a:lnSpc>
            </a:pPr>
            <a:r>
              <a:rPr lang="en-US" sz="2000" dirty="0"/>
              <a:t>Profound impact on agricultural science</a:t>
            </a:r>
          </a:p>
          <a:p>
            <a:pPr lvl="1">
              <a:lnSpc>
                <a:spcPct val="90000"/>
              </a:lnSpc>
            </a:pPr>
            <a:r>
              <a:rPr lang="en-US" sz="2000" dirty="0"/>
              <a:t>Factorial designs, ANOVA</a:t>
            </a:r>
          </a:p>
          <a:p>
            <a:pPr>
              <a:lnSpc>
                <a:spcPct val="90000"/>
              </a:lnSpc>
            </a:pPr>
            <a:r>
              <a:rPr lang="en-US" sz="2000" dirty="0">
                <a:solidFill>
                  <a:schemeClr val="accent2"/>
                </a:solidFill>
              </a:rPr>
              <a:t>The </a:t>
            </a:r>
            <a:r>
              <a:rPr lang="en-US" sz="2000" b="1" dirty="0">
                <a:solidFill>
                  <a:schemeClr val="accent2"/>
                </a:solidFill>
              </a:rPr>
              <a:t>first industrial</a:t>
            </a:r>
            <a:r>
              <a:rPr lang="en-US" sz="2000" dirty="0">
                <a:solidFill>
                  <a:schemeClr val="accent2"/>
                </a:solidFill>
              </a:rPr>
              <a:t> era, 1951 – late 1970s</a:t>
            </a:r>
          </a:p>
          <a:p>
            <a:pPr lvl="1">
              <a:lnSpc>
                <a:spcPct val="90000"/>
              </a:lnSpc>
            </a:pPr>
            <a:r>
              <a:rPr lang="en-US" sz="2000" dirty="0"/>
              <a:t>Box &amp; Wilson, response surfaces</a:t>
            </a:r>
          </a:p>
          <a:p>
            <a:pPr lvl="1">
              <a:lnSpc>
                <a:spcPct val="90000"/>
              </a:lnSpc>
            </a:pPr>
            <a:r>
              <a:rPr lang="en-US" sz="2000" dirty="0"/>
              <a:t>Applications in the chemical &amp; process industries</a:t>
            </a:r>
          </a:p>
          <a:p>
            <a:pPr>
              <a:lnSpc>
                <a:spcPct val="90000"/>
              </a:lnSpc>
            </a:pPr>
            <a:r>
              <a:rPr lang="en-US" sz="2000" dirty="0">
                <a:solidFill>
                  <a:schemeClr val="accent2"/>
                </a:solidFill>
              </a:rPr>
              <a:t>The </a:t>
            </a:r>
            <a:r>
              <a:rPr lang="en-US" sz="2000" b="1" dirty="0">
                <a:solidFill>
                  <a:schemeClr val="accent2"/>
                </a:solidFill>
              </a:rPr>
              <a:t>second industrial</a:t>
            </a:r>
            <a:r>
              <a:rPr lang="en-US" sz="2000" dirty="0">
                <a:solidFill>
                  <a:schemeClr val="accent2"/>
                </a:solidFill>
              </a:rPr>
              <a:t> era, late 1970s – 1990</a:t>
            </a:r>
          </a:p>
          <a:p>
            <a:pPr lvl="1">
              <a:lnSpc>
                <a:spcPct val="90000"/>
              </a:lnSpc>
            </a:pPr>
            <a:r>
              <a:rPr lang="en-US" sz="2000" dirty="0"/>
              <a:t>Quality improvement initiatives in many companies</a:t>
            </a:r>
          </a:p>
          <a:p>
            <a:pPr lvl="1">
              <a:lnSpc>
                <a:spcPct val="90000"/>
              </a:lnSpc>
            </a:pPr>
            <a:r>
              <a:rPr lang="en-US" sz="2000" dirty="0"/>
              <a:t>Taguchi and robust parameter design, process robustness</a:t>
            </a:r>
          </a:p>
          <a:p>
            <a:pPr>
              <a:lnSpc>
                <a:spcPct val="90000"/>
              </a:lnSpc>
            </a:pPr>
            <a:r>
              <a:rPr lang="en-US" sz="2000" dirty="0">
                <a:solidFill>
                  <a:schemeClr val="accent2"/>
                </a:solidFill>
              </a:rPr>
              <a:t>The </a:t>
            </a:r>
            <a:r>
              <a:rPr lang="en-US" sz="2000" b="1" dirty="0">
                <a:solidFill>
                  <a:schemeClr val="accent2"/>
                </a:solidFill>
              </a:rPr>
              <a:t>modern</a:t>
            </a:r>
            <a:r>
              <a:rPr lang="en-US" sz="2000" dirty="0">
                <a:solidFill>
                  <a:schemeClr val="accent2"/>
                </a:solidFill>
              </a:rPr>
              <a:t> era, beginning circa 1990</a:t>
            </a:r>
          </a:p>
          <a:p>
            <a:pPr lvl="1">
              <a:lnSpc>
                <a:spcPct val="90000"/>
              </a:lnSpc>
            </a:pPr>
            <a:r>
              <a:rPr lang="en-US" sz="2000" dirty="0"/>
              <a:t>Wide use of computer technology in DOE</a:t>
            </a:r>
          </a:p>
          <a:p>
            <a:pPr lvl="1">
              <a:lnSpc>
                <a:spcPct val="90000"/>
              </a:lnSpc>
            </a:pPr>
            <a:r>
              <a:rPr lang="en-US" sz="2000" dirty="0"/>
              <a:t>Expanded use of DOE in Six-Sigma and in business</a:t>
            </a:r>
          </a:p>
          <a:p>
            <a:pPr lvl="1">
              <a:lnSpc>
                <a:spcPct val="90000"/>
              </a:lnSpc>
            </a:pPr>
            <a:r>
              <a:rPr lang="en-US" sz="2000" dirty="0"/>
              <a:t>Use of DOE in computer experiments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xmlns="" val="402548930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of Experimentation</a:t>
            </a:r>
          </a:p>
        </p:txBody>
      </p:sp>
      <p:sp>
        <p:nvSpPr>
          <p:cNvPr id="3" name="Content Placeholder 2"/>
          <p:cNvSpPr>
            <a:spLocks noGrp="1"/>
          </p:cNvSpPr>
          <p:nvPr>
            <p:ph idx="1"/>
          </p:nvPr>
        </p:nvSpPr>
        <p:spPr/>
        <p:txBody>
          <a:bodyPr>
            <a:normAutofit lnSpcReduction="10000"/>
          </a:bodyPr>
          <a:lstStyle/>
          <a:p>
            <a:r>
              <a:rPr lang="en-US" sz="2800" dirty="0"/>
              <a:t>Strategy of experimentation</a:t>
            </a:r>
          </a:p>
          <a:p>
            <a:pPr lvl="1"/>
            <a:r>
              <a:rPr lang="en-US" sz="2400" dirty="0"/>
              <a:t>Best guess approach (trial and error)</a:t>
            </a:r>
          </a:p>
          <a:p>
            <a:pPr lvl="2"/>
            <a:r>
              <a:rPr lang="en-US" sz="2000" dirty="0"/>
              <a:t>can continue indefinitely</a:t>
            </a:r>
          </a:p>
          <a:p>
            <a:pPr lvl="2"/>
            <a:r>
              <a:rPr lang="en-US" sz="2000" dirty="0"/>
              <a:t>cannot guarantee best solution has been found</a:t>
            </a:r>
          </a:p>
          <a:p>
            <a:pPr lvl="1"/>
            <a:r>
              <a:rPr lang="en-US" sz="2400" dirty="0"/>
              <a:t>One-factor-at-a-time (OFAT) approach</a:t>
            </a:r>
          </a:p>
          <a:p>
            <a:pPr lvl="2"/>
            <a:r>
              <a:rPr lang="en-US" sz="2000" dirty="0"/>
              <a:t>inefficient (requires many test runs)</a:t>
            </a:r>
          </a:p>
          <a:p>
            <a:pPr lvl="2"/>
            <a:r>
              <a:rPr lang="en-US" sz="2000" dirty="0"/>
              <a:t>fails to consider any possible interaction between factors</a:t>
            </a:r>
          </a:p>
          <a:p>
            <a:pPr lvl="1"/>
            <a:r>
              <a:rPr lang="en-US" sz="2400" dirty="0"/>
              <a:t>Factorial approach (invented in the 1920’s)</a:t>
            </a:r>
          </a:p>
          <a:p>
            <a:pPr lvl="2"/>
            <a:r>
              <a:rPr lang="en-US" sz="2000" dirty="0"/>
              <a:t>Factors varied together</a:t>
            </a:r>
          </a:p>
          <a:p>
            <a:pPr lvl="2"/>
            <a:r>
              <a:rPr lang="en-US" sz="2000" dirty="0"/>
              <a:t>Correct, modern, and most efficient approach</a:t>
            </a:r>
          </a:p>
          <a:p>
            <a:pPr lvl="2"/>
            <a:r>
              <a:rPr lang="en-US" sz="2000" dirty="0"/>
              <a:t>Can determine how factors interact</a:t>
            </a:r>
          </a:p>
          <a:p>
            <a:pPr lvl="2"/>
            <a:r>
              <a:rPr lang="en-US" sz="2000" dirty="0"/>
              <a:t>Used extensively in industrial R and D, and for process improvement</a:t>
            </a:r>
            <a:r>
              <a:rPr lang="en-US" sz="2000" dirty="0" smtClean="0"/>
              <a:t>.</a:t>
            </a:r>
            <a:endParaRPr lang="en-US" sz="20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xmlns="" val="312215449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Design of Experiments</a:t>
            </a:r>
          </a:p>
        </p:txBody>
      </p:sp>
      <p:sp>
        <p:nvSpPr>
          <p:cNvPr id="3" name="Content Placeholder 2"/>
          <p:cNvSpPr>
            <a:spLocks noGrp="1"/>
          </p:cNvSpPr>
          <p:nvPr>
            <p:ph idx="1"/>
          </p:nvPr>
        </p:nvSpPr>
        <p:spPr/>
        <p:txBody>
          <a:bodyPr>
            <a:normAutofit fontScale="92500" lnSpcReduction="10000"/>
          </a:bodyPr>
          <a:lstStyle/>
          <a:p>
            <a:r>
              <a:rPr lang="en-US" dirty="0"/>
              <a:t>DOE is a methodology for systematically applying statistics to experimentation.</a:t>
            </a:r>
          </a:p>
          <a:p>
            <a:r>
              <a:rPr lang="en-US" dirty="0"/>
              <a:t>DOE lets experimenters develop a mathematical model that predicts how input variables </a:t>
            </a:r>
            <a:r>
              <a:rPr lang="en-US" i="1" u="sng" dirty="0"/>
              <a:t>interact</a:t>
            </a:r>
            <a:r>
              <a:rPr lang="en-US" dirty="0"/>
              <a:t> to create output variables or responses in a process or system. </a:t>
            </a:r>
          </a:p>
          <a:p>
            <a:r>
              <a:rPr lang="en-US" dirty="0"/>
              <a:t>DOE can be used for a wide range of experiments for various purposes including nearly all fields of engineering and even in business marketing.</a:t>
            </a:r>
          </a:p>
          <a:p>
            <a:r>
              <a:rPr lang="en-US" dirty="0"/>
              <a:t>Use of statistics is very important in DOE and the basics are covered in a first course in an engineering program.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xmlns="" val="16524767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Design of Experiments</a:t>
            </a:r>
          </a:p>
        </p:txBody>
      </p:sp>
      <p:sp>
        <p:nvSpPr>
          <p:cNvPr id="3" name="Content Placeholder 2"/>
          <p:cNvSpPr>
            <a:spLocks noGrp="1"/>
          </p:cNvSpPr>
          <p:nvPr>
            <p:ph idx="1"/>
          </p:nvPr>
        </p:nvSpPr>
        <p:spPr/>
        <p:txBody>
          <a:bodyPr>
            <a:normAutofit lnSpcReduction="10000"/>
          </a:bodyPr>
          <a:lstStyle/>
          <a:p>
            <a:r>
              <a:rPr lang="en-US" dirty="0"/>
              <a:t>In general, by using DOE, we can:</a:t>
            </a:r>
          </a:p>
          <a:p>
            <a:pPr lvl="1"/>
            <a:r>
              <a:rPr lang="en-US" dirty="0"/>
              <a:t>Learn about the process we are investigating</a:t>
            </a:r>
          </a:p>
          <a:p>
            <a:pPr lvl="1"/>
            <a:r>
              <a:rPr lang="en-US" dirty="0"/>
              <a:t>Screen important variables </a:t>
            </a:r>
          </a:p>
          <a:p>
            <a:pPr lvl="1"/>
            <a:r>
              <a:rPr lang="en-US" dirty="0"/>
              <a:t>Build a mathematical model</a:t>
            </a:r>
          </a:p>
          <a:p>
            <a:pPr lvl="1"/>
            <a:r>
              <a:rPr lang="en-US" dirty="0"/>
              <a:t>Obtain prediction equations</a:t>
            </a:r>
          </a:p>
          <a:p>
            <a:pPr lvl="1"/>
            <a:r>
              <a:rPr lang="en-US" dirty="0"/>
              <a:t>Optimize the response (if required)</a:t>
            </a:r>
          </a:p>
          <a:p>
            <a:endParaRPr lang="en-US" dirty="0"/>
          </a:p>
          <a:p>
            <a:r>
              <a:rPr lang="en-US" sz="2800" dirty="0">
                <a:solidFill>
                  <a:schemeClr val="tx2"/>
                </a:solidFill>
              </a:rPr>
              <a:t>Statistical significance is tested using </a:t>
            </a:r>
            <a:r>
              <a:rPr lang="en-US" sz="2800" b="1" dirty="0">
                <a:solidFill>
                  <a:schemeClr val="tx2"/>
                </a:solidFill>
              </a:rPr>
              <a:t>ANOVA</a:t>
            </a:r>
            <a:r>
              <a:rPr lang="en-US" sz="2800" dirty="0">
                <a:solidFill>
                  <a:schemeClr val="tx2"/>
                </a:solidFill>
              </a:rPr>
              <a:t>, and the prediction model is obtained using </a:t>
            </a:r>
            <a:r>
              <a:rPr lang="en-US" sz="2800" b="1" dirty="0">
                <a:solidFill>
                  <a:schemeClr val="tx2"/>
                </a:solidFill>
              </a:rPr>
              <a:t>regression analysis.</a:t>
            </a:r>
            <a:endParaRPr lang="en-US" b="1" dirty="0">
              <a:solidFill>
                <a:srgbClr val="66FF66"/>
              </a:solidFill>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xmlns="" val="14560671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138</a:t>
            </a:fld>
            <a:endParaRPr lang="en-US">
              <a:solidFill>
                <a:prstClr val="black">
                  <a:tint val="75000"/>
                </a:prstClr>
              </a:solidFill>
            </a:endParaRPr>
          </a:p>
        </p:txBody>
      </p:sp>
      <p:graphicFrame>
        <p:nvGraphicFramePr>
          <p:cNvPr id="7" name="Object 2"/>
          <p:cNvGraphicFramePr>
            <a:graphicFrameLocks noChangeAspect="1"/>
          </p:cNvGraphicFramePr>
          <p:nvPr>
            <p:extLst>
              <p:ext uri="{D42A27DB-BD31-4B8C-83A1-F6EECF244321}">
                <p14:modId xmlns:p14="http://schemas.microsoft.com/office/powerpoint/2010/main" xmlns="" val="2611831101"/>
              </p:ext>
            </p:extLst>
          </p:nvPr>
        </p:nvGraphicFramePr>
        <p:xfrm>
          <a:off x="2940304" y="1731823"/>
          <a:ext cx="5797296" cy="4262718"/>
        </p:xfrm>
        <a:graphic>
          <a:graphicData uri="http://schemas.openxmlformats.org/presentationml/2006/ole">
            <p:oleObj spid="_x0000_s1087" name="Document" r:id="rId3" imgW="5471160" imgH="4213860" progId="Word.Document.8">
              <p:embed/>
            </p:oleObj>
          </a:graphicData>
        </a:graphic>
      </p:graphicFrame>
    </p:spTree>
    <p:extLst>
      <p:ext uri="{BB962C8B-B14F-4D97-AF65-F5344CB8AC3E}">
        <p14:creationId xmlns:p14="http://schemas.microsoft.com/office/powerpoint/2010/main" xmlns="" val="17463692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a:t>
            </a:r>
          </a:p>
        </p:txBody>
      </p:sp>
      <p:sp>
        <p:nvSpPr>
          <p:cNvPr id="3" name="Content Placeholder 2"/>
          <p:cNvSpPr>
            <a:spLocks noGrp="1"/>
          </p:cNvSpPr>
          <p:nvPr>
            <p:ph idx="1"/>
          </p:nvPr>
        </p:nvSpPr>
        <p:spPr/>
        <p:txBody>
          <a:bodyPr/>
          <a:lstStyle/>
          <a:p>
            <a:r>
              <a:rPr lang="en-US" dirty="0"/>
              <a:t>Statistical design of experiments (DOE)</a:t>
            </a:r>
            <a:endParaRPr lang="en-US" sz="2800" dirty="0"/>
          </a:p>
          <a:p>
            <a:pPr lvl="1"/>
            <a:r>
              <a:rPr lang="en-US" dirty="0"/>
              <a:t>the process of planning experiments so that appropriate data can be analyzed by statistical methods that results in valid, objective, and meaningful conclusions from the data </a:t>
            </a:r>
          </a:p>
          <a:p>
            <a:pPr lvl="1"/>
            <a:r>
              <a:rPr lang="en-US" dirty="0"/>
              <a:t>involves two aspects: design and statistical analysis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xmlns="" val="3836607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a:t>
            </a:r>
          </a:p>
        </p:txBody>
      </p:sp>
      <p:sp>
        <p:nvSpPr>
          <p:cNvPr id="3" name="Content Placeholder 2"/>
          <p:cNvSpPr>
            <a:spLocks noGrp="1"/>
          </p:cNvSpPr>
          <p:nvPr>
            <p:ph idx="1"/>
          </p:nvPr>
        </p:nvSpPr>
        <p:spPr/>
        <p:txBody>
          <a:bodyPr>
            <a:normAutofit fontScale="92500" lnSpcReduction="10000"/>
          </a:bodyPr>
          <a:lstStyle/>
          <a:p>
            <a:pPr algn="just"/>
            <a:r>
              <a:rPr lang="en-GB" dirty="0"/>
              <a:t>This design </a:t>
            </a:r>
            <a:r>
              <a:rPr lang="en-GB" dirty="0">
                <a:solidFill>
                  <a:srgbClr val="FF0000"/>
                </a:solidFill>
              </a:rPr>
              <a:t>relies on observation </a:t>
            </a:r>
            <a:r>
              <a:rPr lang="en-GB" dirty="0"/>
              <a:t>as a means of collecting data. </a:t>
            </a:r>
            <a:r>
              <a:rPr lang="en-GB" dirty="0" smtClean="0"/>
              <a:t>It </a:t>
            </a:r>
            <a:r>
              <a:rPr lang="en-GB" dirty="0" smtClean="0">
                <a:solidFill>
                  <a:srgbClr val="FF0000"/>
                </a:solidFill>
              </a:rPr>
              <a:t>attempts </a:t>
            </a:r>
            <a:r>
              <a:rPr lang="en-GB" dirty="0">
                <a:solidFill>
                  <a:srgbClr val="FF0000"/>
                </a:solidFill>
              </a:rPr>
              <a:t>to examine situations </a:t>
            </a:r>
            <a:r>
              <a:rPr lang="en-GB" dirty="0"/>
              <a:t>in order to </a:t>
            </a:r>
            <a:r>
              <a:rPr lang="en-GB" dirty="0">
                <a:solidFill>
                  <a:srgbClr val="FF0000"/>
                </a:solidFill>
              </a:rPr>
              <a:t>establish</a:t>
            </a:r>
            <a:r>
              <a:rPr lang="en-GB" dirty="0"/>
              <a:t> what is the </a:t>
            </a:r>
            <a:r>
              <a:rPr lang="en-GB" dirty="0" smtClean="0"/>
              <a:t>norm, i.e</a:t>
            </a:r>
            <a:r>
              <a:rPr lang="en-GB" dirty="0"/>
              <a:t>. </a:t>
            </a:r>
            <a:r>
              <a:rPr lang="en-GB" dirty="0">
                <a:solidFill>
                  <a:srgbClr val="FF0000"/>
                </a:solidFill>
              </a:rPr>
              <a:t>what can be predicted to happen again under the same circumstances</a:t>
            </a:r>
            <a:r>
              <a:rPr lang="en-GB" dirty="0"/>
              <a:t>. ‘Observation’ can take </a:t>
            </a:r>
            <a:r>
              <a:rPr lang="en-GB" dirty="0">
                <a:solidFill>
                  <a:srgbClr val="FF0000"/>
                </a:solidFill>
              </a:rPr>
              <a:t>many forms</a:t>
            </a:r>
            <a:r>
              <a:rPr lang="en-GB" dirty="0"/>
              <a:t>. Depending on the </a:t>
            </a:r>
            <a:r>
              <a:rPr lang="en-GB" dirty="0" smtClean="0"/>
              <a:t>type of </a:t>
            </a:r>
            <a:r>
              <a:rPr lang="en-GB" dirty="0"/>
              <a:t>information sought, people can be </a:t>
            </a:r>
            <a:r>
              <a:rPr lang="en-GB" dirty="0">
                <a:solidFill>
                  <a:srgbClr val="FF0000"/>
                </a:solidFill>
              </a:rPr>
              <a:t>interviewed, </a:t>
            </a:r>
            <a:r>
              <a:rPr lang="en-GB" dirty="0" smtClean="0">
                <a:solidFill>
                  <a:srgbClr val="FF0000"/>
                </a:solidFill>
              </a:rPr>
              <a:t>questionnaires distributed</a:t>
            </a:r>
            <a:r>
              <a:rPr lang="en-GB" dirty="0">
                <a:solidFill>
                  <a:srgbClr val="FF0000"/>
                </a:solidFill>
              </a:rPr>
              <a:t>, visual records made, even sounds and smells </a:t>
            </a:r>
            <a:r>
              <a:rPr lang="en-GB" dirty="0" smtClean="0">
                <a:solidFill>
                  <a:srgbClr val="FF0000"/>
                </a:solidFill>
              </a:rPr>
              <a:t>recorded</a:t>
            </a:r>
            <a:r>
              <a:rPr lang="en-GB" dirty="0" smtClean="0"/>
              <a:t>. </a:t>
            </a:r>
          </a:p>
          <a:p>
            <a:pPr algn="just"/>
            <a:r>
              <a:rPr lang="en-GB" dirty="0" smtClean="0"/>
              <a:t>The scale of </a:t>
            </a:r>
            <a:r>
              <a:rPr lang="en-GB" dirty="0"/>
              <a:t>the research is </a:t>
            </a:r>
            <a:r>
              <a:rPr lang="en-GB" dirty="0">
                <a:solidFill>
                  <a:srgbClr val="FF0000"/>
                </a:solidFill>
              </a:rPr>
              <a:t>influenced by two major </a:t>
            </a:r>
            <a:r>
              <a:rPr lang="en-GB" dirty="0"/>
              <a:t>factors: the level of </a:t>
            </a:r>
            <a:r>
              <a:rPr lang="en-GB" dirty="0">
                <a:solidFill>
                  <a:srgbClr val="FF0000"/>
                </a:solidFill>
              </a:rPr>
              <a:t>complexity </a:t>
            </a:r>
            <a:r>
              <a:rPr lang="en-GB" dirty="0"/>
              <a:t>of the survey and the </a:t>
            </a:r>
            <a:r>
              <a:rPr lang="en-GB" dirty="0">
                <a:solidFill>
                  <a:srgbClr val="FF0000"/>
                </a:solidFill>
              </a:rPr>
              <a:t>scope or extent</a:t>
            </a:r>
            <a:r>
              <a:rPr lang="en-GB" dirty="0"/>
              <a:t> of the survey.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xmlns="" val="203478113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a:t>
            </a:r>
          </a:p>
        </p:txBody>
      </p:sp>
      <p:sp>
        <p:nvSpPr>
          <p:cNvPr id="3" name="Content Placeholder 2"/>
          <p:cNvSpPr>
            <a:spLocks noGrp="1"/>
          </p:cNvSpPr>
          <p:nvPr>
            <p:ph idx="1"/>
          </p:nvPr>
        </p:nvSpPr>
        <p:spPr/>
        <p:txBody>
          <a:bodyPr/>
          <a:lstStyle/>
          <a:p>
            <a:r>
              <a:rPr lang="en-US" dirty="0"/>
              <a:t>Every experiment involves a sequence of activities:</a:t>
            </a:r>
          </a:p>
          <a:p>
            <a:pPr lvl="1"/>
            <a:r>
              <a:rPr lang="en-US" dirty="0"/>
              <a:t>Conjecture - hypothesis that motivates the experiment</a:t>
            </a:r>
          </a:p>
          <a:p>
            <a:pPr lvl="1"/>
            <a:r>
              <a:rPr lang="en-US" dirty="0"/>
              <a:t>Experiment - the test performed to investigate the conjecture</a:t>
            </a:r>
          </a:p>
          <a:p>
            <a:pPr lvl="1"/>
            <a:r>
              <a:rPr lang="en-US" dirty="0"/>
              <a:t>Analysis - the statistical analysis of the data from the experiment</a:t>
            </a:r>
          </a:p>
          <a:p>
            <a:pPr lvl="1"/>
            <a:r>
              <a:rPr lang="en-US" dirty="0"/>
              <a:t>Conclusion - what has been learned about the original conjecture from the experiment.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xmlns="" val="237956280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basic principles of Statistical DOE</a:t>
            </a:r>
          </a:p>
        </p:txBody>
      </p:sp>
      <p:sp>
        <p:nvSpPr>
          <p:cNvPr id="3" name="Content Placeholder 2"/>
          <p:cNvSpPr>
            <a:spLocks noGrp="1"/>
          </p:cNvSpPr>
          <p:nvPr>
            <p:ph idx="1"/>
          </p:nvPr>
        </p:nvSpPr>
        <p:spPr/>
        <p:txBody>
          <a:bodyPr>
            <a:normAutofit lnSpcReduction="10000"/>
          </a:bodyPr>
          <a:lstStyle/>
          <a:p>
            <a:r>
              <a:rPr lang="en-US" sz="2800" b="1" dirty="0">
                <a:solidFill>
                  <a:srgbClr val="FF0000"/>
                </a:solidFill>
              </a:rPr>
              <a:t>Replication</a:t>
            </a:r>
          </a:p>
          <a:p>
            <a:pPr lvl="1"/>
            <a:r>
              <a:rPr lang="en-US" sz="2400" dirty="0"/>
              <a:t>allows an estimate of experimental error</a:t>
            </a:r>
          </a:p>
          <a:p>
            <a:pPr lvl="1"/>
            <a:r>
              <a:rPr lang="en-US" sz="2400" dirty="0"/>
              <a:t>allows for a more precise estimate of the sample mean value</a:t>
            </a:r>
          </a:p>
          <a:p>
            <a:r>
              <a:rPr lang="en-US" sz="2800" b="1" dirty="0">
                <a:solidFill>
                  <a:srgbClr val="FF0000"/>
                </a:solidFill>
              </a:rPr>
              <a:t>Randomization</a:t>
            </a:r>
          </a:p>
          <a:p>
            <a:pPr lvl="1"/>
            <a:r>
              <a:rPr lang="en-US" sz="2400" dirty="0"/>
              <a:t>cornerstone of all statistical methods</a:t>
            </a:r>
          </a:p>
          <a:p>
            <a:pPr lvl="1"/>
            <a:r>
              <a:rPr lang="en-US" sz="2400" dirty="0"/>
              <a:t>“average out” effects of extraneous factors</a:t>
            </a:r>
          </a:p>
          <a:p>
            <a:pPr lvl="1"/>
            <a:r>
              <a:rPr lang="en-US" sz="2400" dirty="0"/>
              <a:t>reduce bias and systematic errors</a:t>
            </a:r>
          </a:p>
          <a:p>
            <a:r>
              <a:rPr lang="en-US" sz="2800" b="1" dirty="0">
                <a:solidFill>
                  <a:srgbClr val="FF0000"/>
                </a:solidFill>
              </a:rPr>
              <a:t>Blocking</a:t>
            </a:r>
          </a:p>
          <a:p>
            <a:pPr lvl="1"/>
            <a:r>
              <a:rPr lang="en-US" sz="2400" dirty="0"/>
              <a:t>increases precision of experiment</a:t>
            </a:r>
          </a:p>
          <a:p>
            <a:pPr lvl="1"/>
            <a:r>
              <a:rPr lang="en-US" sz="2400" dirty="0"/>
              <a:t>“factor out” variable not studied</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xmlns="" val="19127366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Designing Experiments</a:t>
            </a:r>
          </a:p>
        </p:txBody>
      </p:sp>
      <p:sp>
        <p:nvSpPr>
          <p:cNvPr id="3" name="Content Placeholder 2"/>
          <p:cNvSpPr>
            <a:spLocks noGrp="1"/>
          </p:cNvSpPr>
          <p:nvPr>
            <p:ph idx="1"/>
          </p:nvPr>
        </p:nvSpPr>
        <p:spPr/>
        <p:txBody>
          <a:bodyPr/>
          <a:lstStyle/>
          <a:p>
            <a:r>
              <a:rPr lang="en-US" sz="2800" b="1" dirty="0">
                <a:solidFill>
                  <a:srgbClr val="FF0000"/>
                </a:solidFill>
              </a:rPr>
              <a:t>Recognition of and statement of the problem</a:t>
            </a:r>
          </a:p>
          <a:p>
            <a:pPr lvl="1"/>
            <a:r>
              <a:rPr lang="en-US" sz="2400" dirty="0"/>
              <a:t>need to develop all ideas about the objectives of the experiment - get input from everybody - use team approach.</a:t>
            </a:r>
          </a:p>
          <a:p>
            <a:r>
              <a:rPr lang="en-US" sz="2800" b="1" dirty="0">
                <a:solidFill>
                  <a:srgbClr val="FF0000"/>
                </a:solidFill>
              </a:rPr>
              <a:t>Choice of factors, levels, ranges, and response variables.  </a:t>
            </a:r>
          </a:p>
          <a:p>
            <a:pPr lvl="1"/>
            <a:r>
              <a:rPr lang="en-US" sz="2400" dirty="0"/>
              <a:t>Need to use engineering judgment or prior test results.</a:t>
            </a:r>
          </a:p>
          <a:p>
            <a:r>
              <a:rPr lang="en-US" sz="2800" b="1" dirty="0">
                <a:solidFill>
                  <a:srgbClr val="FF0000"/>
                </a:solidFill>
              </a:rPr>
              <a:t>Choice of experimental design</a:t>
            </a:r>
          </a:p>
          <a:p>
            <a:pPr lvl="1"/>
            <a:r>
              <a:rPr lang="en-US" sz="2400" dirty="0"/>
              <a:t>sample size, replicates, run order, randomization, software to use, design of data collection forms.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xmlns="" val="329544166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Designing Experiments</a:t>
            </a:r>
          </a:p>
        </p:txBody>
      </p:sp>
      <p:sp>
        <p:nvSpPr>
          <p:cNvPr id="3" name="Content Placeholder 2"/>
          <p:cNvSpPr>
            <a:spLocks noGrp="1"/>
          </p:cNvSpPr>
          <p:nvPr>
            <p:ph idx="1"/>
          </p:nvPr>
        </p:nvSpPr>
        <p:spPr/>
        <p:txBody>
          <a:bodyPr>
            <a:normAutofit lnSpcReduction="10000"/>
          </a:bodyPr>
          <a:lstStyle/>
          <a:p>
            <a:r>
              <a:rPr lang="en-US" sz="2800" b="1" dirty="0">
                <a:solidFill>
                  <a:srgbClr val="FF0000"/>
                </a:solidFill>
              </a:rPr>
              <a:t>Performing the experiment</a:t>
            </a:r>
          </a:p>
          <a:p>
            <a:pPr lvl="1"/>
            <a:r>
              <a:rPr lang="en-US" sz="2400" dirty="0"/>
              <a:t>vital to monitor the process carefully. Easy to underestimate logistical and planning aspects in a complex R and D environment.</a:t>
            </a:r>
          </a:p>
          <a:p>
            <a:r>
              <a:rPr lang="en-US" sz="2800" b="1" dirty="0">
                <a:solidFill>
                  <a:srgbClr val="FF0000"/>
                </a:solidFill>
              </a:rPr>
              <a:t>Statistical analysis of data</a:t>
            </a:r>
          </a:p>
          <a:p>
            <a:pPr lvl="1"/>
            <a:r>
              <a:rPr lang="en-US" sz="2400" dirty="0"/>
              <a:t>provides objective conclusions - use simple graphics whenever possible.</a:t>
            </a:r>
          </a:p>
          <a:p>
            <a:r>
              <a:rPr lang="en-US" sz="2800" b="1" dirty="0">
                <a:solidFill>
                  <a:srgbClr val="FF0000"/>
                </a:solidFill>
              </a:rPr>
              <a:t>Conclusion and recommendations</a:t>
            </a:r>
          </a:p>
          <a:p>
            <a:pPr lvl="1"/>
            <a:r>
              <a:rPr lang="en-US" sz="2400" dirty="0"/>
              <a:t>follow-up test runs and confirmation testing to validate the conclusions from the experiment.</a:t>
            </a:r>
          </a:p>
          <a:p>
            <a:r>
              <a:rPr lang="en-US" sz="2800" dirty="0"/>
              <a:t>Do we need to add or drop factors, change ranges, levels, new responses, etc..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xmlns="" val="123570269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Statistical Techniques in Experimentation - things to keep in mind</a:t>
            </a:r>
          </a:p>
        </p:txBody>
      </p:sp>
      <p:sp>
        <p:nvSpPr>
          <p:cNvPr id="3" name="Content Placeholder 2"/>
          <p:cNvSpPr>
            <a:spLocks noGrp="1"/>
          </p:cNvSpPr>
          <p:nvPr>
            <p:ph idx="1"/>
          </p:nvPr>
        </p:nvSpPr>
        <p:spPr/>
        <p:txBody>
          <a:bodyPr>
            <a:normAutofit lnSpcReduction="10000"/>
          </a:bodyPr>
          <a:lstStyle/>
          <a:p>
            <a:r>
              <a:rPr lang="en-US" sz="2800" b="1" dirty="0">
                <a:solidFill>
                  <a:srgbClr val="FF0000"/>
                </a:solidFill>
              </a:rPr>
              <a:t>Use non-statistical knowledge of the problem</a:t>
            </a:r>
          </a:p>
          <a:p>
            <a:pPr lvl="1"/>
            <a:r>
              <a:rPr lang="en-US" sz="2400" dirty="0"/>
              <a:t>physical laws, background knowledge</a:t>
            </a:r>
          </a:p>
          <a:p>
            <a:r>
              <a:rPr lang="en-US" sz="2800" b="1" dirty="0">
                <a:solidFill>
                  <a:srgbClr val="FF0000"/>
                </a:solidFill>
              </a:rPr>
              <a:t>Keep the design and analysis as simple as possible</a:t>
            </a:r>
          </a:p>
          <a:p>
            <a:pPr lvl="1"/>
            <a:r>
              <a:rPr lang="en-US" sz="2400" dirty="0"/>
              <a:t>Don’t use complex, sophisticated statistical techniques</a:t>
            </a:r>
          </a:p>
          <a:p>
            <a:pPr lvl="1"/>
            <a:r>
              <a:rPr lang="en-US" sz="2400" dirty="0"/>
              <a:t>If design is good, analysis is relatively straightforward</a:t>
            </a:r>
          </a:p>
          <a:p>
            <a:pPr lvl="1"/>
            <a:r>
              <a:rPr lang="en-US" sz="2400" dirty="0"/>
              <a:t>If design is bad - even the most complex and elegant statistics cannot save the situation</a:t>
            </a:r>
          </a:p>
          <a:p>
            <a:r>
              <a:rPr lang="en-US" sz="2800" b="1" dirty="0" smtClean="0">
                <a:solidFill>
                  <a:srgbClr val="FF0000"/>
                </a:solidFill>
              </a:rPr>
              <a:t>Recognize the difference between practical and statistical significance</a:t>
            </a:r>
          </a:p>
          <a:p>
            <a:pPr lvl="1"/>
            <a:r>
              <a:rPr lang="en-US" sz="2400" dirty="0" smtClean="0"/>
              <a:t>statistical significance </a:t>
            </a:r>
            <a:r>
              <a:rPr lang="en-US" sz="2400" dirty="0" smtClean="0">
                <a:sym typeface="Symbol" panose="05050102010706020507" pitchFamily="18" charset="2"/>
              </a:rPr>
              <a:t></a:t>
            </a:r>
            <a:r>
              <a:rPr lang="en-US" sz="2400" dirty="0" smtClean="0"/>
              <a:t> practically significance</a:t>
            </a:r>
            <a:endParaRPr lang="en-US" sz="24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144</a:t>
            </a:fld>
            <a:endParaRPr lang="en-US">
              <a:solidFill>
                <a:prstClr val="black">
                  <a:tint val="75000"/>
                </a:prstClr>
              </a:solidFill>
            </a:endParaRPr>
          </a:p>
        </p:txBody>
      </p:sp>
    </p:spTree>
    <p:extLst>
      <p:ext uri="{BB962C8B-B14F-4D97-AF65-F5344CB8AC3E}">
        <p14:creationId xmlns:p14="http://schemas.microsoft.com/office/powerpoint/2010/main" xmlns="" val="385712289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Statistical Techniques in Experimentation - things to keep in mind</a:t>
            </a:r>
          </a:p>
        </p:txBody>
      </p:sp>
      <p:sp>
        <p:nvSpPr>
          <p:cNvPr id="3" name="Content Placeholder 2"/>
          <p:cNvSpPr>
            <a:spLocks noGrp="1"/>
          </p:cNvSpPr>
          <p:nvPr>
            <p:ph idx="1"/>
          </p:nvPr>
        </p:nvSpPr>
        <p:spPr/>
        <p:txBody>
          <a:bodyPr/>
          <a:lstStyle/>
          <a:p>
            <a:r>
              <a:rPr lang="en-US" sz="2800" b="1" dirty="0">
                <a:solidFill>
                  <a:srgbClr val="FF0000"/>
                </a:solidFill>
              </a:rPr>
              <a:t>Experiments are usually iterative</a:t>
            </a:r>
          </a:p>
          <a:p>
            <a:pPr lvl="1"/>
            <a:r>
              <a:rPr lang="en-US" sz="2400" dirty="0"/>
              <a:t>unwise to design a comprehensive experiment at the start of the study</a:t>
            </a:r>
          </a:p>
          <a:p>
            <a:pPr lvl="1"/>
            <a:r>
              <a:rPr lang="en-US" sz="2400" dirty="0"/>
              <a:t>may need modification of factor levels, factors, responses, etc.. -  too early to know whether experiment would work</a:t>
            </a:r>
          </a:p>
          <a:p>
            <a:pPr lvl="1"/>
            <a:r>
              <a:rPr lang="en-US" sz="2400" dirty="0"/>
              <a:t>use a sequential or iterative approach</a:t>
            </a:r>
          </a:p>
          <a:p>
            <a:pPr lvl="1"/>
            <a:r>
              <a:rPr lang="en-US" sz="2400" dirty="0"/>
              <a:t>should not invest more than </a:t>
            </a:r>
            <a:r>
              <a:rPr lang="en-US" sz="2400" b="1" dirty="0">
                <a:solidFill>
                  <a:srgbClr val="FF0000"/>
                </a:solidFill>
              </a:rPr>
              <a:t>25%</a:t>
            </a:r>
            <a:r>
              <a:rPr lang="en-US" sz="2400" dirty="0"/>
              <a:t> of resources in the initial design.</a:t>
            </a:r>
          </a:p>
          <a:p>
            <a:pPr lvl="1"/>
            <a:r>
              <a:rPr lang="en-US" sz="2400" dirty="0"/>
              <a:t>Use initial design as learning experiences to accomplish the final objectives of the experiment.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145</a:t>
            </a:fld>
            <a:endParaRPr lang="en-US">
              <a:solidFill>
                <a:prstClr val="black">
                  <a:tint val="75000"/>
                </a:prstClr>
              </a:solidFill>
            </a:endParaRPr>
          </a:p>
        </p:txBody>
      </p:sp>
    </p:spTree>
    <p:extLst>
      <p:ext uri="{BB962C8B-B14F-4D97-AF65-F5344CB8AC3E}">
        <p14:creationId xmlns:p14="http://schemas.microsoft.com/office/powerpoint/2010/main" xmlns="" val="66930557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Factorial </a:t>
            </a:r>
            <a:r>
              <a:rPr lang="en-US" dirty="0" err="1"/>
              <a:t>v.s</a:t>
            </a:r>
            <a:r>
              <a:rPr lang="en-US" dirty="0"/>
              <a:t>. OFAT</a:t>
            </a:r>
          </a:p>
        </p:txBody>
      </p:sp>
      <p:sp>
        <p:nvSpPr>
          <p:cNvPr id="3" name="Content Placeholder 2"/>
          <p:cNvSpPr>
            <a:spLocks noGrp="1"/>
          </p:cNvSpPr>
          <p:nvPr>
            <p:ph idx="1"/>
          </p:nvPr>
        </p:nvSpPr>
        <p:spPr/>
        <p:txBody>
          <a:bodyPr/>
          <a:lstStyle/>
          <a:p>
            <a:r>
              <a:rPr lang="en-US" dirty="0"/>
              <a:t>Factorial design - experimental trials or runs are performed at all possible combinations of factor levels in </a:t>
            </a:r>
            <a:r>
              <a:rPr lang="en-US" b="1" dirty="0">
                <a:solidFill>
                  <a:srgbClr val="FF0000"/>
                </a:solidFill>
              </a:rPr>
              <a:t>contrast</a:t>
            </a:r>
            <a:r>
              <a:rPr lang="en-US" dirty="0"/>
              <a:t> to OFAT experiments.</a:t>
            </a:r>
          </a:p>
          <a:p>
            <a:endParaRPr lang="en-US" dirty="0"/>
          </a:p>
          <a:p>
            <a:r>
              <a:rPr lang="en-US" b="1" dirty="0">
                <a:solidFill>
                  <a:srgbClr val="FF0000"/>
                </a:solidFill>
              </a:rPr>
              <a:t>Factorial</a:t>
            </a:r>
            <a:r>
              <a:rPr lang="en-US" dirty="0"/>
              <a:t> and </a:t>
            </a:r>
            <a:r>
              <a:rPr lang="en-US" b="1" dirty="0">
                <a:solidFill>
                  <a:srgbClr val="FF0000"/>
                </a:solidFill>
              </a:rPr>
              <a:t>fractional factorial </a:t>
            </a:r>
            <a:r>
              <a:rPr lang="en-US" dirty="0"/>
              <a:t>experiments are among the most useful </a:t>
            </a:r>
            <a:r>
              <a:rPr lang="en-US" b="1" dirty="0">
                <a:solidFill>
                  <a:srgbClr val="FF0000"/>
                </a:solidFill>
              </a:rPr>
              <a:t>multi-factor experiments </a:t>
            </a:r>
            <a:r>
              <a:rPr lang="en-US" dirty="0"/>
              <a:t>for engineering and scientific investigations.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xmlns="" val="41786916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Factorial </a:t>
            </a:r>
            <a:r>
              <a:rPr lang="en-US" dirty="0" err="1"/>
              <a:t>v.s</a:t>
            </a:r>
            <a:r>
              <a:rPr lang="en-US" dirty="0"/>
              <a:t>. OFAT</a:t>
            </a:r>
          </a:p>
        </p:txBody>
      </p:sp>
      <p:sp>
        <p:nvSpPr>
          <p:cNvPr id="3" name="Content Placeholder 2"/>
          <p:cNvSpPr>
            <a:spLocks noGrp="1"/>
          </p:cNvSpPr>
          <p:nvPr>
            <p:ph idx="1"/>
          </p:nvPr>
        </p:nvSpPr>
        <p:spPr/>
        <p:txBody>
          <a:bodyPr>
            <a:normAutofit fontScale="92500"/>
          </a:bodyPr>
          <a:lstStyle/>
          <a:p>
            <a:r>
              <a:rPr lang="en-US" dirty="0"/>
              <a:t>The ability to gain competitive advantage requires extreme care in the design and conduct of experiments. </a:t>
            </a:r>
            <a:r>
              <a:rPr lang="en-US" b="1" dirty="0">
                <a:solidFill>
                  <a:srgbClr val="FF0000"/>
                </a:solidFill>
              </a:rPr>
              <a:t>Special attention </a:t>
            </a:r>
            <a:r>
              <a:rPr lang="en-US" dirty="0"/>
              <a:t>must be paid to </a:t>
            </a:r>
            <a:r>
              <a:rPr lang="en-US" b="1" dirty="0">
                <a:solidFill>
                  <a:srgbClr val="FF0000"/>
                </a:solidFill>
              </a:rPr>
              <a:t>joint effects </a:t>
            </a:r>
            <a:r>
              <a:rPr lang="en-US" dirty="0"/>
              <a:t>and estimates of variability that are provided by factorial experiments.</a:t>
            </a:r>
          </a:p>
          <a:p>
            <a:endParaRPr lang="en-US" dirty="0"/>
          </a:p>
          <a:p>
            <a:r>
              <a:rPr lang="en-US" b="1" dirty="0">
                <a:solidFill>
                  <a:srgbClr val="FF0000"/>
                </a:solidFill>
              </a:rPr>
              <a:t>Full</a:t>
            </a:r>
            <a:r>
              <a:rPr lang="en-US" dirty="0"/>
              <a:t> and </a:t>
            </a:r>
            <a:r>
              <a:rPr lang="en-US" b="1" dirty="0">
                <a:solidFill>
                  <a:srgbClr val="FF0000"/>
                </a:solidFill>
              </a:rPr>
              <a:t>fractional</a:t>
            </a:r>
            <a:r>
              <a:rPr lang="en-US" dirty="0"/>
              <a:t> experiments can be conducted using a </a:t>
            </a:r>
            <a:r>
              <a:rPr lang="en-US" b="1" dirty="0">
                <a:solidFill>
                  <a:srgbClr val="FF0000"/>
                </a:solidFill>
              </a:rPr>
              <a:t>variety of statistical designs</a:t>
            </a:r>
            <a:r>
              <a:rPr lang="en-US" dirty="0"/>
              <a:t>. The design selected can be chosen according to </a:t>
            </a:r>
            <a:r>
              <a:rPr lang="en-US" b="1" dirty="0">
                <a:solidFill>
                  <a:srgbClr val="FF0000"/>
                </a:solidFill>
              </a:rPr>
              <a:t>specific requirements </a:t>
            </a:r>
            <a:r>
              <a:rPr lang="en-US" dirty="0"/>
              <a:t>and </a:t>
            </a:r>
            <a:r>
              <a:rPr lang="en-US" b="1" dirty="0">
                <a:solidFill>
                  <a:srgbClr val="FF0000"/>
                </a:solidFill>
              </a:rPr>
              <a:t>restrictions of the investigation</a:t>
            </a:r>
            <a:r>
              <a:rPr lang="en-US" dirty="0"/>
              <a: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147</a:t>
            </a:fld>
            <a:endParaRPr lang="en-US">
              <a:solidFill>
                <a:prstClr val="black">
                  <a:tint val="75000"/>
                </a:prstClr>
              </a:solidFill>
            </a:endParaRPr>
          </a:p>
        </p:txBody>
      </p:sp>
    </p:spTree>
    <p:extLst>
      <p:ext uri="{BB962C8B-B14F-4D97-AF65-F5344CB8AC3E}">
        <p14:creationId xmlns:p14="http://schemas.microsoft.com/office/powerpoint/2010/main" xmlns="" val="323243084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Terminology : Design of Experiments</a:t>
            </a:r>
          </a:p>
        </p:txBody>
      </p:sp>
      <p:sp>
        <p:nvSpPr>
          <p:cNvPr id="3" name="Content Placeholder 2"/>
          <p:cNvSpPr>
            <a:spLocks noGrp="1"/>
          </p:cNvSpPr>
          <p:nvPr>
            <p:ph idx="1"/>
          </p:nvPr>
        </p:nvSpPr>
        <p:spPr/>
        <p:txBody>
          <a:bodyPr>
            <a:normAutofit fontScale="85000" lnSpcReduction="10000"/>
          </a:bodyPr>
          <a:lstStyle/>
          <a:p>
            <a:pPr>
              <a:lnSpc>
                <a:spcPct val="120000"/>
              </a:lnSpc>
            </a:pPr>
            <a:r>
              <a:rPr lang="en-GB" b="1" dirty="0">
                <a:solidFill>
                  <a:srgbClr val="FF0000"/>
                </a:solidFill>
              </a:rPr>
              <a:t>Experiment: </a:t>
            </a:r>
            <a:r>
              <a:rPr lang="en-GB" dirty="0"/>
              <a:t>Process of collecting sample </a:t>
            </a:r>
            <a:r>
              <a:rPr lang="en-GB" dirty="0" smtClean="0"/>
              <a:t>data</a:t>
            </a:r>
            <a:endParaRPr lang="en-GB" dirty="0"/>
          </a:p>
          <a:p>
            <a:pPr>
              <a:lnSpc>
                <a:spcPct val="120000"/>
              </a:lnSpc>
            </a:pPr>
            <a:r>
              <a:rPr lang="en-GB" b="1" dirty="0">
                <a:solidFill>
                  <a:srgbClr val="FF0000"/>
                </a:solidFill>
              </a:rPr>
              <a:t>Design of Experiment: </a:t>
            </a:r>
            <a:r>
              <a:rPr lang="en-GB" dirty="0"/>
              <a:t>Plan for collecting the </a:t>
            </a:r>
            <a:r>
              <a:rPr lang="en-GB" dirty="0" smtClean="0"/>
              <a:t>sample</a:t>
            </a:r>
            <a:endParaRPr lang="en-GB" dirty="0"/>
          </a:p>
          <a:p>
            <a:pPr>
              <a:lnSpc>
                <a:spcPct val="120000"/>
              </a:lnSpc>
            </a:pPr>
            <a:r>
              <a:rPr lang="en-GB" b="1" dirty="0">
                <a:solidFill>
                  <a:srgbClr val="FF0000"/>
                </a:solidFill>
              </a:rPr>
              <a:t>Response Variable: </a:t>
            </a:r>
            <a:r>
              <a:rPr lang="en-GB" dirty="0"/>
              <a:t>Variable measured in experiment (outcome, y</a:t>
            </a:r>
            <a:r>
              <a:rPr lang="en-GB" dirty="0" smtClean="0"/>
              <a:t>)</a:t>
            </a:r>
            <a:endParaRPr lang="en-GB" dirty="0"/>
          </a:p>
          <a:p>
            <a:pPr>
              <a:lnSpc>
                <a:spcPct val="120000"/>
              </a:lnSpc>
            </a:pPr>
            <a:r>
              <a:rPr lang="en-GB" b="1" dirty="0">
                <a:solidFill>
                  <a:srgbClr val="FF0000"/>
                </a:solidFill>
              </a:rPr>
              <a:t>Experimental Unit: </a:t>
            </a:r>
            <a:r>
              <a:rPr lang="en-GB" dirty="0"/>
              <a:t>Object upon which the response y is </a:t>
            </a:r>
            <a:r>
              <a:rPr lang="en-GB" dirty="0" smtClean="0"/>
              <a:t>measured</a:t>
            </a:r>
            <a:endParaRPr lang="en-GB" dirty="0"/>
          </a:p>
          <a:p>
            <a:pPr>
              <a:lnSpc>
                <a:spcPct val="120000"/>
              </a:lnSpc>
            </a:pPr>
            <a:r>
              <a:rPr lang="en-GB" b="1" dirty="0">
                <a:solidFill>
                  <a:srgbClr val="FF0000"/>
                </a:solidFill>
              </a:rPr>
              <a:t>Factors: </a:t>
            </a:r>
            <a:r>
              <a:rPr lang="en-GB" dirty="0"/>
              <a:t>Independent </a:t>
            </a:r>
            <a:r>
              <a:rPr lang="en-GB" dirty="0" smtClean="0"/>
              <a:t>Variables</a:t>
            </a:r>
            <a:endParaRPr lang="en-GB" dirty="0"/>
          </a:p>
          <a:p>
            <a:pPr>
              <a:lnSpc>
                <a:spcPct val="120000"/>
              </a:lnSpc>
            </a:pPr>
            <a:r>
              <a:rPr lang="en-GB" b="1" dirty="0">
                <a:solidFill>
                  <a:srgbClr val="FF0000"/>
                </a:solidFill>
              </a:rPr>
              <a:t>Level: </a:t>
            </a:r>
            <a:r>
              <a:rPr lang="en-GB" dirty="0"/>
              <a:t>The value assumed by a factor in an </a:t>
            </a:r>
            <a:r>
              <a:rPr lang="en-GB" dirty="0" smtClean="0"/>
              <a:t>experiment</a:t>
            </a:r>
            <a:endParaRPr lang="en-GB" dirty="0"/>
          </a:p>
          <a:p>
            <a:pPr>
              <a:lnSpc>
                <a:spcPct val="120000"/>
              </a:lnSpc>
            </a:pPr>
            <a:r>
              <a:rPr lang="en-GB" b="1" dirty="0">
                <a:solidFill>
                  <a:srgbClr val="FF0000"/>
                </a:solidFill>
              </a:rPr>
              <a:t>Treatment: </a:t>
            </a:r>
            <a:r>
              <a:rPr lang="en-GB" dirty="0"/>
              <a:t>A particular combination of levels of the factors in an experiment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148</a:t>
            </a:fld>
            <a:endParaRPr lang="en-US">
              <a:solidFill>
                <a:prstClr val="black">
                  <a:tint val="75000"/>
                </a:prstClr>
              </a:solidFill>
            </a:endParaRPr>
          </a:p>
        </p:txBody>
      </p:sp>
    </p:spTree>
    <p:extLst>
      <p:ext uri="{BB962C8B-B14F-4D97-AF65-F5344CB8AC3E}">
        <p14:creationId xmlns:p14="http://schemas.microsoft.com/office/powerpoint/2010/main" xmlns="" val="191584527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Terminology : Design of Experiments</a:t>
            </a:r>
          </a:p>
        </p:txBody>
      </p:sp>
      <p:sp>
        <p:nvSpPr>
          <p:cNvPr id="3" name="Content Placeholder 2"/>
          <p:cNvSpPr>
            <a:spLocks noGrp="1"/>
          </p:cNvSpPr>
          <p:nvPr>
            <p:ph idx="1"/>
          </p:nvPr>
        </p:nvSpPr>
        <p:spPr/>
        <p:txBody>
          <a:bodyPr/>
          <a:lstStyle/>
          <a:p>
            <a:r>
              <a:rPr lang="en-GB" b="1" dirty="0" smtClean="0">
                <a:solidFill>
                  <a:srgbClr val="FF0000"/>
                </a:solidFill>
              </a:rPr>
              <a:t>Replication: </a:t>
            </a:r>
            <a:r>
              <a:rPr lang="en-GB" dirty="0" smtClean="0"/>
              <a:t>Completely </a:t>
            </a:r>
            <a:r>
              <a:rPr lang="en-GB" dirty="0"/>
              <a:t>re-run experiment with same input </a:t>
            </a:r>
            <a:r>
              <a:rPr lang="en-GB" dirty="0" smtClean="0"/>
              <a:t>levels Used </a:t>
            </a:r>
            <a:r>
              <a:rPr lang="en-GB" dirty="0"/>
              <a:t>to determine impact of measurement </a:t>
            </a:r>
            <a:r>
              <a:rPr lang="en-GB" dirty="0" smtClean="0"/>
              <a:t>error </a:t>
            </a:r>
          </a:p>
          <a:p>
            <a:r>
              <a:rPr lang="en-GB" b="1" dirty="0" smtClean="0">
                <a:solidFill>
                  <a:srgbClr val="FF0000"/>
                </a:solidFill>
              </a:rPr>
              <a:t>Interaction: </a:t>
            </a:r>
            <a:r>
              <a:rPr lang="en-GB" dirty="0" smtClean="0"/>
              <a:t>Effect </a:t>
            </a:r>
            <a:r>
              <a:rPr lang="en-GB" dirty="0"/>
              <a:t>of one input factor depends on level of another input factor</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xmlns="" val="33625797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a:t>
            </a:r>
          </a:p>
        </p:txBody>
      </p:sp>
      <p:sp>
        <p:nvSpPr>
          <p:cNvPr id="3" name="Content Placeholder 2"/>
          <p:cNvSpPr>
            <a:spLocks noGrp="1"/>
          </p:cNvSpPr>
          <p:nvPr>
            <p:ph idx="1"/>
          </p:nvPr>
        </p:nvSpPr>
        <p:spPr/>
        <p:txBody>
          <a:bodyPr>
            <a:normAutofit fontScale="92500" lnSpcReduction="10000"/>
          </a:bodyPr>
          <a:lstStyle/>
          <a:p>
            <a:pPr algn="just"/>
            <a:r>
              <a:rPr lang="en-GB" dirty="0"/>
              <a:t>This </a:t>
            </a:r>
            <a:r>
              <a:rPr lang="en-GB" dirty="0">
                <a:solidFill>
                  <a:srgbClr val="FF0000"/>
                </a:solidFill>
              </a:rPr>
              <a:t>design</a:t>
            </a:r>
            <a:r>
              <a:rPr lang="en-GB" dirty="0"/>
              <a:t> is used to </a:t>
            </a:r>
            <a:r>
              <a:rPr lang="en-GB" dirty="0">
                <a:solidFill>
                  <a:srgbClr val="FF0000"/>
                </a:solidFill>
              </a:rPr>
              <a:t>examine a relationship between </a:t>
            </a:r>
            <a:r>
              <a:rPr lang="en-GB" dirty="0"/>
              <a:t>two concepts. There are two broad classifications of relational </a:t>
            </a:r>
            <a:r>
              <a:rPr lang="en-GB" dirty="0" smtClean="0"/>
              <a:t>statements: </a:t>
            </a:r>
          </a:p>
          <a:p>
            <a:pPr algn="just"/>
            <a:r>
              <a:rPr lang="en-GB" dirty="0" smtClean="0"/>
              <a:t>an </a:t>
            </a:r>
            <a:r>
              <a:rPr lang="en-GB" dirty="0"/>
              <a:t>association between two concepts – where there is some kind </a:t>
            </a:r>
            <a:r>
              <a:rPr lang="en-GB" dirty="0" smtClean="0"/>
              <a:t>of </a:t>
            </a:r>
            <a:r>
              <a:rPr lang="en-GB" dirty="0" smtClean="0">
                <a:solidFill>
                  <a:srgbClr val="FF0000"/>
                </a:solidFill>
              </a:rPr>
              <a:t>influence </a:t>
            </a:r>
            <a:r>
              <a:rPr lang="en-GB" dirty="0">
                <a:solidFill>
                  <a:srgbClr val="FF0000"/>
                </a:solidFill>
              </a:rPr>
              <a:t>of one on the other</a:t>
            </a:r>
            <a:r>
              <a:rPr lang="en-GB" dirty="0"/>
              <a:t>; and a </a:t>
            </a:r>
            <a:r>
              <a:rPr lang="en-GB" dirty="0">
                <a:solidFill>
                  <a:srgbClr val="FF0000"/>
                </a:solidFill>
              </a:rPr>
              <a:t>causal relationship – where </a:t>
            </a:r>
            <a:r>
              <a:rPr lang="en-GB" dirty="0" smtClean="0">
                <a:solidFill>
                  <a:srgbClr val="FF0000"/>
                </a:solidFill>
              </a:rPr>
              <a:t>one causes </a:t>
            </a:r>
            <a:r>
              <a:rPr lang="en-GB" dirty="0">
                <a:solidFill>
                  <a:srgbClr val="FF0000"/>
                </a:solidFill>
              </a:rPr>
              <a:t>changes to occur </a:t>
            </a:r>
            <a:r>
              <a:rPr lang="en-GB" dirty="0"/>
              <a:t>in the other. </a:t>
            </a:r>
            <a:r>
              <a:rPr lang="en-GB" b="1" dirty="0"/>
              <a:t>Causal statements </a:t>
            </a:r>
            <a:r>
              <a:rPr lang="en-GB" dirty="0" smtClean="0"/>
              <a:t>describe what </a:t>
            </a:r>
            <a:r>
              <a:rPr lang="en-GB" dirty="0"/>
              <a:t>is sometimes called a ‘</a:t>
            </a:r>
            <a:r>
              <a:rPr lang="en-GB" dirty="0">
                <a:solidFill>
                  <a:srgbClr val="FF0000"/>
                </a:solidFill>
              </a:rPr>
              <a:t>cause and effect</a:t>
            </a:r>
            <a:r>
              <a:rPr lang="en-GB" dirty="0"/>
              <a:t>’ relationship. The </a:t>
            </a:r>
            <a:r>
              <a:rPr lang="en-GB" dirty="0" smtClean="0"/>
              <a:t>cause is </a:t>
            </a:r>
            <a:r>
              <a:rPr lang="en-GB" dirty="0"/>
              <a:t>referred to as the ‘</a:t>
            </a:r>
            <a:r>
              <a:rPr lang="en-GB" b="1" dirty="0">
                <a:solidFill>
                  <a:srgbClr val="FF0000"/>
                </a:solidFill>
              </a:rPr>
              <a:t>independent variable</a:t>
            </a:r>
            <a:r>
              <a:rPr lang="en-GB" dirty="0"/>
              <a:t>’, the variable that </a:t>
            </a:r>
            <a:r>
              <a:rPr lang="en-GB" dirty="0" smtClean="0"/>
              <a:t>is </a:t>
            </a:r>
            <a:r>
              <a:rPr lang="en-GB" dirty="0" smtClean="0">
                <a:solidFill>
                  <a:srgbClr val="FF0000"/>
                </a:solidFill>
              </a:rPr>
              <a:t>affected</a:t>
            </a:r>
            <a:r>
              <a:rPr lang="en-GB" dirty="0" smtClean="0"/>
              <a:t> </a:t>
            </a:r>
            <a:r>
              <a:rPr lang="en-GB" dirty="0"/>
              <a:t>is referred to as the ‘</a:t>
            </a:r>
            <a:r>
              <a:rPr lang="en-GB" b="1" dirty="0">
                <a:solidFill>
                  <a:srgbClr val="FF0000"/>
                </a:solidFill>
              </a:rPr>
              <a:t>dependent variable</a:t>
            </a:r>
            <a:r>
              <a:rPr lang="en-GB" dirty="0"/>
              <a:t>’.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xmlns="" val="178326148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 and “Noise”</a:t>
            </a:r>
          </a:p>
        </p:txBody>
      </p:sp>
      <p:sp>
        <p:nvSpPr>
          <p:cNvPr id="3" name="Content Placeholder 2"/>
          <p:cNvSpPr>
            <a:spLocks noGrp="1"/>
          </p:cNvSpPr>
          <p:nvPr>
            <p:ph idx="1"/>
          </p:nvPr>
        </p:nvSpPr>
        <p:spPr/>
        <p:txBody>
          <a:bodyPr/>
          <a:lstStyle/>
          <a:p>
            <a:r>
              <a:rPr lang="en-US" sz="2600" b="1" dirty="0">
                <a:solidFill>
                  <a:srgbClr val="FF0000"/>
                </a:solidFill>
              </a:rPr>
              <a:t>Volume</a:t>
            </a:r>
            <a:r>
              <a:rPr lang="en-US" sz="2600" dirty="0">
                <a:solidFill>
                  <a:srgbClr val="FF0000"/>
                </a:solidFill>
              </a:rPr>
              <a:t>: </a:t>
            </a:r>
            <a:r>
              <a:rPr lang="en-US" sz="2600" dirty="0"/>
              <a:t>quantity of information in an experiment </a:t>
            </a:r>
          </a:p>
          <a:p>
            <a:pPr lvl="2">
              <a:lnSpc>
                <a:spcPct val="90000"/>
              </a:lnSpc>
              <a:buClrTx/>
            </a:pPr>
            <a:r>
              <a:rPr lang="en-US" sz="2600" i="1" dirty="0"/>
              <a:t>Increase</a:t>
            </a:r>
            <a:r>
              <a:rPr lang="en-US" sz="2600" dirty="0"/>
              <a:t> with larger sample size, selection of treatments such that the observed values (</a:t>
            </a:r>
            <a:r>
              <a:rPr lang="en-US" sz="2600" i="1" dirty="0"/>
              <a:t>y) </a:t>
            </a:r>
            <a:r>
              <a:rPr lang="en-US" sz="2600" dirty="0"/>
              <a:t>provide information on the parameters of interest</a:t>
            </a:r>
          </a:p>
          <a:p>
            <a:pPr>
              <a:lnSpc>
                <a:spcPct val="90000"/>
              </a:lnSpc>
            </a:pPr>
            <a:r>
              <a:rPr lang="en-US" sz="2600" b="1" dirty="0">
                <a:solidFill>
                  <a:srgbClr val="FF0000"/>
                </a:solidFill>
              </a:rPr>
              <a:t>Noise: </a:t>
            </a:r>
            <a:r>
              <a:rPr lang="en-US" sz="2600" dirty="0"/>
              <a:t>experimental error</a:t>
            </a:r>
          </a:p>
          <a:p>
            <a:pPr lvl="2">
              <a:lnSpc>
                <a:spcPct val="90000"/>
              </a:lnSpc>
              <a:buClrTx/>
            </a:pPr>
            <a:r>
              <a:rPr lang="en-US" sz="2600" i="1" dirty="0"/>
              <a:t>Reduce</a:t>
            </a:r>
            <a:r>
              <a:rPr lang="en-US" sz="2600" dirty="0"/>
              <a:t> by assigning treatments to experimental units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150</a:t>
            </a:fld>
            <a:endParaRPr lang="en-US">
              <a:solidFill>
                <a:prstClr val="black">
                  <a:tint val="75000"/>
                </a:prstClr>
              </a:solidFill>
            </a:endParaRPr>
          </a:p>
        </p:txBody>
      </p:sp>
    </p:spTree>
    <p:extLst>
      <p:ext uri="{BB962C8B-B14F-4D97-AF65-F5344CB8AC3E}">
        <p14:creationId xmlns:p14="http://schemas.microsoft.com/office/powerpoint/2010/main" xmlns="" val="71885574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Factorial Designs</a:t>
            </a:r>
            <a:endParaRPr lang="en-US" dirty="0"/>
          </a:p>
        </p:txBody>
      </p:sp>
      <p:sp>
        <p:nvSpPr>
          <p:cNvPr id="3" name="Content Placeholder 2"/>
          <p:cNvSpPr>
            <a:spLocks noGrp="1"/>
          </p:cNvSpPr>
          <p:nvPr>
            <p:ph idx="1"/>
          </p:nvPr>
        </p:nvSpPr>
        <p:spPr/>
        <p:txBody>
          <a:bodyPr/>
          <a:lstStyle/>
          <a:p>
            <a:r>
              <a:rPr lang="en-US" dirty="0"/>
              <a:t>In a factorial experiment, </a:t>
            </a:r>
            <a:r>
              <a:rPr lang="en-US" b="1" dirty="0">
                <a:solidFill>
                  <a:schemeClr val="tx2"/>
                </a:solidFill>
              </a:rPr>
              <a:t>all</a:t>
            </a:r>
            <a:r>
              <a:rPr lang="en-US" dirty="0">
                <a:solidFill>
                  <a:schemeClr val="tx2"/>
                </a:solidFill>
              </a:rPr>
              <a:t> </a:t>
            </a:r>
            <a:r>
              <a:rPr lang="en-US" b="1" dirty="0">
                <a:solidFill>
                  <a:schemeClr val="tx2"/>
                </a:solidFill>
              </a:rPr>
              <a:t>possible combinations</a:t>
            </a:r>
            <a:r>
              <a:rPr lang="en-US" dirty="0"/>
              <a:t> of factor levels are tested</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151</a:t>
            </a:fld>
            <a:endParaRPr lang="en-US">
              <a:solidFill>
                <a:prstClr val="black">
                  <a:tint val="75000"/>
                </a:prstClr>
              </a:solidFill>
            </a:endParaRPr>
          </a:p>
        </p:txBody>
      </p:sp>
    </p:spTree>
    <p:extLst>
      <p:ext uri="{BB962C8B-B14F-4D97-AF65-F5344CB8AC3E}">
        <p14:creationId xmlns:p14="http://schemas.microsoft.com/office/powerpoint/2010/main" xmlns="" val="38200850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One-factor-at-a-time experiments (OFAT)</a:t>
            </a:r>
          </a:p>
        </p:txBody>
      </p:sp>
      <p:sp>
        <p:nvSpPr>
          <p:cNvPr id="3" name="Content Placeholder 2"/>
          <p:cNvSpPr>
            <a:spLocks noGrp="1"/>
          </p:cNvSpPr>
          <p:nvPr>
            <p:ph idx="1"/>
          </p:nvPr>
        </p:nvSpPr>
        <p:spPr/>
        <p:txBody>
          <a:bodyPr>
            <a:normAutofit fontScale="92500"/>
          </a:bodyPr>
          <a:lstStyle/>
          <a:p>
            <a:r>
              <a:rPr lang="en-US" dirty="0"/>
              <a:t>OFAT is a prevalent, but potentially disastrous type of experimentation commonly used by many engineers and scientists in both industry and academia.</a:t>
            </a:r>
          </a:p>
          <a:p>
            <a:r>
              <a:rPr lang="en-US" dirty="0"/>
              <a:t>Tests are conducted by systematically changing the levels of one factor while holding the levels of all other factors fixed. The “optimal” level of the first factor is then selected.</a:t>
            </a:r>
          </a:p>
          <a:p>
            <a:r>
              <a:rPr lang="en-US" dirty="0"/>
              <a:t>Subsequently, each factor in turn is varied and its “optimal” level selected while the other factors are held fixed.</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xmlns="" val="36013885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One-factor-at-a-time experiments (OFAT)</a:t>
            </a:r>
          </a:p>
        </p:txBody>
      </p:sp>
      <p:sp>
        <p:nvSpPr>
          <p:cNvPr id="3" name="Content Placeholder 2"/>
          <p:cNvSpPr>
            <a:spLocks noGrp="1"/>
          </p:cNvSpPr>
          <p:nvPr>
            <p:ph idx="1"/>
          </p:nvPr>
        </p:nvSpPr>
        <p:spPr/>
        <p:txBody>
          <a:bodyPr/>
          <a:lstStyle/>
          <a:p>
            <a:r>
              <a:rPr lang="en-US" sz="2400" dirty="0"/>
              <a:t>OFAT experiments are regarded as easier to implement, more easily understood, and more economical than factorial experiments.  Better than trial and error.</a:t>
            </a:r>
          </a:p>
          <a:p>
            <a:r>
              <a:rPr lang="en-US" sz="2400" dirty="0"/>
              <a:t>OFAT experiments are believed to provide the optimum combinations of the factor levels.  </a:t>
            </a:r>
          </a:p>
          <a:p>
            <a:r>
              <a:rPr lang="en-US" sz="2400" dirty="0"/>
              <a:t>Unfortunately, each of these presumptions can generally be shown to be false except under very special circumstances.</a:t>
            </a:r>
          </a:p>
          <a:p>
            <a:r>
              <a:rPr lang="en-US" sz="2400" dirty="0"/>
              <a:t>The key reasons why OFAT should not be conducted except under very special circumstances are:</a:t>
            </a:r>
          </a:p>
          <a:p>
            <a:pPr lvl="1"/>
            <a:r>
              <a:rPr lang="en-US" sz="2400" b="1" i="1" dirty="0">
                <a:solidFill>
                  <a:schemeClr val="tx2"/>
                </a:solidFill>
              </a:rPr>
              <a:t>Do not provide adequate information on interactions</a:t>
            </a:r>
          </a:p>
          <a:p>
            <a:pPr lvl="1"/>
            <a:r>
              <a:rPr lang="en-US" sz="2400" b="1" i="1" dirty="0">
                <a:solidFill>
                  <a:schemeClr val="tx2"/>
                </a:solidFill>
              </a:rPr>
              <a:t>Do not provide efficient estimates of the effects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xmlns="" val="37472577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Factorial vs OFAT ( 2-levels only)</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154</a:t>
            </a:fld>
            <a:endParaRPr lang="en-US">
              <a:solidFill>
                <a:prstClr val="black">
                  <a:tint val="75000"/>
                </a:prstClr>
              </a:solidFill>
            </a:endParaRPr>
          </a:p>
        </p:txBody>
      </p:sp>
      <p:sp>
        <p:nvSpPr>
          <p:cNvPr id="6" name="Rectangle 3"/>
          <p:cNvSpPr txBox="1">
            <a:spLocks noChangeArrowheads="1"/>
          </p:cNvSpPr>
          <p:nvPr/>
        </p:nvSpPr>
        <p:spPr>
          <a:xfrm>
            <a:off x="2487705" y="1951038"/>
            <a:ext cx="4038600" cy="4114800"/>
          </a:xfrm>
          <a:prstGeom prst="rect">
            <a:avLst/>
          </a:prstGeom>
          <a:ln>
            <a:solidFill>
              <a:schemeClr val="accent1"/>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Wingdings" panose="05000000000000000000" pitchFamily="2" charset="2"/>
              <a:buChar char="v"/>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t>2 factors:  4 runs</a:t>
            </a:r>
          </a:p>
          <a:p>
            <a:pPr lvl="1"/>
            <a:r>
              <a:rPr lang="en-US" sz="2400" smtClean="0"/>
              <a:t>3 effects</a:t>
            </a:r>
          </a:p>
          <a:p>
            <a:r>
              <a:rPr lang="en-US" sz="2800" smtClean="0"/>
              <a:t>3 factors: 8 runs</a:t>
            </a:r>
          </a:p>
          <a:p>
            <a:pPr lvl="1"/>
            <a:r>
              <a:rPr lang="en-US" sz="2400" smtClean="0"/>
              <a:t>7 effects</a:t>
            </a:r>
          </a:p>
          <a:p>
            <a:r>
              <a:rPr lang="en-US" sz="2800" smtClean="0"/>
              <a:t>5 factors: 32 or 16 runs</a:t>
            </a:r>
          </a:p>
          <a:p>
            <a:pPr lvl="1"/>
            <a:r>
              <a:rPr lang="en-US" sz="2400" smtClean="0"/>
              <a:t>31 or 15 effects</a:t>
            </a:r>
          </a:p>
          <a:p>
            <a:r>
              <a:rPr lang="en-US" sz="2800" smtClean="0"/>
              <a:t>7 factors: 128 or 64 runs</a:t>
            </a:r>
          </a:p>
          <a:p>
            <a:pPr lvl="1"/>
            <a:r>
              <a:rPr lang="en-US" sz="2400" smtClean="0"/>
              <a:t>127 or 63 effects</a:t>
            </a:r>
            <a:endParaRPr lang="en-US" sz="2400" dirty="0"/>
          </a:p>
        </p:txBody>
      </p:sp>
      <p:sp>
        <p:nvSpPr>
          <p:cNvPr id="7" name="Rectangle 4"/>
          <p:cNvSpPr txBox="1">
            <a:spLocks noChangeArrowheads="1"/>
          </p:cNvSpPr>
          <p:nvPr/>
        </p:nvSpPr>
        <p:spPr>
          <a:xfrm>
            <a:off x="6678705" y="1951038"/>
            <a:ext cx="38100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t>2 factors: 6 runs</a:t>
            </a:r>
          </a:p>
          <a:p>
            <a:pPr lvl="1"/>
            <a:r>
              <a:rPr lang="en-US" sz="2400" smtClean="0"/>
              <a:t>2 effects</a:t>
            </a:r>
          </a:p>
          <a:p>
            <a:r>
              <a:rPr lang="en-US" sz="2800" smtClean="0"/>
              <a:t>3 factors: 16 runs</a:t>
            </a:r>
          </a:p>
          <a:p>
            <a:pPr lvl="1"/>
            <a:r>
              <a:rPr lang="en-US" sz="2400" smtClean="0"/>
              <a:t>3 effects</a:t>
            </a:r>
          </a:p>
          <a:p>
            <a:r>
              <a:rPr lang="en-US" sz="2800" smtClean="0"/>
              <a:t>5 factors: 96 runs</a:t>
            </a:r>
          </a:p>
          <a:p>
            <a:pPr lvl="1"/>
            <a:r>
              <a:rPr lang="en-US" sz="2400" smtClean="0"/>
              <a:t>5 effects</a:t>
            </a:r>
          </a:p>
          <a:p>
            <a:r>
              <a:rPr lang="en-US" sz="2800" smtClean="0"/>
              <a:t>7 factors: 512 runs</a:t>
            </a:r>
          </a:p>
          <a:p>
            <a:pPr lvl="1"/>
            <a:r>
              <a:rPr lang="en-US" sz="2400" smtClean="0"/>
              <a:t>7 effects</a:t>
            </a:r>
            <a:endParaRPr lang="en-US" sz="2400"/>
          </a:p>
        </p:txBody>
      </p:sp>
      <p:sp>
        <p:nvSpPr>
          <p:cNvPr id="8" name="Text Box 5"/>
          <p:cNvSpPr txBox="1">
            <a:spLocks noChangeArrowheads="1"/>
          </p:cNvSpPr>
          <p:nvPr/>
        </p:nvSpPr>
        <p:spPr bwMode="auto">
          <a:xfrm>
            <a:off x="3299010" y="1587967"/>
            <a:ext cx="2286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0000"/>
                </a:solidFill>
              </a:rPr>
              <a:t> Factorial</a:t>
            </a:r>
          </a:p>
        </p:txBody>
      </p:sp>
      <p:sp>
        <p:nvSpPr>
          <p:cNvPr id="9" name="Text Box 6"/>
          <p:cNvSpPr txBox="1">
            <a:spLocks noChangeArrowheads="1"/>
          </p:cNvSpPr>
          <p:nvPr/>
        </p:nvSpPr>
        <p:spPr bwMode="auto">
          <a:xfrm>
            <a:off x="7793317" y="1686207"/>
            <a:ext cx="1143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0000"/>
                </a:solidFill>
              </a:rPr>
              <a:t>OFAT</a:t>
            </a:r>
          </a:p>
        </p:txBody>
      </p:sp>
    </p:spTree>
    <p:extLst>
      <p:ext uri="{BB962C8B-B14F-4D97-AF65-F5344CB8AC3E}">
        <p14:creationId xmlns:p14="http://schemas.microsoft.com/office/powerpoint/2010/main" xmlns="" val="371769357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Factorial vs OFAT</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155</a:t>
            </a:fld>
            <a:endParaRPr lang="en-US">
              <a:solidFill>
                <a:prstClr val="black">
                  <a:tint val="75000"/>
                </a:prstClr>
              </a:solidFill>
            </a:endParaRPr>
          </a:p>
        </p:txBody>
      </p:sp>
      <p:sp>
        <p:nvSpPr>
          <p:cNvPr id="6" name="Line 3"/>
          <p:cNvSpPr>
            <a:spLocks noChangeShapeType="1"/>
          </p:cNvSpPr>
          <p:nvPr/>
        </p:nvSpPr>
        <p:spPr bwMode="auto">
          <a:xfrm>
            <a:off x="3455892" y="1524000"/>
            <a:ext cx="0" cy="2819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7" name="Line 4"/>
          <p:cNvSpPr>
            <a:spLocks noChangeShapeType="1"/>
          </p:cNvSpPr>
          <p:nvPr/>
        </p:nvSpPr>
        <p:spPr bwMode="auto">
          <a:xfrm>
            <a:off x="3303492" y="4191000"/>
            <a:ext cx="3048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8" name="Line 5"/>
          <p:cNvSpPr>
            <a:spLocks noChangeShapeType="1"/>
          </p:cNvSpPr>
          <p:nvPr/>
        </p:nvSpPr>
        <p:spPr bwMode="auto">
          <a:xfrm>
            <a:off x="7265892" y="1447800"/>
            <a:ext cx="0" cy="2895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9" name="Line 6"/>
          <p:cNvSpPr>
            <a:spLocks noChangeShapeType="1"/>
          </p:cNvSpPr>
          <p:nvPr/>
        </p:nvSpPr>
        <p:spPr bwMode="auto">
          <a:xfrm>
            <a:off x="7189692" y="4191000"/>
            <a:ext cx="2895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0" name="AutoShape 7"/>
          <p:cNvSpPr>
            <a:spLocks noChangeArrowheads="1"/>
          </p:cNvSpPr>
          <p:nvPr/>
        </p:nvSpPr>
        <p:spPr bwMode="auto">
          <a:xfrm>
            <a:off x="4141692" y="35052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1" name="AutoShape 8"/>
          <p:cNvSpPr>
            <a:spLocks noChangeArrowheads="1"/>
          </p:cNvSpPr>
          <p:nvPr/>
        </p:nvSpPr>
        <p:spPr bwMode="auto">
          <a:xfrm>
            <a:off x="5589492" y="35052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2" name="AutoShape 9"/>
          <p:cNvSpPr>
            <a:spLocks noChangeArrowheads="1"/>
          </p:cNvSpPr>
          <p:nvPr/>
        </p:nvSpPr>
        <p:spPr bwMode="auto">
          <a:xfrm>
            <a:off x="5589492" y="2286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3" name="AutoShape 10"/>
          <p:cNvSpPr>
            <a:spLocks noChangeArrowheads="1"/>
          </p:cNvSpPr>
          <p:nvPr/>
        </p:nvSpPr>
        <p:spPr bwMode="auto">
          <a:xfrm>
            <a:off x="4141692" y="2286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4" name="Line 11"/>
          <p:cNvSpPr>
            <a:spLocks noChangeShapeType="1"/>
          </p:cNvSpPr>
          <p:nvPr/>
        </p:nvSpPr>
        <p:spPr bwMode="auto">
          <a:xfrm>
            <a:off x="3379692" y="22860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5" name="Line 12"/>
          <p:cNvSpPr>
            <a:spLocks noChangeShapeType="1"/>
          </p:cNvSpPr>
          <p:nvPr/>
        </p:nvSpPr>
        <p:spPr bwMode="auto">
          <a:xfrm>
            <a:off x="3379692" y="35814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6" name="Line 13"/>
          <p:cNvSpPr>
            <a:spLocks noChangeShapeType="1"/>
          </p:cNvSpPr>
          <p:nvPr/>
        </p:nvSpPr>
        <p:spPr bwMode="auto">
          <a:xfrm>
            <a:off x="4141692" y="4114800"/>
            <a:ext cx="0" cy="152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7" name="Line 14"/>
          <p:cNvSpPr>
            <a:spLocks noChangeShapeType="1"/>
          </p:cNvSpPr>
          <p:nvPr/>
        </p:nvSpPr>
        <p:spPr bwMode="auto">
          <a:xfrm>
            <a:off x="5589492" y="4114800"/>
            <a:ext cx="0" cy="152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18" name="Text Box 15"/>
          <p:cNvSpPr txBox="1">
            <a:spLocks noChangeArrowheads="1"/>
          </p:cNvSpPr>
          <p:nvPr/>
        </p:nvSpPr>
        <p:spPr bwMode="auto">
          <a:xfrm>
            <a:off x="4294092" y="4953000"/>
            <a:ext cx="1371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Factor A</a:t>
            </a:r>
          </a:p>
        </p:txBody>
      </p:sp>
      <p:sp>
        <p:nvSpPr>
          <p:cNvPr id="19" name="Text Box 16"/>
          <p:cNvSpPr txBox="1">
            <a:spLocks noChangeArrowheads="1"/>
          </p:cNvSpPr>
          <p:nvPr/>
        </p:nvSpPr>
        <p:spPr bwMode="auto">
          <a:xfrm>
            <a:off x="3913092" y="4419600"/>
            <a:ext cx="762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low</a:t>
            </a:r>
          </a:p>
        </p:txBody>
      </p:sp>
      <p:sp>
        <p:nvSpPr>
          <p:cNvPr id="20" name="Text Box 17"/>
          <p:cNvSpPr txBox="1">
            <a:spLocks noChangeArrowheads="1"/>
          </p:cNvSpPr>
          <p:nvPr/>
        </p:nvSpPr>
        <p:spPr bwMode="auto">
          <a:xfrm>
            <a:off x="5208492" y="4419600"/>
            <a:ext cx="914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high</a:t>
            </a:r>
          </a:p>
        </p:txBody>
      </p:sp>
      <p:sp>
        <p:nvSpPr>
          <p:cNvPr id="21" name="Text Box 18"/>
          <p:cNvSpPr txBox="1">
            <a:spLocks noChangeArrowheads="1"/>
          </p:cNvSpPr>
          <p:nvPr/>
        </p:nvSpPr>
        <p:spPr bwMode="auto">
          <a:xfrm>
            <a:off x="2693892" y="3352800"/>
            <a:ext cx="914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low</a:t>
            </a:r>
          </a:p>
        </p:txBody>
      </p:sp>
      <p:sp>
        <p:nvSpPr>
          <p:cNvPr id="22" name="Text Box 20"/>
          <p:cNvSpPr txBox="1">
            <a:spLocks noChangeArrowheads="1"/>
          </p:cNvSpPr>
          <p:nvPr/>
        </p:nvSpPr>
        <p:spPr bwMode="auto">
          <a:xfrm>
            <a:off x="2617692" y="2057400"/>
            <a:ext cx="8382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high</a:t>
            </a:r>
          </a:p>
        </p:txBody>
      </p:sp>
      <p:sp>
        <p:nvSpPr>
          <p:cNvPr id="23" name="Text Box 21"/>
          <p:cNvSpPr txBox="1">
            <a:spLocks noChangeArrowheads="1"/>
          </p:cNvSpPr>
          <p:nvPr/>
        </p:nvSpPr>
        <p:spPr bwMode="auto">
          <a:xfrm>
            <a:off x="3227292" y="5638800"/>
            <a:ext cx="6400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E.g.  Factor A: Reynold’s number,    Factor B: k/D</a:t>
            </a:r>
          </a:p>
        </p:txBody>
      </p:sp>
      <p:sp>
        <p:nvSpPr>
          <p:cNvPr id="24" name="AutoShape 22"/>
          <p:cNvSpPr>
            <a:spLocks noChangeArrowheads="1"/>
          </p:cNvSpPr>
          <p:nvPr/>
        </p:nvSpPr>
        <p:spPr bwMode="auto">
          <a:xfrm>
            <a:off x="7875492" y="3429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25" name="AutoShape 23"/>
          <p:cNvSpPr>
            <a:spLocks noChangeArrowheads="1"/>
          </p:cNvSpPr>
          <p:nvPr/>
        </p:nvSpPr>
        <p:spPr bwMode="auto">
          <a:xfrm>
            <a:off x="9323292" y="3429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26" name="AutoShape 24"/>
          <p:cNvSpPr>
            <a:spLocks noChangeArrowheads="1"/>
          </p:cNvSpPr>
          <p:nvPr/>
        </p:nvSpPr>
        <p:spPr bwMode="auto">
          <a:xfrm>
            <a:off x="7875492" y="2286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27" name="AutoShape 25"/>
          <p:cNvSpPr>
            <a:spLocks noChangeArrowheads="1"/>
          </p:cNvSpPr>
          <p:nvPr/>
        </p:nvSpPr>
        <p:spPr bwMode="auto">
          <a:xfrm>
            <a:off x="7951692" y="2286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28" name="AutoShape 26"/>
          <p:cNvSpPr>
            <a:spLocks noChangeArrowheads="1"/>
          </p:cNvSpPr>
          <p:nvPr/>
        </p:nvSpPr>
        <p:spPr bwMode="auto">
          <a:xfrm>
            <a:off x="7951692" y="3429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29" name="AutoShape 27"/>
          <p:cNvSpPr>
            <a:spLocks noChangeArrowheads="1"/>
          </p:cNvSpPr>
          <p:nvPr/>
        </p:nvSpPr>
        <p:spPr bwMode="auto">
          <a:xfrm>
            <a:off x="9399492" y="3429000"/>
            <a:ext cx="76200" cy="762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30" name="Line 28"/>
          <p:cNvSpPr>
            <a:spLocks noChangeShapeType="1"/>
          </p:cNvSpPr>
          <p:nvPr/>
        </p:nvSpPr>
        <p:spPr bwMode="auto">
          <a:xfrm>
            <a:off x="7951692" y="4114800"/>
            <a:ext cx="0" cy="152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31" name="Line 29"/>
          <p:cNvSpPr>
            <a:spLocks noChangeShapeType="1"/>
          </p:cNvSpPr>
          <p:nvPr/>
        </p:nvSpPr>
        <p:spPr bwMode="auto">
          <a:xfrm>
            <a:off x="9399492" y="4114800"/>
            <a:ext cx="0" cy="152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32" name="Line 30"/>
          <p:cNvSpPr>
            <a:spLocks noChangeShapeType="1"/>
          </p:cNvSpPr>
          <p:nvPr/>
        </p:nvSpPr>
        <p:spPr bwMode="auto">
          <a:xfrm>
            <a:off x="7189692" y="34290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33" name="Line 31"/>
          <p:cNvSpPr>
            <a:spLocks noChangeShapeType="1"/>
          </p:cNvSpPr>
          <p:nvPr/>
        </p:nvSpPr>
        <p:spPr bwMode="auto">
          <a:xfrm>
            <a:off x="7189692" y="22860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34" name="Text Box 32"/>
          <p:cNvSpPr txBox="1">
            <a:spLocks noChangeArrowheads="1"/>
          </p:cNvSpPr>
          <p:nvPr/>
        </p:nvSpPr>
        <p:spPr bwMode="auto">
          <a:xfrm>
            <a:off x="6808692" y="2667000"/>
            <a:ext cx="381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B</a:t>
            </a:r>
          </a:p>
        </p:txBody>
      </p:sp>
      <p:sp>
        <p:nvSpPr>
          <p:cNvPr id="35" name="Text Box 33"/>
          <p:cNvSpPr txBox="1">
            <a:spLocks noChangeArrowheads="1"/>
          </p:cNvSpPr>
          <p:nvPr/>
        </p:nvSpPr>
        <p:spPr bwMode="auto">
          <a:xfrm>
            <a:off x="6503892" y="2057400"/>
            <a:ext cx="762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high</a:t>
            </a:r>
          </a:p>
        </p:txBody>
      </p:sp>
      <p:sp>
        <p:nvSpPr>
          <p:cNvPr id="36" name="Text Box 34"/>
          <p:cNvSpPr txBox="1">
            <a:spLocks noChangeArrowheads="1"/>
          </p:cNvSpPr>
          <p:nvPr/>
        </p:nvSpPr>
        <p:spPr bwMode="auto">
          <a:xfrm>
            <a:off x="6580092" y="3200400"/>
            <a:ext cx="762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low</a:t>
            </a:r>
          </a:p>
        </p:txBody>
      </p:sp>
      <p:sp>
        <p:nvSpPr>
          <p:cNvPr id="37" name="Text Box 35"/>
          <p:cNvSpPr txBox="1">
            <a:spLocks noChangeArrowheads="1"/>
          </p:cNvSpPr>
          <p:nvPr/>
        </p:nvSpPr>
        <p:spPr bwMode="auto">
          <a:xfrm>
            <a:off x="7646892" y="4419600"/>
            <a:ext cx="685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low</a:t>
            </a:r>
          </a:p>
        </p:txBody>
      </p:sp>
      <p:sp>
        <p:nvSpPr>
          <p:cNvPr id="38" name="Text Box 36"/>
          <p:cNvSpPr txBox="1">
            <a:spLocks noChangeArrowheads="1"/>
          </p:cNvSpPr>
          <p:nvPr/>
        </p:nvSpPr>
        <p:spPr bwMode="auto">
          <a:xfrm>
            <a:off x="9094692" y="4419600"/>
            <a:ext cx="914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high</a:t>
            </a:r>
          </a:p>
        </p:txBody>
      </p:sp>
      <p:sp>
        <p:nvSpPr>
          <p:cNvPr id="39" name="Text Box 37"/>
          <p:cNvSpPr txBox="1">
            <a:spLocks noChangeArrowheads="1"/>
          </p:cNvSpPr>
          <p:nvPr/>
        </p:nvSpPr>
        <p:spPr bwMode="auto">
          <a:xfrm>
            <a:off x="8408892" y="4876800"/>
            <a:ext cx="533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A</a:t>
            </a:r>
          </a:p>
        </p:txBody>
      </p:sp>
      <p:sp>
        <p:nvSpPr>
          <p:cNvPr id="40" name="Text Box 38"/>
          <p:cNvSpPr txBox="1">
            <a:spLocks noChangeArrowheads="1"/>
          </p:cNvSpPr>
          <p:nvPr/>
        </p:nvSpPr>
        <p:spPr bwMode="auto">
          <a:xfrm>
            <a:off x="8218392" y="1663740"/>
            <a:ext cx="1447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0000"/>
                </a:solidFill>
              </a:rPr>
              <a:t>OFAT</a:t>
            </a:r>
          </a:p>
        </p:txBody>
      </p:sp>
      <p:sp>
        <p:nvSpPr>
          <p:cNvPr id="41" name="Text Box 39"/>
          <p:cNvSpPr txBox="1">
            <a:spLocks noChangeArrowheads="1"/>
          </p:cNvSpPr>
          <p:nvPr/>
        </p:nvSpPr>
        <p:spPr bwMode="auto">
          <a:xfrm>
            <a:off x="4294092" y="1619806"/>
            <a:ext cx="2057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0000"/>
                </a:solidFill>
              </a:rPr>
              <a:t>Factorial</a:t>
            </a:r>
          </a:p>
        </p:txBody>
      </p:sp>
    </p:spTree>
    <p:extLst>
      <p:ext uri="{BB962C8B-B14F-4D97-AF65-F5344CB8AC3E}">
        <p14:creationId xmlns:p14="http://schemas.microsoft.com/office/powerpoint/2010/main" xmlns="" val="341798058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6</a:t>
            </a:r>
            <a:r>
              <a:rPr lang="en-US" dirty="0">
                <a:latin typeface="Caladea" panose="02040503050406030204" pitchFamily="18" charset="0"/>
              </a:rPr>
              <a:t>: Experimental Design: </a:t>
            </a:r>
            <a:r>
              <a:rPr lang="en-US" dirty="0" smtClean="0">
                <a:latin typeface="Caladea" panose="02040503050406030204" pitchFamily="18" charset="0"/>
              </a:rPr>
              <a:t>Brief Introduction-</a:t>
            </a:r>
            <a:r>
              <a:rPr lang="en-US" dirty="0" smtClean="0"/>
              <a:t>Probability</a:t>
            </a:r>
            <a:r>
              <a:rPr lang="en-US" dirty="0"/>
              <a:t>, Sampling, descriptive statistics</a:t>
            </a:r>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xmlns="" val="14259386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Probability</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xmlns="" val="193716360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a:t>Sample Spaces and Events</a:t>
            </a:r>
            <a:r>
              <a:rPr lang="en-US" dirty="0" smtClean="0"/>
              <a:t> </a:t>
            </a:r>
            <a:endParaRPr lang="en-US" dirty="0"/>
          </a:p>
        </p:txBody>
      </p:sp>
      <p:sp>
        <p:nvSpPr>
          <p:cNvPr id="3" name="Content Placeholder 2"/>
          <p:cNvSpPr>
            <a:spLocks noGrp="1"/>
          </p:cNvSpPr>
          <p:nvPr>
            <p:ph idx="1"/>
          </p:nvPr>
        </p:nvSpPr>
        <p:spPr>
          <a:ln>
            <a:solidFill>
              <a:schemeClr val="tx1"/>
            </a:solidFill>
          </a:ln>
        </p:spPr>
        <p:txBody>
          <a:bodyPr>
            <a:normAutofit fontScale="85000" lnSpcReduction="10000"/>
          </a:bodyPr>
          <a:lstStyle/>
          <a:p>
            <a:r>
              <a:rPr lang="en-US" dirty="0" smtClean="0"/>
              <a:t>Example</a:t>
            </a:r>
          </a:p>
          <a:p>
            <a:pPr marL="0" indent="0">
              <a:buNone/>
            </a:pPr>
            <a:r>
              <a:rPr lang="en-GB" dirty="0"/>
              <a:t>If we measure the current in a thin copper wire, we are conducting an experiment. </a:t>
            </a:r>
            <a:endParaRPr lang="en-GB" dirty="0" smtClean="0"/>
          </a:p>
          <a:p>
            <a:pPr marL="0" indent="0">
              <a:buNone/>
            </a:pPr>
            <a:endParaRPr lang="en-GB" dirty="0" smtClean="0"/>
          </a:p>
          <a:p>
            <a:pPr marL="0" indent="0">
              <a:buNone/>
            </a:pPr>
            <a:r>
              <a:rPr lang="en-GB" dirty="0" smtClean="0"/>
              <a:t>+++day-today </a:t>
            </a:r>
            <a:r>
              <a:rPr lang="en-GB" dirty="0"/>
              <a:t>repetitions of the measurement can differ </a:t>
            </a:r>
            <a:r>
              <a:rPr lang="en-GB" dirty="0" smtClean="0"/>
              <a:t>slightly</a:t>
            </a:r>
          </a:p>
          <a:p>
            <a:pPr marL="0" indent="0">
              <a:buNone/>
            </a:pPr>
            <a:endParaRPr lang="en-GB" dirty="0">
              <a:solidFill>
                <a:srgbClr val="FF0000"/>
              </a:solidFill>
            </a:endParaRPr>
          </a:p>
          <a:p>
            <a:pPr marL="0" indent="0">
              <a:buNone/>
            </a:pPr>
            <a:r>
              <a:rPr lang="en-GB" dirty="0" smtClean="0"/>
              <a:t>+++</a:t>
            </a:r>
            <a:r>
              <a:rPr lang="en-GB" dirty="0"/>
              <a:t>small variations in variables </a:t>
            </a:r>
            <a:r>
              <a:rPr lang="en-GB" dirty="0" smtClean="0"/>
              <a:t>that are </a:t>
            </a:r>
            <a:r>
              <a:rPr lang="en-GB" dirty="0"/>
              <a:t>not controlled in our experiment</a:t>
            </a:r>
            <a:r>
              <a:rPr lang="en-GB" dirty="0" smtClean="0"/>
              <a:t>  </a:t>
            </a:r>
          </a:p>
          <a:p>
            <a:pPr marL="0" indent="0">
              <a:buNone/>
            </a:pPr>
            <a:r>
              <a:rPr lang="en-GB" dirty="0" smtClean="0"/>
              <a:t/>
            </a:r>
            <a:br>
              <a:rPr lang="en-GB" dirty="0" smtClean="0"/>
            </a:br>
            <a:r>
              <a:rPr lang="en-GB" sz="1900" dirty="0">
                <a:solidFill>
                  <a:srgbClr val="FF0000"/>
                </a:solidFill>
              </a:rPr>
              <a:t>changes in ambient temperatures, slight variations </a:t>
            </a:r>
            <a:r>
              <a:rPr lang="en-GB" sz="1900" dirty="0" smtClean="0">
                <a:solidFill>
                  <a:srgbClr val="FF0000"/>
                </a:solidFill>
              </a:rPr>
              <a:t>in gauge </a:t>
            </a:r>
            <a:r>
              <a:rPr lang="en-GB" sz="1900" dirty="0">
                <a:solidFill>
                  <a:srgbClr val="FF0000"/>
                </a:solidFill>
              </a:rPr>
              <a:t>and small impurities in the chemical composition of the </a:t>
            </a:r>
            <a:r>
              <a:rPr lang="en-GB" sz="1900" dirty="0" smtClean="0">
                <a:solidFill>
                  <a:srgbClr val="FF0000"/>
                </a:solidFill>
              </a:rPr>
              <a:t>wire, </a:t>
            </a:r>
            <a:r>
              <a:rPr lang="en-GB" sz="1900" dirty="0">
                <a:solidFill>
                  <a:srgbClr val="FF0000"/>
                </a:solidFill>
              </a:rPr>
              <a:t>and current source drift</a:t>
            </a:r>
            <a:r>
              <a:rPr lang="en-GB" sz="1900"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xmlns="" val="13266774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Spaces and Events… </a:t>
            </a:r>
            <a:endParaRPr lang="en-US" dirty="0"/>
          </a:p>
        </p:txBody>
      </p:sp>
      <p:sp>
        <p:nvSpPr>
          <p:cNvPr id="3" name="Content Placeholder 2"/>
          <p:cNvSpPr>
            <a:spLocks noGrp="1"/>
          </p:cNvSpPr>
          <p:nvPr>
            <p:ph idx="1"/>
          </p:nvPr>
        </p:nvSpPr>
        <p:spPr/>
        <p:txBody>
          <a:bodyPr>
            <a:normAutofit/>
          </a:bodyPr>
          <a:lstStyle/>
          <a:p>
            <a:r>
              <a:rPr lang="en-GB" dirty="0"/>
              <a:t>this experiment (as well as many we conduct) is </a:t>
            </a:r>
            <a:r>
              <a:rPr lang="en-GB" dirty="0" smtClean="0"/>
              <a:t>said to </a:t>
            </a:r>
            <a:r>
              <a:rPr lang="en-GB" dirty="0"/>
              <a:t>have a </a:t>
            </a:r>
            <a:r>
              <a:rPr lang="en-GB" b="1" dirty="0"/>
              <a:t>random </a:t>
            </a:r>
            <a:r>
              <a:rPr lang="en-GB" dirty="0"/>
              <a:t>component</a:t>
            </a:r>
            <a:r>
              <a:rPr lang="en-GB" dirty="0" smtClean="0"/>
              <a:t> </a:t>
            </a:r>
          </a:p>
          <a:p>
            <a:endParaRPr lang="en-GB" dirty="0"/>
          </a:p>
          <a:p>
            <a:endParaRPr lang="en-GB" dirty="0" smtClean="0"/>
          </a:p>
          <a:p>
            <a:pPr marL="0" indent="0">
              <a:buNone/>
            </a:pPr>
            <a:endParaRPr lang="en-GB" dirty="0" smtClean="0"/>
          </a:p>
          <a:p>
            <a:pPr marL="0" indent="0">
              <a:buNone/>
            </a:pPr>
            <a:r>
              <a:rPr lang="en-GB" dirty="0" smtClean="0"/>
              <a:t/>
            </a:r>
            <a:br>
              <a:rPr lang="en-GB" dirty="0" smtClean="0"/>
            </a:br>
            <a:endParaRPr lang="en-US" dirty="0"/>
          </a:p>
        </p:txBody>
      </p:sp>
      <p:sp>
        <p:nvSpPr>
          <p:cNvPr id="4" name="Rectangle 3"/>
          <p:cNvSpPr/>
          <p:nvPr/>
        </p:nvSpPr>
        <p:spPr>
          <a:xfrm>
            <a:off x="1846996" y="2933974"/>
            <a:ext cx="7801971" cy="1569660"/>
          </a:xfrm>
          <a:prstGeom prst="rect">
            <a:avLst/>
          </a:prstGeom>
          <a:solidFill>
            <a:schemeClr val="accent1">
              <a:lumMod val="20000"/>
              <a:lumOff val="80000"/>
            </a:schemeClr>
          </a:solidFill>
          <a:ln>
            <a:solidFill>
              <a:schemeClr val="tx1"/>
            </a:solidFill>
          </a:ln>
        </p:spPr>
        <p:txBody>
          <a:bodyPr wrap="square">
            <a:spAutoFit/>
          </a:bodyPr>
          <a:lstStyle/>
          <a:p>
            <a:pPr algn="ctr"/>
            <a:r>
              <a:rPr lang="en-GB" sz="2400" dirty="0">
                <a:solidFill>
                  <a:srgbClr val="000000"/>
                </a:solidFill>
                <a:latin typeface="Times-Roman"/>
              </a:rPr>
              <a:t>no matter how carefully our experiment </a:t>
            </a:r>
            <a:r>
              <a:rPr lang="en-GB" sz="2400" dirty="0" smtClean="0">
                <a:solidFill>
                  <a:srgbClr val="000000"/>
                </a:solidFill>
                <a:latin typeface="Times-Roman"/>
              </a:rPr>
              <a:t>is designed </a:t>
            </a:r>
            <a:r>
              <a:rPr lang="en-GB" sz="2400" dirty="0">
                <a:solidFill>
                  <a:srgbClr val="000000"/>
                </a:solidFill>
                <a:latin typeface="Times-Roman"/>
              </a:rPr>
              <a:t>and </a:t>
            </a:r>
            <a:r>
              <a:rPr lang="en-GB" sz="2400" dirty="0" smtClean="0">
                <a:solidFill>
                  <a:srgbClr val="000000"/>
                </a:solidFill>
                <a:latin typeface="Times-Roman"/>
              </a:rPr>
              <a:t> conducted</a:t>
            </a:r>
            <a:r>
              <a:rPr lang="en-GB" sz="2400" dirty="0">
                <a:solidFill>
                  <a:srgbClr val="000000"/>
                </a:solidFill>
                <a:latin typeface="Times-Roman"/>
              </a:rPr>
              <a:t>, </a:t>
            </a:r>
            <a:r>
              <a:rPr lang="en-GB" sz="2400" dirty="0">
                <a:solidFill>
                  <a:srgbClr val="FF0000"/>
                </a:solidFill>
                <a:latin typeface="Times-Roman"/>
              </a:rPr>
              <a:t>the variation is almost always present</a:t>
            </a:r>
            <a:r>
              <a:rPr lang="en-GB" sz="2400" dirty="0">
                <a:solidFill>
                  <a:srgbClr val="000000"/>
                </a:solidFill>
                <a:latin typeface="Times-Roman"/>
              </a:rPr>
              <a:t>, and its magnitude can be </a:t>
            </a:r>
            <a:r>
              <a:rPr lang="en-GB" sz="2400" dirty="0" smtClean="0">
                <a:solidFill>
                  <a:srgbClr val="000000"/>
                </a:solidFill>
                <a:latin typeface="Times-Roman"/>
              </a:rPr>
              <a:t>large enough </a:t>
            </a:r>
            <a:r>
              <a:rPr lang="en-GB" sz="2400" dirty="0">
                <a:solidFill>
                  <a:srgbClr val="000000"/>
                </a:solidFill>
                <a:latin typeface="Times-Roman"/>
              </a:rPr>
              <a:t>that the important conclusions from our experiment are not obvious</a:t>
            </a:r>
            <a:r>
              <a:rPr lang="en-GB" sz="2400" dirty="0" smtClean="0"/>
              <a:t> </a:t>
            </a:r>
            <a:endParaRPr lang="en-US" sz="2400" dirty="0"/>
          </a:p>
        </p:txBody>
      </p:sp>
    </p:spTree>
    <p:extLst>
      <p:ext uri="{BB962C8B-B14F-4D97-AF65-F5344CB8AC3E}">
        <p14:creationId xmlns:p14="http://schemas.microsoft.com/office/powerpoint/2010/main" xmlns="" val="226814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algn="just"/>
            <a:r>
              <a:rPr lang="en-GB" dirty="0"/>
              <a:t>The correlation between two concepts can either be </a:t>
            </a:r>
            <a:r>
              <a:rPr lang="en-GB" dirty="0">
                <a:solidFill>
                  <a:srgbClr val="FF0000"/>
                </a:solidFill>
              </a:rPr>
              <a:t>none</a:t>
            </a:r>
            <a:r>
              <a:rPr lang="en-GB" dirty="0"/>
              <a:t> (no correlation); </a:t>
            </a:r>
            <a:r>
              <a:rPr lang="en-GB" dirty="0">
                <a:solidFill>
                  <a:srgbClr val="FF0000"/>
                </a:solidFill>
              </a:rPr>
              <a:t>positive</a:t>
            </a:r>
            <a:r>
              <a:rPr lang="en-GB" dirty="0"/>
              <a:t> (where an increase in one results in the increase </a:t>
            </a:r>
            <a:r>
              <a:rPr lang="en-GB" dirty="0" smtClean="0"/>
              <a:t>in the </a:t>
            </a:r>
            <a:r>
              <a:rPr lang="en-GB" dirty="0"/>
              <a:t>other, or decrease results in a decrease); or </a:t>
            </a:r>
            <a:r>
              <a:rPr lang="en-GB" dirty="0">
                <a:solidFill>
                  <a:srgbClr val="FF0000"/>
                </a:solidFill>
              </a:rPr>
              <a:t>negative</a:t>
            </a:r>
            <a:r>
              <a:rPr lang="en-GB" dirty="0"/>
              <a:t> (where </a:t>
            </a:r>
            <a:r>
              <a:rPr lang="en-GB" dirty="0" smtClean="0"/>
              <a:t>the increase </a:t>
            </a:r>
            <a:r>
              <a:rPr lang="en-GB" dirty="0"/>
              <a:t>in one results in the decrease in the other or vice versa</a:t>
            </a:r>
            <a:r>
              <a:rPr lang="en-GB" dirty="0" smtClean="0"/>
              <a:t>).</a:t>
            </a:r>
            <a:br>
              <a:rPr lang="en-GB" dirty="0" smtClean="0"/>
            </a:br>
            <a:r>
              <a:rPr lang="en-GB" dirty="0" smtClean="0">
                <a:solidFill>
                  <a:srgbClr val="FF0000"/>
                </a:solidFill>
              </a:rPr>
              <a:t>The </a:t>
            </a:r>
            <a:r>
              <a:rPr lang="en-GB" dirty="0">
                <a:solidFill>
                  <a:srgbClr val="FF0000"/>
                </a:solidFill>
              </a:rPr>
              <a:t>degree of association is often measurable</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xmlns="" val="379142551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modelling </a:t>
            </a:r>
            <a:r>
              <a:rPr lang="en-GB" dirty="0"/>
              <a:t>and </a:t>
            </a:r>
            <a:r>
              <a:rPr lang="en-GB" dirty="0" smtClean="0"/>
              <a:t>analysing experimental </a:t>
            </a:r>
            <a:r>
              <a:rPr lang="en-GB" dirty="0"/>
              <a:t>results </a:t>
            </a:r>
            <a:endParaRPr lang="en-US" dirty="0"/>
          </a:p>
        </p:txBody>
      </p:sp>
      <p:sp>
        <p:nvSpPr>
          <p:cNvPr id="3" name="Content Placeholder 2"/>
          <p:cNvSpPr>
            <a:spLocks noGrp="1"/>
          </p:cNvSpPr>
          <p:nvPr>
            <p:ph idx="1"/>
          </p:nvPr>
        </p:nvSpPr>
        <p:spPr/>
        <p:txBody>
          <a:bodyPr/>
          <a:lstStyle/>
          <a:p>
            <a:r>
              <a:rPr lang="en-GB" dirty="0"/>
              <a:t>Our goal is to </a:t>
            </a:r>
            <a:endParaRPr lang="en-GB" dirty="0" smtClean="0"/>
          </a:p>
          <a:p>
            <a:pPr lvl="1"/>
            <a:r>
              <a:rPr lang="en-GB" dirty="0" smtClean="0">
                <a:solidFill>
                  <a:srgbClr val="FF0000"/>
                </a:solidFill>
              </a:rPr>
              <a:t>understand</a:t>
            </a:r>
            <a:r>
              <a:rPr lang="en-GB" dirty="0">
                <a:solidFill>
                  <a:srgbClr val="FF0000"/>
                </a:solidFill>
              </a:rPr>
              <a:t>, quantify, and model the type of variations that we </a:t>
            </a:r>
            <a:r>
              <a:rPr lang="en-GB" dirty="0" smtClean="0">
                <a:solidFill>
                  <a:srgbClr val="FF0000"/>
                </a:solidFill>
              </a:rPr>
              <a:t>often encounter </a:t>
            </a:r>
          </a:p>
          <a:p>
            <a:pPr lvl="1"/>
            <a:r>
              <a:rPr lang="en-GB" dirty="0" smtClean="0">
                <a:solidFill>
                  <a:srgbClr val="FF0000"/>
                </a:solidFill>
              </a:rPr>
              <a:t>Make informed </a:t>
            </a:r>
            <a:r>
              <a:rPr lang="en-GB" dirty="0">
                <a:solidFill>
                  <a:srgbClr val="FF0000"/>
                </a:solidFill>
              </a:rPr>
              <a:t>judgments from our results</a:t>
            </a:r>
            <a:r>
              <a:rPr lang="en-GB" dirty="0" smtClean="0">
                <a:solidFill>
                  <a:srgbClr val="FF0000"/>
                </a:solidFill>
              </a:rPr>
              <a:t> </a:t>
            </a:r>
            <a:r>
              <a:rPr lang="en-GB" dirty="0" smtClean="0"/>
              <a:t/>
            </a:r>
            <a:br>
              <a:rPr lang="en-GB" dirty="0" smtClean="0"/>
            </a:br>
            <a:r>
              <a:rPr lang="en-GB" dirty="0" smtClean="0"/>
              <a:t/>
            </a:r>
            <a:br>
              <a:rPr lang="en-GB" dirty="0" smtClean="0"/>
            </a:br>
            <a:endParaRPr lang="en-US" dirty="0"/>
          </a:p>
        </p:txBody>
      </p:sp>
      <p:pic>
        <p:nvPicPr>
          <p:cNvPr id="4" name="Picture 3"/>
          <p:cNvPicPr>
            <a:picLocks noChangeAspect="1"/>
          </p:cNvPicPr>
          <p:nvPr/>
        </p:nvPicPr>
        <p:blipFill>
          <a:blip r:embed="rId2"/>
          <a:stretch>
            <a:fillRect/>
          </a:stretch>
        </p:blipFill>
        <p:spPr>
          <a:xfrm>
            <a:off x="1084002" y="3503636"/>
            <a:ext cx="5186346" cy="1900878"/>
          </a:xfrm>
          <a:prstGeom prst="rect">
            <a:avLst/>
          </a:prstGeom>
        </p:spPr>
      </p:pic>
      <p:pic>
        <p:nvPicPr>
          <p:cNvPr id="5" name="Picture 4"/>
          <p:cNvPicPr>
            <a:picLocks noChangeAspect="1"/>
          </p:cNvPicPr>
          <p:nvPr/>
        </p:nvPicPr>
        <p:blipFill>
          <a:blip r:embed="rId3"/>
          <a:stretch>
            <a:fillRect/>
          </a:stretch>
        </p:blipFill>
        <p:spPr>
          <a:xfrm>
            <a:off x="7667767" y="3291098"/>
            <a:ext cx="3577988" cy="2185419"/>
          </a:xfrm>
          <a:prstGeom prst="rect">
            <a:avLst/>
          </a:prstGeom>
        </p:spPr>
      </p:pic>
      <p:sp>
        <p:nvSpPr>
          <p:cNvPr id="6" name="Rectangle 5"/>
          <p:cNvSpPr/>
          <p:nvPr/>
        </p:nvSpPr>
        <p:spPr>
          <a:xfrm>
            <a:off x="7469876" y="5505818"/>
            <a:ext cx="3953300" cy="646331"/>
          </a:xfrm>
          <a:prstGeom prst="rect">
            <a:avLst/>
          </a:prstGeom>
        </p:spPr>
        <p:txBody>
          <a:bodyPr wrap="square">
            <a:spAutoFit/>
          </a:bodyPr>
          <a:lstStyle/>
          <a:p>
            <a:r>
              <a:rPr lang="en-GB" dirty="0">
                <a:solidFill>
                  <a:srgbClr val="000000"/>
                </a:solidFill>
                <a:latin typeface="Times New Roman" panose="02020603050405020304" pitchFamily="18" charset="0"/>
                <a:cs typeface="Times New Roman" panose="02020603050405020304" pitchFamily="18" charset="0"/>
              </a:rPr>
              <a:t>Noise variables affect the</a:t>
            </a:r>
            <a:br>
              <a:rPr lang="en-GB" dirty="0">
                <a:solidFill>
                  <a:srgbClr val="000000"/>
                </a:solidFill>
                <a:latin typeface="Times New Roman" panose="02020603050405020304" pitchFamily="18" charset="0"/>
                <a:cs typeface="Times New Roman" panose="02020603050405020304" pitchFamily="18" charset="0"/>
              </a:rPr>
            </a:br>
            <a:r>
              <a:rPr lang="en-GB" dirty="0">
                <a:solidFill>
                  <a:srgbClr val="000000"/>
                </a:solidFill>
                <a:latin typeface="Times New Roman" panose="02020603050405020304" pitchFamily="18" charset="0"/>
                <a:cs typeface="Times New Roman" panose="02020603050405020304" pitchFamily="18" charset="0"/>
              </a:rPr>
              <a:t>transformation of inputs to outputs.</a:t>
            </a:r>
            <a:r>
              <a:rPr lang="en-GB"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1191905" y="5492172"/>
            <a:ext cx="4007893" cy="646331"/>
          </a:xfrm>
          <a:prstGeom prst="rect">
            <a:avLst/>
          </a:prstGeom>
        </p:spPr>
        <p:txBody>
          <a:bodyPr wrap="square">
            <a:spAutoFit/>
          </a:bodyPr>
          <a:lstStyle/>
          <a:p>
            <a:r>
              <a:rPr lang="en-GB" dirty="0">
                <a:solidFill>
                  <a:srgbClr val="000000"/>
                </a:solidFill>
                <a:latin typeface="Times New Roman" panose="02020603050405020304" pitchFamily="18" charset="0"/>
                <a:cs typeface="Times New Roman" panose="02020603050405020304" pitchFamily="18" charset="0"/>
              </a:rPr>
              <a:t>Continuous iteration between model</a:t>
            </a:r>
            <a:br>
              <a:rPr lang="en-GB" dirty="0">
                <a:solidFill>
                  <a:srgbClr val="000000"/>
                </a:solidFill>
                <a:latin typeface="Times New Roman" panose="02020603050405020304" pitchFamily="18" charset="0"/>
                <a:cs typeface="Times New Roman" panose="02020603050405020304" pitchFamily="18" charset="0"/>
              </a:rPr>
            </a:br>
            <a:r>
              <a:rPr lang="en-GB" dirty="0">
                <a:solidFill>
                  <a:srgbClr val="000000"/>
                </a:solidFill>
                <a:latin typeface="Times New Roman" panose="02020603050405020304" pitchFamily="18" charset="0"/>
                <a:cs typeface="Times New Roman" panose="02020603050405020304" pitchFamily="18" charset="0"/>
              </a:rPr>
              <a:t>and physical system.</a:t>
            </a:r>
            <a:r>
              <a:rPr lang="en-GB"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60468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Definitions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Random Experiment</a:t>
            </a:r>
            <a:r>
              <a:rPr lang="en-US" dirty="0" smtClean="0"/>
              <a:t> </a:t>
            </a:r>
          </a:p>
          <a:p>
            <a:endParaRPr lang="en-US" dirty="0"/>
          </a:p>
          <a:p>
            <a:pPr marL="0" indent="0">
              <a:buNone/>
            </a:pPr>
            <a:endParaRPr lang="en-US" dirty="0"/>
          </a:p>
          <a:p>
            <a:r>
              <a:rPr lang="en-US" b="1" dirty="0"/>
              <a:t>Sample </a:t>
            </a:r>
            <a:r>
              <a:rPr lang="en-US" b="1" dirty="0" smtClean="0"/>
              <a:t>Spaces</a:t>
            </a:r>
          </a:p>
          <a:p>
            <a:endParaRPr lang="en-US" b="1" dirty="0"/>
          </a:p>
          <a:p>
            <a:endParaRPr lang="en-US" b="1" dirty="0" smtClean="0"/>
          </a:p>
          <a:p>
            <a:r>
              <a:rPr lang="en-GB" b="1" dirty="0"/>
              <a:t>Discrete </a:t>
            </a:r>
            <a:r>
              <a:rPr lang="en-GB" b="1" dirty="0" smtClean="0"/>
              <a:t>and Continuous Sample </a:t>
            </a:r>
            <a:r>
              <a:rPr lang="en-GB" b="1" dirty="0"/>
              <a:t>Spaces</a:t>
            </a:r>
            <a:r>
              <a:rPr lang="en-GB" dirty="0" smtClean="0"/>
              <a:t> </a:t>
            </a:r>
            <a:br>
              <a:rPr lang="en-GB" dirty="0" smtClean="0"/>
            </a:br>
            <a:r>
              <a:rPr lang="en-US" b="1" dirty="0" smtClean="0"/>
              <a:t> </a:t>
            </a:r>
            <a:r>
              <a:rPr lang="en-US" dirty="0" smtClean="0"/>
              <a:t/>
            </a:r>
            <a:br>
              <a:rPr lang="en-US" dirty="0" smtClean="0"/>
            </a:br>
            <a:r>
              <a:rPr lang="en-US" dirty="0" smtClean="0"/>
              <a:t/>
            </a:r>
            <a:br>
              <a:rPr lang="en-US" dirty="0" smtClean="0"/>
            </a:br>
            <a:endParaRPr lang="en-US" dirty="0"/>
          </a:p>
        </p:txBody>
      </p:sp>
      <p:sp>
        <p:nvSpPr>
          <p:cNvPr id="4" name="Rectangle 3"/>
          <p:cNvSpPr/>
          <p:nvPr/>
        </p:nvSpPr>
        <p:spPr>
          <a:xfrm>
            <a:off x="905301" y="2187391"/>
            <a:ext cx="10408692" cy="923330"/>
          </a:xfrm>
          <a:prstGeom prst="rect">
            <a:avLst/>
          </a:prstGeom>
          <a:solidFill>
            <a:schemeClr val="accent1">
              <a:lumMod val="20000"/>
              <a:lumOff val="80000"/>
            </a:schemeClr>
          </a:solidFill>
          <a:ln>
            <a:solidFill>
              <a:schemeClr val="tx1"/>
            </a:solidFill>
          </a:ln>
        </p:spPr>
        <p:txBody>
          <a:bodyPr wrap="square">
            <a:spAutoFit/>
          </a:bodyPr>
          <a:lstStyle/>
          <a:p>
            <a:r>
              <a:rPr lang="en-GB" sz="2600" dirty="0">
                <a:solidFill>
                  <a:srgbClr val="000000"/>
                </a:solidFill>
                <a:latin typeface="Times New Roman" panose="02020603050405020304" pitchFamily="18" charset="0"/>
                <a:cs typeface="Times New Roman" panose="02020603050405020304" pitchFamily="18" charset="0"/>
              </a:rPr>
              <a:t>An experiment that can result in </a:t>
            </a:r>
            <a:r>
              <a:rPr lang="en-GB" sz="2600" dirty="0">
                <a:solidFill>
                  <a:srgbClr val="FF0000"/>
                </a:solidFill>
                <a:latin typeface="Times New Roman" panose="02020603050405020304" pitchFamily="18" charset="0"/>
                <a:cs typeface="Times New Roman" panose="02020603050405020304" pitchFamily="18" charset="0"/>
              </a:rPr>
              <a:t>different outcomes</a:t>
            </a:r>
            <a:r>
              <a:rPr lang="en-GB" sz="2600" dirty="0">
                <a:solidFill>
                  <a:srgbClr val="000000"/>
                </a:solidFill>
                <a:latin typeface="Times New Roman" panose="02020603050405020304" pitchFamily="18" charset="0"/>
                <a:cs typeface="Times New Roman" panose="02020603050405020304" pitchFamily="18" charset="0"/>
              </a:rPr>
              <a:t>, even though it is repeated in </a:t>
            </a:r>
            <a:r>
              <a:rPr lang="en-GB" sz="2600" dirty="0" smtClean="0">
                <a:solidFill>
                  <a:srgbClr val="000000"/>
                </a:solidFill>
                <a:latin typeface="Times New Roman" panose="02020603050405020304" pitchFamily="18" charset="0"/>
                <a:cs typeface="Times New Roman" panose="02020603050405020304" pitchFamily="18" charset="0"/>
              </a:rPr>
              <a:t>the same </a:t>
            </a:r>
            <a:r>
              <a:rPr lang="en-GB" sz="2600" dirty="0">
                <a:solidFill>
                  <a:srgbClr val="000000"/>
                </a:solidFill>
                <a:latin typeface="Times New Roman" panose="02020603050405020304" pitchFamily="18" charset="0"/>
                <a:cs typeface="Times New Roman" panose="02020603050405020304" pitchFamily="18" charset="0"/>
              </a:rPr>
              <a:t>manner every time, is called a </a:t>
            </a:r>
            <a:r>
              <a:rPr lang="en-GB" sz="2600" b="1" dirty="0">
                <a:solidFill>
                  <a:srgbClr val="0079C2"/>
                </a:solidFill>
                <a:latin typeface="Times New Roman" panose="02020603050405020304" pitchFamily="18" charset="0"/>
                <a:cs typeface="Times New Roman" panose="02020603050405020304" pitchFamily="18" charset="0"/>
              </a:rPr>
              <a:t>random experiment.</a:t>
            </a:r>
            <a:r>
              <a:rPr lang="en-GB" sz="2600" dirty="0" smtClean="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
        <p:nvSpPr>
          <p:cNvPr id="6" name="Rectangle 5"/>
          <p:cNvSpPr/>
          <p:nvPr/>
        </p:nvSpPr>
        <p:spPr>
          <a:xfrm>
            <a:off x="891654" y="3511223"/>
            <a:ext cx="10408691" cy="923330"/>
          </a:xfrm>
          <a:prstGeom prst="rect">
            <a:avLst/>
          </a:prstGeom>
          <a:solidFill>
            <a:schemeClr val="accent1">
              <a:lumMod val="20000"/>
              <a:lumOff val="80000"/>
            </a:schemeClr>
          </a:solidFill>
          <a:ln>
            <a:solidFill>
              <a:schemeClr val="tx1"/>
            </a:solidFill>
          </a:ln>
        </p:spPr>
        <p:txBody>
          <a:bodyPr wrap="square">
            <a:spAutoFit/>
          </a:bodyPr>
          <a:lstStyle/>
          <a:p>
            <a:r>
              <a:rPr lang="en-GB" sz="2600" dirty="0">
                <a:solidFill>
                  <a:srgbClr val="000000"/>
                </a:solidFill>
                <a:latin typeface="Times New Roman" panose="02020603050405020304" pitchFamily="18" charset="0"/>
                <a:cs typeface="Times New Roman" panose="02020603050405020304" pitchFamily="18" charset="0"/>
              </a:rPr>
              <a:t>The set of all possible outcomes of a random experiment is called the </a:t>
            </a:r>
            <a:r>
              <a:rPr lang="en-GB" sz="2600" b="1" dirty="0">
                <a:solidFill>
                  <a:srgbClr val="0079C2"/>
                </a:solidFill>
                <a:latin typeface="Times New Roman" panose="02020603050405020304" pitchFamily="18" charset="0"/>
                <a:cs typeface="Times New Roman" panose="02020603050405020304" pitchFamily="18" charset="0"/>
              </a:rPr>
              <a:t>sample </a:t>
            </a:r>
            <a:r>
              <a:rPr lang="en-GB" sz="2600" b="1" dirty="0" smtClean="0">
                <a:solidFill>
                  <a:srgbClr val="0079C2"/>
                </a:solidFill>
                <a:latin typeface="Times New Roman" panose="02020603050405020304" pitchFamily="18" charset="0"/>
                <a:cs typeface="Times New Roman" panose="02020603050405020304" pitchFamily="18" charset="0"/>
              </a:rPr>
              <a:t>space </a:t>
            </a:r>
            <a:r>
              <a:rPr lang="en-GB" sz="2600" dirty="0" smtClean="0">
                <a:solidFill>
                  <a:srgbClr val="000000"/>
                </a:solidFill>
                <a:latin typeface="Times New Roman" panose="02020603050405020304" pitchFamily="18" charset="0"/>
                <a:cs typeface="Times New Roman" panose="02020603050405020304" pitchFamily="18" charset="0"/>
              </a:rPr>
              <a:t>of </a:t>
            </a:r>
            <a:r>
              <a:rPr lang="en-GB" sz="2600" dirty="0">
                <a:solidFill>
                  <a:srgbClr val="000000"/>
                </a:solidFill>
                <a:latin typeface="Times New Roman" panose="02020603050405020304" pitchFamily="18" charset="0"/>
                <a:cs typeface="Times New Roman" panose="02020603050405020304" pitchFamily="18" charset="0"/>
              </a:rPr>
              <a:t>the experiment. The sample space is denoted as </a:t>
            </a:r>
            <a:r>
              <a:rPr lang="en-GB" sz="2600" i="1" dirty="0">
                <a:solidFill>
                  <a:srgbClr val="000000"/>
                </a:solidFill>
                <a:latin typeface="Times New Roman" panose="02020603050405020304" pitchFamily="18" charset="0"/>
                <a:cs typeface="Times New Roman" panose="02020603050405020304" pitchFamily="18" charset="0"/>
              </a:rPr>
              <a:t>S</a:t>
            </a:r>
            <a:r>
              <a:rPr lang="en-GB" sz="2600" dirty="0">
                <a:solidFill>
                  <a:srgbClr val="000000"/>
                </a:solidFill>
                <a:latin typeface="Times New Roman" panose="02020603050405020304" pitchFamily="18" charset="0"/>
                <a:cs typeface="Times New Roman" panose="02020603050405020304" pitchFamily="18" charset="0"/>
              </a:rPr>
              <a:t>.</a:t>
            </a:r>
            <a:r>
              <a:rPr lang="en-GB" sz="2600" dirty="0" smtClean="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
        <p:nvSpPr>
          <p:cNvPr id="7" name="Rectangle 6"/>
          <p:cNvSpPr/>
          <p:nvPr/>
        </p:nvSpPr>
        <p:spPr>
          <a:xfrm>
            <a:off x="891653" y="4871956"/>
            <a:ext cx="10408693" cy="1338828"/>
          </a:xfrm>
          <a:prstGeom prst="rect">
            <a:avLst/>
          </a:prstGeom>
          <a:solidFill>
            <a:schemeClr val="accent1">
              <a:lumMod val="20000"/>
              <a:lumOff val="80000"/>
            </a:schemeClr>
          </a:solidFill>
          <a:ln>
            <a:solidFill>
              <a:schemeClr val="tx1"/>
            </a:solidFill>
          </a:ln>
        </p:spPr>
        <p:txBody>
          <a:bodyPr wrap="square">
            <a:spAutoFit/>
          </a:bodyPr>
          <a:lstStyle/>
          <a:p>
            <a:r>
              <a:rPr lang="en-GB" sz="2600" dirty="0">
                <a:solidFill>
                  <a:srgbClr val="000000"/>
                </a:solidFill>
                <a:latin typeface="Times New Roman" panose="02020603050405020304" pitchFamily="18" charset="0"/>
                <a:cs typeface="Times New Roman" panose="02020603050405020304" pitchFamily="18" charset="0"/>
              </a:rPr>
              <a:t>A sample space is </a:t>
            </a:r>
            <a:r>
              <a:rPr lang="en-GB" sz="2600" b="1" dirty="0">
                <a:solidFill>
                  <a:srgbClr val="000000"/>
                </a:solidFill>
                <a:latin typeface="Times New Roman" panose="02020603050405020304" pitchFamily="18" charset="0"/>
                <a:cs typeface="Times New Roman" panose="02020603050405020304" pitchFamily="18" charset="0"/>
              </a:rPr>
              <a:t>discrete </a:t>
            </a:r>
            <a:r>
              <a:rPr lang="en-GB" sz="2600" dirty="0">
                <a:solidFill>
                  <a:srgbClr val="000000"/>
                </a:solidFill>
                <a:latin typeface="Times New Roman" panose="02020603050405020304" pitchFamily="18" charset="0"/>
                <a:cs typeface="Times New Roman" panose="02020603050405020304" pitchFamily="18" charset="0"/>
              </a:rPr>
              <a:t>if it consists of a finite or countable infinite set of </a:t>
            </a:r>
            <a:r>
              <a:rPr lang="en-GB" sz="2600" dirty="0" smtClean="0">
                <a:solidFill>
                  <a:srgbClr val="000000"/>
                </a:solidFill>
                <a:latin typeface="Times New Roman" panose="02020603050405020304" pitchFamily="18" charset="0"/>
                <a:cs typeface="Times New Roman" panose="02020603050405020304" pitchFamily="18" charset="0"/>
              </a:rPr>
              <a:t>outcomes. A </a:t>
            </a:r>
            <a:r>
              <a:rPr lang="en-GB" sz="2600" dirty="0">
                <a:solidFill>
                  <a:srgbClr val="000000"/>
                </a:solidFill>
                <a:latin typeface="Times New Roman" panose="02020603050405020304" pitchFamily="18" charset="0"/>
                <a:cs typeface="Times New Roman" panose="02020603050405020304" pitchFamily="18" charset="0"/>
              </a:rPr>
              <a:t>sample space is </a:t>
            </a:r>
            <a:r>
              <a:rPr lang="en-GB" sz="2600" b="1" dirty="0">
                <a:solidFill>
                  <a:srgbClr val="000000"/>
                </a:solidFill>
                <a:latin typeface="Times New Roman" panose="02020603050405020304" pitchFamily="18" charset="0"/>
                <a:cs typeface="Times New Roman" panose="02020603050405020304" pitchFamily="18" charset="0"/>
              </a:rPr>
              <a:t>continuous </a:t>
            </a:r>
            <a:r>
              <a:rPr lang="en-GB" sz="2600" dirty="0">
                <a:solidFill>
                  <a:srgbClr val="000000"/>
                </a:solidFill>
                <a:latin typeface="Times New Roman" panose="02020603050405020304" pitchFamily="18" charset="0"/>
                <a:cs typeface="Times New Roman" panose="02020603050405020304" pitchFamily="18" charset="0"/>
              </a:rPr>
              <a:t>if it contains an interval (either finite or infinite) </a:t>
            </a:r>
            <a:r>
              <a:rPr lang="en-GB" sz="2600" dirty="0" smtClean="0">
                <a:solidFill>
                  <a:srgbClr val="000000"/>
                </a:solidFill>
                <a:latin typeface="Times New Roman" panose="02020603050405020304" pitchFamily="18" charset="0"/>
                <a:cs typeface="Times New Roman" panose="02020603050405020304" pitchFamily="18" charset="0"/>
              </a:rPr>
              <a:t>of real </a:t>
            </a:r>
            <a:r>
              <a:rPr lang="en-GB" sz="2600" dirty="0">
                <a:solidFill>
                  <a:srgbClr val="000000"/>
                </a:solidFill>
                <a:latin typeface="Times New Roman" panose="02020603050405020304" pitchFamily="18" charset="0"/>
                <a:cs typeface="Times New Roman" panose="02020603050405020304" pitchFamily="18" charset="0"/>
              </a:rPr>
              <a:t>numbers.</a:t>
            </a:r>
            <a:r>
              <a:rPr lang="en-GB" sz="2600" dirty="0" smtClean="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493397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Continuous Random Variables</a:t>
            </a:r>
            <a:br>
              <a:rPr lang="en-GB" dirty="0" smtClean="0"/>
            </a:br>
            <a:r>
              <a:rPr lang="en-GB" dirty="0" smtClean="0"/>
              <a:t>and Probability Distributions</a:t>
            </a:r>
            <a:endParaRPr lang="en-US" dirty="0"/>
          </a:p>
        </p:txBody>
      </p:sp>
      <p:sp>
        <p:nvSpPr>
          <p:cNvPr id="3" name="Content Placeholder 2"/>
          <p:cNvSpPr>
            <a:spLocks noGrp="1"/>
          </p:cNvSpPr>
          <p:nvPr>
            <p:ph idx="1"/>
          </p:nvPr>
        </p:nvSpPr>
        <p:spPr/>
        <p:txBody>
          <a:bodyPr>
            <a:normAutofit fontScale="92500" lnSpcReduction="20000"/>
          </a:bodyPr>
          <a:lstStyle/>
          <a:p>
            <a:r>
              <a:rPr lang="en-GB" dirty="0" smtClean="0"/>
              <a:t>Continuous random variable is a random variable with an interval (either finite or infinite) of real numbers for its </a:t>
            </a:r>
            <a:r>
              <a:rPr lang="en-GB" dirty="0" smtClean="0">
                <a:solidFill>
                  <a:srgbClr val="FF0000"/>
                </a:solidFill>
              </a:rPr>
              <a:t>range</a:t>
            </a:r>
          </a:p>
          <a:p>
            <a:r>
              <a:rPr lang="en-GB" dirty="0" smtClean="0">
                <a:solidFill>
                  <a:srgbClr val="FF0000"/>
                </a:solidFill>
              </a:rPr>
              <a:t>Example</a:t>
            </a:r>
          </a:p>
          <a:p>
            <a:r>
              <a:rPr lang="en-GB" dirty="0"/>
              <a:t>dimensional length is measured on a manufactured part selected from a </a:t>
            </a:r>
            <a:r>
              <a:rPr lang="en-GB" dirty="0" smtClean="0"/>
              <a:t>day’s production</a:t>
            </a:r>
          </a:p>
          <a:p>
            <a:pPr marL="0" indent="0">
              <a:buNone/>
            </a:pPr>
            <a:r>
              <a:rPr lang="en-GB" dirty="0" smtClean="0"/>
              <a:t> </a:t>
            </a:r>
          </a:p>
          <a:p>
            <a:pPr lvl="1"/>
            <a:r>
              <a:rPr lang="en-GB" dirty="0"/>
              <a:t>the number of possible values of </a:t>
            </a:r>
            <a:r>
              <a:rPr lang="en-GB" i="1" dirty="0" smtClean="0"/>
              <a:t>X (</a:t>
            </a:r>
            <a:r>
              <a:rPr lang="en-US" dirty="0"/>
              <a:t>random </a:t>
            </a:r>
            <a:r>
              <a:rPr lang="en-US" dirty="0" smtClean="0"/>
              <a:t>variable</a:t>
            </a:r>
            <a:r>
              <a:rPr lang="en-GB" i="1" dirty="0" smtClean="0"/>
              <a:t>) </a:t>
            </a:r>
            <a:r>
              <a:rPr lang="en-GB" dirty="0"/>
              <a:t>is </a:t>
            </a:r>
            <a:r>
              <a:rPr lang="en-GB" dirty="0" err="1"/>
              <a:t>uncountably</a:t>
            </a:r>
            <a:r>
              <a:rPr lang="en-GB" dirty="0"/>
              <a:t> infinite</a:t>
            </a:r>
            <a:r>
              <a:rPr lang="en-GB" dirty="0" smtClean="0"/>
              <a:t> </a:t>
            </a:r>
            <a:br>
              <a:rPr lang="en-GB" dirty="0" smtClean="0"/>
            </a:br>
            <a:r>
              <a:rPr lang="en-GB" dirty="0" smtClean="0"/>
              <a:t/>
            </a:r>
            <a:br>
              <a:rPr lang="en-GB" dirty="0" smtClean="0"/>
            </a:br>
            <a:endParaRPr lang="en-US" dirty="0"/>
          </a:p>
        </p:txBody>
      </p:sp>
    </p:spTree>
    <p:extLst>
      <p:ext uri="{BB962C8B-B14F-4D97-AF65-F5344CB8AC3E}">
        <p14:creationId xmlns:p14="http://schemas.microsoft.com/office/powerpoint/2010/main" xmlns="" val="16881106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PROBABILITY DISTRIBUTIONS AND PROBABILITY DENSITY FUNCTIONS</a:t>
            </a:r>
            <a:endParaRPr lang="en-US" dirty="0"/>
          </a:p>
        </p:txBody>
      </p:sp>
      <p:sp>
        <p:nvSpPr>
          <p:cNvPr id="3" name="Content Placeholder 2"/>
          <p:cNvSpPr>
            <a:spLocks noGrp="1"/>
          </p:cNvSpPr>
          <p:nvPr>
            <p:ph idx="1"/>
          </p:nvPr>
        </p:nvSpPr>
        <p:spPr/>
        <p:txBody>
          <a:bodyPr/>
          <a:lstStyle/>
          <a:p>
            <a:r>
              <a:rPr lang="en-GB" dirty="0"/>
              <a:t>Density functions are commonly used in engineering to describe physical systems</a:t>
            </a:r>
            <a:r>
              <a:rPr lang="en-GB" dirty="0" smtClean="0"/>
              <a:t> </a:t>
            </a:r>
            <a:br>
              <a:rPr lang="en-GB" dirty="0" smtClean="0"/>
            </a:br>
            <a:endParaRPr lang="en-US" dirty="0"/>
          </a:p>
        </p:txBody>
      </p:sp>
      <p:sp>
        <p:nvSpPr>
          <p:cNvPr id="5" name="Rectangle 4"/>
          <p:cNvSpPr/>
          <p:nvPr/>
        </p:nvSpPr>
        <p:spPr>
          <a:xfrm>
            <a:off x="959891" y="2648888"/>
            <a:ext cx="10299511" cy="1477328"/>
          </a:xfrm>
          <a:prstGeom prst="rect">
            <a:avLst/>
          </a:prstGeom>
          <a:solidFill>
            <a:schemeClr val="accent1">
              <a:lumMod val="20000"/>
              <a:lumOff val="80000"/>
            </a:schemeClr>
          </a:solidFill>
          <a:ln>
            <a:solidFill>
              <a:schemeClr val="tx1"/>
            </a:solidFill>
          </a:ln>
        </p:spPr>
        <p:txBody>
          <a:bodyPr wrap="square">
            <a:spAutoFit/>
          </a:bodyPr>
          <a:lstStyle/>
          <a:p>
            <a:r>
              <a:rPr lang="en-GB" dirty="0">
                <a:solidFill>
                  <a:srgbClr val="000000"/>
                </a:solidFill>
                <a:latin typeface="Times-Roman"/>
              </a:rPr>
              <a:t>For example, consider the density of a loading on a long, thin </a:t>
            </a:r>
            <a:r>
              <a:rPr lang="en-GB" dirty="0" smtClean="0">
                <a:solidFill>
                  <a:srgbClr val="000000"/>
                </a:solidFill>
                <a:latin typeface="Times-Roman"/>
              </a:rPr>
              <a:t>beam. </a:t>
            </a:r>
            <a:r>
              <a:rPr lang="en-GB" dirty="0">
                <a:solidFill>
                  <a:srgbClr val="000000"/>
                </a:solidFill>
                <a:latin typeface="Times-Roman"/>
              </a:rPr>
              <a:t>For any </a:t>
            </a:r>
            <a:r>
              <a:rPr lang="en-GB" dirty="0" smtClean="0">
                <a:solidFill>
                  <a:srgbClr val="000000"/>
                </a:solidFill>
                <a:latin typeface="Times-Roman"/>
              </a:rPr>
              <a:t>point </a:t>
            </a:r>
            <a:r>
              <a:rPr lang="en-GB" i="1" dirty="0" smtClean="0">
                <a:solidFill>
                  <a:srgbClr val="000000"/>
                </a:solidFill>
                <a:latin typeface="Times-Italic"/>
              </a:rPr>
              <a:t>x </a:t>
            </a:r>
            <a:r>
              <a:rPr lang="en-GB" dirty="0">
                <a:solidFill>
                  <a:srgbClr val="000000"/>
                </a:solidFill>
                <a:latin typeface="Times-Roman"/>
              </a:rPr>
              <a:t>along the beam, the density can be described by a function (in grams/cm). Intervals </a:t>
            </a:r>
            <a:r>
              <a:rPr lang="en-GB" dirty="0" smtClean="0">
                <a:solidFill>
                  <a:srgbClr val="000000"/>
                </a:solidFill>
                <a:latin typeface="Times-Roman"/>
              </a:rPr>
              <a:t>with large </a:t>
            </a:r>
            <a:r>
              <a:rPr lang="en-GB" dirty="0">
                <a:solidFill>
                  <a:srgbClr val="000000"/>
                </a:solidFill>
                <a:latin typeface="Times-Roman"/>
              </a:rPr>
              <a:t>loadings correspond to large values for the function. The total loading between points </a:t>
            </a:r>
            <a:r>
              <a:rPr lang="en-GB" i="1" dirty="0" smtClean="0">
                <a:solidFill>
                  <a:srgbClr val="000000"/>
                </a:solidFill>
                <a:latin typeface="Times-Italic"/>
              </a:rPr>
              <a:t>a </a:t>
            </a:r>
            <a:r>
              <a:rPr lang="en-GB" dirty="0" smtClean="0">
                <a:solidFill>
                  <a:srgbClr val="000000"/>
                </a:solidFill>
                <a:latin typeface="Times-Roman"/>
              </a:rPr>
              <a:t>and </a:t>
            </a:r>
            <a:r>
              <a:rPr lang="en-GB" i="1" dirty="0">
                <a:solidFill>
                  <a:srgbClr val="000000"/>
                </a:solidFill>
                <a:latin typeface="Times-Italic"/>
              </a:rPr>
              <a:t>b </a:t>
            </a:r>
            <a:r>
              <a:rPr lang="en-GB" dirty="0">
                <a:solidFill>
                  <a:srgbClr val="000000"/>
                </a:solidFill>
                <a:latin typeface="Times-Roman"/>
              </a:rPr>
              <a:t>is determined as the integral of the density function from </a:t>
            </a:r>
            <a:r>
              <a:rPr lang="en-GB" i="1" dirty="0">
                <a:solidFill>
                  <a:srgbClr val="000000"/>
                </a:solidFill>
                <a:latin typeface="Times-Italic"/>
              </a:rPr>
              <a:t>a </a:t>
            </a:r>
            <a:r>
              <a:rPr lang="en-GB" dirty="0">
                <a:solidFill>
                  <a:srgbClr val="000000"/>
                </a:solidFill>
                <a:latin typeface="Times-Roman"/>
              </a:rPr>
              <a:t>to </a:t>
            </a:r>
            <a:r>
              <a:rPr lang="en-GB" i="1" dirty="0">
                <a:solidFill>
                  <a:srgbClr val="000000"/>
                </a:solidFill>
                <a:latin typeface="Times-Italic"/>
              </a:rPr>
              <a:t>b</a:t>
            </a:r>
            <a:r>
              <a:rPr lang="en-GB" dirty="0">
                <a:solidFill>
                  <a:srgbClr val="000000"/>
                </a:solidFill>
                <a:latin typeface="Times-Roman"/>
              </a:rPr>
              <a:t>. This integral is the </a:t>
            </a:r>
            <a:r>
              <a:rPr lang="en-GB" dirty="0" smtClean="0">
                <a:solidFill>
                  <a:srgbClr val="000000"/>
                </a:solidFill>
                <a:latin typeface="Times-Roman"/>
              </a:rPr>
              <a:t>area under </a:t>
            </a:r>
            <a:r>
              <a:rPr lang="en-GB" dirty="0">
                <a:solidFill>
                  <a:srgbClr val="000000"/>
                </a:solidFill>
                <a:latin typeface="Times-Roman"/>
              </a:rPr>
              <a:t>the density function over this interval, and it can be loosely interpreted as the sum of </a:t>
            </a:r>
            <a:r>
              <a:rPr lang="en-GB" dirty="0" smtClean="0">
                <a:solidFill>
                  <a:srgbClr val="000000"/>
                </a:solidFill>
                <a:latin typeface="Times-Roman"/>
              </a:rPr>
              <a:t>all the </a:t>
            </a:r>
            <a:r>
              <a:rPr lang="en-GB" dirty="0">
                <a:solidFill>
                  <a:srgbClr val="000000"/>
                </a:solidFill>
                <a:latin typeface="Times-Roman"/>
              </a:rPr>
              <a:t>loadings over this interval.</a:t>
            </a:r>
            <a:r>
              <a:rPr lang="en-GB" dirty="0" smtClean="0"/>
              <a:t> </a:t>
            </a:r>
            <a:endParaRPr lang="en-US" dirty="0"/>
          </a:p>
        </p:txBody>
      </p:sp>
      <p:pic>
        <p:nvPicPr>
          <p:cNvPr id="6" name="Picture 5"/>
          <p:cNvPicPr>
            <a:picLocks noChangeAspect="1"/>
          </p:cNvPicPr>
          <p:nvPr/>
        </p:nvPicPr>
        <p:blipFill>
          <a:blip r:embed="rId2"/>
          <a:stretch>
            <a:fillRect/>
          </a:stretch>
        </p:blipFill>
        <p:spPr>
          <a:xfrm>
            <a:off x="2490291" y="4571642"/>
            <a:ext cx="6419850" cy="1590675"/>
          </a:xfrm>
          <a:prstGeom prst="rect">
            <a:avLst/>
          </a:prstGeom>
        </p:spPr>
      </p:pic>
      <p:sp>
        <p:nvSpPr>
          <p:cNvPr id="7" name="Rectangle 6"/>
          <p:cNvSpPr/>
          <p:nvPr/>
        </p:nvSpPr>
        <p:spPr>
          <a:xfrm>
            <a:off x="2365613" y="4059156"/>
            <a:ext cx="3148084" cy="646331"/>
          </a:xfrm>
          <a:prstGeom prst="rect">
            <a:avLst/>
          </a:prstGeom>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Density function of a</a:t>
            </a:r>
            <a:br>
              <a:rPr lang="en-GB" dirty="0">
                <a:solidFill>
                  <a:srgbClr val="FF0000"/>
                </a:solidFill>
                <a:latin typeface="Times New Roman" panose="02020603050405020304" pitchFamily="18" charset="0"/>
                <a:cs typeface="Times New Roman" panose="02020603050405020304" pitchFamily="18" charset="0"/>
              </a:rPr>
            </a:br>
            <a:r>
              <a:rPr lang="en-GB" dirty="0">
                <a:solidFill>
                  <a:srgbClr val="FF0000"/>
                </a:solidFill>
                <a:latin typeface="Times New Roman" panose="02020603050405020304" pitchFamily="18" charset="0"/>
                <a:cs typeface="Times New Roman" panose="02020603050405020304" pitchFamily="18" charset="0"/>
              </a:rPr>
              <a:t>loading on a long, thin beam</a:t>
            </a:r>
            <a:r>
              <a:rPr lang="en-GB"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422711" y="4127395"/>
            <a:ext cx="3639402" cy="646331"/>
          </a:xfrm>
          <a:prstGeom prst="rect">
            <a:avLst/>
          </a:prstGeom>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Probability determined from the area</a:t>
            </a:r>
            <a:br>
              <a:rPr lang="en-GB" dirty="0">
                <a:solidFill>
                  <a:srgbClr val="FF0000"/>
                </a:solidFill>
                <a:latin typeface="Times New Roman" panose="02020603050405020304" pitchFamily="18" charset="0"/>
                <a:cs typeface="Times New Roman" panose="02020603050405020304" pitchFamily="18" charset="0"/>
              </a:rPr>
            </a:br>
            <a:r>
              <a:rPr lang="en-GB" dirty="0">
                <a:solidFill>
                  <a:srgbClr val="FF0000"/>
                </a:solidFill>
                <a:latin typeface="Times New Roman" panose="02020603050405020304" pitchFamily="18" charset="0"/>
                <a:cs typeface="Times New Roman" panose="02020603050405020304" pitchFamily="18" charset="0"/>
              </a:rPr>
              <a:t>under f(x) </a:t>
            </a:r>
            <a:endParaRPr lang="en-US" dirty="0"/>
          </a:p>
        </p:txBody>
      </p:sp>
    </p:spTree>
    <p:extLst>
      <p:ext uri="{BB962C8B-B14F-4D97-AF65-F5344CB8AC3E}">
        <p14:creationId xmlns:p14="http://schemas.microsoft.com/office/powerpoint/2010/main" xmlns="" val="10651984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Probability Density Function</a:t>
            </a:r>
            <a:r>
              <a:rPr lang="en-US" dirty="0" smtClean="0"/>
              <a:t> </a:t>
            </a:r>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1239954" y="1925613"/>
            <a:ext cx="9541777" cy="4165062"/>
            <a:chOff x="1239954" y="1925613"/>
            <a:chExt cx="9541777" cy="4165062"/>
          </a:xfrm>
        </p:grpSpPr>
        <p:pic>
          <p:nvPicPr>
            <p:cNvPr id="4" name="Picture 3"/>
            <p:cNvPicPr>
              <a:picLocks noChangeAspect="1"/>
            </p:cNvPicPr>
            <p:nvPr/>
          </p:nvPicPr>
          <p:blipFill>
            <a:blip r:embed="rId2"/>
            <a:stretch>
              <a:fillRect/>
            </a:stretch>
          </p:blipFill>
          <p:spPr>
            <a:xfrm>
              <a:off x="1239954" y="1925613"/>
              <a:ext cx="9541777" cy="4165062"/>
            </a:xfrm>
            <a:prstGeom prst="rect">
              <a:avLst/>
            </a:prstGeom>
          </p:spPr>
        </p:pic>
        <p:pic>
          <p:nvPicPr>
            <p:cNvPr id="5" name="Picture 4"/>
            <p:cNvPicPr>
              <a:picLocks noChangeAspect="1"/>
            </p:cNvPicPr>
            <p:nvPr/>
          </p:nvPicPr>
          <p:blipFill rotWithShape="1">
            <a:blip r:embed="rId3"/>
            <a:srcRect l="75133" t="6706" r="14939" b="71232"/>
            <a:stretch/>
          </p:blipFill>
          <p:spPr>
            <a:xfrm>
              <a:off x="9457898" y="5008729"/>
              <a:ext cx="982638" cy="887103"/>
            </a:xfrm>
            <a:prstGeom prst="rect">
              <a:avLst/>
            </a:prstGeom>
          </p:spPr>
        </p:pic>
      </p:grpSp>
    </p:spTree>
    <p:extLst>
      <p:ext uri="{BB962C8B-B14F-4D97-AF65-F5344CB8AC3E}">
        <p14:creationId xmlns:p14="http://schemas.microsoft.com/office/powerpoint/2010/main" xmlns="" val="21864363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10000"/>
          </a:bodyPr>
          <a:lstStyle/>
          <a:p>
            <a:r>
              <a:rPr lang="en-GB" dirty="0"/>
              <a:t>Let the continuous random variable </a:t>
            </a:r>
            <a:r>
              <a:rPr lang="en-GB" i="1" dirty="0"/>
              <a:t>X </a:t>
            </a:r>
            <a:r>
              <a:rPr lang="en-GB" dirty="0"/>
              <a:t>denote the diameter of </a:t>
            </a:r>
            <a:r>
              <a:rPr lang="en-GB" dirty="0" smtClean="0"/>
              <a:t>a hole </a:t>
            </a:r>
            <a:r>
              <a:rPr lang="en-GB" dirty="0"/>
              <a:t>drilled in a sheet metal component. The target diameter </a:t>
            </a:r>
            <a:r>
              <a:rPr lang="en-GB" dirty="0" smtClean="0"/>
              <a:t>is 12.5 </a:t>
            </a:r>
            <a:r>
              <a:rPr lang="en-GB" dirty="0" err="1"/>
              <a:t>millimeters</a:t>
            </a:r>
            <a:r>
              <a:rPr lang="en-GB" dirty="0"/>
              <a:t>. Most random disturbances to the </a:t>
            </a:r>
            <a:r>
              <a:rPr lang="en-GB" dirty="0" smtClean="0"/>
              <a:t>process result </a:t>
            </a:r>
            <a:r>
              <a:rPr lang="en-GB" dirty="0"/>
              <a:t>in larger diameters. Historical data show that the distribution of </a:t>
            </a:r>
            <a:r>
              <a:rPr lang="en-GB" i="1" dirty="0"/>
              <a:t>X </a:t>
            </a:r>
            <a:r>
              <a:rPr lang="en-GB" dirty="0"/>
              <a:t>can be </a:t>
            </a:r>
            <a:r>
              <a:rPr lang="en-GB" dirty="0" err="1"/>
              <a:t>modeled</a:t>
            </a:r>
            <a:r>
              <a:rPr lang="en-GB" dirty="0"/>
              <a:t> by a probability density function</a:t>
            </a:r>
            <a:r>
              <a:rPr lang="en-GB" dirty="0" smtClean="0"/>
              <a:t> </a:t>
            </a:r>
          </a:p>
          <a:p>
            <a:r>
              <a:rPr lang="en-GB" dirty="0"/>
              <a:t>If a part with a diameter larger than 12.60 </a:t>
            </a:r>
            <a:r>
              <a:rPr lang="en-GB" dirty="0" err="1"/>
              <a:t>millimeters</a:t>
            </a:r>
            <a:r>
              <a:rPr lang="en-GB" dirty="0"/>
              <a:t> is</a:t>
            </a:r>
            <a:br>
              <a:rPr lang="en-GB" dirty="0"/>
            </a:br>
            <a:r>
              <a:rPr lang="en-GB" dirty="0"/>
              <a:t>scrapped, what proportion of parts is scrapped?</a:t>
            </a:r>
            <a:r>
              <a:rPr lang="en-GB" dirty="0" smtClean="0"/>
              <a:t> </a:t>
            </a:r>
            <a:br>
              <a:rPr lang="en-GB" dirty="0" smtClean="0"/>
            </a:br>
            <a:r>
              <a:rPr lang="en-GB" dirty="0" smtClean="0"/>
              <a:t/>
            </a:r>
            <a:br>
              <a:rPr lang="en-GB" dirty="0" smtClean="0"/>
            </a:br>
            <a:endParaRPr lang="en-US" dirty="0"/>
          </a:p>
        </p:txBody>
      </p:sp>
    </p:spTree>
    <p:extLst>
      <p:ext uri="{BB962C8B-B14F-4D97-AF65-F5344CB8AC3E}">
        <p14:creationId xmlns:p14="http://schemas.microsoft.com/office/powerpoint/2010/main" xmlns="" val="416909800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38638" y="1943098"/>
            <a:ext cx="5664201" cy="4007326"/>
          </a:xfrm>
          <a:prstGeom prst="rect">
            <a:avLst/>
          </a:prstGeom>
          <a:ln>
            <a:solidFill>
              <a:schemeClr val="tx1"/>
            </a:solidFill>
          </a:ln>
        </p:spPr>
      </p:pic>
      <p:sp>
        <p:nvSpPr>
          <p:cNvPr id="5" name="Rectangle 4"/>
          <p:cNvSpPr/>
          <p:nvPr/>
        </p:nvSpPr>
        <p:spPr>
          <a:xfrm>
            <a:off x="6937611" y="3719984"/>
            <a:ext cx="3120788" cy="369332"/>
          </a:xfrm>
          <a:prstGeom prst="rect">
            <a:avLst/>
          </a:prstGeom>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Probability density function</a:t>
            </a:r>
            <a:r>
              <a:rPr lang="en-US"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258344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MEAN AND VARIANCE OF A </a:t>
            </a:r>
            <a:r>
              <a:rPr lang="en-GB" b="1" dirty="0" smtClean="0"/>
              <a:t>CONTINUOUS RANDOM </a:t>
            </a:r>
            <a:r>
              <a:rPr lang="en-GB" b="1" dirty="0"/>
              <a:t>VARIABLE</a:t>
            </a:r>
            <a:r>
              <a:rPr lang="en-GB" dirty="0" smtClean="0"/>
              <a:t> </a:t>
            </a:r>
            <a:endParaRPr lang="en-US" dirty="0"/>
          </a:p>
        </p:txBody>
      </p:sp>
      <p:sp>
        <p:nvSpPr>
          <p:cNvPr id="3" name="Content Placeholder 2"/>
          <p:cNvSpPr>
            <a:spLocks noGrp="1"/>
          </p:cNvSpPr>
          <p:nvPr>
            <p:ph idx="1"/>
          </p:nvPr>
        </p:nvSpPr>
        <p:spPr/>
        <p:txBody>
          <a:bodyPr/>
          <a:lstStyle/>
          <a:p>
            <a:endParaRPr lang="en-US" dirty="0"/>
          </a:p>
        </p:txBody>
      </p:sp>
      <p:grpSp>
        <p:nvGrpSpPr>
          <p:cNvPr id="6" name="Group 5"/>
          <p:cNvGrpSpPr/>
          <p:nvPr/>
        </p:nvGrpSpPr>
        <p:grpSpPr>
          <a:xfrm>
            <a:off x="1437418" y="1921135"/>
            <a:ext cx="8995372" cy="4193062"/>
            <a:chOff x="1437418" y="1921135"/>
            <a:chExt cx="8995372" cy="4193062"/>
          </a:xfrm>
        </p:grpSpPr>
        <p:pic>
          <p:nvPicPr>
            <p:cNvPr id="4" name="Picture 3"/>
            <p:cNvPicPr>
              <a:picLocks noChangeAspect="1"/>
            </p:cNvPicPr>
            <p:nvPr/>
          </p:nvPicPr>
          <p:blipFill>
            <a:blip r:embed="rId2"/>
            <a:stretch>
              <a:fillRect/>
            </a:stretch>
          </p:blipFill>
          <p:spPr>
            <a:xfrm>
              <a:off x="1437418" y="1921135"/>
              <a:ext cx="8995372" cy="4193062"/>
            </a:xfrm>
            <a:prstGeom prst="rect">
              <a:avLst/>
            </a:prstGeom>
          </p:spPr>
        </p:pic>
        <p:pic>
          <p:nvPicPr>
            <p:cNvPr id="5" name="Picture 4"/>
            <p:cNvPicPr>
              <a:picLocks noChangeAspect="1"/>
            </p:cNvPicPr>
            <p:nvPr/>
          </p:nvPicPr>
          <p:blipFill rotWithShape="1">
            <a:blip r:embed="rId3"/>
            <a:srcRect l="75133" t="6706" r="14939" b="71232"/>
            <a:stretch/>
          </p:blipFill>
          <p:spPr>
            <a:xfrm>
              <a:off x="9171295" y="2947918"/>
              <a:ext cx="982638" cy="887103"/>
            </a:xfrm>
            <a:prstGeom prst="rect">
              <a:avLst/>
            </a:prstGeom>
          </p:spPr>
        </p:pic>
      </p:grpSp>
    </p:spTree>
    <p:extLst>
      <p:ext uri="{BB962C8B-B14F-4D97-AF65-F5344CB8AC3E}">
        <p14:creationId xmlns:p14="http://schemas.microsoft.com/office/powerpoint/2010/main" xmlns="" val="38639447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54497" y="2217771"/>
            <a:ext cx="7069753" cy="3290821"/>
          </a:xfrm>
          <a:prstGeom prst="rect">
            <a:avLst/>
          </a:prstGeom>
          <a:ln>
            <a:solidFill>
              <a:schemeClr val="tx1"/>
            </a:solidFill>
          </a:ln>
        </p:spPr>
      </p:pic>
    </p:spTree>
    <p:extLst>
      <p:ext uri="{BB962C8B-B14F-4D97-AF65-F5344CB8AC3E}">
        <p14:creationId xmlns:p14="http://schemas.microsoft.com/office/powerpoint/2010/main" xmlns="" val="85415771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NORMAL DISTRIBUTION</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n-GB" dirty="0"/>
              <a:t>the most widely used model for the distribution of a random variable is </a:t>
            </a:r>
            <a:r>
              <a:rPr lang="en-GB" dirty="0" smtClean="0"/>
              <a:t>a </a:t>
            </a:r>
            <a:r>
              <a:rPr lang="en-GB" b="1" dirty="0" smtClean="0"/>
              <a:t>normal </a:t>
            </a:r>
            <a:r>
              <a:rPr lang="en-GB" b="1" dirty="0"/>
              <a:t>distribution. </a:t>
            </a:r>
            <a:endParaRPr lang="en-GB" b="1" dirty="0" smtClean="0"/>
          </a:p>
          <a:p>
            <a:r>
              <a:rPr lang="en-GB" dirty="0" smtClean="0"/>
              <a:t>Whenever </a:t>
            </a:r>
            <a:r>
              <a:rPr lang="en-GB" dirty="0"/>
              <a:t>a </a:t>
            </a:r>
            <a:r>
              <a:rPr lang="en-GB" dirty="0">
                <a:solidFill>
                  <a:srgbClr val="FF0000"/>
                </a:solidFill>
              </a:rPr>
              <a:t>random experiment is replicated</a:t>
            </a:r>
            <a:r>
              <a:rPr lang="en-GB" dirty="0"/>
              <a:t>, the random variable </a:t>
            </a:r>
            <a:r>
              <a:rPr lang="en-GB" dirty="0" smtClean="0"/>
              <a:t>that equals </a:t>
            </a:r>
            <a:r>
              <a:rPr lang="en-GB" dirty="0"/>
              <a:t>the </a:t>
            </a:r>
            <a:r>
              <a:rPr lang="en-GB" dirty="0">
                <a:solidFill>
                  <a:srgbClr val="FF0000"/>
                </a:solidFill>
              </a:rPr>
              <a:t>average (or total) result over the replicates tends</a:t>
            </a:r>
            <a:r>
              <a:rPr lang="en-GB" dirty="0"/>
              <a:t> to have a </a:t>
            </a:r>
            <a:r>
              <a:rPr lang="en-GB" dirty="0">
                <a:solidFill>
                  <a:srgbClr val="FF0000"/>
                </a:solidFill>
              </a:rPr>
              <a:t>normal distribution </a:t>
            </a:r>
            <a:r>
              <a:rPr lang="en-GB" dirty="0" smtClean="0"/>
              <a:t>as the </a:t>
            </a:r>
            <a:r>
              <a:rPr lang="en-GB" dirty="0"/>
              <a:t>number of </a:t>
            </a:r>
            <a:r>
              <a:rPr lang="en-GB" dirty="0">
                <a:solidFill>
                  <a:srgbClr val="FF0000"/>
                </a:solidFill>
              </a:rPr>
              <a:t>replicates becomes large</a:t>
            </a:r>
            <a:r>
              <a:rPr lang="en-GB" dirty="0"/>
              <a:t>.</a:t>
            </a:r>
            <a:r>
              <a:rPr lang="en-GB" dirty="0" smtClean="0"/>
              <a:t> </a:t>
            </a:r>
          </a:p>
          <a:p>
            <a:r>
              <a:rPr lang="en-GB" dirty="0"/>
              <a:t>a normal distribution is also referred to as </a:t>
            </a:r>
            <a:r>
              <a:rPr lang="en-GB" dirty="0" smtClean="0"/>
              <a:t>a </a:t>
            </a:r>
            <a:r>
              <a:rPr lang="en-GB" b="1" dirty="0" smtClean="0"/>
              <a:t>Gaussian </a:t>
            </a:r>
            <a:r>
              <a:rPr lang="en-GB" b="1" dirty="0"/>
              <a:t>distribution</a:t>
            </a:r>
            <a:r>
              <a:rPr lang="en-GB" dirty="0" smtClean="0"/>
              <a:t> </a:t>
            </a:r>
            <a:br>
              <a:rPr lang="en-GB" dirty="0" smtClean="0"/>
            </a:br>
            <a:r>
              <a:rPr lang="en-GB" dirty="0" smtClean="0"/>
              <a:t/>
            </a:r>
            <a:br>
              <a:rPr lang="en-GB" dirty="0" smtClean="0"/>
            </a:br>
            <a:endParaRPr lang="en-US" dirty="0"/>
          </a:p>
        </p:txBody>
      </p:sp>
    </p:spTree>
    <p:extLst>
      <p:ext uri="{BB962C8B-B14F-4D97-AF65-F5344CB8AC3E}">
        <p14:creationId xmlns:p14="http://schemas.microsoft.com/office/powerpoint/2010/main" xmlns="" val="333738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COMPARATIVE </a:t>
            </a:r>
          </a:p>
        </p:txBody>
      </p:sp>
      <p:sp>
        <p:nvSpPr>
          <p:cNvPr id="3" name="Content Placeholder 2"/>
          <p:cNvSpPr>
            <a:spLocks noGrp="1"/>
          </p:cNvSpPr>
          <p:nvPr>
            <p:ph idx="1"/>
          </p:nvPr>
        </p:nvSpPr>
        <p:spPr/>
        <p:txBody>
          <a:bodyPr>
            <a:normAutofit fontScale="92500" lnSpcReduction="10000"/>
          </a:bodyPr>
          <a:lstStyle/>
          <a:p>
            <a:pPr algn="just"/>
            <a:r>
              <a:rPr lang="en-GB" dirty="0"/>
              <a:t>This design is used </a:t>
            </a:r>
            <a:r>
              <a:rPr lang="en-GB" dirty="0">
                <a:solidFill>
                  <a:srgbClr val="FF0000"/>
                </a:solidFill>
              </a:rPr>
              <a:t>to compare past and present or different parallel situations</a:t>
            </a:r>
            <a:r>
              <a:rPr lang="en-GB" dirty="0"/>
              <a:t>, particularly when the researcher has </a:t>
            </a:r>
            <a:r>
              <a:rPr lang="en-GB" dirty="0">
                <a:solidFill>
                  <a:srgbClr val="FF0000"/>
                </a:solidFill>
              </a:rPr>
              <a:t>no control over events</a:t>
            </a:r>
            <a:r>
              <a:rPr lang="en-GB" dirty="0"/>
              <a:t>. </a:t>
            </a:r>
            <a:endParaRPr lang="en-GB" dirty="0" smtClean="0"/>
          </a:p>
          <a:p>
            <a:pPr algn="just"/>
            <a:r>
              <a:rPr lang="en-GB" b="1" dirty="0"/>
              <a:t>Analogy </a:t>
            </a:r>
            <a:r>
              <a:rPr lang="en-GB" dirty="0"/>
              <a:t>is used to </a:t>
            </a:r>
            <a:r>
              <a:rPr lang="en-GB" dirty="0">
                <a:solidFill>
                  <a:srgbClr val="FF0000"/>
                </a:solidFill>
              </a:rPr>
              <a:t>identify similarities in order to predict results</a:t>
            </a:r>
            <a:r>
              <a:rPr lang="en-GB" dirty="0"/>
              <a:t> – </a:t>
            </a:r>
            <a:r>
              <a:rPr lang="en-GB" i="1" dirty="0">
                <a:solidFill>
                  <a:srgbClr val="FF0000"/>
                </a:solidFill>
              </a:rPr>
              <a:t>assuming that if two events are similar in certain characteristics, they could well be similar in others </a:t>
            </a:r>
            <a:r>
              <a:rPr lang="en-GB" i="1" dirty="0" smtClean="0">
                <a:solidFill>
                  <a:srgbClr val="FF0000"/>
                </a:solidFill>
              </a:rPr>
              <a:t>too. </a:t>
            </a:r>
            <a:r>
              <a:rPr lang="en-GB" dirty="0" smtClean="0"/>
              <a:t>In </a:t>
            </a:r>
            <a:r>
              <a:rPr lang="en-GB" dirty="0"/>
              <a:t>this way comparative design is used to </a:t>
            </a:r>
            <a:r>
              <a:rPr lang="en-GB" dirty="0">
                <a:solidFill>
                  <a:srgbClr val="FF0000"/>
                </a:solidFill>
              </a:rPr>
              <a:t>explore and test what conditions were necessary to cause certain events</a:t>
            </a:r>
            <a:r>
              <a:rPr lang="en-GB" dirty="0"/>
              <a:t>, so that it is possible, </a:t>
            </a:r>
            <a:r>
              <a:rPr lang="en-GB" dirty="0" smtClean="0"/>
              <a:t>for example</a:t>
            </a:r>
            <a:r>
              <a:rPr lang="en-GB" dirty="0"/>
              <a:t>, to understand the </a:t>
            </a:r>
            <a:r>
              <a:rPr lang="en-GB" dirty="0">
                <a:solidFill>
                  <a:srgbClr val="FF0000"/>
                </a:solidFill>
              </a:rPr>
              <a:t>likely effects of making certain decisions</a:t>
            </a:r>
            <a:r>
              <a:rPr lang="en-GB" dirty="0"/>
              <a:t>.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xmlns="" val="156292785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NORMAL DISTRIBUTION</a:t>
            </a:r>
            <a:r>
              <a:rPr lang="en-US" dirty="0" smtClean="0"/>
              <a:t> </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2807295" y="2161391"/>
            <a:ext cx="6280733" cy="2127345"/>
          </a:xfrm>
          <a:prstGeom prst="rect">
            <a:avLst/>
          </a:prstGeom>
          <a:ln>
            <a:solidFill>
              <a:schemeClr val="tx1"/>
            </a:solidFill>
          </a:ln>
        </p:spPr>
      </p:pic>
      <p:sp>
        <p:nvSpPr>
          <p:cNvPr id="5" name="Rectangle 4"/>
          <p:cNvSpPr/>
          <p:nvPr/>
        </p:nvSpPr>
        <p:spPr>
          <a:xfrm>
            <a:off x="1669576" y="4277520"/>
            <a:ext cx="8620836" cy="369332"/>
          </a:xfrm>
          <a:prstGeom prst="rect">
            <a:avLst/>
          </a:prstGeom>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Normal probability density functions </a:t>
            </a:r>
            <a:r>
              <a:rPr lang="en-GB" dirty="0" smtClean="0">
                <a:solidFill>
                  <a:srgbClr val="FF0000"/>
                </a:solidFill>
                <a:latin typeface="Times New Roman" panose="02020603050405020304" pitchFamily="18" charset="0"/>
                <a:cs typeface="Times New Roman" panose="02020603050405020304" pitchFamily="18" charset="0"/>
              </a:rPr>
              <a:t>for selected </a:t>
            </a:r>
            <a:r>
              <a:rPr lang="en-GB" dirty="0">
                <a:solidFill>
                  <a:srgbClr val="FF0000"/>
                </a:solidFill>
                <a:latin typeface="Times New Roman" panose="02020603050405020304" pitchFamily="18" charset="0"/>
                <a:cs typeface="Times New Roman" panose="02020603050405020304" pitchFamily="18" charset="0"/>
              </a:rPr>
              <a:t>values of the </a:t>
            </a:r>
            <a:r>
              <a:rPr lang="en-GB" dirty="0" smtClean="0">
                <a:solidFill>
                  <a:srgbClr val="FF0000"/>
                </a:solidFill>
                <a:latin typeface="Times New Roman" panose="02020603050405020304" pitchFamily="18" charset="0"/>
                <a:cs typeface="Times New Roman" panose="02020603050405020304" pitchFamily="18" charset="0"/>
              </a:rPr>
              <a:t>parameters µ and </a:t>
            </a:r>
            <a:r>
              <a:rPr lang="el-GR" dirty="0" smtClean="0">
                <a:solidFill>
                  <a:srgbClr val="FF0000"/>
                </a:solidFill>
                <a:latin typeface="Times New Roman" panose="02020603050405020304" pitchFamily="18" charset="0"/>
                <a:cs typeface="Times New Roman" panose="02020603050405020304" pitchFamily="18" charset="0"/>
              </a:rPr>
              <a:t>σ</a:t>
            </a:r>
            <a:r>
              <a:rPr lang="en-US" baseline="30000" dirty="0" smtClean="0">
                <a:solidFill>
                  <a:srgbClr val="FF0000"/>
                </a:solidFill>
                <a:latin typeface="Times New Roman" panose="02020603050405020304" pitchFamily="18" charset="0"/>
                <a:cs typeface="Times New Roman" panose="02020603050405020304" pitchFamily="18" charset="0"/>
              </a:rPr>
              <a:t>2</a:t>
            </a:r>
            <a:r>
              <a:rPr lang="en-GB"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987186" y="4849926"/>
            <a:ext cx="10149385" cy="1200329"/>
          </a:xfrm>
          <a:prstGeom prst="rect">
            <a:avLst/>
          </a:prstGeom>
        </p:spPr>
        <p:txBody>
          <a:bodyPr wrap="square">
            <a:spAutoFit/>
          </a:bodyPr>
          <a:lstStyle/>
          <a:p>
            <a:r>
              <a:rPr lang="en-GB" dirty="0">
                <a:solidFill>
                  <a:schemeClr val="accent1">
                    <a:lumMod val="75000"/>
                  </a:schemeClr>
                </a:solidFill>
                <a:latin typeface="Times-Roman"/>
              </a:rPr>
              <a:t>Random variables with different means and variances can be </a:t>
            </a:r>
            <a:r>
              <a:rPr lang="en-GB" dirty="0" err="1">
                <a:solidFill>
                  <a:schemeClr val="accent1">
                    <a:lumMod val="75000"/>
                  </a:schemeClr>
                </a:solidFill>
                <a:latin typeface="Times-Roman"/>
              </a:rPr>
              <a:t>modeled</a:t>
            </a:r>
            <a:r>
              <a:rPr lang="en-GB" dirty="0">
                <a:solidFill>
                  <a:schemeClr val="accent1">
                    <a:lumMod val="75000"/>
                  </a:schemeClr>
                </a:solidFill>
                <a:latin typeface="Times-Roman"/>
              </a:rPr>
              <a:t> by normal probability density functions with appropriate choices of the </a:t>
            </a:r>
            <a:r>
              <a:rPr lang="en-GB" dirty="0" err="1">
                <a:solidFill>
                  <a:schemeClr val="accent1">
                    <a:lumMod val="75000"/>
                  </a:schemeClr>
                </a:solidFill>
                <a:latin typeface="Times-Roman"/>
              </a:rPr>
              <a:t>center</a:t>
            </a:r>
            <a:r>
              <a:rPr lang="en-GB" dirty="0">
                <a:solidFill>
                  <a:schemeClr val="accent1">
                    <a:lumMod val="75000"/>
                  </a:schemeClr>
                </a:solidFill>
                <a:latin typeface="Times-Roman"/>
              </a:rPr>
              <a:t> and width of the curve. </a:t>
            </a:r>
            <a:r>
              <a:rPr lang="en-GB" dirty="0" smtClean="0">
                <a:solidFill>
                  <a:schemeClr val="accent1">
                    <a:lumMod val="75000"/>
                  </a:schemeClr>
                </a:solidFill>
                <a:latin typeface="Times-Roman"/>
              </a:rPr>
              <a:t>The value </a:t>
            </a:r>
            <a:r>
              <a:rPr lang="en-GB" dirty="0">
                <a:solidFill>
                  <a:schemeClr val="accent1">
                    <a:lumMod val="75000"/>
                  </a:schemeClr>
                </a:solidFill>
                <a:latin typeface="Times-Roman"/>
              </a:rPr>
              <a:t>of </a:t>
            </a:r>
            <a:r>
              <a:rPr lang="en-GB" dirty="0" smtClean="0">
                <a:solidFill>
                  <a:schemeClr val="accent1">
                    <a:lumMod val="75000"/>
                  </a:schemeClr>
                </a:solidFill>
                <a:latin typeface="Times-Roman"/>
              </a:rPr>
              <a:t>E(X)=</a:t>
            </a:r>
            <a:r>
              <a:rPr lang="en-GB" dirty="0" smtClean="0">
                <a:solidFill>
                  <a:schemeClr val="accent1">
                    <a:lumMod val="75000"/>
                  </a:schemeClr>
                </a:solidFill>
                <a:latin typeface="Times New Roman" panose="02020603050405020304" pitchFamily="18" charset="0"/>
                <a:cs typeface="Times New Roman" panose="02020603050405020304" pitchFamily="18" charset="0"/>
              </a:rPr>
              <a:t> µ </a:t>
            </a:r>
            <a:r>
              <a:rPr lang="en-GB" dirty="0" smtClean="0">
                <a:solidFill>
                  <a:schemeClr val="accent1">
                    <a:lumMod val="75000"/>
                  </a:schemeClr>
                </a:solidFill>
                <a:latin typeface="Times-Roman"/>
              </a:rPr>
              <a:t>determines </a:t>
            </a:r>
            <a:r>
              <a:rPr lang="en-GB" dirty="0">
                <a:solidFill>
                  <a:schemeClr val="accent1">
                    <a:lumMod val="75000"/>
                  </a:schemeClr>
                </a:solidFill>
                <a:latin typeface="Times-Roman"/>
              </a:rPr>
              <a:t>the </a:t>
            </a:r>
            <a:r>
              <a:rPr lang="en-GB" dirty="0" err="1">
                <a:solidFill>
                  <a:schemeClr val="accent1">
                    <a:lumMod val="75000"/>
                  </a:schemeClr>
                </a:solidFill>
                <a:latin typeface="Times-Roman"/>
              </a:rPr>
              <a:t>center</a:t>
            </a:r>
            <a:r>
              <a:rPr lang="en-GB" dirty="0">
                <a:solidFill>
                  <a:schemeClr val="accent1">
                    <a:lumMod val="75000"/>
                  </a:schemeClr>
                </a:solidFill>
                <a:latin typeface="Times-Roman"/>
              </a:rPr>
              <a:t> of the probability density function and the value </a:t>
            </a:r>
            <a:r>
              <a:rPr lang="en-GB" dirty="0" smtClean="0">
                <a:solidFill>
                  <a:schemeClr val="accent1">
                    <a:lumMod val="75000"/>
                  </a:schemeClr>
                </a:solidFill>
                <a:latin typeface="Times-Roman"/>
              </a:rPr>
              <a:t>of V(X)=</a:t>
            </a:r>
            <a:r>
              <a:rPr lang="el-GR" dirty="0" smtClean="0">
                <a:solidFill>
                  <a:schemeClr val="accent1">
                    <a:lumMod val="75000"/>
                  </a:schemeClr>
                </a:solidFill>
                <a:latin typeface="Times New Roman" panose="02020603050405020304" pitchFamily="18" charset="0"/>
                <a:cs typeface="Times New Roman" panose="02020603050405020304" pitchFamily="18" charset="0"/>
              </a:rPr>
              <a:t>σ</a:t>
            </a:r>
            <a:r>
              <a:rPr lang="en-US" baseline="30000" dirty="0" smtClean="0">
                <a:solidFill>
                  <a:schemeClr val="accent1">
                    <a:lumMod val="75000"/>
                  </a:schemeClr>
                </a:solidFill>
                <a:latin typeface="Times New Roman" panose="02020603050405020304" pitchFamily="18" charset="0"/>
                <a:cs typeface="Times New Roman" panose="02020603050405020304" pitchFamily="18" charset="0"/>
              </a:rPr>
              <a:t>2</a:t>
            </a:r>
            <a:r>
              <a:rPr lang="en-GB" dirty="0" smtClean="0">
                <a:solidFill>
                  <a:schemeClr val="accent1">
                    <a:lumMod val="75000"/>
                  </a:schemeClr>
                </a:solidFill>
                <a:latin typeface="Times New Roman" panose="02020603050405020304" pitchFamily="18" charset="0"/>
                <a:cs typeface="Times New Roman" panose="02020603050405020304" pitchFamily="18" charset="0"/>
              </a:rPr>
              <a:t> </a:t>
            </a:r>
            <a:r>
              <a:rPr lang="en-GB" dirty="0" smtClean="0">
                <a:solidFill>
                  <a:schemeClr val="accent1">
                    <a:lumMod val="75000"/>
                  </a:schemeClr>
                </a:solidFill>
                <a:latin typeface="Times-Roman"/>
              </a:rPr>
              <a:t> determines </a:t>
            </a:r>
            <a:r>
              <a:rPr lang="en-GB" dirty="0">
                <a:solidFill>
                  <a:schemeClr val="accent1">
                    <a:lumMod val="75000"/>
                  </a:schemeClr>
                </a:solidFill>
                <a:latin typeface="Times-Roman"/>
              </a:rPr>
              <a:t>the width</a:t>
            </a:r>
            <a:r>
              <a:rPr lang="en-GB" dirty="0" smtClean="0">
                <a:solidFill>
                  <a:schemeClr val="accent1">
                    <a:lumMod val="75000"/>
                  </a:schemeClr>
                </a:solidFill>
              </a:rPr>
              <a:t> </a:t>
            </a:r>
            <a:endParaRPr lang="en-US" dirty="0">
              <a:solidFill>
                <a:schemeClr val="accent1">
                  <a:lumMod val="75000"/>
                </a:schemeClr>
              </a:solidFill>
            </a:endParaRPr>
          </a:p>
        </p:txBody>
      </p:sp>
    </p:spTree>
    <p:extLst>
      <p:ext uri="{BB962C8B-B14F-4D97-AF65-F5344CB8AC3E}">
        <p14:creationId xmlns:p14="http://schemas.microsoft.com/office/powerpoint/2010/main" xmlns="" val="28640417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Normal Distribution</a:t>
            </a:r>
            <a:r>
              <a:rPr lang="en-US" dirty="0" smtClean="0"/>
              <a:t> </a:t>
            </a:r>
            <a:endParaRPr lang="en-US" dirty="0"/>
          </a:p>
        </p:txBody>
      </p:sp>
      <p:sp>
        <p:nvSpPr>
          <p:cNvPr id="3" name="Content Placeholder 2"/>
          <p:cNvSpPr>
            <a:spLocks noGrp="1"/>
          </p:cNvSpPr>
          <p:nvPr>
            <p:ph idx="1"/>
          </p:nvPr>
        </p:nvSpPr>
        <p:spPr/>
        <p:txBody>
          <a:bodyPr/>
          <a:lstStyle/>
          <a:p>
            <a:endParaRPr lang="en-US"/>
          </a:p>
        </p:txBody>
      </p:sp>
      <p:grpSp>
        <p:nvGrpSpPr>
          <p:cNvPr id="7" name="Group 6"/>
          <p:cNvGrpSpPr/>
          <p:nvPr/>
        </p:nvGrpSpPr>
        <p:grpSpPr>
          <a:xfrm>
            <a:off x="1147588" y="1852687"/>
            <a:ext cx="9896823" cy="4020990"/>
            <a:chOff x="1241947" y="1993569"/>
            <a:chExt cx="9896823" cy="4020990"/>
          </a:xfrm>
        </p:grpSpPr>
        <p:pic>
          <p:nvPicPr>
            <p:cNvPr id="4" name="Picture 3"/>
            <p:cNvPicPr>
              <a:picLocks noChangeAspect="1"/>
            </p:cNvPicPr>
            <p:nvPr/>
          </p:nvPicPr>
          <p:blipFill>
            <a:blip r:embed="rId2"/>
            <a:stretch>
              <a:fillRect/>
            </a:stretch>
          </p:blipFill>
          <p:spPr>
            <a:xfrm>
              <a:off x="1241947" y="1993569"/>
              <a:ext cx="9896823" cy="4020990"/>
            </a:xfrm>
            <a:prstGeom prst="rect">
              <a:avLst/>
            </a:prstGeom>
          </p:spPr>
        </p:pic>
        <p:pic>
          <p:nvPicPr>
            <p:cNvPr id="5" name="Picture 4"/>
            <p:cNvPicPr>
              <a:picLocks noChangeAspect="1"/>
            </p:cNvPicPr>
            <p:nvPr/>
          </p:nvPicPr>
          <p:blipFill rotWithShape="1">
            <a:blip r:embed="rId2"/>
            <a:srcRect l="75133" t="6706" r="14939" b="71232"/>
            <a:stretch/>
          </p:blipFill>
          <p:spPr>
            <a:xfrm>
              <a:off x="9730854" y="2647667"/>
              <a:ext cx="982638" cy="887103"/>
            </a:xfrm>
            <a:prstGeom prst="rect">
              <a:avLst/>
            </a:prstGeom>
          </p:spPr>
        </p:pic>
        <p:pic>
          <p:nvPicPr>
            <p:cNvPr id="6" name="Picture 5"/>
            <p:cNvPicPr>
              <a:picLocks noChangeAspect="1"/>
            </p:cNvPicPr>
            <p:nvPr/>
          </p:nvPicPr>
          <p:blipFill rotWithShape="1">
            <a:blip r:embed="rId2"/>
            <a:srcRect l="75133" t="6706" r="14939" b="71232"/>
            <a:stretch/>
          </p:blipFill>
          <p:spPr>
            <a:xfrm>
              <a:off x="9651243" y="4656163"/>
              <a:ext cx="982638" cy="887103"/>
            </a:xfrm>
            <a:prstGeom prst="rect">
              <a:avLst/>
            </a:prstGeom>
          </p:spPr>
        </p:pic>
      </p:grpSp>
    </p:spTree>
    <p:extLst>
      <p:ext uri="{BB962C8B-B14F-4D97-AF65-F5344CB8AC3E}">
        <p14:creationId xmlns:p14="http://schemas.microsoft.com/office/powerpoint/2010/main" xmlns="" val="6925868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r>
              <a:rPr lang="en-US" dirty="0" smtClean="0"/>
              <a:t> </a:t>
            </a:r>
            <a:endParaRPr lang="en-US" dirty="0"/>
          </a:p>
        </p:txBody>
      </p:sp>
      <p:sp>
        <p:nvSpPr>
          <p:cNvPr id="3" name="Content Placeholder 2"/>
          <p:cNvSpPr>
            <a:spLocks noGrp="1"/>
          </p:cNvSpPr>
          <p:nvPr>
            <p:ph idx="1"/>
          </p:nvPr>
        </p:nvSpPr>
        <p:spPr/>
        <p:txBody>
          <a:bodyPr>
            <a:normAutofit fontScale="92500"/>
          </a:bodyPr>
          <a:lstStyle/>
          <a:p>
            <a:r>
              <a:rPr lang="en-GB" dirty="0"/>
              <a:t>Assume that the current measurements in a strip of wire follow a normal distribution with a mean of 10 </a:t>
            </a:r>
            <a:r>
              <a:rPr lang="en-GB" dirty="0" err="1"/>
              <a:t>milliamperes</a:t>
            </a:r>
            <a:r>
              <a:rPr lang="en-GB" dirty="0"/>
              <a:t> </a:t>
            </a:r>
            <a:r>
              <a:rPr lang="en-GB" dirty="0" smtClean="0"/>
              <a:t>and a </a:t>
            </a:r>
            <a:r>
              <a:rPr lang="en-GB" dirty="0"/>
              <a:t>variance of 4 (</a:t>
            </a:r>
            <a:r>
              <a:rPr lang="en-GB" dirty="0" err="1"/>
              <a:t>milliamperes</a:t>
            </a:r>
            <a:r>
              <a:rPr lang="en-GB" dirty="0"/>
              <a:t>)</a:t>
            </a:r>
            <a:r>
              <a:rPr lang="en-GB" baseline="30000" dirty="0"/>
              <a:t>2</a:t>
            </a:r>
            <a:r>
              <a:rPr lang="en-GB" dirty="0"/>
              <a:t>. What is the probability that </a:t>
            </a:r>
            <a:r>
              <a:rPr lang="en-GB" dirty="0" smtClean="0"/>
              <a:t>a measurement </a:t>
            </a:r>
            <a:r>
              <a:rPr lang="en-GB" dirty="0"/>
              <a:t>exceeds 13 </a:t>
            </a:r>
            <a:r>
              <a:rPr lang="en-GB" dirty="0" err="1"/>
              <a:t>milliamperes</a:t>
            </a:r>
            <a:r>
              <a:rPr lang="en-GB" dirty="0"/>
              <a:t>?</a:t>
            </a:r>
            <a:br>
              <a:rPr lang="en-GB" dirty="0"/>
            </a:br>
            <a:endParaRPr lang="en-GB" dirty="0" smtClean="0"/>
          </a:p>
          <a:p>
            <a:r>
              <a:rPr lang="en-GB" dirty="0" smtClean="0"/>
              <a:t>Let </a:t>
            </a:r>
            <a:r>
              <a:rPr lang="en-GB" i="1" dirty="0"/>
              <a:t>X </a:t>
            </a:r>
            <a:r>
              <a:rPr lang="en-GB" dirty="0"/>
              <a:t>denote the current in </a:t>
            </a:r>
            <a:r>
              <a:rPr lang="en-GB" dirty="0" err="1"/>
              <a:t>milliamperes</a:t>
            </a:r>
            <a:r>
              <a:rPr lang="en-GB" dirty="0"/>
              <a:t>. The requested</a:t>
            </a:r>
            <a:br>
              <a:rPr lang="en-GB" dirty="0"/>
            </a:br>
            <a:r>
              <a:rPr lang="en-GB" dirty="0"/>
              <a:t>probability can be represented as This probability </a:t>
            </a:r>
            <a:r>
              <a:rPr lang="en-GB" i="1" dirty="0" smtClean="0"/>
              <a:t>P</a:t>
            </a:r>
            <a:r>
              <a:rPr lang="en-GB" dirty="0" smtClean="0"/>
              <a:t>(</a:t>
            </a:r>
            <a:r>
              <a:rPr lang="en-GB" i="1" dirty="0" smtClean="0"/>
              <a:t>X </a:t>
            </a:r>
            <a:r>
              <a:rPr lang="en-GB" dirty="0" smtClean="0"/>
              <a:t>&gt;13). </a:t>
            </a:r>
            <a:br>
              <a:rPr lang="en-GB" dirty="0" smtClean="0"/>
            </a:br>
            <a:endParaRPr lang="en-US" dirty="0"/>
          </a:p>
        </p:txBody>
      </p:sp>
      <p:sp>
        <p:nvSpPr>
          <p:cNvPr id="4" name="Rectangle 3"/>
          <p:cNvSpPr/>
          <p:nvPr/>
        </p:nvSpPr>
        <p:spPr>
          <a:xfrm>
            <a:off x="1000835" y="4842640"/>
            <a:ext cx="10026555" cy="923330"/>
          </a:xfrm>
          <a:prstGeom prst="rect">
            <a:avLst/>
          </a:prstGeom>
        </p:spPr>
        <p:txBody>
          <a:bodyPr wrap="square">
            <a:spAutoFit/>
          </a:bodyPr>
          <a:lstStyle/>
          <a:p>
            <a:r>
              <a:rPr lang="en-GB" dirty="0">
                <a:solidFill>
                  <a:schemeClr val="accent1">
                    <a:lumMod val="75000"/>
                  </a:schemeClr>
                </a:solidFill>
                <a:latin typeface="Times New Roman" panose="02020603050405020304" pitchFamily="18" charset="0"/>
                <a:cs typeface="Times New Roman" panose="02020603050405020304" pitchFamily="18" charset="0"/>
              </a:rPr>
              <a:t>Unfortunately, there is </a:t>
            </a:r>
            <a:r>
              <a:rPr lang="en-GB" dirty="0" smtClean="0">
                <a:solidFill>
                  <a:schemeClr val="accent1">
                    <a:lumMod val="75000"/>
                  </a:schemeClr>
                </a:solidFill>
                <a:latin typeface="Times New Roman" panose="02020603050405020304" pitchFamily="18" charset="0"/>
                <a:cs typeface="Times New Roman" panose="02020603050405020304" pitchFamily="18" charset="0"/>
              </a:rPr>
              <a:t>no closed-form </a:t>
            </a:r>
            <a:r>
              <a:rPr lang="en-GB" dirty="0">
                <a:solidFill>
                  <a:schemeClr val="accent1">
                    <a:lumMod val="75000"/>
                  </a:schemeClr>
                </a:solidFill>
                <a:latin typeface="Times New Roman" panose="02020603050405020304" pitchFamily="18" charset="0"/>
                <a:cs typeface="Times New Roman" panose="02020603050405020304" pitchFamily="18" charset="0"/>
              </a:rPr>
              <a:t>expression for the integral of a normal probability density function, and probabilities based on the normal distribution are typically found numerically or from a table (</a:t>
            </a:r>
            <a:r>
              <a:rPr lang="en-GB" dirty="0" smtClean="0">
                <a:solidFill>
                  <a:schemeClr val="accent1">
                    <a:lumMod val="75000"/>
                  </a:schemeClr>
                </a:solidFill>
                <a:latin typeface="Times New Roman" panose="02020603050405020304" pitchFamily="18" charset="0"/>
                <a:cs typeface="Times New Roman" panose="02020603050405020304" pitchFamily="18" charset="0"/>
              </a:rPr>
              <a:t>that we </a:t>
            </a:r>
            <a:r>
              <a:rPr lang="en-GB" dirty="0">
                <a:solidFill>
                  <a:schemeClr val="accent1">
                    <a:lumMod val="75000"/>
                  </a:schemeClr>
                </a:solidFill>
                <a:latin typeface="Times New Roman" panose="02020603050405020304" pitchFamily="18" charset="0"/>
                <a:cs typeface="Times New Roman" panose="02020603050405020304" pitchFamily="18" charset="0"/>
              </a:rPr>
              <a:t>will later introduce)</a:t>
            </a:r>
            <a:r>
              <a:rPr lang="en-GB" dirty="0" smtClean="0">
                <a:solidFill>
                  <a:schemeClr val="accent1">
                    <a:lumMod val="75000"/>
                  </a:schemeClr>
                </a:solidFill>
                <a:latin typeface="Times New Roman" panose="02020603050405020304" pitchFamily="18" charset="0"/>
                <a:cs typeface="Times New Roman" panose="02020603050405020304" pitchFamily="18" charset="0"/>
              </a:rPr>
              <a:t> </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458020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a:t>
            </a:r>
            <a:r>
              <a:rPr lang="en-US" dirty="0"/>
              <a:t>distribution</a:t>
            </a:r>
            <a:r>
              <a:rPr lang="en-US" dirty="0" smtClean="0"/>
              <a:t> </a:t>
            </a:r>
            <a:endParaRPr lang="en-US" dirty="0"/>
          </a:p>
        </p:txBody>
      </p:sp>
      <p:sp>
        <p:nvSpPr>
          <p:cNvPr id="3" name="Content Placeholder 2"/>
          <p:cNvSpPr>
            <a:spLocks noGrp="1"/>
          </p:cNvSpPr>
          <p:nvPr>
            <p:ph idx="1"/>
          </p:nvPr>
        </p:nvSpPr>
        <p:spPr/>
        <p:txBody>
          <a:bodyPr>
            <a:normAutofit/>
          </a:bodyPr>
          <a:lstStyle/>
          <a:p>
            <a:endParaRPr lang="en-US" sz="1800" dirty="0">
              <a:solidFill>
                <a:srgbClr val="0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968564" y="1985677"/>
            <a:ext cx="5413069" cy="1276138"/>
          </a:xfrm>
          <a:prstGeom prst="rect">
            <a:avLst/>
          </a:prstGeom>
          <a:ln>
            <a:solidFill>
              <a:schemeClr val="tx1"/>
            </a:solidFill>
          </a:ln>
        </p:spPr>
      </p:pic>
      <p:sp>
        <p:nvSpPr>
          <p:cNvPr id="6" name="Rectangle 5"/>
          <p:cNvSpPr/>
          <p:nvPr/>
        </p:nvSpPr>
        <p:spPr>
          <a:xfrm>
            <a:off x="6432645" y="2187391"/>
            <a:ext cx="4785815" cy="923330"/>
          </a:xfrm>
          <a:prstGeom prst="rect">
            <a:avLst/>
          </a:prstGeom>
        </p:spPr>
        <p:txBody>
          <a:bodyPr wrap="square">
            <a:spAutoFit/>
          </a:bodyPr>
          <a:lstStyle/>
          <a:p>
            <a:r>
              <a:rPr lang="en-GB" dirty="0">
                <a:solidFill>
                  <a:srgbClr val="000000"/>
                </a:solidFill>
                <a:latin typeface="Times New Roman" panose="02020603050405020304" pitchFamily="18" charset="0"/>
                <a:cs typeface="Times New Roman" panose="02020603050405020304" pitchFamily="18" charset="0"/>
              </a:rPr>
              <a:t>from the symmetry of Because </a:t>
            </a:r>
            <a:r>
              <a:rPr lang="en-GB" i="1" dirty="0">
                <a:solidFill>
                  <a:srgbClr val="000000"/>
                </a:solidFill>
                <a:latin typeface="Times New Roman" panose="02020603050405020304" pitchFamily="18" charset="0"/>
                <a:cs typeface="Times New Roman" panose="02020603050405020304" pitchFamily="18" charset="0"/>
              </a:rPr>
              <a:t>f</a:t>
            </a:r>
            <a:r>
              <a:rPr lang="en-GB" dirty="0">
                <a:solidFill>
                  <a:srgbClr val="000000"/>
                </a:solidFill>
                <a:latin typeface="Times New Roman" panose="02020603050405020304" pitchFamily="18" charset="0"/>
                <a:cs typeface="Times New Roman" panose="02020603050405020304" pitchFamily="18" charset="0"/>
              </a:rPr>
              <a:t>(</a:t>
            </a:r>
            <a:r>
              <a:rPr lang="en-GB" i="1" dirty="0">
                <a:solidFill>
                  <a:srgbClr val="000000"/>
                </a:solidFill>
                <a:latin typeface="Times New Roman" panose="02020603050405020304" pitchFamily="18" charset="0"/>
                <a:cs typeface="Times New Roman" panose="02020603050405020304" pitchFamily="18" charset="0"/>
              </a:rPr>
              <a:t>x</a:t>
            </a:r>
            <a:r>
              <a:rPr lang="en-GB" dirty="0">
                <a:solidFill>
                  <a:srgbClr val="000000"/>
                </a:solidFill>
                <a:latin typeface="Times New Roman" panose="02020603050405020304" pitchFamily="18" charset="0"/>
                <a:cs typeface="Times New Roman" panose="02020603050405020304" pitchFamily="18" charset="0"/>
              </a:rPr>
              <a:t>) is positive </a:t>
            </a:r>
            <a:r>
              <a:rPr lang="en-GB" dirty="0" smtClean="0">
                <a:solidFill>
                  <a:srgbClr val="000000"/>
                </a:solidFill>
                <a:latin typeface="Times New Roman" panose="02020603050405020304" pitchFamily="18" charset="0"/>
                <a:cs typeface="Times New Roman" panose="02020603050405020304" pitchFamily="18" charset="0"/>
              </a:rPr>
              <a:t>for all </a:t>
            </a:r>
            <a:r>
              <a:rPr lang="en-GB" i="1" dirty="0">
                <a:solidFill>
                  <a:srgbClr val="000000"/>
                </a:solidFill>
                <a:latin typeface="Times New Roman" panose="02020603050405020304" pitchFamily="18" charset="0"/>
                <a:cs typeface="Times New Roman" panose="02020603050405020304" pitchFamily="18" charset="0"/>
              </a:rPr>
              <a:t>x</a:t>
            </a:r>
            <a:r>
              <a:rPr lang="en-GB" dirty="0">
                <a:solidFill>
                  <a:srgbClr val="000000"/>
                </a:solidFill>
                <a:latin typeface="Times New Roman" panose="02020603050405020304" pitchFamily="18" charset="0"/>
                <a:cs typeface="Times New Roman" panose="02020603050405020304" pitchFamily="18" charset="0"/>
              </a:rPr>
              <a:t>, this model assigns some probability to each interval of the real line.</a:t>
            </a:r>
            <a:r>
              <a:rPr lang="en-GB"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111297" y="3742614"/>
            <a:ext cx="4210050" cy="163830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6578292" y="3185116"/>
            <a:ext cx="4467225" cy="2562225"/>
          </a:xfrm>
          <a:prstGeom prst="rect">
            <a:avLst/>
          </a:prstGeom>
          <a:ln>
            <a:solidFill>
              <a:schemeClr val="tx1"/>
            </a:solidFill>
          </a:ln>
        </p:spPr>
      </p:pic>
      <p:sp>
        <p:nvSpPr>
          <p:cNvPr id="9" name="Rectangle 8"/>
          <p:cNvSpPr/>
          <p:nvPr/>
        </p:nvSpPr>
        <p:spPr>
          <a:xfrm>
            <a:off x="6391703" y="5806069"/>
            <a:ext cx="4881348" cy="369332"/>
          </a:xfrm>
          <a:prstGeom prst="rect">
            <a:avLst/>
          </a:prstGeom>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Probabilities associated with a </a:t>
            </a:r>
            <a:r>
              <a:rPr lang="en-GB" dirty="0" smtClean="0">
                <a:solidFill>
                  <a:srgbClr val="FF0000"/>
                </a:solidFill>
                <a:latin typeface="Times New Roman" panose="02020603050405020304" pitchFamily="18" charset="0"/>
                <a:cs typeface="Times New Roman" panose="02020603050405020304" pitchFamily="18" charset="0"/>
              </a:rPr>
              <a:t>normal distribution</a:t>
            </a:r>
            <a:r>
              <a:rPr lang="en-GB" dirty="0">
                <a:solidFill>
                  <a:srgbClr val="FF0000"/>
                </a:solidFill>
                <a:latin typeface="Times New Roman" panose="02020603050405020304" pitchFamily="18" charset="0"/>
                <a:cs typeface="Times New Roman" panose="02020603050405020304" pitchFamily="18" charset="0"/>
              </a:rPr>
              <a:t>.</a:t>
            </a:r>
            <a:r>
              <a:rPr lang="en-GB"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14734" y="5478523"/>
            <a:ext cx="6096000" cy="646331"/>
          </a:xfrm>
          <a:prstGeom prst="rect">
            <a:avLst/>
          </a:prstGeom>
        </p:spPr>
        <p:txBody>
          <a:bodyPr>
            <a:spAutoFit/>
          </a:bodyPr>
          <a:lstStyle/>
          <a:p>
            <a:r>
              <a:rPr lang="en-GB" dirty="0">
                <a:solidFill>
                  <a:srgbClr val="FF0000"/>
                </a:solidFill>
                <a:latin typeface="Times New Roman" panose="02020603050405020304" pitchFamily="18" charset="0"/>
                <a:cs typeface="Times New Roman" panose="02020603050405020304" pitchFamily="18" charset="0"/>
              </a:rPr>
              <a:t>Probability that </a:t>
            </a:r>
            <a:r>
              <a:rPr lang="en-GB" i="1" dirty="0">
                <a:solidFill>
                  <a:srgbClr val="FF0000"/>
                </a:solidFill>
                <a:latin typeface="Times New Roman" panose="02020603050405020304" pitchFamily="18" charset="0"/>
                <a:cs typeface="Times New Roman" panose="02020603050405020304" pitchFamily="18" charset="0"/>
              </a:rPr>
              <a:t>X </a:t>
            </a:r>
            <a:r>
              <a:rPr lang="en-GB" dirty="0" smtClean="0">
                <a:solidFill>
                  <a:srgbClr val="FF0000"/>
                </a:solidFill>
                <a:latin typeface="Times New Roman" panose="02020603050405020304" pitchFamily="18" charset="0"/>
                <a:cs typeface="Times New Roman" panose="02020603050405020304" pitchFamily="18" charset="0"/>
              </a:rPr>
              <a:t>&gt;13 </a:t>
            </a:r>
            <a:r>
              <a:rPr lang="en-GB" dirty="0">
                <a:solidFill>
                  <a:srgbClr val="FF0000"/>
                </a:solidFill>
                <a:latin typeface="Times New Roman" panose="02020603050405020304" pitchFamily="18" charset="0"/>
                <a:cs typeface="Times New Roman" panose="02020603050405020304" pitchFamily="18" charset="0"/>
              </a:rPr>
              <a:t>for a normal</a:t>
            </a:r>
            <a:br>
              <a:rPr lang="en-GB" dirty="0">
                <a:solidFill>
                  <a:srgbClr val="FF0000"/>
                </a:solidFill>
                <a:latin typeface="Times New Roman" panose="02020603050405020304" pitchFamily="18" charset="0"/>
                <a:cs typeface="Times New Roman" panose="02020603050405020304" pitchFamily="18" charset="0"/>
              </a:rPr>
            </a:br>
            <a:r>
              <a:rPr lang="en-GB" dirty="0">
                <a:solidFill>
                  <a:srgbClr val="FF0000"/>
                </a:solidFill>
                <a:latin typeface="Times New Roman" panose="02020603050405020304" pitchFamily="18" charset="0"/>
                <a:cs typeface="Times New Roman" panose="02020603050405020304" pitchFamily="18" charset="0"/>
              </a:rPr>
              <a:t>random variable with </a:t>
            </a:r>
            <a:r>
              <a:rPr lang="en-GB" dirty="0" smtClean="0">
                <a:solidFill>
                  <a:srgbClr val="FF0000"/>
                </a:solidFill>
                <a:latin typeface="Times New Roman" panose="02020603050405020304" pitchFamily="18" charset="0"/>
                <a:cs typeface="Times New Roman" panose="02020603050405020304" pitchFamily="18" charset="0"/>
              </a:rPr>
              <a:t>µ =10 and </a:t>
            </a:r>
            <a:r>
              <a:rPr lang="el-GR" dirty="0" smtClean="0">
                <a:solidFill>
                  <a:srgbClr val="FF0000"/>
                </a:solidFill>
                <a:latin typeface="Times New Roman" panose="02020603050405020304" pitchFamily="18" charset="0"/>
                <a:cs typeface="Times New Roman" panose="02020603050405020304" pitchFamily="18" charset="0"/>
              </a:rPr>
              <a:t>σ</a:t>
            </a:r>
            <a:r>
              <a:rPr lang="en-US" baseline="30000" dirty="0" smtClean="0">
                <a:solidFill>
                  <a:srgbClr val="FF0000"/>
                </a:solidFill>
                <a:latin typeface="Times New Roman" panose="02020603050405020304" pitchFamily="18" charset="0"/>
                <a:cs typeface="Times New Roman" panose="02020603050405020304" pitchFamily="18" charset="0"/>
              </a:rPr>
              <a:t>2</a:t>
            </a:r>
            <a:r>
              <a:rPr lang="en-GB" dirty="0" smtClean="0">
                <a:solidFill>
                  <a:srgbClr val="FF0000"/>
                </a:solidFill>
                <a:latin typeface="Times New Roman" panose="02020603050405020304" pitchFamily="18" charset="0"/>
                <a:cs typeface="Times New Roman" panose="02020603050405020304" pitchFamily="18" charset="0"/>
              </a:rPr>
              <a:t> =4 </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105932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Distribution</a:t>
            </a:r>
            <a:endParaRPr lang="en-US" dirty="0"/>
          </a:p>
        </p:txBody>
      </p:sp>
      <p:sp>
        <p:nvSpPr>
          <p:cNvPr id="3" name="Content Placeholder 2"/>
          <p:cNvSpPr>
            <a:spLocks noGrp="1"/>
          </p:cNvSpPr>
          <p:nvPr>
            <p:ph idx="1"/>
          </p:nvPr>
        </p:nvSpPr>
        <p:spPr/>
        <p:txBody>
          <a:bodyPr/>
          <a:lstStyle/>
          <a:p>
            <a:r>
              <a:rPr lang="en-GB" dirty="0" smtClean="0"/>
              <a:t>probability density function decreases as x moves farther from </a:t>
            </a:r>
            <a:r>
              <a:rPr lang="en-GB" dirty="0" smtClean="0">
                <a:latin typeface="Times New Roman" panose="02020603050405020304" pitchFamily="18" charset="0"/>
                <a:cs typeface="Times New Roman" panose="02020603050405020304" pitchFamily="18" charset="0"/>
              </a:rPr>
              <a:t>µ</a:t>
            </a:r>
            <a:r>
              <a:rPr lang="en-GB" dirty="0" smtClean="0"/>
              <a:t> . </a:t>
            </a:r>
          </a:p>
          <a:p>
            <a:r>
              <a:rPr lang="en-GB" dirty="0" smtClean="0"/>
              <a:t>Consequently, the probability that a measurement falls far from </a:t>
            </a:r>
            <a:r>
              <a:rPr lang="en-GB" dirty="0" smtClean="0">
                <a:latin typeface="Times New Roman" panose="02020603050405020304" pitchFamily="18" charset="0"/>
                <a:cs typeface="Times New Roman" panose="02020603050405020304" pitchFamily="18" charset="0"/>
              </a:rPr>
              <a:t>µ </a:t>
            </a:r>
            <a:r>
              <a:rPr lang="en-GB" dirty="0" smtClean="0"/>
              <a:t>is small, and at some distance from </a:t>
            </a:r>
            <a:r>
              <a:rPr lang="en-GB" dirty="0" smtClean="0">
                <a:latin typeface="Times New Roman" panose="02020603050405020304" pitchFamily="18" charset="0"/>
                <a:cs typeface="Times New Roman" panose="02020603050405020304" pitchFamily="18" charset="0"/>
              </a:rPr>
              <a:t>µ </a:t>
            </a:r>
            <a:r>
              <a:rPr lang="en-GB" dirty="0" smtClean="0"/>
              <a:t>the probability of an interval can be approximated as zero.</a:t>
            </a:r>
          </a:p>
          <a:p>
            <a:r>
              <a:rPr lang="en-GB" dirty="0"/>
              <a:t>The area under a normal probability density function beyond </a:t>
            </a:r>
            <a:r>
              <a:rPr lang="en-GB" dirty="0" smtClean="0"/>
              <a:t>3</a:t>
            </a:r>
            <a:r>
              <a:rPr lang="el-GR" dirty="0" smtClean="0">
                <a:latin typeface="Times New Roman" panose="02020603050405020304" pitchFamily="18" charset="0"/>
                <a:cs typeface="Times New Roman" panose="02020603050405020304" pitchFamily="18" charset="0"/>
              </a:rPr>
              <a:t> σ</a:t>
            </a:r>
            <a:r>
              <a:rPr lang="en-GB" dirty="0" smtClean="0"/>
              <a:t> </a:t>
            </a:r>
            <a:r>
              <a:rPr lang="en-GB" dirty="0"/>
              <a:t>from the mean is </a:t>
            </a:r>
            <a:r>
              <a:rPr lang="en-GB" dirty="0" smtClean="0"/>
              <a:t>quite small</a:t>
            </a:r>
            <a:r>
              <a:rPr lang="en-GB" dirty="0"/>
              <a:t>. </a:t>
            </a:r>
            <a:r>
              <a:rPr lang="en-GB" dirty="0" smtClean="0"/>
              <a:t/>
            </a:r>
            <a:br>
              <a:rPr lang="en-GB" dirty="0" smtClean="0"/>
            </a:br>
            <a:endParaRPr lang="en-US" dirty="0"/>
          </a:p>
        </p:txBody>
      </p:sp>
    </p:spTree>
    <p:extLst>
      <p:ext uri="{BB962C8B-B14F-4D97-AF65-F5344CB8AC3E}">
        <p14:creationId xmlns:p14="http://schemas.microsoft.com/office/powerpoint/2010/main" xmlns="" val="9695762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Standard Normal Random Variable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71673" y="2049224"/>
            <a:ext cx="10074084" cy="3219966"/>
          </a:xfrm>
          <a:prstGeom prst="rect">
            <a:avLst/>
          </a:prstGeom>
        </p:spPr>
      </p:pic>
    </p:spTree>
    <p:extLst>
      <p:ext uri="{BB962C8B-B14F-4D97-AF65-F5344CB8AC3E}">
        <p14:creationId xmlns:p14="http://schemas.microsoft.com/office/powerpoint/2010/main" xmlns="" val="34021101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r>
              <a:rPr lang="en-US" dirty="0" smtClean="0"/>
              <a:t> </a:t>
            </a:r>
            <a:endParaRPr lang="en-US" dirty="0"/>
          </a:p>
        </p:txBody>
      </p:sp>
      <p:sp>
        <p:nvSpPr>
          <p:cNvPr id="3" name="Content Placeholder 2"/>
          <p:cNvSpPr>
            <a:spLocks noGrp="1"/>
          </p:cNvSpPr>
          <p:nvPr>
            <p:ph idx="1"/>
          </p:nvPr>
        </p:nvSpPr>
        <p:spPr/>
        <p:txBody>
          <a:bodyPr/>
          <a:lstStyle/>
          <a:p>
            <a:r>
              <a:rPr lang="en-US" i="1" dirty="0" smtClean="0"/>
              <a:t>P</a:t>
            </a:r>
            <a:r>
              <a:rPr lang="en-US" dirty="0" smtClean="0"/>
              <a:t>(</a:t>
            </a:r>
            <a:r>
              <a:rPr lang="en-US" i="1" dirty="0" smtClean="0"/>
              <a:t>Z </a:t>
            </a:r>
            <a:r>
              <a:rPr lang="en-US" dirty="0" smtClean="0"/>
              <a:t>≤1.5)=</a:t>
            </a:r>
            <a:r>
              <a:rPr lang="en-US" dirty="0"/>
              <a:t>0.93319</a:t>
            </a:r>
            <a:r>
              <a:rPr lang="en-US" dirty="0" smtClean="0"/>
              <a:t> </a:t>
            </a:r>
            <a:br>
              <a:rPr lang="en-US" dirty="0" smtClean="0"/>
            </a:br>
            <a:endParaRPr lang="en-US" dirty="0" smtClean="0"/>
          </a:p>
          <a:p>
            <a:r>
              <a:rPr lang="en-US" i="1" dirty="0" smtClean="0"/>
              <a:t>P</a:t>
            </a:r>
            <a:r>
              <a:rPr lang="en-US" dirty="0" smtClean="0"/>
              <a:t>(</a:t>
            </a:r>
            <a:r>
              <a:rPr lang="en-US" i="1" dirty="0" smtClean="0"/>
              <a:t>Z </a:t>
            </a:r>
            <a:r>
              <a:rPr lang="en-US" dirty="0" smtClean="0"/>
              <a:t>≤1.53)=</a:t>
            </a:r>
            <a:r>
              <a:rPr lang="en-US" dirty="0"/>
              <a:t>0.93699</a:t>
            </a:r>
            <a:r>
              <a:rPr lang="en-US" dirty="0" smtClean="0"/>
              <a:t> </a:t>
            </a:r>
            <a:br>
              <a:rPr lang="en-US" dirty="0" smtClean="0"/>
            </a:br>
            <a:endParaRPr lang="en-US" dirty="0" smtClean="0"/>
          </a:p>
          <a:p>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947736" y="3609335"/>
            <a:ext cx="10211476" cy="2300146"/>
          </a:xfrm>
          <a:prstGeom prst="rect">
            <a:avLst/>
          </a:prstGeom>
          <a:ln>
            <a:solidFill>
              <a:schemeClr val="tx1"/>
            </a:solidFill>
          </a:ln>
        </p:spPr>
      </p:pic>
    </p:spTree>
    <p:extLst>
      <p:ext uri="{BB962C8B-B14F-4D97-AF65-F5344CB8AC3E}">
        <p14:creationId xmlns:p14="http://schemas.microsoft.com/office/powerpoint/2010/main" xmlns="" val="30483386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1123382" y="2607931"/>
            <a:ext cx="5354304" cy="226432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6646033" y="2746681"/>
            <a:ext cx="4516542" cy="1743432"/>
          </a:xfrm>
          <a:prstGeom prst="rect">
            <a:avLst/>
          </a:prstGeom>
          <a:ln>
            <a:solidFill>
              <a:schemeClr val="tx1"/>
            </a:solidFill>
          </a:ln>
        </p:spPr>
      </p:pic>
    </p:spTree>
    <p:extLst>
      <p:ext uri="{BB962C8B-B14F-4D97-AF65-F5344CB8AC3E}">
        <p14:creationId xmlns:p14="http://schemas.microsoft.com/office/powerpoint/2010/main" xmlns="" val="156886910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Graphical displays for standard normal distributions.</a:t>
            </a:r>
            <a:r>
              <a:rPr lang="en-GB" dirty="0" smtClean="0"/>
              <a:t>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52131" y="2027398"/>
            <a:ext cx="6328652" cy="3956434"/>
          </a:xfrm>
          <a:prstGeom prst="rect">
            <a:avLst/>
          </a:prstGeom>
        </p:spPr>
      </p:pic>
    </p:spTree>
    <p:extLst>
      <p:ext uri="{BB962C8B-B14F-4D97-AF65-F5344CB8AC3E}">
        <p14:creationId xmlns:p14="http://schemas.microsoft.com/office/powerpoint/2010/main" xmlns="" val="7999340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Standardizing </a:t>
            </a:r>
            <a:r>
              <a:rPr lang="en-US" b="1" dirty="0" smtClean="0"/>
              <a:t>a Normal Random</a:t>
            </a:r>
            <a:r>
              <a:rPr lang="en-US" b="1" dirty="0"/>
              <a:t/>
            </a:r>
            <a:br>
              <a:rPr lang="en-US" b="1" dirty="0"/>
            </a:br>
            <a:r>
              <a:rPr lang="en-US" b="1" dirty="0"/>
              <a:t>Variable</a:t>
            </a:r>
            <a:r>
              <a:rPr lang="en-US" dirty="0" smtClean="0"/>
              <a:t>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81661" y="2115403"/>
            <a:ext cx="9897859" cy="2961564"/>
          </a:xfrm>
          <a:prstGeom prst="rect">
            <a:avLst/>
          </a:prstGeom>
        </p:spPr>
      </p:pic>
      <p:sp>
        <p:nvSpPr>
          <p:cNvPr id="5" name="Rectangle 4"/>
          <p:cNvSpPr/>
          <p:nvPr/>
        </p:nvSpPr>
        <p:spPr>
          <a:xfrm>
            <a:off x="1587690" y="5137330"/>
            <a:ext cx="9084860" cy="646331"/>
          </a:xfrm>
          <a:prstGeom prst="rect">
            <a:avLst/>
          </a:prstGeom>
        </p:spPr>
        <p:txBody>
          <a:bodyPr wrap="square">
            <a:spAutoFit/>
          </a:bodyPr>
          <a:lstStyle/>
          <a:p>
            <a:r>
              <a:rPr lang="en-GB" dirty="0">
                <a:solidFill>
                  <a:srgbClr val="000000"/>
                </a:solidFill>
                <a:latin typeface="Times New Roman" panose="02020603050405020304" pitchFamily="18" charset="0"/>
                <a:cs typeface="Times New Roman" panose="02020603050405020304" pitchFamily="18" charset="0"/>
              </a:rPr>
              <a:t>Creating a new random variable by this transformation is referred to as </a:t>
            </a:r>
            <a:r>
              <a:rPr lang="en-GB" b="1" dirty="0">
                <a:solidFill>
                  <a:srgbClr val="0079C2"/>
                </a:solidFill>
                <a:latin typeface="Times New Roman" panose="02020603050405020304" pitchFamily="18" charset="0"/>
                <a:cs typeface="Times New Roman" panose="02020603050405020304" pitchFamily="18" charset="0"/>
              </a:rPr>
              <a:t>standardizing.</a:t>
            </a:r>
            <a:r>
              <a:rPr lang="en-GB" dirty="0" smtClean="0">
                <a:latin typeface="Times New Roman" panose="02020603050405020304" pitchFamily="18" charset="0"/>
                <a:cs typeface="Times New Roman" panose="02020603050405020304" pitchFamily="18" charset="0"/>
              </a:rPr>
              <a:t> </a:t>
            </a:r>
            <a:br>
              <a:rPr lang="en-GB" dirty="0" smtClean="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srcRect l="87400" t="9594" r="4344" b="72972"/>
          <a:stretch/>
        </p:blipFill>
        <p:spPr>
          <a:xfrm>
            <a:off x="9853684" y="3029803"/>
            <a:ext cx="859809" cy="600501"/>
          </a:xfrm>
          <a:prstGeom prst="rect">
            <a:avLst/>
          </a:prstGeom>
        </p:spPr>
      </p:pic>
    </p:spTree>
    <p:extLst>
      <p:ext uri="{BB962C8B-B14F-4D97-AF65-F5344CB8AC3E}">
        <p14:creationId xmlns:p14="http://schemas.microsoft.com/office/powerpoint/2010/main" xmlns="" val="2438123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EXPERIMENTAL </a:t>
            </a:r>
          </a:p>
        </p:txBody>
      </p:sp>
      <p:sp>
        <p:nvSpPr>
          <p:cNvPr id="3" name="Content Placeholder 2"/>
          <p:cNvSpPr>
            <a:spLocks noGrp="1"/>
          </p:cNvSpPr>
          <p:nvPr>
            <p:ph idx="1"/>
          </p:nvPr>
        </p:nvSpPr>
        <p:spPr/>
        <p:txBody>
          <a:bodyPr>
            <a:normAutofit lnSpcReduction="10000"/>
          </a:bodyPr>
          <a:lstStyle/>
          <a:p>
            <a:r>
              <a:rPr lang="en-GB" dirty="0"/>
              <a:t>Experimental research attempts to </a:t>
            </a:r>
            <a:r>
              <a:rPr lang="en-GB" dirty="0">
                <a:solidFill>
                  <a:srgbClr val="FF0000"/>
                </a:solidFill>
              </a:rPr>
              <a:t>isolate and control every relevant condition which determines the events investigated and </a:t>
            </a:r>
            <a:r>
              <a:rPr lang="en-GB" dirty="0" smtClean="0">
                <a:solidFill>
                  <a:srgbClr val="FF0000"/>
                </a:solidFill>
              </a:rPr>
              <a:t>then observes </a:t>
            </a:r>
            <a:r>
              <a:rPr lang="en-GB" dirty="0">
                <a:solidFill>
                  <a:srgbClr val="FF0000"/>
                </a:solidFill>
              </a:rPr>
              <a:t>the effects when the conditions are manipulated. </a:t>
            </a:r>
            <a:endParaRPr lang="en-GB" dirty="0" smtClean="0">
              <a:solidFill>
                <a:srgbClr val="FF0000"/>
              </a:solidFill>
            </a:endParaRPr>
          </a:p>
          <a:p>
            <a:r>
              <a:rPr lang="en-GB" dirty="0"/>
              <a:t>At its simplest, </a:t>
            </a:r>
            <a:r>
              <a:rPr lang="en-GB" dirty="0">
                <a:solidFill>
                  <a:srgbClr val="FF0000"/>
                </a:solidFill>
              </a:rPr>
              <a:t>changes are made to an independent variable</a:t>
            </a:r>
            <a:r>
              <a:rPr lang="en-GB" dirty="0"/>
              <a:t> and </a:t>
            </a:r>
            <a:r>
              <a:rPr lang="en-GB" dirty="0">
                <a:solidFill>
                  <a:srgbClr val="FF0000"/>
                </a:solidFill>
              </a:rPr>
              <a:t>the </a:t>
            </a:r>
            <a:r>
              <a:rPr lang="en-GB" dirty="0" smtClean="0">
                <a:solidFill>
                  <a:srgbClr val="FF0000"/>
                </a:solidFill>
              </a:rPr>
              <a:t>effects are </a:t>
            </a:r>
            <a:r>
              <a:rPr lang="en-GB" dirty="0">
                <a:solidFill>
                  <a:srgbClr val="FF0000"/>
                </a:solidFill>
              </a:rPr>
              <a:t>observed on a </a:t>
            </a:r>
            <a:r>
              <a:rPr lang="en-GB" dirty="0" smtClean="0">
                <a:solidFill>
                  <a:srgbClr val="FF0000"/>
                </a:solidFill>
              </a:rPr>
              <a:t>dependent variable</a:t>
            </a:r>
            <a:r>
              <a:rPr lang="en-GB" dirty="0" smtClean="0"/>
              <a:t> </a:t>
            </a:r>
            <a:r>
              <a:rPr lang="en-GB" dirty="0"/>
              <a:t>– i.e. </a:t>
            </a:r>
            <a:r>
              <a:rPr lang="en-GB" dirty="0">
                <a:solidFill>
                  <a:srgbClr val="FF0000"/>
                </a:solidFill>
              </a:rPr>
              <a:t>cause and effect</a:t>
            </a:r>
            <a:r>
              <a:rPr lang="en-GB" dirty="0"/>
              <a:t>. </a:t>
            </a:r>
            <a:br>
              <a:rPr lang="en-GB" dirty="0"/>
            </a:b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xmlns="" val="7965593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r>
              <a:rPr lang="en-US" dirty="0" smtClean="0"/>
              <a:t> </a:t>
            </a:r>
            <a:endParaRPr lang="en-US" dirty="0"/>
          </a:p>
        </p:txBody>
      </p:sp>
      <p:sp>
        <p:nvSpPr>
          <p:cNvPr id="3" name="Content Placeholder 2"/>
          <p:cNvSpPr>
            <a:spLocks noGrp="1"/>
          </p:cNvSpPr>
          <p:nvPr>
            <p:ph idx="1"/>
          </p:nvPr>
        </p:nvSpPr>
        <p:spPr/>
        <p:txBody>
          <a:bodyPr/>
          <a:lstStyle/>
          <a:p>
            <a:r>
              <a:rPr lang="en-GB" dirty="0"/>
              <a:t>Suppose the current measurements in a strip of wire are assumed to follow a normal distribution with a mean of 10 </a:t>
            </a:r>
            <a:r>
              <a:rPr lang="en-GB" dirty="0" err="1"/>
              <a:t>milliamperes</a:t>
            </a:r>
            <a:r>
              <a:rPr lang="en-GB" dirty="0"/>
              <a:t> and a variance of 4 (</a:t>
            </a:r>
            <a:r>
              <a:rPr lang="en-GB" dirty="0" err="1"/>
              <a:t>milliamperes</a:t>
            </a:r>
            <a:r>
              <a:rPr lang="en-GB" dirty="0"/>
              <a:t>)</a:t>
            </a:r>
            <a:r>
              <a:rPr lang="en-GB" baseline="30000" dirty="0"/>
              <a:t>2</a:t>
            </a:r>
            <a:r>
              <a:rPr lang="en-GB" dirty="0"/>
              <a:t>. What is the</a:t>
            </a:r>
            <a:br>
              <a:rPr lang="en-GB" dirty="0"/>
            </a:br>
            <a:r>
              <a:rPr lang="en-GB" dirty="0"/>
              <a:t>probability that a measurement will exceed 13 </a:t>
            </a:r>
            <a:r>
              <a:rPr lang="en-GB" dirty="0" err="1"/>
              <a:t>milliamperes</a:t>
            </a:r>
            <a:r>
              <a:rPr lang="en-GB" dirty="0"/>
              <a:t>?</a:t>
            </a:r>
            <a:r>
              <a:rPr lang="en-GB" dirty="0" smtClean="0"/>
              <a:t> </a:t>
            </a:r>
          </a:p>
          <a:p>
            <a:endParaRPr lang="en-US" dirty="0"/>
          </a:p>
        </p:txBody>
      </p:sp>
      <p:pic>
        <p:nvPicPr>
          <p:cNvPr id="4" name="Picture 3"/>
          <p:cNvPicPr>
            <a:picLocks noChangeAspect="1"/>
          </p:cNvPicPr>
          <p:nvPr/>
        </p:nvPicPr>
        <p:blipFill>
          <a:blip r:embed="rId2"/>
          <a:stretch>
            <a:fillRect/>
          </a:stretch>
        </p:blipFill>
        <p:spPr>
          <a:xfrm>
            <a:off x="1956924" y="3610472"/>
            <a:ext cx="8278152" cy="94788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2079542" y="4679404"/>
            <a:ext cx="8032917" cy="1420067"/>
          </a:xfrm>
          <a:prstGeom prst="rect">
            <a:avLst/>
          </a:prstGeom>
          <a:ln>
            <a:solidFill>
              <a:schemeClr val="tx1"/>
            </a:solidFill>
          </a:ln>
        </p:spPr>
      </p:pic>
    </p:spTree>
    <p:extLst>
      <p:ext uri="{BB962C8B-B14F-4D97-AF65-F5344CB8AC3E}">
        <p14:creationId xmlns:p14="http://schemas.microsoft.com/office/powerpoint/2010/main" xmlns="" val="42121022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Standardizing a normal random variable.</a:t>
            </a:r>
            <a:r>
              <a:rPr lang="en-US" dirty="0" smtClean="0"/>
              <a:t>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01003" y="2248609"/>
            <a:ext cx="9940934" cy="2769750"/>
          </a:xfrm>
          <a:prstGeom prst="rect">
            <a:avLst/>
          </a:prstGeom>
          <a:ln>
            <a:solidFill>
              <a:schemeClr val="tx1"/>
            </a:solidFill>
          </a:ln>
        </p:spPr>
      </p:pic>
    </p:spTree>
    <p:extLst>
      <p:ext uri="{BB962C8B-B14F-4D97-AF65-F5344CB8AC3E}">
        <p14:creationId xmlns:p14="http://schemas.microsoft.com/office/powerpoint/2010/main" xmlns="" val="390567281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Standardizing to Calculate a Probability</a:t>
            </a:r>
            <a:r>
              <a:rPr lang="en-GB" dirty="0" smtClean="0"/>
              <a:t> </a:t>
            </a:r>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926210" y="1987383"/>
            <a:ext cx="10414900" cy="3444426"/>
            <a:chOff x="926210" y="1987383"/>
            <a:chExt cx="10414900" cy="3444426"/>
          </a:xfrm>
        </p:grpSpPr>
        <p:pic>
          <p:nvPicPr>
            <p:cNvPr id="4" name="Picture 3"/>
            <p:cNvPicPr>
              <a:picLocks noChangeAspect="1"/>
            </p:cNvPicPr>
            <p:nvPr/>
          </p:nvPicPr>
          <p:blipFill>
            <a:blip r:embed="rId2"/>
            <a:stretch>
              <a:fillRect/>
            </a:stretch>
          </p:blipFill>
          <p:spPr>
            <a:xfrm>
              <a:off x="926210" y="1987383"/>
              <a:ext cx="10414900" cy="3444426"/>
            </a:xfrm>
            <a:prstGeom prst="rect">
              <a:avLst/>
            </a:prstGeom>
          </p:spPr>
        </p:pic>
        <p:pic>
          <p:nvPicPr>
            <p:cNvPr id="5" name="Picture 4"/>
            <p:cNvPicPr>
              <a:picLocks noChangeAspect="1"/>
            </p:cNvPicPr>
            <p:nvPr/>
          </p:nvPicPr>
          <p:blipFill rotWithShape="1">
            <a:blip r:embed="rId2"/>
            <a:srcRect l="87400" t="9594" r="4344" b="72972"/>
            <a:stretch/>
          </p:blipFill>
          <p:spPr>
            <a:xfrm>
              <a:off x="9853684" y="3029803"/>
              <a:ext cx="859809" cy="600501"/>
            </a:xfrm>
            <a:prstGeom prst="rect">
              <a:avLst/>
            </a:prstGeom>
          </p:spPr>
        </p:pic>
      </p:grpSp>
    </p:spTree>
    <p:extLst>
      <p:ext uri="{BB962C8B-B14F-4D97-AF65-F5344CB8AC3E}">
        <p14:creationId xmlns:p14="http://schemas.microsoft.com/office/powerpoint/2010/main" xmlns="" val="143079241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r>
              <a:rPr lang="en-US" dirty="0" smtClean="0"/>
              <a:t> </a:t>
            </a:r>
            <a:endParaRPr lang="en-US" dirty="0"/>
          </a:p>
        </p:txBody>
      </p:sp>
      <p:sp>
        <p:nvSpPr>
          <p:cNvPr id="3" name="Content Placeholder 2"/>
          <p:cNvSpPr>
            <a:spLocks noGrp="1"/>
          </p:cNvSpPr>
          <p:nvPr>
            <p:ph idx="1"/>
          </p:nvPr>
        </p:nvSpPr>
        <p:spPr/>
        <p:txBody>
          <a:bodyPr>
            <a:normAutofit fontScale="85000" lnSpcReduction="20000"/>
          </a:bodyPr>
          <a:lstStyle/>
          <a:p>
            <a:r>
              <a:rPr lang="en-GB" dirty="0"/>
              <a:t>what is the probability </a:t>
            </a:r>
            <a:r>
              <a:rPr lang="en-GB" dirty="0" smtClean="0"/>
              <a:t>that a </a:t>
            </a:r>
            <a:r>
              <a:rPr lang="en-GB" dirty="0"/>
              <a:t>current measurement is between 9 and 11 </a:t>
            </a:r>
            <a:r>
              <a:rPr lang="en-GB" dirty="0" err="1"/>
              <a:t>milliamperes</a:t>
            </a:r>
            <a:r>
              <a:rPr lang="en-GB" dirty="0"/>
              <a:t>?</a:t>
            </a:r>
            <a:r>
              <a:rPr lang="en-GB" dirty="0" smtClean="0"/>
              <a:t> </a:t>
            </a:r>
          </a:p>
          <a:p>
            <a:endParaRPr lang="en-GB" dirty="0"/>
          </a:p>
          <a:p>
            <a:endParaRPr lang="en-GB" dirty="0" smtClean="0"/>
          </a:p>
          <a:p>
            <a:endParaRPr lang="en-GB" dirty="0"/>
          </a:p>
          <a:p>
            <a:endParaRPr lang="en-GB" dirty="0" smtClean="0"/>
          </a:p>
          <a:p>
            <a:r>
              <a:rPr lang="en-GB" dirty="0"/>
              <a:t>Determine the value for which the probability that a current measurement is below this value is 0.98. </a:t>
            </a:r>
            <a:r>
              <a:rPr lang="en-GB" dirty="0" smtClean="0"/>
              <a:t/>
            </a:r>
            <a:br>
              <a:rPr lang="en-GB" dirty="0" smtClean="0"/>
            </a:br>
            <a:endParaRPr lang="en-GB" dirty="0" smtClean="0"/>
          </a:p>
          <a:p>
            <a:pPr marL="0" indent="0">
              <a:buNone/>
            </a:pPr>
            <a:r>
              <a:rPr lang="en-GB" dirty="0" smtClean="0"/>
              <a:t/>
            </a:r>
            <a:br>
              <a:rPr lang="en-GB" dirty="0" smtClean="0"/>
            </a:br>
            <a:endParaRPr lang="en-US" dirty="0"/>
          </a:p>
        </p:txBody>
      </p:sp>
      <p:pic>
        <p:nvPicPr>
          <p:cNvPr id="4" name="Picture 3"/>
          <p:cNvPicPr>
            <a:picLocks noChangeAspect="1"/>
          </p:cNvPicPr>
          <p:nvPr/>
        </p:nvPicPr>
        <p:blipFill>
          <a:blip r:embed="rId2"/>
          <a:stretch>
            <a:fillRect/>
          </a:stretch>
        </p:blipFill>
        <p:spPr>
          <a:xfrm>
            <a:off x="2718178" y="2736589"/>
            <a:ext cx="4760796" cy="1492792"/>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1066800" y="5319570"/>
            <a:ext cx="2743200" cy="69532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4275162" y="5428183"/>
            <a:ext cx="2421344" cy="454002"/>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7242697" y="5301161"/>
            <a:ext cx="3848100" cy="704850"/>
          </a:xfrm>
          <a:prstGeom prst="rect">
            <a:avLst/>
          </a:prstGeom>
          <a:ln>
            <a:solidFill>
              <a:schemeClr val="tx1"/>
            </a:solidFill>
          </a:ln>
        </p:spPr>
      </p:pic>
    </p:spTree>
    <p:extLst>
      <p:ext uri="{BB962C8B-B14F-4D97-AF65-F5344CB8AC3E}">
        <p14:creationId xmlns:p14="http://schemas.microsoft.com/office/powerpoint/2010/main" xmlns="" val="42887870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659464" y="2070834"/>
            <a:ext cx="6531333" cy="3074372"/>
          </a:xfrm>
          <a:prstGeom prst="rect">
            <a:avLst/>
          </a:prstGeom>
          <a:ln>
            <a:solidFill>
              <a:schemeClr val="tx1"/>
            </a:solidFill>
          </a:ln>
        </p:spPr>
      </p:pic>
      <p:sp>
        <p:nvSpPr>
          <p:cNvPr id="5" name="Rectangle 4"/>
          <p:cNvSpPr/>
          <p:nvPr/>
        </p:nvSpPr>
        <p:spPr>
          <a:xfrm>
            <a:off x="3020702" y="5435557"/>
            <a:ext cx="5659273" cy="369332"/>
          </a:xfrm>
          <a:prstGeom prst="rect">
            <a:avLst/>
          </a:prstGeom>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Determining the value of </a:t>
            </a:r>
            <a:r>
              <a:rPr lang="en-GB" i="1" dirty="0" smtClean="0">
                <a:solidFill>
                  <a:srgbClr val="FF0000"/>
                </a:solidFill>
                <a:latin typeface="Times New Roman" panose="02020603050405020304" pitchFamily="18" charset="0"/>
                <a:cs typeface="Times New Roman" panose="02020603050405020304" pitchFamily="18" charset="0"/>
              </a:rPr>
              <a:t>x </a:t>
            </a:r>
            <a:r>
              <a:rPr lang="en-GB" dirty="0" smtClean="0">
                <a:solidFill>
                  <a:srgbClr val="FF0000"/>
                </a:solidFill>
                <a:latin typeface="Times New Roman" panose="02020603050405020304" pitchFamily="18" charset="0"/>
                <a:cs typeface="Times New Roman" panose="02020603050405020304" pitchFamily="18" charset="0"/>
              </a:rPr>
              <a:t>to </a:t>
            </a:r>
            <a:r>
              <a:rPr lang="en-GB" dirty="0">
                <a:solidFill>
                  <a:srgbClr val="FF0000"/>
                </a:solidFill>
                <a:latin typeface="Times New Roman" panose="02020603050405020304" pitchFamily="18" charset="0"/>
                <a:cs typeface="Times New Roman" panose="02020603050405020304" pitchFamily="18" charset="0"/>
              </a:rPr>
              <a:t>meet a </a:t>
            </a:r>
            <a:r>
              <a:rPr lang="en-GB" dirty="0" smtClean="0">
                <a:solidFill>
                  <a:srgbClr val="FF0000"/>
                </a:solidFill>
                <a:latin typeface="Times New Roman" panose="02020603050405020304" pitchFamily="18" charset="0"/>
                <a:cs typeface="Times New Roman" panose="02020603050405020304" pitchFamily="18" charset="0"/>
              </a:rPr>
              <a:t>specified probability</a:t>
            </a:r>
            <a:r>
              <a:rPr lang="en-GB" dirty="0">
                <a:solidFill>
                  <a:srgbClr val="FF0000"/>
                </a:solidFill>
                <a:latin typeface="Times New Roman" panose="02020603050405020304" pitchFamily="18" charset="0"/>
                <a:cs typeface="Times New Roman" panose="02020603050405020304" pitchFamily="18" charset="0"/>
              </a:rPr>
              <a:t>.</a:t>
            </a:r>
            <a:r>
              <a:rPr lang="en-GB"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187176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normAutofit lnSpcReduction="10000"/>
          </a:bodyPr>
          <a:lstStyle/>
          <a:p>
            <a:r>
              <a:rPr lang="en-GB" dirty="0" smtClean="0"/>
              <a:t>The compressive strength of samples of cement can be modelled by a normal distribution with a mean of 6000 kilograms per square centimetre and a standard deviation of 100 kilograms per square centimetre.</a:t>
            </a:r>
          </a:p>
          <a:p>
            <a:r>
              <a:rPr lang="en-GB" dirty="0" smtClean="0"/>
              <a:t>(a) What is the probability that a sample’s strength is less than 6250 Kg/cm</a:t>
            </a:r>
            <a:r>
              <a:rPr lang="en-GB" baseline="30000" dirty="0"/>
              <a:t>2</a:t>
            </a:r>
            <a:r>
              <a:rPr lang="en-GB" dirty="0" smtClean="0"/>
              <a:t>?</a:t>
            </a:r>
          </a:p>
          <a:p>
            <a:r>
              <a:rPr lang="en-GB" dirty="0" smtClean="0"/>
              <a:t>(b) What is the probability that a sample’s strength is between 5800 and 5900 Kg/cm</a:t>
            </a:r>
            <a:r>
              <a:rPr lang="en-GB" baseline="30000" dirty="0" smtClean="0"/>
              <a:t>2</a:t>
            </a:r>
            <a:r>
              <a:rPr lang="en-GB" dirty="0" smtClean="0"/>
              <a:t>?</a:t>
            </a:r>
          </a:p>
          <a:p>
            <a:r>
              <a:rPr lang="en-GB" dirty="0" smtClean="0"/>
              <a:t>(c) What strength is exceeded by 95% of the samples?</a:t>
            </a:r>
            <a:endParaRPr lang="en-US" dirty="0"/>
          </a:p>
        </p:txBody>
      </p:sp>
    </p:spTree>
    <p:extLst>
      <p:ext uri="{BB962C8B-B14F-4D97-AF65-F5344CB8AC3E}">
        <p14:creationId xmlns:p14="http://schemas.microsoft.com/office/powerpoint/2010/main" xmlns="" val="19514839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EXCEL </a:t>
            </a:r>
            <a:r>
              <a:rPr lang="en-US" dirty="0" smtClean="0"/>
              <a:t>EXAMPLE</a:t>
            </a:r>
            <a:endParaRPr lang="en-US" dirty="0"/>
          </a:p>
        </p:txBody>
      </p:sp>
      <p:sp>
        <p:nvSpPr>
          <p:cNvPr id="3" name="Content Placeholder 2"/>
          <p:cNvSpPr>
            <a:spLocks noGrp="1"/>
          </p:cNvSpPr>
          <p:nvPr>
            <p:ph idx="1"/>
          </p:nvPr>
        </p:nvSpPr>
        <p:spPr/>
        <p:txBody>
          <a:bodyPr/>
          <a:lstStyle/>
          <a:p>
            <a:r>
              <a:rPr lang="en-US" dirty="0" smtClean="0"/>
              <a:t>NORM.DIST</a:t>
            </a:r>
          </a:p>
          <a:p>
            <a:r>
              <a:rPr lang="en-US" dirty="0" smtClean="0"/>
              <a:t>NORM.S.DIST</a:t>
            </a:r>
          </a:p>
          <a:p>
            <a:endParaRPr lang="en-US" dirty="0" smtClean="0"/>
          </a:p>
          <a:p>
            <a:r>
              <a:rPr lang="en-US" dirty="0" smtClean="0"/>
              <a:t>NORM.INV</a:t>
            </a:r>
          </a:p>
          <a:p>
            <a:r>
              <a:rPr lang="en-US" dirty="0" smtClean="0"/>
              <a:t>NORM.S.INV</a:t>
            </a:r>
            <a:endParaRPr lang="en-US" dirty="0"/>
          </a:p>
        </p:txBody>
      </p:sp>
      <p:sp>
        <p:nvSpPr>
          <p:cNvPr id="4" name="Rectangle 3"/>
          <p:cNvSpPr/>
          <p:nvPr/>
        </p:nvSpPr>
        <p:spPr>
          <a:xfrm>
            <a:off x="3740558" y="2063234"/>
            <a:ext cx="3468770" cy="369332"/>
          </a:xfrm>
          <a:prstGeom prst="rect">
            <a:avLst/>
          </a:prstGeom>
        </p:spPr>
        <p:txBody>
          <a:bodyPr wrap="none">
            <a:spAutoFit/>
          </a:bodyPr>
          <a:lstStyle/>
          <a:p>
            <a:r>
              <a:rPr lang="en-US" dirty="0" smtClean="0">
                <a:solidFill>
                  <a:srgbClr val="FF0000"/>
                </a:solidFill>
              </a:rPr>
              <a:t>.DIST gets you probability or height</a:t>
            </a:r>
            <a:endParaRPr lang="en-US" dirty="0">
              <a:solidFill>
                <a:srgbClr val="FF0000"/>
              </a:solidFill>
            </a:endParaRPr>
          </a:p>
        </p:txBody>
      </p:sp>
      <p:sp>
        <p:nvSpPr>
          <p:cNvPr id="5" name="Rectangle 4"/>
          <p:cNvSpPr/>
          <p:nvPr/>
        </p:nvSpPr>
        <p:spPr>
          <a:xfrm>
            <a:off x="3816758" y="3472934"/>
            <a:ext cx="3096104" cy="369332"/>
          </a:xfrm>
          <a:prstGeom prst="rect">
            <a:avLst/>
          </a:prstGeom>
        </p:spPr>
        <p:txBody>
          <a:bodyPr wrap="none">
            <a:spAutoFit/>
          </a:bodyPr>
          <a:lstStyle/>
          <a:p>
            <a:r>
              <a:rPr lang="en-US" dirty="0" smtClean="0">
                <a:solidFill>
                  <a:srgbClr val="FF0000"/>
                </a:solidFill>
              </a:rPr>
              <a:t>.INV gets you a particular value</a:t>
            </a:r>
            <a:endParaRPr lang="en-US" dirty="0">
              <a:solidFill>
                <a:srgbClr val="FF0000"/>
              </a:solidFill>
            </a:endParaRPr>
          </a:p>
        </p:txBody>
      </p:sp>
    </p:spTree>
    <p:extLst>
      <p:ext uri="{BB962C8B-B14F-4D97-AF65-F5344CB8AC3E}">
        <p14:creationId xmlns:p14="http://schemas.microsoft.com/office/powerpoint/2010/main" xmlns="" val="40314989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Sampling</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xmlns="" val="36548212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rtl="0" eaLnBrk="1" hangingPunct="1">
              <a:defRPr/>
            </a:pPr>
            <a:r>
              <a:rPr lang="en-US" sz="4000" dirty="0"/>
              <a:t>Important statistical terms</a:t>
            </a:r>
          </a:p>
        </p:txBody>
      </p:sp>
      <p:sp>
        <p:nvSpPr>
          <p:cNvPr id="30723" name="Rectangle 3"/>
          <p:cNvSpPr>
            <a:spLocks noGrp="1" noChangeArrowheads="1"/>
          </p:cNvSpPr>
          <p:nvPr>
            <p:ph type="body" idx="1"/>
          </p:nvPr>
        </p:nvSpPr>
        <p:spPr/>
        <p:txBody>
          <a:bodyPr>
            <a:normAutofit lnSpcReduction="10000"/>
          </a:bodyPr>
          <a:lstStyle/>
          <a:p>
            <a:pPr indent="4763">
              <a:lnSpc>
                <a:spcPct val="80000"/>
              </a:lnSpc>
              <a:buNone/>
            </a:pPr>
            <a:r>
              <a:rPr lang="en-US" dirty="0">
                <a:solidFill>
                  <a:srgbClr val="FF0000"/>
                </a:solidFill>
              </a:rPr>
              <a:t>Population: </a:t>
            </a:r>
          </a:p>
          <a:p>
            <a:pPr indent="4763">
              <a:lnSpc>
                <a:spcPct val="80000"/>
              </a:lnSpc>
              <a:buNone/>
            </a:pPr>
            <a:r>
              <a:rPr lang="en-US" dirty="0"/>
              <a:t>a set which includes all </a:t>
            </a:r>
          </a:p>
          <a:p>
            <a:pPr indent="4763">
              <a:lnSpc>
                <a:spcPct val="80000"/>
              </a:lnSpc>
              <a:buNone/>
            </a:pPr>
            <a:r>
              <a:rPr lang="en-US" dirty="0"/>
              <a:t>measurements of interest </a:t>
            </a:r>
          </a:p>
          <a:p>
            <a:pPr indent="4763">
              <a:lnSpc>
                <a:spcPct val="80000"/>
              </a:lnSpc>
              <a:buNone/>
            </a:pPr>
            <a:r>
              <a:rPr lang="en-US" dirty="0"/>
              <a:t>to the researcher</a:t>
            </a:r>
          </a:p>
          <a:p>
            <a:pPr indent="4763">
              <a:lnSpc>
                <a:spcPct val="80000"/>
              </a:lnSpc>
              <a:buNone/>
            </a:pPr>
            <a:r>
              <a:rPr lang="en-US" altLang="en-US" dirty="0">
                <a:solidFill>
                  <a:schemeClr val="tx2"/>
                </a:solidFill>
              </a:rPr>
              <a:t>(The collection of </a:t>
            </a:r>
            <a:r>
              <a:rPr lang="en-US" altLang="en-US" b="1" i="1" u="sng" dirty="0" smtClean="0">
                <a:solidFill>
                  <a:schemeClr val="tx2"/>
                </a:solidFill>
              </a:rPr>
              <a:t>all </a:t>
            </a:r>
            <a:r>
              <a:rPr lang="en-US" altLang="en-US" dirty="0" smtClean="0">
                <a:solidFill>
                  <a:schemeClr val="tx2"/>
                </a:solidFill>
              </a:rPr>
              <a:t>responses</a:t>
            </a:r>
            <a:r>
              <a:rPr lang="en-US" altLang="en-US" dirty="0">
                <a:solidFill>
                  <a:schemeClr val="tx2"/>
                </a:solidFill>
              </a:rPr>
              <a:t>, </a:t>
            </a:r>
            <a:endParaRPr lang="en-US" altLang="en-US" dirty="0" smtClean="0">
              <a:solidFill>
                <a:schemeClr val="tx2"/>
              </a:solidFill>
            </a:endParaRPr>
          </a:p>
          <a:p>
            <a:pPr indent="4763">
              <a:lnSpc>
                <a:spcPct val="80000"/>
              </a:lnSpc>
              <a:buNone/>
            </a:pPr>
            <a:r>
              <a:rPr lang="en-US" altLang="en-US" dirty="0" smtClean="0">
                <a:solidFill>
                  <a:schemeClr val="tx2"/>
                </a:solidFill>
              </a:rPr>
              <a:t>measurements, or </a:t>
            </a:r>
            <a:r>
              <a:rPr lang="en-US" altLang="en-US" dirty="0">
                <a:solidFill>
                  <a:schemeClr val="tx2"/>
                </a:solidFill>
              </a:rPr>
              <a:t>counts that </a:t>
            </a:r>
            <a:endParaRPr lang="en-US" altLang="en-US" dirty="0" smtClean="0">
              <a:solidFill>
                <a:schemeClr val="tx2"/>
              </a:solidFill>
            </a:endParaRPr>
          </a:p>
          <a:p>
            <a:pPr indent="4763">
              <a:lnSpc>
                <a:spcPct val="80000"/>
              </a:lnSpc>
              <a:buNone/>
            </a:pPr>
            <a:r>
              <a:rPr lang="en-US" altLang="en-US" dirty="0" smtClean="0">
                <a:solidFill>
                  <a:schemeClr val="tx2"/>
                </a:solidFill>
              </a:rPr>
              <a:t>are </a:t>
            </a:r>
            <a:r>
              <a:rPr lang="en-US" altLang="en-US" dirty="0">
                <a:solidFill>
                  <a:schemeClr val="tx2"/>
                </a:solidFill>
              </a:rPr>
              <a:t>of interest)</a:t>
            </a:r>
            <a:endParaRPr lang="en-US" dirty="0">
              <a:solidFill>
                <a:srgbClr val="CCFFCC"/>
              </a:solidFill>
            </a:endParaRPr>
          </a:p>
          <a:p>
            <a:pPr indent="4763">
              <a:lnSpc>
                <a:spcPct val="80000"/>
              </a:lnSpc>
              <a:buNone/>
            </a:pPr>
            <a:endParaRPr lang="en-US" dirty="0">
              <a:solidFill>
                <a:srgbClr val="CCFFCC"/>
              </a:solidFill>
            </a:endParaRPr>
          </a:p>
          <a:p>
            <a:pPr indent="4763">
              <a:lnSpc>
                <a:spcPct val="80000"/>
              </a:lnSpc>
              <a:buNone/>
            </a:pPr>
            <a:r>
              <a:rPr lang="en-US" dirty="0">
                <a:solidFill>
                  <a:srgbClr val="FF0000"/>
                </a:solidFill>
              </a:rPr>
              <a:t>Sample:</a:t>
            </a:r>
          </a:p>
          <a:p>
            <a:pPr indent="4763">
              <a:lnSpc>
                <a:spcPct val="80000"/>
              </a:lnSpc>
              <a:buNone/>
            </a:pPr>
            <a:r>
              <a:rPr lang="en-US" dirty="0"/>
              <a:t>A subset of the population</a:t>
            </a:r>
          </a:p>
        </p:txBody>
      </p:sp>
      <p:sp>
        <p:nvSpPr>
          <p:cNvPr id="11268" name="Oval 6"/>
          <p:cNvSpPr>
            <a:spLocks noChangeArrowheads="1"/>
          </p:cNvSpPr>
          <p:nvPr/>
        </p:nvSpPr>
        <p:spPr bwMode="auto">
          <a:xfrm>
            <a:off x="7662864" y="2451101"/>
            <a:ext cx="3132137" cy="2016125"/>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p>
        </p:txBody>
      </p:sp>
      <p:sp>
        <p:nvSpPr>
          <p:cNvPr id="11269" name="Line 8"/>
          <p:cNvSpPr>
            <a:spLocks noChangeShapeType="1"/>
          </p:cNvSpPr>
          <p:nvPr/>
        </p:nvSpPr>
        <p:spPr bwMode="auto">
          <a:xfrm flipV="1">
            <a:off x="2743200" y="3844924"/>
            <a:ext cx="5846763" cy="1539875"/>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270" name="AutoShape 9"/>
          <p:cNvSpPr>
            <a:spLocks noChangeArrowheads="1"/>
          </p:cNvSpPr>
          <p:nvPr/>
        </p:nvSpPr>
        <p:spPr bwMode="auto">
          <a:xfrm rot="807315">
            <a:off x="4157700" y="2030187"/>
            <a:ext cx="4507697" cy="744781"/>
          </a:xfrm>
          <a:prstGeom prst="curvedDownArrow">
            <a:avLst>
              <a:gd name="adj1" fmla="val 11603"/>
              <a:gd name="adj2" fmla="val 98172"/>
              <a:gd name="adj3" fmla="val 17898"/>
            </a:avLst>
          </a:prstGeom>
          <a:solidFill>
            <a:srgbClr val="FF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p>
        </p:txBody>
      </p:sp>
      <p:sp>
        <p:nvSpPr>
          <p:cNvPr id="11271" name="Oval 15"/>
          <p:cNvSpPr>
            <a:spLocks noChangeArrowheads="1"/>
          </p:cNvSpPr>
          <p:nvPr/>
        </p:nvSpPr>
        <p:spPr bwMode="auto">
          <a:xfrm>
            <a:off x="8513763" y="3208339"/>
            <a:ext cx="647700" cy="936625"/>
          </a:xfrm>
          <a:prstGeom prst="ellipse">
            <a:avLst/>
          </a:prstGeom>
          <a:solidFill>
            <a:srgbClr val="8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p>
        </p:txBody>
      </p:sp>
    </p:spTree>
    <p:extLst>
      <p:ext uri="{BB962C8B-B14F-4D97-AF65-F5344CB8AC3E}">
        <p14:creationId xmlns:p14="http://schemas.microsoft.com/office/powerpoint/2010/main" xmlns="" val="403190216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sampling?</a:t>
            </a:r>
            <a:endParaRPr lang="en-US" dirty="0"/>
          </a:p>
        </p:txBody>
      </p:sp>
      <p:sp>
        <p:nvSpPr>
          <p:cNvPr id="3" name="Content Placeholder 2"/>
          <p:cNvSpPr>
            <a:spLocks noGrp="1"/>
          </p:cNvSpPr>
          <p:nvPr>
            <p:ph idx="1"/>
          </p:nvPr>
        </p:nvSpPr>
        <p:spPr/>
        <p:txBody>
          <a:bodyPr>
            <a:normAutofit/>
          </a:bodyPr>
          <a:lstStyle/>
          <a:p>
            <a:pPr marL="0" indent="0">
              <a:buNone/>
            </a:pPr>
            <a:r>
              <a:rPr lang="en-GB" dirty="0" smtClean="0"/>
              <a:t>Get information about large populations</a:t>
            </a:r>
          </a:p>
          <a:p>
            <a:r>
              <a:rPr lang="en-GB" dirty="0" smtClean="0"/>
              <a:t>Less costs</a:t>
            </a:r>
          </a:p>
          <a:p>
            <a:r>
              <a:rPr lang="en-GB" dirty="0" smtClean="0"/>
              <a:t>Less field time</a:t>
            </a:r>
          </a:p>
          <a:p>
            <a:r>
              <a:rPr lang="en-GB" dirty="0" smtClean="0"/>
              <a:t>More accuracy i.e. Can Do A Better Job of Data Collection</a:t>
            </a:r>
          </a:p>
          <a:p>
            <a:r>
              <a:rPr lang="en-GB" dirty="0" smtClean="0"/>
              <a:t>When it’s impossible to study the whole population</a:t>
            </a:r>
          </a:p>
          <a:p>
            <a:pPr marL="0" indent="0">
              <a:buNone/>
            </a:pPr>
            <a:endParaRPr lang="en-US" dirty="0"/>
          </a:p>
        </p:txBody>
      </p:sp>
    </p:spTree>
    <p:extLst>
      <p:ext uri="{BB962C8B-B14F-4D97-AF65-F5344CB8AC3E}">
        <p14:creationId xmlns:p14="http://schemas.microsoft.com/office/powerpoint/2010/main" xmlns="" val="3052479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algn="just"/>
            <a:r>
              <a:rPr lang="en-GB" dirty="0" smtClean="0"/>
              <a:t>Although experiments </a:t>
            </a:r>
            <a:r>
              <a:rPr lang="en-GB" dirty="0"/>
              <a:t>can be done </a:t>
            </a:r>
            <a:r>
              <a:rPr lang="en-GB" dirty="0">
                <a:solidFill>
                  <a:srgbClr val="FF0000"/>
                </a:solidFill>
              </a:rPr>
              <a:t>to explore a particular event</a:t>
            </a:r>
            <a:r>
              <a:rPr lang="en-GB" dirty="0"/>
              <a:t>, they </a:t>
            </a:r>
            <a:r>
              <a:rPr lang="en-GB" dirty="0" smtClean="0">
                <a:solidFill>
                  <a:srgbClr val="FF0000"/>
                </a:solidFill>
              </a:rPr>
              <a:t>usually require </a:t>
            </a:r>
            <a:r>
              <a:rPr lang="en-GB" dirty="0">
                <a:solidFill>
                  <a:srgbClr val="FF0000"/>
                </a:solidFill>
              </a:rPr>
              <a:t>a hypothesis </a:t>
            </a:r>
            <a:r>
              <a:rPr lang="en-GB" dirty="0"/>
              <a:t>(prediction) </a:t>
            </a:r>
            <a:r>
              <a:rPr lang="en-GB" dirty="0">
                <a:solidFill>
                  <a:srgbClr val="FF0000"/>
                </a:solidFill>
              </a:rPr>
              <a:t>to be formulated first </a:t>
            </a:r>
            <a:r>
              <a:rPr lang="en-GB" dirty="0"/>
              <a:t>in order </a:t>
            </a:r>
            <a:r>
              <a:rPr lang="en-GB" dirty="0" smtClean="0"/>
              <a:t>to </a:t>
            </a:r>
            <a:r>
              <a:rPr lang="en-GB" dirty="0" smtClean="0">
                <a:solidFill>
                  <a:srgbClr val="FF0000"/>
                </a:solidFill>
              </a:rPr>
              <a:t>determine</a:t>
            </a:r>
            <a:r>
              <a:rPr lang="en-GB" dirty="0" smtClean="0"/>
              <a:t> </a:t>
            </a:r>
            <a:r>
              <a:rPr lang="en-GB" dirty="0"/>
              <a:t>what </a:t>
            </a:r>
            <a:r>
              <a:rPr lang="en-GB" dirty="0">
                <a:solidFill>
                  <a:srgbClr val="FF0000"/>
                </a:solidFill>
              </a:rPr>
              <a:t>variables are to be tested </a:t>
            </a:r>
            <a:r>
              <a:rPr lang="en-GB" dirty="0"/>
              <a:t>and </a:t>
            </a:r>
            <a:r>
              <a:rPr lang="en-GB" dirty="0">
                <a:solidFill>
                  <a:srgbClr val="FF0000"/>
                </a:solidFill>
              </a:rPr>
              <a:t>how they can be controlled and measured</a:t>
            </a:r>
            <a:r>
              <a:rPr lang="en-GB" dirty="0"/>
              <a:t>. </a:t>
            </a:r>
            <a:endParaRPr lang="en-GB" dirty="0" smtClean="0"/>
          </a:p>
          <a:p>
            <a:pPr marL="0" indent="0" algn="just">
              <a:buNone/>
            </a:pP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xmlns="" val="140153788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solidFill>
                  <a:srgbClr val="FF0000"/>
                </a:solidFill>
              </a:rPr>
              <a:t>Target Population:</a:t>
            </a:r>
            <a:r>
              <a:rPr lang="en-US" b="1" dirty="0" smtClean="0">
                <a:solidFill>
                  <a:srgbClr val="FF0000"/>
                </a:solidFill>
                <a:effectLst/>
              </a:rPr>
              <a:t> </a:t>
            </a:r>
          </a:p>
          <a:p>
            <a:pPr>
              <a:buNone/>
            </a:pPr>
            <a:r>
              <a:rPr lang="en-US" dirty="0" smtClean="0"/>
              <a:t>The population to be studied/ to which the investigator wants to generalize his results</a:t>
            </a:r>
          </a:p>
          <a:p>
            <a:pPr>
              <a:buNone/>
            </a:pPr>
            <a:r>
              <a:rPr lang="en-US" dirty="0" smtClean="0">
                <a:solidFill>
                  <a:srgbClr val="FF0000"/>
                </a:solidFill>
              </a:rPr>
              <a:t>Sampling Unit:</a:t>
            </a:r>
          </a:p>
          <a:p>
            <a:pPr>
              <a:buNone/>
            </a:pPr>
            <a:r>
              <a:rPr lang="en-US" b="1" dirty="0" smtClean="0">
                <a:solidFill>
                  <a:schemeClr val="folHlink"/>
                </a:solidFill>
                <a:effectLst/>
              </a:rPr>
              <a:t> </a:t>
            </a:r>
            <a:r>
              <a:rPr lang="en-US" dirty="0" smtClean="0"/>
              <a:t>smallest unit from which sample can be selected</a:t>
            </a:r>
          </a:p>
          <a:p>
            <a:pPr>
              <a:buNone/>
            </a:pPr>
            <a:r>
              <a:rPr lang="en-GB" dirty="0" smtClean="0">
                <a:solidFill>
                  <a:srgbClr val="FF0000"/>
                </a:solidFill>
              </a:rPr>
              <a:t>Sampling frame </a:t>
            </a:r>
          </a:p>
          <a:p>
            <a:pPr>
              <a:buNone/>
            </a:pPr>
            <a:r>
              <a:rPr lang="en-GB" dirty="0" smtClean="0"/>
              <a:t>List of all the sampling units from which sample is drawn</a:t>
            </a:r>
          </a:p>
          <a:p>
            <a:pPr>
              <a:buNone/>
            </a:pPr>
            <a:r>
              <a:rPr lang="en-GB" dirty="0" smtClean="0">
                <a:solidFill>
                  <a:srgbClr val="FF0000"/>
                </a:solidFill>
              </a:rPr>
              <a:t>Sampling scheme</a:t>
            </a:r>
          </a:p>
          <a:p>
            <a:pPr>
              <a:buNone/>
            </a:pPr>
            <a:r>
              <a:rPr lang="en-GB" dirty="0" smtClean="0"/>
              <a:t>Method of selecting sampling units from sampling frame</a:t>
            </a:r>
          </a:p>
          <a:p>
            <a:endParaRPr lang="en-US" dirty="0"/>
          </a:p>
        </p:txBody>
      </p:sp>
    </p:spTree>
    <p:extLst>
      <p:ext uri="{BB962C8B-B14F-4D97-AF65-F5344CB8AC3E}">
        <p14:creationId xmlns:p14="http://schemas.microsoft.com/office/powerpoint/2010/main" xmlns="" val="77317962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Sampling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Simple Random Sampling</a:t>
            </a:r>
          </a:p>
          <a:p>
            <a:r>
              <a:rPr lang="en-US" dirty="0" smtClean="0"/>
              <a:t>Stratified Random Sampling</a:t>
            </a:r>
          </a:p>
          <a:p>
            <a:r>
              <a:rPr lang="en-US" dirty="0" smtClean="0"/>
              <a:t>Cluster Sampling</a:t>
            </a:r>
          </a:p>
          <a:p>
            <a:r>
              <a:rPr lang="en-US" dirty="0" smtClean="0"/>
              <a:t>Systematic Sampling</a:t>
            </a:r>
          </a:p>
          <a:p>
            <a:r>
              <a:rPr lang="en-US" dirty="0" smtClean="0"/>
              <a:t>Representative Sampling (Can be stratified random or quota sampling)</a:t>
            </a:r>
          </a:p>
          <a:p>
            <a:r>
              <a:rPr lang="en-US" dirty="0" smtClean="0"/>
              <a:t>Convenience or Haphazard Sampling</a:t>
            </a:r>
          </a:p>
          <a:p>
            <a:r>
              <a:rPr lang="en-US" dirty="0" smtClean="0"/>
              <a:t>Sampling with Replacement vs. Sampling without Replacement</a:t>
            </a:r>
          </a:p>
          <a:p>
            <a:endParaRPr lang="en-US" dirty="0"/>
          </a:p>
        </p:txBody>
      </p:sp>
    </p:spTree>
    <p:extLst>
      <p:ext uri="{BB962C8B-B14F-4D97-AF65-F5344CB8AC3E}">
        <p14:creationId xmlns:p14="http://schemas.microsoft.com/office/powerpoint/2010/main" xmlns="" val="296859077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Representative Sample</a:t>
            </a:r>
            <a:endParaRPr lang="en-US" dirty="0"/>
          </a:p>
        </p:txBody>
      </p:sp>
      <p:sp>
        <p:nvSpPr>
          <p:cNvPr id="3" name="Content Placeholder 2"/>
          <p:cNvSpPr>
            <a:spLocks noGrp="1"/>
          </p:cNvSpPr>
          <p:nvPr>
            <p:ph idx="1"/>
          </p:nvPr>
        </p:nvSpPr>
        <p:spPr/>
        <p:txBody>
          <a:bodyPr/>
          <a:lstStyle/>
          <a:p>
            <a:r>
              <a:rPr lang="en-GB" dirty="0" smtClean="0"/>
              <a:t>Sample should be representative of the target population</a:t>
            </a:r>
          </a:p>
          <a:p>
            <a:pPr lvl="1"/>
            <a:r>
              <a:rPr lang="en-GB" dirty="0" smtClean="0"/>
              <a:t>so you can generalize to population</a:t>
            </a:r>
          </a:p>
          <a:p>
            <a:r>
              <a:rPr lang="en-GB" dirty="0" smtClean="0"/>
              <a:t>Random sampling</a:t>
            </a:r>
          </a:p>
          <a:p>
            <a:pPr lvl="1"/>
            <a:r>
              <a:rPr lang="en-GB" dirty="0" smtClean="0"/>
              <a:t>All members of pop have equal chance of being selected</a:t>
            </a:r>
          </a:p>
          <a:p>
            <a:pPr lvl="1"/>
            <a:r>
              <a:rPr lang="en-GB" dirty="0" smtClean="0"/>
              <a:t>Roll dice, flip coin, draw from hat</a:t>
            </a:r>
          </a:p>
          <a:p>
            <a:endParaRPr lang="en-US" dirty="0"/>
          </a:p>
        </p:txBody>
      </p:sp>
    </p:spTree>
    <p:extLst>
      <p:ext uri="{BB962C8B-B14F-4D97-AF65-F5344CB8AC3E}">
        <p14:creationId xmlns:p14="http://schemas.microsoft.com/office/powerpoint/2010/main" xmlns="" val="21762973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in sample</a:t>
            </a:r>
            <a:endParaRPr lang="en-US" dirty="0"/>
          </a:p>
        </p:txBody>
      </p:sp>
      <p:sp>
        <p:nvSpPr>
          <p:cNvPr id="3" name="Content Placeholder 2"/>
          <p:cNvSpPr>
            <a:spLocks noGrp="1"/>
          </p:cNvSpPr>
          <p:nvPr>
            <p:ph idx="1"/>
          </p:nvPr>
        </p:nvSpPr>
        <p:spPr/>
        <p:txBody>
          <a:bodyPr/>
          <a:lstStyle/>
          <a:p>
            <a:r>
              <a:rPr lang="en-US" dirty="0" smtClean="0"/>
              <a:t>Systematic error (or bias) Inaccurate response (information bias) Selection bias</a:t>
            </a:r>
          </a:p>
          <a:p>
            <a:endParaRPr lang="en-US" dirty="0" smtClean="0"/>
          </a:p>
          <a:p>
            <a:r>
              <a:rPr lang="en-US" dirty="0" smtClean="0"/>
              <a:t>Sampling error (random error)</a:t>
            </a:r>
          </a:p>
          <a:p>
            <a:endParaRPr lang="en-US" dirty="0"/>
          </a:p>
        </p:txBody>
      </p:sp>
    </p:spTree>
    <p:extLst>
      <p:ext uri="{BB962C8B-B14F-4D97-AF65-F5344CB8AC3E}">
        <p14:creationId xmlns:p14="http://schemas.microsoft.com/office/powerpoint/2010/main" xmlns="" val="25844035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 error</a:t>
            </a:r>
            <a:endParaRPr lang="en-US" dirty="0"/>
          </a:p>
        </p:txBody>
      </p:sp>
      <p:sp>
        <p:nvSpPr>
          <p:cNvPr id="3" name="Content Placeholder 2"/>
          <p:cNvSpPr>
            <a:spLocks noGrp="1"/>
          </p:cNvSpPr>
          <p:nvPr>
            <p:ph idx="1"/>
          </p:nvPr>
        </p:nvSpPr>
        <p:spPr/>
        <p:txBody>
          <a:bodyPr/>
          <a:lstStyle/>
          <a:p>
            <a:r>
              <a:rPr lang="en-GB" dirty="0" smtClean="0"/>
              <a:t>The probability of finding a difference with our sample compared to population, and there really isn’t one….</a:t>
            </a:r>
          </a:p>
          <a:p>
            <a:endParaRPr lang="en-US" dirty="0" smtClean="0"/>
          </a:p>
          <a:p>
            <a:r>
              <a:rPr lang="en-GB" dirty="0" smtClean="0"/>
              <a:t>Known as the α (or “type 1 error”)</a:t>
            </a:r>
          </a:p>
          <a:p>
            <a:endParaRPr lang="en-GB" dirty="0" smtClean="0"/>
          </a:p>
          <a:p>
            <a:r>
              <a:rPr lang="en-GB" dirty="0" smtClean="0"/>
              <a:t>Usually set at 5% (or 0.05)</a:t>
            </a:r>
          </a:p>
          <a:p>
            <a:pPr marL="0" indent="0">
              <a:buNone/>
            </a:pPr>
            <a:endParaRPr lang="en-US" dirty="0"/>
          </a:p>
        </p:txBody>
      </p:sp>
    </p:spTree>
    <p:extLst>
      <p:ext uri="{BB962C8B-B14F-4D97-AF65-F5344CB8AC3E}">
        <p14:creationId xmlns:p14="http://schemas.microsoft.com/office/powerpoint/2010/main" xmlns="" val="9999033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2 error</a:t>
            </a:r>
            <a:endParaRPr lang="en-US" dirty="0"/>
          </a:p>
        </p:txBody>
      </p:sp>
      <p:sp>
        <p:nvSpPr>
          <p:cNvPr id="3" name="Content Placeholder 2"/>
          <p:cNvSpPr>
            <a:spLocks noGrp="1"/>
          </p:cNvSpPr>
          <p:nvPr>
            <p:ph idx="1"/>
          </p:nvPr>
        </p:nvSpPr>
        <p:spPr/>
        <p:txBody>
          <a:bodyPr/>
          <a:lstStyle/>
          <a:p>
            <a:r>
              <a:rPr lang="en-GB" dirty="0" smtClean="0"/>
              <a:t>The probability of not finding a difference that actually exists between our sample compared to the population…</a:t>
            </a:r>
          </a:p>
          <a:p>
            <a:endParaRPr lang="en-GB" dirty="0" smtClean="0"/>
          </a:p>
          <a:p>
            <a:r>
              <a:rPr lang="en-GB" dirty="0" smtClean="0"/>
              <a:t>Known as the β (or “type 2 error”)</a:t>
            </a:r>
          </a:p>
          <a:p>
            <a:endParaRPr lang="en-GB" dirty="0" smtClean="0"/>
          </a:p>
          <a:p>
            <a:r>
              <a:rPr lang="en-GB" dirty="0" smtClean="0"/>
              <a:t>Power is (1- β) and is usually 80%</a:t>
            </a:r>
          </a:p>
          <a:p>
            <a:endParaRPr lang="en-US" dirty="0"/>
          </a:p>
        </p:txBody>
      </p:sp>
    </p:spTree>
    <p:extLst>
      <p:ext uri="{BB962C8B-B14F-4D97-AF65-F5344CB8AC3E}">
        <p14:creationId xmlns:p14="http://schemas.microsoft.com/office/powerpoint/2010/main" xmlns="" val="18850609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size</a:t>
            </a:r>
            <a:endParaRPr lang="en-US" dirty="0"/>
          </a:p>
        </p:txBody>
      </p:sp>
      <p:sp>
        <p:nvSpPr>
          <p:cNvPr id="3" name="Content Placeholder 2"/>
          <p:cNvSpPr>
            <a:spLocks noGrp="1"/>
          </p:cNvSpPr>
          <p:nvPr>
            <p:ph idx="1"/>
          </p:nvPr>
        </p:nvSpPr>
        <p:spPr/>
        <p:txBody>
          <a:bodyPr/>
          <a:lstStyle/>
          <a:p>
            <a:r>
              <a:rPr lang="en-US" dirty="0" smtClean="0"/>
              <a:t>Sample size</a:t>
            </a:r>
          </a:p>
          <a:p>
            <a:endParaRPr lang="en-US" dirty="0"/>
          </a:p>
        </p:txBody>
      </p:sp>
      <p:graphicFrame>
        <p:nvGraphicFramePr>
          <p:cNvPr id="4" name="Object 3"/>
          <p:cNvGraphicFramePr>
            <a:graphicFrameLocks noChangeAspect="1"/>
          </p:cNvGraphicFramePr>
          <p:nvPr>
            <p:extLst/>
          </p:nvPr>
        </p:nvGraphicFramePr>
        <p:xfrm>
          <a:off x="1552575" y="4214813"/>
          <a:ext cx="1846263" cy="1271587"/>
        </p:xfrm>
        <a:graphic>
          <a:graphicData uri="http://schemas.openxmlformats.org/presentationml/2006/ole">
            <p:oleObj spid="_x0000_s3158" name="Equation" r:id="rId3" imgW="1845498" imgH="1270846" progId="Equation.3">
              <p:embed/>
            </p:oleObj>
          </a:graphicData>
        </a:graphic>
      </p:graphicFrame>
      <p:graphicFrame>
        <p:nvGraphicFramePr>
          <p:cNvPr id="5" name="Object 4"/>
          <p:cNvGraphicFramePr>
            <a:graphicFrameLocks noChangeAspect="1"/>
          </p:cNvGraphicFramePr>
          <p:nvPr>
            <p:extLst/>
          </p:nvPr>
        </p:nvGraphicFramePr>
        <p:xfrm>
          <a:off x="6527800" y="4267200"/>
          <a:ext cx="2284413" cy="1065213"/>
        </p:xfrm>
        <a:graphic>
          <a:graphicData uri="http://schemas.openxmlformats.org/presentationml/2006/ole">
            <p:oleObj spid="_x0000_s3159" name="Equation" r:id="rId4" imgW="2284370" imgH="1065278" progId="Equation.3">
              <p:embed/>
            </p:oleObj>
          </a:graphicData>
        </a:graphic>
      </p:graphicFrame>
      <p:sp>
        <p:nvSpPr>
          <p:cNvPr id="6" name="AutoShape 3"/>
          <p:cNvSpPr>
            <a:spLocks noChangeArrowheads="1"/>
          </p:cNvSpPr>
          <p:nvPr/>
        </p:nvSpPr>
        <p:spPr bwMode="auto">
          <a:xfrm>
            <a:off x="1320800" y="3035300"/>
            <a:ext cx="2514600" cy="762000"/>
          </a:xfrm>
          <a:prstGeom prst="flowChartOffpageConnector">
            <a:avLst/>
          </a:prstGeom>
          <a:solidFill>
            <a:srgbClr val="000080"/>
          </a:solidFill>
          <a:ln w="9525">
            <a:solidFill>
              <a:schemeClr val="tx1"/>
            </a:solidFill>
            <a:miter lim="800000"/>
            <a:headEnd/>
            <a:tailEnd/>
          </a:ln>
        </p:spPr>
        <p:txBody>
          <a:bodyPr wrap="none" anchor="ctr"/>
          <a:lstStyle>
            <a:defPPr>
              <a:defRPr lang="ar-SA"/>
            </a:defPPr>
            <a:lvl1pPr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r>
              <a:rPr lang="en-US" sz="3200" dirty="0">
                <a:solidFill>
                  <a:srgbClr val="FFFF99"/>
                </a:solidFill>
              </a:rPr>
              <a:t>Quantitative</a:t>
            </a:r>
          </a:p>
        </p:txBody>
      </p:sp>
      <p:sp>
        <p:nvSpPr>
          <p:cNvPr id="7" name="AutoShape 4"/>
          <p:cNvSpPr>
            <a:spLocks noChangeArrowheads="1"/>
          </p:cNvSpPr>
          <p:nvPr/>
        </p:nvSpPr>
        <p:spPr bwMode="auto">
          <a:xfrm>
            <a:off x="6362700" y="3009900"/>
            <a:ext cx="2438400" cy="762000"/>
          </a:xfrm>
          <a:prstGeom prst="flowChartOffpageConnector">
            <a:avLst/>
          </a:prstGeom>
          <a:solidFill>
            <a:srgbClr val="000080"/>
          </a:solidFill>
          <a:ln w="9525">
            <a:solidFill>
              <a:schemeClr val="tx1"/>
            </a:solidFill>
            <a:miter lim="800000"/>
            <a:headEnd/>
            <a:tailEnd/>
          </a:ln>
        </p:spPr>
        <p:txBody>
          <a:bodyPr wrap="none" anchor="ctr"/>
          <a:lstStyle>
            <a:defPPr>
              <a:defRPr lang="ar-SA"/>
            </a:defPPr>
            <a:lvl1pPr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r>
              <a:rPr lang="en-US" sz="3200">
                <a:solidFill>
                  <a:srgbClr val="FFFF99"/>
                </a:solidFill>
              </a:rPr>
              <a:t>Qualitative</a:t>
            </a:r>
          </a:p>
        </p:txBody>
      </p:sp>
    </p:spTree>
    <p:extLst>
      <p:ext uri="{BB962C8B-B14F-4D97-AF65-F5344CB8AC3E}">
        <p14:creationId xmlns:p14="http://schemas.microsoft.com/office/powerpoint/2010/main" xmlns="" val="12707254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algn="just">
              <a:buNone/>
            </a:pPr>
            <a:r>
              <a:rPr lang="en-US" dirty="0" smtClean="0"/>
              <a:t>A study is to be performed to determine a certain parameter in a community. From a previous study a </a:t>
            </a:r>
            <a:r>
              <a:rPr lang="en-US" dirty="0" err="1" smtClean="0"/>
              <a:t>sd</a:t>
            </a:r>
            <a:r>
              <a:rPr lang="en-US" dirty="0" smtClean="0"/>
              <a:t> of 46 was  obtained.</a:t>
            </a:r>
          </a:p>
          <a:p>
            <a:pPr algn="just">
              <a:buNone/>
            </a:pPr>
            <a:r>
              <a:rPr lang="en-US" dirty="0" smtClean="0"/>
              <a:t> If a sample error of up to 4 is to be accepted. How many subjects should be included in this study at 99% level of confidence? </a:t>
            </a:r>
          </a:p>
          <a:p>
            <a:endParaRPr lang="en-US" dirty="0"/>
          </a:p>
        </p:txBody>
      </p:sp>
    </p:spTree>
    <p:extLst>
      <p:ext uri="{BB962C8B-B14F-4D97-AF65-F5344CB8AC3E}">
        <p14:creationId xmlns:p14="http://schemas.microsoft.com/office/powerpoint/2010/main" xmlns="" val="21010892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a:t>
            </a:r>
            <a:endParaRPr lang="en-US" dirty="0"/>
          </a:p>
        </p:txBody>
      </p:sp>
      <p:sp>
        <p:nvSpPr>
          <p:cNvPr id="3" name="Content Placeholder 2"/>
          <p:cNvSpPr>
            <a:spLocks noGrp="1"/>
          </p:cNvSpPr>
          <p:nvPr>
            <p:ph idx="1"/>
          </p:nvPr>
        </p:nvSpPr>
        <p:spPr/>
        <p:txBody>
          <a:bodyPr/>
          <a:lstStyle/>
          <a:p>
            <a:endParaRPr lang="en-US"/>
          </a:p>
        </p:txBody>
      </p:sp>
      <p:graphicFrame>
        <p:nvGraphicFramePr>
          <p:cNvPr id="8" name="Object 7"/>
          <p:cNvGraphicFramePr>
            <a:graphicFrameLocks noChangeAspect="1"/>
          </p:cNvGraphicFramePr>
          <p:nvPr>
            <p:extLst/>
          </p:nvPr>
        </p:nvGraphicFramePr>
        <p:xfrm>
          <a:off x="4552950" y="2220913"/>
          <a:ext cx="2297113" cy="1779587"/>
        </p:xfrm>
        <a:graphic>
          <a:graphicData uri="http://schemas.openxmlformats.org/presentationml/2006/ole">
            <p:oleObj spid="_x0000_s4182" name="Equation" r:id="rId3" imgW="2296611" imgH="1779904" progId="Equation.3">
              <p:embed/>
            </p:oleObj>
          </a:graphicData>
        </a:graphic>
      </p:graphicFrame>
      <p:graphicFrame>
        <p:nvGraphicFramePr>
          <p:cNvPr id="9" name="Object 8"/>
          <p:cNvGraphicFramePr>
            <a:graphicFrameLocks noChangeAspect="1"/>
          </p:cNvGraphicFramePr>
          <p:nvPr>
            <p:extLst/>
          </p:nvPr>
        </p:nvGraphicFramePr>
        <p:xfrm>
          <a:off x="4054475" y="4605338"/>
          <a:ext cx="5199063" cy="1379537"/>
        </p:xfrm>
        <a:graphic>
          <a:graphicData uri="http://schemas.openxmlformats.org/presentationml/2006/ole">
            <p:oleObj spid="_x0000_s4183" name="Equation" r:id="rId4" imgW="5198428" imgH="1379210" progId="Equation.3">
              <p:embed/>
            </p:oleObj>
          </a:graphicData>
        </a:graphic>
      </p:graphicFrame>
    </p:spTree>
    <p:extLst>
      <p:ext uri="{BB962C8B-B14F-4D97-AF65-F5344CB8AC3E}">
        <p14:creationId xmlns:p14="http://schemas.microsoft.com/office/powerpoint/2010/main" xmlns="" val="19613852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Variables</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a:spLocks noGrp="1" noChangeArrowheads="1"/>
          </p:cNvSpPr>
          <p:nvPr/>
        </p:nvSpPr>
        <p:spPr bwMode="black">
          <a:xfrm>
            <a:off x="978694" y="1891507"/>
            <a:ext cx="4037012"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S PGothic" panose="020B0600070205080204" pitchFamily="34" charset="-128"/>
                <a:cs typeface="ＭＳ Ｐゴシック" pitchFamily="-112" charset="-128"/>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
              <a:defRPr sz="18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18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9pPr>
          </a:lstStyle>
          <a:p>
            <a:r>
              <a:rPr lang="en-US" u="sng" dirty="0" smtClean="0">
                <a:effectLst/>
                <a:latin typeface="Tahoma" panose="020B0604030504040204" pitchFamily="34" charset="0"/>
              </a:rPr>
              <a:t>Quantitative</a:t>
            </a:r>
          </a:p>
          <a:p>
            <a:pPr lvl="1"/>
            <a:r>
              <a:rPr lang="en-US" dirty="0" smtClean="0">
                <a:effectLst/>
                <a:latin typeface="Tahoma" panose="020B0604030504040204" pitchFamily="34" charset="0"/>
              </a:rPr>
              <a:t>Measured in amounts</a:t>
            </a:r>
          </a:p>
          <a:p>
            <a:pPr lvl="1"/>
            <a:r>
              <a:rPr lang="en-US" dirty="0" err="1" smtClean="0">
                <a:effectLst/>
                <a:latin typeface="Tahoma" panose="020B0604030504040204" pitchFamily="34" charset="0"/>
              </a:rPr>
              <a:t>Ht</a:t>
            </a:r>
            <a:r>
              <a:rPr lang="en-US" dirty="0" smtClean="0">
                <a:effectLst/>
                <a:latin typeface="Tahoma" panose="020B0604030504040204" pitchFamily="34" charset="0"/>
              </a:rPr>
              <a:t>, </a:t>
            </a:r>
            <a:r>
              <a:rPr lang="en-US" dirty="0" err="1" smtClean="0">
                <a:effectLst/>
                <a:latin typeface="Tahoma" panose="020B0604030504040204" pitchFamily="34" charset="0"/>
              </a:rPr>
              <a:t>Wt</a:t>
            </a:r>
            <a:r>
              <a:rPr lang="en-US" dirty="0" smtClean="0">
                <a:effectLst/>
                <a:latin typeface="Tahoma" panose="020B0604030504040204" pitchFamily="34" charset="0"/>
              </a:rPr>
              <a:t>, Test score</a:t>
            </a:r>
          </a:p>
          <a:p>
            <a:pPr lvl="1"/>
            <a:endParaRPr lang="en-US" dirty="0" smtClean="0">
              <a:effectLst/>
              <a:latin typeface="Tahoma" panose="020B0604030504040204" pitchFamily="34" charset="0"/>
            </a:endParaRPr>
          </a:p>
          <a:p>
            <a:pPr>
              <a:spcBef>
                <a:spcPct val="50000"/>
              </a:spcBef>
              <a:spcAft>
                <a:spcPct val="15000"/>
              </a:spcAft>
              <a:buFont typeface="Wingdings" panose="05000000000000000000" pitchFamily="2" charset="2"/>
              <a:buChar char="l"/>
            </a:pPr>
            <a:r>
              <a:rPr lang="en-US" sz="3200" u="sng" dirty="0" smtClean="0">
                <a:effectLst/>
                <a:latin typeface="Tahoma" panose="020B0604030504040204" pitchFamily="34" charset="0"/>
              </a:rPr>
              <a:t>Discrete</a:t>
            </a:r>
            <a:r>
              <a:rPr lang="en-US" sz="3200" dirty="0" smtClean="0">
                <a:effectLst/>
                <a:latin typeface="Tahoma" panose="020B0604030504040204" pitchFamily="34" charset="0"/>
              </a:rPr>
              <a:t>:</a:t>
            </a:r>
          </a:p>
          <a:p>
            <a:pPr lvl="1">
              <a:spcBef>
                <a:spcPct val="0"/>
              </a:spcBef>
              <a:spcAft>
                <a:spcPct val="15000"/>
              </a:spcAft>
              <a:buFont typeface="Wingdings" panose="05000000000000000000" pitchFamily="2" charset="2"/>
              <a:buChar char="l"/>
            </a:pPr>
            <a:r>
              <a:rPr lang="en-US" dirty="0" smtClean="0">
                <a:effectLst/>
                <a:latin typeface="Tahoma" panose="020B0604030504040204" pitchFamily="34" charset="0"/>
              </a:rPr>
              <a:t>separate categories</a:t>
            </a:r>
          </a:p>
          <a:p>
            <a:pPr lvl="1">
              <a:spcBef>
                <a:spcPct val="0"/>
              </a:spcBef>
              <a:spcAft>
                <a:spcPct val="15000"/>
              </a:spcAft>
              <a:buFont typeface="Wingdings" panose="05000000000000000000" pitchFamily="2" charset="2"/>
              <a:buChar char="l"/>
            </a:pPr>
            <a:r>
              <a:rPr lang="en-US" dirty="0" smtClean="0">
                <a:effectLst/>
                <a:latin typeface="Tahoma" panose="020B0604030504040204" pitchFamily="34" charset="0"/>
              </a:rPr>
              <a:t>Letter grade</a:t>
            </a:r>
          </a:p>
          <a:p>
            <a:endParaRPr lang="en-US" sz="1800" dirty="0" smtClean="0">
              <a:effectLst/>
              <a:latin typeface="Tahoma" panose="020B0604030504040204" pitchFamily="34" charset="0"/>
            </a:endParaRPr>
          </a:p>
        </p:txBody>
      </p:sp>
      <p:sp>
        <p:nvSpPr>
          <p:cNvPr id="5" name="Rectangle 4"/>
          <p:cNvSpPr>
            <a:spLocks noGrp="1" noChangeArrowheads="1"/>
          </p:cNvSpPr>
          <p:nvPr/>
        </p:nvSpPr>
        <p:spPr bwMode="black">
          <a:xfrm>
            <a:off x="5943600" y="1978819"/>
            <a:ext cx="4800600" cy="36853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MS PGothic" panose="020B0600070205080204" pitchFamily="34" charset="-128"/>
                <a:cs typeface="ＭＳ Ｐゴシック" pitchFamily="-112" charset="-128"/>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
              <a:defRPr sz="18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18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15000"/>
              <a:buFont typeface="Wingdings" pitchFamily="-112" charset="2"/>
              <a:buChar char="§"/>
              <a:defRPr sz="1800">
                <a:solidFill>
                  <a:schemeClr val="tx1"/>
                </a:solidFill>
                <a:effectLst>
                  <a:outerShdw blurRad="38100" dist="38100" dir="2700000" algn="tl">
                    <a:srgbClr val="000000"/>
                  </a:outerShdw>
                </a:effectLst>
                <a:latin typeface="+mn-lt"/>
                <a:ea typeface="ＭＳ Ｐゴシック" pitchFamily="-112" charset="-128"/>
              </a:defRPr>
            </a:lvl9pPr>
          </a:lstStyle>
          <a:p>
            <a:r>
              <a:rPr lang="en-US" u="sng" dirty="0" smtClean="0">
                <a:effectLst/>
                <a:latin typeface="Tahoma" panose="020B0604030504040204" pitchFamily="34" charset="0"/>
              </a:rPr>
              <a:t>Qualitative</a:t>
            </a:r>
          </a:p>
          <a:p>
            <a:pPr lvl="1"/>
            <a:r>
              <a:rPr lang="en-US" dirty="0" smtClean="0">
                <a:effectLst/>
                <a:latin typeface="Tahoma" panose="020B0604030504040204" pitchFamily="34" charset="0"/>
              </a:rPr>
              <a:t>Measured in categories</a:t>
            </a:r>
          </a:p>
          <a:p>
            <a:pPr lvl="1"/>
            <a:r>
              <a:rPr lang="en-US" dirty="0" smtClean="0">
                <a:effectLst/>
                <a:latin typeface="Tahoma" panose="020B0604030504040204" pitchFamily="34" charset="0"/>
              </a:rPr>
              <a:t>Gender, race, diagnosis</a:t>
            </a:r>
          </a:p>
          <a:p>
            <a:pPr lvl="1">
              <a:buFont typeface="Wingdings" panose="05000000000000000000" pitchFamily="2" charset="2"/>
              <a:buNone/>
            </a:pPr>
            <a:endParaRPr lang="en-US" dirty="0" smtClean="0">
              <a:effectLst/>
              <a:latin typeface="Tahoma" panose="020B0604030504040204" pitchFamily="34" charset="0"/>
            </a:endParaRPr>
          </a:p>
          <a:p>
            <a:pPr>
              <a:spcBef>
                <a:spcPct val="50000"/>
              </a:spcBef>
              <a:spcAft>
                <a:spcPct val="15000"/>
              </a:spcAft>
              <a:buFont typeface="Wingdings" panose="05000000000000000000" pitchFamily="2" charset="2"/>
              <a:buChar char="l"/>
            </a:pPr>
            <a:r>
              <a:rPr lang="en-US" sz="3200" u="sng" dirty="0" smtClean="0">
                <a:effectLst/>
                <a:latin typeface="Tahoma" panose="020B0604030504040204" pitchFamily="34" charset="0"/>
              </a:rPr>
              <a:t>Continuous</a:t>
            </a:r>
            <a:r>
              <a:rPr lang="en-US" sz="3200" dirty="0" smtClean="0">
                <a:effectLst/>
                <a:latin typeface="Tahoma" panose="020B0604030504040204" pitchFamily="34" charset="0"/>
              </a:rPr>
              <a:t>:</a:t>
            </a:r>
          </a:p>
          <a:p>
            <a:pPr lvl="1">
              <a:spcBef>
                <a:spcPct val="0"/>
              </a:spcBef>
              <a:spcAft>
                <a:spcPct val="15000"/>
              </a:spcAft>
              <a:buFont typeface="Wingdings" panose="05000000000000000000" pitchFamily="2" charset="2"/>
              <a:buChar char="l"/>
            </a:pPr>
            <a:r>
              <a:rPr lang="en-US" dirty="0" smtClean="0">
                <a:effectLst/>
                <a:latin typeface="Tahoma" panose="020B0604030504040204" pitchFamily="34" charset="0"/>
              </a:rPr>
              <a:t>infinite values in between</a:t>
            </a:r>
          </a:p>
          <a:p>
            <a:pPr lvl="1">
              <a:spcBef>
                <a:spcPct val="0"/>
              </a:spcBef>
              <a:spcAft>
                <a:spcPct val="15000"/>
              </a:spcAft>
              <a:buFont typeface="Wingdings" panose="05000000000000000000" pitchFamily="2" charset="2"/>
              <a:buChar char="l"/>
            </a:pPr>
            <a:r>
              <a:rPr lang="en-US" dirty="0" smtClean="0">
                <a:effectLst/>
                <a:latin typeface="Tahoma" panose="020B0604030504040204" pitchFamily="34" charset="0"/>
              </a:rPr>
              <a:t>GPA </a:t>
            </a:r>
          </a:p>
          <a:p>
            <a:endParaRPr lang="en-US" sz="2400" dirty="0" smtClean="0">
              <a:effectLst/>
              <a:latin typeface="Tahoma" panose="020B0604030504040204" pitchFamily="34" charset="0"/>
            </a:endParaRPr>
          </a:p>
        </p:txBody>
      </p:sp>
    </p:spTree>
    <p:extLst>
      <p:ext uri="{BB962C8B-B14F-4D97-AF65-F5344CB8AC3E}">
        <p14:creationId xmlns:p14="http://schemas.microsoft.com/office/powerpoint/2010/main" xmlns="" val="70557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7200" cy="1143000"/>
          </a:xfrm>
        </p:spPr>
        <p:txBody>
          <a:bodyPr>
            <a:noAutofit/>
          </a:bodyPr>
          <a:lstStyle/>
          <a:p>
            <a:pPr algn="l"/>
            <a:r>
              <a:rPr lang="en-US" sz="4000" b="1" dirty="0"/>
              <a:t>INTRODUCTION</a:t>
            </a:r>
            <a:r>
              <a:rPr lang="en-US" sz="4000" dirty="0"/>
              <a:t> </a:t>
            </a:r>
            <a:endParaRPr lang="en-US" sz="4000" dirty="0">
              <a:latin typeface="Caladea" panose="02040503050406030204" pitchFamily="18" charset="0"/>
              <a:ea typeface="+mn-ea"/>
              <a:cs typeface="+mn-cs"/>
            </a:endParaRPr>
          </a:p>
        </p:txBody>
      </p:sp>
      <p:sp>
        <p:nvSpPr>
          <p:cNvPr id="3" name="Content Placeholder 2"/>
          <p:cNvSpPr>
            <a:spLocks noGrp="1"/>
          </p:cNvSpPr>
          <p:nvPr>
            <p:ph idx="1"/>
          </p:nvPr>
        </p:nvSpPr>
        <p:spPr>
          <a:xfrm>
            <a:off x="152400" y="1600200"/>
            <a:ext cx="11887200" cy="4756151"/>
          </a:xfrm>
        </p:spPr>
        <p:txBody>
          <a:bodyPr>
            <a:noAutofit/>
          </a:bodyPr>
          <a:lstStyle/>
          <a:p>
            <a:pPr>
              <a:buFont typeface="Wingdings" panose="05000000000000000000" pitchFamily="2" charset="2"/>
              <a:buChar char="ü"/>
            </a:pPr>
            <a:r>
              <a:rPr lang="en-GB" dirty="0"/>
              <a:t>Research Methods are </a:t>
            </a:r>
            <a:r>
              <a:rPr lang="en-GB" dirty="0">
                <a:solidFill>
                  <a:srgbClr val="FF0000"/>
                </a:solidFill>
              </a:rPr>
              <a:t>the tools </a:t>
            </a:r>
            <a:r>
              <a:rPr lang="en-GB" dirty="0"/>
              <a:t>and </a:t>
            </a:r>
            <a:r>
              <a:rPr lang="en-GB" dirty="0">
                <a:solidFill>
                  <a:srgbClr val="FF0000"/>
                </a:solidFill>
              </a:rPr>
              <a:t>techniques</a:t>
            </a:r>
            <a:r>
              <a:rPr lang="en-GB" dirty="0"/>
              <a:t> for doing research</a:t>
            </a:r>
            <a:r>
              <a:rPr lang="en-GB" dirty="0" smtClean="0"/>
              <a:t>.</a:t>
            </a:r>
          </a:p>
          <a:p>
            <a:pPr>
              <a:buFont typeface="Wingdings" panose="05000000000000000000" pitchFamily="2" charset="2"/>
              <a:buChar char="ü"/>
            </a:pPr>
            <a:r>
              <a:rPr lang="en-GB" dirty="0">
                <a:solidFill>
                  <a:srgbClr val="FF0000"/>
                </a:solidFill>
              </a:rPr>
              <a:t>any kind of investigation </a:t>
            </a:r>
            <a:r>
              <a:rPr lang="en-GB" dirty="0" smtClean="0"/>
              <a:t>that is </a:t>
            </a:r>
            <a:r>
              <a:rPr lang="en-GB" dirty="0"/>
              <a:t>intended to </a:t>
            </a:r>
            <a:r>
              <a:rPr lang="en-GB" dirty="0">
                <a:solidFill>
                  <a:srgbClr val="FF0000"/>
                </a:solidFill>
              </a:rPr>
              <a:t>uncover</a:t>
            </a:r>
            <a:r>
              <a:rPr lang="en-GB" dirty="0"/>
              <a:t> interesting or </a:t>
            </a:r>
            <a:r>
              <a:rPr lang="en-GB" dirty="0">
                <a:solidFill>
                  <a:srgbClr val="FF0000"/>
                </a:solidFill>
              </a:rPr>
              <a:t>new facts</a:t>
            </a:r>
            <a:r>
              <a:rPr lang="en-GB" dirty="0"/>
              <a:t>. </a:t>
            </a:r>
            <a:endParaRPr lang="en-GB" dirty="0" smtClean="0"/>
          </a:p>
          <a:p>
            <a:pPr>
              <a:buFont typeface="Wingdings" panose="05000000000000000000" pitchFamily="2" charset="2"/>
              <a:buChar char="ü"/>
            </a:pPr>
            <a:r>
              <a:rPr lang="en-GB" dirty="0"/>
              <a:t>Research methods are a </a:t>
            </a:r>
            <a:r>
              <a:rPr lang="en-GB" dirty="0">
                <a:solidFill>
                  <a:srgbClr val="FF0000"/>
                </a:solidFill>
              </a:rPr>
              <a:t>range of tools </a:t>
            </a:r>
            <a:r>
              <a:rPr lang="en-GB" dirty="0"/>
              <a:t>that are used for </a:t>
            </a:r>
            <a:r>
              <a:rPr lang="en-GB" dirty="0" smtClean="0"/>
              <a:t>different </a:t>
            </a:r>
            <a:r>
              <a:rPr lang="en-GB" dirty="0" smtClean="0">
                <a:solidFill>
                  <a:srgbClr val="FF0000"/>
                </a:solidFill>
              </a:rPr>
              <a:t>types </a:t>
            </a:r>
            <a:r>
              <a:rPr lang="en-GB" dirty="0">
                <a:solidFill>
                  <a:srgbClr val="FF0000"/>
                </a:solidFill>
              </a:rPr>
              <a:t>of enquiry</a:t>
            </a:r>
            <a:r>
              <a:rPr lang="en-GB" dirty="0"/>
              <a:t>, </a:t>
            </a:r>
            <a:endParaRPr lang="en-GB" dirty="0" smtClean="0"/>
          </a:p>
          <a:p>
            <a:pPr>
              <a:buFont typeface="Wingdings" panose="05000000000000000000" pitchFamily="2" charset="2"/>
              <a:buChar char="ü"/>
            </a:pPr>
            <a:r>
              <a:rPr lang="en-GB" dirty="0" smtClean="0"/>
              <a:t>just </a:t>
            </a:r>
            <a:r>
              <a:rPr lang="en-GB" dirty="0"/>
              <a:t>as a </a:t>
            </a:r>
            <a:r>
              <a:rPr lang="en-GB" dirty="0">
                <a:solidFill>
                  <a:srgbClr val="FF0000"/>
                </a:solidFill>
              </a:rPr>
              <a:t>variety of tools </a:t>
            </a:r>
            <a:r>
              <a:rPr lang="en-GB" dirty="0"/>
              <a:t>are used for doing </a:t>
            </a:r>
            <a:r>
              <a:rPr lang="en-GB" dirty="0">
                <a:solidFill>
                  <a:srgbClr val="FF0000"/>
                </a:solidFill>
              </a:rPr>
              <a:t>different </a:t>
            </a:r>
            <a:r>
              <a:rPr lang="en-GB" dirty="0" smtClean="0"/>
              <a:t>practical jobs </a:t>
            </a:r>
            <a:r>
              <a:rPr lang="en-GB" dirty="0"/>
              <a:t/>
            </a:r>
            <a:br>
              <a:rPr lang="en-GB" dirty="0"/>
            </a:br>
            <a:r>
              <a:rPr lang="en-GB" dirty="0"/>
              <a:t/>
            </a:r>
            <a:br>
              <a:rPr lang="en-GB" dirty="0"/>
            </a:br>
            <a:r>
              <a:rPr lang="en-GB" dirty="0"/>
              <a:t> </a:t>
            </a:r>
            <a:br>
              <a:rPr lang="en-GB" dirty="0"/>
            </a:br>
            <a:endParaRPr lang="en-GB" b="1" dirty="0" smtClean="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xmlns="" val="1428797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SIMULATION </a:t>
            </a:r>
          </a:p>
        </p:txBody>
      </p:sp>
      <p:sp>
        <p:nvSpPr>
          <p:cNvPr id="3" name="Content Placeholder 2"/>
          <p:cNvSpPr>
            <a:spLocks noGrp="1"/>
          </p:cNvSpPr>
          <p:nvPr>
            <p:ph idx="1"/>
          </p:nvPr>
        </p:nvSpPr>
        <p:spPr/>
        <p:txBody>
          <a:bodyPr>
            <a:normAutofit/>
          </a:bodyPr>
          <a:lstStyle/>
          <a:p>
            <a:r>
              <a:rPr lang="en-GB" b="1" dirty="0"/>
              <a:t>Simulation </a:t>
            </a:r>
            <a:r>
              <a:rPr lang="en-GB" dirty="0"/>
              <a:t>involves devising a </a:t>
            </a:r>
            <a:r>
              <a:rPr lang="en-GB" dirty="0">
                <a:solidFill>
                  <a:srgbClr val="FF0000"/>
                </a:solidFill>
              </a:rPr>
              <a:t>representation</a:t>
            </a:r>
            <a:r>
              <a:rPr lang="en-GB" dirty="0"/>
              <a:t> in a small and simplified form (</a:t>
            </a:r>
            <a:r>
              <a:rPr lang="en-GB" b="1" dirty="0">
                <a:solidFill>
                  <a:srgbClr val="FF0000"/>
                </a:solidFill>
              </a:rPr>
              <a:t>model</a:t>
            </a:r>
            <a:r>
              <a:rPr lang="en-GB" dirty="0"/>
              <a:t>) of a system, which can be </a:t>
            </a:r>
            <a:r>
              <a:rPr lang="en-GB" dirty="0">
                <a:solidFill>
                  <a:srgbClr val="FF0000"/>
                </a:solidFill>
              </a:rPr>
              <a:t>manipulated </a:t>
            </a:r>
            <a:r>
              <a:rPr lang="en-GB" dirty="0" smtClean="0">
                <a:solidFill>
                  <a:srgbClr val="FF0000"/>
                </a:solidFill>
              </a:rPr>
              <a:t>to gauge </a:t>
            </a:r>
            <a:r>
              <a:rPr lang="en-GB" dirty="0">
                <a:solidFill>
                  <a:srgbClr val="FF0000"/>
                </a:solidFill>
              </a:rPr>
              <a:t>effects</a:t>
            </a:r>
            <a:r>
              <a:rPr lang="en-GB" dirty="0" smtClean="0"/>
              <a:t>.</a:t>
            </a:r>
          </a:p>
          <a:p>
            <a:r>
              <a:rPr lang="en-GB" dirty="0" smtClean="0"/>
              <a:t> </a:t>
            </a:r>
            <a:r>
              <a:rPr lang="en-GB" dirty="0"/>
              <a:t>It is </a:t>
            </a:r>
            <a:r>
              <a:rPr lang="en-GB" dirty="0">
                <a:solidFill>
                  <a:srgbClr val="FF0000"/>
                </a:solidFill>
              </a:rPr>
              <a:t>similar</a:t>
            </a:r>
            <a:r>
              <a:rPr lang="en-GB" dirty="0"/>
              <a:t> to </a:t>
            </a:r>
            <a:r>
              <a:rPr lang="en-GB" dirty="0" smtClean="0"/>
              <a:t> experimental </a:t>
            </a:r>
            <a:r>
              <a:rPr lang="en-GB" dirty="0"/>
              <a:t>design in the respect </a:t>
            </a:r>
            <a:r>
              <a:rPr lang="en-GB" dirty="0" smtClean="0"/>
              <a:t>of this </a:t>
            </a:r>
            <a:r>
              <a:rPr lang="en-GB" dirty="0">
                <a:solidFill>
                  <a:srgbClr val="FF0000"/>
                </a:solidFill>
              </a:rPr>
              <a:t>manipulation</a:t>
            </a:r>
            <a:r>
              <a:rPr lang="en-GB" dirty="0"/>
              <a:t>, but it </a:t>
            </a:r>
            <a:r>
              <a:rPr lang="en-GB" dirty="0">
                <a:solidFill>
                  <a:srgbClr val="FF0000"/>
                </a:solidFill>
              </a:rPr>
              <a:t>provides a more artificial environment</a:t>
            </a:r>
            <a:r>
              <a:rPr lang="en-GB" dirty="0"/>
              <a:t> </a:t>
            </a:r>
            <a:r>
              <a:rPr lang="en-GB" dirty="0" smtClean="0"/>
              <a:t>in that </a:t>
            </a:r>
            <a:r>
              <a:rPr lang="en-GB" dirty="0"/>
              <a:t>it does work with </a:t>
            </a:r>
            <a:r>
              <a:rPr lang="en-GB" dirty="0">
                <a:solidFill>
                  <a:srgbClr val="FF0000"/>
                </a:solidFill>
              </a:rPr>
              <a:t>original </a:t>
            </a:r>
            <a:r>
              <a:rPr lang="en-GB" dirty="0" smtClean="0">
                <a:solidFill>
                  <a:srgbClr val="FF0000"/>
                </a:solidFill>
              </a:rPr>
              <a:t>materials </a:t>
            </a:r>
            <a:r>
              <a:rPr lang="en-GB" dirty="0" smtClean="0"/>
              <a:t>at </a:t>
            </a:r>
            <a:r>
              <a:rPr lang="en-GB" dirty="0"/>
              <a:t>the same scale.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xmlns="" val="55632071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Statistics</a:t>
            </a:r>
            <a:endParaRPr lang="en-US" dirty="0"/>
          </a:p>
        </p:txBody>
      </p:sp>
      <p:sp>
        <p:nvSpPr>
          <p:cNvPr id="3" name="Content Placeholder 2"/>
          <p:cNvSpPr>
            <a:spLocks noGrp="1"/>
          </p:cNvSpPr>
          <p:nvPr>
            <p:ph idx="1"/>
          </p:nvPr>
        </p:nvSpPr>
        <p:spPr/>
        <p:txBody>
          <a:bodyPr/>
          <a:lstStyle/>
          <a:p>
            <a:r>
              <a:rPr lang="en-GB" dirty="0" smtClean="0"/>
              <a:t>Descriptive statistics:</a:t>
            </a:r>
          </a:p>
          <a:p>
            <a:pPr lvl="1"/>
            <a:r>
              <a:rPr lang="en-GB" dirty="0" smtClean="0"/>
              <a:t>Organize and summarize scores from samples</a:t>
            </a:r>
          </a:p>
          <a:p>
            <a:r>
              <a:rPr lang="en-GB" dirty="0" smtClean="0"/>
              <a:t>Inferential statistics:</a:t>
            </a:r>
          </a:p>
          <a:p>
            <a:pPr lvl="1"/>
            <a:r>
              <a:rPr lang="en-GB" dirty="0" smtClean="0"/>
              <a:t>Infer information about the population based on what we know from sample data</a:t>
            </a:r>
          </a:p>
          <a:p>
            <a:pPr lvl="1"/>
            <a:r>
              <a:rPr lang="en-GB" dirty="0" smtClean="0"/>
              <a:t>Decide if an experimental manipulation has had an effect</a:t>
            </a:r>
          </a:p>
          <a:p>
            <a:endParaRPr lang="en-US" dirty="0"/>
          </a:p>
        </p:txBody>
      </p:sp>
    </p:spTree>
    <p:extLst>
      <p:ext uri="{BB962C8B-B14F-4D97-AF65-F5344CB8AC3E}">
        <p14:creationId xmlns:p14="http://schemas.microsoft.com/office/powerpoint/2010/main" xmlns="" val="13273915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Descriptive Statistics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201</a:t>
            </a:fld>
            <a:endParaRPr lang="en-US">
              <a:solidFill>
                <a:prstClr val="black">
                  <a:tint val="75000"/>
                </a:prstClr>
              </a:solidFill>
            </a:endParaRPr>
          </a:p>
        </p:txBody>
      </p:sp>
    </p:spTree>
    <p:extLst>
      <p:ext uri="{BB962C8B-B14F-4D97-AF65-F5344CB8AC3E}">
        <p14:creationId xmlns:p14="http://schemas.microsoft.com/office/powerpoint/2010/main" xmlns="" val="105922292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Presenting, Organizing, and summarizing data</a:t>
            </a:r>
          </a:p>
          <a:p>
            <a:r>
              <a:rPr lang="en-US" dirty="0" smtClean="0"/>
              <a:t>The values that describe the characteristics of a sample or population</a:t>
            </a:r>
          </a:p>
          <a:p>
            <a:r>
              <a:rPr lang="en-US" dirty="0" smtClean="0"/>
              <a:t>Determine if the sample is normally distributed (bell curve).Most statistical tests required the sample to have normally distributed.</a:t>
            </a:r>
          </a:p>
          <a:p>
            <a:r>
              <a:rPr lang="en-US" dirty="0" smtClean="0"/>
              <a:t>Determine if the sample can be compared larger population</a:t>
            </a:r>
          </a:p>
          <a:p>
            <a:r>
              <a:rPr lang="en-US" dirty="0" smtClean="0"/>
              <a:t>Are display as tables, charts, percentages, frequency distribution, and reported as measures of central tendency</a:t>
            </a:r>
            <a:endParaRPr lang="en-US" dirty="0"/>
          </a:p>
        </p:txBody>
      </p:sp>
    </p:spTree>
    <p:extLst>
      <p:ext uri="{BB962C8B-B14F-4D97-AF65-F5344CB8AC3E}">
        <p14:creationId xmlns:p14="http://schemas.microsoft.com/office/powerpoint/2010/main" xmlns="" val="18698456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GB" dirty="0" smtClean="0"/>
              <a:t>Descriptive statistics are used to summarize data from individual respondents, etc.</a:t>
            </a:r>
          </a:p>
          <a:p>
            <a:r>
              <a:rPr lang="en-GB" dirty="0" smtClean="0"/>
              <a:t>They help to make sense of large numbers of individual responses, to communicate the essence of those responses to others</a:t>
            </a:r>
          </a:p>
          <a:p>
            <a:r>
              <a:rPr lang="en-GB" dirty="0" smtClean="0"/>
              <a:t>They focus on typical or average scores, the dispersion of scores over the available responses, and the shape of the response curve</a:t>
            </a:r>
          </a:p>
          <a:p>
            <a:endParaRPr lang="en-US" dirty="0"/>
          </a:p>
        </p:txBody>
      </p:sp>
    </p:spTree>
    <p:extLst>
      <p:ext uri="{BB962C8B-B14F-4D97-AF65-F5344CB8AC3E}">
        <p14:creationId xmlns:p14="http://schemas.microsoft.com/office/powerpoint/2010/main" xmlns="" val="34328598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about the sample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Central tendency-the sample </a:t>
            </a:r>
            <a:r>
              <a:rPr lang="en-US" b="1" dirty="0" smtClean="0">
                <a:solidFill>
                  <a:schemeClr val="accent5"/>
                </a:solidFill>
              </a:rPr>
              <a:t>mean</a:t>
            </a:r>
            <a:r>
              <a:rPr lang="en-US" dirty="0" smtClean="0"/>
              <a:t> (</a:t>
            </a:r>
            <a:r>
              <a:rPr lang="en-US" dirty="0" smtClean="0">
                <a:solidFill>
                  <a:srgbClr val="FF0000"/>
                </a:solidFill>
              </a:rPr>
              <a:t>average</a:t>
            </a:r>
            <a:r>
              <a:rPr lang="en-US" dirty="0" smtClean="0"/>
              <a:t>), </a:t>
            </a:r>
            <a:r>
              <a:rPr lang="en-US" b="1" dirty="0">
                <a:solidFill>
                  <a:schemeClr val="accent5"/>
                </a:solidFill>
              </a:rPr>
              <a:t>median</a:t>
            </a:r>
            <a:r>
              <a:rPr lang="en-US" dirty="0" smtClean="0"/>
              <a:t> (</a:t>
            </a:r>
            <a:r>
              <a:rPr lang="en-US" dirty="0" smtClean="0">
                <a:solidFill>
                  <a:srgbClr val="FF0000"/>
                </a:solidFill>
              </a:rPr>
              <a:t>midpoint</a:t>
            </a:r>
            <a:r>
              <a:rPr lang="en-US" dirty="0" smtClean="0"/>
              <a:t>), </a:t>
            </a:r>
            <a:r>
              <a:rPr lang="en-US" b="1" dirty="0">
                <a:solidFill>
                  <a:schemeClr val="accent5"/>
                </a:solidFill>
              </a:rPr>
              <a:t>mode</a:t>
            </a:r>
            <a:r>
              <a:rPr lang="en-US" dirty="0" smtClean="0"/>
              <a:t> (</a:t>
            </a:r>
            <a:r>
              <a:rPr lang="en-US" dirty="0" smtClean="0">
                <a:solidFill>
                  <a:srgbClr val="FF0000"/>
                </a:solidFill>
              </a:rPr>
              <a:t>most frequent occurring numbers</a:t>
            </a:r>
            <a:r>
              <a:rPr lang="en-US" dirty="0" smtClean="0"/>
              <a:t>)</a:t>
            </a:r>
          </a:p>
          <a:p>
            <a:r>
              <a:rPr lang="en-US" dirty="0" smtClean="0"/>
              <a:t>Measures of variability-</a:t>
            </a:r>
            <a:r>
              <a:rPr lang="en-US" b="1" dirty="0">
                <a:solidFill>
                  <a:schemeClr val="accent5"/>
                </a:solidFill>
              </a:rPr>
              <a:t>range</a:t>
            </a:r>
            <a:r>
              <a:rPr lang="en-US" dirty="0" smtClean="0"/>
              <a:t> (</a:t>
            </a:r>
            <a:r>
              <a:rPr lang="en-US" dirty="0" smtClean="0">
                <a:solidFill>
                  <a:srgbClr val="FF0000"/>
                </a:solidFill>
              </a:rPr>
              <a:t>the difference between the largest and smallest variables</a:t>
            </a:r>
            <a:r>
              <a:rPr lang="en-US" dirty="0" smtClean="0"/>
              <a:t>), </a:t>
            </a:r>
            <a:r>
              <a:rPr lang="en-US" b="1" dirty="0">
                <a:solidFill>
                  <a:schemeClr val="accent5"/>
                </a:solidFill>
              </a:rPr>
              <a:t>variance</a:t>
            </a:r>
            <a:r>
              <a:rPr lang="en-US" dirty="0" smtClean="0"/>
              <a:t> (</a:t>
            </a:r>
            <a:r>
              <a:rPr lang="en-US" dirty="0" smtClean="0">
                <a:solidFill>
                  <a:srgbClr val="FF0000"/>
                </a:solidFill>
              </a:rPr>
              <a:t>how far the numbers are spread-out</a:t>
            </a:r>
            <a:r>
              <a:rPr lang="en-US" dirty="0" smtClean="0"/>
              <a:t>), and </a:t>
            </a:r>
            <a:r>
              <a:rPr lang="en-US" b="1" dirty="0">
                <a:solidFill>
                  <a:schemeClr val="accent5"/>
                </a:solidFill>
              </a:rPr>
              <a:t>standard deviation </a:t>
            </a:r>
            <a:r>
              <a:rPr lang="en-US" dirty="0" smtClean="0"/>
              <a:t>(</a:t>
            </a:r>
            <a:r>
              <a:rPr lang="en-US" dirty="0" smtClean="0">
                <a:solidFill>
                  <a:srgbClr val="FF0000"/>
                </a:solidFill>
              </a:rPr>
              <a:t>how much variation exists from the average/mean</a:t>
            </a:r>
            <a:r>
              <a:rPr lang="en-US" dirty="0" smtClean="0"/>
              <a:t>)</a:t>
            </a:r>
          </a:p>
          <a:p>
            <a:r>
              <a:rPr lang="en-US" b="1" dirty="0">
                <a:solidFill>
                  <a:schemeClr val="accent5"/>
                </a:solidFill>
              </a:rPr>
              <a:t>Skewness</a:t>
            </a:r>
            <a:r>
              <a:rPr lang="en-US" dirty="0" smtClean="0"/>
              <a:t> (</a:t>
            </a:r>
            <a:r>
              <a:rPr lang="en-US" dirty="0" smtClean="0">
                <a:solidFill>
                  <a:srgbClr val="FF0000"/>
                </a:solidFill>
              </a:rPr>
              <a:t>how symmetrical the distribution of variables</a:t>
            </a:r>
            <a:r>
              <a:rPr lang="en-US" dirty="0" smtClean="0"/>
              <a:t>)</a:t>
            </a:r>
          </a:p>
          <a:p>
            <a:r>
              <a:rPr lang="en-US" b="1" dirty="0">
                <a:solidFill>
                  <a:schemeClr val="accent5"/>
                </a:solidFill>
              </a:rPr>
              <a:t>Kurtosis</a:t>
            </a:r>
            <a:r>
              <a:rPr lang="en-US" dirty="0" smtClean="0"/>
              <a:t> (</a:t>
            </a:r>
            <a:r>
              <a:rPr lang="en-US" dirty="0" err="1" smtClean="0">
                <a:solidFill>
                  <a:srgbClr val="FF0000"/>
                </a:solidFill>
              </a:rPr>
              <a:t>peakedness</a:t>
            </a:r>
            <a:r>
              <a:rPr lang="en-US" dirty="0" smtClean="0">
                <a:solidFill>
                  <a:srgbClr val="FF0000"/>
                </a:solidFill>
              </a:rPr>
              <a:t> or flatness of the distribution</a:t>
            </a:r>
            <a:r>
              <a:rPr lang="en-US" dirty="0" smtClean="0"/>
              <a:t>)</a:t>
            </a:r>
          </a:p>
          <a:p>
            <a:r>
              <a:rPr lang="en-US" b="1" dirty="0">
                <a:solidFill>
                  <a:schemeClr val="accent5"/>
                </a:solidFill>
              </a:rPr>
              <a:t>Shape</a:t>
            </a:r>
            <a:r>
              <a:rPr lang="en-US" dirty="0" smtClean="0"/>
              <a:t> (</a:t>
            </a:r>
            <a:r>
              <a:rPr lang="en-US" dirty="0" smtClean="0">
                <a:solidFill>
                  <a:srgbClr val="FF0000"/>
                </a:solidFill>
              </a:rPr>
              <a:t>includes modality, outliers</a:t>
            </a:r>
            <a:r>
              <a:rPr lang="en-US" dirty="0" smtClean="0"/>
              <a:t>)</a:t>
            </a:r>
            <a:endParaRPr lang="en-US" dirty="0"/>
          </a:p>
        </p:txBody>
      </p:sp>
    </p:spTree>
    <p:extLst>
      <p:ext uri="{BB962C8B-B14F-4D97-AF65-F5344CB8AC3E}">
        <p14:creationId xmlns:p14="http://schemas.microsoft.com/office/powerpoint/2010/main" xmlns="" val="7816078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central tendency</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nvPr>
        </p:nvGraphicFramePr>
        <p:xfrm>
          <a:off x="1219200" y="2438400"/>
          <a:ext cx="2284413" cy="2182813"/>
        </p:xfrm>
        <a:graphic>
          <a:graphicData uri="http://schemas.openxmlformats.org/presentationml/2006/ole">
            <p:oleObj spid="_x0000_s5206" name="Equation" r:id="rId3" imgW="2284370" imgH="2182398" progId="Equation.3">
              <p:embed/>
            </p:oleObj>
          </a:graphicData>
        </a:graphic>
      </p:graphicFrame>
      <p:graphicFrame>
        <p:nvGraphicFramePr>
          <p:cNvPr id="5" name="Object 4"/>
          <p:cNvGraphicFramePr>
            <a:graphicFrameLocks noChangeAspect="1"/>
          </p:cNvGraphicFramePr>
          <p:nvPr>
            <p:extLst/>
          </p:nvPr>
        </p:nvGraphicFramePr>
        <p:xfrm>
          <a:off x="6710362" y="2525712"/>
          <a:ext cx="2027237" cy="1985865"/>
        </p:xfrm>
        <a:graphic>
          <a:graphicData uri="http://schemas.openxmlformats.org/presentationml/2006/ole">
            <p:oleObj spid="_x0000_s5207" name="Equation" r:id="rId4" imgW="622080" imgH="609480" progId="Equation.3">
              <p:embed/>
            </p:oleObj>
          </a:graphicData>
        </a:graphic>
      </p:graphicFrame>
      <p:sp>
        <p:nvSpPr>
          <p:cNvPr id="6" name="Rectangle 5"/>
          <p:cNvSpPr/>
          <p:nvPr/>
        </p:nvSpPr>
        <p:spPr>
          <a:xfrm>
            <a:off x="6965947" y="2228334"/>
            <a:ext cx="1784143" cy="369332"/>
          </a:xfrm>
          <a:prstGeom prst="rect">
            <a:avLst/>
          </a:prstGeom>
        </p:spPr>
        <p:txBody>
          <a:bodyPr wrap="none">
            <a:spAutoFit/>
          </a:bodyPr>
          <a:lstStyle/>
          <a:p>
            <a:r>
              <a:rPr lang="en-US" dirty="0" smtClean="0"/>
              <a:t>Population mean</a:t>
            </a:r>
            <a:endParaRPr lang="en-US" dirty="0"/>
          </a:p>
        </p:txBody>
      </p:sp>
      <p:sp>
        <p:nvSpPr>
          <p:cNvPr id="7" name="Rectangle 6"/>
          <p:cNvSpPr/>
          <p:nvPr/>
        </p:nvSpPr>
        <p:spPr>
          <a:xfrm>
            <a:off x="1733547" y="2164834"/>
            <a:ext cx="1460656" cy="369332"/>
          </a:xfrm>
          <a:prstGeom prst="rect">
            <a:avLst/>
          </a:prstGeom>
        </p:spPr>
        <p:txBody>
          <a:bodyPr wrap="none">
            <a:spAutoFit/>
          </a:bodyPr>
          <a:lstStyle/>
          <a:p>
            <a:r>
              <a:rPr lang="en-US" dirty="0" smtClean="0"/>
              <a:t>Sample mean</a:t>
            </a:r>
            <a:endParaRPr lang="en-US" dirty="0"/>
          </a:p>
        </p:txBody>
      </p:sp>
      <p:sp>
        <p:nvSpPr>
          <p:cNvPr id="8" name="Rectangle 7"/>
          <p:cNvSpPr/>
          <p:nvPr/>
        </p:nvSpPr>
        <p:spPr>
          <a:xfrm>
            <a:off x="1504947" y="5022334"/>
            <a:ext cx="9423157" cy="523220"/>
          </a:xfrm>
          <a:prstGeom prst="rect">
            <a:avLst/>
          </a:prstGeom>
        </p:spPr>
        <p:txBody>
          <a:bodyPr wrap="none">
            <a:spAutoFit/>
          </a:bodyPr>
          <a:lstStyle/>
          <a:p>
            <a:r>
              <a:rPr lang="en-US" sz="2800" dirty="0" smtClean="0">
                <a:solidFill>
                  <a:schemeClr val="accent5"/>
                </a:solidFill>
              </a:rPr>
              <a:t>The mean is sensitive to extreme scores (outliers) in the sample</a:t>
            </a:r>
            <a:endParaRPr lang="en-US" sz="2800" dirty="0">
              <a:solidFill>
                <a:schemeClr val="accent5"/>
              </a:solidFill>
            </a:endParaRPr>
          </a:p>
        </p:txBody>
      </p:sp>
    </p:spTree>
    <p:extLst>
      <p:ext uri="{BB962C8B-B14F-4D97-AF65-F5344CB8AC3E}">
        <p14:creationId xmlns:p14="http://schemas.microsoft.com/office/powerpoint/2010/main" xmlns="" val="419571750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central tendency</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225547" y="3841234"/>
            <a:ext cx="8498032" cy="1384995"/>
          </a:xfrm>
          <a:prstGeom prst="rect">
            <a:avLst/>
          </a:prstGeom>
        </p:spPr>
        <p:txBody>
          <a:bodyPr wrap="none">
            <a:spAutoFit/>
          </a:bodyPr>
          <a:lstStyle/>
          <a:p>
            <a:r>
              <a:rPr lang="en-US" sz="2800" dirty="0" smtClean="0">
                <a:solidFill>
                  <a:schemeClr val="accent5"/>
                </a:solidFill>
              </a:rPr>
              <a:t>The median is the better representative of the sample </a:t>
            </a:r>
          </a:p>
          <a:p>
            <a:r>
              <a:rPr lang="en-US" sz="2800" dirty="0" smtClean="0">
                <a:solidFill>
                  <a:schemeClr val="accent5"/>
                </a:solidFill>
              </a:rPr>
              <a:t>When scores are </a:t>
            </a:r>
            <a:r>
              <a:rPr lang="en-US" sz="2800" dirty="0" err="1" smtClean="0">
                <a:solidFill>
                  <a:schemeClr val="accent5"/>
                </a:solidFill>
              </a:rPr>
              <a:t>extrem</a:t>
            </a:r>
            <a:r>
              <a:rPr lang="en-US" sz="2800" dirty="0" smtClean="0">
                <a:solidFill>
                  <a:schemeClr val="accent5"/>
                </a:solidFill>
              </a:rPr>
              <a:t>. The median is not sensitive to </a:t>
            </a:r>
          </a:p>
          <a:p>
            <a:r>
              <a:rPr lang="en-US" sz="2800" dirty="0" smtClean="0">
                <a:solidFill>
                  <a:schemeClr val="accent5"/>
                </a:solidFill>
              </a:rPr>
              <a:t>extreme scores (outliers) in the sample</a:t>
            </a:r>
            <a:endParaRPr lang="en-US" sz="2800" dirty="0">
              <a:solidFill>
                <a:schemeClr val="accent5"/>
              </a:solidFill>
            </a:endParaRPr>
          </a:p>
        </p:txBody>
      </p:sp>
      <p:sp>
        <p:nvSpPr>
          <p:cNvPr id="5" name="Rectangle 4"/>
          <p:cNvSpPr/>
          <p:nvPr/>
        </p:nvSpPr>
        <p:spPr>
          <a:xfrm>
            <a:off x="990600" y="2346135"/>
            <a:ext cx="10020300" cy="757130"/>
          </a:xfrm>
          <a:prstGeom prst="rect">
            <a:avLst/>
          </a:prstGeom>
        </p:spPr>
        <p:txBody>
          <a:bodyPr wrap="square">
            <a:spAutoFit/>
          </a:bodyPr>
          <a:lstStyle/>
          <a:p>
            <a:pPr>
              <a:lnSpc>
                <a:spcPct val="90000"/>
              </a:lnSpc>
              <a:buFont typeface="Wingdings" panose="05000000000000000000" pitchFamily="2" charset="2"/>
              <a:buNone/>
            </a:pPr>
            <a:r>
              <a:rPr lang="en-US" sz="2400" dirty="0"/>
              <a:t>When data are listed in order, the median is the point at which 50% of the cases are above and 50% below it.</a:t>
            </a:r>
          </a:p>
        </p:txBody>
      </p:sp>
    </p:spTree>
    <p:extLst>
      <p:ext uri="{BB962C8B-B14F-4D97-AF65-F5344CB8AC3E}">
        <p14:creationId xmlns:p14="http://schemas.microsoft.com/office/powerpoint/2010/main" xmlns="" val="28385579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a:t>
            </a:r>
            <a:endParaRPr lang="en-US" dirty="0"/>
          </a:p>
        </p:txBody>
      </p:sp>
      <p:sp>
        <p:nvSpPr>
          <p:cNvPr id="3" name="Content Placeholder 2"/>
          <p:cNvSpPr>
            <a:spLocks noGrp="1"/>
          </p:cNvSpPr>
          <p:nvPr>
            <p:ph idx="1"/>
          </p:nvPr>
        </p:nvSpPr>
        <p:spPr/>
        <p:txBody>
          <a:bodyPr/>
          <a:lstStyle/>
          <a:p>
            <a:endParaRPr lang="en-US"/>
          </a:p>
        </p:txBody>
      </p:sp>
      <p:graphicFrame>
        <p:nvGraphicFramePr>
          <p:cNvPr id="5" name="Object 4"/>
          <p:cNvGraphicFramePr>
            <a:graphicFrameLocks noChangeAspect="1"/>
          </p:cNvGraphicFramePr>
          <p:nvPr>
            <p:extLst/>
          </p:nvPr>
        </p:nvGraphicFramePr>
        <p:xfrm>
          <a:off x="4025900" y="2065338"/>
          <a:ext cx="3351213" cy="1912937"/>
        </p:xfrm>
        <a:graphic>
          <a:graphicData uri="http://schemas.openxmlformats.org/presentationml/2006/ole">
            <p:oleObj spid="_x0000_s6230" name="Equation" r:id="rId3" imgW="3351130" imgH="1912749" progId="Equation.3">
              <p:embed/>
            </p:oleObj>
          </a:graphicData>
        </a:graphic>
      </p:graphicFrame>
      <p:graphicFrame>
        <p:nvGraphicFramePr>
          <p:cNvPr id="6" name="Object 5"/>
          <p:cNvGraphicFramePr>
            <a:graphicFrameLocks noChangeAspect="1"/>
          </p:cNvGraphicFramePr>
          <p:nvPr>
            <p:extLst/>
          </p:nvPr>
        </p:nvGraphicFramePr>
        <p:xfrm>
          <a:off x="4114800" y="4225925"/>
          <a:ext cx="3884613" cy="1681163"/>
        </p:xfrm>
        <a:graphic>
          <a:graphicData uri="http://schemas.openxmlformats.org/presentationml/2006/ole">
            <p:oleObj spid="_x0000_s6231" name="Equation" r:id="rId4" imgW="3884690" imgH="1680900" progId="Equation.3">
              <p:embed/>
            </p:oleObj>
          </a:graphicData>
        </a:graphic>
      </p:graphicFrame>
    </p:spTree>
    <p:extLst>
      <p:ext uri="{BB962C8B-B14F-4D97-AF65-F5344CB8AC3E}">
        <p14:creationId xmlns:p14="http://schemas.microsoft.com/office/powerpoint/2010/main" xmlns="" val="15166480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deviation</a:t>
            </a:r>
            <a:endParaRPr lang="en-US" dirty="0"/>
          </a:p>
        </p:txBody>
      </p:sp>
      <p:sp>
        <p:nvSpPr>
          <p:cNvPr id="3" name="Content Placeholder 2"/>
          <p:cNvSpPr>
            <a:spLocks noGrp="1"/>
          </p:cNvSpPr>
          <p:nvPr>
            <p:ph idx="1"/>
          </p:nvPr>
        </p:nvSpPr>
        <p:spPr/>
        <p:txBody>
          <a:bodyPr/>
          <a:lstStyle/>
          <a:p>
            <a:r>
              <a:rPr lang="en-US" dirty="0" smtClean="0"/>
              <a:t>square root of variance:</a:t>
            </a:r>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4800" y="2955925"/>
            <a:ext cx="2895600" cy="170815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08600" y="2955925"/>
            <a:ext cx="3810000" cy="170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85691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Exampel</a:t>
            </a:r>
            <a:endParaRPr lang="en-US" dirty="0"/>
          </a:p>
        </p:txBody>
      </p:sp>
      <p:sp>
        <p:nvSpPr>
          <p:cNvPr id="3" name="Content Placeholder 2"/>
          <p:cNvSpPr>
            <a:spLocks noGrp="1"/>
          </p:cNvSpPr>
          <p:nvPr>
            <p:ph idx="1"/>
          </p:nvPr>
        </p:nvSpPr>
        <p:spPr/>
        <p:txBody>
          <a:bodyPr/>
          <a:lstStyle/>
          <a:p>
            <a:r>
              <a:rPr lang="en-US" dirty="0" smtClean="0"/>
              <a:t>List of chemical concentration taken from a reactor</a:t>
            </a:r>
          </a:p>
          <a:p>
            <a:endParaRPr lang="en-US" dirty="0"/>
          </a:p>
          <a:p>
            <a:endParaRPr lang="en-US" dirty="0" smtClean="0"/>
          </a:p>
          <a:p>
            <a:pPr marL="0" indent="0">
              <a:buNone/>
            </a:pPr>
            <a:r>
              <a:rPr lang="en-US" dirty="0" smtClean="0"/>
              <a:t>69,77,77,77,84,85,85,87,92,98</a:t>
            </a:r>
            <a:endParaRPr lang="en-US" dirty="0"/>
          </a:p>
        </p:txBody>
      </p:sp>
    </p:spTree>
    <p:extLst>
      <p:ext uri="{BB962C8B-B14F-4D97-AF65-F5344CB8AC3E}">
        <p14:creationId xmlns:p14="http://schemas.microsoft.com/office/powerpoint/2010/main" xmlns="" val="53213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GB" dirty="0" smtClean="0">
                <a:solidFill>
                  <a:srgbClr val="FF0000"/>
                </a:solidFill>
              </a:rPr>
              <a:t>Models can </a:t>
            </a:r>
            <a:r>
              <a:rPr lang="en-GB" dirty="0">
                <a:solidFill>
                  <a:srgbClr val="FF0000"/>
                </a:solidFill>
              </a:rPr>
              <a:t>be mathematical </a:t>
            </a:r>
            <a:r>
              <a:rPr lang="en-GB" dirty="0"/>
              <a:t>(number crunching in a computer) or </a:t>
            </a:r>
            <a:r>
              <a:rPr lang="en-GB" dirty="0" smtClean="0"/>
              <a:t>physical, </a:t>
            </a:r>
            <a:r>
              <a:rPr lang="en-GB" dirty="0" smtClean="0">
                <a:solidFill>
                  <a:srgbClr val="FF0000"/>
                </a:solidFill>
              </a:rPr>
              <a:t>working </a:t>
            </a:r>
            <a:r>
              <a:rPr lang="en-GB" dirty="0">
                <a:solidFill>
                  <a:srgbClr val="FF0000"/>
                </a:solidFill>
              </a:rPr>
              <a:t>with two- or three-dimensional materials</a:t>
            </a:r>
            <a:r>
              <a:rPr lang="en-GB" dirty="0"/>
              <a:t>. The </a:t>
            </a:r>
            <a:r>
              <a:rPr lang="en-GB" dirty="0" smtClean="0">
                <a:solidFill>
                  <a:srgbClr val="FF0000"/>
                </a:solidFill>
              </a:rPr>
              <a:t>performance of </a:t>
            </a:r>
            <a:r>
              <a:rPr lang="en-GB" dirty="0">
                <a:solidFill>
                  <a:srgbClr val="FF0000"/>
                </a:solidFill>
              </a:rPr>
              <a:t>the model </a:t>
            </a:r>
            <a:r>
              <a:rPr lang="en-GB" dirty="0"/>
              <a:t>must be </a:t>
            </a:r>
            <a:r>
              <a:rPr lang="en-GB" dirty="0">
                <a:solidFill>
                  <a:srgbClr val="FF0000"/>
                </a:solidFill>
              </a:rPr>
              <a:t>checked</a:t>
            </a:r>
            <a:r>
              <a:rPr lang="en-GB" dirty="0"/>
              <a:t> and </a:t>
            </a:r>
            <a:r>
              <a:rPr lang="en-GB" dirty="0">
                <a:solidFill>
                  <a:srgbClr val="FF0000"/>
                </a:solidFill>
              </a:rPr>
              <a:t>calibrated against </a:t>
            </a:r>
            <a:r>
              <a:rPr lang="en-GB" dirty="0"/>
              <a:t>the </a:t>
            </a:r>
            <a:r>
              <a:rPr lang="en-GB" dirty="0">
                <a:solidFill>
                  <a:srgbClr val="FF0000"/>
                </a:solidFill>
              </a:rPr>
              <a:t>real system</a:t>
            </a:r>
            <a:br>
              <a:rPr lang="en-GB" dirty="0">
                <a:solidFill>
                  <a:srgbClr val="FF0000"/>
                </a:solidFill>
              </a:rPr>
            </a:br>
            <a:r>
              <a:rPr lang="en-GB" dirty="0"/>
              <a:t>to check that the results are reliable. </a:t>
            </a:r>
            <a:endParaRPr lang="en-GB" dirty="0" smtClean="0"/>
          </a:p>
          <a:p>
            <a:r>
              <a:rPr lang="en-GB" dirty="0" smtClean="0">
                <a:solidFill>
                  <a:srgbClr val="FF0000"/>
                </a:solidFill>
              </a:rPr>
              <a:t>Simulation </a:t>
            </a:r>
            <a:r>
              <a:rPr lang="en-GB" dirty="0">
                <a:solidFill>
                  <a:srgbClr val="FF0000"/>
                </a:solidFill>
              </a:rPr>
              <a:t>enables </a:t>
            </a:r>
            <a:r>
              <a:rPr lang="en-GB" dirty="0" smtClean="0">
                <a:solidFill>
                  <a:srgbClr val="FF0000"/>
                </a:solidFill>
              </a:rPr>
              <a:t>theoretical situations </a:t>
            </a:r>
            <a:r>
              <a:rPr lang="en-GB" dirty="0">
                <a:solidFill>
                  <a:srgbClr val="FF0000"/>
                </a:solidFill>
              </a:rPr>
              <a:t>to be tested – what if?</a:t>
            </a:r>
            <a:r>
              <a:rPr lang="en-GB" dirty="0"/>
              <a:t/>
            </a:r>
            <a:br>
              <a:rPr lang="en-GB" dirty="0"/>
            </a:b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xmlns="" val="277082851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Distribution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41600" y="2028196"/>
            <a:ext cx="6280150" cy="3845554"/>
          </a:xfrm>
          <a:prstGeom prst="rect">
            <a:avLst/>
          </a:prstGeom>
        </p:spPr>
      </p:pic>
    </p:spTree>
    <p:extLst>
      <p:ext uri="{BB962C8B-B14F-4D97-AF65-F5344CB8AC3E}">
        <p14:creationId xmlns:p14="http://schemas.microsoft.com/office/powerpoint/2010/main" xmlns="" val="12202200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Skewness of distributions</a:t>
            </a:r>
            <a:endParaRPr lang="en-US" dirty="0"/>
          </a:p>
        </p:txBody>
      </p:sp>
      <p:sp>
        <p:nvSpPr>
          <p:cNvPr id="3" name="Content Placeholder 2"/>
          <p:cNvSpPr>
            <a:spLocks noGrp="1"/>
          </p:cNvSpPr>
          <p:nvPr>
            <p:ph idx="1"/>
          </p:nvPr>
        </p:nvSpPr>
        <p:spPr/>
        <p:txBody>
          <a:bodyPr>
            <a:normAutofit lnSpcReduction="10000"/>
          </a:bodyPr>
          <a:lstStyle/>
          <a:p>
            <a:pPr>
              <a:lnSpc>
                <a:spcPct val="80000"/>
              </a:lnSpc>
            </a:pPr>
            <a:r>
              <a:rPr lang="en-US" dirty="0"/>
              <a:t>Measures look at how lopsided distributions are—how far from the ideal of the normal curve they are</a:t>
            </a:r>
          </a:p>
          <a:p>
            <a:pPr>
              <a:lnSpc>
                <a:spcPct val="80000"/>
              </a:lnSpc>
            </a:pPr>
            <a:r>
              <a:rPr lang="en-US" dirty="0"/>
              <a:t>When the </a:t>
            </a:r>
            <a:r>
              <a:rPr lang="en-US" dirty="0">
                <a:solidFill>
                  <a:srgbClr val="FF0000"/>
                </a:solidFill>
              </a:rPr>
              <a:t>median and the mean are different</a:t>
            </a:r>
            <a:r>
              <a:rPr lang="en-US" dirty="0"/>
              <a:t>, the distribution is skewed.  The </a:t>
            </a:r>
            <a:r>
              <a:rPr lang="en-US" dirty="0">
                <a:solidFill>
                  <a:srgbClr val="FF0000"/>
                </a:solidFill>
              </a:rPr>
              <a:t>greater the difference, the greater the skew</a:t>
            </a:r>
            <a:r>
              <a:rPr lang="en-US" dirty="0"/>
              <a:t>.</a:t>
            </a:r>
          </a:p>
          <a:p>
            <a:pPr>
              <a:lnSpc>
                <a:spcPct val="80000"/>
              </a:lnSpc>
            </a:pPr>
            <a:r>
              <a:rPr lang="en-US" dirty="0"/>
              <a:t>Distributions that trail away to the left are negatively skewed and those that trail away to the right are positively skewed</a:t>
            </a:r>
          </a:p>
          <a:p>
            <a:pPr>
              <a:lnSpc>
                <a:spcPct val="80000"/>
              </a:lnSpc>
            </a:pPr>
            <a:r>
              <a:rPr lang="en-US" dirty="0"/>
              <a:t>If the skewness is extreme, the researcher should either transform the data to make them better resemble a normal curve or else use a different set of statistics—nonparametric statistics—to carry out the analysis</a:t>
            </a:r>
          </a:p>
        </p:txBody>
      </p:sp>
    </p:spTree>
    <p:extLst>
      <p:ext uri="{BB962C8B-B14F-4D97-AF65-F5344CB8AC3E}">
        <p14:creationId xmlns:p14="http://schemas.microsoft.com/office/powerpoint/2010/main" xmlns="" val="169922345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Positively skewed</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Grp="1" noChangeAspect="1" noChangeArrowheads="1"/>
          </p:cNvPicPr>
          <p:nvPr/>
        </p:nvPicPr>
        <p:blipFill>
          <a:blip r:embed="rId2" cstate="print"/>
          <a:srcRect/>
          <a:stretch>
            <a:fillRect/>
          </a:stretch>
        </p:blipFill>
        <p:spPr bwMode="auto">
          <a:xfrm>
            <a:off x="2971800" y="1975722"/>
            <a:ext cx="6527800" cy="3967878"/>
          </a:xfrm>
          <a:prstGeom prst="rect">
            <a:avLst/>
          </a:prstGeom>
          <a:noFill/>
          <a:ln w="9525">
            <a:noFill/>
            <a:miter lim="800000"/>
            <a:headEnd/>
            <a:tailEnd/>
          </a:ln>
          <a:effectLst/>
        </p:spPr>
      </p:pic>
    </p:spTree>
    <p:extLst>
      <p:ext uri="{BB962C8B-B14F-4D97-AF65-F5344CB8AC3E}">
        <p14:creationId xmlns:p14="http://schemas.microsoft.com/office/powerpoint/2010/main" xmlns="" val="405523032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egatively skewed</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Grp="1" noChangeAspect="1" noChangeArrowheads="1"/>
          </p:cNvPicPr>
          <p:nvPr/>
        </p:nvPicPr>
        <p:blipFill>
          <a:blip r:embed="rId2" cstate="print"/>
          <a:srcRect/>
          <a:stretch>
            <a:fillRect/>
          </a:stretch>
        </p:blipFill>
        <p:spPr bwMode="auto">
          <a:xfrm>
            <a:off x="2743200" y="2026522"/>
            <a:ext cx="6527800" cy="3967878"/>
          </a:xfrm>
          <a:prstGeom prst="rect">
            <a:avLst/>
          </a:prstGeom>
          <a:noFill/>
          <a:ln w="9525">
            <a:noFill/>
            <a:miter lim="800000"/>
            <a:headEnd/>
            <a:tailEnd/>
          </a:ln>
          <a:effectLst/>
        </p:spPr>
      </p:pic>
    </p:spTree>
    <p:extLst>
      <p:ext uri="{BB962C8B-B14F-4D97-AF65-F5344CB8AC3E}">
        <p14:creationId xmlns:p14="http://schemas.microsoft.com/office/powerpoint/2010/main" xmlns="" val="22891491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dirty="0"/>
              <a:t>Mode</a:t>
            </a:r>
          </a:p>
        </p:txBody>
      </p:sp>
      <p:sp>
        <p:nvSpPr>
          <p:cNvPr id="89091" name="Rectangle 3"/>
          <p:cNvSpPr>
            <a:spLocks noGrp="1" noChangeArrowheads="1"/>
          </p:cNvSpPr>
          <p:nvPr>
            <p:ph type="body" idx="1"/>
          </p:nvPr>
        </p:nvSpPr>
        <p:spPr>
          <a:xfrm>
            <a:off x="838200" y="1825624"/>
            <a:ext cx="10515600" cy="4943475"/>
          </a:xfrm>
        </p:spPr>
        <p:txBody>
          <a:bodyPr/>
          <a:lstStyle/>
          <a:p>
            <a:pPr marL="571500" indent="-571500">
              <a:buFont typeface="Wingdings" panose="05000000000000000000" pitchFamily="2" charset="2"/>
              <a:buAutoNum type="arabicPeriod"/>
            </a:pPr>
            <a:r>
              <a:rPr lang="en-US" sz="2400" dirty="0"/>
              <a:t>It may give you the most likely experience rather than the “typical” or “central” experience.</a:t>
            </a:r>
          </a:p>
          <a:p>
            <a:pPr marL="571500" indent="-571500">
              <a:buFont typeface="Wingdings" panose="05000000000000000000" pitchFamily="2" charset="2"/>
              <a:buAutoNum type="arabicPeriod"/>
            </a:pPr>
            <a:r>
              <a:rPr lang="en-US" sz="2400" dirty="0"/>
              <a:t>In symmetric distributions, the mean, median, and mode are the same.</a:t>
            </a:r>
          </a:p>
          <a:p>
            <a:pPr marL="571500" indent="-571500">
              <a:buFont typeface="Wingdings" panose="05000000000000000000" pitchFamily="2" charset="2"/>
              <a:buAutoNum type="arabicPeriod"/>
            </a:pPr>
            <a:r>
              <a:rPr lang="en-US" sz="2400" dirty="0"/>
              <a:t>In skewed data, the mean and median lie further toward the skew than the mode.</a:t>
            </a:r>
          </a:p>
          <a:p>
            <a:pPr marL="571500" indent="-571500">
              <a:buFont typeface="Wingdings" panose="05000000000000000000" pitchFamily="2" charset="2"/>
              <a:buAutoNum type="arabicPeriod"/>
            </a:pPr>
            <a:endParaRPr lang="en-US" dirty="0"/>
          </a:p>
        </p:txBody>
      </p:sp>
      <p:sp>
        <p:nvSpPr>
          <p:cNvPr id="89092" name="Line 4"/>
          <p:cNvSpPr>
            <a:spLocks noChangeShapeType="1"/>
          </p:cNvSpPr>
          <p:nvPr/>
        </p:nvSpPr>
        <p:spPr bwMode="auto">
          <a:xfrm flipV="1">
            <a:off x="2819400" y="5943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093" name="Line 5"/>
          <p:cNvSpPr>
            <a:spLocks noChangeShapeType="1"/>
          </p:cNvSpPr>
          <p:nvPr/>
        </p:nvSpPr>
        <p:spPr bwMode="auto">
          <a:xfrm flipV="1">
            <a:off x="2819400" y="6096000"/>
            <a:ext cx="0" cy="53340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094" name="Text Box 6"/>
          <p:cNvSpPr txBox="1">
            <a:spLocks noChangeArrowheads="1"/>
          </p:cNvSpPr>
          <p:nvPr/>
        </p:nvSpPr>
        <p:spPr bwMode="auto">
          <a:xfrm>
            <a:off x="1752600" y="6172201"/>
            <a:ext cx="1295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t>Median</a:t>
            </a:r>
          </a:p>
        </p:txBody>
      </p:sp>
      <p:sp>
        <p:nvSpPr>
          <p:cNvPr id="89095" name="Text Box 7"/>
          <p:cNvSpPr txBox="1">
            <a:spLocks noChangeArrowheads="1"/>
          </p:cNvSpPr>
          <p:nvPr/>
        </p:nvSpPr>
        <p:spPr bwMode="auto">
          <a:xfrm>
            <a:off x="2971800" y="5943601"/>
            <a:ext cx="1219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t>Mean</a:t>
            </a:r>
          </a:p>
        </p:txBody>
      </p:sp>
      <p:sp>
        <p:nvSpPr>
          <p:cNvPr id="89096" name="Line 8"/>
          <p:cNvSpPr>
            <a:spLocks noChangeShapeType="1"/>
          </p:cNvSpPr>
          <p:nvPr/>
        </p:nvSpPr>
        <p:spPr bwMode="auto">
          <a:xfrm>
            <a:off x="1905000" y="5943600"/>
            <a:ext cx="1981200" cy="0"/>
          </a:xfrm>
          <a:prstGeom prst="line">
            <a:avLst/>
          </a:prstGeom>
          <a:noFill/>
          <a:ln w="95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097" name="Line 9"/>
          <p:cNvSpPr>
            <a:spLocks noChangeShapeType="1"/>
          </p:cNvSpPr>
          <p:nvPr/>
        </p:nvSpPr>
        <p:spPr bwMode="auto">
          <a:xfrm>
            <a:off x="5448300" y="5499100"/>
            <a:ext cx="4191000" cy="0"/>
          </a:xfrm>
          <a:prstGeom prst="line">
            <a:avLst/>
          </a:prstGeom>
          <a:noFill/>
          <a:ln w="95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098" name="Text Box 10"/>
          <p:cNvSpPr txBox="1">
            <a:spLocks noChangeArrowheads="1"/>
          </p:cNvSpPr>
          <p:nvPr/>
        </p:nvSpPr>
        <p:spPr bwMode="auto">
          <a:xfrm>
            <a:off x="6070600" y="5780088"/>
            <a:ext cx="12954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t>Median</a:t>
            </a:r>
          </a:p>
        </p:txBody>
      </p:sp>
      <p:sp>
        <p:nvSpPr>
          <p:cNvPr id="89099" name="Text Box 11"/>
          <p:cNvSpPr txBox="1">
            <a:spLocks noChangeArrowheads="1"/>
          </p:cNvSpPr>
          <p:nvPr/>
        </p:nvSpPr>
        <p:spPr bwMode="auto">
          <a:xfrm>
            <a:off x="6845300" y="5729288"/>
            <a:ext cx="12192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t>Mean</a:t>
            </a:r>
          </a:p>
        </p:txBody>
      </p:sp>
      <p:sp>
        <p:nvSpPr>
          <p:cNvPr id="89100" name="Line 12"/>
          <p:cNvSpPr>
            <a:spLocks noChangeShapeType="1"/>
          </p:cNvSpPr>
          <p:nvPr/>
        </p:nvSpPr>
        <p:spPr bwMode="auto">
          <a:xfrm flipV="1">
            <a:off x="6388100" y="5511800"/>
            <a:ext cx="0" cy="60960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101" name="Line 13"/>
          <p:cNvSpPr>
            <a:spLocks noChangeShapeType="1"/>
          </p:cNvSpPr>
          <p:nvPr/>
        </p:nvSpPr>
        <p:spPr bwMode="auto">
          <a:xfrm flipV="1">
            <a:off x="7137400" y="55118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102" name="Line 14"/>
          <p:cNvSpPr>
            <a:spLocks noChangeShapeType="1"/>
          </p:cNvSpPr>
          <p:nvPr/>
        </p:nvSpPr>
        <p:spPr bwMode="auto">
          <a:xfrm flipV="1">
            <a:off x="2819400" y="6324600"/>
            <a:ext cx="0" cy="533400"/>
          </a:xfrm>
          <a:prstGeom prst="line">
            <a:avLst/>
          </a:prstGeom>
          <a:noFill/>
          <a:ln w="9525">
            <a:solidFill>
              <a:schemeClr val="tx1"/>
            </a:solidFill>
            <a:prstDash val="lgDash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103" name="Text Box 15"/>
          <p:cNvSpPr txBox="1">
            <a:spLocks noChangeArrowheads="1"/>
          </p:cNvSpPr>
          <p:nvPr/>
        </p:nvSpPr>
        <p:spPr bwMode="auto">
          <a:xfrm>
            <a:off x="2895600" y="6491288"/>
            <a:ext cx="9906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t>Mode</a:t>
            </a:r>
          </a:p>
        </p:txBody>
      </p:sp>
      <p:sp>
        <p:nvSpPr>
          <p:cNvPr id="89104" name="Line 16"/>
          <p:cNvSpPr>
            <a:spLocks noChangeShapeType="1"/>
          </p:cNvSpPr>
          <p:nvPr/>
        </p:nvSpPr>
        <p:spPr bwMode="auto">
          <a:xfrm flipV="1">
            <a:off x="6019800" y="5499100"/>
            <a:ext cx="0" cy="685800"/>
          </a:xfrm>
          <a:prstGeom prst="line">
            <a:avLst/>
          </a:prstGeom>
          <a:noFill/>
          <a:ln w="9525">
            <a:solidFill>
              <a:schemeClr val="tx1"/>
            </a:solidFill>
            <a:prstDash val="lgDash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105" name="Text Box 17"/>
          <p:cNvSpPr txBox="1">
            <a:spLocks noChangeArrowheads="1"/>
          </p:cNvSpPr>
          <p:nvPr/>
        </p:nvSpPr>
        <p:spPr bwMode="auto">
          <a:xfrm>
            <a:off x="5346700" y="5780088"/>
            <a:ext cx="9906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t>Mode</a:t>
            </a:r>
          </a:p>
        </p:txBody>
      </p:sp>
      <p:sp>
        <p:nvSpPr>
          <p:cNvPr id="89106" name="Freeform 18"/>
          <p:cNvSpPr>
            <a:spLocks/>
          </p:cNvSpPr>
          <p:nvPr/>
        </p:nvSpPr>
        <p:spPr bwMode="auto">
          <a:xfrm>
            <a:off x="5473700" y="3965576"/>
            <a:ext cx="4191000" cy="1431925"/>
          </a:xfrm>
          <a:custGeom>
            <a:avLst/>
            <a:gdLst>
              <a:gd name="T0" fmla="*/ 0 w 2640"/>
              <a:gd name="T1" fmla="*/ 902 h 902"/>
              <a:gd name="T2" fmla="*/ 359 w 2640"/>
              <a:gd name="T3" fmla="*/ 40 h 902"/>
              <a:gd name="T4" fmla="*/ 912 w 2640"/>
              <a:gd name="T5" fmla="*/ 662 h 902"/>
              <a:gd name="T6" fmla="*/ 2640 w 2640"/>
              <a:gd name="T7" fmla="*/ 902 h 902"/>
            </a:gdLst>
            <a:ahLst/>
            <a:cxnLst>
              <a:cxn ang="0">
                <a:pos x="T0" y="T1"/>
              </a:cxn>
              <a:cxn ang="0">
                <a:pos x="T2" y="T3"/>
              </a:cxn>
              <a:cxn ang="0">
                <a:pos x="T4" y="T5"/>
              </a:cxn>
              <a:cxn ang="0">
                <a:pos x="T6" y="T7"/>
              </a:cxn>
            </a:cxnLst>
            <a:rect l="0" t="0" r="r" b="b"/>
            <a:pathLst>
              <a:path w="2640" h="902">
                <a:moveTo>
                  <a:pt x="0" y="902"/>
                </a:moveTo>
                <a:cubicBezTo>
                  <a:pt x="60" y="758"/>
                  <a:pt x="207" y="80"/>
                  <a:pt x="359" y="40"/>
                </a:cubicBezTo>
                <a:cubicBezTo>
                  <a:pt x="511" y="0"/>
                  <a:pt x="532" y="518"/>
                  <a:pt x="912" y="662"/>
                </a:cubicBezTo>
                <a:cubicBezTo>
                  <a:pt x="1292" y="806"/>
                  <a:pt x="2352" y="862"/>
                  <a:pt x="2640" y="902"/>
                </a:cubicBezTo>
              </a:path>
            </a:pathLst>
          </a:custGeom>
          <a:noFill/>
          <a:ln w="9525">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107" name="Freeform 19"/>
          <p:cNvSpPr>
            <a:spLocks/>
          </p:cNvSpPr>
          <p:nvPr/>
        </p:nvSpPr>
        <p:spPr bwMode="auto">
          <a:xfrm>
            <a:off x="1905000" y="4633914"/>
            <a:ext cx="1981200" cy="1233487"/>
          </a:xfrm>
          <a:custGeom>
            <a:avLst/>
            <a:gdLst>
              <a:gd name="T0" fmla="*/ 0 w 1248"/>
              <a:gd name="T1" fmla="*/ 777 h 777"/>
              <a:gd name="T2" fmla="*/ 308 w 1248"/>
              <a:gd name="T3" fmla="*/ 474 h 777"/>
              <a:gd name="T4" fmla="*/ 608 w 1248"/>
              <a:gd name="T5" fmla="*/ 8 h 777"/>
              <a:gd name="T6" fmla="*/ 954 w 1248"/>
              <a:gd name="T7" fmla="*/ 521 h 777"/>
              <a:gd name="T8" fmla="*/ 1248 w 1248"/>
              <a:gd name="T9" fmla="*/ 777 h 777"/>
            </a:gdLst>
            <a:ahLst/>
            <a:cxnLst>
              <a:cxn ang="0">
                <a:pos x="T0" y="T1"/>
              </a:cxn>
              <a:cxn ang="0">
                <a:pos x="T2" y="T3"/>
              </a:cxn>
              <a:cxn ang="0">
                <a:pos x="T4" y="T5"/>
              </a:cxn>
              <a:cxn ang="0">
                <a:pos x="T6" y="T7"/>
              </a:cxn>
              <a:cxn ang="0">
                <a:pos x="T8" y="T9"/>
              </a:cxn>
            </a:cxnLst>
            <a:rect l="0" t="0" r="r" b="b"/>
            <a:pathLst>
              <a:path w="1248" h="777">
                <a:moveTo>
                  <a:pt x="0" y="777"/>
                </a:moveTo>
                <a:cubicBezTo>
                  <a:pt x="51" y="727"/>
                  <a:pt x="207" y="602"/>
                  <a:pt x="308" y="474"/>
                </a:cubicBezTo>
                <a:cubicBezTo>
                  <a:pt x="409" y="346"/>
                  <a:pt x="500" y="0"/>
                  <a:pt x="608" y="8"/>
                </a:cubicBezTo>
                <a:cubicBezTo>
                  <a:pt x="716" y="16"/>
                  <a:pt x="847" y="393"/>
                  <a:pt x="954" y="521"/>
                </a:cubicBezTo>
                <a:cubicBezTo>
                  <a:pt x="1061" y="649"/>
                  <a:pt x="1199" y="734"/>
                  <a:pt x="1248" y="777"/>
                </a:cubicBezTo>
              </a:path>
            </a:pathLst>
          </a:custGeom>
          <a:noFill/>
          <a:ln w="9525">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108" name="Text Box 20"/>
          <p:cNvSpPr txBox="1">
            <a:spLocks noChangeArrowheads="1"/>
          </p:cNvSpPr>
          <p:nvPr/>
        </p:nvSpPr>
        <p:spPr bwMode="auto">
          <a:xfrm>
            <a:off x="2209800" y="41910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400">
                <a:solidFill>
                  <a:schemeClr val="tx2"/>
                </a:solidFill>
                <a:latin typeface="Times New Roman" panose="02020603050405020304" pitchFamily="18" charset="0"/>
              </a:rPr>
              <a:t>Symmetric</a:t>
            </a:r>
          </a:p>
        </p:txBody>
      </p:sp>
      <p:sp>
        <p:nvSpPr>
          <p:cNvPr id="89109" name="Text Box 21"/>
          <p:cNvSpPr txBox="1">
            <a:spLocks noChangeArrowheads="1"/>
          </p:cNvSpPr>
          <p:nvPr/>
        </p:nvSpPr>
        <p:spPr bwMode="auto">
          <a:xfrm>
            <a:off x="7010400" y="38862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400" dirty="0">
                <a:solidFill>
                  <a:schemeClr val="tx2"/>
                </a:solidFill>
                <a:latin typeface="Times New Roman" panose="02020603050405020304" pitchFamily="18" charset="0"/>
              </a:rPr>
              <a:t>Skewed</a:t>
            </a:r>
          </a:p>
        </p:txBody>
      </p:sp>
    </p:spTree>
    <p:extLst>
      <p:ext uri="{BB962C8B-B14F-4D97-AF65-F5344CB8AC3E}">
        <p14:creationId xmlns:p14="http://schemas.microsoft.com/office/powerpoint/2010/main" xmlns="" val="4508797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Graphical Description of Variability</a:t>
            </a:r>
            <a:r>
              <a:rPr lang="en-US" dirty="0"/>
              <a:t> </a:t>
            </a:r>
          </a:p>
        </p:txBody>
      </p:sp>
      <p:sp>
        <p:nvSpPr>
          <p:cNvPr id="3" name="Content Placeholder 2"/>
          <p:cNvSpPr>
            <a:spLocks noGrp="1"/>
          </p:cNvSpPr>
          <p:nvPr>
            <p:ph idx="1"/>
          </p:nvPr>
        </p:nvSpPr>
        <p:spPr/>
        <p:txBody>
          <a:bodyPr/>
          <a:lstStyle/>
          <a:p>
            <a:r>
              <a:rPr lang="en-GB" dirty="0"/>
              <a:t>simple graphical methods </a:t>
            </a:r>
            <a:r>
              <a:rPr lang="en-GB" dirty="0" smtClean="0"/>
              <a:t>often assist </a:t>
            </a:r>
            <a:r>
              <a:rPr lang="en-GB" dirty="0"/>
              <a:t>in </a:t>
            </a:r>
            <a:r>
              <a:rPr lang="en-GB" dirty="0" smtClean="0"/>
              <a:t>analysing </a:t>
            </a:r>
            <a:r>
              <a:rPr lang="en-GB" dirty="0"/>
              <a:t>the data from an experiment. </a:t>
            </a:r>
            <a:endParaRPr lang="en-GB" dirty="0" smtClean="0"/>
          </a:p>
          <a:p>
            <a:r>
              <a:rPr lang="en-GB" dirty="0" smtClean="0"/>
              <a:t>The </a:t>
            </a:r>
            <a:r>
              <a:rPr lang="en-GB" b="1" dirty="0"/>
              <a:t>dot diagram</a:t>
            </a:r>
            <a:r>
              <a:rPr lang="en-GB" dirty="0"/>
              <a:t>, illustrated in Figure </a:t>
            </a:r>
            <a:r>
              <a:rPr lang="en-GB" dirty="0" smtClean="0"/>
              <a:t>below </a:t>
            </a:r>
            <a:r>
              <a:rPr lang="en-GB" dirty="0"/>
              <a:t>a very useful device for displaying a small body of data (say up to about 20 observations). </a:t>
            </a:r>
            <a:br>
              <a:rPr lang="en-GB" dirty="0"/>
            </a:b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215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031558" y="4196231"/>
            <a:ext cx="9128442" cy="1929933"/>
          </a:xfrm>
          <a:prstGeom prst="rect">
            <a:avLst/>
          </a:prstGeom>
        </p:spPr>
      </p:pic>
      <p:sp>
        <p:nvSpPr>
          <p:cNvPr id="8" name="Rectangle 7"/>
          <p:cNvSpPr/>
          <p:nvPr/>
        </p:nvSpPr>
        <p:spPr>
          <a:xfrm>
            <a:off x="1117600" y="5694099"/>
            <a:ext cx="6096000" cy="646331"/>
          </a:xfrm>
          <a:prstGeom prst="rect">
            <a:avLst/>
          </a:prstGeom>
        </p:spPr>
        <p:txBody>
          <a:bodyPr>
            <a:spAutoFit/>
          </a:bodyPr>
          <a:lstStyle/>
          <a:p>
            <a:r>
              <a:rPr lang="en-US" b="1" dirty="0">
                <a:solidFill>
                  <a:srgbClr val="231F20"/>
                </a:solidFill>
                <a:latin typeface="Times-Bold"/>
              </a:rPr>
              <a:t>Dot diagram </a:t>
            </a:r>
            <a:r>
              <a:rPr lang="en-US" dirty="0"/>
              <a:t/>
            </a:r>
            <a:br>
              <a:rPr lang="en-US" dirty="0"/>
            </a:br>
            <a:endParaRPr lang="en-US" dirty="0"/>
          </a:p>
        </p:txBody>
      </p:sp>
    </p:spTree>
    <p:extLst>
      <p:ext uri="{BB962C8B-B14F-4D97-AF65-F5344CB8AC3E}">
        <p14:creationId xmlns:p14="http://schemas.microsoft.com/office/powerpoint/2010/main" xmlns="" val="331376379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Graphical Description of Variability</a:t>
            </a:r>
            <a:r>
              <a:rPr lang="en-US" dirty="0"/>
              <a:t> </a:t>
            </a:r>
          </a:p>
        </p:txBody>
      </p:sp>
      <p:sp>
        <p:nvSpPr>
          <p:cNvPr id="3" name="Content Placeholder 2"/>
          <p:cNvSpPr>
            <a:spLocks noGrp="1"/>
          </p:cNvSpPr>
          <p:nvPr>
            <p:ph idx="1"/>
          </p:nvPr>
        </p:nvSpPr>
        <p:spPr/>
        <p:txBody>
          <a:bodyPr>
            <a:normAutofit fontScale="92500" lnSpcReduction="10000"/>
          </a:bodyPr>
          <a:lstStyle/>
          <a:p>
            <a:r>
              <a:rPr lang="en-GB" dirty="0" smtClean="0"/>
              <a:t>The dot </a:t>
            </a:r>
            <a:r>
              <a:rPr lang="en-GB" dirty="0"/>
              <a:t>diagram enables the experimenter to see quickly the general </a:t>
            </a:r>
            <a:r>
              <a:rPr lang="en-GB" b="1" dirty="0"/>
              <a:t>location </a:t>
            </a:r>
            <a:r>
              <a:rPr lang="en-GB" dirty="0"/>
              <a:t>or </a:t>
            </a:r>
            <a:r>
              <a:rPr lang="en-GB" b="1" dirty="0"/>
              <a:t>central tendency</a:t>
            </a:r>
            <a:br>
              <a:rPr lang="en-GB" b="1" dirty="0"/>
            </a:br>
            <a:r>
              <a:rPr lang="en-GB" dirty="0"/>
              <a:t>of the observations and their </a:t>
            </a:r>
            <a:r>
              <a:rPr lang="en-GB" b="1" dirty="0"/>
              <a:t>spread </a:t>
            </a:r>
            <a:r>
              <a:rPr lang="en-GB" dirty="0"/>
              <a:t>or </a:t>
            </a:r>
            <a:r>
              <a:rPr lang="en-GB" b="1" dirty="0"/>
              <a:t>variability</a:t>
            </a:r>
            <a:r>
              <a:rPr lang="en-GB" dirty="0"/>
              <a:t>. </a:t>
            </a:r>
            <a:endParaRPr lang="en-GB" dirty="0" smtClean="0"/>
          </a:p>
          <a:p>
            <a:r>
              <a:rPr lang="en-GB" dirty="0"/>
              <a:t>If the data are fairly numerous, the dots in a dot diagram become difficult to </a:t>
            </a:r>
            <a:r>
              <a:rPr lang="en-GB" dirty="0" smtClean="0"/>
              <a:t>distinguish and </a:t>
            </a:r>
            <a:r>
              <a:rPr lang="en-GB" dirty="0"/>
              <a:t>a </a:t>
            </a:r>
            <a:r>
              <a:rPr lang="en-GB" b="1" dirty="0"/>
              <a:t>histogram </a:t>
            </a:r>
            <a:r>
              <a:rPr lang="en-GB" dirty="0"/>
              <a:t>may be preferable. </a:t>
            </a:r>
            <a:endParaRPr lang="en-GB" dirty="0" smtClean="0"/>
          </a:p>
          <a:p>
            <a:r>
              <a:rPr lang="en-GB" dirty="0"/>
              <a:t>Figure </a:t>
            </a:r>
            <a:r>
              <a:rPr lang="en-GB" dirty="0" smtClean="0"/>
              <a:t> </a:t>
            </a:r>
            <a:r>
              <a:rPr lang="en-GB" dirty="0"/>
              <a:t>presents a histogram for 200 observations on the</a:t>
            </a:r>
            <a:br>
              <a:rPr lang="en-GB" dirty="0"/>
            </a:br>
            <a:r>
              <a:rPr lang="en-GB" dirty="0"/>
              <a:t>metal recovery, or yield, from a smelting process. </a:t>
            </a:r>
            <a:br>
              <a:rPr lang="en-GB" dirty="0"/>
            </a:b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216</a:t>
            </a:fld>
            <a:endParaRPr lang="en-US">
              <a:solidFill>
                <a:prstClr val="black">
                  <a:tint val="75000"/>
                </a:prstClr>
              </a:solidFill>
            </a:endParaRPr>
          </a:p>
        </p:txBody>
      </p:sp>
    </p:spTree>
    <p:extLst>
      <p:ext uri="{BB962C8B-B14F-4D97-AF65-F5344CB8AC3E}">
        <p14:creationId xmlns:p14="http://schemas.microsoft.com/office/powerpoint/2010/main" xmlns="" val="372892014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Graphical Description of Variability</a:t>
            </a:r>
            <a:r>
              <a:rPr lang="en-US" dirty="0"/>
              <a:t> </a:t>
            </a:r>
          </a:p>
        </p:txBody>
      </p:sp>
      <p:sp>
        <p:nvSpPr>
          <p:cNvPr id="3" name="Content Placeholder 2"/>
          <p:cNvSpPr>
            <a:spLocks noGrp="1"/>
          </p:cNvSpPr>
          <p:nvPr>
            <p:ph idx="1"/>
          </p:nvPr>
        </p:nvSpPr>
        <p:spPr/>
        <p:txBody>
          <a:bodyPr>
            <a:normAutofit lnSpcReduction="10000"/>
          </a:bodyPr>
          <a:lstStyle/>
          <a:p>
            <a:r>
              <a:rPr lang="en-GB" dirty="0"/>
              <a:t>The </a:t>
            </a:r>
            <a:r>
              <a:rPr lang="en-GB" dirty="0" smtClean="0"/>
              <a:t>histogram </a:t>
            </a:r>
            <a:r>
              <a:rPr lang="en-GB" dirty="0"/>
              <a:t>shows </a:t>
            </a:r>
            <a:r>
              <a:rPr lang="en-GB" dirty="0" smtClean="0"/>
              <a:t>the </a:t>
            </a:r>
            <a:r>
              <a:rPr lang="en-GB" b="1" dirty="0" smtClean="0"/>
              <a:t>central tendency</a:t>
            </a:r>
            <a:r>
              <a:rPr lang="en-GB" dirty="0" smtClean="0"/>
              <a:t>, </a:t>
            </a:r>
            <a:r>
              <a:rPr lang="en-GB" b="1" dirty="0" smtClean="0"/>
              <a:t>spread</a:t>
            </a:r>
            <a:r>
              <a:rPr lang="en-GB" dirty="0"/>
              <a:t>, </a:t>
            </a:r>
            <a:r>
              <a:rPr lang="en-GB" dirty="0" smtClean="0"/>
              <a:t>and </a:t>
            </a:r>
            <a:r>
              <a:rPr lang="en-GB" b="1" dirty="0" smtClean="0"/>
              <a:t>general shape </a:t>
            </a:r>
            <a:r>
              <a:rPr lang="en-GB" dirty="0" smtClean="0"/>
              <a:t>of the distribution of the data. </a:t>
            </a:r>
          </a:p>
          <a:p>
            <a:r>
              <a:rPr lang="en-GB" dirty="0" smtClean="0"/>
              <a:t>The </a:t>
            </a:r>
            <a:r>
              <a:rPr lang="en-GB" dirty="0"/>
              <a:t>histogram is a large-sample tool. When the sample size is small the shape of </a:t>
            </a:r>
            <a:r>
              <a:rPr lang="en-GB" dirty="0" smtClean="0"/>
              <a:t>the histogram </a:t>
            </a:r>
            <a:r>
              <a:rPr lang="en-GB" dirty="0"/>
              <a:t>can be very sensitive to the number of bins, the width of the bins, and the </a:t>
            </a:r>
            <a:r>
              <a:rPr lang="en-GB" dirty="0" smtClean="0"/>
              <a:t>starting value </a:t>
            </a:r>
            <a:r>
              <a:rPr lang="en-GB" dirty="0"/>
              <a:t>for the first bin. </a:t>
            </a:r>
            <a:endParaRPr lang="en-GB" dirty="0" smtClean="0"/>
          </a:p>
          <a:p>
            <a:r>
              <a:rPr lang="en-GB" dirty="0" smtClean="0"/>
              <a:t>Histograms </a:t>
            </a:r>
            <a:r>
              <a:rPr lang="en-GB" dirty="0"/>
              <a:t>should not be used with fewer than 75–100 observations.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217</a:t>
            </a:fld>
            <a:endParaRPr lang="en-US">
              <a:solidFill>
                <a:prstClr val="black">
                  <a:tint val="75000"/>
                </a:prstClr>
              </a:solidFill>
            </a:endParaRPr>
          </a:p>
        </p:txBody>
      </p:sp>
    </p:spTree>
    <p:extLst>
      <p:ext uri="{BB962C8B-B14F-4D97-AF65-F5344CB8AC3E}">
        <p14:creationId xmlns:p14="http://schemas.microsoft.com/office/powerpoint/2010/main" xmlns="" val="313924820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Graphical Description of Variability</a:t>
            </a:r>
            <a:r>
              <a:rPr lang="en-US" dirty="0"/>
              <a:t> </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218</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921428" y="1969433"/>
            <a:ext cx="7124521" cy="3839695"/>
          </a:xfrm>
          <a:prstGeom prst="rect">
            <a:avLst/>
          </a:prstGeom>
        </p:spPr>
      </p:pic>
      <p:sp>
        <p:nvSpPr>
          <p:cNvPr id="7" name="Rectangle 6"/>
          <p:cNvSpPr/>
          <p:nvPr/>
        </p:nvSpPr>
        <p:spPr>
          <a:xfrm>
            <a:off x="2641600" y="5716149"/>
            <a:ext cx="6096000" cy="646331"/>
          </a:xfrm>
          <a:prstGeom prst="rect">
            <a:avLst/>
          </a:prstGeom>
        </p:spPr>
        <p:txBody>
          <a:bodyPr>
            <a:spAutoFit/>
          </a:bodyPr>
          <a:lstStyle/>
          <a:p>
            <a:r>
              <a:rPr lang="en-US" b="1" dirty="0">
                <a:solidFill>
                  <a:srgbClr val="231F20"/>
                </a:solidFill>
                <a:latin typeface="Times-Bold"/>
              </a:rPr>
              <a:t>Histogram for 200 observations</a:t>
            </a:r>
            <a:r>
              <a:rPr lang="en-US" dirty="0"/>
              <a:t> </a:t>
            </a:r>
            <a:br>
              <a:rPr lang="en-US" dirty="0"/>
            </a:br>
            <a:endParaRPr lang="en-US" dirty="0"/>
          </a:p>
        </p:txBody>
      </p:sp>
    </p:spTree>
    <p:extLst>
      <p:ext uri="{BB962C8B-B14F-4D97-AF65-F5344CB8AC3E}">
        <p14:creationId xmlns:p14="http://schemas.microsoft.com/office/powerpoint/2010/main" xmlns="" val="33916315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Graphical Description of Variability</a:t>
            </a:r>
            <a:r>
              <a:rPr lang="en-US" dirty="0"/>
              <a:t> </a:t>
            </a:r>
          </a:p>
        </p:txBody>
      </p:sp>
      <p:sp>
        <p:nvSpPr>
          <p:cNvPr id="3" name="Content Placeholder 2"/>
          <p:cNvSpPr>
            <a:spLocks noGrp="1"/>
          </p:cNvSpPr>
          <p:nvPr>
            <p:ph idx="1"/>
          </p:nvPr>
        </p:nvSpPr>
        <p:spPr/>
        <p:txBody>
          <a:bodyPr>
            <a:normAutofit fontScale="92500" lnSpcReduction="20000"/>
          </a:bodyPr>
          <a:lstStyle/>
          <a:p>
            <a:r>
              <a:rPr lang="en-GB" dirty="0"/>
              <a:t>The </a:t>
            </a:r>
            <a:r>
              <a:rPr lang="en-GB" b="1" dirty="0"/>
              <a:t>box plot </a:t>
            </a:r>
            <a:r>
              <a:rPr lang="en-GB" dirty="0"/>
              <a:t>(or </a:t>
            </a:r>
            <a:r>
              <a:rPr lang="en-GB" b="1" dirty="0"/>
              <a:t>box-and-whisker plot</a:t>
            </a:r>
            <a:r>
              <a:rPr lang="en-GB" dirty="0"/>
              <a:t>) is a very useful way to display data. A </a:t>
            </a:r>
            <a:r>
              <a:rPr lang="en-GB" dirty="0" smtClean="0"/>
              <a:t>box plot </a:t>
            </a:r>
            <a:r>
              <a:rPr lang="en-GB" dirty="0"/>
              <a:t>displays the minimum, the maximum, the lower and upper quartiles (the 25th </a:t>
            </a:r>
            <a:r>
              <a:rPr lang="en-GB" dirty="0" smtClean="0"/>
              <a:t>percentile and </a:t>
            </a:r>
            <a:r>
              <a:rPr lang="en-GB" dirty="0"/>
              <a:t>the 75th percentile, respectively), and the median (the 50th percentile) on a rectangular</a:t>
            </a:r>
            <a:br>
              <a:rPr lang="en-GB" dirty="0"/>
            </a:br>
            <a:r>
              <a:rPr lang="en-GB" dirty="0"/>
              <a:t>box aligned either horizontally or vertically. </a:t>
            </a:r>
            <a:endParaRPr lang="en-GB" dirty="0" smtClean="0"/>
          </a:p>
          <a:p>
            <a:r>
              <a:rPr lang="en-GB" dirty="0"/>
              <a:t>The box extends from the lower quartile to the upper quartile, and a line is drawn through the box at the median. Lines (or whiskers) </a:t>
            </a:r>
            <a:r>
              <a:rPr lang="en-GB" dirty="0" smtClean="0"/>
              <a:t>extend from </a:t>
            </a:r>
            <a:r>
              <a:rPr lang="en-GB" dirty="0"/>
              <a:t>the ends of the box to (typically) the minimum and maximum values.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219</a:t>
            </a:fld>
            <a:endParaRPr lang="en-US">
              <a:solidFill>
                <a:prstClr val="black">
                  <a:tint val="75000"/>
                </a:prstClr>
              </a:solidFill>
            </a:endParaRPr>
          </a:p>
        </p:txBody>
      </p:sp>
    </p:spTree>
    <p:extLst>
      <p:ext uri="{BB962C8B-B14F-4D97-AF65-F5344CB8AC3E}">
        <p14:creationId xmlns:p14="http://schemas.microsoft.com/office/powerpoint/2010/main" xmlns="" val="1006782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 </a:t>
            </a:r>
          </a:p>
        </p:txBody>
      </p:sp>
      <p:sp>
        <p:nvSpPr>
          <p:cNvPr id="3" name="Content Placeholder 2"/>
          <p:cNvSpPr>
            <a:spLocks noGrp="1"/>
          </p:cNvSpPr>
          <p:nvPr>
            <p:ph idx="1"/>
          </p:nvPr>
        </p:nvSpPr>
        <p:spPr/>
        <p:txBody>
          <a:bodyPr>
            <a:normAutofit/>
          </a:bodyPr>
          <a:lstStyle/>
          <a:p>
            <a:pPr algn="just"/>
            <a:r>
              <a:rPr lang="en-GB" dirty="0"/>
              <a:t>Essentially, this is an ‘</a:t>
            </a:r>
            <a:r>
              <a:rPr lang="en-GB" dirty="0">
                <a:solidFill>
                  <a:srgbClr val="FF0000"/>
                </a:solidFill>
              </a:rPr>
              <a:t>on the spot’ procedure</a:t>
            </a:r>
            <a:r>
              <a:rPr lang="en-GB" dirty="0"/>
              <a:t>, principally designed </a:t>
            </a:r>
            <a:r>
              <a:rPr lang="en-GB" dirty="0" smtClean="0"/>
              <a:t>to </a:t>
            </a:r>
            <a:r>
              <a:rPr lang="en-GB" dirty="0" smtClean="0">
                <a:solidFill>
                  <a:srgbClr val="FF0000"/>
                </a:solidFill>
              </a:rPr>
              <a:t>deal </a:t>
            </a:r>
            <a:r>
              <a:rPr lang="en-GB" dirty="0">
                <a:solidFill>
                  <a:srgbClr val="FF0000"/>
                </a:solidFill>
              </a:rPr>
              <a:t>with a specific problem </a:t>
            </a:r>
            <a:r>
              <a:rPr lang="en-GB" dirty="0"/>
              <a:t>found in a </a:t>
            </a:r>
            <a:r>
              <a:rPr lang="en-GB" dirty="0">
                <a:solidFill>
                  <a:srgbClr val="FF0000"/>
                </a:solidFill>
              </a:rPr>
              <a:t>particular situation</a:t>
            </a:r>
            <a:r>
              <a:rPr lang="en-GB" dirty="0"/>
              <a:t>. There </a:t>
            </a:r>
            <a:r>
              <a:rPr lang="en-GB" dirty="0" smtClean="0"/>
              <a:t>is </a:t>
            </a:r>
            <a:r>
              <a:rPr lang="en-GB" dirty="0" smtClean="0">
                <a:solidFill>
                  <a:srgbClr val="FF0000"/>
                </a:solidFill>
              </a:rPr>
              <a:t>no </a:t>
            </a:r>
            <a:r>
              <a:rPr lang="en-GB" dirty="0">
                <a:solidFill>
                  <a:srgbClr val="FF0000"/>
                </a:solidFill>
              </a:rPr>
              <a:t>attempt made to separate the problem from its context</a:t>
            </a:r>
            <a:r>
              <a:rPr lang="en-GB" dirty="0"/>
              <a:t> in </a:t>
            </a:r>
            <a:r>
              <a:rPr lang="en-GB" dirty="0" smtClean="0"/>
              <a:t>order to </a:t>
            </a:r>
            <a:r>
              <a:rPr lang="en-GB" dirty="0"/>
              <a:t>study it in </a:t>
            </a:r>
            <a:r>
              <a:rPr lang="en-GB" dirty="0">
                <a:solidFill>
                  <a:srgbClr val="FF0000"/>
                </a:solidFill>
              </a:rPr>
              <a:t>isolation</a:t>
            </a:r>
            <a:r>
              <a:rPr lang="en-GB" dirty="0"/>
              <a:t>. What are thought to be useful changes </a:t>
            </a:r>
            <a:r>
              <a:rPr lang="en-GB" dirty="0" smtClean="0"/>
              <a:t>are made </a:t>
            </a:r>
            <a:r>
              <a:rPr lang="en-GB" dirty="0"/>
              <a:t>and then constant monitoring and evaluation are carried </a:t>
            </a:r>
            <a:r>
              <a:rPr lang="en-GB" dirty="0" smtClean="0"/>
              <a:t>out to </a:t>
            </a:r>
            <a:r>
              <a:rPr lang="en-GB" dirty="0"/>
              <a:t>see the effects of the changes. The conclusions from the </a:t>
            </a:r>
            <a:r>
              <a:rPr lang="en-GB" dirty="0" smtClean="0"/>
              <a:t>findings are </a:t>
            </a:r>
            <a:r>
              <a:rPr lang="en-GB" dirty="0"/>
              <a:t>applied immediately, and further monitored to gauge their effectiveness.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xmlns="" val="191857507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Graphical Description of Variability</a:t>
            </a:r>
            <a:r>
              <a:rPr lang="en-US" dirty="0"/>
              <a:t> </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220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630870" y="1824037"/>
            <a:ext cx="6106730" cy="3474104"/>
          </a:xfrm>
          <a:prstGeom prst="rect">
            <a:avLst/>
          </a:prstGeom>
        </p:spPr>
      </p:pic>
      <p:sp>
        <p:nvSpPr>
          <p:cNvPr id="7" name="Rectangle 6"/>
          <p:cNvSpPr/>
          <p:nvPr/>
        </p:nvSpPr>
        <p:spPr>
          <a:xfrm>
            <a:off x="3612777" y="5521977"/>
            <a:ext cx="6096000" cy="646331"/>
          </a:xfrm>
          <a:prstGeom prst="rect">
            <a:avLst/>
          </a:prstGeom>
        </p:spPr>
        <p:txBody>
          <a:bodyPr>
            <a:spAutoFit/>
          </a:bodyPr>
          <a:lstStyle/>
          <a:p>
            <a:r>
              <a:rPr lang="en-US" b="1" dirty="0">
                <a:solidFill>
                  <a:srgbClr val="231F20"/>
                </a:solidFill>
                <a:latin typeface="Times-Bold"/>
              </a:rPr>
              <a:t>Box plots</a:t>
            </a:r>
            <a:r>
              <a:rPr lang="en-US" dirty="0"/>
              <a:t> </a:t>
            </a:r>
            <a:br>
              <a:rPr lang="en-US" dirty="0"/>
            </a:br>
            <a:endParaRPr lang="en-US" dirty="0"/>
          </a:p>
        </p:txBody>
      </p:sp>
    </p:spTree>
    <p:extLst>
      <p:ext uri="{BB962C8B-B14F-4D97-AF65-F5344CB8AC3E}">
        <p14:creationId xmlns:p14="http://schemas.microsoft.com/office/powerpoint/2010/main" xmlns="" val="60032297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Confidence interval Using z distribution </a:t>
            </a:r>
            <a:br>
              <a:rPr lang="en-US" dirty="0" smtClean="0"/>
            </a:br>
            <a:r>
              <a:rPr lang="en-US" dirty="0" smtClean="0"/>
              <a:t>(</a:t>
            </a:r>
            <a:r>
              <a:rPr lang="en-GB" dirty="0"/>
              <a:t>a population mean </a:t>
            </a:r>
            <a:r>
              <a:rPr lang="en-GB" dirty="0" smtClean="0"/>
              <a:t>– when σ </a:t>
            </a:r>
            <a:r>
              <a:rPr lang="en-GB" dirty="0"/>
              <a:t>known</a:t>
            </a:r>
            <a:r>
              <a:rPr lang="en-US" dirty="0" smtClean="0"/>
              <a:t>)</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Population mean </a:t>
                </a:r>
                <a:r>
                  <a:rPr lang="el-GR" dirty="0" smtClean="0"/>
                  <a:t>μ</a:t>
                </a:r>
                <a:r>
                  <a:rPr lang="en-US" dirty="0" smtClean="0"/>
                  <a:t/>
                </a: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/2</m:t>
                          </m:r>
                        </m:sub>
                      </m:sSub>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𝜎</m:t>
                          </m:r>
                        </m:num>
                        <m:den>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𝑛</m:t>
                              </m:r>
                            </m:e>
                          </m:rad>
                        </m:den>
                      </m:f>
                    </m:oMath>
                  </m:oMathPara>
                </a14:m>
                <a:endParaRPr lang="en-US" dirty="0" smtClean="0"/>
              </a:p>
              <a:p>
                <a:pPr marL="0" indent="0">
                  <a:buNone/>
                </a:pPr>
                <a:r>
                  <a:rPr lang="en-US" dirty="0" smtClean="0"/>
                  <a:t>Where:</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oMath>
                </a14:m>
                <a:r>
                  <a:rPr lang="en-US" dirty="0" smtClean="0"/>
                  <a:t> is sample mean;</a:t>
                </a:r>
                <a:r>
                  <a:rPr lang="en-US" dirty="0">
                    <a:ea typeface="Cambria Math" panose="02040503050406030204" pitchFamily="18" charset="0"/>
                  </a:rPr>
                  <a:t/>
                </a:r>
                <a14:m>
                  <m:oMath xmlns:m="http://schemas.openxmlformats.org/officeDocument/2006/math">
                    <m:r>
                      <a:rPr lang="en-US" i="1">
                        <a:latin typeface="Cambria Math" panose="02040503050406030204" pitchFamily="18" charset="0"/>
                        <a:ea typeface="Cambria Math" panose="02040503050406030204" pitchFamily="18" charset="0"/>
                      </a:rPr>
                      <m:t>𝑧</m:t>
                    </m:r>
                  </m:oMath>
                </a14:m>
                <a:r>
                  <a:rPr lang="en-US" dirty="0" smtClean="0"/>
                  <a:t> standard normal random variable ;</a:t>
                </a:r>
                <a:r>
                  <a:rPr lang="en-US" dirty="0">
                    <a:ea typeface="Cambria Math" panose="02040503050406030204" pitchFamily="18" charset="0"/>
                  </a:rPr>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 population standard deviation; n is sample size</a:t>
                </a:r>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2" t="-1613"/>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221</a:t>
            </a:fld>
            <a:endParaRPr lang="en-US">
              <a:solidFill>
                <a:prstClr val="black">
                  <a:tint val="75000"/>
                </a:prstClr>
              </a:solidFill>
            </a:endParaRPr>
          </a:p>
        </p:txBody>
      </p:sp>
    </p:spTree>
    <p:extLst>
      <p:ext uri="{BB962C8B-B14F-4D97-AF65-F5344CB8AC3E}">
        <p14:creationId xmlns:p14="http://schemas.microsoft.com/office/powerpoint/2010/main" xmlns="" val="28444399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a:t>
            </a:r>
            <a:r>
              <a:rPr lang="en-US" dirty="0">
                <a:latin typeface="Caladea" panose="02040503050406030204" pitchFamily="18" charset="0"/>
              </a:rPr>
              <a:t>7</a:t>
            </a:r>
            <a:r>
              <a:rPr lang="en-US" dirty="0" smtClean="0">
                <a:latin typeface="Caladea" panose="02040503050406030204" pitchFamily="18" charset="0"/>
              </a:rPr>
              <a:t>: </a:t>
            </a:r>
            <a:r>
              <a:rPr lang="en-US" dirty="0">
                <a:latin typeface="Caladea" panose="02040503050406030204" pitchFamily="18" charset="0"/>
              </a:rPr>
              <a:t>Experimental Design: Inferential Statistics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222</a:t>
            </a:fld>
            <a:endParaRPr lang="en-US">
              <a:solidFill>
                <a:prstClr val="black">
                  <a:tint val="75000"/>
                </a:prstClr>
              </a:solidFill>
            </a:endParaRPr>
          </a:p>
        </p:txBody>
      </p:sp>
    </p:spTree>
    <p:extLst>
      <p:ext uri="{BB962C8B-B14F-4D97-AF65-F5344CB8AC3E}">
        <p14:creationId xmlns:p14="http://schemas.microsoft.com/office/powerpoint/2010/main" xmlns="" val="395392528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Chi-square distribution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normAutofit fontScale="92500" lnSpcReduction="10000"/>
              </a:bodyPr>
              <a:lstStyle/>
              <a:p>
                <a:r>
                  <a:rPr lang="en-US" dirty="0" smtClean="0"/>
                  <a:t>Used to test How well theoretical distribution explained observed one.</a:t>
                </a:r>
              </a:p>
              <a:p>
                <a:r>
                  <a:rPr lang="en-US" dirty="0" smtClean="0"/>
                  <a:t>How good it fit the observed results for theoretical distributions</a:t>
                </a:r>
              </a:p>
              <a:p>
                <a:endParaRPr lang="en-US" dirty="0"/>
              </a:p>
              <a:p>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𝐸</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𝑋</m:t>
                        </m:r>
                      </m:e>
                    </m:d>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𝑉</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𝑋</m:t>
                        </m:r>
                      </m:e>
                    </m:d>
                    <m:r>
                      <a:rPr lang="en-US" b="0" i="1" smtClean="0">
                        <a:latin typeface="Cambria Math" panose="02040503050406030204" pitchFamily="18" charset="0"/>
                        <a:ea typeface="Cambria Math" panose="02040503050406030204" pitchFamily="18" charset="0"/>
                      </a:rPr>
                      <m:t>=1</m:t>
                    </m:r>
                  </m:oMath>
                </a14:m>
                <a:endParaRPr lang="en-US" b="0" dirty="0" smtClean="0">
                  <a:ea typeface="Cambria Math" panose="02040503050406030204" pitchFamily="18" charset="0"/>
                </a:endParaRPr>
              </a:p>
              <a:p>
                <a:endParaRPr lang="en-US" dirty="0" smtClean="0"/>
              </a:p>
              <a:p>
                <a:r>
                  <a:rPr lang="en-US" dirty="0" smtClean="0"/>
                  <a:t>Take another random variable Q sampling from standard normal distribution squaring what ever number you got</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54" t="-2554"/>
                </a:stretch>
              </a:blipFill>
            </p:spPr>
            <p:txBody>
              <a:bodyPr/>
              <a:lstStyle/>
              <a:p>
                <a:r>
                  <a:rPr lang="en-US">
                    <a:noFill/>
                  </a:rPr>
                  <a:t> </a:t>
                </a:r>
              </a:p>
            </p:txBody>
          </p:sp>
        </mc:Fallback>
      </mc:AlternateContent>
    </p:spTree>
    <p:extLst>
      <p:ext uri="{BB962C8B-B14F-4D97-AF65-F5344CB8AC3E}">
        <p14:creationId xmlns:p14="http://schemas.microsoft.com/office/powerpoint/2010/main" xmlns="" val="171108397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2</m:t>
                        </m:r>
                      </m:sup>
                    </m:sSup>
                  </m:oMath>
                </a14:m>
                <a:endParaRPr lang="en-US" b="0" dirty="0" smtClean="0"/>
              </a:p>
              <a:p>
                <a:r>
                  <a:rPr lang="en-US" dirty="0" smtClean="0"/>
                  <a:t>The distribution for this random variable Q is going to b an example of the chi-square</a:t>
                </a:r>
              </a:p>
              <a:p>
                <a:r>
                  <a:rPr lang="en-US" dirty="0" smtClean="0"/>
                  <a:t>Depends on how many sums we have </a:t>
                </a:r>
              </a:p>
              <a:p>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2</m:t>
                        </m:r>
                      </m:sup>
                    </m:sSubSup>
                  </m:oMath>
                </a14:m>
                <a:r>
                  <a:rPr lang="en-US" dirty="0" smtClean="0"/>
                  <a:t> (1 is our degree of freedom)</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1</m:t>
                        </m:r>
                      </m:sub>
                    </m:sSub>
                    <m:r>
                      <a:rPr lang="en-US" b="0" i="1" smtClean="0">
                        <a:latin typeface="Cambria Math" panose="02040503050406030204" pitchFamily="18" charset="0"/>
                      </a:rPr>
                      <m:t>=</m:t>
                    </m:r>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𝑋</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2</m:t>
                        </m:r>
                      </m:sup>
                    </m:sSubSup>
                  </m:oMath>
                </a14:m>
                <a:endParaRPr lang="en-US" dirty="0" smtClean="0"/>
              </a:p>
              <a:p>
                <a14:m>
                  <m:oMath xmlns:m="http://schemas.openxmlformats.org/officeDocument/2006/math">
                    <m:r>
                      <a:rPr lang="en-US" i="1">
                        <a:latin typeface="Cambria Math" panose="02040503050406030204" pitchFamily="18" charset="0"/>
                      </a:rPr>
                      <m:t>𝑄</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2 </m:t>
                        </m:r>
                      </m:sub>
                      <m:sup>
                        <m:r>
                          <a:rPr lang="en-US" i="1">
                            <a:latin typeface="Cambria Math" panose="02040503050406030204" pitchFamily="18" charset="0"/>
                            <a:ea typeface="Cambria Math" panose="02040503050406030204" pitchFamily="18" charset="0"/>
                          </a:rPr>
                          <m:t>2</m:t>
                        </m:r>
                      </m:sup>
                    </m:sSubSup>
                  </m:oMath>
                </a14:m>
                <a:r>
                  <a:rPr lang="en-US" dirty="0" smtClean="0"/>
                  <a:t>(</a:t>
                </a:r>
                <a:r>
                  <a:rPr lang="en-US" dirty="0"/>
                  <a:t>1 is our degree of freedom</a:t>
                </a:r>
                <a:r>
                  <a:rPr lang="en-US" dirty="0" smtClean="0"/>
                  <a:t>)</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r="-222"/>
                </a:stretch>
              </a:blipFill>
            </p:spPr>
            <p:txBody>
              <a:bodyPr/>
              <a:lstStyle/>
              <a:p>
                <a:r>
                  <a:rPr lang="en-US">
                    <a:noFill/>
                  </a:rPr>
                  <a:t> </a:t>
                </a:r>
              </a:p>
            </p:txBody>
          </p:sp>
        </mc:Fallback>
      </mc:AlternateContent>
    </p:spTree>
    <p:extLst>
      <p:ext uri="{BB962C8B-B14F-4D97-AF65-F5344CB8AC3E}">
        <p14:creationId xmlns:p14="http://schemas.microsoft.com/office/powerpoint/2010/main" xmlns="" val="59094295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distribution curve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29398" y="1921246"/>
            <a:ext cx="7933204" cy="4160095"/>
          </a:xfrm>
          <a:prstGeom prst="rect">
            <a:avLst/>
          </a:prstGeom>
        </p:spPr>
      </p:pic>
    </p:spTree>
    <p:extLst>
      <p:ext uri="{BB962C8B-B14F-4D97-AF65-F5344CB8AC3E}">
        <p14:creationId xmlns:p14="http://schemas.microsoft.com/office/powerpoint/2010/main" xmlns="" val="394312816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The pdf of the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smtClean="0"/>
                  <a:t> distribution with k degree of freedom </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𝑓</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𝑥</m:t>
                          </m:r>
                        </m:e>
                      </m:d>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𝑥</m:t>
                              </m:r>
                            </m:e>
                            <m:sup>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𝑘</m:t>
                                  </m:r>
                                </m:num>
                                <m:den>
                                  <m:r>
                                    <a:rPr lang="en-US" b="0" i="1" smtClean="0">
                                      <a:solidFill>
                                        <a:srgbClr val="FF0000"/>
                                      </a:solidFill>
                                      <a:latin typeface="Cambria Math" panose="02040503050406030204" pitchFamily="18" charset="0"/>
                                    </a:rPr>
                                    <m:t>2</m:t>
                                  </m:r>
                                </m:den>
                              </m:f>
                              <m:r>
                                <a:rPr lang="en-US" b="0" i="1" smtClean="0">
                                  <a:solidFill>
                                    <a:srgbClr val="FF0000"/>
                                  </a:solidFill>
                                  <a:latin typeface="Cambria Math" panose="02040503050406030204" pitchFamily="18" charset="0"/>
                                </a:rPr>
                                <m:t>−1</m:t>
                              </m:r>
                            </m:sup>
                          </m:sSup>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𝑒</m:t>
                              </m:r>
                            </m:e>
                            <m:sup>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/2</m:t>
                              </m:r>
                            </m:sup>
                          </m:sSup>
                        </m:num>
                        <m:den>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2</m:t>
                              </m:r>
                            </m:e>
                            <m:sup>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𝑘</m:t>
                                  </m:r>
                                </m:num>
                                <m:den>
                                  <m:r>
                                    <a:rPr lang="en-US" b="0" i="1" smtClean="0">
                                      <a:solidFill>
                                        <a:srgbClr val="FF0000"/>
                                      </a:solidFill>
                                      <a:latin typeface="Cambria Math" panose="02040503050406030204" pitchFamily="18" charset="0"/>
                                    </a:rPr>
                                    <m:t>2</m:t>
                                  </m:r>
                                </m:den>
                              </m:f>
                            </m:sup>
                          </m:sSup>
                          <m:r>
                            <a:rPr lang="az-Cyrl-AZ" b="0" i="1" smtClean="0">
                              <a:solidFill>
                                <a:srgbClr val="FF0000"/>
                              </a:solidFill>
                              <a:latin typeface="Cambria Math" panose="02040503050406030204" pitchFamily="18" charset="0"/>
                            </a:rPr>
                            <m:t>г</m:t>
                          </m:r>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𝑘</m:t>
                              </m:r>
                            </m:num>
                            <m:den>
                              <m:r>
                                <a:rPr lang="en-US" b="0" i="1" smtClean="0">
                                  <a:solidFill>
                                    <a:srgbClr val="FF0000"/>
                                  </a:solidFill>
                                  <a:latin typeface="Cambria Math" panose="02040503050406030204" pitchFamily="18" charset="0"/>
                                </a:rPr>
                                <m:t>2</m:t>
                              </m:r>
                            </m:den>
                          </m:f>
                          <m:r>
                            <a:rPr lang="en-US" b="0" i="1" smtClean="0">
                              <a:solidFill>
                                <a:srgbClr val="FF0000"/>
                              </a:solidFill>
                              <a:latin typeface="Cambria Math" panose="02040503050406030204" pitchFamily="18" charset="0"/>
                            </a:rPr>
                            <m:t>)</m:t>
                          </m:r>
                        </m:den>
                      </m:f>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for</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x</m:t>
                      </m:r>
                      <m:r>
                        <a:rPr lang="en-US" b="0" i="0" smtClean="0">
                          <a:solidFill>
                            <a:srgbClr val="FF0000"/>
                          </a:solidFill>
                          <a:latin typeface="Cambria Math" panose="02040503050406030204" pitchFamily="18" charset="0"/>
                        </a:rPr>
                        <m:t>&gt;0</m:t>
                      </m:r>
                    </m:oMath>
                  </m:oMathPara>
                </a14:m>
                <a:endParaRPr lang="en-US" dirty="0" smtClean="0">
                  <a:solidFill>
                    <a:srgbClr val="FF0000"/>
                  </a:solidFill>
                </a:endParaRP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𝑘</m:t>
                      </m:r>
                    </m:oMath>
                  </m:oMathPara>
                </a14:m>
                <a:endParaRPr lang="en-US" b="0" dirty="0" smtClean="0">
                  <a:solidFill>
                    <a:srgbClr val="FF0000"/>
                  </a:solidFill>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ea typeface="Cambria Math" panose="02040503050406030204" pitchFamily="18" charset="0"/>
                            </a:rPr>
                          </m:ctrlPr>
                        </m:sSupPr>
                        <m:e>
                          <m:r>
                            <a:rPr lang="en-US" b="0" i="1" smtClean="0">
                              <a:solidFill>
                                <a:srgbClr val="FF0000"/>
                              </a:solidFill>
                              <a:latin typeface="Cambria Math" panose="02040503050406030204" pitchFamily="18" charset="0"/>
                              <a:ea typeface="Cambria Math" panose="02040503050406030204" pitchFamily="18" charset="0"/>
                            </a:rPr>
                            <m:t>𝜎</m:t>
                          </m:r>
                        </m:e>
                        <m:sup>
                          <m:r>
                            <a:rPr lang="en-US" b="0" i="1" smtClean="0">
                              <a:solidFill>
                                <a:srgbClr val="FF0000"/>
                              </a:solidFill>
                              <a:latin typeface="Cambria Math" panose="02040503050406030204" pitchFamily="18" charset="0"/>
                              <a:ea typeface="Cambria Math" panose="02040503050406030204" pitchFamily="18" charset="0"/>
                            </a:rPr>
                            <m:t>2</m:t>
                          </m:r>
                        </m:sup>
                      </m:sSup>
                      <m:r>
                        <a:rPr lang="en-US" b="0" i="1" smtClean="0">
                          <a:solidFill>
                            <a:srgbClr val="FF0000"/>
                          </a:solidFill>
                          <a:latin typeface="Cambria Math" panose="02040503050406030204" pitchFamily="18" charset="0"/>
                          <a:ea typeface="Cambria Math" panose="02040503050406030204" pitchFamily="18" charset="0"/>
                        </a:rPr>
                        <m:t>=2</m:t>
                      </m:r>
                      <m:r>
                        <a:rPr lang="en-US" b="0" i="1" smtClean="0">
                          <a:solidFill>
                            <a:srgbClr val="FF0000"/>
                          </a:solidFill>
                          <a:latin typeface="Cambria Math" panose="02040503050406030204" pitchFamily="18" charset="0"/>
                          <a:ea typeface="Cambria Math" panose="02040503050406030204" pitchFamily="18" charset="0"/>
                        </a:rPr>
                        <m:t>𝑘</m:t>
                      </m:r>
                    </m:oMath>
                  </m:oMathPara>
                </a14:m>
                <a:endParaRPr lang="en-US" b="0" dirty="0" smtClean="0">
                  <a:solidFill>
                    <a:srgbClr val="FF0000"/>
                  </a:solidFill>
                  <a:ea typeface="Cambria Math" panose="02040503050406030204" pitchFamily="18" charset="0"/>
                </a:endParaRPr>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1613" r="-277"/>
                </a:stretch>
              </a:blipFill>
            </p:spPr>
            <p:txBody>
              <a:bodyPr/>
              <a:lstStyle/>
              <a:p>
                <a:r>
                  <a:rPr lang="en-US">
                    <a:noFill/>
                  </a:rPr>
                  <a:t> </a:t>
                </a:r>
              </a:p>
            </p:txBody>
          </p:sp>
        </mc:Fallback>
      </mc:AlternateContent>
    </p:spTree>
    <p:extLst>
      <p:ext uri="{BB962C8B-B14F-4D97-AF65-F5344CB8AC3E}">
        <p14:creationId xmlns:p14="http://schemas.microsoft.com/office/powerpoint/2010/main" xmlns="" val="200996237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Chi-square plot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58353" y="1937558"/>
            <a:ext cx="6677305" cy="4127471"/>
          </a:xfrm>
          <a:prstGeom prst="rect">
            <a:avLst/>
          </a:prstGeom>
        </p:spPr>
      </p:pic>
    </p:spTree>
    <p:extLst>
      <p:ext uri="{BB962C8B-B14F-4D97-AF65-F5344CB8AC3E}">
        <p14:creationId xmlns:p14="http://schemas.microsoft.com/office/powerpoint/2010/main" xmlns="" val="20168819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plot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03649" y="1825625"/>
            <a:ext cx="7584701" cy="4285290"/>
          </a:xfrm>
          <a:prstGeom prst="rect">
            <a:avLst/>
          </a:prstGeom>
        </p:spPr>
      </p:pic>
    </p:spTree>
    <p:extLst>
      <p:ext uri="{BB962C8B-B14F-4D97-AF65-F5344CB8AC3E}">
        <p14:creationId xmlns:p14="http://schemas.microsoft.com/office/powerpoint/2010/main" xmlns="" val="197805967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graphicFrame>
        <p:nvGraphicFramePr>
          <p:cNvPr id="5" name="Content Placeholder 4"/>
          <p:cNvGraphicFramePr>
            <a:graphicFrameLocks noGrp="1"/>
          </p:cNvGraphicFramePr>
          <p:nvPr>
            <p:ph idx="1"/>
            <p:extLst/>
          </p:nvPr>
        </p:nvGraphicFramePr>
        <p:xfrm>
          <a:off x="838200" y="2336613"/>
          <a:ext cx="10515603" cy="74168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xmlns="" val="20000"/>
                    </a:ext>
                  </a:extLst>
                </a:gridCol>
                <a:gridCol w="1502229">
                  <a:extLst>
                    <a:ext uri="{9D8B030D-6E8A-4147-A177-3AD203B41FA5}">
                      <a16:colId xmlns:a16="http://schemas.microsoft.com/office/drawing/2014/main" xmlns="" val="20001"/>
                    </a:ext>
                  </a:extLst>
                </a:gridCol>
                <a:gridCol w="1502229">
                  <a:extLst>
                    <a:ext uri="{9D8B030D-6E8A-4147-A177-3AD203B41FA5}">
                      <a16:colId xmlns:a16="http://schemas.microsoft.com/office/drawing/2014/main" xmlns="" val="20002"/>
                    </a:ext>
                  </a:extLst>
                </a:gridCol>
                <a:gridCol w="1502229">
                  <a:extLst>
                    <a:ext uri="{9D8B030D-6E8A-4147-A177-3AD203B41FA5}">
                      <a16:colId xmlns:a16="http://schemas.microsoft.com/office/drawing/2014/main" xmlns="" val="20003"/>
                    </a:ext>
                  </a:extLst>
                </a:gridCol>
                <a:gridCol w="1502229">
                  <a:extLst>
                    <a:ext uri="{9D8B030D-6E8A-4147-A177-3AD203B41FA5}">
                      <a16:colId xmlns:a16="http://schemas.microsoft.com/office/drawing/2014/main" xmlns="" val="20004"/>
                    </a:ext>
                  </a:extLst>
                </a:gridCol>
                <a:gridCol w="1502229">
                  <a:extLst>
                    <a:ext uri="{9D8B030D-6E8A-4147-A177-3AD203B41FA5}">
                      <a16:colId xmlns:a16="http://schemas.microsoft.com/office/drawing/2014/main" xmlns="" val="20005"/>
                    </a:ext>
                  </a:extLst>
                </a:gridCol>
                <a:gridCol w="1502229">
                  <a:extLst>
                    <a:ext uri="{9D8B030D-6E8A-4147-A177-3AD203B41FA5}">
                      <a16:colId xmlns:a16="http://schemas.microsoft.com/office/drawing/2014/main" xmlns="" val="20006"/>
                    </a:ext>
                  </a:extLst>
                </a:gridCol>
              </a:tblGrid>
              <a:tr h="370840">
                <a:tc>
                  <a:txBody>
                    <a:bodyPr/>
                    <a:lstStyle/>
                    <a:p>
                      <a:r>
                        <a:rPr lang="en-US" dirty="0" smtClean="0"/>
                        <a:t>#</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extLst>
                  <a:ext uri="{0D108BD9-81ED-4DB2-BD59-A6C34878D82A}">
                    <a16:rowId xmlns:a16="http://schemas.microsoft.com/office/drawing/2014/main" xmlns="" val="10000"/>
                  </a:ext>
                </a:extLst>
              </a:tr>
              <a:tr h="370840">
                <a:tc>
                  <a:txBody>
                    <a:bodyPr/>
                    <a:lstStyle/>
                    <a:p>
                      <a:r>
                        <a:rPr lang="en-US" dirty="0" smtClean="0"/>
                        <a:t>Freq.</a:t>
                      </a:r>
                      <a:endParaRPr lang="en-US" dirty="0"/>
                    </a:p>
                  </a:txBody>
                  <a:tcPr/>
                </a:tc>
                <a:tc>
                  <a:txBody>
                    <a:bodyPr/>
                    <a:lstStyle/>
                    <a:p>
                      <a:r>
                        <a:rPr lang="en-US" dirty="0" smtClean="0"/>
                        <a:t>22</a:t>
                      </a:r>
                      <a:endParaRPr lang="en-US" dirty="0"/>
                    </a:p>
                  </a:txBody>
                  <a:tcPr/>
                </a:tc>
                <a:tc>
                  <a:txBody>
                    <a:bodyPr/>
                    <a:lstStyle/>
                    <a:p>
                      <a:r>
                        <a:rPr lang="en-US" dirty="0" smtClean="0"/>
                        <a:t>24</a:t>
                      </a:r>
                      <a:endParaRPr lang="en-US" dirty="0"/>
                    </a:p>
                  </a:txBody>
                  <a:tcPr/>
                </a:tc>
                <a:tc>
                  <a:txBody>
                    <a:bodyPr/>
                    <a:lstStyle/>
                    <a:p>
                      <a:r>
                        <a:rPr lang="en-US" dirty="0" smtClean="0"/>
                        <a:t>38</a:t>
                      </a:r>
                      <a:endParaRPr lang="en-US" dirty="0"/>
                    </a:p>
                  </a:txBody>
                  <a:tcPr/>
                </a:tc>
                <a:tc>
                  <a:txBody>
                    <a:bodyPr/>
                    <a:lstStyle/>
                    <a:p>
                      <a:r>
                        <a:rPr lang="en-US" dirty="0" smtClean="0"/>
                        <a:t>30</a:t>
                      </a:r>
                      <a:endParaRPr lang="en-US" dirty="0"/>
                    </a:p>
                  </a:txBody>
                  <a:tcPr/>
                </a:tc>
                <a:tc>
                  <a:txBody>
                    <a:bodyPr/>
                    <a:lstStyle/>
                    <a:p>
                      <a:r>
                        <a:rPr lang="en-US" dirty="0" smtClean="0"/>
                        <a:t>46</a:t>
                      </a:r>
                      <a:endParaRPr lang="en-US" dirty="0"/>
                    </a:p>
                  </a:txBody>
                  <a:tcPr/>
                </a:tc>
                <a:tc>
                  <a:txBody>
                    <a:bodyPr/>
                    <a:lstStyle/>
                    <a:p>
                      <a:r>
                        <a:rPr lang="en-US" dirty="0" smtClean="0"/>
                        <a:t>44</a:t>
                      </a:r>
                      <a:endParaRPr lang="en-US" dirty="0"/>
                    </a:p>
                  </a:txBody>
                  <a:tcPr/>
                </a:tc>
                <a:extLst>
                  <a:ext uri="{0D108BD9-81ED-4DB2-BD59-A6C34878D82A}">
                    <a16:rowId xmlns:a16="http://schemas.microsoft.com/office/drawing/2014/main" xmlns="" val="10001"/>
                  </a:ext>
                </a:extLst>
              </a:tr>
            </a:tbl>
          </a:graphicData>
        </a:graphic>
      </p:graphicFrame>
      <p:graphicFrame>
        <p:nvGraphicFramePr>
          <p:cNvPr id="6" name="Content Placeholder 4"/>
          <p:cNvGraphicFramePr>
            <a:graphicFrameLocks/>
          </p:cNvGraphicFramePr>
          <p:nvPr>
            <p:extLst/>
          </p:nvPr>
        </p:nvGraphicFramePr>
        <p:xfrm>
          <a:off x="1026459" y="4161827"/>
          <a:ext cx="10515603" cy="73660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xmlns="" val="20000"/>
                    </a:ext>
                  </a:extLst>
                </a:gridCol>
                <a:gridCol w="1502229">
                  <a:extLst>
                    <a:ext uri="{9D8B030D-6E8A-4147-A177-3AD203B41FA5}">
                      <a16:colId xmlns:a16="http://schemas.microsoft.com/office/drawing/2014/main" xmlns="" val="20001"/>
                    </a:ext>
                  </a:extLst>
                </a:gridCol>
                <a:gridCol w="1502229">
                  <a:extLst>
                    <a:ext uri="{9D8B030D-6E8A-4147-A177-3AD203B41FA5}">
                      <a16:colId xmlns:a16="http://schemas.microsoft.com/office/drawing/2014/main" xmlns="" val="20002"/>
                    </a:ext>
                  </a:extLst>
                </a:gridCol>
                <a:gridCol w="1502229">
                  <a:extLst>
                    <a:ext uri="{9D8B030D-6E8A-4147-A177-3AD203B41FA5}">
                      <a16:colId xmlns:a16="http://schemas.microsoft.com/office/drawing/2014/main" xmlns="" val="20003"/>
                    </a:ext>
                  </a:extLst>
                </a:gridCol>
                <a:gridCol w="1502229">
                  <a:extLst>
                    <a:ext uri="{9D8B030D-6E8A-4147-A177-3AD203B41FA5}">
                      <a16:colId xmlns:a16="http://schemas.microsoft.com/office/drawing/2014/main" xmlns="" val="20004"/>
                    </a:ext>
                  </a:extLst>
                </a:gridCol>
                <a:gridCol w="1502229">
                  <a:extLst>
                    <a:ext uri="{9D8B030D-6E8A-4147-A177-3AD203B41FA5}">
                      <a16:colId xmlns:a16="http://schemas.microsoft.com/office/drawing/2014/main" xmlns="" val="20005"/>
                    </a:ext>
                  </a:extLst>
                </a:gridCol>
                <a:gridCol w="1502229">
                  <a:extLst>
                    <a:ext uri="{9D8B030D-6E8A-4147-A177-3AD203B41FA5}">
                      <a16:colId xmlns:a16="http://schemas.microsoft.com/office/drawing/2014/main" xmlns="" val="20006"/>
                    </a:ext>
                  </a:extLst>
                </a:gridCol>
              </a:tblGrid>
              <a:tr h="0">
                <a:tc>
                  <a:txBody>
                    <a:bodyPr/>
                    <a:lstStyle/>
                    <a:p>
                      <a:r>
                        <a:rPr lang="en-US" dirty="0" smtClean="0"/>
                        <a:t>#</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extLst>
                  <a:ext uri="{0D108BD9-81ED-4DB2-BD59-A6C34878D82A}">
                    <a16:rowId xmlns:a16="http://schemas.microsoft.com/office/drawing/2014/main" xmlns="" val="10000"/>
                  </a:ext>
                </a:extLst>
              </a:tr>
              <a:tr h="370840">
                <a:tc>
                  <a:txBody>
                    <a:bodyPr/>
                    <a:lstStyle/>
                    <a:p>
                      <a:r>
                        <a:rPr lang="en-US" dirty="0" smtClean="0"/>
                        <a:t>Freq.</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
        <p:nvSpPr>
          <p:cNvPr id="7" name="Rectangle 6"/>
          <p:cNvSpPr/>
          <p:nvPr/>
        </p:nvSpPr>
        <p:spPr>
          <a:xfrm>
            <a:off x="5365357" y="1690688"/>
            <a:ext cx="1053815" cy="369332"/>
          </a:xfrm>
          <a:prstGeom prst="rect">
            <a:avLst/>
          </a:prstGeom>
        </p:spPr>
        <p:txBody>
          <a:bodyPr wrap="none">
            <a:spAutoFit/>
          </a:bodyPr>
          <a:lstStyle/>
          <a:p>
            <a:r>
              <a:rPr lang="en-US" dirty="0" smtClean="0"/>
              <a:t>observed</a:t>
            </a:r>
            <a:endParaRPr lang="en-US" dirty="0"/>
          </a:p>
        </p:txBody>
      </p:sp>
      <p:sp>
        <p:nvSpPr>
          <p:cNvPr id="8" name="Rectangle 7"/>
          <p:cNvSpPr/>
          <p:nvPr/>
        </p:nvSpPr>
        <p:spPr>
          <a:xfrm>
            <a:off x="5365357" y="3739123"/>
            <a:ext cx="1042721" cy="369332"/>
          </a:xfrm>
          <a:prstGeom prst="rect">
            <a:avLst/>
          </a:prstGeom>
        </p:spPr>
        <p:txBody>
          <a:bodyPr wrap="none">
            <a:spAutoFit/>
          </a:bodyPr>
          <a:lstStyle/>
          <a:p>
            <a:r>
              <a:rPr lang="en-US" dirty="0" smtClean="0"/>
              <a:t>expected</a:t>
            </a:r>
            <a:endParaRPr lang="en-US" dirty="0"/>
          </a:p>
        </p:txBody>
      </p:sp>
    </p:spTree>
    <p:extLst>
      <p:ext uri="{BB962C8B-B14F-4D97-AF65-F5344CB8AC3E}">
        <p14:creationId xmlns:p14="http://schemas.microsoft.com/office/powerpoint/2010/main" xmlns="" val="1571962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DECIDING ON YOUR TYPE OF RESEARCH </a:t>
            </a:r>
            <a:endParaRPr lang="en-US" dirty="0"/>
          </a:p>
        </p:txBody>
      </p:sp>
      <p:sp>
        <p:nvSpPr>
          <p:cNvPr id="3" name="Content Placeholder 2"/>
          <p:cNvSpPr>
            <a:spLocks noGrp="1"/>
          </p:cNvSpPr>
          <p:nvPr>
            <p:ph idx="1"/>
          </p:nvPr>
        </p:nvSpPr>
        <p:spPr/>
        <p:txBody>
          <a:bodyPr>
            <a:normAutofit/>
          </a:bodyPr>
          <a:lstStyle/>
          <a:p>
            <a:r>
              <a:rPr lang="en-GB" dirty="0"/>
              <a:t>It is your </a:t>
            </a:r>
            <a:r>
              <a:rPr lang="en-GB" dirty="0">
                <a:solidFill>
                  <a:srgbClr val="FF0000"/>
                </a:solidFill>
              </a:rPr>
              <a:t>research interest </a:t>
            </a:r>
            <a:r>
              <a:rPr lang="en-GB" dirty="0"/>
              <a:t>that </a:t>
            </a:r>
            <a:r>
              <a:rPr lang="en-GB" dirty="0">
                <a:solidFill>
                  <a:srgbClr val="FF0000"/>
                </a:solidFill>
              </a:rPr>
              <a:t>decides the nature of your </a:t>
            </a:r>
            <a:r>
              <a:rPr lang="en-GB" dirty="0" smtClean="0">
                <a:solidFill>
                  <a:srgbClr val="FF0000"/>
                </a:solidFill>
              </a:rPr>
              <a:t>research problem</a:t>
            </a:r>
            <a:r>
              <a:rPr lang="en-GB" dirty="0"/>
              <a:t>, and this will indicate the appropriate type of research to follow. </a:t>
            </a:r>
            <a:endParaRPr lang="en-GB" dirty="0" smtClean="0"/>
          </a:p>
          <a:p>
            <a:r>
              <a:rPr lang="en-GB" dirty="0"/>
              <a:t>Once the </a:t>
            </a:r>
            <a:r>
              <a:rPr lang="en-GB" dirty="0">
                <a:solidFill>
                  <a:srgbClr val="FF0000"/>
                </a:solidFill>
              </a:rPr>
              <a:t>objectives of a research project have been </a:t>
            </a:r>
            <a:r>
              <a:rPr lang="en-GB" dirty="0" smtClean="0">
                <a:solidFill>
                  <a:srgbClr val="FF0000"/>
                </a:solidFill>
              </a:rPr>
              <a:t>established</a:t>
            </a:r>
            <a:r>
              <a:rPr lang="en-GB" dirty="0" smtClean="0"/>
              <a:t>, the </a:t>
            </a:r>
            <a:r>
              <a:rPr lang="en-GB" dirty="0"/>
              <a:t>issue of </a:t>
            </a:r>
            <a:r>
              <a:rPr lang="en-GB" dirty="0">
                <a:solidFill>
                  <a:srgbClr val="FF0000"/>
                </a:solidFill>
              </a:rPr>
              <a:t>how these objectives </a:t>
            </a:r>
            <a:r>
              <a:rPr lang="en-GB" dirty="0"/>
              <a:t>can be met leads to a </a:t>
            </a:r>
            <a:r>
              <a:rPr lang="en-GB" dirty="0" smtClean="0"/>
              <a:t>consideration of </a:t>
            </a:r>
            <a:r>
              <a:rPr lang="en-GB" dirty="0"/>
              <a:t>which research design should be </a:t>
            </a:r>
            <a:r>
              <a:rPr lang="en-GB" dirty="0">
                <a:solidFill>
                  <a:srgbClr val="FF0000"/>
                </a:solidFill>
              </a:rPr>
              <a:t>chosen</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xmlns="" val="180847535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 testing steps</a:t>
            </a:r>
            <a:endParaRPr lang="en-US" dirty="0"/>
          </a:p>
        </p:txBody>
      </p:sp>
      <p:sp>
        <p:nvSpPr>
          <p:cNvPr id="3" name="Content Placeholder 2"/>
          <p:cNvSpPr>
            <a:spLocks noGrp="1"/>
          </p:cNvSpPr>
          <p:nvPr>
            <p:ph idx="1"/>
          </p:nvPr>
        </p:nvSpPr>
        <p:spPr/>
        <p:txBody>
          <a:bodyPr/>
          <a:lstStyle/>
          <a:p>
            <a:r>
              <a:rPr lang="en-US" dirty="0" smtClean="0"/>
              <a:t>State null(H</a:t>
            </a:r>
            <a:r>
              <a:rPr lang="en-US" baseline="-25000" dirty="0" smtClean="0"/>
              <a:t>o</a:t>
            </a:r>
            <a:r>
              <a:rPr lang="en-US" dirty="0" smtClean="0"/>
              <a:t>)  and alternative (H</a:t>
            </a:r>
            <a:r>
              <a:rPr lang="en-US" baseline="-25000" dirty="0" smtClean="0"/>
              <a:t>1</a:t>
            </a:r>
            <a:r>
              <a:rPr lang="en-US" dirty="0" smtClean="0"/>
              <a:t>) hypothesis </a:t>
            </a:r>
          </a:p>
          <a:p>
            <a:r>
              <a:rPr lang="en-US" dirty="0" smtClean="0"/>
              <a:t>Choses the level of significance</a:t>
            </a:r>
          </a:p>
          <a:p>
            <a:r>
              <a:rPr lang="en-US" dirty="0" smtClean="0"/>
              <a:t>Find the critical values</a:t>
            </a:r>
          </a:p>
          <a:p>
            <a:r>
              <a:rPr lang="en-US" dirty="0" smtClean="0"/>
              <a:t>Find the test statistics</a:t>
            </a:r>
          </a:p>
          <a:p>
            <a:r>
              <a:rPr lang="en-US" dirty="0" smtClean="0"/>
              <a:t>Draw your conclusion </a:t>
            </a:r>
            <a:endParaRPr lang="en-US" dirty="0"/>
          </a:p>
        </p:txBody>
      </p:sp>
    </p:spTree>
    <p:extLst>
      <p:ext uri="{BB962C8B-B14F-4D97-AF65-F5344CB8AC3E}">
        <p14:creationId xmlns:p14="http://schemas.microsoft.com/office/powerpoint/2010/main" xmlns="" val="16393586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r>
              <a:rPr lang="en-US" dirty="0" smtClean="0"/>
              <a:t>Total is 24</a:t>
            </a:r>
          </a:p>
          <a:p>
            <a:endParaRPr lang="en-US" dirty="0"/>
          </a:p>
          <a:p>
            <a:endParaRPr lang="en-US" dirty="0" smtClean="0"/>
          </a:p>
          <a:p>
            <a:endParaRPr lang="en-US" dirty="0"/>
          </a:p>
          <a:p>
            <a:r>
              <a:rPr lang="en-US" dirty="0" smtClean="0"/>
              <a:t>Expected value for every outcomes can be calculated by </a:t>
            </a:r>
          </a:p>
          <a:p>
            <a:pPr marL="0" indent="0">
              <a:buNone/>
            </a:pPr>
            <a:r>
              <a:rPr lang="en-US" dirty="0" smtClean="0"/>
              <a:t>1/6*204=34</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231</a:t>
            </a:fld>
            <a:endParaRPr lang="en-US">
              <a:solidFill>
                <a:prstClr val="black">
                  <a:tint val="75000"/>
                </a:prstClr>
              </a:solidFill>
            </a:endParaRPr>
          </a:p>
        </p:txBody>
      </p:sp>
      <p:graphicFrame>
        <p:nvGraphicFramePr>
          <p:cNvPr id="6" name="Content Placeholder 4"/>
          <p:cNvGraphicFramePr>
            <a:graphicFrameLocks/>
          </p:cNvGraphicFramePr>
          <p:nvPr>
            <p:extLst/>
          </p:nvPr>
        </p:nvGraphicFramePr>
        <p:xfrm>
          <a:off x="838200" y="2336613"/>
          <a:ext cx="10515603" cy="74168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xmlns="" val="20000"/>
                    </a:ext>
                  </a:extLst>
                </a:gridCol>
                <a:gridCol w="1502229">
                  <a:extLst>
                    <a:ext uri="{9D8B030D-6E8A-4147-A177-3AD203B41FA5}">
                      <a16:colId xmlns:a16="http://schemas.microsoft.com/office/drawing/2014/main" xmlns="" val="20001"/>
                    </a:ext>
                  </a:extLst>
                </a:gridCol>
                <a:gridCol w="1502229">
                  <a:extLst>
                    <a:ext uri="{9D8B030D-6E8A-4147-A177-3AD203B41FA5}">
                      <a16:colId xmlns:a16="http://schemas.microsoft.com/office/drawing/2014/main" xmlns="" val="20002"/>
                    </a:ext>
                  </a:extLst>
                </a:gridCol>
                <a:gridCol w="1502229">
                  <a:extLst>
                    <a:ext uri="{9D8B030D-6E8A-4147-A177-3AD203B41FA5}">
                      <a16:colId xmlns:a16="http://schemas.microsoft.com/office/drawing/2014/main" xmlns="" val="20003"/>
                    </a:ext>
                  </a:extLst>
                </a:gridCol>
                <a:gridCol w="1502229">
                  <a:extLst>
                    <a:ext uri="{9D8B030D-6E8A-4147-A177-3AD203B41FA5}">
                      <a16:colId xmlns:a16="http://schemas.microsoft.com/office/drawing/2014/main" xmlns="" val="20004"/>
                    </a:ext>
                  </a:extLst>
                </a:gridCol>
                <a:gridCol w="1502229">
                  <a:extLst>
                    <a:ext uri="{9D8B030D-6E8A-4147-A177-3AD203B41FA5}">
                      <a16:colId xmlns:a16="http://schemas.microsoft.com/office/drawing/2014/main" xmlns="" val="20005"/>
                    </a:ext>
                  </a:extLst>
                </a:gridCol>
                <a:gridCol w="1502229">
                  <a:extLst>
                    <a:ext uri="{9D8B030D-6E8A-4147-A177-3AD203B41FA5}">
                      <a16:colId xmlns:a16="http://schemas.microsoft.com/office/drawing/2014/main" xmlns="" val="20006"/>
                    </a:ext>
                  </a:extLst>
                </a:gridCol>
              </a:tblGrid>
              <a:tr h="370840">
                <a:tc>
                  <a:txBody>
                    <a:bodyPr/>
                    <a:lstStyle/>
                    <a:p>
                      <a:r>
                        <a:rPr lang="en-US" dirty="0" smtClean="0"/>
                        <a:t>#</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extLst>
                  <a:ext uri="{0D108BD9-81ED-4DB2-BD59-A6C34878D82A}">
                    <a16:rowId xmlns:a16="http://schemas.microsoft.com/office/drawing/2014/main" xmlns="" val="10000"/>
                  </a:ext>
                </a:extLst>
              </a:tr>
              <a:tr h="370840">
                <a:tc>
                  <a:txBody>
                    <a:bodyPr/>
                    <a:lstStyle/>
                    <a:p>
                      <a:r>
                        <a:rPr lang="en-US" dirty="0" smtClean="0"/>
                        <a:t>Freq.</a:t>
                      </a:r>
                      <a:endParaRPr lang="en-US" dirty="0"/>
                    </a:p>
                  </a:txBody>
                  <a:tcPr/>
                </a:tc>
                <a:tc>
                  <a:txBody>
                    <a:bodyPr/>
                    <a:lstStyle/>
                    <a:p>
                      <a:r>
                        <a:rPr lang="en-US" dirty="0" smtClean="0"/>
                        <a:t>22</a:t>
                      </a:r>
                      <a:endParaRPr lang="en-US" dirty="0"/>
                    </a:p>
                  </a:txBody>
                  <a:tcPr/>
                </a:tc>
                <a:tc>
                  <a:txBody>
                    <a:bodyPr/>
                    <a:lstStyle/>
                    <a:p>
                      <a:r>
                        <a:rPr lang="en-US" dirty="0" smtClean="0"/>
                        <a:t>24</a:t>
                      </a:r>
                      <a:endParaRPr lang="en-US" dirty="0"/>
                    </a:p>
                  </a:txBody>
                  <a:tcPr/>
                </a:tc>
                <a:tc>
                  <a:txBody>
                    <a:bodyPr/>
                    <a:lstStyle/>
                    <a:p>
                      <a:r>
                        <a:rPr lang="en-US" dirty="0" smtClean="0"/>
                        <a:t>38</a:t>
                      </a:r>
                      <a:endParaRPr lang="en-US" dirty="0"/>
                    </a:p>
                  </a:txBody>
                  <a:tcPr/>
                </a:tc>
                <a:tc>
                  <a:txBody>
                    <a:bodyPr/>
                    <a:lstStyle/>
                    <a:p>
                      <a:r>
                        <a:rPr lang="en-US" dirty="0" smtClean="0"/>
                        <a:t>30</a:t>
                      </a:r>
                      <a:endParaRPr lang="en-US" dirty="0"/>
                    </a:p>
                  </a:txBody>
                  <a:tcPr/>
                </a:tc>
                <a:tc>
                  <a:txBody>
                    <a:bodyPr/>
                    <a:lstStyle/>
                    <a:p>
                      <a:r>
                        <a:rPr lang="en-US" dirty="0" smtClean="0"/>
                        <a:t>46</a:t>
                      </a:r>
                      <a:endParaRPr lang="en-US" dirty="0"/>
                    </a:p>
                  </a:txBody>
                  <a:tcPr/>
                </a:tc>
                <a:tc>
                  <a:txBody>
                    <a:bodyPr/>
                    <a:lstStyle/>
                    <a:p>
                      <a:r>
                        <a:rPr lang="en-US" dirty="0" smtClean="0"/>
                        <a:t>44</a:t>
                      </a:r>
                      <a:endParaRPr lang="en-US"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281824767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𝑜</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𝑑𝑖𝑒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𝑓𝑎𝑖𝑟</m:t>
                    </m:r>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𝑜</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𝑑𝑖𝑒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𝑢𝑛𝑓𝑎𝑖𝑟</m:t>
                    </m:r>
                  </m:oMath>
                </a14:m>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232</a:t>
            </a:fld>
            <a:endParaRPr lang="en-US">
              <a:solidFill>
                <a:prstClr val="black">
                  <a:tint val="75000"/>
                </a:prstClr>
              </a:solidFill>
            </a:endParaRPr>
          </a:p>
        </p:txBody>
      </p:sp>
      <p:pic>
        <p:nvPicPr>
          <p:cNvPr id="8" name="Picture 7"/>
          <p:cNvPicPr>
            <a:picLocks noChangeAspect="1"/>
          </p:cNvPicPr>
          <p:nvPr/>
        </p:nvPicPr>
        <p:blipFill>
          <a:blip r:embed="rId3"/>
          <a:stretch>
            <a:fillRect/>
          </a:stretch>
        </p:blipFill>
        <p:spPr>
          <a:xfrm>
            <a:off x="3740150" y="3085873"/>
            <a:ext cx="4286250" cy="2486025"/>
          </a:xfrm>
          <a:prstGeom prst="rect">
            <a:avLst/>
          </a:prstGeom>
        </p:spPr>
      </p:pic>
      <p:sp>
        <p:nvSpPr>
          <p:cNvPr id="9" name="TextBox 8"/>
          <p:cNvSpPr txBox="1"/>
          <p:nvPr/>
        </p:nvSpPr>
        <p:spPr>
          <a:xfrm>
            <a:off x="4990082" y="4673599"/>
            <a:ext cx="891591" cy="369332"/>
          </a:xfrm>
          <a:prstGeom prst="rect">
            <a:avLst/>
          </a:prstGeom>
          <a:noFill/>
        </p:spPr>
        <p:txBody>
          <a:bodyPr wrap="none" rtlCol="0">
            <a:spAutoFit/>
          </a:bodyPr>
          <a:lstStyle/>
          <a:p>
            <a:r>
              <a:rPr lang="el-GR" dirty="0">
                <a:latin typeface="Trebuchet MS" panose="020B0603020202020204" pitchFamily="34" charset="0"/>
              </a:rPr>
              <a:t>α</a:t>
            </a:r>
            <a:r>
              <a:rPr lang="en-US" dirty="0" smtClean="0">
                <a:latin typeface="Trebuchet MS" panose="020B0603020202020204" pitchFamily="34" charset="0"/>
              </a:rPr>
              <a:t>=0.01</a:t>
            </a:r>
            <a:endParaRPr lang="en-US" dirty="0"/>
          </a:p>
        </p:txBody>
      </p:sp>
      <p:sp>
        <p:nvSpPr>
          <p:cNvPr id="10" name="TextBox 9"/>
          <p:cNvSpPr txBox="1"/>
          <p:nvPr/>
        </p:nvSpPr>
        <p:spPr>
          <a:xfrm>
            <a:off x="7580604" y="4304267"/>
            <a:ext cx="1885709" cy="369332"/>
          </a:xfrm>
          <a:prstGeom prst="rect">
            <a:avLst/>
          </a:prstGeom>
          <a:noFill/>
        </p:spPr>
        <p:txBody>
          <a:bodyPr wrap="none" rtlCol="0">
            <a:spAutoFit/>
          </a:bodyPr>
          <a:lstStyle/>
          <a:p>
            <a:r>
              <a:rPr lang="en-US" dirty="0" smtClean="0">
                <a:latin typeface="Trebuchet MS" panose="020B0603020202020204" pitchFamily="34" charset="0"/>
              </a:rPr>
              <a:t>Rejection region</a:t>
            </a:r>
            <a:endParaRPr lang="en-US" dirty="0"/>
          </a:p>
        </p:txBody>
      </p:sp>
    </p:spTree>
    <p:extLst>
      <p:ext uri="{BB962C8B-B14F-4D97-AF65-F5344CB8AC3E}">
        <p14:creationId xmlns:p14="http://schemas.microsoft.com/office/powerpoint/2010/main" xmlns="" val="309016807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233</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627086" y="1772717"/>
            <a:ext cx="6349320" cy="4180929"/>
          </a:xfrm>
          <a:prstGeom prst="rect">
            <a:avLst/>
          </a:prstGeom>
        </p:spPr>
      </p:pic>
      <p:sp>
        <p:nvSpPr>
          <p:cNvPr id="7" name="Oval 6"/>
          <p:cNvSpPr/>
          <p:nvPr/>
        </p:nvSpPr>
        <p:spPr>
          <a:xfrm>
            <a:off x="7794171" y="5602515"/>
            <a:ext cx="537029" cy="232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46009" y="2177142"/>
            <a:ext cx="2547557" cy="369332"/>
          </a:xfrm>
          <a:prstGeom prst="rect">
            <a:avLst/>
          </a:prstGeom>
          <a:noFill/>
        </p:spPr>
        <p:txBody>
          <a:bodyPr wrap="none" rtlCol="0">
            <a:spAutoFit/>
          </a:bodyPr>
          <a:lstStyle/>
          <a:p>
            <a:r>
              <a:rPr lang="en-US" dirty="0" smtClean="0">
                <a:latin typeface="Trebuchet MS" panose="020B0603020202020204" pitchFamily="34" charset="0"/>
              </a:rPr>
              <a:t>A critical value=15.086</a:t>
            </a:r>
            <a:endParaRPr lang="en-US" dirty="0"/>
          </a:p>
        </p:txBody>
      </p:sp>
    </p:spTree>
    <p:extLst>
      <p:ext uri="{BB962C8B-B14F-4D97-AF65-F5344CB8AC3E}">
        <p14:creationId xmlns:p14="http://schemas.microsoft.com/office/powerpoint/2010/main" xmlns="" val="193887923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234</a:t>
            </a:fld>
            <a:endParaRPr lang="en-US">
              <a:solidFill>
                <a:prstClr val="black">
                  <a:tint val="75000"/>
                </a:prstClr>
              </a:solidFill>
            </a:endParaRPr>
          </a:p>
        </p:txBody>
      </p:sp>
      <p:grpSp>
        <p:nvGrpSpPr>
          <p:cNvPr id="9" name="Group 8"/>
          <p:cNvGrpSpPr/>
          <p:nvPr/>
        </p:nvGrpSpPr>
        <p:grpSpPr>
          <a:xfrm>
            <a:off x="2927350" y="1779587"/>
            <a:ext cx="6716378" cy="4121038"/>
            <a:chOff x="2927350" y="1779587"/>
            <a:chExt cx="6716378" cy="4121038"/>
          </a:xfrm>
        </p:grpSpPr>
        <p:pic>
          <p:nvPicPr>
            <p:cNvPr id="6" name="Picture 5"/>
            <p:cNvPicPr>
              <a:picLocks noChangeAspect="1"/>
            </p:cNvPicPr>
            <p:nvPr/>
          </p:nvPicPr>
          <p:blipFill>
            <a:blip r:embed="rId2"/>
            <a:stretch>
              <a:fillRect/>
            </a:stretch>
          </p:blipFill>
          <p:spPr>
            <a:xfrm>
              <a:off x="2927350" y="1779587"/>
              <a:ext cx="6716378" cy="3895499"/>
            </a:xfrm>
            <a:prstGeom prst="rect">
              <a:avLst/>
            </a:prstGeom>
          </p:spPr>
        </p:pic>
        <p:sp>
          <p:nvSpPr>
            <p:cNvPr id="7" name="Rectangle 6"/>
            <p:cNvSpPr/>
            <p:nvPr/>
          </p:nvSpPr>
          <p:spPr>
            <a:xfrm>
              <a:off x="6856096" y="5531293"/>
              <a:ext cx="878767" cy="369332"/>
            </a:xfrm>
            <a:prstGeom prst="rect">
              <a:avLst/>
            </a:prstGeom>
          </p:spPr>
          <p:txBody>
            <a:bodyPr wrap="none">
              <a:spAutoFit/>
            </a:bodyPr>
            <a:lstStyle/>
            <a:p>
              <a:r>
                <a:rPr lang="en-US" dirty="0" smtClean="0">
                  <a:latin typeface="Trebuchet MS" panose="020B0603020202020204" pitchFamily="34" charset="0"/>
                </a:rPr>
                <a:t>15.086</a:t>
              </a:r>
              <a:endParaRPr lang="en-US" dirty="0"/>
            </a:p>
          </p:txBody>
        </p:sp>
      </p:grpSp>
    </p:spTree>
    <p:extLst>
      <p:ext uri="{BB962C8B-B14F-4D97-AF65-F5344CB8AC3E}">
        <p14:creationId xmlns:p14="http://schemas.microsoft.com/office/powerpoint/2010/main" xmlns="" val="168938329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endParaRPr lang="en-US" dirty="0" smtClean="0"/>
              </a:p>
              <a:p>
                <a:endParaRPr lang="en-US" dirty="0"/>
              </a:p>
              <a:p>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2</m:t>
                        </m:r>
                      </m:sup>
                    </m:sSup>
                  </m:oMath>
                </a14:m>
                <a:r>
                  <a:rPr lang="en-US" dirty="0" smtClean="0"/>
                  <a:t>=</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22</m:t>
                            </m:r>
                            <m:r>
                              <a:rPr lang="en-US" i="1">
                                <a:latin typeface="Cambria Math" panose="02040503050406030204" pitchFamily="18" charset="0"/>
                              </a:rPr>
                              <m:t>−</m:t>
                            </m:r>
                            <m:r>
                              <a:rPr lang="en-US" b="0" i="1" smtClean="0">
                                <a:latin typeface="Cambria Math" panose="02040503050406030204" pitchFamily="18" charset="0"/>
                              </a:rPr>
                              <m:t>34</m:t>
                            </m:r>
                            <m:r>
                              <a:rPr lang="en-US" i="1">
                                <a:latin typeface="Cambria Math" panose="02040503050406030204" pitchFamily="18" charset="0"/>
                              </a:rPr>
                              <m:t>)</m:t>
                            </m:r>
                          </m:e>
                          <m:sup>
                            <m:r>
                              <a:rPr lang="en-US" i="1">
                                <a:latin typeface="Cambria Math" panose="02040503050406030204" pitchFamily="18" charset="0"/>
                              </a:rPr>
                              <m:t>2</m:t>
                            </m:r>
                          </m:sup>
                        </m:sSup>
                      </m:num>
                      <m:den>
                        <m:r>
                          <a:rPr lang="en-US" b="0" i="1" smtClean="0">
                            <a:latin typeface="Cambria Math" panose="02040503050406030204" pitchFamily="18" charset="0"/>
                          </a:rPr>
                          <m:t>34</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2</m:t>
                            </m:r>
                            <m:r>
                              <a:rPr lang="en-US" b="0" i="1" smtClean="0">
                                <a:latin typeface="Cambria Math" panose="02040503050406030204" pitchFamily="18" charset="0"/>
                              </a:rPr>
                              <m:t>4 </m:t>
                            </m:r>
                            <m:r>
                              <a:rPr lang="en-US" i="1">
                                <a:latin typeface="Cambria Math" panose="02040503050406030204" pitchFamily="18" charset="0"/>
                              </a:rPr>
                              <m:t>−34)</m:t>
                            </m:r>
                          </m:e>
                          <m:sup>
                            <m:r>
                              <a:rPr lang="en-US" i="1">
                                <a:latin typeface="Cambria Math" panose="02040503050406030204" pitchFamily="18" charset="0"/>
                              </a:rPr>
                              <m:t>2</m:t>
                            </m:r>
                          </m:sup>
                        </m:sSup>
                      </m:num>
                      <m:den>
                        <m:r>
                          <a:rPr lang="en-US" i="1">
                            <a:latin typeface="Cambria Math" panose="02040503050406030204" pitchFamily="18" charset="0"/>
                          </a:rPr>
                          <m:t>34</m:t>
                        </m:r>
                      </m:den>
                    </m:f>
                  </m:oMath>
                </a14:m>
                <a:r>
                  <a:rPr lang="en-US" dirty="0" smtClean="0"/>
                  <a:t>+</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38</m:t>
                            </m:r>
                            <m:r>
                              <a:rPr lang="en-US" i="1">
                                <a:latin typeface="Cambria Math" panose="02040503050406030204" pitchFamily="18" charset="0"/>
                              </a:rPr>
                              <m:t>−34)</m:t>
                            </m:r>
                          </m:e>
                          <m:sup>
                            <m:r>
                              <a:rPr lang="en-US" i="1">
                                <a:latin typeface="Cambria Math" panose="02040503050406030204" pitchFamily="18" charset="0"/>
                              </a:rPr>
                              <m:t>2</m:t>
                            </m:r>
                          </m:sup>
                        </m:sSup>
                      </m:num>
                      <m:den>
                        <m:r>
                          <a:rPr lang="en-US" i="1">
                            <a:latin typeface="Cambria Math" panose="02040503050406030204" pitchFamily="18" charset="0"/>
                          </a:rPr>
                          <m:t>34</m:t>
                        </m:r>
                      </m:den>
                    </m:f>
                  </m:oMath>
                </a14:m>
                <a:r>
                  <a:rPr lang="en-US" dirty="0" smtClean="0"/>
                  <a:t>+</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30</m:t>
                            </m:r>
                            <m:r>
                              <a:rPr lang="en-US" i="1">
                                <a:latin typeface="Cambria Math" panose="02040503050406030204" pitchFamily="18" charset="0"/>
                              </a:rPr>
                              <m:t>−34)</m:t>
                            </m:r>
                          </m:e>
                          <m:sup>
                            <m:r>
                              <a:rPr lang="en-US" i="1">
                                <a:latin typeface="Cambria Math" panose="02040503050406030204" pitchFamily="18" charset="0"/>
                              </a:rPr>
                              <m:t>2</m:t>
                            </m:r>
                          </m:sup>
                        </m:sSup>
                      </m:num>
                      <m:den>
                        <m:r>
                          <a:rPr lang="en-US" i="1">
                            <a:latin typeface="Cambria Math" panose="02040503050406030204" pitchFamily="18" charset="0"/>
                          </a:rPr>
                          <m:t>34</m:t>
                        </m:r>
                      </m:den>
                    </m:f>
                  </m:oMath>
                </a14:m>
                <a:r>
                  <a:rPr lang="en-US" dirty="0" smtClean="0"/>
                  <a:t>+</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46</m:t>
                            </m:r>
                            <m:r>
                              <a:rPr lang="en-US" i="1">
                                <a:latin typeface="Cambria Math" panose="02040503050406030204" pitchFamily="18" charset="0"/>
                              </a:rPr>
                              <m:t>−34)</m:t>
                            </m:r>
                          </m:e>
                          <m:sup>
                            <m:r>
                              <a:rPr lang="en-US" i="1">
                                <a:latin typeface="Cambria Math" panose="02040503050406030204" pitchFamily="18" charset="0"/>
                              </a:rPr>
                              <m:t>2</m:t>
                            </m:r>
                          </m:sup>
                        </m:sSup>
                      </m:num>
                      <m:den>
                        <m:r>
                          <a:rPr lang="en-US" i="1">
                            <a:latin typeface="Cambria Math" panose="02040503050406030204" pitchFamily="18" charset="0"/>
                          </a:rPr>
                          <m:t>34</m:t>
                        </m:r>
                      </m:den>
                    </m:f>
                  </m:oMath>
                </a14:m>
                <a:r>
                  <a:rPr lang="en-US" dirty="0" smtClean="0"/>
                  <a:t>+</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44</m:t>
                            </m:r>
                            <m:r>
                              <a:rPr lang="en-US" i="1">
                                <a:latin typeface="Cambria Math" panose="02040503050406030204" pitchFamily="18" charset="0"/>
                              </a:rPr>
                              <m:t>−34)</m:t>
                            </m:r>
                          </m:e>
                          <m:sup>
                            <m:r>
                              <a:rPr lang="en-US" i="1">
                                <a:latin typeface="Cambria Math" panose="02040503050406030204" pitchFamily="18" charset="0"/>
                              </a:rPr>
                              <m:t>2</m:t>
                            </m:r>
                          </m:sup>
                        </m:sSup>
                      </m:num>
                      <m:den>
                        <m:r>
                          <a:rPr lang="en-US" i="1">
                            <a:latin typeface="Cambria Math" panose="02040503050406030204" pitchFamily="18" charset="0"/>
                          </a:rPr>
                          <m:t>34</m:t>
                        </m:r>
                      </m:den>
                    </m:f>
                    <m:r>
                      <a:rPr lang="en-US" b="0" i="0" smtClean="0">
                        <a:latin typeface="Cambria Math" panose="02040503050406030204" pitchFamily="18" charset="0"/>
                      </a:rPr>
                      <m:t>=15.28 (</m:t>
                    </m:r>
                    <m:r>
                      <m:rPr>
                        <m:sty m:val="p"/>
                      </m:rPr>
                      <a:rPr lang="en-US" b="0" i="0" smtClean="0">
                        <a:latin typeface="Cambria Math" panose="02040503050406030204" pitchFamily="18" charset="0"/>
                      </a:rPr>
                      <m:t>test</m:t>
                    </m:r>
                    <m:r>
                      <a:rPr lang="en-US" b="0" i="0" smtClean="0">
                        <a:latin typeface="Cambria Math" panose="02040503050406030204" pitchFamily="18" charset="0"/>
                      </a:rPr>
                      <m:t> </m:t>
                    </m:r>
                    <m:r>
                      <m:rPr>
                        <m:sty m:val="p"/>
                      </m:rPr>
                      <a:rPr lang="en-US" b="0" i="0" smtClean="0">
                        <a:latin typeface="Cambria Math" panose="02040503050406030204" pitchFamily="18" charset="0"/>
                      </a:rPr>
                      <m:t>statistic</m:t>
                    </m:r>
                    <m:r>
                      <a:rPr lang="en-US" b="0" i="0" smtClean="0">
                        <a:latin typeface="Cambria Math" panose="02040503050406030204" pitchFamily="18" charset="0"/>
                      </a:rPr>
                      <m:t>)</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235</a:t>
            </a:fld>
            <a:endParaRPr lang="en-US">
              <a:solidFill>
                <a:prstClr val="black">
                  <a:tint val="75000"/>
                </a:prstClr>
              </a:solidFill>
            </a:endParaRPr>
          </a:p>
        </p:txBody>
      </p:sp>
      <mc:AlternateContent xmlns:mc="http://schemas.openxmlformats.org/markup-compatibility/2006">
        <mc:Choice xmlns:a14="http://schemas.microsoft.com/office/drawing/2010/main" xmlns="" Requires="a14">
          <p:sp>
            <p:nvSpPr>
              <p:cNvPr id="6" name="TextBox 5"/>
              <p:cNvSpPr txBox="1"/>
              <p:nvPr/>
            </p:nvSpPr>
            <p:spPr>
              <a:xfrm>
                <a:off x="832269" y="1785256"/>
                <a:ext cx="3028530" cy="11762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𝑋</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nary>
                        <m:naryPr>
                          <m:chr m:val="∑"/>
                          <m:ctrlPr>
                            <a:rPr lang="en-US" sz="2800" b="0" i="1" smtClean="0">
                              <a:latin typeface="Cambria Math" panose="02040503050406030204" pitchFamily="18" charset="0"/>
                            </a:rPr>
                          </m:ctrlPr>
                        </m:naryPr>
                        <m:sub>
                          <m:r>
                            <m:rPr>
                              <m:brk m:alnAt="23"/>
                            </m:rPr>
                            <a:rPr lang="en-US" sz="2800" b="0" i="1" smtClean="0">
                              <a:latin typeface="Cambria Math" panose="02040503050406030204" pitchFamily="18" charset="0"/>
                            </a:rPr>
                            <m:t>𝑖</m:t>
                          </m:r>
                          <m:r>
                            <a:rPr lang="en-US" sz="2800" b="0" i="1" smtClean="0">
                              <a:latin typeface="Cambria Math" panose="02040503050406030204" pitchFamily="18" charset="0"/>
                            </a:rPr>
                            <m:t>=1</m:t>
                          </m:r>
                        </m:sub>
                        <m:sup>
                          <m:r>
                            <a:rPr lang="en-US" sz="2800" b="0" i="1" smtClean="0">
                              <a:latin typeface="Cambria Math" panose="02040503050406030204" pitchFamily="18" charset="0"/>
                            </a:rPr>
                            <m:t>𝑛</m:t>
                          </m:r>
                        </m:sup>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𝑂</m:t>
                                  </m:r>
                                  <m:r>
                                    <a:rPr lang="en-US" sz="2800" b="0" i="1" smtClean="0">
                                      <a:latin typeface="Cambria Math" panose="02040503050406030204" pitchFamily="18" charset="0"/>
                                    </a:rPr>
                                    <m:t>−</m:t>
                                  </m:r>
                                  <m:r>
                                    <a:rPr lang="en-US" sz="2800" b="0" i="1" smtClean="0">
                                      <a:latin typeface="Cambria Math" panose="02040503050406030204" pitchFamily="18" charset="0"/>
                                    </a:rPr>
                                    <m:t>𝐸</m:t>
                                  </m:r>
                                  <m:r>
                                    <a:rPr lang="en-US" sz="2800" b="0" i="1" smtClean="0">
                                      <a:latin typeface="Cambria Math" panose="02040503050406030204" pitchFamily="18" charset="0"/>
                                    </a:rPr>
                                    <m:t>)</m:t>
                                  </m:r>
                                </m:e>
                                <m:sup>
                                  <m:r>
                                    <a:rPr lang="en-US" sz="2800" b="0" i="1" smtClean="0">
                                      <a:latin typeface="Cambria Math" panose="02040503050406030204" pitchFamily="18" charset="0"/>
                                    </a:rPr>
                                    <m:t>2</m:t>
                                  </m:r>
                                </m:sup>
                              </m:sSup>
                            </m:num>
                            <m:den>
                              <m:r>
                                <a:rPr lang="en-US" sz="2800" b="0" i="1" smtClean="0">
                                  <a:latin typeface="Cambria Math" panose="02040503050406030204" pitchFamily="18" charset="0"/>
                                </a:rPr>
                                <m:t>𝐸</m:t>
                              </m:r>
                            </m:den>
                          </m:f>
                        </m:e>
                      </m:nary>
                    </m:oMath>
                  </m:oMathPara>
                </a14:m>
                <a:endParaRPr lang="en-US" sz="2800" dirty="0"/>
              </a:p>
            </p:txBody>
          </p:sp>
        </mc:Choice>
        <mc:Fallback>
          <p:sp>
            <p:nvSpPr>
              <p:cNvPr id="6" name="TextBox 5"/>
              <p:cNvSpPr txBox="1">
                <a:spLocks noRot="1" noChangeAspect="1" noMove="1" noResize="1" noEditPoints="1" noAdjustHandles="1" noChangeArrowheads="1" noChangeShapeType="1" noTextEdit="1"/>
              </p:cNvSpPr>
              <p:nvPr/>
            </p:nvSpPr>
            <p:spPr>
              <a:xfrm>
                <a:off x="832269" y="1785256"/>
                <a:ext cx="3028530" cy="1176219"/>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xmlns="" val="56583222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236</a:t>
            </a:fld>
            <a:endParaRPr lang="en-US">
              <a:solidFill>
                <a:prstClr val="black">
                  <a:tint val="75000"/>
                </a:prstClr>
              </a:solidFill>
            </a:endParaRPr>
          </a:p>
        </p:txBody>
      </p:sp>
      <p:grpSp>
        <p:nvGrpSpPr>
          <p:cNvPr id="6" name="Group 5"/>
          <p:cNvGrpSpPr/>
          <p:nvPr/>
        </p:nvGrpSpPr>
        <p:grpSpPr>
          <a:xfrm>
            <a:off x="2927350" y="1779587"/>
            <a:ext cx="6716378" cy="4121038"/>
            <a:chOff x="2927350" y="1779587"/>
            <a:chExt cx="6716378" cy="4121038"/>
          </a:xfrm>
        </p:grpSpPr>
        <p:pic>
          <p:nvPicPr>
            <p:cNvPr id="7" name="Picture 6"/>
            <p:cNvPicPr>
              <a:picLocks noChangeAspect="1"/>
            </p:cNvPicPr>
            <p:nvPr/>
          </p:nvPicPr>
          <p:blipFill>
            <a:blip r:embed="rId2"/>
            <a:stretch>
              <a:fillRect/>
            </a:stretch>
          </p:blipFill>
          <p:spPr>
            <a:xfrm>
              <a:off x="2927350" y="1779587"/>
              <a:ext cx="6716378" cy="3895499"/>
            </a:xfrm>
            <a:prstGeom prst="rect">
              <a:avLst/>
            </a:prstGeom>
          </p:spPr>
        </p:pic>
        <p:sp>
          <p:nvSpPr>
            <p:cNvPr id="8" name="Rectangle 7"/>
            <p:cNvSpPr/>
            <p:nvPr/>
          </p:nvSpPr>
          <p:spPr>
            <a:xfrm>
              <a:off x="6856096" y="5531293"/>
              <a:ext cx="878767" cy="369332"/>
            </a:xfrm>
            <a:prstGeom prst="rect">
              <a:avLst/>
            </a:prstGeom>
          </p:spPr>
          <p:txBody>
            <a:bodyPr wrap="none">
              <a:spAutoFit/>
            </a:bodyPr>
            <a:lstStyle/>
            <a:p>
              <a:r>
                <a:rPr lang="en-US" dirty="0" smtClean="0">
                  <a:latin typeface="Trebuchet MS" panose="020B0603020202020204" pitchFamily="34" charset="0"/>
                </a:rPr>
                <a:t>15.086</a:t>
              </a:r>
              <a:endParaRPr lang="en-US" dirty="0"/>
            </a:p>
          </p:txBody>
        </p:sp>
      </p:grpSp>
      <p:sp>
        <p:nvSpPr>
          <p:cNvPr id="9" name="Rectangle 8"/>
          <p:cNvSpPr/>
          <p:nvPr/>
        </p:nvSpPr>
        <p:spPr>
          <a:xfrm>
            <a:off x="7734863" y="5531508"/>
            <a:ext cx="756938" cy="369332"/>
          </a:xfrm>
          <a:prstGeom prst="rect">
            <a:avLst/>
          </a:prstGeom>
        </p:spPr>
        <p:txBody>
          <a:bodyPr wrap="none">
            <a:spAutoFit/>
          </a:bodyPr>
          <a:lstStyle/>
          <a:p>
            <a:r>
              <a:rPr lang="en-US" dirty="0" smtClean="0">
                <a:latin typeface="Trebuchet MS" panose="020B0603020202020204" pitchFamily="34" charset="0"/>
              </a:rPr>
              <a:t>15.28</a:t>
            </a:r>
            <a:endParaRPr lang="en-US" dirty="0"/>
          </a:p>
        </p:txBody>
      </p:sp>
      <p:cxnSp>
        <p:nvCxnSpPr>
          <p:cNvPr id="11" name="Straight Connector 10"/>
          <p:cNvCxnSpPr/>
          <p:nvPr/>
        </p:nvCxnSpPr>
        <p:spPr>
          <a:xfrm>
            <a:off x="7734863" y="4731657"/>
            <a:ext cx="0" cy="7996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3185135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We reject the null hypothesis and we accept the alternative hypothesis</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237</a:t>
            </a:fld>
            <a:endParaRPr lang="en-US">
              <a:solidFill>
                <a:prstClr val="black">
                  <a:tint val="75000"/>
                </a:prstClr>
              </a:solidFill>
            </a:endParaRPr>
          </a:p>
        </p:txBody>
      </p:sp>
    </p:spTree>
    <p:extLst>
      <p:ext uri="{BB962C8B-B14F-4D97-AF65-F5344CB8AC3E}">
        <p14:creationId xmlns:p14="http://schemas.microsoft.com/office/powerpoint/2010/main" xmlns="" val="194776100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238</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274638"/>
            <a:ext cx="10972800" cy="5851526"/>
          </a:xfrm>
          <a:prstGeom prst="rect">
            <a:avLst/>
          </a:prstGeom>
          <a:ln>
            <a:solidFill>
              <a:srgbClr val="FF0000"/>
            </a:solidFill>
          </a:ln>
        </p:spPr>
      </p:pic>
    </p:spTree>
    <p:extLst>
      <p:ext uri="{BB962C8B-B14F-4D97-AF65-F5344CB8AC3E}">
        <p14:creationId xmlns:p14="http://schemas.microsoft.com/office/powerpoint/2010/main" xmlns="" val="382637961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239</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596348" y="274638"/>
            <a:ext cx="10986052" cy="5851526"/>
          </a:xfrm>
          <a:prstGeom prst="rect">
            <a:avLst/>
          </a:prstGeom>
          <a:ln>
            <a:solidFill>
              <a:srgbClr val="FF0000"/>
            </a:solidFill>
          </a:ln>
        </p:spPr>
      </p:pic>
    </p:spTree>
    <p:extLst>
      <p:ext uri="{BB962C8B-B14F-4D97-AF65-F5344CB8AC3E}">
        <p14:creationId xmlns:p14="http://schemas.microsoft.com/office/powerpoint/2010/main" xmlns="" val="300322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algn="just"/>
            <a:r>
              <a:rPr lang="en-GB" dirty="0"/>
              <a:t>The </a:t>
            </a:r>
            <a:r>
              <a:rPr lang="en-GB" dirty="0">
                <a:solidFill>
                  <a:srgbClr val="FF0000"/>
                </a:solidFill>
              </a:rPr>
              <a:t>research design provides a framework </a:t>
            </a:r>
            <a:r>
              <a:rPr lang="en-GB" dirty="0"/>
              <a:t>for the </a:t>
            </a:r>
            <a:r>
              <a:rPr lang="en-GB" dirty="0">
                <a:solidFill>
                  <a:srgbClr val="FF0000"/>
                </a:solidFill>
              </a:rPr>
              <a:t>collection</a:t>
            </a:r>
            <a:r>
              <a:rPr lang="en-GB" dirty="0"/>
              <a:t> and </a:t>
            </a:r>
            <a:r>
              <a:rPr lang="en-GB" dirty="0">
                <a:solidFill>
                  <a:srgbClr val="FF0000"/>
                </a:solidFill>
              </a:rPr>
              <a:t>analysis</a:t>
            </a:r>
            <a:r>
              <a:rPr lang="en-GB" dirty="0"/>
              <a:t> of data and subsequently indicates which </a:t>
            </a:r>
            <a:r>
              <a:rPr lang="en-GB" dirty="0">
                <a:solidFill>
                  <a:srgbClr val="FF0000"/>
                </a:solidFill>
              </a:rPr>
              <a:t>research methods are appropriate</a:t>
            </a:r>
            <a:r>
              <a:rPr lang="en-GB" dirty="0"/>
              <a:t>. </a:t>
            </a:r>
            <a:endParaRPr lang="en-GB" dirty="0" smtClean="0"/>
          </a:p>
          <a:p>
            <a:pPr algn="just"/>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xmlns="" val="23057927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274638"/>
            <a:ext cx="10972800" cy="5851526"/>
          </a:xfrm>
          <a:prstGeom prst="rect">
            <a:avLst/>
          </a:prstGeom>
          <a:ln>
            <a:solidFill>
              <a:srgbClr val="FF0000"/>
            </a:solidFill>
          </a:ln>
        </p:spPr>
      </p:pic>
    </p:spTree>
    <p:extLst>
      <p:ext uri="{BB962C8B-B14F-4D97-AF65-F5344CB8AC3E}">
        <p14:creationId xmlns:p14="http://schemas.microsoft.com/office/powerpoint/2010/main" xmlns="" val="2451493767"/>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241</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596348" y="274637"/>
            <a:ext cx="11087652" cy="5851527"/>
          </a:xfrm>
          <a:prstGeom prst="rect">
            <a:avLst/>
          </a:prstGeom>
          <a:ln>
            <a:solidFill>
              <a:srgbClr val="FF0000"/>
            </a:solidFill>
          </a:ln>
        </p:spPr>
      </p:pic>
    </p:spTree>
    <p:extLst>
      <p:ext uri="{BB962C8B-B14F-4D97-AF65-F5344CB8AC3E}">
        <p14:creationId xmlns:p14="http://schemas.microsoft.com/office/powerpoint/2010/main" xmlns="" val="218132977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242</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596348" y="383948"/>
            <a:ext cx="10986052" cy="5742215"/>
          </a:xfrm>
          <a:prstGeom prst="rect">
            <a:avLst/>
          </a:prstGeom>
          <a:noFill/>
          <a:ln>
            <a:solidFill>
              <a:srgbClr val="FF0000"/>
            </a:solidFill>
          </a:ln>
        </p:spPr>
      </p:pic>
    </p:spTree>
    <p:extLst>
      <p:ext uri="{BB962C8B-B14F-4D97-AF65-F5344CB8AC3E}">
        <p14:creationId xmlns:p14="http://schemas.microsoft.com/office/powerpoint/2010/main" xmlns="" val="325905518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243</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274638"/>
            <a:ext cx="10972800" cy="5851526"/>
          </a:xfrm>
          <a:prstGeom prst="rect">
            <a:avLst/>
          </a:prstGeom>
          <a:ln>
            <a:solidFill>
              <a:srgbClr val="FF0000"/>
            </a:solidFill>
          </a:ln>
        </p:spPr>
      </p:pic>
    </p:spTree>
    <p:extLst>
      <p:ext uri="{BB962C8B-B14F-4D97-AF65-F5344CB8AC3E}">
        <p14:creationId xmlns:p14="http://schemas.microsoft.com/office/powerpoint/2010/main" xmlns="" val="2965412054"/>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244</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274638"/>
            <a:ext cx="10972800" cy="5851526"/>
          </a:xfrm>
          <a:prstGeom prst="rect">
            <a:avLst/>
          </a:prstGeom>
          <a:ln>
            <a:solidFill>
              <a:srgbClr val="FF0000"/>
            </a:solidFill>
          </a:ln>
        </p:spPr>
      </p:pic>
    </p:spTree>
    <p:extLst>
      <p:ext uri="{BB962C8B-B14F-4D97-AF65-F5344CB8AC3E}">
        <p14:creationId xmlns:p14="http://schemas.microsoft.com/office/powerpoint/2010/main" xmlns="" val="71302417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274638"/>
            <a:ext cx="10972800" cy="5803780"/>
          </a:xfrm>
          <a:prstGeom prst="rect">
            <a:avLst/>
          </a:prstGeom>
          <a:ln>
            <a:solidFill>
              <a:srgbClr val="FF0000"/>
            </a:solidFill>
          </a:ln>
        </p:spPr>
      </p:pic>
    </p:spTree>
    <p:extLst>
      <p:ext uri="{BB962C8B-B14F-4D97-AF65-F5344CB8AC3E}">
        <p14:creationId xmlns:p14="http://schemas.microsoft.com/office/powerpoint/2010/main" xmlns="" val="424775413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 of freedom</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472716" y="1794831"/>
            <a:ext cx="9246567" cy="2549118"/>
          </a:xfrm>
          <a:prstGeom prst="rect">
            <a:avLst/>
          </a:prstGeom>
          <a:ln>
            <a:solidFill>
              <a:srgbClr val="FF0000"/>
            </a:solidFill>
          </a:ln>
        </p:spPr>
      </p:pic>
    </p:spTree>
    <p:extLst>
      <p:ext uri="{BB962C8B-B14F-4D97-AF65-F5344CB8AC3E}">
        <p14:creationId xmlns:p14="http://schemas.microsoft.com/office/powerpoint/2010/main" xmlns="" val="142616156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 interval</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Constructed form sample data in the range of values that is likely include the population parameter 	at some specified confidence level.	 	</a:t>
                </a:r>
              </a:p>
              <a:p>
                <a:r>
                  <a:rPr lang="en-US" dirty="0" smtClean="0"/>
                  <a:t>The confidence interval for </a:t>
                </a:r>
                <a:r>
                  <a:rPr lang="en-US" dirty="0"/>
                  <a:t>Population mean </a:t>
                </a:r>
                <a:r>
                  <a:rPr lang="el-GR" dirty="0"/>
                  <a:t>μ</a:t>
                </a:r>
                <a:r>
                  <a:rPr lang="en-US" dirty="0"/>
                  <a:t/>
                </a:r>
                <a:r>
                  <a:rPr lang="en-US" dirty="0" smtClean="0"/>
                  <a:t>is determined by:</a:t>
                </a:r>
              </a:p>
              <a:p>
                <a:pPr marL="0" indent="0">
                  <a:buNone/>
                </a:pPr>
                <a14:m>
                  <m:oMathPara xmlns:m="http://schemas.openxmlformats.org/officeDocument/2006/math">
                    <m:oMathParaPr>
                      <m:jc m:val="centerGroup"/>
                    </m:oMathParaPr>
                    <m:oMath xmlns:m="http://schemas.openxmlformats.org/officeDocument/2006/math">
                      <m:r>
                        <m:rPr>
                          <m:nor/>
                        </m:rPr>
                        <a:rPr lang="el-GR" dirty="0"/>
                        <m:t>μ</m:t>
                      </m:r>
                      <m:r>
                        <a:rPr lang="en-US" b="0" i="1" dirty="0"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m:t>
                      </m:r>
                    </m:oMath>
                  </m:oMathPara>
                </a14:m>
                <a:endParaRPr lang="en-US" dirty="0" smtClean="0"/>
              </a:p>
              <a:p>
                <a:r>
                  <a:rPr lang="en-US" dirty="0"/>
                  <a:t>Where:</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oMath>
                </a14:m>
                <a:r>
                  <a:rPr lang="en-US" dirty="0"/>
                  <a:t> is sample </a:t>
                </a:r>
                <a:r>
                  <a:rPr lang="en-US" dirty="0" smtClean="0"/>
                  <a:t>mean (the point estimate);</a:t>
                </a:r>
                <a:r>
                  <a:rPr lang="en-US" dirty="0" smtClean="0">
                    <a:ea typeface="Cambria Math" panose="02040503050406030204" pitchFamily="18" charset="0"/>
                  </a:rPr>
                  <a:t/>
                </a:r>
                <a14:m>
                  <m:oMath xmlns:m="http://schemas.openxmlformats.org/officeDocument/2006/math">
                    <m:r>
                      <a:rPr lang="en-US" b="0" i="1" smtClean="0">
                        <a:latin typeface="Cambria Math" panose="02040503050406030204" pitchFamily="18" charset="0"/>
                        <a:ea typeface="Cambria Math" panose="02040503050406030204" pitchFamily="18" charset="0"/>
                      </a:rPr>
                      <m:t>𝐸</m:t>
                    </m:r>
                  </m:oMath>
                </a14:m>
                <a:r>
                  <a:rPr lang="en-US" dirty="0" smtClean="0"/>
                  <a:t> margine of error</a:t>
                </a:r>
              </a:p>
              <a:p>
                <a:endParaRPr lang="en-US"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1613" r="-61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247</a:t>
            </a:fld>
            <a:endParaRPr lang="en-US">
              <a:solidFill>
                <a:prstClr val="black">
                  <a:tint val="75000"/>
                </a:prstClr>
              </a:solidFill>
            </a:endParaRPr>
          </a:p>
        </p:txBody>
      </p:sp>
    </p:spTree>
    <p:extLst>
      <p:ext uri="{BB962C8B-B14F-4D97-AF65-F5344CB8AC3E}">
        <p14:creationId xmlns:p14="http://schemas.microsoft.com/office/powerpoint/2010/main" xmlns="" val="291292727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If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 is known E is can be determined from</a:t>
                </a:r>
              </a:p>
              <a:p>
                <a:pPr marL="0" indent="0">
                  <a:buNone/>
                </a:pPr>
                <a:endParaRPr lang="en-US" dirty="0" smtClean="0"/>
              </a:p>
              <a:p>
                <a:pPr marL="0" indent="0" algn="ctr">
                  <a:buNone/>
                </a:pPr>
                <a14:m>
                  <m:oMath xmlns:m="http://schemas.openxmlformats.org/officeDocument/2006/math">
                    <m:r>
                      <a:rPr lang="en-US" b="0" i="1" smtClean="0">
                        <a:latin typeface="Cambria Math" panose="02040503050406030204" pitchFamily="18" charset="0"/>
                        <a:ea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/2</m:t>
                        </m:r>
                      </m:sub>
                    </m:sSub>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𝑛</m:t>
                            </m:r>
                          </m:e>
                        </m:rad>
                      </m:den>
                    </m:f>
                  </m:oMath>
                </a14:m>
                <a:r>
                  <a:rPr lang="en-US" dirty="0" smtClean="0"/>
                  <a:t/>
                </a:r>
              </a:p>
              <a:p>
                <a:r>
                  <a:rPr lang="en-US" dirty="0" smtClean="0"/>
                  <a:t>Command In excel: Confidence (</a:t>
                </a:r>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smtClean="0"/>
                  <a:t>,</a:t>
                </a:r>
                <a:r>
                  <a:rPr lang="en-US" dirty="0">
                    <a:ea typeface="Cambria Math" panose="02040503050406030204" pitchFamily="18" charset="0"/>
                  </a:rPr>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a:t>
                </a:r>
                <a:r>
                  <a:rPr lang="en-US" dirty="0">
                    <a:ea typeface="Cambria Math" panose="02040503050406030204" pitchFamily="18" charset="0"/>
                  </a:rPr>
                  <a:t/>
                </a:r>
                <a14:m>
                  <m:oMath xmlns:m="http://schemas.openxmlformats.org/officeDocument/2006/math">
                    <m:r>
                      <a:rPr lang="en-US" i="1">
                        <a:latin typeface="Cambria Math" panose="02040503050406030204" pitchFamily="18" charset="0"/>
                        <a:ea typeface="Cambria Math" panose="02040503050406030204" pitchFamily="18" charset="0"/>
                      </a:rPr>
                      <m:t>𝑛</m:t>
                    </m:r>
                  </m:oMath>
                </a14:m>
                <a:r>
                  <a:rPr lang="en-US" dirty="0" smtClean="0"/>
                  <a:t>)</a:t>
                </a:r>
              </a:p>
              <a:p>
                <a:endParaRPr lang="en-US" dirty="0"/>
              </a:p>
              <a:p>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smtClean="0"/>
                  <a:t> is a significance level </a:t>
                </a:r>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smtClean="0"/>
                  <a:t>=1-CL (Confidence level)</a:t>
                </a:r>
              </a:p>
              <a:p>
                <a:r>
                  <a:rPr lang="en-US" dirty="0" err="1" smtClean="0"/>
                  <a:t>Cl</a:t>
                </a:r>
                <a:r>
                  <a:rPr lang="en-US" dirty="0" smtClean="0"/>
                  <a:t>=1-</a:t>
                </a:r>
                <a:r>
                  <a:rPr lang="en-US" dirty="0">
                    <a:ea typeface="Cambria Math" panose="02040503050406030204" pitchFamily="18" charset="0"/>
                  </a:rPr>
                  <a:t/>
                </a:r>
                <a14:m>
                  <m:oMath xmlns:m="http://schemas.openxmlformats.org/officeDocument/2006/math">
                    <m:r>
                      <a:rPr lang="en-US" i="1">
                        <a:latin typeface="Cambria Math" panose="02040503050406030204" pitchFamily="18" charset="0"/>
                        <a:ea typeface="Cambria Math" panose="02040503050406030204" pitchFamily="18" charset="0"/>
                      </a:rPr>
                      <m:t>𝛼</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1613" b="-13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248</a:t>
            </a:fld>
            <a:endParaRPr lang="en-US">
              <a:solidFill>
                <a:prstClr val="black">
                  <a:tint val="75000"/>
                </a:prstClr>
              </a:solidFill>
            </a:endParaRPr>
          </a:p>
        </p:txBody>
      </p:sp>
    </p:spTree>
    <p:extLst>
      <p:ext uri="{BB962C8B-B14F-4D97-AF65-F5344CB8AC3E}">
        <p14:creationId xmlns:p14="http://schemas.microsoft.com/office/powerpoint/2010/main" xmlns="" val="415404046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Example </a:t>
                </a:r>
              </a:p>
              <a:p>
                <a:pPr marL="0" indent="0">
                  <a:buNone/>
                </a:pPr>
                <a:r>
                  <a:rPr lang="en-US" dirty="0" smtClean="0"/>
                  <a:t>CL=95%; </a:t>
                </a:r>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smtClean="0"/>
                  <a:t>=1-0.95=0.05</a:t>
                </a:r>
              </a:p>
              <a:p>
                <a:pPr marL="0" indent="0">
                  <a:buNone/>
                </a:pPr>
                <a:r>
                  <a:rPr lang="en-US" dirty="0" smtClean="0"/>
                  <a:t>The critical value (        ) is can be found from normal tables</a:t>
                </a:r>
              </a:p>
              <a:p>
                <a:pPr marL="0" indent="0">
                  <a:buNone/>
                </a:pPr>
                <a:endParaRPr lang="en-US" dirty="0"/>
              </a:p>
              <a:p>
                <a:pPr marL="0" indent="0">
                  <a:buNone/>
                </a:pPr>
                <a:r>
                  <a:rPr lang="en-US" dirty="0" smtClean="0"/>
                  <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2" t="-1613"/>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249</a:t>
            </a:fld>
            <a:endParaRPr lang="en-US">
              <a:solidFill>
                <a:prstClr val="black">
                  <a:tint val="75000"/>
                </a:prstClr>
              </a:solidFill>
            </a:endParaRPr>
          </a:p>
        </p:txBody>
      </p:sp>
      <mc:AlternateContent xmlns:mc="http://schemas.openxmlformats.org/markup-compatibility/2006">
        <mc:Choice xmlns:a14="http://schemas.microsoft.com/office/drawing/2010/main" xmlns="" Requires="a14">
          <p:sp>
            <p:nvSpPr>
              <p:cNvPr id="6" name="Rectangle 5"/>
              <p:cNvSpPr/>
              <p:nvPr/>
            </p:nvSpPr>
            <p:spPr>
              <a:xfrm>
                <a:off x="4165600" y="2752924"/>
                <a:ext cx="1011880" cy="628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𝑧</m:t>
                          </m:r>
                        </m:e>
                        <m:sub>
                          <m:r>
                            <a:rPr lang="en-US" sz="3200" i="1">
                              <a:latin typeface="Cambria Math" panose="02040503050406030204" pitchFamily="18" charset="0"/>
                              <a:ea typeface="Cambria Math" panose="02040503050406030204" pitchFamily="18" charset="0"/>
                            </a:rPr>
                            <m:t>𝛼</m:t>
                          </m:r>
                          <m:r>
                            <a:rPr lang="en-US" sz="3200" i="1">
                              <a:latin typeface="Cambria Math" panose="02040503050406030204" pitchFamily="18" charset="0"/>
                              <a:ea typeface="Cambria Math" panose="02040503050406030204" pitchFamily="18" charset="0"/>
                            </a:rPr>
                            <m:t>/2</m:t>
                          </m:r>
                        </m:sub>
                      </m:sSub>
                    </m:oMath>
                  </m:oMathPara>
                </a14:m>
                <a:endParaRPr lang="en-US" sz="3200" dirty="0"/>
              </a:p>
            </p:txBody>
          </p:sp>
        </mc:Choice>
        <mc:Fallback>
          <p:sp>
            <p:nvSpPr>
              <p:cNvPr id="6" name="Rectangle 5"/>
              <p:cNvSpPr>
                <a:spLocks noRot="1" noChangeAspect="1" noMove="1" noResize="1" noEditPoints="1" noAdjustHandles="1" noChangeArrowheads="1" noChangeShapeType="1" noTextEdit="1"/>
              </p:cNvSpPr>
              <p:nvPr/>
            </p:nvSpPr>
            <p:spPr>
              <a:xfrm>
                <a:off x="4165600" y="2752924"/>
                <a:ext cx="1011880" cy="628890"/>
              </a:xfrm>
              <a:prstGeom prst="rect">
                <a:avLst/>
              </a:prstGeom>
              <a:blipFill rotWithShape="0">
                <a:blip r:embed="rId3"/>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3396343" y="3496718"/>
            <a:ext cx="5793694" cy="2514542"/>
          </a:xfrm>
          <a:prstGeom prst="rect">
            <a:avLst/>
          </a:prstGeom>
        </p:spPr>
      </p:pic>
      <mc:AlternateContent xmlns:mc="http://schemas.openxmlformats.org/markup-compatibility/2006">
        <mc:Choice xmlns:a14="http://schemas.microsoft.com/office/drawing/2010/main" xmlns="" Requires="a14">
          <p:sp>
            <p:nvSpPr>
              <p:cNvPr id="8" name="Line Callout 1 7"/>
              <p:cNvSpPr/>
              <p:nvPr/>
            </p:nvSpPr>
            <p:spPr>
              <a:xfrm>
                <a:off x="6974114" y="1647825"/>
                <a:ext cx="3526972" cy="1087347"/>
              </a:xfrm>
              <a:prstGeom prst="borderCallout1">
                <a:avLst>
                  <a:gd name="adj1" fmla="val 46782"/>
                  <a:gd name="adj2" fmla="val -103"/>
                  <a:gd name="adj3" fmla="val 263336"/>
                  <a:gd name="adj4" fmla="val -613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5400" i="1">
                        <a:latin typeface="Cambria Math" panose="02040503050406030204" pitchFamily="18" charset="0"/>
                        <a:ea typeface="Cambria Math" panose="02040503050406030204" pitchFamily="18" charset="0"/>
                      </a:rPr>
                      <m:t>𝛼</m:t>
                    </m:r>
                  </m:oMath>
                </a14:m>
                <a:r>
                  <a:rPr lang="en-US" sz="5400" dirty="0" smtClean="0"/>
                  <a:t>/2</a:t>
                </a:r>
                <a:endParaRPr lang="en-US" sz="5400" dirty="0"/>
              </a:p>
            </p:txBody>
          </p:sp>
        </mc:Choice>
        <mc:Fallback>
          <p:sp>
            <p:nvSpPr>
              <p:cNvPr id="8" name="Line Callout 1 7"/>
              <p:cNvSpPr>
                <a:spLocks noRot="1" noChangeAspect="1" noMove="1" noResize="1" noEditPoints="1" noAdjustHandles="1" noChangeArrowheads="1" noChangeShapeType="1" noTextEdit="1"/>
              </p:cNvSpPr>
              <p:nvPr/>
            </p:nvSpPr>
            <p:spPr>
              <a:xfrm>
                <a:off x="6974114" y="1647825"/>
                <a:ext cx="3526972" cy="1087347"/>
              </a:xfrm>
              <a:prstGeom prst="borderCallout1">
                <a:avLst>
                  <a:gd name="adj1" fmla="val 46782"/>
                  <a:gd name="adj2" fmla="val -103"/>
                  <a:gd name="adj3" fmla="val 263336"/>
                  <a:gd name="adj4" fmla="val -61378"/>
                </a:avLst>
              </a:prstGeom>
              <a:blipFill rotWithShape="0">
                <a:blip r:embed="rId5"/>
                <a:stretch>
                  <a:fillRect t="-2311"/>
                </a:stretch>
              </a:blipFill>
            </p:spPr>
            <p:txBody>
              <a:bodyPr/>
              <a:lstStyle/>
              <a:p>
                <a:r>
                  <a:rPr lang="en-US">
                    <a:noFill/>
                  </a:rPr>
                  <a:t> </a:t>
                </a:r>
              </a:p>
            </p:txBody>
          </p:sp>
        </mc:Fallback>
      </mc:AlternateContent>
    </p:spTree>
    <p:extLst>
      <p:ext uri="{BB962C8B-B14F-4D97-AF65-F5344CB8AC3E}">
        <p14:creationId xmlns:p14="http://schemas.microsoft.com/office/powerpoint/2010/main" xmlns="" val="2662551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STRUCTURING </a:t>
            </a:r>
            <a:r>
              <a:rPr lang="en-US" b="1" dirty="0" smtClean="0"/>
              <a:t>THE RESEARCH </a:t>
            </a:r>
            <a:r>
              <a:rPr lang="en-US" b="1" dirty="0"/>
              <a:t>PROJECT</a:t>
            </a:r>
            <a:r>
              <a:rPr lang="en-US" dirty="0"/>
              <a:t> </a:t>
            </a:r>
          </a:p>
        </p:txBody>
      </p:sp>
      <p:sp>
        <p:nvSpPr>
          <p:cNvPr id="3" name="Content Placeholder 2"/>
          <p:cNvSpPr>
            <a:spLocks noGrp="1"/>
          </p:cNvSpPr>
          <p:nvPr>
            <p:ph idx="1"/>
          </p:nvPr>
        </p:nvSpPr>
        <p:spPr/>
        <p:txBody>
          <a:bodyPr/>
          <a:lstStyle/>
          <a:p>
            <a:r>
              <a:rPr lang="en-GB" dirty="0"/>
              <a:t>Research projects are </a:t>
            </a:r>
            <a:r>
              <a:rPr lang="en-GB" dirty="0">
                <a:solidFill>
                  <a:srgbClr val="FF0000"/>
                </a:solidFill>
              </a:rPr>
              <a:t>set up in order to explain </a:t>
            </a:r>
            <a:r>
              <a:rPr lang="en-GB" dirty="0"/>
              <a:t>a phenomenon </a:t>
            </a:r>
            <a:r>
              <a:rPr lang="en-GB" dirty="0" smtClean="0"/>
              <a:t>or </a:t>
            </a:r>
            <a:r>
              <a:rPr lang="en-GB" dirty="0" smtClean="0">
                <a:solidFill>
                  <a:srgbClr val="FF0000"/>
                </a:solidFill>
              </a:rPr>
              <a:t>to </a:t>
            </a:r>
            <a:r>
              <a:rPr lang="en-GB" dirty="0">
                <a:solidFill>
                  <a:srgbClr val="FF0000"/>
                </a:solidFill>
              </a:rPr>
              <a:t>test a theory</a:t>
            </a:r>
            <a:r>
              <a:rPr lang="en-GB" dirty="0"/>
              <a:t>. </a:t>
            </a:r>
            <a:endParaRPr lang="en-GB" dirty="0" smtClean="0"/>
          </a:p>
          <a:p>
            <a:r>
              <a:rPr lang="en-GB" dirty="0" smtClean="0"/>
              <a:t>Research </a:t>
            </a:r>
            <a:r>
              <a:rPr lang="en-GB" dirty="0"/>
              <a:t>methods are </a:t>
            </a:r>
            <a:r>
              <a:rPr lang="en-GB" dirty="0">
                <a:solidFill>
                  <a:srgbClr val="FF0000"/>
                </a:solidFill>
              </a:rPr>
              <a:t>the practical techniques used</a:t>
            </a:r>
            <a:br>
              <a:rPr lang="en-GB" dirty="0">
                <a:solidFill>
                  <a:srgbClr val="FF0000"/>
                </a:solidFill>
              </a:rPr>
            </a:br>
            <a:r>
              <a:rPr lang="en-GB" dirty="0">
                <a:solidFill>
                  <a:srgbClr val="FF0000"/>
                </a:solidFill>
              </a:rPr>
              <a:t>to carry out research</a:t>
            </a:r>
            <a:r>
              <a:rPr lang="en-GB" dirty="0"/>
              <a:t>. </a:t>
            </a:r>
            <a:endParaRPr lang="en-GB" dirty="0" smtClean="0"/>
          </a:p>
          <a:p>
            <a:r>
              <a:rPr lang="en-GB" dirty="0" smtClean="0"/>
              <a:t>They </a:t>
            </a:r>
            <a:r>
              <a:rPr lang="en-GB" dirty="0"/>
              <a:t>are the ‘</a:t>
            </a:r>
            <a:r>
              <a:rPr lang="en-GB" dirty="0">
                <a:solidFill>
                  <a:srgbClr val="FF0000"/>
                </a:solidFill>
              </a:rPr>
              <a:t>tools of the trade</a:t>
            </a:r>
            <a:r>
              <a:rPr lang="en-GB" dirty="0"/>
              <a:t>’ that </a:t>
            </a:r>
            <a:r>
              <a:rPr lang="en-GB" dirty="0" smtClean="0"/>
              <a:t>make it </a:t>
            </a:r>
            <a:r>
              <a:rPr lang="en-GB" dirty="0"/>
              <a:t>possible to </a:t>
            </a:r>
            <a:r>
              <a:rPr lang="en-GB" dirty="0">
                <a:solidFill>
                  <a:srgbClr val="FF0000"/>
                </a:solidFill>
              </a:rPr>
              <a:t>collect information and to analyse it</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xmlns="" val="121077373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250</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609601" y="1600201"/>
            <a:ext cx="10972799" cy="4525963"/>
          </a:xfrm>
          <a:prstGeom prst="rect">
            <a:avLst/>
          </a:prstGeom>
        </p:spPr>
      </p:pic>
    </p:spTree>
    <p:extLst>
      <p:ext uri="{BB962C8B-B14F-4D97-AF65-F5344CB8AC3E}">
        <p14:creationId xmlns:p14="http://schemas.microsoft.com/office/powerpoint/2010/main" xmlns="" val="282144306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GB" dirty="0"/>
              <a:t>Suppose the </a:t>
            </a:r>
            <a:r>
              <a:rPr lang="en-GB" dirty="0" smtClean="0"/>
              <a:t>moisture content </a:t>
            </a:r>
            <a:r>
              <a:rPr lang="en-GB" dirty="0"/>
              <a:t>measurements in a </a:t>
            </a:r>
            <a:r>
              <a:rPr lang="en-GB" dirty="0" smtClean="0"/>
              <a:t>coffee bines </a:t>
            </a:r>
            <a:r>
              <a:rPr lang="en-GB" dirty="0"/>
              <a:t>are assumed to follow a normal distribution </a:t>
            </a:r>
            <a:r>
              <a:rPr lang="en-GB" dirty="0" smtClean="0"/>
              <a:t>with population standard deviation of 5.6%. A random sample of 40 test has a mean of 32%.</a:t>
            </a:r>
          </a:p>
          <a:p>
            <a:r>
              <a:rPr lang="en-GB" dirty="0" smtClean="0"/>
              <a:t>Estimate the population mean with </a:t>
            </a:r>
          </a:p>
          <a:p>
            <a:pPr marL="514350" indent="-514350">
              <a:buAutoNum type="arabicPeriod"/>
            </a:pPr>
            <a:r>
              <a:rPr lang="en-GB" dirty="0" smtClean="0"/>
              <a:t>80% confidence</a:t>
            </a:r>
          </a:p>
          <a:p>
            <a:pPr marL="514350" indent="-514350">
              <a:buFont typeface="Wingdings" panose="05000000000000000000" pitchFamily="2" charset="2"/>
              <a:buAutoNum type="arabicPeriod"/>
            </a:pPr>
            <a:r>
              <a:rPr lang="en-GB" dirty="0" smtClean="0"/>
              <a:t>90% </a:t>
            </a:r>
            <a:r>
              <a:rPr lang="en-GB" dirty="0"/>
              <a:t>confidence</a:t>
            </a:r>
          </a:p>
          <a:p>
            <a:pPr marL="514350" indent="-514350">
              <a:buFont typeface="Wingdings" panose="05000000000000000000" pitchFamily="2" charset="2"/>
              <a:buAutoNum type="arabicPeriod"/>
            </a:pPr>
            <a:r>
              <a:rPr lang="en-US" dirty="0" smtClean="0"/>
              <a:t>98% </a:t>
            </a:r>
            <a:r>
              <a:rPr lang="en-GB" dirty="0"/>
              <a:t>confidence</a:t>
            </a:r>
          </a:p>
          <a:p>
            <a:pPr marL="514350" indent="-514350">
              <a:buAutoNum type="arabicPeriod"/>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251</a:t>
            </a:fld>
            <a:endParaRPr lang="en-US">
              <a:solidFill>
                <a:prstClr val="black">
                  <a:tint val="75000"/>
                </a:prstClr>
              </a:solidFill>
            </a:endParaRPr>
          </a:p>
        </p:txBody>
      </p:sp>
    </p:spTree>
    <p:extLst>
      <p:ext uri="{BB962C8B-B14F-4D97-AF65-F5344CB8AC3E}">
        <p14:creationId xmlns:p14="http://schemas.microsoft.com/office/powerpoint/2010/main" xmlns="" val="39318301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𝑥</m:t>
                        </m:r>
                      </m:e>
                    </m:acc>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/2</m:t>
                        </m:r>
                      </m:sub>
                    </m:sSub>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𝑛</m:t>
                            </m:r>
                          </m:e>
                        </m:rad>
                      </m:den>
                    </m:f>
                  </m:oMath>
                </a14:m>
                <a:endParaRPr lang="en-US" dirty="0" smtClean="0"/>
              </a:p>
              <a:p>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=5.6;</a:t>
                </a:r>
                <a:r>
                  <a:rPr lang="en-US" dirty="0"/>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oMath>
                </a14:m>
                <a:r>
                  <a:rPr lang="en-US" dirty="0" smtClean="0"/>
                  <a:t>=32;</a:t>
                </a:r>
                <a:r>
                  <a:rPr lang="en-US" dirty="0">
                    <a:ea typeface="Cambria Math" panose="02040503050406030204" pitchFamily="18" charset="0"/>
                  </a:rPr>
                  <a:t/>
                </a:r>
                <a14:m>
                  <m:oMath xmlns:m="http://schemas.openxmlformats.org/officeDocument/2006/math">
                    <m:r>
                      <a:rPr lang="en-US" i="1">
                        <a:latin typeface="Cambria Math" panose="02040503050406030204" pitchFamily="18" charset="0"/>
                        <a:ea typeface="Cambria Math" panose="02040503050406030204" pitchFamily="18" charset="0"/>
                      </a:rPr>
                      <m:t>𝑛</m:t>
                    </m:r>
                  </m:oMath>
                </a14:m>
                <a:r>
                  <a:rPr lang="en-US" dirty="0" smtClean="0"/>
                  <a:t>=40</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252</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2325915" y="3233511"/>
            <a:ext cx="6553200" cy="1581150"/>
          </a:xfrm>
          <a:prstGeom prst="rect">
            <a:avLst/>
          </a:prstGeom>
        </p:spPr>
      </p:pic>
    </p:spTree>
    <p:extLst>
      <p:ext uri="{BB962C8B-B14F-4D97-AF65-F5344CB8AC3E}">
        <p14:creationId xmlns:p14="http://schemas.microsoft.com/office/powerpoint/2010/main" xmlns="" val="215268259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253</a:t>
            </a:fld>
            <a:endParaRPr lang="en-US">
              <a:solidFill>
                <a:prstClr val="black">
                  <a:tint val="75000"/>
                </a:prstClr>
              </a:solidFill>
            </a:endParaRPr>
          </a:p>
        </p:txBody>
      </p:sp>
      <p:pic>
        <p:nvPicPr>
          <p:cNvPr id="8" name="Picture 7"/>
          <p:cNvPicPr>
            <a:picLocks noChangeAspect="1"/>
          </p:cNvPicPr>
          <p:nvPr/>
        </p:nvPicPr>
        <p:blipFill>
          <a:blip r:embed="rId2"/>
          <a:stretch>
            <a:fillRect/>
          </a:stretch>
        </p:blipFill>
        <p:spPr>
          <a:xfrm>
            <a:off x="609601" y="1600202"/>
            <a:ext cx="10972800" cy="4525962"/>
          </a:xfrm>
          <a:prstGeom prst="rect">
            <a:avLst/>
          </a:prstGeom>
        </p:spPr>
      </p:pic>
    </p:spTree>
    <p:extLst>
      <p:ext uri="{BB962C8B-B14F-4D97-AF65-F5344CB8AC3E}">
        <p14:creationId xmlns:p14="http://schemas.microsoft.com/office/powerpoint/2010/main" xmlns="" val="357442208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254</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609600" y="1539409"/>
            <a:ext cx="10972800" cy="4816942"/>
          </a:xfrm>
          <a:prstGeom prst="rect">
            <a:avLst/>
          </a:prstGeom>
        </p:spPr>
      </p:pic>
    </p:spTree>
    <p:extLst>
      <p:ext uri="{BB962C8B-B14F-4D97-AF65-F5344CB8AC3E}">
        <p14:creationId xmlns:p14="http://schemas.microsoft.com/office/powerpoint/2010/main" xmlns="" val="187811243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1" y="1647825"/>
            <a:ext cx="10972800" cy="4478339"/>
          </a:xfrm>
          <a:prstGeom prst="rect">
            <a:avLst/>
          </a:prstGeom>
        </p:spPr>
      </p:pic>
    </p:spTree>
    <p:extLst>
      <p:ext uri="{BB962C8B-B14F-4D97-AF65-F5344CB8AC3E}">
        <p14:creationId xmlns:p14="http://schemas.microsoft.com/office/powerpoint/2010/main" xmlns="" val="217215274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1600201"/>
            <a:ext cx="10972800" cy="2895600"/>
          </a:xfrm>
          <a:prstGeom prst="rect">
            <a:avLst/>
          </a:prstGeom>
        </p:spPr>
      </p:pic>
      <p:sp>
        <p:nvSpPr>
          <p:cNvPr id="7" name="TextBox 6"/>
          <p:cNvSpPr txBox="1"/>
          <p:nvPr/>
        </p:nvSpPr>
        <p:spPr>
          <a:xfrm>
            <a:off x="856635" y="4725988"/>
            <a:ext cx="10154959" cy="1077218"/>
          </a:xfrm>
          <a:prstGeom prst="rect">
            <a:avLst/>
          </a:prstGeom>
          <a:noFill/>
        </p:spPr>
        <p:txBody>
          <a:bodyPr wrap="none" rtlCol="0">
            <a:spAutoFit/>
          </a:bodyPr>
          <a:lstStyle/>
          <a:p>
            <a:pPr algn="ctr"/>
            <a:r>
              <a:rPr lang="en-US" sz="3200" dirty="0" smtClean="0">
                <a:latin typeface="Cooper Black" panose="0208090404030B020404" pitchFamily="18" charset="0"/>
              </a:rPr>
              <a:t>We are 80% confident that the population mean </a:t>
            </a:r>
          </a:p>
          <a:p>
            <a:pPr algn="ctr"/>
            <a:r>
              <a:rPr lang="en-US" sz="3200" dirty="0" smtClean="0">
                <a:latin typeface="Cooper Black" panose="0208090404030B020404" pitchFamily="18" charset="0"/>
              </a:rPr>
              <a:t>test is between 30.87% and 33.13%</a:t>
            </a:r>
            <a:endParaRPr lang="en-US" sz="3200" dirty="0">
              <a:latin typeface="Cooper Black" panose="0208090404030B020404" pitchFamily="18" charset="0"/>
            </a:endParaRPr>
          </a:p>
        </p:txBody>
      </p:sp>
    </p:spTree>
    <p:extLst>
      <p:ext uri="{BB962C8B-B14F-4D97-AF65-F5344CB8AC3E}">
        <p14:creationId xmlns:p14="http://schemas.microsoft.com/office/powerpoint/2010/main" xmlns="" val="352991532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lstStyle/>
          <a:p>
            <a:r>
              <a:rPr lang="en-US" dirty="0" smtClean="0"/>
              <a:t>Repeat the steps for the 90% and 98% confidence level</a:t>
            </a:r>
          </a:p>
          <a:p>
            <a:r>
              <a:rPr lang="en-US" dirty="0" smtClean="0"/>
              <a:t>Compare the Critical values, Marginal Error and Confidence interval with the given </a:t>
            </a:r>
            <a:r>
              <a:rPr lang="en-US" dirty="0"/>
              <a:t>confidence level</a:t>
            </a:r>
          </a:p>
          <a:p>
            <a:pPr marL="0" indent="0">
              <a:buNone/>
            </a:pPr>
            <a:r>
              <a:rPr lang="en-US" dirty="0" smtClean="0"/>
              <a:t>(support you answer with table)</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257</a:t>
            </a:fld>
            <a:endParaRPr lang="en-US">
              <a:solidFill>
                <a:prstClr val="black">
                  <a:tint val="75000"/>
                </a:prstClr>
              </a:solidFill>
            </a:endParaRPr>
          </a:p>
        </p:txBody>
      </p:sp>
    </p:spTree>
    <p:extLst>
      <p:ext uri="{BB962C8B-B14F-4D97-AF65-F5344CB8AC3E}">
        <p14:creationId xmlns:p14="http://schemas.microsoft.com/office/powerpoint/2010/main" xmlns="" val="171854191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-test</a:t>
            </a:r>
            <a:endParaRPr lang="en-US" dirty="0"/>
          </a:p>
        </p:txBody>
      </p:sp>
      <p:sp>
        <p:nvSpPr>
          <p:cNvPr id="3" name="Content Placeholder 2"/>
          <p:cNvSpPr>
            <a:spLocks noGrp="1"/>
          </p:cNvSpPr>
          <p:nvPr>
            <p:ph idx="1"/>
          </p:nvPr>
        </p:nvSpPr>
        <p:spPr/>
        <p:txBody>
          <a:bodyPr/>
          <a:lstStyle/>
          <a:p>
            <a:r>
              <a:rPr lang="en-US" altLang="zh-TW" dirty="0">
                <a:ea typeface="新細明體" charset="-120"/>
              </a:rPr>
              <a:t>Consider experiments to compare two conditions</a:t>
            </a:r>
          </a:p>
          <a:p>
            <a:r>
              <a:rPr lang="en-US" altLang="zh-TW" dirty="0">
                <a:ea typeface="新細明體" charset="-120"/>
              </a:rPr>
              <a:t>Simple comparative experiments</a:t>
            </a:r>
          </a:p>
          <a:p>
            <a:r>
              <a:rPr lang="en-US" altLang="zh-TW" dirty="0">
                <a:ea typeface="新細明體" charset="-120"/>
              </a:rPr>
              <a:t>Example:</a:t>
            </a:r>
          </a:p>
          <a:p>
            <a:pPr lvl="1"/>
            <a:r>
              <a:rPr lang="en-US" altLang="zh-TW" dirty="0">
                <a:ea typeface="新細明體" charset="-120"/>
              </a:rPr>
              <a:t>The strength of </a:t>
            </a:r>
            <a:r>
              <a:rPr lang="en-US" altLang="zh-TW" dirty="0" smtClean="0">
                <a:ea typeface="新細明體" charset="-120"/>
              </a:rPr>
              <a:t>Portland </a:t>
            </a:r>
            <a:r>
              <a:rPr lang="en-US" altLang="zh-TW" dirty="0">
                <a:ea typeface="新細明體" charset="-120"/>
              </a:rPr>
              <a:t>cement mortar</a:t>
            </a:r>
          </a:p>
          <a:p>
            <a:pPr lvl="1"/>
            <a:r>
              <a:rPr lang="en-US" altLang="zh-TW" dirty="0">
                <a:ea typeface="新細明體" charset="-120"/>
              </a:rPr>
              <a:t>Two different formulations: modified </a:t>
            </a:r>
            <a:r>
              <a:rPr lang="en-US" altLang="zh-TW" dirty="0" err="1">
                <a:ea typeface="新細明體" charset="-120"/>
              </a:rPr>
              <a:t>v.s</a:t>
            </a:r>
            <a:r>
              <a:rPr lang="en-US" altLang="zh-TW" dirty="0">
                <a:ea typeface="新細明體" charset="-120"/>
              </a:rPr>
              <a:t>. unmodified</a:t>
            </a:r>
          </a:p>
          <a:p>
            <a:pPr lvl="1"/>
            <a:r>
              <a:rPr lang="en-US" altLang="zh-TW" dirty="0">
                <a:ea typeface="新細明體" charset="-120"/>
              </a:rPr>
              <a:t>Collect 10 observations for each formulations</a:t>
            </a:r>
          </a:p>
          <a:p>
            <a:pPr lvl="1"/>
            <a:r>
              <a:rPr lang="en-US" altLang="zh-TW" dirty="0">
                <a:ea typeface="新細明體" charset="-120"/>
              </a:rPr>
              <a:t>Formulations = Treatments (levels)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258</a:t>
            </a:fld>
            <a:endParaRPr lang="en-US">
              <a:solidFill>
                <a:prstClr val="black">
                  <a:tint val="75000"/>
                </a:prstClr>
              </a:solidFill>
            </a:endParaRPr>
          </a:p>
        </p:txBody>
      </p:sp>
    </p:spTree>
    <p:extLst>
      <p:ext uri="{BB962C8B-B14F-4D97-AF65-F5344CB8AC3E}">
        <p14:creationId xmlns:p14="http://schemas.microsoft.com/office/powerpoint/2010/main" xmlns="" val="410787352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-test</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259</a:t>
            </a:fld>
            <a:endParaRPr lang="en-US">
              <a:solidFill>
                <a:prstClr val="black">
                  <a:tint val="75000"/>
                </a:prstClr>
              </a:solidFill>
            </a:endParaRPr>
          </a:p>
        </p:txBody>
      </p:sp>
      <p:graphicFrame>
        <p:nvGraphicFramePr>
          <p:cNvPr id="6" name="Group 4"/>
          <p:cNvGraphicFramePr>
            <a:graphicFrameLocks noGrp="1"/>
          </p:cNvGraphicFramePr>
          <p:nvPr/>
        </p:nvGraphicFramePr>
        <p:xfrm>
          <a:off x="3556000" y="1765428"/>
          <a:ext cx="4811485" cy="4273296"/>
        </p:xfrm>
        <a:graphic>
          <a:graphicData uri="http://schemas.openxmlformats.org/drawingml/2006/table">
            <a:tbl>
              <a:tblPr/>
              <a:tblGrid>
                <a:gridCol w="1178323">
                  <a:extLst>
                    <a:ext uri="{9D8B030D-6E8A-4147-A177-3AD203B41FA5}">
                      <a16:colId xmlns:a16="http://schemas.microsoft.com/office/drawing/2014/main" xmlns="" val="20000"/>
                    </a:ext>
                  </a:extLst>
                </a:gridCol>
                <a:gridCol w="1669291">
                  <a:extLst>
                    <a:ext uri="{9D8B030D-6E8A-4147-A177-3AD203B41FA5}">
                      <a16:colId xmlns:a16="http://schemas.microsoft.com/office/drawing/2014/main" xmlns="" val="20001"/>
                    </a:ext>
                  </a:extLst>
                </a:gridCol>
                <a:gridCol w="1963871">
                  <a:extLst>
                    <a:ext uri="{9D8B030D-6E8A-4147-A177-3AD203B41FA5}">
                      <a16:colId xmlns:a16="http://schemas.microsoft.com/office/drawing/2014/main" xmlns="" val="20002"/>
                    </a:ext>
                  </a:extLst>
                </a:gridCol>
              </a:tblGrid>
              <a:tr h="791022">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Observation (sample), </a:t>
                      </a:r>
                      <a:r>
                        <a:rPr kumimoji="0" lang="en-US" altLang="zh-TW" sz="1600" b="0" i="1" u="none" strike="noStrike" cap="none" normalizeH="0" baseline="0" dirty="0" smtClean="0">
                          <a:ln>
                            <a:noFill/>
                          </a:ln>
                          <a:solidFill>
                            <a:schemeClr val="tx1"/>
                          </a:solidFill>
                          <a:effectLst/>
                          <a:latin typeface="Times New Roman" panose="02020603050405020304" pitchFamily="18" charset="0"/>
                          <a:ea typeface="新細明體" charset="-120"/>
                        </a:rPr>
                        <a:t>j</a:t>
                      </a:r>
                      <a:endPar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Modified Mortar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(Formulation 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TW" sz="1600" b="0" i="1" u="none" strike="noStrike" cap="none" normalizeH="0" baseline="0" dirty="0" smtClean="0">
                        <a:ln>
                          <a:noFill/>
                        </a:ln>
                        <a:solidFill>
                          <a:schemeClr val="tx1"/>
                        </a:solidFill>
                        <a:effectLst/>
                        <a:latin typeface="Times New Roman" panose="02020603050405020304" pitchFamily="18"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Unmodified Mortar (Formulation 2)</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16.85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17.50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16.40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17.63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17.21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18.25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16.35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18.00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16.52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17.86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17.04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17.75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16.96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18.22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17.15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17.90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16.59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17.96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82508">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anose="02020603050405020304" pitchFamily="18" charset="0"/>
                          <a:ea typeface="新細明體" charset="-120"/>
                        </a:rPr>
                        <a:t>16.57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新細明體" charset="-120"/>
                        </a:rPr>
                        <a:t>18.15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3908587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GB" dirty="0">
                <a:solidFill>
                  <a:srgbClr val="FF0000"/>
                </a:solidFill>
              </a:rPr>
              <a:t>What information </a:t>
            </a:r>
            <a:r>
              <a:rPr lang="en-GB" dirty="0"/>
              <a:t>you </a:t>
            </a:r>
            <a:r>
              <a:rPr lang="en-GB" dirty="0">
                <a:solidFill>
                  <a:srgbClr val="FF0000"/>
                </a:solidFill>
              </a:rPr>
              <a:t>collect</a:t>
            </a:r>
            <a:r>
              <a:rPr lang="en-GB" dirty="0"/>
              <a:t> and how you </a:t>
            </a:r>
            <a:r>
              <a:rPr lang="en-GB" dirty="0">
                <a:solidFill>
                  <a:srgbClr val="FF0000"/>
                </a:solidFill>
              </a:rPr>
              <a:t>analyse</a:t>
            </a:r>
            <a:r>
              <a:rPr lang="en-GB" dirty="0"/>
              <a:t> it depends on the nature </a:t>
            </a:r>
            <a:r>
              <a:rPr lang="en-GB" dirty="0" smtClean="0"/>
              <a:t>of the </a:t>
            </a:r>
            <a:r>
              <a:rPr lang="en-GB" b="1" dirty="0">
                <a:solidFill>
                  <a:srgbClr val="FF0000"/>
                </a:solidFill>
              </a:rPr>
              <a:t>research problem</a:t>
            </a:r>
            <a:r>
              <a:rPr lang="en-GB" dirty="0"/>
              <a:t>, the </a:t>
            </a:r>
            <a:r>
              <a:rPr lang="en-GB" dirty="0">
                <a:solidFill>
                  <a:srgbClr val="FF0000"/>
                </a:solidFill>
              </a:rPr>
              <a:t>central generating</a:t>
            </a:r>
            <a:r>
              <a:rPr lang="en-GB" dirty="0"/>
              <a:t> point of a </a:t>
            </a:r>
            <a:r>
              <a:rPr lang="en-GB" dirty="0" smtClean="0"/>
              <a:t>research project</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xmlns="" val="377620058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-test</a:t>
            </a:r>
            <a:endParaRPr lang="en-US" dirty="0"/>
          </a:p>
        </p:txBody>
      </p:sp>
      <p:sp>
        <p:nvSpPr>
          <p:cNvPr id="3" name="Content Placeholder 2"/>
          <p:cNvSpPr>
            <a:spLocks noGrp="1"/>
          </p:cNvSpPr>
          <p:nvPr>
            <p:ph idx="1"/>
          </p:nvPr>
        </p:nvSpPr>
        <p:spPr/>
        <p:txBody>
          <a:bodyPr/>
          <a:lstStyle/>
          <a:p>
            <a:r>
              <a:rPr lang="en-US" dirty="0" smtClean="0"/>
              <a:t>Which one of this has a higher strength?</a:t>
            </a:r>
          </a:p>
          <a:p>
            <a:r>
              <a:rPr lang="en-US" dirty="0" smtClean="0"/>
              <a:t>We can figure out the mean/average of each </a:t>
            </a:r>
            <a:r>
              <a:rPr lang="en-US" dirty="0" err="1" smtClean="0"/>
              <a:t>smaple</a:t>
            </a:r>
            <a:endParaRPr lang="en-US" dirty="0" smtClean="0"/>
          </a:p>
          <a:p>
            <a:r>
              <a:rPr lang="en-US" altLang="zh-TW" dirty="0">
                <a:ea typeface="新細明體" charset="-120"/>
              </a:rPr>
              <a:t>Dot diagram: Form 1 (modified) </a:t>
            </a:r>
            <a:r>
              <a:rPr lang="en-US" altLang="zh-TW" dirty="0" err="1">
                <a:ea typeface="新細明體" charset="-120"/>
              </a:rPr>
              <a:t>v.s</a:t>
            </a:r>
            <a:r>
              <a:rPr lang="en-US" altLang="zh-TW" dirty="0">
                <a:ea typeface="新細明體" charset="-120"/>
              </a:rPr>
              <a:t>. Form 2 (unmodified)</a:t>
            </a:r>
          </a:p>
          <a:p>
            <a:r>
              <a:rPr lang="en-US" altLang="zh-TW" dirty="0">
                <a:ea typeface="新細明體" charset="-120"/>
              </a:rPr>
              <a:t>unmodified (17.92) &gt; modified (16.76</a:t>
            </a:r>
            <a:r>
              <a:rPr lang="en-US" altLang="zh-TW" dirty="0" smtClean="0">
                <a:ea typeface="新細明體" charset="-120"/>
              </a:rPr>
              <a:t>)</a:t>
            </a:r>
          </a:p>
          <a:p>
            <a:r>
              <a:rPr lang="en-US" altLang="zh-TW" dirty="0" smtClean="0">
                <a:ea typeface="新細明體" charset="-120"/>
              </a:rPr>
              <a:t>Look like the average of unmodified is greater than modified</a:t>
            </a:r>
          </a:p>
          <a:p>
            <a:r>
              <a:rPr lang="en-US" altLang="zh-TW" dirty="0" smtClean="0">
                <a:ea typeface="新細明體" charset="-120"/>
              </a:rPr>
              <a:t>It is only part of the picture. The means do not tell us so much</a:t>
            </a:r>
            <a:endParaRPr lang="en-US" altLang="zh-TW" dirty="0">
              <a:ea typeface="新細明體" charset="-120"/>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260</a:t>
            </a:fld>
            <a:endParaRPr lang="en-US">
              <a:solidFill>
                <a:prstClr val="black">
                  <a:tint val="75000"/>
                </a:prstClr>
              </a:solidFill>
            </a:endParaRPr>
          </a:p>
        </p:txBody>
      </p:sp>
    </p:spTree>
    <p:extLst>
      <p:ext uri="{BB962C8B-B14F-4D97-AF65-F5344CB8AC3E}">
        <p14:creationId xmlns:p14="http://schemas.microsoft.com/office/powerpoint/2010/main" xmlns="" val="306695217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-test</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261</a:t>
            </a:fld>
            <a:endParaRPr lang="en-US">
              <a:solidFill>
                <a:prstClr val="black">
                  <a:tint val="75000"/>
                </a:prstClr>
              </a:solidFill>
            </a:endParaRPr>
          </a:p>
        </p:txBody>
      </p:sp>
      <p:graphicFrame>
        <p:nvGraphicFramePr>
          <p:cNvPr id="6" name="Object 4"/>
          <p:cNvGraphicFramePr>
            <a:graphicFrameLocks noChangeAspect="1"/>
          </p:cNvGraphicFramePr>
          <p:nvPr/>
        </p:nvGraphicFramePr>
        <p:xfrm>
          <a:off x="2996463" y="1740467"/>
          <a:ext cx="6185821" cy="4245429"/>
        </p:xfrm>
        <a:graphic>
          <a:graphicData uri="http://schemas.openxmlformats.org/presentationml/2006/ole">
            <p:oleObj spid="_x0000_s7208" name="Mtb Graph" r:id="rId3" imgW="5086662" imgH="3382780" progId="">
              <p:embed/>
            </p:oleObj>
          </a:graphicData>
        </a:graphic>
      </p:graphicFrame>
    </p:spTree>
    <p:extLst>
      <p:ext uri="{BB962C8B-B14F-4D97-AF65-F5344CB8AC3E}">
        <p14:creationId xmlns:p14="http://schemas.microsoft.com/office/powerpoint/2010/main" xmlns="" val="298992765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-test</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262</a:t>
            </a:fld>
            <a:endParaRPr lang="en-US">
              <a:solidFill>
                <a:prstClr val="black">
                  <a:tint val="75000"/>
                </a:prstClr>
              </a:solidFill>
            </a:endParaRPr>
          </a:p>
        </p:txBody>
      </p:sp>
      <p:pic>
        <p:nvPicPr>
          <p:cNvPr id="12" name="Picture 11"/>
          <p:cNvPicPr>
            <a:picLocks noChangeAspect="1"/>
          </p:cNvPicPr>
          <p:nvPr/>
        </p:nvPicPr>
        <p:blipFill>
          <a:blip r:embed="rId2"/>
          <a:stretch>
            <a:fillRect/>
          </a:stretch>
        </p:blipFill>
        <p:spPr>
          <a:xfrm>
            <a:off x="717097" y="1647825"/>
            <a:ext cx="4616224" cy="2096861"/>
          </a:xfrm>
          <a:prstGeom prst="rect">
            <a:avLst/>
          </a:prstGeom>
        </p:spPr>
      </p:pic>
      <p:pic>
        <p:nvPicPr>
          <p:cNvPr id="13" name="Picture 12"/>
          <p:cNvPicPr>
            <a:picLocks noChangeAspect="1"/>
          </p:cNvPicPr>
          <p:nvPr/>
        </p:nvPicPr>
        <p:blipFill>
          <a:blip r:embed="rId3"/>
          <a:stretch>
            <a:fillRect/>
          </a:stretch>
        </p:blipFill>
        <p:spPr>
          <a:xfrm>
            <a:off x="6515555" y="1647825"/>
            <a:ext cx="4776560" cy="2124718"/>
          </a:xfrm>
          <a:prstGeom prst="rect">
            <a:avLst/>
          </a:prstGeom>
        </p:spPr>
      </p:pic>
      <p:pic>
        <p:nvPicPr>
          <p:cNvPr id="14" name="Picture 13"/>
          <p:cNvPicPr>
            <a:picLocks noChangeAspect="1"/>
          </p:cNvPicPr>
          <p:nvPr/>
        </p:nvPicPr>
        <p:blipFill>
          <a:blip r:embed="rId4"/>
          <a:stretch>
            <a:fillRect/>
          </a:stretch>
        </p:blipFill>
        <p:spPr>
          <a:xfrm>
            <a:off x="3726380" y="3862779"/>
            <a:ext cx="4725987" cy="2117435"/>
          </a:xfrm>
          <a:prstGeom prst="rect">
            <a:avLst/>
          </a:prstGeom>
        </p:spPr>
      </p:pic>
    </p:spTree>
    <p:extLst>
      <p:ext uri="{BB962C8B-B14F-4D97-AF65-F5344CB8AC3E}">
        <p14:creationId xmlns:p14="http://schemas.microsoft.com/office/powerpoint/2010/main" xmlns="" val="2071372390"/>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-test</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normAutofit fontScale="85000" lnSpcReduction="10000"/>
              </a:bodyPr>
              <a:lstStyle/>
              <a:p>
                <a:r>
                  <a:rPr lang="en-US" dirty="0" smtClean="0"/>
                  <a:t>The variance with in that samples statically significance difference between the to or not.</a:t>
                </a:r>
              </a:p>
              <a:p>
                <a:r>
                  <a:rPr lang="en-US" dirty="0" smtClean="0"/>
                  <a:t>That is why the t-value is comes in handy</a:t>
                </a:r>
              </a:p>
              <a:p>
                <a:r>
                  <a:rPr lang="en-US" dirty="0" smtClean="0"/>
                  <a:t>It is a ratio of</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𝑠𝑖𝑔𝑛𝑎𝑙</m:t>
                          </m:r>
                        </m:num>
                        <m:den>
                          <m:r>
                            <a:rPr lang="en-US" i="1">
                              <a:latin typeface="Cambria Math" panose="02040503050406030204" pitchFamily="18" charset="0"/>
                            </a:rPr>
                            <m:t>𝑛𝑜𝑖𝑠𝑒</m:t>
                          </m:r>
                        </m:den>
                      </m:f>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𝑑𝑖𝑓𝑓𝑒𝑟𝑒𝑛𝑐𝑒</m:t>
                          </m:r>
                          <m:r>
                            <a:rPr lang="en-US" i="1">
                              <a:latin typeface="Cambria Math" panose="02040503050406030204" pitchFamily="18" charset="0"/>
                            </a:rPr>
                            <m:t> </m:t>
                          </m:r>
                          <m:r>
                            <a:rPr lang="en-US" i="1">
                              <a:latin typeface="Cambria Math" panose="02040503050406030204" pitchFamily="18" charset="0"/>
                            </a:rPr>
                            <m:t>𝑏𝑒𝑡𝑤𝑒𝑒𝑛</m:t>
                          </m:r>
                          <m:r>
                            <a:rPr lang="en-US" i="1">
                              <a:latin typeface="Cambria Math" panose="02040503050406030204" pitchFamily="18" charset="0"/>
                            </a:rPr>
                            <m:t> </m:t>
                          </m:r>
                          <m:r>
                            <a:rPr lang="en-US" i="1">
                              <a:latin typeface="Cambria Math" panose="02040503050406030204" pitchFamily="18" charset="0"/>
                            </a:rPr>
                            <m:t>𝑔𝑟𝑜𝑢𝑝</m:t>
                          </m:r>
                          <m:r>
                            <a:rPr lang="en-US" i="1">
                              <a:latin typeface="Cambria Math" panose="02040503050406030204" pitchFamily="18" charset="0"/>
                            </a:rPr>
                            <m:t> </m:t>
                          </m:r>
                          <m:r>
                            <a:rPr lang="en-US" i="1">
                              <a:latin typeface="Cambria Math" panose="02040503050406030204" pitchFamily="18" charset="0"/>
                            </a:rPr>
                            <m:t>𝑚𝑒𝑎𝑛𝑠</m:t>
                          </m:r>
                        </m:num>
                        <m:den>
                          <m:r>
                            <a:rPr lang="en-US" b="0" i="1" smtClean="0">
                              <a:latin typeface="Cambria Math" panose="02040503050406030204" pitchFamily="18" charset="0"/>
                            </a:rPr>
                            <m:t>𝑣𝑎𝑟𝑖𝑎𝑏𝑖𝑙𝑖𝑡𝑦</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𝑔𝑟𝑜𝑢𝑝𝑠</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e>
                          </m:acc>
                          <m:r>
                            <a:rPr lang="en-US" b="0" i="1" smtClean="0">
                              <a:latin typeface="Cambria Math" panose="02040503050406030204" pitchFamily="18" charset="0"/>
                            </a:rPr>
                            <m:t>|</m:t>
                          </m:r>
                        </m:num>
                        <m:den>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den>
                              </m:f>
                            </m:e>
                          </m:rad>
                        </m:den>
                      </m:f>
                    </m:oMath>
                  </m:oMathPara>
                </a14:m>
                <a:endParaRPr lang="en-US" dirty="0" smtClean="0"/>
              </a:p>
              <a:p>
                <a:r>
                  <a:rPr lang="en-US" dirty="0" smtClean="0"/>
                  <a:t>Signal is numbers indicate the difference between two samples</a:t>
                </a:r>
              </a:p>
              <a:p>
                <a:r>
                  <a:rPr lang="en-US" dirty="0" smtClean="0"/>
                  <a:t>Noise is variability</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32" t="-2151" r="-99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263</a:t>
            </a:fld>
            <a:endParaRPr lang="en-US">
              <a:solidFill>
                <a:prstClr val="black">
                  <a:tint val="75000"/>
                </a:prstClr>
              </a:solidFill>
            </a:endParaRPr>
          </a:p>
        </p:txBody>
      </p:sp>
    </p:spTree>
    <p:extLst>
      <p:ext uri="{BB962C8B-B14F-4D97-AF65-F5344CB8AC3E}">
        <p14:creationId xmlns:p14="http://schemas.microsoft.com/office/powerpoint/2010/main" xmlns="" val="3614902714"/>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264</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163799" y="1720853"/>
            <a:ext cx="2825588" cy="4405311"/>
          </a:xfrm>
          <a:prstGeom prst="rect">
            <a:avLst/>
          </a:prstGeom>
          <a:ln>
            <a:solidFill>
              <a:srgbClr val="FF0000"/>
            </a:solidFill>
          </a:ln>
        </p:spPr>
      </p:pic>
      <p:pic>
        <p:nvPicPr>
          <p:cNvPr id="7" name="Picture 6"/>
          <p:cNvPicPr>
            <a:picLocks noChangeAspect="1"/>
          </p:cNvPicPr>
          <p:nvPr/>
        </p:nvPicPr>
        <p:blipFill>
          <a:blip r:embed="rId3"/>
          <a:stretch>
            <a:fillRect/>
          </a:stretch>
        </p:blipFill>
        <p:spPr>
          <a:xfrm>
            <a:off x="4835298" y="1984829"/>
            <a:ext cx="6048375" cy="3352800"/>
          </a:xfrm>
          <a:prstGeom prst="rect">
            <a:avLst/>
          </a:prstGeom>
          <a:ln>
            <a:solidFill>
              <a:srgbClr val="FF0000"/>
            </a:solidFill>
          </a:ln>
        </p:spPr>
      </p:pic>
    </p:spTree>
    <p:extLst>
      <p:ext uri="{BB962C8B-B14F-4D97-AF65-F5344CB8AC3E}">
        <p14:creationId xmlns:p14="http://schemas.microsoft.com/office/powerpoint/2010/main" xmlns="" val="401193853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726168" y="1681957"/>
            <a:ext cx="5543550" cy="2181225"/>
          </a:xfrm>
          <a:prstGeom prst="rect">
            <a:avLst/>
          </a:prstGeom>
          <a:ln>
            <a:solidFill>
              <a:srgbClr val="FF0000"/>
            </a:solidFill>
          </a:ln>
        </p:spPr>
      </p:pic>
      <p:pic>
        <p:nvPicPr>
          <p:cNvPr id="7" name="Picture 6"/>
          <p:cNvPicPr>
            <a:picLocks noChangeAspect="1"/>
          </p:cNvPicPr>
          <p:nvPr/>
        </p:nvPicPr>
        <p:blipFill>
          <a:blip r:embed="rId3"/>
          <a:stretch>
            <a:fillRect/>
          </a:stretch>
        </p:blipFill>
        <p:spPr>
          <a:xfrm>
            <a:off x="6549571" y="3655573"/>
            <a:ext cx="4752975" cy="2217269"/>
          </a:xfrm>
          <a:prstGeom prst="rect">
            <a:avLst/>
          </a:prstGeom>
          <a:ln>
            <a:solidFill>
              <a:srgbClr val="FF0000"/>
            </a:solidFill>
          </a:ln>
        </p:spPr>
      </p:pic>
    </p:spTree>
    <p:extLst>
      <p:ext uri="{BB962C8B-B14F-4D97-AF65-F5344CB8AC3E}">
        <p14:creationId xmlns:p14="http://schemas.microsoft.com/office/powerpoint/2010/main" xmlns="" val="167317456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776843" y="2527867"/>
            <a:ext cx="5461965" cy="2670629"/>
          </a:xfrm>
          <a:prstGeom prst="rect">
            <a:avLst/>
          </a:prstGeom>
          <a:ln>
            <a:solidFill>
              <a:srgbClr val="FF0000"/>
            </a:solidFill>
          </a:ln>
        </p:spPr>
      </p:pic>
      <p:pic>
        <p:nvPicPr>
          <p:cNvPr id="7" name="Picture 6"/>
          <p:cNvPicPr>
            <a:picLocks noChangeAspect="1"/>
          </p:cNvPicPr>
          <p:nvPr/>
        </p:nvPicPr>
        <p:blipFill>
          <a:blip r:embed="rId3"/>
          <a:stretch>
            <a:fillRect/>
          </a:stretch>
        </p:blipFill>
        <p:spPr>
          <a:xfrm>
            <a:off x="7043924" y="1647825"/>
            <a:ext cx="4422362" cy="4347152"/>
          </a:xfrm>
          <a:prstGeom prst="rect">
            <a:avLst/>
          </a:prstGeom>
          <a:ln>
            <a:solidFill>
              <a:srgbClr val="FF0000"/>
            </a:solidFill>
          </a:ln>
        </p:spPr>
      </p:pic>
    </p:spTree>
    <p:extLst>
      <p:ext uri="{BB962C8B-B14F-4D97-AF65-F5344CB8AC3E}">
        <p14:creationId xmlns:p14="http://schemas.microsoft.com/office/powerpoint/2010/main" xmlns="" val="1357751787"/>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267</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804183" y="332694"/>
            <a:ext cx="3790950" cy="5648325"/>
          </a:xfrm>
          <a:prstGeom prst="rect">
            <a:avLst/>
          </a:prstGeom>
          <a:ln>
            <a:solidFill>
              <a:srgbClr val="FF0000"/>
            </a:solidFill>
          </a:ln>
        </p:spPr>
      </p:pic>
      <p:pic>
        <p:nvPicPr>
          <p:cNvPr id="7" name="Picture 6"/>
          <p:cNvPicPr>
            <a:picLocks noChangeAspect="1"/>
          </p:cNvPicPr>
          <p:nvPr/>
        </p:nvPicPr>
        <p:blipFill>
          <a:blip r:embed="rId3"/>
          <a:stretch>
            <a:fillRect/>
          </a:stretch>
        </p:blipFill>
        <p:spPr>
          <a:xfrm>
            <a:off x="4789716" y="2060119"/>
            <a:ext cx="3019425" cy="552450"/>
          </a:xfrm>
          <a:prstGeom prst="rect">
            <a:avLst/>
          </a:prstGeom>
        </p:spPr>
      </p:pic>
      <p:pic>
        <p:nvPicPr>
          <p:cNvPr id="8" name="Picture 7"/>
          <p:cNvPicPr>
            <a:picLocks noChangeAspect="1"/>
          </p:cNvPicPr>
          <p:nvPr/>
        </p:nvPicPr>
        <p:blipFill>
          <a:blip r:embed="rId4"/>
          <a:stretch>
            <a:fillRect/>
          </a:stretch>
        </p:blipFill>
        <p:spPr>
          <a:xfrm>
            <a:off x="8091374" y="453796"/>
            <a:ext cx="3208793" cy="5406119"/>
          </a:xfrm>
          <a:prstGeom prst="rect">
            <a:avLst/>
          </a:prstGeom>
          <a:ln>
            <a:solidFill>
              <a:srgbClr val="FF0000"/>
            </a:solidFill>
          </a:ln>
        </p:spPr>
      </p:pic>
    </p:spTree>
    <p:extLst>
      <p:ext uri="{BB962C8B-B14F-4D97-AF65-F5344CB8AC3E}">
        <p14:creationId xmlns:p14="http://schemas.microsoft.com/office/powerpoint/2010/main" xmlns="" val="358440501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268</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941966" y="361722"/>
            <a:ext cx="8308068" cy="5664074"/>
          </a:xfrm>
          <a:prstGeom prst="rect">
            <a:avLst/>
          </a:prstGeom>
          <a:ln>
            <a:solidFill>
              <a:srgbClr val="FF0000"/>
            </a:solidFill>
          </a:ln>
        </p:spPr>
      </p:pic>
    </p:spTree>
    <p:extLst>
      <p:ext uri="{BB962C8B-B14F-4D97-AF65-F5344CB8AC3E}">
        <p14:creationId xmlns:p14="http://schemas.microsoft.com/office/powerpoint/2010/main" xmlns="" val="148570701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There is statistically significance between these two samples.</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269</a:t>
            </a:fld>
            <a:endParaRPr lang="en-US">
              <a:solidFill>
                <a:prstClr val="black">
                  <a:tint val="75000"/>
                </a:prstClr>
              </a:solidFill>
            </a:endParaRPr>
          </a:p>
        </p:txBody>
      </p:sp>
    </p:spTree>
    <p:extLst>
      <p:ext uri="{BB962C8B-B14F-4D97-AF65-F5344CB8AC3E}">
        <p14:creationId xmlns:p14="http://schemas.microsoft.com/office/powerpoint/2010/main" xmlns="" val="677455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RESEARCH PROCESS </a:t>
            </a:r>
          </a:p>
        </p:txBody>
      </p:sp>
      <p:sp>
        <p:nvSpPr>
          <p:cNvPr id="3" name="Content Placeholder 2"/>
          <p:cNvSpPr>
            <a:spLocks noGrp="1"/>
          </p:cNvSpPr>
          <p:nvPr>
            <p:ph idx="1"/>
          </p:nvPr>
        </p:nvSpPr>
        <p:spPr/>
        <p:txBody>
          <a:bodyPr>
            <a:normAutofit lnSpcReduction="10000"/>
          </a:bodyPr>
          <a:lstStyle/>
          <a:p>
            <a:pPr algn="just"/>
            <a:r>
              <a:rPr lang="en-GB" dirty="0"/>
              <a:t>It is necessary to </a:t>
            </a:r>
            <a:r>
              <a:rPr lang="en-GB" dirty="0">
                <a:solidFill>
                  <a:srgbClr val="FF0000"/>
                </a:solidFill>
              </a:rPr>
              <a:t>first define some kind of research problem </a:t>
            </a:r>
            <a:r>
              <a:rPr lang="en-GB" dirty="0"/>
              <a:t>in order </a:t>
            </a:r>
            <a:r>
              <a:rPr lang="en-GB" dirty="0" smtClean="0"/>
              <a:t>to </a:t>
            </a:r>
            <a:r>
              <a:rPr lang="en-GB" dirty="0" smtClean="0">
                <a:solidFill>
                  <a:srgbClr val="FF0000"/>
                </a:solidFill>
              </a:rPr>
              <a:t>provide </a:t>
            </a:r>
            <a:r>
              <a:rPr lang="en-GB" dirty="0">
                <a:solidFill>
                  <a:srgbClr val="FF0000"/>
                </a:solidFill>
              </a:rPr>
              <a:t>a reason </a:t>
            </a:r>
            <a:r>
              <a:rPr lang="en-GB" dirty="0"/>
              <a:t>for doing the research. </a:t>
            </a:r>
            <a:endParaRPr lang="en-GB" dirty="0" smtClean="0"/>
          </a:p>
          <a:p>
            <a:pPr algn="just"/>
            <a:r>
              <a:rPr lang="en-GB" dirty="0" smtClean="0"/>
              <a:t>The </a:t>
            </a:r>
            <a:r>
              <a:rPr lang="en-GB" dirty="0">
                <a:solidFill>
                  <a:srgbClr val="FF0000"/>
                </a:solidFill>
              </a:rPr>
              <a:t>problem will generate </a:t>
            </a:r>
            <a:r>
              <a:rPr lang="en-GB" dirty="0" smtClean="0"/>
              <a:t>the subject </a:t>
            </a:r>
            <a:r>
              <a:rPr lang="en-GB" dirty="0"/>
              <a:t>of the research, its </a:t>
            </a:r>
            <a:r>
              <a:rPr lang="en-GB" dirty="0">
                <a:solidFill>
                  <a:srgbClr val="FF0000"/>
                </a:solidFill>
              </a:rPr>
              <a:t>aims</a:t>
            </a:r>
            <a:r>
              <a:rPr lang="en-GB" dirty="0"/>
              <a:t> and </a:t>
            </a:r>
            <a:r>
              <a:rPr lang="en-GB" dirty="0">
                <a:solidFill>
                  <a:srgbClr val="FF0000"/>
                </a:solidFill>
              </a:rPr>
              <a:t>objectives</a:t>
            </a:r>
            <a:r>
              <a:rPr lang="en-GB" dirty="0"/>
              <a:t>, and will indicate what </a:t>
            </a:r>
            <a:r>
              <a:rPr lang="en-GB" dirty="0" smtClean="0">
                <a:solidFill>
                  <a:srgbClr val="FF0000"/>
                </a:solidFill>
              </a:rPr>
              <a:t>sort </a:t>
            </a:r>
            <a:r>
              <a:rPr lang="en-GB" dirty="0">
                <a:solidFill>
                  <a:srgbClr val="FF0000"/>
                </a:solidFill>
              </a:rPr>
              <a:t>of data need to be collected</a:t>
            </a:r>
            <a:r>
              <a:rPr lang="en-GB" dirty="0"/>
              <a:t> in order to investigate the </a:t>
            </a:r>
            <a:r>
              <a:rPr lang="en-GB" dirty="0">
                <a:solidFill>
                  <a:srgbClr val="FF0000"/>
                </a:solidFill>
              </a:rPr>
              <a:t>issues raised </a:t>
            </a:r>
            <a:r>
              <a:rPr lang="en-GB" dirty="0" smtClean="0"/>
              <a:t>and </a:t>
            </a:r>
            <a:r>
              <a:rPr lang="en-GB" dirty="0" smtClean="0">
                <a:solidFill>
                  <a:srgbClr val="FF0000"/>
                </a:solidFill>
              </a:rPr>
              <a:t>what </a:t>
            </a:r>
            <a:r>
              <a:rPr lang="en-GB" dirty="0">
                <a:solidFill>
                  <a:srgbClr val="FF0000"/>
                </a:solidFill>
              </a:rPr>
              <a:t>kind of analysis is suitable </a:t>
            </a:r>
            <a:r>
              <a:rPr lang="en-GB" dirty="0"/>
              <a:t>to enable you to come </a:t>
            </a:r>
            <a:r>
              <a:rPr lang="en-GB" dirty="0">
                <a:solidFill>
                  <a:srgbClr val="FF0000"/>
                </a:solidFill>
              </a:rPr>
              <a:t>to </a:t>
            </a:r>
            <a:r>
              <a:rPr lang="en-GB" dirty="0" smtClean="0">
                <a:solidFill>
                  <a:srgbClr val="FF0000"/>
                </a:solidFill>
              </a:rPr>
              <a:t>conclusions </a:t>
            </a:r>
            <a:r>
              <a:rPr lang="en-GB" dirty="0" smtClean="0"/>
              <a:t>that </a:t>
            </a:r>
            <a:r>
              <a:rPr lang="en-GB" dirty="0"/>
              <a:t>provide </a:t>
            </a:r>
            <a:r>
              <a:rPr lang="en-GB" dirty="0">
                <a:solidFill>
                  <a:srgbClr val="FF0000"/>
                </a:solidFill>
              </a:rPr>
              <a:t>answers </a:t>
            </a:r>
            <a:r>
              <a:rPr lang="en-GB" dirty="0"/>
              <a:t>to the </a:t>
            </a:r>
            <a:r>
              <a:rPr lang="en-GB" dirty="0">
                <a:solidFill>
                  <a:srgbClr val="FF0000"/>
                </a:solidFill>
              </a:rPr>
              <a:t>questions</a:t>
            </a:r>
            <a:r>
              <a:rPr lang="en-GB" dirty="0"/>
              <a:t> raised in the </a:t>
            </a:r>
            <a:r>
              <a:rPr lang="en-GB" dirty="0">
                <a:solidFill>
                  <a:srgbClr val="FF0000"/>
                </a:solidFill>
              </a:rPr>
              <a:t>problem</a:t>
            </a:r>
            <a:r>
              <a:rPr lang="en-GB" dirty="0"/>
              <a:t>.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xmlns="" val="121138911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endParaRPr lang="en-US" dirty="0"/>
          </a:p>
        </p:txBody>
      </p:sp>
      <p:sp>
        <p:nvSpPr>
          <p:cNvPr id="3" name="Content Placeholder 2"/>
          <p:cNvSpPr>
            <a:spLocks noGrp="1"/>
          </p:cNvSpPr>
          <p:nvPr>
            <p:ph idx="1"/>
          </p:nvPr>
        </p:nvSpPr>
        <p:spPr/>
        <p:txBody>
          <a:bodyPr/>
          <a:lstStyle/>
          <a:p>
            <a:r>
              <a:rPr lang="en-US" dirty="0" smtClean="0"/>
              <a:t>Perform t-test on </a:t>
            </a:r>
            <a:r>
              <a:rPr lang="en-US" altLang="zh-TW" dirty="0" smtClean="0">
                <a:ea typeface="新細明體" charset="-120"/>
              </a:rPr>
              <a:t>strength </a:t>
            </a:r>
            <a:r>
              <a:rPr lang="en-US" altLang="zh-TW" dirty="0">
                <a:ea typeface="新細明體" charset="-120"/>
              </a:rPr>
              <a:t>of Portland cement mortar</a:t>
            </a:r>
            <a:r>
              <a:rPr lang="en-US" dirty="0" smtClean="0"/>
              <a:t> problem indicated in slide # 258</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270</a:t>
            </a:fld>
            <a:endParaRPr lang="en-US">
              <a:solidFill>
                <a:prstClr val="black">
                  <a:tint val="75000"/>
                </a:prstClr>
              </a:solidFill>
            </a:endParaRPr>
          </a:p>
        </p:txBody>
      </p:sp>
    </p:spTree>
    <p:extLst>
      <p:ext uri="{BB962C8B-B14F-4D97-AF65-F5344CB8AC3E}">
        <p14:creationId xmlns:p14="http://schemas.microsoft.com/office/powerpoint/2010/main" xmlns="" val="90848241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Confidence interval Using t distribution </a:t>
            </a:r>
            <a:br>
              <a:rPr lang="en-US" dirty="0" smtClean="0"/>
            </a:br>
            <a:r>
              <a:rPr lang="en-US" dirty="0" smtClean="0"/>
              <a:t>(</a:t>
            </a:r>
            <a:r>
              <a:rPr lang="en-GB" dirty="0"/>
              <a:t>a population mean - σ </a:t>
            </a:r>
            <a:r>
              <a:rPr lang="en-GB" dirty="0" smtClean="0"/>
              <a:t>unknown</a:t>
            </a:r>
            <a:r>
              <a:rPr lang="en-US" dirty="0" smtClean="0"/>
              <a:t>)</a:t>
            </a:r>
            <a:endParaRPr lang="en-US" dirty="0"/>
          </a:p>
        </p:txBody>
      </p:sp>
      <p:sp>
        <p:nvSpPr>
          <p:cNvPr id="3" name="Content Placeholder 2"/>
          <p:cNvSpPr>
            <a:spLocks noGrp="1"/>
          </p:cNvSpPr>
          <p:nvPr>
            <p:ph idx="1"/>
          </p:nvPr>
        </p:nvSpPr>
        <p:spPr/>
        <p:txBody>
          <a:bodyPr/>
          <a:lstStyle/>
          <a:p>
            <a:r>
              <a:rPr lang="en-US" dirty="0" smtClean="0"/>
              <a:t>When to use t-value</a:t>
            </a:r>
          </a:p>
          <a:p>
            <a:pPr marL="514350" indent="-514350">
              <a:buAutoNum type="arabicPeriod"/>
            </a:pPr>
            <a:r>
              <a:rPr lang="en-GB" dirty="0" smtClean="0"/>
              <a:t>σ is unknown</a:t>
            </a:r>
          </a:p>
          <a:p>
            <a:pPr marL="514350" indent="-514350">
              <a:buAutoNum type="arabicPeriod"/>
            </a:pPr>
            <a:r>
              <a:rPr lang="en-GB" dirty="0" smtClean="0"/>
              <a:t>Sample size is less than 30</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271</a:t>
            </a:fld>
            <a:endParaRPr lang="en-US">
              <a:solidFill>
                <a:prstClr val="black">
                  <a:tint val="75000"/>
                </a:prstClr>
              </a:solidFill>
            </a:endParaRPr>
          </a:p>
        </p:txBody>
      </p:sp>
    </p:spTree>
    <p:extLst>
      <p:ext uri="{BB962C8B-B14F-4D97-AF65-F5344CB8AC3E}">
        <p14:creationId xmlns:p14="http://schemas.microsoft.com/office/powerpoint/2010/main" xmlns="" val="77963519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 interval</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Constructed form sample data in the range of values that is likely include the population parameter 	at some specified confidence level.	 	</a:t>
                </a:r>
              </a:p>
              <a:p>
                <a:r>
                  <a:rPr lang="en-US" dirty="0" smtClean="0"/>
                  <a:t>The confidence interval for </a:t>
                </a:r>
                <a:r>
                  <a:rPr lang="en-US" dirty="0"/>
                  <a:t>Population mean </a:t>
                </a:r>
                <a:r>
                  <a:rPr lang="el-GR" dirty="0"/>
                  <a:t>μ</a:t>
                </a:r>
                <a:r>
                  <a:rPr lang="en-US" dirty="0"/>
                  <a:t/>
                </a:r>
                <a:r>
                  <a:rPr lang="en-US" dirty="0" smtClean="0"/>
                  <a:t>is determined by:</a:t>
                </a:r>
              </a:p>
              <a:p>
                <a:pPr marL="0" indent="0">
                  <a:buNone/>
                </a:pPr>
                <a14:m>
                  <m:oMathPara xmlns:m="http://schemas.openxmlformats.org/officeDocument/2006/math">
                    <m:oMathParaPr>
                      <m:jc m:val="centerGroup"/>
                    </m:oMathParaPr>
                    <m:oMath xmlns:m="http://schemas.openxmlformats.org/officeDocument/2006/math">
                      <m:r>
                        <m:rPr>
                          <m:nor/>
                        </m:rPr>
                        <a:rPr lang="el-GR" dirty="0"/>
                        <m:t>μ</m:t>
                      </m:r>
                      <m:r>
                        <a:rPr lang="en-US" b="0" i="1" dirty="0"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m:t>
                      </m:r>
                    </m:oMath>
                  </m:oMathPara>
                </a14:m>
                <a:endParaRPr lang="en-US" dirty="0" smtClean="0"/>
              </a:p>
              <a:p>
                <a:r>
                  <a:rPr lang="en-US" dirty="0"/>
                  <a:t>Where:</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oMath>
                </a14:m>
                <a:r>
                  <a:rPr lang="en-US" dirty="0"/>
                  <a:t> is sample </a:t>
                </a:r>
                <a:r>
                  <a:rPr lang="en-US" dirty="0" smtClean="0"/>
                  <a:t>mean (the point estimate);</a:t>
                </a:r>
                <a:r>
                  <a:rPr lang="en-US" dirty="0" smtClean="0">
                    <a:ea typeface="Cambria Math" panose="02040503050406030204" pitchFamily="18" charset="0"/>
                  </a:rPr>
                  <a:t/>
                </a:r>
                <a14:m>
                  <m:oMath xmlns:m="http://schemas.openxmlformats.org/officeDocument/2006/math">
                    <m:r>
                      <a:rPr lang="en-US" b="0" i="1" smtClean="0">
                        <a:latin typeface="Cambria Math" panose="02040503050406030204" pitchFamily="18" charset="0"/>
                        <a:ea typeface="Cambria Math" panose="02040503050406030204" pitchFamily="18" charset="0"/>
                      </a:rPr>
                      <m:t>𝐸</m:t>
                    </m:r>
                  </m:oMath>
                </a14:m>
                <a:r>
                  <a:rPr lang="en-US" dirty="0" smtClean="0"/>
                  <a:t> margine of error</a:t>
                </a:r>
              </a:p>
              <a:p>
                <a:endParaRPr lang="en-US"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1613" r="-61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272</a:t>
            </a:fld>
            <a:endParaRPr lang="en-US">
              <a:solidFill>
                <a:prstClr val="black">
                  <a:tint val="75000"/>
                </a:prstClr>
              </a:solidFill>
            </a:endParaRPr>
          </a:p>
        </p:txBody>
      </p:sp>
    </p:spTree>
    <p:extLst>
      <p:ext uri="{BB962C8B-B14F-4D97-AF65-F5344CB8AC3E}">
        <p14:creationId xmlns:p14="http://schemas.microsoft.com/office/powerpoint/2010/main" xmlns="" val="373322964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Confidence interval Using t distribution </a:t>
            </a:r>
            <a:br>
              <a:rPr lang="en-US" dirty="0" smtClean="0"/>
            </a:br>
            <a:r>
              <a:rPr lang="en-US" dirty="0" smtClean="0"/>
              <a:t>(</a:t>
            </a:r>
            <a:r>
              <a:rPr lang="en-GB" dirty="0"/>
              <a:t>a population mean - σ </a:t>
            </a:r>
            <a:r>
              <a:rPr lang="en-GB" dirty="0" smtClean="0"/>
              <a:t>unknown</a:t>
            </a:r>
            <a:r>
              <a:rPr lang="en-US" dirty="0" smtClean="0"/>
              <a:t>)</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Population mean </a:t>
                </a:r>
                <a:r>
                  <a:rPr lang="el-GR" dirty="0" smtClean="0"/>
                  <a:t>μ</a:t>
                </a:r>
                <a:r>
                  <a:rPr lang="en-US" dirty="0" smtClean="0"/>
                  <a:t/>
                </a: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𝑠</m:t>
                          </m:r>
                        </m:num>
                        <m:den>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𝑛</m:t>
                              </m:r>
                            </m:e>
                          </m:rad>
                        </m:den>
                      </m:f>
                    </m:oMath>
                  </m:oMathPara>
                </a14:m>
                <a:endParaRPr lang="en-US" dirty="0" smtClean="0"/>
              </a:p>
              <a:p>
                <a:pPr marL="0" indent="0">
                  <a:buNone/>
                </a:pPr>
                <a:r>
                  <a:rPr lang="en-US" dirty="0" smtClean="0"/>
                  <a:t>Where:</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oMath>
                </a14:m>
                <a:r>
                  <a:rPr lang="en-US" dirty="0" smtClean="0"/>
                  <a:t> is sample mean;</a:t>
                </a:r>
                <a:r>
                  <a:rPr lang="en-US" dirty="0">
                    <a:ea typeface="Cambria Math" panose="02040503050406030204" pitchFamily="18" charset="0"/>
                  </a:rPr>
                  <a:t/>
                </a:r>
                <a14:m>
                  <m:oMath xmlns:m="http://schemas.openxmlformats.org/officeDocument/2006/math">
                    <m:r>
                      <a:rPr lang="en-US" b="0" i="1" smtClean="0">
                        <a:latin typeface="Cambria Math" panose="02040503050406030204" pitchFamily="18" charset="0"/>
                        <a:ea typeface="Cambria Math" panose="02040503050406030204" pitchFamily="18" charset="0"/>
                      </a:rPr>
                      <m:t>𝑡</m:t>
                    </m:r>
                  </m:oMath>
                </a14:m>
                <a:r>
                  <a:rPr lang="en-US" dirty="0" smtClean="0"/>
                  <a:t> distribution value;</a:t>
                </a:r>
                <a:r>
                  <a:rPr lang="en-US" dirty="0" smtClean="0">
                    <a:ea typeface="Cambria Math" panose="02040503050406030204" pitchFamily="18" charset="0"/>
                  </a:rPr>
                  <a:t/>
                </a:r>
                <a14:m>
                  <m:oMath xmlns:m="http://schemas.openxmlformats.org/officeDocument/2006/math">
                    <m:r>
                      <a:rPr lang="en-US" b="0" i="1" smtClean="0">
                        <a:latin typeface="Cambria Math" panose="02040503050406030204" pitchFamily="18" charset="0"/>
                        <a:ea typeface="Cambria Math" panose="02040503050406030204" pitchFamily="18" charset="0"/>
                      </a:rPr>
                      <m:t>𝑠</m:t>
                    </m:r>
                  </m:oMath>
                </a14:m>
                <a:r>
                  <a:rPr lang="en-US" dirty="0" smtClean="0"/>
                  <a:t> sample standard deviation; n is sample size</a:t>
                </a:r>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2" t="-1613"/>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273</a:t>
            </a:fld>
            <a:endParaRPr lang="en-US">
              <a:solidFill>
                <a:prstClr val="black">
                  <a:tint val="75000"/>
                </a:prstClr>
              </a:solidFill>
            </a:endParaRPr>
          </a:p>
        </p:txBody>
      </p:sp>
    </p:spTree>
    <p:extLst>
      <p:ext uri="{BB962C8B-B14F-4D97-AF65-F5344CB8AC3E}">
        <p14:creationId xmlns:p14="http://schemas.microsoft.com/office/powerpoint/2010/main" xmlns="" val="932121102"/>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If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 is unknown E is can be determined from</a:t>
                </a:r>
              </a:p>
              <a:p>
                <a:pPr marL="0" indent="0">
                  <a:buNone/>
                </a:pPr>
                <a:endParaRPr lang="en-US" dirty="0" smtClean="0"/>
              </a:p>
              <a:p>
                <a:pPr marL="0" indent="0" algn="ctr">
                  <a:buNone/>
                </a:pPr>
                <a14:m>
                  <m:oMath xmlns:m="http://schemas.openxmlformats.org/officeDocument/2006/math">
                    <m:r>
                      <a:rPr lang="en-US" b="0" i="1" smtClean="0">
                        <a:latin typeface="Cambria Math" panose="02040503050406030204" pitchFamily="18" charset="0"/>
                        <a:ea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𝑠</m:t>
                        </m:r>
                      </m:num>
                      <m:den>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𝑛</m:t>
                            </m:r>
                          </m:e>
                        </m:rad>
                      </m:den>
                    </m:f>
                  </m:oMath>
                </a14:m>
                <a:r>
                  <a:rPr lang="en-US" dirty="0" smtClean="0"/>
                  <a:t/>
                </a:r>
              </a:p>
              <a:p>
                <a:r>
                  <a:rPr lang="en-US" dirty="0" smtClean="0"/>
                  <a:t>Command In excel:T.INV(</a:t>
                </a:r>
                <a14:m>
                  <m:oMath xmlns:m="http://schemas.openxmlformats.org/officeDocument/2006/math">
                    <m:r>
                      <a:rPr lang="en-US" b="0" i="1" smtClean="0">
                        <a:latin typeface="Cambria Math" panose="02040503050406030204" pitchFamily="18" charset="0"/>
                      </a:rPr>
                      <m:t>𝑝𝑟𝑜𝑏𝑎𝑏𝑖𝑙𝑖𝑡𝑦</m:t>
                    </m:r>
                  </m:oMath>
                </a14:m>
                <a:r>
                  <a:rPr lang="en-US" dirty="0" smtClean="0"/>
                  <a:t>,degree of freedom)</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1613" r="-88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274</a:t>
            </a:fld>
            <a:endParaRPr lang="en-US">
              <a:solidFill>
                <a:prstClr val="black">
                  <a:tint val="75000"/>
                </a:prstClr>
              </a:solidFill>
            </a:endParaRPr>
          </a:p>
        </p:txBody>
      </p:sp>
    </p:spTree>
    <p:extLst>
      <p:ext uri="{BB962C8B-B14F-4D97-AF65-F5344CB8AC3E}">
        <p14:creationId xmlns:p14="http://schemas.microsoft.com/office/powerpoint/2010/main" xmlns="" val="102928689"/>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A </a:t>
            </a:r>
            <a:r>
              <a:rPr lang="en-US" dirty="0"/>
              <a:t>Biological Oxygen Demand </a:t>
            </a:r>
            <a:r>
              <a:rPr lang="en-US" dirty="0" smtClean="0"/>
              <a:t>(BOD) concentration measurement of 9 randomly selected wastewater samples are</a:t>
            </a:r>
          </a:p>
          <a:p>
            <a:endParaRPr lang="en-US" dirty="0" smtClean="0"/>
          </a:p>
          <a:p>
            <a:pPr marL="0" indent="0">
              <a:buNone/>
            </a:pPr>
            <a:endParaRPr lang="en-US" dirty="0"/>
          </a:p>
          <a:p>
            <a:r>
              <a:rPr lang="en-US" dirty="0" smtClean="0"/>
              <a:t>Compute the 99% confidence interval of the true mean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275</a:t>
            </a:fld>
            <a:endParaRPr lang="en-US">
              <a:solidFill>
                <a:prstClr val="black">
                  <a:tint val="7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2607147031"/>
              </p:ext>
            </p:extLst>
          </p:nvPr>
        </p:nvGraphicFramePr>
        <p:xfrm>
          <a:off x="1712686" y="3332238"/>
          <a:ext cx="8127999" cy="370840"/>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xmlns="" val="20000"/>
                    </a:ext>
                  </a:extLst>
                </a:gridCol>
                <a:gridCol w="903111">
                  <a:extLst>
                    <a:ext uri="{9D8B030D-6E8A-4147-A177-3AD203B41FA5}">
                      <a16:colId xmlns:a16="http://schemas.microsoft.com/office/drawing/2014/main" xmlns="" val="20001"/>
                    </a:ext>
                  </a:extLst>
                </a:gridCol>
                <a:gridCol w="903111">
                  <a:extLst>
                    <a:ext uri="{9D8B030D-6E8A-4147-A177-3AD203B41FA5}">
                      <a16:colId xmlns:a16="http://schemas.microsoft.com/office/drawing/2014/main" xmlns="" val="20002"/>
                    </a:ext>
                  </a:extLst>
                </a:gridCol>
                <a:gridCol w="903111">
                  <a:extLst>
                    <a:ext uri="{9D8B030D-6E8A-4147-A177-3AD203B41FA5}">
                      <a16:colId xmlns:a16="http://schemas.microsoft.com/office/drawing/2014/main" xmlns="" val="20003"/>
                    </a:ext>
                  </a:extLst>
                </a:gridCol>
                <a:gridCol w="903111">
                  <a:extLst>
                    <a:ext uri="{9D8B030D-6E8A-4147-A177-3AD203B41FA5}">
                      <a16:colId xmlns:a16="http://schemas.microsoft.com/office/drawing/2014/main" xmlns="" val="20004"/>
                    </a:ext>
                  </a:extLst>
                </a:gridCol>
                <a:gridCol w="903111">
                  <a:extLst>
                    <a:ext uri="{9D8B030D-6E8A-4147-A177-3AD203B41FA5}">
                      <a16:colId xmlns:a16="http://schemas.microsoft.com/office/drawing/2014/main" xmlns="" val="20005"/>
                    </a:ext>
                  </a:extLst>
                </a:gridCol>
                <a:gridCol w="903111">
                  <a:extLst>
                    <a:ext uri="{9D8B030D-6E8A-4147-A177-3AD203B41FA5}">
                      <a16:colId xmlns:a16="http://schemas.microsoft.com/office/drawing/2014/main" xmlns="" val="20006"/>
                    </a:ext>
                  </a:extLst>
                </a:gridCol>
                <a:gridCol w="903111">
                  <a:extLst>
                    <a:ext uri="{9D8B030D-6E8A-4147-A177-3AD203B41FA5}">
                      <a16:colId xmlns:a16="http://schemas.microsoft.com/office/drawing/2014/main" xmlns="" val="20007"/>
                    </a:ext>
                  </a:extLst>
                </a:gridCol>
                <a:gridCol w="903111">
                  <a:extLst>
                    <a:ext uri="{9D8B030D-6E8A-4147-A177-3AD203B41FA5}">
                      <a16:colId xmlns:a16="http://schemas.microsoft.com/office/drawing/2014/main" xmlns="" val="20008"/>
                    </a:ext>
                  </a:extLst>
                </a:gridCol>
              </a:tblGrid>
              <a:tr h="370840">
                <a:tc>
                  <a:txBody>
                    <a:bodyPr/>
                    <a:lstStyle/>
                    <a:p>
                      <a:r>
                        <a:rPr lang="en-US" dirty="0" smtClean="0"/>
                        <a:t>83</a:t>
                      </a:r>
                      <a:endParaRPr lang="en-US" dirty="0"/>
                    </a:p>
                  </a:txBody>
                  <a:tcPr/>
                </a:tc>
                <a:tc>
                  <a:txBody>
                    <a:bodyPr/>
                    <a:lstStyle/>
                    <a:p>
                      <a:r>
                        <a:rPr lang="en-US" dirty="0" smtClean="0"/>
                        <a:t>73</a:t>
                      </a:r>
                      <a:endParaRPr lang="en-US" dirty="0"/>
                    </a:p>
                  </a:txBody>
                  <a:tcPr/>
                </a:tc>
                <a:tc>
                  <a:txBody>
                    <a:bodyPr/>
                    <a:lstStyle/>
                    <a:p>
                      <a:r>
                        <a:rPr lang="en-US" dirty="0" smtClean="0"/>
                        <a:t>62</a:t>
                      </a:r>
                      <a:endParaRPr lang="en-US" dirty="0"/>
                    </a:p>
                  </a:txBody>
                  <a:tcPr/>
                </a:tc>
                <a:tc>
                  <a:txBody>
                    <a:bodyPr/>
                    <a:lstStyle/>
                    <a:p>
                      <a:r>
                        <a:rPr lang="en-US" dirty="0" smtClean="0"/>
                        <a:t>63</a:t>
                      </a:r>
                      <a:endParaRPr lang="en-US" dirty="0"/>
                    </a:p>
                  </a:txBody>
                  <a:tcPr/>
                </a:tc>
                <a:tc>
                  <a:txBody>
                    <a:bodyPr/>
                    <a:lstStyle/>
                    <a:p>
                      <a:r>
                        <a:rPr lang="en-US" dirty="0" smtClean="0"/>
                        <a:t>71</a:t>
                      </a:r>
                      <a:endParaRPr lang="en-US" dirty="0"/>
                    </a:p>
                  </a:txBody>
                  <a:tcPr/>
                </a:tc>
                <a:tc>
                  <a:txBody>
                    <a:bodyPr/>
                    <a:lstStyle/>
                    <a:p>
                      <a:r>
                        <a:rPr lang="en-US" dirty="0" smtClean="0"/>
                        <a:t>77</a:t>
                      </a:r>
                      <a:endParaRPr lang="en-US" dirty="0"/>
                    </a:p>
                  </a:txBody>
                  <a:tcPr/>
                </a:tc>
                <a:tc>
                  <a:txBody>
                    <a:bodyPr/>
                    <a:lstStyle/>
                    <a:p>
                      <a:r>
                        <a:rPr lang="en-US" dirty="0" smtClean="0"/>
                        <a:t>77</a:t>
                      </a:r>
                      <a:endParaRPr lang="en-US" dirty="0"/>
                    </a:p>
                  </a:txBody>
                  <a:tcPr/>
                </a:tc>
                <a:tc>
                  <a:txBody>
                    <a:bodyPr/>
                    <a:lstStyle/>
                    <a:p>
                      <a:r>
                        <a:rPr lang="en-US" dirty="0" smtClean="0"/>
                        <a:t>59</a:t>
                      </a:r>
                      <a:endParaRPr lang="en-US" dirty="0"/>
                    </a:p>
                  </a:txBody>
                  <a:tcPr/>
                </a:tc>
                <a:tc>
                  <a:txBody>
                    <a:bodyPr/>
                    <a:lstStyle/>
                    <a:p>
                      <a:r>
                        <a:rPr lang="en-US" dirty="0" smtClean="0"/>
                        <a:t>92</a:t>
                      </a:r>
                      <a:endParaRPr lang="en-US" dirty="0"/>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134737904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Sample mean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oMath>
                </a14:m>
                <a:r>
                  <a:rPr lang="en-US" dirty="0" smtClean="0"/>
                  <a:t>=73</a:t>
                </a:r>
              </a:p>
              <a:p>
                <a:r>
                  <a:rPr lang="en-US" dirty="0" smtClean="0"/>
                  <a:t>Sample standard </a:t>
                </a:r>
              </a:p>
              <a:p>
                <a:pPr marL="0" indent="0">
                  <a:buNone/>
                </a:pPr>
                <a:r>
                  <a:rPr lang="en-US" dirty="0" smtClean="0"/>
                  <a:t>deviation s=10.69</a:t>
                </a:r>
              </a:p>
              <a:p>
                <a:r>
                  <a:rPr lang="en-US" dirty="0" smtClean="0"/>
                  <a:t>t-value=3.355</a:t>
                </a:r>
              </a:p>
              <a:p>
                <a:r>
                  <a:rPr lang="en-US" dirty="0" smtClean="0"/>
                  <a:t>n sample size 9</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2" t="-1613"/>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276</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4796178" y="1845894"/>
            <a:ext cx="6460444" cy="3813997"/>
          </a:xfrm>
          <a:prstGeom prst="rect">
            <a:avLst/>
          </a:prstGeom>
        </p:spPr>
      </p:pic>
      <p:cxnSp>
        <p:nvCxnSpPr>
          <p:cNvPr id="8" name="Straight Arrow Connector 7"/>
          <p:cNvCxnSpPr>
            <a:endCxn id="14" idx="2"/>
          </p:cNvCxnSpPr>
          <p:nvPr/>
        </p:nvCxnSpPr>
        <p:spPr>
          <a:xfrm flipV="1">
            <a:off x="5196114" y="3585029"/>
            <a:ext cx="3396343" cy="43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14" idx="0"/>
          </p:cNvCxnSpPr>
          <p:nvPr/>
        </p:nvCxnSpPr>
        <p:spPr>
          <a:xfrm flipH="1">
            <a:off x="8846457" y="2264229"/>
            <a:ext cx="7252" cy="10885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592457" y="3352800"/>
            <a:ext cx="508000" cy="4644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8694058" y="3628571"/>
            <a:ext cx="362857" cy="435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1377545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14:m>
                  <m:oMath xmlns:m="http://schemas.openxmlformats.org/officeDocument/2006/math">
                    <m:r>
                      <m:rPr>
                        <m:sty m:val="p"/>
                      </m:rPr>
                      <a:rPr lang="el-GR" i="1" smtClean="0">
                        <a:latin typeface="Cambria Math" panose="02040503050406030204" pitchFamily="18" charset="0"/>
                      </a:rPr>
                      <m:t>μ</m:t>
                    </m:r>
                    <m:r>
                      <a:rPr lang="en-US" b="0" i="1" smtClean="0">
                        <a:latin typeface="Cambria Math" panose="02040503050406030204" pitchFamily="18" charset="0"/>
                      </a:rPr>
                      <m:t>=73</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2.896</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10.69</m:t>
                        </m:r>
                      </m:num>
                      <m:den>
                        <m:rad>
                          <m:radPr>
                            <m:degHide m:val="on"/>
                            <m:ctrlPr>
                              <a:rPr lang="en-US" i="1">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9</m:t>
                            </m:r>
                          </m:e>
                        </m:rad>
                      </m:den>
                    </m:f>
                  </m:oMath>
                </a14:m>
                <a:r>
                  <a:rPr lang="en-US" dirty="0" smtClean="0"/>
                  <a:t>=11.95</a:t>
                </a:r>
              </a:p>
              <a:p>
                <a14:m>
                  <m:oMath xmlns:m="http://schemas.openxmlformats.org/officeDocument/2006/math">
                    <m:r>
                      <m:rPr>
                        <m:sty m:val="p"/>
                      </m:rPr>
                      <a:rPr lang="el-GR" i="1" smtClean="0">
                        <a:latin typeface="Cambria Math" panose="02040503050406030204" pitchFamily="18" charset="0"/>
                      </a:rPr>
                      <m:t>μ</m:t>
                    </m:r>
                  </m:oMath>
                </a14:m>
                <a:r>
                  <a:rPr lang="en-US" dirty="0" smtClean="0"/>
                  <a:t>= (61.05,84.95)</a:t>
                </a:r>
              </a:p>
              <a:p>
                <a:endParaRPr lang="en-US" dirty="0"/>
              </a:p>
              <a:p>
                <a:endParaRPr lang="en-US" dirty="0" smtClean="0"/>
              </a:p>
              <a:p>
                <a:endParaRPr lang="en-US" dirty="0"/>
              </a:p>
              <a:p>
                <a:r>
                  <a:rPr lang="en-US" dirty="0"/>
                  <a:t>Command In </a:t>
                </a:r>
                <a:r>
                  <a:rPr lang="en-US" dirty="0" smtClean="0"/>
                  <a:t>excel:CONFIDENCE.T (</a:t>
                </a:r>
                <a14:m>
                  <m:oMath xmlns:m="http://schemas.openxmlformats.org/officeDocument/2006/math">
                    <m:r>
                      <a:rPr lang="en-US" b="0" i="1" smtClean="0">
                        <a:latin typeface="Cambria Math" panose="02040503050406030204" pitchFamily="18" charset="0"/>
                      </a:rPr>
                      <m:t>𝑎𝑙𝑝h𝑎</m:t>
                    </m:r>
                    <m:r>
                      <a:rPr lang="en-US" b="0" i="1" smtClean="0">
                        <a:latin typeface="Cambria Math" panose="02040503050406030204" pitchFamily="18" charset="0"/>
                      </a:rPr>
                      <m:t>,</m:t>
                    </m:r>
                  </m:oMath>
                </a14:m>
                <a:r>
                  <a:rPr lang="en-US" dirty="0" smtClean="0"/>
                  <a:t>,</a:t>
                </a:r>
                <a:r>
                  <a:rPr lang="en-US" dirty="0"/>
                  <a:t>degree of </a:t>
                </a:r>
                <a:r>
                  <a:rPr lang="en-US" dirty="0" smtClean="0"/>
                  <a:t>freedom, size)</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277</a:t>
            </a:fld>
            <a:endParaRPr lang="en-US">
              <a:solidFill>
                <a:prstClr val="black">
                  <a:tint val="75000"/>
                </a:prstClr>
              </a:solidFill>
            </a:endParaRPr>
          </a:p>
        </p:txBody>
      </p:sp>
      <p:sp>
        <p:nvSpPr>
          <p:cNvPr id="7" name="TextBox 6"/>
          <p:cNvSpPr txBox="1"/>
          <p:nvPr/>
        </p:nvSpPr>
        <p:spPr>
          <a:xfrm>
            <a:off x="609600" y="3498745"/>
            <a:ext cx="10154959" cy="1077218"/>
          </a:xfrm>
          <a:prstGeom prst="rect">
            <a:avLst/>
          </a:prstGeom>
          <a:noFill/>
        </p:spPr>
        <p:txBody>
          <a:bodyPr wrap="none" rtlCol="0">
            <a:spAutoFit/>
          </a:bodyPr>
          <a:lstStyle/>
          <a:p>
            <a:pPr algn="ctr"/>
            <a:r>
              <a:rPr lang="en-US" sz="3200" dirty="0" smtClean="0">
                <a:latin typeface="Cooper Black" panose="0208090404030B020404" pitchFamily="18" charset="0"/>
              </a:rPr>
              <a:t>We are 99% confident that the population mean </a:t>
            </a:r>
          </a:p>
          <a:p>
            <a:pPr algn="ctr"/>
            <a:r>
              <a:rPr lang="en-US" sz="3200" dirty="0" smtClean="0">
                <a:latin typeface="Cooper Black" panose="0208090404030B020404" pitchFamily="18" charset="0"/>
              </a:rPr>
              <a:t>test is between 61.05% and 84.95%</a:t>
            </a:r>
            <a:endParaRPr lang="en-US" sz="3200" dirty="0">
              <a:latin typeface="Cooper Black" panose="0208090404030B020404" pitchFamily="18" charset="0"/>
            </a:endParaRPr>
          </a:p>
        </p:txBody>
      </p:sp>
    </p:spTree>
    <p:extLst>
      <p:ext uri="{BB962C8B-B14F-4D97-AF65-F5344CB8AC3E}">
        <p14:creationId xmlns:p14="http://schemas.microsoft.com/office/powerpoint/2010/main" xmlns="" val="41345928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lstStyle/>
          <a:p>
            <a:r>
              <a:rPr lang="en-US" dirty="0" smtClean="0"/>
              <a:t>Repeat the above problem with 90% and 95% confidence interval.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278</a:t>
            </a:fld>
            <a:endParaRPr lang="en-US">
              <a:solidFill>
                <a:prstClr val="black">
                  <a:tint val="75000"/>
                </a:prstClr>
              </a:solidFill>
            </a:endParaRPr>
          </a:p>
        </p:txBody>
      </p:sp>
    </p:spTree>
    <p:extLst>
      <p:ext uri="{BB962C8B-B14F-4D97-AF65-F5344CB8AC3E}">
        <p14:creationId xmlns:p14="http://schemas.microsoft.com/office/powerpoint/2010/main" xmlns="" val="400090317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 Testing</a:t>
            </a:r>
            <a:endParaRPr lang="en-US" dirty="0"/>
          </a:p>
        </p:txBody>
      </p:sp>
      <p:sp>
        <p:nvSpPr>
          <p:cNvPr id="3" name="Content Placeholder 2"/>
          <p:cNvSpPr>
            <a:spLocks noGrp="1"/>
          </p:cNvSpPr>
          <p:nvPr>
            <p:ph idx="1"/>
          </p:nvPr>
        </p:nvSpPr>
        <p:spPr/>
        <p:txBody>
          <a:bodyPr/>
          <a:lstStyle/>
          <a:p>
            <a:pPr algn="just"/>
            <a:r>
              <a:rPr lang="en-US" dirty="0" smtClean="0"/>
              <a:t>The average protein content for soybean 100 mg/g with standard deviation of 15 mg/g. A researcher believes this value has changed. The researcher decides to test the protein content of 75 random samples. The average protein content of the sample is 105 mg/g. is there enough evidence to suggest the average protein content is changed?</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279</a:t>
            </a:fld>
            <a:endParaRPr lang="en-US">
              <a:solidFill>
                <a:prstClr val="black">
                  <a:tint val="75000"/>
                </a:prstClr>
              </a:solidFill>
            </a:endParaRPr>
          </a:p>
        </p:txBody>
      </p:sp>
    </p:spTree>
    <p:extLst>
      <p:ext uri="{BB962C8B-B14F-4D97-AF65-F5344CB8AC3E}">
        <p14:creationId xmlns:p14="http://schemas.microsoft.com/office/powerpoint/2010/main" xmlns="" val="1944316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GB" dirty="0"/>
              <a:t>Some projects are aimed at </a:t>
            </a:r>
            <a:r>
              <a:rPr lang="en-GB" dirty="0" smtClean="0">
                <a:solidFill>
                  <a:srgbClr val="FF0000"/>
                </a:solidFill>
              </a:rPr>
              <a:t>testing </a:t>
            </a:r>
            <a:r>
              <a:rPr lang="en-GB" dirty="0" smtClean="0"/>
              <a:t>and </a:t>
            </a:r>
            <a:r>
              <a:rPr lang="en-GB" dirty="0">
                <a:solidFill>
                  <a:srgbClr val="FF0000"/>
                </a:solidFill>
              </a:rPr>
              <a:t>refining existing knowledge</a:t>
            </a:r>
            <a:r>
              <a:rPr lang="en-GB" dirty="0"/>
              <a:t>, others at </a:t>
            </a:r>
            <a:r>
              <a:rPr lang="en-GB" dirty="0">
                <a:solidFill>
                  <a:srgbClr val="FF0000"/>
                </a:solidFill>
              </a:rPr>
              <a:t>creating new knowledge</a:t>
            </a:r>
            <a:r>
              <a:rPr lang="en-GB" dirty="0" smtClean="0"/>
              <a:t>.</a:t>
            </a:r>
          </a:p>
          <a:p>
            <a:r>
              <a:rPr lang="en-GB" dirty="0" smtClean="0"/>
              <a:t>The </a:t>
            </a:r>
            <a:r>
              <a:rPr lang="en-GB" dirty="0"/>
              <a:t>answers to </a:t>
            </a:r>
            <a:r>
              <a:rPr lang="en-GB" dirty="0">
                <a:solidFill>
                  <a:srgbClr val="FF0000"/>
                </a:solidFill>
              </a:rPr>
              <a:t>four important questions</a:t>
            </a:r>
            <a:r>
              <a:rPr lang="en-GB" dirty="0"/>
              <a:t> underpin the </a:t>
            </a:r>
            <a:r>
              <a:rPr lang="en-GB" dirty="0" smtClean="0"/>
              <a:t>framework of </a:t>
            </a:r>
            <a:r>
              <a:rPr lang="en-GB" dirty="0"/>
              <a:t>any research project: </a:t>
            </a:r>
            <a:endParaRPr lang="en-GB" dirty="0" smtClean="0"/>
          </a:p>
          <a:p>
            <a:pPr lvl="1">
              <a:buFont typeface="Wingdings" panose="05000000000000000000" pitchFamily="2" charset="2"/>
              <a:buChar char="§"/>
            </a:pPr>
            <a:r>
              <a:rPr lang="en-GB" dirty="0">
                <a:solidFill>
                  <a:srgbClr val="00B050"/>
                </a:solidFill>
              </a:rPr>
              <a:t>What are you going to do? The subject of your </a:t>
            </a:r>
            <a:r>
              <a:rPr lang="en-GB" dirty="0" smtClean="0">
                <a:solidFill>
                  <a:srgbClr val="00B050"/>
                </a:solidFill>
              </a:rPr>
              <a:t>research.</a:t>
            </a:r>
            <a:endParaRPr lang="en-GB" dirty="0">
              <a:solidFill>
                <a:srgbClr val="00B050"/>
              </a:solidFill>
            </a:endParaRPr>
          </a:p>
          <a:p>
            <a:pPr lvl="1">
              <a:buFont typeface="Wingdings" panose="05000000000000000000" pitchFamily="2" charset="2"/>
              <a:buChar char="§"/>
            </a:pPr>
            <a:r>
              <a:rPr lang="en-GB" dirty="0" smtClean="0">
                <a:solidFill>
                  <a:srgbClr val="00B050"/>
                </a:solidFill>
              </a:rPr>
              <a:t>Why </a:t>
            </a:r>
            <a:r>
              <a:rPr lang="en-GB" dirty="0">
                <a:solidFill>
                  <a:srgbClr val="00B050"/>
                </a:solidFill>
              </a:rPr>
              <a:t>are you going to do it? The reason for this research being</a:t>
            </a:r>
            <a:br>
              <a:rPr lang="en-GB" dirty="0">
                <a:solidFill>
                  <a:srgbClr val="00B050"/>
                </a:solidFill>
              </a:rPr>
            </a:br>
            <a:r>
              <a:rPr lang="en-GB" dirty="0">
                <a:solidFill>
                  <a:srgbClr val="00B050"/>
                </a:solidFill>
              </a:rPr>
              <a:t>necessary or </a:t>
            </a:r>
            <a:r>
              <a:rPr lang="en-GB" dirty="0" smtClean="0">
                <a:solidFill>
                  <a:srgbClr val="00B050"/>
                </a:solidFill>
              </a:rPr>
              <a:t>interesting.</a:t>
            </a:r>
            <a:endParaRPr lang="en-GB" dirty="0">
              <a:solidFill>
                <a:srgbClr val="00B050"/>
              </a:solidFill>
            </a:endParaRPr>
          </a:p>
          <a:p>
            <a:pPr lvl="1">
              <a:buFont typeface="Wingdings" panose="05000000000000000000" pitchFamily="2" charset="2"/>
              <a:buChar char="§"/>
            </a:pPr>
            <a:r>
              <a:rPr lang="en-GB" dirty="0" smtClean="0">
                <a:solidFill>
                  <a:srgbClr val="00B050"/>
                </a:solidFill>
              </a:rPr>
              <a:t>How </a:t>
            </a:r>
            <a:r>
              <a:rPr lang="en-GB" dirty="0">
                <a:solidFill>
                  <a:srgbClr val="00B050"/>
                </a:solidFill>
              </a:rPr>
              <a:t>are you going to do it? The research methods that you will</a:t>
            </a:r>
            <a:br>
              <a:rPr lang="en-GB" dirty="0">
                <a:solidFill>
                  <a:srgbClr val="00B050"/>
                </a:solidFill>
              </a:rPr>
            </a:br>
            <a:r>
              <a:rPr lang="en-GB" dirty="0">
                <a:solidFill>
                  <a:srgbClr val="00B050"/>
                </a:solidFill>
              </a:rPr>
              <a:t>use to carry out the </a:t>
            </a:r>
            <a:r>
              <a:rPr lang="en-GB" dirty="0" smtClean="0">
                <a:solidFill>
                  <a:srgbClr val="00B050"/>
                </a:solidFill>
              </a:rPr>
              <a:t>project.</a:t>
            </a:r>
            <a:endParaRPr lang="en-GB" dirty="0">
              <a:solidFill>
                <a:srgbClr val="00B050"/>
              </a:solidFill>
            </a:endParaRPr>
          </a:p>
          <a:p>
            <a:pPr lvl="1">
              <a:buFont typeface="Wingdings" panose="05000000000000000000" pitchFamily="2" charset="2"/>
              <a:buChar char="§"/>
            </a:pPr>
            <a:r>
              <a:rPr lang="en-GB" dirty="0" smtClean="0">
                <a:solidFill>
                  <a:srgbClr val="00B050"/>
                </a:solidFill>
              </a:rPr>
              <a:t>When </a:t>
            </a:r>
            <a:r>
              <a:rPr lang="en-GB" dirty="0">
                <a:solidFill>
                  <a:srgbClr val="00B050"/>
                </a:solidFill>
              </a:rPr>
              <a:t>are you going to do it? The programme of the work. </a:t>
            </a:r>
            <a:endParaRPr lang="en-US" dirty="0">
              <a:solidFill>
                <a:srgbClr val="00B05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xmlns="" val="3862657450"/>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r>
              <a:rPr lang="en-US" dirty="0"/>
              <a:t>Hypothesis testing </a:t>
            </a:r>
            <a:r>
              <a:rPr lang="en-US" dirty="0" smtClean="0"/>
              <a:t>steps</a:t>
            </a:r>
          </a:p>
          <a:p>
            <a:pPr lvl="1"/>
            <a:r>
              <a:rPr lang="en-US" dirty="0"/>
              <a:t>State null(H</a:t>
            </a:r>
            <a:r>
              <a:rPr lang="en-US" baseline="-25000" dirty="0"/>
              <a:t>o</a:t>
            </a:r>
            <a:r>
              <a:rPr lang="en-US" dirty="0"/>
              <a:t>)  and alternative (H</a:t>
            </a:r>
            <a:r>
              <a:rPr lang="en-US" baseline="-25000" dirty="0"/>
              <a:t>1</a:t>
            </a:r>
            <a:r>
              <a:rPr lang="en-US" dirty="0"/>
              <a:t>) hypothesis </a:t>
            </a:r>
          </a:p>
          <a:p>
            <a:pPr lvl="1"/>
            <a:r>
              <a:rPr lang="en-US" dirty="0"/>
              <a:t>Choses the level of significance</a:t>
            </a:r>
          </a:p>
          <a:p>
            <a:pPr lvl="1"/>
            <a:r>
              <a:rPr lang="en-US" dirty="0"/>
              <a:t>Find the critical values</a:t>
            </a:r>
          </a:p>
          <a:p>
            <a:pPr lvl="1"/>
            <a:r>
              <a:rPr lang="en-US" dirty="0"/>
              <a:t>Find the test statistics</a:t>
            </a:r>
          </a:p>
          <a:p>
            <a:pPr lvl="1"/>
            <a:r>
              <a:rPr lang="en-US" dirty="0"/>
              <a:t>Draw your conclusion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280</a:t>
            </a:fld>
            <a:endParaRPr lang="en-US">
              <a:solidFill>
                <a:prstClr val="black">
                  <a:tint val="75000"/>
                </a:prstClr>
              </a:solidFill>
            </a:endParaRPr>
          </a:p>
        </p:txBody>
      </p:sp>
    </p:spTree>
    <p:extLst>
      <p:ext uri="{BB962C8B-B14F-4D97-AF65-F5344CB8AC3E}">
        <p14:creationId xmlns:p14="http://schemas.microsoft.com/office/powerpoint/2010/main" xmlns="" val="93236767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𝑜</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=100</m:t>
                    </m:r>
                  </m:oMath>
                </a14:m>
                <a:endParaRPr lang="en-US" dirty="0" smtClean="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𝑜</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100</m:t>
                    </m:r>
                  </m:oMath>
                </a14:m>
                <a:endParaRPr lang="en-US" dirty="0"/>
              </a:p>
              <a:p>
                <a:r>
                  <a:rPr lang="en-US" dirty="0" smtClean="0"/>
                  <a:t> we will follow the 2 tailed test</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281</a:t>
            </a:fld>
            <a:endParaRPr lang="en-US">
              <a:solidFill>
                <a:prstClr val="black">
                  <a:tint val="75000"/>
                </a:prstClr>
              </a:solidFill>
            </a:endParaRPr>
          </a:p>
        </p:txBody>
      </p:sp>
      <p:grpSp>
        <p:nvGrpSpPr>
          <p:cNvPr id="10" name="Group 9"/>
          <p:cNvGrpSpPr/>
          <p:nvPr/>
        </p:nvGrpSpPr>
        <p:grpSpPr>
          <a:xfrm>
            <a:off x="7082971" y="1851478"/>
            <a:ext cx="4499429" cy="3009900"/>
            <a:chOff x="7082971" y="1851478"/>
            <a:chExt cx="4499429" cy="3009900"/>
          </a:xfrm>
        </p:grpSpPr>
        <p:pic>
          <p:nvPicPr>
            <p:cNvPr id="6" name="Picture 5"/>
            <p:cNvPicPr>
              <a:picLocks noChangeAspect="1"/>
            </p:cNvPicPr>
            <p:nvPr/>
          </p:nvPicPr>
          <p:blipFill>
            <a:blip r:embed="rId3"/>
            <a:stretch>
              <a:fillRect/>
            </a:stretch>
          </p:blipFill>
          <p:spPr>
            <a:xfrm>
              <a:off x="7269616" y="1851478"/>
              <a:ext cx="4010025" cy="3009900"/>
            </a:xfrm>
            <a:prstGeom prst="rect">
              <a:avLst/>
            </a:prstGeom>
          </p:spPr>
        </p:pic>
        <p:sp>
          <p:nvSpPr>
            <p:cNvPr id="7" name="TextBox 6"/>
            <p:cNvSpPr txBox="1"/>
            <p:nvPr/>
          </p:nvSpPr>
          <p:spPr>
            <a:xfrm>
              <a:off x="7082971" y="4064000"/>
              <a:ext cx="827314" cy="369332"/>
            </a:xfrm>
            <a:prstGeom prst="rect">
              <a:avLst/>
            </a:prstGeom>
            <a:noFill/>
          </p:spPr>
          <p:txBody>
            <a:bodyPr wrap="square" rtlCol="0">
              <a:spAutoFit/>
            </a:bodyPr>
            <a:lstStyle/>
            <a:p>
              <a:r>
                <a:rPr lang="en-US" b="1" dirty="0" smtClean="0">
                  <a:solidFill>
                    <a:srgbClr val="FF0000"/>
                  </a:solidFill>
                </a:rPr>
                <a:t>0.025</a:t>
              </a:r>
              <a:endParaRPr lang="en-US" b="1" dirty="0">
                <a:solidFill>
                  <a:srgbClr val="FF0000"/>
                </a:solidFill>
              </a:endParaRPr>
            </a:p>
          </p:txBody>
        </p:sp>
        <p:sp>
          <p:nvSpPr>
            <p:cNvPr id="8" name="TextBox 7"/>
            <p:cNvSpPr txBox="1"/>
            <p:nvPr/>
          </p:nvSpPr>
          <p:spPr>
            <a:xfrm>
              <a:off x="10755086" y="4103523"/>
              <a:ext cx="827314" cy="369332"/>
            </a:xfrm>
            <a:prstGeom prst="rect">
              <a:avLst/>
            </a:prstGeom>
            <a:noFill/>
          </p:spPr>
          <p:txBody>
            <a:bodyPr wrap="square" rtlCol="0">
              <a:spAutoFit/>
            </a:bodyPr>
            <a:lstStyle/>
            <a:p>
              <a:r>
                <a:rPr lang="en-US" b="1" dirty="0" smtClean="0">
                  <a:solidFill>
                    <a:srgbClr val="FF0000"/>
                  </a:solidFill>
                </a:rPr>
                <a:t>0.025</a:t>
              </a:r>
              <a:endParaRPr lang="en-US" b="1" dirty="0">
                <a:solidFill>
                  <a:srgbClr val="FF0000"/>
                </a:solidFill>
              </a:endParaRPr>
            </a:p>
          </p:txBody>
        </p:sp>
        <p:sp>
          <p:nvSpPr>
            <p:cNvPr id="9" name="TextBox 8"/>
            <p:cNvSpPr txBox="1"/>
            <p:nvPr/>
          </p:nvSpPr>
          <p:spPr>
            <a:xfrm>
              <a:off x="8919028" y="3744686"/>
              <a:ext cx="827314" cy="369332"/>
            </a:xfrm>
            <a:prstGeom prst="rect">
              <a:avLst/>
            </a:prstGeom>
            <a:noFill/>
          </p:spPr>
          <p:txBody>
            <a:bodyPr wrap="square" rtlCol="0">
              <a:spAutoFit/>
            </a:bodyPr>
            <a:lstStyle/>
            <a:p>
              <a:r>
                <a:rPr lang="en-US" b="1" dirty="0" smtClean="0">
                  <a:solidFill>
                    <a:srgbClr val="FF0000"/>
                  </a:solidFill>
                </a:rPr>
                <a:t>0.95</a:t>
              </a:r>
              <a:endParaRPr lang="en-US" b="1" dirty="0">
                <a:solidFill>
                  <a:srgbClr val="FF0000"/>
                </a:solidFill>
              </a:endParaRPr>
            </a:p>
          </p:txBody>
        </p:sp>
      </p:grpSp>
    </p:spTree>
    <p:extLst>
      <p:ext uri="{BB962C8B-B14F-4D97-AF65-F5344CB8AC3E}">
        <p14:creationId xmlns:p14="http://schemas.microsoft.com/office/powerpoint/2010/main" xmlns="" val="386640196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282</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3055144" y="1600201"/>
            <a:ext cx="6081712" cy="4519101"/>
          </a:xfrm>
          <a:prstGeom prst="rect">
            <a:avLst/>
          </a:prstGeom>
        </p:spPr>
      </p:pic>
    </p:spTree>
    <p:extLst>
      <p:ext uri="{BB962C8B-B14F-4D97-AF65-F5344CB8AC3E}">
        <p14:creationId xmlns:p14="http://schemas.microsoft.com/office/powerpoint/2010/main" xmlns="" val="147110822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283</a:t>
            </a:fld>
            <a:endParaRPr lang="en-US">
              <a:solidFill>
                <a:prstClr val="black">
                  <a:tint val="75000"/>
                </a:prstClr>
              </a:solidFill>
            </a:endParaRPr>
          </a:p>
        </p:txBody>
      </p:sp>
      <p:grpSp>
        <p:nvGrpSpPr>
          <p:cNvPr id="18" name="Group 17"/>
          <p:cNvGrpSpPr/>
          <p:nvPr/>
        </p:nvGrpSpPr>
        <p:grpSpPr>
          <a:xfrm>
            <a:off x="3338331" y="1647825"/>
            <a:ext cx="6037898" cy="4268510"/>
            <a:chOff x="3338331" y="1647825"/>
            <a:chExt cx="6037898" cy="4268510"/>
          </a:xfrm>
        </p:grpSpPr>
        <p:grpSp>
          <p:nvGrpSpPr>
            <p:cNvPr id="6" name="Group 5"/>
            <p:cNvGrpSpPr/>
            <p:nvPr/>
          </p:nvGrpSpPr>
          <p:grpSpPr>
            <a:xfrm>
              <a:off x="3338331" y="1647825"/>
              <a:ext cx="6037898" cy="3968750"/>
              <a:chOff x="7269616" y="1851478"/>
              <a:chExt cx="4312784" cy="3009900"/>
            </a:xfrm>
          </p:grpSpPr>
          <p:pic>
            <p:nvPicPr>
              <p:cNvPr id="7" name="Picture 6"/>
              <p:cNvPicPr>
                <a:picLocks noChangeAspect="1"/>
              </p:cNvPicPr>
              <p:nvPr/>
            </p:nvPicPr>
            <p:blipFill>
              <a:blip r:embed="rId2"/>
              <a:stretch>
                <a:fillRect/>
              </a:stretch>
            </p:blipFill>
            <p:spPr>
              <a:xfrm>
                <a:off x="7269616" y="1851478"/>
                <a:ext cx="4010025" cy="3009900"/>
              </a:xfrm>
              <a:prstGeom prst="rect">
                <a:avLst/>
              </a:prstGeom>
            </p:spPr>
          </p:pic>
          <p:sp>
            <p:nvSpPr>
              <p:cNvPr id="8" name="TextBox 7"/>
              <p:cNvSpPr txBox="1"/>
              <p:nvPr/>
            </p:nvSpPr>
            <p:spPr>
              <a:xfrm>
                <a:off x="7343191" y="4114018"/>
                <a:ext cx="567094" cy="280101"/>
              </a:xfrm>
              <a:prstGeom prst="rect">
                <a:avLst/>
              </a:prstGeom>
              <a:noFill/>
            </p:spPr>
            <p:txBody>
              <a:bodyPr wrap="square" rtlCol="0">
                <a:spAutoFit/>
              </a:bodyPr>
              <a:lstStyle/>
              <a:p>
                <a:r>
                  <a:rPr lang="en-US" b="1" dirty="0" smtClean="0">
                    <a:solidFill>
                      <a:srgbClr val="FF0000"/>
                    </a:solidFill>
                  </a:rPr>
                  <a:t>0.025</a:t>
                </a:r>
                <a:endParaRPr lang="en-US" b="1" dirty="0">
                  <a:solidFill>
                    <a:srgbClr val="FF0000"/>
                  </a:solidFill>
                </a:endParaRPr>
              </a:p>
            </p:txBody>
          </p:sp>
          <p:sp>
            <p:nvSpPr>
              <p:cNvPr id="9" name="TextBox 8"/>
              <p:cNvSpPr txBox="1"/>
              <p:nvPr/>
            </p:nvSpPr>
            <p:spPr>
              <a:xfrm>
                <a:off x="10755086" y="4103523"/>
                <a:ext cx="827314" cy="369332"/>
              </a:xfrm>
              <a:prstGeom prst="rect">
                <a:avLst/>
              </a:prstGeom>
              <a:noFill/>
            </p:spPr>
            <p:txBody>
              <a:bodyPr wrap="square" rtlCol="0">
                <a:spAutoFit/>
              </a:bodyPr>
              <a:lstStyle/>
              <a:p>
                <a:r>
                  <a:rPr lang="en-US" b="1" dirty="0" smtClean="0">
                    <a:solidFill>
                      <a:srgbClr val="FF0000"/>
                    </a:solidFill>
                  </a:rPr>
                  <a:t>0.025</a:t>
                </a:r>
                <a:endParaRPr lang="en-US" b="1" dirty="0">
                  <a:solidFill>
                    <a:srgbClr val="FF0000"/>
                  </a:solidFill>
                </a:endParaRPr>
              </a:p>
            </p:txBody>
          </p:sp>
          <p:sp>
            <p:nvSpPr>
              <p:cNvPr id="10" name="TextBox 9"/>
              <p:cNvSpPr txBox="1"/>
              <p:nvPr/>
            </p:nvSpPr>
            <p:spPr>
              <a:xfrm>
                <a:off x="8919028" y="3744686"/>
                <a:ext cx="827314" cy="369332"/>
              </a:xfrm>
              <a:prstGeom prst="rect">
                <a:avLst/>
              </a:prstGeom>
              <a:noFill/>
            </p:spPr>
            <p:txBody>
              <a:bodyPr wrap="square" rtlCol="0">
                <a:spAutoFit/>
              </a:bodyPr>
              <a:lstStyle/>
              <a:p>
                <a:r>
                  <a:rPr lang="en-US" b="1" dirty="0" smtClean="0">
                    <a:solidFill>
                      <a:srgbClr val="FF0000"/>
                    </a:solidFill>
                  </a:rPr>
                  <a:t>0.95</a:t>
                </a:r>
                <a:endParaRPr lang="en-US" b="1" dirty="0">
                  <a:solidFill>
                    <a:srgbClr val="FF0000"/>
                  </a:solidFill>
                </a:endParaRPr>
              </a:p>
            </p:txBody>
          </p:sp>
        </p:grpSp>
        <p:sp>
          <p:nvSpPr>
            <p:cNvPr id="11" name="TextBox 10"/>
            <p:cNvSpPr txBox="1"/>
            <p:nvPr/>
          </p:nvSpPr>
          <p:spPr>
            <a:xfrm>
              <a:off x="3656148" y="5439279"/>
              <a:ext cx="1158240" cy="369332"/>
            </a:xfrm>
            <a:prstGeom prst="rect">
              <a:avLst/>
            </a:prstGeom>
            <a:noFill/>
          </p:spPr>
          <p:txBody>
            <a:bodyPr wrap="square" rtlCol="0">
              <a:spAutoFit/>
            </a:bodyPr>
            <a:lstStyle/>
            <a:p>
              <a:r>
                <a:rPr lang="en-US" b="1" dirty="0" smtClean="0">
                  <a:solidFill>
                    <a:srgbClr val="FF0000"/>
                  </a:solidFill>
                </a:rPr>
                <a:t>-1.96</a:t>
              </a:r>
              <a:endParaRPr lang="en-US" b="1" dirty="0">
                <a:solidFill>
                  <a:srgbClr val="FF0000"/>
                </a:solidFill>
              </a:endParaRPr>
            </a:p>
          </p:txBody>
        </p:sp>
        <p:sp>
          <p:nvSpPr>
            <p:cNvPr id="12" name="TextBox 11"/>
            <p:cNvSpPr txBox="1"/>
            <p:nvPr/>
          </p:nvSpPr>
          <p:spPr>
            <a:xfrm>
              <a:off x="7794126" y="5547003"/>
              <a:ext cx="1158240" cy="369332"/>
            </a:xfrm>
            <a:prstGeom prst="rect">
              <a:avLst/>
            </a:prstGeom>
            <a:noFill/>
          </p:spPr>
          <p:txBody>
            <a:bodyPr wrap="square" rtlCol="0">
              <a:spAutoFit/>
            </a:bodyPr>
            <a:lstStyle/>
            <a:p>
              <a:r>
                <a:rPr lang="en-US" b="1" dirty="0" smtClean="0">
                  <a:solidFill>
                    <a:srgbClr val="FF0000"/>
                  </a:solidFill>
                </a:rPr>
                <a:t>1.96</a:t>
              </a:r>
              <a:endParaRPr lang="en-US" b="1" dirty="0">
                <a:solidFill>
                  <a:srgbClr val="FF0000"/>
                </a:solidFill>
              </a:endParaRPr>
            </a:p>
          </p:txBody>
        </p:sp>
      </p:grpSp>
      <p:sp>
        <p:nvSpPr>
          <p:cNvPr id="15" name="TextBox 14"/>
          <p:cNvSpPr txBox="1"/>
          <p:nvPr/>
        </p:nvSpPr>
        <p:spPr>
          <a:xfrm>
            <a:off x="1654628" y="3686259"/>
            <a:ext cx="2001520" cy="369332"/>
          </a:xfrm>
          <a:prstGeom prst="rect">
            <a:avLst/>
          </a:prstGeom>
          <a:noFill/>
        </p:spPr>
        <p:txBody>
          <a:bodyPr wrap="square" rtlCol="0">
            <a:spAutoFit/>
          </a:bodyPr>
          <a:lstStyle/>
          <a:p>
            <a:r>
              <a:rPr lang="en-US" b="1" dirty="0" smtClean="0">
                <a:solidFill>
                  <a:srgbClr val="FF0000"/>
                </a:solidFill>
              </a:rPr>
              <a:t>Rejection region</a:t>
            </a:r>
            <a:endParaRPr lang="en-US" b="1" dirty="0">
              <a:solidFill>
                <a:srgbClr val="FF0000"/>
              </a:solidFill>
            </a:endParaRPr>
          </a:p>
        </p:txBody>
      </p:sp>
      <p:cxnSp>
        <p:nvCxnSpPr>
          <p:cNvPr id="17" name="Straight Arrow Connector 16"/>
          <p:cNvCxnSpPr/>
          <p:nvPr/>
        </p:nvCxnSpPr>
        <p:spPr>
          <a:xfrm>
            <a:off x="2656114" y="4055591"/>
            <a:ext cx="1000034" cy="10442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9358740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t=</a:t>
                </a:r>
                <a14:m>
                  <m:oMath xmlns:m="http://schemas.openxmlformats.org/officeDocument/2006/math">
                    <m:f>
                      <m:fPr>
                        <m:ctrlPr>
                          <a:rPr lang="en-US" b="0" i="1" smtClean="0">
                            <a:latin typeface="Cambria Math" panose="02040503050406030204" pitchFamily="18" charset="0"/>
                            <a:ea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panose="02040503050406030204" pitchFamily="18" charset="0"/>
                              </a:rPr>
                              <m:t>𝑋</m:t>
                            </m:r>
                          </m:e>
                        </m:acc>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num>
                      <m:den>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num>
                          <m:den>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𝑛</m:t>
                                </m:r>
                              </m:e>
                            </m:rad>
                          </m:den>
                        </m:f>
                      </m:den>
                    </m:f>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105</m:t>
                        </m:r>
                        <m:r>
                          <a:rPr lang="en-US" i="1">
                            <a:latin typeface="Cambria Math" panose="02040503050406030204" pitchFamily="18" charset="0"/>
                          </a:rPr>
                          <m:t>−</m:t>
                        </m:r>
                        <m:r>
                          <a:rPr lang="en-US" b="0" i="1" smtClean="0">
                            <a:latin typeface="Cambria Math" panose="02040503050406030204" pitchFamily="18" charset="0"/>
                          </a:rPr>
                          <m:t>100</m:t>
                        </m:r>
                      </m:num>
                      <m:den>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15</m:t>
                            </m:r>
                          </m:num>
                          <m:den>
                            <m:rad>
                              <m:radPr>
                                <m:degHide m:val="on"/>
                                <m:ctrlPr>
                                  <a:rPr lang="en-US" i="1">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75</m:t>
                                </m:r>
                              </m:e>
                            </m:rad>
                          </m:den>
                        </m:f>
                      </m:den>
                    </m:f>
                    <m:r>
                      <a:rPr lang="en-US" b="0" i="1" smtClean="0">
                        <a:latin typeface="Cambria Math" panose="02040503050406030204" pitchFamily="18" charset="0"/>
                        <a:ea typeface="Cambria Math" panose="02040503050406030204" pitchFamily="18" charset="0"/>
                      </a:rPr>
                      <m:t>=2.89 (</m:t>
                    </m:r>
                    <m:r>
                      <a:rPr lang="en-US" b="0" i="1" smtClean="0">
                        <a:latin typeface="Cambria Math" panose="02040503050406030204" pitchFamily="18" charset="0"/>
                        <a:ea typeface="Cambria Math" panose="02040503050406030204" pitchFamily="18" charset="0"/>
                      </a:rPr>
                      <m:t>𝑡𝑒𝑠𝑡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𝑠𝑡𝑎𝑡𝑖𝑠𝑡𝑖𝑐𝑠</m:t>
                    </m:r>
                    <m:r>
                      <a:rPr lang="en-US" b="0" i="1" smtClean="0">
                        <a:latin typeface="Cambria Math" panose="02040503050406030204" pitchFamily="18" charset="0"/>
                        <a:ea typeface="Cambria Math" panose="02040503050406030204" pitchFamily="18" charset="0"/>
                      </a:rPr>
                      <m:t>)</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284</a:t>
            </a:fld>
            <a:endParaRPr lang="en-US">
              <a:solidFill>
                <a:prstClr val="black">
                  <a:tint val="75000"/>
                </a:prstClr>
              </a:solidFill>
            </a:endParaRPr>
          </a:p>
        </p:txBody>
      </p:sp>
      <p:grpSp>
        <p:nvGrpSpPr>
          <p:cNvPr id="11" name="Group 10"/>
          <p:cNvGrpSpPr/>
          <p:nvPr/>
        </p:nvGrpSpPr>
        <p:grpSpPr>
          <a:xfrm>
            <a:off x="3715657" y="2429494"/>
            <a:ext cx="5457372" cy="3811764"/>
            <a:chOff x="3338331" y="1647825"/>
            <a:chExt cx="6037898" cy="4268510"/>
          </a:xfrm>
        </p:grpSpPr>
        <p:grpSp>
          <p:nvGrpSpPr>
            <p:cNvPr id="12" name="Group 11"/>
            <p:cNvGrpSpPr/>
            <p:nvPr/>
          </p:nvGrpSpPr>
          <p:grpSpPr>
            <a:xfrm>
              <a:off x="3338331" y="1647825"/>
              <a:ext cx="6037898" cy="3968750"/>
              <a:chOff x="7269616" y="1851478"/>
              <a:chExt cx="4312784" cy="3009900"/>
            </a:xfrm>
          </p:grpSpPr>
          <p:pic>
            <p:nvPicPr>
              <p:cNvPr id="15" name="Picture 14"/>
              <p:cNvPicPr>
                <a:picLocks noChangeAspect="1"/>
              </p:cNvPicPr>
              <p:nvPr/>
            </p:nvPicPr>
            <p:blipFill>
              <a:blip r:embed="rId3"/>
              <a:stretch>
                <a:fillRect/>
              </a:stretch>
            </p:blipFill>
            <p:spPr>
              <a:xfrm>
                <a:off x="7269616" y="1851478"/>
                <a:ext cx="4010025" cy="3009900"/>
              </a:xfrm>
              <a:prstGeom prst="rect">
                <a:avLst/>
              </a:prstGeom>
            </p:spPr>
          </p:pic>
          <p:sp>
            <p:nvSpPr>
              <p:cNvPr id="16" name="TextBox 15"/>
              <p:cNvSpPr txBox="1"/>
              <p:nvPr/>
            </p:nvSpPr>
            <p:spPr>
              <a:xfrm>
                <a:off x="7343191" y="4114018"/>
                <a:ext cx="567094" cy="280101"/>
              </a:xfrm>
              <a:prstGeom prst="rect">
                <a:avLst/>
              </a:prstGeom>
              <a:noFill/>
            </p:spPr>
            <p:txBody>
              <a:bodyPr wrap="square" rtlCol="0">
                <a:spAutoFit/>
              </a:bodyPr>
              <a:lstStyle/>
              <a:p>
                <a:r>
                  <a:rPr lang="en-US" b="1" dirty="0" smtClean="0">
                    <a:solidFill>
                      <a:srgbClr val="FF0000"/>
                    </a:solidFill>
                  </a:rPr>
                  <a:t>0.025</a:t>
                </a:r>
                <a:endParaRPr lang="en-US" b="1" dirty="0">
                  <a:solidFill>
                    <a:srgbClr val="FF0000"/>
                  </a:solidFill>
                </a:endParaRPr>
              </a:p>
            </p:txBody>
          </p:sp>
          <p:sp>
            <p:nvSpPr>
              <p:cNvPr id="17" name="TextBox 16"/>
              <p:cNvSpPr txBox="1"/>
              <p:nvPr/>
            </p:nvSpPr>
            <p:spPr>
              <a:xfrm>
                <a:off x="10755086" y="4103523"/>
                <a:ext cx="827314" cy="369332"/>
              </a:xfrm>
              <a:prstGeom prst="rect">
                <a:avLst/>
              </a:prstGeom>
              <a:noFill/>
            </p:spPr>
            <p:txBody>
              <a:bodyPr wrap="square" rtlCol="0">
                <a:spAutoFit/>
              </a:bodyPr>
              <a:lstStyle/>
              <a:p>
                <a:r>
                  <a:rPr lang="en-US" b="1" dirty="0" smtClean="0">
                    <a:solidFill>
                      <a:srgbClr val="FF0000"/>
                    </a:solidFill>
                  </a:rPr>
                  <a:t>0.025</a:t>
                </a:r>
                <a:endParaRPr lang="en-US" b="1" dirty="0">
                  <a:solidFill>
                    <a:srgbClr val="FF0000"/>
                  </a:solidFill>
                </a:endParaRPr>
              </a:p>
            </p:txBody>
          </p:sp>
          <p:sp>
            <p:nvSpPr>
              <p:cNvPr id="18" name="TextBox 17"/>
              <p:cNvSpPr txBox="1"/>
              <p:nvPr/>
            </p:nvSpPr>
            <p:spPr>
              <a:xfrm>
                <a:off x="8919028" y="3744686"/>
                <a:ext cx="827314" cy="369332"/>
              </a:xfrm>
              <a:prstGeom prst="rect">
                <a:avLst/>
              </a:prstGeom>
              <a:noFill/>
            </p:spPr>
            <p:txBody>
              <a:bodyPr wrap="square" rtlCol="0">
                <a:spAutoFit/>
              </a:bodyPr>
              <a:lstStyle/>
              <a:p>
                <a:r>
                  <a:rPr lang="en-US" b="1" dirty="0" smtClean="0">
                    <a:solidFill>
                      <a:srgbClr val="FF0000"/>
                    </a:solidFill>
                  </a:rPr>
                  <a:t>0.95</a:t>
                </a:r>
                <a:endParaRPr lang="en-US" b="1" dirty="0">
                  <a:solidFill>
                    <a:srgbClr val="FF0000"/>
                  </a:solidFill>
                </a:endParaRPr>
              </a:p>
            </p:txBody>
          </p:sp>
        </p:grpSp>
        <p:sp>
          <p:nvSpPr>
            <p:cNvPr id="13" name="TextBox 12"/>
            <p:cNvSpPr txBox="1"/>
            <p:nvPr/>
          </p:nvSpPr>
          <p:spPr>
            <a:xfrm>
              <a:off x="3656148" y="5439279"/>
              <a:ext cx="1158240" cy="369332"/>
            </a:xfrm>
            <a:prstGeom prst="rect">
              <a:avLst/>
            </a:prstGeom>
            <a:noFill/>
          </p:spPr>
          <p:txBody>
            <a:bodyPr wrap="square" rtlCol="0">
              <a:spAutoFit/>
            </a:bodyPr>
            <a:lstStyle/>
            <a:p>
              <a:r>
                <a:rPr lang="en-US" b="1" dirty="0" smtClean="0">
                  <a:solidFill>
                    <a:srgbClr val="FF0000"/>
                  </a:solidFill>
                </a:rPr>
                <a:t>-1.96</a:t>
              </a:r>
              <a:endParaRPr lang="en-US" b="1" dirty="0">
                <a:solidFill>
                  <a:srgbClr val="FF0000"/>
                </a:solidFill>
              </a:endParaRPr>
            </a:p>
          </p:txBody>
        </p:sp>
        <p:sp>
          <p:nvSpPr>
            <p:cNvPr id="14" name="TextBox 13"/>
            <p:cNvSpPr txBox="1"/>
            <p:nvPr/>
          </p:nvSpPr>
          <p:spPr>
            <a:xfrm>
              <a:off x="7794126" y="5547003"/>
              <a:ext cx="1158240" cy="369332"/>
            </a:xfrm>
            <a:prstGeom prst="rect">
              <a:avLst/>
            </a:prstGeom>
            <a:noFill/>
          </p:spPr>
          <p:txBody>
            <a:bodyPr wrap="square" rtlCol="0">
              <a:spAutoFit/>
            </a:bodyPr>
            <a:lstStyle/>
            <a:p>
              <a:r>
                <a:rPr lang="en-US" b="1" dirty="0" smtClean="0">
                  <a:solidFill>
                    <a:srgbClr val="FF0000"/>
                  </a:solidFill>
                </a:rPr>
                <a:t>1.96</a:t>
              </a:r>
              <a:endParaRPr lang="en-US" b="1" dirty="0">
                <a:solidFill>
                  <a:srgbClr val="FF0000"/>
                </a:solidFill>
              </a:endParaRPr>
            </a:p>
          </p:txBody>
        </p:sp>
      </p:grpSp>
    </p:spTree>
    <p:extLst>
      <p:ext uri="{BB962C8B-B14F-4D97-AF65-F5344CB8AC3E}">
        <p14:creationId xmlns:p14="http://schemas.microsoft.com/office/powerpoint/2010/main" xmlns="" val="123535334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r>
              <a:rPr lang="en-US" dirty="0" smtClean="0"/>
              <a:t>It is in rejection region</a:t>
            </a:r>
          </a:p>
          <a:p>
            <a:r>
              <a:rPr lang="en-US" dirty="0" smtClean="0"/>
              <a:t>There for we </a:t>
            </a:r>
            <a:r>
              <a:rPr lang="en-US" dirty="0" smtClean="0">
                <a:solidFill>
                  <a:srgbClr val="FF0000"/>
                </a:solidFill>
              </a:rPr>
              <a:t>reject</a:t>
            </a:r>
            <a:r>
              <a:rPr lang="en-US" dirty="0" smtClean="0"/>
              <a:t> </a:t>
            </a:r>
            <a:r>
              <a:rPr lang="en-US" dirty="0"/>
              <a:t>null(H</a:t>
            </a:r>
            <a:r>
              <a:rPr lang="en-US" baseline="-25000" dirty="0"/>
              <a:t>o</a:t>
            </a:r>
            <a:r>
              <a:rPr lang="en-US" dirty="0"/>
              <a:t>)  and </a:t>
            </a:r>
            <a:r>
              <a:rPr lang="en-US" dirty="0" smtClean="0">
                <a:solidFill>
                  <a:srgbClr val="FF0000"/>
                </a:solidFill>
              </a:rPr>
              <a:t>accept</a:t>
            </a:r>
            <a:r>
              <a:rPr lang="en-US" dirty="0" smtClean="0"/>
              <a:t> alternative </a:t>
            </a:r>
            <a:r>
              <a:rPr lang="en-US" dirty="0"/>
              <a:t>(H</a:t>
            </a:r>
            <a:r>
              <a:rPr lang="en-US" baseline="-25000" dirty="0"/>
              <a:t>1</a:t>
            </a:r>
            <a:r>
              <a:rPr lang="en-US" dirty="0"/>
              <a:t>) hypothesis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285</a:t>
            </a:fld>
            <a:endParaRPr lang="en-US">
              <a:solidFill>
                <a:prstClr val="black">
                  <a:tint val="75000"/>
                </a:prstClr>
              </a:solidFill>
            </a:endParaRPr>
          </a:p>
        </p:txBody>
      </p:sp>
    </p:spTree>
    <p:extLst>
      <p:ext uri="{BB962C8B-B14F-4D97-AF65-F5344CB8AC3E}">
        <p14:creationId xmlns:p14="http://schemas.microsoft.com/office/powerpoint/2010/main" xmlns="" val="26662909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Yes! There is </a:t>
            </a:r>
            <a:r>
              <a:rPr lang="en-US" dirty="0"/>
              <a:t>enough evidence to suggest the average protein content is </a:t>
            </a:r>
            <a:r>
              <a:rPr lang="en-US" dirty="0" smtClean="0"/>
              <a:t>changed with 95 % confidence.</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286</a:t>
            </a:fld>
            <a:endParaRPr lang="en-US">
              <a:solidFill>
                <a:prstClr val="black">
                  <a:tint val="75000"/>
                </a:prstClr>
              </a:solidFill>
            </a:endParaRPr>
          </a:p>
        </p:txBody>
      </p:sp>
    </p:spTree>
    <p:extLst>
      <p:ext uri="{BB962C8B-B14F-4D97-AF65-F5344CB8AC3E}">
        <p14:creationId xmlns:p14="http://schemas.microsoft.com/office/powerpoint/2010/main" xmlns="" val="27929462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Hypothesis Testing - one tailed 't' </a:t>
            </a:r>
            <a:r>
              <a:rPr lang="en-GB" dirty="0" smtClean="0"/>
              <a:t>distribution</a:t>
            </a:r>
            <a:endParaRPr lang="en-US" dirty="0"/>
          </a:p>
        </p:txBody>
      </p:sp>
      <p:sp>
        <p:nvSpPr>
          <p:cNvPr id="3" name="Content Placeholder 2"/>
          <p:cNvSpPr>
            <a:spLocks noGrp="1"/>
          </p:cNvSpPr>
          <p:nvPr>
            <p:ph idx="1"/>
          </p:nvPr>
        </p:nvSpPr>
        <p:spPr/>
        <p:txBody>
          <a:bodyPr/>
          <a:lstStyle/>
          <a:p>
            <a:r>
              <a:rPr lang="en-US" dirty="0" smtClean="0"/>
              <a:t>The average compressive strength of a PVC pipe is 100 psi. A customer believes the average strength of the pipe is lower. A random sample of 5 pipes are tested and scored:69,79,89,99,109. (</a:t>
            </a:r>
            <a:r>
              <a:rPr lang="en-US" dirty="0" err="1" smtClean="0"/>
              <a:t>s.d</a:t>
            </a:r>
            <a:r>
              <a:rPr lang="en-US" dirty="0" smtClean="0"/>
              <a:t>=15.81)</a:t>
            </a:r>
          </a:p>
          <a:p>
            <a:r>
              <a:rPr lang="en-US" dirty="0" smtClean="0"/>
              <a:t>Is there enough evidence to suggest the average strength is lower?</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287</a:t>
            </a:fld>
            <a:endParaRPr lang="en-US">
              <a:solidFill>
                <a:prstClr val="black">
                  <a:tint val="75000"/>
                </a:prstClr>
              </a:solidFill>
            </a:endParaRPr>
          </a:p>
        </p:txBody>
      </p:sp>
    </p:spTree>
    <p:extLst>
      <p:ext uri="{BB962C8B-B14F-4D97-AF65-F5344CB8AC3E}">
        <p14:creationId xmlns:p14="http://schemas.microsoft.com/office/powerpoint/2010/main" xmlns="" val="386855997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r>
              <a:rPr lang="en-US" dirty="0"/>
              <a:t>Hypothesis testing steps</a:t>
            </a:r>
          </a:p>
          <a:p>
            <a:pPr lvl="1"/>
            <a:r>
              <a:rPr lang="en-US" dirty="0"/>
              <a:t>State null(H</a:t>
            </a:r>
            <a:r>
              <a:rPr lang="en-US" baseline="-25000" dirty="0"/>
              <a:t>o</a:t>
            </a:r>
            <a:r>
              <a:rPr lang="en-US" dirty="0"/>
              <a:t>)  and alternative (H</a:t>
            </a:r>
            <a:r>
              <a:rPr lang="en-US" baseline="-25000" dirty="0"/>
              <a:t>1</a:t>
            </a:r>
            <a:r>
              <a:rPr lang="en-US" dirty="0"/>
              <a:t>) hypothesis </a:t>
            </a:r>
          </a:p>
          <a:p>
            <a:pPr lvl="1"/>
            <a:r>
              <a:rPr lang="en-US" dirty="0"/>
              <a:t>Choses the level of significance</a:t>
            </a:r>
          </a:p>
          <a:p>
            <a:pPr lvl="1"/>
            <a:r>
              <a:rPr lang="en-US" dirty="0"/>
              <a:t>Find the critical values</a:t>
            </a:r>
          </a:p>
          <a:p>
            <a:pPr lvl="1"/>
            <a:r>
              <a:rPr lang="en-US" dirty="0"/>
              <a:t>Find the test statistics</a:t>
            </a:r>
          </a:p>
          <a:p>
            <a:pPr lvl="1"/>
            <a:r>
              <a:rPr lang="en-US" dirty="0"/>
              <a:t>Draw your conclusion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288</a:t>
            </a:fld>
            <a:endParaRPr lang="en-US">
              <a:solidFill>
                <a:prstClr val="black">
                  <a:tint val="75000"/>
                </a:prstClr>
              </a:solidFill>
            </a:endParaRPr>
          </a:p>
        </p:txBody>
      </p:sp>
    </p:spTree>
    <p:extLst>
      <p:ext uri="{BB962C8B-B14F-4D97-AF65-F5344CB8AC3E}">
        <p14:creationId xmlns:p14="http://schemas.microsoft.com/office/powerpoint/2010/main" xmlns="" val="177050130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𝑜</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=100</m:t>
                    </m:r>
                  </m:oMath>
                </a14:m>
                <a:endParaRPr lang="en-US" dirty="0" smtClean="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𝑜</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&lt;</m:t>
                    </m:r>
                    <m:r>
                      <a:rPr lang="en-US" i="1">
                        <a:latin typeface="Cambria Math" panose="02040503050406030204" pitchFamily="18" charset="0"/>
                        <a:ea typeface="Cambria Math" panose="02040503050406030204" pitchFamily="18" charset="0"/>
                      </a:rPr>
                      <m:t>100</m:t>
                    </m:r>
                  </m:oMath>
                </a14:m>
                <a:endParaRPr lang="en-US" dirty="0"/>
              </a:p>
              <a:p>
                <a:r>
                  <a:rPr lang="en-US" dirty="0" smtClean="0"/>
                  <a:t> we will follow the one tailed test</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289</a:t>
            </a:fld>
            <a:endParaRPr lang="en-US">
              <a:solidFill>
                <a:prstClr val="black">
                  <a:tint val="75000"/>
                </a:prstClr>
              </a:solidFill>
            </a:endParaRPr>
          </a:p>
        </p:txBody>
      </p:sp>
      <p:cxnSp>
        <p:nvCxnSpPr>
          <p:cNvPr id="12" name="Straight Arrow Connector 11"/>
          <p:cNvCxnSpPr/>
          <p:nvPr/>
        </p:nvCxnSpPr>
        <p:spPr>
          <a:xfrm>
            <a:off x="5428342" y="3863182"/>
            <a:ext cx="2438400" cy="5620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7462837" y="1871436"/>
            <a:ext cx="3971925" cy="3086100"/>
          </a:xfrm>
          <a:prstGeom prst="rect">
            <a:avLst/>
          </a:prstGeom>
        </p:spPr>
      </p:pic>
      <p:cxnSp>
        <p:nvCxnSpPr>
          <p:cNvPr id="15" name="Straight Connector 14"/>
          <p:cNvCxnSpPr/>
          <p:nvPr/>
        </p:nvCxnSpPr>
        <p:spPr>
          <a:xfrm>
            <a:off x="9434285" y="2322285"/>
            <a:ext cx="0" cy="2390437"/>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xmlns="" Requires="a14">
          <p:sp>
            <p:nvSpPr>
              <p:cNvPr id="16" name="Rectangle 15"/>
              <p:cNvSpPr/>
              <p:nvPr/>
            </p:nvSpPr>
            <p:spPr>
              <a:xfrm>
                <a:off x="9652979" y="4240553"/>
                <a:ext cx="3704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𝜇</m:t>
                      </m:r>
                    </m:oMath>
                  </m:oMathPara>
                </a14:m>
                <a:endParaRPr lang="en-US" dirty="0"/>
              </a:p>
            </p:txBody>
          </p:sp>
        </mc:Choice>
        <mc:Fallback>
          <p:sp>
            <p:nvSpPr>
              <p:cNvPr id="16" name="Rectangle 15"/>
              <p:cNvSpPr>
                <a:spLocks noRot="1" noChangeAspect="1" noMove="1" noResize="1" noEditPoints="1" noAdjustHandles="1" noChangeArrowheads="1" noChangeShapeType="1" noTextEdit="1"/>
              </p:cNvSpPr>
              <p:nvPr/>
            </p:nvSpPr>
            <p:spPr>
              <a:xfrm>
                <a:off x="9652979" y="4240553"/>
                <a:ext cx="370422" cy="369332"/>
              </a:xfrm>
              <a:prstGeom prst="rect">
                <a:avLst/>
              </a:prstGeom>
              <a:blipFill rotWithShape="0">
                <a:blip r:embed="rId4"/>
                <a:stretch>
                  <a:fillRect b="-5000"/>
                </a:stretch>
              </a:blipFill>
            </p:spPr>
            <p:txBody>
              <a:bodyPr/>
              <a:lstStyle/>
              <a:p>
                <a:r>
                  <a:rPr lang="en-US">
                    <a:noFill/>
                  </a:rPr>
                  <a:t> </a:t>
                </a:r>
              </a:p>
            </p:txBody>
          </p:sp>
        </mc:Fallback>
      </mc:AlternateContent>
    </p:spTree>
    <p:extLst>
      <p:ext uri="{BB962C8B-B14F-4D97-AF65-F5344CB8AC3E}">
        <p14:creationId xmlns:p14="http://schemas.microsoft.com/office/powerpoint/2010/main" xmlns="" val="4104846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GB" dirty="0"/>
              <a:t>The answers to these questions will provide a framework for </a:t>
            </a:r>
            <a:r>
              <a:rPr lang="en-GB" dirty="0" smtClean="0"/>
              <a:t>the </a:t>
            </a:r>
            <a:r>
              <a:rPr lang="en-GB" dirty="0" smtClean="0">
                <a:solidFill>
                  <a:srgbClr val="FF0000"/>
                </a:solidFill>
              </a:rPr>
              <a:t>actual </a:t>
            </a:r>
            <a:r>
              <a:rPr lang="en-GB" dirty="0">
                <a:solidFill>
                  <a:srgbClr val="FF0000"/>
                </a:solidFill>
              </a:rPr>
              <a:t>doing of the research</a:t>
            </a:r>
            <a:r>
              <a:rPr lang="en-GB" dirty="0"/>
              <a:t>. The answers to these questions are </a:t>
            </a:r>
            <a:r>
              <a:rPr lang="en-GB" dirty="0" smtClean="0">
                <a:solidFill>
                  <a:srgbClr val="FF0000"/>
                </a:solidFill>
              </a:rPr>
              <a:t>not simple</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xmlns="" val="362257770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r>
              <a:rPr lang="en-US" dirty="0"/>
              <a:t>When to use t-value</a:t>
            </a:r>
          </a:p>
          <a:p>
            <a:pPr marL="914400" lvl="1" indent="-514350">
              <a:buAutoNum type="arabicPeriod"/>
            </a:pPr>
            <a:r>
              <a:rPr lang="en-GB" sz="3600" dirty="0"/>
              <a:t>σ is unknown</a:t>
            </a:r>
          </a:p>
          <a:p>
            <a:pPr marL="914400" lvl="1" indent="-514350">
              <a:buAutoNum type="arabicPeriod"/>
            </a:pPr>
            <a:r>
              <a:rPr lang="en-GB" sz="3600" dirty="0"/>
              <a:t>Sample size is less than 30</a:t>
            </a:r>
            <a:endParaRPr lang="en-US" sz="3600" dirty="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290</a:t>
            </a:fld>
            <a:endParaRPr lang="en-US">
              <a:solidFill>
                <a:prstClr val="black">
                  <a:tint val="75000"/>
                </a:prstClr>
              </a:solidFill>
            </a:endParaRPr>
          </a:p>
        </p:txBody>
      </p:sp>
    </p:spTree>
    <p:extLst>
      <p:ext uri="{BB962C8B-B14F-4D97-AF65-F5344CB8AC3E}">
        <p14:creationId xmlns:p14="http://schemas.microsoft.com/office/powerpoint/2010/main" xmlns="" val="85861027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Soution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291</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714171" y="1647825"/>
            <a:ext cx="7149824" cy="4228859"/>
          </a:xfrm>
          <a:prstGeom prst="rect">
            <a:avLst/>
          </a:prstGeom>
          <a:ln>
            <a:solidFill>
              <a:srgbClr val="FF0000"/>
            </a:solidFill>
          </a:ln>
        </p:spPr>
      </p:pic>
      <p:sp>
        <p:nvSpPr>
          <p:cNvPr id="7" name="Oval 6"/>
          <p:cNvSpPr/>
          <p:nvPr/>
        </p:nvSpPr>
        <p:spPr>
          <a:xfrm>
            <a:off x="2786743" y="2554514"/>
            <a:ext cx="798286" cy="5660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526971" y="5225143"/>
            <a:ext cx="47897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592457" y="3120571"/>
            <a:ext cx="0" cy="19594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273143" y="4988265"/>
            <a:ext cx="609600" cy="413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3551542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13351" y="2205265"/>
            <a:ext cx="3971925" cy="3086100"/>
          </a:xfrm>
          <a:prstGeom prst="rect">
            <a:avLst/>
          </a:prstGeom>
        </p:spPr>
      </p:pic>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292</a:t>
            </a:fld>
            <a:endParaRPr lang="en-US">
              <a:solidFill>
                <a:prstClr val="black">
                  <a:tint val="75000"/>
                </a:prstClr>
              </a:solidFill>
            </a:endParaRPr>
          </a:p>
        </p:txBody>
      </p:sp>
      <p:sp>
        <p:nvSpPr>
          <p:cNvPr id="8" name="TextBox 7"/>
          <p:cNvSpPr txBox="1"/>
          <p:nvPr/>
        </p:nvSpPr>
        <p:spPr>
          <a:xfrm>
            <a:off x="3744686" y="5152220"/>
            <a:ext cx="1045029" cy="369332"/>
          </a:xfrm>
          <a:prstGeom prst="rect">
            <a:avLst/>
          </a:prstGeom>
          <a:noFill/>
        </p:spPr>
        <p:txBody>
          <a:bodyPr wrap="square" rtlCol="0">
            <a:spAutoFit/>
          </a:bodyPr>
          <a:lstStyle/>
          <a:p>
            <a:r>
              <a:rPr lang="en-US" dirty="0" smtClean="0"/>
              <a:t>-2.132</a:t>
            </a:r>
            <a:endParaRPr lang="en-US" dirty="0"/>
          </a:p>
        </p:txBody>
      </p:sp>
      <p:sp>
        <p:nvSpPr>
          <p:cNvPr id="9" name="TextBox 8"/>
          <p:cNvSpPr txBox="1"/>
          <p:nvPr/>
        </p:nvSpPr>
        <p:spPr>
          <a:xfrm>
            <a:off x="2162628" y="4480356"/>
            <a:ext cx="2002972" cy="369332"/>
          </a:xfrm>
          <a:prstGeom prst="rect">
            <a:avLst/>
          </a:prstGeom>
          <a:noFill/>
        </p:spPr>
        <p:txBody>
          <a:bodyPr wrap="square" rtlCol="0">
            <a:spAutoFit/>
          </a:bodyPr>
          <a:lstStyle/>
          <a:p>
            <a:r>
              <a:rPr lang="en-US" dirty="0" smtClean="0"/>
              <a:t>Rejection region</a:t>
            </a:r>
            <a:endParaRPr lang="en-US" dirty="0"/>
          </a:p>
        </p:txBody>
      </p:sp>
      <mc:AlternateContent xmlns:mc="http://schemas.openxmlformats.org/markup-compatibility/2006">
        <mc:Choice xmlns:a14="http://schemas.microsoft.com/office/drawing/2010/main" xmlns="" Requires="a14">
          <p:sp>
            <p:nvSpPr>
              <p:cNvPr id="10" name="Rectangle 9"/>
              <p:cNvSpPr/>
              <p:nvPr/>
            </p:nvSpPr>
            <p:spPr>
              <a:xfrm>
                <a:off x="5999735" y="2489894"/>
                <a:ext cx="5568704" cy="832792"/>
              </a:xfrm>
              <a:prstGeom prst="rect">
                <a:avLst/>
              </a:prstGeom>
            </p:spPr>
            <p:txBody>
              <a:bodyPr wrap="none">
                <a:spAutoFit/>
              </a:bodyPr>
              <a:lstStyle/>
              <a:p>
                <a:r>
                  <a:rPr lang="en-US" sz="2400" dirty="0" smtClean="0"/>
                  <a:t>t=</a:t>
                </a:r>
                <a14:m>
                  <m:oMath xmlns:m="http://schemas.openxmlformats.org/officeDocument/2006/math">
                    <m:f>
                      <m:fPr>
                        <m:ctrlPr>
                          <a:rPr lang="en-US" sz="2400" i="1">
                            <a:latin typeface="Cambria Math" panose="02040503050406030204" pitchFamily="18" charset="0"/>
                            <a:ea typeface="Cambria Math" panose="02040503050406030204" pitchFamily="18" charset="0"/>
                          </a:rPr>
                        </m:ctrlPr>
                      </m:fPr>
                      <m:num>
                        <m:acc>
                          <m:accPr>
                            <m:chr m:val="̅"/>
                            <m:ctrlPr>
                              <a:rPr lang="en-US" sz="2400" i="1">
                                <a:latin typeface="Cambria Math" panose="02040503050406030204" pitchFamily="18" charset="0"/>
                              </a:rPr>
                            </m:ctrlPr>
                          </m:accPr>
                          <m:e>
                            <m:r>
                              <a:rPr lang="en-US" sz="2400" i="1">
                                <a:latin typeface="Cambria Math" panose="02040503050406030204" pitchFamily="18" charset="0"/>
                              </a:rPr>
                              <m:t>𝑋</m:t>
                            </m:r>
                          </m:e>
                        </m:acc>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𝜇</m:t>
                        </m:r>
                      </m:num>
                      <m:den>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𝜎</m:t>
                            </m:r>
                          </m:num>
                          <m:den>
                            <m:rad>
                              <m:radPr>
                                <m:degHide m:val="on"/>
                                <m:ctrlPr>
                                  <a:rPr lang="en-US" sz="2400" i="1">
                                    <a:latin typeface="Cambria Math" panose="02040503050406030204" pitchFamily="18" charset="0"/>
                                    <a:ea typeface="Cambria Math" panose="02040503050406030204" pitchFamily="18" charset="0"/>
                                  </a:rPr>
                                </m:ctrlPr>
                              </m:radPr>
                              <m:deg/>
                              <m:e>
                                <m:r>
                                  <a:rPr lang="en-US" sz="2400" i="1">
                                    <a:latin typeface="Cambria Math" panose="02040503050406030204" pitchFamily="18" charset="0"/>
                                    <a:ea typeface="Cambria Math" panose="02040503050406030204" pitchFamily="18" charset="0"/>
                                  </a:rPr>
                                  <m:t>𝑛</m:t>
                                </m:r>
                              </m:e>
                            </m:rad>
                          </m:den>
                        </m:f>
                      </m:den>
                    </m:f>
                    <m:r>
                      <a:rPr lang="en-US" sz="2400">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89</m:t>
                        </m:r>
                        <m:r>
                          <a:rPr lang="en-US" sz="2400" i="1">
                            <a:latin typeface="Cambria Math" panose="02040503050406030204" pitchFamily="18" charset="0"/>
                          </a:rPr>
                          <m:t>−100</m:t>
                        </m:r>
                      </m:num>
                      <m:den>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15</m:t>
                            </m:r>
                            <m:r>
                              <a:rPr lang="en-US" sz="2400" b="0" i="1" smtClean="0">
                                <a:latin typeface="Cambria Math" panose="02040503050406030204" pitchFamily="18" charset="0"/>
                                <a:ea typeface="Cambria Math" panose="02040503050406030204" pitchFamily="18" charset="0"/>
                              </a:rPr>
                              <m:t>.81</m:t>
                            </m:r>
                          </m:num>
                          <m:den>
                            <m:rad>
                              <m:radPr>
                                <m:degHide m:val="on"/>
                                <m:ctrlPr>
                                  <a:rPr lang="en-US" sz="2400" i="1">
                                    <a:latin typeface="Cambria Math" panose="02040503050406030204" pitchFamily="18" charset="0"/>
                                    <a:ea typeface="Cambria Math" panose="02040503050406030204" pitchFamily="18" charset="0"/>
                                  </a:rPr>
                                </m:ctrlPr>
                              </m:radPr>
                              <m:deg/>
                              <m:e>
                                <m:r>
                                  <a:rPr lang="en-US" sz="2400" i="1">
                                    <a:latin typeface="Cambria Math" panose="02040503050406030204" pitchFamily="18" charset="0"/>
                                    <a:ea typeface="Cambria Math" panose="02040503050406030204" pitchFamily="18" charset="0"/>
                                  </a:rPr>
                                  <m:t>5</m:t>
                                </m:r>
                              </m:e>
                            </m:rad>
                          </m:den>
                        </m:f>
                      </m:den>
                    </m:f>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−1.56</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𝑡𝑒𝑠𝑡</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𝑠𝑡𝑎𝑡𝑖𝑠𝑡𝑖𝑐𝑠</m:t>
                    </m:r>
                    <m:r>
                      <a:rPr lang="en-US" sz="2400" i="1">
                        <a:latin typeface="Cambria Math" panose="02040503050406030204" pitchFamily="18" charset="0"/>
                        <a:ea typeface="Cambria Math" panose="02040503050406030204" pitchFamily="18" charset="0"/>
                      </a:rPr>
                      <m:t>)</m:t>
                    </m:r>
                  </m:oMath>
                </a14:m>
                <a:endParaRPr lang="en-US" sz="2400" dirty="0"/>
              </a:p>
            </p:txBody>
          </p:sp>
        </mc:Choice>
        <mc:Fallback>
          <p:sp>
            <p:nvSpPr>
              <p:cNvPr id="10" name="Rectangle 9"/>
              <p:cNvSpPr>
                <a:spLocks noRot="1" noChangeAspect="1" noMove="1" noResize="1" noEditPoints="1" noAdjustHandles="1" noChangeArrowheads="1" noChangeShapeType="1" noTextEdit="1"/>
              </p:cNvSpPr>
              <p:nvPr/>
            </p:nvSpPr>
            <p:spPr>
              <a:xfrm>
                <a:off x="5999735" y="2489894"/>
                <a:ext cx="5568704" cy="832792"/>
              </a:xfrm>
              <a:prstGeom prst="rect">
                <a:avLst/>
              </a:prstGeom>
              <a:blipFill rotWithShape="0">
                <a:blip r:embed="rId3"/>
                <a:stretch>
                  <a:fillRect l="-1641"/>
                </a:stretch>
              </a:blipFill>
            </p:spPr>
            <p:txBody>
              <a:bodyPr/>
              <a:lstStyle/>
              <a:p>
                <a:r>
                  <a:rPr lang="en-US">
                    <a:noFill/>
                  </a:rPr>
                  <a:t> </a:t>
                </a:r>
              </a:p>
            </p:txBody>
          </p:sp>
        </mc:Fallback>
      </mc:AlternateContent>
      <p:cxnSp>
        <p:nvCxnSpPr>
          <p:cNvPr id="11" name="Straight Connector 10"/>
          <p:cNvCxnSpPr/>
          <p:nvPr/>
        </p:nvCxnSpPr>
        <p:spPr>
          <a:xfrm>
            <a:off x="5500914" y="2761783"/>
            <a:ext cx="0" cy="2390437"/>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xmlns="" Requires="a14">
          <p:sp>
            <p:nvSpPr>
              <p:cNvPr id="12" name="Rectangle 11"/>
              <p:cNvSpPr/>
              <p:nvPr/>
            </p:nvSpPr>
            <p:spPr>
              <a:xfrm>
                <a:off x="5565114" y="4665022"/>
                <a:ext cx="3704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𝜇</m:t>
                      </m:r>
                    </m:oMath>
                  </m:oMathPara>
                </a14:m>
                <a:endParaRPr lang="en-US" dirty="0"/>
              </a:p>
            </p:txBody>
          </p:sp>
        </mc:Choice>
        <mc:Fallback>
          <p:sp>
            <p:nvSpPr>
              <p:cNvPr id="12" name="Rectangle 11"/>
              <p:cNvSpPr>
                <a:spLocks noRot="1" noChangeAspect="1" noMove="1" noResize="1" noEditPoints="1" noAdjustHandles="1" noChangeArrowheads="1" noChangeShapeType="1" noTextEdit="1"/>
              </p:cNvSpPr>
              <p:nvPr/>
            </p:nvSpPr>
            <p:spPr>
              <a:xfrm>
                <a:off x="5565114" y="4665022"/>
                <a:ext cx="370422" cy="369332"/>
              </a:xfrm>
              <a:prstGeom prst="rect">
                <a:avLst/>
              </a:prstGeom>
              <a:blipFill rotWithShape="0">
                <a:blip r:embed="rId4"/>
                <a:stretch>
                  <a:fillRect b="-3279"/>
                </a:stretch>
              </a:blipFill>
            </p:spPr>
            <p:txBody>
              <a:bodyPr/>
              <a:lstStyle/>
              <a:p>
                <a:r>
                  <a:rPr lang="en-US">
                    <a:noFill/>
                  </a:rPr>
                  <a:t> </a:t>
                </a:r>
              </a:p>
            </p:txBody>
          </p:sp>
        </mc:Fallback>
      </mc:AlternateContent>
      <p:cxnSp>
        <p:nvCxnSpPr>
          <p:cNvPr id="13" name="Straight Connector 12"/>
          <p:cNvCxnSpPr/>
          <p:nvPr/>
        </p:nvCxnSpPr>
        <p:spPr>
          <a:xfrm>
            <a:off x="4789715" y="3748315"/>
            <a:ext cx="0" cy="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1486" y="3863182"/>
            <a:ext cx="0" cy="1171172"/>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34467" y="5112761"/>
            <a:ext cx="1045029" cy="369332"/>
          </a:xfrm>
          <a:prstGeom prst="rect">
            <a:avLst/>
          </a:prstGeom>
          <a:noFill/>
        </p:spPr>
        <p:txBody>
          <a:bodyPr wrap="square" rtlCol="0">
            <a:spAutoFit/>
          </a:bodyPr>
          <a:lstStyle/>
          <a:p>
            <a:r>
              <a:rPr lang="en-US" dirty="0" smtClean="0"/>
              <a:t>-1.56</a:t>
            </a:r>
            <a:endParaRPr lang="en-US" dirty="0"/>
          </a:p>
        </p:txBody>
      </p:sp>
    </p:spTree>
    <p:extLst>
      <p:ext uri="{BB962C8B-B14F-4D97-AF65-F5344CB8AC3E}">
        <p14:creationId xmlns:p14="http://schemas.microsoft.com/office/powerpoint/2010/main" xmlns="" val="143859874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We fail to reject the null hypothesis. Which means the customer is wrong on the strength of the pipe</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293</a:t>
            </a:fld>
            <a:endParaRPr lang="en-US">
              <a:solidFill>
                <a:prstClr val="black">
                  <a:tint val="75000"/>
                </a:prstClr>
              </a:solidFill>
            </a:endParaRPr>
          </a:p>
        </p:txBody>
      </p:sp>
    </p:spTree>
    <p:extLst>
      <p:ext uri="{BB962C8B-B14F-4D97-AF65-F5344CB8AC3E}">
        <p14:creationId xmlns:p14="http://schemas.microsoft.com/office/powerpoint/2010/main" xmlns="" val="51976124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F-test</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normAutofit lnSpcReduction="10000"/>
              </a:bodyPr>
              <a:lstStyle/>
              <a:p>
                <a:r>
                  <a:rPr lang="en-US" dirty="0" smtClean="0"/>
                  <a:t>Tells us if the standard deviations from two sets of data are statistically different.</a:t>
                </a:r>
              </a:p>
              <a:p>
                <a:r>
                  <a:rPr lang="en-US" dirty="0" smtClean="0"/>
                  <a:t>Example </a:t>
                </a:r>
                <a:endParaRPr lang="en-US" dirty="0"/>
              </a:p>
              <a:p>
                <a:r>
                  <a:rPr lang="en-US" dirty="0" smtClean="0"/>
                  <a:t>If we have two type of method to calculate the percentage of zinc in wastewater. We can compare weather there is statistical significant difference between this two method</a:t>
                </a:r>
              </a:p>
              <a:p>
                <a:r>
                  <a:rPr lang="en-US" dirty="0" smtClean="0"/>
                  <a:t>F can be calculated by </a:t>
                </a:r>
                <a14:m>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den>
                    </m:f>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2688" r="-333"/>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294</a:t>
            </a:fld>
            <a:endParaRPr lang="en-US">
              <a:solidFill>
                <a:prstClr val="black">
                  <a:tint val="75000"/>
                </a:prstClr>
              </a:solidFill>
            </a:endParaRPr>
          </a:p>
        </p:txBody>
      </p:sp>
    </p:spTree>
    <p:extLst>
      <p:ext uri="{BB962C8B-B14F-4D97-AF65-F5344CB8AC3E}">
        <p14:creationId xmlns:p14="http://schemas.microsoft.com/office/powerpoint/2010/main" xmlns="" val="217204256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mc:AlternateContent xmlns:mc="http://schemas.openxmlformats.org/markup-compatibility/2006">
        <mc:Choice xmlns:a14="http://schemas.microsoft.com/office/drawing/2010/main" xmlns="" Requires="a14">
          <p:graphicFrame>
            <p:nvGraphicFramePr>
              <p:cNvPr id="6" name="Content Placeholder 5"/>
              <p:cNvGraphicFramePr>
                <a:graphicFrameLocks noGrp="1"/>
              </p:cNvGraphicFramePr>
              <p:nvPr>
                <p:ph idx="1"/>
                <p:extLst>
                  <p:ext uri="{D42A27DB-BD31-4B8C-83A1-F6EECF244321}">
                    <p14:modId xmlns:p14="http://schemas.microsoft.com/office/powerpoint/2010/main" val="884104136"/>
                  </p:ext>
                </p:extLst>
              </p:nvPr>
            </p:nvGraphicFramePr>
            <p:xfrm>
              <a:off x="609600" y="1600200"/>
              <a:ext cx="10972800" cy="1651000"/>
            </p:xfrm>
            <a:graphic>
              <a:graphicData uri="http://schemas.openxmlformats.org/drawingml/2006/table">
                <a:tbl>
                  <a:tblPr firstRow="1" bandRow="1">
                    <a:tableStyleId>{5C22544A-7EE6-4342-B048-85BDC9FD1C3A}</a:tableStyleId>
                  </a:tblPr>
                  <a:tblGrid>
                    <a:gridCol w="5007429">
                      <a:extLst>
                        <a:ext uri="{9D8B030D-6E8A-4147-A177-3AD203B41FA5}">
                          <a16:colId xmlns="" xmlns:a16="http://schemas.microsoft.com/office/drawing/2014/main" val="20000"/>
                        </a:ext>
                      </a:extLst>
                    </a:gridCol>
                    <a:gridCol w="2307771">
                      <a:extLst>
                        <a:ext uri="{9D8B030D-6E8A-4147-A177-3AD203B41FA5}">
                          <a16:colId xmlns="" xmlns:a16="http://schemas.microsoft.com/office/drawing/2014/main" val="20001"/>
                        </a:ext>
                      </a:extLst>
                    </a:gridCol>
                    <a:gridCol w="3657600">
                      <a:extLst>
                        <a:ext uri="{9D8B030D-6E8A-4147-A177-3AD203B41FA5}">
                          <a16:colId xmlns="" xmlns:a16="http://schemas.microsoft.com/office/drawing/2014/main" val="20002"/>
                        </a:ext>
                      </a:extLst>
                    </a:gridCol>
                  </a:tblGrid>
                  <a:tr h="370840">
                    <a:tc>
                      <a:txBody>
                        <a:bodyPr/>
                        <a:lstStyle/>
                        <a:p>
                          <a:endParaRPr lang="en-US" dirty="0"/>
                        </a:p>
                      </a:txBody>
                      <a:tcPr/>
                    </a:tc>
                    <a:tc>
                      <a:txBody>
                        <a:bodyPr/>
                        <a:lstStyle/>
                        <a:p>
                          <a:r>
                            <a:rPr lang="en-US" dirty="0" smtClean="0"/>
                            <a:t>Method 1</a:t>
                          </a:r>
                          <a:endParaRPr lang="en-US" dirty="0"/>
                        </a:p>
                      </a:txBody>
                      <a:tcPr/>
                    </a:tc>
                    <a:tc>
                      <a:txBody>
                        <a:bodyPr/>
                        <a:lstStyle/>
                        <a:p>
                          <a:r>
                            <a:rPr lang="en-US" dirty="0" smtClean="0"/>
                            <a:t>Method 2</a:t>
                          </a:r>
                          <a:endParaRPr lang="en-US" dirty="0"/>
                        </a:p>
                      </a:txBody>
                      <a:tcPr/>
                    </a:tc>
                    <a:extLst>
                      <a:ext uri="{0D108BD9-81ED-4DB2-BD59-A6C34878D82A}">
                        <a16:rowId xmlns=""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𝑀𝑒𝑎𝑛</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𝑠𝑡𝑎𝑛𝑑𝑎𝑟𝑑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𝑑𝑒𝑣𝑖𝑎𝑡𝑖𝑜𝑛</m:t>
                                </m:r>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𝑍𝑛</m:t>
                                </m:r>
                                <m:r>
                                  <a:rPr lang="en-US" b="0" i="1" smtClean="0">
                                    <a:latin typeface="Cambria Math" panose="02040503050406030204" pitchFamily="18" charset="0"/>
                                    <a:ea typeface="Cambria Math" panose="02040503050406030204" pitchFamily="18" charset="0"/>
                                  </a:rPr>
                                  <m:t>) </m:t>
                                </m:r>
                              </m:oMath>
                            </m:oMathPara>
                          </a14:m>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96.8%</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0.5%  </m:t>
                                </m:r>
                              </m:oMath>
                            </m:oMathPara>
                          </a14:m>
                          <a:endParaRPr lang="en-US" dirty="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97.9%</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0.8%  </m:t>
                                </m:r>
                              </m:oMath>
                            </m:oMathPara>
                          </a14:m>
                          <a:endParaRPr lang="en-US" dirty="0"/>
                        </a:p>
                        <a:p>
                          <a:endParaRPr lang="en-US" dirty="0"/>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𝑚𝑒𝑎𝑠𝑢𝑟𝑒𝑚𝑒𝑛𝑡</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m:t>
                                </m:r>
                              </m:oMath>
                            </m:oMathPara>
                          </a14:m>
                          <a:endParaRPr lang="en-US" dirty="0"/>
                        </a:p>
                        <a:p>
                          <a:endParaRPr lang="en-US" dirty="0"/>
                        </a:p>
                      </a:txBody>
                      <a:tcPr/>
                    </a:tc>
                    <a:tc>
                      <a:txBody>
                        <a:bodyPr/>
                        <a:lstStyle/>
                        <a:p>
                          <a:r>
                            <a:rPr lang="en-US" dirty="0" smtClean="0"/>
                            <a:t>10</a:t>
                          </a:r>
                          <a:endParaRPr lang="en-US" dirty="0"/>
                        </a:p>
                      </a:txBody>
                      <a:tcPr/>
                    </a:tc>
                    <a:tc>
                      <a:txBody>
                        <a:bodyPr/>
                        <a:lstStyle/>
                        <a:p>
                          <a:r>
                            <a:rPr lang="en-US" dirty="0" smtClean="0"/>
                            <a:t>5</a:t>
                          </a:r>
                          <a:endParaRPr lang="en-US" dirty="0"/>
                        </a:p>
                      </a:txBody>
                      <a:tcPr/>
                    </a:tc>
                    <a:extLst>
                      <a:ext uri="{0D108BD9-81ED-4DB2-BD59-A6C34878D82A}">
                        <a16:rowId xmlns="" xmlns:a16="http://schemas.microsoft.com/office/drawing/2014/main" val="10002"/>
                      </a:ext>
                    </a:extLst>
                  </a:tr>
                </a:tbl>
              </a:graphicData>
            </a:graphic>
          </p:graphicFrame>
        </mc:Choice>
        <mc:Fallback>
          <p:graphicFrame>
            <p:nvGraphicFramePr>
              <p:cNvPr id="6" name="Content Placeholder 5"/>
              <p:cNvGraphicFramePr>
                <a:graphicFrameLocks noGrp="1"/>
              </p:cNvGraphicFramePr>
              <p:nvPr>
                <p:ph idx="1"/>
                <p:extLst>
                  <p:ext uri="{D42A27DB-BD31-4B8C-83A1-F6EECF244321}">
                    <p14:modId xmlns:p14="http://schemas.microsoft.com/office/powerpoint/2010/main" xmlns="" xmlns:a14="http://schemas.microsoft.com/office/drawing/2010/main" val="884104136"/>
                  </p:ext>
                </p:extLst>
              </p:nvPr>
            </p:nvGraphicFramePr>
            <p:xfrm>
              <a:off x="609600" y="1600200"/>
              <a:ext cx="10972800" cy="1651000"/>
            </p:xfrm>
            <a:graphic>
              <a:graphicData uri="http://schemas.openxmlformats.org/drawingml/2006/table">
                <a:tbl>
                  <a:tblPr firstRow="1" bandRow="1">
                    <a:tableStyleId>{5C22544A-7EE6-4342-B048-85BDC9FD1C3A}</a:tableStyleId>
                  </a:tblPr>
                  <a:tblGrid>
                    <a:gridCol w="5007429"/>
                    <a:gridCol w="2307771"/>
                    <a:gridCol w="3657600"/>
                  </a:tblGrid>
                  <a:tr h="370840">
                    <a:tc>
                      <a:txBody>
                        <a:bodyPr/>
                        <a:lstStyle/>
                        <a:p>
                          <a:endParaRPr lang="en-US" dirty="0"/>
                        </a:p>
                      </a:txBody>
                      <a:tcPr/>
                    </a:tc>
                    <a:tc>
                      <a:txBody>
                        <a:bodyPr/>
                        <a:lstStyle/>
                        <a:p>
                          <a:r>
                            <a:rPr lang="en-US" dirty="0" smtClean="0"/>
                            <a:t>Method 1</a:t>
                          </a:r>
                          <a:endParaRPr lang="en-US" dirty="0"/>
                        </a:p>
                      </a:txBody>
                      <a:tcPr/>
                    </a:tc>
                    <a:tc>
                      <a:txBody>
                        <a:bodyPr/>
                        <a:lstStyle/>
                        <a:p>
                          <a:r>
                            <a:rPr lang="en-US" dirty="0" smtClean="0"/>
                            <a:t>Method 2</a:t>
                          </a:r>
                          <a:endParaRPr lang="en-US" dirty="0"/>
                        </a:p>
                      </a:txBody>
                      <a:tcPr/>
                    </a:tc>
                  </a:tr>
                  <a:tr h="640080">
                    <a:tc>
                      <a:txBody>
                        <a:bodyPr/>
                        <a:lstStyle/>
                        <a:p>
                          <a:endParaRPr lang="en-US"/>
                        </a:p>
                      </a:txBody>
                      <a:tcPr>
                        <a:blipFill rotWithShape="0">
                          <a:blip r:embed="rId2"/>
                          <a:stretch>
                            <a:fillRect l="-244" t="-62264" r="-119854" b="-100943"/>
                          </a:stretch>
                        </a:blipFill>
                      </a:tcPr>
                    </a:tc>
                    <a:tc>
                      <a:txBody>
                        <a:bodyPr/>
                        <a:lstStyle/>
                        <a:p>
                          <a:endParaRPr lang="en-US"/>
                        </a:p>
                      </a:txBody>
                      <a:tcPr>
                        <a:blipFill rotWithShape="0">
                          <a:blip r:embed="rId2"/>
                          <a:stretch>
                            <a:fillRect l="-217150" t="-62264" r="-159631" b="-100943"/>
                          </a:stretch>
                        </a:blipFill>
                      </a:tcPr>
                    </a:tc>
                    <a:tc>
                      <a:txBody>
                        <a:bodyPr/>
                        <a:lstStyle/>
                        <a:p>
                          <a:endParaRPr lang="en-US"/>
                        </a:p>
                      </a:txBody>
                      <a:tcPr>
                        <a:blipFill rotWithShape="0">
                          <a:blip r:embed="rId2"/>
                          <a:stretch>
                            <a:fillRect l="-200333" t="-62264" r="-833" b="-100943"/>
                          </a:stretch>
                        </a:blipFill>
                      </a:tcPr>
                    </a:tc>
                  </a:tr>
                  <a:tr h="640080">
                    <a:tc>
                      <a:txBody>
                        <a:bodyPr/>
                        <a:lstStyle/>
                        <a:p>
                          <a:endParaRPr lang="en-US"/>
                        </a:p>
                      </a:txBody>
                      <a:tcPr>
                        <a:blipFill rotWithShape="0">
                          <a:blip r:embed="rId2"/>
                          <a:stretch>
                            <a:fillRect l="-244" t="-163810" r="-119854" b="-1905"/>
                          </a:stretch>
                        </a:blipFill>
                      </a:tcPr>
                    </a:tc>
                    <a:tc>
                      <a:txBody>
                        <a:bodyPr/>
                        <a:lstStyle/>
                        <a:p>
                          <a:r>
                            <a:rPr lang="en-US" dirty="0" smtClean="0"/>
                            <a:t>10</a:t>
                          </a:r>
                          <a:endParaRPr lang="en-US" dirty="0"/>
                        </a:p>
                      </a:txBody>
                      <a:tcPr/>
                    </a:tc>
                    <a:tc>
                      <a:txBody>
                        <a:bodyPr/>
                        <a:lstStyle/>
                        <a:p>
                          <a:r>
                            <a:rPr lang="en-US" dirty="0" smtClean="0"/>
                            <a:t>5</a:t>
                          </a:r>
                          <a:endParaRPr lang="en-US" dirty="0"/>
                        </a:p>
                      </a:txBody>
                      <a:tcPr/>
                    </a:tc>
                  </a:tr>
                </a:tbl>
              </a:graphicData>
            </a:graphic>
          </p:graphicFrame>
        </mc:Fallback>
      </mc:AlternateContent>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295</a:t>
            </a:fld>
            <a:endParaRPr lang="en-US">
              <a:solidFill>
                <a:prstClr val="black">
                  <a:tint val="75000"/>
                </a:prstClr>
              </a:solidFill>
            </a:endParaRPr>
          </a:p>
        </p:txBody>
      </p:sp>
      <mc:AlternateContent xmlns:mc="http://schemas.openxmlformats.org/markup-compatibility/2006">
        <mc:Choice xmlns:a14="http://schemas.microsoft.com/office/drawing/2010/main" xmlns="" Requires="a14">
          <p:sp>
            <p:nvSpPr>
              <p:cNvPr id="7" name="Rectangle 6"/>
              <p:cNvSpPr/>
              <p:nvPr/>
            </p:nvSpPr>
            <p:spPr>
              <a:xfrm>
                <a:off x="3235602" y="3519550"/>
                <a:ext cx="3110339" cy="10804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𝐹</m:t>
                      </m:r>
                      <m:r>
                        <a:rPr lang="en-US" sz="3200" i="1" smtClean="0">
                          <a:latin typeface="Cambria Math" panose="02040503050406030204" pitchFamily="18" charset="0"/>
                        </a:rPr>
                        <m:t>=</m:t>
                      </m:r>
                      <m:f>
                        <m:fPr>
                          <m:ctrlPr>
                            <a:rPr lang="en-US" sz="3200" i="1">
                              <a:latin typeface="Cambria Math" panose="02040503050406030204" pitchFamily="18" charset="0"/>
                            </a:rPr>
                          </m:ctrlPr>
                        </m:fPr>
                        <m:num>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0.8</m:t>
                              </m:r>
                            </m:e>
                            <m:sup>
                              <m:r>
                                <a:rPr lang="en-US" sz="3200" b="0" i="1" smtClean="0">
                                  <a:latin typeface="Cambria Math" panose="02040503050406030204" pitchFamily="18" charset="0"/>
                                </a:rPr>
                                <m:t>2</m:t>
                              </m:r>
                            </m:sup>
                          </m:sSup>
                        </m:num>
                        <m:den>
                          <m:sSup>
                            <m:sSupPr>
                              <m:ctrlPr>
                                <a:rPr lang="en-US" sz="3200" i="1">
                                  <a:latin typeface="Cambria Math" panose="02040503050406030204" pitchFamily="18" charset="0"/>
                                </a:rPr>
                              </m:ctrlPr>
                            </m:sSupPr>
                            <m:e>
                              <m:r>
                                <a:rPr lang="en-US" sz="3200" i="1">
                                  <a:latin typeface="Cambria Math" panose="02040503050406030204" pitchFamily="18" charset="0"/>
                                </a:rPr>
                                <m:t>0.</m:t>
                              </m:r>
                              <m:r>
                                <a:rPr lang="en-US" sz="3200" b="0" i="1" smtClean="0">
                                  <a:latin typeface="Cambria Math" panose="02040503050406030204" pitchFamily="18" charset="0"/>
                                </a:rPr>
                                <m:t>5</m:t>
                              </m:r>
                            </m:e>
                            <m:sup>
                              <m:r>
                                <a:rPr lang="en-US" sz="3200" i="1">
                                  <a:latin typeface="Cambria Math" panose="02040503050406030204" pitchFamily="18" charset="0"/>
                                </a:rPr>
                                <m:t>2</m:t>
                              </m:r>
                            </m:sup>
                          </m:sSup>
                        </m:den>
                      </m:f>
                      <m:r>
                        <a:rPr lang="en-US" sz="3200" b="0" i="1" smtClean="0">
                          <a:latin typeface="Cambria Math" panose="02040503050406030204" pitchFamily="18" charset="0"/>
                        </a:rPr>
                        <m:t>=2.56</m:t>
                      </m:r>
                    </m:oMath>
                  </m:oMathPara>
                </a14:m>
                <a:endParaRPr lang="en-US" sz="3200" dirty="0"/>
              </a:p>
            </p:txBody>
          </p:sp>
        </mc:Choice>
        <mc:Fallback>
          <p:sp>
            <p:nvSpPr>
              <p:cNvPr id="7" name="Rectangle 6"/>
              <p:cNvSpPr>
                <a:spLocks noRot="1" noChangeAspect="1" noMove="1" noResize="1" noEditPoints="1" noAdjustHandles="1" noChangeArrowheads="1" noChangeShapeType="1" noTextEdit="1"/>
              </p:cNvSpPr>
              <p:nvPr/>
            </p:nvSpPr>
            <p:spPr>
              <a:xfrm>
                <a:off x="3235602" y="3519550"/>
                <a:ext cx="3110339" cy="1080489"/>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xmlns="" val="296886843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823254" y="1907836"/>
            <a:ext cx="6956355" cy="3854336"/>
          </a:xfrm>
          <a:prstGeom prst="rect">
            <a:avLst/>
          </a:prstGeom>
          <a:ln>
            <a:solidFill>
              <a:srgbClr val="FF0000"/>
            </a:solidFill>
          </a:ln>
        </p:spPr>
      </p:pic>
      <p:sp>
        <p:nvSpPr>
          <p:cNvPr id="7" name="Oval 6"/>
          <p:cNvSpPr/>
          <p:nvPr/>
        </p:nvSpPr>
        <p:spPr>
          <a:xfrm>
            <a:off x="4601029" y="2743200"/>
            <a:ext cx="275771" cy="319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13314" y="4114800"/>
            <a:ext cx="275771" cy="319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425371" y="4310743"/>
            <a:ext cx="117565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4"/>
          </p:cNvCxnSpPr>
          <p:nvPr/>
        </p:nvCxnSpPr>
        <p:spPr>
          <a:xfrm flipH="1">
            <a:off x="4738914" y="3062514"/>
            <a:ext cx="1" cy="1052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xmlns="" Requires="a14">
          <p:sp>
            <p:nvSpPr>
              <p:cNvPr id="13" name="Rectangle 12"/>
              <p:cNvSpPr/>
              <p:nvPr/>
            </p:nvSpPr>
            <p:spPr>
              <a:xfrm>
                <a:off x="1020463" y="3062514"/>
                <a:ext cx="104547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3.63</m:t>
                      </m:r>
                    </m:oMath>
                  </m:oMathPara>
                </a14:m>
                <a:endParaRPr lang="en-US" sz="3200" dirty="0"/>
              </a:p>
            </p:txBody>
          </p:sp>
        </mc:Choice>
        <mc:Fallback>
          <p:sp>
            <p:nvSpPr>
              <p:cNvPr id="13" name="Rectangle 12"/>
              <p:cNvSpPr>
                <a:spLocks noRot="1" noChangeAspect="1" noMove="1" noResize="1" noEditPoints="1" noAdjustHandles="1" noChangeArrowheads="1" noChangeShapeType="1" noTextEdit="1"/>
              </p:cNvSpPr>
              <p:nvPr/>
            </p:nvSpPr>
            <p:spPr>
              <a:xfrm>
                <a:off x="1020463" y="3062514"/>
                <a:ext cx="1045479" cy="584775"/>
              </a:xfrm>
              <a:prstGeom prst="rect">
                <a:avLst/>
              </a:prstGeom>
              <a:blipFill rotWithShape="0">
                <a:blip r:embed="rId3"/>
                <a:stretch>
                  <a:fillRect/>
                </a:stretch>
              </a:blipFill>
            </p:spPr>
            <p:txBody>
              <a:bodyPr/>
              <a:lstStyle/>
              <a:p>
                <a:r>
                  <a:rPr lang="en-US">
                    <a:noFill/>
                  </a:rPr>
                  <a:t> </a:t>
                </a:r>
              </a:p>
            </p:txBody>
          </p:sp>
        </mc:Fallback>
      </mc:AlternateContent>
      <p:sp>
        <p:nvSpPr>
          <p:cNvPr id="15" name="Oval 14"/>
          <p:cNvSpPr/>
          <p:nvPr/>
        </p:nvSpPr>
        <p:spPr>
          <a:xfrm>
            <a:off x="4521201" y="4214359"/>
            <a:ext cx="428171" cy="2487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3950583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If F </a:t>
            </a:r>
            <a:r>
              <a:rPr lang="en-US" dirty="0" smtClean="0">
                <a:solidFill>
                  <a:srgbClr val="FF0000"/>
                </a:solidFill>
              </a:rPr>
              <a:t>calculated</a:t>
            </a:r>
            <a:r>
              <a:rPr lang="en-US" dirty="0" smtClean="0"/>
              <a:t> is smaller than F </a:t>
            </a:r>
            <a:r>
              <a:rPr lang="en-US" dirty="0" smtClean="0">
                <a:solidFill>
                  <a:srgbClr val="FF0000"/>
                </a:solidFill>
              </a:rPr>
              <a:t>from the table </a:t>
            </a:r>
            <a:r>
              <a:rPr lang="en-US" dirty="0" smtClean="0"/>
              <a:t>then we can say 95% confident that any difference in standard deviation is due to </a:t>
            </a:r>
            <a:r>
              <a:rPr lang="en-US" dirty="0" smtClean="0">
                <a:solidFill>
                  <a:srgbClr val="FF0000"/>
                </a:solidFill>
              </a:rPr>
              <a:t>random error</a:t>
            </a:r>
            <a:r>
              <a:rPr lang="en-US" dirty="0" smtClean="0"/>
              <a:t>. There for these two set of data is </a:t>
            </a:r>
            <a:r>
              <a:rPr lang="en-US" dirty="0" smtClean="0">
                <a:solidFill>
                  <a:srgbClr val="FF0000"/>
                </a:solidFill>
              </a:rPr>
              <a:t>statistically similar.</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297</a:t>
            </a:fld>
            <a:endParaRPr lang="en-US">
              <a:solidFill>
                <a:prstClr val="black">
                  <a:tint val="75000"/>
                </a:prstClr>
              </a:solidFill>
            </a:endParaRPr>
          </a:p>
        </p:txBody>
      </p:sp>
    </p:spTree>
    <p:extLst>
      <p:ext uri="{BB962C8B-B14F-4D97-AF65-F5344CB8AC3E}">
        <p14:creationId xmlns:p14="http://schemas.microsoft.com/office/powerpoint/2010/main" xmlns="" val="345176386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Introduction to Analysis </a:t>
            </a:r>
            <a:r>
              <a:rPr lang="en-US" b="1" dirty="0" smtClean="0"/>
              <a:t>of </a:t>
            </a:r>
            <a:r>
              <a:rPr lang="en-US" b="1" dirty="0"/>
              <a:t>Variance (ANOVA)</a:t>
            </a:r>
          </a:p>
        </p:txBody>
      </p:sp>
      <p:sp>
        <p:nvSpPr>
          <p:cNvPr id="3" name="Content Placeholder 2"/>
          <p:cNvSpPr>
            <a:spLocks noGrp="1"/>
          </p:cNvSpPr>
          <p:nvPr>
            <p:ph idx="1"/>
          </p:nvPr>
        </p:nvSpPr>
        <p:spPr/>
        <p:txBody>
          <a:bodyPr>
            <a:normAutofit fontScale="92500"/>
          </a:bodyPr>
          <a:lstStyle/>
          <a:p>
            <a:r>
              <a:rPr lang="en-GB" b="1" dirty="0">
                <a:solidFill>
                  <a:srgbClr val="FF0000"/>
                </a:solidFill>
              </a:rPr>
              <a:t>Purpose: </a:t>
            </a:r>
            <a:r>
              <a:rPr lang="en-GB" dirty="0"/>
              <a:t>To compare the differences of more than two populations </a:t>
            </a:r>
            <a:r>
              <a:rPr lang="en-GB" dirty="0" smtClean="0"/>
              <a:t>means</a:t>
            </a:r>
            <a:r>
              <a:rPr lang="en-GB" dirty="0"/>
              <a:t>. </a:t>
            </a:r>
          </a:p>
          <a:p>
            <a:r>
              <a:rPr lang="en-GB" dirty="0" smtClean="0"/>
              <a:t>Also </a:t>
            </a:r>
            <a:r>
              <a:rPr lang="en-GB" dirty="0"/>
              <a:t>known as </a:t>
            </a:r>
            <a:r>
              <a:rPr lang="en-GB" dirty="0">
                <a:solidFill>
                  <a:srgbClr val="FF0000"/>
                </a:solidFill>
              </a:rPr>
              <a:t>factorial experiments</a:t>
            </a:r>
            <a:r>
              <a:rPr lang="en-GB" dirty="0"/>
              <a:t>. </a:t>
            </a:r>
          </a:p>
          <a:p>
            <a:r>
              <a:rPr lang="en-GB" dirty="0" smtClean="0"/>
              <a:t>The </a:t>
            </a:r>
            <a:r>
              <a:rPr lang="en-GB" dirty="0"/>
              <a:t>approach that allows us to use sample data to see if the values </a:t>
            </a:r>
            <a:r>
              <a:rPr lang="en-GB" dirty="0" smtClean="0"/>
              <a:t>of </a:t>
            </a:r>
            <a:r>
              <a:rPr lang="en-GB" dirty="0" smtClean="0">
                <a:solidFill>
                  <a:srgbClr val="FF0000"/>
                </a:solidFill>
              </a:rPr>
              <a:t>more </a:t>
            </a:r>
            <a:r>
              <a:rPr lang="en-GB" dirty="0">
                <a:solidFill>
                  <a:srgbClr val="FF0000"/>
                </a:solidFill>
              </a:rPr>
              <a:t>than two populations means </a:t>
            </a:r>
            <a:r>
              <a:rPr lang="en-GB" dirty="0"/>
              <a:t>are likely to be different from each </a:t>
            </a:r>
            <a:r>
              <a:rPr lang="en-GB" dirty="0" smtClean="0"/>
              <a:t>other</a:t>
            </a:r>
            <a:r>
              <a:rPr lang="en-GB" dirty="0"/>
              <a:t>. </a:t>
            </a:r>
            <a:r>
              <a:rPr lang="en-GB" dirty="0" smtClean="0"/>
              <a:t> </a:t>
            </a:r>
            <a:endParaRPr lang="en-GB" dirty="0"/>
          </a:p>
          <a:p>
            <a:r>
              <a:rPr lang="en-GB" dirty="0" smtClean="0"/>
              <a:t>This </a:t>
            </a:r>
            <a:r>
              <a:rPr lang="en-GB" dirty="0"/>
              <a:t>name is derived from the fact that in order to test for </a:t>
            </a:r>
            <a:r>
              <a:rPr lang="en-GB" dirty="0" smtClean="0"/>
              <a:t>statistical significance </a:t>
            </a:r>
            <a:r>
              <a:rPr lang="en-GB" dirty="0"/>
              <a:t>between means, we are actually </a:t>
            </a:r>
            <a:r>
              <a:rPr lang="en-GB" dirty="0">
                <a:solidFill>
                  <a:srgbClr val="FF0000"/>
                </a:solidFill>
              </a:rPr>
              <a:t>comparing variances</a:t>
            </a:r>
            <a:r>
              <a:rPr lang="en-GB" dirty="0"/>
              <a:t>. (so </a:t>
            </a:r>
            <a:r>
              <a:rPr lang="en-GB" dirty="0" smtClean="0">
                <a:solidFill>
                  <a:srgbClr val="FF0000"/>
                </a:solidFill>
              </a:rPr>
              <a:t>F-distribution</a:t>
            </a:r>
            <a:r>
              <a:rPr lang="en-GB" dirty="0" smtClean="0"/>
              <a:t> will be used</a:t>
            </a:r>
            <a:r>
              <a:rPr lang="en-GB" dirty="0"/>
              <a:t>).</a:t>
            </a:r>
          </a:p>
          <a:p>
            <a:endParaRPr lang="en-GB" dirty="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298</a:t>
            </a:fld>
            <a:endParaRPr lang="en-US">
              <a:solidFill>
                <a:prstClr val="black">
                  <a:tint val="75000"/>
                </a:prstClr>
              </a:solidFill>
            </a:endParaRPr>
          </a:p>
        </p:txBody>
      </p:sp>
    </p:spTree>
    <p:extLst>
      <p:ext uri="{BB962C8B-B14F-4D97-AF65-F5344CB8AC3E}">
        <p14:creationId xmlns:p14="http://schemas.microsoft.com/office/powerpoint/2010/main" xmlns="" val="177130642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t>Cont</a:t>
            </a:r>
            <a:r>
              <a:rPr lang="en-US" b="1" dirty="0" smtClean="0"/>
              <a:t>…</a:t>
            </a:r>
            <a:endParaRPr lang="en-US" b="1" dirty="0"/>
          </a:p>
        </p:txBody>
      </p:sp>
      <p:sp>
        <p:nvSpPr>
          <p:cNvPr id="3" name="Content Placeholder 2"/>
          <p:cNvSpPr>
            <a:spLocks noGrp="1"/>
          </p:cNvSpPr>
          <p:nvPr>
            <p:ph idx="1"/>
          </p:nvPr>
        </p:nvSpPr>
        <p:spPr/>
        <p:txBody>
          <a:bodyPr>
            <a:normAutofit/>
          </a:bodyPr>
          <a:lstStyle/>
          <a:p>
            <a:r>
              <a:rPr lang="en-GB" dirty="0"/>
              <a:t>There are two-types of ANOVA</a:t>
            </a:r>
            <a:r>
              <a:rPr lang="en-GB" dirty="0" smtClean="0"/>
              <a:t>:</a:t>
            </a:r>
            <a:endParaRPr lang="en-US" b="1" dirty="0"/>
          </a:p>
          <a:p>
            <a:pPr lvl="1"/>
            <a:r>
              <a:rPr lang="en-GB" dirty="0" smtClean="0"/>
              <a:t>One-way </a:t>
            </a:r>
            <a:r>
              <a:rPr lang="en-GB" dirty="0"/>
              <a:t>ANOVA – involve one factor </a:t>
            </a:r>
          </a:p>
          <a:p>
            <a:pPr lvl="1"/>
            <a:r>
              <a:rPr lang="en-GB" dirty="0" smtClean="0"/>
              <a:t>Two-way </a:t>
            </a:r>
            <a:r>
              <a:rPr lang="en-GB" dirty="0"/>
              <a:t>ANOVA – involve two factors </a:t>
            </a:r>
            <a:endParaRPr lang="en-GB" dirty="0" smtClean="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299</a:t>
            </a:fld>
            <a:endParaRPr lang="en-US">
              <a:solidFill>
                <a:prstClr val="black">
                  <a:tint val="75000"/>
                </a:prstClr>
              </a:solidFill>
            </a:endParaRPr>
          </a:p>
        </p:txBody>
      </p:sp>
    </p:spTree>
    <p:extLst>
      <p:ext uri="{BB962C8B-B14F-4D97-AF65-F5344CB8AC3E}">
        <p14:creationId xmlns:p14="http://schemas.microsoft.com/office/powerpoint/2010/main" xmlns="" val="4105813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RESEARCH THEORY </a:t>
            </a:r>
            <a:r>
              <a:rPr lang="en-US" dirty="0" smtClean="0"/>
              <a:t>AND PRACTICE:</a:t>
            </a:r>
            <a:r>
              <a:rPr lang="en-US" b="1" dirty="0"/>
              <a:t>RESEARCH BASICS</a:t>
            </a:r>
            <a:r>
              <a:rPr lang="en-US" dirty="0"/>
              <a:t> </a:t>
            </a:r>
          </a:p>
        </p:txBody>
      </p:sp>
      <p:sp>
        <p:nvSpPr>
          <p:cNvPr id="3" name="Content Placeholder 2"/>
          <p:cNvSpPr>
            <a:spLocks noGrp="1"/>
          </p:cNvSpPr>
          <p:nvPr>
            <p:ph idx="1"/>
          </p:nvPr>
        </p:nvSpPr>
        <p:spPr/>
        <p:txBody>
          <a:bodyPr>
            <a:normAutofit/>
          </a:bodyPr>
          <a:lstStyle/>
          <a:p>
            <a:pPr algn="just"/>
            <a:r>
              <a:rPr lang="en-GB" dirty="0"/>
              <a:t>Research is a very </a:t>
            </a:r>
            <a:r>
              <a:rPr lang="en-GB" dirty="0">
                <a:solidFill>
                  <a:srgbClr val="FF0000"/>
                </a:solidFill>
              </a:rPr>
              <a:t>general term </a:t>
            </a:r>
            <a:r>
              <a:rPr lang="en-GB" dirty="0"/>
              <a:t>for an </a:t>
            </a:r>
            <a:r>
              <a:rPr lang="en-GB" dirty="0">
                <a:solidFill>
                  <a:srgbClr val="FF0000"/>
                </a:solidFill>
              </a:rPr>
              <a:t>activity</a:t>
            </a:r>
            <a:r>
              <a:rPr lang="en-GB" dirty="0"/>
              <a:t> that </a:t>
            </a:r>
            <a:r>
              <a:rPr lang="en-GB" dirty="0">
                <a:solidFill>
                  <a:srgbClr val="FF0000"/>
                </a:solidFill>
              </a:rPr>
              <a:t>involves </a:t>
            </a:r>
            <a:r>
              <a:rPr lang="en-GB" dirty="0" smtClean="0">
                <a:solidFill>
                  <a:srgbClr val="FF0000"/>
                </a:solidFill>
              </a:rPr>
              <a:t>finding out</a:t>
            </a:r>
            <a:r>
              <a:rPr lang="en-GB" dirty="0"/>
              <a:t>, in a </a:t>
            </a:r>
            <a:r>
              <a:rPr lang="en-GB" dirty="0">
                <a:solidFill>
                  <a:srgbClr val="FF0000"/>
                </a:solidFill>
              </a:rPr>
              <a:t>more</a:t>
            </a:r>
            <a:r>
              <a:rPr lang="en-GB" dirty="0"/>
              <a:t> or </a:t>
            </a:r>
            <a:r>
              <a:rPr lang="en-GB" dirty="0">
                <a:solidFill>
                  <a:srgbClr val="FF0000"/>
                </a:solidFill>
              </a:rPr>
              <a:t>less systematic way</a:t>
            </a:r>
            <a:r>
              <a:rPr lang="en-GB" dirty="0"/>
              <a:t>, things you </a:t>
            </a:r>
            <a:r>
              <a:rPr lang="en-GB" dirty="0">
                <a:solidFill>
                  <a:srgbClr val="FF0000"/>
                </a:solidFill>
              </a:rPr>
              <a:t>did not know</a:t>
            </a:r>
            <a:r>
              <a:rPr lang="en-GB" dirty="0"/>
              <a:t>. </a:t>
            </a:r>
            <a:endParaRPr lang="en-GB" dirty="0" smtClean="0"/>
          </a:p>
          <a:p>
            <a:pPr algn="just"/>
            <a:r>
              <a:rPr lang="en-GB" dirty="0" smtClean="0"/>
              <a:t>A more </a:t>
            </a:r>
            <a:r>
              <a:rPr lang="en-GB" dirty="0">
                <a:solidFill>
                  <a:srgbClr val="FF0000"/>
                </a:solidFill>
              </a:rPr>
              <a:t>academic interpretation </a:t>
            </a:r>
            <a:r>
              <a:rPr lang="en-GB" dirty="0"/>
              <a:t>is that </a:t>
            </a:r>
            <a:r>
              <a:rPr lang="en-GB" dirty="0">
                <a:solidFill>
                  <a:srgbClr val="FF0000"/>
                </a:solidFill>
              </a:rPr>
              <a:t>research involves </a:t>
            </a:r>
            <a:r>
              <a:rPr lang="en-GB" dirty="0"/>
              <a:t>finding </a:t>
            </a:r>
            <a:r>
              <a:rPr lang="en-GB" dirty="0" smtClean="0"/>
              <a:t>out about </a:t>
            </a:r>
            <a:r>
              <a:rPr lang="en-GB" dirty="0"/>
              <a:t>things that </a:t>
            </a:r>
            <a:r>
              <a:rPr lang="en-GB" dirty="0">
                <a:solidFill>
                  <a:srgbClr val="FF0000"/>
                </a:solidFill>
              </a:rPr>
              <a:t>no-one else knew either</a:t>
            </a:r>
            <a:r>
              <a:rPr lang="en-GB" dirty="0"/>
              <a:t>. </a:t>
            </a:r>
            <a:endParaRPr lang="en-GB" dirty="0" smtClean="0"/>
          </a:p>
          <a:p>
            <a:pPr algn="just"/>
            <a:r>
              <a:rPr lang="en-GB" dirty="0" smtClean="0"/>
              <a:t>It </a:t>
            </a:r>
            <a:r>
              <a:rPr lang="en-GB" dirty="0"/>
              <a:t>is about </a:t>
            </a:r>
            <a:r>
              <a:rPr lang="en-GB" dirty="0">
                <a:solidFill>
                  <a:srgbClr val="FF0000"/>
                </a:solidFill>
              </a:rPr>
              <a:t>advancing</a:t>
            </a:r>
            <a:r>
              <a:rPr lang="en-GB" dirty="0"/>
              <a:t> </a:t>
            </a:r>
            <a:r>
              <a:rPr lang="en-GB" dirty="0" smtClean="0"/>
              <a:t>the frontiers </a:t>
            </a:r>
            <a:r>
              <a:rPr lang="en-GB" dirty="0"/>
              <a:t>of knowledge.</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xmlns="" val="2408830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STRUCTURE OF A TYPICAL RESEARCH PROJECT </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487706" y="1629868"/>
            <a:ext cx="7736540" cy="4496295"/>
          </a:xfrm>
          <a:prstGeom prst="rect">
            <a:avLst/>
          </a:prstGeom>
        </p:spPr>
      </p:pic>
    </p:spTree>
    <p:extLst>
      <p:ext uri="{BB962C8B-B14F-4D97-AF65-F5344CB8AC3E}">
        <p14:creationId xmlns:p14="http://schemas.microsoft.com/office/powerpoint/2010/main" xmlns="" val="3970179521"/>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r>
              <a:rPr lang="en-US" dirty="0" smtClean="0"/>
              <a:t>a) </a:t>
            </a:r>
            <a:r>
              <a:rPr lang="en-GB" dirty="0">
                <a:solidFill>
                  <a:srgbClr val="1F3863"/>
                </a:solidFill>
                <a:latin typeface="Arial"/>
                <a:cs typeface="Arial"/>
              </a:rPr>
              <a:t>Will </a:t>
            </a:r>
            <a:r>
              <a:rPr lang="en-GB" b="1" dirty="0">
                <a:solidFill>
                  <a:srgbClr val="FF0000"/>
                </a:solidFill>
                <a:latin typeface="Arial"/>
                <a:cs typeface="Arial"/>
              </a:rPr>
              <a:t>three</a:t>
            </a:r>
            <a:r>
              <a:rPr lang="en-GB" b="1" spc="4" dirty="0">
                <a:solidFill>
                  <a:srgbClr val="FF0000"/>
                </a:solidFill>
                <a:latin typeface="Arial"/>
                <a:cs typeface="Arial"/>
              </a:rPr>
              <a:t> </a:t>
            </a:r>
            <a:r>
              <a:rPr lang="en-GB" b="1" dirty="0">
                <a:solidFill>
                  <a:srgbClr val="FF0000"/>
                </a:solidFill>
                <a:latin typeface="Arial"/>
                <a:cs typeface="Arial"/>
              </a:rPr>
              <a:t>d</a:t>
            </a:r>
            <a:r>
              <a:rPr lang="en-GB" b="1" spc="4" dirty="0">
                <a:solidFill>
                  <a:srgbClr val="FF0000"/>
                </a:solidFill>
                <a:latin typeface="Arial"/>
                <a:cs typeface="Arial"/>
              </a:rPr>
              <a:t>i</a:t>
            </a:r>
            <a:r>
              <a:rPr lang="en-GB" b="1" dirty="0">
                <a:solidFill>
                  <a:srgbClr val="FF0000"/>
                </a:solidFill>
                <a:latin typeface="Arial"/>
                <a:cs typeface="Arial"/>
              </a:rPr>
              <a:t>ffe</a:t>
            </a:r>
            <a:r>
              <a:rPr lang="en-GB" b="1" spc="-4" dirty="0">
                <a:solidFill>
                  <a:srgbClr val="FF0000"/>
                </a:solidFill>
                <a:latin typeface="Arial"/>
                <a:cs typeface="Arial"/>
              </a:rPr>
              <a:t>r</a:t>
            </a:r>
            <a:r>
              <a:rPr lang="en-GB" b="1" dirty="0">
                <a:solidFill>
                  <a:srgbClr val="FF0000"/>
                </a:solidFill>
                <a:latin typeface="Arial"/>
                <a:cs typeface="Arial"/>
              </a:rPr>
              <a:t>ent</a:t>
            </a:r>
            <a:r>
              <a:rPr lang="en-GB" b="1" spc="-4" dirty="0">
                <a:solidFill>
                  <a:srgbClr val="FF0000"/>
                </a:solidFill>
                <a:latin typeface="Arial"/>
                <a:cs typeface="Arial"/>
              </a:rPr>
              <a:t> </a:t>
            </a:r>
            <a:r>
              <a:rPr lang="en-GB" b="1" dirty="0">
                <a:solidFill>
                  <a:srgbClr val="FF0000"/>
                </a:solidFill>
                <a:latin typeface="Arial"/>
                <a:cs typeface="Arial"/>
              </a:rPr>
              <a:t>le</a:t>
            </a:r>
            <a:r>
              <a:rPr lang="en-GB" b="1" spc="-39" dirty="0">
                <a:solidFill>
                  <a:srgbClr val="FF0000"/>
                </a:solidFill>
                <a:latin typeface="Arial"/>
                <a:cs typeface="Arial"/>
              </a:rPr>
              <a:t>v</a:t>
            </a:r>
            <a:r>
              <a:rPr lang="en-GB" b="1" dirty="0">
                <a:solidFill>
                  <a:srgbClr val="FF0000"/>
                </a:solidFill>
                <a:latin typeface="Arial"/>
                <a:cs typeface="Arial"/>
              </a:rPr>
              <a:t>els</a:t>
            </a:r>
            <a:r>
              <a:rPr lang="en-GB" b="1" spc="44" dirty="0">
                <a:solidFill>
                  <a:srgbClr val="FF0000"/>
                </a:solidFill>
                <a:latin typeface="Arial"/>
                <a:cs typeface="Arial"/>
              </a:rPr>
              <a:t> </a:t>
            </a:r>
            <a:r>
              <a:rPr lang="en-GB" b="1" dirty="0">
                <a:solidFill>
                  <a:srgbClr val="FF0000"/>
                </a:solidFill>
                <a:latin typeface="Arial"/>
                <a:cs typeface="Arial"/>
              </a:rPr>
              <a:t>of a</a:t>
            </a:r>
            <a:r>
              <a:rPr lang="en-GB" b="1" spc="-4" dirty="0">
                <a:solidFill>
                  <a:srgbClr val="FF0000"/>
                </a:solidFill>
                <a:latin typeface="Arial"/>
                <a:cs typeface="Arial"/>
              </a:rPr>
              <a:t> </a:t>
            </a:r>
            <a:r>
              <a:rPr lang="en-GB" b="1" dirty="0">
                <a:solidFill>
                  <a:srgbClr val="FF0000"/>
                </a:solidFill>
                <a:latin typeface="Arial"/>
                <a:cs typeface="Arial"/>
              </a:rPr>
              <a:t>che</a:t>
            </a:r>
            <a:r>
              <a:rPr lang="en-GB" b="1" spc="-4" dirty="0">
                <a:solidFill>
                  <a:srgbClr val="FF0000"/>
                </a:solidFill>
                <a:latin typeface="Arial"/>
                <a:cs typeface="Arial"/>
              </a:rPr>
              <a:t>m</a:t>
            </a:r>
            <a:r>
              <a:rPr lang="en-GB" b="1" dirty="0">
                <a:solidFill>
                  <a:srgbClr val="FF0000"/>
                </a:solidFill>
                <a:latin typeface="Arial"/>
                <a:cs typeface="Arial"/>
              </a:rPr>
              <a:t>ic</a:t>
            </a:r>
            <a:r>
              <a:rPr lang="en-GB" b="1" spc="-4" dirty="0">
                <a:solidFill>
                  <a:srgbClr val="FF0000"/>
                </a:solidFill>
                <a:latin typeface="Arial"/>
                <a:cs typeface="Arial"/>
              </a:rPr>
              <a:t>a</a:t>
            </a:r>
            <a:r>
              <a:rPr lang="en-GB" b="1" dirty="0">
                <a:solidFill>
                  <a:srgbClr val="FF0000"/>
                </a:solidFill>
                <a:latin typeface="Arial"/>
                <a:cs typeface="Arial"/>
              </a:rPr>
              <a:t>l</a:t>
            </a:r>
            <a:r>
              <a:rPr lang="en-GB" b="1" spc="4" dirty="0">
                <a:solidFill>
                  <a:srgbClr val="FF0000"/>
                </a:solidFill>
                <a:latin typeface="Arial"/>
                <a:cs typeface="Arial"/>
              </a:rPr>
              <a:t> </a:t>
            </a:r>
            <a:r>
              <a:rPr lang="en-GB" b="1" dirty="0">
                <a:solidFill>
                  <a:srgbClr val="FF0000"/>
                </a:solidFill>
                <a:latin typeface="Arial"/>
                <a:cs typeface="Arial"/>
              </a:rPr>
              <a:t>conc</a:t>
            </a:r>
            <a:r>
              <a:rPr lang="en-GB" b="1" spc="-4" dirty="0">
                <a:solidFill>
                  <a:srgbClr val="FF0000"/>
                </a:solidFill>
                <a:latin typeface="Arial"/>
                <a:cs typeface="Arial"/>
              </a:rPr>
              <a:t>e</a:t>
            </a:r>
            <a:r>
              <a:rPr lang="en-GB" b="1" dirty="0">
                <a:solidFill>
                  <a:srgbClr val="FF0000"/>
                </a:solidFill>
                <a:latin typeface="Arial"/>
                <a:cs typeface="Arial"/>
              </a:rPr>
              <a:t>ntration</a:t>
            </a:r>
            <a:r>
              <a:rPr lang="en-GB" b="1" spc="24" dirty="0">
                <a:solidFill>
                  <a:srgbClr val="FF0000"/>
                </a:solidFill>
                <a:latin typeface="Arial"/>
                <a:cs typeface="Arial"/>
              </a:rPr>
              <a:t> </a:t>
            </a:r>
            <a:r>
              <a:rPr lang="en-GB" dirty="0">
                <a:solidFill>
                  <a:srgbClr val="1F3863"/>
                </a:solidFill>
                <a:latin typeface="Arial"/>
                <a:cs typeface="Arial"/>
              </a:rPr>
              <a:t>h</a:t>
            </a:r>
            <a:r>
              <a:rPr lang="en-GB" spc="-9" dirty="0">
                <a:solidFill>
                  <a:srgbClr val="1F3863"/>
                </a:solidFill>
                <a:latin typeface="Arial"/>
                <a:cs typeface="Arial"/>
              </a:rPr>
              <a:t>a</a:t>
            </a:r>
            <a:r>
              <a:rPr lang="en-GB" dirty="0">
                <a:solidFill>
                  <a:srgbClr val="1F3863"/>
                </a:solidFill>
                <a:latin typeface="Arial"/>
                <a:cs typeface="Arial"/>
              </a:rPr>
              <a:t>ve </a:t>
            </a:r>
            <a:r>
              <a:rPr lang="en-GB" spc="-4" dirty="0">
                <a:solidFill>
                  <a:srgbClr val="1F3863"/>
                </a:solidFill>
                <a:latin typeface="Arial"/>
                <a:cs typeface="Arial"/>
              </a:rPr>
              <a:t>d</a:t>
            </a:r>
            <a:r>
              <a:rPr lang="en-GB" dirty="0">
                <a:solidFill>
                  <a:srgbClr val="1F3863"/>
                </a:solidFill>
                <a:latin typeface="Arial"/>
                <a:cs typeface="Arial"/>
              </a:rPr>
              <a:t>i</a:t>
            </a:r>
            <a:r>
              <a:rPr lang="en-GB" spc="-34" dirty="0">
                <a:solidFill>
                  <a:srgbClr val="1F3863"/>
                </a:solidFill>
                <a:latin typeface="Arial"/>
                <a:cs typeface="Arial"/>
              </a:rPr>
              <a:t>f</a:t>
            </a:r>
            <a:r>
              <a:rPr lang="en-GB" dirty="0">
                <a:solidFill>
                  <a:srgbClr val="1F3863"/>
                </a:solidFill>
                <a:latin typeface="Arial"/>
                <a:cs typeface="Arial"/>
              </a:rPr>
              <a:t>fer</a:t>
            </a:r>
            <a:r>
              <a:rPr lang="en-GB" spc="-4" dirty="0">
                <a:solidFill>
                  <a:srgbClr val="1F3863"/>
                </a:solidFill>
                <a:latin typeface="Arial"/>
                <a:cs typeface="Arial"/>
              </a:rPr>
              <a:t>e</a:t>
            </a:r>
            <a:r>
              <a:rPr lang="en-GB" dirty="0">
                <a:solidFill>
                  <a:srgbClr val="1F3863"/>
                </a:solidFill>
                <a:latin typeface="Arial"/>
                <a:cs typeface="Arial"/>
              </a:rPr>
              <a:t>nt</a:t>
            </a:r>
            <a:r>
              <a:rPr lang="en-GB" spc="14" dirty="0">
                <a:solidFill>
                  <a:srgbClr val="1F3863"/>
                </a:solidFill>
                <a:latin typeface="Arial"/>
                <a:cs typeface="Arial"/>
              </a:rPr>
              <a:t> </a:t>
            </a:r>
            <a:r>
              <a:rPr lang="en-GB" dirty="0">
                <a:solidFill>
                  <a:srgbClr val="1F3863"/>
                </a:solidFill>
                <a:latin typeface="Arial"/>
                <a:cs typeface="Arial"/>
              </a:rPr>
              <a:t>e</a:t>
            </a:r>
            <a:r>
              <a:rPr lang="en-GB" spc="-39" dirty="0">
                <a:solidFill>
                  <a:srgbClr val="1F3863"/>
                </a:solidFill>
                <a:latin typeface="Arial"/>
                <a:cs typeface="Arial"/>
              </a:rPr>
              <a:t>f</a:t>
            </a:r>
            <a:r>
              <a:rPr lang="en-GB" dirty="0">
                <a:solidFill>
                  <a:srgbClr val="1F3863"/>
                </a:solidFill>
                <a:latin typeface="Arial"/>
                <a:cs typeface="Arial"/>
              </a:rPr>
              <a:t>fect </a:t>
            </a:r>
            <a:r>
              <a:rPr lang="en-GB" spc="-4" dirty="0">
                <a:solidFill>
                  <a:srgbClr val="1F3863"/>
                </a:solidFill>
                <a:latin typeface="Arial"/>
                <a:cs typeface="Arial"/>
              </a:rPr>
              <a:t>o</a:t>
            </a:r>
            <a:r>
              <a:rPr lang="en-GB" dirty="0">
                <a:solidFill>
                  <a:srgbClr val="1F3863"/>
                </a:solidFill>
                <a:latin typeface="Arial"/>
                <a:cs typeface="Arial"/>
              </a:rPr>
              <a:t>n </a:t>
            </a:r>
            <a:r>
              <a:rPr lang="en-GB" b="1" spc="-4" dirty="0">
                <a:solidFill>
                  <a:srgbClr val="006FC0"/>
                </a:solidFill>
                <a:latin typeface="Arial"/>
                <a:cs typeface="Arial"/>
              </a:rPr>
              <a:t>a</a:t>
            </a:r>
            <a:r>
              <a:rPr lang="en-GB" b="1" dirty="0">
                <a:solidFill>
                  <a:srgbClr val="006FC0"/>
                </a:solidFill>
                <a:latin typeface="Arial"/>
                <a:cs typeface="Arial"/>
              </a:rPr>
              <a:t>n</a:t>
            </a:r>
            <a:r>
              <a:rPr lang="en-GB" b="1" spc="9" dirty="0">
                <a:solidFill>
                  <a:srgbClr val="006FC0"/>
                </a:solidFill>
                <a:latin typeface="Arial"/>
                <a:cs typeface="Arial"/>
              </a:rPr>
              <a:t> </a:t>
            </a:r>
            <a:r>
              <a:rPr lang="en-GB" b="1" dirty="0">
                <a:solidFill>
                  <a:srgbClr val="006FC0"/>
                </a:solidFill>
                <a:latin typeface="Arial"/>
                <a:cs typeface="Arial"/>
              </a:rPr>
              <a:t>el</a:t>
            </a:r>
            <a:r>
              <a:rPr lang="en-GB" b="1" spc="-4" dirty="0">
                <a:solidFill>
                  <a:srgbClr val="006FC0"/>
                </a:solidFill>
                <a:latin typeface="Arial"/>
                <a:cs typeface="Arial"/>
              </a:rPr>
              <a:t>e</a:t>
            </a:r>
            <a:r>
              <a:rPr lang="en-GB" b="1" dirty="0">
                <a:solidFill>
                  <a:srgbClr val="006FC0"/>
                </a:solidFill>
                <a:latin typeface="Arial"/>
                <a:cs typeface="Arial"/>
              </a:rPr>
              <a:t>ct</a:t>
            </a:r>
            <a:r>
              <a:rPr lang="en-GB" b="1" spc="-9" dirty="0">
                <a:solidFill>
                  <a:srgbClr val="006FC0"/>
                </a:solidFill>
                <a:latin typeface="Arial"/>
                <a:cs typeface="Arial"/>
              </a:rPr>
              <a:t>r</a:t>
            </a:r>
            <a:r>
              <a:rPr lang="en-GB" b="1" dirty="0">
                <a:solidFill>
                  <a:srgbClr val="006FC0"/>
                </a:solidFill>
                <a:latin typeface="Arial"/>
                <a:cs typeface="Arial"/>
              </a:rPr>
              <a:t>o</a:t>
            </a:r>
            <a:r>
              <a:rPr lang="en-GB" b="1" spc="4" dirty="0">
                <a:solidFill>
                  <a:srgbClr val="006FC0"/>
                </a:solidFill>
                <a:latin typeface="Arial"/>
                <a:cs typeface="Arial"/>
              </a:rPr>
              <a:t>p</a:t>
            </a:r>
            <a:r>
              <a:rPr lang="en-GB" b="1" dirty="0">
                <a:solidFill>
                  <a:srgbClr val="006FC0"/>
                </a:solidFill>
                <a:latin typeface="Arial"/>
                <a:cs typeface="Arial"/>
              </a:rPr>
              <a:t>lati</a:t>
            </a:r>
            <a:r>
              <a:rPr lang="en-GB" b="1" spc="4" dirty="0">
                <a:solidFill>
                  <a:srgbClr val="006FC0"/>
                </a:solidFill>
                <a:latin typeface="Arial"/>
                <a:cs typeface="Arial"/>
              </a:rPr>
              <a:t>n</a:t>
            </a:r>
            <a:r>
              <a:rPr lang="en-GB" b="1" dirty="0">
                <a:solidFill>
                  <a:srgbClr val="006FC0"/>
                </a:solidFill>
                <a:latin typeface="Arial"/>
                <a:cs typeface="Arial"/>
              </a:rPr>
              <a:t>g proc</a:t>
            </a:r>
            <a:r>
              <a:rPr lang="en-GB" b="1" spc="-9" dirty="0">
                <a:solidFill>
                  <a:srgbClr val="006FC0"/>
                </a:solidFill>
                <a:latin typeface="Arial"/>
                <a:cs typeface="Arial"/>
              </a:rPr>
              <a:t>e</a:t>
            </a:r>
            <a:r>
              <a:rPr lang="en-GB" b="1" dirty="0">
                <a:solidFill>
                  <a:srgbClr val="006FC0"/>
                </a:solidFill>
                <a:latin typeface="Arial"/>
                <a:cs typeface="Arial"/>
              </a:rPr>
              <a:t>s</a:t>
            </a:r>
            <a:r>
              <a:rPr lang="en-GB" b="1" spc="-4" dirty="0">
                <a:solidFill>
                  <a:srgbClr val="006FC0"/>
                </a:solidFill>
                <a:latin typeface="Arial"/>
                <a:cs typeface="Arial"/>
              </a:rPr>
              <a:t>s</a:t>
            </a:r>
            <a:r>
              <a:rPr lang="en-GB" dirty="0">
                <a:solidFill>
                  <a:srgbClr val="1F3863"/>
                </a:solidFill>
                <a:latin typeface="Arial"/>
                <a:cs typeface="Arial"/>
              </a:rPr>
              <a:t>?</a:t>
            </a:r>
            <a:endParaRPr lang="en-GB" dirty="0">
              <a:latin typeface="Arial"/>
              <a:cs typeface="Arial"/>
            </a:endParaRPr>
          </a:p>
          <a:p>
            <a:pPr lvl="1"/>
            <a:r>
              <a:rPr lang="en-GB" i="1" dirty="0"/>
              <a:t>H</a:t>
            </a:r>
            <a:r>
              <a:rPr lang="en-GB" i="1" baseline="-25000" dirty="0"/>
              <a:t>0</a:t>
            </a:r>
            <a:r>
              <a:rPr lang="en-GB" i="1" dirty="0"/>
              <a:t> : The mean effect of electroplating process is the same for all </a:t>
            </a:r>
            <a:r>
              <a:rPr lang="en-GB" i="1" dirty="0" smtClean="0"/>
              <a:t>three </a:t>
            </a:r>
            <a:r>
              <a:rPr lang="en-US" dirty="0" smtClean="0"/>
              <a:t>concentration </a:t>
            </a:r>
            <a:r>
              <a:rPr lang="en-US" dirty="0"/>
              <a:t>levels</a:t>
            </a:r>
            <a:r>
              <a:rPr lang="en-US" dirty="0" smtClean="0"/>
              <a:t>.</a:t>
            </a:r>
          </a:p>
          <a:p>
            <a:pPr lvl="1"/>
            <a:r>
              <a:rPr lang="en-US" dirty="0"/>
              <a:t>One-way </a:t>
            </a:r>
            <a:r>
              <a:rPr lang="en-US" dirty="0" smtClean="0"/>
              <a:t>ANOVA</a:t>
            </a:r>
          </a:p>
          <a:p>
            <a:r>
              <a:rPr lang="en-US" dirty="0" smtClean="0"/>
              <a:t>b)</a:t>
            </a:r>
            <a:r>
              <a:rPr lang="en-GB" dirty="0">
                <a:solidFill>
                  <a:srgbClr val="203864"/>
                </a:solidFill>
                <a:latin typeface="Arial" panose="020B0604020202020204" pitchFamily="34" charset="0"/>
              </a:rPr>
              <a:t> Will </a:t>
            </a:r>
            <a:r>
              <a:rPr lang="en-GB" b="1" dirty="0">
                <a:solidFill>
                  <a:srgbClr val="FF0000"/>
                </a:solidFill>
                <a:latin typeface="Arial Black" panose="020B0A04020102020204" pitchFamily="34" charset="0"/>
              </a:rPr>
              <a:t>three different levels of a chemical concentration</a:t>
            </a:r>
            <a:r>
              <a:rPr lang="en-GB" b="1" dirty="0">
                <a:solidFill>
                  <a:srgbClr val="FF0000"/>
                </a:solidFill>
                <a:latin typeface="Arial" panose="020B0604020202020204" pitchFamily="34" charset="0"/>
              </a:rPr>
              <a:t> </a:t>
            </a:r>
            <a:r>
              <a:rPr lang="en-GB" b="1" dirty="0">
                <a:solidFill>
                  <a:srgbClr val="203864"/>
                </a:solidFill>
                <a:latin typeface="Arial" panose="020B0604020202020204" pitchFamily="34" charset="0"/>
              </a:rPr>
              <a:t>have different effect </a:t>
            </a:r>
            <a:r>
              <a:rPr lang="en-US" dirty="0" smtClean="0">
                <a:solidFill>
                  <a:srgbClr val="203864"/>
                </a:solidFill>
                <a:latin typeface="Arial" panose="020B0604020202020204" pitchFamily="34" charset="0"/>
              </a:rPr>
              <a:t>on </a:t>
            </a:r>
            <a:r>
              <a:rPr lang="en-US" b="1" dirty="0">
                <a:solidFill>
                  <a:srgbClr val="0070C0"/>
                </a:solidFill>
                <a:latin typeface="Arial Black" panose="020B0A04020102020204" pitchFamily="34" charset="0"/>
              </a:rPr>
              <a:t>four electroplating processes</a:t>
            </a:r>
            <a:r>
              <a:rPr lang="en-US" b="1" dirty="0">
                <a:solidFill>
                  <a:srgbClr val="203864"/>
                </a:solidFill>
                <a:latin typeface="Arial" panose="020B0604020202020204" pitchFamily="34" charset="0"/>
              </a:rPr>
              <a:t>?</a:t>
            </a:r>
            <a:r>
              <a:rPr lang="en-US" dirty="0" smtClean="0"/>
              <a:t>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300</a:t>
            </a:fld>
            <a:endParaRPr lang="en-US">
              <a:solidFill>
                <a:prstClr val="black">
                  <a:tint val="75000"/>
                </a:prstClr>
              </a:solidFill>
            </a:endParaRPr>
          </a:p>
        </p:txBody>
      </p:sp>
    </p:spTree>
    <p:extLst>
      <p:ext uri="{BB962C8B-B14F-4D97-AF65-F5344CB8AC3E}">
        <p14:creationId xmlns:p14="http://schemas.microsoft.com/office/powerpoint/2010/main" xmlns="" val="244454938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pPr marL="0" indent="0">
              <a:buNone/>
            </a:pPr>
            <a:r>
              <a:rPr lang="en-GB" i="1" dirty="0">
                <a:solidFill>
                  <a:srgbClr val="203864"/>
                </a:solidFill>
                <a:latin typeface="Arial" panose="020B0604020202020204" pitchFamily="34" charset="0"/>
              </a:rPr>
              <a:t>H</a:t>
            </a:r>
            <a:r>
              <a:rPr lang="en-GB" sz="1800" i="1" dirty="0">
                <a:solidFill>
                  <a:srgbClr val="203864"/>
                </a:solidFill>
                <a:latin typeface="Arial" panose="020B0604020202020204" pitchFamily="34" charset="0"/>
              </a:rPr>
              <a:t>0</a:t>
            </a:r>
            <a:r>
              <a:rPr lang="en-GB" i="1" dirty="0">
                <a:solidFill>
                  <a:srgbClr val="203864"/>
                </a:solidFill>
                <a:latin typeface="Arial" panose="020B0604020202020204" pitchFamily="34" charset="0"/>
              </a:rPr>
              <a:t> : Different levels of a chemical concentration have no effect on </a:t>
            </a:r>
            <a:r>
              <a:rPr lang="en-GB" i="1" dirty="0" smtClean="0">
                <a:solidFill>
                  <a:srgbClr val="203864"/>
                </a:solidFill>
                <a:latin typeface="Arial" panose="020B0604020202020204" pitchFamily="34" charset="0"/>
              </a:rPr>
              <a:t>the</a:t>
            </a:r>
            <a:r>
              <a:rPr lang="en-US" dirty="0" smtClean="0">
                <a:solidFill>
                  <a:srgbClr val="203864"/>
                </a:solidFill>
                <a:latin typeface="Arial" panose="020B0604020202020204" pitchFamily="34" charset="0"/>
              </a:rPr>
              <a:t> </a:t>
            </a:r>
            <a:r>
              <a:rPr lang="en-US" dirty="0">
                <a:solidFill>
                  <a:srgbClr val="203864"/>
                </a:solidFill>
                <a:latin typeface="Arial" panose="020B0604020202020204" pitchFamily="34" charset="0"/>
              </a:rPr>
              <a:t>electroplating processes</a:t>
            </a:r>
            <a:r>
              <a:rPr lang="en-US" dirty="0" smtClean="0">
                <a:solidFill>
                  <a:srgbClr val="203864"/>
                </a:solidFill>
                <a:latin typeface="Arial" panose="020B0604020202020204" pitchFamily="34" charset="0"/>
              </a:rPr>
              <a:t>.</a:t>
            </a:r>
            <a:endParaRPr lang="en-US" dirty="0">
              <a:solidFill>
                <a:srgbClr val="203864"/>
              </a:solidFill>
              <a:latin typeface="Arial" panose="020B0604020202020204" pitchFamily="34" charset="0"/>
            </a:endParaRPr>
          </a:p>
          <a:p>
            <a:pPr marL="400050" lvl="1" indent="0">
              <a:buNone/>
            </a:pPr>
            <a:r>
              <a:rPr lang="en-GB" dirty="0">
                <a:solidFill>
                  <a:srgbClr val="203864"/>
                </a:solidFill>
                <a:latin typeface="Arial" panose="020B0604020202020204" pitchFamily="34" charset="0"/>
              </a:rPr>
              <a:t>(There is no interaction effect between chemical concentration </a:t>
            </a:r>
            <a:r>
              <a:rPr lang="en-US" dirty="0" smtClean="0">
                <a:solidFill>
                  <a:srgbClr val="203864"/>
                </a:solidFill>
                <a:latin typeface="Arial" panose="020B0604020202020204" pitchFamily="34" charset="0"/>
              </a:rPr>
              <a:t>and </a:t>
            </a:r>
            <a:r>
              <a:rPr lang="en-US" dirty="0">
                <a:solidFill>
                  <a:srgbClr val="203864"/>
                </a:solidFill>
                <a:latin typeface="Arial" panose="020B0604020202020204" pitchFamily="34" charset="0"/>
              </a:rPr>
              <a:t>electroplating processes</a:t>
            </a:r>
            <a:r>
              <a:rPr lang="en-US" dirty="0" smtClean="0">
                <a:solidFill>
                  <a:srgbClr val="203864"/>
                </a:solidFill>
                <a:latin typeface="Arial" panose="020B0604020202020204" pitchFamily="34" charset="0"/>
              </a:rPr>
              <a:t>)</a:t>
            </a:r>
          </a:p>
          <a:p>
            <a:pPr marL="400050" lvl="1" indent="0">
              <a:buNone/>
            </a:pPr>
            <a:r>
              <a:rPr lang="en-US" dirty="0"/>
              <a:t> -</a:t>
            </a:r>
            <a:r>
              <a:rPr lang="en-US" dirty="0" smtClean="0"/>
              <a:t>Two-way </a:t>
            </a:r>
            <a:r>
              <a:rPr lang="en-US" dirty="0"/>
              <a:t>ANOVA</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301</a:t>
            </a:fld>
            <a:endParaRPr lang="en-US">
              <a:solidFill>
                <a:prstClr val="black">
                  <a:tint val="75000"/>
                </a:prstClr>
              </a:solidFill>
            </a:endParaRPr>
          </a:p>
        </p:txBody>
      </p:sp>
    </p:spTree>
    <p:extLst>
      <p:ext uri="{BB962C8B-B14F-4D97-AF65-F5344CB8AC3E}">
        <p14:creationId xmlns:p14="http://schemas.microsoft.com/office/powerpoint/2010/main" xmlns="" val="166631712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Procedural Steps for an ANOVA Test</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600" dirty="0">
                <a:solidFill>
                  <a:srgbClr val="203864"/>
                </a:solidFill>
                <a:latin typeface="Arial" panose="020B0604020202020204" pitchFamily="34" charset="0"/>
              </a:rPr>
              <a:t>State the Null (</a:t>
            </a:r>
            <a:r>
              <a:rPr lang="en-GB" sz="2600" i="1" dirty="0">
                <a:solidFill>
                  <a:srgbClr val="203864"/>
                </a:solidFill>
                <a:latin typeface="Arial" panose="020B0604020202020204" pitchFamily="34" charset="0"/>
              </a:rPr>
              <a:t>H</a:t>
            </a:r>
            <a:r>
              <a:rPr lang="en-GB" sz="1700" i="1" dirty="0">
                <a:solidFill>
                  <a:srgbClr val="203864"/>
                </a:solidFill>
                <a:latin typeface="Arial" panose="020B0604020202020204" pitchFamily="34" charset="0"/>
              </a:rPr>
              <a:t>0</a:t>
            </a:r>
            <a:r>
              <a:rPr lang="en-GB" sz="2600" i="1" dirty="0">
                <a:solidFill>
                  <a:srgbClr val="203864"/>
                </a:solidFill>
                <a:latin typeface="Arial" panose="020B0604020202020204" pitchFamily="34" charset="0"/>
              </a:rPr>
              <a:t>) and Alternative (H</a:t>
            </a:r>
            <a:r>
              <a:rPr lang="en-GB" sz="1700" i="1" dirty="0">
                <a:solidFill>
                  <a:srgbClr val="203864"/>
                </a:solidFill>
                <a:latin typeface="Arial" panose="020B0604020202020204" pitchFamily="34" charset="0"/>
              </a:rPr>
              <a:t>1</a:t>
            </a:r>
            <a:r>
              <a:rPr lang="en-GB" sz="2600" i="1" dirty="0">
                <a:solidFill>
                  <a:srgbClr val="203864"/>
                </a:solidFill>
                <a:latin typeface="Arial" panose="020B0604020202020204" pitchFamily="34" charset="0"/>
              </a:rPr>
              <a:t>) hypotheses</a:t>
            </a:r>
            <a:r>
              <a:rPr lang="en-GB" sz="2600" i="1" dirty="0" smtClean="0">
                <a:solidFill>
                  <a:srgbClr val="203864"/>
                </a:solidFill>
                <a:latin typeface="Arial" panose="020B0604020202020204" pitchFamily="34" charset="0"/>
              </a:rPr>
              <a:t>.</a:t>
            </a:r>
          </a:p>
          <a:p>
            <a:pPr marL="514350" indent="-514350">
              <a:buFont typeface="+mj-lt"/>
              <a:buAutoNum type="arabicPeriod"/>
            </a:pPr>
            <a:r>
              <a:rPr lang="en-GB" sz="2600" dirty="0">
                <a:solidFill>
                  <a:srgbClr val="203864"/>
                </a:solidFill>
                <a:latin typeface="Arial" panose="020B0604020202020204" pitchFamily="34" charset="0"/>
              </a:rPr>
              <a:t>Determine the test statistic to be used - </a:t>
            </a:r>
            <a:r>
              <a:rPr lang="en-GB" sz="2600" i="1" dirty="0" err="1" smtClean="0">
                <a:solidFill>
                  <a:srgbClr val="FF0000"/>
                </a:solidFill>
                <a:latin typeface="Arial" panose="020B0604020202020204" pitchFamily="34" charset="0"/>
              </a:rPr>
              <a:t>F</a:t>
            </a:r>
            <a:r>
              <a:rPr lang="en-GB" sz="2200" i="1" dirty="0" err="1" smtClean="0">
                <a:solidFill>
                  <a:srgbClr val="FF0000"/>
                </a:solidFill>
                <a:latin typeface="Arial" panose="020B0604020202020204" pitchFamily="34" charset="0"/>
              </a:rPr>
              <a:t>test</a:t>
            </a:r>
            <a:r>
              <a:rPr lang="en-GB" sz="2600" i="1" dirty="0" smtClean="0">
                <a:solidFill>
                  <a:srgbClr val="203864"/>
                </a:solidFill>
                <a:latin typeface="Arial" panose="020B0604020202020204" pitchFamily="34" charset="0"/>
              </a:rPr>
              <a:t>.</a:t>
            </a:r>
          </a:p>
          <a:p>
            <a:pPr marL="514350" indent="-514350">
              <a:buFont typeface="+mj-lt"/>
              <a:buAutoNum type="arabicPeriod"/>
            </a:pPr>
            <a:r>
              <a:rPr lang="en-GB" sz="2600" dirty="0" smtClean="0">
                <a:solidFill>
                  <a:srgbClr val="203864"/>
                </a:solidFill>
                <a:latin typeface="Arial" panose="020B0604020202020204" pitchFamily="34" charset="0"/>
              </a:rPr>
              <a:t>Establish </a:t>
            </a:r>
            <a:r>
              <a:rPr lang="en-GB" sz="2600" dirty="0">
                <a:solidFill>
                  <a:srgbClr val="203864"/>
                </a:solidFill>
                <a:latin typeface="Arial" panose="020B0604020202020204" pitchFamily="34" charset="0"/>
              </a:rPr>
              <a:t>the test criterion by determining the critical value (</a:t>
            </a:r>
            <a:r>
              <a:rPr lang="en-GB" sz="2600" dirty="0" smtClean="0">
                <a:solidFill>
                  <a:srgbClr val="203864"/>
                </a:solidFill>
                <a:latin typeface="Arial" panose="020B0604020202020204" pitchFamily="34" charset="0"/>
              </a:rPr>
              <a:t>point) and </a:t>
            </a:r>
            <a:r>
              <a:rPr lang="en-GB" sz="2600" dirty="0">
                <a:solidFill>
                  <a:srgbClr val="203864"/>
                </a:solidFill>
                <a:latin typeface="Arial" panose="020B0604020202020204" pitchFamily="34" charset="0"/>
              </a:rPr>
              <a:t>rejection region, based on significance level, a – </a:t>
            </a:r>
            <a:r>
              <a:rPr lang="en-GB" sz="2600" i="1" dirty="0" err="1">
                <a:solidFill>
                  <a:srgbClr val="FF0000"/>
                </a:solidFill>
                <a:latin typeface="Arial" panose="020B0604020202020204" pitchFamily="34" charset="0"/>
              </a:rPr>
              <a:t>F</a:t>
            </a:r>
            <a:r>
              <a:rPr lang="en-GB" sz="2200" i="1" dirty="0" err="1">
                <a:solidFill>
                  <a:srgbClr val="FF0000"/>
                </a:solidFill>
                <a:latin typeface="Arial" panose="020B0604020202020204" pitchFamily="34" charset="0"/>
              </a:rPr>
              <a:t>critical</a:t>
            </a:r>
            <a:r>
              <a:rPr lang="en-GB" sz="2600" i="1" dirty="0">
                <a:solidFill>
                  <a:srgbClr val="203864"/>
                </a:solidFill>
                <a:latin typeface="Arial" panose="020B0604020202020204" pitchFamily="34" charset="0"/>
              </a:rPr>
              <a:t>. </a:t>
            </a:r>
          </a:p>
          <a:p>
            <a:pPr marL="514350" indent="-514350">
              <a:buFont typeface="+mj-lt"/>
              <a:buAutoNum type="arabicPeriod"/>
            </a:pPr>
            <a:r>
              <a:rPr lang="en-GB" sz="2600" dirty="0" smtClean="0">
                <a:solidFill>
                  <a:srgbClr val="203864"/>
                </a:solidFill>
                <a:latin typeface="Arial" panose="020B0604020202020204" pitchFamily="34" charset="0"/>
              </a:rPr>
              <a:t>Make </a:t>
            </a:r>
            <a:r>
              <a:rPr lang="en-GB" sz="2600" dirty="0">
                <a:solidFill>
                  <a:srgbClr val="203864"/>
                </a:solidFill>
                <a:latin typeface="Arial" panose="020B0604020202020204" pitchFamily="34" charset="0"/>
              </a:rPr>
              <a:t>a decision to reject or fail to reject the null hypothesis </a:t>
            </a:r>
            <a:r>
              <a:rPr lang="en-GB" sz="2600" dirty="0" smtClean="0">
                <a:solidFill>
                  <a:srgbClr val="203864"/>
                </a:solidFill>
                <a:latin typeface="Arial" panose="020B0604020202020204" pitchFamily="34" charset="0"/>
              </a:rPr>
              <a:t>based </a:t>
            </a:r>
            <a:r>
              <a:rPr lang="en-GB" sz="2600" dirty="0">
                <a:solidFill>
                  <a:srgbClr val="203864"/>
                </a:solidFill>
                <a:latin typeface="Arial" panose="020B0604020202020204" pitchFamily="34" charset="0"/>
              </a:rPr>
              <a:t>on the comparison between test statistic and </a:t>
            </a:r>
            <a:r>
              <a:rPr lang="en-GB" sz="2600" dirty="0" smtClean="0">
                <a:solidFill>
                  <a:srgbClr val="203864"/>
                </a:solidFill>
                <a:latin typeface="Arial" panose="020B0604020202020204" pitchFamily="34" charset="0"/>
              </a:rPr>
              <a:t>critical values</a:t>
            </a:r>
            <a:r>
              <a:rPr lang="en-GB" sz="2600" dirty="0">
                <a:solidFill>
                  <a:srgbClr val="203864"/>
                </a:solidFill>
                <a:latin typeface="Arial" panose="020B0604020202020204" pitchFamily="34" charset="0"/>
              </a:rPr>
              <a:t>. </a:t>
            </a:r>
            <a:r>
              <a:rPr lang="en-GB" sz="2600" b="1" dirty="0">
                <a:solidFill>
                  <a:srgbClr val="0070C0"/>
                </a:solidFill>
                <a:latin typeface="Arial Black" panose="020B0A04020102020204" pitchFamily="34" charset="0"/>
              </a:rPr>
              <a:t>The test is right tailed only</a:t>
            </a:r>
            <a:r>
              <a:rPr lang="en-GB" sz="2600" b="1" dirty="0">
                <a:solidFill>
                  <a:srgbClr val="203864"/>
                </a:solidFill>
                <a:latin typeface="Arial" panose="020B0604020202020204" pitchFamily="34" charset="0"/>
              </a:rPr>
              <a:t>. Graphical illustration </a:t>
            </a:r>
            <a:r>
              <a:rPr lang="en-GB" sz="2600" b="1" dirty="0" smtClean="0">
                <a:solidFill>
                  <a:srgbClr val="203864"/>
                </a:solidFill>
                <a:latin typeface="Arial" panose="020B0604020202020204" pitchFamily="34" charset="0"/>
              </a:rPr>
              <a:t>can </a:t>
            </a:r>
            <a:r>
              <a:rPr lang="en-GB" sz="2600" dirty="0" smtClean="0">
                <a:solidFill>
                  <a:srgbClr val="203864"/>
                </a:solidFill>
                <a:latin typeface="Arial" panose="020B0604020202020204" pitchFamily="34" charset="0"/>
              </a:rPr>
              <a:t>help </a:t>
            </a:r>
            <a:r>
              <a:rPr lang="en-GB" sz="2600" dirty="0">
                <a:solidFill>
                  <a:srgbClr val="203864"/>
                </a:solidFill>
                <a:latin typeface="Arial" panose="020B0604020202020204" pitchFamily="34" charset="0"/>
              </a:rPr>
              <a:t>to determine where the statistic value lies either within </a:t>
            </a:r>
            <a:r>
              <a:rPr lang="en-GB" sz="2600" dirty="0" smtClean="0">
                <a:solidFill>
                  <a:srgbClr val="203864"/>
                </a:solidFill>
                <a:latin typeface="Arial" panose="020B0604020202020204" pitchFamily="34" charset="0"/>
              </a:rPr>
              <a:t>the </a:t>
            </a:r>
            <a:r>
              <a:rPr lang="en-US" sz="2600" dirty="0" smtClean="0">
                <a:solidFill>
                  <a:srgbClr val="203864"/>
                </a:solidFill>
                <a:latin typeface="Arial" panose="020B0604020202020204" pitchFamily="34" charset="0"/>
              </a:rPr>
              <a:t>rejection </a:t>
            </a:r>
            <a:r>
              <a:rPr lang="en-US" sz="2600" dirty="0">
                <a:solidFill>
                  <a:srgbClr val="203864"/>
                </a:solidFill>
                <a:latin typeface="Arial" panose="020B0604020202020204" pitchFamily="34" charset="0"/>
              </a:rPr>
              <a:t>or acceptance region. </a:t>
            </a:r>
            <a:endParaRPr lang="en-US" sz="2600" dirty="0" smtClean="0">
              <a:solidFill>
                <a:srgbClr val="203864"/>
              </a:solidFill>
              <a:latin typeface="Arial" panose="020B0604020202020204" pitchFamily="34" charset="0"/>
            </a:endParaRPr>
          </a:p>
          <a:p>
            <a:pPr marL="514350" indent="-514350">
              <a:buFont typeface="+mj-lt"/>
              <a:buAutoNum type="arabicPeriod"/>
            </a:pPr>
            <a:r>
              <a:rPr lang="en-GB" sz="2800" dirty="0">
                <a:solidFill>
                  <a:srgbClr val="203864"/>
                </a:solidFill>
                <a:latin typeface="Arial" panose="020B0604020202020204" pitchFamily="34" charset="0"/>
              </a:rPr>
              <a:t> Draw a conclusion to reject or not to reject the claim.</a:t>
            </a:r>
            <a:endParaRPr lang="en-US" sz="2600" i="1" dirty="0" smtClean="0">
              <a:solidFill>
                <a:srgbClr val="203864"/>
              </a:solidFill>
              <a:latin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302</a:t>
            </a:fld>
            <a:endParaRPr lang="en-US">
              <a:solidFill>
                <a:prstClr val="black">
                  <a:tint val="75000"/>
                </a:prstClr>
              </a:solidFill>
            </a:endParaRPr>
          </a:p>
        </p:txBody>
      </p:sp>
    </p:spTree>
    <p:extLst>
      <p:ext uri="{BB962C8B-B14F-4D97-AF65-F5344CB8AC3E}">
        <p14:creationId xmlns:p14="http://schemas.microsoft.com/office/powerpoint/2010/main" xmlns="" val="294352078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General procedure of ANOVA</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303</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509812" y="1705069"/>
            <a:ext cx="6727197" cy="4316226"/>
          </a:xfrm>
          <a:prstGeom prst="rect">
            <a:avLst/>
          </a:prstGeom>
        </p:spPr>
      </p:pic>
    </p:spTree>
    <p:extLst>
      <p:ext uri="{BB962C8B-B14F-4D97-AF65-F5344CB8AC3E}">
        <p14:creationId xmlns:p14="http://schemas.microsoft.com/office/powerpoint/2010/main" xmlns="" val="30448248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ONE-WAY ANOVA </a:t>
            </a:r>
            <a:endParaRPr lang="en-US" dirty="0"/>
          </a:p>
        </p:txBody>
      </p:sp>
      <p:sp>
        <p:nvSpPr>
          <p:cNvPr id="3" name="Content Placeholder 2"/>
          <p:cNvSpPr>
            <a:spLocks noGrp="1"/>
          </p:cNvSpPr>
          <p:nvPr>
            <p:ph idx="1"/>
          </p:nvPr>
        </p:nvSpPr>
        <p:spPr/>
        <p:txBody>
          <a:bodyPr>
            <a:normAutofit/>
          </a:bodyPr>
          <a:lstStyle/>
          <a:p>
            <a:pPr marL="0" indent="0">
              <a:buNone/>
            </a:pPr>
            <a:r>
              <a:rPr lang="en-US" b="1" dirty="0">
                <a:solidFill>
                  <a:srgbClr val="0070C0"/>
                </a:solidFill>
                <a:latin typeface="Verdana" panose="020B0604030504040204" pitchFamily="34" charset="0"/>
              </a:rPr>
              <a:t>Assumptions for one-way ANOVA</a:t>
            </a:r>
            <a:r>
              <a:rPr lang="en-US" b="1" dirty="0" smtClean="0">
                <a:solidFill>
                  <a:srgbClr val="0070C0"/>
                </a:solidFill>
                <a:latin typeface="Verdana" panose="020B0604030504040204" pitchFamily="34" charset="0"/>
              </a:rPr>
              <a:t>:</a:t>
            </a:r>
          </a:p>
          <a:p>
            <a:r>
              <a:rPr lang="en-GB" dirty="0"/>
              <a:t>To use the one-way ANOVA test, the following assumptions of </a:t>
            </a:r>
            <a:r>
              <a:rPr lang="en-GB" dirty="0" smtClean="0"/>
              <a:t>data </a:t>
            </a:r>
            <a:r>
              <a:rPr lang="en-US" dirty="0" smtClean="0"/>
              <a:t>should </a:t>
            </a:r>
            <a:r>
              <a:rPr lang="en-US" dirty="0"/>
              <a:t>be considered:</a:t>
            </a:r>
            <a:r>
              <a:rPr lang="en-US" b="1" dirty="0" smtClean="0">
                <a:solidFill>
                  <a:srgbClr val="0070C0"/>
                </a:solidFill>
                <a:latin typeface="Verdana" panose="020B0604030504040204" pitchFamily="34" charset="0"/>
              </a:rPr>
              <a:t> </a:t>
            </a:r>
          </a:p>
          <a:p>
            <a:pPr marL="914400" lvl="1" indent="-514350">
              <a:buFont typeface="+mj-lt"/>
              <a:buAutoNum type="arabicPeriod"/>
            </a:pPr>
            <a:r>
              <a:rPr lang="en-GB" sz="2000" dirty="0">
                <a:solidFill>
                  <a:srgbClr val="404040"/>
                </a:solidFill>
                <a:latin typeface="Arial" panose="020B0604020202020204" pitchFamily="34" charset="0"/>
              </a:rPr>
              <a:t>The populations under study follow </a:t>
            </a:r>
            <a:r>
              <a:rPr lang="en-GB" sz="2000" dirty="0">
                <a:solidFill>
                  <a:srgbClr val="FF0000"/>
                </a:solidFill>
                <a:latin typeface="Arial" panose="020B0604020202020204" pitchFamily="34" charset="0"/>
              </a:rPr>
              <a:t>normal </a:t>
            </a:r>
            <a:r>
              <a:rPr lang="en-GB" sz="2000" dirty="0" smtClean="0">
                <a:solidFill>
                  <a:srgbClr val="FF0000"/>
                </a:solidFill>
                <a:latin typeface="Arial" panose="020B0604020202020204" pitchFamily="34" charset="0"/>
              </a:rPr>
              <a:t>distribution.</a:t>
            </a:r>
          </a:p>
          <a:p>
            <a:pPr marL="914400" lvl="1" indent="-514350">
              <a:buFont typeface="+mj-lt"/>
              <a:buAutoNum type="arabicPeriod"/>
            </a:pPr>
            <a:r>
              <a:rPr lang="en-GB" sz="2000" dirty="0" smtClean="0">
                <a:solidFill>
                  <a:srgbClr val="404040"/>
                </a:solidFill>
                <a:latin typeface="Arial" panose="020B0604020202020204" pitchFamily="34" charset="0"/>
              </a:rPr>
              <a:t>The </a:t>
            </a:r>
            <a:r>
              <a:rPr lang="en-GB" sz="2000" dirty="0">
                <a:solidFill>
                  <a:srgbClr val="404040"/>
                </a:solidFill>
                <a:latin typeface="Arial" panose="020B0604020202020204" pitchFamily="34" charset="0"/>
              </a:rPr>
              <a:t>samples are drawn randomly, and each sample is  </a:t>
            </a:r>
            <a:r>
              <a:rPr lang="en-GB" sz="2000" dirty="0" smtClean="0">
                <a:solidFill>
                  <a:srgbClr val="FF0000"/>
                </a:solidFill>
                <a:latin typeface="Arial" panose="020B0604020202020204" pitchFamily="34" charset="0"/>
              </a:rPr>
              <a:t>independent</a:t>
            </a:r>
            <a:r>
              <a:rPr lang="en-GB" sz="2000" dirty="0" smtClean="0">
                <a:solidFill>
                  <a:srgbClr val="ED7D31"/>
                </a:solidFill>
                <a:latin typeface="Arial" panose="020B0604020202020204" pitchFamily="34" charset="0"/>
              </a:rPr>
              <a:t> </a:t>
            </a:r>
            <a:r>
              <a:rPr lang="en-GB" sz="2000" dirty="0">
                <a:solidFill>
                  <a:srgbClr val="404040"/>
                </a:solidFill>
                <a:latin typeface="Arial" panose="020B0604020202020204" pitchFamily="34" charset="0"/>
              </a:rPr>
              <a:t>of the other </a:t>
            </a:r>
            <a:r>
              <a:rPr lang="en-GB" sz="2000" dirty="0" smtClean="0">
                <a:solidFill>
                  <a:srgbClr val="404040"/>
                </a:solidFill>
                <a:latin typeface="Arial" panose="020B0604020202020204" pitchFamily="34" charset="0"/>
              </a:rPr>
              <a:t>samples.</a:t>
            </a:r>
          </a:p>
          <a:p>
            <a:pPr marL="914400" lvl="1" indent="-514350">
              <a:buFont typeface="+mj-lt"/>
              <a:buAutoNum type="arabicPeriod"/>
            </a:pPr>
            <a:r>
              <a:rPr lang="en-GB" sz="2000" dirty="0" smtClean="0">
                <a:solidFill>
                  <a:srgbClr val="404040"/>
                </a:solidFill>
                <a:latin typeface="Arial" panose="020B0604020202020204" pitchFamily="34" charset="0"/>
              </a:rPr>
              <a:t>All </a:t>
            </a:r>
            <a:r>
              <a:rPr lang="en-GB" sz="2000" dirty="0">
                <a:solidFill>
                  <a:srgbClr val="404040"/>
                </a:solidFill>
                <a:latin typeface="Arial" panose="020B0604020202020204" pitchFamily="34" charset="0"/>
              </a:rPr>
              <a:t>the populations from which the samples values </a:t>
            </a:r>
            <a:r>
              <a:rPr lang="en-GB" sz="2000" dirty="0" smtClean="0">
                <a:solidFill>
                  <a:srgbClr val="404040"/>
                </a:solidFill>
                <a:latin typeface="Arial" panose="020B0604020202020204" pitchFamily="34" charset="0"/>
              </a:rPr>
              <a:t>are obtained</a:t>
            </a:r>
            <a:r>
              <a:rPr lang="en-GB" sz="2000" dirty="0">
                <a:solidFill>
                  <a:srgbClr val="404040"/>
                </a:solidFill>
                <a:latin typeface="Arial" panose="020B0604020202020204" pitchFamily="34" charset="0"/>
              </a:rPr>
              <a:t>, have the </a:t>
            </a:r>
            <a:r>
              <a:rPr lang="en-GB" sz="2000" dirty="0">
                <a:solidFill>
                  <a:srgbClr val="FF0000"/>
                </a:solidFill>
                <a:latin typeface="Arial" panose="020B0604020202020204" pitchFamily="34" charset="0"/>
              </a:rPr>
              <a:t>same unknown population variances</a:t>
            </a:r>
            <a:r>
              <a:rPr lang="en-GB" sz="2000" dirty="0">
                <a:solidFill>
                  <a:srgbClr val="404040"/>
                </a:solidFill>
                <a:latin typeface="Arial" panose="020B0604020202020204" pitchFamily="34" charset="0"/>
              </a:rPr>
              <a:t>, that </a:t>
            </a:r>
            <a:r>
              <a:rPr lang="en-GB" sz="2000" dirty="0" smtClean="0">
                <a:solidFill>
                  <a:srgbClr val="404040"/>
                </a:solidFill>
                <a:latin typeface="Arial" panose="020B0604020202020204" pitchFamily="34" charset="0"/>
              </a:rPr>
              <a:t>is </a:t>
            </a:r>
            <a:r>
              <a:rPr lang="en-GB" sz="2000" dirty="0">
                <a:solidFill>
                  <a:srgbClr val="404040"/>
                </a:solidFill>
                <a:latin typeface="Arial" panose="020B0604020202020204" pitchFamily="34" charset="0"/>
              </a:rPr>
              <a:t>for </a:t>
            </a:r>
            <a:r>
              <a:rPr lang="en-GB" sz="2000" i="1" dirty="0">
                <a:solidFill>
                  <a:srgbClr val="404040"/>
                </a:solidFill>
                <a:latin typeface="Arial" panose="020B0604020202020204" pitchFamily="34" charset="0"/>
              </a:rPr>
              <a:t>k number of populations, </a:t>
            </a:r>
            <a:endParaRPr lang="en-US" sz="20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304</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4494959" y="5167872"/>
            <a:ext cx="2314575" cy="614363"/>
          </a:xfrm>
          <a:prstGeom prst="rect">
            <a:avLst/>
          </a:prstGeom>
        </p:spPr>
      </p:pic>
    </p:spTree>
    <p:extLst>
      <p:ext uri="{BB962C8B-B14F-4D97-AF65-F5344CB8AC3E}">
        <p14:creationId xmlns:p14="http://schemas.microsoft.com/office/powerpoint/2010/main" xmlns="" val="106159744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Tabulation of Data for One-Way ANOVA</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175376" y="1624012"/>
            <a:ext cx="6821926" cy="4478339"/>
          </a:xfrm>
          <a:prstGeom prst="rect">
            <a:avLst/>
          </a:prstGeom>
        </p:spPr>
      </p:pic>
    </p:spTree>
    <p:extLst>
      <p:ext uri="{BB962C8B-B14F-4D97-AF65-F5344CB8AC3E}">
        <p14:creationId xmlns:p14="http://schemas.microsoft.com/office/powerpoint/2010/main" xmlns="" val="23188760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Model for one-way ANOVA</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342445" y="1647825"/>
            <a:ext cx="7507110" cy="4478339"/>
          </a:xfrm>
          <a:prstGeom prst="rect">
            <a:avLst/>
          </a:prstGeom>
        </p:spPr>
      </p:pic>
    </p:spTree>
    <p:extLst>
      <p:ext uri="{BB962C8B-B14F-4D97-AF65-F5344CB8AC3E}">
        <p14:creationId xmlns:p14="http://schemas.microsoft.com/office/powerpoint/2010/main" xmlns="" val="48083107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The Null and Alternative hypotheses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307</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445630" y="1595437"/>
            <a:ext cx="8037627" cy="4530727"/>
          </a:xfrm>
          <a:prstGeom prst="rect">
            <a:avLst/>
          </a:prstGeom>
        </p:spPr>
      </p:pic>
    </p:spTree>
    <p:extLst>
      <p:ext uri="{BB962C8B-B14F-4D97-AF65-F5344CB8AC3E}">
        <p14:creationId xmlns:p14="http://schemas.microsoft.com/office/powerpoint/2010/main" xmlns="" val="127296925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One-way ANOVA Table </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308</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553275" y="1741954"/>
            <a:ext cx="8805931" cy="3327587"/>
          </a:xfrm>
          <a:prstGeom prst="rect">
            <a:avLst/>
          </a:prstGeom>
        </p:spPr>
      </p:pic>
      <p:pic>
        <p:nvPicPr>
          <p:cNvPr id="7" name="Picture 6"/>
          <p:cNvPicPr>
            <a:picLocks noChangeAspect="1"/>
          </p:cNvPicPr>
          <p:nvPr/>
        </p:nvPicPr>
        <p:blipFill>
          <a:blip r:embed="rId3"/>
          <a:stretch>
            <a:fillRect/>
          </a:stretch>
        </p:blipFill>
        <p:spPr>
          <a:xfrm>
            <a:off x="4913252" y="5299728"/>
            <a:ext cx="2085975" cy="485775"/>
          </a:xfrm>
          <a:prstGeom prst="rect">
            <a:avLst/>
          </a:prstGeom>
        </p:spPr>
      </p:pic>
    </p:spTree>
    <p:extLst>
      <p:ext uri="{BB962C8B-B14F-4D97-AF65-F5344CB8AC3E}">
        <p14:creationId xmlns:p14="http://schemas.microsoft.com/office/powerpoint/2010/main" xmlns="" val="392605681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endParaRPr lang="en-US" dirty="0"/>
          </a:p>
        </p:txBody>
      </p:sp>
      <p:sp>
        <p:nvSpPr>
          <p:cNvPr id="3" name="Content Placeholder 2"/>
          <p:cNvSpPr>
            <a:spLocks noGrp="1"/>
          </p:cNvSpPr>
          <p:nvPr>
            <p:ph idx="1"/>
          </p:nvPr>
        </p:nvSpPr>
        <p:spPr/>
        <p:txBody>
          <a:bodyPr>
            <a:normAutofit/>
          </a:bodyPr>
          <a:lstStyle/>
          <a:p>
            <a:pPr algn="just"/>
            <a:r>
              <a:rPr lang="en-GB" sz="2400" dirty="0">
                <a:solidFill>
                  <a:srgbClr val="404040"/>
                </a:solidFill>
              </a:rPr>
              <a:t>An experiment was performed to determine whether the </a:t>
            </a:r>
            <a:r>
              <a:rPr lang="en-GB" sz="2400" dirty="0" smtClean="0">
                <a:solidFill>
                  <a:srgbClr val="404040"/>
                </a:solidFill>
              </a:rPr>
              <a:t>annealing temperature </a:t>
            </a:r>
            <a:r>
              <a:rPr lang="en-GB" sz="2400" dirty="0">
                <a:solidFill>
                  <a:srgbClr val="404040"/>
                </a:solidFill>
              </a:rPr>
              <a:t>of ductile iron affects its tensile strength. Five </a:t>
            </a:r>
            <a:r>
              <a:rPr lang="en-GB" sz="2400" dirty="0" smtClean="0">
                <a:solidFill>
                  <a:srgbClr val="404040"/>
                </a:solidFill>
              </a:rPr>
              <a:t>specimens were </a:t>
            </a:r>
            <a:r>
              <a:rPr lang="en-GB" sz="2400" dirty="0">
                <a:solidFill>
                  <a:srgbClr val="404040"/>
                </a:solidFill>
              </a:rPr>
              <a:t>annealed at each of four temperatures. The tensile strength (</a:t>
            </a:r>
            <a:r>
              <a:rPr lang="en-GB" sz="2400" dirty="0" smtClean="0">
                <a:solidFill>
                  <a:srgbClr val="404040"/>
                </a:solidFill>
              </a:rPr>
              <a:t>in kilo-pounds </a:t>
            </a:r>
            <a:r>
              <a:rPr lang="en-GB" sz="2400" dirty="0">
                <a:solidFill>
                  <a:srgbClr val="404040"/>
                </a:solidFill>
              </a:rPr>
              <a:t>per square inch, </a:t>
            </a:r>
            <a:r>
              <a:rPr lang="en-GB" sz="2400" dirty="0" err="1">
                <a:solidFill>
                  <a:srgbClr val="404040"/>
                </a:solidFill>
              </a:rPr>
              <a:t>ksi</a:t>
            </a:r>
            <a:r>
              <a:rPr lang="en-GB" sz="2400" dirty="0">
                <a:solidFill>
                  <a:srgbClr val="404040"/>
                </a:solidFill>
              </a:rPr>
              <a:t>) was measured for each </a:t>
            </a:r>
            <a:r>
              <a:rPr lang="en-GB" sz="2400" dirty="0" smtClean="0">
                <a:solidFill>
                  <a:srgbClr val="404040"/>
                </a:solidFill>
              </a:rPr>
              <a:t>temperature. The </a:t>
            </a:r>
            <a:r>
              <a:rPr lang="en-GB" sz="2400" dirty="0">
                <a:solidFill>
                  <a:srgbClr val="404040"/>
                </a:solidFill>
              </a:rPr>
              <a:t>results are presented in the following table</a:t>
            </a:r>
            <a:r>
              <a:rPr lang="en-GB" sz="2000" dirty="0">
                <a:solidFill>
                  <a:srgbClr val="404040"/>
                </a:solidFill>
              </a:rPr>
              <a:t>. </a:t>
            </a:r>
            <a:endParaRPr lang="en-US" sz="20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309</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3013756" y="3593726"/>
            <a:ext cx="6164487" cy="2532438"/>
          </a:xfrm>
          <a:prstGeom prst="rect">
            <a:avLst/>
          </a:prstGeom>
        </p:spPr>
      </p:pic>
    </p:spTree>
    <p:extLst>
      <p:ext uri="{BB962C8B-B14F-4D97-AF65-F5344CB8AC3E}">
        <p14:creationId xmlns:p14="http://schemas.microsoft.com/office/powerpoint/2010/main" xmlns="" val="3308367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RESEARCH PROBLEM </a:t>
            </a:r>
          </a:p>
        </p:txBody>
      </p:sp>
      <p:sp>
        <p:nvSpPr>
          <p:cNvPr id="3" name="Content Placeholder 2"/>
          <p:cNvSpPr>
            <a:spLocks noGrp="1"/>
          </p:cNvSpPr>
          <p:nvPr>
            <p:ph idx="1"/>
          </p:nvPr>
        </p:nvSpPr>
        <p:spPr/>
        <p:txBody>
          <a:bodyPr>
            <a:normAutofit fontScale="92500" lnSpcReduction="20000"/>
          </a:bodyPr>
          <a:lstStyle/>
          <a:p>
            <a:r>
              <a:rPr lang="en-GB" dirty="0"/>
              <a:t>There is </a:t>
            </a:r>
            <a:r>
              <a:rPr lang="en-GB" dirty="0">
                <a:solidFill>
                  <a:srgbClr val="FF0000"/>
                </a:solidFill>
              </a:rPr>
              <a:t>no shortage of problems throughout the world</a:t>
            </a:r>
            <a:r>
              <a:rPr lang="en-GB" dirty="0"/>
              <a:t>, but for </a:t>
            </a:r>
            <a:r>
              <a:rPr lang="en-GB" dirty="0" smtClean="0"/>
              <a:t>a problem </a:t>
            </a:r>
            <a:r>
              <a:rPr lang="en-GB" dirty="0"/>
              <a:t>to be </a:t>
            </a:r>
            <a:r>
              <a:rPr lang="en-GB" dirty="0">
                <a:solidFill>
                  <a:srgbClr val="FF0000"/>
                </a:solidFill>
              </a:rPr>
              <a:t>researchable, it needs to have several crucial features</a:t>
            </a:r>
            <a:r>
              <a:rPr lang="en-GB" dirty="0"/>
              <a:t>.</a:t>
            </a:r>
            <a:br>
              <a:rPr lang="en-GB" dirty="0"/>
            </a:br>
            <a:r>
              <a:rPr lang="en-GB" dirty="0"/>
              <a:t>It must be: </a:t>
            </a:r>
            <a:endParaRPr lang="en-GB" dirty="0" smtClean="0"/>
          </a:p>
          <a:p>
            <a:pPr lvl="1">
              <a:buFont typeface="Wingdings" panose="05000000000000000000" pitchFamily="2" charset="2"/>
              <a:buChar char="§"/>
            </a:pPr>
            <a:r>
              <a:rPr lang="en-GB" dirty="0" smtClean="0">
                <a:solidFill>
                  <a:srgbClr val="00B050"/>
                </a:solidFill>
              </a:rPr>
              <a:t>stated </a:t>
            </a:r>
            <a:r>
              <a:rPr lang="en-GB" dirty="0">
                <a:solidFill>
                  <a:srgbClr val="00B050"/>
                </a:solidFill>
              </a:rPr>
              <a:t>clearly and </a:t>
            </a:r>
            <a:r>
              <a:rPr lang="en-GB" dirty="0" smtClean="0">
                <a:solidFill>
                  <a:srgbClr val="00B050"/>
                </a:solidFill>
              </a:rPr>
              <a:t>concisely;</a:t>
            </a:r>
            <a:endParaRPr lang="en-GB" dirty="0">
              <a:solidFill>
                <a:srgbClr val="00B050"/>
              </a:solidFill>
            </a:endParaRPr>
          </a:p>
          <a:p>
            <a:pPr lvl="1">
              <a:buFont typeface="Wingdings" panose="05000000000000000000" pitchFamily="2" charset="2"/>
              <a:buChar char="§"/>
            </a:pPr>
            <a:r>
              <a:rPr lang="en-GB" dirty="0" smtClean="0">
                <a:solidFill>
                  <a:srgbClr val="00B050"/>
                </a:solidFill>
              </a:rPr>
              <a:t>significant </a:t>
            </a:r>
            <a:r>
              <a:rPr lang="en-GB" dirty="0">
                <a:solidFill>
                  <a:srgbClr val="00B050"/>
                </a:solidFill>
              </a:rPr>
              <a:t>i.e. not trivial or a repeat of previous </a:t>
            </a:r>
            <a:r>
              <a:rPr lang="en-GB" dirty="0" smtClean="0">
                <a:solidFill>
                  <a:srgbClr val="00B050"/>
                </a:solidFill>
              </a:rPr>
              <a:t>work;</a:t>
            </a:r>
            <a:endParaRPr lang="en-GB" dirty="0">
              <a:solidFill>
                <a:srgbClr val="00B050"/>
              </a:solidFill>
            </a:endParaRPr>
          </a:p>
          <a:p>
            <a:pPr lvl="1">
              <a:buFont typeface="Wingdings" panose="05000000000000000000" pitchFamily="2" charset="2"/>
              <a:buChar char="§"/>
            </a:pPr>
            <a:r>
              <a:rPr lang="en-GB" dirty="0" smtClean="0">
                <a:solidFill>
                  <a:srgbClr val="00B050"/>
                </a:solidFill>
              </a:rPr>
              <a:t>delineated</a:t>
            </a:r>
            <a:r>
              <a:rPr lang="en-GB" dirty="0">
                <a:solidFill>
                  <a:srgbClr val="00B050"/>
                </a:solidFill>
              </a:rPr>
              <a:t>, in order to limit its scope to practical </a:t>
            </a:r>
            <a:r>
              <a:rPr lang="en-GB" dirty="0" smtClean="0">
                <a:solidFill>
                  <a:srgbClr val="00B050"/>
                </a:solidFill>
              </a:rPr>
              <a:t>investigation</a:t>
            </a:r>
          </a:p>
          <a:p>
            <a:pPr lvl="1">
              <a:buFont typeface="Wingdings" panose="05000000000000000000" pitchFamily="2" charset="2"/>
              <a:buChar char="§"/>
            </a:pPr>
            <a:r>
              <a:rPr lang="en-GB" dirty="0" smtClean="0">
                <a:solidFill>
                  <a:srgbClr val="00B050"/>
                </a:solidFill>
              </a:rPr>
              <a:t>possible </a:t>
            </a:r>
            <a:r>
              <a:rPr lang="en-GB" dirty="0">
                <a:solidFill>
                  <a:srgbClr val="00B050"/>
                </a:solidFill>
              </a:rPr>
              <a:t>to obtain the information required to explore the</a:t>
            </a:r>
            <a:br>
              <a:rPr lang="en-GB" dirty="0">
                <a:solidFill>
                  <a:srgbClr val="00B050"/>
                </a:solidFill>
              </a:rPr>
            </a:br>
            <a:r>
              <a:rPr lang="en-GB" dirty="0" smtClean="0">
                <a:solidFill>
                  <a:srgbClr val="00B050"/>
                </a:solidFill>
              </a:rPr>
              <a:t>problem;</a:t>
            </a:r>
            <a:endParaRPr lang="en-GB" dirty="0">
              <a:solidFill>
                <a:srgbClr val="00B050"/>
              </a:solidFill>
            </a:endParaRPr>
          </a:p>
          <a:p>
            <a:pPr lvl="1">
              <a:buFont typeface="Wingdings" panose="05000000000000000000" pitchFamily="2" charset="2"/>
              <a:buChar char="§"/>
            </a:pPr>
            <a:r>
              <a:rPr lang="en-GB" dirty="0" smtClean="0">
                <a:solidFill>
                  <a:srgbClr val="00B050"/>
                </a:solidFill>
              </a:rPr>
              <a:t>possible </a:t>
            </a:r>
            <a:r>
              <a:rPr lang="en-GB" dirty="0">
                <a:solidFill>
                  <a:srgbClr val="00B050"/>
                </a:solidFill>
              </a:rPr>
              <a:t>to draw conclusions related to the problem, as the point</a:t>
            </a:r>
            <a:br>
              <a:rPr lang="en-GB" dirty="0">
                <a:solidFill>
                  <a:srgbClr val="00B050"/>
                </a:solidFill>
              </a:rPr>
            </a:br>
            <a:r>
              <a:rPr lang="en-GB" dirty="0">
                <a:solidFill>
                  <a:srgbClr val="00B050"/>
                </a:solidFill>
              </a:rPr>
              <a:t>of research is to find some answers. </a:t>
            </a:r>
            <a:endParaRPr lang="en-US" dirty="0">
              <a:solidFill>
                <a:srgbClr val="00B05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xmlns="" val="641102548"/>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solution</a:t>
            </a:r>
            <a:endParaRPr lang="en-US" dirty="0"/>
          </a:p>
        </p:txBody>
      </p:sp>
      <p:sp>
        <p:nvSpPr>
          <p:cNvPr id="3" name="Content Placeholder 2"/>
          <p:cNvSpPr>
            <a:spLocks noGrp="1"/>
          </p:cNvSpPr>
          <p:nvPr>
            <p:ph idx="1"/>
          </p:nvPr>
        </p:nvSpPr>
        <p:spPr/>
        <p:txBody>
          <a:bodyPr/>
          <a:lstStyle/>
          <a:p>
            <a:pPr marL="0" indent="0">
              <a:buNone/>
            </a:pPr>
            <a:r>
              <a:rPr lang="en-GB" b="1" dirty="0">
                <a:solidFill>
                  <a:srgbClr val="0070C0"/>
                </a:solidFill>
                <a:latin typeface="Arial Black" panose="020B0A04020102020204" pitchFamily="34" charset="0"/>
              </a:rPr>
              <a:t>a) </a:t>
            </a:r>
            <a:r>
              <a:rPr lang="en-GB" b="1" dirty="0">
                <a:solidFill>
                  <a:srgbClr val="0070C0"/>
                </a:solidFill>
                <a:latin typeface="Calibri" panose="020F0502020204030204" pitchFamily="34" charset="0"/>
              </a:rPr>
              <a:t>Write down the model, assumptions and rules of the one-way </a:t>
            </a:r>
            <a:r>
              <a:rPr lang="en-GB" b="1" dirty="0" smtClean="0">
                <a:solidFill>
                  <a:srgbClr val="0070C0"/>
                </a:solidFill>
                <a:latin typeface="Calibri" panose="020F0502020204030204" pitchFamily="34" charset="0"/>
              </a:rPr>
              <a:t>ANOVA </a:t>
            </a:r>
            <a:r>
              <a:rPr lang="en-GB" b="1" dirty="0">
                <a:solidFill>
                  <a:srgbClr val="0070C0"/>
                </a:solidFill>
                <a:latin typeface="Calibri" panose="020F0502020204030204" pitchFamily="34" charset="0"/>
              </a:rPr>
              <a:t>for the given data</a:t>
            </a:r>
            <a:r>
              <a:rPr lang="en-GB" b="1" dirty="0">
                <a:solidFill>
                  <a:srgbClr val="0070C0"/>
                </a:solidFill>
                <a:latin typeface="Arial Black" panose="020B0A04020102020204" pitchFamily="34" charset="0"/>
              </a:rPr>
              <a:t>.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476375" y="2667840"/>
            <a:ext cx="8194550" cy="3270065"/>
          </a:xfrm>
          <a:prstGeom prst="rect">
            <a:avLst/>
          </a:prstGeom>
        </p:spPr>
      </p:pic>
    </p:spTree>
    <p:extLst>
      <p:ext uri="{BB962C8B-B14F-4D97-AF65-F5344CB8AC3E}">
        <p14:creationId xmlns:p14="http://schemas.microsoft.com/office/powerpoint/2010/main" xmlns="" val="325931558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GB" sz="2400" b="1" dirty="0">
                <a:solidFill>
                  <a:srgbClr val="0070C0"/>
                </a:solidFill>
                <a:latin typeface="Calibri" panose="020F0502020204030204" pitchFamily="34" charset="0"/>
              </a:rPr>
              <a:t>(b) Perform the ANOVA and test the hypothesis at 0.01 level </a:t>
            </a:r>
            <a:r>
              <a:rPr lang="en-GB" sz="2400" b="1" dirty="0" smtClean="0">
                <a:solidFill>
                  <a:srgbClr val="0070C0"/>
                </a:solidFill>
                <a:latin typeface="Calibri" panose="020F0502020204030204" pitchFamily="34" charset="0"/>
              </a:rPr>
              <a:t>of significance </a:t>
            </a:r>
            <a:r>
              <a:rPr lang="en-GB" sz="2400" b="1" dirty="0">
                <a:solidFill>
                  <a:srgbClr val="0070C0"/>
                </a:solidFill>
                <a:latin typeface="Calibri" panose="020F0502020204030204" pitchFamily="34" charset="0"/>
              </a:rPr>
              <a:t>that the mean data provided </a:t>
            </a:r>
            <a:r>
              <a:rPr lang="en-GB" sz="2400" b="1" dirty="0" smtClean="0">
                <a:solidFill>
                  <a:srgbClr val="0070C0"/>
                </a:solidFill>
                <a:latin typeface="Calibri" panose="020F0502020204030204" pitchFamily="34" charset="0"/>
              </a:rPr>
              <a:t>by </a:t>
            </a:r>
            <a:r>
              <a:rPr lang="en-GB" sz="2400" b="1" dirty="0">
                <a:solidFill>
                  <a:srgbClr val="0070C0"/>
                </a:solidFill>
                <a:latin typeface="Calibri" panose="020F0502020204030204" pitchFamily="34" charset="0"/>
              </a:rPr>
              <a:t>the tensile strength is </a:t>
            </a:r>
            <a:r>
              <a:rPr lang="en-GB" sz="2400" b="1" dirty="0" smtClean="0">
                <a:solidFill>
                  <a:srgbClr val="0070C0"/>
                </a:solidFill>
                <a:latin typeface="Calibri" panose="020F0502020204030204" pitchFamily="34" charset="0"/>
              </a:rPr>
              <a:t>the </a:t>
            </a:r>
            <a:r>
              <a:rPr lang="en-GB" sz="2400" b="1" dirty="0">
                <a:solidFill>
                  <a:srgbClr val="0070C0"/>
                </a:solidFill>
                <a:latin typeface="Calibri" panose="020F0502020204030204" pitchFamily="34" charset="0"/>
              </a:rPr>
              <a:t>same for all four temperatures. </a:t>
            </a:r>
            <a:endParaRPr lang="en-GB" sz="2400" b="1" dirty="0" smtClean="0">
              <a:solidFill>
                <a:srgbClr val="0070C0"/>
              </a:solidFill>
              <a:latin typeface="Calibri" panose="020F0502020204030204" pitchFamily="34" charset="0"/>
            </a:endParaRPr>
          </a:p>
          <a:p>
            <a:r>
              <a:rPr lang="en-GB" sz="2400" dirty="0">
                <a:solidFill>
                  <a:srgbClr val="000000"/>
                </a:solidFill>
                <a:latin typeface="Verdana" panose="020B0604030504040204" pitchFamily="34" charset="0"/>
              </a:rPr>
              <a:t>From the model above, clearly can be seen that  </a:t>
            </a:r>
            <a:r>
              <a:rPr lang="en-GB" sz="2400" dirty="0" smtClean="0">
                <a:solidFill>
                  <a:srgbClr val="000000"/>
                </a:solidFill>
                <a:latin typeface="Verdana" panose="020B0604030504040204" pitchFamily="34" charset="0"/>
              </a:rPr>
              <a:t>thus </a:t>
            </a:r>
            <a:r>
              <a:rPr lang="en-GB" sz="2400" dirty="0">
                <a:solidFill>
                  <a:srgbClr val="000000"/>
                </a:solidFill>
                <a:latin typeface="Verdana" panose="020B0604030504040204" pitchFamily="34" charset="0"/>
              </a:rPr>
              <a:t>the table above can be explained </a:t>
            </a:r>
            <a:r>
              <a:rPr lang="en-GB" sz="2400" dirty="0" smtClean="0">
                <a:solidFill>
                  <a:srgbClr val="000000"/>
                </a:solidFill>
                <a:latin typeface="Verdana" panose="020B0604030504040204" pitchFamily="34" charset="0"/>
              </a:rPr>
              <a:t>as </a:t>
            </a:r>
            <a:r>
              <a:rPr lang="en-US" sz="2400" i="1" dirty="0" smtClean="0">
                <a:solidFill>
                  <a:srgbClr val="000000"/>
                </a:solidFill>
                <a:latin typeface="Times New Roman" panose="02020603050405020304" pitchFamily="18" charset="0"/>
              </a:rPr>
              <a:t>k</a:t>
            </a:r>
            <a:r>
              <a:rPr lang="en-GB" sz="2400" dirty="0" smtClean="0">
                <a:solidFill>
                  <a:srgbClr val="000000"/>
                </a:solidFill>
                <a:latin typeface="Verdana" panose="020B0604030504040204" pitchFamily="34" charset="0"/>
              </a:rPr>
              <a:t>=</a:t>
            </a:r>
            <a:r>
              <a:rPr lang="en-US" sz="2800" dirty="0" smtClean="0">
                <a:solidFill>
                  <a:srgbClr val="000000"/>
                </a:solidFill>
                <a:latin typeface="Times New Roman" panose="02020603050405020304" pitchFamily="18" charset="0"/>
              </a:rPr>
              <a:t>4 </a:t>
            </a:r>
            <a:r>
              <a:rPr lang="en-US" sz="2800" dirty="0">
                <a:solidFill>
                  <a:srgbClr val="000000"/>
                </a:solidFill>
                <a:latin typeface="Times New Roman" panose="02020603050405020304" pitchFamily="18" charset="0"/>
              </a:rPr>
              <a:t>and </a:t>
            </a:r>
            <a:r>
              <a:rPr lang="en-US" sz="2800" i="1" dirty="0" smtClean="0">
                <a:solidFill>
                  <a:srgbClr val="000000"/>
                </a:solidFill>
                <a:latin typeface="Times New Roman" panose="02020603050405020304" pitchFamily="18" charset="0"/>
              </a:rPr>
              <a:t>n=</a:t>
            </a:r>
            <a:r>
              <a:rPr lang="en-US" sz="2800" dirty="0" smtClean="0">
                <a:solidFill>
                  <a:srgbClr val="000000"/>
                </a:solidFill>
                <a:latin typeface="Times New Roman" panose="02020603050405020304" pitchFamily="18" charset="0"/>
              </a:rPr>
              <a:t>5</a:t>
            </a:r>
            <a:endParaRPr lang="en-US" sz="24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311</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807291" y="3274639"/>
            <a:ext cx="6564165" cy="2757396"/>
          </a:xfrm>
          <a:prstGeom prst="rect">
            <a:avLst/>
          </a:prstGeom>
        </p:spPr>
      </p:pic>
    </p:spTree>
    <p:extLst>
      <p:ext uri="{BB962C8B-B14F-4D97-AF65-F5344CB8AC3E}">
        <p14:creationId xmlns:p14="http://schemas.microsoft.com/office/powerpoint/2010/main" xmlns="" val="380840013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312</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245548" y="1645826"/>
            <a:ext cx="6707001" cy="2256464"/>
          </a:xfrm>
          <a:prstGeom prst="rect">
            <a:avLst/>
          </a:prstGeom>
        </p:spPr>
      </p:pic>
      <p:pic>
        <p:nvPicPr>
          <p:cNvPr id="7" name="Picture 6"/>
          <p:cNvPicPr>
            <a:picLocks noChangeAspect="1"/>
          </p:cNvPicPr>
          <p:nvPr/>
        </p:nvPicPr>
        <p:blipFill>
          <a:blip r:embed="rId3"/>
          <a:stretch>
            <a:fillRect/>
          </a:stretch>
        </p:blipFill>
        <p:spPr>
          <a:xfrm>
            <a:off x="2111582" y="3947915"/>
            <a:ext cx="6974932" cy="2093516"/>
          </a:xfrm>
          <a:prstGeom prst="rect">
            <a:avLst/>
          </a:prstGeom>
        </p:spPr>
      </p:pic>
    </p:spTree>
    <p:extLst>
      <p:ext uri="{BB962C8B-B14F-4D97-AF65-F5344CB8AC3E}">
        <p14:creationId xmlns:p14="http://schemas.microsoft.com/office/powerpoint/2010/main" xmlns="" val="22815926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313</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047412" y="1688709"/>
            <a:ext cx="8083924" cy="4348946"/>
          </a:xfrm>
          <a:prstGeom prst="rect">
            <a:avLst/>
          </a:prstGeom>
        </p:spPr>
      </p:pic>
    </p:spTree>
    <p:extLst>
      <p:ext uri="{BB962C8B-B14F-4D97-AF65-F5344CB8AC3E}">
        <p14:creationId xmlns:p14="http://schemas.microsoft.com/office/powerpoint/2010/main" xmlns="" val="322351115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Solve one-way ANOVA </a:t>
            </a:r>
            <a:r>
              <a:rPr lang="en-US" b="1" dirty="0" smtClean="0"/>
              <a:t>using </a:t>
            </a:r>
            <a:r>
              <a:rPr lang="en-US" b="1" dirty="0"/>
              <a:t>Microsoft EXCEL </a:t>
            </a:r>
            <a:endParaRPr lang="en-US" dirty="0"/>
          </a:p>
        </p:txBody>
      </p:sp>
      <p:sp>
        <p:nvSpPr>
          <p:cNvPr id="3" name="Content Placeholder 2"/>
          <p:cNvSpPr>
            <a:spLocks noGrp="1"/>
          </p:cNvSpPr>
          <p:nvPr>
            <p:ph idx="1"/>
          </p:nvPr>
        </p:nvSpPr>
        <p:spPr/>
        <p:txBody>
          <a:bodyPr/>
          <a:lstStyle/>
          <a:p>
            <a:pPr marL="0" indent="0">
              <a:buNone/>
            </a:pPr>
            <a:r>
              <a:rPr lang="en-GB" dirty="0">
                <a:solidFill>
                  <a:srgbClr val="FF0000"/>
                </a:solidFill>
              </a:rPr>
              <a:t>1. Excel - Key in data: </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314</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3474668" y="2176137"/>
            <a:ext cx="5229412" cy="3755040"/>
          </a:xfrm>
          <a:prstGeom prst="rect">
            <a:avLst/>
          </a:prstGeom>
        </p:spPr>
      </p:pic>
    </p:spTree>
    <p:extLst>
      <p:ext uri="{BB962C8B-B14F-4D97-AF65-F5344CB8AC3E}">
        <p14:creationId xmlns:p14="http://schemas.microsoft.com/office/powerpoint/2010/main" xmlns="" val="326606883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GB" dirty="0">
                <a:solidFill>
                  <a:srgbClr val="FF0000"/>
                </a:solidFill>
              </a:rPr>
              <a:t>2. Follow the steps below</a:t>
            </a:r>
            <a:r>
              <a:rPr lang="en-GB" dirty="0" smtClean="0">
                <a:solidFill>
                  <a:srgbClr val="FF0000"/>
                </a:solidFill>
              </a:rPr>
              <a:t>:</a:t>
            </a:r>
            <a:endParaRPr lang="en-US" dirty="0">
              <a:solidFill>
                <a:srgbClr val="FF0000"/>
              </a:solidFill>
            </a:endParaRPr>
          </a:p>
          <a:p>
            <a:pPr marL="0" indent="0">
              <a:buNone/>
            </a:pPr>
            <a:r>
              <a:rPr lang="en-US" sz="1800" dirty="0">
                <a:solidFill>
                  <a:srgbClr val="000000"/>
                </a:solidFill>
                <a:latin typeface="Times New Roman" panose="02020603050405020304" pitchFamily="18" charset="0"/>
              </a:rPr>
              <a:t>Click menu: Data </a:t>
            </a:r>
            <a:r>
              <a:rPr lang="en-US" sz="1800" dirty="0">
                <a:solidFill>
                  <a:srgbClr val="000000"/>
                </a:solidFill>
                <a:latin typeface="Wingdings" panose="05000000000000000000" pitchFamily="2" charset="2"/>
              </a:rPr>
              <a:t></a:t>
            </a:r>
            <a:r>
              <a:rPr lang="en-US" sz="1800" dirty="0">
                <a:solidFill>
                  <a:srgbClr val="000000"/>
                </a:solidFill>
                <a:latin typeface="Times New Roman" panose="02020603050405020304" pitchFamily="18" charset="0"/>
              </a:rPr>
              <a:t> Data Analysis </a:t>
            </a:r>
            <a:r>
              <a:rPr lang="en-US" sz="1800" dirty="0">
                <a:solidFill>
                  <a:srgbClr val="000000"/>
                </a:solidFill>
                <a:latin typeface="Wingdings" panose="05000000000000000000" pitchFamily="2" charset="2"/>
              </a:rPr>
              <a:t></a:t>
            </a:r>
            <a:r>
              <a:rPr lang="en-US" sz="1800" dirty="0">
                <a:solidFill>
                  <a:srgbClr val="000000"/>
                </a:solidFill>
                <a:latin typeface="Times New Roman" panose="02020603050405020304" pitchFamily="18" charset="0"/>
              </a:rPr>
              <a:t> ANOVA single factor </a:t>
            </a:r>
            <a:r>
              <a:rPr lang="en-US" sz="1800" dirty="0">
                <a:solidFill>
                  <a:srgbClr val="000000"/>
                </a:solidFill>
                <a:latin typeface="Wingdings" panose="05000000000000000000" pitchFamily="2" charset="2"/>
              </a:rPr>
              <a:t></a:t>
            </a:r>
            <a:r>
              <a:rPr lang="en-US" sz="1800" dirty="0">
                <a:solidFill>
                  <a:srgbClr val="000000"/>
                </a:solidFill>
                <a:latin typeface="Times New Roman" panose="02020603050405020304" pitchFamily="18" charset="0"/>
              </a:rPr>
              <a:t>  </a:t>
            </a:r>
            <a:r>
              <a:rPr lang="en-GB" sz="1800" dirty="0" smtClean="0">
                <a:solidFill>
                  <a:srgbClr val="000000"/>
                </a:solidFill>
                <a:latin typeface="Times New Roman" panose="02020603050405020304" pitchFamily="18" charset="0"/>
              </a:rPr>
              <a:t>enter </a:t>
            </a:r>
            <a:r>
              <a:rPr lang="en-GB" sz="1800" dirty="0">
                <a:solidFill>
                  <a:srgbClr val="000000"/>
                </a:solidFill>
                <a:latin typeface="Times New Roman" panose="02020603050405020304" pitchFamily="18" charset="0"/>
              </a:rPr>
              <a:t>the data range </a:t>
            </a:r>
            <a:r>
              <a:rPr lang="en-GB" sz="1800" dirty="0">
                <a:solidFill>
                  <a:srgbClr val="000000"/>
                </a:solidFill>
                <a:latin typeface="Wingdings" panose="05000000000000000000" pitchFamily="2" charset="2"/>
              </a:rPr>
              <a:t></a:t>
            </a:r>
            <a:r>
              <a:rPr lang="en-GB" sz="1800" dirty="0">
                <a:solidFill>
                  <a:srgbClr val="000000"/>
                </a:solidFill>
                <a:latin typeface="Times New Roman" panose="02020603050405020304" pitchFamily="18" charset="0"/>
              </a:rPr>
              <a:t> set a value of  a </a:t>
            </a:r>
            <a:r>
              <a:rPr lang="en-GB" sz="1800" dirty="0">
                <a:solidFill>
                  <a:srgbClr val="000000"/>
                </a:solidFill>
                <a:latin typeface="Wingdings" panose="05000000000000000000" pitchFamily="2" charset="2"/>
              </a:rPr>
              <a:t></a:t>
            </a:r>
            <a:r>
              <a:rPr lang="en-GB" sz="1800" dirty="0">
                <a:solidFill>
                  <a:srgbClr val="000000"/>
                </a:solidFill>
                <a:latin typeface="Times New Roman" panose="02020603050405020304" pitchFamily="18" charset="0"/>
              </a:rPr>
              <a:t> OK </a:t>
            </a:r>
            <a:endParaRPr lang="en-US" sz="18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315</a:t>
            </a:fld>
            <a:endParaRPr lang="en-US">
              <a:solidFill>
                <a:prstClr val="black">
                  <a:tint val="75000"/>
                </a:prstClr>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2031765" y="2458244"/>
            <a:ext cx="7361753" cy="3566038"/>
          </a:xfrm>
          <a:prstGeom prst="rect">
            <a:avLst/>
          </a:prstGeom>
        </p:spPr>
      </p:pic>
    </p:spTree>
    <p:extLst>
      <p:ext uri="{BB962C8B-B14F-4D97-AF65-F5344CB8AC3E}">
        <p14:creationId xmlns:p14="http://schemas.microsoft.com/office/powerpoint/2010/main" xmlns="" val="1423468366"/>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a:solidFill>
                  <a:srgbClr val="FF0000"/>
                </a:solidFill>
              </a:rPr>
              <a:t>3. Output: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905965" y="1821236"/>
            <a:ext cx="7515505" cy="4090147"/>
          </a:xfrm>
          <a:prstGeom prst="rect">
            <a:avLst/>
          </a:prstGeom>
        </p:spPr>
      </p:pic>
    </p:spTree>
    <p:extLst>
      <p:ext uri="{BB962C8B-B14F-4D97-AF65-F5344CB8AC3E}">
        <p14:creationId xmlns:p14="http://schemas.microsoft.com/office/powerpoint/2010/main" xmlns="" val="392570055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The Two-Factor Factorial Design</a:t>
            </a:r>
            <a:r>
              <a:rPr lang="en-US" dirty="0"/>
              <a:t> </a:t>
            </a:r>
          </a:p>
        </p:txBody>
      </p:sp>
      <p:sp>
        <p:nvSpPr>
          <p:cNvPr id="3" name="Content Placeholder 2"/>
          <p:cNvSpPr>
            <a:spLocks noGrp="1"/>
          </p:cNvSpPr>
          <p:nvPr>
            <p:ph idx="1"/>
          </p:nvPr>
        </p:nvSpPr>
        <p:spPr/>
        <p:txBody>
          <a:bodyPr/>
          <a:lstStyle/>
          <a:p>
            <a:r>
              <a:rPr lang="en-GB" dirty="0"/>
              <a:t>The simplest types of factorial designs involve only two factors or sets of treatments. </a:t>
            </a:r>
            <a:r>
              <a:rPr lang="en-GB" dirty="0" smtClean="0"/>
              <a:t>There are </a:t>
            </a:r>
            <a:r>
              <a:rPr lang="en-GB" i="1" dirty="0"/>
              <a:t>a </a:t>
            </a:r>
            <a:r>
              <a:rPr lang="en-GB" dirty="0"/>
              <a:t>levels of factor </a:t>
            </a:r>
            <a:r>
              <a:rPr lang="en-GB" i="1" dirty="0"/>
              <a:t>A </a:t>
            </a:r>
            <a:r>
              <a:rPr lang="en-GB" dirty="0"/>
              <a:t>and </a:t>
            </a:r>
            <a:r>
              <a:rPr lang="en-GB" i="1" dirty="0"/>
              <a:t>b </a:t>
            </a:r>
            <a:r>
              <a:rPr lang="en-GB" dirty="0"/>
              <a:t>levels of factor </a:t>
            </a:r>
            <a:r>
              <a:rPr lang="en-GB" i="1" dirty="0"/>
              <a:t>B</a:t>
            </a:r>
            <a:r>
              <a:rPr lang="en-GB" dirty="0"/>
              <a:t>, and these are arranged in a factorial </a:t>
            </a:r>
            <a:r>
              <a:rPr lang="en-GB" dirty="0" smtClean="0"/>
              <a:t>design; that </a:t>
            </a:r>
            <a:r>
              <a:rPr lang="en-GB" dirty="0"/>
              <a:t>is, each replicate of the experiment contains all </a:t>
            </a:r>
            <a:r>
              <a:rPr lang="en-GB" i="1" dirty="0"/>
              <a:t>ab </a:t>
            </a:r>
            <a:r>
              <a:rPr lang="en-GB" dirty="0"/>
              <a:t>treatment combinations. In </a:t>
            </a:r>
            <a:r>
              <a:rPr lang="en-GB" dirty="0" smtClean="0"/>
              <a:t>general, there </a:t>
            </a:r>
            <a:r>
              <a:rPr lang="en-GB" dirty="0"/>
              <a:t>are </a:t>
            </a:r>
            <a:r>
              <a:rPr lang="en-GB" i="1" dirty="0"/>
              <a:t>n </a:t>
            </a:r>
            <a:r>
              <a:rPr lang="en-GB" dirty="0"/>
              <a:t>replicates. </a:t>
            </a:r>
            <a:br>
              <a:rPr lang="en-GB" dirty="0"/>
            </a:b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317</a:t>
            </a:fld>
            <a:endParaRPr lang="en-US">
              <a:solidFill>
                <a:prstClr val="black">
                  <a:tint val="75000"/>
                </a:prstClr>
              </a:solidFill>
            </a:endParaRPr>
          </a:p>
        </p:txBody>
      </p:sp>
    </p:spTree>
    <p:extLst>
      <p:ext uri="{BB962C8B-B14F-4D97-AF65-F5344CB8AC3E}">
        <p14:creationId xmlns:p14="http://schemas.microsoft.com/office/powerpoint/2010/main" xmlns="" val="171561546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t>
            </a:r>
            <a:r>
              <a:rPr lang="en-US" dirty="0" smtClean="0"/>
              <a:t>xample </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GB" dirty="0"/>
              <a:t>an engineer is designing a battery for use in a device that will be subjected to some extreme variations in temperature. The</a:t>
            </a:r>
            <a:br>
              <a:rPr lang="en-GB" dirty="0"/>
            </a:br>
            <a:r>
              <a:rPr lang="en-GB" dirty="0"/>
              <a:t>only design parameter that he can select at this point is the plate material for the battery, and </a:t>
            </a:r>
            <a:r>
              <a:rPr lang="en-GB" dirty="0" smtClean="0"/>
              <a:t>he has </a:t>
            </a:r>
            <a:r>
              <a:rPr lang="en-GB" dirty="0"/>
              <a:t>three possible choices. When the device is manufactured and is shipped to the field, the engineer has no control over the temperature extremes that the device will encounter, and he </a:t>
            </a:r>
            <a:r>
              <a:rPr lang="en-GB" dirty="0" smtClean="0"/>
              <a:t>knows from </a:t>
            </a:r>
            <a:r>
              <a:rPr lang="en-GB" dirty="0"/>
              <a:t>experience that temperature will probably affect the effective battery life. However, temperature can be controlled in the product development laboratory for the purposes of a test.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318</a:t>
            </a:fld>
            <a:endParaRPr lang="en-US">
              <a:solidFill>
                <a:prstClr val="black">
                  <a:tint val="75000"/>
                </a:prstClr>
              </a:solidFill>
            </a:endParaRPr>
          </a:p>
        </p:txBody>
      </p:sp>
    </p:spTree>
    <p:extLst>
      <p:ext uri="{BB962C8B-B14F-4D97-AF65-F5344CB8AC3E}">
        <p14:creationId xmlns:p14="http://schemas.microsoft.com/office/powerpoint/2010/main" xmlns="" val="292805398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p>
        </p:txBody>
      </p:sp>
      <p:sp>
        <p:nvSpPr>
          <p:cNvPr id="3" name="Content Placeholder 2"/>
          <p:cNvSpPr>
            <a:spLocks noGrp="1"/>
          </p:cNvSpPr>
          <p:nvPr>
            <p:ph idx="1"/>
          </p:nvPr>
        </p:nvSpPr>
        <p:spPr/>
        <p:txBody>
          <a:bodyPr>
            <a:normAutofit fontScale="92500" lnSpcReduction="10000"/>
          </a:bodyPr>
          <a:lstStyle/>
          <a:p>
            <a:r>
              <a:rPr lang="en-GB" dirty="0"/>
              <a:t>The engineer decides to test all three plate materials at three temperature </a:t>
            </a:r>
            <a:r>
              <a:rPr lang="en-GB" dirty="0" smtClean="0"/>
              <a:t>levels—15, 70</a:t>
            </a:r>
            <a:r>
              <a:rPr lang="en-GB" dirty="0"/>
              <a:t>, and 125°F—because these temperature levels are consistent with the product end-use</a:t>
            </a:r>
            <a:br>
              <a:rPr lang="en-GB" dirty="0"/>
            </a:br>
            <a:r>
              <a:rPr lang="en-GB" dirty="0"/>
              <a:t>environment. Because there are two factors at three levels, this design is sometimes called </a:t>
            </a:r>
            <a:r>
              <a:rPr lang="en-GB" dirty="0" smtClean="0"/>
              <a:t>a </a:t>
            </a:r>
            <a:r>
              <a:rPr lang="en-GB" b="1" dirty="0" smtClean="0"/>
              <a:t>3</a:t>
            </a:r>
            <a:r>
              <a:rPr lang="en-GB" b="1" baseline="30000" dirty="0" smtClean="0"/>
              <a:t>2</a:t>
            </a:r>
            <a:r>
              <a:rPr lang="en-GB" b="1" dirty="0" smtClean="0"/>
              <a:t> </a:t>
            </a:r>
            <a:r>
              <a:rPr lang="en-GB" b="1" dirty="0"/>
              <a:t>factorial design</a:t>
            </a:r>
            <a:r>
              <a:rPr lang="en-GB" dirty="0"/>
              <a:t>. Four batteries are tested at each combination of plate material and temperature, and all 36 tests are run in random order. The experiment and the resulting observed</a:t>
            </a:r>
            <a:br>
              <a:rPr lang="en-GB" dirty="0"/>
            </a:br>
            <a:r>
              <a:rPr lang="en-GB" dirty="0"/>
              <a:t>battery life data are given in Table 5.1.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319</a:t>
            </a:fld>
            <a:endParaRPr lang="en-US">
              <a:solidFill>
                <a:prstClr val="black">
                  <a:tint val="75000"/>
                </a:prstClr>
              </a:solidFill>
            </a:endParaRPr>
          </a:p>
        </p:txBody>
      </p:sp>
    </p:spTree>
    <p:extLst>
      <p:ext uri="{BB962C8B-B14F-4D97-AF65-F5344CB8AC3E}">
        <p14:creationId xmlns:p14="http://schemas.microsoft.com/office/powerpoint/2010/main" xmlns="" val="3655223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pPr algn="just"/>
            <a:r>
              <a:rPr lang="en-GB" dirty="0"/>
              <a:t>A </a:t>
            </a:r>
            <a:r>
              <a:rPr lang="en-GB" dirty="0">
                <a:solidFill>
                  <a:srgbClr val="FF0000"/>
                </a:solidFill>
              </a:rPr>
              <a:t>research problem can be based on a question</a:t>
            </a:r>
            <a:r>
              <a:rPr lang="en-GB" dirty="0"/>
              <a:t>, an </a:t>
            </a:r>
            <a:r>
              <a:rPr lang="en-GB" dirty="0">
                <a:solidFill>
                  <a:srgbClr val="FF0000"/>
                </a:solidFill>
              </a:rPr>
              <a:t>unresolved controversy</a:t>
            </a:r>
            <a:r>
              <a:rPr lang="en-GB" dirty="0"/>
              <a:t>, a </a:t>
            </a:r>
            <a:r>
              <a:rPr lang="en-GB" dirty="0">
                <a:solidFill>
                  <a:srgbClr val="FF0000"/>
                </a:solidFill>
              </a:rPr>
              <a:t>gap in knowledge </a:t>
            </a:r>
            <a:r>
              <a:rPr lang="en-GB" dirty="0"/>
              <a:t>or an </a:t>
            </a:r>
            <a:r>
              <a:rPr lang="en-GB" dirty="0">
                <a:solidFill>
                  <a:srgbClr val="FF0000"/>
                </a:solidFill>
              </a:rPr>
              <a:t>unrequited need </a:t>
            </a:r>
            <a:r>
              <a:rPr lang="en-GB" dirty="0"/>
              <a:t>within the chosen subject. </a:t>
            </a:r>
            <a:endParaRPr lang="en-GB" dirty="0" smtClean="0"/>
          </a:p>
          <a:p>
            <a:pPr algn="just"/>
            <a:r>
              <a:rPr lang="en-GB" dirty="0" smtClean="0"/>
              <a:t>An </a:t>
            </a:r>
            <a:r>
              <a:rPr lang="en-GB" dirty="0">
                <a:solidFill>
                  <a:srgbClr val="FF0000"/>
                </a:solidFill>
              </a:rPr>
              <a:t>awareness of current issues </a:t>
            </a:r>
            <a:r>
              <a:rPr lang="en-GB" dirty="0"/>
              <a:t>in the subject and an</a:t>
            </a:r>
            <a:br>
              <a:rPr lang="en-GB" dirty="0"/>
            </a:br>
            <a:r>
              <a:rPr lang="en-GB" dirty="0">
                <a:solidFill>
                  <a:srgbClr val="FF0000"/>
                </a:solidFill>
              </a:rPr>
              <a:t>inquisitive and questioning mind </a:t>
            </a:r>
            <a:r>
              <a:rPr lang="en-GB" dirty="0"/>
              <a:t>and an ability to express </a:t>
            </a:r>
            <a:r>
              <a:rPr lang="en-GB" dirty="0" smtClean="0"/>
              <a:t>yourself clearly </a:t>
            </a:r>
            <a:r>
              <a:rPr lang="en-GB" dirty="0"/>
              <a:t>is required in order to find and formulate a problem that </a:t>
            </a:r>
            <a:r>
              <a:rPr lang="en-GB" dirty="0" smtClean="0"/>
              <a:t>is suitable </a:t>
            </a:r>
            <a:r>
              <a:rPr lang="en-GB" dirty="0"/>
              <a:t>for a research project.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xmlns="" val="3471417885"/>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875518" y="1635954"/>
            <a:ext cx="10497834" cy="4464596"/>
          </a:xfrm>
          <a:prstGeom prst="rect">
            <a:avLst/>
          </a:prstGeom>
          <a:ln>
            <a:solidFill>
              <a:schemeClr val="accent1"/>
            </a:solidFill>
          </a:ln>
        </p:spPr>
      </p:pic>
    </p:spTree>
    <p:extLst>
      <p:ext uri="{BB962C8B-B14F-4D97-AF65-F5344CB8AC3E}">
        <p14:creationId xmlns:p14="http://schemas.microsoft.com/office/powerpoint/2010/main" xmlns="" val="341377772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GB" dirty="0"/>
              <a:t>In this problem the engineer wants to answer the following questions:</a:t>
            </a:r>
            <a:br>
              <a:rPr lang="en-GB" dirty="0"/>
            </a:br>
            <a:r>
              <a:rPr lang="en-GB" b="1" dirty="0"/>
              <a:t>1. </a:t>
            </a:r>
            <a:r>
              <a:rPr lang="en-GB" dirty="0"/>
              <a:t>What effects do material type and temperature have on the life of the battery?</a:t>
            </a:r>
            <a:br>
              <a:rPr lang="en-GB" dirty="0"/>
            </a:br>
            <a:r>
              <a:rPr lang="en-GB" b="1" dirty="0"/>
              <a:t>2. </a:t>
            </a:r>
            <a:r>
              <a:rPr lang="en-GB" dirty="0"/>
              <a:t>Is there a choice of material that would give </a:t>
            </a:r>
            <a:r>
              <a:rPr lang="en-GB" i="1" dirty="0"/>
              <a:t>uniformly long life regardless </a:t>
            </a:r>
            <a:r>
              <a:rPr lang="en-GB" i="1" dirty="0" smtClean="0"/>
              <a:t>of temperature</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321</a:t>
            </a:fld>
            <a:endParaRPr lang="en-US">
              <a:solidFill>
                <a:prstClr val="black">
                  <a:tint val="75000"/>
                </a:prstClr>
              </a:solidFill>
            </a:endParaRPr>
          </a:p>
        </p:txBody>
      </p:sp>
    </p:spTree>
    <p:extLst>
      <p:ext uri="{BB962C8B-B14F-4D97-AF65-F5344CB8AC3E}">
        <p14:creationId xmlns:p14="http://schemas.microsoft.com/office/powerpoint/2010/main" xmlns="" val="378818588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GB" dirty="0"/>
              <a:t>This last question is particularly important. It may be possible to find a material </a:t>
            </a:r>
            <a:r>
              <a:rPr lang="en-GB" dirty="0" smtClean="0"/>
              <a:t>alternative that </a:t>
            </a:r>
            <a:r>
              <a:rPr lang="en-GB" dirty="0"/>
              <a:t>is not greatly affected by temperature. If this is so, the engineer can make the </a:t>
            </a:r>
            <a:r>
              <a:rPr lang="en-GB" dirty="0" smtClean="0"/>
              <a:t>battery </a:t>
            </a:r>
            <a:r>
              <a:rPr lang="en-GB" b="1" dirty="0" smtClean="0"/>
              <a:t>robust </a:t>
            </a:r>
            <a:r>
              <a:rPr lang="en-GB" dirty="0"/>
              <a:t>to temperature variation in the field. This is an example of using statistical experimental design for </a:t>
            </a:r>
            <a:r>
              <a:rPr lang="en-GB" b="1" dirty="0"/>
              <a:t>robust product design</a:t>
            </a:r>
            <a:r>
              <a:rPr lang="en-GB" dirty="0"/>
              <a:t>, a very important engineering problem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322</a:t>
            </a:fld>
            <a:endParaRPr lang="en-US">
              <a:solidFill>
                <a:prstClr val="black">
                  <a:tint val="75000"/>
                </a:prstClr>
              </a:solidFill>
            </a:endParaRPr>
          </a:p>
        </p:txBody>
      </p:sp>
    </p:spTree>
    <p:extLst>
      <p:ext uri="{BB962C8B-B14F-4D97-AF65-F5344CB8AC3E}">
        <p14:creationId xmlns:p14="http://schemas.microsoft.com/office/powerpoint/2010/main" xmlns="" val="308197969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Exampel</a:t>
            </a:r>
            <a:endParaRPr lang="en-US" dirty="0"/>
          </a:p>
        </p:txBody>
      </p:sp>
      <p:sp>
        <p:nvSpPr>
          <p:cNvPr id="3" name="Content Placeholder 2"/>
          <p:cNvSpPr>
            <a:spLocks noGrp="1"/>
          </p:cNvSpPr>
          <p:nvPr>
            <p:ph idx="1"/>
          </p:nvPr>
        </p:nvSpPr>
        <p:spPr/>
        <p:txBody>
          <a:bodyPr>
            <a:normAutofit fontScale="85000" lnSpcReduction="10000"/>
          </a:bodyPr>
          <a:lstStyle/>
          <a:p>
            <a:r>
              <a:rPr lang="en-GB" dirty="0"/>
              <a:t>This design is a specific example of the general case of a two-factor factorial. To </a:t>
            </a:r>
            <a:r>
              <a:rPr lang="en-GB" dirty="0" smtClean="0"/>
              <a:t>pass to </a:t>
            </a:r>
            <a:r>
              <a:rPr lang="en-GB" dirty="0"/>
              <a:t>the general case, let </a:t>
            </a:r>
            <a:r>
              <a:rPr lang="en-GB" i="1" dirty="0" err="1"/>
              <a:t>yijk</a:t>
            </a:r>
            <a:r>
              <a:rPr lang="en-GB" i="1" dirty="0"/>
              <a:t> </a:t>
            </a:r>
            <a:r>
              <a:rPr lang="en-GB" dirty="0"/>
              <a:t>be the observed response when factor </a:t>
            </a:r>
            <a:r>
              <a:rPr lang="en-GB" i="1" dirty="0"/>
              <a:t>A </a:t>
            </a:r>
            <a:r>
              <a:rPr lang="en-GB" dirty="0"/>
              <a:t>is at the </a:t>
            </a:r>
            <a:r>
              <a:rPr lang="en-GB" i="1" dirty="0" err="1"/>
              <a:t>i</a:t>
            </a:r>
            <a:r>
              <a:rPr lang="en-GB" dirty="0" err="1"/>
              <a:t>th</a:t>
            </a:r>
            <a:r>
              <a:rPr lang="en-GB" dirty="0"/>
              <a:t> level (</a:t>
            </a:r>
            <a:r>
              <a:rPr lang="en-GB" i="1" dirty="0" err="1"/>
              <a:t>i</a:t>
            </a:r>
            <a:r>
              <a:rPr lang="en-GB" i="1" dirty="0"/>
              <a:t> </a:t>
            </a:r>
            <a:r>
              <a:rPr lang="en-GB" dirty="0"/>
              <a:t> </a:t>
            </a:r>
            <a:r>
              <a:rPr lang="en-GB" dirty="0" smtClean="0"/>
              <a:t>1, 2</a:t>
            </a:r>
            <a:r>
              <a:rPr lang="en-GB" dirty="0"/>
              <a:t>, . . . , </a:t>
            </a:r>
            <a:r>
              <a:rPr lang="en-GB" i="1" dirty="0"/>
              <a:t>a</a:t>
            </a:r>
            <a:r>
              <a:rPr lang="en-GB" dirty="0"/>
              <a:t>) and factor </a:t>
            </a:r>
            <a:r>
              <a:rPr lang="en-GB" i="1" dirty="0"/>
              <a:t>B </a:t>
            </a:r>
            <a:r>
              <a:rPr lang="en-GB" dirty="0"/>
              <a:t>is at the </a:t>
            </a:r>
            <a:r>
              <a:rPr lang="en-GB" i="1" dirty="0" err="1"/>
              <a:t>j</a:t>
            </a:r>
            <a:r>
              <a:rPr lang="en-GB" dirty="0" err="1"/>
              <a:t>th</a:t>
            </a:r>
            <a:r>
              <a:rPr lang="en-GB" dirty="0"/>
              <a:t> level ( </a:t>
            </a:r>
            <a:r>
              <a:rPr lang="en-GB" i="1" dirty="0"/>
              <a:t>j </a:t>
            </a:r>
            <a:r>
              <a:rPr lang="en-GB" dirty="0"/>
              <a:t> 1, 2, . . . , </a:t>
            </a:r>
            <a:r>
              <a:rPr lang="en-GB" i="1" dirty="0"/>
              <a:t>b</a:t>
            </a:r>
            <a:r>
              <a:rPr lang="en-GB" dirty="0"/>
              <a:t>) for the </a:t>
            </a:r>
            <a:r>
              <a:rPr lang="en-GB" i="1" dirty="0"/>
              <a:t>k</a:t>
            </a:r>
            <a:r>
              <a:rPr lang="en-GB" dirty="0"/>
              <a:t>th replicate (</a:t>
            </a:r>
            <a:r>
              <a:rPr lang="en-GB" i="1" dirty="0"/>
              <a:t>k </a:t>
            </a:r>
            <a:r>
              <a:rPr lang="en-GB" dirty="0"/>
              <a:t> 1, 2, . . . , </a:t>
            </a:r>
            <a:r>
              <a:rPr lang="en-GB" i="1" dirty="0"/>
              <a:t>n</a:t>
            </a:r>
            <a:r>
              <a:rPr lang="en-GB" dirty="0"/>
              <a:t>).</a:t>
            </a:r>
            <a:br>
              <a:rPr lang="en-GB" dirty="0"/>
            </a:br>
            <a:endParaRPr lang="en-GB" dirty="0" smtClean="0"/>
          </a:p>
          <a:p>
            <a:r>
              <a:rPr lang="en-GB" dirty="0" smtClean="0"/>
              <a:t>In </a:t>
            </a:r>
            <a:r>
              <a:rPr lang="en-GB" dirty="0"/>
              <a:t>general, a two-factor factorial experiment will appear as in Table 5.2. The order in </a:t>
            </a:r>
            <a:r>
              <a:rPr lang="en-GB" dirty="0" smtClean="0"/>
              <a:t>which the </a:t>
            </a:r>
            <a:r>
              <a:rPr lang="en-GB" i="1" dirty="0" err="1"/>
              <a:t>abn</a:t>
            </a:r>
            <a:r>
              <a:rPr lang="en-GB" i="1" dirty="0"/>
              <a:t> </a:t>
            </a:r>
            <a:r>
              <a:rPr lang="en-GB" dirty="0"/>
              <a:t>observations are taken is selected at random so that this design is a </a:t>
            </a:r>
            <a:r>
              <a:rPr lang="en-GB" b="1" dirty="0"/>
              <a:t>completely</a:t>
            </a:r>
            <a:br>
              <a:rPr lang="en-GB" b="1" dirty="0"/>
            </a:br>
            <a:r>
              <a:rPr lang="en-GB" b="1" dirty="0"/>
              <a:t>randomized design</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323</a:t>
            </a:fld>
            <a:endParaRPr lang="en-US">
              <a:solidFill>
                <a:prstClr val="black">
                  <a:tint val="75000"/>
                </a:prstClr>
              </a:solidFill>
            </a:endParaRPr>
          </a:p>
        </p:txBody>
      </p:sp>
    </p:spTree>
    <p:extLst>
      <p:ext uri="{BB962C8B-B14F-4D97-AF65-F5344CB8AC3E}">
        <p14:creationId xmlns:p14="http://schemas.microsoft.com/office/powerpoint/2010/main" xmlns="" val="119413908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324</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1099924" y="1627993"/>
            <a:ext cx="9818285" cy="4485097"/>
          </a:xfrm>
          <a:prstGeom prst="rect">
            <a:avLst/>
          </a:prstGeom>
          <a:ln>
            <a:solidFill>
              <a:schemeClr val="accent1"/>
            </a:solidFill>
          </a:ln>
        </p:spPr>
      </p:pic>
    </p:spTree>
    <p:extLst>
      <p:ext uri="{BB962C8B-B14F-4D97-AF65-F5344CB8AC3E}">
        <p14:creationId xmlns:p14="http://schemas.microsoft.com/office/powerpoint/2010/main" xmlns="" val="217642808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General Arrangement for a Two-Factor Factorial </a:t>
            </a:r>
            <a:r>
              <a:rPr lang="en-GB" b="1" dirty="0" smtClean="0"/>
              <a:t>Design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782898" y="1681731"/>
            <a:ext cx="10708517" cy="4011030"/>
          </a:xfrm>
          <a:prstGeom prst="rect">
            <a:avLst/>
          </a:prstGeom>
          <a:ln>
            <a:solidFill>
              <a:schemeClr val="accent1"/>
            </a:solidFill>
          </a:ln>
        </p:spPr>
      </p:pic>
    </p:spTree>
    <p:extLst>
      <p:ext uri="{BB962C8B-B14F-4D97-AF65-F5344CB8AC3E}">
        <p14:creationId xmlns:p14="http://schemas.microsoft.com/office/powerpoint/2010/main" xmlns="" val="22908371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Exampel</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775434" y="1754661"/>
            <a:ext cx="10629956" cy="4059285"/>
          </a:xfrm>
          <a:prstGeom prst="rect">
            <a:avLst/>
          </a:prstGeom>
          <a:ln>
            <a:solidFill>
              <a:schemeClr val="accent1"/>
            </a:solidFill>
          </a:ln>
        </p:spPr>
      </p:pic>
    </p:spTree>
    <p:extLst>
      <p:ext uri="{BB962C8B-B14F-4D97-AF65-F5344CB8AC3E}">
        <p14:creationId xmlns:p14="http://schemas.microsoft.com/office/powerpoint/2010/main" xmlns="" val="395299643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327</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620104" y="1657138"/>
            <a:ext cx="8875025" cy="4451920"/>
          </a:xfrm>
          <a:prstGeom prst="rect">
            <a:avLst/>
          </a:prstGeom>
          <a:ln>
            <a:solidFill>
              <a:schemeClr val="accent1"/>
            </a:solidFill>
          </a:ln>
        </p:spPr>
      </p:pic>
    </p:spTree>
    <p:extLst>
      <p:ext uri="{BB962C8B-B14F-4D97-AF65-F5344CB8AC3E}">
        <p14:creationId xmlns:p14="http://schemas.microsoft.com/office/powerpoint/2010/main" xmlns="" val="299622547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328</a:t>
            </a:fld>
            <a:endParaRPr lang="en-US">
              <a:solidFill>
                <a:prstClr val="black">
                  <a:tint val="75000"/>
                </a:prstClr>
              </a:solidFill>
            </a:endParaRPr>
          </a:p>
        </p:txBody>
      </p:sp>
      <p:pic>
        <p:nvPicPr>
          <p:cNvPr id="14" name="Picture 13"/>
          <p:cNvPicPr>
            <a:picLocks noChangeAspect="1"/>
          </p:cNvPicPr>
          <p:nvPr/>
        </p:nvPicPr>
        <p:blipFill>
          <a:blip r:embed="rId2"/>
          <a:stretch>
            <a:fillRect/>
          </a:stretch>
        </p:blipFill>
        <p:spPr>
          <a:xfrm>
            <a:off x="745722" y="1648037"/>
            <a:ext cx="10526464" cy="931390"/>
          </a:xfrm>
          <a:prstGeom prst="rect">
            <a:avLst/>
          </a:prstGeom>
          <a:ln>
            <a:solidFill>
              <a:schemeClr val="accent1"/>
            </a:solidFill>
          </a:ln>
        </p:spPr>
      </p:pic>
      <p:pic>
        <p:nvPicPr>
          <p:cNvPr id="15" name="Picture 14"/>
          <p:cNvPicPr>
            <a:picLocks noChangeAspect="1"/>
          </p:cNvPicPr>
          <p:nvPr/>
        </p:nvPicPr>
        <p:blipFill>
          <a:blip r:embed="rId3"/>
          <a:stretch>
            <a:fillRect/>
          </a:stretch>
        </p:blipFill>
        <p:spPr>
          <a:xfrm>
            <a:off x="1475024" y="2516092"/>
            <a:ext cx="8979161" cy="3520963"/>
          </a:xfrm>
          <a:prstGeom prst="rect">
            <a:avLst/>
          </a:prstGeom>
          <a:ln>
            <a:solidFill>
              <a:schemeClr val="accent1"/>
            </a:solidFill>
          </a:ln>
        </p:spPr>
      </p:pic>
    </p:spTree>
    <p:extLst>
      <p:ext uri="{BB962C8B-B14F-4D97-AF65-F5344CB8AC3E}">
        <p14:creationId xmlns:p14="http://schemas.microsoft.com/office/powerpoint/2010/main" xmlns="" val="106883477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329</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745366" y="1702628"/>
            <a:ext cx="10714899" cy="4220499"/>
          </a:xfrm>
          <a:prstGeom prst="rect">
            <a:avLst/>
          </a:prstGeom>
          <a:ln>
            <a:solidFill>
              <a:schemeClr val="accent1"/>
            </a:solidFill>
          </a:ln>
        </p:spPr>
      </p:pic>
    </p:spTree>
    <p:extLst>
      <p:ext uri="{BB962C8B-B14F-4D97-AF65-F5344CB8AC3E}">
        <p14:creationId xmlns:p14="http://schemas.microsoft.com/office/powerpoint/2010/main" xmlns="" val="2780700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2: Research methods: </a:t>
            </a:r>
            <a:r>
              <a:rPr lang="en-US" dirty="0"/>
              <a:t>How to Write a </a:t>
            </a:r>
            <a:r>
              <a:rPr lang="en-US" dirty="0" smtClean="0"/>
              <a:t>scientific </a:t>
            </a:r>
            <a:r>
              <a:rPr lang="en-US" dirty="0"/>
              <a:t>paper</a:t>
            </a:r>
            <a:endParaRPr lang="en-US" dirty="0" smtClean="0">
              <a:latin typeface="Caladea" panose="02040503050406030204" pitchFamily="18" charset="0"/>
            </a:endParaRPr>
          </a:p>
          <a:p>
            <a:endParaRPr lang="en-US" dirty="0" smtClean="0">
              <a:latin typeface="Caladea" panose="02040503050406030204" pitchFamily="18" charset="0"/>
            </a:endParaRPr>
          </a:p>
          <a:p>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xmlns="" val="147478985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330</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757734" y="1691610"/>
            <a:ext cx="10733681" cy="3330765"/>
          </a:xfrm>
          <a:prstGeom prst="rect">
            <a:avLst/>
          </a:prstGeom>
          <a:ln>
            <a:solidFill>
              <a:schemeClr val="accent1"/>
            </a:solidFill>
          </a:ln>
        </p:spPr>
      </p:pic>
    </p:spTree>
    <p:extLst>
      <p:ext uri="{BB962C8B-B14F-4D97-AF65-F5344CB8AC3E}">
        <p14:creationId xmlns:p14="http://schemas.microsoft.com/office/powerpoint/2010/main" xmlns="" val="415578490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331</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277984" y="1646688"/>
            <a:ext cx="9067019" cy="4450256"/>
          </a:xfrm>
          <a:prstGeom prst="rect">
            <a:avLst/>
          </a:prstGeom>
          <a:ln>
            <a:solidFill>
              <a:schemeClr val="accent1"/>
            </a:solidFill>
          </a:ln>
        </p:spPr>
      </p:pic>
    </p:spTree>
    <p:extLst>
      <p:ext uri="{BB962C8B-B14F-4D97-AF65-F5344CB8AC3E}">
        <p14:creationId xmlns:p14="http://schemas.microsoft.com/office/powerpoint/2010/main" xmlns="" val="178728585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332</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096140" y="1702345"/>
            <a:ext cx="6665724" cy="4309468"/>
          </a:xfrm>
          <a:prstGeom prst="rect">
            <a:avLst/>
          </a:prstGeom>
          <a:ln>
            <a:solidFill>
              <a:schemeClr val="accent1"/>
            </a:solidFill>
          </a:ln>
        </p:spPr>
      </p:pic>
    </p:spTree>
    <p:extLst>
      <p:ext uri="{BB962C8B-B14F-4D97-AF65-F5344CB8AC3E}">
        <p14:creationId xmlns:p14="http://schemas.microsoft.com/office/powerpoint/2010/main" xmlns="" val="112882686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total sum of squares </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333</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3903260" y="1878007"/>
            <a:ext cx="4091129" cy="1510832"/>
          </a:xfrm>
          <a:prstGeom prst="rect">
            <a:avLst/>
          </a:prstGeom>
          <a:ln>
            <a:solidFill>
              <a:schemeClr val="accent1"/>
            </a:solidFill>
          </a:ln>
        </p:spPr>
      </p:pic>
    </p:spTree>
    <p:extLst>
      <p:ext uri="{BB962C8B-B14F-4D97-AF65-F5344CB8AC3E}">
        <p14:creationId xmlns:p14="http://schemas.microsoft.com/office/powerpoint/2010/main" xmlns="" val="81661545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334</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470246" y="1742009"/>
            <a:ext cx="6815990" cy="4322584"/>
          </a:xfrm>
          <a:prstGeom prst="rect">
            <a:avLst/>
          </a:prstGeom>
          <a:ln>
            <a:solidFill>
              <a:schemeClr val="accent1"/>
            </a:solidFill>
          </a:ln>
        </p:spPr>
      </p:pic>
    </p:spTree>
    <p:extLst>
      <p:ext uri="{BB962C8B-B14F-4D97-AF65-F5344CB8AC3E}">
        <p14:creationId xmlns:p14="http://schemas.microsoft.com/office/powerpoint/2010/main" xmlns="" val="308740176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The Analysis of Variance Table for the Two-Factor Factorial, Fixed Effects Model</a:t>
            </a:r>
            <a:r>
              <a:rPr lang="en-GB" dirty="0"/>
              <a:t> </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050878" y="1737530"/>
            <a:ext cx="9976513" cy="4297574"/>
          </a:xfrm>
          <a:prstGeom prst="rect">
            <a:avLst/>
          </a:prstGeom>
          <a:ln>
            <a:solidFill>
              <a:schemeClr val="accent1"/>
            </a:solidFill>
          </a:ln>
        </p:spPr>
      </p:pic>
    </p:spTree>
    <p:extLst>
      <p:ext uri="{BB962C8B-B14F-4D97-AF65-F5344CB8AC3E}">
        <p14:creationId xmlns:p14="http://schemas.microsoft.com/office/powerpoint/2010/main" xmlns="" val="313392300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801876" y="1683792"/>
            <a:ext cx="10656324" cy="4130153"/>
          </a:xfrm>
          <a:prstGeom prst="rect">
            <a:avLst/>
          </a:prstGeom>
          <a:ln>
            <a:solidFill>
              <a:schemeClr val="accent1"/>
            </a:solidFill>
          </a:ln>
        </p:spPr>
      </p:pic>
    </p:spTree>
    <p:extLst>
      <p:ext uri="{BB962C8B-B14F-4D97-AF65-F5344CB8AC3E}">
        <p14:creationId xmlns:p14="http://schemas.microsoft.com/office/powerpoint/2010/main" xmlns="" val="272322478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337</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280827" y="1739591"/>
            <a:ext cx="9855746" cy="4304950"/>
          </a:xfrm>
          <a:prstGeom prst="rect">
            <a:avLst/>
          </a:prstGeom>
          <a:ln>
            <a:solidFill>
              <a:schemeClr val="accent1"/>
            </a:solidFill>
          </a:ln>
        </p:spPr>
      </p:pic>
    </p:spTree>
    <p:extLst>
      <p:ext uri="{BB962C8B-B14F-4D97-AF65-F5344CB8AC3E}">
        <p14:creationId xmlns:p14="http://schemas.microsoft.com/office/powerpoint/2010/main" xmlns="" val="257105863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338</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737121" y="1711727"/>
            <a:ext cx="10789166" cy="4115867"/>
          </a:xfrm>
          <a:prstGeom prst="rect">
            <a:avLst/>
          </a:prstGeom>
          <a:ln>
            <a:solidFill>
              <a:schemeClr val="accent1"/>
            </a:solidFill>
          </a:ln>
        </p:spPr>
      </p:pic>
    </p:spTree>
    <p:extLst>
      <p:ext uri="{BB962C8B-B14F-4D97-AF65-F5344CB8AC3E}">
        <p14:creationId xmlns:p14="http://schemas.microsoft.com/office/powerpoint/2010/main" xmlns="" val="342841744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339</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777548" y="1667799"/>
            <a:ext cx="9086069" cy="4423030"/>
          </a:xfrm>
          <a:prstGeom prst="rect">
            <a:avLst/>
          </a:prstGeom>
          <a:ln>
            <a:solidFill>
              <a:schemeClr val="accent1"/>
            </a:solidFill>
          </a:ln>
        </p:spPr>
      </p:pic>
    </p:spTree>
    <p:extLst>
      <p:ext uri="{BB962C8B-B14F-4D97-AF65-F5344CB8AC3E}">
        <p14:creationId xmlns:p14="http://schemas.microsoft.com/office/powerpoint/2010/main" xmlns="" val="1339068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write a scientific paper</a:t>
            </a:r>
          </a:p>
        </p:txBody>
      </p:sp>
      <p:sp>
        <p:nvSpPr>
          <p:cNvPr id="3" name="Content Placeholder 2"/>
          <p:cNvSpPr>
            <a:spLocks noGrp="1"/>
          </p:cNvSpPr>
          <p:nvPr>
            <p:ph idx="1"/>
          </p:nvPr>
        </p:nvSpPr>
        <p:spPr/>
        <p:txBody>
          <a:bodyPr/>
          <a:lstStyle/>
          <a:p>
            <a:pPr>
              <a:lnSpc>
                <a:spcPct val="80000"/>
              </a:lnSpc>
            </a:pPr>
            <a:r>
              <a:rPr lang="en-US" sz="4000" dirty="0"/>
              <a:t>A scientific experiment is not complete until the results have been </a:t>
            </a:r>
            <a:r>
              <a:rPr lang="en-US" sz="4000" dirty="0">
                <a:solidFill>
                  <a:srgbClr val="FF0066"/>
                </a:solidFill>
              </a:rPr>
              <a:t>published</a:t>
            </a:r>
            <a:r>
              <a:rPr lang="en-US" sz="4000" dirty="0"/>
              <a:t> and understood</a:t>
            </a:r>
            <a:r>
              <a:rPr lang="en-US" sz="4000" dirty="0" smtClean="0"/>
              <a:t>.</a:t>
            </a:r>
          </a:p>
          <a:p>
            <a:pPr marL="0" indent="0">
              <a:lnSpc>
                <a:spcPct val="80000"/>
              </a:lnSpc>
              <a:buNone/>
            </a:pPr>
            <a:endParaRPr lang="en-US" sz="4000" dirty="0"/>
          </a:p>
          <a:p>
            <a:pPr>
              <a:lnSpc>
                <a:spcPct val="80000"/>
              </a:lnSpc>
            </a:pPr>
            <a:r>
              <a:rPr lang="en-US" sz="4000" dirty="0"/>
              <a:t>A scientific paper is a written and published report describing </a:t>
            </a:r>
            <a:r>
              <a:rPr lang="en-US" sz="4000" i="1" dirty="0">
                <a:solidFill>
                  <a:srgbClr val="FF0066"/>
                </a:solidFill>
              </a:rPr>
              <a:t>original research results.</a:t>
            </a:r>
            <a:endParaRPr lang="en-US" sz="4000" dirty="0">
              <a:solidFill>
                <a:srgbClr val="FF0066"/>
              </a:solidFill>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xmlns="" val="855889138"/>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202139" y="1666590"/>
            <a:ext cx="9784308" cy="4367995"/>
          </a:xfrm>
          <a:prstGeom prst="rect">
            <a:avLst/>
          </a:prstGeom>
          <a:ln>
            <a:solidFill>
              <a:schemeClr val="accent1"/>
            </a:solidFill>
          </a:ln>
        </p:spPr>
      </p:pic>
    </p:spTree>
    <p:extLst>
      <p:ext uri="{BB962C8B-B14F-4D97-AF65-F5344CB8AC3E}">
        <p14:creationId xmlns:p14="http://schemas.microsoft.com/office/powerpoint/2010/main" xmlns="" val="337871638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341</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3327011" y="1910687"/>
            <a:ext cx="5894966" cy="1553712"/>
          </a:xfrm>
          <a:prstGeom prst="rect">
            <a:avLst/>
          </a:prstGeom>
          <a:ln>
            <a:solidFill>
              <a:schemeClr val="accent1"/>
            </a:solidFill>
          </a:ln>
        </p:spPr>
      </p:pic>
      <p:pic>
        <p:nvPicPr>
          <p:cNvPr id="7" name="Picture 6"/>
          <p:cNvPicPr>
            <a:picLocks noChangeAspect="1"/>
          </p:cNvPicPr>
          <p:nvPr/>
        </p:nvPicPr>
        <p:blipFill>
          <a:blip r:embed="rId3"/>
          <a:stretch>
            <a:fillRect/>
          </a:stretch>
        </p:blipFill>
        <p:spPr>
          <a:xfrm>
            <a:off x="3215809" y="4077624"/>
            <a:ext cx="6194252" cy="1463367"/>
          </a:xfrm>
          <a:prstGeom prst="rect">
            <a:avLst/>
          </a:prstGeom>
          <a:ln>
            <a:solidFill>
              <a:schemeClr val="accent1"/>
            </a:solidFill>
          </a:ln>
        </p:spPr>
      </p:pic>
    </p:spTree>
    <p:extLst>
      <p:ext uri="{BB962C8B-B14F-4D97-AF65-F5344CB8AC3E}">
        <p14:creationId xmlns:p14="http://schemas.microsoft.com/office/powerpoint/2010/main" xmlns="" val="5497472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b="1" dirty="0" smtClean="0"/>
              <a:t>Example-2</a:t>
            </a:r>
          </a:p>
        </p:txBody>
      </p:sp>
      <p:sp>
        <p:nvSpPr>
          <p:cNvPr id="27651" name="Rectangle 3"/>
          <p:cNvSpPr>
            <a:spLocks noGrp="1" noChangeArrowheads="1"/>
          </p:cNvSpPr>
          <p:nvPr>
            <p:ph type="body" sz="half" idx="1"/>
          </p:nvPr>
        </p:nvSpPr>
        <p:spPr>
          <a:xfrm>
            <a:off x="1479176" y="1394012"/>
            <a:ext cx="9265023" cy="1143000"/>
          </a:xfrm>
        </p:spPr>
        <p:txBody>
          <a:bodyPr/>
          <a:lstStyle/>
          <a:p>
            <a:pPr eaLnBrk="1" hangingPunct="1">
              <a:lnSpc>
                <a:spcPct val="80000"/>
              </a:lnSpc>
            </a:pPr>
            <a:r>
              <a:rPr lang="en-US" sz="1800" dirty="0">
                <a:latin typeface="Trebuchet MS" panose="020B0603020202020204" pitchFamily="34" charset="0"/>
              </a:rPr>
              <a:t>A chemical engineer is studying the effects of various reagents and catalyst on the yield of a certain process. Yield is expressed as a percentage of a theoretical maximum. 2 runs of the process were made for each combination of 3 reagents and 4 catalysts. </a:t>
            </a:r>
          </a:p>
        </p:txBody>
      </p:sp>
      <p:graphicFrame>
        <p:nvGraphicFramePr>
          <p:cNvPr id="190638" name="Group 174"/>
          <p:cNvGraphicFramePr>
            <a:graphicFrameLocks noGrp="1"/>
          </p:cNvGraphicFramePr>
          <p:nvPr>
            <p:ph sz="half" idx="2"/>
            <p:extLst>
              <p:ext uri="{D42A27DB-BD31-4B8C-83A1-F6EECF244321}">
                <p14:modId xmlns:p14="http://schemas.microsoft.com/office/powerpoint/2010/main" xmlns="" val="79156756"/>
              </p:ext>
            </p:extLst>
          </p:nvPr>
        </p:nvGraphicFramePr>
        <p:xfrm>
          <a:off x="2514601" y="2501152"/>
          <a:ext cx="6553200" cy="2424114"/>
        </p:xfrm>
        <a:graphic>
          <a:graphicData uri="http://schemas.openxmlformats.org/drawingml/2006/table">
            <a:tbl>
              <a:tblPr/>
              <a:tblGrid>
                <a:gridCol w="1638300"/>
                <a:gridCol w="1638300"/>
                <a:gridCol w="1638300"/>
                <a:gridCol w="1638300"/>
              </a:tblGrid>
              <a:tr h="425450">
                <a:tc rowSpan="2">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2"/>
                        </a:solidFill>
                        <a:effectLst/>
                        <a:latin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panose="020B0604020202020204" pitchFamily="34" charset="0"/>
                          <a:cs typeface="Times New Roman" panose="02020603050405020304" pitchFamily="18" charset="0"/>
                        </a:rPr>
                        <a:t>Catalyst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Reagent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95288">
                <a:tc vMerge="1">
                  <a:txBody>
                    <a:bodyPr/>
                    <a:lstStyle/>
                    <a:p>
                      <a:endParaRPr lang="en-US"/>
                    </a:p>
                  </a:txBody>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86.8   82.4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93.4   85.2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panose="020B0604020202020204" pitchFamily="34" charset="0"/>
                          <a:cs typeface="Arial" panose="020B0604020202020204" pitchFamily="34" charset="0"/>
                        </a:rPr>
                        <a:t>77.9   89.6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71.9   72.1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74.5   87.1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87.5   82.7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188">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65.5   72.4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66.7   77.1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72.7   77.8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5288">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panose="020B0604020202020204" pitchFamily="34" charset="0"/>
                          <a:cs typeface="Arial" panose="020B0604020202020204" pitchFamily="34"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63.9   70.4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73.7   81.6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defRPr sz="2000">
                          <a:solidFill>
                            <a:schemeClr val="tx2"/>
                          </a:solidFill>
                          <a:latin typeface="Arial" panose="020B0604020202020204" pitchFamily="34" charset="0"/>
                          <a:cs typeface="Arial" panose="020B0604020202020204" pitchFamily="34" charset="0"/>
                        </a:defRPr>
                      </a:lvl3pPr>
                      <a:lvl4pPr marL="1600200" indent="-228600" eaLnBrk="0" hangingPunct="0">
                        <a:spcBef>
                          <a:spcPct val="20000"/>
                        </a:spcBef>
                        <a:buClr>
                          <a:schemeClr val="tx1"/>
                        </a:buClr>
                        <a:defRPr>
                          <a:solidFill>
                            <a:schemeClr val="tx2"/>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panose="020B0604020202020204" pitchFamily="34" charset="0"/>
                          <a:cs typeface="Arial" panose="020B0604020202020204" pitchFamily="34" charset="0"/>
                        </a:rPr>
                        <a:t>79.8   75.7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 name="Rectangle 41"/>
          <p:cNvSpPr/>
          <p:nvPr/>
        </p:nvSpPr>
        <p:spPr>
          <a:xfrm>
            <a:off x="1981200" y="5257800"/>
            <a:ext cx="8534400" cy="1477328"/>
          </a:xfrm>
          <a:prstGeom prst="rect">
            <a:avLst/>
          </a:prstGeom>
        </p:spPr>
        <p:txBody>
          <a:bodyPr>
            <a:spAutoFit/>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AutoNum type="alphaLcParenR"/>
            </a:pPr>
            <a:r>
              <a:rPr lang="en-US" b="0" dirty="0">
                <a:solidFill>
                  <a:schemeClr val="tx2"/>
                </a:solidFill>
                <a:latin typeface="Trebuchet MS" panose="020B0603020202020204" pitchFamily="34" charset="0"/>
              </a:rPr>
              <a:t>Construct an ANOVA table.</a:t>
            </a:r>
          </a:p>
          <a:p>
            <a:pPr eaLnBrk="1" hangingPunct="1">
              <a:buFont typeface="Arial" panose="020B0604020202020204" pitchFamily="34" charset="0"/>
              <a:buAutoNum type="alphaLcParenR"/>
            </a:pPr>
            <a:r>
              <a:rPr lang="en-US" b="0" dirty="0">
                <a:solidFill>
                  <a:schemeClr val="tx2"/>
                </a:solidFill>
                <a:latin typeface="Trebuchet MS" panose="020B0603020202020204" pitchFamily="34" charset="0"/>
              </a:rPr>
              <a:t>Test is there </a:t>
            </a:r>
            <a:r>
              <a:rPr lang="en-US" b="0" dirty="0">
                <a:solidFill>
                  <a:srgbClr val="E70000"/>
                </a:solidFill>
                <a:latin typeface="Trebuchet MS" panose="020B0603020202020204" pitchFamily="34" charset="0"/>
              </a:rPr>
              <a:t>an interaction effect </a:t>
            </a:r>
            <a:r>
              <a:rPr lang="en-US" b="0" dirty="0">
                <a:solidFill>
                  <a:schemeClr val="tx2"/>
                </a:solidFill>
                <a:latin typeface="Trebuchet MS" panose="020B0603020202020204" pitchFamily="34" charset="0"/>
              </a:rPr>
              <a:t>between reagents and catalyst. Use </a:t>
            </a:r>
            <a:r>
              <a:rPr lang="el-GR" b="0" dirty="0">
                <a:solidFill>
                  <a:schemeClr val="tx2"/>
                </a:solidFill>
                <a:latin typeface="Trebuchet MS" panose="020B0603020202020204" pitchFamily="34" charset="0"/>
              </a:rPr>
              <a:t>α</a:t>
            </a:r>
            <a:r>
              <a:rPr lang="en-US" b="0" dirty="0">
                <a:solidFill>
                  <a:schemeClr val="tx2"/>
                </a:solidFill>
                <a:latin typeface="Trebuchet MS" panose="020B0603020202020204" pitchFamily="34" charset="0"/>
              </a:rPr>
              <a:t> = 0.05.</a:t>
            </a:r>
          </a:p>
          <a:p>
            <a:pPr eaLnBrk="1" hangingPunct="1">
              <a:buFont typeface="Arial" panose="020B0604020202020204" pitchFamily="34" charset="0"/>
              <a:buAutoNum type="alphaLcParenR"/>
            </a:pPr>
            <a:r>
              <a:rPr lang="en-US" b="0" dirty="0">
                <a:solidFill>
                  <a:schemeClr val="tx2"/>
                </a:solidFill>
                <a:latin typeface="Trebuchet MS" panose="020B0603020202020204" pitchFamily="34" charset="0"/>
              </a:rPr>
              <a:t>Do we need to test whether there is an effect that is due to reagents or catalyst? Why? If Yes, test is there an effect from reagents or catalyst.</a:t>
            </a:r>
            <a:endParaRPr lang="en-MY" b="0" dirty="0">
              <a:solidFill>
                <a:schemeClr val="tx2"/>
              </a:solidFill>
              <a:latin typeface="Trebuchet MS" panose="020B0603020202020204" pitchFamily="34" charset="0"/>
            </a:endParaRPr>
          </a:p>
        </p:txBody>
      </p:sp>
    </p:spTree>
    <p:extLst>
      <p:ext uri="{BB962C8B-B14F-4D97-AF65-F5344CB8AC3E}">
        <p14:creationId xmlns:p14="http://schemas.microsoft.com/office/powerpoint/2010/main" xmlns="" val="3110727261"/>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normAutofit/>
          </a:bodyPr>
          <a:lstStyle/>
          <a:p>
            <a:pPr marL="0" indent="0">
              <a:buNone/>
            </a:pPr>
            <a:r>
              <a:rPr lang="en-GB" sz="2400" b="1" dirty="0">
                <a:solidFill>
                  <a:srgbClr val="0070C0"/>
                </a:solidFill>
                <a:latin typeface="Arial Black" panose="020B0A04020102020204" pitchFamily="34" charset="0"/>
              </a:rPr>
              <a:t>a) How many treatments involved in this experiment</a:t>
            </a:r>
            <a:r>
              <a:rPr lang="en-GB" sz="2400" b="1" dirty="0" smtClean="0">
                <a:solidFill>
                  <a:srgbClr val="0070C0"/>
                </a:solidFill>
                <a:latin typeface="Arial Black" panose="020B0A04020102020204" pitchFamily="34" charset="0"/>
              </a:rPr>
              <a:t>?</a:t>
            </a:r>
            <a:endParaRPr lang="en-US" sz="2400" dirty="0">
              <a:solidFill>
                <a:srgbClr val="000000"/>
              </a:solidFill>
              <a:latin typeface="Times New Roman" panose="02020603050405020304" pitchFamily="18" charset="0"/>
            </a:endParaRPr>
          </a:p>
          <a:p>
            <a:pPr marL="0" indent="0">
              <a:buNone/>
            </a:pPr>
            <a:r>
              <a:rPr lang="en-GB" sz="2400" dirty="0">
                <a:solidFill>
                  <a:srgbClr val="000000"/>
                </a:solidFill>
                <a:latin typeface="Times New Roman" panose="02020603050405020304" pitchFamily="18" charset="0"/>
              </a:rPr>
              <a:t>Factor A  has 4 levels, factor B has 3 levels and each sample has 2 replicates.   </a:t>
            </a:r>
          </a:p>
          <a:p>
            <a:pPr marL="0" indent="0">
              <a:buNone/>
            </a:pPr>
            <a:r>
              <a:rPr lang="en-GB" sz="2400" dirty="0">
                <a:solidFill>
                  <a:srgbClr val="000000"/>
                </a:solidFill>
                <a:latin typeface="Times New Roman" panose="02020603050405020304" pitchFamily="18" charset="0"/>
              </a:rPr>
              <a:t>Thus, </a:t>
            </a:r>
            <a:r>
              <a:rPr lang="en-GB" sz="2400" i="1" dirty="0">
                <a:solidFill>
                  <a:srgbClr val="000000"/>
                </a:solidFill>
                <a:latin typeface="Times New Roman" panose="02020603050405020304" pitchFamily="18" charset="0"/>
              </a:rPr>
              <a:t>a = 4, b = 3, and r = 2. Total treatment = 12. </a:t>
            </a:r>
            <a:endParaRPr lang="en-US" sz="24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343</a:t>
            </a:fld>
            <a:endParaRPr lang="en-US">
              <a:solidFill>
                <a:prstClr val="black">
                  <a:tint val="75000"/>
                </a:prstClr>
              </a:solidFill>
            </a:endParaRPr>
          </a:p>
        </p:txBody>
      </p:sp>
      <p:pic>
        <p:nvPicPr>
          <p:cNvPr id="8" name="Picture 7"/>
          <p:cNvPicPr>
            <a:picLocks noChangeAspect="1"/>
          </p:cNvPicPr>
          <p:nvPr/>
        </p:nvPicPr>
        <p:blipFill>
          <a:blip r:embed="rId2"/>
          <a:stretch>
            <a:fillRect/>
          </a:stretch>
        </p:blipFill>
        <p:spPr>
          <a:xfrm>
            <a:off x="827328" y="3091284"/>
            <a:ext cx="7703150" cy="2879210"/>
          </a:xfrm>
          <a:prstGeom prst="rect">
            <a:avLst/>
          </a:prstGeom>
        </p:spPr>
      </p:pic>
    </p:spTree>
    <p:extLst>
      <p:ext uri="{BB962C8B-B14F-4D97-AF65-F5344CB8AC3E}">
        <p14:creationId xmlns:p14="http://schemas.microsoft.com/office/powerpoint/2010/main" xmlns="" val="134592653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GB" b="1" dirty="0">
                <a:solidFill>
                  <a:srgbClr val="0070C0"/>
                </a:solidFill>
                <a:latin typeface="Verdana" panose="020B0604030504040204" pitchFamily="34" charset="0"/>
              </a:rPr>
              <a:t>Calculate sum of square values: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344</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868954" y="2177257"/>
            <a:ext cx="7886659" cy="3948907"/>
          </a:xfrm>
          <a:prstGeom prst="rect">
            <a:avLst/>
          </a:prstGeom>
        </p:spPr>
      </p:pic>
    </p:spTree>
    <p:extLst>
      <p:ext uri="{BB962C8B-B14F-4D97-AF65-F5344CB8AC3E}">
        <p14:creationId xmlns:p14="http://schemas.microsoft.com/office/powerpoint/2010/main" xmlns="" val="292784548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417327" y="1675699"/>
            <a:ext cx="7344093" cy="4374965"/>
          </a:xfrm>
          <a:prstGeom prst="rect">
            <a:avLst/>
          </a:prstGeom>
        </p:spPr>
      </p:pic>
    </p:spTree>
    <p:extLst>
      <p:ext uri="{BB962C8B-B14F-4D97-AF65-F5344CB8AC3E}">
        <p14:creationId xmlns:p14="http://schemas.microsoft.com/office/powerpoint/2010/main" xmlns="" val="94012461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GB" sz="2000" b="1" dirty="0">
                <a:solidFill>
                  <a:srgbClr val="0070C0"/>
                </a:solidFill>
                <a:latin typeface="Arial Black" panose="020B0A04020102020204" pitchFamily="34" charset="0"/>
              </a:rPr>
              <a:t>(d)  Test if there is an interaction effect between reagents </a:t>
            </a:r>
            <a:r>
              <a:rPr lang="en-GB" sz="2000" b="1" dirty="0" smtClean="0">
                <a:solidFill>
                  <a:srgbClr val="0070C0"/>
                </a:solidFill>
                <a:latin typeface="Arial Black" panose="020B0A04020102020204" pitchFamily="34" charset="0"/>
              </a:rPr>
              <a:t>and catalysts </a:t>
            </a:r>
            <a:r>
              <a:rPr lang="en-GB" sz="2000" b="1" dirty="0">
                <a:solidFill>
                  <a:srgbClr val="0070C0"/>
                </a:solidFill>
                <a:latin typeface="Arial Black" panose="020B0A04020102020204" pitchFamily="34" charset="0"/>
              </a:rPr>
              <a:t>on the yield of a chemical process at 5% </a:t>
            </a:r>
            <a:r>
              <a:rPr lang="en-GB" sz="2000" b="1" dirty="0" smtClean="0">
                <a:solidFill>
                  <a:srgbClr val="0070C0"/>
                </a:solidFill>
                <a:latin typeface="Arial Black" panose="020B0A04020102020204" pitchFamily="34" charset="0"/>
              </a:rPr>
              <a:t>significance </a:t>
            </a:r>
            <a:r>
              <a:rPr lang="en-US" sz="2000" b="1" dirty="0" smtClean="0">
                <a:solidFill>
                  <a:srgbClr val="0070C0"/>
                </a:solidFill>
                <a:latin typeface="Arial Black" panose="020B0A04020102020204" pitchFamily="34" charset="0"/>
              </a:rPr>
              <a:t>level</a:t>
            </a:r>
            <a:endParaRPr lang="en-US" sz="20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276349" y="2338666"/>
            <a:ext cx="9512675" cy="3658721"/>
          </a:xfrm>
          <a:prstGeom prst="rect">
            <a:avLst/>
          </a:prstGeom>
        </p:spPr>
      </p:pic>
    </p:spTree>
    <p:extLst>
      <p:ext uri="{BB962C8B-B14F-4D97-AF65-F5344CB8AC3E}">
        <p14:creationId xmlns:p14="http://schemas.microsoft.com/office/powerpoint/2010/main" xmlns="" val="344369395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347</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593420" y="1624012"/>
            <a:ext cx="7005160" cy="4478339"/>
          </a:xfrm>
          <a:prstGeom prst="rect">
            <a:avLst/>
          </a:prstGeom>
        </p:spPr>
      </p:pic>
    </p:spTree>
    <p:extLst>
      <p:ext uri="{BB962C8B-B14F-4D97-AF65-F5344CB8AC3E}">
        <p14:creationId xmlns:p14="http://schemas.microsoft.com/office/powerpoint/2010/main" xmlns="" val="394925190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Solve two-way ANOVA by </a:t>
            </a:r>
            <a:r>
              <a:rPr lang="en-GB" dirty="0" smtClean="0"/>
              <a:t>using Microsoft </a:t>
            </a:r>
            <a:r>
              <a:rPr lang="en-GB" dirty="0"/>
              <a:t>EXCEL</a:t>
            </a:r>
            <a:endParaRPr lang="en-US" dirty="0"/>
          </a:p>
        </p:txBody>
      </p:sp>
      <p:sp>
        <p:nvSpPr>
          <p:cNvPr id="3" name="Content Placeholder 2"/>
          <p:cNvSpPr>
            <a:spLocks noGrp="1"/>
          </p:cNvSpPr>
          <p:nvPr>
            <p:ph idx="1"/>
          </p:nvPr>
        </p:nvSpPr>
        <p:spPr/>
        <p:txBody>
          <a:bodyPr/>
          <a:lstStyle/>
          <a:p>
            <a:pPr marL="0" indent="0">
              <a:buNone/>
            </a:pPr>
            <a:r>
              <a:rPr lang="en-GB" b="1" dirty="0">
                <a:solidFill>
                  <a:srgbClr val="FF0000"/>
                </a:solidFill>
                <a:latin typeface="Times New Roman" panose="02020603050405020304" pitchFamily="18" charset="0"/>
              </a:rPr>
              <a:t>1. Excel – Key in data</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348</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847432" y="2334139"/>
            <a:ext cx="5703777" cy="3474990"/>
          </a:xfrm>
          <a:prstGeom prst="rect">
            <a:avLst/>
          </a:prstGeom>
        </p:spPr>
      </p:pic>
    </p:spTree>
    <p:extLst>
      <p:ext uri="{BB962C8B-B14F-4D97-AF65-F5344CB8AC3E}">
        <p14:creationId xmlns:p14="http://schemas.microsoft.com/office/powerpoint/2010/main" xmlns="" val="6293092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GB" b="1" dirty="0">
                <a:solidFill>
                  <a:srgbClr val="FF0000"/>
                </a:solidFill>
                <a:latin typeface="Times New Roman" panose="02020603050405020304" pitchFamily="18" charset="0"/>
              </a:rPr>
              <a:t>2. Follow the steps below</a:t>
            </a:r>
            <a:r>
              <a:rPr lang="en-GB" b="1" dirty="0" smtClean="0">
                <a:solidFill>
                  <a:srgbClr val="FF0000"/>
                </a:solidFill>
                <a:latin typeface="Times New Roman" panose="02020603050405020304" pitchFamily="18" charset="0"/>
              </a:rPr>
              <a:t>:</a:t>
            </a:r>
            <a:endParaRPr lang="en-GB" b="1" dirty="0">
              <a:solidFill>
                <a:srgbClr val="FF0000"/>
              </a:solidFill>
              <a:latin typeface="Times New Roman" panose="02020603050405020304" pitchFamily="18" charset="0"/>
            </a:endParaRPr>
          </a:p>
          <a:p>
            <a:r>
              <a:rPr lang="en-GB" sz="1800" dirty="0">
                <a:solidFill>
                  <a:srgbClr val="000000"/>
                </a:solidFill>
                <a:latin typeface="Times New Roman" panose="02020603050405020304" pitchFamily="18" charset="0"/>
              </a:rPr>
              <a:t>Data-Data Analysis </a:t>
            </a:r>
            <a:r>
              <a:rPr lang="en-GB" sz="1800" dirty="0">
                <a:solidFill>
                  <a:srgbClr val="000000"/>
                </a:solidFill>
                <a:latin typeface="Wingdings" panose="05000000000000000000" pitchFamily="2" charset="2"/>
              </a:rPr>
              <a:t></a:t>
            </a:r>
            <a:r>
              <a:rPr lang="en-GB" sz="1800" dirty="0">
                <a:solidFill>
                  <a:srgbClr val="000000"/>
                </a:solidFill>
                <a:latin typeface="Times New Roman" panose="02020603050405020304" pitchFamily="18" charset="0"/>
              </a:rPr>
              <a:t> ANOVA two factor with replication </a:t>
            </a:r>
            <a:r>
              <a:rPr lang="en-GB" sz="1800" dirty="0">
                <a:solidFill>
                  <a:srgbClr val="000000"/>
                </a:solidFill>
                <a:latin typeface="Wingdings" panose="05000000000000000000" pitchFamily="2" charset="2"/>
              </a:rPr>
              <a:t></a:t>
            </a:r>
            <a:r>
              <a:rPr lang="en-GB" sz="1800" dirty="0">
                <a:solidFill>
                  <a:srgbClr val="000000"/>
                </a:solidFill>
                <a:latin typeface="Times New Roman" panose="02020603050405020304" pitchFamily="18" charset="0"/>
              </a:rPr>
              <a:t> </a:t>
            </a:r>
            <a:r>
              <a:rPr lang="en-GB" sz="1800" dirty="0" smtClean="0">
                <a:solidFill>
                  <a:srgbClr val="000000"/>
                </a:solidFill>
                <a:latin typeface="Times New Roman" panose="02020603050405020304" pitchFamily="18" charset="0"/>
              </a:rPr>
              <a:t>enter </a:t>
            </a:r>
            <a:r>
              <a:rPr lang="en-GB" sz="1800" dirty="0">
                <a:solidFill>
                  <a:srgbClr val="000000"/>
                </a:solidFill>
                <a:latin typeface="Times New Roman" panose="02020603050405020304" pitchFamily="18" charset="0"/>
              </a:rPr>
              <a:t>the data range </a:t>
            </a:r>
            <a:r>
              <a:rPr lang="en-GB" sz="1800" dirty="0">
                <a:solidFill>
                  <a:srgbClr val="000000"/>
                </a:solidFill>
                <a:latin typeface="Wingdings" panose="05000000000000000000" pitchFamily="2" charset="2"/>
              </a:rPr>
              <a:t></a:t>
            </a:r>
            <a:r>
              <a:rPr lang="en-GB" sz="1800" dirty="0">
                <a:solidFill>
                  <a:srgbClr val="000000"/>
                </a:solidFill>
                <a:latin typeface="Times New Roman" panose="02020603050405020304" pitchFamily="18" charset="0"/>
              </a:rPr>
              <a:t> set a value for </a:t>
            </a:r>
            <a:r>
              <a:rPr lang="en-GB" sz="1800" i="1" dirty="0">
                <a:solidFill>
                  <a:srgbClr val="000000"/>
                </a:solidFill>
                <a:latin typeface="Times New Roman" panose="02020603050405020304" pitchFamily="18" charset="0"/>
              </a:rPr>
              <a:t>a </a:t>
            </a:r>
            <a:r>
              <a:rPr lang="en-GB" sz="2000" i="1" dirty="0">
                <a:solidFill>
                  <a:srgbClr val="000000"/>
                </a:solidFill>
                <a:latin typeface="Wingdings" panose="05000000000000000000" pitchFamily="2" charset="2"/>
              </a:rPr>
              <a:t></a:t>
            </a:r>
            <a:r>
              <a:rPr lang="en-GB" sz="1800" i="1" dirty="0">
                <a:solidFill>
                  <a:srgbClr val="000000"/>
                </a:solidFill>
                <a:latin typeface="Times New Roman" panose="02020603050405020304" pitchFamily="18" charset="0"/>
              </a:rPr>
              <a:t> OK </a:t>
            </a:r>
            <a:endParaRPr lang="en-GB" sz="1800" b="1" dirty="0">
              <a:solidFill>
                <a:srgbClr val="FF0000"/>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349</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021124" y="2534444"/>
            <a:ext cx="8136499" cy="3476391"/>
          </a:xfrm>
          <a:prstGeom prst="rect">
            <a:avLst/>
          </a:prstGeom>
        </p:spPr>
      </p:pic>
    </p:spTree>
    <p:extLst>
      <p:ext uri="{BB962C8B-B14F-4D97-AF65-F5344CB8AC3E}">
        <p14:creationId xmlns:p14="http://schemas.microsoft.com/office/powerpoint/2010/main" xmlns="" val="160079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Scientific Writing</a:t>
            </a:r>
          </a:p>
        </p:txBody>
      </p:sp>
      <p:sp>
        <p:nvSpPr>
          <p:cNvPr id="3" name="Content Placeholder 2"/>
          <p:cNvSpPr>
            <a:spLocks noGrp="1"/>
          </p:cNvSpPr>
          <p:nvPr>
            <p:ph idx="1"/>
          </p:nvPr>
        </p:nvSpPr>
        <p:spPr/>
        <p:txBody>
          <a:bodyPr/>
          <a:lstStyle/>
          <a:p>
            <a:pPr>
              <a:lnSpc>
                <a:spcPct val="90000"/>
              </a:lnSpc>
            </a:pPr>
            <a:r>
              <a:rPr lang="en-US" dirty="0"/>
              <a:t>The purpose of scientific writing is to communicate </a:t>
            </a:r>
            <a:r>
              <a:rPr lang="en-US" dirty="0">
                <a:solidFill>
                  <a:srgbClr val="FF0000"/>
                </a:solidFill>
              </a:rPr>
              <a:t>new scientific findings </a:t>
            </a:r>
          </a:p>
          <a:p>
            <a:pPr>
              <a:lnSpc>
                <a:spcPct val="90000"/>
              </a:lnSpc>
            </a:pPr>
            <a:r>
              <a:rPr lang="en-US" dirty="0"/>
              <a:t>Thus it has to be </a:t>
            </a:r>
            <a:r>
              <a:rPr lang="en-US" dirty="0">
                <a:solidFill>
                  <a:srgbClr val="FF0000"/>
                </a:solidFill>
              </a:rPr>
              <a:t>clear, simple </a:t>
            </a:r>
            <a:r>
              <a:rPr lang="en-US" dirty="0"/>
              <a:t>and </a:t>
            </a:r>
            <a:r>
              <a:rPr lang="en-US" dirty="0">
                <a:solidFill>
                  <a:srgbClr val="FF0000"/>
                </a:solidFill>
              </a:rPr>
              <a:t>well ordered communication to transmit </a:t>
            </a:r>
            <a:r>
              <a:rPr lang="en-US" dirty="0"/>
              <a:t>new scientific findings</a:t>
            </a:r>
          </a:p>
          <a:p>
            <a:pPr>
              <a:lnSpc>
                <a:spcPct val="90000"/>
              </a:lnSpc>
            </a:pPr>
            <a:r>
              <a:rPr lang="en-US" dirty="0"/>
              <a:t>Scientific writing must </a:t>
            </a:r>
            <a:r>
              <a:rPr lang="en-US" dirty="0" smtClean="0"/>
              <a:t>use </a:t>
            </a:r>
            <a:r>
              <a:rPr lang="en-US" dirty="0">
                <a:solidFill>
                  <a:srgbClr val="FF0000"/>
                </a:solidFill>
              </a:rPr>
              <a:t>proper English </a:t>
            </a:r>
            <a:r>
              <a:rPr lang="en-US" dirty="0"/>
              <a:t>which gives the </a:t>
            </a:r>
            <a:r>
              <a:rPr lang="en-US" dirty="0">
                <a:solidFill>
                  <a:srgbClr val="FF0000"/>
                </a:solidFill>
              </a:rPr>
              <a:t>sense</a:t>
            </a:r>
            <a:r>
              <a:rPr lang="en-US" dirty="0"/>
              <a:t> in the </a:t>
            </a:r>
            <a:r>
              <a:rPr lang="en-US" dirty="0" smtClean="0">
                <a:solidFill>
                  <a:srgbClr val="FF0000"/>
                </a:solidFill>
              </a:rPr>
              <a:t>fewest short words</a:t>
            </a:r>
            <a:endParaRPr lang="en-US" dirty="0">
              <a:solidFill>
                <a:srgbClr val="FF0000"/>
              </a:solidFill>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xmlns="" val="77229052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b="1" dirty="0">
                <a:solidFill>
                  <a:srgbClr val="FF0000"/>
                </a:solidFill>
                <a:latin typeface="Times New Roman" panose="02020603050405020304" pitchFamily="18" charset="0"/>
              </a:rPr>
              <a:t>3. ANOVA table: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4165600" y="1746437"/>
            <a:ext cx="6942324" cy="4250402"/>
          </a:xfrm>
          <a:prstGeom prst="rect">
            <a:avLst/>
          </a:prstGeom>
        </p:spPr>
      </p:pic>
    </p:spTree>
    <p:extLst>
      <p:ext uri="{BB962C8B-B14F-4D97-AF65-F5344CB8AC3E}">
        <p14:creationId xmlns:p14="http://schemas.microsoft.com/office/powerpoint/2010/main" xmlns="" val="198504378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b="1" dirty="0">
                <a:solidFill>
                  <a:srgbClr val="FF0000"/>
                </a:solidFill>
                <a:latin typeface="Times New Roman" panose="02020603050405020304" pitchFamily="18" charset="0"/>
              </a:rPr>
              <a:t>3. ANOVA table:</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351</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3932282" y="1754280"/>
            <a:ext cx="7522837" cy="4216213"/>
          </a:xfrm>
          <a:prstGeom prst="rect">
            <a:avLst/>
          </a:prstGeom>
        </p:spPr>
      </p:pic>
    </p:spTree>
    <p:extLst>
      <p:ext uri="{BB962C8B-B14F-4D97-AF65-F5344CB8AC3E}">
        <p14:creationId xmlns:p14="http://schemas.microsoft.com/office/powerpoint/2010/main" xmlns="" val="776706244"/>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b="1" dirty="0" smtClean="0"/>
              <a:t>Exercise</a:t>
            </a:r>
          </a:p>
        </p:txBody>
      </p:sp>
      <p:sp>
        <p:nvSpPr>
          <p:cNvPr id="28675" name="Rectangle 3"/>
          <p:cNvSpPr>
            <a:spLocks noGrp="1" noChangeArrowheads="1"/>
          </p:cNvSpPr>
          <p:nvPr>
            <p:ph type="body" sz="half" idx="1"/>
          </p:nvPr>
        </p:nvSpPr>
        <p:spPr>
          <a:xfrm>
            <a:off x="1075765" y="1752600"/>
            <a:ext cx="10031506" cy="1447800"/>
          </a:xfrm>
        </p:spPr>
        <p:txBody>
          <a:bodyPr/>
          <a:lstStyle/>
          <a:p>
            <a:pPr eaLnBrk="1" hangingPunct="1">
              <a:lnSpc>
                <a:spcPct val="80000"/>
              </a:lnSpc>
            </a:pPr>
            <a:r>
              <a:rPr lang="en-US" sz="2000" dirty="0">
                <a:latin typeface="Trebuchet MS" panose="020B0603020202020204" pitchFamily="34" charset="0"/>
              </a:rPr>
              <a:t>A study was done to determine the effects of two factors on the lather ability of soap. The two factors were type of water and glycerol. The outcome measured was the amount of foam produced in </a:t>
            </a:r>
            <a:r>
              <a:rPr lang="en-US" sz="2000" dirty="0" err="1">
                <a:latin typeface="Trebuchet MS" panose="020B0603020202020204" pitchFamily="34" charset="0"/>
              </a:rPr>
              <a:t>mL.</a:t>
            </a:r>
            <a:r>
              <a:rPr lang="en-US" sz="2000" dirty="0">
                <a:latin typeface="Trebuchet MS" panose="020B0603020202020204" pitchFamily="34" charset="0"/>
              </a:rPr>
              <a:t> The experiment was repeated 3 times for each combination of factors. The result are presented in the following table..</a:t>
            </a:r>
          </a:p>
        </p:txBody>
      </p:sp>
      <p:graphicFrame>
        <p:nvGraphicFramePr>
          <p:cNvPr id="191580" name="Group 92"/>
          <p:cNvGraphicFramePr>
            <a:graphicFrameLocks noGrp="1"/>
          </p:cNvGraphicFramePr>
          <p:nvPr>
            <p:ph sz="half" idx="2"/>
          </p:nvPr>
        </p:nvGraphicFramePr>
        <p:xfrm>
          <a:off x="3276600" y="3276600"/>
          <a:ext cx="6019800" cy="1981240"/>
        </p:xfrm>
        <a:graphic>
          <a:graphicData uri="http://schemas.openxmlformats.org/drawingml/2006/table">
            <a:tbl>
              <a:tblPr/>
              <a:tblGrid>
                <a:gridCol w="2006600"/>
                <a:gridCol w="2006600"/>
                <a:gridCol w="2006600"/>
              </a:tblGrid>
              <a:tr h="335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Water type</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Glycerol</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Foam (mL)</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De-ionized</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Absent</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168    178    168</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1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De-ionized</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Present</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160    197    200</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Tap</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Absent</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152    142    142</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Tap</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charset="0"/>
                          <a:cs typeface="Arial" charset="0"/>
                        </a:rPr>
                        <a:t>Present</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charset="0"/>
                          <a:cs typeface="Arial" charset="0"/>
                        </a:rPr>
                        <a:t>139    160    160</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2" name="Rectangle 31"/>
          <p:cNvSpPr/>
          <p:nvPr/>
        </p:nvSpPr>
        <p:spPr>
          <a:xfrm>
            <a:off x="2286000" y="5610226"/>
            <a:ext cx="8077200" cy="708025"/>
          </a:xfrm>
          <a:prstGeom prst="rect">
            <a:avLst/>
          </a:prstGeom>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sz="2000" b="0" dirty="0">
                <a:solidFill>
                  <a:srgbClr val="000000"/>
                </a:solidFill>
              </a:rPr>
              <a:t>Construct an ANOVA table and test is there an </a:t>
            </a:r>
            <a:r>
              <a:rPr lang="en-US" sz="2000" b="0" dirty="0">
                <a:solidFill>
                  <a:srgbClr val="FF0000"/>
                </a:solidFill>
              </a:rPr>
              <a:t>interaction effect</a:t>
            </a:r>
            <a:r>
              <a:rPr lang="en-US" sz="2000" b="0" dirty="0">
                <a:solidFill>
                  <a:srgbClr val="000000"/>
                </a:solidFill>
              </a:rPr>
              <a:t> between factors. Use </a:t>
            </a:r>
            <a:r>
              <a:rPr lang="el-GR" sz="2000" b="0" i="1" dirty="0">
                <a:solidFill>
                  <a:srgbClr val="000000"/>
                </a:solidFill>
              </a:rPr>
              <a:t>α</a:t>
            </a:r>
            <a:r>
              <a:rPr lang="en-US" sz="2000" b="0" dirty="0">
                <a:solidFill>
                  <a:srgbClr val="000000"/>
                </a:solidFill>
              </a:rPr>
              <a:t> = 0.05.</a:t>
            </a:r>
            <a:endParaRPr lang="en-MY" dirty="0"/>
          </a:p>
        </p:txBody>
      </p:sp>
    </p:spTree>
    <p:extLst>
      <p:ext uri="{BB962C8B-B14F-4D97-AF65-F5344CB8AC3E}">
        <p14:creationId xmlns:p14="http://schemas.microsoft.com/office/powerpoint/2010/main" xmlns="" val="397815777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389842"/>
            <a:ext cx="10363200" cy="1362075"/>
          </a:xfrm>
          <a:solidFill>
            <a:schemeClr val="tx2">
              <a:lumMod val="20000"/>
              <a:lumOff val="80000"/>
            </a:schemeClr>
          </a:solidFill>
          <a:ln>
            <a:solidFill>
              <a:schemeClr val="accent1"/>
            </a:solidFill>
          </a:ln>
        </p:spPr>
        <p:txBody>
          <a:bodyPr/>
          <a:lstStyle/>
          <a:p>
            <a:pPr algn="ctr"/>
            <a:r>
              <a:rPr lang="en-US" dirty="0" smtClean="0"/>
              <a:t>3 way anova</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353</a:t>
            </a:fld>
            <a:endParaRPr lang="en-US">
              <a:solidFill>
                <a:prstClr val="black">
                  <a:tint val="75000"/>
                </a:prstClr>
              </a:solidFill>
            </a:endParaRPr>
          </a:p>
        </p:txBody>
      </p:sp>
    </p:spTree>
    <p:extLst>
      <p:ext uri="{BB962C8B-B14F-4D97-AF65-F5344CB8AC3E}">
        <p14:creationId xmlns:p14="http://schemas.microsoft.com/office/powerpoint/2010/main" xmlns="" val="217660370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Three way ANOVA means three </a:t>
            </a:r>
            <a:r>
              <a:rPr lang="en-US" dirty="0" err="1" smtClean="0"/>
              <a:t>variables,each</a:t>
            </a:r>
            <a:r>
              <a:rPr lang="en-US" dirty="0" smtClean="0"/>
              <a:t> have two or more than two levels.</a:t>
            </a:r>
          </a:p>
          <a:p>
            <a:r>
              <a:rPr lang="en-US" dirty="0" smtClean="0"/>
              <a:t>If there are ‘n’ levels of one </a:t>
            </a:r>
            <a:r>
              <a:rPr lang="en-US" dirty="0" err="1" smtClean="0"/>
              <a:t>variable,’m</a:t>
            </a:r>
            <a:r>
              <a:rPr lang="en-US" dirty="0" smtClean="0"/>
              <a:t>’ levels of second variables, and ‘I’ variables of third </a:t>
            </a:r>
            <a:r>
              <a:rPr lang="en-US" dirty="0" err="1" smtClean="0"/>
              <a:t>variable,then</a:t>
            </a:r>
            <a:r>
              <a:rPr lang="en-US" dirty="0" smtClean="0"/>
              <a:t> it can be called ‘</a:t>
            </a:r>
            <a:r>
              <a:rPr lang="en-US" dirty="0" err="1" smtClean="0"/>
              <a:t>nxmxI</a:t>
            </a:r>
            <a:r>
              <a:rPr lang="en-US" dirty="0" smtClean="0"/>
              <a:t>’ factorial design ANOVA.</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354</a:t>
            </a:fld>
            <a:endParaRPr lang="en-US">
              <a:solidFill>
                <a:prstClr val="black">
                  <a:tint val="75000"/>
                </a:prstClr>
              </a:solidFill>
            </a:endParaRPr>
          </a:p>
        </p:txBody>
      </p:sp>
    </p:spTree>
    <p:extLst>
      <p:ext uri="{BB962C8B-B14F-4D97-AF65-F5344CB8AC3E}">
        <p14:creationId xmlns:p14="http://schemas.microsoft.com/office/powerpoint/2010/main" xmlns="" val="103149997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274638"/>
            <a:ext cx="10972800" cy="6081713"/>
          </a:xfrm>
          <a:prstGeom prst="rect">
            <a:avLst/>
          </a:prstGeom>
        </p:spPr>
      </p:pic>
    </p:spTree>
    <p:extLst>
      <p:ext uri="{BB962C8B-B14F-4D97-AF65-F5344CB8AC3E}">
        <p14:creationId xmlns:p14="http://schemas.microsoft.com/office/powerpoint/2010/main" xmlns="" val="177122695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620373" y="1597917"/>
            <a:ext cx="6332379" cy="4528248"/>
          </a:xfrm>
          <a:prstGeom prst="rect">
            <a:avLst/>
          </a:prstGeom>
        </p:spPr>
      </p:pic>
    </p:spTree>
    <p:extLst>
      <p:ext uri="{BB962C8B-B14F-4D97-AF65-F5344CB8AC3E}">
        <p14:creationId xmlns:p14="http://schemas.microsoft.com/office/powerpoint/2010/main" xmlns="" val="265437161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357</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079349" y="1600201"/>
            <a:ext cx="8020050" cy="4343400"/>
          </a:xfrm>
          <a:prstGeom prst="rect">
            <a:avLst/>
          </a:prstGeom>
        </p:spPr>
      </p:pic>
    </p:spTree>
    <p:extLst>
      <p:ext uri="{BB962C8B-B14F-4D97-AF65-F5344CB8AC3E}">
        <p14:creationId xmlns:p14="http://schemas.microsoft.com/office/powerpoint/2010/main" xmlns="" val="240844756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8: </a:t>
            </a:r>
            <a:r>
              <a:rPr lang="en-US" dirty="0">
                <a:latin typeface="Caladea" panose="02040503050406030204" pitchFamily="18" charset="0"/>
              </a:rPr>
              <a:t>Experimental Design: Fractional factorial design</a:t>
            </a:r>
            <a:endParaRPr lang="en-US" dirty="0" smtClean="0">
              <a:latin typeface="Caladea" panose="02040503050406030204" pitchFamily="18" charset="0"/>
            </a:endParaRPr>
          </a:p>
          <a:p>
            <a:endParaRPr lang="en-US" dirty="0" smtClean="0">
              <a:latin typeface="Caladea" panose="02040503050406030204" pitchFamily="18" charset="0"/>
            </a:endParaRPr>
          </a:p>
          <a:p>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358</a:t>
            </a:fld>
            <a:endParaRPr lang="en-US">
              <a:solidFill>
                <a:prstClr val="black">
                  <a:tint val="75000"/>
                </a:prstClr>
              </a:solidFill>
            </a:endParaRPr>
          </a:p>
        </p:txBody>
      </p:sp>
    </p:spTree>
    <p:extLst>
      <p:ext uri="{BB962C8B-B14F-4D97-AF65-F5344CB8AC3E}">
        <p14:creationId xmlns:p14="http://schemas.microsoft.com/office/powerpoint/2010/main" xmlns="" val="379151615"/>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handle large number of factorial</a:t>
            </a:r>
            <a:endParaRPr lang="en-US" dirty="0"/>
          </a:p>
        </p:txBody>
      </p:sp>
      <p:sp>
        <p:nvSpPr>
          <p:cNvPr id="3" name="Content Placeholder 2"/>
          <p:cNvSpPr>
            <a:spLocks noGrp="1"/>
          </p:cNvSpPr>
          <p:nvPr>
            <p:ph idx="1"/>
          </p:nvPr>
        </p:nvSpPr>
        <p:spPr/>
        <p:txBody>
          <a:bodyPr/>
          <a:lstStyle/>
          <a:p>
            <a:r>
              <a:rPr lang="en-US" dirty="0" smtClean="0"/>
              <a:t>When testing or developing a new process, we do not know which factors influencing it and to what extent.</a:t>
            </a:r>
          </a:p>
          <a:p>
            <a:endParaRPr lang="en-US" dirty="0"/>
          </a:p>
          <a:p>
            <a:pPr marL="0" indent="0">
              <a:buNone/>
            </a:pPr>
            <a:endParaRPr lang="en-US" dirty="0" smtClean="0"/>
          </a:p>
          <a:p>
            <a:r>
              <a:rPr lang="en-US" dirty="0" smtClean="0"/>
              <a:t>Hence we need to include a large number of factors so that no potential influential factor is excluded.</a:t>
            </a:r>
          </a:p>
          <a:p>
            <a:pPr marL="0" indent="0">
              <a:buNone/>
            </a:pPr>
            <a:endParaRPr lang="en-US" baseline="30000" dirty="0"/>
          </a:p>
        </p:txBody>
      </p:sp>
    </p:spTree>
    <p:extLst>
      <p:ext uri="{BB962C8B-B14F-4D97-AF65-F5344CB8AC3E}">
        <p14:creationId xmlns:p14="http://schemas.microsoft.com/office/powerpoint/2010/main" xmlns="" val="34776845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Origins of Scientific Writing</a:t>
            </a:r>
          </a:p>
        </p:txBody>
      </p:sp>
      <p:sp>
        <p:nvSpPr>
          <p:cNvPr id="3" name="Content Placeholder 2"/>
          <p:cNvSpPr>
            <a:spLocks noGrp="1"/>
          </p:cNvSpPr>
          <p:nvPr>
            <p:ph idx="1"/>
          </p:nvPr>
        </p:nvSpPr>
        <p:spPr/>
        <p:txBody>
          <a:bodyPr/>
          <a:lstStyle/>
          <a:p>
            <a:pPr>
              <a:lnSpc>
                <a:spcPct val="80000"/>
              </a:lnSpc>
            </a:pPr>
            <a:r>
              <a:rPr lang="en-US" dirty="0">
                <a:solidFill>
                  <a:srgbClr val="FF0066"/>
                </a:solidFill>
              </a:rPr>
              <a:t>Knowledge is lost without written records</a:t>
            </a:r>
          </a:p>
          <a:p>
            <a:pPr>
              <a:lnSpc>
                <a:spcPct val="80000"/>
              </a:lnSpc>
            </a:pPr>
            <a:r>
              <a:rPr lang="en-US" dirty="0"/>
              <a:t>Cave paintings and inscriptions were the first attempts to leave records</a:t>
            </a:r>
          </a:p>
          <a:p>
            <a:pPr>
              <a:lnSpc>
                <a:spcPct val="80000"/>
              </a:lnSpc>
            </a:pPr>
            <a:r>
              <a:rPr lang="en-US" dirty="0"/>
              <a:t>About 2000 BC, Papyrus paper was used as a medium of communication </a:t>
            </a:r>
          </a:p>
          <a:p>
            <a:pPr>
              <a:lnSpc>
                <a:spcPct val="80000"/>
              </a:lnSpc>
            </a:pPr>
            <a:r>
              <a:rPr lang="en-US" dirty="0"/>
              <a:t>In 190 BC, parchment made from animal skin came into use</a:t>
            </a:r>
          </a:p>
          <a:p>
            <a:pPr>
              <a:lnSpc>
                <a:spcPct val="80000"/>
              </a:lnSpc>
            </a:pPr>
            <a:r>
              <a:rPr lang="en-US" dirty="0"/>
              <a:t>In 105 AD, the Chinese invented paper</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xmlns="" val="235200762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handle large number of factorial</a:t>
            </a:r>
            <a:endParaRPr lang="en-US" dirty="0"/>
          </a:p>
        </p:txBody>
      </p:sp>
      <p:sp>
        <p:nvSpPr>
          <p:cNvPr id="3" name="Content Placeholder 2"/>
          <p:cNvSpPr>
            <a:spLocks noGrp="1"/>
          </p:cNvSpPr>
          <p:nvPr>
            <p:ph idx="1"/>
          </p:nvPr>
        </p:nvSpPr>
        <p:spPr/>
        <p:txBody>
          <a:bodyPr/>
          <a:lstStyle/>
          <a:p>
            <a:r>
              <a:rPr lang="en-US" dirty="0" smtClean="0"/>
              <a:t>However, even a 2</a:t>
            </a:r>
            <a:r>
              <a:rPr lang="en-US" baseline="30000" dirty="0" smtClean="0"/>
              <a:t>n </a:t>
            </a:r>
            <a:r>
              <a:rPr lang="en-US" dirty="0" smtClean="0"/>
              <a:t>factorial design involving all these factor require considerable </a:t>
            </a:r>
            <a:r>
              <a:rPr lang="en-US" dirty="0" smtClean="0">
                <a:solidFill>
                  <a:srgbClr val="FF0000"/>
                </a:solidFill>
              </a:rPr>
              <a:t>manpower</a:t>
            </a:r>
            <a:r>
              <a:rPr lang="en-US" dirty="0" smtClean="0"/>
              <a:t> and </a:t>
            </a:r>
            <a:r>
              <a:rPr lang="en-US" dirty="0" smtClean="0">
                <a:solidFill>
                  <a:srgbClr val="FF0000"/>
                </a:solidFill>
              </a:rPr>
              <a:t>investment</a:t>
            </a:r>
            <a:r>
              <a:rPr lang="en-US" dirty="0" smtClean="0"/>
              <a:t>.</a:t>
            </a:r>
          </a:p>
          <a:p>
            <a:endParaRPr lang="en-US" dirty="0"/>
          </a:p>
          <a:p>
            <a:endParaRPr lang="en-US" dirty="0" smtClean="0"/>
          </a:p>
          <a:p>
            <a:pPr marL="0" indent="0">
              <a:buNone/>
            </a:pPr>
            <a:endParaRPr lang="en-US" dirty="0" smtClean="0"/>
          </a:p>
          <a:p>
            <a:r>
              <a:rPr lang="en-US" dirty="0" smtClean="0"/>
              <a:t>Hence, we may do a sequential study wherein a subset of (called as the fraction) of the overall 2</a:t>
            </a:r>
            <a:r>
              <a:rPr lang="en-US" baseline="30000" dirty="0" smtClean="0"/>
              <a:t>n </a:t>
            </a:r>
            <a:r>
              <a:rPr lang="en-US" dirty="0" smtClean="0"/>
              <a:t>design if first carried out and those results are analyzed.</a:t>
            </a:r>
          </a:p>
        </p:txBody>
      </p:sp>
    </p:spTree>
    <p:extLst>
      <p:ext uri="{BB962C8B-B14F-4D97-AF65-F5344CB8AC3E}">
        <p14:creationId xmlns:p14="http://schemas.microsoft.com/office/powerpoint/2010/main" xmlns="" val="1673861403"/>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Closer look at 2</a:t>
            </a:r>
            <a:r>
              <a:rPr lang="en-US" baseline="30000" dirty="0" smtClean="0"/>
              <a:t>n </a:t>
            </a:r>
            <a:r>
              <a:rPr lang="en-US" dirty="0" smtClean="0"/>
              <a:t>design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2</a:t>
            </a:r>
            <a:r>
              <a:rPr lang="en-US" baseline="30000" dirty="0" smtClean="0"/>
              <a:t>n </a:t>
            </a:r>
            <a:r>
              <a:rPr lang="en-US" dirty="0" smtClean="0"/>
              <a:t>design models the response in terms of main factors, two-factor interaction, three factor interactions etc.</a:t>
            </a:r>
          </a:p>
          <a:p>
            <a:pPr marL="0" indent="0">
              <a:buNone/>
            </a:pPr>
            <a:r>
              <a:rPr lang="en-US" dirty="0" smtClean="0"/>
              <a:t> </a:t>
            </a:r>
          </a:p>
          <a:p>
            <a:r>
              <a:rPr lang="en-US" dirty="0" smtClean="0"/>
              <a:t>Further, the level of significance of the interaction may decline with increasing order.(i.e. binary &gt;tertiary &gt;quarterly  etc.)</a:t>
            </a:r>
          </a:p>
          <a:p>
            <a:pPr marL="0" indent="0">
              <a:buNone/>
            </a:pPr>
            <a:endParaRPr lang="en-US" dirty="0" smtClean="0"/>
          </a:p>
          <a:p>
            <a:r>
              <a:rPr lang="en-US" dirty="0" smtClean="0"/>
              <a:t>When repeated are not carried out, the higher order interaction effects may be clubbed and their total sum of </a:t>
            </a:r>
            <a:r>
              <a:rPr lang="en-US" dirty="0" err="1" smtClean="0"/>
              <a:t>sqared</a:t>
            </a:r>
            <a:r>
              <a:rPr lang="en-US" dirty="0" smtClean="0"/>
              <a:t> may be used for mean square error estimation.</a:t>
            </a:r>
            <a:endParaRPr lang="en-US" dirty="0"/>
          </a:p>
        </p:txBody>
      </p:sp>
    </p:spTree>
    <p:extLst>
      <p:ext uri="{BB962C8B-B14F-4D97-AF65-F5344CB8AC3E}">
        <p14:creationId xmlns:p14="http://schemas.microsoft.com/office/powerpoint/2010/main" xmlns="" val="2243649887"/>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Closer look at 2</a:t>
            </a:r>
            <a:r>
              <a:rPr lang="en-US" baseline="30000" dirty="0" smtClean="0"/>
              <a:t>n </a:t>
            </a:r>
            <a:r>
              <a:rPr lang="en-US" dirty="0" smtClean="0"/>
              <a:t>design </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ln>
                <a:solidFill>
                  <a:schemeClr val="accent1"/>
                </a:solidFill>
              </a:ln>
            </p:spPr>
            <p:txBody>
              <a:bodyPr/>
              <a:lstStyle/>
              <a:p>
                <a:r>
                  <a:rPr lang="en-US" dirty="0" smtClean="0"/>
                  <a:t>Among n </a:t>
                </a:r>
                <a:r>
                  <a:rPr lang="en-US" dirty="0" err="1" smtClean="0"/>
                  <a:t>factors,we</a:t>
                </a:r>
                <a:r>
                  <a:rPr lang="en-US" dirty="0" smtClean="0"/>
                  <a:t> have </a:t>
                </a:r>
              </a:p>
              <a:p>
                <a:r>
                  <a:rPr lang="en-US" dirty="0" smtClean="0"/>
                  <a:t>n-main factors</a:t>
                </a:r>
              </a:p>
              <a:p>
                <a:r>
                  <a:rPr lang="en-US" dirty="0" smtClean="0"/>
                  <a:t>nC</a:t>
                </a:r>
                <a:r>
                  <a:rPr lang="en-US" baseline="-25000" dirty="0" smtClean="0"/>
                  <a:t>2</a:t>
                </a:r>
                <a:r>
                  <a:rPr lang="en-US" dirty="0" smtClean="0"/>
                  <a:t>-two factorial interaction,</a:t>
                </a:r>
              </a:p>
              <a:p>
                <a:r>
                  <a:rPr lang="en-US" dirty="0" smtClean="0"/>
                  <a:t>nC</a:t>
                </a:r>
                <a:r>
                  <a:rPr lang="en-US" baseline="-25000" dirty="0" smtClean="0"/>
                  <a:t>3</a:t>
                </a:r>
                <a:r>
                  <a:rPr lang="en-US" dirty="0" smtClean="0"/>
                  <a:t>-three factorial interaction</a:t>
                </a:r>
              </a:p>
              <a:p>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𝑛𝐶</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m:t>
                          </m:r>
                        </m:num>
                        <m:den>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𝑟</m:t>
                              </m:r>
                            </m:e>
                          </m:d>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den>
                      </m:f>
                    </m:oMath>
                  </m:oMathPara>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1613"/>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xmlns="" val="1009673710"/>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Closer look at 2</a:t>
            </a:r>
            <a:r>
              <a:rPr lang="en-US" baseline="30000" dirty="0" smtClean="0"/>
              <a:t>n </a:t>
            </a:r>
            <a:r>
              <a:rPr lang="en-US" dirty="0" smtClean="0"/>
              <a:t>design </a:t>
            </a:r>
            <a:endParaRPr lang="en-US" dirty="0"/>
          </a:p>
        </p:txBody>
      </p:sp>
      <p:sp>
        <p:nvSpPr>
          <p:cNvPr id="3" name="Content Placeholder 2"/>
          <p:cNvSpPr>
            <a:spLocks noGrp="1"/>
          </p:cNvSpPr>
          <p:nvPr>
            <p:ph idx="1"/>
          </p:nvPr>
        </p:nvSpPr>
        <p:spPr/>
        <p:txBody>
          <a:bodyPr/>
          <a:lstStyle/>
          <a:p>
            <a:r>
              <a:rPr lang="en-US" dirty="0" smtClean="0"/>
              <a:t>Hence in a 2</a:t>
            </a:r>
            <a:r>
              <a:rPr lang="en-US" baseline="30000" dirty="0" smtClean="0"/>
              <a:t>5 </a:t>
            </a:r>
            <a:r>
              <a:rPr lang="en-US" dirty="0" smtClean="0"/>
              <a:t>design, we have </a:t>
            </a:r>
          </a:p>
          <a:p>
            <a:endParaRPr lang="en-US" baseline="30000" dirty="0"/>
          </a:p>
          <a:p>
            <a:r>
              <a:rPr lang="en-US" dirty="0" smtClean="0"/>
              <a:t>5 main factorial</a:t>
            </a:r>
          </a:p>
          <a:p>
            <a:r>
              <a:rPr lang="en-US" dirty="0" smtClean="0"/>
              <a:t>10 two factorial interaction</a:t>
            </a:r>
          </a:p>
          <a:p>
            <a:r>
              <a:rPr lang="en-US" dirty="0" smtClean="0"/>
              <a:t>10 three factorial interaction</a:t>
            </a:r>
          </a:p>
          <a:p>
            <a:r>
              <a:rPr lang="en-US" dirty="0" smtClean="0"/>
              <a:t>5 four factorial interaction</a:t>
            </a:r>
          </a:p>
          <a:p>
            <a:r>
              <a:rPr lang="en-US" dirty="0" smtClean="0"/>
              <a:t>1 five factor interaction</a:t>
            </a:r>
            <a:endParaRPr lang="en-US" dirty="0"/>
          </a:p>
        </p:txBody>
      </p:sp>
    </p:spTree>
    <p:extLst>
      <p:ext uri="{BB962C8B-B14F-4D97-AF65-F5344CB8AC3E}">
        <p14:creationId xmlns:p14="http://schemas.microsoft.com/office/powerpoint/2010/main" xmlns="" val="2115984011"/>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Closer look at 2</a:t>
            </a:r>
            <a:r>
              <a:rPr lang="en-US" baseline="30000" dirty="0" smtClean="0"/>
              <a:t>n </a:t>
            </a:r>
            <a:r>
              <a:rPr lang="en-US" dirty="0" smtClean="0"/>
              <a:t>design </a:t>
            </a:r>
            <a:endParaRPr lang="en-US" dirty="0"/>
          </a:p>
        </p:txBody>
      </p:sp>
      <p:sp>
        <p:nvSpPr>
          <p:cNvPr id="3" name="Content Placeholder 2"/>
          <p:cNvSpPr>
            <a:spLocks noGrp="1"/>
          </p:cNvSpPr>
          <p:nvPr>
            <p:ph idx="1"/>
          </p:nvPr>
        </p:nvSpPr>
        <p:spPr/>
        <p:txBody>
          <a:bodyPr/>
          <a:lstStyle/>
          <a:p>
            <a:r>
              <a:rPr lang="en-US" dirty="0" smtClean="0"/>
              <a:t>Hence, more than 50% of the total number of factors are three factors interaction and above</a:t>
            </a:r>
          </a:p>
          <a:p>
            <a:endParaRPr lang="en-US" dirty="0"/>
          </a:p>
          <a:p>
            <a:pPr marL="0" indent="0">
              <a:buNone/>
            </a:pPr>
            <a:endParaRPr lang="en-US" dirty="0" smtClean="0"/>
          </a:p>
          <a:p>
            <a:r>
              <a:rPr lang="en-US" dirty="0" smtClean="0"/>
              <a:t>This fact may be exploited while running fractional factorial design involving many factors.</a:t>
            </a:r>
          </a:p>
          <a:p>
            <a:endParaRPr lang="en-US" dirty="0"/>
          </a:p>
        </p:txBody>
      </p:sp>
    </p:spTree>
    <p:extLst>
      <p:ext uri="{BB962C8B-B14F-4D97-AF65-F5344CB8AC3E}">
        <p14:creationId xmlns:p14="http://schemas.microsoft.com/office/powerpoint/2010/main" xmlns="" val="589505387"/>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Construction of the fractions in the 2</a:t>
            </a:r>
            <a:r>
              <a:rPr lang="en-US" baseline="30000" dirty="0" smtClean="0"/>
              <a:t>n</a:t>
            </a:r>
            <a:r>
              <a:rPr lang="en-US" dirty="0" smtClean="0"/>
              <a:t> design </a:t>
            </a:r>
            <a:endParaRPr lang="en-US" dirty="0"/>
          </a:p>
        </p:txBody>
      </p:sp>
      <p:sp>
        <p:nvSpPr>
          <p:cNvPr id="3" name="Content Placeholder 2"/>
          <p:cNvSpPr>
            <a:spLocks noGrp="1"/>
          </p:cNvSpPr>
          <p:nvPr>
            <p:ph idx="1"/>
          </p:nvPr>
        </p:nvSpPr>
        <p:spPr/>
        <p:txBody>
          <a:bodyPr/>
          <a:lstStyle/>
          <a:p>
            <a:r>
              <a:rPr lang="en-US" dirty="0" smtClean="0"/>
              <a:t>An allowable fraction may be (1/2)  or (1/4) or (1/8) fraction of the overall design depending on the value of n.</a:t>
            </a:r>
          </a:p>
          <a:p>
            <a:r>
              <a:rPr lang="en-US" dirty="0" smtClean="0"/>
              <a:t>For example in 2</a:t>
            </a:r>
            <a:r>
              <a:rPr lang="en-US" baseline="30000" dirty="0" smtClean="0"/>
              <a:t>4</a:t>
            </a:r>
            <a:r>
              <a:rPr lang="en-US" dirty="0" smtClean="0"/>
              <a:t> design we have a half (1/2) fraction comprising of 8 runs or a quarter (1/4) fraction comprising 4 runs.</a:t>
            </a:r>
          </a:p>
          <a:p>
            <a:endParaRPr lang="en-US" baseline="30000" dirty="0"/>
          </a:p>
        </p:txBody>
      </p:sp>
    </p:spTree>
    <p:extLst>
      <p:ext uri="{BB962C8B-B14F-4D97-AF65-F5344CB8AC3E}">
        <p14:creationId xmlns:p14="http://schemas.microsoft.com/office/powerpoint/2010/main" xmlns="" val="397819875"/>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Construction of the fractions in the 2</a:t>
            </a:r>
            <a:r>
              <a:rPr lang="en-US" baseline="30000" dirty="0" smtClean="0"/>
              <a:t>n</a:t>
            </a:r>
            <a:r>
              <a:rPr lang="en-US" dirty="0" smtClean="0"/>
              <a:t> design </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lstStyle/>
              <a:p>
                <a:r>
                  <a:rPr lang="en-US" dirty="0" smtClean="0"/>
                  <a:t>A fraction may be denoted as follow</a:t>
                </a: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𝑝</m:t>
                              </m:r>
                            </m:sup>
                          </m:sSup>
                        </m:den>
                      </m:f>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sup>
                      </m:sSup>
                      <m:r>
                        <a:rPr lang="en-US" b="0" i="1" smtClean="0">
                          <a:latin typeface="Cambria Math" panose="02040503050406030204" pitchFamily="18" charset="0"/>
                        </a:rPr>
                        <m:t> </m:t>
                      </m:r>
                      <m:r>
                        <a:rPr lang="en-US" b="0" i="1" smtClean="0">
                          <a:latin typeface="Cambria Math" panose="02040503050406030204" pitchFamily="18" charset="0"/>
                        </a:rPr>
                        <m:t>𝑤h𝑒𝑟𝑒</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&gt;</m:t>
                      </m:r>
                      <m:r>
                        <a:rPr lang="en-US" b="0" i="1" smtClean="0">
                          <a:latin typeface="Cambria Math" panose="02040503050406030204" pitchFamily="18" charset="0"/>
                        </a:rPr>
                        <m:t>𝑝</m:t>
                      </m:r>
                    </m:oMath>
                  </m:oMathPara>
                </a14:m>
                <a:endParaRPr lang="en-US" b="0" dirty="0" smtClean="0"/>
              </a:p>
              <a:p>
                <a:r>
                  <a:rPr lang="en-US" dirty="0" smtClean="0"/>
                  <a:t>The table of contrasts may be used to set up the different fractions</a:t>
                </a:r>
              </a:p>
              <a:p>
                <a:r>
                  <a:rPr lang="en-US" b="0" dirty="0" smtClean="0"/>
                  <a:t>It is evident that while dealing with individual fractions there could be a potential loss of information</a:t>
                </a:r>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5" t="-1613" r="-55"/>
                </a:stretch>
              </a:blipFill>
            </p:spPr>
            <p:txBody>
              <a:bodyPr/>
              <a:lstStyle/>
              <a:p>
                <a:r>
                  <a:rPr lang="en-US">
                    <a:noFill/>
                  </a:rPr>
                  <a:t> </a:t>
                </a:r>
              </a:p>
            </p:txBody>
          </p:sp>
        </mc:Fallback>
      </mc:AlternateContent>
    </p:spTree>
    <p:extLst>
      <p:ext uri="{BB962C8B-B14F-4D97-AF65-F5344CB8AC3E}">
        <p14:creationId xmlns:p14="http://schemas.microsoft.com/office/powerpoint/2010/main" xmlns="" val="301075041"/>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of fractions </a:t>
            </a:r>
            <a:endParaRPr lang="en-US" dirty="0"/>
          </a:p>
        </p:txBody>
      </p:sp>
      <p:sp>
        <p:nvSpPr>
          <p:cNvPr id="3" name="Content Placeholder 2"/>
          <p:cNvSpPr>
            <a:spLocks noGrp="1"/>
          </p:cNvSpPr>
          <p:nvPr>
            <p:ph idx="1"/>
          </p:nvPr>
        </p:nvSpPr>
        <p:spPr/>
        <p:txBody>
          <a:bodyPr/>
          <a:lstStyle/>
          <a:p>
            <a:r>
              <a:rPr lang="en-US" dirty="0" smtClean="0"/>
              <a:t>Most important is to ensure that </a:t>
            </a:r>
            <a:r>
              <a:rPr lang="en-US" dirty="0" err="1" smtClean="0"/>
              <a:t>atleast</a:t>
            </a:r>
            <a:r>
              <a:rPr lang="en-US" dirty="0" smtClean="0"/>
              <a:t> the main effects (single factor) are identified without them getting aliased with other main factors.</a:t>
            </a:r>
          </a:p>
          <a:p>
            <a:endParaRPr lang="en-US" dirty="0"/>
          </a:p>
          <a:p>
            <a:r>
              <a:rPr lang="en-US" dirty="0" smtClean="0"/>
              <a:t>Even interactions are important ,sometimes more so.</a:t>
            </a:r>
            <a:endParaRPr lang="en-US" dirty="0"/>
          </a:p>
        </p:txBody>
      </p:sp>
    </p:spTree>
    <p:extLst>
      <p:ext uri="{BB962C8B-B14F-4D97-AF65-F5344CB8AC3E}">
        <p14:creationId xmlns:p14="http://schemas.microsoft.com/office/powerpoint/2010/main" xmlns="" val="4170372546"/>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of fractions </a:t>
            </a:r>
            <a:endParaRPr lang="en-US" dirty="0"/>
          </a:p>
        </p:txBody>
      </p:sp>
      <p:sp>
        <p:nvSpPr>
          <p:cNvPr id="3" name="Content Placeholder 2"/>
          <p:cNvSpPr>
            <a:spLocks noGrp="1"/>
          </p:cNvSpPr>
          <p:nvPr>
            <p:ph idx="1"/>
          </p:nvPr>
        </p:nvSpPr>
        <p:spPr/>
        <p:txBody>
          <a:bodyPr/>
          <a:lstStyle/>
          <a:p>
            <a:r>
              <a:rPr lang="en-US" dirty="0" smtClean="0"/>
              <a:t>Let us work with the fairly large 2</a:t>
            </a:r>
            <a:r>
              <a:rPr lang="en-US" baseline="30000" dirty="0" smtClean="0"/>
              <a:t>4 </a:t>
            </a:r>
            <a:r>
              <a:rPr lang="en-US" dirty="0" smtClean="0"/>
              <a:t> design </a:t>
            </a:r>
          </a:p>
          <a:p>
            <a:pPr marL="0" indent="0">
              <a:buNone/>
            </a:pPr>
            <a:endParaRPr lang="en-US" dirty="0" smtClean="0"/>
          </a:p>
          <a:p>
            <a:r>
              <a:rPr lang="en-US" dirty="0" smtClean="0"/>
              <a:t>A full set comprising of 16 experiments </a:t>
            </a:r>
          </a:p>
          <a:p>
            <a:pPr marL="0" indent="0">
              <a:buNone/>
            </a:pPr>
            <a:endParaRPr lang="en-US" dirty="0" smtClean="0"/>
          </a:p>
          <a:p>
            <a:r>
              <a:rPr lang="en-US" dirty="0" smtClean="0"/>
              <a:t>Let us start with a 2</a:t>
            </a:r>
            <a:r>
              <a:rPr lang="en-US" baseline="30000" dirty="0" smtClean="0"/>
              <a:t>4-1</a:t>
            </a:r>
            <a:r>
              <a:rPr lang="en-US" dirty="0" smtClean="0"/>
              <a:t> design i.e. constructing two half fractions of 2</a:t>
            </a:r>
            <a:r>
              <a:rPr lang="en-US" baseline="30000" dirty="0" smtClean="0"/>
              <a:t>3</a:t>
            </a:r>
            <a:r>
              <a:rPr lang="en-US" dirty="0" smtClean="0"/>
              <a:t> runs each from the full 2</a:t>
            </a:r>
            <a:r>
              <a:rPr lang="en-US" baseline="30000" dirty="0" smtClean="0"/>
              <a:t>4  </a:t>
            </a:r>
            <a:r>
              <a:rPr lang="en-US" dirty="0" smtClean="0"/>
              <a:t>design</a:t>
            </a:r>
            <a:endParaRPr lang="en-US" dirty="0"/>
          </a:p>
        </p:txBody>
      </p:sp>
    </p:spTree>
    <p:extLst>
      <p:ext uri="{BB962C8B-B14F-4D97-AF65-F5344CB8AC3E}">
        <p14:creationId xmlns:p14="http://schemas.microsoft.com/office/powerpoint/2010/main" xmlns="" val="4174017341"/>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of fractions </a:t>
            </a:r>
            <a:endParaRPr lang="en-US" dirty="0"/>
          </a:p>
        </p:txBody>
      </p:sp>
      <p:sp>
        <p:nvSpPr>
          <p:cNvPr id="3" name="Content Placeholder 2"/>
          <p:cNvSpPr>
            <a:spLocks noGrp="1"/>
          </p:cNvSpPr>
          <p:nvPr>
            <p:ph idx="1"/>
          </p:nvPr>
        </p:nvSpPr>
        <p:spPr/>
        <p:txBody>
          <a:bodyPr/>
          <a:lstStyle/>
          <a:p>
            <a:r>
              <a:rPr lang="en-US" dirty="0" smtClean="0"/>
              <a:t>We may look at the highest order interaction factors ABCD and split the overall design into two fractions according to the “+1” and “-1” sign in the ABCD column</a:t>
            </a:r>
            <a:endParaRPr lang="en-US" dirty="0"/>
          </a:p>
        </p:txBody>
      </p:sp>
    </p:spTree>
    <p:extLst>
      <p:ext uri="{BB962C8B-B14F-4D97-AF65-F5344CB8AC3E}">
        <p14:creationId xmlns:p14="http://schemas.microsoft.com/office/powerpoint/2010/main" xmlns="" val="2383858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Origins of Scientific Writing</a:t>
            </a:r>
          </a:p>
        </p:txBody>
      </p:sp>
      <p:sp>
        <p:nvSpPr>
          <p:cNvPr id="3" name="Content Placeholder 2"/>
          <p:cNvSpPr>
            <a:spLocks noGrp="1"/>
          </p:cNvSpPr>
          <p:nvPr>
            <p:ph idx="1"/>
          </p:nvPr>
        </p:nvSpPr>
        <p:spPr/>
        <p:txBody>
          <a:bodyPr/>
          <a:lstStyle/>
          <a:p>
            <a:pPr>
              <a:lnSpc>
                <a:spcPct val="80000"/>
              </a:lnSpc>
            </a:pPr>
            <a:r>
              <a:rPr lang="en-US" dirty="0">
                <a:solidFill>
                  <a:srgbClr val="FF0066"/>
                </a:solidFill>
              </a:rPr>
              <a:t>Knowledge could not be widely circulated with no effective duplication</a:t>
            </a:r>
          </a:p>
          <a:p>
            <a:pPr>
              <a:lnSpc>
                <a:spcPct val="80000"/>
              </a:lnSpc>
            </a:pPr>
            <a:r>
              <a:rPr lang="en-US" dirty="0"/>
              <a:t>In 1100 AD, the Chinese invented movable type</a:t>
            </a:r>
          </a:p>
          <a:p>
            <a:pPr>
              <a:lnSpc>
                <a:spcPct val="80000"/>
              </a:lnSpc>
            </a:pPr>
            <a:r>
              <a:rPr lang="en-US" dirty="0"/>
              <a:t>In 1455 AD, Gutenberg printed his 42-line Bible from movable type on a printing press</a:t>
            </a:r>
          </a:p>
          <a:p>
            <a:pPr>
              <a:lnSpc>
                <a:spcPct val="80000"/>
              </a:lnSpc>
            </a:pPr>
            <a:r>
              <a:rPr lang="en-US" dirty="0"/>
              <a:t>By the year 1500 thousands of copies of hundreds of books (called “incunabula”) were printed</a:t>
            </a:r>
          </a:p>
          <a:p>
            <a:pPr>
              <a:lnSpc>
                <a:spcPct val="80000"/>
              </a:lnSpc>
            </a:pPr>
            <a:r>
              <a:rPr lang="en-US" dirty="0"/>
              <a:t>In 1665, the first scientific journals were published</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xmlns="" val="78707205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of fractions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91434" y="1910686"/>
            <a:ext cx="6730924" cy="4115795"/>
          </a:xfrm>
          <a:prstGeom prst="rect">
            <a:avLst/>
          </a:prstGeom>
        </p:spPr>
      </p:pic>
    </p:spTree>
    <p:extLst>
      <p:ext uri="{BB962C8B-B14F-4D97-AF65-F5344CB8AC3E}">
        <p14:creationId xmlns:p14="http://schemas.microsoft.com/office/powerpoint/2010/main" xmlns="" val="3106959209"/>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2721637" y="1965278"/>
            <a:ext cx="7191329" cy="4043149"/>
          </a:xfrm>
          <a:prstGeom prst="rect">
            <a:avLst/>
          </a:prstGeom>
        </p:spPr>
      </p:pic>
    </p:spTree>
    <p:extLst>
      <p:ext uri="{BB962C8B-B14F-4D97-AF65-F5344CB8AC3E}">
        <p14:creationId xmlns:p14="http://schemas.microsoft.com/office/powerpoint/2010/main" xmlns="" val="20638756"/>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53284" y="1959358"/>
            <a:ext cx="7268613" cy="4086599"/>
          </a:xfrm>
          <a:prstGeom prst="rect">
            <a:avLst/>
          </a:prstGeom>
        </p:spPr>
      </p:pic>
    </p:spTree>
    <p:extLst>
      <p:ext uri="{BB962C8B-B14F-4D97-AF65-F5344CB8AC3E}">
        <p14:creationId xmlns:p14="http://schemas.microsoft.com/office/powerpoint/2010/main" xmlns="" val="2468904245"/>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74961" y="1927965"/>
            <a:ext cx="7306244" cy="4107757"/>
          </a:xfrm>
          <a:prstGeom prst="rect">
            <a:avLst/>
          </a:prstGeom>
        </p:spPr>
      </p:pic>
    </p:spTree>
    <p:extLst>
      <p:ext uri="{BB962C8B-B14F-4D97-AF65-F5344CB8AC3E}">
        <p14:creationId xmlns:p14="http://schemas.microsoft.com/office/powerpoint/2010/main" xmlns="" val="2613737006"/>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50508" y="2019869"/>
            <a:ext cx="7239877" cy="4070443"/>
          </a:xfrm>
          <a:prstGeom prst="rect">
            <a:avLst/>
          </a:prstGeom>
        </p:spPr>
      </p:pic>
    </p:spTree>
    <p:extLst>
      <p:ext uri="{BB962C8B-B14F-4D97-AF65-F5344CB8AC3E}">
        <p14:creationId xmlns:p14="http://schemas.microsoft.com/office/powerpoint/2010/main" xmlns="" val="4094953359"/>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86449" y="1951630"/>
            <a:ext cx="7430732" cy="4177747"/>
          </a:xfrm>
          <a:prstGeom prst="rect">
            <a:avLst/>
          </a:prstGeom>
        </p:spPr>
      </p:pic>
    </p:spTree>
    <p:extLst>
      <p:ext uri="{BB962C8B-B14F-4D97-AF65-F5344CB8AC3E}">
        <p14:creationId xmlns:p14="http://schemas.microsoft.com/office/powerpoint/2010/main" xmlns="" val="2161016930"/>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18865" y="398849"/>
            <a:ext cx="10563367" cy="5810881"/>
          </a:xfrm>
          <a:prstGeom prst="rect">
            <a:avLst/>
          </a:prstGeom>
        </p:spPr>
      </p:pic>
    </p:spTree>
    <p:extLst>
      <p:ext uri="{BB962C8B-B14F-4D97-AF65-F5344CB8AC3E}">
        <p14:creationId xmlns:p14="http://schemas.microsoft.com/office/powerpoint/2010/main" xmlns="" val="4010348014"/>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15169" y="375314"/>
            <a:ext cx="10662598" cy="5943600"/>
          </a:xfrm>
          <a:prstGeom prst="rect">
            <a:avLst/>
          </a:prstGeom>
        </p:spPr>
      </p:pic>
    </p:spTree>
    <p:extLst>
      <p:ext uri="{BB962C8B-B14F-4D97-AF65-F5344CB8AC3E}">
        <p14:creationId xmlns:p14="http://schemas.microsoft.com/office/powerpoint/2010/main" xmlns="" val="1987813335"/>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68196" y="327546"/>
            <a:ext cx="10486741" cy="6167721"/>
          </a:xfrm>
          <a:prstGeom prst="rect">
            <a:avLst/>
          </a:prstGeom>
        </p:spPr>
      </p:pic>
    </p:spTree>
    <p:extLst>
      <p:ext uri="{BB962C8B-B14F-4D97-AF65-F5344CB8AC3E}">
        <p14:creationId xmlns:p14="http://schemas.microsoft.com/office/powerpoint/2010/main" xmlns="" val="1267029101"/>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3403" y="187693"/>
            <a:ext cx="11738597" cy="6513358"/>
          </a:xfrm>
          <a:prstGeom prst="rect">
            <a:avLst/>
          </a:prstGeom>
        </p:spPr>
      </p:pic>
    </p:spTree>
    <p:extLst>
      <p:ext uri="{BB962C8B-B14F-4D97-AF65-F5344CB8AC3E}">
        <p14:creationId xmlns:p14="http://schemas.microsoft.com/office/powerpoint/2010/main" xmlns="" val="2494612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IMRAD Story</a:t>
            </a:r>
            <a:r>
              <a:rPr lang="en-US" sz="5400" dirty="0"/>
              <a:t/>
            </a:r>
            <a:br>
              <a:rPr lang="en-US" sz="5400" dirty="0"/>
            </a:br>
            <a:r>
              <a:rPr lang="en-US" dirty="0">
                <a:solidFill>
                  <a:schemeClr val="hlink"/>
                </a:solidFill>
              </a:rPr>
              <a:t>(Introduction, Methods, Results and Discussion)</a:t>
            </a:r>
            <a:endParaRPr lang="en-US" dirty="0"/>
          </a:p>
        </p:txBody>
      </p:sp>
      <p:sp>
        <p:nvSpPr>
          <p:cNvPr id="3" name="Content Placeholder 2"/>
          <p:cNvSpPr>
            <a:spLocks noGrp="1"/>
          </p:cNvSpPr>
          <p:nvPr>
            <p:ph idx="1"/>
          </p:nvPr>
        </p:nvSpPr>
        <p:spPr/>
        <p:txBody>
          <a:bodyPr>
            <a:normAutofit fontScale="92500" lnSpcReduction="10000"/>
          </a:bodyPr>
          <a:lstStyle/>
          <a:p>
            <a:pPr>
              <a:lnSpc>
                <a:spcPct val="90000"/>
              </a:lnSpc>
            </a:pPr>
            <a:r>
              <a:rPr lang="en-US" dirty="0"/>
              <a:t>Early journals published </a:t>
            </a:r>
            <a:r>
              <a:rPr lang="en-US" b="1" dirty="0">
                <a:solidFill>
                  <a:srgbClr val="FF0066"/>
                </a:solidFill>
              </a:rPr>
              <a:t>descriptive</a:t>
            </a:r>
            <a:r>
              <a:rPr lang="en-US" dirty="0">
                <a:solidFill>
                  <a:srgbClr val="FF0066"/>
                </a:solidFill>
              </a:rPr>
              <a:t> </a:t>
            </a:r>
            <a:r>
              <a:rPr lang="en-US" dirty="0"/>
              <a:t>papers (still used in case reports, geological surveys etc..)</a:t>
            </a:r>
          </a:p>
          <a:p>
            <a:pPr>
              <a:lnSpc>
                <a:spcPct val="90000"/>
              </a:lnSpc>
            </a:pPr>
            <a:r>
              <a:rPr lang="en-US" dirty="0"/>
              <a:t>By the second half of the 19</a:t>
            </a:r>
            <a:r>
              <a:rPr lang="en-US" baseline="30000" dirty="0"/>
              <a:t>th</a:t>
            </a:r>
            <a:r>
              <a:rPr lang="en-US" dirty="0"/>
              <a:t> century, </a:t>
            </a:r>
            <a:r>
              <a:rPr lang="en-US" dirty="0">
                <a:solidFill>
                  <a:srgbClr val="FF0066"/>
                </a:solidFill>
              </a:rPr>
              <a:t>reproducibility of experiments</a:t>
            </a:r>
            <a:r>
              <a:rPr lang="en-US" dirty="0"/>
              <a:t> became a fundamental principle of the philosophy of science.</a:t>
            </a:r>
          </a:p>
          <a:p>
            <a:pPr>
              <a:lnSpc>
                <a:spcPct val="90000"/>
              </a:lnSpc>
            </a:pPr>
            <a:r>
              <a:rPr lang="en-US" dirty="0"/>
              <a:t>The </a:t>
            </a:r>
            <a:r>
              <a:rPr lang="en-US" dirty="0">
                <a:solidFill>
                  <a:srgbClr val="FF0066"/>
                </a:solidFill>
              </a:rPr>
              <a:t>methods section</a:t>
            </a:r>
            <a:r>
              <a:rPr lang="en-US" dirty="0"/>
              <a:t> became all important since Louis Pasteur confirmed the germ theory of disease</a:t>
            </a:r>
          </a:p>
          <a:p>
            <a:pPr>
              <a:lnSpc>
                <a:spcPct val="90000"/>
              </a:lnSpc>
            </a:pPr>
            <a:r>
              <a:rPr lang="en-US" dirty="0"/>
              <a:t>IMRAD organization of a scientific paper started to develop </a:t>
            </a:r>
          </a:p>
          <a:p>
            <a:pPr>
              <a:lnSpc>
                <a:spcPct val="90000"/>
              </a:lnSpc>
            </a:pPr>
            <a:r>
              <a:rPr lang="en-US" dirty="0"/>
              <a:t>IMRAD format slowly progressed in the latter half of the 19</a:t>
            </a:r>
            <a:r>
              <a:rPr lang="en-US" baseline="30000" dirty="0"/>
              <a:t>th</a:t>
            </a:r>
            <a:r>
              <a:rPr lang="en-US" dirty="0"/>
              <a:t> </a:t>
            </a:r>
            <a:r>
              <a:rPr lang="en-US" dirty="0" smtClean="0"/>
              <a:t>century</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xmlns="" val="1938331868"/>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94897" y="0"/>
            <a:ext cx="10700983" cy="6858000"/>
          </a:xfrm>
          <a:prstGeom prst="rect">
            <a:avLst/>
          </a:prstGeom>
        </p:spPr>
      </p:pic>
    </p:spTree>
    <p:extLst>
      <p:ext uri="{BB962C8B-B14F-4D97-AF65-F5344CB8AC3E}">
        <p14:creationId xmlns:p14="http://schemas.microsoft.com/office/powerpoint/2010/main" xmlns="" val="1974375207"/>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09139" y="461536"/>
            <a:ext cx="10350263" cy="5775492"/>
          </a:xfrm>
          <a:prstGeom prst="rect">
            <a:avLst/>
          </a:prstGeom>
        </p:spPr>
      </p:pic>
    </p:spTree>
    <p:extLst>
      <p:ext uri="{BB962C8B-B14F-4D97-AF65-F5344CB8AC3E}">
        <p14:creationId xmlns:p14="http://schemas.microsoft.com/office/powerpoint/2010/main" xmlns="" val="2766493040"/>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4337" y="273879"/>
            <a:ext cx="11527454" cy="6249751"/>
          </a:xfrm>
          <a:prstGeom prst="rect">
            <a:avLst/>
          </a:prstGeom>
        </p:spPr>
      </p:pic>
    </p:spTree>
    <p:extLst>
      <p:ext uri="{BB962C8B-B14F-4D97-AF65-F5344CB8AC3E}">
        <p14:creationId xmlns:p14="http://schemas.microsoft.com/office/powerpoint/2010/main" xmlns="" val="1232235447"/>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80774" y="161925"/>
            <a:ext cx="8858250" cy="6696075"/>
          </a:xfrm>
          <a:prstGeom prst="rect">
            <a:avLst/>
          </a:prstGeom>
        </p:spPr>
      </p:pic>
    </p:spTree>
    <p:extLst>
      <p:ext uri="{BB962C8B-B14F-4D97-AF65-F5344CB8AC3E}">
        <p14:creationId xmlns:p14="http://schemas.microsoft.com/office/powerpoint/2010/main" xmlns="" val="1394531737"/>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27893" y="357543"/>
            <a:ext cx="10540692" cy="5924550"/>
          </a:xfrm>
          <a:prstGeom prst="rect">
            <a:avLst/>
          </a:prstGeom>
        </p:spPr>
      </p:pic>
    </p:spTree>
    <p:extLst>
      <p:ext uri="{BB962C8B-B14F-4D97-AF65-F5344CB8AC3E}">
        <p14:creationId xmlns:p14="http://schemas.microsoft.com/office/powerpoint/2010/main" xmlns="" val="1613263584"/>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80268" y="0"/>
            <a:ext cx="10601965" cy="6581775"/>
          </a:xfrm>
          <a:prstGeom prst="rect">
            <a:avLst/>
          </a:prstGeom>
        </p:spPr>
      </p:pic>
    </p:spTree>
    <p:extLst>
      <p:ext uri="{BB962C8B-B14F-4D97-AF65-F5344CB8AC3E}">
        <p14:creationId xmlns:p14="http://schemas.microsoft.com/office/powerpoint/2010/main" xmlns="" val="3720575135"/>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18866" y="14287"/>
            <a:ext cx="10604310" cy="6829425"/>
          </a:xfrm>
          <a:prstGeom prst="rect">
            <a:avLst/>
          </a:prstGeom>
        </p:spPr>
      </p:pic>
    </p:spTree>
    <p:extLst>
      <p:ext uri="{BB962C8B-B14F-4D97-AF65-F5344CB8AC3E}">
        <p14:creationId xmlns:p14="http://schemas.microsoft.com/office/powerpoint/2010/main" xmlns="" val="29987536"/>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14651" y="1864926"/>
            <a:ext cx="9062326" cy="4331158"/>
          </a:xfrm>
          <a:prstGeom prst="rect">
            <a:avLst/>
          </a:prstGeom>
        </p:spPr>
      </p:pic>
    </p:spTree>
    <p:extLst>
      <p:ext uri="{BB962C8B-B14F-4D97-AF65-F5344CB8AC3E}">
        <p14:creationId xmlns:p14="http://schemas.microsoft.com/office/powerpoint/2010/main" xmlns="" val="992315412"/>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8: </a:t>
            </a:r>
            <a:r>
              <a:rPr lang="en-US" dirty="0">
                <a:latin typeface="Caladea" panose="02040503050406030204" pitchFamily="18" charset="0"/>
              </a:rPr>
              <a:t>Experimental Design: Response surface method (RSM)</a:t>
            </a:r>
            <a:endParaRPr lang="en-US" dirty="0" smtClean="0">
              <a:latin typeface="Caladea" panose="02040503050406030204" pitchFamily="18" charset="0"/>
            </a:endParaRPr>
          </a:p>
          <a:p>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388</a:t>
            </a:fld>
            <a:endParaRPr lang="en-US">
              <a:solidFill>
                <a:prstClr val="black">
                  <a:tint val="75000"/>
                </a:prstClr>
              </a:solidFill>
            </a:endParaRPr>
          </a:p>
        </p:txBody>
      </p:sp>
    </p:spTree>
    <p:extLst>
      <p:ext uri="{BB962C8B-B14F-4D97-AF65-F5344CB8AC3E}">
        <p14:creationId xmlns:p14="http://schemas.microsoft.com/office/powerpoint/2010/main" xmlns="" val="673038974"/>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a:t>
            </a:r>
            <a:r>
              <a:rPr lang="en-GB" dirty="0" smtClean="0"/>
              <a:t> </a:t>
            </a:r>
            <a:r>
              <a:rPr lang="en-GB" dirty="0"/>
              <a:t>Response surface method (RSM) </a:t>
            </a:r>
            <a:endParaRPr lang="en-US" dirty="0"/>
          </a:p>
        </p:txBody>
      </p:sp>
      <p:sp>
        <p:nvSpPr>
          <p:cNvPr id="3" name="Content Placeholder 2"/>
          <p:cNvSpPr>
            <a:spLocks noGrp="1"/>
          </p:cNvSpPr>
          <p:nvPr>
            <p:ph idx="1"/>
          </p:nvPr>
        </p:nvSpPr>
        <p:spPr/>
        <p:txBody>
          <a:bodyPr>
            <a:normAutofit lnSpcReduction="10000"/>
          </a:bodyPr>
          <a:lstStyle/>
          <a:p>
            <a:pPr algn="just"/>
            <a:r>
              <a:rPr lang="en-GB" dirty="0" smtClean="0"/>
              <a:t>Response </a:t>
            </a:r>
            <a:r>
              <a:rPr lang="en-GB" dirty="0"/>
              <a:t>surface method (RSM) is one of the </a:t>
            </a:r>
            <a:r>
              <a:rPr lang="en-GB" dirty="0" smtClean="0"/>
              <a:t>powerful statistical </a:t>
            </a:r>
            <a:r>
              <a:rPr lang="en-GB" dirty="0"/>
              <a:t>experimental design techniques that is applied </a:t>
            </a:r>
            <a:r>
              <a:rPr lang="en-GB" dirty="0" smtClean="0"/>
              <a:t>t </a:t>
            </a:r>
            <a:r>
              <a:rPr lang="en-GB" b="1" dirty="0" smtClean="0">
                <a:solidFill>
                  <a:srgbClr val="FF0000"/>
                </a:solidFill>
              </a:rPr>
              <a:t>build </a:t>
            </a:r>
            <a:r>
              <a:rPr lang="en-GB" b="1" dirty="0">
                <a:solidFill>
                  <a:srgbClr val="FF0000"/>
                </a:solidFill>
              </a:rPr>
              <a:t>models </a:t>
            </a:r>
            <a:r>
              <a:rPr lang="en-GB" dirty="0"/>
              <a:t>and </a:t>
            </a:r>
            <a:r>
              <a:rPr lang="en-GB" b="1" dirty="0">
                <a:solidFill>
                  <a:srgbClr val="FF0000"/>
                </a:solidFill>
              </a:rPr>
              <a:t>investigate individual </a:t>
            </a:r>
            <a:r>
              <a:rPr lang="en-GB" dirty="0"/>
              <a:t>and </a:t>
            </a:r>
            <a:r>
              <a:rPr lang="en-GB" b="1" dirty="0" smtClean="0">
                <a:solidFill>
                  <a:srgbClr val="FF0000"/>
                </a:solidFill>
              </a:rPr>
              <a:t>interaction</a:t>
            </a:r>
            <a:r>
              <a:rPr lang="en-GB" dirty="0" smtClean="0">
                <a:solidFill>
                  <a:srgbClr val="FF0000"/>
                </a:solidFill>
              </a:rPr>
              <a:t> </a:t>
            </a:r>
            <a:r>
              <a:rPr lang="en-GB" b="1" dirty="0" smtClean="0">
                <a:solidFill>
                  <a:srgbClr val="FF0000"/>
                </a:solidFill>
              </a:rPr>
              <a:t>effects</a:t>
            </a:r>
            <a:r>
              <a:rPr lang="en-GB" dirty="0" smtClean="0"/>
              <a:t> </a:t>
            </a:r>
            <a:r>
              <a:rPr lang="en-GB" dirty="0"/>
              <a:t>of the selected </a:t>
            </a:r>
            <a:r>
              <a:rPr lang="en-GB" b="1" dirty="0">
                <a:solidFill>
                  <a:srgbClr val="FF0000"/>
                </a:solidFill>
              </a:rPr>
              <a:t>operating condition </a:t>
            </a:r>
            <a:r>
              <a:rPr lang="en-GB" dirty="0"/>
              <a:t>on the </a:t>
            </a:r>
            <a:r>
              <a:rPr lang="en-GB" dirty="0" smtClean="0"/>
              <a:t>give response </a:t>
            </a:r>
            <a:r>
              <a:rPr lang="en-GB" dirty="0"/>
              <a:t>in a given </a:t>
            </a:r>
            <a:r>
              <a:rPr lang="en-GB" dirty="0" smtClean="0"/>
              <a:t>experiment.</a:t>
            </a:r>
          </a:p>
          <a:p>
            <a:pPr marL="0" indent="0" algn="just">
              <a:buNone/>
            </a:pPr>
            <a:r>
              <a:rPr lang="en-GB" dirty="0" smtClean="0"/>
              <a:t> </a:t>
            </a:r>
          </a:p>
          <a:p>
            <a:pPr algn="just"/>
            <a:r>
              <a:rPr lang="en-GB" dirty="0" smtClean="0"/>
              <a:t>It </a:t>
            </a:r>
            <a:r>
              <a:rPr lang="en-GB" dirty="0"/>
              <a:t>is a very </a:t>
            </a:r>
            <a:r>
              <a:rPr lang="en-GB" dirty="0" smtClean="0"/>
              <a:t>effective approach </a:t>
            </a:r>
            <a:r>
              <a:rPr lang="en-GB" dirty="0"/>
              <a:t>for </a:t>
            </a:r>
            <a:r>
              <a:rPr lang="en-GB" b="1" dirty="0">
                <a:solidFill>
                  <a:srgbClr val="FF0000"/>
                </a:solidFill>
              </a:rPr>
              <a:t>optimization</a:t>
            </a:r>
            <a:r>
              <a:rPr lang="en-GB" dirty="0"/>
              <a:t> of </a:t>
            </a:r>
            <a:r>
              <a:rPr lang="en-GB" b="1" dirty="0">
                <a:solidFill>
                  <a:srgbClr val="FF0000"/>
                </a:solidFill>
              </a:rPr>
              <a:t>complex processes</a:t>
            </a:r>
            <a:r>
              <a:rPr lang="en-GB" dirty="0"/>
              <a:t> in a </a:t>
            </a:r>
            <a:r>
              <a:rPr lang="en-GB" dirty="0" smtClean="0"/>
              <a:t>more convenient </a:t>
            </a:r>
            <a:r>
              <a:rPr lang="en-GB" dirty="0"/>
              <a:t>way resulting in </a:t>
            </a:r>
            <a:r>
              <a:rPr lang="en-GB" b="1" dirty="0">
                <a:solidFill>
                  <a:srgbClr val="FF0000"/>
                </a:solidFill>
              </a:rPr>
              <a:t>saving time</a:t>
            </a:r>
            <a:r>
              <a:rPr lang="en-GB" dirty="0"/>
              <a:t>, </a:t>
            </a:r>
            <a:r>
              <a:rPr lang="en-GB" b="1" dirty="0" err="1">
                <a:solidFill>
                  <a:srgbClr val="FF0000"/>
                </a:solidFill>
              </a:rPr>
              <a:t>labor</a:t>
            </a:r>
            <a:r>
              <a:rPr lang="en-GB" dirty="0"/>
              <a:t>, and </a:t>
            </a:r>
            <a:r>
              <a:rPr lang="en-GB" b="1" dirty="0" smtClean="0">
                <a:solidFill>
                  <a:srgbClr val="FF0000"/>
                </a:solidFill>
              </a:rPr>
              <a:t>cost</a:t>
            </a:r>
            <a:r>
              <a:rPr lang="en-GB" dirty="0" smtClean="0"/>
              <a:t>. </a:t>
            </a:r>
          </a:p>
        </p:txBody>
      </p:sp>
    </p:spTree>
    <p:extLst>
      <p:ext uri="{BB962C8B-B14F-4D97-AF65-F5344CB8AC3E}">
        <p14:creationId xmlns:p14="http://schemas.microsoft.com/office/powerpoint/2010/main" xmlns="" val="15684705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IMRAD Format</a:t>
            </a:r>
          </a:p>
        </p:txBody>
      </p:sp>
      <p:sp>
        <p:nvSpPr>
          <p:cNvPr id="3" name="Content Placeholder 2"/>
          <p:cNvSpPr>
            <a:spLocks noGrp="1"/>
          </p:cNvSpPr>
          <p:nvPr>
            <p:ph idx="1"/>
          </p:nvPr>
        </p:nvSpPr>
        <p:spPr/>
        <p:txBody>
          <a:bodyPr/>
          <a:lstStyle/>
          <a:p>
            <a:pPr>
              <a:lnSpc>
                <a:spcPct val="90000"/>
              </a:lnSpc>
            </a:pPr>
            <a:r>
              <a:rPr lang="en-US" dirty="0">
                <a:solidFill>
                  <a:srgbClr val="FF0066"/>
                </a:solidFill>
              </a:rPr>
              <a:t>I</a:t>
            </a:r>
            <a:r>
              <a:rPr lang="en-US" dirty="0"/>
              <a:t>  = </a:t>
            </a:r>
            <a:r>
              <a:rPr lang="en-US" dirty="0">
                <a:solidFill>
                  <a:schemeClr val="hlink"/>
                </a:solidFill>
              </a:rPr>
              <a:t>Introduction</a:t>
            </a:r>
            <a:r>
              <a:rPr lang="en-US" dirty="0"/>
              <a:t>, what question   (problem) was studied</a:t>
            </a:r>
          </a:p>
          <a:p>
            <a:pPr>
              <a:lnSpc>
                <a:spcPct val="90000"/>
              </a:lnSpc>
            </a:pPr>
            <a:r>
              <a:rPr lang="en-US" dirty="0">
                <a:solidFill>
                  <a:srgbClr val="FF0066"/>
                </a:solidFill>
              </a:rPr>
              <a:t>M</a:t>
            </a:r>
            <a:r>
              <a:rPr lang="en-US" dirty="0"/>
              <a:t> = </a:t>
            </a:r>
            <a:r>
              <a:rPr lang="en-US" dirty="0">
                <a:solidFill>
                  <a:schemeClr val="hlink"/>
                </a:solidFill>
              </a:rPr>
              <a:t>Methods</a:t>
            </a:r>
            <a:r>
              <a:rPr lang="en-US" dirty="0"/>
              <a:t>, how was the problem studied</a:t>
            </a:r>
          </a:p>
          <a:p>
            <a:pPr>
              <a:lnSpc>
                <a:spcPct val="90000"/>
              </a:lnSpc>
            </a:pPr>
            <a:r>
              <a:rPr lang="en-US" dirty="0">
                <a:solidFill>
                  <a:srgbClr val="FF0066"/>
                </a:solidFill>
              </a:rPr>
              <a:t>R</a:t>
            </a:r>
            <a:r>
              <a:rPr lang="en-US" dirty="0"/>
              <a:t> = </a:t>
            </a:r>
            <a:r>
              <a:rPr lang="en-US" dirty="0">
                <a:solidFill>
                  <a:schemeClr val="hlink"/>
                </a:solidFill>
              </a:rPr>
              <a:t>Results</a:t>
            </a:r>
            <a:r>
              <a:rPr lang="en-US" dirty="0"/>
              <a:t>, what are the findings</a:t>
            </a:r>
          </a:p>
          <a:p>
            <a:pPr>
              <a:lnSpc>
                <a:spcPct val="90000"/>
              </a:lnSpc>
            </a:pPr>
            <a:r>
              <a:rPr lang="en-US" dirty="0">
                <a:solidFill>
                  <a:srgbClr val="FF0066"/>
                </a:solidFill>
              </a:rPr>
              <a:t>A</a:t>
            </a:r>
            <a:r>
              <a:rPr lang="en-US" dirty="0"/>
              <a:t> = and</a:t>
            </a:r>
          </a:p>
          <a:p>
            <a:pPr>
              <a:lnSpc>
                <a:spcPct val="90000"/>
              </a:lnSpc>
            </a:pPr>
            <a:r>
              <a:rPr lang="en-US" dirty="0">
                <a:solidFill>
                  <a:srgbClr val="FF0066"/>
                </a:solidFill>
              </a:rPr>
              <a:t>D</a:t>
            </a:r>
            <a:r>
              <a:rPr lang="en-US" dirty="0"/>
              <a:t> = </a:t>
            </a:r>
            <a:r>
              <a:rPr lang="en-US" dirty="0">
                <a:solidFill>
                  <a:schemeClr val="hlink"/>
                </a:solidFill>
              </a:rPr>
              <a:t>Discussion</a:t>
            </a:r>
            <a:r>
              <a:rPr lang="en-US" dirty="0"/>
              <a:t>, what do these findings mean</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xmlns="" val="137184789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Introduction:</a:t>
            </a:r>
            <a:r>
              <a:rPr lang="en-GB" dirty="0"/>
              <a:t> Response surface method (RSM) </a:t>
            </a:r>
            <a:endParaRPr lang="en-US" dirty="0"/>
          </a:p>
        </p:txBody>
      </p:sp>
      <p:sp>
        <p:nvSpPr>
          <p:cNvPr id="3" name="Content Placeholder 2"/>
          <p:cNvSpPr>
            <a:spLocks noGrp="1"/>
          </p:cNvSpPr>
          <p:nvPr>
            <p:ph idx="1"/>
          </p:nvPr>
        </p:nvSpPr>
        <p:spPr/>
        <p:txBody>
          <a:bodyPr/>
          <a:lstStyle/>
          <a:p>
            <a:pPr algn="just"/>
            <a:r>
              <a:rPr lang="en-GB" dirty="0"/>
              <a:t>Response-surface methodology comprises a body of methods for exploring for </a:t>
            </a:r>
            <a:r>
              <a:rPr lang="en-GB" b="1" dirty="0">
                <a:solidFill>
                  <a:srgbClr val="FF0000"/>
                </a:solidFill>
              </a:rPr>
              <a:t>optimum operating conditions </a:t>
            </a:r>
            <a:r>
              <a:rPr lang="en-GB" dirty="0"/>
              <a:t>through </a:t>
            </a:r>
            <a:r>
              <a:rPr lang="en-GB" b="1" dirty="0">
                <a:solidFill>
                  <a:srgbClr val="FF0000"/>
                </a:solidFill>
              </a:rPr>
              <a:t>experimental methods</a:t>
            </a:r>
            <a:r>
              <a:rPr lang="en-GB" dirty="0" smtClean="0"/>
              <a:t>.</a:t>
            </a:r>
          </a:p>
          <a:p>
            <a:pPr marL="0" indent="0" algn="just">
              <a:buNone/>
            </a:pPr>
            <a:r>
              <a:rPr lang="en-GB" dirty="0" smtClean="0"/>
              <a:t> </a:t>
            </a:r>
            <a:endParaRPr lang="en-GB" dirty="0"/>
          </a:p>
          <a:p>
            <a:pPr algn="just"/>
            <a:r>
              <a:rPr lang="en-GB" dirty="0"/>
              <a:t>Typically, this involves doing several experiments, using the results of one experiment to provide </a:t>
            </a:r>
            <a:r>
              <a:rPr lang="en-GB" b="1" dirty="0">
                <a:solidFill>
                  <a:srgbClr val="FF0000"/>
                </a:solidFill>
              </a:rPr>
              <a:t>direction</a:t>
            </a:r>
            <a:r>
              <a:rPr lang="en-GB" dirty="0"/>
              <a:t> for what to do </a:t>
            </a:r>
            <a:r>
              <a:rPr lang="en-GB" b="1" dirty="0">
                <a:solidFill>
                  <a:srgbClr val="FF0000"/>
                </a:solidFill>
              </a:rPr>
              <a:t>next</a:t>
            </a:r>
            <a:r>
              <a:rPr lang="en-GB" dirty="0"/>
              <a:t>. </a:t>
            </a:r>
            <a:endParaRPr lang="en-US" dirty="0"/>
          </a:p>
          <a:p>
            <a:endParaRPr lang="en-US" dirty="0"/>
          </a:p>
        </p:txBody>
      </p:sp>
    </p:spTree>
    <p:extLst>
      <p:ext uri="{BB962C8B-B14F-4D97-AF65-F5344CB8AC3E}">
        <p14:creationId xmlns:p14="http://schemas.microsoft.com/office/powerpoint/2010/main" xmlns="" val="210036929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a:bodyPr>
          <a:lstStyle/>
          <a:p>
            <a:r>
              <a:rPr lang="en-GB" dirty="0" smtClean="0"/>
              <a:t>Response surface methodology (RSM) is a collection of </a:t>
            </a:r>
            <a:r>
              <a:rPr lang="en-GB" b="1" dirty="0" smtClean="0">
                <a:solidFill>
                  <a:srgbClr val="FF0000"/>
                </a:solidFill>
              </a:rPr>
              <a:t>mathematical</a:t>
            </a:r>
            <a:r>
              <a:rPr lang="en-GB" dirty="0" smtClean="0"/>
              <a:t> and </a:t>
            </a:r>
            <a:r>
              <a:rPr lang="en-GB" b="1" dirty="0" smtClean="0">
                <a:solidFill>
                  <a:srgbClr val="FF0000"/>
                </a:solidFill>
              </a:rPr>
              <a:t>statistical techniques </a:t>
            </a:r>
            <a:r>
              <a:rPr lang="en-GB" dirty="0" smtClean="0"/>
              <a:t>for empirical model building. </a:t>
            </a:r>
          </a:p>
          <a:p>
            <a:r>
              <a:rPr lang="en-GB" dirty="0" smtClean="0"/>
              <a:t>By careful design of experiments, the objective is to </a:t>
            </a:r>
            <a:r>
              <a:rPr lang="en-GB" b="1" dirty="0" smtClean="0">
                <a:solidFill>
                  <a:srgbClr val="FF0000"/>
                </a:solidFill>
              </a:rPr>
              <a:t>optimize </a:t>
            </a:r>
            <a:r>
              <a:rPr lang="en-GB" dirty="0" smtClean="0"/>
              <a:t>a </a:t>
            </a:r>
            <a:r>
              <a:rPr lang="en-GB" b="1" dirty="0" smtClean="0">
                <a:solidFill>
                  <a:srgbClr val="FF0000"/>
                </a:solidFill>
              </a:rPr>
              <a:t>response </a:t>
            </a:r>
            <a:r>
              <a:rPr lang="en-GB" dirty="0" smtClean="0"/>
              <a:t>(output variable) which is influenced by several </a:t>
            </a:r>
            <a:r>
              <a:rPr lang="en-GB" b="1" dirty="0" smtClean="0">
                <a:solidFill>
                  <a:srgbClr val="FF0000"/>
                </a:solidFill>
              </a:rPr>
              <a:t>independent variables </a:t>
            </a:r>
            <a:r>
              <a:rPr lang="en-GB" dirty="0" smtClean="0"/>
              <a:t>(input variables). </a:t>
            </a:r>
          </a:p>
          <a:p>
            <a:r>
              <a:rPr lang="en-GB" dirty="0" smtClean="0"/>
              <a:t>An experiment is a series of tests, </a:t>
            </a:r>
            <a:r>
              <a:rPr lang="en-GB" b="1" dirty="0" smtClean="0">
                <a:solidFill>
                  <a:srgbClr val="FF0000"/>
                </a:solidFill>
              </a:rPr>
              <a:t>called runs</a:t>
            </a:r>
            <a:r>
              <a:rPr lang="en-GB" dirty="0" smtClean="0"/>
              <a:t>, in which changes are made in the </a:t>
            </a:r>
            <a:r>
              <a:rPr lang="en-GB" b="1" dirty="0" smtClean="0">
                <a:solidFill>
                  <a:srgbClr val="FF0000"/>
                </a:solidFill>
              </a:rPr>
              <a:t>input variables </a:t>
            </a:r>
            <a:r>
              <a:rPr lang="en-GB" dirty="0" smtClean="0"/>
              <a:t>in order to </a:t>
            </a:r>
            <a:r>
              <a:rPr lang="en-GB" b="1" dirty="0" smtClean="0">
                <a:solidFill>
                  <a:srgbClr val="FF0000"/>
                </a:solidFill>
              </a:rPr>
              <a:t>identify </a:t>
            </a:r>
            <a:r>
              <a:rPr lang="en-GB" dirty="0" smtClean="0"/>
              <a:t>the </a:t>
            </a:r>
            <a:r>
              <a:rPr lang="en-GB" b="1" dirty="0" smtClean="0">
                <a:solidFill>
                  <a:srgbClr val="FF0000"/>
                </a:solidFill>
              </a:rPr>
              <a:t>reasons</a:t>
            </a:r>
            <a:r>
              <a:rPr lang="en-GB" dirty="0" smtClean="0"/>
              <a:t> for </a:t>
            </a:r>
            <a:r>
              <a:rPr lang="en-GB" b="1" dirty="0" smtClean="0">
                <a:solidFill>
                  <a:srgbClr val="FF0000"/>
                </a:solidFill>
              </a:rPr>
              <a:t>changes</a:t>
            </a:r>
            <a:r>
              <a:rPr lang="en-GB" dirty="0" smtClean="0"/>
              <a:t> in the </a:t>
            </a:r>
            <a:r>
              <a:rPr lang="en-GB" b="1" dirty="0" smtClean="0">
                <a:solidFill>
                  <a:srgbClr val="FF0000"/>
                </a:solidFill>
              </a:rPr>
              <a:t>output response</a:t>
            </a:r>
            <a:r>
              <a:rPr lang="en-GB" dirty="0" smtClean="0"/>
              <a:t>.</a:t>
            </a:r>
            <a:endParaRPr lang="en-US" dirty="0"/>
          </a:p>
        </p:txBody>
      </p:sp>
    </p:spTree>
    <p:extLst>
      <p:ext uri="{BB962C8B-B14F-4D97-AF65-F5344CB8AC3E}">
        <p14:creationId xmlns:p14="http://schemas.microsoft.com/office/powerpoint/2010/main" xmlns="" val="3994054855"/>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endParaRPr lang="en-US"/>
          </a:p>
        </p:txBody>
      </p:sp>
      <p:pic>
        <p:nvPicPr>
          <p:cNvPr id="4" name="Picture 5" descr="C:\Program Files\Hewlett-Packard\HP PrecisionScan\PrecisionScan\fig1.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1089211" y="1923724"/>
            <a:ext cx="3582061" cy="3818171"/>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Rectangle 4"/>
          <p:cNvSpPr txBox="1">
            <a:spLocks noChangeArrowheads="1"/>
          </p:cNvSpPr>
          <p:nvPr/>
        </p:nvSpPr>
        <p:spPr>
          <a:xfrm>
            <a:off x="5065389" y="2015611"/>
            <a:ext cx="5894294" cy="39713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A sequential procedure</a:t>
            </a:r>
          </a:p>
          <a:p>
            <a:r>
              <a:rPr lang="en-US" smtClean="0"/>
              <a:t>The objective is to lead the experimenter rapidly and efficiently along a path of improvement toward the general vicinity of the optimum.</a:t>
            </a:r>
          </a:p>
          <a:p>
            <a:r>
              <a:rPr lang="en-US" smtClean="0"/>
              <a:t>First-order model =&gt; Second-order model</a:t>
            </a:r>
          </a:p>
          <a:p>
            <a:r>
              <a:rPr lang="en-US" smtClean="0"/>
              <a:t>Climb a hill</a:t>
            </a:r>
            <a:endParaRPr lang="en-US" dirty="0"/>
          </a:p>
        </p:txBody>
      </p:sp>
    </p:spTree>
    <p:extLst>
      <p:ext uri="{BB962C8B-B14F-4D97-AF65-F5344CB8AC3E}">
        <p14:creationId xmlns:p14="http://schemas.microsoft.com/office/powerpoint/2010/main" xmlns="" val="4189298935"/>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lnSpcReduction="10000"/>
          </a:bodyPr>
          <a:lstStyle/>
          <a:p>
            <a:r>
              <a:rPr lang="en-US" b="1" dirty="0"/>
              <a:t>Models are simple polynomials</a:t>
            </a:r>
          </a:p>
          <a:p>
            <a:endParaRPr lang="en-US" b="1" dirty="0"/>
          </a:p>
          <a:p>
            <a:r>
              <a:rPr lang="en-US" b="1" dirty="0"/>
              <a:t>Include terms for interaction and curvature</a:t>
            </a:r>
          </a:p>
          <a:p>
            <a:endParaRPr lang="en-US" b="1" dirty="0"/>
          </a:p>
          <a:p>
            <a:r>
              <a:rPr lang="en-US" b="1" dirty="0"/>
              <a:t>Coefficients are usually established by regression analysis with a computer program</a:t>
            </a:r>
          </a:p>
          <a:p>
            <a:endParaRPr lang="en-US" b="1" dirty="0"/>
          </a:p>
          <a:p>
            <a:r>
              <a:rPr lang="en-US" b="1" dirty="0"/>
              <a:t>Insignificant terms are discarded</a:t>
            </a:r>
          </a:p>
          <a:p>
            <a:endParaRPr lang="en-US" dirty="0"/>
          </a:p>
        </p:txBody>
      </p:sp>
    </p:spTree>
    <p:extLst>
      <p:ext uri="{BB962C8B-B14F-4D97-AF65-F5344CB8AC3E}">
        <p14:creationId xmlns:p14="http://schemas.microsoft.com/office/powerpoint/2010/main" xmlns="" val="30933547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RESPONSE SURFACE MODEL FOR TWO FACTORS</a:t>
            </a:r>
          </a:p>
        </p:txBody>
      </p:sp>
      <p:sp>
        <p:nvSpPr>
          <p:cNvPr id="3" name="Content Placeholder 2"/>
          <p:cNvSpPr>
            <a:spLocks noGrp="1"/>
          </p:cNvSpPr>
          <p:nvPr>
            <p:ph idx="1"/>
          </p:nvPr>
        </p:nvSpPr>
        <p:spPr/>
        <p:txBody>
          <a:bodyPr>
            <a:normAutofit lnSpcReduction="10000"/>
          </a:bodyPr>
          <a:lstStyle/>
          <a:p>
            <a:pPr>
              <a:buNone/>
            </a:pPr>
            <a:r>
              <a:rPr lang="en-US" sz="3200" b="1" dirty="0"/>
              <a:t> Response Surface Model for two factors X</a:t>
            </a:r>
            <a:r>
              <a:rPr lang="en-US" sz="3200" b="1" baseline="-25000" dirty="0"/>
              <a:t>1</a:t>
            </a:r>
            <a:r>
              <a:rPr lang="en-US" sz="3200" b="1" dirty="0"/>
              <a:t> and X</a:t>
            </a:r>
            <a:r>
              <a:rPr lang="en-US" sz="3200" b="1" baseline="-25000" dirty="0"/>
              <a:t>2  </a:t>
            </a:r>
            <a:r>
              <a:rPr lang="en-US" sz="3200" b="1" dirty="0"/>
              <a:t>and measured response Y</a:t>
            </a:r>
            <a:r>
              <a:rPr lang="en-US" sz="3200" b="1" baseline="-25000" dirty="0"/>
              <a:t> </a:t>
            </a:r>
            <a:r>
              <a:rPr lang="en-US" sz="3200" b="1" dirty="0"/>
              <a:t>(Regardless of number of levels):</a:t>
            </a:r>
          </a:p>
          <a:p>
            <a:endParaRPr lang="en-US" sz="3200" b="1" dirty="0"/>
          </a:p>
          <a:p>
            <a:pPr>
              <a:buNone/>
            </a:pPr>
            <a:r>
              <a:rPr lang="en-US" altLang="zh-CN" b="1" dirty="0">
                <a:ea typeface="宋体" panose="02010600030101010101" pitchFamily="2" charset="-122"/>
              </a:rPr>
              <a:t>    </a:t>
            </a:r>
            <a:r>
              <a:rPr lang="en-US" altLang="zh-CN" b="1" dirty="0" smtClean="0">
                <a:ea typeface="宋体" panose="02010600030101010101" pitchFamily="2" charset="-122"/>
              </a:rPr>
              <a:t>    Y </a:t>
            </a:r>
            <a:r>
              <a:rPr lang="en-US" altLang="zh-CN" b="1" dirty="0">
                <a:ea typeface="宋体" panose="02010600030101010101" pitchFamily="2" charset="-122"/>
              </a:rPr>
              <a:t>= β</a:t>
            </a:r>
            <a:r>
              <a:rPr lang="en-US" altLang="zh-CN" b="1" baseline="-25000" dirty="0">
                <a:ea typeface="宋体" panose="02010600030101010101" pitchFamily="2" charset="-122"/>
              </a:rPr>
              <a:t>0</a:t>
            </a:r>
            <a:r>
              <a:rPr lang="en-US" altLang="zh-CN" b="1" dirty="0">
                <a:ea typeface="宋体" panose="02010600030101010101" pitchFamily="2" charset="-122"/>
              </a:rPr>
              <a:t>                                </a:t>
            </a:r>
            <a:r>
              <a:rPr lang="en-US" altLang="zh-CN" b="1" dirty="0" smtClean="0">
                <a:ea typeface="宋体" panose="02010600030101010101" pitchFamily="2" charset="-122"/>
              </a:rPr>
              <a:t>	constant</a:t>
            </a:r>
            <a:endParaRPr lang="en-US" altLang="zh-CN" b="1" dirty="0">
              <a:ea typeface="宋体" panose="02010600030101010101" pitchFamily="2" charset="-122"/>
            </a:endParaRP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 + β</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             </a:t>
            </a:r>
            <a:r>
              <a:rPr lang="en-US" altLang="zh-CN" b="1" dirty="0" smtClean="0">
                <a:ea typeface="宋体" panose="02010600030101010101" pitchFamily="2" charset="-122"/>
              </a:rPr>
              <a:t>	main </a:t>
            </a:r>
            <a:r>
              <a:rPr lang="en-US" altLang="zh-CN" b="1" dirty="0">
                <a:ea typeface="宋体" panose="02010600030101010101" pitchFamily="2" charset="-122"/>
              </a:rPr>
              <a:t>effects</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3</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 + β</a:t>
            </a:r>
            <a:r>
              <a:rPr lang="en-US" altLang="zh-CN" b="1" baseline="-25000" dirty="0">
                <a:ea typeface="宋体" panose="02010600030101010101" pitchFamily="2" charset="-122"/>
              </a:rPr>
              <a:t>4</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a:t>
            </a:r>
            <a:r>
              <a:rPr lang="en-US" altLang="zh-CN" b="1" dirty="0">
                <a:ea typeface="宋体" panose="02010600030101010101" pitchFamily="2" charset="-122"/>
              </a:rPr>
              <a:t>          </a:t>
            </a:r>
            <a:r>
              <a:rPr lang="en-US" altLang="zh-CN" b="1" dirty="0" smtClean="0">
                <a:ea typeface="宋体" panose="02010600030101010101" pitchFamily="2" charset="-122"/>
              </a:rPr>
              <a:t>		curvature</a:t>
            </a:r>
            <a:endParaRPr lang="en-US" altLang="zh-CN" b="1" dirty="0">
              <a:ea typeface="宋体" panose="02010600030101010101" pitchFamily="2" charset="-122"/>
            </a:endParaRP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5</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 </a:t>
            </a:r>
            <a:r>
              <a:rPr lang="en-US" altLang="zh-CN" b="1" dirty="0">
                <a:ea typeface="宋体" panose="02010600030101010101" pitchFamily="2" charset="-122"/>
              </a:rPr>
              <a:t>                      </a:t>
            </a:r>
            <a:r>
              <a:rPr lang="en-US" altLang="zh-CN" b="1" dirty="0" smtClean="0">
                <a:ea typeface="宋体" panose="02010600030101010101" pitchFamily="2" charset="-122"/>
              </a:rPr>
              <a:t>	interaction</a:t>
            </a:r>
            <a:endParaRPr lang="en-US" altLang="zh-CN" b="1" dirty="0">
              <a:ea typeface="宋体" panose="02010600030101010101" pitchFamily="2" charset="-122"/>
            </a:endParaRPr>
          </a:p>
          <a:p>
            <a:pPr>
              <a:buNone/>
            </a:pPr>
            <a:r>
              <a:rPr lang="en-US" altLang="zh-CN" b="1" dirty="0">
                <a:ea typeface="宋体" panose="02010600030101010101" pitchFamily="2" charset="-122"/>
              </a:rPr>
              <a:t>          +  </a:t>
            </a:r>
            <a:r>
              <a:rPr lang="en-US" b="1" dirty="0"/>
              <a:t>ε                                </a:t>
            </a:r>
            <a:r>
              <a:rPr lang="en-US" b="1" dirty="0" smtClean="0"/>
              <a:t>	error</a:t>
            </a:r>
            <a:endParaRPr lang="en-US" dirty="0"/>
          </a:p>
        </p:txBody>
      </p:sp>
    </p:spTree>
    <p:extLst>
      <p:ext uri="{BB962C8B-B14F-4D97-AF65-F5344CB8AC3E}">
        <p14:creationId xmlns:p14="http://schemas.microsoft.com/office/powerpoint/2010/main" xmlns="" val="411781106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RESPONSE SURFACE MODEL FOR THREE FACTORS TWO LEVELS</a:t>
            </a:r>
            <a:endParaRPr lang="en-US" dirty="0"/>
          </a:p>
        </p:txBody>
      </p:sp>
      <p:sp>
        <p:nvSpPr>
          <p:cNvPr id="3" name="Content Placeholder 2"/>
          <p:cNvSpPr>
            <a:spLocks noGrp="1"/>
          </p:cNvSpPr>
          <p:nvPr>
            <p:ph idx="1"/>
          </p:nvPr>
        </p:nvSpPr>
        <p:spPr/>
        <p:txBody>
          <a:bodyPr/>
          <a:lstStyle/>
          <a:p>
            <a:pPr>
              <a:buNone/>
            </a:pPr>
            <a:r>
              <a:rPr lang="en-US" altLang="zh-CN" b="1" dirty="0">
                <a:ea typeface="宋体" panose="02010600030101010101" pitchFamily="2" charset="-122"/>
              </a:rPr>
              <a:t> Y = β</a:t>
            </a:r>
            <a:r>
              <a:rPr lang="en-US" altLang="zh-CN" b="1" baseline="-25000" dirty="0">
                <a:ea typeface="宋体" panose="02010600030101010101" pitchFamily="2" charset="-122"/>
              </a:rPr>
              <a:t>0</a:t>
            </a:r>
            <a:r>
              <a:rPr lang="en-US" altLang="zh-CN" b="1" dirty="0">
                <a:ea typeface="宋体" panose="02010600030101010101" pitchFamily="2" charset="-122"/>
              </a:rPr>
              <a:t>                                                   constant</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 + β</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 + β</a:t>
            </a:r>
            <a:r>
              <a:rPr lang="en-US" altLang="zh-CN" b="1" baseline="-25000" dirty="0">
                <a:ea typeface="宋体" panose="02010600030101010101" pitchFamily="2" charset="-122"/>
              </a:rPr>
              <a:t>3</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dirty="0">
                <a:ea typeface="宋体" panose="02010600030101010101" pitchFamily="2" charset="-122"/>
              </a:rPr>
              <a:t>               main effects</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11</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 + β</a:t>
            </a:r>
            <a:r>
              <a:rPr lang="en-US" altLang="zh-CN" b="1" baseline="-25000" dirty="0">
                <a:ea typeface="宋体" panose="02010600030101010101" pitchFamily="2" charset="-122"/>
              </a:rPr>
              <a:t>22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 </a:t>
            </a:r>
            <a:r>
              <a:rPr lang="en-US" altLang="zh-CN" b="1" dirty="0">
                <a:ea typeface="宋体" panose="02010600030101010101" pitchFamily="2" charset="-122"/>
              </a:rPr>
              <a:t>+ β</a:t>
            </a:r>
            <a:r>
              <a:rPr lang="en-US" altLang="zh-CN" b="1" baseline="-25000" dirty="0">
                <a:ea typeface="宋体" panose="02010600030101010101" pitchFamily="2" charset="-122"/>
              </a:rPr>
              <a:t>33</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            </a:t>
            </a:r>
            <a:r>
              <a:rPr lang="en-US" altLang="zh-CN" b="1" dirty="0">
                <a:ea typeface="宋体" panose="02010600030101010101" pitchFamily="2" charset="-122"/>
              </a:rPr>
              <a:t>    curvature</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12</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 </a:t>
            </a:r>
            <a:r>
              <a:rPr lang="en-US" altLang="zh-CN" b="1" dirty="0">
                <a:ea typeface="宋体" panose="02010600030101010101" pitchFamily="2" charset="-122"/>
              </a:rPr>
              <a:t>+ β</a:t>
            </a:r>
            <a:r>
              <a:rPr lang="en-US" altLang="zh-CN" b="1" baseline="-25000" dirty="0">
                <a:ea typeface="宋体" panose="02010600030101010101" pitchFamily="2" charset="-122"/>
              </a:rPr>
              <a:t>13</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3 </a:t>
            </a:r>
            <a:r>
              <a:rPr lang="en-US" altLang="zh-CN" b="1" dirty="0">
                <a:ea typeface="宋体" panose="02010600030101010101" pitchFamily="2" charset="-122"/>
              </a:rPr>
              <a:t>+ β</a:t>
            </a:r>
            <a:r>
              <a:rPr lang="en-US" altLang="zh-CN" b="1" baseline="-25000" dirty="0">
                <a:ea typeface="宋体" panose="02010600030101010101" pitchFamily="2" charset="-122"/>
              </a:rPr>
              <a:t>23</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    </a:t>
            </a:r>
            <a:r>
              <a:rPr lang="en-US" altLang="zh-CN" b="1" dirty="0">
                <a:ea typeface="宋体" panose="02010600030101010101" pitchFamily="2" charset="-122"/>
              </a:rPr>
              <a:t>interactions</a:t>
            </a:r>
            <a:endParaRPr lang="en-US" b="1" dirty="0"/>
          </a:p>
          <a:p>
            <a:pPr>
              <a:buNone/>
            </a:pPr>
            <a:r>
              <a:rPr lang="en-US" b="1" dirty="0"/>
              <a:t>         </a:t>
            </a:r>
            <a:r>
              <a:rPr lang="en-US" altLang="zh-CN" b="1" dirty="0">
                <a:ea typeface="宋体" panose="02010600030101010101" pitchFamily="2" charset="-122"/>
              </a:rPr>
              <a:t>+  </a:t>
            </a:r>
            <a:r>
              <a:rPr lang="en-US" b="1" dirty="0"/>
              <a:t>ε                                                   error</a:t>
            </a:r>
          </a:p>
          <a:p>
            <a:endParaRPr lang="en-US" altLang="zh-CN" b="1" dirty="0">
              <a:ea typeface="宋体" panose="02010600030101010101" pitchFamily="2" charset="-122"/>
            </a:endParaRPr>
          </a:p>
          <a:p>
            <a:pPr>
              <a:buNone/>
            </a:pPr>
            <a:r>
              <a:rPr lang="en-US" altLang="zh-CN" b="1" dirty="0">
                <a:ea typeface="宋体" panose="02010600030101010101" pitchFamily="2" charset="-122"/>
              </a:rPr>
              <a:t>   (</a:t>
            </a:r>
            <a:r>
              <a:rPr lang="en-US" altLang="zh-CN" sz="3200" b="1" dirty="0">
                <a:ea typeface="宋体" panose="02010600030101010101" pitchFamily="2" charset="-122"/>
              </a:rPr>
              <a:t>Note that higher order interactions are not included.)</a:t>
            </a:r>
            <a:endParaRPr lang="en-US" dirty="0"/>
          </a:p>
        </p:txBody>
      </p:sp>
    </p:spTree>
    <p:extLst>
      <p:ext uri="{BB962C8B-B14F-4D97-AF65-F5344CB8AC3E}">
        <p14:creationId xmlns:p14="http://schemas.microsoft.com/office/powerpoint/2010/main" xmlns="" val="293986131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THREE LEVEL FACTORIAL EXPERIMENTS FOR TWO FACTORS</a:t>
            </a:r>
            <a:endParaRPr lang="en-US" dirty="0"/>
          </a:p>
        </p:txBody>
      </p:sp>
      <p:sp>
        <p:nvSpPr>
          <p:cNvPr id="3" name="Content Placeholder 2"/>
          <p:cNvSpPr>
            <a:spLocks noGrp="1"/>
          </p:cNvSpPr>
          <p:nvPr>
            <p:ph idx="1"/>
          </p:nvPr>
        </p:nvSpPr>
        <p:spPr/>
        <p:txBody>
          <a:bodyPr>
            <a:normAutofit fontScale="92500" lnSpcReduction="10000"/>
          </a:bodyPr>
          <a:lstStyle/>
          <a:p>
            <a:pPr>
              <a:lnSpc>
                <a:spcPct val="80000"/>
              </a:lnSpc>
            </a:pPr>
            <a:r>
              <a:rPr lang="en-US" b="1" dirty="0"/>
              <a:t> 3</a:t>
            </a:r>
            <a:r>
              <a:rPr lang="en-US" b="1" baseline="30000" dirty="0"/>
              <a:t>2</a:t>
            </a:r>
            <a:r>
              <a:rPr lang="en-US" b="1" dirty="0"/>
              <a:t> Factorial Experiments</a:t>
            </a:r>
          </a:p>
          <a:p>
            <a:pPr>
              <a:lnSpc>
                <a:spcPct val="80000"/>
              </a:lnSpc>
              <a:buFontTx/>
              <a:buNone/>
            </a:pPr>
            <a:r>
              <a:rPr lang="en-US" b="1" dirty="0"/>
              <a:t>	</a:t>
            </a:r>
          </a:p>
          <a:p>
            <a:pPr lvl="1">
              <a:lnSpc>
                <a:spcPct val="80000"/>
              </a:lnSpc>
            </a:pPr>
            <a:r>
              <a:rPr lang="en-US" b="1" dirty="0"/>
              <a:t>Geometric </a:t>
            </a:r>
            <a:r>
              <a:rPr lang="en-US" b="1" dirty="0" smtClean="0"/>
              <a:t>Presentation</a:t>
            </a:r>
          </a:p>
          <a:p>
            <a:pPr lvl="1">
              <a:lnSpc>
                <a:spcPct val="80000"/>
              </a:lnSpc>
            </a:pPr>
            <a:endParaRPr lang="en-US" b="1" dirty="0" smtClean="0"/>
          </a:p>
          <a:p>
            <a:pPr lvl="1">
              <a:lnSpc>
                <a:spcPct val="80000"/>
              </a:lnSpc>
            </a:pPr>
            <a:endParaRPr lang="en-US" b="1" dirty="0" smtClean="0"/>
          </a:p>
          <a:p>
            <a:pPr lvl="1">
              <a:lnSpc>
                <a:spcPct val="80000"/>
              </a:lnSpc>
              <a:buFontTx/>
              <a:buNone/>
            </a:pPr>
            <a:r>
              <a:rPr lang="en-US" b="1" dirty="0" smtClean="0"/>
              <a:t>  X</a:t>
            </a:r>
            <a:r>
              <a:rPr lang="en-US" b="1" baseline="-25000" dirty="0" smtClean="0"/>
              <a:t>2</a:t>
            </a:r>
          </a:p>
          <a:p>
            <a:pPr lvl="1">
              <a:lnSpc>
                <a:spcPct val="80000"/>
              </a:lnSpc>
            </a:pPr>
            <a:endParaRPr lang="en-US" b="1" dirty="0"/>
          </a:p>
          <a:p>
            <a:pPr lvl="1">
              <a:lnSpc>
                <a:spcPct val="80000"/>
              </a:lnSpc>
            </a:pPr>
            <a:endParaRPr lang="en-US" b="1" dirty="0"/>
          </a:p>
          <a:p>
            <a:pPr lvl="1">
              <a:lnSpc>
                <a:spcPct val="80000"/>
              </a:lnSpc>
              <a:buFontTx/>
              <a:buNone/>
            </a:pPr>
            <a:r>
              <a:rPr lang="en-US" b="1" dirty="0"/>
              <a:t>                  X</a:t>
            </a:r>
            <a:r>
              <a:rPr lang="en-US" b="1" baseline="-25000" dirty="0"/>
              <a:t>1</a:t>
            </a:r>
          </a:p>
          <a:p>
            <a:pPr lvl="1">
              <a:lnSpc>
                <a:spcPct val="80000"/>
              </a:lnSpc>
            </a:pPr>
            <a:r>
              <a:rPr lang="en-US" b="1" dirty="0"/>
              <a:t>Mathematical Model</a:t>
            </a:r>
          </a:p>
          <a:p>
            <a:pPr lvl="1">
              <a:lnSpc>
                <a:spcPct val="80000"/>
              </a:lnSpc>
              <a:buFontTx/>
              <a:buNone/>
            </a:pPr>
            <a:r>
              <a:rPr lang="en-US" b="1" dirty="0"/>
              <a:t>    Y  = </a:t>
            </a:r>
            <a:r>
              <a:rPr lang="el-GR" altLang="zh-CN" b="1" dirty="0"/>
              <a:t>β</a:t>
            </a:r>
            <a:r>
              <a:rPr lang="el-GR" altLang="zh-CN" b="1" baseline="-25000" dirty="0"/>
              <a:t>0</a:t>
            </a:r>
            <a:r>
              <a:rPr lang="el-GR" altLang="zh-CN" b="1" dirty="0"/>
              <a:t> + β</a:t>
            </a:r>
            <a:r>
              <a:rPr lang="el-GR" altLang="zh-CN" b="1" baseline="-25000" dirty="0"/>
              <a:t>1</a:t>
            </a:r>
            <a:r>
              <a:rPr lang="en-US" altLang="zh-CN" b="1" dirty="0">
                <a:ea typeface="宋体" panose="02010600030101010101" pitchFamily="2" charset="-122"/>
              </a:rPr>
              <a:t>X</a:t>
            </a:r>
            <a:r>
              <a:rPr lang="el-GR" altLang="zh-CN" b="1" baseline="-25000" dirty="0"/>
              <a:t>1</a:t>
            </a:r>
            <a:r>
              <a:rPr lang="el-GR" altLang="zh-CN" b="1" dirty="0"/>
              <a:t>+ β</a:t>
            </a:r>
            <a:r>
              <a:rPr lang="el-GR" altLang="zh-CN" b="1" baseline="-25000" dirty="0"/>
              <a:t>2</a:t>
            </a:r>
            <a:r>
              <a:rPr lang="en-US" altLang="zh-CN" b="1" dirty="0">
                <a:ea typeface="宋体" panose="02010600030101010101" pitchFamily="2" charset="-122"/>
              </a:rPr>
              <a:t>X</a:t>
            </a:r>
            <a:r>
              <a:rPr lang="el-GR" altLang="zh-CN" b="1" baseline="-25000" dirty="0"/>
              <a:t>2</a:t>
            </a:r>
            <a:r>
              <a:rPr lang="el-GR" altLang="zh-CN" b="1" dirty="0"/>
              <a:t> + β</a:t>
            </a:r>
            <a:r>
              <a:rPr lang="en-US" altLang="zh-CN" b="1" baseline="-25000" dirty="0">
                <a:ea typeface="宋体" panose="02010600030101010101" pitchFamily="2" charset="-122"/>
              </a:rPr>
              <a:t>3</a:t>
            </a:r>
            <a:r>
              <a:rPr lang="en-US" altLang="zh-CN" b="1" dirty="0">
                <a:ea typeface="宋体" panose="02010600030101010101" pitchFamily="2" charset="-122"/>
              </a:rPr>
              <a:t>X</a:t>
            </a:r>
            <a:r>
              <a:rPr lang="el-GR" altLang="zh-CN" b="1" baseline="-25000" dirty="0"/>
              <a:t>1</a:t>
            </a:r>
            <a:r>
              <a:rPr lang="el-GR" altLang="zh-CN" b="1" baseline="30000" dirty="0"/>
              <a:t>2</a:t>
            </a:r>
            <a:r>
              <a:rPr lang="el-GR" altLang="zh-CN" b="1" dirty="0"/>
              <a:t> + β</a:t>
            </a:r>
            <a:r>
              <a:rPr lang="en-US" altLang="zh-CN" b="1" baseline="-25000" dirty="0">
                <a:ea typeface="宋体" panose="02010600030101010101" pitchFamily="2" charset="-122"/>
              </a:rPr>
              <a:t>4</a:t>
            </a:r>
            <a:r>
              <a:rPr lang="en-US" altLang="zh-CN" b="1" dirty="0">
                <a:ea typeface="宋体" panose="02010600030101010101" pitchFamily="2" charset="-122"/>
              </a:rPr>
              <a:t>X</a:t>
            </a:r>
            <a:r>
              <a:rPr lang="el-GR" altLang="zh-CN" b="1" baseline="-25000" dirty="0"/>
              <a:t>2</a:t>
            </a:r>
            <a:r>
              <a:rPr lang="el-GR" altLang="zh-CN" b="1" baseline="30000" dirty="0"/>
              <a:t>2 </a:t>
            </a:r>
            <a:r>
              <a:rPr lang="el-GR" altLang="zh-CN" b="1" dirty="0"/>
              <a:t>+ β</a:t>
            </a:r>
            <a:r>
              <a:rPr lang="en-US" altLang="zh-CN" b="1" baseline="-25000" dirty="0">
                <a:ea typeface="宋体" panose="02010600030101010101" pitchFamily="2" charset="-122"/>
              </a:rPr>
              <a:t>5</a:t>
            </a:r>
            <a:r>
              <a:rPr lang="en-US" altLang="zh-CN" b="1" dirty="0">
                <a:ea typeface="宋体" panose="02010600030101010101" pitchFamily="2" charset="-122"/>
              </a:rPr>
              <a:t>X</a:t>
            </a:r>
            <a:r>
              <a:rPr lang="el-GR" altLang="zh-CN" b="1" baseline="-25000" dirty="0"/>
              <a:t>1</a:t>
            </a:r>
            <a:r>
              <a:rPr lang="en-US" altLang="zh-CN" b="1" dirty="0">
                <a:ea typeface="宋体" panose="02010600030101010101" pitchFamily="2" charset="-122"/>
              </a:rPr>
              <a:t>X</a:t>
            </a:r>
            <a:r>
              <a:rPr lang="el-GR" altLang="zh-CN" b="1" baseline="-25000" dirty="0"/>
              <a:t>2 </a:t>
            </a:r>
            <a:endParaRPr lang="en-US" altLang="zh-CN" b="1" baseline="-25000" dirty="0">
              <a:ea typeface="宋体" panose="02010600030101010101" pitchFamily="2" charset="-122"/>
            </a:endParaRPr>
          </a:p>
          <a:p>
            <a:pPr lvl="1">
              <a:lnSpc>
                <a:spcPct val="80000"/>
              </a:lnSpc>
              <a:buFontTx/>
              <a:buNone/>
            </a:pPr>
            <a:r>
              <a:rPr lang="en-US" altLang="zh-CN" b="1" dirty="0">
                <a:ea typeface="宋体" panose="02010600030101010101" pitchFamily="2" charset="-122"/>
              </a:rPr>
              <a:t>          </a:t>
            </a:r>
            <a:r>
              <a:rPr lang="el-GR" altLang="zh-CN" b="1" dirty="0"/>
              <a:t> + β</a:t>
            </a:r>
            <a:r>
              <a:rPr lang="en-US" altLang="zh-CN" b="1" baseline="-25000" dirty="0">
                <a:ea typeface="宋体" panose="02010600030101010101" pitchFamily="2" charset="-122"/>
              </a:rPr>
              <a:t>6</a:t>
            </a:r>
            <a:r>
              <a:rPr lang="en-US" altLang="zh-CN" b="1" dirty="0">
                <a:ea typeface="宋体" panose="02010600030101010101" pitchFamily="2" charset="-122"/>
              </a:rPr>
              <a:t>X</a:t>
            </a:r>
            <a:r>
              <a:rPr lang="el-GR" altLang="zh-CN" b="1" baseline="-25000" dirty="0"/>
              <a:t>1</a:t>
            </a:r>
            <a:r>
              <a:rPr lang="el-GR" altLang="zh-CN" b="1" baseline="30000" dirty="0"/>
              <a:t>2</a:t>
            </a:r>
            <a:r>
              <a:rPr lang="en-US" altLang="zh-CN" b="1" dirty="0">
                <a:ea typeface="宋体" panose="02010600030101010101" pitchFamily="2" charset="-122"/>
              </a:rPr>
              <a:t>X</a:t>
            </a:r>
            <a:r>
              <a:rPr lang="el-GR" altLang="zh-CN" b="1" baseline="-25000" dirty="0"/>
              <a:t>2</a:t>
            </a:r>
            <a:r>
              <a:rPr lang="el-GR" altLang="zh-CN" b="1" dirty="0"/>
              <a:t> + β</a:t>
            </a:r>
            <a:r>
              <a:rPr lang="en-US" altLang="zh-CN" b="1" baseline="-25000" dirty="0">
                <a:ea typeface="宋体" panose="02010600030101010101" pitchFamily="2" charset="-122"/>
              </a:rPr>
              <a:t>7</a:t>
            </a:r>
            <a:r>
              <a:rPr lang="en-US" altLang="zh-CN" b="1" dirty="0">
                <a:ea typeface="宋体" panose="02010600030101010101" pitchFamily="2" charset="-122"/>
              </a:rPr>
              <a:t>X</a:t>
            </a:r>
            <a:r>
              <a:rPr lang="el-GR" altLang="zh-CN" b="1" baseline="-25000" dirty="0"/>
              <a:t>1</a:t>
            </a:r>
            <a:r>
              <a:rPr lang="en-US" altLang="zh-CN" b="1" dirty="0">
                <a:ea typeface="宋体" panose="02010600030101010101" pitchFamily="2" charset="-122"/>
              </a:rPr>
              <a:t>X</a:t>
            </a:r>
            <a:r>
              <a:rPr lang="el-GR" altLang="zh-CN" b="1" baseline="-25000" dirty="0"/>
              <a:t>2</a:t>
            </a:r>
            <a:r>
              <a:rPr lang="el-GR" altLang="zh-CN" b="1" baseline="30000" dirty="0"/>
              <a:t>2</a:t>
            </a:r>
            <a:r>
              <a:rPr lang="en-US" altLang="zh-CN" b="1" baseline="30000" dirty="0">
                <a:ea typeface="宋体" panose="02010600030101010101" pitchFamily="2" charset="-122"/>
              </a:rPr>
              <a:t> </a:t>
            </a:r>
            <a:r>
              <a:rPr lang="el-GR" altLang="zh-CN" b="1" dirty="0"/>
              <a:t>+ β</a:t>
            </a:r>
            <a:r>
              <a:rPr lang="en-US" altLang="zh-CN" b="1" baseline="-25000" dirty="0">
                <a:ea typeface="宋体" panose="02010600030101010101" pitchFamily="2" charset="-122"/>
              </a:rPr>
              <a:t>8</a:t>
            </a:r>
            <a:r>
              <a:rPr lang="en-US" altLang="zh-CN" b="1" dirty="0">
                <a:ea typeface="宋体" panose="02010600030101010101" pitchFamily="2" charset="-122"/>
              </a:rPr>
              <a:t>X</a:t>
            </a:r>
            <a:r>
              <a:rPr lang="el-GR" altLang="zh-CN" b="1" baseline="-25000" dirty="0"/>
              <a:t>1</a:t>
            </a:r>
            <a:r>
              <a:rPr lang="el-GR" altLang="zh-CN" b="1" baseline="30000" dirty="0"/>
              <a:t>2</a:t>
            </a:r>
            <a:r>
              <a:rPr lang="en-US" altLang="zh-CN" b="1" dirty="0">
                <a:ea typeface="宋体" panose="02010600030101010101" pitchFamily="2" charset="-122"/>
              </a:rPr>
              <a:t>X</a:t>
            </a:r>
            <a:r>
              <a:rPr lang="el-GR" altLang="zh-CN" b="1" baseline="-25000" dirty="0"/>
              <a:t>2</a:t>
            </a:r>
            <a:r>
              <a:rPr lang="el-GR" altLang="zh-CN" b="1" baseline="30000" dirty="0"/>
              <a:t>2</a:t>
            </a:r>
            <a:r>
              <a:rPr lang="en-US" altLang="zh-CN" b="1" baseline="30000" dirty="0">
                <a:ea typeface="宋体" panose="02010600030101010101" pitchFamily="2" charset="-122"/>
              </a:rPr>
              <a:t> </a:t>
            </a:r>
            <a:r>
              <a:rPr lang="el-GR" altLang="zh-CN" b="1" dirty="0"/>
              <a:t>+ ε</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90800" y="2971800"/>
            <a:ext cx="1676400" cy="15335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589504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RESPONSE SURFACE MODEL FOR TWO FACTOR EXPERIMENT</a:t>
            </a:r>
            <a:endParaRPr lang="en-US" dirty="0"/>
          </a:p>
        </p:txBody>
      </p:sp>
      <p:sp>
        <p:nvSpPr>
          <p:cNvPr id="3" name="Content Placeholder 2"/>
          <p:cNvSpPr>
            <a:spLocks noGrp="1"/>
          </p:cNvSpPr>
          <p:nvPr>
            <p:ph idx="1"/>
          </p:nvPr>
        </p:nvSpPr>
        <p:spPr/>
        <p:txBody>
          <a:bodyPr/>
          <a:lstStyle/>
          <a:p>
            <a:pPr>
              <a:buNone/>
            </a:pPr>
            <a:r>
              <a:rPr lang="en-US" altLang="zh-CN" b="1" dirty="0">
                <a:ea typeface="宋体" panose="02010600030101010101" pitchFamily="2" charset="-122"/>
              </a:rPr>
              <a:t> Y = β</a:t>
            </a:r>
            <a:r>
              <a:rPr lang="en-US" altLang="zh-CN" b="1" baseline="-25000" dirty="0">
                <a:ea typeface="宋体" panose="02010600030101010101" pitchFamily="2" charset="-122"/>
              </a:rPr>
              <a:t>0</a:t>
            </a:r>
            <a:r>
              <a:rPr lang="en-US" altLang="zh-CN" b="1" dirty="0">
                <a:ea typeface="宋体" panose="02010600030101010101" pitchFamily="2" charset="-122"/>
              </a:rPr>
              <a:t>                                 constant</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 + β</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             main effects</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3</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 + β</a:t>
            </a:r>
            <a:r>
              <a:rPr lang="en-US" altLang="zh-CN" b="1" baseline="-25000" dirty="0">
                <a:ea typeface="宋体" panose="02010600030101010101" pitchFamily="2" charset="-122"/>
              </a:rPr>
              <a:t>4</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a:t>
            </a:r>
            <a:r>
              <a:rPr lang="en-US" altLang="zh-CN" b="1" dirty="0">
                <a:ea typeface="宋体" panose="02010600030101010101" pitchFamily="2" charset="-122"/>
              </a:rPr>
              <a:t>          curvature</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5</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 </a:t>
            </a:r>
            <a:r>
              <a:rPr lang="en-US" altLang="zh-CN" b="1" dirty="0">
                <a:ea typeface="宋体" panose="02010600030101010101" pitchFamily="2" charset="-122"/>
              </a:rPr>
              <a:t>                      interaction</a:t>
            </a:r>
          </a:p>
          <a:p>
            <a:pPr>
              <a:buNone/>
            </a:pPr>
            <a:r>
              <a:rPr lang="en-US" altLang="zh-CN" b="1" dirty="0">
                <a:ea typeface="宋体" panose="02010600030101010101" pitchFamily="2" charset="-122"/>
              </a:rPr>
              <a:t>          +  </a:t>
            </a:r>
            <a:r>
              <a:rPr lang="en-US" b="1" dirty="0"/>
              <a:t>ε                                error</a:t>
            </a:r>
          </a:p>
          <a:p>
            <a:pPr>
              <a:buNone/>
            </a:pPr>
            <a:endParaRPr lang="en-US" b="1" dirty="0"/>
          </a:p>
          <a:p>
            <a:pPr>
              <a:buNone/>
            </a:pPr>
            <a:r>
              <a:rPr lang="en-US" b="1" dirty="0"/>
              <a:t>    All the other terms are dropped into the error term.</a:t>
            </a:r>
            <a:endParaRPr lang="en-US" dirty="0"/>
          </a:p>
        </p:txBody>
      </p:sp>
    </p:spTree>
    <p:extLst>
      <p:ext uri="{BB962C8B-B14F-4D97-AF65-F5344CB8AC3E}">
        <p14:creationId xmlns:p14="http://schemas.microsoft.com/office/powerpoint/2010/main" xmlns="" val="217418993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THREE LEVEL FACTORIAL EXPERIMENTS FOR THREE FACTORS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3</a:t>
            </a:r>
            <a:r>
              <a:rPr lang="en-US" b="1" baseline="30000" dirty="0"/>
              <a:t>3</a:t>
            </a:r>
            <a:r>
              <a:rPr lang="en-US" b="1" dirty="0"/>
              <a:t> FACTORIAL EXPERIMENT</a:t>
            </a:r>
          </a:p>
          <a:p>
            <a:endParaRPr lang="en-US" sz="2400" b="1" dirty="0"/>
          </a:p>
          <a:p>
            <a:pPr lvl="1"/>
            <a:r>
              <a:rPr lang="en-US" b="1" dirty="0"/>
              <a:t>Geometric Presentation</a:t>
            </a:r>
          </a:p>
          <a:p>
            <a:endParaRPr lang="en-US" dirty="0"/>
          </a:p>
          <a:p>
            <a:pPr>
              <a:buNone/>
            </a:pPr>
            <a:r>
              <a:rPr lang="en-US" dirty="0"/>
              <a:t>  </a:t>
            </a:r>
          </a:p>
          <a:p>
            <a:pPr>
              <a:buNone/>
            </a:pPr>
            <a:r>
              <a:rPr lang="en-US" dirty="0"/>
              <a:t>     X</a:t>
            </a:r>
            <a:r>
              <a:rPr lang="en-US" baseline="-25000" dirty="0"/>
              <a:t>3</a:t>
            </a:r>
          </a:p>
          <a:p>
            <a:endParaRPr lang="en-US" dirty="0"/>
          </a:p>
          <a:p>
            <a:pPr>
              <a:buNone/>
            </a:pPr>
            <a:r>
              <a:rPr lang="en-US" dirty="0"/>
              <a:t>                                        X</a:t>
            </a:r>
            <a:r>
              <a:rPr lang="en-US" baseline="-25000" dirty="0"/>
              <a:t>2</a:t>
            </a:r>
          </a:p>
          <a:p>
            <a:pPr>
              <a:buNone/>
            </a:pPr>
            <a:r>
              <a:rPr lang="en-US" dirty="0"/>
              <a:t>                   X</a:t>
            </a:r>
            <a:r>
              <a:rPr lang="en-US" baseline="-25000" dirty="0"/>
              <a:t>1</a:t>
            </a:r>
            <a:r>
              <a:rPr lang="en-US" dirty="0"/>
              <a:t>           </a:t>
            </a:r>
          </a:p>
          <a:p>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56012" y="3281083"/>
            <a:ext cx="2819400" cy="20018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089837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THREE LEVEL FACTORIAL FOR THREE FACTOR EXPERIMENT</a:t>
            </a:r>
          </a:p>
        </p:txBody>
      </p:sp>
      <p:sp>
        <p:nvSpPr>
          <p:cNvPr id="3" name="Content Placeholder 2"/>
          <p:cNvSpPr>
            <a:spLocks noGrp="1"/>
          </p:cNvSpPr>
          <p:nvPr>
            <p:ph idx="1"/>
          </p:nvPr>
        </p:nvSpPr>
        <p:spPr/>
        <p:txBody>
          <a:bodyPr>
            <a:normAutofit lnSpcReduction="10000"/>
          </a:bodyPr>
          <a:lstStyle/>
          <a:p>
            <a:r>
              <a:rPr lang="en-US" b="1" dirty="0"/>
              <a:t>Mathematical Model</a:t>
            </a:r>
          </a:p>
          <a:p>
            <a:endParaRPr lang="en-US" b="1" dirty="0"/>
          </a:p>
          <a:p>
            <a:pPr>
              <a:buNone/>
            </a:pPr>
            <a:r>
              <a:rPr lang="en-US" b="1" dirty="0"/>
              <a:t>   Y = </a:t>
            </a:r>
            <a:r>
              <a:rPr lang="el-GR" altLang="zh-CN" b="1" dirty="0"/>
              <a:t>β</a:t>
            </a:r>
            <a:r>
              <a:rPr lang="el-GR" altLang="zh-CN" b="1" baseline="-25000" dirty="0"/>
              <a:t>0</a:t>
            </a:r>
            <a:r>
              <a:rPr lang="el-GR" altLang="zh-CN" b="1" dirty="0"/>
              <a:t> + β</a:t>
            </a:r>
            <a:r>
              <a:rPr lang="el-GR" altLang="zh-CN" b="1" baseline="-25000" dirty="0"/>
              <a:t>1</a:t>
            </a:r>
            <a:r>
              <a:rPr lang="en-US" altLang="zh-CN" b="1" dirty="0">
                <a:ea typeface="宋体" panose="02010600030101010101" pitchFamily="2" charset="-122"/>
              </a:rPr>
              <a:t>X</a:t>
            </a:r>
            <a:r>
              <a:rPr lang="el-GR" altLang="zh-CN" b="1" baseline="-25000" dirty="0"/>
              <a:t>1</a:t>
            </a:r>
            <a:r>
              <a:rPr lang="el-GR" altLang="zh-CN" b="1" dirty="0"/>
              <a:t>+ β</a:t>
            </a:r>
            <a:r>
              <a:rPr lang="el-GR" altLang="zh-CN" b="1" baseline="-25000" dirty="0"/>
              <a:t>2</a:t>
            </a:r>
            <a:r>
              <a:rPr lang="en-US" altLang="zh-CN" b="1" dirty="0">
                <a:ea typeface="宋体" panose="02010600030101010101" pitchFamily="2" charset="-122"/>
              </a:rPr>
              <a:t>X</a:t>
            </a:r>
            <a:r>
              <a:rPr lang="el-GR" altLang="zh-CN" b="1" baseline="-25000" dirty="0"/>
              <a:t>2</a:t>
            </a:r>
            <a:r>
              <a:rPr lang="el-GR" altLang="zh-CN" b="1" dirty="0"/>
              <a:t> + β</a:t>
            </a:r>
            <a:r>
              <a:rPr lang="en-US" altLang="zh-CN" b="1" baseline="-25000" dirty="0">
                <a:ea typeface="宋体" panose="02010600030101010101" pitchFamily="2" charset="-122"/>
              </a:rPr>
              <a:t>3</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dirty="0"/>
              <a:t> + β</a:t>
            </a:r>
            <a:r>
              <a:rPr lang="en-US" altLang="zh-CN" b="1" baseline="-25000" dirty="0">
                <a:ea typeface="宋体" panose="02010600030101010101" pitchFamily="2" charset="-122"/>
              </a:rPr>
              <a:t>4 </a:t>
            </a:r>
            <a:r>
              <a:rPr lang="en-US" altLang="zh-CN" b="1" dirty="0">
                <a:ea typeface="宋体" panose="02010600030101010101" pitchFamily="2" charset="-122"/>
              </a:rPr>
              <a:t>X</a:t>
            </a:r>
            <a:r>
              <a:rPr lang="el-GR" altLang="zh-CN" b="1" baseline="-25000" dirty="0"/>
              <a:t>1</a:t>
            </a:r>
            <a:r>
              <a:rPr lang="en-US" altLang="zh-CN" b="1" dirty="0">
                <a:ea typeface="宋体" panose="02010600030101010101" pitchFamily="2" charset="-122"/>
              </a:rPr>
              <a:t>X</a:t>
            </a:r>
            <a:r>
              <a:rPr lang="el-GR" altLang="zh-CN" b="1" baseline="-25000" dirty="0"/>
              <a:t>2</a:t>
            </a:r>
            <a:r>
              <a:rPr lang="en-US" altLang="zh-CN" b="1" baseline="-25000" dirty="0">
                <a:ea typeface="宋体" panose="02010600030101010101" pitchFamily="2" charset="-122"/>
              </a:rPr>
              <a:t> </a:t>
            </a:r>
            <a:r>
              <a:rPr lang="el-GR" altLang="zh-CN" b="1" dirty="0"/>
              <a:t>+ β</a:t>
            </a:r>
            <a:r>
              <a:rPr lang="en-US" altLang="zh-CN" b="1" baseline="-25000" dirty="0">
                <a:ea typeface="宋体" panose="02010600030101010101" pitchFamily="2" charset="-122"/>
              </a:rPr>
              <a:t>5</a:t>
            </a:r>
            <a:r>
              <a:rPr lang="en-US" altLang="zh-CN" b="1" dirty="0">
                <a:ea typeface="宋体" panose="02010600030101010101" pitchFamily="2" charset="-122"/>
              </a:rPr>
              <a:t>X</a:t>
            </a:r>
            <a:r>
              <a:rPr lang="el-GR" altLang="zh-CN" b="1" baseline="-25000" dirty="0"/>
              <a:t>1</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baseline="-25000" dirty="0"/>
              <a:t> </a:t>
            </a:r>
            <a:r>
              <a:rPr lang="el-GR" altLang="zh-CN" b="1" dirty="0"/>
              <a:t>+ β</a:t>
            </a:r>
            <a:r>
              <a:rPr lang="en-US" altLang="zh-CN" b="1" baseline="-25000" dirty="0">
                <a:ea typeface="宋体" panose="02010600030101010101" pitchFamily="2" charset="-122"/>
              </a:rPr>
              <a:t>6</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p>
          <a:p>
            <a:pPr>
              <a:buNone/>
            </a:pPr>
            <a:r>
              <a:rPr lang="en-US" altLang="zh-CN" b="1" baseline="-25000" dirty="0">
                <a:ea typeface="宋体" panose="02010600030101010101" pitchFamily="2" charset="-122"/>
              </a:rPr>
              <a:t>         </a:t>
            </a:r>
            <a:r>
              <a:rPr lang="el-GR" altLang="zh-CN" b="1" baseline="-25000" dirty="0"/>
              <a:t> </a:t>
            </a:r>
            <a:r>
              <a:rPr lang="en-US" altLang="zh-CN" b="1" baseline="-25000" dirty="0">
                <a:ea typeface="宋体" panose="02010600030101010101" pitchFamily="2" charset="-122"/>
              </a:rPr>
              <a:t>   </a:t>
            </a:r>
            <a:r>
              <a:rPr lang="en-US" altLang="zh-CN" b="1" dirty="0">
                <a:ea typeface="宋体" panose="02010600030101010101" pitchFamily="2" charset="-122"/>
              </a:rPr>
              <a:t>+ </a:t>
            </a:r>
            <a:r>
              <a:rPr lang="el-GR" altLang="zh-CN" b="1" dirty="0"/>
              <a:t>β</a:t>
            </a:r>
            <a:r>
              <a:rPr lang="en-US" altLang="zh-CN" b="1" baseline="-25000" dirty="0">
                <a:ea typeface="宋体" panose="02010600030101010101" pitchFamily="2" charset="-122"/>
              </a:rPr>
              <a:t>7</a:t>
            </a:r>
            <a:r>
              <a:rPr lang="en-US" altLang="zh-CN" b="1" dirty="0">
                <a:ea typeface="宋体" panose="02010600030101010101" pitchFamily="2" charset="-122"/>
              </a:rPr>
              <a:t>X</a:t>
            </a:r>
            <a:r>
              <a:rPr lang="el-GR" altLang="zh-CN" b="1" baseline="-25000" dirty="0"/>
              <a:t>1</a:t>
            </a:r>
            <a:r>
              <a:rPr lang="el-GR" altLang="zh-CN" b="1" baseline="30000" dirty="0"/>
              <a:t>2</a:t>
            </a:r>
            <a:r>
              <a:rPr lang="el-GR" altLang="zh-CN" b="1" dirty="0"/>
              <a:t> + β</a:t>
            </a:r>
            <a:r>
              <a:rPr lang="en-US" altLang="zh-CN" b="1" baseline="-25000" dirty="0">
                <a:ea typeface="宋体" panose="02010600030101010101" pitchFamily="2" charset="-122"/>
              </a:rPr>
              <a:t>8</a:t>
            </a:r>
            <a:r>
              <a:rPr lang="en-US" altLang="zh-CN" b="1" dirty="0">
                <a:ea typeface="宋体" panose="02010600030101010101" pitchFamily="2" charset="-122"/>
              </a:rPr>
              <a:t>X</a:t>
            </a:r>
            <a:r>
              <a:rPr lang="el-GR" altLang="zh-CN" b="1" baseline="-25000" dirty="0"/>
              <a:t>2</a:t>
            </a:r>
            <a:r>
              <a:rPr lang="el-GR" altLang="zh-CN" b="1" baseline="30000" dirty="0"/>
              <a:t>2 </a:t>
            </a:r>
            <a:r>
              <a:rPr lang="el-GR" altLang="zh-CN" b="1" dirty="0"/>
              <a:t>+ β</a:t>
            </a:r>
            <a:r>
              <a:rPr lang="en-US" altLang="zh-CN" b="1" baseline="-25000" dirty="0">
                <a:ea typeface="宋体" panose="02010600030101010101" pitchFamily="2" charset="-122"/>
              </a:rPr>
              <a:t>9</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baseline="30000" dirty="0"/>
              <a:t>2</a:t>
            </a:r>
            <a:r>
              <a:rPr lang="en-US" altLang="zh-CN" b="1" baseline="30000" dirty="0">
                <a:ea typeface="宋体" panose="02010600030101010101" pitchFamily="2" charset="-122"/>
              </a:rPr>
              <a:t> </a:t>
            </a:r>
            <a:r>
              <a:rPr lang="el-GR" altLang="zh-CN" b="1" dirty="0"/>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10</a:t>
            </a:r>
            <a:r>
              <a:rPr lang="en-US" altLang="zh-CN" b="1" dirty="0">
                <a:ea typeface="宋体" panose="02010600030101010101" pitchFamily="2" charset="-122"/>
              </a:rPr>
              <a:t>X</a:t>
            </a:r>
            <a:r>
              <a:rPr lang="el-GR" altLang="zh-CN" b="1" baseline="-25000" dirty="0"/>
              <a:t>1</a:t>
            </a:r>
            <a:r>
              <a:rPr lang="el-GR" altLang="zh-CN" b="1" baseline="30000" dirty="0"/>
              <a:t>2</a:t>
            </a:r>
            <a:r>
              <a:rPr lang="en-US" altLang="zh-CN" b="1" dirty="0">
                <a:ea typeface="宋体" panose="02010600030101010101" pitchFamily="2" charset="-122"/>
              </a:rPr>
              <a:t>X</a:t>
            </a:r>
            <a:r>
              <a:rPr lang="el-GR" altLang="zh-CN" b="1" baseline="-25000" dirty="0"/>
              <a:t>2</a:t>
            </a:r>
            <a:r>
              <a:rPr lang="el-GR" altLang="zh-CN" b="1" dirty="0"/>
              <a:t> +</a:t>
            </a:r>
            <a:r>
              <a:rPr lang="en-US" altLang="zh-CN" b="1" baseline="30000" dirty="0">
                <a:ea typeface="宋体" panose="02010600030101010101" pitchFamily="2" charset="-122"/>
              </a:rPr>
              <a:t> </a:t>
            </a:r>
            <a:r>
              <a:rPr lang="el-GR" altLang="zh-CN" b="1" dirty="0"/>
              <a:t>β</a:t>
            </a:r>
            <a:r>
              <a:rPr lang="el-GR" altLang="zh-CN" b="1" baseline="-25000" dirty="0"/>
              <a:t>11</a:t>
            </a:r>
            <a:r>
              <a:rPr lang="en-US" altLang="zh-CN" b="1" dirty="0">
                <a:ea typeface="宋体" panose="02010600030101010101" pitchFamily="2" charset="-122"/>
              </a:rPr>
              <a:t>X</a:t>
            </a:r>
            <a:r>
              <a:rPr lang="el-GR" altLang="zh-CN" b="1" baseline="-25000" dirty="0"/>
              <a:t>1</a:t>
            </a:r>
            <a:r>
              <a:rPr lang="el-GR" altLang="zh-CN" b="1" baseline="30000" dirty="0"/>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dirty="0"/>
              <a:t> </a:t>
            </a:r>
            <a:endParaRPr lang="en-US" altLang="zh-CN" b="1" dirty="0">
              <a:ea typeface="宋体" panose="02010600030101010101" pitchFamily="2" charset="-122"/>
            </a:endParaRPr>
          </a:p>
          <a:p>
            <a:pPr>
              <a:buNone/>
            </a:pPr>
            <a:r>
              <a:rPr lang="en-US" altLang="zh-CN" b="1" dirty="0">
                <a:ea typeface="宋体" panose="02010600030101010101" pitchFamily="2" charset="-122"/>
              </a:rPr>
              <a:t>         </a:t>
            </a:r>
            <a:r>
              <a:rPr lang="el-GR" altLang="zh-CN" b="1" dirty="0"/>
              <a:t>+ β</a:t>
            </a:r>
            <a:r>
              <a:rPr lang="el-GR" altLang="zh-CN" b="1" baseline="-25000" dirty="0"/>
              <a:t>12</a:t>
            </a:r>
            <a:r>
              <a:rPr lang="en-US" altLang="zh-CN" b="1" dirty="0">
                <a:ea typeface="宋体" panose="02010600030101010101" pitchFamily="2" charset="-122"/>
              </a:rPr>
              <a:t>X</a:t>
            </a:r>
            <a:r>
              <a:rPr lang="el-GR" altLang="zh-CN" b="1" baseline="-25000" dirty="0"/>
              <a:t>1</a:t>
            </a:r>
            <a:r>
              <a:rPr lang="en-US" altLang="zh-CN" b="1" dirty="0">
                <a:ea typeface="宋体" panose="02010600030101010101" pitchFamily="2" charset="-122"/>
              </a:rPr>
              <a:t>X</a:t>
            </a:r>
            <a:r>
              <a:rPr lang="el-GR" altLang="zh-CN" b="1" baseline="-25000" dirty="0"/>
              <a:t>2</a:t>
            </a:r>
            <a:r>
              <a:rPr lang="el-GR" altLang="zh-CN" b="1" baseline="30000" dirty="0"/>
              <a:t>2 </a:t>
            </a:r>
            <a:r>
              <a:rPr lang="el-GR" altLang="zh-CN" b="1" dirty="0"/>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13</a:t>
            </a:r>
            <a:r>
              <a:rPr lang="en-US" altLang="zh-CN" b="1" dirty="0">
                <a:ea typeface="宋体" panose="02010600030101010101" pitchFamily="2" charset="-122"/>
              </a:rPr>
              <a:t>X</a:t>
            </a:r>
            <a:r>
              <a:rPr lang="en-US" altLang="zh-CN" b="1" baseline="-25000" dirty="0">
                <a:ea typeface="宋体" panose="02010600030101010101" pitchFamily="2" charset="-122"/>
              </a:rPr>
              <a:t>2</a:t>
            </a:r>
            <a:r>
              <a:rPr lang="el-GR" altLang="zh-CN" b="1" baseline="30000" dirty="0"/>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dirty="0"/>
              <a:t> + β</a:t>
            </a:r>
            <a:r>
              <a:rPr lang="el-GR" altLang="zh-CN" b="1" baseline="-25000" dirty="0"/>
              <a:t>1</a:t>
            </a:r>
            <a:r>
              <a:rPr lang="en-US" altLang="zh-CN" b="1" baseline="-25000" dirty="0">
                <a:ea typeface="宋体" panose="02010600030101010101" pitchFamily="2" charset="-122"/>
              </a:rPr>
              <a:t>4</a:t>
            </a:r>
            <a:r>
              <a:rPr lang="en-US" altLang="zh-CN" b="1" dirty="0">
                <a:ea typeface="宋体" panose="02010600030101010101" pitchFamily="2" charset="-122"/>
              </a:rPr>
              <a:t>X</a:t>
            </a:r>
            <a:r>
              <a:rPr lang="el-GR" altLang="zh-CN" b="1" baseline="-25000" dirty="0"/>
              <a:t>1</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baseline="30000" dirty="0"/>
              <a:t>2 </a:t>
            </a:r>
            <a:r>
              <a:rPr lang="el-GR" altLang="zh-CN" b="1" dirty="0"/>
              <a:t>+ β</a:t>
            </a:r>
            <a:r>
              <a:rPr lang="en-US" altLang="zh-CN" b="1" baseline="-25000" dirty="0">
                <a:ea typeface="宋体" panose="02010600030101010101" pitchFamily="2" charset="-122"/>
              </a:rPr>
              <a:t>15</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baseline="30000" dirty="0"/>
              <a:t>2 </a:t>
            </a:r>
            <a:endParaRPr lang="en-US" altLang="zh-CN" b="1" baseline="30000" dirty="0">
              <a:ea typeface="宋体" panose="02010600030101010101" pitchFamily="2" charset="-122"/>
            </a:endParaRPr>
          </a:p>
          <a:p>
            <a:pPr>
              <a:buNone/>
            </a:pPr>
            <a:r>
              <a:rPr lang="en-US" altLang="zh-CN" b="1" baseline="30000" dirty="0">
                <a:ea typeface="宋体" panose="02010600030101010101" pitchFamily="2" charset="-122"/>
              </a:rPr>
              <a:t>            </a:t>
            </a:r>
            <a:r>
              <a:rPr lang="el-GR" altLang="zh-CN" b="1" dirty="0"/>
              <a:t>+ β</a:t>
            </a:r>
            <a:r>
              <a:rPr lang="en-US" altLang="zh-CN" b="1" baseline="-25000" dirty="0">
                <a:ea typeface="宋体" panose="02010600030101010101" pitchFamily="2" charset="-122"/>
              </a:rPr>
              <a:t>16</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 </a:t>
            </a:r>
            <a:r>
              <a:rPr lang="en-US" altLang="zh-CN" b="1" dirty="0">
                <a:ea typeface="宋体" panose="02010600030101010101" pitchFamily="2" charset="-122"/>
              </a:rPr>
              <a:t>+ </a:t>
            </a:r>
            <a:r>
              <a:rPr lang="el-GR" altLang="zh-CN" b="1" dirty="0"/>
              <a:t>β</a:t>
            </a:r>
            <a:r>
              <a:rPr lang="en-US" altLang="zh-CN" b="1" baseline="-25000" dirty="0">
                <a:ea typeface="宋体" panose="02010600030101010101" pitchFamily="2" charset="-122"/>
              </a:rPr>
              <a:t>17</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18</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19</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p>
          <a:p>
            <a:pPr>
              <a:buNone/>
            </a:pPr>
            <a:r>
              <a:rPr lang="en-US" altLang="zh-CN" b="1" baseline="-25000" dirty="0">
                <a:ea typeface="宋体" panose="02010600030101010101" pitchFamily="2" charset="-122"/>
              </a:rPr>
              <a:t>           </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20</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21</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22</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23</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p>
          <a:p>
            <a:pPr>
              <a:buNone/>
            </a:pPr>
            <a:r>
              <a:rPr lang="en-US" altLang="zh-CN" b="1" baseline="30000" dirty="0">
                <a:ea typeface="宋体" panose="02010600030101010101" pitchFamily="2" charset="-122"/>
              </a:rPr>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24</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25</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a:t>
            </a:r>
            <a:r>
              <a:rPr lang="el-GR" altLang="zh-CN" b="1" baseline="30000" dirty="0"/>
              <a:t> </a:t>
            </a:r>
            <a:r>
              <a:rPr lang="en-US" altLang="zh-CN" b="1" dirty="0">
                <a:ea typeface="宋体" panose="02010600030101010101" pitchFamily="2" charset="-122"/>
              </a:rPr>
              <a:t>+</a:t>
            </a:r>
            <a:r>
              <a:rPr lang="en-US" altLang="zh-CN" b="1" baseline="30000" dirty="0">
                <a:ea typeface="宋体" panose="02010600030101010101" pitchFamily="2" charset="-122"/>
              </a:rPr>
              <a:t> </a:t>
            </a:r>
            <a:r>
              <a:rPr lang="el-GR" altLang="zh-CN" b="1" dirty="0"/>
              <a:t>β</a:t>
            </a:r>
            <a:r>
              <a:rPr lang="en-US" altLang="zh-CN" b="1" baseline="-25000" dirty="0">
                <a:ea typeface="宋体" panose="02010600030101010101" pitchFamily="2" charset="-122"/>
              </a:rPr>
              <a:t>26</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a:t>
            </a:r>
            <a:r>
              <a:rPr lang="el-GR" altLang="zh-CN" b="1" baseline="30000" dirty="0"/>
              <a:t> </a:t>
            </a:r>
            <a:r>
              <a:rPr lang="en-US" altLang="zh-CN" b="1" dirty="0">
                <a:ea typeface="宋体" panose="02010600030101010101" pitchFamily="2" charset="-122"/>
              </a:rPr>
              <a:t>+ </a:t>
            </a:r>
            <a:r>
              <a:rPr lang="el-GR" altLang="zh-CN" b="1" dirty="0"/>
              <a:t>ε</a:t>
            </a:r>
            <a:r>
              <a:rPr lang="en-US" altLang="zh-CN" dirty="0">
                <a:ea typeface="宋体" panose="02010600030101010101" pitchFamily="2" charset="-122"/>
              </a:rPr>
              <a:t>  </a:t>
            </a:r>
            <a:endParaRPr lang="en-US" dirty="0">
              <a:ea typeface="宋体" panose="02010600030101010101" pitchFamily="2" charset="-122"/>
            </a:endParaRPr>
          </a:p>
          <a:p>
            <a:endParaRPr lang="en-US" dirty="0"/>
          </a:p>
        </p:txBody>
      </p:sp>
    </p:spTree>
    <p:extLst>
      <p:ext uri="{BB962C8B-B14F-4D97-AF65-F5344CB8AC3E}">
        <p14:creationId xmlns:p14="http://schemas.microsoft.com/office/powerpoint/2010/main" xmlns="" val="76975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92500"/>
          </a:bodyPr>
          <a:lstStyle/>
          <a:p>
            <a:pPr algn="just"/>
            <a:r>
              <a:rPr lang="en-GB" dirty="0">
                <a:solidFill>
                  <a:srgbClr val="FF0000"/>
                </a:solidFill>
              </a:rPr>
              <a:t>Research methods </a:t>
            </a:r>
            <a:r>
              <a:rPr lang="en-GB" dirty="0"/>
              <a:t>are the </a:t>
            </a:r>
            <a:r>
              <a:rPr lang="en-GB" dirty="0">
                <a:solidFill>
                  <a:srgbClr val="FF0000"/>
                </a:solidFill>
              </a:rPr>
              <a:t>techniques</a:t>
            </a:r>
            <a:r>
              <a:rPr lang="en-GB" dirty="0"/>
              <a:t> you use </a:t>
            </a:r>
            <a:r>
              <a:rPr lang="en-GB" dirty="0">
                <a:solidFill>
                  <a:srgbClr val="FF0000"/>
                </a:solidFill>
              </a:rPr>
              <a:t>to do research</a:t>
            </a:r>
            <a:r>
              <a:rPr lang="en-GB" dirty="0"/>
              <a:t>. </a:t>
            </a:r>
            <a:endParaRPr lang="en-GB" dirty="0" smtClean="0"/>
          </a:p>
          <a:p>
            <a:pPr algn="just"/>
            <a:r>
              <a:rPr lang="en-GB" dirty="0" smtClean="0"/>
              <a:t>They represent </a:t>
            </a:r>
            <a:r>
              <a:rPr lang="en-GB" dirty="0"/>
              <a:t>the </a:t>
            </a:r>
            <a:r>
              <a:rPr lang="en-GB" dirty="0">
                <a:solidFill>
                  <a:srgbClr val="FF0000"/>
                </a:solidFill>
              </a:rPr>
              <a:t>tools</a:t>
            </a:r>
            <a:r>
              <a:rPr lang="en-GB" dirty="0"/>
              <a:t> of the trade, and </a:t>
            </a:r>
            <a:r>
              <a:rPr lang="en-GB" dirty="0">
                <a:solidFill>
                  <a:srgbClr val="FF0000"/>
                </a:solidFill>
              </a:rPr>
              <a:t>provide</a:t>
            </a:r>
            <a:r>
              <a:rPr lang="en-GB" dirty="0"/>
              <a:t> you with </a:t>
            </a:r>
            <a:r>
              <a:rPr lang="en-GB" dirty="0">
                <a:solidFill>
                  <a:srgbClr val="FF0000"/>
                </a:solidFill>
              </a:rPr>
              <a:t>ways to </a:t>
            </a:r>
            <a:r>
              <a:rPr lang="en-GB" dirty="0" smtClean="0">
                <a:solidFill>
                  <a:srgbClr val="FF0000"/>
                </a:solidFill>
              </a:rPr>
              <a:t>collect</a:t>
            </a:r>
            <a:r>
              <a:rPr lang="en-GB" dirty="0" smtClean="0"/>
              <a:t>, </a:t>
            </a:r>
            <a:r>
              <a:rPr lang="en-GB" dirty="0" smtClean="0">
                <a:solidFill>
                  <a:srgbClr val="FF0000"/>
                </a:solidFill>
              </a:rPr>
              <a:t>sort</a:t>
            </a:r>
            <a:r>
              <a:rPr lang="en-GB" dirty="0" smtClean="0"/>
              <a:t> </a:t>
            </a:r>
            <a:r>
              <a:rPr lang="en-GB" dirty="0"/>
              <a:t>and </a:t>
            </a:r>
            <a:r>
              <a:rPr lang="en-GB" dirty="0">
                <a:solidFill>
                  <a:srgbClr val="FF0000"/>
                </a:solidFill>
              </a:rPr>
              <a:t>analyse information </a:t>
            </a:r>
            <a:r>
              <a:rPr lang="en-GB" dirty="0"/>
              <a:t>so that you can come to some </a:t>
            </a:r>
            <a:r>
              <a:rPr lang="en-GB" dirty="0">
                <a:solidFill>
                  <a:srgbClr val="FF0000"/>
                </a:solidFill>
              </a:rPr>
              <a:t>conclusions</a:t>
            </a:r>
            <a:r>
              <a:rPr lang="en-GB" dirty="0" smtClean="0"/>
              <a:t>.</a:t>
            </a:r>
          </a:p>
          <a:p>
            <a:pPr algn="just"/>
            <a:r>
              <a:rPr lang="en-GB" dirty="0"/>
              <a:t>If you use the </a:t>
            </a:r>
            <a:r>
              <a:rPr lang="en-GB" dirty="0">
                <a:solidFill>
                  <a:srgbClr val="FF0000"/>
                </a:solidFill>
              </a:rPr>
              <a:t>right sort of methods </a:t>
            </a:r>
            <a:r>
              <a:rPr lang="en-GB" dirty="0"/>
              <a:t>for your particular type </a:t>
            </a:r>
            <a:r>
              <a:rPr lang="en-GB" dirty="0" smtClean="0"/>
              <a:t>of research</a:t>
            </a:r>
            <a:r>
              <a:rPr lang="en-GB" dirty="0"/>
              <a:t>, then you </a:t>
            </a:r>
            <a:r>
              <a:rPr lang="en-GB" dirty="0">
                <a:solidFill>
                  <a:srgbClr val="FF0000"/>
                </a:solidFill>
              </a:rPr>
              <a:t>should be able to convince other people that </a:t>
            </a:r>
            <a:r>
              <a:rPr lang="en-GB" dirty="0" smtClean="0">
                <a:solidFill>
                  <a:srgbClr val="FF0000"/>
                </a:solidFill>
              </a:rPr>
              <a:t>your conclusions </a:t>
            </a:r>
            <a:r>
              <a:rPr lang="en-GB" dirty="0">
                <a:solidFill>
                  <a:srgbClr val="FF0000"/>
                </a:solidFill>
              </a:rPr>
              <a:t>have some </a:t>
            </a:r>
            <a:r>
              <a:rPr lang="en-GB" b="1" dirty="0">
                <a:solidFill>
                  <a:srgbClr val="FF0000"/>
                </a:solidFill>
              </a:rPr>
              <a:t>validity</a:t>
            </a:r>
            <a:r>
              <a:rPr lang="en-GB" dirty="0"/>
              <a:t>, and that the </a:t>
            </a:r>
            <a:r>
              <a:rPr lang="en-GB" dirty="0">
                <a:solidFill>
                  <a:srgbClr val="FF0000"/>
                </a:solidFill>
              </a:rPr>
              <a:t>new knowledge </a:t>
            </a:r>
            <a:r>
              <a:rPr lang="en-GB" dirty="0" smtClean="0">
                <a:solidFill>
                  <a:srgbClr val="FF0000"/>
                </a:solidFill>
              </a:rPr>
              <a:t>you have </a:t>
            </a:r>
            <a:r>
              <a:rPr lang="en-GB" dirty="0">
                <a:solidFill>
                  <a:srgbClr val="FF0000"/>
                </a:solidFill>
              </a:rPr>
              <a:t>created is soundly based</a:t>
            </a:r>
            <a:r>
              <a:rPr lang="en-GB" dirty="0"/>
              <a:t>.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xmlns="" val="23848498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of a scientific paper</a:t>
            </a:r>
          </a:p>
        </p:txBody>
      </p:sp>
      <p:sp>
        <p:nvSpPr>
          <p:cNvPr id="3" name="Content Placeholder 2"/>
          <p:cNvSpPr>
            <a:spLocks noGrp="1"/>
          </p:cNvSpPr>
          <p:nvPr>
            <p:ph idx="1"/>
          </p:nvPr>
        </p:nvSpPr>
        <p:spPr/>
        <p:txBody>
          <a:bodyPr/>
          <a:lstStyle/>
          <a:p>
            <a:r>
              <a:rPr lang="en-US" dirty="0"/>
              <a:t>The most common is the IMRAD</a:t>
            </a:r>
          </a:p>
          <a:p>
            <a:r>
              <a:rPr lang="en-US" dirty="0"/>
              <a:t>If a number of methods were used to achieve directly related results:</a:t>
            </a:r>
          </a:p>
          <a:p>
            <a:pPr>
              <a:buNone/>
            </a:pPr>
            <a:r>
              <a:rPr lang="en-US" dirty="0">
                <a:solidFill>
                  <a:srgbClr val="FF0000"/>
                </a:solidFill>
              </a:rPr>
              <a:t>    M + R = Experimental section</a:t>
            </a:r>
          </a:p>
          <a:p>
            <a:r>
              <a:rPr lang="en-US" dirty="0"/>
              <a:t>The results are so complex that they need to be immediately discussed:</a:t>
            </a:r>
          </a:p>
          <a:p>
            <a:pPr>
              <a:buNone/>
            </a:pPr>
            <a:r>
              <a:rPr lang="en-US" dirty="0">
                <a:solidFill>
                  <a:srgbClr val="FF0000"/>
                </a:solidFill>
              </a:rPr>
              <a:t>  R + D = Results and Discussion section</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xmlns="" val="285502831"/>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RESPONSE SURFACE MODEL FOR THREE FACTOR EXPERIMENT</a:t>
            </a:r>
          </a:p>
        </p:txBody>
      </p:sp>
      <p:sp>
        <p:nvSpPr>
          <p:cNvPr id="3" name="Content Placeholder 2"/>
          <p:cNvSpPr>
            <a:spLocks noGrp="1"/>
          </p:cNvSpPr>
          <p:nvPr>
            <p:ph idx="1"/>
          </p:nvPr>
        </p:nvSpPr>
        <p:spPr/>
        <p:txBody>
          <a:bodyPr/>
          <a:lstStyle/>
          <a:p>
            <a:pPr>
              <a:buNone/>
            </a:pPr>
            <a:r>
              <a:rPr lang="en-US" altLang="zh-CN" b="1" dirty="0">
                <a:ea typeface="宋体" panose="02010600030101010101" pitchFamily="2" charset="-122"/>
              </a:rPr>
              <a:t>Y = β</a:t>
            </a:r>
            <a:r>
              <a:rPr lang="en-US" altLang="zh-CN" b="1" baseline="-25000" dirty="0">
                <a:ea typeface="宋体" panose="02010600030101010101" pitchFamily="2" charset="-122"/>
              </a:rPr>
              <a:t>0</a:t>
            </a:r>
            <a:r>
              <a:rPr lang="en-US" altLang="zh-CN" b="1" dirty="0">
                <a:ea typeface="宋体" panose="02010600030101010101" pitchFamily="2" charset="-122"/>
              </a:rPr>
              <a:t>                                                  constant</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 + β</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 + β</a:t>
            </a:r>
            <a:r>
              <a:rPr lang="en-US" altLang="zh-CN" b="1" baseline="-25000" dirty="0">
                <a:ea typeface="宋体" panose="02010600030101010101" pitchFamily="2" charset="-122"/>
              </a:rPr>
              <a:t>3</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dirty="0">
                <a:ea typeface="宋体" panose="02010600030101010101" pitchFamily="2" charset="-122"/>
              </a:rPr>
              <a:t>                  main effects</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11</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baseline="30000" dirty="0">
                <a:ea typeface="宋体" panose="02010600030101010101" pitchFamily="2" charset="-122"/>
              </a:rPr>
              <a:t>2</a:t>
            </a:r>
            <a:r>
              <a:rPr lang="en-US" altLang="zh-CN" b="1" dirty="0">
                <a:ea typeface="宋体" panose="02010600030101010101" pitchFamily="2" charset="-122"/>
              </a:rPr>
              <a:t> + β</a:t>
            </a:r>
            <a:r>
              <a:rPr lang="en-US" altLang="zh-CN" b="1" baseline="-25000" dirty="0">
                <a:ea typeface="宋体" panose="02010600030101010101" pitchFamily="2" charset="-122"/>
              </a:rPr>
              <a:t>22</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baseline="30000" dirty="0">
                <a:ea typeface="宋体" panose="02010600030101010101" pitchFamily="2" charset="-122"/>
              </a:rPr>
              <a:t>2 </a:t>
            </a:r>
            <a:r>
              <a:rPr lang="en-US" altLang="zh-CN" b="1" dirty="0">
                <a:ea typeface="宋体" panose="02010600030101010101" pitchFamily="2" charset="-122"/>
              </a:rPr>
              <a:t>+ β</a:t>
            </a:r>
            <a:r>
              <a:rPr lang="en-US" altLang="zh-CN" b="1" baseline="-25000" dirty="0">
                <a:ea typeface="宋体" panose="02010600030101010101" pitchFamily="2" charset="-122"/>
              </a:rPr>
              <a:t>33</a:t>
            </a:r>
            <a:r>
              <a:rPr lang="en-US" altLang="zh-CN" b="1" dirty="0">
                <a:ea typeface="宋体" panose="02010600030101010101" pitchFamily="2" charset="-122"/>
              </a:rPr>
              <a:t>X</a:t>
            </a:r>
            <a:r>
              <a:rPr lang="en-US" altLang="zh-CN" b="1" baseline="-25000" dirty="0">
                <a:ea typeface="宋体" panose="02010600030101010101" pitchFamily="2" charset="-122"/>
              </a:rPr>
              <a:t>3</a:t>
            </a:r>
            <a:r>
              <a:rPr lang="en-US" altLang="zh-CN" b="1" baseline="30000" dirty="0">
                <a:ea typeface="宋体" panose="02010600030101010101" pitchFamily="2" charset="-122"/>
              </a:rPr>
              <a:t>2            </a:t>
            </a:r>
            <a:r>
              <a:rPr lang="en-US" altLang="zh-CN" b="1" dirty="0">
                <a:ea typeface="宋体" panose="02010600030101010101" pitchFamily="2" charset="-122"/>
              </a:rPr>
              <a:t>  curvature</a:t>
            </a:r>
          </a:p>
          <a:p>
            <a:pPr>
              <a:buNone/>
            </a:pPr>
            <a:r>
              <a:rPr lang="en-US" altLang="zh-CN" b="1" dirty="0">
                <a:ea typeface="宋体" panose="02010600030101010101" pitchFamily="2" charset="-122"/>
              </a:rPr>
              <a:t>         + β</a:t>
            </a:r>
            <a:r>
              <a:rPr lang="en-US" altLang="zh-CN" b="1" baseline="-25000" dirty="0">
                <a:ea typeface="宋体" panose="02010600030101010101" pitchFamily="2" charset="-122"/>
              </a:rPr>
              <a:t>12</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2 </a:t>
            </a:r>
            <a:r>
              <a:rPr lang="en-US" altLang="zh-CN" b="1" dirty="0">
                <a:ea typeface="宋体" panose="02010600030101010101" pitchFamily="2" charset="-122"/>
              </a:rPr>
              <a:t>+ β</a:t>
            </a:r>
            <a:r>
              <a:rPr lang="en-US" altLang="zh-CN" b="1" baseline="-25000" dirty="0">
                <a:ea typeface="宋体" panose="02010600030101010101" pitchFamily="2" charset="-122"/>
              </a:rPr>
              <a:t>13</a:t>
            </a:r>
            <a:r>
              <a:rPr lang="en-US" altLang="zh-CN" b="1" dirty="0">
                <a:ea typeface="宋体" panose="02010600030101010101" pitchFamily="2" charset="-122"/>
              </a:rPr>
              <a:t>X</a:t>
            </a:r>
            <a:r>
              <a:rPr lang="en-US" altLang="zh-CN" b="1" baseline="-25000" dirty="0">
                <a:ea typeface="宋体" panose="02010600030101010101" pitchFamily="2" charset="-122"/>
              </a:rPr>
              <a:t>1</a:t>
            </a:r>
            <a:r>
              <a:rPr lang="en-US" altLang="zh-CN" b="1" dirty="0">
                <a:ea typeface="宋体" panose="02010600030101010101" pitchFamily="2" charset="-122"/>
              </a:rPr>
              <a:t>X</a:t>
            </a:r>
            <a:r>
              <a:rPr lang="en-US" altLang="zh-CN" b="1" baseline="-25000" dirty="0">
                <a:ea typeface="宋体" panose="02010600030101010101" pitchFamily="2" charset="-122"/>
              </a:rPr>
              <a:t>3 </a:t>
            </a:r>
            <a:r>
              <a:rPr lang="en-US" altLang="zh-CN" b="1" dirty="0">
                <a:ea typeface="宋体" panose="02010600030101010101" pitchFamily="2" charset="-122"/>
              </a:rPr>
              <a:t>+ β</a:t>
            </a:r>
            <a:r>
              <a:rPr lang="en-US" altLang="zh-CN" b="1" baseline="-25000" dirty="0">
                <a:ea typeface="宋体" panose="02010600030101010101" pitchFamily="2" charset="-122"/>
              </a:rPr>
              <a:t>23</a:t>
            </a:r>
            <a:r>
              <a:rPr lang="en-US" altLang="zh-CN" b="1" dirty="0">
                <a:ea typeface="宋体" panose="02010600030101010101" pitchFamily="2" charset="-122"/>
              </a:rPr>
              <a:t>X</a:t>
            </a:r>
            <a:r>
              <a:rPr lang="en-US" altLang="zh-CN" b="1" baseline="-25000" dirty="0">
                <a:ea typeface="宋体" panose="02010600030101010101" pitchFamily="2" charset="-122"/>
              </a:rPr>
              <a:t>2</a:t>
            </a:r>
            <a:r>
              <a:rPr lang="en-US" altLang="zh-CN" b="1" dirty="0">
                <a:ea typeface="宋体" panose="02010600030101010101" pitchFamily="2" charset="-122"/>
              </a:rPr>
              <a:t>X</a:t>
            </a:r>
            <a:r>
              <a:rPr lang="en-US" altLang="zh-CN" b="1" baseline="-25000" dirty="0">
                <a:ea typeface="宋体" panose="02010600030101010101" pitchFamily="2" charset="-122"/>
              </a:rPr>
              <a:t>3     </a:t>
            </a:r>
            <a:r>
              <a:rPr lang="en-US" altLang="zh-CN" b="1" dirty="0">
                <a:ea typeface="宋体" panose="02010600030101010101" pitchFamily="2" charset="-122"/>
              </a:rPr>
              <a:t>interaction</a:t>
            </a:r>
            <a:endParaRPr lang="en-US" b="1" dirty="0"/>
          </a:p>
          <a:p>
            <a:pPr>
              <a:buNone/>
            </a:pPr>
            <a:r>
              <a:rPr lang="en-US" b="1" dirty="0"/>
              <a:t>         </a:t>
            </a:r>
            <a:r>
              <a:rPr lang="en-US" altLang="zh-CN" b="1" dirty="0">
                <a:ea typeface="宋体" panose="02010600030101010101" pitchFamily="2" charset="-122"/>
              </a:rPr>
              <a:t>+  </a:t>
            </a:r>
            <a:r>
              <a:rPr lang="en-US" b="1" dirty="0"/>
              <a:t>ε                                                  error</a:t>
            </a:r>
          </a:p>
          <a:p>
            <a:pPr>
              <a:buNone/>
            </a:pPr>
            <a:endParaRPr lang="en-US" b="1" dirty="0"/>
          </a:p>
          <a:p>
            <a:pPr>
              <a:buNone/>
            </a:pPr>
            <a:endParaRPr lang="en-US" sz="2400" b="1" dirty="0"/>
          </a:p>
          <a:p>
            <a:pPr>
              <a:buNone/>
            </a:pPr>
            <a:r>
              <a:rPr lang="en-US" sz="2400" b="1" dirty="0"/>
              <a:t>    All the other terms are dropped into the error term.</a:t>
            </a:r>
            <a:endParaRPr lang="en-US" dirty="0"/>
          </a:p>
        </p:txBody>
      </p:sp>
    </p:spTree>
    <p:extLst>
      <p:ext uri="{BB962C8B-B14F-4D97-AF65-F5344CB8AC3E}">
        <p14:creationId xmlns:p14="http://schemas.microsoft.com/office/powerpoint/2010/main" xmlns="" val="3528280673"/>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NUMBER OF RUNS FOR A 3k FACTORIAL EXPERIMENT</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b="1" dirty="0"/>
              <a:t>The number inside [brackets] is the number of runs needed for a third replicate of the full 3</a:t>
            </a:r>
            <a:r>
              <a:rPr lang="en-US" b="1" baseline="30000" dirty="0"/>
              <a:t>k</a:t>
            </a:r>
            <a:r>
              <a:rPr lang="en-US" b="1" dirty="0"/>
              <a:t> factorial experiment</a:t>
            </a:r>
            <a:endParaRPr lang="en-US" dirty="0"/>
          </a:p>
          <a:p>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71600" y="1828800"/>
            <a:ext cx="6705600" cy="24590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7261329"/>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RSM</a:t>
            </a:r>
            <a:endParaRPr lang="en-US" dirty="0"/>
          </a:p>
        </p:txBody>
      </p:sp>
      <p:sp>
        <p:nvSpPr>
          <p:cNvPr id="3" name="Content Placeholder 2"/>
          <p:cNvSpPr>
            <a:spLocks noGrp="1"/>
          </p:cNvSpPr>
          <p:nvPr>
            <p:ph idx="1"/>
          </p:nvPr>
        </p:nvSpPr>
        <p:spPr/>
        <p:txBody>
          <a:bodyPr/>
          <a:lstStyle/>
          <a:p>
            <a:r>
              <a:rPr lang="en-US" b="1" i="1" dirty="0">
                <a:solidFill>
                  <a:srgbClr val="FF0000"/>
                </a:solidFill>
              </a:rPr>
              <a:t>Central composite </a:t>
            </a:r>
            <a:r>
              <a:rPr lang="en-US" b="1" i="1" dirty="0" smtClean="0">
                <a:solidFill>
                  <a:srgbClr val="FF0000"/>
                </a:solidFill>
              </a:rPr>
              <a:t>design (CCD)</a:t>
            </a:r>
            <a:r>
              <a:rPr lang="en-US" b="1" dirty="0" smtClean="0">
                <a:solidFill>
                  <a:srgbClr val="FF0000"/>
                </a:solidFill>
              </a:rPr>
              <a:t> </a:t>
            </a:r>
          </a:p>
          <a:p>
            <a:endParaRPr lang="en-US" dirty="0"/>
          </a:p>
          <a:p>
            <a:pPr marL="0" indent="0">
              <a:buNone/>
            </a:pPr>
            <a:endParaRPr lang="en-US" dirty="0" smtClean="0"/>
          </a:p>
          <a:p>
            <a:r>
              <a:rPr lang="en-US" b="1" dirty="0">
                <a:solidFill>
                  <a:srgbClr val="FF0000"/>
                </a:solidFill>
              </a:rPr>
              <a:t>Box–Behnken design (BBD</a:t>
            </a:r>
            <a:r>
              <a:rPr lang="en-US" b="1" dirty="0" smtClean="0">
                <a:solidFill>
                  <a:srgbClr val="FF0000"/>
                </a:solidFill>
              </a:rPr>
              <a:t>)</a:t>
            </a:r>
          </a:p>
          <a:p>
            <a:pPr marL="0" indent="0">
              <a:buNone/>
            </a:pPr>
            <a:r>
              <a:rPr lang="en-US" b="1" dirty="0" smtClean="0">
                <a:solidFill>
                  <a:srgbClr val="FF0000"/>
                </a:solidFill>
              </a:rPr>
              <a:t> </a:t>
            </a: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xmlns="" val="1979962628"/>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CCD</a:t>
            </a:r>
            <a:endParaRPr lang="en-US" dirty="0"/>
          </a:p>
        </p:txBody>
      </p:sp>
      <p:sp>
        <p:nvSpPr>
          <p:cNvPr id="3" name="Content Placeholder 2"/>
          <p:cNvSpPr>
            <a:spLocks noGrp="1"/>
          </p:cNvSpPr>
          <p:nvPr>
            <p:ph idx="1"/>
          </p:nvPr>
        </p:nvSpPr>
        <p:spPr/>
        <p:txBody>
          <a:bodyPr/>
          <a:lstStyle/>
          <a:p>
            <a:r>
              <a:rPr lang="en-GB" dirty="0" smtClean="0"/>
              <a:t>The most popular response surface method (RSM) design is the central composite design (CCD). </a:t>
            </a:r>
          </a:p>
          <a:p>
            <a:r>
              <a:rPr lang="en-GB" dirty="0" smtClean="0"/>
              <a:t>A CCD has three groups of design points:</a:t>
            </a:r>
          </a:p>
          <a:p>
            <a:pPr marL="0" indent="0">
              <a:buNone/>
            </a:pPr>
            <a:endParaRPr lang="en-GB" dirty="0" smtClean="0"/>
          </a:p>
          <a:p>
            <a:pPr marL="0" indent="0">
              <a:buNone/>
            </a:pPr>
            <a:r>
              <a:rPr lang="en-GB" dirty="0" smtClean="0">
                <a:solidFill>
                  <a:srgbClr val="FF0000"/>
                </a:solidFill>
              </a:rPr>
              <a:t>(a)  </a:t>
            </a:r>
            <a:r>
              <a:rPr lang="en-GB" b="1" i="1" dirty="0" smtClean="0">
                <a:solidFill>
                  <a:srgbClr val="FF0000"/>
                </a:solidFill>
              </a:rPr>
              <a:t>two-level</a:t>
            </a:r>
            <a:r>
              <a:rPr lang="en-GB" dirty="0" smtClean="0">
                <a:solidFill>
                  <a:srgbClr val="FF0000"/>
                </a:solidFill>
              </a:rPr>
              <a:t> factorial or fractional factorial design points</a:t>
            </a:r>
          </a:p>
          <a:p>
            <a:pPr marL="0" indent="0">
              <a:buNone/>
            </a:pPr>
            <a:r>
              <a:rPr lang="en-GB" dirty="0" smtClean="0">
                <a:solidFill>
                  <a:srgbClr val="FF0000"/>
                </a:solidFill>
              </a:rPr>
              <a:t>(b)  axial points (sometimes called "star" points)</a:t>
            </a:r>
          </a:p>
          <a:p>
            <a:pPr marL="0" indent="0">
              <a:buNone/>
            </a:pPr>
            <a:r>
              <a:rPr lang="en-GB" dirty="0" smtClean="0">
                <a:solidFill>
                  <a:srgbClr val="FF0000"/>
                </a:solidFill>
              </a:rPr>
              <a:t>(c)  centre points</a:t>
            </a:r>
            <a:endParaRPr lang="en-GB" dirty="0">
              <a:solidFill>
                <a:srgbClr val="FF0000"/>
              </a:solidFill>
            </a:endParaRPr>
          </a:p>
        </p:txBody>
      </p:sp>
    </p:spTree>
    <p:extLst>
      <p:ext uri="{BB962C8B-B14F-4D97-AF65-F5344CB8AC3E}">
        <p14:creationId xmlns:p14="http://schemas.microsoft.com/office/powerpoint/2010/main" xmlns="" val="174352807"/>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CCD</a:t>
            </a:r>
            <a:endParaRPr lang="en-US" dirty="0"/>
          </a:p>
        </p:txBody>
      </p:sp>
      <p:sp>
        <p:nvSpPr>
          <p:cNvPr id="3" name="Content Placeholder 2"/>
          <p:cNvSpPr>
            <a:spLocks noGrp="1"/>
          </p:cNvSpPr>
          <p:nvPr>
            <p:ph idx="1"/>
          </p:nvPr>
        </p:nvSpPr>
        <p:spPr/>
        <p:txBody>
          <a:bodyPr/>
          <a:lstStyle/>
          <a:p>
            <a:pPr algn="just"/>
            <a:r>
              <a:rPr lang="en-GB" dirty="0" smtClean="0"/>
              <a:t>CCD's are </a:t>
            </a:r>
            <a:r>
              <a:rPr lang="en-GB" b="1" dirty="0" smtClean="0">
                <a:solidFill>
                  <a:srgbClr val="FF0000"/>
                </a:solidFill>
              </a:rPr>
              <a:t>designed to estimate the coefficients of a quadratic model</a:t>
            </a:r>
            <a:r>
              <a:rPr lang="en-GB" dirty="0" smtClean="0"/>
              <a:t>. All point descriptions will be in terms of coded values of the factors.</a:t>
            </a:r>
          </a:p>
          <a:p>
            <a:pPr marL="0" indent="0">
              <a:buNone/>
            </a:pPr>
            <a:endParaRPr lang="en-US" dirty="0"/>
          </a:p>
        </p:txBody>
      </p:sp>
      <p:pic>
        <p:nvPicPr>
          <p:cNvPr id="5" name="Picture 4"/>
          <p:cNvPicPr>
            <a:picLocks noChangeAspect="1"/>
          </p:cNvPicPr>
          <p:nvPr/>
        </p:nvPicPr>
        <p:blipFill>
          <a:blip r:embed="rId2"/>
          <a:stretch>
            <a:fillRect/>
          </a:stretch>
        </p:blipFill>
        <p:spPr>
          <a:xfrm>
            <a:off x="1693887" y="3339080"/>
            <a:ext cx="3181350" cy="2390775"/>
          </a:xfrm>
          <a:prstGeom prst="rect">
            <a:avLst/>
          </a:prstGeom>
        </p:spPr>
      </p:pic>
      <p:pic>
        <p:nvPicPr>
          <p:cNvPr id="6" name="Picture 5"/>
          <p:cNvPicPr>
            <a:picLocks noChangeAspect="1"/>
          </p:cNvPicPr>
          <p:nvPr/>
        </p:nvPicPr>
        <p:blipFill>
          <a:blip r:embed="rId3"/>
          <a:stretch>
            <a:fillRect/>
          </a:stretch>
        </p:blipFill>
        <p:spPr>
          <a:xfrm>
            <a:off x="7251581" y="2609850"/>
            <a:ext cx="3857625" cy="3467100"/>
          </a:xfrm>
          <a:prstGeom prst="rect">
            <a:avLst/>
          </a:prstGeom>
        </p:spPr>
      </p:pic>
    </p:spTree>
    <p:extLst>
      <p:ext uri="{BB962C8B-B14F-4D97-AF65-F5344CB8AC3E}">
        <p14:creationId xmlns:p14="http://schemas.microsoft.com/office/powerpoint/2010/main" xmlns="" val="2446950680"/>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9669" name="Object 5"/>
          <p:cNvGraphicFramePr>
            <a:graphicFrameLocks noGrp="1" noChangeAspect="1"/>
          </p:cNvGraphicFramePr>
          <p:nvPr>
            <p:ph sz="half" idx="1"/>
          </p:nvPr>
        </p:nvGraphicFramePr>
        <p:xfrm>
          <a:off x="5105400" y="3886200"/>
          <a:ext cx="2057400" cy="1868488"/>
        </p:xfrm>
        <a:graphic>
          <a:graphicData uri="http://schemas.openxmlformats.org/presentationml/2006/ole">
            <p:oleObj spid="_x0000_s8251" name="Bitmap Image" r:id="rId3" imgW="3209524" imgH="2914286" progId="PBrush">
              <p:embed/>
            </p:oleObj>
          </a:graphicData>
        </a:graphic>
      </p:graphicFrame>
      <p:graphicFrame>
        <p:nvGraphicFramePr>
          <p:cNvPr id="369671" name="Object 7"/>
          <p:cNvGraphicFramePr>
            <a:graphicFrameLocks noGrp="1" noChangeAspect="1"/>
          </p:cNvGraphicFramePr>
          <p:nvPr>
            <p:ph sz="quarter" idx="2"/>
          </p:nvPr>
        </p:nvGraphicFramePr>
        <p:xfrm>
          <a:off x="7315200" y="1752600"/>
          <a:ext cx="1752600" cy="1684338"/>
        </p:xfrm>
        <a:graphic>
          <a:graphicData uri="http://schemas.openxmlformats.org/presentationml/2006/ole">
            <p:oleObj spid="_x0000_s8252" name="Bitmap Image" r:id="rId4" imgW="3228571" imgH="3104762" progId="PBrush">
              <p:embed/>
            </p:oleObj>
          </a:graphicData>
        </a:graphic>
      </p:graphicFrame>
      <p:graphicFrame>
        <p:nvGraphicFramePr>
          <p:cNvPr id="369673" name="Object 9"/>
          <p:cNvGraphicFramePr>
            <a:graphicFrameLocks noGrp="1" noChangeAspect="1"/>
          </p:cNvGraphicFramePr>
          <p:nvPr>
            <p:ph sz="quarter" idx="3"/>
          </p:nvPr>
        </p:nvGraphicFramePr>
        <p:xfrm>
          <a:off x="3352800" y="1752601"/>
          <a:ext cx="1981200" cy="1560513"/>
        </p:xfrm>
        <a:graphic>
          <a:graphicData uri="http://schemas.openxmlformats.org/presentationml/2006/ole">
            <p:oleObj spid="_x0000_s8253" name="Bitmap Image" r:id="rId5" imgW="2914286" imgH="2295238" progId="PBrush">
              <p:embed/>
            </p:oleObj>
          </a:graphicData>
        </a:graphic>
      </p:graphicFrame>
      <p:sp>
        <p:nvSpPr>
          <p:cNvPr id="369675" name="Text Box 11"/>
          <p:cNvSpPr txBox="1">
            <a:spLocks noChangeArrowheads="1"/>
          </p:cNvSpPr>
          <p:nvPr/>
        </p:nvSpPr>
        <p:spPr bwMode="auto">
          <a:xfrm>
            <a:off x="2971800" y="1524000"/>
            <a:ext cx="7086600" cy="626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US" dirty="0"/>
          </a:p>
          <a:p>
            <a:pPr>
              <a:spcBef>
                <a:spcPct val="50000"/>
              </a:spcBef>
            </a:pPr>
            <a:endParaRPr lang="en-US" dirty="0"/>
          </a:p>
          <a:p>
            <a:pPr>
              <a:spcBef>
                <a:spcPct val="50000"/>
              </a:spcBef>
            </a:pPr>
            <a:r>
              <a:rPr lang="en-US" dirty="0"/>
              <a:t>                                                </a:t>
            </a:r>
            <a:r>
              <a:rPr lang="en-US" sz="4400" dirty="0"/>
              <a:t>+</a:t>
            </a:r>
          </a:p>
          <a:p>
            <a:pPr>
              <a:spcBef>
                <a:spcPct val="50000"/>
              </a:spcBef>
            </a:pPr>
            <a:r>
              <a:rPr lang="en-US" altLang="zh-CN" sz="3200" dirty="0">
                <a:ea typeface="宋体" panose="02010600030101010101" pitchFamily="2" charset="-122"/>
              </a:rPr>
              <a:t>          </a:t>
            </a:r>
            <a:r>
              <a:rPr lang="en-US" sz="2400" dirty="0"/>
              <a:t>Factorial</a:t>
            </a:r>
            <a:r>
              <a:rPr lang="en-US" altLang="zh-CN" sz="2400" dirty="0">
                <a:ea typeface="宋体" panose="02010600030101010101" pitchFamily="2" charset="-122"/>
              </a:rPr>
              <a:t>          </a:t>
            </a:r>
            <a:r>
              <a:rPr lang="en-US" sz="2400" dirty="0"/>
              <a:t>+ </a:t>
            </a:r>
            <a:r>
              <a:rPr lang="en-US" altLang="zh-CN" sz="2400" dirty="0">
                <a:ea typeface="宋体" panose="02010600030101010101" pitchFamily="2" charset="-122"/>
              </a:rPr>
              <a:t>         </a:t>
            </a:r>
            <a:r>
              <a:rPr lang="en-US" sz="2400" dirty="0"/>
              <a:t>Star points</a:t>
            </a:r>
          </a:p>
          <a:p>
            <a:pPr>
              <a:spcBef>
                <a:spcPct val="50000"/>
              </a:spcBef>
            </a:pPr>
            <a:endParaRPr lang="en-US" sz="2400" dirty="0"/>
          </a:p>
          <a:p>
            <a:pPr>
              <a:spcBef>
                <a:spcPct val="50000"/>
              </a:spcBef>
            </a:pPr>
            <a:r>
              <a:rPr lang="en-US" dirty="0"/>
              <a:t>                 </a:t>
            </a:r>
            <a:r>
              <a:rPr lang="en-US" sz="4400" dirty="0"/>
              <a:t>=</a:t>
            </a:r>
          </a:p>
          <a:p>
            <a:pPr>
              <a:spcBef>
                <a:spcPct val="50000"/>
              </a:spcBef>
            </a:pPr>
            <a:r>
              <a:rPr lang="en-US" altLang="zh-CN" sz="2400" dirty="0">
                <a:ea typeface="宋体" panose="02010600030101010101" pitchFamily="2" charset="-122"/>
              </a:rPr>
              <a:t>                                 CCD</a:t>
            </a:r>
            <a:endParaRPr lang="zh-CN" altLang="en-US" sz="2400" dirty="0">
              <a:ea typeface="宋体" panose="02010600030101010101" pitchFamily="2" charset="-122"/>
            </a:endParaRPr>
          </a:p>
          <a:p>
            <a:pPr>
              <a:spcBef>
                <a:spcPct val="50000"/>
              </a:spcBef>
            </a:pPr>
            <a:endParaRPr lang="en-US" dirty="0"/>
          </a:p>
          <a:p>
            <a:pPr>
              <a:spcBef>
                <a:spcPct val="50000"/>
              </a:spcBef>
            </a:pPr>
            <a:endParaRPr lang="en-US" dirty="0"/>
          </a:p>
          <a:p>
            <a:pPr>
              <a:spcBef>
                <a:spcPct val="50000"/>
              </a:spcBef>
            </a:pPr>
            <a:endParaRPr lang="en-US" dirty="0"/>
          </a:p>
          <a:p>
            <a:pPr>
              <a:spcBef>
                <a:spcPct val="50000"/>
              </a:spcBef>
            </a:pPr>
            <a:endParaRPr lang="en-US" dirty="0"/>
          </a:p>
        </p:txBody>
      </p:sp>
      <p:sp>
        <p:nvSpPr>
          <p:cNvPr id="9" name="Title 1"/>
          <p:cNvSpPr txBox="1">
            <a:spLocks/>
          </p:cNvSpPr>
          <p:nvPr/>
        </p:nvSpPr>
        <p:spPr>
          <a:xfrm>
            <a:off x="876300" y="140494"/>
            <a:ext cx="10795747" cy="1325563"/>
          </a:xfrm>
          <a:prstGeom prst="rect">
            <a:avLst/>
          </a:prstGeom>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3 FACTOR CENTRAL COMPOSITE DESIGNS</a:t>
            </a:r>
          </a:p>
        </p:txBody>
      </p:sp>
      <p:sp>
        <p:nvSpPr>
          <p:cNvPr id="10" name="Content Placeholder 2"/>
          <p:cNvSpPr txBox="1">
            <a:spLocks/>
          </p:cNvSpPr>
          <p:nvPr/>
        </p:nvSpPr>
        <p:spPr>
          <a:xfrm>
            <a:off x="876300" y="1641475"/>
            <a:ext cx="10807700" cy="4841875"/>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xmlns="" val="188428837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Determining in Central Composite Designs</a:t>
            </a:r>
            <a:r>
              <a:rPr lang="en-US" dirty="0" smtClean="0"/>
              <a:t> </a:t>
            </a:r>
            <a:endParaRPr lang="en-US" dirty="0"/>
          </a:p>
        </p:txBody>
      </p:sp>
      <p:sp>
        <p:nvSpPr>
          <p:cNvPr id="3" name="Content Placeholder 2"/>
          <p:cNvSpPr>
            <a:spLocks noGrp="1"/>
          </p:cNvSpPr>
          <p:nvPr>
            <p:ph idx="1"/>
          </p:nvPr>
        </p:nvSpPr>
        <p:spPr/>
        <p:txBody>
          <a:bodyPr/>
          <a:lstStyle/>
          <a:p>
            <a:r>
              <a:rPr lang="en-GB" dirty="0"/>
              <a:t>the value of depends on </a:t>
            </a:r>
            <a:r>
              <a:rPr lang="en-GB" dirty="0" smtClean="0"/>
              <a:t>the number </a:t>
            </a:r>
            <a:r>
              <a:rPr lang="en-GB" dirty="0"/>
              <a:t>of experimental runs in the factorial portion of </a:t>
            </a:r>
            <a:r>
              <a:rPr lang="en-GB" dirty="0" smtClean="0"/>
              <a:t>the central </a:t>
            </a:r>
            <a:r>
              <a:rPr lang="en-GB" dirty="0"/>
              <a:t>composite design:</a:t>
            </a:r>
            <a:r>
              <a:rPr lang="en-GB" dirty="0" smtClean="0"/>
              <a:t> </a:t>
            </a:r>
            <a:br>
              <a:rPr lang="en-GB" dirty="0" smtClean="0"/>
            </a:br>
            <a:endParaRPr lang="en-US" dirty="0"/>
          </a:p>
        </p:txBody>
      </p:sp>
      <p:pic>
        <p:nvPicPr>
          <p:cNvPr id="4" name="Picture 3"/>
          <p:cNvPicPr>
            <a:picLocks noChangeAspect="1"/>
          </p:cNvPicPr>
          <p:nvPr/>
        </p:nvPicPr>
        <p:blipFill>
          <a:blip r:embed="rId2"/>
          <a:stretch>
            <a:fillRect/>
          </a:stretch>
        </p:blipFill>
        <p:spPr>
          <a:xfrm>
            <a:off x="2541423" y="3008478"/>
            <a:ext cx="7043641" cy="2204966"/>
          </a:xfrm>
          <a:prstGeom prst="rect">
            <a:avLst/>
          </a:prstGeom>
        </p:spPr>
      </p:pic>
    </p:spTree>
    <p:extLst>
      <p:ext uri="{BB962C8B-B14F-4D97-AF65-F5344CB8AC3E}">
        <p14:creationId xmlns:p14="http://schemas.microsoft.com/office/powerpoint/2010/main" xmlns="" val="1437478034"/>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and Lower Limits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Upper star level  </a:t>
            </a:r>
          </a:p>
          <a:p>
            <a:pPr marL="0" indent="0">
              <a:buNone/>
            </a:pPr>
            <a:r>
              <a:rPr lang="en-US" b="1" dirty="0" smtClean="0"/>
              <a:t>  </a:t>
            </a:r>
          </a:p>
          <a:p>
            <a:pPr marL="0" indent="0">
              <a:buNone/>
            </a:pPr>
            <a:r>
              <a:rPr lang="en-US" i="1" dirty="0" smtClean="0"/>
              <a:t>High star value =(Average of factor level at (-1) and (+1)) +</a:t>
            </a:r>
            <a:r>
              <a:rPr lang="en-GB" i="1" dirty="0" smtClean="0"/>
              <a:t> Alpha((range between the (-1) and (+1) level)/2)</a:t>
            </a:r>
            <a:r>
              <a:rPr lang="en-US" i="1" dirty="0" smtClean="0"/>
              <a:t> </a:t>
            </a:r>
          </a:p>
          <a:p>
            <a:pPr marL="0" indent="0">
              <a:buNone/>
            </a:pPr>
            <a:endParaRPr lang="en-US" dirty="0" smtClean="0"/>
          </a:p>
          <a:p>
            <a:r>
              <a:rPr lang="en-US" b="1" dirty="0"/>
              <a:t>L</a:t>
            </a:r>
            <a:r>
              <a:rPr lang="en-US" b="1" dirty="0" smtClean="0"/>
              <a:t>ower </a:t>
            </a:r>
            <a:r>
              <a:rPr lang="en-US" b="1" dirty="0"/>
              <a:t>star level </a:t>
            </a:r>
            <a:endParaRPr lang="en-US" b="1" dirty="0" smtClean="0"/>
          </a:p>
          <a:p>
            <a:pPr marL="0" indent="0">
              <a:buNone/>
            </a:pPr>
            <a:r>
              <a:rPr lang="en-US" b="1" dirty="0" smtClean="0"/>
              <a:t>   </a:t>
            </a:r>
          </a:p>
          <a:p>
            <a:pPr marL="0" indent="0">
              <a:buNone/>
            </a:pPr>
            <a:r>
              <a:rPr lang="en-US" i="1" dirty="0"/>
              <a:t>High star value </a:t>
            </a:r>
            <a:r>
              <a:rPr lang="en-US" i="1" dirty="0" smtClean="0"/>
              <a:t>=(Average </a:t>
            </a:r>
            <a:r>
              <a:rPr lang="en-US" i="1" dirty="0"/>
              <a:t>of factor level at (-1) and (+1</a:t>
            </a:r>
            <a:r>
              <a:rPr lang="en-US" i="1" dirty="0" smtClean="0"/>
              <a:t>)) -</a:t>
            </a:r>
            <a:r>
              <a:rPr lang="en-GB" i="1" dirty="0" smtClean="0"/>
              <a:t> </a:t>
            </a:r>
            <a:r>
              <a:rPr lang="en-GB" i="1" dirty="0"/>
              <a:t>Alpha((range between the (-1) and (+1) level)/2)</a:t>
            </a:r>
            <a:r>
              <a:rPr lang="en-US" i="1" dirty="0"/>
              <a:t> </a:t>
            </a:r>
          </a:p>
          <a:p>
            <a:endParaRPr lang="en-US" b="1" dirty="0"/>
          </a:p>
          <a:p>
            <a:pPr marL="0" indent="0">
              <a:buNone/>
            </a:pPr>
            <a:endParaRPr lang="en-US" dirty="0"/>
          </a:p>
        </p:txBody>
      </p:sp>
    </p:spTree>
    <p:extLst>
      <p:ext uri="{BB962C8B-B14F-4D97-AF65-F5344CB8AC3E}">
        <p14:creationId xmlns:p14="http://schemas.microsoft.com/office/powerpoint/2010/main" xmlns="" val="16490225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Determining </a:t>
            </a:r>
            <a:r>
              <a:rPr lang="en-US" b="1" dirty="0" smtClean="0"/>
              <a:t>for </a:t>
            </a:r>
            <a:r>
              <a:rPr lang="en-US" b="1" dirty="0" err="1" smtClean="0"/>
              <a:t>Rotatability</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29583" y="2001672"/>
            <a:ext cx="5530561" cy="4044286"/>
          </a:xfrm>
          <a:prstGeom prst="rect">
            <a:avLst/>
          </a:prstGeom>
        </p:spPr>
      </p:pic>
    </p:spTree>
    <p:extLst>
      <p:ext uri="{BB962C8B-B14F-4D97-AF65-F5344CB8AC3E}">
        <p14:creationId xmlns:p14="http://schemas.microsoft.com/office/powerpoint/2010/main" xmlns="" val="1079297229"/>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Factorial Points </a:t>
            </a:r>
            <a:endParaRPr lang="en-US" dirty="0"/>
          </a:p>
        </p:txBody>
      </p:sp>
      <p:sp>
        <p:nvSpPr>
          <p:cNvPr id="3" name="Content Placeholder 2"/>
          <p:cNvSpPr>
            <a:spLocks noGrp="1"/>
          </p:cNvSpPr>
          <p:nvPr>
            <p:ph idx="1"/>
          </p:nvPr>
        </p:nvSpPr>
        <p:spPr/>
        <p:txBody>
          <a:bodyPr/>
          <a:lstStyle/>
          <a:p>
            <a:r>
              <a:rPr lang="en-GB" dirty="0" smtClean="0"/>
              <a:t>The </a:t>
            </a:r>
            <a:r>
              <a:rPr lang="en-GB" b="1" dirty="0" smtClean="0">
                <a:solidFill>
                  <a:srgbClr val="FF0000"/>
                </a:solidFill>
              </a:rPr>
              <a:t>two-level factorial </a:t>
            </a:r>
            <a:r>
              <a:rPr lang="en-GB" dirty="0" smtClean="0"/>
              <a:t>part of the design consists of all possible combinations of the +1 and -1 levels of the factors. For the two factor case there are four design points:</a:t>
            </a:r>
          </a:p>
          <a:p>
            <a:endParaRPr lang="en-GB" dirty="0" smtClean="0"/>
          </a:p>
          <a:p>
            <a:r>
              <a:rPr lang="en-GB" dirty="0" smtClean="0"/>
              <a:t>(-1, -1) (+1, -1) (-1, +1) (+1, +1) </a:t>
            </a:r>
          </a:p>
          <a:p>
            <a:endParaRPr lang="en-GB" dirty="0" smtClean="0"/>
          </a:p>
          <a:p>
            <a:endParaRPr lang="en-US" dirty="0"/>
          </a:p>
        </p:txBody>
      </p:sp>
      <p:pic>
        <p:nvPicPr>
          <p:cNvPr id="6" name="Picture 5"/>
          <p:cNvPicPr>
            <a:picLocks noChangeAspect="1"/>
          </p:cNvPicPr>
          <p:nvPr/>
        </p:nvPicPr>
        <p:blipFill>
          <a:blip r:embed="rId2"/>
          <a:stretch>
            <a:fillRect/>
          </a:stretch>
        </p:blipFill>
        <p:spPr>
          <a:xfrm>
            <a:off x="9245287" y="274638"/>
            <a:ext cx="1522572" cy="1144208"/>
          </a:xfrm>
          <a:prstGeom prst="rect">
            <a:avLst/>
          </a:prstGeom>
        </p:spPr>
      </p:pic>
    </p:spTree>
    <p:extLst>
      <p:ext uri="{BB962C8B-B14F-4D97-AF65-F5344CB8AC3E}">
        <p14:creationId xmlns:p14="http://schemas.microsoft.com/office/powerpoint/2010/main" xmlns="" val="2833257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scientific paper</a:t>
            </a:r>
          </a:p>
        </p:txBody>
      </p:sp>
      <p:sp>
        <p:nvSpPr>
          <p:cNvPr id="3" name="Content Placeholder 2"/>
          <p:cNvSpPr>
            <a:spLocks noGrp="1"/>
          </p:cNvSpPr>
          <p:nvPr>
            <p:ph idx="1"/>
          </p:nvPr>
        </p:nvSpPr>
        <p:spPr/>
        <p:txBody>
          <a:bodyPr/>
          <a:lstStyle/>
          <a:p>
            <a:r>
              <a:rPr lang="en-GB" dirty="0"/>
              <a:t>A </a:t>
            </a:r>
            <a:r>
              <a:rPr lang="en-GB" dirty="0">
                <a:solidFill>
                  <a:srgbClr val="FF0000"/>
                </a:solidFill>
              </a:rPr>
              <a:t>scientific paper </a:t>
            </a:r>
            <a:r>
              <a:rPr lang="en-GB" dirty="0"/>
              <a:t>is a written and published report describing </a:t>
            </a:r>
            <a:r>
              <a:rPr lang="en-GB" dirty="0">
                <a:solidFill>
                  <a:srgbClr val="FF0000"/>
                </a:solidFill>
              </a:rPr>
              <a:t>original research </a:t>
            </a:r>
            <a:r>
              <a:rPr lang="en-GB" dirty="0"/>
              <a:t>results.</a:t>
            </a:r>
          </a:p>
          <a:p>
            <a:r>
              <a:rPr lang="en-GB" dirty="0"/>
              <a:t>It must be the </a:t>
            </a:r>
            <a:r>
              <a:rPr lang="en-GB" dirty="0">
                <a:solidFill>
                  <a:srgbClr val="FF0000"/>
                </a:solidFill>
              </a:rPr>
              <a:t>first publication </a:t>
            </a:r>
            <a:r>
              <a:rPr lang="en-GB" dirty="0"/>
              <a:t>of original research results,</a:t>
            </a:r>
          </a:p>
          <a:p>
            <a:r>
              <a:rPr lang="en-GB" dirty="0"/>
              <a:t>In a </a:t>
            </a:r>
            <a:r>
              <a:rPr lang="en-GB" dirty="0">
                <a:solidFill>
                  <a:srgbClr val="FF0000"/>
                </a:solidFill>
              </a:rPr>
              <a:t>form</a:t>
            </a:r>
            <a:r>
              <a:rPr lang="en-GB" dirty="0"/>
              <a:t> whereby peers of the author can </a:t>
            </a:r>
            <a:r>
              <a:rPr lang="en-GB" dirty="0">
                <a:solidFill>
                  <a:srgbClr val="FF0000"/>
                </a:solidFill>
              </a:rPr>
              <a:t>repeat</a:t>
            </a:r>
            <a:r>
              <a:rPr lang="en-GB" dirty="0"/>
              <a:t> the </a:t>
            </a:r>
            <a:r>
              <a:rPr lang="en-GB" dirty="0">
                <a:solidFill>
                  <a:srgbClr val="FF0000"/>
                </a:solidFill>
              </a:rPr>
              <a:t>experiments</a:t>
            </a:r>
            <a:r>
              <a:rPr lang="en-GB" dirty="0"/>
              <a:t> and </a:t>
            </a:r>
            <a:r>
              <a:rPr lang="en-GB" dirty="0">
                <a:solidFill>
                  <a:srgbClr val="FF0000"/>
                </a:solidFill>
              </a:rPr>
              <a:t>test the conclusions</a:t>
            </a:r>
            <a:r>
              <a:rPr lang="en-GB" dirty="0"/>
              <a:t>, and</a:t>
            </a:r>
          </a:p>
          <a:p>
            <a:r>
              <a:rPr lang="en-GB" dirty="0"/>
              <a:t>In a </a:t>
            </a:r>
            <a:r>
              <a:rPr lang="en-GB" dirty="0">
                <a:solidFill>
                  <a:srgbClr val="FF0000"/>
                </a:solidFill>
              </a:rPr>
              <a:t>journal</a:t>
            </a:r>
            <a:r>
              <a:rPr lang="en-GB" dirty="0"/>
              <a:t> or </a:t>
            </a:r>
            <a:r>
              <a:rPr lang="en-GB" dirty="0">
                <a:solidFill>
                  <a:srgbClr val="FF0000"/>
                </a:solidFill>
              </a:rPr>
              <a:t>other source document </a:t>
            </a:r>
            <a:r>
              <a:rPr lang="en-GB" dirty="0"/>
              <a:t>readily </a:t>
            </a:r>
            <a:r>
              <a:rPr lang="en-GB" dirty="0">
                <a:solidFill>
                  <a:srgbClr val="FF0000"/>
                </a:solidFill>
              </a:rPr>
              <a:t>available</a:t>
            </a:r>
            <a:r>
              <a:rPr lang="en-GB" dirty="0"/>
              <a:t> within the </a:t>
            </a:r>
            <a:r>
              <a:rPr lang="en-GB" dirty="0">
                <a:solidFill>
                  <a:srgbClr val="FF0000"/>
                </a:solidFill>
              </a:rPr>
              <a:t>scientific community</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xmlns="" val="970810783"/>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Star or Axial Points</a:t>
            </a:r>
            <a:endParaRPr lang="en-US" dirty="0"/>
          </a:p>
        </p:txBody>
      </p:sp>
      <p:sp>
        <p:nvSpPr>
          <p:cNvPr id="3" name="Content Placeholder 2"/>
          <p:cNvSpPr>
            <a:spLocks noGrp="1"/>
          </p:cNvSpPr>
          <p:nvPr>
            <p:ph idx="1"/>
          </p:nvPr>
        </p:nvSpPr>
        <p:spPr/>
        <p:txBody>
          <a:bodyPr>
            <a:normAutofit lnSpcReduction="10000"/>
          </a:bodyPr>
          <a:lstStyle/>
          <a:p>
            <a:r>
              <a:rPr lang="en-GB" dirty="0" smtClean="0"/>
              <a:t>The star points have all of the factors set to 0, the midpoint, except one factor, which has the value +/- Alpha. For a two factor problem, the star points are:</a:t>
            </a:r>
          </a:p>
          <a:p>
            <a:r>
              <a:rPr lang="en-GB" dirty="0" smtClean="0"/>
              <a:t>(-Alpha, 0) (+Alpha, 0) (0, -Alpha) (0, +Alpha) </a:t>
            </a:r>
          </a:p>
          <a:p>
            <a:r>
              <a:rPr lang="en-GB" dirty="0" smtClean="0"/>
              <a:t>The value for Alpha is calculated in each design for both </a:t>
            </a:r>
            <a:r>
              <a:rPr lang="en-GB" b="1" dirty="0" err="1" smtClean="0">
                <a:solidFill>
                  <a:srgbClr val="FF0000"/>
                </a:solidFill>
              </a:rPr>
              <a:t>rotatability</a:t>
            </a:r>
            <a:r>
              <a:rPr lang="en-GB" dirty="0" smtClean="0"/>
              <a:t> and </a:t>
            </a:r>
            <a:r>
              <a:rPr lang="en-GB" b="1" dirty="0" smtClean="0">
                <a:solidFill>
                  <a:srgbClr val="FF0000"/>
                </a:solidFill>
              </a:rPr>
              <a:t>orthogonality</a:t>
            </a:r>
            <a:r>
              <a:rPr lang="en-GB" dirty="0" smtClean="0"/>
              <a:t> of blocks. The experimenter can choose between these values or enter a different one. The default value is set to the rotatable value.</a:t>
            </a:r>
          </a:p>
        </p:txBody>
      </p:sp>
      <p:pic>
        <p:nvPicPr>
          <p:cNvPr id="5" name="Picture 4"/>
          <p:cNvPicPr>
            <a:picLocks noChangeAspect="1"/>
          </p:cNvPicPr>
          <p:nvPr/>
        </p:nvPicPr>
        <p:blipFill>
          <a:blip r:embed="rId2"/>
          <a:stretch>
            <a:fillRect/>
          </a:stretch>
        </p:blipFill>
        <p:spPr>
          <a:xfrm>
            <a:off x="9379758" y="273430"/>
            <a:ext cx="1522572" cy="1144208"/>
          </a:xfrm>
          <a:prstGeom prst="rect">
            <a:avLst/>
          </a:prstGeom>
        </p:spPr>
      </p:pic>
    </p:spTree>
    <p:extLst>
      <p:ext uri="{BB962C8B-B14F-4D97-AF65-F5344CB8AC3E}">
        <p14:creationId xmlns:p14="http://schemas.microsoft.com/office/powerpoint/2010/main" xmlns="" val="2146282019"/>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Star or Axial Points</a:t>
            </a:r>
            <a:endParaRPr lang="en-US" dirty="0"/>
          </a:p>
        </p:txBody>
      </p:sp>
      <p:sp>
        <p:nvSpPr>
          <p:cNvPr id="3" name="Content Placeholder 2"/>
          <p:cNvSpPr>
            <a:spLocks noGrp="1"/>
          </p:cNvSpPr>
          <p:nvPr>
            <p:ph idx="1"/>
          </p:nvPr>
        </p:nvSpPr>
        <p:spPr/>
        <p:txBody>
          <a:bodyPr>
            <a:normAutofit/>
          </a:bodyPr>
          <a:lstStyle/>
          <a:p>
            <a:r>
              <a:rPr lang="en-GB" dirty="0" smtClean="0"/>
              <a:t>Another position for the star points is at the face of the cube portion on the design. This is commonly referred to as a </a:t>
            </a:r>
            <a:r>
              <a:rPr lang="en-GB" b="1" dirty="0" smtClean="0">
                <a:solidFill>
                  <a:srgbClr val="FF0000"/>
                </a:solidFill>
              </a:rPr>
              <a:t>face-</a:t>
            </a:r>
            <a:r>
              <a:rPr lang="en-GB" b="1" dirty="0" err="1" smtClean="0">
                <a:solidFill>
                  <a:srgbClr val="FF0000"/>
                </a:solidFill>
              </a:rPr>
              <a:t>centered</a:t>
            </a:r>
            <a:r>
              <a:rPr lang="en-GB" b="1" dirty="0" smtClean="0">
                <a:solidFill>
                  <a:srgbClr val="FF0000"/>
                </a:solidFill>
              </a:rPr>
              <a:t> central composite design</a:t>
            </a:r>
            <a:r>
              <a:rPr lang="en-GB" dirty="0" smtClean="0"/>
              <a:t>. </a:t>
            </a:r>
          </a:p>
          <a:p>
            <a:pPr marL="0" indent="0">
              <a:buNone/>
            </a:pPr>
            <a:endParaRPr lang="en-GB" dirty="0" smtClean="0"/>
          </a:p>
          <a:p>
            <a:r>
              <a:rPr lang="en-GB" dirty="0" smtClean="0"/>
              <a:t>You can create this by </a:t>
            </a:r>
            <a:r>
              <a:rPr lang="en-GB" b="1" dirty="0" smtClean="0">
                <a:solidFill>
                  <a:srgbClr val="FF0000"/>
                </a:solidFill>
              </a:rPr>
              <a:t>setting the alpha value equal to one</a:t>
            </a:r>
            <a:r>
              <a:rPr lang="en-GB" dirty="0" smtClean="0"/>
              <a:t>, or choosing the </a:t>
            </a:r>
            <a:r>
              <a:rPr lang="en-GB" b="1" dirty="0" smtClean="0">
                <a:solidFill>
                  <a:srgbClr val="FF0000"/>
                </a:solidFill>
              </a:rPr>
              <a:t>Face </a:t>
            </a:r>
            <a:r>
              <a:rPr lang="en-GB" b="1" dirty="0" err="1" smtClean="0">
                <a:solidFill>
                  <a:srgbClr val="FF0000"/>
                </a:solidFill>
              </a:rPr>
              <a:t>Centered</a:t>
            </a:r>
            <a:r>
              <a:rPr lang="en-GB" b="1" dirty="0" smtClean="0">
                <a:solidFill>
                  <a:srgbClr val="FF0000"/>
                </a:solidFill>
              </a:rPr>
              <a:t> option</a:t>
            </a:r>
            <a:r>
              <a:rPr lang="en-GB" dirty="0" smtClean="0"/>
              <a:t>. This design only requires </a:t>
            </a:r>
            <a:r>
              <a:rPr lang="en-GB" b="1" dirty="0" smtClean="0">
                <a:solidFill>
                  <a:srgbClr val="FF0000"/>
                </a:solidFill>
              </a:rPr>
              <a:t>three levels for each factor</a:t>
            </a:r>
            <a:r>
              <a:rPr lang="en-GB" dirty="0" smtClean="0"/>
              <a:t>.</a:t>
            </a:r>
            <a:endParaRPr lang="en-US" dirty="0"/>
          </a:p>
        </p:txBody>
      </p:sp>
      <p:pic>
        <p:nvPicPr>
          <p:cNvPr id="5" name="Picture 4"/>
          <p:cNvPicPr>
            <a:picLocks noChangeAspect="1"/>
          </p:cNvPicPr>
          <p:nvPr/>
        </p:nvPicPr>
        <p:blipFill>
          <a:blip r:embed="rId2"/>
          <a:stretch>
            <a:fillRect/>
          </a:stretch>
        </p:blipFill>
        <p:spPr>
          <a:xfrm>
            <a:off x="9164605" y="273430"/>
            <a:ext cx="1522572" cy="1144208"/>
          </a:xfrm>
          <a:prstGeom prst="rect">
            <a:avLst/>
          </a:prstGeom>
        </p:spPr>
      </p:pic>
    </p:spTree>
    <p:extLst>
      <p:ext uri="{BB962C8B-B14F-4D97-AF65-F5344CB8AC3E}">
        <p14:creationId xmlns:p14="http://schemas.microsoft.com/office/powerpoint/2010/main" xmlns="" val="80715452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Center Points </a:t>
            </a:r>
            <a:endParaRPr lang="en-US" dirty="0"/>
          </a:p>
        </p:txBody>
      </p:sp>
      <p:sp>
        <p:nvSpPr>
          <p:cNvPr id="3" name="Content Placeholder 2"/>
          <p:cNvSpPr>
            <a:spLocks noGrp="1"/>
          </p:cNvSpPr>
          <p:nvPr>
            <p:ph idx="1"/>
          </p:nvPr>
        </p:nvSpPr>
        <p:spPr/>
        <p:txBody>
          <a:bodyPr>
            <a:normAutofit fontScale="92500" lnSpcReduction="10000"/>
          </a:bodyPr>
          <a:lstStyle/>
          <a:p>
            <a:r>
              <a:rPr lang="en-GB" dirty="0" err="1" smtClean="0"/>
              <a:t>Center</a:t>
            </a:r>
            <a:r>
              <a:rPr lang="en-GB" dirty="0" smtClean="0"/>
              <a:t> points, as implied by the name, are points with all levels set to coded level 0 - the midpoint of each factor range:</a:t>
            </a:r>
          </a:p>
          <a:p>
            <a:r>
              <a:rPr lang="en-GB" dirty="0" smtClean="0"/>
              <a:t>(0, 0) </a:t>
            </a:r>
          </a:p>
          <a:p>
            <a:r>
              <a:rPr lang="en-GB" dirty="0" err="1" smtClean="0"/>
              <a:t>Center</a:t>
            </a:r>
            <a:r>
              <a:rPr lang="en-GB" dirty="0" smtClean="0"/>
              <a:t> points are usually </a:t>
            </a:r>
            <a:r>
              <a:rPr lang="en-GB" b="1" dirty="0" smtClean="0">
                <a:solidFill>
                  <a:srgbClr val="FF0000"/>
                </a:solidFill>
              </a:rPr>
              <a:t>repeated 4-6 times </a:t>
            </a:r>
            <a:r>
              <a:rPr lang="en-GB" dirty="0" smtClean="0"/>
              <a:t>to get a </a:t>
            </a:r>
            <a:r>
              <a:rPr lang="en-GB" b="1" dirty="0" smtClean="0">
                <a:solidFill>
                  <a:srgbClr val="FF0000"/>
                </a:solidFill>
              </a:rPr>
              <a:t>good estimate of experimental error (pure error)</a:t>
            </a:r>
            <a:r>
              <a:rPr lang="en-GB" dirty="0" smtClean="0"/>
              <a:t>. For example, with </a:t>
            </a:r>
            <a:r>
              <a:rPr lang="en-GB" b="1" dirty="0" smtClean="0">
                <a:solidFill>
                  <a:srgbClr val="FF0000"/>
                </a:solidFill>
              </a:rPr>
              <a:t>two factors the design </a:t>
            </a:r>
            <a:r>
              <a:rPr lang="en-GB" dirty="0" smtClean="0"/>
              <a:t>will be created with </a:t>
            </a:r>
            <a:r>
              <a:rPr lang="en-GB" b="1" dirty="0" smtClean="0">
                <a:solidFill>
                  <a:srgbClr val="FF0000"/>
                </a:solidFill>
              </a:rPr>
              <a:t>five </a:t>
            </a:r>
            <a:r>
              <a:rPr lang="en-GB" b="1" dirty="0" err="1" smtClean="0">
                <a:solidFill>
                  <a:srgbClr val="FF0000"/>
                </a:solidFill>
              </a:rPr>
              <a:t>center</a:t>
            </a:r>
            <a:r>
              <a:rPr lang="en-GB" b="1" dirty="0" smtClean="0">
                <a:solidFill>
                  <a:srgbClr val="FF0000"/>
                </a:solidFill>
              </a:rPr>
              <a:t> </a:t>
            </a:r>
            <a:r>
              <a:rPr lang="en-GB" dirty="0" smtClean="0"/>
              <a:t>points by default. These runs can be identified in the design layout by doing a right mouse click on the Block column heading and choosing Show Point Type.</a:t>
            </a:r>
          </a:p>
          <a:p>
            <a:endParaRPr lang="en-GB" dirty="0" smtClean="0"/>
          </a:p>
          <a:p>
            <a:endParaRPr lang="en-US" dirty="0"/>
          </a:p>
        </p:txBody>
      </p:sp>
      <p:pic>
        <p:nvPicPr>
          <p:cNvPr id="4" name="Picture 3"/>
          <p:cNvPicPr>
            <a:picLocks noChangeAspect="1"/>
          </p:cNvPicPr>
          <p:nvPr/>
        </p:nvPicPr>
        <p:blipFill>
          <a:blip r:embed="rId2"/>
          <a:stretch>
            <a:fillRect/>
          </a:stretch>
        </p:blipFill>
        <p:spPr>
          <a:xfrm>
            <a:off x="9218392" y="273430"/>
            <a:ext cx="1522572" cy="1144208"/>
          </a:xfrm>
          <a:prstGeom prst="rect">
            <a:avLst/>
          </a:prstGeom>
        </p:spPr>
      </p:pic>
    </p:spTree>
    <p:extLst>
      <p:ext uri="{BB962C8B-B14F-4D97-AF65-F5344CB8AC3E}">
        <p14:creationId xmlns:p14="http://schemas.microsoft.com/office/powerpoint/2010/main" xmlns="" val="3346444360"/>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Center Points </a:t>
            </a:r>
            <a:endParaRPr lang="en-US" dirty="0"/>
          </a:p>
        </p:txBody>
      </p:sp>
      <p:sp>
        <p:nvSpPr>
          <p:cNvPr id="3" name="Content Placeholder 2"/>
          <p:cNvSpPr>
            <a:spLocks noGrp="1"/>
          </p:cNvSpPr>
          <p:nvPr>
            <p:ph idx="1"/>
          </p:nvPr>
        </p:nvSpPr>
        <p:spPr/>
        <p:txBody>
          <a:bodyPr>
            <a:normAutofit/>
          </a:bodyPr>
          <a:lstStyle/>
          <a:p>
            <a:r>
              <a:rPr lang="en-GB" dirty="0" smtClean="0"/>
              <a:t>To summarize, central composite designs require 5 levels of each factor: </a:t>
            </a:r>
            <a:r>
              <a:rPr lang="en-GB" b="1" dirty="0" smtClean="0">
                <a:solidFill>
                  <a:srgbClr val="FF0000"/>
                </a:solidFill>
              </a:rPr>
              <a:t>-Alpha, -1, 0, 1, and +Alpha</a:t>
            </a:r>
            <a:r>
              <a:rPr lang="en-GB" dirty="0" smtClean="0"/>
              <a:t>. </a:t>
            </a:r>
          </a:p>
          <a:p>
            <a:r>
              <a:rPr lang="en-GB" dirty="0" smtClean="0"/>
              <a:t>One of the commendable attributes of the central composite design is that its structure lends itself to sequential experimentation. </a:t>
            </a:r>
          </a:p>
          <a:p>
            <a:r>
              <a:rPr lang="en-GB" dirty="0" smtClean="0"/>
              <a:t>Central composite designs can be carried out in blocks.</a:t>
            </a:r>
          </a:p>
          <a:p>
            <a:endParaRPr lang="en-GB" dirty="0" smtClean="0"/>
          </a:p>
          <a:p>
            <a:endParaRPr lang="en-US" dirty="0"/>
          </a:p>
        </p:txBody>
      </p:sp>
      <p:pic>
        <p:nvPicPr>
          <p:cNvPr id="4" name="Picture 3"/>
          <p:cNvPicPr>
            <a:picLocks noChangeAspect="1"/>
          </p:cNvPicPr>
          <p:nvPr/>
        </p:nvPicPr>
        <p:blipFill>
          <a:blip r:embed="rId2"/>
          <a:stretch>
            <a:fillRect/>
          </a:stretch>
        </p:blipFill>
        <p:spPr>
          <a:xfrm>
            <a:off x="9097369" y="273430"/>
            <a:ext cx="1522572" cy="1144208"/>
          </a:xfrm>
          <a:prstGeom prst="rect">
            <a:avLst/>
          </a:prstGeom>
        </p:spPr>
      </p:pic>
    </p:spTree>
    <p:extLst>
      <p:ext uri="{BB962C8B-B14F-4D97-AF65-F5344CB8AC3E}">
        <p14:creationId xmlns:p14="http://schemas.microsoft.com/office/powerpoint/2010/main" xmlns="" val="401251859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Categorical Factors</a:t>
            </a:r>
            <a:endParaRPr lang="en-US" dirty="0"/>
          </a:p>
        </p:txBody>
      </p:sp>
      <p:sp>
        <p:nvSpPr>
          <p:cNvPr id="3" name="Content Placeholder 2"/>
          <p:cNvSpPr>
            <a:spLocks noGrp="1"/>
          </p:cNvSpPr>
          <p:nvPr>
            <p:ph idx="1"/>
          </p:nvPr>
        </p:nvSpPr>
        <p:spPr/>
        <p:txBody>
          <a:bodyPr/>
          <a:lstStyle/>
          <a:p>
            <a:r>
              <a:rPr lang="en-GB" dirty="0" smtClean="0"/>
              <a:t>You may also add </a:t>
            </a:r>
            <a:r>
              <a:rPr lang="en-GB" b="1" dirty="0" smtClean="0">
                <a:solidFill>
                  <a:srgbClr val="FF0000"/>
                </a:solidFill>
              </a:rPr>
              <a:t>categorical factors </a:t>
            </a:r>
            <a:r>
              <a:rPr lang="en-GB" dirty="0" smtClean="0"/>
              <a:t>to this design. </a:t>
            </a:r>
          </a:p>
          <a:p>
            <a:r>
              <a:rPr lang="en-GB" dirty="0" smtClean="0"/>
              <a:t>This will cause the number of runs generated to be multiplied by the number of combinations of the </a:t>
            </a:r>
            <a:r>
              <a:rPr lang="en-GB" b="1" dirty="0" smtClean="0">
                <a:solidFill>
                  <a:srgbClr val="FF0000"/>
                </a:solidFill>
              </a:rPr>
              <a:t>categorical factor levels</a:t>
            </a:r>
            <a:r>
              <a:rPr lang="en-GB" dirty="0" smtClean="0">
                <a:solidFill>
                  <a:srgbClr val="FF0000"/>
                </a:solidFill>
              </a:rPr>
              <a:t>.</a:t>
            </a:r>
          </a:p>
        </p:txBody>
      </p:sp>
      <p:pic>
        <p:nvPicPr>
          <p:cNvPr id="4" name="Picture 3"/>
          <p:cNvPicPr>
            <a:picLocks noChangeAspect="1"/>
          </p:cNvPicPr>
          <p:nvPr/>
        </p:nvPicPr>
        <p:blipFill>
          <a:blip r:embed="rId2"/>
          <a:stretch>
            <a:fillRect/>
          </a:stretch>
        </p:blipFill>
        <p:spPr>
          <a:xfrm>
            <a:off x="9285628" y="273430"/>
            <a:ext cx="1522572" cy="1144208"/>
          </a:xfrm>
          <a:prstGeom prst="rect">
            <a:avLst/>
          </a:prstGeom>
        </p:spPr>
      </p:pic>
    </p:spTree>
    <p:extLst>
      <p:ext uri="{BB962C8B-B14F-4D97-AF65-F5344CB8AC3E}">
        <p14:creationId xmlns:p14="http://schemas.microsoft.com/office/powerpoint/2010/main" xmlns="" val="814907036"/>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model</a:t>
            </a:r>
            <a:endParaRPr lang="en-US" dirty="0"/>
          </a:p>
        </p:txBody>
      </p:sp>
      <p:sp>
        <p:nvSpPr>
          <p:cNvPr id="3" name="Content Placeholder 2"/>
          <p:cNvSpPr>
            <a:spLocks noGrp="1"/>
          </p:cNvSpPr>
          <p:nvPr>
            <p:ph idx="1"/>
          </p:nvPr>
        </p:nvSpPr>
        <p:spPr/>
        <p:txBody>
          <a:bodyPr>
            <a:normAutofit fontScale="77500" lnSpcReduction="20000"/>
          </a:bodyPr>
          <a:lstStyle/>
          <a:p>
            <a:r>
              <a:rPr lang="en-US" dirty="0"/>
              <a:t>If the response is well modeled by a linear function of the independent variables, then the approximating function is the first-order model (linear):</a:t>
            </a:r>
          </a:p>
          <a:p>
            <a:r>
              <a:rPr lang="en-US" dirty="0"/>
              <a:t>	Y = </a:t>
            </a:r>
            <a:r>
              <a:rPr lang="en-US" dirty="0">
                <a:latin typeface="Symbol" panose="05050102010706020507" pitchFamily="18" charset="2"/>
              </a:rPr>
              <a:t>b</a:t>
            </a:r>
            <a:r>
              <a:rPr lang="en-US" baseline="-25000" dirty="0"/>
              <a:t>0</a:t>
            </a:r>
            <a:r>
              <a:rPr lang="en-US" dirty="0"/>
              <a:t> + </a:t>
            </a:r>
            <a:r>
              <a:rPr lang="en-US" dirty="0">
                <a:latin typeface="Symbol" panose="05050102010706020507" pitchFamily="18" charset="2"/>
              </a:rPr>
              <a:t>b</a:t>
            </a:r>
            <a:r>
              <a:rPr lang="en-US" baseline="-25000" dirty="0"/>
              <a:t>1</a:t>
            </a:r>
            <a:r>
              <a:rPr lang="en-US" dirty="0"/>
              <a:t> x</a:t>
            </a:r>
            <a:r>
              <a:rPr lang="en-US" baseline="-25000" dirty="0"/>
              <a:t>1 </a:t>
            </a:r>
            <a:r>
              <a:rPr lang="en-US" dirty="0"/>
              <a:t>+ </a:t>
            </a:r>
            <a:r>
              <a:rPr lang="en-US" dirty="0">
                <a:latin typeface="Symbol" panose="05050102010706020507" pitchFamily="18" charset="2"/>
              </a:rPr>
              <a:t>b</a:t>
            </a:r>
            <a:r>
              <a:rPr lang="en-US" baseline="-25000" dirty="0"/>
              <a:t>2</a:t>
            </a:r>
            <a:r>
              <a:rPr lang="en-US" dirty="0"/>
              <a:t> x</a:t>
            </a:r>
            <a:r>
              <a:rPr lang="en-US" baseline="-25000" dirty="0"/>
              <a:t>2</a:t>
            </a:r>
            <a:r>
              <a:rPr lang="en-US" dirty="0"/>
              <a:t> + … + </a:t>
            </a:r>
            <a:r>
              <a:rPr lang="en-US" dirty="0" err="1">
                <a:latin typeface="Symbol" panose="05050102010706020507" pitchFamily="18" charset="2"/>
              </a:rPr>
              <a:t>b</a:t>
            </a:r>
            <a:r>
              <a:rPr lang="en-US" baseline="-25000" dirty="0" err="1"/>
              <a:t>k</a:t>
            </a:r>
            <a:r>
              <a:rPr lang="en-US" dirty="0"/>
              <a:t> </a:t>
            </a:r>
            <a:r>
              <a:rPr lang="en-US" dirty="0" err="1"/>
              <a:t>x</a:t>
            </a:r>
            <a:r>
              <a:rPr lang="en-US" baseline="-25000" dirty="0" err="1"/>
              <a:t>k</a:t>
            </a:r>
            <a:r>
              <a:rPr lang="en-US" dirty="0"/>
              <a:t> + </a:t>
            </a:r>
            <a:r>
              <a:rPr lang="en-US" dirty="0">
                <a:latin typeface="Symbol" panose="05050102010706020507" pitchFamily="18" charset="2"/>
              </a:rPr>
              <a:t>e</a:t>
            </a:r>
            <a:endParaRPr lang="en-US" dirty="0"/>
          </a:p>
          <a:p>
            <a:endParaRPr lang="en-US" dirty="0"/>
          </a:p>
          <a:p>
            <a:r>
              <a:rPr lang="en-US" dirty="0"/>
              <a:t>This model can be obtained from a 2</a:t>
            </a:r>
            <a:r>
              <a:rPr lang="en-US" baseline="30000" dirty="0"/>
              <a:t>k</a:t>
            </a:r>
            <a:r>
              <a:rPr lang="en-US" dirty="0"/>
              <a:t> or 2</a:t>
            </a:r>
            <a:r>
              <a:rPr lang="en-US" baseline="30000" dirty="0"/>
              <a:t>k-p</a:t>
            </a:r>
            <a:r>
              <a:rPr lang="en-US" dirty="0"/>
              <a:t> design.</a:t>
            </a:r>
          </a:p>
          <a:p>
            <a:endParaRPr lang="en-US" dirty="0"/>
          </a:p>
          <a:p>
            <a:r>
              <a:rPr lang="en-US" dirty="0"/>
              <a:t>If there is curvature in the system, then a polynomial of higher degree must be used, such as the second-order model:</a:t>
            </a:r>
          </a:p>
          <a:p>
            <a:r>
              <a:rPr lang="en-US" dirty="0"/>
              <a:t>	Y = </a:t>
            </a:r>
            <a:r>
              <a:rPr lang="en-US" dirty="0">
                <a:latin typeface="Symbol" panose="05050102010706020507" pitchFamily="18" charset="2"/>
              </a:rPr>
              <a:t>b</a:t>
            </a:r>
            <a:r>
              <a:rPr lang="en-US" baseline="-25000" dirty="0"/>
              <a:t>0</a:t>
            </a:r>
            <a:r>
              <a:rPr lang="en-US" dirty="0"/>
              <a:t> + </a:t>
            </a:r>
            <a:r>
              <a:rPr lang="en-US" dirty="0" err="1">
                <a:latin typeface="Symbol" panose="05050102010706020507" pitchFamily="18" charset="2"/>
              </a:rPr>
              <a:t>Sb</a:t>
            </a:r>
            <a:r>
              <a:rPr lang="en-US" baseline="-25000" dirty="0" err="1"/>
              <a:t>i</a:t>
            </a:r>
            <a:r>
              <a:rPr lang="en-US" dirty="0"/>
              <a:t> x</a:t>
            </a:r>
            <a:r>
              <a:rPr lang="en-US" baseline="-25000" dirty="0"/>
              <a:t>i </a:t>
            </a:r>
            <a:r>
              <a:rPr lang="en-US" dirty="0"/>
              <a:t>+ </a:t>
            </a:r>
            <a:r>
              <a:rPr lang="en-US" dirty="0" err="1">
                <a:latin typeface="Symbol" panose="05050102010706020507" pitchFamily="18" charset="2"/>
              </a:rPr>
              <a:t>Sb</a:t>
            </a:r>
            <a:r>
              <a:rPr lang="en-US" baseline="-25000" dirty="0" err="1"/>
              <a:t>ii</a:t>
            </a:r>
            <a:r>
              <a:rPr lang="en-US" dirty="0"/>
              <a:t> x</a:t>
            </a:r>
            <a:r>
              <a:rPr lang="en-US" baseline="30000" dirty="0"/>
              <a:t>2</a:t>
            </a:r>
            <a:r>
              <a:rPr lang="en-US" baseline="-25000" dirty="0"/>
              <a:t>i</a:t>
            </a:r>
            <a:r>
              <a:rPr lang="en-US" dirty="0"/>
              <a:t> + </a:t>
            </a:r>
            <a:r>
              <a:rPr lang="en-US" dirty="0" err="1">
                <a:latin typeface="Symbol" panose="05050102010706020507" pitchFamily="18" charset="2"/>
              </a:rPr>
              <a:t>SSb</a:t>
            </a:r>
            <a:r>
              <a:rPr lang="en-US" baseline="-25000" dirty="0" err="1"/>
              <a:t>ij</a:t>
            </a:r>
            <a:r>
              <a:rPr lang="en-US" dirty="0"/>
              <a:t> x</a:t>
            </a:r>
            <a:r>
              <a:rPr lang="en-US" baseline="-25000" dirty="0"/>
              <a:t>i</a:t>
            </a:r>
            <a:r>
              <a:rPr lang="en-US" dirty="0"/>
              <a:t> </a:t>
            </a:r>
            <a:r>
              <a:rPr lang="en-US" dirty="0" err="1"/>
              <a:t>x</a:t>
            </a:r>
            <a:r>
              <a:rPr lang="en-US" baseline="-25000" dirty="0" err="1"/>
              <a:t>j</a:t>
            </a:r>
            <a:r>
              <a:rPr lang="en-US" baseline="-25000" dirty="0"/>
              <a:t> </a:t>
            </a:r>
            <a:r>
              <a:rPr lang="en-US" dirty="0"/>
              <a:t>+ </a:t>
            </a:r>
            <a:r>
              <a:rPr lang="en-US" dirty="0">
                <a:latin typeface="Symbol" panose="05050102010706020507" pitchFamily="18" charset="2"/>
              </a:rPr>
              <a:t>e</a:t>
            </a:r>
          </a:p>
          <a:p>
            <a:endParaRPr lang="en-US" dirty="0"/>
          </a:p>
          <a:p>
            <a:r>
              <a:rPr lang="en-US" dirty="0"/>
              <a:t>This model has linear + interaction + quadratic terms.  </a:t>
            </a:r>
          </a:p>
          <a:p>
            <a:endParaRPr lang="en-US" dirty="0"/>
          </a:p>
        </p:txBody>
      </p:sp>
    </p:spTree>
    <p:extLst>
      <p:ext uri="{BB962C8B-B14F-4D97-AF65-F5344CB8AC3E}">
        <p14:creationId xmlns:p14="http://schemas.microsoft.com/office/powerpoint/2010/main" xmlns="" val="3109355979"/>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COMPARISON OF CCD WITH 3</a:t>
            </a:r>
            <a:r>
              <a:rPr lang="en-GB" baseline="30000" dirty="0"/>
              <a:t>k</a:t>
            </a:r>
            <a:r>
              <a:rPr lang="en-GB" dirty="0"/>
              <a:t> FACTORIAL EXPERIMENTS </a:t>
            </a:r>
            <a:endParaRPr lang="en-US" dirty="0"/>
          </a:p>
        </p:txBody>
      </p:sp>
      <p:sp>
        <p:nvSpPr>
          <p:cNvPr id="3" name="Content Placeholder 2"/>
          <p:cNvSpPr>
            <a:spLocks noGrp="1"/>
          </p:cNvSpPr>
          <p:nvPr>
            <p:ph idx="1"/>
          </p:nvPr>
        </p:nvSpPr>
        <p:spPr/>
        <p:txBody>
          <a:bodyPr/>
          <a:lstStyle/>
          <a:p>
            <a:r>
              <a:rPr lang="en-US" b="1" dirty="0"/>
              <a:t>Are as efficient as 3</a:t>
            </a:r>
            <a:r>
              <a:rPr lang="en-US" b="1" baseline="30000" dirty="0"/>
              <a:t>k</a:t>
            </a:r>
            <a:r>
              <a:rPr lang="en-US" b="1" dirty="0"/>
              <a:t> factorial experiments</a:t>
            </a:r>
          </a:p>
          <a:p>
            <a:pPr>
              <a:buNone/>
            </a:pPr>
            <a:r>
              <a:rPr lang="en-US" b="1" dirty="0"/>
              <a:t>	- minimum number of trials for estimating main effects and quadratic terms</a:t>
            </a:r>
          </a:p>
          <a:p>
            <a:pPr>
              <a:buNone/>
            </a:pPr>
            <a:endParaRPr lang="en-US" b="1" dirty="0">
              <a:sym typeface="Symbol" panose="05050102010706020507" pitchFamily="18" charset="2"/>
            </a:endParaRPr>
          </a:p>
          <a:p>
            <a:r>
              <a:rPr lang="en-US" b="1" dirty="0"/>
              <a:t>Require less runs than 3</a:t>
            </a:r>
            <a:r>
              <a:rPr lang="en-US" b="1" baseline="30000" dirty="0"/>
              <a:t>k</a:t>
            </a:r>
            <a:r>
              <a:rPr lang="en-US" b="1" dirty="0"/>
              <a:t> factorial experiments</a:t>
            </a:r>
          </a:p>
          <a:p>
            <a:endParaRPr lang="en-US" b="1" dirty="0">
              <a:sym typeface="Symbol" panose="05050102010706020507" pitchFamily="18" charset="2"/>
            </a:endParaRPr>
          </a:p>
          <a:p>
            <a:r>
              <a:rPr lang="en-US" b="1" dirty="0"/>
              <a:t>Allow sequential experimentation, which provides flexibility in running the experiment</a:t>
            </a:r>
            <a:r>
              <a:rPr lang="en-US" dirty="0"/>
              <a:t> </a:t>
            </a:r>
          </a:p>
          <a:p>
            <a:endParaRPr lang="en-US" dirty="0"/>
          </a:p>
        </p:txBody>
      </p:sp>
    </p:spTree>
    <p:extLst>
      <p:ext uri="{BB962C8B-B14F-4D97-AF65-F5344CB8AC3E}">
        <p14:creationId xmlns:p14="http://schemas.microsoft.com/office/powerpoint/2010/main" xmlns="" val="906750795"/>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BBD</a:t>
            </a:r>
            <a:endParaRPr lang="en-US" dirty="0"/>
          </a:p>
        </p:txBody>
      </p:sp>
      <p:sp>
        <p:nvSpPr>
          <p:cNvPr id="3" name="Content Placeholder 2"/>
          <p:cNvSpPr>
            <a:spLocks noGrp="1"/>
          </p:cNvSpPr>
          <p:nvPr>
            <p:ph idx="1"/>
          </p:nvPr>
        </p:nvSpPr>
        <p:spPr/>
        <p:txBody>
          <a:bodyPr>
            <a:normAutofit/>
          </a:bodyPr>
          <a:lstStyle/>
          <a:p>
            <a:r>
              <a:rPr lang="en-GB" sz="2800" dirty="0"/>
              <a:t>The Box-Behnken design is an independent quadratic design in</a:t>
            </a:r>
            <a:br>
              <a:rPr lang="en-GB" sz="2800" dirty="0"/>
            </a:br>
            <a:r>
              <a:rPr lang="en-GB" sz="2800" dirty="0"/>
              <a:t>that it does </a:t>
            </a:r>
            <a:r>
              <a:rPr lang="en-GB" sz="2800" b="1" dirty="0">
                <a:solidFill>
                  <a:srgbClr val="FF0000"/>
                </a:solidFill>
              </a:rPr>
              <a:t>not contain </a:t>
            </a:r>
            <a:r>
              <a:rPr lang="en-GB" sz="2800" dirty="0"/>
              <a:t>an </a:t>
            </a:r>
            <a:r>
              <a:rPr lang="en-GB" sz="2800" b="1" dirty="0">
                <a:solidFill>
                  <a:srgbClr val="FF0000"/>
                </a:solidFill>
              </a:rPr>
              <a:t>embedded factorial </a:t>
            </a:r>
            <a:r>
              <a:rPr lang="en-GB" sz="2800" dirty="0"/>
              <a:t>or </a:t>
            </a:r>
            <a:r>
              <a:rPr lang="en-GB" sz="2800" b="1" dirty="0">
                <a:solidFill>
                  <a:srgbClr val="FF0000"/>
                </a:solidFill>
              </a:rPr>
              <a:t>fractional</a:t>
            </a:r>
            <a:br>
              <a:rPr lang="en-GB" sz="2800" b="1" dirty="0">
                <a:solidFill>
                  <a:srgbClr val="FF0000"/>
                </a:solidFill>
              </a:rPr>
            </a:br>
            <a:r>
              <a:rPr lang="en-GB" sz="2800" b="1" dirty="0">
                <a:solidFill>
                  <a:srgbClr val="FF0000"/>
                </a:solidFill>
              </a:rPr>
              <a:t>factorial design</a:t>
            </a:r>
            <a:r>
              <a:rPr lang="en-GB" sz="2800" dirty="0"/>
              <a:t>. </a:t>
            </a:r>
            <a:endParaRPr lang="en-GB" sz="2800" dirty="0" smtClean="0"/>
          </a:p>
          <a:p>
            <a:r>
              <a:rPr lang="en-GB" sz="2800" dirty="0" smtClean="0"/>
              <a:t>In </a:t>
            </a:r>
            <a:r>
              <a:rPr lang="en-GB" sz="2800" dirty="0"/>
              <a:t>this design the treatment combinations </a:t>
            </a:r>
            <a:r>
              <a:rPr lang="en-GB" sz="2800" dirty="0" smtClean="0"/>
              <a:t>are at </a:t>
            </a:r>
            <a:r>
              <a:rPr lang="en-GB" sz="2800" dirty="0"/>
              <a:t>the </a:t>
            </a:r>
            <a:r>
              <a:rPr lang="en-GB" sz="2800" b="1" dirty="0">
                <a:solidFill>
                  <a:srgbClr val="FF0000"/>
                </a:solidFill>
              </a:rPr>
              <a:t>midpoints</a:t>
            </a:r>
            <a:r>
              <a:rPr lang="en-GB" sz="2800" dirty="0"/>
              <a:t> of edges of the </a:t>
            </a:r>
            <a:r>
              <a:rPr lang="en-GB" sz="2800" b="1" dirty="0">
                <a:solidFill>
                  <a:srgbClr val="FF0000"/>
                </a:solidFill>
              </a:rPr>
              <a:t>process space </a:t>
            </a:r>
            <a:r>
              <a:rPr lang="en-GB" sz="2800" dirty="0"/>
              <a:t>and at </a:t>
            </a:r>
            <a:r>
              <a:rPr lang="en-GB" sz="2800" b="1" dirty="0">
                <a:solidFill>
                  <a:srgbClr val="FF0000"/>
                </a:solidFill>
              </a:rPr>
              <a:t>the </a:t>
            </a:r>
            <a:r>
              <a:rPr lang="en-GB" sz="2800" b="1" dirty="0" smtClean="0">
                <a:solidFill>
                  <a:srgbClr val="FF0000"/>
                </a:solidFill>
              </a:rPr>
              <a:t>centre</a:t>
            </a:r>
            <a:r>
              <a:rPr lang="en-GB" sz="2800" dirty="0" smtClean="0"/>
              <a:t>. </a:t>
            </a:r>
            <a:r>
              <a:rPr lang="en-GB" dirty="0" smtClean="0"/>
              <a:t/>
            </a:r>
            <a:br>
              <a:rPr lang="en-GB"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03578" y="4113972"/>
            <a:ext cx="2012192" cy="2012192"/>
          </a:xfrm>
          <a:prstGeom prst="rect">
            <a:avLst/>
          </a:prstGeom>
        </p:spPr>
      </p:pic>
    </p:spTree>
    <p:extLst>
      <p:ext uri="{BB962C8B-B14F-4D97-AF65-F5344CB8AC3E}">
        <p14:creationId xmlns:p14="http://schemas.microsoft.com/office/powerpoint/2010/main" xmlns="" val="230078284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 Box-Behnken Design for Three Factors</a:t>
            </a:r>
            <a:r>
              <a:rPr lang="en-GB" dirty="0" smtClean="0"/>
              <a:t>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59809" y="2006540"/>
            <a:ext cx="5238314" cy="3998476"/>
          </a:xfrm>
        </p:spPr>
      </p:pic>
      <p:pic>
        <p:nvPicPr>
          <p:cNvPr id="2050" name="Picture 2" descr="Image result for box-behnken desig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31916" y="2757418"/>
            <a:ext cx="5687129" cy="2879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529118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BBD</a:t>
            </a:r>
            <a:endParaRPr lang="en-US" dirty="0"/>
          </a:p>
        </p:txBody>
      </p:sp>
      <p:sp>
        <p:nvSpPr>
          <p:cNvPr id="3" name="Content Placeholder 2"/>
          <p:cNvSpPr>
            <a:spLocks noGrp="1"/>
          </p:cNvSpPr>
          <p:nvPr>
            <p:ph idx="1"/>
          </p:nvPr>
        </p:nvSpPr>
        <p:spPr/>
        <p:txBody>
          <a:bodyPr>
            <a:normAutofit fontScale="92500" lnSpcReduction="10000"/>
          </a:bodyPr>
          <a:lstStyle/>
          <a:p>
            <a:r>
              <a:rPr lang="en-GB" dirty="0"/>
              <a:t>is </a:t>
            </a:r>
            <a:r>
              <a:rPr lang="en-GB" b="1" dirty="0">
                <a:solidFill>
                  <a:srgbClr val="FF0000"/>
                </a:solidFill>
              </a:rPr>
              <a:t>one kind of RSM</a:t>
            </a:r>
            <a:r>
              <a:rPr lang="en-GB" dirty="0"/>
              <a:t>, </a:t>
            </a:r>
            <a:r>
              <a:rPr lang="en-GB" dirty="0" smtClean="0"/>
              <a:t>which helps </a:t>
            </a:r>
            <a:r>
              <a:rPr lang="en-GB" dirty="0"/>
              <a:t>to design a </a:t>
            </a:r>
            <a:r>
              <a:rPr lang="en-GB" b="1" dirty="0">
                <a:solidFill>
                  <a:srgbClr val="FF0000"/>
                </a:solidFill>
              </a:rPr>
              <a:t>second-order response </a:t>
            </a:r>
            <a:r>
              <a:rPr lang="en-GB" b="1" dirty="0" smtClean="0">
                <a:solidFill>
                  <a:srgbClr val="FF0000"/>
                </a:solidFill>
              </a:rPr>
              <a:t>model</a:t>
            </a:r>
            <a:r>
              <a:rPr lang="en-GB" dirty="0" smtClean="0"/>
              <a:t>. </a:t>
            </a:r>
          </a:p>
          <a:p>
            <a:r>
              <a:rPr lang="en-GB" dirty="0"/>
              <a:t>can provide a </a:t>
            </a:r>
            <a:r>
              <a:rPr lang="en-GB" b="1" dirty="0">
                <a:solidFill>
                  <a:srgbClr val="FF0000"/>
                </a:solidFill>
              </a:rPr>
              <a:t>maximum amount of complex information</a:t>
            </a:r>
            <a:r>
              <a:rPr lang="en-GB" dirty="0"/>
              <a:t/>
            </a:r>
            <a:br>
              <a:rPr lang="en-GB" dirty="0"/>
            </a:br>
            <a:r>
              <a:rPr lang="en-GB" dirty="0"/>
              <a:t>with </a:t>
            </a:r>
            <a:r>
              <a:rPr lang="en-GB" b="1" dirty="0">
                <a:solidFill>
                  <a:srgbClr val="FF0000"/>
                </a:solidFill>
              </a:rPr>
              <a:t>minimum experimental </a:t>
            </a:r>
            <a:r>
              <a:rPr lang="en-GB" b="1" dirty="0" smtClean="0">
                <a:solidFill>
                  <a:srgbClr val="FF0000"/>
                </a:solidFill>
              </a:rPr>
              <a:t>time</a:t>
            </a:r>
            <a:r>
              <a:rPr lang="en-GB" dirty="0" smtClean="0"/>
              <a:t>.</a:t>
            </a:r>
          </a:p>
          <a:p>
            <a:r>
              <a:rPr lang="en-GB" dirty="0" smtClean="0"/>
              <a:t>In comparison </a:t>
            </a:r>
            <a:r>
              <a:rPr lang="en-GB" dirty="0"/>
              <a:t>with other statistical methods, such as full</a:t>
            </a:r>
            <a:br>
              <a:rPr lang="en-GB" dirty="0"/>
            </a:br>
            <a:r>
              <a:rPr lang="en-GB" dirty="0"/>
              <a:t>factorial design, it </a:t>
            </a:r>
            <a:r>
              <a:rPr lang="en-GB" b="1" dirty="0">
                <a:solidFill>
                  <a:srgbClr val="FF0000"/>
                </a:solidFill>
              </a:rPr>
              <a:t>requires a few number of </a:t>
            </a:r>
            <a:r>
              <a:rPr lang="en-GB" b="1" dirty="0" smtClean="0">
                <a:solidFill>
                  <a:srgbClr val="FF0000"/>
                </a:solidFill>
              </a:rPr>
              <a:t>runs</a:t>
            </a:r>
            <a:r>
              <a:rPr lang="en-GB" dirty="0" smtClean="0"/>
              <a:t>.</a:t>
            </a:r>
          </a:p>
          <a:p>
            <a:r>
              <a:rPr lang="en-GB" b="1" dirty="0">
                <a:solidFill>
                  <a:srgbClr val="FF0000"/>
                </a:solidFill>
              </a:rPr>
              <a:t>it avoids the analyses at their extreme combinations </a:t>
            </a:r>
            <a:r>
              <a:rPr lang="en-GB" dirty="0"/>
              <a:t>(such as at </a:t>
            </a:r>
            <a:r>
              <a:rPr lang="en-GB" b="1" dirty="0">
                <a:solidFill>
                  <a:srgbClr val="FF0000"/>
                </a:solidFill>
              </a:rPr>
              <a:t>highest </a:t>
            </a:r>
            <a:r>
              <a:rPr lang="en-GB" dirty="0" smtClean="0"/>
              <a:t>and</a:t>
            </a:r>
            <a:r>
              <a:rPr lang="en-GB" b="1" dirty="0" smtClean="0">
                <a:solidFill>
                  <a:srgbClr val="FF0000"/>
                </a:solidFill>
              </a:rPr>
              <a:t> lowest </a:t>
            </a:r>
            <a:r>
              <a:rPr lang="en-GB" dirty="0" smtClean="0"/>
              <a:t>levels</a:t>
            </a:r>
            <a:r>
              <a:rPr lang="en-GB" dirty="0"/>
              <a:t>) for </a:t>
            </a:r>
            <a:r>
              <a:rPr lang="en-GB" dirty="0" smtClean="0"/>
              <a:t>which unsatisfactory </a:t>
            </a:r>
            <a:r>
              <a:rPr lang="en-GB" dirty="0"/>
              <a:t>results might occur</a:t>
            </a:r>
            <a:r>
              <a:rPr lang="en-GB" dirty="0" smtClean="0"/>
              <a:t>  </a:t>
            </a:r>
            <a:br>
              <a:rPr lang="en-GB" dirty="0" smtClean="0"/>
            </a:br>
            <a:endParaRPr lang="en-US" dirty="0"/>
          </a:p>
        </p:txBody>
      </p:sp>
    </p:spTree>
    <p:extLst>
      <p:ext uri="{BB962C8B-B14F-4D97-AF65-F5344CB8AC3E}">
        <p14:creationId xmlns:p14="http://schemas.microsoft.com/office/powerpoint/2010/main" xmlns="" val="1752978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Scientific paper</a:t>
            </a:r>
          </a:p>
        </p:txBody>
      </p:sp>
      <p:sp>
        <p:nvSpPr>
          <p:cNvPr id="3" name="Content Placeholder 2"/>
          <p:cNvSpPr>
            <a:spLocks noGrp="1"/>
          </p:cNvSpPr>
          <p:nvPr>
            <p:ph idx="1"/>
          </p:nvPr>
        </p:nvSpPr>
        <p:spPr/>
        <p:txBody>
          <a:bodyPr>
            <a:normAutofit fontScale="92500" lnSpcReduction="20000"/>
          </a:bodyPr>
          <a:lstStyle/>
          <a:p>
            <a:r>
              <a:rPr lang="en-GB" dirty="0"/>
              <a:t>An </a:t>
            </a:r>
            <a:r>
              <a:rPr lang="en-GB" dirty="0">
                <a:solidFill>
                  <a:srgbClr val="FF0000"/>
                </a:solidFill>
              </a:rPr>
              <a:t>accepted original scientific </a:t>
            </a:r>
            <a:r>
              <a:rPr lang="en-GB" dirty="0"/>
              <a:t>publication containing </a:t>
            </a:r>
            <a:r>
              <a:rPr lang="en-GB" dirty="0">
                <a:solidFill>
                  <a:srgbClr val="FF0000"/>
                </a:solidFill>
              </a:rPr>
              <a:t>scientific information </a:t>
            </a:r>
            <a:r>
              <a:rPr lang="en-GB" dirty="0"/>
              <a:t>to enable peers:</a:t>
            </a:r>
          </a:p>
          <a:p>
            <a:r>
              <a:rPr lang="en-GB" dirty="0"/>
              <a:t>To assess observations</a:t>
            </a:r>
          </a:p>
          <a:p>
            <a:r>
              <a:rPr lang="en-GB" dirty="0"/>
              <a:t>To repeat experiments</a:t>
            </a:r>
          </a:p>
          <a:p>
            <a:r>
              <a:rPr lang="en-GB" dirty="0"/>
              <a:t>To evaluate intellectual processes</a:t>
            </a:r>
          </a:p>
          <a:p>
            <a:r>
              <a:rPr lang="en-GB" dirty="0"/>
              <a:t>Must have an impact</a:t>
            </a:r>
          </a:p>
          <a:p>
            <a:r>
              <a:rPr lang="en-GB" dirty="0"/>
              <a:t>Available to scientific community without restriction</a:t>
            </a:r>
          </a:p>
          <a:p>
            <a:r>
              <a:rPr lang="en-GB" dirty="0"/>
              <a:t>Available for </a:t>
            </a:r>
            <a:r>
              <a:rPr lang="en-GB" dirty="0">
                <a:solidFill>
                  <a:srgbClr val="FF0000"/>
                </a:solidFill>
              </a:rPr>
              <a:t>regular screening by one or more of the major </a:t>
            </a:r>
            <a:r>
              <a:rPr lang="en-GB" dirty="0"/>
              <a:t>recognized </a:t>
            </a:r>
            <a:r>
              <a:rPr lang="en-GB" dirty="0">
                <a:solidFill>
                  <a:srgbClr val="FF0000"/>
                </a:solidFill>
              </a:rPr>
              <a:t>secondary services </a:t>
            </a:r>
            <a:r>
              <a:rPr lang="en-GB" dirty="0"/>
              <a:t>(Biological abstracts, Index </a:t>
            </a:r>
            <a:r>
              <a:rPr lang="en-GB" dirty="0" err="1"/>
              <a:t>Medicus</a:t>
            </a:r>
            <a:r>
              <a:rPr lang="en-GB" dirty="0"/>
              <a:t>, Pub Med etc…)</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xmlns="" val="3622551287"/>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BBD</a:t>
            </a:r>
            <a:endParaRPr lang="en-US" dirty="0"/>
          </a:p>
        </p:txBody>
      </p:sp>
      <p:sp>
        <p:nvSpPr>
          <p:cNvPr id="3" name="Content Placeholder 2"/>
          <p:cNvSpPr>
            <a:spLocks noGrp="1"/>
          </p:cNvSpPr>
          <p:nvPr>
            <p:ph idx="1"/>
          </p:nvPr>
        </p:nvSpPr>
        <p:spPr/>
        <p:txBody>
          <a:bodyPr/>
          <a:lstStyle/>
          <a:p>
            <a:r>
              <a:rPr lang="en-GB" dirty="0"/>
              <a:t>the total number </a:t>
            </a:r>
            <a:r>
              <a:rPr lang="en-GB" dirty="0" smtClean="0"/>
              <a:t>of experiment </a:t>
            </a:r>
            <a:r>
              <a:rPr lang="en-GB" dirty="0"/>
              <a:t>can be calculated </a:t>
            </a:r>
            <a:r>
              <a:rPr lang="en-GB" dirty="0" smtClean="0"/>
              <a:t>as</a:t>
            </a:r>
          </a:p>
          <a:p>
            <a:endParaRPr lang="en-GB" dirty="0"/>
          </a:p>
          <a:p>
            <a:endParaRPr lang="en-GB" dirty="0" smtClean="0"/>
          </a:p>
          <a:p>
            <a:endParaRPr lang="en-GB" dirty="0"/>
          </a:p>
          <a:p>
            <a:r>
              <a:rPr lang="en-GB" dirty="0" smtClean="0"/>
              <a:t> where k is a number of factors, and Cp is a central replication point</a:t>
            </a:r>
            <a:br>
              <a:rPr lang="en-GB" dirty="0" smtClean="0"/>
            </a:br>
            <a:endParaRPr lang="en-US" dirty="0"/>
          </a:p>
        </p:txBody>
      </p:sp>
      <mc:AlternateContent xmlns:mc="http://schemas.openxmlformats.org/markup-compatibility/2006">
        <mc:Choice xmlns:a14="http://schemas.microsoft.com/office/drawing/2010/main" xmlns="" Requires="a14">
          <p:sp>
            <p:nvSpPr>
              <p:cNvPr id="7" name="TextBox 6"/>
              <p:cNvSpPr txBox="1"/>
              <p:nvPr/>
            </p:nvSpPr>
            <p:spPr>
              <a:xfrm>
                <a:off x="3985146" y="2825086"/>
                <a:ext cx="3021020" cy="540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𝑁</m:t>
                      </m:r>
                      <m:r>
                        <a:rPr lang="en-US" sz="3200" b="0" i="1" smtClean="0">
                          <a:latin typeface="Cambria Math" panose="02040503050406030204" pitchFamily="18" charset="0"/>
                        </a:rPr>
                        <m:t>=</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𝑘</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𝑘</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𝐶</m:t>
                          </m:r>
                        </m:e>
                        <m:sub>
                          <m:r>
                            <a:rPr lang="en-US" sz="3200" b="0" i="1" smtClean="0">
                              <a:latin typeface="Cambria Math" panose="02040503050406030204" pitchFamily="18" charset="0"/>
                            </a:rPr>
                            <m:t>𝑝</m:t>
                          </m:r>
                        </m:sub>
                      </m:sSub>
                    </m:oMath>
                  </m:oMathPara>
                </a14:m>
                <a:endParaRPr lang="en-US" sz="3200" dirty="0"/>
              </a:p>
            </p:txBody>
          </p:sp>
        </mc:Choice>
        <mc:Fallback>
          <p:sp>
            <p:nvSpPr>
              <p:cNvPr id="7" name="TextBox 6"/>
              <p:cNvSpPr txBox="1">
                <a:spLocks noRot="1" noChangeAspect="1" noMove="1" noResize="1" noEditPoints="1" noAdjustHandles="1" noChangeArrowheads="1" noChangeShapeType="1" noTextEdit="1"/>
              </p:cNvSpPr>
              <p:nvPr/>
            </p:nvSpPr>
            <p:spPr>
              <a:xfrm>
                <a:off x="3985146" y="2825086"/>
                <a:ext cx="3021020" cy="540341"/>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xmlns="" val="2938941997"/>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Comparisons of response surface </a:t>
            </a:r>
            <a:r>
              <a:rPr lang="en-GB" dirty="0" smtClean="0"/>
              <a:t>designs</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00500" y="1825625"/>
            <a:ext cx="4191000" cy="4286250"/>
          </a:xfrm>
          <a:prstGeom prst="rect">
            <a:avLst/>
          </a:prstGeom>
        </p:spPr>
      </p:pic>
    </p:spTree>
    <p:extLst>
      <p:ext uri="{BB962C8B-B14F-4D97-AF65-F5344CB8AC3E}">
        <p14:creationId xmlns:p14="http://schemas.microsoft.com/office/powerpoint/2010/main" xmlns="" val="221205511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Number of Runs Required by Central Composite and Box-Behnken Designs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56729" y="2110394"/>
            <a:ext cx="8707362" cy="3781799"/>
          </a:xfrm>
          <a:prstGeom prst="rect">
            <a:avLst/>
          </a:prstGeom>
        </p:spPr>
      </p:pic>
    </p:spTree>
    <p:extLst>
      <p:ext uri="{BB962C8B-B14F-4D97-AF65-F5344CB8AC3E}">
        <p14:creationId xmlns:p14="http://schemas.microsoft.com/office/powerpoint/2010/main" xmlns="" val="362121718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Summary of Properties of Classical Response Surface Designs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1690688"/>
            <a:ext cx="5513295" cy="3629586"/>
          </a:xfrm>
          <a:prstGeom prst="rect">
            <a:avLst/>
          </a:prstGeom>
        </p:spPr>
      </p:pic>
      <p:pic>
        <p:nvPicPr>
          <p:cNvPr id="5" name="Picture 4"/>
          <p:cNvPicPr>
            <a:picLocks noChangeAspect="1"/>
          </p:cNvPicPr>
          <p:nvPr/>
        </p:nvPicPr>
        <p:blipFill>
          <a:blip r:embed="rId3"/>
          <a:stretch>
            <a:fillRect/>
          </a:stretch>
        </p:blipFill>
        <p:spPr>
          <a:xfrm>
            <a:off x="6351494" y="1825624"/>
            <a:ext cx="5619773" cy="3494649"/>
          </a:xfrm>
          <a:prstGeom prst="rect">
            <a:avLst/>
          </a:prstGeom>
        </p:spPr>
      </p:pic>
    </p:spTree>
    <p:extLst>
      <p:ext uri="{BB962C8B-B14F-4D97-AF65-F5344CB8AC3E}">
        <p14:creationId xmlns:p14="http://schemas.microsoft.com/office/powerpoint/2010/main" xmlns="" val="221730552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There will be class exercise on three way anova, RSM (CCD&amp;BBD),Fractional Factorial  using different software packages</a:t>
            </a:r>
          </a:p>
          <a:p>
            <a:pPr marL="0" indent="0">
              <a:buNone/>
            </a:pPr>
            <a:r>
              <a:rPr lang="en-US" dirty="0" smtClean="0"/>
              <a:t>Such as:</a:t>
            </a:r>
            <a:r>
              <a:rPr lang="en-GB" dirty="0" smtClean="0"/>
              <a:t> </a:t>
            </a:r>
            <a:r>
              <a:rPr lang="en-GB" dirty="0" smtClean="0">
                <a:solidFill>
                  <a:srgbClr val="FF0000"/>
                </a:solidFill>
              </a:rPr>
              <a:t>Excel</a:t>
            </a:r>
            <a:r>
              <a:rPr lang="en-GB" dirty="0" smtClean="0"/>
              <a:t>, </a:t>
            </a:r>
            <a:r>
              <a:rPr lang="en-GB" dirty="0" smtClean="0">
                <a:solidFill>
                  <a:srgbClr val="FF0000"/>
                </a:solidFill>
              </a:rPr>
              <a:t>Design expert</a:t>
            </a:r>
            <a:r>
              <a:rPr lang="en-GB" dirty="0" smtClean="0"/>
              <a:t>, Mintab, Reliasoft, JMP, SPSS </a:t>
            </a:r>
          </a:p>
          <a:p>
            <a:r>
              <a:rPr lang="en-GB" dirty="0" smtClean="0"/>
              <a:t>Case studies will be selected respected to each stream</a:t>
            </a:r>
          </a:p>
          <a:p>
            <a:pPr lvl="1">
              <a:buFont typeface="Wingdings" panose="05000000000000000000" pitchFamily="2" charset="2"/>
              <a:buChar char="ü"/>
            </a:pPr>
            <a:r>
              <a:rPr lang="en-GB" dirty="0" smtClean="0"/>
              <a:t>Food Engineering</a:t>
            </a:r>
          </a:p>
          <a:p>
            <a:pPr lvl="1">
              <a:buFont typeface="Wingdings" panose="05000000000000000000" pitchFamily="2" charset="2"/>
              <a:buChar char="ü"/>
            </a:pPr>
            <a:r>
              <a:rPr lang="en-GB" dirty="0" smtClean="0"/>
              <a:t>Process Engineering</a:t>
            </a:r>
          </a:p>
          <a:p>
            <a:pPr lvl="1">
              <a:buFont typeface="Wingdings" panose="05000000000000000000" pitchFamily="2" charset="2"/>
              <a:buChar char="ü"/>
            </a:pPr>
            <a:r>
              <a:rPr lang="en-GB" dirty="0" smtClean="0"/>
              <a:t>Environmental Engineering</a:t>
            </a:r>
          </a:p>
          <a:p>
            <a:pPr lvl="1">
              <a:buFont typeface="Wingdings" panose="05000000000000000000" pitchFamily="2" charset="2"/>
              <a:buChar char="ü"/>
            </a:pPr>
            <a:r>
              <a:rPr lang="en-GB" dirty="0" smtClean="0"/>
              <a:t>Material Engineering</a:t>
            </a:r>
          </a:p>
          <a:p>
            <a:r>
              <a:rPr lang="en-GB" dirty="0" smtClean="0"/>
              <a:t>Students can make themselves familiar with the listed software specially with </a:t>
            </a:r>
            <a:r>
              <a:rPr lang="en-GB" dirty="0">
                <a:solidFill>
                  <a:srgbClr val="FF0000"/>
                </a:solidFill>
              </a:rPr>
              <a:t>Design </a:t>
            </a:r>
            <a:r>
              <a:rPr lang="en-GB" dirty="0" smtClean="0">
                <a:solidFill>
                  <a:srgbClr val="FF0000"/>
                </a:solidFill>
              </a:rPr>
              <a:t>expert </a:t>
            </a:r>
            <a:r>
              <a:rPr lang="en-GB" dirty="0" smtClean="0"/>
              <a:t>form different tutorial from </a:t>
            </a:r>
            <a:r>
              <a:rPr lang="en-GB" dirty="0" err="1" smtClean="0"/>
              <a:t>internate</a:t>
            </a:r>
            <a:r>
              <a:rPr lang="en-GB" dirty="0" smtClean="0"/>
              <a:t> (YouTube)</a:t>
            </a:r>
            <a:br>
              <a:rPr lang="en-GB" dirty="0" smtClean="0"/>
            </a:br>
            <a:endParaRPr lang="en-GB" dirty="0" smtClean="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424</a:t>
            </a:fld>
            <a:endParaRPr lang="en-US">
              <a:solidFill>
                <a:prstClr val="black">
                  <a:tint val="75000"/>
                </a:prstClr>
              </a:solidFill>
            </a:endParaRPr>
          </a:p>
        </p:txBody>
      </p:sp>
    </p:spTree>
    <p:extLst>
      <p:ext uri="{BB962C8B-B14F-4D97-AF65-F5344CB8AC3E}">
        <p14:creationId xmlns:p14="http://schemas.microsoft.com/office/powerpoint/2010/main" xmlns="" val="1238706087"/>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425</a:t>
            </a:fld>
            <a:endParaRPr lang="en-US">
              <a:solidFill>
                <a:prstClr val="black">
                  <a:tint val="75000"/>
                </a:prstClr>
              </a:solidFill>
            </a:endParaRPr>
          </a:p>
        </p:txBody>
      </p:sp>
      <p:sp>
        <p:nvSpPr>
          <p:cNvPr id="6" name="Rectangle 5"/>
          <p:cNvSpPr/>
          <p:nvPr/>
        </p:nvSpPr>
        <p:spPr>
          <a:xfrm>
            <a:off x="1458753" y="2967335"/>
            <a:ext cx="9274527" cy="2431435"/>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“There is no end to learning,</a:t>
            </a:r>
          </a:p>
          <a:p>
            <a:pPr algn="ctr"/>
            <a:r>
              <a:rPr lang="en-US" sz="5400" b="1" dirty="0" smtClean="0">
                <a:ln w="22225">
                  <a:solidFill>
                    <a:schemeClr val="accent2"/>
                  </a:solidFill>
                  <a:prstDash val="solid"/>
                </a:ln>
                <a:solidFill>
                  <a:schemeClr val="accent2">
                    <a:lumMod val="40000"/>
                    <a:lumOff val="60000"/>
                  </a:schemeClr>
                </a:solidFill>
              </a:rPr>
              <a:t>but there are many beginnings”</a:t>
            </a:r>
          </a:p>
          <a:p>
            <a:pPr algn="ctr"/>
            <a:r>
              <a:rPr lang="en-US" sz="4000" dirty="0" smtClean="0">
                <a:ln w="0"/>
                <a:effectLst>
                  <a:outerShdw blurRad="38100" dist="19050" dir="2700000" algn="tl" rotWithShape="0">
                    <a:schemeClr val="dk1">
                      <a:alpha val="40000"/>
                    </a:schemeClr>
                  </a:outerShdw>
                </a:effectLst>
              </a:rPr>
              <a:t>Tim Johnson</a:t>
            </a:r>
            <a:endParaRPr lang="en-US" sz="4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2542869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important </a:t>
            </a:r>
            <a:r>
              <a:rPr lang="en-US" dirty="0">
                <a:solidFill>
                  <a:schemeClr val="hlink"/>
                </a:solidFill>
              </a:rPr>
              <a:t>Language</a:t>
            </a:r>
            <a:r>
              <a:rPr lang="en-US" dirty="0"/>
              <a:t> points:</a:t>
            </a:r>
          </a:p>
        </p:txBody>
      </p:sp>
      <p:sp>
        <p:nvSpPr>
          <p:cNvPr id="3" name="Content Placeholder 2"/>
          <p:cNvSpPr>
            <a:spLocks noGrp="1"/>
          </p:cNvSpPr>
          <p:nvPr>
            <p:ph idx="1"/>
          </p:nvPr>
        </p:nvSpPr>
        <p:spPr/>
        <p:txBody>
          <a:bodyPr/>
          <a:lstStyle/>
          <a:p>
            <a:r>
              <a:rPr lang="en-US" dirty="0"/>
              <a:t>Poor experimentation cannot be masked by brilliant writing; however, </a:t>
            </a:r>
            <a:r>
              <a:rPr lang="en-US" dirty="0">
                <a:solidFill>
                  <a:srgbClr val="FF0066"/>
                </a:solidFill>
              </a:rPr>
              <a:t>poor writing can mask brilliant experimentation</a:t>
            </a:r>
            <a:endParaRPr lang="en-US" dirty="0"/>
          </a:p>
          <a:p>
            <a:r>
              <a:rPr lang="en-US" dirty="0"/>
              <a:t>Avoid complex sentence structure</a:t>
            </a:r>
          </a:p>
          <a:p>
            <a:r>
              <a:rPr lang="en-US" dirty="0"/>
              <a:t>Use simple and clear English</a:t>
            </a:r>
          </a:p>
          <a:p>
            <a:r>
              <a:rPr lang="en-US" dirty="0"/>
              <a:t>Always keep in mind that </a:t>
            </a:r>
            <a:r>
              <a:rPr lang="en-US" dirty="0">
                <a:solidFill>
                  <a:srgbClr val="FF0066"/>
                </a:solidFill>
              </a:rPr>
              <a:t>the paragraph</a:t>
            </a:r>
            <a:r>
              <a:rPr lang="en-US" dirty="0"/>
              <a:t> is the essential unit of thought</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xmlns="" val="1311472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Starting to Write the Paper</a:t>
            </a:r>
          </a:p>
        </p:txBody>
      </p:sp>
      <p:sp>
        <p:nvSpPr>
          <p:cNvPr id="3" name="Content Placeholder 2"/>
          <p:cNvSpPr>
            <a:spLocks noGrp="1"/>
          </p:cNvSpPr>
          <p:nvPr>
            <p:ph idx="1"/>
          </p:nvPr>
        </p:nvSpPr>
        <p:spPr/>
        <p:txBody>
          <a:bodyPr>
            <a:normAutofit lnSpcReduction="10000"/>
          </a:bodyPr>
          <a:lstStyle/>
          <a:p>
            <a:pPr>
              <a:lnSpc>
                <a:spcPct val="90000"/>
              </a:lnSpc>
            </a:pPr>
            <a:r>
              <a:rPr lang="en-US" dirty="0"/>
              <a:t>Record your readings (results)</a:t>
            </a:r>
          </a:p>
          <a:p>
            <a:pPr>
              <a:lnSpc>
                <a:spcPct val="90000"/>
              </a:lnSpc>
            </a:pPr>
            <a:r>
              <a:rPr lang="en-US" dirty="0"/>
              <a:t>Make tables</a:t>
            </a:r>
          </a:p>
          <a:p>
            <a:pPr>
              <a:lnSpc>
                <a:spcPct val="90000"/>
              </a:lnSpc>
            </a:pPr>
            <a:r>
              <a:rPr lang="en-US" dirty="0"/>
              <a:t>Draw graphs</a:t>
            </a:r>
          </a:p>
          <a:p>
            <a:pPr>
              <a:lnSpc>
                <a:spcPct val="90000"/>
              </a:lnSpc>
            </a:pPr>
            <a:r>
              <a:rPr lang="en-US" dirty="0"/>
              <a:t>Keep file to record summaries of results and any observation however insignificant</a:t>
            </a:r>
          </a:p>
          <a:p>
            <a:pPr>
              <a:lnSpc>
                <a:spcPct val="90000"/>
              </a:lnSpc>
            </a:pPr>
            <a:r>
              <a:rPr lang="en-US" dirty="0"/>
              <a:t>Date the files</a:t>
            </a:r>
          </a:p>
          <a:p>
            <a:pPr>
              <a:lnSpc>
                <a:spcPct val="90000"/>
              </a:lnSpc>
            </a:pPr>
            <a:r>
              <a:rPr lang="en-US" dirty="0"/>
              <a:t>Revise your readings, you may need to repeat an experiment while you still have the materials.</a:t>
            </a:r>
          </a:p>
          <a:p>
            <a:pPr>
              <a:lnSpc>
                <a:spcPct val="90000"/>
              </a:lnSpc>
            </a:pPr>
            <a:r>
              <a:rPr lang="en-US" dirty="0"/>
              <a:t>Write ideas when ever they come to you</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xmlns="" val="3621826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Parts of a Scientific paper</a:t>
            </a:r>
          </a:p>
        </p:txBody>
      </p:sp>
      <p:sp>
        <p:nvSpPr>
          <p:cNvPr id="3" name="Content Placeholder 2"/>
          <p:cNvSpPr>
            <a:spLocks noGrp="1"/>
          </p:cNvSpPr>
          <p:nvPr>
            <p:ph idx="1"/>
          </p:nvPr>
        </p:nvSpPr>
        <p:spPr/>
        <p:txBody>
          <a:bodyPr>
            <a:normAutofit fontScale="92500" lnSpcReduction="20000"/>
          </a:bodyPr>
          <a:lstStyle/>
          <a:p>
            <a:pPr>
              <a:lnSpc>
                <a:spcPct val="80000"/>
              </a:lnSpc>
            </a:pPr>
            <a:r>
              <a:rPr lang="en-US" dirty="0">
                <a:solidFill>
                  <a:srgbClr val="FF0066"/>
                </a:solidFill>
              </a:rPr>
              <a:t>Title</a:t>
            </a:r>
            <a:r>
              <a:rPr lang="en-US" dirty="0"/>
              <a:t>: Describe concisely the core contents of the paper</a:t>
            </a:r>
          </a:p>
          <a:p>
            <a:pPr>
              <a:lnSpc>
                <a:spcPct val="80000"/>
              </a:lnSpc>
            </a:pPr>
            <a:r>
              <a:rPr lang="en-US" dirty="0">
                <a:solidFill>
                  <a:srgbClr val="FF0066"/>
                </a:solidFill>
              </a:rPr>
              <a:t>Abstract</a:t>
            </a:r>
            <a:r>
              <a:rPr lang="en-US" dirty="0"/>
              <a:t>: Summarize the major elements of the paper</a:t>
            </a:r>
          </a:p>
          <a:p>
            <a:pPr>
              <a:lnSpc>
                <a:spcPct val="80000"/>
              </a:lnSpc>
            </a:pPr>
            <a:r>
              <a:rPr lang="en-US" dirty="0">
                <a:solidFill>
                  <a:srgbClr val="FF0066"/>
                </a:solidFill>
              </a:rPr>
              <a:t>Introduction</a:t>
            </a:r>
            <a:r>
              <a:rPr lang="en-US" dirty="0"/>
              <a:t>: provide context and rationale for the study</a:t>
            </a:r>
          </a:p>
          <a:p>
            <a:pPr>
              <a:lnSpc>
                <a:spcPct val="80000"/>
              </a:lnSpc>
            </a:pPr>
            <a:r>
              <a:rPr lang="en-US" dirty="0">
                <a:solidFill>
                  <a:srgbClr val="FF0066"/>
                </a:solidFill>
              </a:rPr>
              <a:t>Materials</a:t>
            </a:r>
            <a:r>
              <a:rPr lang="en-US" dirty="0"/>
              <a:t>: Describe the experimental design so it is reproducible</a:t>
            </a:r>
          </a:p>
          <a:p>
            <a:pPr>
              <a:lnSpc>
                <a:spcPct val="80000"/>
              </a:lnSpc>
            </a:pPr>
            <a:r>
              <a:rPr lang="en-US" dirty="0">
                <a:solidFill>
                  <a:srgbClr val="FF0066"/>
                </a:solidFill>
              </a:rPr>
              <a:t>Methods</a:t>
            </a:r>
            <a:r>
              <a:rPr lang="en-US" dirty="0"/>
              <a:t>: Describe the experimental procedures</a:t>
            </a:r>
          </a:p>
          <a:p>
            <a:pPr>
              <a:lnSpc>
                <a:spcPct val="80000"/>
              </a:lnSpc>
            </a:pPr>
            <a:r>
              <a:rPr lang="en-US" dirty="0">
                <a:solidFill>
                  <a:srgbClr val="FF0066"/>
                </a:solidFill>
              </a:rPr>
              <a:t>Results</a:t>
            </a:r>
            <a:r>
              <a:rPr lang="en-US" dirty="0"/>
              <a:t>: Summarize the findings without interpretation</a:t>
            </a:r>
          </a:p>
          <a:p>
            <a:pPr>
              <a:lnSpc>
                <a:spcPct val="80000"/>
              </a:lnSpc>
            </a:pPr>
            <a:r>
              <a:rPr lang="en-US" dirty="0">
                <a:solidFill>
                  <a:srgbClr val="FF0066"/>
                </a:solidFill>
              </a:rPr>
              <a:t>Discussion</a:t>
            </a:r>
            <a:r>
              <a:rPr lang="en-US" dirty="0"/>
              <a:t>: Interpret the findings of the study</a:t>
            </a:r>
          </a:p>
          <a:p>
            <a:pPr>
              <a:lnSpc>
                <a:spcPct val="80000"/>
              </a:lnSpc>
            </a:pPr>
            <a:r>
              <a:rPr lang="en-US" dirty="0">
                <a:solidFill>
                  <a:srgbClr val="FF0066"/>
                </a:solidFill>
              </a:rPr>
              <a:t>Summary</a:t>
            </a:r>
            <a:r>
              <a:rPr lang="en-US" dirty="0"/>
              <a:t>: Summarize the findings</a:t>
            </a:r>
          </a:p>
          <a:p>
            <a:pPr>
              <a:lnSpc>
                <a:spcPct val="80000"/>
              </a:lnSpc>
            </a:pPr>
            <a:r>
              <a:rPr lang="en-US" dirty="0">
                <a:solidFill>
                  <a:srgbClr val="FF0066"/>
                </a:solidFill>
              </a:rPr>
              <a:t>Acknowledgement</a:t>
            </a:r>
            <a:r>
              <a:rPr lang="en-US" dirty="0"/>
              <a:t>: Give credit to those who helped you</a:t>
            </a:r>
          </a:p>
          <a:p>
            <a:pPr>
              <a:lnSpc>
                <a:spcPct val="80000"/>
              </a:lnSpc>
            </a:pPr>
            <a:r>
              <a:rPr lang="en-US" dirty="0">
                <a:solidFill>
                  <a:srgbClr val="FF0066"/>
                </a:solidFill>
              </a:rPr>
              <a:t>References</a:t>
            </a:r>
            <a:r>
              <a:rPr lang="en-US" dirty="0"/>
              <a:t>: List all scientific papers, books and websites that you cited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xmlns="" val="1833698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Title</a:t>
            </a:r>
          </a:p>
        </p:txBody>
      </p:sp>
      <p:sp>
        <p:nvSpPr>
          <p:cNvPr id="3" name="Content Placeholder 2"/>
          <p:cNvSpPr>
            <a:spLocks noGrp="1"/>
          </p:cNvSpPr>
          <p:nvPr>
            <p:ph idx="1"/>
          </p:nvPr>
        </p:nvSpPr>
        <p:spPr/>
        <p:txBody>
          <a:bodyPr/>
          <a:lstStyle/>
          <a:p>
            <a:pPr>
              <a:lnSpc>
                <a:spcPct val="90000"/>
              </a:lnSpc>
            </a:pPr>
            <a:r>
              <a:rPr lang="en-US" dirty="0"/>
              <a:t>A good title is defined as the </a:t>
            </a:r>
            <a:r>
              <a:rPr lang="en-US" dirty="0">
                <a:solidFill>
                  <a:srgbClr val="FF0000"/>
                </a:solidFill>
              </a:rPr>
              <a:t>fewest possible words </a:t>
            </a:r>
            <a:r>
              <a:rPr lang="en-US" dirty="0"/>
              <a:t>that </a:t>
            </a:r>
            <a:r>
              <a:rPr lang="en-US" b="1" dirty="0">
                <a:solidFill>
                  <a:schemeClr val="hlink"/>
                </a:solidFill>
              </a:rPr>
              <a:t>adequately describe</a:t>
            </a:r>
            <a:r>
              <a:rPr lang="en-US" dirty="0"/>
              <a:t> the contents of the paper.</a:t>
            </a:r>
          </a:p>
          <a:p>
            <a:pPr>
              <a:lnSpc>
                <a:spcPct val="90000"/>
              </a:lnSpc>
            </a:pPr>
            <a:r>
              <a:rPr lang="en-US" dirty="0"/>
              <a:t>The title is </a:t>
            </a:r>
            <a:r>
              <a:rPr lang="en-US" dirty="0">
                <a:solidFill>
                  <a:srgbClr val="FF0000"/>
                </a:solidFill>
              </a:rPr>
              <a:t>extremely important </a:t>
            </a:r>
            <a:r>
              <a:rPr lang="en-US" dirty="0"/>
              <a:t>and must be chosen with </a:t>
            </a:r>
            <a:r>
              <a:rPr lang="en-US" dirty="0">
                <a:solidFill>
                  <a:srgbClr val="FF0000"/>
                </a:solidFill>
              </a:rPr>
              <a:t>great care </a:t>
            </a:r>
            <a:r>
              <a:rPr lang="en-US" dirty="0"/>
              <a:t>as it will be read by thousands, whereas </a:t>
            </a:r>
            <a:r>
              <a:rPr lang="en-US" dirty="0">
                <a:solidFill>
                  <a:srgbClr val="FF0000"/>
                </a:solidFill>
              </a:rPr>
              <a:t>few</a:t>
            </a:r>
            <a:r>
              <a:rPr lang="en-US" dirty="0"/>
              <a:t> will read the entire paper</a:t>
            </a:r>
          </a:p>
          <a:p>
            <a:pPr>
              <a:lnSpc>
                <a:spcPct val="90000"/>
              </a:lnSpc>
            </a:pPr>
            <a:r>
              <a:rPr lang="en-US" dirty="0">
                <a:solidFill>
                  <a:srgbClr val="FF0000"/>
                </a:solidFill>
              </a:rPr>
              <a:t>Indexing</a:t>
            </a:r>
            <a:r>
              <a:rPr lang="en-US" dirty="0"/>
              <a:t> and </a:t>
            </a:r>
            <a:r>
              <a:rPr lang="en-US" dirty="0">
                <a:solidFill>
                  <a:srgbClr val="FF0000"/>
                </a:solidFill>
              </a:rPr>
              <a:t>abstracting </a:t>
            </a:r>
            <a:r>
              <a:rPr lang="en-US" dirty="0"/>
              <a:t>of the paper depends on the accuracy of the title. An improperly titled paper will </a:t>
            </a:r>
            <a:r>
              <a:rPr lang="en-US" dirty="0">
                <a:solidFill>
                  <a:srgbClr val="FF0000"/>
                </a:solidFill>
              </a:rPr>
              <a:t>get lost</a:t>
            </a:r>
            <a:r>
              <a:rPr lang="en-US" dirty="0"/>
              <a:t> and will </a:t>
            </a:r>
            <a:r>
              <a:rPr lang="en-US" dirty="0">
                <a:solidFill>
                  <a:srgbClr val="FF0000"/>
                </a:solidFill>
              </a:rPr>
              <a:t>never be read</a:t>
            </a:r>
            <a:r>
              <a:rPr lang="en-US" dirty="0"/>
              <a: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xmlns="" val="1676242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Title</a:t>
            </a:r>
          </a:p>
        </p:txBody>
      </p:sp>
      <p:sp>
        <p:nvSpPr>
          <p:cNvPr id="3" name="Content Placeholder 2"/>
          <p:cNvSpPr>
            <a:spLocks noGrp="1"/>
          </p:cNvSpPr>
          <p:nvPr>
            <p:ph idx="1"/>
          </p:nvPr>
        </p:nvSpPr>
        <p:spPr/>
        <p:txBody>
          <a:bodyPr>
            <a:normAutofit fontScale="92500" lnSpcReduction="20000"/>
          </a:bodyPr>
          <a:lstStyle/>
          <a:p>
            <a:pPr>
              <a:lnSpc>
                <a:spcPct val="90000"/>
              </a:lnSpc>
            </a:pPr>
            <a:r>
              <a:rPr lang="en-US" dirty="0"/>
              <a:t>Titles should neither be </a:t>
            </a:r>
            <a:r>
              <a:rPr lang="en-US" dirty="0">
                <a:solidFill>
                  <a:srgbClr val="FF0000"/>
                </a:solidFill>
              </a:rPr>
              <a:t>too short nor too long </a:t>
            </a:r>
            <a:r>
              <a:rPr lang="en-US" dirty="0"/>
              <a:t>as to be meaningless</a:t>
            </a:r>
          </a:p>
          <a:p>
            <a:pPr>
              <a:lnSpc>
                <a:spcPct val="90000"/>
              </a:lnSpc>
            </a:pPr>
            <a:r>
              <a:rPr lang="en-US" dirty="0"/>
              <a:t>Waste words (studies on, investigations on, a, an, the </a:t>
            </a:r>
            <a:r>
              <a:rPr lang="en-US" dirty="0" err="1"/>
              <a:t>etc</a:t>
            </a:r>
            <a:r>
              <a:rPr lang="en-US" dirty="0"/>
              <a:t>) should not be used.</a:t>
            </a:r>
          </a:p>
          <a:p>
            <a:pPr>
              <a:lnSpc>
                <a:spcPct val="90000"/>
              </a:lnSpc>
            </a:pPr>
            <a:r>
              <a:rPr lang="en-US" dirty="0"/>
              <a:t>Syntax (word order) must be very carefully considered</a:t>
            </a:r>
          </a:p>
          <a:p>
            <a:pPr>
              <a:lnSpc>
                <a:spcPct val="90000"/>
              </a:lnSpc>
            </a:pPr>
            <a:r>
              <a:rPr lang="en-US" dirty="0"/>
              <a:t>It should contain the keywords that reflect the contents of the paper.</a:t>
            </a:r>
          </a:p>
          <a:p>
            <a:pPr>
              <a:lnSpc>
                <a:spcPct val="90000"/>
              </a:lnSpc>
            </a:pPr>
            <a:r>
              <a:rPr lang="en-US" dirty="0"/>
              <a:t>It should be meaningful and not general</a:t>
            </a:r>
          </a:p>
          <a:p>
            <a:pPr>
              <a:lnSpc>
                <a:spcPct val="90000"/>
              </a:lnSpc>
            </a:pPr>
            <a:r>
              <a:rPr lang="en-US" dirty="0"/>
              <a:t>It should be concise, specific and informative</a:t>
            </a:r>
          </a:p>
          <a:p>
            <a:pPr>
              <a:lnSpc>
                <a:spcPct val="90000"/>
              </a:lnSpc>
            </a:pPr>
            <a:r>
              <a:rPr lang="en-US" dirty="0"/>
              <a:t>It </a:t>
            </a:r>
            <a:r>
              <a:rPr lang="en-US" dirty="0">
                <a:solidFill>
                  <a:srgbClr val="FF0000"/>
                </a:solidFill>
              </a:rPr>
              <a:t>should capture </a:t>
            </a:r>
            <a:r>
              <a:rPr lang="en-US" dirty="0"/>
              <a:t>the fundamental nature of the experiments and </a:t>
            </a:r>
            <a:r>
              <a:rPr lang="en-US" b="1" dirty="0">
                <a:solidFill>
                  <a:srgbClr val="FF0066"/>
                </a:solidFill>
              </a:rPr>
              <a:t>findings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xmlns="" val="3951863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Content Placeholder 2"/>
          <p:cNvSpPr>
            <a:spLocks noGrp="1"/>
          </p:cNvSpPr>
          <p:nvPr>
            <p:ph idx="1"/>
          </p:nvPr>
        </p:nvSpPr>
        <p:spPr/>
        <p:txBody>
          <a:bodyPr/>
          <a:lstStyle/>
          <a:p>
            <a:r>
              <a:rPr lang="en-US" dirty="0" smtClean="0"/>
              <a:t>Effect of semiconductor on bacteria</a:t>
            </a:r>
          </a:p>
          <a:p>
            <a:pPr lvl="1"/>
            <a:r>
              <a:rPr lang="en-US" dirty="0" smtClean="0"/>
              <a:t>Effect:</a:t>
            </a:r>
            <a:r>
              <a:rPr lang="en-US" dirty="0"/>
              <a:t> should be defined</a:t>
            </a:r>
            <a:endParaRPr lang="en-US" dirty="0" smtClean="0"/>
          </a:p>
          <a:p>
            <a:pPr lvl="1"/>
            <a:r>
              <a:rPr lang="en-US" dirty="0" smtClean="0"/>
              <a:t>Semiconductor:</a:t>
            </a:r>
            <a:r>
              <a:rPr lang="en-US" dirty="0"/>
              <a:t> should be listed</a:t>
            </a:r>
            <a:endParaRPr lang="en-US" dirty="0" smtClean="0"/>
          </a:p>
          <a:p>
            <a:pPr lvl="1"/>
            <a:r>
              <a:rPr lang="en-US" dirty="0" smtClean="0"/>
              <a:t>Bacteria: should </a:t>
            </a:r>
            <a:r>
              <a:rPr lang="en-US" dirty="0"/>
              <a:t>be </a:t>
            </a:r>
            <a:r>
              <a:rPr lang="en-US" dirty="0" smtClean="0"/>
              <a:t>listed</a:t>
            </a:r>
          </a:p>
          <a:p>
            <a:r>
              <a:rPr lang="en-US" dirty="0" smtClean="0">
                <a:solidFill>
                  <a:srgbClr val="FF0000"/>
                </a:solidFill>
              </a:rPr>
              <a:t>Photocatalytic inactivation of TiO</a:t>
            </a:r>
            <a:r>
              <a:rPr lang="en-US" baseline="30000" dirty="0" smtClean="0">
                <a:solidFill>
                  <a:srgbClr val="FF0000"/>
                </a:solidFill>
              </a:rPr>
              <a:t>2</a:t>
            </a:r>
            <a:r>
              <a:rPr lang="en-US" dirty="0" smtClean="0">
                <a:solidFill>
                  <a:srgbClr val="FF0000"/>
                </a:solidFill>
              </a:rPr>
              <a:t> on gram negative bacteria</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xmlns="" val="2792263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Prepare the Title</a:t>
            </a:r>
          </a:p>
        </p:txBody>
      </p:sp>
      <p:sp>
        <p:nvSpPr>
          <p:cNvPr id="3" name="Content Placeholder 2"/>
          <p:cNvSpPr>
            <a:spLocks noGrp="1"/>
          </p:cNvSpPr>
          <p:nvPr>
            <p:ph idx="1"/>
          </p:nvPr>
        </p:nvSpPr>
        <p:spPr/>
        <p:txBody>
          <a:bodyPr>
            <a:normAutofit lnSpcReduction="10000"/>
          </a:bodyPr>
          <a:lstStyle/>
          <a:p>
            <a:pPr>
              <a:lnSpc>
                <a:spcPct val="90000"/>
              </a:lnSpc>
            </a:pPr>
            <a:r>
              <a:rPr lang="en-US" dirty="0"/>
              <a:t>Make a </a:t>
            </a:r>
            <a:r>
              <a:rPr lang="en-US" dirty="0">
                <a:solidFill>
                  <a:srgbClr val="FF0000"/>
                </a:solidFill>
              </a:rPr>
              <a:t>list</a:t>
            </a:r>
            <a:r>
              <a:rPr lang="en-US" dirty="0"/>
              <a:t> of the most important </a:t>
            </a:r>
            <a:r>
              <a:rPr lang="en-US" dirty="0">
                <a:solidFill>
                  <a:srgbClr val="FF0000"/>
                </a:solidFill>
              </a:rPr>
              <a:t>keywords</a:t>
            </a:r>
          </a:p>
          <a:p>
            <a:pPr>
              <a:lnSpc>
                <a:spcPct val="90000"/>
              </a:lnSpc>
            </a:pPr>
            <a:r>
              <a:rPr lang="en-US" dirty="0"/>
              <a:t>Think of a title that </a:t>
            </a:r>
            <a:r>
              <a:rPr lang="en-US" dirty="0">
                <a:solidFill>
                  <a:srgbClr val="FF0000"/>
                </a:solidFill>
              </a:rPr>
              <a:t>contains these words</a:t>
            </a:r>
          </a:p>
          <a:p>
            <a:pPr>
              <a:lnSpc>
                <a:spcPct val="90000"/>
              </a:lnSpc>
            </a:pPr>
            <a:r>
              <a:rPr lang="en-US" dirty="0"/>
              <a:t>The title could state the </a:t>
            </a:r>
            <a:r>
              <a:rPr lang="en-US" dirty="0">
                <a:solidFill>
                  <a:srgbClr val="FF0000"/>
                </a:solidFill>
              </a:rPr>
              <a:t>conclusion</a:t>
            </a:r>
            <a:r>
              <a:rPr lang="en-US" dirty="0"/>
              <a:t> of the paper</a:t>
            </a:r>
          </a:p>
          <a:p>
            <a:pPr>
              <a:lnSpc>
                <a:spcPct val="90000"/>
              </a:lnSpc>
            </a:pPr>
            <a:r>
              <a:rPr lang="en-US" dirty="0"/>
              <a:t>The title </a:t>
            </a:r>
            <a:r>
              <a:rPr lang="en-US" b="1" dirty="0">
                <a:solidFill>
                  <a:srgbClr val="FF0066"/>
                </a:solidFill>
              </a:rPr>
              <a:t>NEVER </a:t>
            </a:r>
            <a:r>
              <a:rPr lang="en-US" dirty="0"/>
              <a:t>contains abbreviations, chemical formulas, proprietary names or jargon</a:t>
            </a:r>
          </a:p>
          <a:p>
            <a:pPr>
              <a:lnSpc>
                <a:spcPct val="90000"/>
              </a:lnSpc>
            </a:pPr>
            <a:r>
              <a:rPr lang="en-US" dirty="0"/>
              <a:t>Think, rethink of the title before submitting the paper</a:t>
            </a:r>
          </a:p>
          <a:p>
            <a:pPr>
              <a:lnSpc>
                <a:spcPct val="90000"/>
              </a:lnSpc>
            </a:pPr>
            <a:r>
              <a:rPr lang="en-US" dirty="0"/>
              <a:t>Be very careful of the </a:t>
            </a:r>
            <a:r>
              <a:rPr lang="en-US" dirty="0">
                <a:solidFill>
                  <a:srgbClr val="FF0000"/>
                </a:solidFill>
              </a:rPr>
              <a:t>grammatical errors </a:t>
            </a:r>
            <a:r>
              <a:rPr lang="en-US" dirty="0"/>
              <a:t>due to faulty word order</a:t>
            </a:r>
          </a:p>
          <a:p>
            <a:pPr>
              <a:lnSpc>
                <a:spcPct val="90000"/>
              </a:lnSpc>
            </a:pPr>
            <a:r>
              <a:rPr lang="en-US" dirty="0"/>
              <a:t>Avoid the use of the word “</a:t>
            </a:r>
            <a:r>
              <a:rPr lang="en-US" dirty="0">
                <a:solidFill>
                  <a:srgbClr val="FF0000"/>
                </a:solidFill>
              </a:rPr>
              <a:t>using</a:t>
            </a:r>
            <a:r>
              <a:rPr lang="en-US" dirty="0"/>
              <a:t>”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xmlns="" val="193804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GB" dirty="0">
                <a:solidFill>
                  <a:srgbClr val="FF0000"/>
                </a:solidFill>
              </a:rPr>
              <a:t>Being a researcher </a:t>
            </a:r>
            <a:r>
              <a:rPr lang="en-GB" dirty="0"/>
              <a:t>is as much about </a:t>
            </a:r>
            <a:r>
              <a:rPr lang="en-GB" dirty="0">
                <a:solidFill>
                  <a:srgbClr val="FF0000"/>
                </a:solidFill>
              </a:rPr>
              <a:t>doing a practical job</a:t>
            </a:r>
            <a:r>
              <a:rPr lang="en-GB" dirty="0"/>
              <a:t> as </a:t>
            </a:r>
            <a:r>
              <a:rPr lang="en-GB" dirty="0" smtClean="0"/>
              <a:t>being </a:t>
            </a:r>
            <a:r>
              <a:rPr lang="en-GB" dirty="0" smtClean="0">
                <a:solidFill>
                  <a:srgbClr val="FF0000"/>
                </a:solidFill>
              </a:rPr>
              <a:t>academically </a:t>
            </a:r>
            <a:r>
              <a:rPr lang="en-GB" dirty="0">
                <a:solidFill>
                  <a:srgbClr val="FF0000"/>
                </a:solidFill>
              </a:rPr>
              <a:t>competent</a:t>
            </a:r>
            <a:r>
              <a:rPr lang="en-GB" dirty="0" smtClean="0"/>
              <a:t>.</a:t>
            </a:r>
          </a:p>
          <a:p>
            <a:r>
              <a:rPr lang="en-GB" dirty="0" smtClean="0"/>
              <a:t> </a:t>
            </a:r>
            <a:r>
              <a:rPr lang="en-GB" dirty="0"/>
              <a:t>Identifying a subject to research, </a:t>
            </a:r>
            <a:r>
              <a:rPr lang="en-GB" dirty="0" smtClean="0">
                <a:solidFill>
                  <a:srgbClr val="FF0000"/>
                </a:solidFill>
              </a:rPr>
              <a:t>finding</a:t>
            </a:r>
            <a:r>
              <a:rPr lang="en-GB" dirty="0" smtClean="0"/>
              <a:t> and </a:t>
            </a:r>
            <a:r>
              <a:rPr lang="en-GB" dirty="0">
                <a:solidFill>
                  <a:srgbClr val="FF0000"/>
                </a:solidFill>
              </a:rPr>
              <a:t>collecting information</a:t>
            </a:r>
            <a:r>
              <a:rPr lang="en-GB" dirty="0"/>
              <a:t> and </a:t>
            </a:r>
            <a:r>
              <a:rPr lang="en-GB" dirty="0">
                <a:solidFill>
                  <a:srgbClr val="FF0000"/>
                </a:solidFill>
              </a:rPr>
              <a:t>analysing</a:t>
            </a:r>
            <a:r>
              <a:rPr lang="en-GB" dirty="0"/>
              <a:t> it, presents you with </a:t>
            </a:r>
            <a:r>
              <a:rPr lang="en-GB" dirty="0" smtClean="0"/>
              <a:t>a range </a:t>
            </a:r>
            <a:r>
              <a:rPr lang="en-GB" dirty="0"/>
              <a:t>of </a:t>
            </a:r>
            <a:r>
              <a:rPr lang="en-GB" dirty="0">
                <a:solidFill>
                  <a:srgbClr val="FF0000"/>
                </a:solidFill>
              </a:rPr>
              <a:t>practical problems</a:t>
            </a:r>
            <a:r>
              <a:rPr lang="en-GB" dirty="0"/>
              <a:t> that need to be </a:t>
            </a:r>
            <a:r>
              <a:rPr lang="en-GB" dirty="0">
                <a:solidFill>
                  <a:srgbClr val="FF0000"/>
                </a:solidFill>
              </a:rPr>
              <a:t>solved</a:t>
            </a:r>
            <a:r>
              <a:rPr lang="en-GB" dirty="0" smtClean="0"/>
              <a:t>.</a:t>
            </a:r>
          </a:p>
          <a:p>
            <a:pPr marL="0" indent="0">
              <a:buNone/>
            </a:pPr>
            <a:r>
              <a:rPr lang="en-GB" dirty="0" smtClean="0"/>
              <a:t> </a:t>
            </a: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xmlns="" val="3396693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Abstract</a:t>
            </a:r>
          </a:p>
        </p:txBody>
      </p:sp>
      <p:sp>
        <p:nvSpPr>
          <p:cNvPr id="3" name="Content Placeholder 2"/>
          <p:cNvSpPr>
            <a:spLocks noGrp="1"/>
          </p:cNvSpPr>
          <p:nvPr>
            <p:ph idx="1"/>
          </p:nvPr>
        </p:nvSpPr>
        <p:spPr/>
        <p:txBody>
          <a:bodyPr>
            <a:normAutofit/>
          </a:bodyPr>
          <a:lstStyle/>
          <a:p>
            <a:pPr marL="533400" indent="-533400">
              <a:lnSpc>
                <a:spcPct val="80000"/>
              </a:lnSpc>
            </a:pPr>
            <a:r>
              <a:rPr lang="en-US" dirty="0"/>
              <a:t>An abstract can be defined as a </a:t>
            </a:r>
            <a:r>
              <a:rPr lang="en-US" dirty="0">
                <a:solidFill>
                  <a:srgbClr val="FF0000"/>
                </a:solidFill>
              </a:rPr>
              <a:t>summary</a:t>
            </a:r>
            <a:r>
              <a:rPr lang="en-US" dirty="0"/>
              <a:t> of the information in a document </a:t>
            </a:r>
          </a:p>
          <a:p>
            <a:pPr marL="533400" indent="-533400">
              <a:lnSpc>
                <a:spcPct val="80000"/>
              </a:lnSpc>
            </a:pPr>
            <a:r>
              <a:rPr lang="en-US" dirty="0"/>
              <a:t>It is of fundamental importance that the abstract be written </a:t>
            </a:r>
            <a:r>
              <a:rPr lang="en-US" dirty="0">
                <a:solidFill>
                  <a:srgbClr val="FF0000"/>
                </a:solidFill>
              </a:rPr>
              <a:t>clearly</a:t>
            </a:r>
            <a:r>
              <a:rPr lang="en-US" dirty="0"/>
              <a:t> and </a:t>
            </a:r>
            <a:r>
              <a:rPr lang="en-US" dirty="0">
                <a:solidFill>
                  <a:srgbClr val="FF0000"/>
                </a:solidFill>
              </a:rPr>
              <a:t>simply</a:t>
            </a:r>
            <a:r>
              <a:rPr lang="en-US" dirty="0"/>
              <a:t>, as it is the first and sometimes </a:t>
            </a:r>
            <a:r>
              <a:rPr lang="en-US" dirty="0">
                <a:solidFill>
                  <a:srgbClr val="FF0000"/>
                </a:solidFill>
              </a:rPr>
              <a:t>the only part of the manuscript read</a:t>
            </a:r>
            <a:r>
              <a:rPr lang="en-US" dirty="0"/>
              <a:t>.</a:t>
            </a:r>
          </a:p>
          <a:p>
            <a:pPr marL="533400" indent="-533400">
              <a:lnSpc>
                <a:spcPct val="80000"/>
              </a:lnSpc>
            </a:pPr>
            <a:r>
              <a:rPr lang="en-US" dirty="0"/>
              <a:t>It should provide a </a:t>
            </a:r>
            <a:r>
              <a:rPr lang="en-US" dirty="0">
                <a:solidFill>
                  <a:srgbClr val="FF0000"/>
                </a:solidFill>
              </a:rPr>
              <a:t>brief summary </a:t>
            </a:r>
            <a:r>
              <a:rPr lang="en-US" dirty="0"/>
              <a:t>of each of the main sections (IMRAD) of the paper:</a:t>
            </a:r>
          </a:p>
          <a:p>
            <a:pPr marL="533400" indent="-533400">
              <a:lnSpc>
                <a:spcPct val="80000"/>
              </a:lnSpc>
              <a:buFont typeface="Wingdings" panose="05000000000000000000" pitchFamily="2" charset="2"/>
              <a:buAutoNum type="arabicPeriod"/>
            </a:pPr>
            <a:r>
              <a:rPr lang="en-US" dirty="0">
                <a:solidFill>
                  <a:schemeClr val="hlink"/>
                </a:solidFill>
              </a:rPr>
              <a:t>State the principal objective and scope of the investigation</a:t>
            </a:r>
          </a:p>
          <a:p>
            <a:pPr marL="533400" indent="-533400">
              <a:lnSpc>
                <a:spcPct val="80000"/>
              </a:lnSpc>
              <a:buFont typeface="Wingdings" panose="05000000000000000000" pitchFamily="2" charset="2"/>
              <a:buAutoNum type="arabicPeriod"/>
            </a:pPr>
            <a:r>
              <a:rPr lang="en-US" dirty="0">
                <a:solidFill>
                  <a:schemeClr val="hlink"/>
                </a:solidFill>
              </a:rPr>
              <a:t>Describe the methods </a:t>
            </a:r>
            <a:r>
              <a:rPr lang="en-US" dirty="0" smtClean="0">
                <a:solidFill>
                  <a:schemeClr val="hlink"/>
                </a:solidFill>
              </a:rPr>
              <a:t>used</a:t>
            </a:r>
            <a:endParaRPr lang="en-US" dirty="0">
              <a:solidFill>
                <a:schemeClr val="hlink"/>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xmlns="" val="2356340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533400" indent="-533400">
              <a:lnSpc>
                <a:spcPct val="80000"/>
              </a:lnSpc>
              <a:buFont typeface="Wingdings" panose="05000000000000000000" pitchFamily="2" charset="2"/>
              <a:buAutoNum type="arabicPeriod"/>
            </a:pPr>
            <a:r>
              <a:rPr lang="en-US" dirty="0">
                <a:solidFill>
                  <a:schemeClr val="hlink"/>
                </a:solidFill>
              </a:rPr>
              <a:t>Summarize the results, and </a:t>
            </a:r>
          </a:p>
          <a:p>
            <a:pPr marL="533400" indent="-533400">
              <a:lnSpc>
                <a:spcPct val="80000"/>
              </a:lnSpc>
              <a:buFont typeface="Wingdings" panose="05000000000000000000" pitchFamily="2" charset="2"/>
              <a:buAutoNum type="arabicPeriod"/>
            </a:pPr>
            <a:r>
              <a:rPr lang="en-US" dirty="0">
                <a:solidFill>
                  <a:schemeClr val="hlink"/>
                </a:solidFill>
              </a:rPr>
              <a:t>State the principal conclusions</a:t>
            </a:r>
            <a:r>
              <a:rPr lang="en-US" sz="2800" dirty="0"/>
              <a:t> </a:t>
            </a:r>
          </a:p>
          <a:p>
            <a:pPr marL="533400" indent="-533400">
              <a:lnSpc>
                <a:spcPct val="80000"/>
              </a:lnSpc>
            </a:pPr>
            <a:r>
              <a:rPr lang="en-US" dirty="0"/>
              <a:t>It is easier to write the abstract after completion of the paper</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xmlns="" val="3445881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of the Abstract</a:t>
            </a:r>
          </a:p>
        </p:txBody>
      </p:sp>
      <p:sp>
        <p:nvSpPr>
          <p:cNvPr id="3" name="Content Placeholder 2"/>
          <p:cNvSpPr>
            <a:spLocks noGrp="1"/>
          </p:cNvSpPr>
          <p:nvPr>
            <p:ph idx="1"/>
          </p:nvPr>
        </p:nvSpPr>
        <p:spPr/>
        <p:txBody>
          <a:bodyPr>
            <a:normAutofit lnSpcReduction="10000"/>
          </a:bodyPr>
          <a:lstStyle/>
          <a:p>
            <a:pPr>
              <a:lnSpc>
                <a:spcPct val="80000"/>
              </a:lnSpc>
            </a:pPr>
            <a:r>
              <a:rPr lang="en-US" dirty="0"/>
              <a:t>It should </a:t>
            </a:r>
            <a:r>
              <a:rPr lang="en-US" dirty="0">
                <a:solidFill>
                  <a:srgbClr val="FF0000"/>
                </a:solidFill>
              </a:rPr>
              <a:t>not exceed </a:t>
            </a:r>
            <a:r>
              <a:rPr lang="en-US" dirty="0"/>
              <a:t>250 words</a:t>
            </a:r>
          </a:p>
          <a:p>
            <a:pPr>
              <a:lnSpc>
                <a:spcPct val="80000"/>
              </a:lnSpc>
            </a:pPr>
            <a:r>
              <a:rPr lang="en-US" dirty="0"/>
              <a:t>It should be written in </a:t>
            </a:r>
            <a:r>
              <a:rPr lang="en-US" dirty="0">
                <a:solidFill>
                  <a:srgbClr val="FF0000"/>
                </a:solidFill>
              </a:rPr>
              <a:t>one paragraph</a:t>
            </a:r>
            <a:r>
              <a:rPr lang="en-US" dirty="0"/>
              <a:t>.</a:t>
            </a:r>
          </a:p>
          <a:p>
            <a:pPr>
              <a:lnSpc>
                <a:spcPct val="80000"/>
              </a:lnSpc>
            </a:pPr>
            <a:r>
              <a:rPr lang="en-US" dirty="0"/>
              <a:t>It should be written in the </a:t>
            </a:r>
            <a:r>
              <a:rPr lang="en-US" dirty="0">
                <a:solidFill>
                  <a:srgbClr val="FF0000"/>
                </a:solidFill>
              </a:rPr>
              <a:t>past tense </a:t>
            </a:r>
            <a:r>
              <a:rPr lang="en-US" dirty="0"/>
              <a:t>as it refers to work done.</a:t>
            </a:r>
          </a:p>
          <a:p>
            <a:pPr>
              <a:lnSpc>
                <a:spcPct val="80000"/>
              </a:lnSpc>
            </a:pPr>
            <a:r>
              <a:rPr lang="en-US" dirty="0">
                <a:solidFill>
                  <a:srgbClr val="FF0000"/>
                </a:solidFill>
              </a:rPr>
              <a:t>Long words </a:t>
            </a:r>
            <a:r>
              <a:rPr lang="en-US" dirty="0"/>
              <a:t>should be followed by its </a:t>
            </a:r>
            <a:r>
              <a:rPr lang="en-US" dirty="0">
                <a:solidFill>
                  <a:srgbClr val="FF0000"/>
                </a:solidFill>
              </a:rPr>
              <a:t>abbreviation</a:t>
            </a:r>
            <a:r>
              <a:rPr lang="en-US" dirty="0"/>
              <a:t> which would be used through out the abstract and paper.</a:t>
            </a:r>
          </a:p>
          <a:p>
            <a:pPr>
              <a:lnSpc>
                <a:spcPct val="80000"/>
              </a:lnSpc>
            </a:pPr>
            <a:r>
              <a:rPr lang="en-US" dirty="0"/>
              <a:t>It should </a:t>
            </a:r>
            <a:r>
              <a:rPr lang="en-US" dirty="0">
                <a:solidFill>
                  <a:srgbClr val="FF0000"/>
                </a:solidFill>
              </a:rPr>
              <a:t>not cite any references </a:t>
            </a:r>
            <a:r>
              <a:rPr lang="en-US" dirty="0"/>
              <a:t>(except in rare cases)</a:t>
            </a:r>
          </a:p>
          <a:p>
            <a:pPr>
              <a:lnSpc>
                <a:spcPct val="80000"/>
              </a:lnSpc>
            </a:pPr>
            <a:r>
              <a:rPr lang="en-US" dirty="0"/>
              <a:t>It should </a:t>
            </a:r>
            <a:r>
              <a:rPr lang="en-US" dirty="0">
                <a:solidFill>
                  <a:srgbClr val="FF0000"/>
                </a:solidFill>
              </a:rPr>
              <a:t>never give any information </a:t>
            </a:r>
            <a:r>
              <a:rPr lang="en-US" dirty="0"/>
              <a:t>or </a:t>
            </a:r>
            <a:r>
              <a:rPr lang="en-US" dirty="0">
                <a:solidFill>
                  <a:srgbClr val="FF0000"/>
                </a:solidFill>
              </a:rPr>
              <a:t>conclusion</a:t>
            </a:r>
            <a:r>
              <a:rPr lang="en-US" dirty="0"/>
              <a:t> that is </a:t>
            </a:r>
            <a:r>
              <a:rPr lang="en-US" dirty="0">
                <a:solidFill>
                  <a:srgbClr val="FF0000"/>
                </a:solidFill>
              </a:rPr>
              <a:t>not stated in the paper</a:t>
            </a:r>
          </a:p>
          <a:p>
            <a:pPr>
              <a:lnSpc>
                <a:spcPct val="80000"/>
              </a:lnSpc>
            </a:pPr>
            <a:r>
              <a:rPr lang="en-US" dirty="0"/>
              <a:t>Must be </a:t>
            </a:r>
            <a:r>
              <a:rPr lang="en-US" dirty="0">
                <a:solidFill>
                  <a:srgbClr val="FF0000"/>
                </a:solidFill>
              </a:rPr>
              <a:t>accurate</a:t>
            </a:r>
            <a:r>
              <a:rPr lang="en-US" dirty="0"/>
              <a:t> with respect to figures quoted in the main text.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xmlns="" val="3435921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Introduction</a:t>
            </a:r>
          </a:p>
        </p:txBody>
      </p:sp>
      <p:sp>
        <p:nvSpPr>
          <p:cNvPr id="3" name="Content Placeholder 2"/>
          <p:cNvSpPr>
            <a:spLocks noGrp="1"/>
          </p:cNvSpPr>
          <p:nvPr>
            <p:ph idx="1"/>
          </p:nvPr>
        </p:nvSpPr>
        <p:spPr/>
        <p:txBody>
          <a:bodyPr/>
          <a:lstStyle/>
          <a:p>
            <a:pPr marL="609600" indent="-609600">
              <a:lnSpc>
                <a:spcPct val="80000"/>
              </a:lnSpc>
            </a:pPr>
            <a:r>
              <a:rPr lang="en-US" dirty="0"/>
              <a:t>The introduction should answer the following questions:</a:t>
            </a:r>
          </a:p>
          <a:p>
            <a:pPr marL="609600" indent="-609600">
              <a:lnSpc>
                <a:spcPct val="80000"/>
              </a:lnSpc>
              <a:buFont typeface="Wingdings" panose="05000000000000000000" pitchFamily="2" charset="2"/>
              <a:buAutoNum type="arabicPeriod"/>
            </a:pPr>
            <a:r>
              <a:rPr lang="en-US" dirty="0"/>
              <a:t>What was I studying?</a:t>
            </a:r>
          </a:p>
          <a:p>
            <a:pPr marL="609600" indent="-609600">
              <a:lnSpc>
                <a:spcPct val="80000"/>
              </a:lnSpc>
              <a:buFont typeface="Wingdings" panose="05000000000000000000" pitchFamily="2" charset="2"/>
              <a:buAutoNum type="arabicPeriod"/>
            </a:pPr>
            <a:r>
              <a:rPr lang="en-US" dirty="0"/>
              <a:t>Why was this an important question?</a:t>
            </a:r>
          </a:p>
          <a:p>
            <a:pPr marL="609600" indent="-609600">
              <a:lnSpc>
                <a:spcPct val="80000"/>
              </a:lnSpc>
              <a:buFont typeface="Wingdings" panose="05000000000000000000" pitchFamily="2" charset="2"/>
              <a:buAutoNum type="arabicPeriod"/>
            </a:pPr>
            <a:r>
              <a:rPr lang="en-US" dirty="0"/>
              <a:t>What did I know about this topic before I did this study?</a:t>
            </a:r>
          </a:p>
          <a:p>
            <a:pPr marL="609600" indent="-609600">
              <a:lnSpc>
                <a:spcPct val="80000"/>
              </a:lnSpc>
              <a:buFont typeface="Wingdings" panose="05000000000000000000" pitchFamily="2" charset="2"/>
              <a:buAutoNum type="arabicPeriod"/>
            </a:pPr>
            <a:r>
              <a:rPr lang="en-US" dirty="0"/>
              <a:t>What model was I testing? and</a:t>
            </a:r>
          </a:p>
          <a:p>
            <a:pPr marL="609600" indent="-609600">
              <a:lnSpc>
                <a:spcPct val="80000"/>
              </a:lnSpc>
              <a:buFont typeface="Wingdings" panose="05000000000000000000" pitchFamily="2" charset="2"/>
              <a:buAutoNum type="arabicPeriod"/>
            </a:pPr>
            <a:r>
              <a:rPr lang="en-US" dirty="0"/>
              <a:t>What approach did I take in this study?</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xmlns="" val="1685335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Suggested rules for a good introduction:</a:t>
            </a:r>
          </a:p>
        </p:txBody>
      </p:sp>
      <p:sp>
        <p:nvSpPr>
          <p:cNvPr id="3" name="Content Placeholder 2"/>
          <p:cNvSpPr>
            <a:spLocks noGrp="1"/>
          </p:cNvSpPr>
          <p:nvPr>
            <p:ph idx="1"/>
          </p:nvPr>
        </p:nvSpPr>
        <p:spPr/>
        <p:txBody>
          <a:bodyPr/>
          <a:lstStyle/>
          <a:p>
            <a:pPr>
              <a:lnSpc>
                <a:spcPct val="90000"/>
              </a:lnSpc>
            </a:pPr>
            <a:r>
              <a:rPr lang="en-US" dirty="0"/>
              <a:t>It should present the </a:t>
            </a:r>
            <a:r>
              <a:rPr lang="en-US" dirty="0">
                <a:solidFill>
                  <a:srgbClr val="FF0000"/>
                </a:solidFill>
              </a:rPr>
              <a:t>nature and scope </a:t>
            </a:r>
            <a:r>
              <a:rPr lang="en-US" dirty="0"/>
              <a:t>of the problem investigated</a:t>
            </a:r>
          </a:p>
          <a:p>
            <a:pPr>
              <a:lnSpc>
                <a:spcPct val="90000"/>
              </a:lnSpc>
            </a:pPr>
            <a:r>
              <a:rPr lang="en-US" dirty="0"/>
              <a:t>Review the </a:t>
            </a:r>
            <a:r>
              <a:rPr lang="en-US" dirty="0">
                <a:solidFill>
                  <a:srgbClr val="FF0000"/>
                </a:solidFill>
              </a:rPr>
              <a:t>pertinent literature</a:t>
            </a:r>
          </a:p>
          <a:p>
            <a:pPr>
              <a:lnSpc>
                <a:spcPct val="90000"/>
              </a:lnSpc>
            </a:pPr>
            <a:r>
              <a:rPr lang="en-US" dirty="0"/>
              <a:t>State the </a:t>
            </a:r>
            <a:r>
              <a:rPr lang="en-US" dirty="0">
                <a:solidFill>
                  <a:srgbClr val="FF0000"/>
                </a:solidFill>
              </a:rPr>
              <a:t>method of investigation</a:t>
            </a:r>
          </a:p>
          <a:p>
            <a:pPr>
              <a:lnSpc>
                <a:spcPct val="90000"/>
              </a:lnSpc>
            </a:pPr>
            <a:r>
              <a:rPr lang="en-US" dirty="0"/>
              <a:t>State the </a:t>
            </a:r>
            <a:r>
              <a:rPr lang="en-US" dirty="0">
                <a:solidFill>
                  <a:srgbClr val="FF0000"/>
                </a:solidFill>
              </a:rPr>
              <a:t>principal results </a:t>
            </a:r>
            <a:r>
              <a:rPr lang="en-US" dirty="0"/>
              <a:t>of the investigation</a:t>
            </a:r>
          </a:p>
          <a:p>
            <a:pPr>
              <a:lnSpc>
                <a:spcPct val="90000"/>
              </a:lnSpc>
            </a:pPr>
            <a:r>
              <a:rPr lang="en-US" dirty="0"/>
              <a:t>State the </a:t>
            </a:r>
            <a:r>
              <a:rPr lang="en-US" dirty="0">
                <a:solidFill>
                  <a:srgbClr val="FF0000"/>
                </a:solidFill>
              </a:rPr>
              <a:t>principal conclusion(s</a:t>
            </a:r>
            <a:r>
              <a:rPr lang="en-US" dirty="0"/>
              <a:t>) suggested by the results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xmlns="" val="3507586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rules</a:t>
            </a:r>
          </a:p>
        </p:txBody>
      </p:sp>
      <p:sp>
        <p:nvSpPr>
          <p:cNvPr id="3" name="Content Placeholder 2"/>
          <p:cNvSpPr>
            <a:spLocks noGrp="1"/>
          </p:cNvSpPr>
          <p:nvPr>
            <p:ph idx="1"/>
          </p:nvPr>
        </p:nvSpPr>
        <p:spPr/>
        <p:txBody>
          <a:bodyPr/>
          <a:lstStyle/>
          <a:p>
            <a:pPr>
              <a:lnSpc>
                <a:spcPct val="90000"/>
              </a:lnSpc>
            </a:pPr>
            <a:r>
              <a:rPr lang="en-US" dirty="0"/>
              <a:t>Use the </a:t>
            </a:r>
            <a:r>
              <a:rPr lang="en-US" dirty="0">
                <a:solidFill>
                  <a:srgbClr val="FF0000"/>
                </a:solidFill>
              </a:rPr>
              <a:t>present tense </a:t>
            </a:r>
            <a:r>
              <a:rPr lang="en-US" dirty="0"/>
              <a:t>when referring to work that has </a:t>
            </a:r>
            <a:r>
              <a:rPr lang="en-US" dirty="0">
                <a:solidFill>
                  <a:srgbClr val="FF0000"/>
                </a:solidFill>
              </a:rPr>
              <a:t>already been published</a:t>
            </a:r>
            <a:r>
              <a:rPr lang="en-US" dirty="0"/>
              <a:t>, but </a:t>
            </a:r>
            <a:r>
              <a:rPr lang="en-US" dirty="0">
                <a:solidFill>
                  <a:srgbClr val="FF0000"/>
                </a:solidFill>
              </a:rPr>
              <a:t>past tense </a:t>
            </a:r>
            <a:r>
              <a:rPr lang="en-US" dirty="0"/>
              <a:t>when referring </a:t>
            </a:r>
            <a:r>
              <a:rPr lang="en-US" dirty="0">
                <a:solidFill>
                  <a:srgbClr val="FF0000"/>
                </a:solidFill>
              </a:rPr>
              <a:t>to your own study</a:t>
            </a:r>
            <a:r>
              <a:rPr lang="en-US" dirty="0"/>
              <a:t>.</a:t>
            </a:r>
          </a:p>
          <a:p>
            <a:pPr>
              <a:lnSpc>
                <a:spcPct val="90000"/>
              </a:lnSpc>
            </a:pPr>
            <a:r>
              <a:rPr lang="en-US" dirty="0"/>
              <a:t>Use the </a:t>
            </a:r>
            <a:r>
              <a:rPr lang="en-US" dirty="0">
                <a:solidFill>
                  <a:srgbClr val="FF0000"/>
                </a:solidFill>
              </a:rPr>
              <a:t>active voice </a:t>
            </a:r>
            <a:r>
              <a:rPr lang="en-US" dirty="0"/>
              <a:t>as much as possible</a:t>
            </a:r>
          </a:p>
          <a:p>
            <a:pPr>
              <a:lnSpc>
                <a:spcPct val="90000"/>
              </a:lnSpc>
            </a:pPr>
            <a:r>
              <a:rPr lang="en-US" dirty="0"/>
              <a:t>Avoid </a:t>
            </a:r>
            <a:r>
              <a:rPr lang="en-US" dirty="0">
                <a:solidFill>
                  <a:srgbClr val="FF0000"/>
                </a:solidFill>
              </a:rPr>
              <a:t>lengthy</a:t>
            </a:r>
            <a:r>
              <a:rPr lang="en-US" dirty="0"/>
              <a:t> or </a:t>
            </a:r>
            <a:r>
              <a:rPr lang="en-US" dirty="0">
                <a:solidFill>
                  <a:srgbClr val="FF0000"/>
                </a:solidFill>
              </a:rPr>
              <a:t>unfocused reviews </a:t>
            </a:r>
            <a:r>
              <a:rPr lang="en-US" dirty="0"/>
              <a:t>of previous research. </a:t>
            </a:r>
          </a:p>
          <a:p>
            <a:pPr>
              <a:lnSpc>
                <a:spcPct val="90000"/>
              </a:lnSpc>
            </a:pPr>
            <a:r>
              <a:rPr lang="en-US" dirty="0">
                <a:solidFill>
                  <a:srgbClr val="FF0000"/>
                </a:solidFill>
              </a:rPr>
              <a:t>Cite</a:t>
            </a:r>
            <a:r>
              <a:rPr lang="en-US" dirty="0"/>
              <a:t> peer-reviewed scientific literature or scholarly reviews. </a:t>
            </a:r>
            <a:r>
              <a:rPr lang="en-US" dirty="0">
                <a:solidFill>
                  <a:srgbClr val="FF0000"/>
                </a:solidFill>
              </a:rPr>
              <a:t>Avoid general reference </a:t>
            </a:r>
            <a:r>
              <a:rPr lang="en-US" dirty="0"/>
              <a:t>works such as </a:t>
            </a:r>
            <a:r>
              <a:rPr lang="en-US" dirty="0">
                <a:solidFill>
                  <a:srgbClr val="FF0000"/>
                </a:solidFill>
              </a:rPr>
              <a:t>textbooks</a:t>
            </a:r>
            <a:r>
              <a:rPr lang="en-US" dirty="0"/>
              <a:t>.</a:t>
            </a:r>
          </a:p>
          <a:p>
            <a:pPr>
              <a:lnSpc>
                <a:spcPct val="90000"/>
              </a:lnSpc>
            </a:pPr>
            <a:r>
              <a:rPr lang="en-US" dirty="0">
                <a:solidFill>
                  <a:srgbClr val="FF0000"/>
                </a:solidFill>
              </a:rPr>
              <a:t>Define</a:t>
            </a:r>
            <a:r>
              <a:rPr lang="en-US" dirty="0"/>
              <a:t> any specialized </a:t>
            </a:r>
            <a:r>
              <a:rPr lang="en-US" dirty="0">
                <a:solidFill>
                  <a:srgbClr val="FF0000"/>
                </a:solidFill>
              </a:rPr>
              <a:t>terms</a:t>
            </a:r>
            <a:r>
              <a:rPr lang="en-US" dirty="0"/>
              <a:t> or </a:t>
            </a:r>
            <a:r>
              <a:rPr lang="en-US" dirty="0">
                <a:solidFill>
                  <a:srgbClr val="FF0000"/>
                </a:solidFill>
              </a:rPr>
              <a:t>abbreviations</a:t>
            </a:r>
            <a:r>
              <a:rPr lang="en-US" dirty="0"/>
              <a:t>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xmlns="" val="3802233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write the Materials and Methods section</a:t>
            </a:r>
          </a:p>
        </p:txBody>
      </p:sp>
      <p:sp>
        <p:nvSpPr>
          <p:cNvPr id="3" name="Content Placeholder 2"/>
          <p:cNvSpPr>
            <a:spLocks noGrp="1"/>
          </p:cNvSpPr>
          <p:nvPr>
            <p:ph idx="1"/>
          </p:nvPr>
        </p:nvSpPr>
        <p:spPr/>
        <p:txBody>
          <a:bodyPr>
            <a:normAutofit fontScale="92500"/>
          </a:bodyPr>
          <a:lstStyle/>
          <a:p>
            <a:pPr>
              <a:lnSpc>
                <a:spcPct val="90000"/>
              </a:lnSpc>
            </a:pPr>
            <a:r>
              <a:rPr lang="en-US" dirty="0"/>
              <a:t>Provide </a:t>
            </a:r>
            <a:r>
              <a:rPr lang="en-US" dirty="0">
                <a:solidFill>
                  <a:srgbClr val="FF0000"/>
                </a:solidFill>
              </a:rPr>
              <a:t>full details so that the experiments are reproducible </a:t>
            </a:r>
          </a:p>
          <a:p>
            <a:pPr>
              <a:lnSpc>
                <a:spcPct val="90000"/>
              </a:lnSpc>
            </a:pPr>
            <a:r>
              <a:rPr lang="en-US" dirty="0"/>
              <a:t>If the peer reviewer has doubts that the experiments could be </a:t>
            </a:r>
            <a:r>
              <a:rPr lang="en-US" dirty="0">
                <a:solidFill>
                  <a:srgbClr val="FF0000"/>
                </a:solidFill>
              </a:rPr>
              <a:t>repeated</a:t>
            </a:r>
            <a:r>
              <a:rPr lang="en-US" dirty="0"/>
              <a:t>, the manuscript </a:t>
            </a:r>
            <a:r>
              <a:rPr lang="en-US" dirty="0">
                <a:solidFill>
                  <a:srgbClr val="FF0000"/>
                </a:solidFill>
              </a:rPr>
              <a:t>will be rejected</a:t>
            </a:r>
            <a:r>
              <a:rPr lang="en-US" dirty="0"/>
              <a:t>.</a:t>
            </a:r>
          </a:p>
          <a:p>
            <a:pPr>
              <a:lnSpc>
                <a:spcPct val="90000"/>
              </a:lnSpc>
            </a:pPr>
            <a:r>
              <a:rPr lang="en-US" dirty="0"/>
              <a:t>Organize the </a:t>
            </a:r>
            <a:r>
              <a:rPr lang="en-US" dirty="0">
                <a:solidFill>
                  <a:srgbClr val="FF0000"/>
                </a:solidFill>
              </a:rPr>
              <a:t>methods under subheadings</a:t>
            </a:r>
            <a:r>
              <a:rPr lang="en-US" dirty="0"/>
              <a:t>, with related methods described together (e.g. subjects, experimental design, Measurement of…, </a:t>
            </a:r>
            <a:r>
              <a:rPr lang="en-US" dirty="0" smtClean="0"/>
              <a:t>Characterization of….,etc</a:t>
            </a:r>
            <a:r>
              <a:rPr lang="en-US" dirty="0"/>
              <a:t>…).</a:t>
            </a:r>
          </a:p>
          <a:p>
            <a:pPr>
              <a:lnSpc>
                <a:spcPct val="90000"/>
              </a:lnSpc>
            </a:pPr>
            <a:r>
              <a:rPr lang="en-US" dirty="0"/>
              <a:t>Describe the </a:t>
            </a:r>
            <a:r>
              <a:rPr lang="en-US" dirty="0">
                <a:solidFill>
                  <a:srgbClr val="FF0000"/>
                </a:solidFill>
              </a:rPr>
              <a:t>experimental design </a:t>
            </a:r>
            <a:r>
              <a:rPr lang="en-US" dirty="0"/>
              <a:t>in detail</a:t>
            </a:r>
          </a:p>
          <a:p>
            <a:pPr>
              <a:lnSpc>
                <a:spcPct val="90000"/>
              </a:lnSpc>
            </a:pPr>
            <a:r>
              <a:rPr lang="en-US" dirty="0"/>
              <a:t>Do </a:t>
            </a:r>
            <a:r>
              <a:rPr lang="en-US" i="1" dirty="0">
                <a:solidFill>
                  <a:srgbClr val="FF0000"/>
                </a:solidFill>
              </a:rPr>
              <a:t>not </a:t>
            </a:r>
            <a:r>
              <a:rPr lang="en-US" dirty="0">
                <a:solidFill>
                  <a:srgbClr val="FF0000"/>
                </a:solidFill>
              </a:rPr>
              <a:t>mix </a:t>
            </a:r>
            <a:r>
              <a:rPr lang="en-US" dirty="0"/>
              <a:t>some of the Results in this section</a:t>
            </a:r>
            <a:endParaRPr lang="en-US" i="1" dirty="0"/>
          </a:p>
          <a:p>
            <a:pPr>
              <a:lnSpc>
                <a:spcPct val="90000"/>
              </a:lnSpc>
            </a:pPr>
            <a:r>
              <a:rPr lang="en-US" dirty="0"/>
              <a:t>Write in the </a:t>
            </a:r>
            <a:r>
              <a:rPr lang="en-US" dirty="0">
                <a:solidFill>
                  <a:srgbClr val="FF0000"/>
                </a:solidFill>
              </a:rPr>
              <a:t>past </a:t>
            </a:r>
            <a:r>
              <a:rPr lang="en-US" dirty="0" smtClean="0">
                <a:solidFill>
                  <a:srgbClr val="FF0000"/>
                </a:solidFill>
              </a:rPr>
              <a:t>tense</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xmlns="" val="4225868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a:t>
            </a:r>
          </a:p>
        </p:txBody>
      </p:sp>
      <p:sp>
        <p:nvSpPr>
          <p:cNvPr id="3" name="Content Placeholder 2"/>
          <p:cNvSpPr>
            <a:spLocks noGrp="1"/>
          </p:cNvSpPr>
          <p:nvPr>
            <p:ph idx="1"/>
          </p:nvPr>
        </p:nvSpPr>
        <p:spPr/>
        <p:txBody>
          <a:bodyPr>
            <a:normAutofit/>
          </a:bodyPr>
          <a:lstStyle/>
          <a:p>
            <a:pPr>
              <a:lnSpc>
                <a:spcPct val="90000"/>
              </a:lnSpc>
            </a:pPr>
            <a:r>
              <a:rPr lang="en-US" dirty="0"/>
              <a:t>Must identify accurately experimental </a:t>
            </a:r>
            <a:r>
              <a:rPr lang="en-US" dirty="0" smtClean="0"/>
              <a:t>chemicals, reagents, equipment….</a:t>
            </a:r>
            <a:r>
              <a:rPr lang="en-US" dirty="0" err="1" smtClean="0"/>
              <a:t>etc</a:t>
            </a:r>
            <a:endParaRPr lang="en-US" dirty="0"/>
          </a:p>
          <a:p>
            <a:pPr>
              <a:lnSpc>
                <a:spcPct val="90000"/>
              </a:lnSpc>
            </a:pPr>
            <a:r>
              <a:rPr lang="en-US" dirty="0"/>
              <a:t>The source of subjects studied, number of </a:t>
            </a:r>
            <a:r>
              <a:rPr lang="en-US" dirty="0" err="1" smtClean="0"/>
              <a:t>expriments</a:t>
            </a:r>
            <a:endParaRPr lang="en-US" dirty="0"/>
          </a:p>
          <a:p>
            <a:pPr>
              <a:lnSpc>
                <a:spcPct val="90000"/>
              </a:lnSpc>
            </a:pPr>
            <a:r>
              <a:rPr lang="en-US" dirty="0" smtClean="0"/>
              <a:t>For </a:t>
            </a:r>
            <a:r>
              <a:rPr lang="en-US" dirty="0"/>
              <a:t>chemicals used, include exact technical specifications and source or method of preparation.</a:t>
            </a:r>
          </a:p>
          <a:p>
            <a:pPr>
              <a:lnSpc>
                <a:spcPct val="90000"/>
              </a:lnSpc>
            </a:pPr>
            <a:r>
              <a:rPr lang="en-US" dirty="0"/>
              <a:t>Avoid the use of trade names of chemicals, generic or chemical names are preferred.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xmlns="" val="2799758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normAutofit lnSpcReduction="10000"/>
          </a:bodyPr>
          <a:lstStyle/>
          <a:p>
            <a:pPr>
              <a:lnSpc>
                <a:spcPct val="80000"/>
              </a:lnSpc>
            </a:pPr>
            <a:r>
              <a:rPr lang="en-US" dirty="0"/>
              <a:t>This part </a:t>
            </a:r>
            <a:r>
              <a:rPr lang="en-US" dirty="0" smtClean="0"/>
              <a:t>of the manuscript must be </a:t>
            </a:r>
            <a:r>
              <a:rPr lang="en-US" dirty="0" smtClean="0">
                <a:solidFill>
                  <a:srgbClr val="FF0000"/>
                </a:solidFill>
              </a:rPr>
              <a:t>clear</a:t>
            </a:r>
            <a:r>
              <a:rPr lang="en-US" dirty="0" smtClean="0"/>
              <a:t>, </a:t>
            </a:r>
            <a:r>
              <a:rPr lang="en-US" dirty="0">
                <a:solidFill>
                  <a:srgbClr val="FF0000"/>
                </a:solidFill>
              </a:rPr>
              <a:t>precise</a:t>
            </a:r>
            <a:r>
              <a:rPr lang="en-US" dirty="0"/>
              <a:t> and </a:t>
            </a:r>
            <a:r>
              <a:rPr lang="en-US" dirty="0">
                <a:solidFill>
                  <a:srgbClr val="FF0000"/>
                </a:solidFill>
              </a:rPr>
              <a:t>concise</a:t>
            </a:r>
            <a:r>
              <a:rPr lang="en-US" dirty="0"/>
              <a:t> so that it can be </a:t>
            </a:r>
            <a:r>
              <a:rPr lang="en-US" dirty="0" smtClean="0">
                <a:solidFill>
                  <a:srgbClr val="FF0000"/>
                </a:solidFill>
              </a:rPr>
              <a:t>reproducible</a:t>
            </a:r>
            <a:endParaRPr lang="en-US" dirty="0">
              <a:solidFill>
                <a:srgbClr val="FF0000"/>
              </a:solidFill>
            </a:endParaRPr>
          </a:p>
          <a:p>
            <a:pPr>
              <a:lnSpc>
                <a:spcPct val="80000"/>
              </a:lnSpc>
            </a:pPr>
            <a:r>
              <a:rPr lang="en-US" dirty="0"/>
              <a:t>If the method is new, </a:t>
            </a:r>
            <a:r>
              <a:rPr lang="en-US" b="1" i="1" u="sng" dirty="0"/>
              <a:t>all </a:t>
            </a:r>
            <a:r>
              <a:rPr lang="en-US" dirty="0"/>
              <a:t>details must be provided</a:t>
            </a:r>
          </a:p>
          <a:p>
            <a:pPr>
              <a:lnSpc>
                <a:spcPct val="80000"/>
              </a:lnSpc>
            </a:pPr>
            <a:r>
              <a:rPr lang="en-US" dirty="0"/>
              <a:t>If the method has been </a:t>
            </a:r>
            <a:r>
              <a:rPr lang="en-US" dirty="0">
                <a:solidFill>
                  <a:srgbClr val="FF0000"/>
                </a:solidFill>
              </a:rPr>
              <a:t>previously published </a:t>
            </a:r>
            <a:r>
              <a:rPr lang="en-US" dirty="0"/>
              <a:t>in a scientific journal, only the reference should be given with some identification:</a:t>
            </a:r>
          </a:p>
          <a:p>
            <a:pPr>
              <a:lnSpc>
                <a:spcPct val="80000"/>
              </a:lnSpc>
              <a:buNone/>
            </a:pPr>
            <a:r>
              <a:rPr lang="en-US" dirty="0"/>
              <a:t>e.g. </a:t>
            </a:r>
            <a:r>
              <a:rPr lang="en-US" dirty="0" smtClean="0"/>
              <a:t>“T</a:t>
            </a:r>
            <a:r>
              <a:rPr lang="en-GB" dirty="0" smtClean="0"/>
              <a:t>he </a:t>
            </a:r>
            <a:r>
              <a:rPr lang="en-GB" dirty="0"/>
              <a:t>preparation of N-doped TiO2 was carried out </a:t>
            </a:r>
            <a:r>
              <a:rPr lang="en-GB" dirty="0" smtClean="0"/>
              <a:t>using ammonia </a:t>
            </a:r>
            <a:r>
              <a:rPr lang="en-GB" dirty="0"/>
              <a:t>solution (28%) as nitrogen source based on optimized synthesis parameters from our previous work </a:t>
            </a:r>
            <a:r>
              <a:rPr lang="en-GB" dirty="0" smtClean="0"/>
              <a:t>[reference] ”</a:t>
            </a:r>
            <a:r>
              <a:rPr lang="en-GB" dirty="0"/>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xmlns="" val="1835636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a:lnSpc>
                <a:spcPct val="80000"/>
              </a:lnSpc>
            </a:pPr>
            <a:r>
              <a:rPr lang="en-US" dirty="0"/>
              <a:t>Questions such as “</a:t>
            </a:r>
            <a:r>
              <a:rPr lang="en-US" dirty="0">
                <a:solidFill>
                  <a:srgbClr val="FF0000"/>
                </a:solidFill>
              </a:rPr>
              <a:t>how</a:t>
            </a:r>
            <a:r>
              <a:rPr lang="en-US" dirty="0"/>
              <a:t>” or “</a:t>
            </a:r>
            <a:r>
              <a:rPr lang="en-US" dirty="0">
                <a:solidFill>
                  <a:srgbClr val="FF0000"/>
                </a:solidFill>
              </a:rPr>
              <a:t>how much</a:t>
            </a:r>
            <a:r>
              <a:rPr lang="en-US" dirty="0"/>
              <a:t>” must be answered and not left to be puzzled over</a:t>
            </a:r>
          </a:p>
          <a:p>
            <a:pPr>
              <a:lnSpc>
                <a:spcPct val="80000"/>
              </a:lnSpc>
            </a:pPr>
            <a:r>
              <a:rPr lang="en-US" dirty="0"/>
              <a:t>Methods used for </a:t>
            </a:r>
            <a:r>
              <a:rPr lang="en-US" dirty="0">
                <a:solidFill>
                  <a:srgbClr val="FF0000"/>
                </a:solidFill>
              </a:rPr>
              <a:t>statistical analyses </a:t>
            </a:r>
            <a:r>
              <a:rPr lang="en-US" dirty="0"/>
              <a:t>must be mentioned; ordinary ones without comments, but advanced or unusual ones require literature citation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xmlns="" val="320696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YOU CAN DO WITH RESEARCH</a:t>
            </a:r>
            <a:endParaRPr lang="en-US" dirty="0"/>
          </a:p>
        </p:txBody>
      </p:sp>
      <p:sp>
        <p:nvSpPr>
          <p:cNvPr id="3" name="Content Placeholder 2"/>
          <p:cNvSpPr>
            <a:spLocks noGrp="1"/>
          </p:cNvSpPr>
          <p:nvPr>
            <p:ph idx="1"/>
          </p:nvPr>
        </p:nvSpPr>
        <p:spPr/>
        <p:txBody>
          <a:bodyPr>
            <a:normAutofit/>
          </a:bodyPr>
          <a:lstStyle/>
          <a:p>
            <a:r>
              <a:rPr lang="en-GB" sz="2800" i="1" dirty="0"/>
              <a:t>So what can we use research to do in order to gain this new knowledge?</a:t>
            </a:r>
            <a:br>
              <a:rPr lang="en-GB" sz="2800" i="1" dirty="0"/>
            </a:br>
            <a:r>
              <a:rPr lang="en-GB" sz="2800" i="1" dirty="0"/>
              <a:t>Some of the ways it can be used one to: </a:t>
            </a:r>
            <a:endParaRPr lang="en-GB" sz="2800" i="1" dirty="0" smtClean="0"/>
          </a:p>
          <a:p>
            <a:pPr marL="0" indent="0">
              <a:buNone/>
            </a:pPr>
            <a:endParaRPr lang="en-GB" sz="2800" i="1" dirty="0" smtClean="0"/>
          </a:p>
          <a:p>
            <a:pPr>
              <a:buFont typeface="Wingdings" panose="05000000000000000000" pitchFamily="2" charset="2"/>
              <a:buChar char="ü"/>
            </a:pPr>
            <a:r>
              <a:rPr lang="en-GB" b="1" dirty="0"/>
              <a:t>Categorise. </a:t>
            </a:r>
            <a:r>
              <a:rPr lang="en-GB" dirty="0"/>
              <a:t>This involves forming a </a:t>
            </a:r>
            <a:r>
              <a:rPr lang="en-GB" dirty="0">
                <a:solidFill>
                  <a:srgbClr val="FF0000"/>
                </a:solidFill>
              </a:rPr>
              <a:t>typology</a:t>
            </a:r>
            <a:r>
              <a:rPr lang="en-GB" b="1" dirty="0"/>
              <a:t> </a:t>
            </a:r>
            <a:r>
              <a:rPr lang="en-GB" dirty="0"/>
              <a:t>of objects, </a:t>
            </a:r>
            <a:r>
              <a:rPr lang="en-GB" dirty="0" smtClean="0"/>
              <a:t>events or </a:t>
            </a:r>
            <a:r>
              <a:rPr lang="en-GB" dirty="0"/>
              <a:t>concepts, i.e. </a:t>
            </a:r>
            <a:r>
              <a:rPr lang="en-GB" dirty="0">
                <a:solidFill>
                  <a:srgbClr val="FF0000"/>
                </a:solidFill>
              </a:rPr>
              <a:t>a set of names or ‘boxes’ into </a:t>
            </a:r>
            <a:r>
              <a:rPr lang="en-GB" dirty="0"/>
              <a:t>which these </a:t>
            </a:r>
            <a:r>
              <a:rPr lang="en-GB" dirty="0" smtClean="0"/>
              <a:t>can be </a:t>
            </a:r>
            <a:r>
              <a:rPr lang="en-GB" dirty="0">
                <a:solidFill>
                  <a:srgbClr val="FF0000"/>
                </a:solidFill>
              </a:rPr>
              <a:t>sorted</a:t>
            </a:r>
            <a:r>
              <a:rPr lang="en-GB" dirty="0"/>
              <a:t>. </a:t>
            </a:r>
            <a:endParaRPr lang="en-GB" dirty="0" smtClean="0"/>
          </a:p>
          <a:p>
            <a:pPr>
              <a:buFont typeface="Wingdings" panose="05000000000000000000" pitchFamily="2" charset="2"/>
              <a:buChar char="ü"/>
            </a:pPr>
            <a:r>
              <a:rPr lang="en-GB" dirty="0" smtClean="0"/>
              <a:t>This </a:t>
            </a:r>
            <a:r>
              <a:rPr lang="en-GB" dirty="0"/>
              <a:t>can be useful in explaining which ‘things’ </a:t>
            </a:r>
            <a:r>
              <a:rPr lang="en-GB" dirty="0" smtClean="0"/>
              <a:t>belong </a:t>
            </a:r>
            <a:r>
              <a:rPr lang="en-GB" dirty="0" smtClean="0">
                <a:solidFill>
                  <a:srgbClr val="FF0000"/>
                </a:solidFill>
              </a:rPr>
              <a:t>together</a:t>
            </a:r>
            <a:r>
              <a:rPr lang="en-GB" dirty="0" smtClean="0"/>
              <a:t> </a:t>
            </a:r>
            <a:r>
              <a:rPr lang="en-GB" dirty="0"/>
              <a:t>and </a:t>
            </a:r>
            <a:r>
              <a:rPr lang="en-GB" dirty="0">
                <a:solidFill>
                  <a:srgbClr val="FF0000"/>
                </a:solidFill>
              </a:rPr>
              <a:t>how</a:t>
            </a:r>
            <a:r>
              <a:rPr lang="en-GB" dirty="0"/>
              <a:t>.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xmlns="" val="26649794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write the Results</a:t>
            </a:r>
          </a:p>
        </p:txBody>
      </p:sp>
      <p:sp>
        <p:nvSpPr>
          <p:cNvPr id="3" name="Content Placeholder 2"/>
          <p:cNvSpPr>
            <a:spLocks noGrp="1"/>
          </p:cNvSpPr>
          <p:nvPr>
            <p:ph idx="1"/>
          </p:nvPr>
        </p:nvSpPr>
        <p:spPr/>
        <p:txBody>
          <a:bodyPr>
            <a:normAutofit fontScale="92500" lnSpcReduction="10000"/>
          </a:bodyPr>
          <a:lstStyle/>
          <a:p>
            <a:pPr>
              <a:lnSpc>
                <a:spcPct val="80000"/>
              </a:lnSpc>
            </a:pPr>
            <a:r>
              <a:rPr lang="en-US" dirty="0"/>
              <a:t>Results section is written in the </a:t>
            </a:r>
            <a:r>
              <a:rPr lang="en-US" dirty="0">
                <a:solidFill>
                  <a:srgbClr val="FF0000"/>
                </a:solidFill>
              </a:rPr>
              <a:t>past tense</a:t>
            </a:r>
          </a:p>
          <a:p>
            <a:pPr>
              <a:lnSpc>
                <a:spcPct val="80000"/>
              </a:lnSpc>
            </a:pPr>
            <a:r>
              <a:rPr lang="en-US" dirty="0"/>
              <a:t>It is the </a:t>
            </a:r>
            <a:r>
              <a:rPr lang="en-US" dirty="0">
                <a:solidFill>
                  <a:srgbClr val="FF0000"/>
                </a:solidFill>
              </a:rPr>
              <a:t>core or heart</a:t>
            </a:r>
            <a:r>
              <a:rPr lang="en-US" dirty="0"/>
              <a:t> of the paper</a:t>
            </a:r>
          </a:p>
          <a:p>
            <a:pPr>
              <a:lnSpc>
                <a:spcPct val="80000"/>
              </a:lnSpc>
            </a:pPr>
            <a:r>
              <a:rPr lang="en-US" dirty="0"/>
              <a:t>It needs to be </a:t>
            </a:r>
            <a:r>
              <a:rPr lang="en-US" dirty="0">
                <a:solidFill>
                  <a:srgbClr val="FF0000"/>
                </a:solidFill>
              </a:rPr>
              <a:t>clearly</a:t>
            </a:r>
            <a:r>
              <a:rPr lang="en-US" dirty="0"/>
              <a:t> and </a:t>
            </a:r>
            <a:r>
              <a:rPr lang="en-US" dirty="0">
                <a:solidFill>
                  <a:srgbClr val="FF0000"/>
                </a:solidFill>
              </a:rPr>
              <a:t>simply</a:t>
            </a:r>
            <a:r>
              <a:rPr lang="en-US" dirty="0"/>
              <a:t> stated since it constitutes the </a:t>
            </a:r>
            <a:r>
              <a:rPr lang="en-US" dirty="0">
                <a:solidFill>
                  <a:srgbClr val="FF0000"/>
                </a:solidFill>
              </a:rPr>
              <a:t>new knowledge contributed to the world</a:t>
            </a:r>
          </a:p>
          <a:p>
            <a:pPr>
              <a:lnSpc>
                <a:spcPct val="80000"/>
              </a:lnSpc>
            </a:pPr>
            <a:r>
              <a:rPr lang="en-US" dirty="0"/>
              <a:t>The </a:t>
            </a:r>
            <a:r>
              <a:rPr lang="en-US" dirty="0">
                <a:solidFill>
                  <a:srgbClr val="FF0000"/>
                </a:solidFill>
              </a:rPr>
              <a:t>purpose</a:t>
            </a:r>
            <a:r>
              <a:rPr lang="en-US" dirty="0"/>
              <a:t> of this section is to </a:t>
            </a:r>
            <a:r>
              <a:rPr lang="en-US" dirty="0">
                <a:solidFill>
                  <a:srgbClr val="FF0000"/>
                </a:solidFill>
              </a:rPr>
              <a:t>summarize</a:t>
            </a:r>
            <a:r>
              <a:rPr lang="en-US" dirty="0"/>
              <a:t> and illustrate the </a:t>
            </a:r>
            <a:r>
              <a:rPr lang="en-US" dirty="0">
                <a:solidFill>
                  <a:srgbClr val="FF0000"/>
                </a:solidFill>
              </a:rPr>
              <a:t>findings</a:t>
            </a:r>
            <a:r>
              <a:rPr lang="en-US" dirty="0"/>
              <a:t> in an </a:t>
            </a:r>
            <a:r>
              <a:rPr lang="en-US" dirty="0">
                <a:solidFill>
                  <a:srgbClr val="FF0000"/>
                </a:solidFill>
              </a:rPr>
              <a:t>orderly and logical sequence</a:t>
            </a:r>
            <a:r>
              <a:rPr lang="en-US" dirty="0"/>
              <a:t>, </a:t>
            </a:r>
            <a:r>
              <a:rPr lang="en-US" b="1" u="sng" dirty="0">
                <a:solidFill>
                  <a:srgbClr val="FF0000"/>
                </a:solidFill>
              </a:rPr>
              <a:t>without interpretation</a:t>
            </a:r>
          </a:p>
          <a:p>
            <a:pPr>
              <a:lnSpc>
                <a:spcPct val="80000"/>
              </a:lnSpc>
            </a:pPr>
            <a:r>
              <a:rPr lang="en-US" dirty="0"/>
              <a:t>The text should guide the reader through the </a:t>
            </a:r>
            <a:r>
              <a:rPr lang="en-US" dirty="0">
                <a:solidFill>
                  <a:srgbClr val="FF0000"/>
                </a:solidFill>
              </a:rPr>
              <a:t>findings</a:t>
            </a:r>
            <a:r>
              <a:rPr lang="en-US" dirty="0"/>
              <a:t>, stressing the </a:t>
            </a:r>
            <a:r>
              <a:rPr lang="en-US" dirty="0">
                <a:solidFill>
                  <a:srgbClr val="FF0000"/>
                </a:solidFill>
              </a:rPr>
              <a:t>major points</a:t>
            </a:r>
          </a:p>
          <a:p>
            <a:pPr>
              <a:lnSpc>
                <a:spcPct val="80000"/>
              </a:lnSpc>
            </a:pPr>
            <a:r>
              <a:rPr lang="en-US" dirty="0"/>
              <a:t>Do </a:t>
            </a:r>
            <a:r>
              <a:rPr lang="en-US" dirty="0">
                <a:solidFill>
                  <a:srgbClr val="FF0000"/>
                </a:solidFill>
              </a:rPr>
              <a:t>not describe methods </a:t>
            </a:r>
            <a:r>
              <a:rPr lang="en-US" dirty="0"/>
              <a:t>that have already been described in the </a:t>
            </a:r>
            <a:r>
              <a:rPr lang="en-US" dirty="0">
                <a:solidFill>
                  <a:srgbClr val="FF0000"/>
                </a:solidFill>
              </a:rPr>
              <a:t>M&amp;M section </a:t>
            </a:r>
            <a:r>
              <a:rPr lang="en-US" dirty="0"/>
              <a:t>or that have been inadvertently </a:t>
            </a:r>
            <a:r>
              <a:rPr lang="en-US" dirty="0" smtClean="0"/>
              <a:t>omitted</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xmlns="" val="1203197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presenting the data</a:t>
            </a:r>
          </a:p>
        </p:txBody>
      </p:sp>
      <p:sp>
        <p:nvSpPr>
          <p:cNvPr id="3" name="Content Placeholder 2"/>
          <p:cNvSpPr>
            <a:spLocks noGrp="1"/>
          </p:cNvSpPr>
          <p:nvPr>
            <p:ph idx="1"/>
          </p:nvPr>
        </p:nvSpPr>
        <p:spPr/>
        <p:txBody>
          <a:bodyPr/>
          <a:lstStyle/>
          <a:p>
            <a:pPr marL="609600" indent="-609600">
              <a:lnSpc>
                <a:spcPct val="90000"/>
              </a:lnSpc>
              <a:buFont typeface="Wingdings" panose="05000000000000000000" pitchFamily="2" charset="2"/>
              <a:buAutoNum type="arabicPeriod"/>
            </a:pPr>
            <a:r>
              <a:rPr lang="en-US" dirty="0"/>
              <a:t>Directly in the text</a:t>
            </a:r>
          </a:p>
          <a:p>
            <a:pPr marL="609600" indent="-609600">
              <a:lnSpc>
                <a:spcPct val="90000"/>
              </a:lnSpc>
              <a:buFont typeface="Wingdings" panose="05000000000000000000" pitchFamily="2" charset="2"/>
              <a:buAutoNum type="arabicPeriod"/>
            </a:pPr>
            <a:r>
              <a:rPr lang="en-US" dirty="0"/>
              <a:t>In a table</a:t>
            </a:r>
          </a:p>
          <a:p>
            <a:pPr marL="609600" indent="-609600">
              <a:lnSpc>
                <a:spcPct val="90000"/>
              </a:lnSpc>
              <a:buFont typeface="Wingdings" panose="05000000000000000000" pitchFamily="2" charset="2"/>
              <a:buAutoNum type="arabicPeriod"/>
            </a:pPr>
            <a:r>
              <a:rPr lang="en-US" dirty="0"/>
              <a:t>In a figure</a:t>
            </a:r>
          </a:p>
          <a:p>
            <a:pPr marL="609600" indent="-609600">
              <a:lnSpc>
                <a:spcPct val="90000"/>
              </a:lnSpc>
            </a:pPr>
            <a:r>
              <a:rPr lang="en-US" dirty="0"/>
              <a:t>All figures and tables </a:t>
            </a:r>
            <a:r>
              <a:rPr lang="en-US" b="1" i="1" u="sng" dirty="0"/>
              <a:t>must</a:t>
            </a:r>
            <a:r>
              <a:rPr lang="en-US" dirty="0"/>
              <a:t> be accompanied by a textual presentation of the key findings</a:t>
            </a:r>
          </a:p>
          <a:p>
            <a:pPr marL="609600" indent="-609600">
              <a:lnSpc>
                <a:spcPct val="90000"/>
              </a:lnSpc>
            </a:pPr>
            <a:r>
              <a:rPr lang="en-US" dirty="0"/>
              <a:t>Never have a </a:t>
            </a:r>
            <a:r>
              <a:rPr lang="en-US" dirty="0">
                <a:solidFill>
                  <a:srgbClr val="FF0000"/>
                </a:solidFill>
              </a:rPr>
              <a:t>table or figure </a:t>
            </a:r>
            <a:r>
              <a:rPr lang="en-US" dirty="0"/>
              <a:t>that is not mentioned in the </a:t>
            </a:r>
            <a:r>
              <a:rPr lang="en-US" dirty="0" smtClean="0"/>
              <a:t>text</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xmlns="" val="1397099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Tables and figures</a:t>
            </a:r>
          </a:p>
        </p:txBody>
      </p:sp>
      <p:sp>
        <p:nvSpPr>
          <p:cNvPr id="3" name="Content Placeholder 2"/>
          <p:cNvSpPr>
            <a:spLocks noGrp="1"/>
          </p:cNvSpPr>
          <p:nvPr>
            <p:ph idx="1"/>
          </p:nvPr>
        </p:nvSpPr>
        <p:spPr/>
        <p:txBody>
          <a:bodyPr>
            <a:normAutofit lnSpcReduction="10000"/>
          </a:bodyPr>
          <a:lstStyle/>
          <a:p>
            <a:pPr>
              <a:lnSpc>
                <a:spcPct val="90000"/>
              </a:lnSpc>
            </a:pPr>
            <a:r>
              <a:rPr lang="en-US" dirty="0"/>
              <a:t>Tables are appropriate for </a:t>
            </a:r>
            <a:r>
              <a:rPr lang="en-US" dirty="0">
                <a:solidFill>
                  <a:srgbClr val="FF0000"/>
                </a:solidFill>
              </a:rPr>
              <a:t>large or complicated data sets</a:t>
            </a:r>
            <a:r>
              <a:rPr lang="en-US" dirty="0"/>
              <a:t> that would be </a:t>
            </a:r>
            <a:r>
              <a:rPr lang="en-US" dirty="0">
                <a:solidFill>
                  <a:srgbClr val="FF0000"/>
                </a:solidFill>
              </a:rPr>
              <a:t>difficult to explain clearly in text</a:t>
            </a:r>
            <a:r>
              <a:rPr lang="en-US" dirty="0"/>
              <a:t>.</a:t>
            </a:r>
          </a:p>
          <a:p>
            <a:pPr>
              <a:lnSpc>
                <a:spcPct val="90000"/>
              </a:lnSpc>
            </a:pPr>
            <a:r>
              <a:rPr lang="en-US" dirty="0"/>
              <a:t>Figures are appropriate for </a:t>
            </a:r>
            <a:r>
              <a:rPr lang="en-US" dirty="0">
                <a:solidFill>
                  <a:srgbClr val="FF0000"/>
                </a:solidFill>
              </a:rPr>
              <a:t>data sets that exhibit trends</a:t>
            </a:r>
            <a:r>
              <a:rPr lang="en-US" dirty="0"/>
              <a:t>, </a:t>
            </a:r>
            <a:r>
              <a:rPr lang="en-US" dirty="0">
                <a:solidFill>
                  <a:srgbClr val="FF0000"/>
                </a:solidFill>
              </a:rPr>
              <a:t>patterns</a:t>
            </a:r>
            <a:r>
              <a:rPr lang="en-US" dirty="0"/>
              <a:t>, or </a:t>
            </a:r>
            <a:r>
              <a:rPr lang="en-US" dirty="0">
                <a:solidFill>
                  <a:srgbClr val="FF0000"/>
                </a:solidFill>
              </a:rPr>
              <a:t>relationships that are best conveyed visually</a:t>
            </a:r>
            <a:r>
              <a:rPr lang="en-US" dirty="0"/>
              <a:t>.</a:t>
            </a:r>
          </a:p>
          <a:p>
            <a:pPr>
              <a:lnSpc>
                <a:spcPct val="90000"/>
              </a:lnSpc>
            </a:pPr>
            <a:r>
              <a:rPr lang="en-US" dirty="0"/>
              <a:t>Any </a:t>
            </a:r>
            <a:r>
              <a:rPr lang="en-US" dirty="0">
                <a:solidFill>
                  <a:srgbClr val="FF0000"/>
                </a:solidFill>
              </a:rPr>
              <a:t>table </a:t>
            </a:r>
            <a:r>
              <a:rPr lang="en-US" dirty="0"/>
              <a:t>or </a:t>
            </a:r>
            <a:r>
              <a:rPr lang="en-US" dirty="0">
                <a:solidFill>
                  <a:srgbClr val="FF0000"/>
                </a:solidFill>
              </a:rPr>
              <a:t>figure</a:t>
            </a:r>
            <a:r>
              <a:rPr lang="en-US" dirty="0"/>
              <a:t> must be </a:t>
            </a:r>
            <a:r>
              <a:rPr lang="en-US" dirty="0">
                <a:solidFill>
                  <a:srgbClr val="FF0000"/>
                </a:solidFill>
              </a:rPr>
              <a:t>sufficiently </a:t>
            </a:r>
            <a:r>
              <a:rPr lang="en-US" dirty="0"/>
              <a:t>described by its </a:t>
            </a:r>
            <a:r>
              <a:rPr lang="en-US" dirty="0">
                <a:solidFill>
                  <a:srgbClr val="FF0000"/>
                </a:solidFill>
              </a:rPr>
              <a:t>title</a:t>
            </a:r>
            <a:r>
              <a:rPr lang="en-US" dirty="0"/>
              <a:t> and </a:t>
            </a:r>
            <a:r>
              <a:rPr lang="en-US" dirty="0">
                <a:solidFill>
                  <a:srgbClr val="FF0000"/>
                </a:solidFill>
              </a:rPr>
              <a:t>caption</a:t>
            </a:r>
            <a:r>
              <a:rPr lang="en-US" dirty="0"/>
              <a:t> or </a:t>
            </a:r>
            <a:r>
              <a:rPr lang="en-US" dirty="0">
                <a:solidFill>
                  <a:srgbClr val="FF0000"/>
                </a:solidFill>
              </a:rPr>
              <a:t>legend</a:t>
            </a:r>
            <a:r>
              <a:rPr lang="en-US" dirty="0"/>
              <a:t>, to be </a:t>
            </a:r>
            <a:r>
              <a:rPr lang="en-US" dirty="0">
                <a:solidFill>
                  <a:srgbClr val="FF0000"/>
                </a:solidFill>
              </a:rPr>
              <a:t>understandable</a:t>
            </a:r>
            <a:r>
              <a:rPr lang="en-US" dirty="0"/>
              <a:t> without reading the main text of the results section.</a:t>
            </a:r>
          </a:p>
          <a:p>
            <a:pPr>
              <a:lnSpc>
                <a:spcPct val="90000"/>
              </a:lnSpc>
            </a:pPr>
            <a:r>
              <a:rPr lang="en-US" dirty="0"/>
              <a:t>Do not include both a </a:t>
            </a:r>
            <a:r>
              <a:rPr lang="en-US" dirty="0">
                <a:solidFill>
                  <a:srgbClr val="FF0000"/>
                </a:solidFill>
              </a:rPr>
              <a:t>table</a:t>
            </a:r>
            <a:r>
              <a:rPr lang="en-US" dirty="0"/>
              <a:t> and a </a:t>
            </a:r>
            <a:r>
              <a:rPr lang="en-US" dirty="0">
                <a:solidFill>
                  <a:srgbClr val="FF0000"/>
                </a:solidFill>
              </a:rPr>
              <a:t>figure</a:t>
            </a:r>
            <a:r>
              <a:rPr lang="en-US" dirty="0"/>
              <a:t> showing the </a:t>
            </a:r>
            <a:r>
              <a:rPr lang="en-US" dirty="0">
                <a:solidFill>
                  <a:srgbClr val="FF0000"/>
                </a:solidFill>
              </a:rPr>
              <a:t>same </a:t>
            </a:r>
            <a:r>
              <a:rPr lang="en-US" dirty="0" smtClean="0">
                <a:solidFill>
                  <a:srgbClr val="FF0000"/>
                </a:solidFill>
              </a:rPr>
              <a:t>information</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xmlns="" val="626652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write the Discussion</a:t>
            </a:r>
          </a:p>
        </p:txBody>
      </p:sp>
      <p:sp>
        <p:nvSpPr>
          <p:cNvPr id="3" name="Content Placeholder 2"/>
          <p:cNvSpPr>
            <a:spLocks noGrp="1"/>
          </p:cNvSpPr>
          <p:nvPr>
            <p:ph idx="1"/>
          </p:nvPr>
        </p:nvSpPr>
        <p:spPr/>
        <p:txBody>
          <a:bodyPr/>
          <a:lstStyle/>
          <a:p>
            <a:r>
              <a:rPr lang="en-US" dirty="0"/>
              <a:t>It is the </a:t>
            </a:r>
            <a:r>
              <a:rPr lang="en-US" b="1" u="sng" dirty="0">
                <a:solidFill>
                  <a:srgbClr val="FF0000"/>
                </a:solidFill>
              </a:rPr>
              <a:t>hardest section to write</a:t>
            </a:r>
            <a:r>
              <a:rPr lang="en-US" dirty="0"/>
              <a:t>.</a:t>
            </a:r>
          </a:p>
          <a:p>
            <a:r>
              <a:rPr lang="en-US" dirty="0"/>
              <a:t>Its </a:t>
            </a:r>
            <a:r>
              <a:rPr lang="en-US" dirty="0">
                <a:solidFill>
                  <a:srgbClr val="FF0000"/>
                </a:solidFill>
              </a:rPr>
              <a:t>primary purpose </a:t>
            </a:r>
            <a:r>
              <a:rPr lang="en-US" dirty="0"/>
              <a:t>is </a:t>
            </a:r>
            <a:r>
              <a:rPr lang="en-US" dirty="0">
                <a:solidFill>
                  <a:srgbClr val="FF0000"/>
                </a:solidFill>
              </a:rPr>
              <a:t>to show the relationships among observed facts</a:t>
            </a:r>
          </a:p>
          <a:p>
            <a:r>
              <a:rPr lang="en-US" dirty="0"/>
              <a:t>It should end with a </a:t>
            </a:r>
            <a:r>
              <a:rPr lang="en-US" dirty="0">
                <a:solidFill>
                  <a:srgbClr val="FF0000"/>
                </a:solidFill>
              </a:rPr>
              <a:t>short summary</a:t>
            </a:r>
            <a:r>
              <a:rPr lang="en-US" dirty="0"/>
              <a:t> or </a:t>
            </a:r>
            <a:r>
              <a:rPr lang="en-US" dirty="0">
                <a:solidFill>
                  <a:srgbClr val="FF0000"/>
                </a:solidFill>
              </a:rPr>
              <a:t>conclusion</a:t>
            </a:r>
            <a:r>
              <a:rPr lang="en-US" dirty="0"/>
              <a:t> regarding the </a:t>
            </a:r>
            <a:r>
              <a:rPr lang="en-US" dirty="0">
                <a:solidFill>
                  <a:srgbClr val="FF0000"/>
                </a:solidFill>
              </a:rPr>
              <a:t>significance of the work</a:t>
            </a:r>
            <a:r>
              <a:rPr lang="en-US" dirty="0"/>
              <a:t>.</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xmlns="" val="360983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the discussion</a:t>
            </a:r>
          </a:p>
        </p:txBody>
      </p:sp>
      <p:sp>
        <p:nvSpPr>
          <p:cNvPr id="3" name="Content Placeholder 2"/>
          <p:cNvSpPr>
            <a:spLocks noGrp="1"/>
          </p:cNvSpPr>
          <p:nvPr>
            <p:ph idx="1"/>
          </p:nvPr>
        </p:nvSpPr>
        <p:spPr/>
        <p:txBody>
          <a:bodyPr>
            <a:normAutofit fontScale="92500" lnSpcReduction="20000"/>
          </a:bodyPr>
          <a:lstStyle/>
          <a:p>
            <a:r>
              <a:rPr lang="en-US" dirty="0"/>
              <a:t>Try to </a:t>
            </a:r>
            <a:r>
              <a:rPr lang="en-US" dirty="0">
                <a:solidFill>
                  <a:srgbClr val="FF0000"/>
                </a:solidFill>
              </a:rPr>
              <a:t>present</a:t>
            </a:r>
            <a:r>
              <a:rPr lang="en-US" dirty="0"/>
              <a:t> the </a:t>
            </a:r>
            <a:r>
              <a:rPr lang="en-US" dirty="0">
                <a:solidFill>
                  <a:srgbClr val="FF0000"/>
                </a:solidFill>
              </a:rPr>
              <a:t>principles</a:t>
            </a:r>
            <a:r>
              <a:rPr lang="en-US" dirty="0"/>
              <a:t>, </a:t>
            </a:r>
            <a:r>
              <a:rPr lang="en-US" dirty="0">
                <a:solidFill>
                  <a:srgbClr val="FF0000"/>
                </a:solidFill>
              </a:rPr>
              <a:t>relationships</a:t>
            </a:r>
            <a:r>
              <a:rPr lang="en-US" dirty="0"/>
              <a:t>, and </a:t>
            </a:r>
            <a:r>
              <a:rPr lang="en-US" dirty="0">
                <a:solidFill>
                  <a:srgbClr val="FF0000"/>
                </a:solidFill>
              </a:rPr>
              <a:t>generalizations</a:t>
            </a:r>
            <a:r>
              <a:rPr lang="en-US" dirty="0"/>
              <a:t> shown by the Results</a:t>
            </a:r>
          </a:p>
          <a:p>
            <a:r>
              <a:rPr lang="en-US" dirty="0">
                <a:solidFill>
                  <a:srgbClr val="FF0000"/>
                </a:solidFill>
              </a:rPr>
              <a:t>Point out </a:t>
            </a:r>
            <a:r>
              <a:rPr lang="en-US" dirty="0"/>
              <a:t>any </a:t>
            </a:r>
            <a:r>
              <a:rPr lang="en-US" dirty="0">
                <a:solidFill>
                  <a:srgbClr val="FF0000"/>
                </a:solidFill>
              </a:rPr>
              <a:t>exceptions</a:t>
            </a:r>
            <a:r>
              <a:rPr lang="en-US" dirty="0"/>
              <a:t> or </a:t>
            </a:r>
            <a:r>
              <a:rPr lang="en-US" dirty="0">
                <a:solidFill>
                  <a:srgbClr val="FF0000"/>
                </a:solidFill>
              </a:rPr>
              <a:t>any lack of correlation</a:t>
            </a:r>
            <a:r>
              <a:rPr lang="en-US" dirty="0"/>
              <a:t> and </a:t>
            </a:r>
            <a:r>
              <a:rPr lang="en-US" dirty="0">
                <a:solidFill>
                  <a:srgbClr val="FF0000"/>
                </a:solidFill>
              </a:rPr>
              <a:t>define unsettled </a:t>
            </a:r>
            <a:r>
              <a:rPr lang="en-US" dirty="0" smtClean="0">
                <a:solidFill>
                  <a:srgbClr val="FF0000"/>
                </a:solidFill>
              </a:rPr>
              <a:t>points.</a:t>
            </a:r>
            <a:endParaRPr lang="en-US" dirty="0">
              <a:solidFill>
                <a:srgbClr val="FF0000"/>
              </a:solidFill>
            </a:endParaRPr>
          </a:p>
          <a:p>
            <a:r>
              <a:rPr lang="en-US" dirty="0"/>
              <a:t>Show </a:t>
            </a:r>
            <a:r>
              <a:rPr lang="en-US" dirty="0">
                <a:solidFill>
                  <a:srgbClr val="FF0000"/>
                </a:solidFill>
              </a:rPr>
              <a:t>how your results and interpretations agree or contrast with previously published work</a:t>
            </a:r>
          </a:p>
          <a:p>
            <a:r>
              <a:rPr lang="en-US" dirty="0"/>
              <a:t>Discuss </a:t>
            </a:r>
            <a:r>
              <a:rPr lang="en-US" dirty="0">
                <a:solidFill>
                  <a:srgbClr val="FF0000"/>
                </a:solidFill>
              </a:rPr>
              <a:t>the theoretical implications </a:t>
            </a:r>
            <a:r>
              <a:rPr lang="en-US" dirty="0"/>
              <a:t>of your work, and any possible </a:t>
            </a:r>
            <a:r>
              <a:rPr lang="en-US" dirty="0">
                <a:solidFill>
                  <a:srgbClr val="FF0000"/>
                </a:solidFill>
              </a:rPr>
              <a:t>practical applications</a:t>
            </a:r>
            <a:r>
              <a:rPr lang="en-US" dirty="0"/>
              <a:t>.</a:t>
            </a:r>
          </a:p>
          <a:p>
            <a:r>
              <a:rPr lang="en-US" dirty="0">
                <a:solidFill>
                  <a:srgbClr val="FF0000"/>
                </a:solidFill>
              </a:rPr>
              <a:t>State</a:t>
            </a:r>
            <a:r>
              <a:rPr lang="en-US" dirty="0"/>
              <a:t> your </a:t>
            </a:r>
            <a:r>
              <a:rPr lang="en-US" dirty="0">
                <a:solidFill>
                  <a:srgbClr val="FF0000"/>
                </a:solidFill>
              </a:rPr>
              <a:t>conclusions</a:t>
            </a:r>
            <a:r>
              <a:rPr lang="en-US" dirty="0"/>
              <a:t> as clearly as possible</a:t>
            </a:r>
          </a:p>
          <a:p>
            <a:r>
              <a:rPr lang="en-US" dirty="0">
                <a:solidFill>
                  <a:srgbClr val="FF0000"/>
                </a:solidFill>
              </a:rPr>
              <a:t>Summarize</a:t>
            </a:r>
            <a:r>
              <a:rPr lang="en-US" dirty="0"/>
              <a:t> your </a:t>
            </a:r>
            <a:r>
              <a:rPr lang="en-US" dirty="0">
                <a:solidFill>
                  <a:srgbClr val="FF0000"/>
                </a:solidFill>
              </a:rPr>
              <a:t>evidence</a:t>
            </a:r>
            <a:r>
              <a:rPr lang="en-US" dirty="0"/>
              <a:t> for each conclusion</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xmlns="" val="3613743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State the Acknowledgments</a:t>
            </a:r>
          </a:p>
        </p:txBody>
      </p:sp>
      <p:sp>
        <p:nvSpPr>
          <p:cNvPr id="3" name="Content Placeholder 2"/>
          <p:cNvSpPr>
            <a:spLocks noGrp="1"/>
          </p:cNvSpPr>
          <p:nvPr>
            <p:ph idx="1"/>
          </p:nvPr>
        </p:nvSpPr>
        <p:spPr/>
        <p:txBody>
          <a:bodyPr>
            <a:noAutofit/>
          </a:bodyPr>
          <a:lstStyle/>
          <a:p>
            <a:pPr marL="609600" indent="-609600">
              <a:lnSpc>
                <a:spcPct val="80000"/>
              </a:lnSpc>
            </a:pPr>
            <a:r>
              <a:rPr lang="en-US" sz="2800" dirty="0"/>
              <a:t>You should acknowledge: </a:t>
            </a:r>
          </a:p>
          <a:p>
            <a:pPr marL="990600" lvl="1" indent="-533400">
              <a:lnSpc>
                <a:spcPct val="80000"/>
              </a:lnSpc>
              <a:buFont typeface="Wingdings" panose="05000000000000000000" pitchFamily="2" charset="2"/>
              <a:buAutoNum type="arabicPeriod"/>
            </a:pPr>
            <a:r>
              <a:rPr lang="en-US" dirty="0"/>
              <a:t>Any </a:t>
            </a:r>
            <a:r>
              <a:rPr lang="en-US" dirty="0">
                <a:solidFill>
                  <a:srgbClr val="FF0000"/>
                </a:solidFill>
              </a:rPr>
              <a:t>significant technical help </a:t>
            </a:r>
            <a:r>
              <a:rPr lang="en-US" dirty="0"/>
              <a:t>that you have received from </a:t>
            </a:r>
            <a:r>
              <a:rPr lang="en-US" dirty="0">
                <a:solidFill>
                  <a:srgbClr val="FF0000"/>
                </a:solidFill>
              </a:rPr>
              <a:t>any individual </a:t>
            </a:r>
            <a:r>
              <a:rPr lang="en-US" dirty="0"/>
              <a:t>in </a:t>
            </a:r>
            <a:r>
              <a:rPr lang="en-US" dirty="0">
                <a:solidFill>
                  <a:srgbClr val="FF0000"/>
                </a:solidFill>
              </a:rPr>
              <a:t>your lab or elsewhere</a:t>
            </a:r>
          </a:p>
          <a:p>
            <a:pPr marL="990600" lvl="1" indent="-533400">
              <a:lnSpc>
                <a:spcPct val="80000"/>
              </a:lnSpc>
              <a:buFont typeface="Wingdings" panose="05000000000000000000" pitchFamily="2" charset="2"/>
              <a:buAutoNum type="arabicPeriod"/>
            </a:pPr>
            <a:r>
              <a:rPr lang="en-US" dirty="0"/>
              <a:t>The </a:t>
            </a:r>
            <a:r>
              <a:rPr lang="en-US" dirty="0">
                <a:solidFill>
                  <a:srgbClr val="FF0000"/>
                </a:solidFill>
              </a:rPr>
              <a:t>source of special equipment</a:t>
            </a:r>
            <a:r>
              <a:rPr lang="en-US" dirty="0"/>
              <a:t>, </a:t>
            </a:r>
            <a:r>
              <a:rPr lang="en-US" dirty="0" smtClean="0"/>
              <a:t>or </a:t>
            </a:r>
            <a:r>
              <a:rPr lang="en-US" dirty="0"/>
              <a:t>any other </a:t>
            </a:r>
            <a:r>
              <a:rPr lang="en-US" dirty="0">
                <a:solidFill>
                  <a:srgbClr val="FF0000"/>
                </a:solidFill>
              </a:rPr>
              <a:t>material</a:t>
            </a:r>
          </a:p>
          <a:p>
            <a:pPr marL="990600" lvl="1" indent="-533400">
              <a:lnSpc>
                <a:spcPct val="80000"/>
              </a:lnSpc>
              <a:buFont typeface="Wingdings" panose="05000000000000000000" pitchFamily="2" charset="2"/>
              <a:buAutoNum type="arabicPeriod"/>
            </a:pPr>
            <a:r>
              <a:rPr lang="en-US" dirty="0"/>
              <a:t>Any </a:t>
            </a:r>
            <a:r>
              <a:rPr lang="en-US" dirty="0">
                <a:solidFill>
                  <a:srgbClr val="FF0000"/>
                </a:solidFill>
              </a:rPr>
              <a:t>outside financial assistance</a:t>
            </a:r>
            <a:r>
              <a:rPr lang="en-US" dirty="0"/>
              <a:t>, such as grants, contracts or fellowships</a:t>
            </a:r>
          </a:p>
          <a:p>
            <a:pPr marL="609600" indent="-609600">
              <a:lnSpc>
                <a:spcPct val="80000"/>
              </a:lnSpc>
            </a:pPr>
            <a:r>
              <a:rPr lang="en-US" sz="2800" dirty="0"/>
              <a:t>Do not use the word “wish”, simply write “I thank …..” and not “I wish to thank…”</a:t>
            </a:r>
          </a:p>
          <a:p>
            <a:pPr marL="609600" indent="-609600">
              <a:lnSpc>
                <a:spcPct val="80000"/>
              </a:lnSpc>
            </a:pPr>
            <a:r>
              <a:rPr lang="en-US" sz="2800" dirty="0"/>
              <a:t>Show the </a:t>
            </a:r>
            <a:r>
              <a:rPr lang="en-US" sz="2800" dirty="0">
                <a:solidFill>
                  <a:srgbClr val="FF0000"/>
                </a:solidFill>
              </a:rPr>
              <a:t>proposed wording of the Acknowledgement </a:t>
            </a:r>
            <a:r>
              <a:rPr lang="en-US" sz="2800" dirty="0"/>
              <a:t>to the person whose help you are acknowledging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xmlns="" val="583118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a:lnSpc>
                <a:spcPct val="80000"/>
              </a:lnSpc>
              <a:buNone/>
            </a:pPr>
            <a:r>
              <a:rPr lang="en-US" b="1" dirty="0">
                <a:solidFill>
                  <a:srgbClr val="FF0066"/>
                </a:solidFill>
              </a:rPr>
              <a:t>What is referencing?</a:t>
            </a:r>
            <a:r>
              <a:rPr lang="en-US" sz="2400" b="1" dirty="0"/>
              <a:t> </a:t>
            </a:r>
            <a:endParaRPr lang="en-US" sz="2400" dirty="0"/>
          </a:p>
          <a:p>
            <a:pPr>
              <a:lnSpc>
                <a:spcPct val="80000"/>
              </a:lnSpc>
            </a:pPr>
            <a:r>
              <a:rPr lang="en-US" sz="2400" dirty="0">
                <a:solidFill>
                  <a:srgbClr val="FF0000"/>
                </a:solidFill>
              </a:rPr>
              <a:t>Referencing is a standardized way of acknowledging </a:t>
            </a:r>
            <a:r>
              <a:rPr lang="en-US" sz="2400" dirty="0"/>
              <a:t>the </a:t>
            </a:r>
            <a:r>
              <a:rPr lang="en-US" sz="2400" dirty="0">
                <a:solidFill>
                  <a:srgbClr val="FF0000"/>
                </a:solidFill>
              </a:rPr>
              <a:t>sources</a:t>
            </a:r>
            <a:r>
              <a:rPr lang="en-US" sz="2400" dirty="0"/>
              <a:t> of </a:t>
            </a:r>
            <a:r>
              <a:rPr lang="en-US" sz="2400" dirty="0">
                <a:solidFill>
                  <a:srgbClr val="FF0000"/>
                </a:solidFill>
              </a:rPr>
              <a:t>information</a:t>
            </a:r>
            <a:r>
              <a:rPr lang="en-US" sz="2400" dirty="0"/>
              <a:t> and ideas that you have used in your document. </a:t>
            </a:r>
          </a:p>
          <a:p>
            <a:pPr>
              <a:lnSpc>
                <a:spcPct val="80000"/>
              </a:lnSpc>
            </a:pPr>
            <a:endParaRPr lang="en-US" sz="2000" dirty="0"/>
          </a:p>
          <a:p>
            <a:pPr>
              <a:lnSpc>
                <a:spcPct val="80000"/>
              </a:lnSpc>
            </a:pPr>
            <a:r>
              <a:rPr lang="en-US" sz="2400" dirty="0"/>
              <a:t>A list of </a:t>
            </a:r>
            <a:r>
              <a:rPr lang="en-US" sz="2400" dirty="0">
                <a:solidFill>
                  <a:srgbClr val="FF0000"/>
                </a:solidFill>
              </a:rPr>
              <a:t>ALL</a:t>
            </a:r>
            <a:r>
              <a:rPr lang="en-US" sz="2400" dirty="0"/>
              <a:t> the references </a:t>
            </a:r>
            <a:r>
              <a:rPr lang="en-US" sz="2400" dirty="0">
                <a:solidFill>
                  <a:srgbClr val="FF0000"/>
                </a:solidFill>
              </a:rPr>
              <a:t>used in the text must be written</a:t>
            </a:r>
            <a:r>
              <a:rPr lang="en-US" sz="2400" dirty="0"/>
              <a:t>.</a:t>
            </a:r>
          </a:p>
          <a:p>
            <a:pPr>
              <a:lnSpc>
                <a:spcPct val="80000"/>
              </a:lnSpc>
            </a:pPr>
            <a:endParaRPr lang="en-US" sz="2400" dirty="0"/>
          </a:p>
          <a:p>
            <a:pPr>
              <a:lnSpc>
                <a:spcPct val="80000"/>
              </a:lnSpc>
            </a:pPr>
            <a:r>
              <a:rPr lang="en-US" sz="2400" dirty="0"/>
              <a:t>Reference format varies widely: </a:t>
            </a:r>
          </a:p>
          <a:p>
            <a:pPr lvl="1">
              <a:lnSpc>
                <a:spcPct val="80000"/>
              </a:lnSpc>
            </a:pPr>
            <a:r>
              <a:rPr lang="en-US" sz="2400" dirty="0">
                <a:solidFill>
                  <a:srgbClr val="FF0000"/>
                </a:solidFill>
              </a:rPr>
              <a:t>Harvard format </a:t>
            </a:r>
            <a:r>
              <a:rPr lang="en-US" sz="2400" dirty="0"/>
              <a:t>(the name and year system) is the most widely used</a:t>
            </a:r>
          </a:p>
          <a:p>
            <a:pPr lvl="1">
              <a:lnSpc>
                <a:spcPct val="80000"/>
              </a:lnSpc>
            </a:pPr>
            <a:r>
              <a:rPr lang="en-US" sz="2400" dirty="0"/>
              <a:t>Alphabet-Number system is a modification of name and year system</a:t>
            </a:r>
          </a:p>
          <a:p>
            <a:pPr lvl="1">
              <a:lnSpc>
                <a:spcPct val="80000"/>
              </a:lnSpc>
            </a:pPr>
            <a:r>
              <a:rPr lang="en-US" sz="2400" dirty="0"/>
              <a:t>Citation order system</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xmlns="" val="2113675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nSpc>
                <a:spcPct val="80000"/>
              </a:lnSpc>
              <a:buNone/>
            </a:pPr>
            <a:r>
              <a:rPr lang="en-US" sz="2800" b="1" dirty="0">
                <a:solidFill>
                  <a:srgbClr val="FF0066"/>
                </a:solidFill>
              </a:rPr>
              <a:t>In-text citations</a:t>
            </a:r>
            <a:r>
              <a:rPr lang="en-US" sz="2800" b="1" dirty="0"/>
              <a:t> </a:t>
            </a:r>
            <a:endParaRPr lang="en-US" sz="2800" dirty="0"/>
          </a:p>
          <a:p>
            <a:pPr>
              <a:lnSpc>
                <a:spcPct val="80000"/>
              </a:lnSpc>
              <a:buNone/>
            </a:pPr>
            <a:r>
              <a:rPr lang="en-US" sz="2800" dirty="0">
                <a:solidFill>
                  <a:srgbClr val="FF0000"/>
                </a:solidFill>
              </a:rPr>
              <a:t>In name and year system: </a:t>
            </a:r>
          </a:p>
          <a:p>
            <a:pPr>
              <a:lnSpc>
                <a:spcPct val="80000"/>
              </a:lnSpc>
            </a:pPr>
            <a:r>
              <a:rPr lang="en-US" sz="2400" dirty="0"/>
              <a:t>Citation in the text is followed by the author’s last name and year of publication between parentheses. </a:t>
            </a:r>
          </a:p>
          <a:p>
            <a:pPr lvl="1">
              <a:lnSpc>
                <a:spcPct val="80000"/>
              </a:lnSpc>
            </a:pPr>
            <a:r>
              <a:rPr lang="en-US" sz="2000" dirty="0"/>
              <a:t>If they were two authors then both last names are written. </a:t>
            </a:r>
          </a:p>
          <a:p>
            <a:pPr lvl="1">
              <a:lnSpc>
                <a:spcPct val="80000"/>
              </a:lnSpc>
            </a:pPr>
            <a:r>
              <a:rPr lang="en-US" sz="2000" dirty="0"/>
              <a:t>If more than two then the only first author’s name is written followed by the abbreviation </a:t>
            </a:r>
            <a:r>
              <a:rPr lang="en-US" sz="2000" i="1" dirty="0"/>
              <a:t>et al</a:t>
            </a:r>
          </a:p>
          <a:p>
            <a:pPr>
              <a:lnSpc>
                <a:spcPct val="80000"/>
              </a:lnSpc>
            </a:pPr>
            <a:r>
              <a:rPr lang="en-US" sz="2400" dirty="0" smtClean="0"/>
              <a:t>If a single statement </a:t>
            </a:r>
            <a:r>
              <a:rPr lang="en-US" sz="2400" dirty="0" smtClean="0">
                <a:solidFill>
                  <a:srgbClr val="FF0000"/>
                </a:solidFill>
              </a:rPr>
              <a:t>requires more than one citation</a:t>
            </a:r>
            <a:r>
              <a:rPr lang="en-US" sz="2400" dirty="0" smtClean="0"/>
              <a:t> then the references are arranged </a:t>
            </a:r>
            <a:r>
              <a:rPr lang="en-US" sz="2400" dirty="0" smtClean="0">
                <a:solidFill>
                  <a:srgbClr val="FF0000"/>
                </a:solidFill>
              </a:rPr>
              <a:t>chronologically from oldest to more recent</a:t>
            </a:r>
            <a:r>
              <a:rPr lang="en-US" sz="2400" dirty="0" smtClean="0"/>
              <a:t>, separated by </a:t>
            </a:r>
            <a:r>
              <a:rPr lang="en-US" sz="2400" dirty="0" smtClean="0">
                <a:solidFill>
                  <a:srgbClr val="FF0000"/>
                </a:solidFill>
              </a:rPr>
              <a:t>semicolons</a:t>
            </a:r>
            <a:r>
              <a:rPr lang="en-US" sz="2400" dirty="0" smtClean="0"/>
              <a:t>.</a:t>
            </a:r>
          </a:p>
          <a:p>
            <a:pPr lvl="1">
              <a:lnSpc>
                <a:spcPct val="80000"/>
              </a:lnSpc>
            </a:pPr>
            <a:r>
              <a:rPr lang="en-US" sz="2000" dirty="0" smtClean="0"/>
              <a:t>If more than one reference share the same year then they are </a:t>
            </a:r>
            <a:r>
              <a:rPr lang="en-US" sz="2000" dirty="0" smtClean="0">
                <a:solidFill>
                  <a:srgbClr val="FF0000"/>
                </a:solidFill>
              </a:rPr>
              <a:t>arranged alphabetically within the year</a:t>
            </a:r>
            <a:r>
              <a:rPr lang="en-US" sz="2000" dirty="0" smtClean="0"/>
              <a: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xmlns="" val="2350584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a:lnSpc>
                <a:spcPct val="80000"/>
              </a:lnSpc>
              <a:buNone/>
            </a:pPr>
            <a:r>
              <a:rPr lang="en-US" sz="3600" dirty="0">
                <a:solidFill>
                  <a:srgbClr val="FF0000"/>
                </a:solidFill>
              </a:rPr>
              <a:t>In alphabet-number system:</a:t>
            </a:r>
          </a:p>
          <a:p>
            <a:pPr>
              <a:lnSpc>
                <a:spcPct val="80000"/>
              </a:lnSpc>
            </a:pPr>
            <a:r>
              <a:rPr lang="en-US" dirty="0"/>
              <a:t>Citation by number from an alphabetically arranged numbered reference list.</a:t>
            </a:r>
          </a:p>
          <a:p>
            <a:pPr>
              <a:lnSpc>
                <a:spcPct val="80000"/>
              </a:lnSpc>
              <a:buNone/>
            </a:pPr>
            <a:r>
              <a:rPr lang="en-US" sz="3600" dirty="0">
                <a:solidFill>
                  <a:srgbClr val="FF0000"/>
                </a:solidFill>
              </a:rPr>
              <a:t>In Citation order system:</a:t>
            </a:r>
          </a:p>
          <a:p>
            <a:pPr>
              <a:lnSpc>
                <a:spcPct val="80000"/>
              </a:lnSpc>
            </a:pPr>
            <a:r>
              <a:rPr lang="en-US" dirty="0"/>
              <a:t>The references are numbered in the order they are mentioned in the text</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xmlns="" val="2714123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List</a:t>
            </a:r>
          </a:p>
        </p:txBody>
      </p:sp>
      <p:sp>
        <p:nvSpPr>
          <p:cNvPr id="3" name="Content Placeholder 2"/>
          <p:cNvSpPr>
            <a:spLocks noGrp="1"/>
          </p:cNvSpPr>
          <p:nvPr>
            <p:ph idx="1"/>
          </p:nvPr>
        </p:nvSpPr>
        <p:spPr/>
        <p:txBody>
          <a:bodyPr/>
          <a:lstStyle/>
          <a:p>
            <a:pPr>
              <a:lnSpc>
                <a:spcPct val="80000"/>
              </a:lnSpc>
            </a:pPr>
            <a:r>
              <a:rPr lang="en-US" dirty="0"/>
              <a:t>Any papers </a:t>
            </a:r>
            <a:r>
              <a:rPr lang="en-US" dirty="0">
                <a:solidFill>
                  <a:srgbClr val="FF0000"/>
                </a:solidFill>
              </a:rPr>
              <a:t>not cited in the text  should not be included</a:t>
            </a:r>
            <a:r>
              <a:rPr lang="en-US" dirty="0"/>
              <a:t>.</a:t>
            </a:r>
          </a:p>
          <a:p>
            <a:pPr>
              <a:lnSpc>
                <a:spcPct val="80000"/>
              </a:lnSpc>
            </a:pPr>
            <a:r>
              <a:rPr lang="en-US" dirty="0"/>
              <a:t>Reference lists </a:t>
            </a:r>
            <a:r>
              <a:rPr lang="en-US" dirty="0">
                <a:solidFill>
                  <a:srgbClr val="FF0000"/>
                </a:solidFill>
              </a:rPr>
              <a:t>allow readers to investigate the subject in greater depth</a:t>
            </a:r>
            <a:r>
              <a:rPr lang="en-US" dirty="0"/>
              <a:t>.  </a:t>
            </a:r>
          </a:p>
          <a:p>
            <a:pPr>
              <a:lnSpc>
                <a:spcPct val="80000"/>
              </a:lnSpc>
            </a:pPr>
            <a:r>
              <a:rPr lang="en-US" dirty="0"/>
              <a:t>A reference list contains only the books, articles, and web pages </a:t>
            </a:r>
            <a:r>
              <a:rPr lang="en-US" dirty="0" err="1"/>
              <a:t>etc</a:t>
            </a:r>
            <a:r>
              <a:rPr lang="en-US" dirty="0"/>
              <a:t> that are cited in the text of the document. A bibliography includes all sources consulted for background or further reading.</a:t>
            </a:r>
          </a:p>
          <a:p>
            <a:pPr>
              <a:lnSpc>
                <a:spcPct val="80000"/>
              </a:lnSpc>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xmlns="" val="60658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ü"/>
            </a:pPr>
            <a:r>
              <a:rPr lang="en-GB" b="1" dirty="0"/>
              <a:t>Describe. </a:t>
            </a:r>
            <a:r>
              <a:rPr lang="en-GB" dirty="0"/>
              <a:t>Descriptive research relies on </a:t>
            </a:r>
            <a:r>
              <a:rPr lang="en-GB" dirty="0">
                <a:solidFill>
                  <a:srgbClr val="FF0000"/>
                </a:solidFill>
              </a:rPr>
              <a:t>observation</a:t>
            </a:r>
            <a:r>
              <a:rPr lang="en-GB" dirty="0"/>
              <a:t> as a </a:t>
            </a:r>
            <a:r>
              <a:rPr lang="en-GB" dirty="0" smtClean="0">
                <a:solidFill>
                  <a:srgbClr val="FF0000"/>
                </a:solidFill>
              </a:rPr>
              <a:t>means of </a:t>
            </a:r>
            <a:r>
              <a:rPr lang="en-GB" dirty="0">
                <a:solidFill>
                  <a:srgbClr val="FF0000"/>
                </a:solidFill>
              </a:rPr>
              <a:t>collecting data</a:t>
            </a:r>
            <a:r>
              <a:rPr lang="en-GB" dirty="0"/>
              <a:t>. </a:t>
            </a:r>
            <a:endParaRPr lang="en-GB" dirty="0" smtClean="0"/>
          </a:p>
          <a:p>
            <a:pPr>
              <a:buFont typeface="Wingdings" panose="05000000000000000000" pitchFamily="2" charset="2"/>
              <a:buChar char="ü"/>
            </a:pPr>
            <a:r>
              <a:rPr lang="en-GB" dirty="0" smtClean="0"/>
              <a:t>It </a:t>
            </a:r>
            <a:r>
              <a:rPr lang="en-GB" dirty="0"/>
              <a:t>attempts to </a:t>
            </a:r>
            <a:r>
              <a:rPr lang="en-GB" dirty="0">
                <a:solidFill>
                  <a:srgbClr val="FF0000"/>
                </a:solidFill>
              </a:rPr>
              <a:t>examine situations </a:t>
            </a:r>
            <a:r>
              <a:rPr lang="en-GB" dirty="0"/>
              <a:t>in order </a:t>
            </a:r>
            <a:r>
              <a:rPr lang="en-GB" dirty="0" smtClean="0"/>
              <a:t>to </a:t>
            </a:r>
            <a:r>
              <a:rPr lang="en-GB" dirty="0" smtClean="0">
                <a:solidFill>
                  <a:srgbClr val="FF0000"/>
                </a:solidFill>
              </a:rPr>
              <a:t>establish</a:t>
            </a:r>
            <a:r>
              <a:rPr lang="en-GB" dirty="0" smtClean="0"/>
              <a:t> </a:t>
            </a:r>
            <a:r>
              <a:rPr lang="en-GB" dirty="0"/>
              <a:t>what is the norm, i.e. </a:t>
            </a:r>
            <a:r>
              <a:rPr lang="en-GB" dirty="0">
                <a:solidFill>
                  <a:srgbClr val="FF0000"/>
                </a:solidFill>
              </a:rPr>
              <a:t>what can be predicted to </a:t>
            </a:r>
            <a:r>
              <a:rPr lang="en-GB" dirty="0" smtClean="0">
                <a:solidFill>
                  <a:srgbClr val="FF0000"/>
                </a:solidFill>
              </a:rPr>
              <a:t>happen again </a:t>
            </a:r>
            <a:r>
              <a:rPr lang="en-GB" dirty="0">
                <a:solidFill>
                  <a:srgbClr val="FF0000"/>
                </a:solidFill>
              </a:rPr>
              <a:t>under the same circumstances</a:t>
            </a:r>
            <a:r>
              <a:rPr lang="en-GB" dirty="0"/>
              <a:t>. </a:t>
            </a:r>
            <a:br>
              <a:rPr lang="en-GB" dirty="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xmlns="" val="18687175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92500"/>
          </a:bodyPr>
          <a:lstStyle/>
          <a:p>
            <a:pPr>
              <a:lnSpc>
                <a:spcPct val="90000"/>
              </a:lnSpc>
              <a:buNone/>
            </a:pPr>
            <a:r>
              <a:rPr lang="en-US" dirty="0">
                <a:solidFill>
                  <a:srgbClr val="FF0000"/>
                </a:solidFill>
              </a:rPr>
              <a:t>In name and year system:</a:t>
            </a:r>
            <a:r>
              <a:rPr lang="en-US" sz="4400" dirty="0">
                <a:solidFill>
                  <a:srgbClr val="FF0000"/>
                </a:solidFill>
              </a:rPr>
              <a:t> </a:t>
            </a:r>
          </a:p>
          <a:p>
            <a:pPr>
              <a:lnSpc>
                <a:spcPct val="90000"/>
              </a:lnSpc>
            </a:pPr>
            <a:r>
              <a:rPr lang="en-US" dirty="0"/>
              <a:t>The reference list is arranged </a:t>
            </a:r>
            <a:r>
              <a:rPr lang="en-US" dirty="0">
                <a:solidFill>
                  <a:srgbClr val="FF0000"/>
                </a:solidFill>
              </a:rPr>
              <a:t>alphabetically by author</a:t>
            </a:r>
            <a:r>
              <a:rPr lang="en-US" dirty="0"/>
              <a:t>. If an item </a:t>
            </a:r>
            <a:r>
              <a:rPr lang="en-US" dirty="0">
                <a:solidFill>
                  <a:srgbClr val="FF0000"/>
                </a:solidFill>
              </a:rPr>
              <a:t>has no author</a:t>
            </a:r>
            <a:r>
              <a:rPr lang="en-US" dirty="0"/>
              <a:t>, it is cited by title, and included in the alphabetical list using the </a:t>
            </a:r>
            <a:r>
              <a:rPr lang="en-US" dirty="0">
                <a:solidFill>
                  <a:srgbClr val="FF0000"/>
                </a:solidFill>
              </a:rPr>
              <a:t>first significant word of the title</a:t>
            </a:r>
            <a:r>
              <a:rPr lang="en-US" dirty="0"/>
              <a:t>. </a:t>
            </a:r>
          </a:p>
          <a:p>
            <a:pPr>
              <a:lnSpc>
                <a:spcPct val="90000"/>
              </a:lnSpc>
            </a:pPr>
            <a:r>
              <a:rPr lang="en-US" dirty="0"/>
              <a:t>If more than one item has </a:t>
            </a:r>
            <a:r>
              <a:rPr lang="en-US" dirty="0">
                <a:solidFill>
                  <a:srgbClr val="FF0000"/>
                </a:solidFill>
              </a:rPr>
              <a:t>the same author</a:t>
            </a:r>
            <a:r>
              <a:rPr lang="en-US" dirty="0"/>
              <a:t>, </a:t>
            </a:r>
            <a:r>
              <a:rPr lang="en-US" dirty="0">
                <a:solidFill>
                  <a:srgbClr val="FF0000"/>
                </a:solidFill>
              </a:rPr>
              <a:t>list the items chronologically</a:t>
            </a:r>
            <a:r>
              <a:rPr lang="en-US" dirty="0"/>
              <a:t>, starting with the earliest publication. </a:t>
            </a:r>
          </a:p>
          <a:p>
            <a:pPr>
              <a:lnSpc>
                <a:spcPct val="90000"/>
              </a:lnSpc>
            </a:pPr>
            <a:r>
              <a:rPr lang="en-US" dirty="0"/>
              <a:t>Each reference appears on a </a:t>
            </a:r>
            <a:r>
              <a:rPr lang="en-US" dirty="0">
                <a:solidFill>
                  <a:srgbClr val="FF0000"/>
                </a:solidFill>
              </a:rPr>
              <a:t>new line</a:t>
            </a:r>
            <a:r>
              <a:rPr lang="en-US" dirty="0"/>
              <a:t>.</a:t>
            </a:r>
          </a:p>
          <a:p>
            <a:pPr>
              <a:lnSpc>
                <a:spcPct val="90000"/>
              </a:lnSpc>
            </a:pPr>
            <a:r>
              <a:rPr lang="en-US" dirty="0"/>
              <a:t>There is </a:t>
            </a:r>
            <a:r>
              <a:rPr lang="en-US" dirty="0">
                <a:solidFill>
                  <a:srgbClr val="FF0000"/>
                </a:solidFill>
              </a:rPr>
              <a:t>no indentation of the references</a:t>
            </a:r>
          </a:p>
          <a:p>
            <a:pPr>
              <a:lnSpc>
                <a:spcPct val="90000"/>
              </a:lnSpc>
            </a:pPr>
            <a:r>
              <a:rPr lang="en-US" dirty="0"/>
              <a:t>There is </a:t>
            </a:r>
            <a:r>
              <a:rPr lang="en-US" dirty="0">
                <a:solidFill>
                  <a:srgbClr val="FF0000"/>
                </a:solidFill>
              </a:rPr>
              <a:t>no numbering of the </a:t>
            </a:r>
            <a:r>
              <a:rPr lang="en-US" dirty="0" smtClean="0">
                <a:solidFill>
                  <a:srgbClr val="FF0000"/>
                </a:solidFill>
              </a:rPr>
              <a:t>references</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xmlns="" val="379053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a:lnSpc>
                <a:spcPct val="90000"/>
              </a:lnSpc>
              <a:buNone/>
            </a:pPr>
            <a:r>
              <a:rPr lang="en-US" dirty="0">
                <a:solidFill>
                  <a:srgbClr val="FF0000"/>
                </a:solidFill>
              </a:rPr>
              <a:t>In alphabet-number system:</a:t>
            </a:r>
          </a:p>
          <a:p>
            <a:pPr>
              <a:lnSpc>
                <a:spcPct val="90000"/>
              </a:lnSpc>
              <a:buNone/>
            </a:pPr>
            <a:r>
              <a:rPr lang="en-US" dirty="0"/>
              <a:t>It the same as above in addition each reference is given a number</a:t>
            </a:r>
          </a:p>
          <a:p>
            <a:pPr>
              <a:lnSpc>
                <a:spcPct val="90000"/>
              </a:lnSpc>
              <a:buNone/>
            </a:pPr>
            <a:r>
              <a:rPr lang="en-US" dirty="0">
                <a:solidFill>
                  <a:srgbClr val="FF0000"/>
                </a:solidFill>
              </a:rPr>
              <a:t>In Citation order system:</a:t>
            </a:r>
          </a:p>
          <a:p>
            <a:pPr>
              <a:lnSpc>
                <a:spcPct val="90000"/>
              </a:lnSpc>
              <a:buNone/>
            </a:pPr>
            <a:r>
              <a:rPr lang="en-US" dirty="0"/>
              <a:t>The reference list is arranged by the number given to the citation by the order that it were mentioned in the text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xmlns="" val="3933844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lnSpcReduction="10000"/>
          </a:bodyPr>
          <a:lstStyle/>
          <a:p>
            <a:pPr>
              <a:lnSpc>
                <a:spcPct val="80000"/>
              </a:lnSpc>
            </a:pPr>
            <a:r>
              <a:rPr lang="en-US" sz="2400" b="1" dirty="0">
                <a:solidFill>
                  <a:srgbClr val="FF0000"/>
                </a:solidFill>
              </a:rPr>
              <a:t>Book</a:t>
            </a:r>
            <a:endParaRPr lang="en-US" sz="2400" dirty="0">
              <a:solidFill>
                <a:srgbClr val="FF0000"/>
              </a:solidFill>
            </a:endParaRPr>
          </a:p>
          <a:p>
            <a:pPr lvl="1">
              <a:lnSpc>
                <a:spcPct val="80000"/>
              </a:lnSpc>
            </a:pPr>
            <a:r>
              <a:rPr lang="en-US" sz="2400" b="1" dirty="0"/>
              <a:t>1.  Okuda M, Okuda D. </a:t>
            </a:r>
            <a:r>
              <a:rPr lang="en-US" sz="2400" b="1" i="1" dirty="0"/>
              <a:t>Star Trek Chronology: The History of the </a:t>
            </a:r>
            <a:r>
              <a:rPr lang="en-US" sz="2400" b="1" i="1" dirty="0">
                <a:solidFill>
                  <a:srgbClr val="FF0000"/>
                </a:solidFill>
              </a:rPr>
              <a:t>Future.</a:t>
            </a:r>
            <a:r>
              <a:rPr lang="en-US" sz="2400" b="1" dirty="0">
                <a:solidFill>
                  <a:srgbClr val="FF0000"/>
                </a:solidFill>
              </a:rPr>
              <a:t>  New York: Pocket Books; 1993. </a:t>
            </a:r>
            <a:endParaRPr lang="en-US" sz="2400" dirty="0">
              <a:solidFill>
                <a:srgbClr val="FF0000"/>
              </a:solidFill>
            </a:endParaRPr>
          </a:p>
          <a:p>
            <a:pPr>
              <a:lnSpc>
                <a:spcPct val="80000"/>
              </a:lnSpc>
            </a:pPr>
            <a:r>
              <a:rPr lang="en-US" sz="2400" b="1" dirty="0">
                <a:solidFill>
                  <a:srgbClr val="FF0000"/>
                </a:solidFill>
              </a:rPr>
              <a:t>Journal or Magazine Article</a:t>
            </a:r>
            <a:r>
              <a:rPr lang="en-US" sz="2400" dirty="0">
                <a:solidFill>
                  <a:srgbClr val="FF0000"/>
                </a:solidFill>
              </a:rPr>
              <a:t> </a:t>
            </a:r>
            <a:r>
              <a:rPr lang="en-US" sz="2400" dirty="0"/>
              <a:t>(with volume numbers)</a:t>
            </a:r>
          </a:p>
          <a:p>
            <a:pPr lvl="1">
              <a:lnSpc>
                <a:spcPct val="80000"/>
              </a:lnSpc>
            </a:pPr>
            <a:r>
              <a:rPr lang="en-US" sz="2400" b="1" dirty="0"/>
              <a:t>2.  Wilcox RV. Shifting roles and synthetic women in Star trek: the next generation. </a:t>
            </a:r>
            <a:r>
              <a:rPr lang="en-US" sz="2400" b="1" i="1" dirty="0"/>
              <a:t>Stud Pop Culture.</a:t>
            </a:r>
            <a:r>
              <a:rPr lang="en-US" sz="2400" b="1" dirty="0"/>
              <a:t> 1991;13:53-65. </a:t>
            </a:r>
            <a:endParaRPr lang="en-US" sz="2400" dirty="0"/>
          </a:p>
          <a:p>
            <a:pPr>
              <a:lnSpc>
                <a:spcPct val="80000"/>
              </a:lnSpc>
            </a:pPr>
            <a:r>
              <a:rPr lang="en-US" sz="2400" b="1" dirty="0">
                <a:solidFill>
                  <a:srgbClr val="FF0000"/>
                </a:solidFill>
              </a:rPr>
              <a:t>Newspaper, Magazine or Journal Article</a:t>
            </a:r>
            <a:r>
              <a:rPr lang="en-US" sz="2400" dirty="0"/>
              <a:t> (without volume numbers)</a:t>
            </a:r>
          </a:p>
          <a:p>
            <a:pPr lvl="1">
              <a:lnSpc>
                <a:spcPct val="80000"/>
              </a:lnSpc>
            </a:pPr>
            <a:r>
              <a:rPr lang="en-US" sz="2400" b="1" dirty="0"/>
              <a:t>3.  Di </a:t>
            </a:r>
            <a:r>
              <a:rPr lang="en-US" sz="2400" b="1" dirty="0" err="1"/>
              <a:t>Rado</a:t>
            </a:r>
            <a:r>
              <a:rPr lang="en-US" sz="2400" b="1" dirty="0"/>
              <a:t> A. Trekking through college: classes explore modern society using the world of Star trek. </a:t>
            </a:r>
            <a:r>
              <a:rPr lang="en-US" sz="2400" b="1" i="1" dirty="0"/>
              <a:t>Los Angeles Times</a:t>
            </a:r>
            <a:r>
              <a:rPr lang="en-US" sz="2400" b="1" dirty="0"/>
              <a:t>. March 15, 1995:A3.      </a:t>
            </a:r>
            <a:endParaRPr lang="en-US" sz="2400" dirty="0"/>
          </a:p>
          <a:p>
            <a:pPr>
              <a:lnSpc>
                <a:spcPct val="80000"/>
              </a:lnSpc>
            </a:pPr>
            <a:r>
              <a:rPr lang="en-US" sz="2400" b="1" dirty="0">
                <a:solidFill>
                  <a:srgbClr val="FF0000"/>
                </a:solidFill>
              </a:rPr>
              <a:t>Encyclopedia Article</a:t>
            </a:r>
            <a:endParaRPr lang="en-US" sz="2400" dirty="0">
              <a:solidFill>
                <a:srgbClr val="FF0000"/>
              </a:solidFill>
            </a:endParaRPr>
          </a:p>
          <a:p>
            <a:pPr lvl="1">
              <a:lnSpc>
                <a:spcPct val="80000"/>
              </a:lnSpc>
            </a:pPr>
            <a:r>
              <a:rPr lang="en-US" sz="2400" b="1" dirty="0"/>
              <a:t>4.  Sturgeon T. Science fiction. In: </a:t>
            </a:r>
            <a:r>
              <a:rPr lang="en-US" sz="2400" b="1" dirty="0" err="1"/>
              <a:t>Lorimer</a:t>
            </a:r>
            <a:r>
              <a:rPr lang="en-US" sz="2400" b="1" dirty="0"/>
              <a:t> LT, editorial director; Cummings C, </a:t>
            </a:r>
            <a:r>
              <a:rPr lang="en-US" sz="2400" b="1" dirty="0" err="1"/>
              <a:t>ed</a:t>
            </a:r>
            <a:r>
              <a:rPr lang="en-US" sz="2400" b="1" dirty="0"/>
              <a:t>-in-chief; </a:t>
            </a:r>
            <a:r>
              <a:rPr lang="en-US" sz="2400" b="1" dirty="0" err="1"/>
              <a:t>Leish</a:t>
            </a:r>
            <a:r>
              <a:rPr lang="en-US" sz="2400" b="1" dirty="0"/>
              <a:t> KW, managing ed. </a:t>
            </a:r>
            <a:r>
              <a:rPr lang="en-US" sz="2400" b="1" i="1" dirty="0"/>
              <a:t>The Encyclopedia Americana</a:t>
            </a:r>
            <a:r>
              <a:rPr lang="en-US" sz="2400" b="1" dirty="0"/>
              <a:t>. </a:t>
            </a:r>
            <a:r>
              <a:rPr lang="en-US" sz="2400" b="1" dirty="0" err="1"/>
              <a:t>Vol</a:t>
            </a:r>
            <a:r>
              <a:rPr lang="en-US" sz="2400" b="1" dirty="0"/>
              <a:t> 24. International ed. Danbury, Conn: Grolier</a:t>
            </a:r>
            <a:br>
              <a:rPr lang="en-US" sz="2400" b="1" dirty="0"/>
            </a:br>
            <a:r>
              <a:rPr lang="en-US" sz="2400" b="1" dirty="0"/>
              <a:t>  Incorporated; 1995:390-392. </a:t>
            </a:r>
            <a:endParaRPr lang="en-US" sz="24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xmlns="" val="4189622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10000"/>
          </a:bodyPr>
          <a:lstStyle/>
          <a:p>
            <a:pPr>
              <a:lnSpc>
                <a:spcPct val="80000"/>
              </a:lnSpc>
            </a:pPr>
            <a:r>
              <a:rPr lang="en-US" sz="2200" b="1" dirty="0">
                <a:solidFill>
                  <a:srgbClr val="FF0000"/>
                </a:solidFill>
              </a:rPr>
              <a:t>Book Article or Chapter</a:t>
            </a:r>
            <a:endParaRPr lang="en-US" sz="2200" dirty="0">
              <a:solidFill>
                <a:srgbClr val="FF0000"/>
              </a:solidFill>
            </a:endParaRPr>
          </a:p>
          <a:p>
            <a:pPr lvl="1">
              <a:lnSpc>
                <a:spcPct val="80000"/>
              </a:lnSpc>
            </a:pPr>
            <a:r>
              <a:rPr lang="en-US" sz="2200" b="1" dirty="0"/>
              <a:t>5.  James NE. Two sides of paradise: the Eden myth according to Kirk and Spock. In: Palumbo D, ed. </a:t>
            </a:r>
            <a:r>
              <a:rPr lang="en-US" sz="2200" b="1" i="1" dirty="0"/>
              <a:t>Spectrum of the Fantastic.</a:t>
            </a:r>
            <a:r>
              <a:rPr lang="en-US" sz="2200" b="1" dirty="0"/>
              <a:t> Westport, Conn: Greenwood; 1988:219-223. </a:t>
            </a:r>
            <a:endParaRPr lang="en-US" sz="2200" dirty="0"/>
          </a:p>
          <a:p>
            <a:pPr>
              <a:lnSpc>
                <a:spcPct val="80000"/>
              </a:lnSpc>
            </a:pPr>
            <a:r>
              <a:rPr lang="en-US" sz="2200" b="1" dirty="0">
                <a:solidFill>
                  <a:srgbClr val="FF0000"/>
                </a:solidFill>
              </a:rPr>
              <a:t>ERIC Document</a:t>
            </a:r>
            <a:endParaRPr lang="en-US" sz="2200" dirty="0">
              <a:solidFill>
                <a:srgbClr val="FF0000"/>
              </a:solidFill>
            </a:endParaRPr>
          </a:p>
          <a:p>
            <a:pPr lvl="1">
              <a:lnSpc>
                <a:spcPct val="80000"/>
              </a:lnSpc>
            </a:pPr>
            <a:r>
              <a:rPr lang="en-US" sz="2200" b="1" dirty="0"/>
              <a:t>6.  Fuss-</a:t>
            </a:r>
            <a:r>
              <a:rPr lang="en-US" sz="2200" b="1" dirty="0" err="1"/>
              <a:t>Reineck</a:t>
            </a:r>
            <a:r>
              <a:rPr lang="en-US" sz="2200" b="1" dirty="0"/>
              <a:t> M. </a:t>
            </a:r>
            <a:r>
              <a:rPr lang="en-US" sz="2200" b="1" i="1" dirty="0"/>
              <a:t>Sibling Communication in Star Trek: The Next Generation: Conflicts Between Brothers.</a:t>
            </a:r>
            <a:r>
              <a:rPr lang="en-US" sz="2200" b="1" dirty="0"/>
              <a:t> Miami, </a:t>
            </a:r>
            <a:r>
              <a:rPr lang="en-US" sz="2200" b="1" dirty="0" err="1"/>
              <a:t>Fla</a:t>
            </a:r>
            <a:r>
              <a:rPr lang="en-US" sz="2200" b="1" dirty="0"/>
              <a:t>: Annual Meeting of the Speech Communication Association; 1993. ERIC Document Reproduction Service ED364932. </a:t>
            </a:r>
            <a:endParaRPr lang="en-US" sz="2200" dirty="0"/>
          </a:p>
          <a:p>
            <a:pPr>
              <a:lnSpc>
                <a:spcPct val="80000"/>
              </a:lnSpc>
            </a:pPr>
            <a:r>
              <a:rPr lang="en-US" sz="2200" b="1" dirty="0">
                <a:solidFill>
                  <a:srgbClr val="FF0000"/>
                </a:solidFill>
              </a:rPr>
              <a:t>Website</a:t>
            </a:r>
            <a:endParaRPr lang="en-US" sz="2200" dirty="0">
              <a:solidFill>
                <a:srgbClr val="FF0000"/>
              </a:solidFill>
            </a:endParaRPr>
          </a:p>
          <a:p>
            <a:pPr lvl="1">
              <a:lnSpc>
                <a:spcPct val="80000"/>
              </a:lnSpc>
            </a:pPr>
            <a:r>
              <a:rPr lang="en-US" sz="2200" b="1" dirty="0"/>
              <a:t>7.  Lynch T. DSN trials and </a:t>
            </a:r>
            <a:r>
              <a:rPr lang="en-US" sz="2200" b="1" dirty="0" err="1"/>
              <a:t>tribble-ations</a:t>
            </a:r>
            <a:r>
              <a:rPr lang="en-US" sz="2200" b="1" dirty="0"/>
              <a:t> review. Psi Phi: Bradley's Science Fiction Club Web site. 1996. Available at:</a:t>
            </a:r>
            <a:br>
              <a:rPr lang="en-US" sz="2200" b="1" dirty="0"/>
            </a:br>
            <a:r>
              <a:rPr lang="en-US" sz="2200" b="1" dirty="0"/>
              <a:t>     http://www.bradley.edu/campusorg/psiphi/DS9/ep</a:t>
            </a:r>
            <a:br>
              <a:rPr lang="en-US" sz="2200" b="1" dirty="0"/>
            </a:br>
            <a:r>
              <a:rPr lang="en-US" sz="2200" b="1" dirty="0"/>
              <a:t>     /503r.htm. Accessed October 8, 1997. </a:t>
            </a:r>
            <a:endParaRPr lang="en-US" sz="2200" dirty="0"/>
          </a:p>
          <a:p>
            <a:pPr>
              <a:lnSpc>
                <a:spcPct val="80000"/>
              </a:lnSpc>
            </a:pPr>
            <a:r>
              <a:rPr lang="en-US" sz="2200" b="1" dirty="0">
                <a:solidFill>
                  <a:srgbClr val="FF0000"/>
                </a:solidFill>
              </a:rPr>
              <a:t>Journal Article on the Internet</a:t>
            </a:r>
            <a:endParaRPr lang="en-US" sz="2200" dirty="0">
              <a:solidFill>
                <a:srgbClr val="FF0000"/>
              </a:solidFill>
            </a:endParaRPr>
          </a:p>
          <a:p>
            <a:pPr lvl="1">
              <a:lnSpc>
                <a:spcPct val="80000"/>
              </a:lnSpc>
            </a:pPr>
            <a:r>
              <a:rPr lang="en-US" sz="2200" b="1" dirty="0"/>
              <a:t>8.  McCoy LH. Respiratory changes in Vulcans during </a:t>
            </a:r>
            <a:r>
              <a:rPr lang="en-US" sz="2200" b="1" dirty="0" err="1"/>
              <a:t>pon</a:t>
            </a:r>
            <a:r>
              <a:rPr lang="en-US" sz="2200" b="1" dirty="0"/>
              <a:t> </a:t>
            </a:r>
            <a:r>
              <a:rPr lang="en-US" sz="2200" b="1" dirty="0" err="1"/>
              <a:t>farr</a:t>
            </a:r>
            <a:r>
              <a:rPr lang="en-US" sz="2200" b="1" dirty="0"/>
              <a:t>. </a:t>
            </a:r>
            <a:r>
              <a:rPr lang="en-US" sz="2200" b="1" i="1" dirty="0"/>
              <a:t>J </a:t>
            </a:r>
            <a:r>
              <a:rPr lang="en-US" sz="2200" b="1" i="1" dirty="0" err="1"/>
              <a:t>Extr</a:t>
            </a:r>
            <a:r>
              <a:rPr lang="en-US" sz="2200" b="1" i="1" dirty="0"/>
              <a:t> Med</a:t>
            </a:r>
            <a:r>
              <a:rPr lang="en-US" sz="2200" b="1" dirty="0"/>
              <a:t> [serial online]. 1999;47:237-247. Available at:</a:t>
            </a:r>
            <a:br>
              <a:rPr lang="en-US" sz="2200" b="1" dirty="0"/>
            </a:br>
            <a:r>
              <a:rPr lang="en-US" sz="2200" b="1" dirty="0"/>
              <a:t>     http://infotrac.galegroup.com/itweb/nysl_li_liu. Accessed April 7, 1999.</a:t>
            </a:r>
            <a:r>
              <a:rPr lang="en-US" sz="2000" b="1" dirty="0"/>
              <a:t> </a:t>
            </a:r>
            <a:endParaRPr lang="en-US" sz="20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xmlns="" val="3998804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a:t>
            </a:r>
            <a:r>
              <a:rPr lang="en-US" dirty="0">
                <a:latin typeface="Caladea" panose="02040503050406030204" pitchFamily="18" charset="0"/>
              </a:rPr>
              <a:t>3</a:t>
            </a:r>
            <a:r>
              <a:rPr lang="en-US" dirty="0" smtClean="0">
                <a:latin typeface="Caladea" panose="02040503050406030204" pitchFamily="18" charset="0"/>
              </a:rPr>
              <a:t>: Research methods: </a:t>
            </a:r>
            <a:r>
              <a:rPr lang="en-US" dirty="0"/>
              <a:t>How to Write a Thesis</a:t>
            </a:r>
            <a:endParaRPr lang="en-US" dirty="0" smtClean="0">
              <a:latin typeface="Caladea" panose="02040503050406030204" pitchFamily="18" charset="0"/>
            </a:endParaRPr>
          </a:p>
          <a:p>
            <a:endParaRPr lang="en-US" dirty="0" smtClean="0">
              <a:latin typeface="Caladea" panose="02040503050406030204" pitchFamily="18" charset="0"/>
            </a:endParaRPr>
          </a:p>
          <a:p>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xmlns="" val="34581634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Write a Thesis</a:t>
            </a:r>
          </a:p>
        </p:txBody>
      </p:sp>
      <p:sp>
        <p:nvSpPr>
          <p:cNvPr id="3" name="Content Placeholder 2"/>
          <p:cNvSpPr>
            <a:spLocks noGrp="1"/>
          </p:cNvSpPr>
          <p:nvPr>
            <p:ph idx="1"/>
          </p:nvPr>
        </p:nvSpPr>
        <p:spPr/>
        <p:txBody>
          <a:bodyPr>
            <a:normAutofit fontScale="92500"/>
          </a:bodyPr>
          <a:lstStyle/>
          <a:p>
            <a:pPr>
              <a:lnSpc>
                <a:spcPct val="80000"/>
              </a:lnSpc>
            </a:pPr>
            <a:r>
              <a:rPr lang="en-US" dirty="0"/>
              <a:t>A </a:t>
            </a:r>
            <a:r>
              <a:rPr lang="en-US" dirty="0">
                <a:solidFill>
                  <a:srgbClr val="FF0000"/>
                </a:solidFill>
              </a:rPr>
              <a:t>PhD thesis in the science is supposed to present the candidate’s original research </a:t>
            </a:r>
            <a:r>
              <a:rPr lang="en-US" dirty="0"/>
              <a:t>i.e. it is a scientific paper</a:t>
            </a:r>
          </a:p>
          <a:p>
            <a:pPr>
              <a:lnSpc>
                <a:spcPct val="80000"/>
              </a:lnSpc>
            </a:pPr>
            <a:r>
              <a:rPr lang="en-US" dirty="0"/>
              <a:t>Unlike the scientific paper, </a:t>
            </a:r>
            <a:r>
              <a:rPr lang="en-US" dirty="0">
                <a:solidFill>
                  <a:srgbClr val="FF0000"/>
                </a:solidFill>
              </a:rPr>
              <a:t>the thesis may describe more than one topic</a:t>
            </a:r>
            <a:r>
              <a:rPr lang="en-US" dirty="0"/>
              <a:t>, and it </a:t>
            </a:r>
            <a:r>
              <a:rPr lang="en-US" dirty="0">
                <a:solidFill>
                  <a:srgbClr val="FF0000"/>
                </a:solidFill>
              </a:rPr>
              <a:t>may present more than one approach to some topics</a:t>
            </a:r>
            <a:r>
              <a:rPr lang="en-US" dirty="0"/>
              <a:t>.</a:t>
            </a:r>
          </a:p>
          <a:p>
            <a:pPr>
              <a:lnSpc>
                <a:spcPct val="80000"/>
              </a:lnSpc>
            </a:pPr>
            <a:r>
              <a:rPr lang="en-US" dirty="0"/>
              <a:t>The thesis may present </a:t>
            </a:r>
            <a:r>
              <a:rPr lang="en-US" dirty="0">
                <a:solidFill>
                  <a:srgbClr val="FF0000"/>
                </a:solidFill>
              </a:rPr>
              <a:t>all or most of the data obtained </a:t>
            </a:r>
            <a:r>
              <a:rPr lang="en-US" dirty="0"/>
              <a:t>in the student’s </a:t>
            </a:r>
            <a:r>
              <a:rPr lang="en-US" dirty="0">
                <a:solidFill>
                  <a:srgbClr val="FF0000"/>
                </a:solidFill>
              </a:rPr>
              <a:t>thesis related research</a:t>
            </a:r>
            <a:r>
              <a:rPr lang="en-US" dirty="0"/>
              <a:t>.</a:t>
            </a:r>
          </a:p>
          <a:p>
            <a:pPr>
              <a:lnSpc>
                <a:spcPct val="80000"/>
              </a:lnSpc>
            </a:pPr>
            <a:r>
              <a:rPr lang="en-US" dirty="0"/>
              <a:t>Thus it is </a:t>
            </a:r>
            <a:r>
              <a:rPr lang="en-US" dirty="0">
                <a:solidFill>
                  <a:srgbClr val="FF0000"/>
                </a:solidFill>
              </a:rPr>
              <a:t>more involved</a:t>
            </a:r>
            <a:r>
              <a:rPr lang="en-US" dirty="0"/>
              <a:t> and </a:t>
            </a:r>
            <a:r>
              <a:rPr lang="en-US" dirty="0">
                <a:solidFill>
                  <a:srgbClr val="FF0000"/>
                </a:solidFill>
              </a:rPr>
              <a:t>longer than a scientific paper</a:t>
            </a:r>
            <a:r>
              <a:rPr lang="en-US" dirty="0"/>
              <a:t>.</a:t>
            </a:r>
          </a:p>
          <a:p>
            <a:pPr>
              <a:lnSpc>
                <a:spcPct val="80000"/>
              </a:lnSpc>
            </a:pPr>
            <a:r>
              <a:rPr lang="en-US" dirty="0"/>
              <a:t>Think of a thesis as a good thriller, and write in a </a:t>
            </a:r>
            <a:r>
              <a:rPr lang="en-US" dirty="0">
                <a:solidFill>
                  <a:srgbClr val="FF0000"/>
                </a:solidFill>
              </a:rPr>
              <a:t>logical way so that a reader will find it interesting and will not be bored</a:t>
            </a:r>
            <a:r>
              <a:rPr lang="en-US" dirty="0"/>
              <a:t>. </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xmlns="" val="3413207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 Rights and Permissions</a:t>
            </a:r>
          </a:p>
        </p:txBody>
      </p:sp>
      <p:sp>
        <p:nvSpPr>
          <p:cNvPr id="3" name="Content Placeholder 2"/>
          <p:cNvSpPr>
            <a:spLocks noGrp="1"/>
          </p:cNvSpPr>
          <p:nvPr>
            <p:ph idx="1"/>
          </p:nvPr>
        </p:nvSpPr>
        <p:spPr/>
        <p:txBody>
          <a:bodyPr/>
          <a:lstStyle/>
          <a:p>
            <a:pPr>
              <a:lnSpc>
                <a:spcPct val="90000"/>
              </a:lnSpc>
            </a:pPr>
            <a:r>
              <a:rPr lang="en-US" dirty="0"/>
              <a:t>Beware of </a:t>
            </a:r>
            <a:r>
              <a:rPr lang="en-US" dirty="0">
                <a:solidFill>
                  <a:srgbClr val="FF0000"/>
                </a:solidFill>
              </a:rPr>
              <a:t>originality</a:t>
            </a:r>
            <a:r>
              <a:rPr lang="en-US" dirty="0"/>
              <a:t> and </a:t>
            </a:r>
            <a:r>
              <a:rPr lang="en-US" dirty="0">
                <a:solidFill>
                  <a:srgbClr val="FF0000"/>
                </a:solidFill>
              </a:rPr>
              <a:t>copyrights</a:t>
            </a:r>
            <a:r>
              <a:rPr lang="en-US" dirty="0"/>
              <a:t> of others.</a:t>
            </a:r>
          </a:p>
          <a:p>
            <a:pPr>
              <a:lnSpc>
                <a:spcPct val="90000"/>
              </a:lnSpc>
            </a:pPr>
            <a:r>
              <a:rPr lang="en-US" dirty="0"/>
              <a:t>Do </a:t>
            </a:r>
            <a:r>
              <a:rPr lang="en-US" dirty="0">
                <a:solidFill>
                  <a:srgbClr val="FF0000"/>
                </a:solidFill>
              </a:rPr>
              <a:t>not copy anything without giving the credit </a:t>
            </a:r>
            <a:r>
              <a:rPr lang="en-US" dirty="0"/>
              <a:t>to the owner by referencing it.</a:t>
            </a:r>
          </a:p>
          <a:p>
            <a:pPr>
              <a:lnSpc>
                <a:spcPct val="90000"/>
              </a:lnSpc>
            </a:pPr>
            <a:r>
              <a:rPr lang="en-US" dirty="0"/>
              <a:t>In </a:t>
            </a:r>
            <a:r>
              <a:rPr lang="en-US" dirty="0">
                <a:solidFill>
                  <a:srgbClr val="FF0000"/>
                </a:solidFill>
              </a:rPr>
              <a:t>some cases permissions </a:t>
            </a:r>
            <a:r>
              <a:rPr lang="en-US" dirty="0"/>
              <a:t>are needed</a:t>
            </a:r>
          </a:p>
          <a:p>
            <a:pPr>
              <a:lnSpc>
                <a:spcPct val="90000"/>
              </a:lnSpc>
            </a:pPr>
            <a:r>
              <a:rPr lang="en-US" dirty="0"/>
              <a:t>Repetitive publication of the same data is considered </a:t>
            </a:r>
            <a:r>
              <a:rPr lang="en-US" dirty="0">
                <a:solidFill>
                  <a:srgbClr val="FF0000"/>
                </a:solidFill>
              </a:rPr>
              <a:t>plagiarism</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xmlns="" val="898956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09600" indent="-609600">
              <a:lnSpc>
                <a:spcPct val="80000"/>
              </a:lnSpc>
            </a:pPr>
            <a:r>
              <a:rPr lang="en-US" dirty="0"/>
              <a:t>Finally…Avoiding Plagiarism</a:t>
            </a:r>
          </a:p>
        </p:txBody>
      </p:sp>
      <p:sp>
        <p:nvSpPr>
          <p:cNvPr id="3" name="Content Placeholder 2"/>
          <p:cNvSpPr>
            <a:spLocks noGrp="1"/>
          </p:cNvSpPr>
          <p:nvPr>
            <p:ph idx="1"/>
          </p:nvPr>
        </p:nvSpPr>
        <p:spPr/>
        <p:txBody>
          <a:bodyPr>
            <a:normAutofit/>
          </a:bodyPr>
          <a:lstStyle/>
          <a:p>
            <a:pPr marL="609600" indent="-609600">
              <a:lnSpc>
                <a:spcPct val="80000"/>
              </a:lnSpc>
            </a:pPr>
            <a:r>
              <a:rPr lang="en-US" sz="2800" dirty="0"/>
              <a:t>What is it?</a:t>
            </a:r>
          </a:p>
          <a:p>
            <a:pPr marL="990600" lvl="1" indent="-533400">
              <a:lnSpc>
                <a:spcPct val="80000"/>
              </a:lnSpc>
            </a:pPr>
            <a:r>
              <a:rPr lang="en-US" dirty="0"/>
              <a:t>All knowledge in your head has either been copied from some place or originally discovered by you.</a:t>
            </a:r>
          </a:p>
          <a:p>
            <a:pPr marL="990600" lvl="1" indent="-533400">
              <a:lnSpc>
                <a:spcPct val="80000"/>
              </a:lnSpc>
            </a:pPr>
            <a:r>
              <a:rPr lang="en-US" dirty="0"/>
              <a:t>Most knowledge was copied.</a:t>
            </a:r>
          </a:p>
          <a:p>
            <a:pPr marL="990600" lvl="1" indent="-533400">
              <a:lnSpc>
                <a:spcPct val="80000"/>
              </a:lnSpc>
            </a:pPr>
            <a:r>
              <a:rPr lang="en-US" dirty="0"/>
              <a:t>This is true in most settings.  </a:t>
            </a:r>
            <a:r>
              <a:rPr lang="en-US" dirty="0">
                <a:solidFill>
                  <a:srgbClr val="FF0000"/>
                </a:solidFill>
              </a:rPr>
              <a:t>General knowledge is copied</a:t>
            </a:r>
            <a:r>
              <a:rPr lang="en-US" dirty="0"/>
              <a:t>.  Most teachers’ lectures are copied knowledge.</a:t>
            </a:r>
          </a:p>
          <a:p>
            <a:pPr marL="990600" lvl="1" indent="-533400">
              <a:lnSpc>
                <a:spcPct val="80000"/>
              </a:lnSpc>
            </a:pPr>
            <a:r>
              <a:rPr lang="en-US" dirty="0"/>
              <a:t>Humans are naturally copiers, but this is not what we would typically call “plagiarism.”</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xmlns="" val="4170596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marL="990600" lvl="1" indent="-533400">
              <a:lnSpc>
                <a:spcPct val="80000"/>
              </a:lnSpc>
            </a:pPr>
            <a:r>
              <a:rPr lang="en-US" dirty="0"/>
              <a:t>Among other things, </a:t>
            </a:r>
            <a:r>
              <a:rPr lang="en-US" dirty="0">
                <a:solidFill>
                  <a:srgbClr val="FF0000"/>
                </a:solidFill>
              </a:rPr>
              <a:t>plagiarism refers to taking others’ work and representing it as if it were your own</a:t>
            </a:r>
            <a:r>
              <a:rPr lang="en-US" dirty="0"/>
              <a:t>.</a:t>
            </a:r>
          </a:p>
          <a:p>
            <a:pPr marL="990600" lvl="1" indent="-533400">
              <a:lnSpc>
                <a:spcPct val="80000"/>
              </a:lnSpc>
            </a:pPr>
            <a:endParaRPr lang="en-US" dirty="0"/>
          </a:p>
          <a:p>
            <a:pPr marL="990600" lvl="1" indent="-533400">
              <a:lnSpc>
                <a:spcPct val="80000"/>
              </a:lnSpc>
            </a:pPr>
            <a:r>
              <a:rPr lang="en-US" dirty="0"/>
              <a:t>In academics this is bad because with </a:t>
            </a:r>
            <a:r>
              <a:rPr lang="en-US" dirty="0">
                <a:solidFill>
                  <a:srgbClr val="FF0000"/>
                </a:solidFill>
              </a:rPr>
              <a:t>plagiarism</a:t>
            </a:r>
            <a:r>
              <a:rPr lang="en-US" dirty="0"/>
              <a:t>:</a:t>
            </a:r>
          </a:p>
          <a:p>
            <a:pPr marL="1371600" lvl="2" indent="-457200">
              <a:lnSpc>
                <a:spcPct val="80000"/>
              </a:lnSpc>
            </a:pPr>
            <a:r>
              <a:rPr lang="en-US" sz="2800" dirty="0"/>
              <a:t>One </a:t>
            </a:r>
            <a:r>
              <a:rPr lang="en-US" sz="2800" dirty="0">
                <a:solidFill>
                  <a:srgbClr val="FF0000"/>
                </a:solidFill>
              </a:rPr>
              <a:t>cannot assess </a:t>
            </a:r>
            <a:r>
              <a:rPr lang="en-US" sz="2800" dirty="0"/>
              <a:t>students’ development accurately</a:t>
            </a:r>
          </a:p>
          <a:p>
            <a:pPr marL="1371600" lvl="2" indent="-457200">
              <a:lnSpc>
                <a:spcPct val="80000"/>
              </a:lnSpc>
            </a:pPr>
            <a:r>
              <a:rPr lang="en-US" sz="2800" dirty="0"/>
              <a:t>The person who makes his or her livelihood by scholarly pursuit is being </a:t>
            </a:r>
            <a:r>
              <a:rPr lang="en-US" sz="2800" dirty="0">
                <a:solidFill>
                  <a:srgbClr val="FF0000"/>
                </a:solidFill>
              </a:rPr>
              <a:t>robbed of credit</a:t>
            </a:r>
          </a:p>
          <a:p>
            <a:pPr marL="1371600" lvl="2" indent="-457200">
              <a:lnSpc>
                <a:spcPct val="80000"/>
              </a:lnSpc>
            </a:pPr>
            <a:r>
              <a:rPr lang="en-US" sz="2800" dirty="0"/>
              <a:t>It </a:t>
            </a:r>
            <a:r>
              <a:rPr lang="en-US" sz="2800" dirty="0">
                <a:solidFill>
                  <a:srgbClr val="FF0000"/>
                </a:solidFill>
              </a:rPr>
              <a:t>masks</a:t>
            </a:r>
            <a:r>
              <a:rPr lang="en-US" sz="2800" dirty="0"/>
              <a:t> the lineage of ideas and facts. </a:t>
            </a:r>
          </a:p>
          <a:p>
            <a:endParaRPr lang="en-US" sz="28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xmlns="" val="1574777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Autofit/>
          </a:bodyPr>
          <a:lstStyle/>
          <a:p>
            <a:pPr marL="609600" indent="-609600">
              <a:buFontTx/>
              <a:buNone/>
            </a:pPr>
            <a:r>
              <a:rPr lang="en-US" sz="2800" dirty="0"/>
              <a:t>Lineage of Ideas:</a:t>
            </a:r>
          </a:p>
          <a:p>
            <a:pPr marL="990600" lvl="1" indent="-533400"/>
            <a:r>
              <a:rPr lang="en-US" dirty="0"/>
              <a:t>Original sources of research are all the proof we have for some facts.  Without the “paper trail” of academic thought</a:t>
            </a:r>
            <a:r>
              <a:rPr lang="en-US" dirty="0" smtClean="0"/>
              <a:t>:</a:t>
            </a:r>
            <a:endParaRPr lang="en-US" dirty="0"/>
          </a:p>
          <a:p>
            <a:pPr marL="1371600" lvl="2" indent="-457200"/>
            <a:r>
              <a:rPr lang="en-US" sz="2800" dirty="0"/>
              <a:t>People could </a:t>
            </a:r>
            <a:r>
              <a:rPr lang="en-US" sz="2800" dirty="0">
                <a:solidFill>
                  <a:srgbClr val="FF0000"/>
                </a:solidFill>
              </a:rPr>
              <a:t>pass incorrect ideas </a:t>
            </a:r>
            <a:r>
              <a:rPr lang="en-US" sz="2800" dirty="0"/>
              <a:t>off as </a:t>
            </a:r>
            <a:r>
              <a:rPr lang="en-US" sz="2800" dirty="0" smtClean="0"/>
              <a:t>facts</a:t>
            </a:r>
            <a:endParaRPr lang="en-US" sz="2800" dirty="0"/>
          </a:p>
          <a:p>
            <a:pPr marL="1371600" lvl="2" indent="-457200"/>
            <a:r>
              <a:rPr lang="en-US" sz="2800" dirty="0"/>
              <a:t>We would have to keep “</a:t>
            </a:r>
            <a:r>
              <a:rPr lang="en-US" sz="2800" dirty="0">
                <a:solidFill>
                  <a:srgbClr val="FF0000"/>
                </a:solidFill>
              </a:rPr>
              <a:t>re-proving</a:t>
            </a:r>
            <a:r>
              <a:rPr lang="en-US" sz="2800" dirty="0"/>
              <a:t>” things. </a:t>
            </a:r>
          </a:p>
          <a:p>
            <a:pPr marL="1371600" lvl="2" indent="-457200"/>
            <a:r>
              <a:rPr lang="en-US" sz="2800" dirty="0"/>
              <a:t>The contexts that </a:t>
            </a:r>
            <a:r>
              <a:rPr lang="en-US" sz="2800" dirty="0">
                <a:solidFill>
                  <a:srgbClr val="FF0000"/>
                </a:solidFill>
              </a:rPr>
              <a:t>generated facts and ideas get lost</a:t>
            </a:r>
            <a:r>
              <a:rPr lang="en-US" sz="2800" dirty="0" smtClean="0"/>
              <a:t>.</a:t>
            </a:r>
            <a:endParaRPr lang="en-US" sz="2800" dirty="0"/>
          </a:p>
          <a:p>
            <a:pPr marL="1371600" lvl="2" indent="-457200"/>
            <a:r>
              <a:rPr lang="en-US" sz="2800" dirty="0"/>
              <a:t>Research becomes </a:t>
            </a:r>
            <a:r>
              <a:rPr lang="en-US" sz="2800" dirty="0">
                <a:solidFill>
                  <a:srgbClr val="FF0000"/>
                </a:solidFill>
              </a:rPr>
              <a:t>highly inefficient </a:t>
            </a:r>
            <a:r>
              <a:rPr lang="en-US" sz="2800" dirty="0"/>
              <a:t>as it becomes </a:t>
            </a:r>
            <a:r>
              <a:rPr lang="en-US" sz="2800" dirty="0">
                <a:solidFill>
                  <a:srgbClr val="FF0000"/>
                </a:solidFill>
              </a:rPr>
              <a:t>incredibly difficult </a:t>
            </a:r>
            <a:r>
              <a:rPr lang="en-US" sz="2800" dirty="0"/>
              <a:t>to find “full information” on a topic.</a:t>
            </a:r>
          </a:p>
          <a:p>
            <a:endParaRPr lang="en-US" sz="28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xmlns="" val="3767382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ü"/>
            </a:pPr>
            <a:r>
              <a:rPr lang="en-GB" sz="2800" b="1" dirty="0"/>
              <a:t>Explain. </a:t>
            </a:r>
            <a:r>
              <a:rPr lang="en-GB" sz="2800" dirty="0"/>
              <a:t>This is a descriptive type of research specifically </a:t>
            </a:r>
            <a:r>
              <a:rPr lang="en-GB" sz="2800" dirty="0" smtClean="0"/>
              <a:t>designed to </a:t>
            </a:r>
            <a:r>
              <a:rPr lang="en-GB" sz="2800" dirty="0">
                <a:solidFill>
                  <a:srgbClr val="FF0000"/>
                </a:solidFill>
              </a:rPr>
              <a:t>deal with complex issues</a:t>
            </a:r>
            <a:r>
              <a:rPr lang="en-GB" sz="2800" dirty="0"/>
              <a:t>. It aims to move beyond ‘</a:t>
            </a:r>
            <a:r>
              <a:rPr lang="en-GB" sz="2800" dirty="0">
                <a:solidFill>
                  <a:srgbClr val="FF0000"/>
                </a:solidFill>
              </a:rPr>
              <a:t>just </a:t>
            </a:r>
            <a:r>
              <a:rPr lang="en-GB" sz="2800" dirty="0" smtClean="0">
                <a:solidFill>
                  <a:srgbClr val="FF0000"/>
                </a:solidFill>
              </a:rPr>
              <a:t>getting the </a:t>
            </a:r>
            <a:r>
              <a:rPr lang="en-GB" sz="2800" dirty="0">
                <a:solidFill>
                  <a:srgbClr val="FF0000"/>
                </a:solidFill>
              </a:rPr>
              <a:t>facts</a:t>
            </a:r>
            <a:r>
              <a:rPr lang="en-GB" sz="2800" dirty="0"/>
              <a:t>’ in order to make sense of the myriad other </a:t>
            </a:r>
            <a:r>
              <a:rPr lang="en-GB" sz="2800" dirty="0" smtClean="0"/>
              <a:t>elements.</a:t>
            </a:r>
          </a:p>
          <a:p>
            <a:pPr algn="just">
              <a:buFont typeface="Wingdings" panose="05000000000000000000" pitchFamily="2" charset="2"/>
              <a:buChar char="ü"/>
            </a:pPr>
            <a:r>
              <a:rPr lang="en-GB" sz="2800" b="1" dirty="0"/>
              <a:t>Evaluate. </a:t>
            </a:r>
            <a:r>
              <a:rPr lang="en-GB" sz="2800" dirty="0"/>
              <a:t>This involves </a:t>
            </a:r>
            <a:r>
              <a:rPr lang="en-GB" sz="2800" dirty="0">
                <a:solidFill>
                  <a:srgbClr val="FF0000"/>
                </a:solidFill>
              </a:rPr>
              <a:t>making judgements </a:t>
            </a:r>
            <a:r>
              <a:rPr lang="en-GB" sz="2800" dirty="0"/>
              <a:t>about the </a:t>
            </a:r>
            <a:r>
              <a:rPr lang="en-GB" sz="2800" dirty="0">
                <a:solidFill>
                  <a:srgbClr val="FF0000"/>
                </a:solidFill>
              </a:rPr>
              <a:t>quality</a:t>
            </a:r>
            <a:r>
              <a:rPr lang="en-GB" sz="2800" dirty="0"/>
              <a:t/>
            </a:r>
            <a:br>
              <a:rPr lang="en-GB" sz="2800" dirty="0"/>
            </a:br>
            <a:r>
              <a:rPr lang="en-GB" sz="2800" dirty="0"/>
              <a:t>of </a:t>
            </a:r>
            <a:r>
              <a:rPr lang="en-GB" sz="2800" dirty="0">
                <a:solidFill>
                  <a:srgbClr val="FF0000"/>
                </a:solidFill>
              </a:rPr>
              <a:t>objects</a:t>
            </a:r>
            <a:r>
              <a:rPr lang="en-GB" sz="2800" dirty="0"/>
              <a:t> or </a:t>
            </a:r>
            <a:r>
              <a:rPr lang="en-GB" sz="2800" dirty="0">
                <a:solidFill>
                  <a:srgbClr val="FF0000"/>
                </a:solidFill>
              </a:rPr>
              <a:t>events</a:t>
            </a:r>
            <a:r>
              <a:rPr lang="en-GB" sz="2800" dirty="0"/>
              <a:t>. </a:t>
            </a:r>
            <a:r>
              <a:rPr lang="en-GB" sz="2800" dirty="0">
                <a:solidFill>
                  <a:srgbClr val="FF0000"/>
                </a:solidFill>
              </a:rPr>
              <a:t>Quality</a:t>
            </a:r>
            <a:r>
              <a:rPr lang="en-GB" sz="2800" dirty="0"/>
              <a:t> can be measured either in an </a:t>
            </a:r>
            <a:r>
              <a:rPr lang="en-GB" sz="2800" dirty="0">
                <a:solidFill>
                  <a:srgbClr val="FF0000"/>
                </a:solidFill>
              </a:rPr>
              <a:t>absolute sense </a:t>
            </a:r>
            <a:r>
              <a:rPr lang="en-GB" sz="2800" dirty="0"/>
              <a:t>or on a </a:t>
            </a:r>
            <a:r>
              <a:rPr lang="en-GB" sz="2800" dirty="0">
                <a:solidFill>
                  <a:srgbClr val="FF0000"/>
                </a:solidFill>
              </a:rPr>
              <a:t>comparative basis</a:t>
            </a:r>
            <a:r>
              <a:rPr lang="en-GB" sz="2800" dirty="0"/>
              <a:t>. To be useful, the methods </a:t>
            </a:r>
            <a:r>
              <a:rPr lang="en-GB" sz="2800" dirty="0" smtClean="0"/>
              <a:t>of evaluation </a:t>
            </a:r>
            <a:r>
              <a:rPr lang="en-GB" sz="2800" dirty="0"/>
              <a:t>must be relevant to the context and intentions of </a:t>
            </a:r>
            <a:r>
              <a:rPr lang="en-GB" sz="2800" dirty="0" smtClean="0"/>
              <a:t>the research</a:t>
            </a:r>
            <a:r>
              <a:rPr lang="en-GB" sz="2800" dirty="0"/>
              <a:t>.</a:t>
            </a:r>
            <a:endParaRPr lang="en-US" sz="28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xmlns="" val="14713698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348" y="342108"/>
            <a:ext cx="10986052" cy="1143000"/>
          </a:xfrm>
        </p:spPr>
        <p:txBody>
          <a:bodyPr>
            <a:normAutofit/>
          </a:bodyPr>
          <a:lstStyle/>
          <a:p>
            <a:pPr marL="990600" lvl="1" indent="-533400">
              <a:lnSpc>
                <a:spcPct val="90000"/>
              </a:lnSpc>
            </a:pPr>
            <a:r>
              <a:rPr lang="en-US" sz="4400" kern="1200" dirty="0">
                <a:solidFill>
                  <a:srgbClr val="0070C0"/>
                </a:solidFill>
                <a:latin typeface="Trebuchet MS" panose="020B0603020202020204" pitchFamily="34" charset="0"/>
                <a:ea typeface="+mj-ea"/>
                <a:cs typeface="+mj-cs"/>
              </a:rPr>
              <a:t>To avoid plagiarism:</a:t>
            </a:r>
          </a:p>
        </p:txBody>
      </p:sp>
      <p:sp>
        <p:nvSpPr>
          <p:cNvPr id="3" name="Content Placeholder 2"/>
          <p:cNvSpPr>
            <a:spLocks noGrp="1"/>
          </p:cNvSpPr>
          <p:nvPr>
            <p:ph idx="1"/>
          </p:nvPr>
        </p:nvSpPr>
        <p:spPr/>
        <p:txBody>
          <a:bodyPr>
            <a:normAutofit/>
          </a:bodyPr>
          <a:lstStyle/>
          <a:p>
            <a:pPr marL="1371600" lvl="2" indent="-457200">
              <a:lnSpc>
                <a:spcPct val="90000"/>
              </a:lnSpc>
              <a:buFontTx/>
              <a:buAutoNum type="arabicPeriod"/>
            </a:pPr>
            <a:r>
              <a:rPr lang="en-US" sz="2800" dirty="0"/>
              <a:t>Document every source for information that is not “general knowledge”—this includes </a:t>
            </a:r>
            <a:r>
              <a:rPr lang="en-US" sz="2800" dirty="0">
                <a:solidFill>
                  <a:srgbClr val="FF0000"/>
                </a:solidFill>
              </a:rPr>
              <a:t>facts and ideas</a:t>
            </a:r>
            <a:r>
              <a:rPr lang="en-US" sz="2800" dirty="0"/>
              <a:t>.</a:t>
            </a:r>
          </a:p>
          <a:p>
            <a:pPr marL="1371600" lvl="2" indent="-457200">
              <a:lnSpc>
                <a:spcPct val="90000"/>
              </a:lnSpc>
              <a:buFontTx/>
              <a:buAutoNum type="arabicPeriod"/>
            </a:pPr>
            <a:r>
              <a:rPr lang="en-US" sz="2800" dirty="0"/>
              <a:t>Cite every time a </a:t>
            </a:r>
            <a:r>
              <a:rPr lang="en-US" sz="2800" dirty="0">
                <a:solidFill>
                  <a:srgbClr val="FF0000"/>
                </a:solidFill>
              </a:rPr>
              <a:t>fact or idea</a:t>
            </a:r>
            <a:r>
              <a:rPr lang="en-US" sz="2800" dirty="0"/>
              <a:t> is used unless it is clear that one citation is referring to a group of facts or ideas.</a:t>
            </a:r>
          </a:p>
          <a:p>
            <a:pPr marL="1371600" lvl="2" indent="-457200">
              <a:lnSpc>
                <a:spcPct val="90000"/>
              </a:lnSpc>
              <a:buFontTx/>
              <a:buAutoNum type="arabicPeriod"/>
            </a:pPr>
            <a:r>
              <a:rPr lang="en-US" sz="2800" dirty="0"/>
              <a:t>If you </a:t>
            </a:r>
            <a:r>
              <a:rPr lang="en-US" sz="2800" dirty="0">
                <a:solidFill>
                  <a:srgbClr val="FF0000"/>
                </a:solidFill>
              </a:rPr>
              <a:t>quote material</a:t>
            </a:r>
            <a:r>
              <a:rPr lang="en-US" sz="2800" dirty="0"/>
              <a:t>, put quotation marks around the quoted stuff and include a page number within the citation.</a:t>
            </a:r>
          </a:p>
          <a:p>
            <a:pPr marL="1371600" lvl="2" indent="-457200">
              <a:lnSpc>
                <a:spcPct val="90000"/>
              </a:lnSpc>
              <a:buFontTx/>
              <a:buAutoNum type="arabicPeriod"/>
            </a:pPr>
            <a:r>
              <a:rPr lang="en-US" sz="2800" dirty="0"/>
              <a:t>It is alright to </a:t>
            </a:r>
            <a:r>
              <a:rPr lang="en-US" sz="2800" dirty="0">
                <a:solidFill>
                  <a:srgbClr val="FF0000"/>
                </a:solidFill>
              </a:rPr>
              <a:t>paraphrase material</a:t>
            </a:r>
            <a:r>
              <a:rPr lang="en-US" sz="2800" dirty="0"/>
              <a:t>, but you still have to </a:t>
            </a:r>
            <a:r>
              <a:rPr lang="en-US" sz="2800" dirty="0">
                <a:solidFill>
                  <a:srgbClr val="FF0000"/>
                </a:solidFill>
              </a:rPr>
              <a:t>cite</a:t>
            </a:r>
            <a:r>
              <a:rPr lang="en-US" sz="2800" dirty="0"/>
              <a:t> from where the </a:t>
            </a:r>
            <a:r>
              <a:rPr lang="en-US" sz="2800" dirty="0">
                <a:solidFill>
                  <a:srgbClr val="FF0000"/>
                </a:solidFill>
              </a:rPr>
              <a:t>paraphrased material came</a:t>
            </a:r>
            <a:r>
              <a:rPr lang="en-US" sz="2800" dirty="0"/>
              <a:t>.</a:t>
            </a:r>
          </a:p>
          <a:p>
            <a:pPr marL="1371600" lvl="2" indent="-457200">
              <a:lnSpc>
                <a:spcPct val="90000"/>
              </a:lnSpc>
              <a:buFontTx/>
              <a:buAutoNum type="arabicPeriod"/>
            </a:pPr>
            <a:r>
              <a:rPr lang="en-US" sz="2800" dirty="0"/>
              <a:t>When in </a:t>
            </a:r>
            <a:r>
              <a:rPr lang="en-US" sz="2800" dirty="0">
                <a:solidFill>
                  <a:srgbClr val="FF0000"/>
                </a:solidFill>
              </a:rPr>
              <a:t>doubt, cite the source</a:t>
            </a:r>
            <a:r>
              <a:rPr lang="en-US" sz="2800" dirty="0"/>
              <a:t>.</a:t>
            </a:r>
          </a:p>
          <a:p>
            <a:endParaRPr lang="en-US" sz="28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xmlns="" val="40746586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ootlight MT Light" panose="0204060206030A020304" pitchFamily="18" charset="0"/>
              </a:rPr>
              <a:t>Plagiarism v. Paraphrasing Samples</a:t>
            </a:r>
          </a:p>
        </p:txBody>
      </p:sp>
      <p:sp>
        <p:nvSpPr>
          <p:cNvPr id="3" name="Content Placeholder 2"/>
          <p:cNvSpPr>
            <a:spLocks noGrp="1"/>
          </p:cNvSpPr>
          <p:nvPr>
            <p:ph idx="1"/>
          </p:nvPr>
        </p:nvSpPr>
        <p:spPr/>
        <p:txBody>
          <a:bodyPr>
            <a:normAutofit fontScale="92500" lnSpcReduction="20000"/>
          </a:bodyPr>
          <a:lstStyle/>
          <a:p>
            <a:r>
              <a:rPr lang="en-US" b="1" dirty="0"/>
              <a:t>Direct quote from research:</a:t>
            </a:r>
            <a:r>
              <a:rPr lang="en-US" dirty="0"/>
              <a:t> </a:t>
            </a:r>
          </a:p>
          <a:p>
            <a:r>
              <a:rPr lang="en-US" dirty="0">
                <a:solidFill>
                  <a:srgbClr val="FF0000"/>
                </a:solidFill>
              </a:rPr>
              <a:t>“Japan’s beautiful Mount Fuji last erupted in 1707 and is now classified as dormant.  Dormant volcanoes show no signs of activity, but they may erupt in the future.”</a:t>
            </a:r>
          </a:p>
          <a:p>
            <a:endParaRPr lang="en-US" b="1" dirty="0">
              <a:solidFill>
                <a:srgbClr val="FF0000"/>
              </a:solidFill>
            </a:endParaRPr>
          </a:p>
          <a:p>
            <a:r>
              <a:rPr lang="en-US" b="1" dirty="0"/>
              <a:t>Non-plagiarized paraphrase:</a:t>
            </a:r>
            <a:endParaRPr lang="en-US" dirty="0"/>
          </a:p>
          <a:p>
            <a:r>
              <a:rPr lang="en-US" dirty="0">
                <a:solidFill>
                  <a:schemeClr val="accent2"/>
                </a:solidFill>
              </a:rPr>
              <a:t>Mount Fuji, the highest mountain in Japan, is actually a dormant volcano.  Dormant means that it is not active.  The last time Mount Fuji erupted was in 1707, and there is always the possibility of a future eruption.</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xmlns="" val="24122498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70000" lnSpcReduction="20000"/>
          </a:bodyPr>
          <a:lstStyle/>
          <a:p>
            <a:r>
              <a:rPr lang="en-US" b="1" dirty="0"/>
              <a:t>Direct quote from research:</a:t>
            </a:r>
            <a:endParaRPr lang="en-US" dirty="0"/>
          </a:p>
          <a:p>
            <a:r>
              <a:rPr lang="en-US" dirty="0">
                <a:solidFill>
                  <a:srgbClr val="FF0000"/>
                </a:solidFill>
              </a:rPr>
              <a:t>“Three weeks after Katrina, warnings of the arrival of Hurricane Rita sent residents of cities such as Houston, Texas, rushing to evacuate, fearing for their lives.  Fortunately, Hurricane Rita turned out to be much less severe than Katrina. However, mass evacuations like this bring hazards of their own, as panicking drivers may cause accidents on the jammed roads.” </a:t>
            </a:r>
          </a:p>
          <a:p>
            <a:endParaRPr lang="en-US" b="1" dirty="0">
              <a:solidFill>
                <a:srgbClr val="FF0000"/>
              </a:solidFill>
            </a:endParaRPr>
          </a:p>
          <a:p>
            <a:r>
              <a:rPr lang="en-US" b="1" dirty="0"/>
              <a:t>Non-plagiarized paraphrase:</a:t>
            </a:r>
            <a:endParaRPr lang="en-US" dirty="0"/>
          </a:p>
          <a:p>
            <a:r>
              <a:rPr lang="en-US" dirty="0">
                <a:solidFill>
                  <a:schemeClr val="accent2"/>
                </a:solidFill>
              </a:rPr>
              <a:t>Shortly after Hurricane Katrina devastated the city of Houston, Texas, a warning for a new hurricane named Rita was broadcast, which caused many people to panic and flee the city.  However, the mass departure of people leaving Houston at the same time could have caused many car accidents, even though the hurricane turned out to be not as dangerous as Katrina.</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xmlns="" val="24101310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Technical Points of Style</a:t>
            </a:r>
          </a:p>
        </p:txBody>
      </p:sp>
      <p:sp>
        <p:nvSpPr>
          <p:cNvPr id="3" name="Content Placeholder 2"/>
          <p:cNvSpPr>
            <a:spLocks noGrp="1"/>
          </p:cNvSpPr>
          <p:nvPr>
            <p:ph idx="1"/>
          </p:nvPr>
        </p:nvSpPr>
        <p:spPr/>
        <p:txBody>
          <a:bodyPr>
            <a:normAutofit fontScale="92500"/>
          </a:bodyPr>
          <a:lstStyle/>
          <a:p>
            <a:pPr>
              <a:lnSpc>
                <a:spcPct val="90000"/>
              </a:lnSpc>
            </a:pPr>
            <a:r>
              <a:rPr lang="en-US" u="sng" dirty="0"/>
              <a:t>Page margins and line spacing</a:t>
            </a:r>
            <a:r>
              <a:rPr lang="en-US" dirty="0"/>
              <a:t> – these can vary</a:t>
            </a:r>
            <a:endParaRPr lang="en-US" u="sng" dirty="0"/>
          </a:p>
          <a:p>
            <a:pPr>
              <a:lnSpc>
                <a:spcPct val="90000"/>
              </a:lnSpc>
            </a:pPr>
            <a:r>
              <a:rPr lang="en-US" u="sng" dirty="0"/>
              <a:t>Mathematical and statistical notation</a:t>
            </a:r>
            <a:r>
              <a:rPr lang="en-US" dirty="0"/>
              <a:t> – publications vary in what is acceptable</a:t>
            </a:r>
            <a:endParaRPr lang="en-US" u="sng" dirty="0"/>
          </a:p>
          <a:p>
            <a:pPr>
              <a:lnSpc>
                <a:spcPct val="90000"/>
              </a:lnSpc>
            </a:pPr>
            <a:r>
              <a:rPr lang="en-US" u="sng" dirty="0"/>
              <a:t>Citations and reference notes</a:t>
            </a:r>
            <a:r>
              <a:rPr lang="en-US" dirty="0"/>
              <a:t> – footnotes and referencing</a:t>
            </a:r>
            <a:endParaRPr lang="en-US" u="sng" dirty="0"/>
          </a:p>
          <a:p>
            <a:pPr>
              <a:lnSpc>
                <a:spcPct val="90000"/>
              </a:lnSpc>
            </a:pPr>
            <a:r>
              <a:rPr lang="en-US" u="sng" dirty="0"/>
              <a:t>Tables, charts, and graphs</a:t>
            </a:r>
            <a:r>
              <a:rPr lang="en-US" dirty="0"/>
              <a:t> – should be clear and “stand alone”</a:t>
            </a:r>
            <a:endParaRPr lang="en-US" u="sng" dirty="0"/>
          </a:p>
          <a:p>
            <a:pPr>
              <a:lnSpc>
                <a:spcPct val="90000"/>
              </a:lnSpc>
            </a:pPr>
            <a:r>
              <a:rPr lang="en-US" u="sng" dirty="0"/>
              <a:t>Verb tense</a:t>
            </a:r>
            <a:r>
              <a:rPr lang="en-US" dirty="0"/>
              <a:t> – don’t vary within a section</a:t>
            </a:r>
            <a:endParaRPr lang="en-US" u="sng" dirty="0"/>
          </a:p>
          <a:p>
            <a:pPr>
              <a:lnSpc>
                <a:spcPct val="90000"/>
              </a:lnSpc>
            </a:pPr>
            <a:r>
              <a:rPr lang="en-US" u="sng" dirty="0"/>
              <a:t>Personal pronoun form</a:t>
            </a:r>
            <a:r>
              <a:rPr lang="en-US" dirty="0"/>
              <a:t> – generally third person for formal papers and first of second person for less formal </a:t>
            </a:r>
            <a:r>
              <a:rPr lang="en-US" dirty="0" smtClean="0"/>
              <a:t>writing</a:t>
            </a:r>
            <a:endParaRPr lang="en-US" u="sng"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xmlns="" val="2323274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Footlight MT Light" panose="0204060206030A020304" pitchFamily="18" charset="0"/>
              </a:rPr>
              <a:t>Proofread, Proofread, &amp; Proofread!!!</a:t>
            </a:r>
            <a:endParaRPr lang="en-US" dirty="0"/>
          </a:p>
        </p:txBody>
      </p:sp>
      <p:sp>
        <p:nvSpPr>
          <p:cNvPr id="3" name="Content Placeholder 2"/>
          <p:cNvSpPr>
            <a:spLocks noGrp="1"/>
          </p:cNvSpPr>
          <p:nvPr>
            <p:ph idx="1"/>
          </p:nvPr>
        </p:nvSpPr>
        <p:spPr/>
        <p:txBody>
          <a:bodyPr>
            <a:normAutofit fontScale="85000" lnSpcReduction="10000"/>
          </a:bodyPr>
          <a:lstStyle/>
          <a:p>
            <a:pPr>
              <a:spcBef>
                <a:spcPct val="50000"/>
              </a:spcBef>
              <a:buFontTx/>
              <a:buAutoNum type="arabicPeriod"/>
            </a:pPr>
            <a:r>
              <a:rPr lang="en-US" b="1" dirty="0"/>
              <a:t>Are all words spelled correctly? (Use a paper or online dictionary is unsure!)</a:t>
            </a:r>
          </a:p>
          <a:p>
            <a:pPr>
              <a:spcBef>
                <a:spcPct val="50000"/>
              </a:spcBef>
              <a:buFontTx/>
              <a:buAutoNum type="arabicPeriod"/>
            </a:pPr>
            <a:r>
              <a:rPr lang="en-US" b="1" dirty="0"/>
              <a:t>Did I capitalize the beginning of each sentence and all proper nouns?</a:t>
            </a:r>
          </a:p>
          <a:p>
            <a:pPr>
              <a:spcBef>
                <a:spcPct val="50000"/>
              </a:spcBef>
              <a:buFontTx/>
              <a:buAutoNum type="arabicPeriod"/>
            </a:pPr>
            <a:r>
              <a:rPr lang="en-US" b="1" dirty="0"/>
              <a:t>Did I punctuate correctly?</a:t>
            </a:r>
          </a:p>
          <a:p>
            <a:pPr>
              <a:spcBef>
                <a:spcPct val="50000"/>
              </a:spcBef>
              <a:buFontTx/>
              <a:buAutoNum type="arabicPeriod"/>
            </a:pPr>
            <a:r>
              <a:rPr lang="en-US" b="1" dirty="0"/>
              <a:t>Do I use grammar correctly?</a:t>
            </a:r>
          </a:p>
          <a:p>
            <a:pPr>
              <a:spcBef>
                <a:spcPct val="50000"/>
              </a:spcBef>
              <a:buFontTx/>
              <a:buAutoNum type="arabicPeriod"/>
            </a:pPr>
            <a:r>
              <a:rPr lang="en-US" b="1" dirty="0"/>
              <a:t>Did I answer all of the topic questions, and fulfill all of the requirements on my rubric.</a:t>
            </a:r>
          </a:p>
          <a:p>
            <a:pPr>
              <a:spcBef>
                <a:spcPct val="50000"/>
              </a:spcBef>
              <a:buFontTx/>
              <a:buAutoNum type="arabicPeriod"/>
            </a:pPr>
            <a:r>
              <a:rPr lang="en-US" b="1" dirty="0"/>
              <a:t>Did I include an introduction and conclusion?</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xmlns="" val="7891641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Footlight MT Light" panose="0204060206030A020304" pitchFamily="18" charset="0"/>
              </a:rPr>
              <a:t>Proofread, Proofread, &amp; Proofread!!!</a:t>
            </a:r>
            <a:endParaRPr lang="en-US" dirty="0"/>
          </a:p>
        </p:txBody>
      </p:sp>
      <p:sp>
        <p:nvSpPr>
          <p:cNvPr id="3" name="Content Placeholder 2"/>
          <p:cNvSpPr>
            <a:spLocks noGrp="1"/>
          </p:cNvSpPr>
          <p:nvPr>
            <p:ph idx="1"/>
          </p:nvPr>
        </p:nvSpPr>
        <p:spPr/>
        <p:txBody>
          <a:bodyPr>
            <a:normAutofit fontScale="92500" lnSpcReduction="20000"/>
          </a:bodyPr>
          <a:lstStyle/>
          <a:p>
            <a:pPr>
              <a:spcBef>
                <a:spcPct val="50000"/>
              </a:spcBef>
              <a:buFontTx/>
              <a:buAutoNum type="arabicPeriod"/>
            </a:pPr>
            <a:r>
              <a:rPr lang="en-US" b="1" dirty="0"/>
              <a:t>Did I type the paper using the correct font type, size, line spacing and margin requirements?</a:t>
            </a:r>
          </a:p>
          <a:p>
            <a:pPr>
              <a:spcBef>
                <a:spcPct val="50000"/>
              </a:spcBef>
              <a:buFontTx/>
              <a:buAutoNum type="arabicPeriod"/>
            </a:pPr>
            <a:r>
              <a:rPr lang="en-US" b="1" dirty="0"/>
              <a:t>Did I paraphrase all content?</a:t>
            </a:r>
          </a:p>
          <a:p>
            <a:pPr>
              <a:spcBef>
                <a:spcPct val="50000"/>
              </a:spcBef>
              <a:buFontTx/>
              <a:buAutoNum type="arabicPeriod"/>
            </a:pPr>
            <a:r>
              <a:rPr lang="en-US" b="1" dirty="0"/>
              <a:t>Did I use parenthetical notations for quotes?</a:t>
            </a:r>
          </a:p>
          <a:p>
            <a:pPr>
              <a:spcBef>
                <a:spcPct val="50000"/>
              </a:spcBef>
              <a:buFontTx/>
              <a:buAutoNum type="arabicPeriod"/>
            </a:pPr>
            <a:r>
              <a:rPr lang="en-US" b="1" dirty="0"/>
              <a:t>Do my sentences make sense when read aloud?</a:t>
            </a:r>
          </a:p>
          <a:p>
            <a:pPr>
              <a:spcBef>
                <a:spcPct val="50000"/>
              </a:spcBef>
              <a:buFontTx/>
              <a:buAutoNum type="arabicPeriod"/>
            </a:pPr>
            <a:r>
              <a:rPr lang="en-US" b="1" dirty="0"/>
              <a:t>Have I had my paper peer edited?</a:t>
            </a:r>
          </a:p>
          <a:p>
            <a:pPr>
              <a:spcBef>
                <a:spcPct val="50000"/>
              </a:spcBef>
              <a:buFontTx/>
              <a:buAutoNum type="arabicPeriod"/>
            </a:pPr>
            <a:r>
              <a:rPr lang="en-US" b="1" dirty="0"/>
              <a:t>Does my paper flow well?</a:t>
            </a:r>
          </a:p>
          <a:p>
            <a:pPr>
              <a:spcBef>
                <a:spcPct val="50000"/>
              </a:spcBef>
              <a:buFontTx/>
              <a:buAutoNum type="arabicPeriod"/>
            </a:pPr>
            <a:r>
              <a:rPr lang="en-US" b="1"/>
              <a:t>Did I include a bibliography page</a:t>
            </a:r>
            <a:r>
              <a:rPr lang="en-US" b="1" smtClean="0"/>
              <a:t>?</a:t>
            </a:r>
          </a:p>
          <a:p>
            <a:pPr>
              <a:spcBef>
                <a:spcPct val="50000"/>
              </a:spcBef>
              <a:buFontTx/>
              <a:buAutoNum type="arabicPeriod"/>
            </a:pPr>
            <a:endParaRPr lang="en-US" b="1"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xmlns="" val="15181406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Software </a:t>
            </a:r>
            <a:endParaRPr lang="en-US" dirty="0"/>
          </a:p>
        </p:txBody>
      </p:sp>
      <p:sp>
        <p:nvSpPr>
          <p:cNvPr id="3" name="Content Placeholder 2"/>
          <p:cNvSpPr>
            <a:spLocks noGrp="1"/>
          </p:cNvSpPr>
          <p:nvPr>
            <p:ph idx="1"/>
          </p:nvPr>
        </p:nvSpPr>
        <p:spPr/>
        <p:txBody>
          <a:bodyPr/>
          <a:lstStyle/>
          <a:p>
            <a:r>
              <a:rPr lang="en-US" dirty="0" err="1" smtClean="0"/>
              <a:t>Mendeley</a:t>
            </a:r>
            <a:r>
              <a:rPr lang="en-US" dirty="0" smtClean="0"/>
              <a:t> Desktop</a:t>
            </a:r>
          </a:p>
          <a:p>
            <a:r>
              <a:rPr lang="en-US" dirty="0" smtClean="0"/>
              <a:t>Endnote</a:t>
            </a:r>
          </a:p>
          <a:p>
            <a:r>
              <a:rPr lang="en-US" dirty="0" err="1" smtClean="0"/>
              <a:t>OriginPro</a:t>
            </a:r>
            <a:endParaRPr lang="en-US" dirty="0" smtClean="0"/>
          </a:p>
          <a:p>
            <a:r>
              <a:rPr lang="en-US" dirty="0" smtClean="0"/>
              <a:t>Sigma plot</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xmlns="" val="17700492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20000"/>
              <a:lumOff val="80000"/>
            </a:schemeClr>
          </a:solidFill>
          <a:ln>
            <a:solidFill>
              <a:schemeClr val="accent1"/>
            </a:solidFill>
          </a:ln>
        </p:spPr>
        <p:txBody>
          <a:bodyPr/>
          <a:lstStyle/>
          <a:p>
            <a:r>
              <a:rPr lang="en-US" dirty="0">
                <a:solidFill>
                  <a:schemeClr val="accent1"/>
                </a:solidFill>
                <a:latin typeface="Caladea" panose="02040503050406030204" pitchFamily="18" charset="0"/>
              </a:rPr>
              <a:t>Research </a:t>
            </a:r>
            <a:r>
              <a:rPr lang="en-US" dirty="0" smtClean="0">
                <a:solidFill>
                  <a:schemeClr val="accent1"/>
                </a:solidFill>
                <a:latin typeface="Caladea" panose="02040503050406030204" pitchFamily="18" charset="0"/>
              </a:rPr>
              <a:t>Methods and Experimental Design</a:t>
            </a:r>
            <a:endParaRPr lang="en-US" dirty="0">
              <a:solidFill>
                <a:schemeClr val="accent1"/>
              </a:solidFill>
              <a:latin typeface="Caladea" panose="02040503050406030204" pitchFamily="18" charset="0"/>
            </a:endParaRPr>
          </a:p>
        </p:txBody>
      </p:sp>
      <p:sp>
        <p:nvSpPr>
          <p:cNvPr id="3" name="Subtitle 2"/>
          <p:cNvSpPr>
            <a:spLocks noGrp="1"/>
          </p:cNvSpPr>
          <p:nvPr>
            <p:ph type="subTitle" idx="1"/>
          </p:nvPr>
        </p:nvSpPr>
        <p:spPr/>
        <p:txBody>
          <a:bodyPr/>
          <a:lstStyle/>
          <a:p>
            <a:r>
              <a:rPr lang="en-US" dirty="0" smtClean="0">
                <a:latin typeface="Caladea" panose="02040503050406030204" pitchFamily="18" charset="0"/>
              </a:rPr>
              <a:t>Lecture </a:t>
            </a:r>
            <a:r>
              <a:rPr lang="en-US" dirty="0">
                <a:latin typeface="Caladea" panose="02040503050406030204" pitchFamily="18" charset="0"/>
              </a:rPr>
              <a:t>4</a:t>
            </a:r>
            <a:r>
              <a:rPr lang="en-US" dirty="0" smtClean="0">
                <a:latin typeface="Caladea" panose="02040503050406030204" pitchFamily="18" charset="0"/>
              </a:rPr>
              <a:t>: Research methods: </a:t>
            </a:r>
            <a:r>
              <a:rPr lang="en-US" dirty="0"/>
              <a:t>How to Write a </a:t>
            </a:r>
            <a:r>
              <a:rPr lang="en-US" dirty="0" smtClean="0"/>
              <a:t>research </a:t>
            </a:r>
            <a:r>
              <a:rPr lang="en-US" dirty="0"/>
              <a:t>proposal</a:t>
            </a:r>
            <a:endParaRPr lang="en-US" dirty="0" smtClean="0">
              <a:latin typeface="Caladea" panose="02040503050406030204" pitchFamily="18" charset="0"/>
            </a:endParaRPr>
          </a:p>
          <a:p>
            <a:endParaRPr lang="en-US" dirty="0">
              <a:latin typeface="Caladea" panose="020405030504060302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xmlns="" val="25295358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R</a:t>
            </a:r>
            <a:r>
              <a:rPr lang="en-US" dirty="0" smtClean="0">
                <a:solidFill>
                  <a:srgbClr val="953735"/>
                </a:solidFill>
                <a:ea typeface="ＭＳ Ｐゴシック" panose="020B0600070205080204" pitchFamily="34" charset="-128"/>
              </a:rPr>
              <a:t>esearch proposal</a:t>
            </a:r>
            <a:endParaRPr lang="en-US" dirty="0"/>
          </a:p>
        </p:txBody>
      </p:sp>
      <p:sp>
        <p:nvSpPr>
          <p:cNvPr id="3" name="Content Placeholder 2"/>
          <p:cNvSpPr>
            <a:spLocks noGrp="1"/>
          </p:cNvSpPr>
          <p:nvPr>
            <p:ph idx="1"/>
          </p:nvPr>
        </p:nvSpPr>
        <p:spPr/>
        <p:txBody>
          <a:bodyPr>
            <a:normAutofit lnSpcReduction="10000"/>
          </a:bodyPr>
          <a:lstStyle/>
          <a:p>
            <a:pPr marL="457200" lvl="1" indent="-457200">
              <a:buFont typeface="Wingdings" panose="05000000000000000000" pitchFamily="2" charset="2"/>
              <a:buChar char="v"/>
            </a:pPr>
            <a:r>
              <a:rPr lang="en-US" sz="3200" dirty="0"/>
              <a:t>A research plan is the key to successful research.  The approach to the research needs to be carefully constructed and designed.</a:t>
            </a:r>
          </a:p>
          <a:p>
            <a:pPr marL="0" lvl="1" indent="0">
              <a:buNone/>
            </a:pPr>
            <a:endParaRPr lang="en-US" sz="1600" dirty="0"/>
          </a:p>
          <a:p>
            <a:pPr marL="0" lvl="1" indent="0">
              <a:buNone/>
            </a:pPr>
            <a:r>
              <a:rPr lang="en-US" sz="3200" dirty="0"/>
              <a:t>	</a:t>
            </a:r>
            <a:r>
              <a:rPr lang="en-US" sz="3200" i="1" dirty="0"/>
              <a:t>“the heart of the research plan is the research proposal”</a:t>
            </a:r>
          </a:p>
          <a:p>
            <a:pPr marL="0" lvl="1" indent="0">
              <a:buNone/>
            </a:pPr>
            <a:endParaRPr lang="en-US" sz="1600" i="1" dirty="0"/>
          </a:p>
          <a:p>
            <a:pPr marL="457200" lvl="1" indent="-457200">
              <a:buFont typeface="Wingdings" panose="05000000000000000000" pitchFamily="2" charset="2"/>
              <a:buChar char="v"/>
            </a:pPr>
            <a:r>
              <a:rPr lang="en-US" sz="3200" dirty="0"/>
              <a:t>The intent is not to limit creativity … the most insightful discovery usually occur within structured inquiry.</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xmlns="" val="1499831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Research proposal</a:t>
            </a:r>
            <a:endParaRPr lang="en-US" dirty="0"/>
          </a:p>
        </p:txBody>
      </p:sp>
      <p:sp>
        <p:nvSpPr>
          <p:cNvPr id="3" name="Content Placeholder 2"/>
          <p:cNvSpPr>
            <a:spLocks noGrp="1"/>
          </p:cNvSpPr>
          <p:nvPr>
            <p:ph idx="1"/>
          </p:nvPr>
        </p:nvSpPr>
        <p:spPr/>
        <p:txBody>
          <a:bodyPr>
            <a:normAutofit fontScale="92500"/>
          </a:bodyPr>
          <a:lstStyle/>
          <a:p>
            <a:pPr>
              <a:lnSpc>
                <a:spcPct val="90000"/>
              </a:lnSpc>
            </a:pPr>
            <a:r>
              <a:rPr lang="en-ZA" dirty="0">
                <a:ea typeface="ＭＳ Ｐゴシック" panose="020B0600070205080204" pitchFamily="34" charset="-128"/>
              </a:rPr>
              <a:t>Statement of </a:t>
            </a:r>
            <a:r>
              <a:rPr lang="en-ZA" dirty="0" smtClean="0">
                <a:ea typeface="ＭＳ Ｐゴシック" panose="020B0600070205080204" pitchFamily="34" charset="-128"/>
              </a:rPr>
              <a:t>intent</a:t>
            </a:r>
          </a:p>
          <a:p>
            <a:pPr lvl="1">
              <a:lnSpc>
                <a:spcPct val="90000"/>
              </a:lnSpc>
            </a:pPr>
            <a:r>
              <a:rPr lang="en-ZA" sz="3200" dirty="0">
                <a:ea typeface="ＭＳ Ｐゴシック" panose="020B0600070205080204" pitchFamily="34" charset="-128"/>
              </a:rPr>
              <a:t>Academically prepared to complete the research</a:t>
            </a:r>
            <a:endParaRPr lang="en-US" sz="3200" dirty="0">
              <a:ea typeface="ＭＳ Ｐゴシック" panose="020B0600070205080204" pitchFamily="34" charset="-128"/>
            </a:endParaRPr>
          </a:p>
          <a:p>
            <a:pPr lvl="1">
              <a:lnSpc>
                <a:spcPct val="90000"/>
              </a:lnSpc>
            </a:pPr>
            <a:r>
              <a:rPr lang="en-US" sz="3400" dirty="0" smtClean="0">
                <a:ea typeface="ＭＳ Ｐゴシック" panose="020B0600070205080204" pitchFamily="34" charset="-128"/>
              </a:rPr>
              <a:t>Audience</a:t>
            </a:r>
            <a:r>
              <a:rPr lang="en-US" sz="3200" dirty="0">
                <a:ea typeface="ＭＳ Ｐゴシック" panose="020B0600070205080204" pitchFamily="34" charset="-128"/>
              </a:rPr>
              <a:t>: peers, supervisors, </a:t>
            </a:r>
            <a:r>
              <a:rPr lang="en-US" sz="3200" dirty="0" smtClean="0">
                <a:ea typeface="ＭＳ Ｐゴシック" panose="020B0600070205080204" pitchFamily="34" charset="-128"/>
              </a:rPr>
              <a:t>examiners</a:t>
            </a:r>
          </a:p>
          <a:p>
            <a:r>
              <a:rPr lang="en-US" sz="3400" dirty="0">
                <a:ea typeface="ＭＳ Ｐゴシック" panose="020B0600070205080204" pitchFamily="34" charset="-128"/>
              </a:rPr>
              <a:t>A research proposal is your PLAN </a:t>
            </a:r>
          </a:p>
          <a:p>
            <a:pPr lvl="1"/>
            <a:r>
              <a:rPr lang="en-US" sz="3200" dirty="0">
                <a:ea typeface="ＭＳ Ｐゴシック" panose="020B0600070205080204" pitchFamily="34" charset="-128"/>
              </a:rPr>
              <a:t>It describes in detail your study</a:t>
            </a:r>
          </a:p>
          <a:p>
            <a:pPr lvl="1"/>
            <a:r>
              <a:rPr lang="en-US" sz="3200" dirty="0">
                <a:ea typeface="ＭＳ Ｐゴシック" panose="020B0600070205080204" pitchFamily="34" charset="-128"/>
              </a:rPr>
              <a:t>Decisions about your study are based on the quality of the proposal</a:t>
            </a:r>
          </a:p>
          <a:p>
            <a:pPr lvl="2"/>
            <a:r>
              <a:rPr lang="en-US" sz="3200" dirty="0">
                <a:ea typeface="ＭＳ Ｐゴシック" panose="020B0600070205080204" pitchFamily="34" charset="-128"/>
              </a:rPr>
              <a:t>Approvals to proceed by the Institutional Review Board</a:t>
            </a:r>
          </a:p>
          <a:p>
            <a:pPr>
              <a:lnSpc>
                <a:spcPct val="90000"/>
              </a:lnSpc>
            </a:pPr>
            <a:endParaRPr lang="en-US" sz="3600" dirty="0">
              <a:ea typeface="ＭＳ Ｐゴシック" panose="020B0600070205080204" pitchFamily="34" charset="-128"/>
            </a:endParaRPr>
          </a:p>
          <a:p>
            <a:pPr>
              <a:lnSpc>
                <a:spcPct val="90000"/>
              </a:lnSpc>
            </a:pPr>
            <a:endParaRPr lang="en-ZA" dirty="0">
              <a:ea typeface="ＭＳ Ｐゴシック" panose="020B0600070205080204" pitchFamily="34" charset="-128"/>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xmlns="" val="574217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92500"/>
          </a:bodyPr>
          <a:lstStyle/>
          <a:p>
            <a:pPr algn="just">
              <a:buFont typeface="Wingdings" panose="05000000000000000000" pitchFamily="2" charset="2"/>
              <a:buChar char="ü"/>
            </a:pPr>
            <a:r>
              <a:rPr lang="en-GB" b="1" dirty="0"/>
              <a:t>Compare. </a:t>
            </a:r>
            <a:r>
              <a:rPr lang="en-GB" dirty="0"/>
              <a:t>Two or more </a:t>
            </a:r>
            <a:r>
              <a:rPr lang="en-GB" dirty="0">
                <a:solidFill>
                  <a:srgbClr val="FF0000"/>
                </a:solidFill>
              </a:rPr>
              <a:t>contrasting cases </a:t>
            </a:r>
            <a:r>
              <a:rPr lang="en-GB" dirty="0"/>
              <a:t>can be examined </a:t>
            </a:r>
            <a:r>
              <a:rPr lang="en-GB" dirty="0" smtClean="0"/>
              <a:t>to </a:t>
            </a:r>
            <a:r>
              <a:rPr lang="en-GB" dirty="0" smtClean="0">
                <a:solidFill>
                  <a:srgbClr val="FF0000"/>
                </a:solidFill>
              </a:rPr>
              <a:t>highlight </a:t>
            </a:r>
            <a:r>
              <a:rPr lang="en-GB" dirty="0">
                <a:solidFill>
                  <a:srgbClr val="FF0000"/>
                </a:solidFill>
              </a:rPr>
              <a:t>differences </a:t>
            </a:r>
            <a:r>
              <a:rPr lang="en-GB" dirty="0"/>
              <a:t>and </a:t>
            </a:r>
            <a:r>
              <a:rPr lang="en-GB" dirty="0">
                <a:solidFill>
                  <a:srgbClr val="FF0000"/>
                </a:solidFill>
              </a:rPr>
              <a:t>similarities</a:t>
            </a:r>
            <a:r>
              <a:rPr lang="en-GB" dirty="0"/>
              <a:t> between them, leading to </a:t>
            </a:r>
            <a:r>
              <a:rPr lang="en-GB" dirty="0" smtClean="0"/>
              <a:t>a better </a:t>
            </a:r>
            <a:r>
              <a:rPr lang="en-GB" dirty="0"/>
              <a:t>understanding of phenomena</a:t>
            </a:r>
            <a:r>
              <a:rPr lang="en-GB" dirty="0" smtClean="0"/>
              <a:t>.</a:t>
            </a:r>
          </a:p>
          <a:p>
            <a:pPr marL="0" indent="0" algn="just">
              <a:buNone/>
            </a:pPr>
            <a:endParaRPr lang="en-GB" dirty="0" smtClean="0"/>
          </a:p>
          <a:p>
            <a:pPr algn="just">
              <a:buFont typeface="Wingdings" panose="05000000000000000000" pitchFamily="2" charset="2"/>
              <a:buChar char="ü"/>
            </a:pPr>
            <a:r>
              <a:rPr lang="en-GB" b="1" dirty="0"/>
              <a:t>Correlate. </a:t>
            </a:r>
            <a:r>
              <a:rPr lang="en-GB" dirty="0"/>
              <a:t>The </a:t>
            </a:r>
            <a:r>
              <a:rPr lang="en-GB" dirty="0">
                <a:solidFill>
                  <a:srgbClr val="FF0000"/>
                </a:solidFill>
              </a:rPr>
              <a:t>relationships between two phenomena </a:t>
            </a:r>
            <a:r>
              <a:rPr lang="en-GB" dirty="0"/>
              <a:t>are investigated to </a:t>
            </a:r>
            <a:r>
              <a:rPr lang="en-GB" dirty="0">
                <a:solidFill>
                  <a:srgbClr val="FF0000"/>
                </a:solidFill>
              </a:rPr>
              <a:t>see whether </a:t>
            </a:r>
            <a:r>
              <a:rPr lang="en-GB" dirty="0"/>
              <a:t>and </a:t>
            </a:r>
            <a:r>
              <a:rPr lang="en-GB" dirty="0">
                <a:solidFill>
                  <a:srgbClr val="FF0000"/>
                </a:solidFill>
              </a:rPr>
              <a:t>how they influence each other</a:t>
            </a:r>
            <a:r>
              <a:rPr lang="en-GB" dirty="0"/>
              <a:t>. The relationship might be just a </a:t>
            </a:r>
            <a:r>
              <a:rPr lang="en-GB" dirty="0">
                <a:solidFill>
                  <a:srgbClr val="FF0000"/>
                </a:solidFill>
              </a:rPr>
              <a:t>loose link </a:t>
            </a:r>
            <a:r>
              <a:rPr lang="en-GB" dirty="0"/>
              <a:t>at one extreme or a </a:t>
            </a:r>
            <a:r>
              <a:rPr lang="en-GB" dirty="0" smtClean="0">
                <a:solidFill>
                  <a:srgbClr val="FF0000"/>
                </a:solidFill>
              </a:rPr>
              <a:t>direct link </a:t>
            </a:r>
            <a:r>
              <a:rPr lang="en-GB" dirty="0"/>
              <a:t>when one phenomenon causes another. </a:t>
            </a:r>
            <a:r>
              <a:rPr lang="en-GB" dirty="0">
                <a:solidFill>
                  <a:srgbClr val="FF0000"/>
                </a:solidFill>
              </a:rPr>
              <a:t>These are </a:t>
            </a:r>
            <a:r>
              <a:rPr lang="en-GB" dirty="0" smtClean="0">
                <a:solidFill>
                  <a:srgbClr val="FF0000"/>
                </a:solidFill>
              </a:rPr>
              <a:t>measured as </a:t>
            </a:r>
            <a:r>
              <a:rPr lang="en-GB" dirty="0">
                <a:solidFill>
                  <a:srgbClr val="FF0000"/>
                </a:solidFill>
              </a:rPr>
              <a:t>levels of association</a:t>
            </a:r>
            <a:r>
              <a:rPr lang="en-GB" dirty="0"/>
              <a:t>.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xmlns="" val="12905253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Research proposal</a:t>
            </a:r>
            <a:endParaRPr lang="en-US" dirty="0"/>
          </a:p>
        </p:txBody>
      </p:sp>
      <p:sp>
        <p:nvSpPr>
          <p:cNvPr id="3" name="Content Placeholder 2"/>
          <p:cNvSpPr>
            <a:spLocks noGrp="1"/>
          </p:cNvSpPr>
          <p:nvPr>
            <p:ph idx="1"/>
          </p:nvPr>
        </p:nvSpPr>
        <p:spPr/>
        <p:txBody>
          <a:bodyPr/>
          <a:lstStyle/>
          <a:p>
            <a:pPr>
              <a:lnSpc>
                <a:spcPct val="90000"/>
              </a:lnSpc>
            </a:pPr>
            <a:r>
              <a:rPr lang="en-US" dirty="0">
                <a:solidFill>
                  <a:srgbClr val="0000FF"/>
                </a:solidFill>
                <a:latin typeface="Times New Roman" panose="02020603050405020304" pitchFamily="18" charset="0"/>
                <a:cs typeface="Times New Roman" panose="02020603050405020304" pitchFamily="18" charset="0"/>
              </a:rPr>
              <a:t>It is like a blue print of a building plan </a:t>
            </a:r>
            <a:r>
              <a:rPr lang="en-US" dirty="0" smtClean="0">
                <a:solidFill>
                  <a:srgbClr val="0000FF"/>
                </a:solidFill>
                <a:latin typeface="Times New Roman" panose="02020603050405020304" pitchFamily="18" charset="0"/>
                <a:cs typeface="Times New Roman" panose="02020603050405020304" pitchFamily="18" charset="0"/>
              </a:rPr>
              <a:t>before </a:t>
            </a:r>
            <a:r>
              <a:rPr lang="en-US" dirty="0">
                <a:solidFill>
                  <a:srgbClr val="0000FF"/>
                </a:solidFill>
                <a:latin typeface="Times New Roman" panose="02020603050405020304" pitchFamily="18" charset="0"/>
                <a:cs typeface="Times New Roman" panose="02020603050405020304" pitchFamily="18" charset="0"/>
              </a:rPr>
              <a:t>the construction starts </a:t>
            </a:r>
            <a:endParaRPr lang="en-US" dirty="0" smtClean="0">
              <a:solidFill>
                <a:srgbClr val="0000FF"/>
              </a:solidFill>
              <a:latin typeface="Times New Roman" panose="02020603050405020304" pitchFamily="18" charset="0"/>
              <a:cs typeface="Times New Roman" panose="02020603050405020304" pitchFamily="18" charset="0"/>
            </a:endParaRPr>
          </a:p>
          <a:p>
            <a:pPr marL="0" indent="0">
              <a:spcBef>
                <a:spcPct val="0"/>
              </a:spcBef>
            </a:pPr>
            <a:r>
              <a:rPr lang="en-US" dirty="0">
                <a:solidFill>
                  <a:srgbClr val="0000FF"/>
                </a:solidFill>
                <a:latin typeface="Times New Roman" panose="02020603050405020304" pitchFamily="18" charset="0"/>
                <a:cs typeface="Times New Roman" panose="02020603050405020304" pitchFamily="18" charset="0"/>
              </a:rPr>
              <a:t>Writing a research proposal is </a:t>
            </a:r>
            <a:r>
              <a:rPr lang="en-US" dirty="0" smtClean="0">
                <a:solidFill>
                  <a:srgbClr val="0000FF"/>
                </a:solidFill>
                <a:latin typeface="Times New Roman" panose="02020603050405020304" pitchFamily="18" charset="0"/>
                <a:cs typeface="Times New Roman" panose="02020603050405020304" pitchFamily="18" charset="0"/>
              </a:rPr>
              <a:t>both science </a:t>
            </a:r>
            <a:r>
              <a:rPr lang="en-US" dirty="0">
                <a:solidFill>
                  <a:srgbClr val="0000FF"/>
                </a:solidFill>
                <a:latin typeface="Times New Roman" panose="02020603050405020304" pitchFamily="18" charset="0"/>
                <a:cs typeface="Times New Roman" panose="02020603050405020304" pitchFamily="18" charset="0"/>
              </a:rPr>
              <a:t>and art</a:t>
            </a:r>
          </a:p>
          <a:p>
            <a:pPr marL="0" indent="0">
              <a:spcBef>
                <a:spcPct val="0"/>
              </a:spcBef>
            </a:pPr>
            <a:r>
              <a:rPr lang="en-US" dirty="0">
                <a:solidFill>
                  <a:srgbClr val="0000FF"/>
                </a:solidFill>
                <a:latin typeface="Times New Roman" panose="02020603050405020304" pitchFamily="18" charset="0"/>
                <a:cs typeface="Times New Roman" panose="02020603050405020304" pitchFamily="18" charset="0"/>
              </a:rPr>
              <a:t>A good research proposal is based on scientific facts and on the art of clear communication </a:t>
            </a:r>
          </a:p>
          <a:p>
            <a:pPr marL="0" indent="0">
              <a:spcBef>
                <a:spcPct val="0"/>
              </a:spcBef>
            </a:pPr>
            <a:r>
              <a:rPr lang="en-US" dirty="0" smtClean="0">
                <a:solidFill>
                  <a:srgbClr val="0000FF"/>
                </a:solidFill>
                <a:latin typeface="Times New Roman" panose="02020603050405020304" pitchFamily="18" charset="0"/>
                <a:cs typeface="Times New Roman" panose="02020603050405020304" pitchFamily="18" charset="0"/>
              </a:rPr>
              <a:t>Writing </a:t>
            </a:r>
            <a:r>
              <a:rPr lang="en-US" dirty="0">
                <a:solidFill>
                  <a:srgbClr val="0000FF"/>
                </a:solidFill>
                <a:latin typeface="Times New Roman" panose="02020603050405020304" pitchFamily="18" charset="0"/>
                <a:cs typeface="Times New Roman" panose="02020603050405020304" pitchFamily="18" charset="0"/>
              </a:rPr>
              <a:t>a formal research proposal should </a:t>
            </a:r>
            <a:r>
              <a:rPr lang="en-US" dirty="0" smtClean="0">
                <a:solidFill>
                  <a:srgbClr val="0000FF"/>
                </a:solidFill>
                <a:latin typeface="Times New Roman" panose="02020603050405020304" pitchFamily="18" charset="0"/>
                <a:cs typeface="Times New Roman" panose="02020603050405020304" pitchFamily="18" charset="0"/>
              </a:rPr>
              <a:t>be </a:t>
            </a:r>
            <a:r>
              <a:rPr lang="en-US" dirty="0">
                <a:solidFill>
                  <a:srgbClr val="0000FF"/>
                </a:solidFill>
                <a:latin typeface="Times New Roman" panose="02020603050405020304" pitchFamily="18" charset="0"/>
                <a:cs typeface="Times New Roman" panose="02020603050405020304" pitchFamily="18" charset="0"/>
              </a:rPr>
              <a:t>started  by the  time one has  decided on </a:t>
            </a:r>
            <a:r>
              <a:rPr lang="en-US" dirty="0" smtClean="0">
                <a:solidFill>
                  <a:srgbClr val="0000FF"/>
                </a:solidFill>
                <a:latin typeface="Times New Roman" panose="02020603050405020304" pitchFamily="18" charset="0"/>
                <a:cs typeface="Times New Roman" panose="02020603050405020304" pitchFamily="18" charset="0"/>
              </a:rPr>
              <a:t>the </a:t>
            </a:r>
            <a:r>
              <a:rPr lang="en-US" dirty="0">
                <a:solidFill>
                  <a:srgbClr val="0000FF"/>
                </a:solidFill>
                <a:latin typeface="Times New Roman" panose="02020603050405020304" pitchFamily="18" charset="0"/>
                <a:cs typeface="Times New Roman" panose="02020603050405020304" pitchFamily="18" charset="0"/>
              </a:rPr>
              <a:t>topic  for the study </a:t>
            </a:r>
          </a:p>
          <a:p>
            <a:pPr marL="0" indent="0">
              <a:spcBef>
                <a:spcPct val="0"/>
              </a:spcBef>
            </a:pPr>
            <a:endParaRPr lang="en-US" dirty="0" smtClean="0">
              <a:solidFill>
                <a:srgbClr val="0000FF"/>
              </a:solidFill>
              <a:latin typeface="Times New Roman" panose="02020603050405020304" pitchFamily="18" charset="0"/>
              <a:cs typeface="Times New Roman" panose="02020603050405020304" pitchFamily="18" charset="0"/>
            </a:endParaRPr>
          </a:p>
          <a:p>
            <a:pPr>
              <a:lnSpc>
                <a:spcPct val="90000"/>
              </a:lnSpc>
            </a:pPr>
            <a:endParaRPr lang="en-US"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xmlns="" val="12453975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Research proposal</a:t>
            </a:r>
            <a:endParaRPr lang="en-US" dirty="0"/>
          </a:p>
        </p:txBody>
      </p:sp>
      <p:sp>
        <p:nvSpPr>
          <p:cNvPr id="3" name="Content Placeholder 2"/>
          <p:cNvSpPr>
            <a:spLocks noGrp="1"/>
          </p:cNvSpPr>
          <p:nvPr>
            <p:ph idx="1"/>
          </p:nvPr>
        </p:nvSpPr>
        <p:spPr/>
        <p:txBody>
          <a:bodyPr>
            <a:normAutofit lnSpcReduction="10000"/>
          </a:bodyPr>
          <a:lstStyle/>
          <a:p>
            <a:r>
              <a:rPr lang="en-US" dirty="0"/>
              <a:t>Proposals are generally required by all entities that support or encourage research</a:t>
            </a:r>
          </a:p>
          <a:p>
            <a:r>
              <a:rPr lang="en-US" dirty="0"/>
              <a:t>They can </a:t>
            </a:r>
            <a:r>
              <a:rPr lang="en-US" u="sng" dirty="0"/>
              <a:t>seek financial support</a:t>
            </a:r>
            <a:r>
              <a:rPr lang="en-US" dirty="0"/>
              <a:t> or simply serve as a </a:t>
            </a:r>
            <a:r>
              <a:rPr lang="en-US" u="sng" dirty="0"/>
              <a:t>guide for the research</a:t>
            </a:r>
            <a:r>
              <a:rPr lang="en-US" dirty="0"/>
              <a:t>.  The most stringent and complex are Ph.D. dissertation proposals.</a:t>
            </a:r>
          </a:p>
          <a:p>
            <a:r>
              <a:rPr lang="en-US" dirty="0"/>
              <a:t>Some funding sources (</a:t>
            </a:r>
            <a:r>
              <a:rPr lang="en-US" dirty="0" err="1"/>
              <a:t>eg</a:t>
            </a:r>
            <a:r>
              <a:rPr lang="en-US" dirty="0"/>
              <a:t>. industry groups), may prefer short, concise plans without “academic” aspects.</a:t>
            </a:r>
          </a:p>
          <a:p>
            <a:r>
              <a:rPr lang="en-US" dirty="0"/>
              <a:t>Rarely a proposal may be delivered orally (but these are usually backed by a written proposal).</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xmlns="" val="20804319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Research proposal</a:t>
            </a:r>
            <a:endParaRPr lang="en-US" dirty="0"/>
          </a:p>
        </p:txBody>
      </p:sp>
      <p:sp>
        <p:nvSpPr>
          <p:cNvPr id="3" name="Content Placeholder 2"/>
          <p:cNvSpPr>
            <a:spLocks noGrp="1"/>
          </p:cNvSpPr>
          <p:nvPr>
            <p:ph idx="1"/>
          </p:nvPr>
        </p:nvSpPr>
        <p:spPr/>
        <p:txBody>
          <a:bodyPr/>
          <a:lstStyle/>
          <a:p>
            <a:r>
              <a:rPr lang="en-US" dirty="0"/>
              <a:t>Effective communication skills are essential.  Thoughts must be clear and well developed.</a:t>
            </a:r>
          </a:p>
          <a:p>
            <a:r>
              <a:rPr lang="en-US" dirty="0"/>
              <a:t>Proposals serve dual purposes:</a:t>
            </a:r>
          </a:p>
          <a:p>
            <a:pPr lvl="1"/>
            <a:r>
              <a:rPr lang="en-US" dirty="0"/>
              <a:t>Provides an </a:t>
            </a:r>
            <a:r>
              <a:rPr lang="en-US" u="sng" dirty="0"/>
              <a:t>operational plan </a:t>
            </a:r>
            <a:r>
              <a:rPr lang="en-US" dirty="0"/>
              <a:t>for the researcher.  This forces clear understanding of the intent of the research and anticipation of potential problems.</a:t>
            </a:r>
          </a:p>
          <a:p>
            <a:pPr lvl="1"/>
            <a:r>
              <a:rPr lang="en-US" dirty="0"/>
              <a:t>For </a:t>
            </a:r>
            <a:r>
              <a:rPr lang="en-US" u="sng" dirty="0"/>
              <a:t>evaluators</a:t>
            </a:r>
            <a:r>
              <a:rPr lang="en-US" dirty="0"/>
              <a:t> (including graduate committees) a proposal clarifies the intent of the research and allows decisions on approval or disapproval.</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xmlns="" val="30702003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ea typeface="ＭＳ Ｐゴシック" panose="020B0600070205080204" pitchFamily="34" charset="-128"/>
              </a:rPr>
              <a:t>Importance of a research proposal?</a:t>
            </a:r>
            <a:endParaRPr lang="en-US" dirty="0"/>
          </a:p>
        </p:txBody>
      </p:sp>
      <p:sp>
        <p:nvSpPr>
          <p:cNvPr id="3" name="Content Placeholder 2"/>
          <p:cNvSpPr>
            <a:spLocks noGrp="1"/>
          </p:cNvSpPr>
          <p:nvPr>
            <p:ph idx="1"/>
          </p:nvPr>
        </p:nvSpPr>
        <p:spPr/>
        <p:txBody>
          <a:bodyPr/>
          <a:lstStyle/>
          <a:p>
            <a:pPr marL="0" indent="0">
              <a:buNone/>
            </a:pPr>
            <a:r>
              <a:rPr lang="en-ZA" sz="3400" dirty="0">
                <a:ea typeface="ＭＳ Ｐゴシック" panose="020B0600070205080204" pitchFamily="34" charset="-128"/>
              </a:rPr>
              <a:t>Contract between you and your committee</a:t>
            </a:r>
          </a:p>
          <a:p>
            <a:pPr marL="0" indent="0">
              <a:buFont typeface="Calibri" panose="020F0502020204030204" pitchFamily="34" charset="0"/>
              <a:buAutoNum type="arabicPeriod"/>
            </a:pPr>
            <a:r>
              <a:rPr lang="en-ZA" dirty="0">
                <a:ea typeface="ＭＳ Ｐゴシック" panose="020B0600070205080204" pitchFamily="34" charset="-128"/>
              </a:rPr>
              <a:t>Serves to protect the student</a:t>
            </a:r>
          </a:p>
          <a:p>
            <a:pPr marL="914400" lvl="1" indent="-514350"/>
            <a:r>
              <a:rPr lang="en-ZA" dirty="0">
                <a:ea typeface="ＭＳ Ｐゴシック" panose="020B0600070205080204" pitchFamily="34" charset="-128"/>
              </a:rPr>
              <a:t>Demanding additional requirements </a:t>
            </a:r>
          </a:p>
          <a:p>
            <a:pPr marL="0" indent="0">
              <a:buFont typeface="Calibri" panose="020F0502020204030204" pitchFamily="34" charset="0"/>
              <a:buAutoNum type="arabicPeriod"/>
            </a:pPr>
            <a:endParaRPr lang="en-ZA" dirty="0">
              <a:ea typeface="ＭＳ Ｐゴシック" panose="020B0600070205080204" pitchFamily="34" charset="-128"/>
            </a:endParaRPr>
          </a:p>
          <a:p>
            <a:pPr marL="0" indent="0">
              <a:buFont typeface="Calibri" panose="020F0502020204030204" pitchFamily="34" charset="0"/>
              <a:buAutoNum type="arabicPeriod"/>
            </a:pPr>
            <a:r>
              <a:rPr lang="en-ZA" dirty="0">
                <a:ea typeface="ＭＳ Ｐゴシック" panose="020B0600070205080204" pitchFamily="34" charset="-128"/>
              </a:rPr>
              <a:t>Protects the committee from the student </a:t>
            </a:r>
          </a:p>
          <a:p>
            <a:pPr marL="914400" lvl="1" indent="-514350"/>
            <a:r>
              <a:rPr lang="en-ZA" dirty="0">
                <a:ea typeface="ＭＳ Ｐゴシック" panose="020B0600070205080204" pitchFamily="34" charset="-128"/>
              </a:rPr>
              <a:t>From delivering a degree of poor quality </a:t>
            </a:r>
            <a:endParaRPr lang="en-US" dirty="0">
              <a:ea typeface="ＭＳ Ｐゴシック" panose="020B0600070205080204" pitchFamily="34" charset="-128"/>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xmlns="" val="41957159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33CC"/>
                </a:solidFill>
              </a:rPr>
              <a:t>Elements of the Research Proposal</a:t>
            </a:r>
            <a:endParaRPr lang="en-US" dirty="0"/>
          </a:p>
        </p:txBody>
      </p:sp>
      <p:sp>
        <p:nvSpPr>
          <p:cNvPr id="3" name="Content Placeholder 2"/>
          <p:cNvSpPr>
            <a:spLocks noGrp="1"/>
          </p:cNvSpPr>
          <p:nvPr>
            <p:ph idx="1"/>
          </p:nvPr>
        </p:nvSpPr>
        <p:spPr/>
        <p:txBody>
          <a:bodyPr/>
          <a:lstStyle/>
          <a:p>
            <a:pPr marL="457200" lvl="1" indent="-457200">
              <a:buFont typeface="Wingdings" panose="05000000000000000000" pitchFamily="2" charset="2"/>
              <a:buChar char="v"/>
            </a:pPr>
            <a:r>
              <a:rPr lang="en-US" sz="3200" dirty="0"/>
              <a:t>Although varying in complexity and form, there are common elements to all proposals.   The figure below shows components and linkages.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94</a:t>
            </a:fld>
            <a:endParaRPr lang="en-US">
              <a:solidFill>
                <a:prstClr val="black">
                  <a:tint val="75000"/>
                </a:prstClr>
              </a:solidFill>
            </a:endParaRPr>
          </a:p>
        </p:txBody>
      </p:sp>
      <p:pic>
        <p:nvPicPr>
          <p:cNvPr id="6" name="Picture 4" descr="EvensenResMethFig5.1.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04155" y="2958354"/>
            <a:ext cx="4818269" cy="2985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323335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olidFill>
                  <a:srgbClr val="953735"/>
                </a:solidFill>
                <a:ea typeface="ＭＳ Ｐゴシック" panose="020B0600070205080204" pitchFamily="34" charset="-128"/>
              </a:rPr>
              <a:t>What are the essential ingredients?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95</a:t>
            </a:fld>
            <a:endParaRPr lang="en-US">
              <a:solidFill>
                <a:prstClr val="black">
                  <a:tint val="75000"/>
                </a:prstClr>
              </a:solidFill>
            </a:endParaRPr>
          </a:p>
        </p:txBody>
      </p:sp>
      <p:sp>
        <p:nvSpPr>
          <p:cNvPr id="6" name="Oval 5"/>
          <p:cNvSpPr>
            <a:spLocks noChangeArrowheads="1"/>
          </p:cNvSpPr>
          <p:nvPr/>
        </p:nvSpPr>
        <p:spPr bwMode="auto">
          <a:xfrm>
            <a:off x="4307542" y="1792941"/>
            <a:ext cx="3581400" cy="2209800"/>
          </a:xfrm>
          <a:prstGeom prst="ellipse">
            <a:avLst/>
          </a:prstGeom>
          <a:solidFill>
            <a:srgbClr val="93CDDD"/>
          </a:solidFill>
          <a:ln w="9525">
            <a:solidFill>
              <a:srgbClr val="21596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dirty="0">
                <a:latin typeface="Calibri" panose="020F0502020204030204" pitchFamily="34" charset="0"/>
              </a:rPr>
              <a:t>The Issue</a:t>
            </a:r>
          </a:p>
          <a:p>
            <a:pPr algn="ctr"/>
            <a:r>
              <a:rPr lang="en-ZA" sz="2200" b="1" dirty="0">
                <a:latin typeface="Calibri" panose="020F0502020204030204" pitchFamily="34" charset="0"/>
              </a:rPr>
              <a:t>What problem does your research address?</a:t>
            </a:r>
            <a:endParaRPr lang="en-US" sz="2200" b="1" dirty="0">
              <a:latin typeface="Calibri" panose="020F0502020204030204" pitchFamily="34" charset="0"/>
            </a:endParaRPr>
          </a:p>
        </p:txBody>
      </p:sp>
      <p:sp>
        <p:nvSpPr>
          <p:cNvPr id="7" name="Oval 6"/>
          <p:cNvSpPr>
            <a:spLocks noChangeArrowheads="1"/>
          </p:cNvSpPr>
          <p:nvPr/>
        </p:nvSpPr>
        <p:spPr bwMode="auto">
          <a:xfrm>
            <a:off x="2402542" y="3469341"/>
            <a:ext cx="3937000" cy="2438400"/>
          </a:xfrm>
          <a:prstGeom prst="ellipse">
            <a:avLst/>
          </a:prstGeom>
          <a:solidFill>
            <a:srgbClr val="B3A2C7"/>
          </a:solidFill>
          <a:ln w="9525">
            <a:solidFill>
              <a:srgbClr val="7030A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dirty="0">
                <a:latin typeface="Calibri" panose="020F0502020204030204" pitchFamily="34" charset="0"/>
              </a:rPr>
              <a:t>Research Design</a:t>
            </a:r>
          </a:p>
          <a:p>
            <a:pPr algn="ctr"/>
            <a:r>
              <a:rPr lang="en-ZA" sz="2200" b="1" dirty="0">
                <a:latin typeface="Calibri" panose="020F0502020204030204" pitchFamily="34" charset="0"/>
              </a:rPr>
              <a:t>How will the research achieve its objective?</a:t>
            </a:r>
            <a:endParaRPr lang="en-US" sz="2200" b="1" dirty="0">
              <a:latin typeface="Calibri" panose="020F0502020204030204" pitchFamily="34" charset="0"/>
            </a:endParaRPr>
          </a:p>
        </p:txBody>
      </p:sp>
      <p:sp>
        <p:nvSpPr>
          <p:cNvPr id="8" name="Oval 7"/>
          <p:cNvSpPr>
            <a:spLocks noChangeArrowheads="1"/>
          </p:cNvSpPr>
          <p:nvPr/>
        </p:nvSpPr>
        <p:spPr bwMode="auto">
          <a:xfrm>
            <a:off x="6060142" y="3469341"/>
            <a:ext cx="3937000" cy="2438400"/>
          </a:xfrm>
          <a:prstGeom prst="ellipse">
            <a:avLst/>
          </a:prstGeom>
          <a:solidFill>
            <a:srgbClr val="C3D69B"/>
          </a:solidFill>
          <a:ln w="9525">
            <a:solidFill>
              <a:srgbClr val="4F622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a:latin typeface="Calibri" panose="020F0502020204030204" pitchFamily="34" charset="0"/>
              </a:rPr>
              <a:t>Benefit</a:t>
            </a:r>
          </a:p>
          <a:p>
            <a:pPr algn="ctr"/>
            <a:r>
              <a:rPr lang="en-ZA" sz="2200" b="1">
                <a:latin typeface="Calibri" panose="020F0502020204030204" pitchFamily="34" charset="0"/>
              </a:rPr>
              <a:t>What will the research contribute?</a:t>
            </a:r>
            <a:endParaRPr lang="en-US" sz="2200" b="1">
              <a:latin typeface="Calibri" panose="020F0502020204030204" pitchFamily="34" charset="0"/>
            </a:endParaRPr>
          </a:p>
        </p:txBody>
      </p:sp>
    </p:spTree>
    <p:extLst>
      <p:ext uri="{BB962C8B-B14F-4D97-AF65-F5344CB8AC3E}">
        <p14:creationId xmlns:p14="http://schemas.microsoft.com/office/powerpoint/2010/main" xmlns="" val="192873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olidFill>
                  <a:srgbClr val="953735"/>
                </a:solidFill>
                <a:ea typeface="ＭＳ Ｐゴシック" panose="020B0600070205080204" pitchFamily="34" charset="-128"/>
              </a:rPr>
              <a:t>Research proposals make you:</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96</a:t>
            </a:fld>
            <a:endParaRPr lang="en-US">
              <a:solidFill>
                <a:prstClr val="black">
                  <a:tint val="75000"/>
                </a:prstClr>
              </a:solidFill>
            </a:endParaRPr>
          </a:p>
        </p:txBody>
      </p:sp>
      <p:sp>
        <p:nvSpPr>
          <p:cNvPr id="6" name="Slide Number Placeholder 3"/>
          <p:cNvSpPr txBox="1">
            <a:spLocks/>
          </p:cNvSpPr>
          <p:nvPr/>
        </p:nvSpPr>
        <p:spPr bwMode="auto">
          <a:xfrm>
            <a:off x="8193741" y="6356351"/>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1pPr>
            <a:lvl2pPr marL="37931725" indent="-37474525"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2pPr>
            <a:lvl3pPr marL="9144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3pPr>
            <a:lvl4pPr marL="13716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4pPr>
            <a:lvl5pPr marL="18288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9pPr>
          </a:lstStyle>
          <a:p>
            <a:fld id="{EFEC70FC-594C-479E-9C24-C3998816D13F}" type="slidenum">
              <a:rPr lang="en-US" sz="1400" smtClean="0">
                <a:solidFill>
                  <a:srgbClr val="898989"/>
                </a:solidFill>
              </a:rPr>
              <a:pPr/>
              <a:t>96</a:t>
            </a:fld>
            <a:endParaRPr lang="en-US" sz="1400">
              <a:solidFill>
                <a:srgbClr val="898989"/>
              </a:solidFill>
            </a:endParaRPr>
          </a:p>
        </p:txBody>
      </p:sp>
      <p:sp>
        <p:nvSpPr>
          <p:cNvPr id="7" name="Rectangle 6"/>
          <p:cNvSpPr>
            <a:spLocks noChangeArrowheads="1"/>
          </p:cNvSpPr>
          <p:nvPr/>
        </p:nvSpPr>
        <p:spPr bwMode="auto">
          <a:xfrm>
            <a:off x="2424952" y="1708245"/>
            <a:ext cx="6973888" cy="477837"/>
          </a:xfrm>
          <a:prstGeom prst="rect">
            <a:avLst/>
          </a:prstGeom>
          <a:gradFill rotWithShape="1">
            <a:gsLst>
              <a:gs pos="0">
                <a:srgbClr val="9BC1FF"/>
              </a:gs>
              <a:gs pos="90401">
                <a:srgbClr val="BBD2EE"/>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dirty="0">
                <a:latin typeface="Calibri" panose="020F0502020204030204" pitchFamily="34" charset="0"/>
              </a:rPr>
              <a:t>OUTLINE</a:t>
            </a:r>
            <a:r>
              <a:rPr lang="en-ZA" sz="3000" b="1" dirty="0">
                <a:latin typeface="Calibri" panose="020F0502020204030204" pitchFamily="34" charset="0"/>
              </a:rPr>
              <a:t> steps in your proposed research</a:t>
            </a:r>
            <a:endParaRPr lang="en-US" sz="3000" b="1" dirty="0">
              <a:latin typeface="Calibri" panose="020F0502020204030204" pitchFamily="34" charset="0"/>
            </a:endParaRPr>
          </a:p>
        </p:txBody>
      </p:sp>
      <p:sp>
        <p:nvSpPr>
          <p:cNvPr id="8" name="Rectangle 7"/>
          <p:cNvSpPr>
            <a:spLocks noChangeArrowheads="1"/>
          </p:cNvSpPr>
          <p:nvPr/>
        </p:nvSpPr>
        <p:spPr bwMode="auto">
          <a:xfrm>
            <a:off x="3280429" y="2327557"/>
            <a:ext cx="7235171" cy="557025"/>
          </a:xfrm>
          <a:prstGeom prst="rect">
            <a:avLst/>
          </a:prstGeom>
          <a:solidFill>
            <a:srgbClr val="E6B9B8"/>
          </a:solidFill>
          <a:ln w="9525">
            <a:solidFill>
              <a:srgbClr val="D99694"/>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000" b="1">
                <a:latin typeface="Calibri" panose="020F0502020204030204" pitchFamily="34" charset="0"/>
              </a:rPr>
              <a:t>Provide yourself with intellectual </a:t>
            </a:r>
            <a:r>
              <a:rPr lang="en-ZA" sz="3200" b="1">
                <a:latin typeface="Calibri" panose="020F0502020204030204" pitchFamily="34" charset="0"/>
              </a:rPr>
              <a:t>CONTEXT</a:t>
            </a:r>
            <a:endParaRPr lang="en-US" sz="3200" b="1">
              <a:latin typeface="Calibri" panose="020F0502020204030204" pitchFamily="34" charset="0"/>
            </a:endParaRPr>
          </a:p>
        </p:txBody>
      </p:sp>
      <p:sp>
        <p:nvSpPr>
          <p:cNvPr id="9" name="Rectangle 8"/>
          <p:cNvSpPr>
            <a:spLocks noChangeArrowheads="1"/>
          </p:cNvSpPr>
          <p:nvPr/>
        </p:nvSpPr>
        <p:spPr bwMode="auto">
          <a:xfrm>
            <a:off x="900953" y="2989545"/>
            <a:ext cx="2706688" cy="990600"/>
          </a:xfrm>
          <a:prstGeom prst="rect">
            <a:avLst/>
          </a:prstGeom>
          <a:solidFill>
            <a:srgbClr val="C3D69B"/>
          </a:solidFill>
          <a:ln w="9525">
            <a:solidFill>
              <a:srgbClr val="4F6228"/>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dirty="0">
                <a:latin typeface="Calibri" panose="020F0502020204030204" pitchFamily="34" charset="0"/>
              </a:rPr>
              <a:t>JUSTIFY</a:t>
            </a:r>
            <a:r>
              <a:rPr lang="en-ZA" sz="3000" b="1" dirty="0">
                <a:latin typeface="Calibri" panose="020F0502020204030204" pitchFamily="34" charset="0"/>
              </a:rPr>
              <a:t>  your research</a:t>
            </a:r>
            <a:endParaRPr lang="en-US" sz="3000" b="1" dirty="0">
              <a:latin typeface="Calibri" panose="020F0502020204030204" pitchFamily="34" charset="0"/>
            </a:endParaRPr>
          </a:p>
        </p:txBody>
      </p:sp>
      <p:sp>
        <p:nvSpPr>
          <p:cNvPr id="10" name="Rectangle 9"/>
          <p:cNvSpPr>
            <a:spLocks noChangeArrowheads="1"/>
          </p:cNvSpPr>
          <p:nvPr/>
        </p:nvSpPr>
        <p:spPr bwMode="auto">
          <a:xfrm>
            <a:off x="4419600" y="3980145"/>
            <a:ext cx="6172200" cy="698500"/>
          </a:xfrm>
          <a:prstGeom prst="rect">
            <a:avLst/>
          </a:prstGeom>
          <a:solidFill>
            <a:srgbClr val="FAC090"/>
          </a:solidFill>
          <a:ln w="9525">
            <a:solidFill>
              <a:srgbClr val="E46C0A"/>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a:latin typeface="Calibri" panose="020F0502020204030204" pitchFamily="34" charset="0"/>
              </a:rPr>
              <a:t>THINK through your experiments</a:t>
            </a:r>
            <a:endParaRPr lang="en-US" sz="3200" b="1">
              <a:latin typeface="Calibri" panose="020F0502020204030204" pitchFamily="34" charset="0"/>
            </a:endParaRPr>
          </a:p>
        </p:txBody>
      </p:sp>
      <p:sp>
        <p:nvSpPr>
          <p:cNvPr id="11" name="Rectangle 10"/>
          <p:cNvSpPr>
            <a:spLocks noChangeArrowheads="1"/>
          </p:cNvSpPr>
          <p:nvPr/>
        </p:nvSpPr>
        <p:spPr bwMode="auto">
          <a:xfrm>
            <a:off x="1508452" y="4470496"/>
            <a:ext cx="2708275" cy="1371600"/>
          </a:xfrm>
          <a:prstGeom prst="rect">
            <a:avLst/>
          </a:prstGeom>
          <a:solidFill>
            <a:srgbClr val="B7DEE8"/>
          </a:solidFill>
          <a:ln w="9525">
            <a:solidFill>
              <a:srgbClr val="215968"/>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000" b="1">
                <a:latin typeface="Calibri" panose="020F0502020204030204" pitchFamily="34" charset="0"/>
              </a:rPr>
              <a:t>Anticipate  potential PROBLEMS</a:t>
            </a:r>
            <a:endParaRPr lang="en-US" sz="3000" b="1">
              <a:latin typeface="Calibri" panose="020F0502020204030204" pitchFamily="34" charset="0"/>
            </a:endParaRPr>
          </a:p>
        </p:txBody>
      </p:sp>
      <p:sp>
        <p:nvSpPr>
          <p:cNvPr id="12" name="Rectangle 11"/>
          <p:cNvSpPr>
            <a:spLocks noChangeArrowheads="1"/>
          </p:cNvSpPr>
          <p:nvPr/>
        </p:nvSpPr>
        <p:spPr bwMode="auto">
          <a:xfrm>
            <a:off x="7176247" y="3114769"/>
            <a:ext cx="2706688" cy="762000"/>
          </a:xfrm>
          <a:prstGeom prst="rect">
            <a:avLst/>
          </a:prstGeom>
          <a:solidFill>
            <a:srgbClr val="B3A2C7"/>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200" b="1">
                <a:latin typeface="Calibri" panose="020F0502020204030204" pitchFamily="34" charset="0"/>
              </a:rPr>
              <a:t>Be CREATIVE</a:t>
            </a:r>
            <a:r>
              <a:rPr lang="en-ZA" sz="3000" b="1">
                <a:latin typeface="Calibri" panose="020F0502020204030204" pitchFamily="34" charset="0"/>
              </a:rPr>
              <a:t>  </a:t>
            </a:r>
            <a:endParaRPr lang="en-US" sz="3000" b="1">
              <a:latin typeface="Calibri" panose="020F0502020204030204" pitchFamily="34" charset="0"/>
            </a:endParaRPr>
          </a:p>
        </p:txBody>
      </p:sp>
      <p:sp>
        <p:nvSpPr>
          <p:cNvPr id="13" name="Rectangle 12"/>
          <p:cNvSpPr>
            <a:spLocks noChangeArrowheads="1"/>
          </p:cNvSpPr>
          <p:nvPr/>
        </p:nvSpPr>
        <p:spPr bwMode="auto">
          <a:xfrm>
            <a:off x="6714145" y="4782021"/>
            <a:ext cx="2370837" cy="1268926"/>
          </a:xfrm>
          <a:prstGeom prst="rect">
            <a:avLst/>
          </a:prstGeom>
          <a:solidFill>
            <a:srgbClr val="FAFAA6"/>
          </a:solidFill>
          <a:ln w="9525">
            <a:solidFill>
              <a:srgbClr val="FFFF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37931725" indent="-37474525">
              <a:defRPr sz="2400">
                <a:solidFill>
                  <a:schemeClr val="tx1"/>
                </a:solidFill>
                <a:latin typeface="Verdana" panose="020B0604030504040204" pitchFamily="34" charset="0"/>
                <a:ea typeface="ＭＳ Ｐゴシック" panose="020B0600070205080204" pitchFamily="34" charset="-128"/>
              </a:defRPr>
            </a:lvl2pPr>
            <a:lvl3pPr>
              <a:defRPr sz="2400">
                <a:solidFill>
                  <a:schemeClr val="tx1"/>
                </a:solidFill>
                <a:latin typeface="Verdana" panose="020B0604030504040204" pitchFamily="34" charset="0"/>
                <a:ea typeface="ＭＳ Ｐゴシック" panose="020B0600070205080204" pitchFamily="34" charset="-128"/>
              </a:defRPr>
            </a:lvl3pPr>
            <a:lvl4pPr>
              <a:defRPr sz="2400">
                <a:solidFill>
                  <a:schemeClr val="tx1"/>
                </a:solidFill>
                <a:latin typeface="Verdana" panose="020B0604030504040204" pitchFamily="34" charset="0"/>
                <a:ea typeface="ＭＳ Ｐゴシック" panose="020B0600070205080204" pitchFamily="34" charset="-128"/>
              </a:defRPr>
            </a:lvl4pPr>
            <a:lvl5pPr>
              <a:defRPr sz="24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ZA" sz="3000" b="1">
                <a:latin typeface="Calibri" panose="020F0502020204030204" pitchFamily="34" charset="0"/>
              </a:rPr>
              <a:t>Anticipate  a realistic TIMETABLE</a:t>
            </a:r>
            <a:endParaRPr lang="en-US" sz="3000" b="1">
              <a:latin typeface="Calibri" panose="020F0502020204030204" pitchFamily="34" charset="0"/>
            </a:endParaRPr>
          </a:p>
        </p:txBody>
      </p:sp>
    </p:spTree>
    <p:extLst>
      <p:ext uri="{BB962C8B-B14F-4D97-AF65-F5344CB8AC3E}">
        <p14:creationId xmlns:p14="http://schemas.microsoft.com/office/powerpoint/2010/main" xmlns="" val="27723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Structure of Scientific Proposal</a:t>
            </a:r>
            <a:endParaRPr lang="en-US" dirty="0"/>
          </a:p>
        </p:txBody>
      </p:sp>
      <p:sp>
        <p:nvSpPr>
          <p:cNvPr id="3" name="Content Placeholder 2"/>
          <p:cNvSpPr>
            <a:spLocks noGrp="1"/>
          </p:cNvSpPr>
          <p:nvPr>
            <p:ph idx="1"/>
          </p:nvPr>
        </p:nvSpPr>
        <p:spPr/>
        <p:txBody>
          <a:bodyPr>
            <a:normAutofit fontScale="92500" lnSpcReduction="20000"/>
          </a:bodyPr>
          <a:lstStyle/>
          <a:p>
            <a:pPr algn="just">
              <a:lnSpc>
                <a:spcPct val="8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Title</a:t>
            </a:r>
          </a:p>
          <a:p>
            <a:pPr algn="just">
              <a:lnSpc>
                <a:spcPct val="8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Introduction</a:t>
            </a:r>
            <a:endParaRPr lang="en-US" dirty="0">
              <a:solidFill>
                <a:srgbClr val="0000FF"/>
              </a:solidFill>
              <a:latin typeface="Times New Roman" panose="02020603050405020304" pitchFamily="18" charset="0"/>
              <a:cs typeface="Times New Roman" panose="02020603050405020304" pitchFamily="18" charset="0"/>
            </a:endParaRPr>
          </a:p>
          <a:p>
            <a:pPr algn="just">
              <a:lnSpc>
                <a:spcPct val="8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Background /Review of literature</a:t>
            </a:r>
          </a:p>
          <a:p>
            <a:pPr algn="just">
              <a:lnSpc>
                <a:spcPct val="8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Justification/Problem statement</a:t>
            </a:r>
            <a:endParaRPr lang="en-US" dirty="0">
              <a:solidFill>
                <a:srgbClr val="0000FF"/>
              </a:solidFill>
              <a:latin typeface="Times New Roman" panose="02020603050405020304" pitchFamily="18" charset="0"/>
              <a:cs typeface="Times New Roman" panose="02020603050405020304" pitchFamily="18" charset="0"/>
            </a:endParaRPr>
          </a:p>
          <a:p>
            <a:pPr algn="just">
              <a:lnSpc>
                <a:spcPct val="8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Objective</a:t>
            </a:r>
            <a:endParaRPr lang="en-US" dirty="0">
              <a:solidFill>
                <a:srgbClr val="0000FF"/>
              </a:solidFill>
              <a:latin typeface="Times New Roman" panose="02020603050405020304" pitchFamily="18" charset="0"/>
              <a:cs typeface="Times New Roman" panose="02020603050405020304" pitchFamily="18" charset="0"/>
            </a:endParaRPr>
          </a:p>
          <a:p>
            <a:pPr algn="just">
              <a:lnSpc>
                <a:spcPct val="8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Methodology</a:t>
            </a:r>
            <a:endParaRPr lang="en-US" dirty="0">
              <a:solidFill>
                <a:srgbClr val="0000FF"/>
              </a:solidFill>
              <a:latin typeface="Times New Roman" panose="02020603050405020304" pitchFamily="18" charset="0"/>
              <a:cs typeface="Times New Roman" panose="02020603050405020304" pitchFamily="18" charset="0"/>
            </a:endParaRPr>
          </a:p>
          <a:p>
            <a:pPr algn="just">
              <a:lnSpc>
                <a:spcPct val="8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Time frame and work schedule/Gantt chart</a:t>
            </a:r>
          </a:p>
          <a:p>
            <a:pPr algn="just">
              <a:lnSpc>
                <a:spcPct val="8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Personnel needed / available</a:t>
            </a:r>
          </a:p>
          <a:p>
            <a:pPr algn="just">
              <a:lnSpc>
                <a:spcPct val="80000"/>
              </a:lnSpc>
              <a:buClr>
                <a:srgbClr val="0000FF"/>
              </a:buClr>
            </a:pPr>
            <a:r>
              <a:rPr lang="en-US" dirty="0">
                <a:solidFill>
                  <a:srgbClr val="0000FF"/>
                </a:solidFill>
                <a:latin typeface="Times New Roman" panose="02020603050405020304" pitchFamily="18" charset="0"/>
                <a:cs typeface="Times New Roman" panose="02020603050405020304" pitchFamily="18" charset="0"/>
              </a:rPr>
              <a:t>Facilities needed / available</a:t>
            </a:r>
          </a:p>
          <a:p>
            <a:pPr algn="just">
              <a:lnSpc>
                <a:spcPct val="8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Budget</a:t>
            </a:r>
          </a:p>
          <a:p>
            <a:pPr algn="just">
              <a:lnSpc>
                <a:spcPct val="80000"/>
              </a:lnSpc>
              <a:buClr>
                <a:srgbClr val="0000FF"/>
              </a:buClr>
            </a:pPr>
            <a:r>
              <a:rPr lang="en-US" dirty="0" smtClean="0">
                <a:solidFill>
                  <a:srgbClr val="0000FF"/>
                </a:solidFill>
                <a:latin typeface="Times New Roman" panose="02020603050405020304" pitchFamily="18" charset="0"/>
                <a:cs typeface="Times New Roman" panose="02020603050405020304" pitchFamily="18" charset="0"/>
              </a:rPr>
              <a:t>Outcomes</a:t>
            </a:r>
            <a:endParaRPr lang="en-US" dirty="0">
              <a:solidFill>
                <a:srgbClr val="0000FF"/>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xmlns="" val="7487014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a:t>
            </a:r>
            <a:endParaRPr lang="en-US" dirty="0"/>
          </a:p>
        </p:txBody>
      </p:sp>
      <p:sp>
        <p:nvSpPr>
          <p:cNvPr id="3" name="Content Placeholder 2"/>
          <p:cNvSpPr>
            <a:spLocks noGrp="1"/>
          </p:cNvSpPr>
          <p:nvPr>
            <p:ph idx="1"/>
          </p:nvPr>
        </p:nvSpPr>
        <p:spPr/>
        <p:txBody>
          <a:bodyPr/>
          <a:lstStyle/>
          <a:p>
            <a:pPr>
              <a:lnSpc>
                <a:spcPct val="90000"/>
              </a:lnSpc>
            </a:pPr>
            <a:r>
              <a:rPr lang="en-US" dirty="0"/>
              <a:t>Project title should be descriptive of the main focus, but no longer than necessary</a:t>
            </a:r>
          </a:p>
          <a:p>
            <a:pPr>
              <a:lnSpc>
                <a:spcPct val="90000"/>
              </a:lnSpc>
            </a:pPr>
            <a:r>
              <a:rPr lang="en-US" dirty="0"/>
              <a:t>NOT a detailed description – but still provide an accurate impression of the central </a:t>
            </a:r>
            <a:r>
              <a:rPr lang="en-US" dirty="0" smtClean="0"/>
              <a:t>focus</a:t>
            </a:r>
          </a:p>
          <a:p>
            <a:pPr marL="0" indent="0">
              <a:lnSpc>
                <a:spcPct val="90000"/>
              </a:lnSpc>
              <a:buNone/>
            </a:pPr>
            <a:r>
              <a:rPr lang="en-US" dirty="0" smtClean="0"/>
              <a:t>(For further information refer </a:t>
            </a:r>
            <a:r>
              <a:rPr lang="en-US" dirty="0" smtClean="0">
                <a:hlinkClick r:id="rId2" action="ppaction://hlinksldjump"/>
              </a:rPr>
              <a:t>slide </a:t>
            </a:r>
            <a:r>
              <a:rPr lang="en-US" dirty="0">
                <a:hlinkClick r:id="rId2" action="ppaction://hlinksldjump"/>
              </a:rPr>
              <a:t>#</a:t>
            </a:r>
            <a:r>
              <a:rPr lang="en-US" dirty="0" smtClean="0">
                <a:hlinkClick r:id="rId2" action="ppaction://hlinksldjump"/>
              </a:rPr>
              <a:t> 45</a:t>
            </a:r>
            <a:r>
              <a:rPr lang="en-US" dirty="0" smtClean="0"/>
              <a:t>)</a:t>
            </a:r>
            <a:endParaRPr lang="en-US" dirty="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xmlns="" val="19934050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information</a:t>
            </a:r>
          </a:p>
        </p:txBody>
      </p:sp>
      <p:sp>
        <p:nvSpPr>
          <p:cNvPr id="3" name="Content Placeholder 2"/>
          <p:cNvSpPr>
            <a:spLocks noGrp="1"/>
          </p:cNvSpPr>
          <p:nvPr>
            <p:ph idx="1"/>
          </p:nvPr>
        </p:nvSpPr>
        <p:spPr/>
        <p:txBody>
          <a:bodyPr/>
          <a:lstStyle/>
          <a:p>
            <a:r>
              <a:rPr lang="en-US" dirty="0"/>
              <a:t>Describes the people and organizations involved in the research, and other summary information</a:t>
            </a:r>
          </a:p>
          <a:p>
            <a:r>
              <a:rPr lang="en-US" dirty="0"/>
              <a:t>Names, titles, addresses, phone numbers</a:t>
            </a:r>
          </a:p>
          <a:p>
            <a:r>
              <a:rPr lang="en-US" dirty="0"/>
              <a:t>People may be grouped:  Project Leader, Cooperators, students (committee members</a:t>
            </a:r>
            <a:r>
              <a:rPr lang="en-US" dirty="0" smtClean="0"/>
              <a:t>) or </a:t>
            </a:r>
            <a:r>
              <a:rPr lang="en-US" dirty="0">
                <a:solidFill>
                  <a:srgbClr val="0000FF"/>
                </a:solidFill>
                <a:latin typeface="Times New Roman" panose="02020603050405020304" pitchFamily="18" charset="0"/>
                <a:cs typeface="Times New Roman" panose="02020603050405020304" pitchFamily="18" charset="0"/>
              </a:rPr>
              <a:t>primary  investigators and co- investigators, their  qualifications, research experience </a:t>
            </a:r>
            <a:r>
              <a:rPr lang="en-US" dirty="0" err="1">
                <a:solidFill>
                  <a:srgbClr val="0000FF"/>
                </a:solidFill>
                <a:latin typeface="Times New Roman" panose="02020603050405020304" pitchFamily="18" charset="0"/>
                <a:cs typeface="Times New Roman" panose="02020603050405020304" pitchFamily="18" charset="0"/>
              </a:rPr>
              <a:t>etc</a:t>
            </a:r>
            <a:r>
              <a:rPr lang="en-US" dirty="0">
                <a:solidFill>
                  <a:srgbClr val="0000FF"/>
                </a:solidFill>
                <a:latin typeface="Times New Roman" panose="02020603050405020304" pitchFamily="18" charset="0"/>
                <a:cs typeface="Times New Roman" panose="02020603050405020304" pitchFamily="18" charset="0"/>
              </a:rPr>
              <a:t> </a:t>
            </a:r>
            <a:endParaRPr lang="en-US" dirty="0"/>
          </a:p>
          <a:p>
            <a:r>
              <a:rPr lang="en-US" dirty="0"/>
              <a:t>Total budget amount, dates …</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Slide by: Shimelis Kebede (PhD), AAU/AAiT/SCBE email:-shimelis.kebede@aait.edu.et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0292E5-A913-4AC0-89B4-34D3F6FD4DEE}"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xmlns="" val="41204961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27142</TotalTime>
  <Words>19011</Words>
  <Application>Microsoft Office PowerPoint</Application>
  <PresentationFormat>Custom</PresentationFormat>
  <Paragraphs>2470</Paragraphs>
  <Slides>425</Slides>
  <Notes>15</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425</vt:i4>
      </vt:variant>
    </vt:vector>
  </HeadingPairs>
  <TitlesOfParts>
    <vt:vector size="430" baseType="lpstr">
      <vt:lpstr>1_Office Theme</vt:lpstr>
      <vt:lpstr>Document</vt:lpstr>
      <vt:lpstr>Equation</vt:lpstr>
      <vt:lpstr>Mtb Graph</vt:lpstr>
      <vt:lpstr>Bitmap Image</vt:lpstr>
      <vt:lpstr>Research Methods (MatE 6080)</vt:lpstr>
      <vt:lpstr>INTRODUCTION </vt:lpstr>
      <vt:lpstr>RESEARCH THEORY AND PRACTICE:RESEARCH BASICS </vt:lpstr>
      <vt:lpstr>Cont…</vt:lpstr>
      <vt:lpstr>Cont…</vt:lpstr>
      <vt:lpstr>WHAT YOU CAN DO WITH RESEARCH</vt:lpstr>
      <vt:lpstr>Cont…</vt:lpstr>
      <vt:lpstr>Cont…</vt:lpstr>
      <vt:lpstr>Cont…</vt:lpstr>
      <vt:lpstr>Cont…</vt:lpstr>
      <vt:lpstr>Cont…</vt:lpstr>
      <vt:lpstr>RESEARCH DESIGNS </vt:lpstr>
      <vt:lpstr>HISTORICAL </vt:lpstr>
      <vt:lpstr>DESCRIPTIVE </vt:lpstr>
      <vt:lpstr>CORRELATION </vt:lpstr>
      <vt:lpstr>Cont…</vt:lpstr>
      <vt:lpstr>COMPARATIVE </vt:lpstr>
      <vt:lpstr>EXPERIMENTAL </vt:lpstr>
      <vt:lpstr>Cont…</vt:lpstr>
      <vt:lpstr>SIMULATION </vt:lpstr>
      <vt:lpstr>Cont…</vt:lpstr>
      <vt:lpstr>ACTION </vt:lpstr>
      <vt:lpstr>DECIDING ON YOUR TYPE OF RESEARCH </vt:lpstr>
      <vt:lpstr>Cont…</vt:lpstr>
      <vt:lpstr>STRUCTURING THE RESEARCH PROJECT </vt:lpstr>
      <vt:lpstr>Cont…</vt:lpstr>
      <vt:lpstr>THE RESEARCH PROCESS </vt:lpstr>
      <vt:lpstr>Cont…</vt:lpstr>
      <vt:lpstr>Cont…</vt:lpstr>
      <vt:lpstr>THE STRUCTURE OF A TYPICAL RESEARCH PROJECT </vt:lpstr>
      <vt:lpstr>THE RESEARCH PROBLEM </vt:lpstr>
      <vt:lpstr>Cont…</vt:lpstr>
      <vt:lpstr>Research Methods and Experimental Design</vt:lpstr>
      <vt:lpstr>How to write a scientific paper</vt:lpstr>
      <vt:lpstr>What is Scientific Writing</vt:lpstr>
      <vt:lpstr>Origins of Scientific Writing</vt:lpstr>
      <vt:lpstr>Origins of Scientific Writing</vt:lpstr>
      <vt:lpstr>IMRAD Story (Introduction, Methods, Results and Discussion)</vt:lpstr>
      <vt:lpstr>IMRAD Format</vt:lpstr>
      <vt:lpstr>Organization of a scientific paper</vt:lpstr>
      <vt:lpstr>What is a scientific paper</vt:lpstr>
      <vt:lpstr>Definition of Scientific paper</vt:lpstr>
      <vt:lpstr>Some important Language points:</vt:lpstr>
      <vt:lpstr>Before Starting to Write the Paper</vt:lpstr>
      <vt:lpstr>Essential Parts of a Scientific paper</vt:lpstr>
      <vt:lpstr>The Title</vt:lpstr>
      <vt:lpstr>The Title</vt:lpstr>
      <vt:lpstr>Examples</vt:lpstr>
      <vt:lpstr>How to Prepare the Title</vt:lpstr>
      <vt:lpstr>The Abstract</vt:lpstr>
      <vt:lpstr>Cont…</vt:lpstr>
      <vt:lpstr>Criteria of the Abstract</vt:lpstr>
      <vt:lpstr>The Introduction</vt:lpstr>
      <vt:lpstr>Suggested rules for a good introduction:</vt:lpstr>
      <vt:lpstr>General rules</vt:lpstr>
      <vt:lpstr>How to write the Materials and Methods section</vt:lpstr>
      <vt:lpstr>Materials</vt:lpstr>
      <vt:lpstr>Methods</vt:lpstr>
      <vt:lpstr>Cont…</vt:lpstr>
      <vt:lpstr>How to write the Results</vt:lpstr>
      <vt:lpstr>Methods of presenting the data</vt:lpstr>
      <vt:lpstr>Tables and figures</vt:lpstr>
      <vt:lpstr>How to write the Discussion</vt:lpstr>
      <vt:lpstr>Components of the discussion</vt:lpstr>
      <vt:lpstr>How to State the Acknowledgments</vt:lpstr>
      <vt:lpstr>References</vt:lpstr>
      <vt:lpstr>Slide 67</vt:lpstr>
      <vt:lpstr>Cont…</vt:lpstr>
      <vt:lpstr>Reference List</vt:lpstr>
      <vt:lpstr>Cont….</vt:lpstr>
      <vt:lpstr>Cont…</vt:lpstr>
      <vt:lpstr>Example</vt:lpstr>
      <vt:lpstr>Example</vt:lpstr>
      <vt:lpstr>Research Methods and Experimental Design</vt:lpstr>
      <vt:lpstr>How to Write a Thesis</vt:lpstr>
      <vt:lpstr>Ethics, Rights and Permissions</vt:lpstr>
      <vt:lpstr>Finally…Avoiding Plagiarism</vt:lpstr>
      <vt:lpstr>Cont…</vt:lpstr>
      <vt:lpstr>Cont…</vt:lpstr>
      <vt:lpstr>To avoid plagiarism:</vt:lpstr>
      <vt:lpstr>Plagiarism v. Paraphrasing Samples</vt:lpstr>
      <vt:lpstr>Cont…</vt:lpstr>
      <vt:lpstr>Some Technical Points of Style</vt:lpstr>
      <vt:lpstr>Proofread, Proofread, &amp; Proofread!!!</vt:lpstr>
      <vt:lpstr>Proofread, Proofread, &amp; Proofread!!!</vt:lpstr>
      <vt:lpstr>Important Software </vt:lpstr>
      <vt:lpstr>Research Methods and Experimental Design</vt:lpstr>
      <vt:lpstr>Research proposal</vt:lpstr>
      <vt:lpstr>Research proposal</vt:lpstr>
      <vt:lpstr>Research proposal</vt:lpstr>
      <vt:lpstr>Research proposal</vt:lpstr>
      <vt:lpstr>Research proposal</vt:lpstr>
      <vt:lpstr>Importance of a research proposal?</vt:lpstr>
      <vt:lpstr>Elements of the Research Proposal</vt:lpstr>
      <vt:lpstr>What are the essential ingredients?</vt:lpstr>
      <vt:lpstr>Research proposals make you:</vt:lpstr>
      <vt:lpstr>Formal Structure of Scientific Proposal</vt:lpstr>
      <vt:lpstr>Title</vt:lpstr>
      <vt:lpstr>Identifying information</vt:lpstr>
      <vt:lpstr>Introduction</vt:lpstr>
      <vt:lpstr>Background (Review of Literature)</vt:lpstr>
      <vt:lpstr>Background (Review of Literature)</vt:lpstr>
      <vt:lpstr>Background (Review of Literature)</vt:lpstr>
      <vt:lpstr>Background (Review of Literature)</vt:lpstr>
      <vt:lpstr>Background (Review of Literature)</vt:lpstr>
      <vt:lpstr>Background (Review of Literature)</vt:lpstr>
      <vt:lpstr>Example</vt:lpstr>
      <vt:lpstr>Example cont…</vt:lpstr>
      <vt:lpstr>The narrative of a good literature review</vt:lpstr>
      <vt:lpstr>The narrative of a good literature review</vt:lpstr>
      <vt:lpstr>Problem statement</vt:lpstr>
      <vt:lpstr>Problem statement</vt:lpstr>
      <vt:lpstr>Problem statement</vt:lpstr>
      <vt:lpstr>Example</vt:lpstr>
      <vt:lpstr>Objectives</vt:lpstr>
      <vt:lpstr>Objectives</vt:lpstr>
      <vt:lpstr>Research methodology</vt:lpstr>
      <vt:lpstr>Research methodology</vt:lpstr>
      <vt:lpstr>Study design</vt:lpstr>
      <vt:lpstr>Study population / Sample specifications</vt:lpstr>
      <vt:lpstr>Sample size</vt:lpstr>
      <vt:lpstr>Description of process </vt:lpstr>
      <vt:lpstr>Time Frame &amp; Work Schedule </vt:lpstr>
      <vt:lpstr>Facilities</vt:lpstr>
      <vt:lpstr>Budget</vt:lpstr>
      <vt:lpstr>Budget</vt:lpstr>
      <vt:lpstr>Outcomes</vt:lpstr>
      <vt:lpstr>Research Methods and Experimental Design</vt:lpstr>
      <vt:lpstr>Introduction</vt:lpstr>
      <vt:lpstr>Engineering Experiments</vt:lpstr>
      <vt:lpstr>Design of Experiments (DOE)</vt:lpstr>
      <vt:lpstr>Design of Experiments (DOE)</vt:lpstr>
      <vt:lpstr>Some major players in DOE</vt:lpstr>
      <vt:lpstr>Four eras of DOE</vt:lpstr>
      <vt:lpstr>Strategy of Experimentation</vt:lpstr>
      <vt:lpstr>Statistical Design of Experiments</vt:lpstr>
      <vt:lpstr>Statistical Design of Experiments</vt:lpstr>
      <vt:lpstr>Example</vt:lpstr>
      <vt:lpstr>Basic Principles</vt:lpstr>
      <vt:lpstr>Basic Principles</vt:lpstr>
      <vt:lpstr>Three basic principles of Statistical DOE</vt:lpstr>
      <vt:lpstr>Guidelines for Designing Experiments</vt:lpstr>
      <vt:lpstr>Guidelines for Designing Experiments</vt:lpstr>
      <vt:lpstr>Using Statistical Techniques in Experimentation - things to keep in mind</vt:lpstr>
      <vt:lpstr>Using Statistical Techniques in Experimentation - things to keep in mind</vt:lpstr>
      <vt:lpstr>Factorial v.s. OFAT</vt:lpstr>
      <vt:lpstr>Factorial v.s. OFAT</vt:lpstr>
      <vt:lpstr>Special Terminology : Design of Experiments</vt:lpstr>
      <vt:lpstr>Special Terminology : Design of Experiments</vt:lpstr>
      <vt:lpstr>Volume and “Noise”</vt:lpstr>
      <vt:lpstr>Factorial Designs</vt:lpstr>
      <vt:lpstr>One-factor-at-a-time experiments (OFAT)</vt:lpstr>
      <vt:lpstr>One-factor-at-a-time experiments (OFAT)</vt:lpstr>
      <vt:lpstr>Factorial vs OFAT ( 2-levels only)</vt:lpstr>
      <vt:lpstr>Example: Factorial vs OFAT</vt:lpstr>
      <vt:lpstr>Research Methods and Experimental Design</vt:lpstr>
      <vt:lpstr>Probability</vt:lpstr>
      <vt:lpstr>Sample Spaces and Events </vt:lpstr>
      <vt:lpstr>Sample Spaces and Events… </vt:lpstr>
      <vt:lpstr>modelling and analysing experimental results </vt:lpstr>
      <vt:lpstr>Definitions</vt:lpstr>
      <vt:lpstr>Continuous Random Variables and Probability Distributions</vt:lpstr>
      <vt:lpstr>PROBABILITY DISTRIBUTIONS AND PROBABILITY DENSITY FUNCTIONS</vt:lpstr>
      <vt:lpstr>Probability Density Function </vt:lpstr>
      <vt:lpstr>Example</vt:lpstr>
      <vt:lpstr>Solution</vt:lpstr>
      <vt:lpstr>MEAN AND VARIANCE OF A CONTINUOUS RANDOM VARIABLE </vt:lpstr>
      <vt:lpstr>Previous Example</vt:lpstr>
      <vt:lpstr>NORMAL DISTRIBUTION </vt:lpstr>
      <vt:lpstr>NORMAL DISTRIBUTION </vt:lpstr>
      <vt:lpstr>Normal Distribution </vt:lpstr>
      <vt:lpstr>EXAMPLE </vt:lpstr>
      <vt:lpstr>Normal distribution </vt:lpstr>
      <vt:lpstr>Normal Distribution</vt:lpstr>
      <vt:lpstr>Standard Normal Random Variable</vt:lpstr>
      <vt:lpstr>EXAMPLE </vt:lpstr>
      <vt:lpstr>practice</vt:lpstr>
      <vt:lpstr>Graphical displays for standard normal distributions. </vt:lpstr>
      <vt:lpstr>Standardizing a Normal Random Variable </vt:lpstr>
      <vt:lpstr>EXAMPLE </vt:lpstr>
      <vt:lpstr>Standardizing a normal random variable. </vt:lpstr>
      <vt:lpstr>Standardizing to Calculate a Probability </vt:lpstr>
      <vt:lpstr>EXAMPLE </vt:lpstr>
      <vt:lpstr>Example</vt:lpstr>
      <vt:lpstr>Exercise</vt:lpstr>
      <vt:lpstr>EXCEL EXAMPLE</vt:lpstr>
      <vt:lpstr>Sampling</vt:lpstr>
      <vt:lpstr>Important statistical terms</vt:lpstr>
      <vt:lpstr>Why sampling?</vt:lpstr>
      <vt:lpstr>Sampling</vt:lpstr>
      <vt:lpstr>Types of Sampling</vt:lpstr>
      <vt:lpstr>Representative Sample</vt:lpstr>
      <vt:lpstr>Errors in sample</vt:lpstr>
      <vt:lpstr>Type 1 error</vt:lpstr>
      <vt:lpstr>Type 2 error</vt:lpstr>
      <vt:lpstr>Sample size</vt:lpstr>
      <vt:lpstr>EXAMPLE</vt:lpstr>
      <vt:lpstr>Answer</vt:lpstr>
      <vt:lpstr>Types of Variables</vt:lpstr>
      <vt:lpstr>Types of Statistics</vt:lpstr>
      <vt:lpstr>Descriptive Statistics</vt:lpstr>
      <vt:lpstr>Introduction</vt:lpstr>
      <vt:lpstr>Introduction</vt:lpstr>
      <vt:lpstr>Information about the sample</vt:lpstr>
      <vt:lpstr>Measuring central tendency</vt:lpstr>
      <vt:lpstr>Measuring central tendency</vt:lpstr>
      <vt:lpstr>variance</vt:lpstr>
      <vt:lpstr>standard deviation</vt:lpstr>
      <vt:lpstr>Exampel</vt:lpstr>
      <vt:lpstr>Normal Distribution</vt:lpstr>
      <vt:lpstr>Skewness of distributions</vt:lpstr>
      <vt:lpstr>Positively skewed</vt:lpstr>
      <vt:lpstr>Negatively skewed</vt:lpstr>
      <vt:lpstr>Mode</vt:lpstr>
      <vt:lpstr>Graphical Description of Variability </vt:lpstr>
      <vt:lpstr>Graphical Description of Variability </vt:lpstr>
      <vt:lpstr>Graphical Description of Variability </vt:lpstr>
      <vt:lpstr>Graphical Description of Variability </vt:lpstr>
      <vt:lpstr>Graphical Description of Variability </vt:lpstr>
      <vt:lpstr>Graphical Description of Variability </vt:lpstr>
      <vt:lpstr>Confidence interval Using z distribution  (a population mean – when σ known)</vt:lpstr>
      <vt:lpstr>Research Methods and Experimental Design</vt:lpstr>
      <vt:lpstr>Chi-square distribution</vt:lpstr>
      <vt:lpstr>Chi-square distribution</vt:lpstr>
      <vt:lpstr>Normal distribution curve</vt:lpstr>
      <vt:lpstr>Chi-square distribution</vt:lpstr>
      <vt:lpstr>Chi-square plot</vt:lpstr>
      <vt:lpstr>Chi-square plot</vt:lpstr>
      <vt:lpstr>Example</vt:lpstr>
      <vt:lpstr>Hypothesis testing steps</vt:lpstr>
      <vt:lpstr>solution</vt:lpstr>
      <vt:lpstr>Solution</vt:lpstr>
      <vt:lpstr>solution</vt:lpstr>
      <vt:lpstr>Slide 234</vt:lpstr>
      <vt:lpstr>Solution</vt:lpstr>
      <vt:lpstr>solution</vt:lpstr>
      <vt:lpstr>Conclusion</vt:lpstr>
      <vt:lpstr>Slide 238</vt:lpstr>
      <vt:lpstr>Slide 239</vt:lpstr>
      <vt:lpstr>Slide 240</vt:lpstr>
      <vt:lpstr>Slide 241</vt:lpstr>
      <vt:lpstr>Slide 242</vt:lpstr>
      <vt:lpstr>Slide 243</vt:lpstr>
      <vt:lpstr>Slide 244</vt:lpstr>
      <vt:lpstr>Slide 245</vt:lpstr>
      <vt:lpstr>Degree of freedom</vt:lpstr>
      <vt:lpstr>Confidence interval</vt:lpstr>
      <vt:lpstr>Confidence interval</vt:lpstr>
      <vt:lpstr>Confidence interval</vt:lpstr>
      <vt:lpstr>Confidence interval</vt:lpstr>
      <vt:lpstr>Example</vt:lpstr>
      <vt:lpstr>Solution</vt:lpstr>
      <vt:lpstr>Solution</vt:lpstr>
      <vt:lpstr>Solution</vt:lpstr>
      <vt:lpstr>Solution</vt:lpstr>
      <vt:lpstr>Solution</vt:lpstr>
      <vt:lpstr>Exercise</vt:lpstr>
      <vt:lpstr>t-test</vt:lpstr>
      <vt:lpstr>t-test</vt:lpstr>
      <vt:lpstr>t-test</vt:lpstr>
      <vt:lpstr>t-test</vt:lpstr>
      <vt:lpstr>t-test</vt:lpstr>
      <vt:lpstr>t-test</vt:lpstr>
      <vt:lpstr>Example</vt:lpstr>
      <vt:lpstr>Example</vt:lpstr>
      <vt:lpstr>Example</vt:lpstr>
      <vt:lpstr>Slide 267</vt:lpstr>
      <vt:lpstr>Slide 268</vt:lpstr>
      <vt:lpstr>Conclusion</vt:lpstr>
      <vt:lpstr>Exercise </vt:lpstr>
      <vt:lpstr>Confidence interval Using t distribution  (a population mean - σ unknown)</vt:lpstr>
      <vt:lpstr>Confidence interval</vt:lpstr>
      <vt:lpstr>Confidence interval Using t distribution  (a population mean - σ unknown)</vt:lpstr>
      <vt:lpstr>Confidence interval</vt:lpstr>
      <vt:lpstr>Example</vt:lpstr>
      <vt:lpstr>Solution</vt:lpstr>
      <vt:lpstr>Solution</vt:lpstr>
      <vt:lpstr>Exercise</vt:lpstr>
      <vt:lpstr>Hypothesis Testing</vt:lpstr>
      <vt:lpstr>Solution</vt:lpstr>
      <vt:lpstr>Solution</vt:lpstr>
      <vt:lpstr>Solution</vt:lpstr>
      <vt:lpstr>solution</vt:lpstr>
      <vt:lpstr>solution</vt:lpstr>
      <vt:lpstr>Solution</vt:lpstr>
      <vt:lpstr>Conclusion</vt:lpstr>
      <vt:lpstr>Hypothesis Testing - one tailed 't' distribution</vt:lpstr>
      <vt:lpstr>solution</vt:lpstr>
      <vt:lpstr>Solution</vt:lpstr>
      <vt:lpstr>solution</vt:lpstr>
      <vt:lpstr>Soution</vt:lpstr>
      <vt:lpstr>Solution</vt:lpstr>
      <vt:lpstr>Conclusion</vt:lpstr>
      <vt:lpstr>The F-test</vt:lpstr>
      <vt:lpstr>Example</vt:lpstr>
      <vt:lpstr>solution</vt:lpstr>
      <vt:lpstr>Conclusion</vt:lpstr>
      <vt:lpstr>Introduction to Analysis of Variance (ANOVA)</vt:lpstr>
      <vt:lpstr>Cont…</vt:lpstr>
      <vt:lpstr>Example</vt:lpstr>
      <vt:lpstr>Cont..</vt:lpstr>
      <vt:lpstr>The Procedural Steps for an ANOVA Test</vt:lpstr>
      <vt:lpstr>General procedure of ANOVA</vt:lpstr>
      <vt:lpstr>ONE-WAY ANOVA </vt:lpstr>
      <vt:lpstr>Tabulation of Data for One-Way ANOVA</vt:lpstr>
      <vt:lpstr>Model for one-way ANOVA</vt:lpstr>
      <vt:lpstr>The Null and Alternative hypotheses</vt:lpstr>
      <vt:lpstr>One-way ANOVA Table </vt:lpstr>
      <vt:lpstr>Example</vt:lpstr>
      <vt:lpstr>solution</vt:lpstr>
      <vt:lpstr>Cont…</vt:lpstr>
      <vt:lpstr>Cont…</vt:lpstr>
      <vt:lpstr>Cont…</vt:lpstr>
      <vt:lpstr>Solve one-way ANOVA using Microsoft EXCEL </vt:lpstr>
      <vt:lpstr>Cont…</vt:lpstr>
      <vt:lpstr>Cont…</vt:lpstr>
      <vt:lpstr>The Two-Factor Factorial Design </vt:lpstr>
      <vt:lpstr>Example </vt:lpstr>
      <vt:lpstr>Example </vt:lpstr>
      <vt:lpstr>Example </vt:lpstr>
      <vt:lpstr>Example</vt:lpstr>
      <vt:lpstr>Example</vt:lpstr>
      <vt:lpstr>Exampel</vt:lpstr>
      <vt:lpstr>Example</vt:lpstr>
      <vt:lpstr>General Arrangement for a Two-Factor Factorial Design</vt:lpstr>
      <vt:lpstr>Exampel</vt:lpstr>
      <vt:lpstr>Slide 327</vt:lpstr>
      <vt:lpstr>Slide 328</vt:lpstr>
      <vt:lpstr>Slide 329</vt:lpstr>
      <vt:lpstr>Slide 330</vt:lpstr>
      <vt:lpstr>Slide 331</vt:lpstr>
      <vt:lpstr>Slide 332</vt:lpstr>
      <vt:lpstr>The total sum of squares </vt:lpstr>
      <vt:lpstr>Slide 334</vt:lpstr>
      <vt:lpstr>The Analysis of Variance Table for the Two-Factor Factorial, Fixed Effects Model </vt:lpstr>
      <vt:lpstr>Solution</vt:lpstr>
      <vt:lpstr>Solution</vt:lpstr>
      <vt:lpstr>Solution</vt:lpstr>
      <vt:lpstr>Solution</vt:lpstr>
      <vt:lpstr>Solution</vt:lpstr>
      <vt:lpstr>Solution</vt:lpstr>
      <vt:lpstr>Example-2</vt:lpstr>
      <vt:lpstr>Solution</vt:lpstr>
      <vt:lpstr>Cont…</vt:lpstr>
      <vt:lpstr>Cont…</vt:lpstr>
      <vt:lpstr>Slide 346</vt:lpstr>
      <vt:lpstr>Cont…</vt:lpstr>
      <vt:lpstr>Solve two-way ANOVA by using Microsoft EXCEL</vt:lpstr>
      <vt:lpstr>Cont…</vt:lpstr>
      <vt:lpstr>Cont…</vt:lpstr>
      <vt:lpstr>Cont…</vt:lpstr>
      <vt:lpstr>Exercise</vt:lpstr>
      <vt:lpstr>3 way anova</vt:lpstr>
      <vt:lpstr>introduction</vt:lpstr>
      <vt:lpstr>Slide 355</vt:lpstr>
      <vt:lpstr>Solution</vt:lpstr>
      <vt:lpstr>Slide 357</vt:lpstr>
      <vt:lpstr>Research Methods and Experimental Design</vt:lpstr>
      <vt:lpstr>How to handle large number of factorial</vt:lpstr>
      <vt:lpstr>How to handle large number of factorial</vt:lpstr>
      <vt:lpstr>Closer look at 2n design </vt:lpstr>
      <vt:lpstr>Closer look at 2n design </vt:lpstr>
      <vt:lpstr>Closer look at 2n design </vt:lpstr>
      <vt:lpstr>Closer look at 2n design </vt:lpstr>
      <vt:lpstr>Construction of the fractions in the 2n design </vt:lpstr>
      <vt:lpstr>Construction of the fractions in the 2n design </vt:lpstr>
      <vt:lpstr>Identification of fractions </vt:lpstr>
      <vt:lpstr>Identification of fractions </vt:lpstr>
      <vt:lpstr>Identification of fractions </vt:lpstr>
      <vt:lpstr>Identification of fractions </vt:lpstr>
      <vt:lpstr>Slide 371</vt:lpstr>
      <vt:lpstr>Slide 372</vt:lpstr>
      <vt:lpstr>Slide 373</vt:lpstr>
      <vt:lpstr>Slide 374</vt:lpstr>
      <vt:lpstr>Slide 375</vt:lpstr>
      <vt:lpstr>Example</vt:lpstr>
      <vt:lpstr>Slide 377</vt:lpstr>
      <vt:lpstr>Slide 378</vt:lpstr>
      <vt:lpstr>Slide 379</vt:lpstr>
      <vt:lpstr>Slide 380</vt:lpstr>
      <vt:lpstr>Slide 381</vt:lpstr>
      <vt:lpstr>Slide 382</vt:lpstr>
      <vt:lpstr>Slide 383</vt:lpstr>
      <vt:lpstr>Slide 384</vt:lpstr>
      <vt:lpstr>Slide 385</vt:lpstr>
      <vt:lpstr>Slide 386</vt:lpstr>
      <vt:lpstr>Example</vt:lpstr>
      <vt:lpstr>Research Methods and Experimental Design</vt:lpstr>
      <vt:lpstr>Introduction: Response surface method (RSM) </vt:lpstr>
      <vt:lpstr>Introduction: Response surface method (RSM) </vt:lpstr>
      <vt:lpstr>Introduction…</vt:lpstr>
      <vt:lpstr>Introduction…</vt:lpstr>
      <vt:lpstr>Introduction…</vt:lpstr>
      <vt:lpstr>RESPONSE SURFACE MODEL FOR TWO FACTORS</vt:lpstr>
      <vt:lpstr>RESPONSE SURFACE MODEL FOR THREE FACTORS TWO LEVELS</vt:lpstr>
      <vt:lpstr>THREE LEVEL FACTORIAL EXPERIMENTS FOR TWO FACTORS</vt:lpstr>
      <vt:lpstr>RESPONSE SURFACE MODEL FOR TWO FACTOR EXPERIMENT</vt:lpstr>
      <vt:lpstr>THREE LEVEL FACTORIAL EXPERIMENTS FOR THREE FACTORS</vt:lpstr>
      <vt:lpstr>THREE LEVEL FACTORIAL FOR THREE FACTOR EXPERIMENT</vt:lpstr>
      <vt:lpstr>RESPONSE SURFACE MODEL FOR THREE FACTOR EXPERIMENT</vt:lpstr>
      <vt:lpstr>NUMBER OF RUNS FOR A 3k FACTORIAL EXPERIMENT</vt:lpstr>
      <vt:lpstr>Types of RSM</vt:lpstr>
      <vt:lpstr>CCD</vt:lpstr>
      <vt:lpstr>CCD</vt:lpstr>
      <vt:lpstr>Slide 405</vt:lpstr>
      <vt:lpstr>Determining in Central Composite Designs </vt:lpstr>
      <vt:lpstr>Upper and Lower Limits</vt:lpstr>
      <vt:lpstr>Determining for Rotatability </vt:lpstr>
      <vt:lpstr>1. Factorial Points </vt:lpstr>
      <vt:lpstr>2. Star or Axial Points</vt:lpstr>
      <vt:lpstr>2. Star or Axial Points</vt:lpstr>
      <vt:lpstr>3. Center Points </vt:lpstr>
      <vt:lpstr>3. Center Points </vt:lpstr>
      <vt:lpstr>Categorical Factors</vt:lpstr>
      <vt:lpstr>Response model</vt:lpstr>
      <vt:lpstr>COMPARISON OF CCD WITH 3k FACTORIAL EXPERIMENTS </vt:lpstr>
      <vt:lpstr>BBD</vt:lpstr>
      <vt:lpstr>A Box-Behnken Design for Three Factors </vt:lpstr>
      <vt:lpstr>BBD</vt:lpstr>
      <vt:lpstr>BBD</vt:lpstr>
      <vt:lpstr>Comparisons of response surface designs</vt:lpstr>
      <vt:lpstr>Number of Runs Required by Central Composite and Box-Behnken Designs</vt:lpstr>
      <vt:lpstr>Summary of Properties of Classical Response Surface Designs</vt:lpstr>
      <vt:lpstr>Exercise</vt:lpstr>
      <vt:lpstr>Slide 425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Method</dc:title>
  <dc:creator>Shimelis Kebede</dc:creator>
  <cp:lastModifiedBy>user1</cp:lastModifiedBy>
  <cp:revision>148</cp:revision>
  <dcterms:created xsi:type="dcterms:W3CDTF">2019-04-02T18:29:23Z</dcterms:created>
  <dcterms:modified xsi:type="dcterms:W3CDTF">2020-04-29T10:07:14Z</dcterms:modified>
</cp:coreProperties>
</file>