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67" r:id="rId4"/>
    <p:sldId id="268" r:id="rId5"/>
    <p:sldId id="377"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78"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7A29-7050-4778-82B0-282405331D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DC606B-ED6B-492C-B52D-6CFA47B151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DB337E-386F-43FA-85C9-0AB80A6D1FE1}"/>
              </a:ext>
            </a:extLst>
          </p:cNvPr>
          <p:cNvSpPr>
            <a:spLocks noGrp="1"/>
          </p:cNvSpPr>
          <p:nvPr>
            <p:ph type="dt" sz="half" idx="10"/>
          </p:nvPr>
        </p:nvSpPr>
        <p:spPr/>
        <p:txBody>
          <a:bodyPr/>
          <a:lstStyle/>
          <a:p>
            <a:fld id="{95FD9E00-B00F-408D-B028-E16E15F428AD}" type="datetimeFigureOut">
              <a:rPr lang="en-GB" smtClean="0"/>
              <a:t>22/04/2020</a:t>
            </a:fld>
            <a:endParaRPr lang="en-GB"/>
          </a:p>
        </p:txBody>
      </p:sp>
      <p:sp>
        <p:nvSpPr>
          <p:cNvPr id="5" name="Footer Placeholder 4">
            <a:extLst>
              <a:ext uri="{FF2B5EF4-FFF2-40B4-BE49-F238E27FC236}">
                <a16:creationId xmlns:a16="http://schemas.microsoft.com/office/drawing/2014/main" id="{106229B2-760A-406F-B283-E38F5470E6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9890C3-80B1-467B-9C2E-3482A5ED7E84}"/>
              </a:ext>
            </a:extLst>
          </p:cNvPr>
          <p:cNvSpPr>
            <a:spLocks noGrp="1"/>
          </p:cNvSpPr>
          <p:nvPr>
            <p:ph type="sldNum" sz="quarter" idx="12"/>
          </p:nvPr>
        </p:nvSpPr>
        <p:spPr/>
        <p:txBody>
          <a:bodyPr/>
          <a:lstStyle/>
          <a:p>
            <a:fld id="{BDB22B7A-60DC-4903-A806-94E40469E7EF}" type="slidenum">
              <a:rPr lang="en-GB" smtClean="0"/>
              <a:t>‹#›</a:t>
            </a:fld>
            <a:endParaRPr lang="en-GB"/>
          </a:p>
        </p:txBody>
      </p:sp>
    </p:spTree>
    <p:extLst>
      <p:ext uri="{BB962C8B-B14F-4D97-AF65-F5344CB8AC3E}">
        <p14:creationId xmlns:p14="http://schemas.microsoft.com/office/powerpoint/2010/main" val="79911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FF98-4880-49CF-A343-20FC5CF4F3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2D9166-D095-411D-A7F4-E490D01B11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21EDE5-2E12-45B2-914D-700DCBFB835F}"/>
              </a:ext>
            </a:extLst>
          </p:cNvPr>
          <p:cNvSpPr>
            <a:spLocks noGrp="1"/>
          </p:cNvSpPr>
          <p:nvPr>
            <p:ph type="dt" sz="half" idx="10"/>
          </p:nvPr>
        </p:nvSpPr>
        <p:spPr/>
        <p:txBody>
          <a:bodyPr/>
          <a:lstStyle/>
          <a:p>
            <a:fld id="{95FD9E00-B00F-408D-B028-E16E15F428AD}" type="datetimeFigureOut">
              <a:rPr lang="en-GB" smtClean="0"/>
              <a:t>22/04/2020</a:t>
            </a:fld>
            <a:endParaRPr lang="en-GB"/>
          </a:p>
        </p:txBody>
      </p:sp>
      <p:sp>
        <p:nvSpPr>
          <p:cNvPr id="5" name="Footer Placeholder 4">
            <a:extLst>
              <a:ext uri="{FF2B5EF4-FFF2-40B4-BE49-F238E27FC236}">
                <a16:creationId xmlns:a16="http://schemas.microsoft.com/office/drawing/2014/main" id="{135701BA-DE3C-4A91-B5E3-729CEE1995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4BA18-560C-43BB-9E3B-F81454E2C09A}"/>
              </a:ext>
            </a:extLst>
          </p:cNvPr>
          <p:cNvSpPr>
            <a:spLocks noGrp="1"/>
          </p:cNvSpPr>
          <p:nvPr>
            <p:ph type="sldNum" sz="quarter" idx="12"/>
          </p:nvPr>
        </p:nvSpPr>
        <p:spPr/>
        <p:txBody>
          <a:bodyPr/>
          <a:lstStyle/>
          <a:p>
            <a:fld id="{BDB22B7A-60DC-4903-A806-94E40469E7EF}" type="slidenum">
              <a:rPr lang="en-GB" smtClean="0"/>
              <a:t>‹#›</a:t>
            </a:fld>
            <a:endParaRPr lang="en-GB"/>
          </a:p>
        </p:txBody>
      </p:sp>
    </p:spTree>
    <p:extLst>
      <p:ext uri="{BB962C8B-B14F-4D97-AF65-F5344CB8AC3E}">
        <p14:creationId xmlns:p14="http://schemas.microsoft.com/office/powerpoint/2010/main" val="137892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82A0F0-ED06-486A-A471-E2D333B2B9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D1A810-387B-4AE8-A142-FFBAD84D59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701E7D-46D8-462A-A775-D87DAC9AC403}"/>
              </a:ext>
            </a:extLst>
          </p:cNvPr>
          <p:cNvSpPr>
            <a:spLocks noGrp="1"/>
          </p:cNvSpPr>
          <p:nvPr>
            <p:ph type="dt" sz="half" idx="10"/>
          </p:nvPr>
        </p:nvSpPr>
        <p:spPr/>
        <p:txBody>
          <a:bodyPr/>
          <a:lstStyle/>
          <a:p>
            <a:fld id="{95FD9E00-B00F-408D-B028-E16E15F428AD}" type="datetimeFigureOut">
              <a:rPr lang="en-GB" smtClean="0"/>
              <a:t>22/04/2020</a:t>
            </a:fld>
            <a:endParaRPr lang="en-GB"/>
          </a:p>
        </p:txBody>
      </p:sp>
      <p:sp>
        <p:nvSpPr>
          <p:cNvPr id="5" name="Footer Placeholder 4">
            <a:extLst>
              <a:ext uri="{FF2B5EF4-FFF2-40B4-BE49-F238E27FC236}">
                <a16:creationId xmlns:a16="http://schemas.microsoft.com/office/drawing/2014/main" id="{E96C409A-023A-42D2-B77B-755BFB3679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6A2B7A-FA4B-443C-A1DB-9A46BCEDC6BF}"/>
              </a:ext>
            </a:extLst>
          </p:cNvPr>
          <p:cNvSpPr>
            <a:spLocks noGrp="1"/>
          </p:cNvSpPr>
          <p:nvPr>
            <p:ph type="sldNum" sz="quarter" idx="12"/>
          </p:nvPr>
        </p:nvSpPr>
        <p:spPr/>
        <p:txBody>
          <a:bodyPr/>
          <a:lstStyle/>
          <a:p>
            <a:fld id="{BDB22B7A-60DC-4903-A806-94E40469E7EF}" type="slidenum">
              <a:rPr lang="en-GB" smtClean="0"/>
              <a:t>‹#›</a:t>
            </a:fld>
            <a:endParaRPr lang="en-GB"/>
          </a:p>
        </p:txBody>
      </p:sp>
    </p:spTree>
    <p:extLst>
      <p:ext uri="{BB962C8B-B14F-4D97-AF65-F5344CB8AC3E}">
        <p14:creationId xmlns:p14="http://schemas.microsoft.com/office/powerpoint/2010/main" val="221451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360B-6F05-45D2-B2B8-0545FDC6C8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E9200C-AC6C-4CD4-8C1D-F368D5CD21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354D43-7C9C-4D24-A1C1-544AE414F36E}"/>
              </a:ext>
            </a:extLst>
          </p:cNvPr>
          <p:cNvSpPr>
            <a:spLocks noGrp="1"/>
          </p:cNvSpPr>
          <p:nvPr>
            <p:ph type="dt" sz="half" idx="10"/>
          </p:nvPr>
        </p:nvSpPr>
        <p:spPr/>
        <p:txBody>
          <a:bodyPr/>
          <a:lstStyle/>
          <a:p>
            <a:fld id="{95FD9E00-B00F-408D-B028-E16E15F428AD}" type="datetimeFigureOut">
              <a:rPr lang="en-GB" smtClean="0"/>
              <a:t>22/04/2020</a:t>
            </a:fld>
            <a:endParaRPr lang="en-GB"/>
          </a:p>
        </p:txBody>
      </p:sp>
      <p:sp>
        <p:nvSpPr>
          <p:cNvPr id="5" name="Footer Placeholder 4">
            <a:extLst>
              <a:ext uri="{FF2B5EF4-FFF2-40B4-BE49-F238E27FC236}">
                <a16:creationId xmlns:a16="http://schemas.microsoft.com/office/drawing/2014/main" id="{4CA59324-17E1-4139-B2B9-DB825B2CE4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33A349-E2C2-4CC6-AFB7-A102F88FAA93}"/>
              </a:ext>
            </a:extLst>
          </p:cNvPr>
          <p:cNvSpPr>
            <a:spLocks noGrp="1"/>
          </p:cNvSpPr>
          <p:nvPr>
            <p:ph type="sldNum" sz="quarter" idx="12"/>
          </p:nvPr>
        </p:nvSpPr>
        <p:spPr/>
        <p:txBody>
          <a:bodyPr/>
          <a:lstStyle/>
          <a:p>
            <a:fld id="{BDB22B7A-60DC-4903-A806-94E40469E7EF}" type="slidenum">
              <a:rPr lang="en-GB" smtClean="0"/>
              <a:t>‹#›</a:t>
            </a:fld>
            <a:endParaRPr lang="en-GB"/>
          </a:p>
        </p:txBody>
      </p:sp>
    </p:spTree>
    <p:extLst>
      <p:ext uri="{BB962C8B-B14F-4D97-AF65-F5344CB8AC3E}">
        <p14:creationId xmlns:p14="http://schemas.microsoft.com/office/powerpoint/2010/main" val="223400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280B-0897-4874-95D7-DDC4F77384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CA3895-7299-42D0-BBDD-2EFDDF732A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19E27F-A967-4079-82EE-B2D7DD6B9D85}"/>
              </a:ext>
            </a:extLst>
          </p:cNvPr>
          <p:cNvSpPr>
            <a:spLocks noGrp="1"/>
          </p:cNvSpPr>
          <p:nvPr>
            <p:ph type="dt" sz="half" idx="10"/>
          </p:nvPr>
        </p:nvSpPr>
        <p:spPr/>
        <p:txBody>
          <a:bodyPr/>
          <a:lstStyle/>
          <a:p>
            <a:fld id="{95FD9E00-B00F-408D-B028-E16E15F428AD}" type="datetimeFigureOut">
              <a:rPr lang="en-GB" smtClean="0"/>
              <a:t>22/04/2020</a:t>
            </a:fld>
            <a:endParaRPr lang="en-GB"/>
          </a:p>
        </p:txBody>
      </p:sp>
      <p:sp>
        <p:nvSpPr>
          <p:cNvPr id="5" name="Footer Placeholder 4">
            <a:extLst>
              <a:ext uri="{FF2B5EF4-FFF2-40B4-BE49-F238E27FC236}">
                <a16:creationId xmlns:a16="http://schemas.microsoft.com/office/drawing/2014/main" id="{B63A02D6-2843-45A2-8C3A-EFEFBCEECB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D6C9A4-B4C8-49D6-BC20-00B0BF8BCFD9}"/>
              </a:ext>
            </a:extLst>
          </p:cNvPr>
          <p:cNvSpPr>
            <a:spLocks noGrp="1"/>
          </p:cNvSpPr>
          <p:nvPr>
            <p:ph type="sldNum" sz="quarter" idx="12"/>
          </p:nvPr>
        </p:nvSpPr>
        <p:spPr/>
        <p:txBody>
          <a:bodyPr/>
          <a:lstStyle/>
          <a:p>
            <a:fld id="{BDB22B7A-60DC-4903-A806-94E40469E7EF}" type="slidenum">
              <a:rPr lang="en-GB" smtClean="0"/>
              <a:t>‹#›</a:t>
            </a:fld>
            <a:endParaRPr lang="en-GB"/>
          </a:p>
        </p:txBody>
      </p:sp>
    </p:spTree>
    <p:extLst>
      <p:ext uri="{BB962C8B-B14F-4D97-AF65-F5344CB8AC3E}">
        <p14:creationId xmlns:p14="http://schemas.microsoft.com/office/powerpoint/2010/main" val="310223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AAE72-16D8-4258-B55F-30B6811591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EDBD07-F7D1-48E2-BF93-CE5F58A8FC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D5FBC2-AC1D-4B42-BB0F-62454ABC74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63EDE9-39FB-49A4-B83B-A78045FABFA9}"/>
              </a:ext>
            </a:extLst>
          </p:cNvPr>
          <p:cNvSpPr>
            <a:spLocks noGrp="1"/>
          </p:cNvSpPr>
          <p:nvPr>
            <p:ph type="dt" sz="half" idx="10"/>
          </p:nvPr>
        </p:nvSpPr>
        <p:spPr/>
        <p:txBody>
          <a:bodyPr/>
          <a:lstStyle/>
          <a:p>
            <a:fld id="{95FD9E00-B00F-408D-B028-E16E15F428AD}" type="datetimeFigureOut">
              <a:rPr lang="en-GB" smtClean="0"/>
              <a:t>22/04/2020</a:t>
            </a:fld>
            <a:endParaRPr lang="en-GB"/>
          </a:p>
        </p:txBody>
      </p:sp>
      <p:sp>
        <p:nvSpPr>
          <p:cNvPr id="6" name="Footer Placeholder 5">
            <a:extLst>
              <a:ext uri="{FF2B5EF4-FFF2-40B4-BE49-F238E27FC236}">
                <a16:creationId xmlns:a16="http://schemas.microsoft.com/office/drawing/2014/main" id="{D676D4CB-0F74-4F55-A93F-2E7004CD21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9B14A8-3230-4389-93B8-51FCF833613F}"/>
              </a:ext>
            </a:extLst>
          </p:cNvPr>
          <p:cNvSpPr>
            <a:spLocks noGrp="1"/>
          </p:cNvSpPr>
          <p:nvPr>
            <p:ph type="sldNum" sz="quarter" idx="12"/>
          </p:nvPr>
        </p:nvSpPr>
        <p:spPr/>
        <p:txBody>
          <a:bodyPr/>
          <a:lstStyle/>
          <a:p>
            <a:fld id="{BDB22B7A-60DC-4903-A806-94E40469E7EF}" type="slidenum">
              <a:rPr lang="en-GB" smtClean="0"/>
              <a:t>‹#›</a:t>
            </a:fld>
            <a:endParaRPr lang="en-GB"/>
          </a:p>
        </p:txBody>
      </p:sp>
    </p:spTree>
    <p:extLst>
      <p:ext uri="{BB962C8B-B14F-4D97-AF65-F5344CB8AC3E}">
        <p14:creationId xmlns:p14="http://schemas.microsoft.com/office/powerpoint/2010/main" val="249745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524EE-AC47-450F-9DA4-BD0337A0D4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A4BEBD-C0E8-4D33-917A-600F060F0C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5A45C3-C2C1-4CE2-8931-906309AE3D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9A17A8-B76C-458F-ACBD-3C6CA86830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7564C2-6BC5-4835-A275-B7C4E1E717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1EBE58-4BDF-4C5B-9F70-86DE07EDAF94}"/>
              </a:ext>
            </a:extLst>
          </p:cNvPr>
          <p:cNvSpPr>
            <a:spLocks noGrp="1"/>
          </p:cNvSpPr>
          <p:nvPr>
            <p:ph type="dt" sz="half" idx="10"/>
          </p:nvPr>
        </p:nvSpPr>
        <p:spPr/>
        <p:txBody>
          <a:bodyPr/>
          <a:lstStyle/>
          <a:p>
            <a:fld id="{95FD9E00-B00F-408D-B028-E16E15F428AD}" type="datetimeFigureOut">
              <a:rPr lang="en-GB" smtClean="0"/>
              <a:t>22/04/2020</a:t>
            </a:fld>
            <a:endParaRPr lang="en-GB"/>
          </a:p>
        </p:txBody>
      </p:sp>
      <p:sp>
        <p:nvSpPr>
          <p:cNvPr id="8" name="Footer Placeholder 7">
            <a:extLst>
              <a:ext uri="{FF2B5EF4-FFF2-40B4-BE49-F238E27FC236}">
                <a16:creationId xmlns:a16="http://schemas.microsoft.com/office/drawing/2014/main" id="{F4F05927-F06E-4C1B-B148-590A2EB4E0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BB98DC-00F5-4781-B7DA-DB48C4CB12C8}"/>
              </a:ext>
            </a:extLst>
          </p:cNvPr>
          <p:cNvSpPr>
            <a:spLocks noGrp="1"/>
          </p:cNvSpPr>
          <p:nvPr>
            <p:ph type="sldNum" sz="quarter" idx="12"/>
          </p:nvPr>
        </p:nvSpPr>
        <p:spPr/>
        <p:txBody>
          <a:bodyPr/>
          <a:lstStyle/>
          <a:p>
            <a:fld id="{BDB22B7A-60DC-4903-A806-94E40469E7EF}" type="slidenum">
              <a:rPr lang="en-GB" smtClean="0"/>
              <a:t>‹#›</a:t>
            </a:fld>
            <a:endParaRPr lang="en-GB"/>
          </a:p>
        </p:txBody>
      </p:sp>
    </p:spTree>
    <p:extLst>
      <p:ext uri="{BB962C8B-B14F-4D97-AF65-F5344CB8AC3E}">
        <p14:creationId xmlns:p14="http://schemas.microsoft.com/office/powerpoint/2010/main" val="428271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DEBE5-415B-4936-BF79-F3FDDF479A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9C2FA6-F727-4DCA-9C5D-7C443EE6E525}"/>
              </a:ext>
            </a:extLst>
          </p:cNvPr>
          <p:cNvSpPr>
            <a:spLocks noGrp="1"/>
          </p:cNvSpPr>
          <p:nvPr>
            <p:ph type="dt" sz="half" idx="10"/>
          </p:nvPr>
        </p:nvSpPr>
        <p:spPr/>
        <p:txBody>
          <a:bodyPr/>
          <a:lstStyle/>
          <a:p>
            <a:fld id="{95FD9E00-B00F-408D-B028-E16E15F428AD}" type="datetimeFigureOut">
              <a:rPr lang="en-GB" smtClean="0"/>
              <a:t>22/04/2020</a:t>
            </a:fld>
            <a:endParaRPr lang="en-GB"/>
          </a:p>
        </p:txBody>
      </p:sp>
      <p:sp>
        <p:nvSpPr>
          <p:cNvPr id="4" name="Footer Placeholder 3">
            <a:extLst>
              <a:ext uri="{FF2B5EF4-FFF2-40B4-BE49-F238E27FC236}">
                <a16:creationId xmlns:a16="http://schemas.microsoft.com/office/drawing/2014/main" id="{284B8147-A310-4732-9C1B-0B03A77A6E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B80B7C-B97F-4223-BF37-298A2AAA293A}"/>
              </a:ext>
            </a:extLst>
          </p:cNvPr>
          <p:cNvSpPr>
            <a:spLocks noGrp="1"/>
          </p:cNvSpPr>
          <p:nvPr>
            <p:ph type="sldNum" sz="quarter" idx="12"/>
          </p:nvPr>
        </p:nvSpPr>
        <p:spPr/>
        <p:txBody>
          <a:bodyPr/>
          <a:lstStyle/>
          <a:p>
            <a:fld id="{BDB22B7A-60DC-4903-A806-94E40469E7EF}" type="slidenum">
              <a:rPr lang="en-GB" smtClean="0"/>
              <a:t>‹#›</a:t>
            </a:fld>
            <a:endParaRPr lang="en-GB"/>
          </a:p>
        </p:txBody>
      </p:sp>
    </p:spTree>
    <p:extLst>
      <p:ext uri="{BB962C8B-B14F-4D97-AF65-F5344CB8AC3E}">
        <p14:creationId xmlns:p14="http://schemas.microsoft.com/office/powerpoint/2010/main" val="246404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C6699C-534A-4363-A5D5-B1A3750FEADB}"/>
              </a:ext>
            </a:extLst>
          </p:cNvPr>
          <p:cNvSpPr>
            <a:spLocks noGrp="1"/>
          </p:cNvSpPr>
          <p:nvPr>
            <p:ph type="dt" sz="half" idx="10"/>
          </p:nvPr>
        </p:nvSpPr>
        <p:spPr/>
        <p:txBody>
          <a:bodyPr/>
          <a:lstStyle/>
          <a:p>
            <a:fld id="{95FD9E00-B00F-408D-B028-E16E15F428AD}" type="datetimeFigureOut">
              <a:rPr lang="en-GB" smtClean="0"/>
              <a:t>22/04/2020</a:t>
            </a:fld>
            <a:endParaRPr lang="en-GB"/>
          </a:p>
        </p:txBody>
      </p:sp>
      <p:sp>
        <p:nvSpPr>
          <p:cNvPr id="3" name="Footer Placeholder 2">
            <a:extLst>
              <a:ext uri="{FF2B5EF4-FFF2-40B4-BE49-F238E27FC236}">
                <a16:creationId xmlns:a16="http://schemas.microsoft.com/office/drawing/2014/main" id="{7F556679-46A4-4110-B023-0CC1C10849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37370D-96CC-47D3-984B-B81795174452}"/>
              </a:ext>
            </a:extLst>
          </p:cNvPr>
          <p:cNvSpPr>
            <a:spLocks noGrp="1"/>
          </p:cNvSpPr>
          <p:nvPr>
            <p:ph type="sldNum" sz="quarter" idx="12"/>
          </p:nvPr>
        </p:nvSpPr>
        <p:spPr/>
        <p:txBody>
          <a:bodyPr/>
          <a:lstStyle/>
          <a:p>
            <a:fld id="{BDB22B7A-60DC-4903-A806-94E40469E7EF}" type="slidenum">
              <a:rPr lang="en-GB" smtClean="0"/>
              <a:t>‹#›</a:t>
            </a:fld>
            <a:endParaRPr lang="en-GB"/>
          </a:p>
        </p:txBody>
      </p:sp>
    </p:spTree>
    <p:extLst>
      <p:ext uri="{BB962C8B-B14F-4D97-AF65-F5344CB8AC3E}">
        <p14:creationId xmlns:p14="http://schemas.microsoft.com/office/powerpoint/2010/main" val="378415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40B93-3046-426F-98D6-C623DD25B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98201A-157F-43E2-82A2-7779DF87E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494C11-D6E7-4E5D-B56F-CE3C56BD2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C4F2CF-42E4-4849-9E6C-471FC104F6F7}"/>
              </a:ext>
            </a:extLst>
          </p:cNvPr>
          <p:cNvSpPr>
            <a:spLocks noGrp="1"/>
          </p:cNvSpPr>
          <p:nvPr>
            <p:ph type="dt" sz="half" idx="10"/>
          </p:nvPr>
        </p:nvSpPr>
        <p:spPr/>
        <p:txBody>
          <a:bodyPr/>
          <a:lstStyle/>
          <a:p>
            <a:fld id="{95FD9E00-B00F-408D-B028-E16E15F428AD}" type="datetimeFigureOut">
              <a:rPr lang="en-GB" smtClean="0"/>
              <a:t>22/04/2020</a:t>
            </a:fld>
            <a:endParaRPr lang="en-GB"/>
          </a:p>
        </p:txBody>
      </p:sp>
      <p:sp>
        <p:nvSpPr>
          <p:cNvPr id="6" name="Footer Placeholder 5">
            <a:extLst>
              <a:ext uri="{FF2B5EF4-FFF2-40B4-BE49-F238E27FC236}">
                <a16:creationId xmlns:a16="http://schemas.microsoft.com/office/drawing/2014/main" id="{635F2847-7D15-4E27-AD45-A192697098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2CA64B-4207-4E0F-88D7-F3034B77899B}"/>
              </a:ext>
            </a:extLst>
          </p:cNvPr>
          <p:cNvSpPr>
            <a:spLocks noGrp="1"/>
          </p:cNvSpPr>
          <p:nvPr>
            <p:ph type="sldNum" sz="quarter" idx="12"/>
          </p:nvPr>
        </p:nvSpPr>
        <p:spPr/>
        <p:txBody>
          <a:bodyPr/>
          <a:lstStyle/>
          <a:p>
            <a:fld id="{BDB22B7A-60DC-4903-A806-94E40469E7EF}" type="slidenum">
              <a:rPr lang="en-GB" smtClean="0"/>
              <a:t>‹#›</a:t>
            </a:fld>
            <a:endParaRPr lang="en-GB"/>
          </a:p>
        </p:txBody>
      </p:sp>
    </p:spTree>
    <p:extLst>
      <p:ext uri="{BB962C8B-B14F-4D97-AF65-F5344CB8AC3E}">
        <p14:creationId xmlns:p14="http://schemas.microsoft.com/office/powerpoint/2010/main" val="351937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9E69-0944-4D08-9542-E678C9D6F3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693D78-D4C7-405B-B3AE-7CF0191CE1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5329185-7FFE-4FEC-AC4D-EF283BD17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69B605-3FCE-4E89-B46E-E9F0E53CEA45}"/>
              </a:ext>
            </a:extLst>
          </p:cNvPr>
          <p:cNvSpPr>
            <a:spLocks noGrp="1"/>
          </p:cNvSpPr>
          <p:nvPr>
            <p:ph type="dt" sz="half" idx="10"/>
          </p:nvPr>
        </p:nvSpPr>
        <p:spPr/>
        <p:txBody>
          <a:bodyPr/>
          <a:lstStyle/>
          <a:p>
            <a:fld id="{95FD9E00-B00F-408D-B028-E16E15F428AD}" type="datetimeFigureOut">
              <a:rPr lang="en-GB" smtClean="0"/>
              <a:t>22/04/2020</a:t>
            </a:fld>
            <a:endParaRPr lang="en-GB"/>
          </a:p>
        </p:txBody>
      </p:sp>
      <p:sp>
        <p:nvSpPr>
          <p:cNvPr id="6" name="Footer Placeholder 5">
            <a:extLst>
              <a:ext uri="{FF2B5EF4-FFF2-40B4-BE49-F238E27FC236}">
                <a16:creationId xmlns:a16="http://schemas.microsoft.com/office/drawing/2014/main" id="{763F9132-5FC3-4022-B97D-5924653534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F04082-4CAC-4A97-A3F3-FD15C5E228F1}"/>
              </a:ext>
            </a:extLst>
          </p:cNvPr>
          <p:cNvSpPr>
            <a:spLocks noGrp="1"/>
          </p:cNvSpPr>
          <p:nvPr>
            <p:ph type="sldNum" sz="quarter" idx="12"/>
          </p:nvPr>
        </p:nvSpPr>
        <p:spPr/>
        <p:txBody>
          <a:bodyPr/>
          <a:lstStyle/>
          <a:p>
            <a:fld id="{BDB22B7A-60DC-4903-A806-94E40469E7EF}" type="slidenum">
              <a:rPr lang="en-GB" smtClean="0"/>
              <a:t>‹#›</a:t>
            </a:fld>
            <a:endParaRPr lang="en-GB"/>
          </a:p>
        </p:txBody>
      </p:sp>
    </p:spTree>
    <p:extLst>
      <p:ext uri="{BB962C8B-B14F-4D97-AF65-F5344CB8AC3E}">
        <p14:creationId xmlns:p14="http://schemas.microsoft.com/office/powerpoint/2010/main" val="246974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0DC59B-B96E-47C3-8BCD-A6C2CD921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A452D6-FEED-4714-88E3-2C2EFA19E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3D8F3B-CBCF-4163-944E-BD8304898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D9E00-B00F-408D-B028-E16E15F428AD}" type="datetimeFigureOut">
              <a:rPr lang="en-GB" smtClean="0"/>
              <a:t>22/04/2020</a:t>
            </a:fld>
            <a:endParaRPr lang="en-GB"/>
          </a:p>
        </p:txBody>
      </p:sp>
      <p:sp>
        <p:nvSpPr>
          <p:cNvPr id="5" name="Footer Placeholder 4">
            <a:extLst>
              <a:ext uri="{FF2B5EF4-FFF2-40B4-BE49-F238E27FC236}">
                <a16:creationId xmlns:a16="http://schemas.microsoft.com/office/drawing/2014/main" id="{F68AAC69-C602-4644-B5E4-33DEF37FC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3620F93-D248-4163-94AE-26A3C0773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22B7A-60DC-4903-A806-94E40469E7EF}" type="slidenum">
              <a:rPr lang="en-GB" smtClean="0"/>
              <a:t>‹#›</a:t>
            </a:fld>
            <a:endParaRPr lang="en-GB"/>
          </a:p>
        </p:txBody>
      </p:sp>
    </p:spTree>
    <p:extLst>
      <p:ext uri="{BB962C8B-B14F-4D97-AF65-F5344CB8AC3E}">
        <p14:creationId xmlns:p14="http://schemas.microsoft.com/office/powerpoint/2010/main" val="1772242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georgies262@gmail.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A7D7-B864-42A3-9731-10F78083FEAB}"/>
              </a:ext>
            </a:extLst>
          </p:cNvPr>
          <p:cNvSpPr>
            <a:spLocks noGrp="1"/>
          </p:cNvSpPr>
          <p:nvPr>
            <p:ph type="title"/>
          </p:nvPr>
        </p:nvSpPr>
        <p:spPr/>
        <p:txBody>
          <a:bodyPr/>
          <a:lstStyle/>
          <a:p>
            <a:r>
              <a:rPr lang="en-GB" dirty="0"/>
              <a:t>Electronic Devices: A very brief history</a:t>
            </a:r>
          </a:p>
        </p:txBody>
      </p:sp>
      <p:sp>
        <p:nvSpPr>
          <p:cNvPr id="3" name="Content Placeholder 2">
            <a:extLst>
              <a:ext uri="{FF2B5EF4-FFF2-40B4-BE49-F238E27FC236}">
                <a16:creationId xmlns:a16="http://schemas.microsoft.com/office/drawing/2014/main" id="{553E84ED-4829-4EA5-ABBB-9F516B7F4811}"/>
              </a:ext>
            </a:extLst>
          </p:cNvPr>
          <p:cNvSpPr>
            <a:spLocks noGrp="1"/>
          </p:cNvSpPr>
          <p:nvPr>
            <p:ph idx="1"/>
          </p:nvPr>
        </p:nvSpPr>
        <p:spPr/>
        <p:txBody>
          <a:bodyPr>
            <a:normAutofit fontScale="70000" lnSpcReduction="20000"/>
          </a:bodyPr>
          <a:lstStyle/>
          <a:p>
            <a:pPr algn="just"/>
            <a:r>
              <a:rPr lang="en-GB" dirty="0"/>
              <a:t>Electronic systems are circuits of interconnected electronic devices</a:t>
            </a:r>
          </a:p>
          <a:p>
            <a:pPr algn="just"/>
            <a:endParaRPr lang="en-GB" dirty="0"/>
          </a:p>
          <a:p>
            <a:pPr algn="just"/>
            <a:r>
              <a:rPr lang="en-GB" dirty="0"/>
              <a:t>The entity, the electron was discovered in 1897 by J.J Thomson</a:t>
            </a:r>
          </a:p>
          <a:p>
            <a:pPr algn="just"/>
            <a:endParaRPr lang="en-GB" dirty="0"/>
          </a:p>
          <a:p>
            <a:pPr algn="just"/>
            <a:r>
              <a:rPr lang="en-GB" dirty="0"/>
              <a:t>Resistors, capacitors and inductors are very simple devices, but most electronic systems rely on non-linear devices, the simplest being the diode, which allows conduction for one polarity of applied voltage but not for the other</a:t>
            </a:r>
          </a:p>
          <a:p>
            <a:pPr algn="just"/>
            <a:endParaRPr lang="en-GB" dirty="0"/>
          </a:p>
          <a:p>
            <a:pPr algn="just"/>
            <a:r>
              <a:rPr lang="en-GB" dirty="0"/>
              <a:t>The ﬁrst use of diodes was for detecting radio signals. In the early 1900’s, semiconductor diodes were demonstrated as were vacuum tube diodes</a:t>
            </a:r>
          </a:p>
          <a:p>
            <a:pPr marL="0" indent="0" algn="just">
              <a:buNone/>
            </a:pPr>
            <a:endParaRPr lang="en-GB" dirty="0"/>
          </a:p>
          <a:p>
            <a:pPr algn="just"/>
            <a:r>
              <a:rPr lang="en-GB" dirty="0"/>
              <a:t>The widespread application of vacuum tubes transformed communications and entertainment and enabled the ﬁrst digital computers, but vacuum tubes had problems –they were large, fragile, and consumed a lot of power.</a:t>
            </a:r>
          </a:p>
        </p:txBody>
      </p:sp>
    </p:spTree>
    <p:extLst>
      <p:ext uri="{BB962C8B-B14F-4D97-AF65-F5344CB8AC3E}">
        <p14:creationId xmlns:p14="http://schemas.microsoft.com/office/powerpoint/2010/main" val="3868280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26D6-B0CE-4599-9212-485EB92EEE77}"/>
              </a:ext>
            </a:extLst>
          </p:cNvPr>
          <p:cNvSpPr>
            <a:spLocks noGrp="1"/>
          </p:cNvSpPr>
          <p:nvPr>
            <p:ph type="title"/>
          </p:nvPr>
        </p:nvSpPr>
        <p:spPr/>
        <p:txBody>
          <a:bodyPr/>
          <a:lstStyle/>
          <a:p>
            <a:pPr algn="ctr"/>
            <a:r>
              <a:rPr lang="en-GB" b="1" dirty="0"/>
              <a:t>Silicon energy levels / energy bands</a:t>
            </a:r>
          </a:p>
        </p:txBody>
      </p:sp>
      <p:pic>
        <p:nvPicPr>
          <p:cNvPr id="4" name="Picture 3">
            <a:extLst>
              <a:ext uri="{FF2B5EF4-FFF2-40B4-BE49-F238E27FC236}">
                <a16:creationId xmlns:a16="http://schemas.microsoft.com/office/drawing/2014/main" id="{A414CE7F-6832-46B2-8518-B29CC483EE32}"/>
              </a:ext>
            </a:extLst>
          </p:cNvPr>
          <p:cNvPicPr>
            <a:picLocks noChangeAspect="1"/>
          </p:cNvPicPr>
          <p:nvPr/>
        </p:nvPicPr>
        <p:blipFill>
          <a:blip r:embed="rId2"/>
          <a:stretch>
            <a:fillRect/>
          </a:stretch>
        </p:blipFill>
        <p:spPr>
          <a:xfrm>
            <a:off x="838200" y="1406525"/>
            <a:ext cx="6467475" cy="4260386"/>
          </a:xfrm>
          <a:prstGeom prst="rect">
            <a:avLst/>
          </a:prstGeom>
        </p:spPr>
      </p:pic>
      <p:sp>
        <p:nvSpPr>
          <p:cNvPr id="3" name="Rectangle 2">
            <a:extLst>
              <a:ext uri="{FF2B5EF4-FFF2-40B4-BE49-F238E27FC236}">
                <a16:creationId xmlns:a16="http://schemas.microsoft.com/office/drawing/2014/main" id="{B6D69ECD-33F2-49A3-BF9A-B573CC4D764D}"/>
              </a:ext>
            </a:extLst>
          </p:cNvPr>
          <p:cNvSpPr/>
          <p:nvPr/>
        </p:nvSpPr>
        <p:spPr>
          <a:xfrm>
            <a:off x="7496175" y="2237250"/>
            <a:ext cx="4076700" cy="1857368"/>
          </a:xfrm>
          <a:prstGeom prst="rect">
            <a:avLst/>
          </a:prstGeom>
        </p:spPr>
        <p:txBody>
          <a:bodyPr wrap="square">
            <a:spAutoFit/>
          </a:bodyPr>
          <a:lstStyle/>
          <a:p>
            <a:pPr algn="just">
              <a:lnSpc>
                <a:spcPct val="107000"/>
              </a:lnSpc>
              <a:spcAft>
                <a:spcPts val="800"/>
              </a:spcAft>
            </a:pP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But something very important happens when the silicon atoms are put in a lattice a short distance away from each other, the chemical bonds form and the orbitals interact, and discrete </a:t>
            </a:r>
            <a:r>
              <a:rPr lang="en-GB" dirty="0">
                <a:solidFill>
                  <a:srgbClr val="FF0000"/>
                </a:solidFill>
              </a:rPr>
              <a:t>energy levels broaden and become bands of energies</a:t>
            </a:r>
          </a:p>
        </p:txBody>
      </p:sp>
    </p:spTree>
    <p:extLst>
      <p:ext uri="{BB962C8B-B14F-4D97-AF65-F5344CB8AC3E}">
        <p14:creationId xmlns:p14="http://schemas.microsoft.com/office/powerpoint/2010/main" val="7875704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6FADD-748C-46D5-8E45-986C13D53F66}"/>
              </a:ext>
            </a:extLst>
          </p:cNvPr>
          <p:cNvSpPr>
            <a:spLocks noGrp="1"/>
          </p:cNvSpPr>
          <p:nvPr>
            <p:ph type="title"/>
          </p:nvPr>
        </p:nvSpPr>
        <p:spPr>
          <a:xfrm>
            <a:off x="838200" y="69946"/>
            <a:ext cx="10515600" cy="1325563"/>
          </a:xfrm>
        </p:spPr>
        <p:txBody>
          <a:bodyPr/>
          <a:lstStyle/>
          <a:p>
            <a:pPr algn="ctr"/>
            <a:r>
              <a:rPr lang="en-GB" b="1" dirty="0"/>
              <a:t>Example semiconductor: Si </a:t>
            </a:r>
          </a:p>
        </p:txBody>
      </p:sp>
      <p:pic>
        <p:nvPicPr>
          <p:cNvPr id="4" name="Picture 3">
            <a:extLst>
              <a:ext uri="{FF2B5EF4-FFF2-40B4-BE49-F238E27FC236}">
                <a16:creationId xmlns:a16="http://schemas.microsoft.com/office/drawing/2014/main" id="{90217ACF-66EB-4207-8744-C5CC3533CA64}"/>
              </a:ext>
            </a:extLst>
          </p:cNvPr>
          <p:cNvPicPr>
            <a:picLocks noChangeAspect="1"/>
          </p:cNvPicPr>
          <p:nvPr/>
        </p:nvPicPr>
        <p:blipFill>
          <a:blip r:embed="rId2"/>
          <a:stretch>
            <a:fillRect/>
          </a:stretch>
        </p:blipFill>
        <p:spPr>
          <a:xfrm>
            <a:off x="2123373" y="985838"/>
            <a:ext cx="7741719" cy="4578760"/>
          </a:xfrm>
          <a:prstGeom prst="rect">
            <a:avLst/>
          </a:prstGeom>
        </p:spPr>
      </p:pic>
      <p:sp>
        <p:nvSpPr>
          <p:cNvPr id="3" name="Rectangle 2">
            <a:extLst>
              <a:ext uri="{FF2B5EF4-FFF2-40B4-BE49-F238E27FC236}">
                <a16:creationId xmlns:a16="http://schemas.microsoft.com/office/drawing/2014/main" id="{91641BAB-D28E-4F08-A4DA-D4792E93423F}"/>
              </a:ext>
            </a:extLst>
          </p:cNvPr>
          <p:cNvSpPr/>
          <p:nvPr/>
        </p:nvSpPr>
        <p:spPr>
          <a:xfrm>
            <a:off x="2381249" y="5715508"/>
            <a:ext cx="7741719" cy="67191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In a solid, the energy levels of the discreet silicon atoms, broaden and smear out and become energy bands.</a:t>
            </a:r>
          </a:p>
        </p:txBody>
      </p:sp>
    </p:spTree>
    <p:extLst>
      <p:ext uri="{BB962C8B-B14F-4D97-AF65-F5344CB8AC3E}">
        <p14:creationId xmlns:p14="http://schemas.microsoft.com/office/powerpoint/2010/main" val="3187092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151B3-BEE0-43EA-83BE-58DB0AF05385}"/>
              </a:ext>
            </a:extLst>
          </p:cNvPr>
          <p:cNvSpPr>
            <a:spLocks noGrp="1"/>
          </p:cNvSpPr>
          <p:nvPr>
            <p:ph type="title"/>
          </p:nvPr>
        </p:nvSpPr>
        <p:spPr/>
        <p:txBody>
          <a:bodyPr/>
          <a:lstStyle/>
          <a:p>
            <a:pPr algn="ctr"/>
            <a:r>
              <a:rPr lang="en-GB" dirty="0"/>
              <a:t>Silicon energy levels           energy bands</a:t>
            </a:r>
          </a:p>
        </p:txBody>
      </p:sp>
      <p:sp>
        <p:nvSpPr>
          <p:cNvPr id="4" name="Arrow: Right 3">
            <a:extLst>
              <a:ext uri="{FF2B5EF4-FFF2-40B4-BE49-F238E27FC236}">
                <a16:creationId xmlns:a16="http://schemas.microsoft.com/office/drawing/2014/main" id="{1C3681B7-824F-4742-9EBC-724CAC6CD30A}"/>
              </a:ext>
            </a:extLst>
          </p:cNvPr>
          <p:cNvSpPr/>
          <p:nvPr/>
        </p:nvSpPr>
        <p:spPr>
          <a:xfrm>
            <a:off x="6418445" y="905592"/>
            <a:ext cx="798897"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60A186D-0D62-4A8E-9AC2-FF3029A843AE}"/>
              </a:ext>
            </a:extLst>
          </p:cNvPr>
          <p:cNvPicPr>
            <a:picLocks noChangeAspect="1"/>
          </p:cNvPicPr>
          <p:nvPr/>
        </p:nvPicPr>
        <p:blipFill>
          <a:blip r:embed="rId2"/>
          <a:stretch>
            <a:fillRect/>
          </a:stretch>
        </p:blipFill>
        <p:spPr>
          <a:xfrm>
            <a:off x="1648251" y="1690688"/>
            <a:ext cx="8096600" cy="4731101"/>
          </a:xfrm>
          <a:prstGeom prst="rect">
            <a:avLst/>
          </a:prstGeom>
        </p:spPr>
      </p:pic>
      <p:sp>
        <p:nvSpPr>
          <p:cNvPr id="3" name="Rectangle 2">
            <a:extLst>
              <a:ext uri="{FF2B5EF4-FFF2-40B4-BE49-F238E27FC236}">
                <a16:creationId xmlns:a16="http://schemas.microsoft.com/office/drawing/2014/main" id="{8E7D966A-90AD-4F69-81F1-A2F0B8D5BCD7}"/>
              </a:ext>
            </a:extLst>
          </p:cNvPr>
          <p:cNvSpPr/>
          <p:nvPr/>
        </p:nvSpPr>
        <p:spPr>
          <a:xfrm>
            <a:off x="9505950" y="5464207"/>
            <a:ext cx="2686050" cy="126464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two valence energy levels become valence bands and conduction bands </a:t>
            </a:r>
            <a:endParaRPr lang="en-GB" dirty="0"/>
          </a:p>
        </p:txBody>
      </p:sp>
    </p:spTree>
    <p:extLst>
      <p:ext uri="{BB962C8B-B14F-4D97-AF65-F5344CB8AC3E}">
        <p14:creationId xmlns:p14="http://schemas.microsoft.com/office/powerpoint/2010/main" val="25487282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56A3-48AD-4FB8-B188-469F4EE09BF8}"/>
              </a:ext>
            </a:extLst>
          </p:cNvPr>
          <p:cNvSpPr>
            <a:spLocks noGrp="1"/>
          </p:cNvSpPr>
          <p:nvPr>
            <p:ph type="title"/>
          </p:nvPr>
        </p:nvSpPr>
        <p:spPr/>
        <p:txBody>
          <a:bodyPr/>
          <a:lstStyle/>
          <a:p>
            <a:pPr algn="ctr"/>
            <a:r>
              <a:rPr lang="en-GB" b="1" dirty="0"/>
              <a:t>Energy band diagram </a:t>
            </a:r>
          </a:p>
        </p:txBody>
      </p:sp>
      <p:pic>
        <p:nvPicPr>
          <p:cNvPr id="4" name="Picture 3">
            <a:extLst>
              <a:ext uri="{FF2B5EF4-FFF2-40B4-BE49-F238E27FC236}">
                <a16:creationId xmlns:a16="http://schemas.microsoft.com/office/drawing/2014/main" id="{82FD00FF-AA16-4213-A33D-A7E5F2CB820B}"/>
              </a:ext>
            </a:extLst>
          </p:cNvPr>
          <p:cNvPicPr>
            <a:picLocks noChangeAspect="1"/>
          </p:cNvPicPr>
          <p:nvPr/>
        </p:nvPicPr>
        <p:blipFill>
          <a:blip r:embed="rId2"/>
          <a:stretch>
            <a:fillRect/>
          </a:stretch>
        </p:blipFill>
        <p:spPr>
          <a:xfrm>
            <a:off x="1124250" y="1690688"/>
            <a:ext cx="6328711" cy="4464993"/>
          </a:xfrm>
          <a:prstGeom prst="rect">
            <a:avLst/>
          </a:prstGeom>
        </p:spPr>
      </p:pic>
      <p:sp>
        <p:nvSpPr>
          <p:cNvPr id="3" name="Rectangle 2">
            <a:extLst>
              <a:ext uri="{FF2B5EF4-FFF2-40B4-BE49-F238E27FC236}">
                <a16:creationId xmlns:a16="http://schemas.microsoft.com/office/drawing/2014/main" id="{898F7490-FD3D-4ACE-9AF9-0A4C5C0581F1}"/>
              </a:ext>
            </a:extLst>
          </p:cNvPr>
          <p:cNvSpPr/>
          <p:nvPr/>
        </p:nvSpPr>
        <p:spPr>
          <a:xfrm>
            <a:off x="7739011" y="2747566"/>
            <a:ext cx="3162300" cy="2450094"/>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indicate the top of the valence band only, because that's where most of the holes will end up being. We indicate the bottom of the conduction band only, because that's where most of the electrons will be.</a:t>
            </a:r>
          </a:p>
        </p:txBody>
      </p:sp>
    </p:spTree>
    <p:extLst>
      <p:ext uri="{BB962C8B-B14F-4D97-AF65-F5344CB8AC3E}">
        <p14:creationId xmlns:p14="http://schemas.microsoft.com/office/powerpoint/2010/main" val="5160619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6F5F-23B9-4993-A21E-2B6934FB3F62}"/>
              </a:ext>
            </a:extLst>
          </p:cNvPr>
          <p:cNvSpPr>
            <a:spLocks noGrp="1"/>
          </p:cNvSpPr>
          <p:nvPr>
            <p:ph type="title"/>
          </p:nvPr>
        </p:nvSpPr>
        <p:spPr/>
        <p:txBody>
          <a:bodyPr/>
          <a:lstStyle/>
          <a:p>
            <a:pPr algn="ctr"/>
            <a:r>
              <a:rPr lang="pt-BR" b="1" dirty="0"/>
              <a:t>Energy vs. momentum: E(k) </a:t>
            </a:r>
            <a:endParaRPr lang="en-GB" b="1" dirty="0"/>
          </a:p>
        </p:txBody>
      </p:sp>
      <p:pic>
        <p:nvPicPr>
          <p:cNvPr id="4" name="Picture 3">
            <a:extLst>
              <a:ext uri="{FF2B5EF4-FFF2-40B4-BE49-F238E27FC236}">
                <a16:creationId xmlns:a16="http://schemas.microsoft.com/office/drawing/2014/main" id="{BEC15DFD-C0E1-417F-A3F5-E1B8F7F6CB58}"/>
              </a:ext>
            </a:extLst>
          </p:cNvPr>
          <p:cNvPicPr>
            <a:picLocks noChangeAspect="1"/>
          </p:cNvPicPr>
          <p:nvPr/>
        </p:nvPicPr>
        <p:blipFill>
          <a:blip r:embed="rId2"/>
          <a:stretch>
            <a:fillRect/>
          </a:stretch>
        </p:blipFill>
        <p:spPr>
          <a:xfrm>
            <a:off x="1799923" y="1403296"/>
            <a:ext cx="8355531" cy="5089579"/>
          </a:xfrm>
          <a:prstGeom prst="rect">
            <a:avLst/>
          </a:prstGeom>
        </p:spPr>
      </p:pic>
    </p:spTree>
    <p:extLst>
      <p:ext uri="{BB962C8B-B14F-4D97-AF65-F5344CB8AC3E}">
        <p14:creationId xmlns:p14="http://schemas.microsoft.com/office/powerpoint/2010/main" val="8250076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8369-F465-4F7C-AEED-7C53FA0032E4}"/>
              </a:ext>
            </a:extLst>
          </p:cNvPr>
          <p:cNvSpPr>
            <a:spLocks noGrp="1"/>
          </p:cNvSpPr>
          <p:nvPr>
            <p:ph type="title"/>
          </p:nvPr>
        </p:nvSpPr>
        <p:spPr/>
        <p:txBody>
          <a:bodyPr>
            <a:normAutofit/>
          </a:bodyPr>
          <a:lstStyle/>
          <a:p>
            <a:pPr algn="ctr"/>
            <a:r>
              <a:rPr lang="en-GB" sz="3600" b="1" dirty="0"/>
              <a:t>Energy band structure vs. energy band diagram</a:t>
            </a:r>
          </a:p>
        </p:txBody>
      </p:sp>
      <p:sp>
        <p:nvSpPr>
          <p:cNvPr id="3" name="Content Placeholder 2">
            <a:extLst>
              <a:ext uri="{FF2B5EF4-FFF2-40B4-BE49-F238E27FC236}">
                <a16:creationId xmlns:a16="http://schemas.microsoft.com/office/drawing/2014/main" id="{DF0CCFB4-6090-43A0-BBD0-0C46D0513AA1}"/>
              </a:ext>
            </a:extLst>
          </p:cNvPr>
          <p:cNvSpPr>
            <a:spLocks noGrp="1"/>
          </p:cNvSpPr>
          <p:nvPr>
            <p:ph idx="1"/>
          </p:nvPr>
        </p:nvSpPr>
        <p:spPr/>
        <p:txBody>
          <a:bodyPr>
            <a:normAutofit/>
          </a:bodyPr>
          <a:lstStyle/>
          <a:p>
            <a:r>
              <a:rPr lang="en-GB" sz="3200" dirty="0"/>
              <a:t>Band structure is a plot of energy </a:t>
            </a:r>
            <a:r>
              <a:rPr lang="en-GB" sz="3200" b="1" dirty="0"/>
              <a:t>vs. crystal momentum (or </a:t>
            </a:r>
            <a:r>
              <a:rPr lang="en-GB" sz="3200" b="1" i="1" dirty="0"/>
              <a:t>k).</a:t>
            </a:r>
          </a:p>
          <a:p>
            <a:endParaRPr lang="en-GB" sz="3200" dirty="0"/>
          </a:p>
          <a:p>
            <a:pPr marL="0" indent="0">
              <a:buNone/>
            </a:pPr>
            <a:endParaRPr lang="en-GB" sz="3200" dirty="0"/>
          </a:p>
          <a:p>
            <a:r>
              <a:rPr lang="en-GB" sz="3200" dirty="0"/>
              <a:t>An energy band diagram is a plot of the bottom of the conduction band and top of the valence band </a:t>
            </a:r>
            <a:r>
              <a:rPr lang="en-GB" sz="3200" b="1" dirty="0"/>
              <a:t>vs. position. </a:t>
            </a:r>
          </a:p>
        </p:txBody>
      </p:sp>
    </p:spTree>
    <p:extLst>
      <p:ext uri="{BB962C8B-B14F-4D97-AF65-F5344CB8AC3E}">
        <p14:creationId xmlns:p14="http://schemas.microsoft.com/office/powerpoint/2010/main" val="34785527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3546-140C-4F87-BE4A-48107CC8A88C}"/>
              </a:ext>
            </a:extLst>
          </p:cNvPr>
          <p:cNvSpPr>
            <a:spLocks noGrp="1"/>
          </p:cNvSpPr>
          <p:nvPr>
            <p:ph type="title"/>
          </p:nvPr>
        </p:nvSpPr>
        <p:spPr/>
        <p:txBody>
          <a:bodyPr/>
          <a:lstStyle/>
          <a:p>
            <a:pPr algn="ctr"/>
            <a:r>
              <a:rPr lang="en-GB" b="1" dirty="0"/>
              <a:t>Bandgap and intrinsic carrier concentration</a:t>
            </a:r>
          </a:p>
        </p:txBody>
      </p:sp>
      <p:pic>
        <p:nvPicPr>
          <p:cNvPr id="4" name="Picture 3">
            <a:extLst>
              <a:ext uri="{FF2B5EF4-FFF2-40B4-BE49-F238E27FC236}">
                <a16:creationId xmlns:a16="http://schemas.microsoft.com/office/drawing/2014/main" id="{3D94AE76-5E48-45F2-A46D-3458B90D24F7}"/>
              </a:ext>
            </a:extLst>
          </p:cNvPr>
          <p:cNvPicPr>
            <a:picLocks noChangeAspect="1"/>
          </p:cNvPicPr>
          <p:nvPr/>
        </p:nvPicPr>
        <p:blipFill>
          <a:blip r:embed="rId2"/>
          <a:stretch>
            <a:fillRect/>
          </a:stretch>
        </p:blipFill>
        <p:spPr>
          <a:xfrm>
            <a:off x="1886552" y="1370400"/>
            <a:ext cx="8722543" cy="4963523"/>
          </a:xfrm>
          <a:prstGeom prst="rect">
            <a:avLst/>
          </a:prstGeom>
        </p:spPr>
      </p:pic>
    </p:spTree>
    <p:extLst>
      <p:ext uri="{BB962C8B-B14F-4D97-AF65-F5344CB8AC3E}">
        <p14:creationId xmlns:p14="http://schemas.microsoft.com/office/powerpoint/2010/main" val="14308024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551F-B6C1-4D7C-9979-ACED24B17DA4}"/>
              </a:ext>
            </a:extLst>
          </p:cNvPr>
          <p:cNvSpPr>
            <a:spLocks noGrp="1"/>
          </p:cNvSpPr>
          <p:nvPr>
            <p:ph type="title"/>
          </p:nvPr>
        </p:nvSpPr>
        <p:spPr/>
        <p:txBody>
          <a:bodyPr/>
          <a:lstStyle/>
          <a:p>
            <a:pPr algn="ctr"/>
            <a:r>
              <a:rPr lang="en-GB" b="1" dirty="0"/>
              <a:t>Optical generation: E(k) </a:t>
            </a:r>
          </a:p>
        </p:txBody>
      </p:sp>
      <p:pic>
        <p:nvPicPr>
          <p:cNvPr id="4" name="Picture 3">
            <a:extLst>
              <a:ext uri="{FF2B5EF4-FFF2-40B4-BE49-F238E27FC236}">
                <a16:creationId xmlns:a16="http://schemas.microsoft.com/office/drawing/2014/main" id="{3469B276-0530-4BE3-8D95-5FFF24D92F68}"/>
              </a:ext>
            </a:extLst>
          </p:cNvPr>
          <p:cNvPicPr>
            <a:picLocks noChangeAspect="1"/>
          </p:cNvPicPr>
          <p:nvPr/>
        </p:nvPicPr>
        <p:blipFill>
          <a:blip r:embed="rId2"/>
          <a:stretch>
            <a:fillRect/>
          </a:stretch>
        </p:blipFill>
        <p:spPr>
          <a:xfrm>
            <a:off x="1136183" y="1690688"/>
            <a:ext cx="8289607" cy="4834961"/>
          </a:xfrm>
          <a:prstGeom prst="rect">
            <a:avLst/>
          </a:prstGeom>
        </p:spPr>
      </p:pic>
      <p:sp>
        <p:nvSpPr>
          <p:cNvPr id="3" name="Rectangle 2">
            <a:extLst>
              <a:ext uri="{FF2B5EF4-FFF2-40B4-BE49-F238E27FC236}">
                <a16:creationId xmlns:a16="http://schemas.microsoft.com/office/drawing/2014/main" id="{EE838036-4DAB-41F7-AD50-F21701204215}"/>
              </a:ext>
            </a:extLst>
          </p:cNvPr>
          <p:cNvSpPr/>
          <p:nvPr/>
        </p:nvSpPr>
        <p:spPr>
          <a:xfrm>
            <a:off x="9013433" y="2754895"/>
            <a:ext cx="2483242" cy="3042821"/>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kinetic energy is rapidly dissipated through various processes that release either phonons, or heat, or thermal vibrations and the electron quickly thermalizes and approaches the bottom of the conduction band.</a:t>
            </a:r>
            <a:endParaRPr lang="en-GB" dirty="0"/>
          </a:p>
        </p:txBody>
      </p:sp>
    </p:spTree>
    <p:extLst>
      <p:ext uri="{BB962C8B-B14F-4D97-AF65-F5344CB8AC3E}">
        <p14:creationId xmlns:p14="http://schemas.microsoft.com/office/powerpoint/2010/main" val="1535618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2891-A04B-4196-B021-63F90611023B}"/>
              </a:ext>
            </a:extLst>
          </p:cNvPr>
          <p:cNvSpPr>
            <a:spLocks noGrp="1"/>
          </p:cNvSpPr>
          <p:nvPr>
            <p:ph type="title"/>
          </p:nvPr>
        </p:nvSpPr>
        <p:spPr/>
        <p:txBody>
          <a:bodyPr/>
          <a:lstStyle/>
          <a:p>
            <a:pPr algn="ctr"/>
            <a:r>
              <a:rPr lang="en-GB" b="1" dirty="0"/>
              <a:t>Direct recombination: E(k) </a:t>
            </a:r>
          </a:p>
        </p:txBody>
      </p:sp>
      <p:pic>
        <p:nvPicPr>
          <p:cNvPr id="4" name="Picture 3">
            <a:extLst>
              <a:ext uri="{FF2B5EF4-FFF2-40B4-BE49-F238E27FC236}">
                <a16:creationId xmlns:a16="http://schemas.microsoft.com/office/drawing/2014/main" id="{2F9AB908-E6EB-4595-A9F7-EF2131340071}"/>
              </a:ext>
            </a:extLst>
          </p:cNvPr>
          <p:cNvPicPr>
            <a:picLocks noChangeAspect="1"/>
          </p:cNvPicPr>
          <p:nvPr/>
        </p:nvPicPr>
        <p:blipFill>
          <a:blip r:embed="rId2"/>
          <a:stretch>
            <a:fillRect/>
          </a:stretch>
        </p:blipFill>
        <p:spPr>
          <a:xfrm>
            <a:off x="2223435" y="1614373"/>
            <a:ext cx="8242183" cy="4878502"/>
          </a:xfrm>
          <a:prstGeom prst="rect">
            <a:avLst/>
          </a:prstGeom>
        </p:spPr>
      </p:pic>
      <p:sp>
        <p:nvSpPr>
          <p:cNvPr id="3" name="Rectangle 2">
            <a:extLst>
              <a:ext uri="{FF2B5EF4-FFF2-40B4-BE49-F238E27FC236}">
                <a16:creationId xmlns:a16="http://schemas.microsoft.com/office/drawing/2014/main" id="{67890643-673E-478F-A92D-96BCF160BF4C}"/>
              </a:ext>
            </a:extLst>
          </p:cNvPr>
          <p:cNvSpPr/>
          <p:nvPr/>
        </p:nvSpPr>
        <p:spPr>
          <a:xfrm>
            <a:off x="9968565" y="4863543"/>
            <a:ext cx="1872841" cy="185736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An electron in the conduction band can drop down and fill up a hole in the valence band</a:t>
            </a:r>
            <a:endParaRPr lang="en-GB" dirty="0"/>
          </a:p>
        </p:txBody>
      </p:sp>
    </p:spTree>
    <p:extLst>
      <p:ext uri="{BB962C8B-B14F-4D97-AF65-F5344CB8AC3E}">
        <p14:creationId xmlns:p14="http://schemas.microsoft.com/office/powerpoint/2010/main" val="32069077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A7DC3-9DBF-482E-9836-E70C09DAF299}"/>
              </a:ext>
            </a:extLst>
          </p:cNvPr>
          <p:cNvSpPr>
            <a:spLocks noGrp="1"/>
          </p:cNvSpPr>
          <p:nvPr>
            <p:ph type="title"/>
          </p:nvPr>
        </p:nvSpPr>
        <p:spPr/>
        <p:txBody>
          <a:bodyPr/>
          <a:lstStyle/>
          <a:p>
            <a:pPr algn="ctr"/>
            <a:r>
              <a:rPr lang="en-GB" b="1" dirty="0"/>
              <a:t>Bonding model view: intrinsic semiconductor</a:t>
            </a:r>
          </a:p>
        </p:txBody>
      </p:sp>
      <p:pic>
        <p:nvPicPr>
          <p:cNvPr id="5" name="Picture 4">
            <a:extLst>
              <a:ext uri="{FF2B5EF4-FFF2-40B4-BE49-F238E27FC236}">
                <a16:creationId xmlns:a16="http://schemas.microsoft.com/office/drawing/2014/main" id="{0CDAAB11-2DCD-4C24-BE82-00A46000D44B}"/>
              </a:ext>
            </a:extLst>
          </p:cNvPr>
          <p:cNvPicPr>
            <a:picLocks noChangeAspect="1"/>
          </p:cNvPicPr>
          <p:nvPr/>
        </p:nvPicPr>
        <p:blipFill>
          <a:blip r:embed="rId2"/>
          <a:stretch>
            <a:fillRect/>
          </a:stretch>
        </p:blipFill>
        <p:spPr>
          <a:xfrm>
            <a:off x="1756159" y="1333738"/>
            <a:ext cx="8679681" cy="5159137"/>
          </a:xfrm>
          <a:prstGeom prst="rect">
            <a:avLst/>
          </a:prstGeom>
        </p:spPr>
      </p:pic>
    </p:spTree>
    <p:extLst>
      <p:ext uri="{BB962C8B-B14F-4D97-AF65-F5344CB8AC3E}">
        <p14:creationId xmlns:p14="http://schemas.microsoft.com/office/powerpoint/2010/main" val="18619470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35208-2C0C-460A-B327-940254D7E4BF}"/>
              </a:ext>
            </a:extLst>
          </p:cNvPr>
          <p:cNvSpPr>
            <a:spLocks noGrp="1"/>
          </p:cNvSpPr>
          <p:nvPr>
            <p:ph type="title"/>
          </p:nvPr>
        </p:nvSpPr>
        <p:spPr>
          <a:xfrm>
            <a:off x="838200" y="165715"/>
            <a:ext cx="10515600" cy="1325563"/>
          </a:xfrm>
        </p:spPr>
        <p:txBody>
          <a:bodyPr/>
          <a:lstStyle/>
          <a:p>
            <a:pPr algn="ctr"/>
            <a:r>
              <a:rPr lang="en-GB" b="1" dirty="0"/>
              <a:t>Doping</a:t>
            </a:r>
            <a:r>
              <a:rPr lang="en-GB" dirty="0"/>
              <a:t> </a:t>
            </a:r>
          </a:p>
        </p:txBody>
      </p:sp>
      <p:pic>
        <p:nvPicPr>
          <p:cNvPr id="4" name="Picture 3">
            <a:extLst>
              <a:ext uri="{FF2B5EF4-FFF2-40B4-BE49-F238E27FC236}">
                <a16:creationId xmlns:a16="http://schemas.microsoft.com/office/drawing/2014/main" id="{2DB2A090-AE15-467D-BCE1-458688C50376}"/>
              </a:ext>
            </a:extLst>
          </p:cNvPr>
          <p:cNvPicPr>
            <a:picLocks noChangeAspect="1"/>
          </p:cNvPicPr>
          <p:nvPr/>
        </p:nvPicPr>
        <p:blipFill>
          <a:blip r:embed="rId2"/>
          <a:stretch>
            <a:fillRect/>
          </a:stretch>
        </p:blipFill>
        <p:spPr>
          <a:xfrm>
            <a:off x="2572051" y="1491278"/>
            <a:ext cx="6571950" cy="3875444"/>
          </a:xfrm>
          <a:prstGeom prst="rect">
            <a:avLst/>
          </a:prstGeom>
        </p:spPr>
      </p:pic>
      <p:sp>
        <p:nvSpPr>
          <p:cNvPr id="3" name="Rectangle 2">
            <a:extLst>
              <a:ext uri="{FF2B5EF4-FFF2-40B4-BE49-F238E27FC236}">
                <a16:creationId xmlns:a16="http://schemas.microsoft.com/office/drawing/2014/main" id="{BA29B9AA-48F6-4890-86DA-025F332C8907}"/>
              </a:ext>
            </a:extLst>
          </p:cNvPr>
          <p:cNvSpPr/>
          <p:nvPr/>
        </p:nvSpPr>
        <p:spPr>
          <a:xfrm>
            <a:off x="971549" y="5748228"/>
            <a:ext cx="10515599" cy="968278"/>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most important property of semiconductors is that their electronic properties. Could be reproducibly and controllably changed by introducing small amounts of other elements into the silicon lattice. This process is called doping.</a:t>
            </a:r>
            <a:endParaRPr lang="en-GB" dirty="0"/>
          </a:p>
        </p:txBody>
      </p:sp>
    </p:spTree>
    <p:extLst>
      <p:ext uri="{BB962C8B-B14F-4D97-AF65-F5344CB8AC3E}">
        <p14:creationId xmlns:p14="http://schemas.microsoft.com/office/powerpoint/2010/main" val="1714721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8F05-BC01-424A-BCA3-7D8B9E7EAB6C}"/>
              </a:ext>
            </a:extLst>
          </p:cNvPr>
          <p:cNvSpPr>
            <a:spLocks noGrp="1"/>
          </p:cNvSpPr>
          <p:nvPr>
            <p:ph type="title"/>
          </p:nvPr>
        </p:nvSpPr>
        <p:spPr/>
        <p:txBody>
          <a:bodyPr/>
          <a:lstStyle/>
          <a:p>
            <a:pPr algn="ctr"/>
            <a:r>
              <a:rPr lang="en-GB" b="1" dirty="0"/>
              <a:t>Bonding (cartoon)</a:t>
            </a:r>
          </a:p>
        </p:txBody>
      </p:sp>
      <p:pic>
        <p:nvPicPr>
          <p:cNvPr id="4" name="Picture 3">
            <a:extLst>
              <a:ext uri="{FF2B5EF4-FFF2-40B4-BE49-F238E27FC236}">
                <a16:creationId xmlns:a16="http://schemas.microsoft.com/office/drawing/2014/main" id="{45B4B0E5-66AF-4CF5-9D17-069BE63A6E4D}"/>
              </a:ext>
            </a:extLst>
          </p:cNvPr>
          <p:cNvPicPr>
            <a:picLocks noChangeAspect="1"/>
          </p:cNvPicPr>
          <p:nvPr/>
        </p:nvPicPr>
        <p:blipFill>
          <a:blip r:embed="rId2"/>
          <a:stretch>
            <a:fillRect/>
          </a:stretch>
        </p:blipFill>
        <p:spPr>
          <a:xfrm>
            <a:off x="2333625" y="1539405"/>
            <a:ext cx="7372350" cy="4479051"/>
          </a:xfrm>
          <a:prstGeom prst="rect">
            <a:avLst/>
          </a:prstGeom>
        </p:spPr>
      </p:pic>
      <p:sp>
        <p:nvSpPr>
          <p:cNvPr id="3" name="Rectangle 2">
            <a:extLst>
              <a:ext uri="{FF2B5EF4-FFF2-40B4-BE49-F238E27FC236}">
                <a16:creationId xmlns:a16="http://schemas.microsoft.com/office/drawing/2014/main" id="{A9A3CDCA-C63B-4649-80E5-7A7F1953C91B}"/>
              </a:ext>
            </a:extLst>
          </p:cNvPr>
          <p:cNvSpPr/>
          <p:nvPr/>
        </p:nvSpPr>
        <p:spPr>
          <a:xfrm>
            <a:off x="1895474" y="5887217"/>
            <a:ext cx="8791576" cy="37555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This is a much simpler picture of silicon lattice that we will use frequently in this course</a:t>
            </a:r>
            <a:endParaRPr lang="en-GB" dirty="0"/>
          </a:p>
        </p:txBody>
      </p:sp>
    </p:spTree>
    <p:extLst>
      <p:ext uri="{BB962C8B-B14F-4D97-AF65-F5344CB8AC3E}">
        <p14:creationId xmlns:p14="http://schemas.microsoft.com/office/powerpoint/2010/main" val="14072090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4281-C624-4F18-AC75-B791BC26D89F}"/>
              </a:ext>
            </a:extLst>
          </p:cNvPr>
          <p:cNvSpPr>
            <a:spLocks noGrp="1"/>
          </p:cNvSpPr>
          <p:nvPr>
            <p:ph type="title"/>
          </p:nvPr>
        </p:nvSpPr>
        <p:spPr>
          <a:xfrm>
            <a:off x="838200" y="365125"/>
            <a:ext cx="10515600" cy="1325563"/>
          </a:xfrm>
        </p:spPr>
        <p:txBody>
          <a:bodyPr/>
          <a:lstStyle/>
          <a:p>
            <a:pPr algn="ctr"/>
            <a:r>
              <a:rPr lang="en-GB" b="1" dirty="0"/>
              <a:t>N-type doping: Energy band view </a:t>
            </a:r>
          </a:p>
        </p:txBody>
      </p:sp>
      <p:pic>
        <p:nvPicPr>
          <p:cNvPr id="4" name="Picture 3">
            <a:extLst>
              <a:ext uri="{FF2B5EF4-FFF2-40B4-BE49-F238E27FC236}">
                <a16:creationId xmlns:a16="http://schemas.microsoft.com/office/drawing/2014/main" id="{6E02755D-62AA-4BFF-8000-F5C5699A6254}"/>
              </a:ext>
            </a:extLst>
          </p:cNvPr>
          <p:cNvPicPr>
            <a:picLocks noChangeAspect="1"/>
          </p:cNvPicPr>
          <p:nvPr/>
        </p:nvPicPr>
        <p:blipFill>
          <a:blip r:embed="rId2"/>
          <a:stretch>
            <a:fillRect/>
          </a:stretch>
        </p:blipFill>
        <p:spPr>
          <a:xfrm>
            <a:off x="2848225" y="1393808"/>
            <a:ext cx="6671161" cy="5001241"/>
          </a:xfrm>
          <a:prstGeom prst="rect">
            <a:avLst/>
          </a:prstGeom>
        </p:spPr>
      </p:pic>
    </p:spTree>
    <p:extLst>
      <p:ext uri="{BB962C8B-B14F-4D97-AF65-F5344CB8AC3E}">
        <p14:creationId xmlns:p14="http://schemas.microsoft.com/office/powerpoint/2010/main" val="53087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552F-D331-44E6-9D43-8D4B8F745EEF}"/>
              </a:ext>
            </a:extLst>
          </p:cNvPr>
          <p:cNvSpPr>
            <a:spLocks noGrp="1"/>
          </p:cNvSpPr>
          <p:nvPr>
            <p:ph type="title"/>
          </p:nvPr>
        </p:nvSpPr>
        <p:spPr/>
        <p:txBody>
          <a:bodyPr/>
          <a:lstStyle/>
          <a:p>
            <a:pPr algn="ctr"/>
            <a:r>
              <a:rPr lang="en-GB" b="1" dirty="0"/>
              <a:t>P-type doping: Energy band view</a:t>
            </a:r>
          </a:p>
        </p:txBody>
      </p:sp>
      <p:pic>
        <p:nvPicPr>
          <p:cNvPr id="4" name="Picture 3">
            <a:extLst>
              <a:ext uri="{FF2B5EF4-FFF2-40B4-BE49-F238E27FC236}">
                <a16:creationId xmlns:a16="http://schemas.microsoft.com/office/drawing/2014/main" id="{3AE334BA-419A-47AE-B140-1F9E423560DD}"/>
              </a:ext>
            </a:extLst>
          </p:cNvPr>
          <p:cNvPicPr>
            <a:picLocks noChangeAspect="1"/>
          </p:cNvPicPr>
          <p:nvPr/>
        </p:nvPicPr>
        <p:blipFill>
          <a:blip r:embed="rId2"/>
          <a:stretch>
            <a:fillRect/>
          </a:stretch>
        </p:blipFill>
        <p:spPr>
          <a:xfrm>
            <a:off x="3290887" y="1442787"/>
            <a:ext cx="5610225" cy="4838700"/>
          </a:xfrm>
          <a:prstGeom prst="rect">
            <a:avLst/>
          </a:prstGeom>
        </p:spPr>
      </p:pic>
    </p:spTree>
    <p:extLst>
      <p:ext uri="{BB962C8B-B14F-4D97-AF65-F5344CB8AC3E}">
        <p14:creationId xmlns:p14="http://schemas.microsoft.com/office/powerpoint/2010/main" val="31253275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6AF51D-BAC2-4B01-8969-93C3CA19EE3A}"/>
              </a:ext>
            </a:extLst>
          </p:cNvPr>
          <p:cNvPicPr>
            <a:picLocks noChangeAspect="1"/>
          </p:cNvPicPr>
          <p:nvPr/>
        </p:nvPicPr>
        <p:blipFill>
          <a:blip r:embed="rId2"/>
          <a:stretch>
            <a:fillRect/>
          </a:stretch>
        </p:blipFill>
        <p:spPr>
          <a:xfrm>
            <a:off x="1357162" y="312582"/>
            <a:ext cx="9952990" cy="6545417"/>
          </a:xfrm>
          <a:prstGeom prst="rect">
            <a:avLst/>
          </a:prstGeom>
        </p:spPr>
      </p:pic>
    </p:spTree>
    <p:extLst>
      <p:ext uri="{BB962C8B-B14F-4D97-AF65-F5344CB8AC3E}">
        <p14:creationId xmlns:p14="http://schemas.microsoft.com/office/powerpoint/2010/main" val="20191518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25A4-CED5-484F-B5DB-1E38289000D2}"/>
              </a:ext>
            </a:extLst>
          </p:cNvPr>
          <p:cNvSpPr>
            <a:spLocks noGrp="1"/>
          </p:cNvSpPr>
          <p:nvPr>
            <p:ph type="title"/>
          </p:nvPr>
        </p:nvSpPr>
        <p:spPr/>
        <p:txBody>
          <a:bodyPr/>
          <a:lstStyle/>
          <a:p>
            <a:pPr algn="ctr"/>
            <a:r>
              <a:rPr lang="en-GB" b="1" dirty="0"/>
              <a:t>Carrier concentration vs. temperature </a:t>
            </a:r>
          </a:p>
        </p:txBody>
      </p:sp>
      <p:pic>
        <p:nvPicPr>
          <p:cNvPr id="4" name="Picture 3">
            <a:extLst>
              <a:ext uri="{FF2B5EF4-FFF2-40B4-BE49-F238E27FC236}">
                <a16:creationId xmlns:a16="http://schemas.microsoft.com/office/drawing/2014/main" id="{DA4ED281-5C22-49AA-8EBA-52750D8FDF6B}"/>
              </a:ext>
            </a:extLst>
          </p:cNvPr>
          <p:cNvPicPr>
            <a:picLocks noChangeAspect="1"/>
          </p:cNvPicPr>
          <p:nvPr/>
        </p:nvPicPr>
        <p:blipFill>
          <a:blip r:embed="rId2"/>
          <a:stretch>
            <a:fillRect/>
          </a:stretch>
        </p:blipFill>
        <p:spPr>
          <a:xfrm>
            <a:off x="1358916" y="1521092"/>
            <a:ext cx="9782175" cy="5086350"/>
          </a:xfrm>
          <a:prstGeom prst="rect">
            <a:avLst/>
          </a:prstGeom>
        </p:spPr>
      </p:pic>
    </p:spTree>
    <p:extLst>
      <p:ext uri="{BB962C8B-B14F-4D97-AF65-F5344CB8AC3E}">
        <p14:creationId xmlns:p14="http://schemas.microsoft.com/office/powerpoint/2010/main" val="23371520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0426-FBDA-4B61-9C73-909916B71300}"/>
              </a:ext>
            </a:extLst>
          </p:cNvPr>
          <p:cNvSpPr>
            <a:spLocks noGrp="1"/>
          </p:cNvSpPr>
          <p:nvPr>
            <p:ph type="title"/>
          </p:nvPr>
        </p:nvSpPr>
        <p:spPr/>
        <p:txBody>
          <a:bodyPr/>
          <a:lstStyle/>
          <a:p>
            <a:pPr algn="ctr"/>
            <a:r>
              <a:rPr lang="en-GB" b="1" dirty="0"/>
              <a:t>Summary </a:t>
            </a:r>
          </a:p>
        </p:txBody>
      </p:sp>
      <p:sp>
        <p:nvSpPr>
          <p:cNvPr id="3" name="Content Placeholder 2">
            <a:extLst>
              <a:ext uri="{FF2B5EF4-FFF2-40B4-BE49-F238E27FC236}">
                <a16:creationId xmlns:a16="http://schemas.microsoft.com/office/drawing/2014/main" id="{9C50EC4C-1145-4B40-87FB-037112679555}"/>
              </a:ext>
            </a:extLst>
          </p:cNvPr>
          <p:cNvSpPr>
            <a:spLocks noGrp="1"/>
          </p:cNvSpPr>
          <p:nvPr>
            <p:ph idx="1"/>
          </p:nvPr>
        </p:nvSpPr>
        <p:spPr/>
        <p:txBody>
          <a:bodyPr>
            <a:normAutofit lnSpcReduction="10000"/>
          </a:bodyPr>
          <a:lstStyle/>
          <a:p>
            <a:pPr marL="0" indent="0">
              <a:buNone/>
            </a:pPr>
            <a:r>
              <a:rPr lang="en-GB" dirty="0"/>
              <a:t>1. Quantization of energy levels</a:t>
            </a:r>
          </a:p>
          <a:p>
            <a:pPr marL="0" indent="0">
              <a:buNone/>
            </a:pPr>
            <a:endParaRPr lang="en-GB" dirty="0"/>
          </a:p>
          <a:p>
            <a:pPr marL="0" indent="0">
              <a:buNone/>
            </a:pPr>
            <a:r>
              <a:rPr lang="en-GB" dirty="0"/>
              <a:t>2. Energy bands</a:t>
            </a:r>
          </a:p>
          <a:p>
            <a:endParaRPr lang="en-GB" dirty="0"/>
          </a:p>
          <a:p>
            <a:pPr marL="0" indent="0">
              <a:buNone/>
            </a:pPr>
            <a:r>
              <a:rPr lang="en-GB" dirty="0"/>
              <a:t>3. Electrons and holes</a:t>
            </a:r>
          </a:p>
          <a:p>
            <a:endParaRPr lang="en-GB" dirty="0"/>
          </a:p>
          <a:p>
            <a:pPr marL="0" indent="0">
              <a:buNone/>
            </a:pPr>
            <a:r>
              <a:rPr lang="en-GB" dirty="0"/>
              <a:t>4. Doping</a:t>
            </a:r>
          </a:p>
          <a:p>
            <a:endParaRPr lang="en-GB" dirty="0"/>
          </a:p>
          <a:p>
            <a:pPr marL="0" indent="0">
              <a:buNone/>
            </a:pPr>
            <a:r>
              <a:rPr lang="en-GB" dirty="0"/>
              <a:t>5. Insulators, metals, and semiconductors </a:t>
            </a:r>
          </a:p>
        </p:txBody>
      </p:sp>
    </p:spTree>
    <p:extLst>
      <p:ext uri="{BB962C8B-B14F-4D97-AF65-F5344CB8AC3E}">
        <p14:creationId xmlns:p14="http://schemas.microsoft.com/office/powerpoint/2010/main" val="389689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ABCD-2D8F-462B-AD6F-F281BAB7A905}"/>
              </a:ext>
            </a:extLst>
          </p:cNvPr>
          <p:cNvSpPr>
            <a:spLocks noGrp="1"/>
          </p:cNvSpPr>
          <p:nvPr>
            <p:ph type="title"/>
          </p:nvPr>
        </p:nvSpPr>
        <p:spPr/>
        <p:txBody>
          <a:bodyPr/>
          <a:lstStyle/>
          <a:p>
            <a:r>
              <a:rPr lang="en-GB" dirty="0"/>
              <a:t>Silicon energy levels        energy bands</a:t>
            </a:r>
          </a:p>
        </p:txBody>
      </p:sp>
      <p:sp>
        <p:nvSpPr>
          <p:cNvPr id="4" name="Arrow: Right 3">
            <a:extLst>
              <a:ext uri="{FF2B5EF4-FFF2-40B4-BE49-F238E27FC236}">
                <a16:creationId xmlns:a16="http://schemas.microsoft.com/office/drawing/2014/main" id="{05409E02-23DC-45B4-A553-723D4BCCA784}"/>
              </a:ext>
            </a:extLst>
          </p:cNvPr>
          <p:cNvSpPr/>
          <p:nvPr/>
        </p:nvSpPr>
        <p:spPr>
          <a:xfrm>
            <a:off x="5638800" y="875506"/>
            <a:ext cx="62865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6A5B1CF-23C1-4186-83BC-8CF475EA6975}"/>
              </a:ext>
            </a:extLst>
          </p:cNvPr>
          <p:cNvPicPr>
            <a:picLocks noChangeAspect="1"/>
          </p:cNvPicPr>
          <p:nvPr/>
        </p:nvPicPr>
        <p:blipFill>
          <a:blip r:embed="rId2"/>
          <a:stretch>
            <a:fillRect/>
          </a:stretch>
        </p:blipFill>
        <p:spPr>
          <a:xfrm>
            <a:off x="1858603" y="1300162"/>
            <a:ext cx="7560394" cy="4570767"/>
          </a:xfrm>
          <a:prstGeom prst="rect">
            <a:avLst/>
          </a:prstGeom>
        </p:spPr>
      </p:pic>
      <p:sp>
        <p:nvSpPr>
          <p:cNvPr id="3" name="Rectangle 2">
            <a:extLst>
              <a:ext uri="{FF2B5EF4-FFF2-40B4-BE49-F238E27FC236}">
                <a16:creationId xmlns:a16="http://schemas.microsoft.com/office/drawing/2014/main" id="{73077A8D-C75F-4B7F-8EDF-DEA53A5EE2F3}"/>
              </a:ext>
            </a:extLst>
          </p:cNvPr>
          <p:cNvSpPr/>
          <p:nvPr/>
        </p:nvSpPr>
        <p:spPr>
          <a:xfrm>
            <a:off x="2773003" y="5870929"/>
            <a:ext cx="7038975" cy="67191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Orbitals overlap and the bonding occurs. Instead of becoming discrete, they spread out and they change in energy</a:t>
            </a:r>
            <a:endParaRPr lang="en-GB" dirty="0"/>
          </a:p>
        </p:txBody>
      </p:sp>
    </p:spTree>
    <p:extLst>
      <p:ext uri="{BB962C8B-B14F-4D97-AF65-F5344CB8AC3E}">
        <p14:creationId xmlns:p14="http://schemas.microsoft.com/office/powerpoint/2010/main" val="84961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36CC-23AF-4C05-843B-F8519CA3CBB3}"/>
              </a:ext>
            </a:extLst>
          </p:cNvPr>
          <p:cNvSpPr>
            <a:spLocks noGrp="1"/>
          </p:cNvSpPr>
          <p:nvPr>
            <p:ph type="title"/>
          </p:nvPr>
        </p:nvSpPr>
        <p:spPr/>
        <p:txBody>
          <a:bodyPr/>
          <a:lstStyle/>
          <a:p>
            <a:pPr algn="ctr"/>
            <a:r>
              <a:rPr lang="en-GB" b="1" dirty="0"/>
              <a:t>Above T = 0 K</a:t>
            </a:r>
          </a:p>
        </p:txBody>
      </p:sp>
      <p:pic>
        <p:nvPicPr>
          <p:cNvPr id="4" name="Picture 3">
            <a:extLst>
              <a:ext uri="{FF2B5EF4-FFF2-40B4-BE49-F238E27FC236}">
                <a16:creationId xmlns:a16="http://schemas.microsoft.com/office/drawing/2014/main" id="{F0275D42-31F6-403C-8633-F146C1A3263D}"/>
              </a:ext>
            </a:extLst>
          </p:cNvPr>
          <p:cNvPicPr>
            <a:picLocks noChangeAspect="1"/>
          </p:cNvPicPr>
          <p:nvPr/>
        </p:nvPicPr>
        <p:blipFill>
          <a:blip r:embed="rId2"/>
          <a:stretch>
            <a:fillRect/>
          </a:stretch>
        </p:blipFill>
        <p:spPr>
          <a:xfrm>
            <a:off x="1848501" y="1589759"/>
            <a:ext cx="8161772" cy="4903116"/>
          </a:xfrm>
          <a:prstGeom prst="rect">
            <a:avLst/>
          </a:prstGeom>
        </p:spPr>
      </p:pic>
    </p:spTree>
    <p:extLst>
      <p:ext uri="{BB962C8B-B14F-4D97-AF65-F5344CB8AC3E}">
        <p14:creationId xmlns:p14="http://schemas.microsoft.com/office/powerpoint/2010/main" val="4170586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CE64-F451-473A-8637-022C4757E286}"/>
              </a:ext>
            </a:extLst>
          </p:cNvPr>
          <p:cNvSpPr>
            <a:spLocks noGrp="1"/>
          </p:cNvSpPr>
          <p:nvPr>
            <p:ph type="title"/>
          </p:nvPr>
        </p:nvSpPr>
        <p:spPr/>
        <p:txBody>
          <a:bodyPr/>
          <a:lstStyle/>
          <a:p>
            <a:pPr algn="ctr"/>
            <a:r>
              <a:rPr lang="en-GB" b="1" dirty="0"/>
              <a:t>Joules and electron volts</a:t>
            </a:r>
          </a:p>
        </p:txBody>
      </p:sp>
      <p:pic>
        <p:nvPicPr>
          <p:cNvPr id="4" name="Picture 3">
            <a:extLst>
              <a:ext uri="{FF2B5EF4-FFF2-40B4-BE49-F238E27FC236}">
                <a16:creationId xmlns:a16="http://schemas.microsoft.com/office/drawing/2014/main" id="{AEFA7D83-EF37-4119-A41A-7954450F221D}"/>
              </a:ext>
            </a:extLst>
          </p:cNvPr>
          <p:cNvPicPr>
            <a:picLocks noChangeAspect="1"/>
          </p:cNvPicPr>
          <p:nvPr/>
        </p:nvPicPr>
        <p:blipFill>
          <a:blip r:embed="rId2"/>
          <a:stretch>
            <a:fillRect/>
          </a:stretch>
        </p:blipFill>
        <p:spPr>
          <a:xfrm>
            <a:off x="4517406" y="1690688"/>
            <a:ext cx="2733675" cy="733425"/>
          </a:xfrm>
          <a:prstGeom prst="rect">
            <a:avLst/>
          </a:prstGeom>
        </p:spPr>
      </p:pic>
      <p:pic>
        <p:nvPicPr>
          <p:cNvPr id="5" name="Picture 4">
            <a:extLst>
              <a:ext uri="{FF2B5EF4-FFF2-40B4-BE49-F238E27FC236}">
                <a16:creationId xmlns:a16="http://schemas.microsoft.com/office/drawing/2014/main" id="{CBC15EC0-A127-4710-B2C7-5E6638FC70F6}"/>
              </a:ext>
            </a:extLst>
          </p:cNvPr>
          <p:cNvPicPr>
            <a:picLocks noChangeAspect="1"/>
          </p:cNvPicPr>
          <p:nvPr/>
        </p:nvPicPr>
        <p:blipFill>
          <a:blip r:embed="rId3"/>
          <a:stretch>
            <a:fillRect/>
          </a:stretch>
        </p:blipFill>
        <p:spPr>
          <a:xfrm>
            <a:off x="3673090" y="4756083"/>
            <a:ext cx="5076825" cy="1600200"/>
          </a:xfrm>
          <a:prstGeom prst="rect">
            <a:avLst/>
          </a:prstGeom>
        </p:spPr>
      </p:pic>
      <p:sp>
        <p:nvSpPr>
          <p:cNvPr id="6" name="Rectangle 5">
            <a:extLst>
              <a:ext uri="{FF2B5EF4-FFF2-40B4-BE49-F238E27FC236}">
                <a16:creationId xmlns:a16="http://schemas.microsoft.com/office/drawing/2014/main" id="{BE2DD6DC-9E16-472D-8055-913482AFA24B}"/>
              </a:ext>
            </a:extLst>
          </p:cNvPr>
          <p:cNvSpPr/>
          <p:nvPr/>
        </p:nvSpPr>
        <p:spPr>
          <a:xfrm>
            <a:off x="1819177" y="2618006"/>
            <a:ext cx="9307628" cy="1815882"/>
          </a:xfrm>
          <a:prstGeom prst="rect">
            <a:avLst/>
          </a:prstGeom>
        </p:spPr>
        <p:txBody>
          <a:bodyPr wrap="square">
            <a:spAutoFit/>
          </a:bodyPr>
          <a:lstStyle/>
          <a:p>
            <a:pPr algn="just"/>
            <a:r>
              <a:rPr lang="en-GB" sz="2800" dirty="0">
                <a:solidFill>
                  <a:srgbClr val="000000"/>
                </a:solidFill>
                <a:latin typeface="Arial" panose="020B0604020202020204" pitchFamily="34" charset="0"/>
              </a:rPr>
              <a:t>We should do our calculations in SI (MKS) units, but it is convenient to express energies in electron volts, which is not a proper SI unit. Electron volts should be converted to Joules before using them in calculations. </a:t>
            </a:r>
            <a:endParaRPr lang="en-GB" sz="2800" dirty="0"/>
          </a:p>
        </p:txBody>
      </p:sp>
    </p:spTree>
    <p:extLst>
      <p:ext uri="{BB962C8B-B14F-4D97-AF65-F5344CB8AC3E}">
        <p14:creationId xmlns:p14="http://schemas.microsoft.com/office/powerpoint/2010/main" val="210885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A9FE-1D9A-497F-8C2F-36147512A9A6}"/>
              </a:ext>
            </a:extLst>
          </p:cNvPr>
          <p:cNvSpPr>
            <a:spLocks noGrp="1"/>
          </p:cNvSpPr>
          <p:nvPr>
            <p:ph type="title"/>
          </p:nvPr>
        </p:nvSpPr>
        <p:spPr/>
        <p:txBody>
          <a:bodyPr/>
          <a:lstStyle/>
          <a:p>
            <a:pPr algn="ctr"/>
            <a:r>
              <a:rPr lang="en-GB" b="1" dirty="0"/>
              <a:t>Another view</a:t>
            </a:r>
          </a:p>
        </p:txBody>
      </p:sp>
      <p:pic>
        <p:nvPicPr>
          <p:cNvPr id="4" name="Picture 3">
            <a:extLst>
              <a:ext uri="{FF2B5EF4-FFF2-40B4-BE49-F238E27FC236}">
                <a16:creationId xmlns:a16="http://schemas.microsoft.com/office/drawing/2014/main" id="{A84CBC8E-3570-46C8-9C9E-F80615DCA8C1}"/>
              </a:ext>
            </a:extLst>
          </p:cNvPr>
          <p:cNvPicPr>
            <a:picLocks noChangeAspect="1"/>
          </p:cNvPicPr>
          <p:nvPr/>
        </p:nvPicPr>
        <p:blipFill>
          <a:blip r:embed="rId2"/>
          <a:stretch>
            <a:fillRect/>
          </a:stretch>
        </p:blipFill>
        <p:spPr>
          <a:xfrm>
            <a:off x="2182077" y="1171575"/>
            <a:ext cx="7328686" cy="4946610"/>
          </a:xfrm>
          <a:prstGeom prst="rect">
            <a:avLst/>
          </a:prstGeom>
        </p:spPr>
      </p:pic>
      <p:sp>
        <p:nvSpPr>
          <p:cNvPr id="3" name="Rectangle 2">
            <a:extLst>
              <a:ext uri="{FF2B5EF4-FFF2-40B4-BE49-F238E27FC236}">
                <a16:creationId xmlns:a16="http://schemas.microsoft.com/office/drawing/2014/main" id="{256CC90C-531F-42B8-9A5E-E4527727734B}"/>
              </a:ext>
            </a:extLst>
          </p:cNvPr>
          <p:cNvSpPr/>
          <p:nvPr/>
        </p:nvSpPr>
        <p:spPr>
          <a:xfrm>
            <a:off x="1890712" y="6117323"/>
            <a:ext cx="8410575" cy="37555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There's another picture of what is happening when we break bands and create carriers.</a:t>
            </a:r>
          </a:p>
        </p:txBody>
      </p:sp>
    </p:spTree>
    <p:extLst>
      <p:ext uri="{BB962C8B-B14F-4D97-AF65-F5344CB8AC3E}">
        <p14:creationId xmlns:p14="http://schemas.microsoft.com/office/powerpoint/2010/main" val="286849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4B33-74CC-435C-B02D-054C7CE91770}"/>
              </a:ext>
            </a:extLst>
          </p:cNvPr>
          <p:cNvSpPr>
            <a:spLocks noGrp="1"/>
          </p:cNvSpPr>
          <p:nvPr>
            <p:ph type="title"/>
          </p:nvPr>
        </p:nvSpPr>
        <p:spPr/>
        <p:txBody>
          <a:bodyPr/>
          <a:lstStyle/>
          <a:p>
            <a:pPr algn="ctr"/>
            <a:r>
              <a:rPr lang="en-GB" b="1" dirty="0"/>
              <a:t>Electrons and holes in semiconductors</a:t>
            </a:r>
          </a:p>
        </p:txBody>
      </p:sp>
      <p:pic>
        <p:nvPicPr>
          <p:cNvPr id="4" name="Picture 3">
            <a:extLst>
              <a:ext uri="{FF2B5EF4-FFF2-40B4-BE49-F238E27FC236}">
                <a16:creationId xmlns:a16="http://schemas.microsoft.com/office/drawing/2014/main" id="{20A53272-88C4-4A03-84A1-319768700F8E}"/>
              </a:ext>
            </a:extLst>
          </p:cNvPr>
          <p:cNvPicPr>
            <a:picLocks noChangeAspect="1"/>
          </p:cNvPicPr>
          <p:nvPr/>
        </p:nvPicPr>
        <p:blipFill>
          <a:blip r:embed="rId2"/>
          <a:stretch>
            <a:fillRect/>
          </a:stretch>
        </p:blipFill>
        <p:spPr>
          <a:xfrm>
            <a:off x="1832911" y="1590576"/>
            <a:ext cx="7325928" cy="3369592"/>
          </a:xfrm>
          <a:prstGeom prst="rect">
            <a:avLst/>
          </a:prstGeom>
        </p:spPr>
      </p:pic>
      <p:sp>
        <p:nvSpPr>
          <p:cNvPr id="5" name="Rectangle 4">
            <a:extLst>
              <a:ext uri="{FF2B5EF4-FFF2-40B4-BE49-F238E27FC236}">
                <a16:creationId xmlns:a16="http://schemas.microsoft.com/office/drawing/2014/main" id="{85770BFB-D11C-4C39-8AE8-1BA840183DEA}"/>
              </a:ext>
            </a:extLst>
          </p:cNvPr>
          <p:cNvSpPr/>
          <p:nvPr/>
        </p:nvSpPr>
        <p:spPr>
          <a:xfrm>
            <a:off x="3230881" y="5265173"/>
            <a:ext cx="7212530" cy="1200329"/>
          </a:xfrm>
          <a:prstGeom prst="rect">
            <a:avLst/>
          </a:prstGeom>
        </p:spPr>
        <p:txBody>
          <a:bodyPr wrap="square">
            <a:spAutoFit/>
          </a:bodyPr>
          <a:lstStyle/>
          <a:p>
            <a:r>
              <a:rPr lang="en-GB" sz="2400" dirty="0">
                <a:solidFill>
                  <a:srgbClr val="000000"/>
                </a:solidFill>
                <a:latin typeface="Arial" panose="020B0604020202020204" pitchFamily="34" charset="0"/>
              </a:rPr>
              <a:t>1) Electrons in the conduction can move</a:t>
            </a:r>
          </a:p>
          <a:p>
            <a:r>
              <a:rPr lang="en-GB" sz="2400" dirty="0">
                <a:solidFill>
                  <a:srgbClr val="000000"/>
                </a:solidFill>
                <a:latin typeface="Arial" panose="020B0604020202020204" pitchFamily="34" charset="0"/>
              </a:rPr>
              <a:t>2) Holes in the valence band can also move </a:t>
            </a:r>
          </a:p>
          <a:p>
            <a:r>
              <a:rPr lang="en-GB" sz="2400" dirty="0">
                <a:solidFill>
                  <a:srgbClr val="000000"/>
                </a:solidFill>
                <a:latin typeface="Arial" panose="020B0604020202020204" pitchFamily="34" charset="0"/>
              </a:rPr>
              <a:t>3) Electrons and holes can recombine </a:t>
            </a:r>
            <a:endParaRPr lang="en-GB" sz="2400" dirty="0"/>
          </a:p>
        </p:txBody>
      </p:sp>
      <p:sp>
        <p:nvSpPr>
          <p:cNvPr id="3" name="Rectangle 2">
            <a:extLst>
              <a:ext uri="{FF2B5EF4-FFF2-40B4-BE49-F238E27FC236}">
                <a16:creationId xmlns:a16="http://schemas.microsoft.com/office/drawing/2014/main" id="{9CC473F0-85F1-4B57-A8A1-4BA21C338B19}"/>
              </a:ext>
            </a:extLst>
          </p:cNvPr>
          <p:cNvSpPr/>
          <p:nvPr/>
        </p:nvSpPr>
        <p:spPr>
          <a:xfrm>
            <a:off x="8551345" y="2745383"/>
            <a:ext cx="3409950" cy="968278"/>
          </a:xfrm>
          <a:prstGeom prst="rect">
            <a:avLst/>
          </a:prstGeom>
        </p:spPr>
        <p:txBody>
          <a:bodyPr wrap="square">
            <a:spAutoFit/>
          </a:bodyPr>
          <a:lstStyle/>
          <a:p>
            <a:pPr algn="just">
              <a:lnSpc>
                <a:spcPct val="107000"/>
              </a:lnSpc>
              <a:spcAft>
                <a:spcPts val="800"/>
              </a:spcAft>
            </a:pP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hole is an absence of a negative charge, so it behaves like a positively charged particle.</a:t>
            </a:r>
          </a:p>
        </p:txBody>
      </p:sp>
    </p:spTree>
    <p:extLst>
      <p:ext uri="{BB962C8B-B14F-4D97-AF65-F5344CB8AC3E}">
        <p14:creationId xmlns:p14="http://schemas.microsoft.com/office/powerpoint/2010/main" val="74267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6C07-DE5F-4E16-9C1B-09983A110FA3}"/>
              </a:ext>
            </a:extLst>
          </p:cNvPr>
          <p:cNvSpPr>
            <a:spLocks noGrp="1"/>
          </p:cNvSpPr>
          <p:nvPr>
            <p:ph type="title"/>
          </p:nvPr>
        </p:nvSpPr>
        <p:spPr>
          <a:xfrm>
            <a:off x="838200" y="88900"/>
            <a:ext cx="10515600" cy="1325563"/>
          </a:xfrm>
        </p:spPr>
        <p:txBody>
          <a:bodyPr/>
          <a:lstStyle/>
          <a:p>
            <a:pPr algn="ctr"/>
            <a:r>
              <a:rPr lang="en-GB" b="1" dirty="0"/>
              <a:t>Energy band diagrams</a:t>
            </a:r>
          </a:p>
        </p:txBody>
      </p:sp>
      <p:pic>
        <p:nvPicPr>
          <p:cNvPr id="4" name="Picture 3">
            <a:extLst>
              <a:ext uri="{FF2B5EF4-FFF2-40B4-BE49-F238E27FC236}">
                <a16:creationId xmlns:a16="http://schemas.microsoft.com/office/drawing/2014/main" id="{05ADFD4E-3865-4995-944A-1327D0010D7E}"/>
              </a:ext>
            </a:extLst>
          </p:cNvPr>
          <p:cNvPicPr>
            <a:picLocks noChangeAspect="1"/>
          </p:cNvPicPr>
          <p:nvPr/>
        </p:nvPicPr>
        <p:blipFill>
          <a:blip r:embed="rId2"/>
          <a:stretch>
            <a:fillRect/>
          </a:stretch>
        </p:blipFill>
        <p:spPr>
          <a:xfrm>
            <a:off x="2299034" y="1147763"/>
            <a:ext cx="7593932" cy="4754608"/>
          </a:xfrm>
          <a:prstGeom prst="rect">
            <a:avLst/>
          </a:prstGeom>
        </p:spPr>
      </p:pic>
      <p:sp>
        <p:nvSpPr>
          <p:cNvPr id="3" name="Rectangle 2">
            <a:extLst>
              <a:ext uri="{FF2B5EF4-FFF2-40B4-BE49-F238E27FC236}">
                <a16:creationId xmlns:a16="http://schemas.microsoft.com/office/drawing/2014/main" id="{CB7D473D-40D7-42DA-9C3A-4D117AF3203B}"/>
              </a:ext>
            </a:extLst>
          </p:cNvPr>
          <p:cNvSpPr/>
          <p:nvPr/>
        </p:nvSpPr>
        <p:spPr>
          <a:xfrm>
            <a:off x="3432988" y="5638908"/>
            <a:ext cx="5668924"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An energy band diagram is a plot of energy versus position</a:t>
            </a:r>
            <a:endParaRPr lang="en-GB" dirty="0"/>
          </a:p>
        </p:txBody>
      </p:sp>
      <p:sp>
        <p:nvSpPr>
          <p:cNvPr id="5" name="Rectangle 4">
            <a:extLst>
              <a:ext uri="{FF2B5EF4-FFF2-40B4-BE49-F238E27FC236}">
                <a16:creationId xmlns:a16="http://schemas.microsoft.com/office/drawing/2014/main" id="{BA244155-D73E-47F0-80F7-CDA65EFA3B91}"/>
              </a:ext>
            </a:extLst>
          </p:cNvPr>
          <p:cNvSpPr/>
          <p:nvPr/>
        </p:nvSpPr>
        <p:spPr>
          <a:xfrm>
            <a:off x="1076326" y="6008240"/>
            <a:ext cx="10515599" cy="67191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when we draw energy band diagrams, we will simply draw the top of the valence band and the bottom of the conduction band.</a:t>
            </a:r>
          </a:p>
        </p:txBody>
      </p:sp>
    </p:spTree>
    <p:extLst>
      <p:ext uri="{BB962C8B-B14F-4D97-AF65-F5344CB8AC3E}">
        <p14:creationId xmlns:p14="http://schemas.microsoft.com/office/powerpoint/2010/main" val="3237274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0827-ED4F-4743-8A91-ABD4BC308BC1}"/>
              </a:ext>
            </a:extLst>
          </p:cNvPr>
          <p:cNvSpPr>
            <a:spLocks noGrp="1"/>
          </p:cNvSpPr>
          <p:nvPr>
            <p:ph type="title"/>
          </p:nvPr>
        </p:nvSpPr>
        <p:spPr/>
        <p:txBody>
          <a:bodyPr/>
          <a:lstStyle/>
          <a:p>
            <a:pPr algn="ctr"/>
            <a:r>
              <a:rPr lang="en-GB" b="1" dirty="0"/>
              <a:t>Two key parameters:</a:t>
            </a:r>
            <a:br>
              <a:rPr lang="en-GB" b="1" dirty="0"/>
            </a:br>
            <a:r>
              <a:rPr lang="en-GB" b="1" dirty="0"/>
              <a:t>intrinsic carrier concentration and band gap</a:t>
            </a:r>
          </a:p>
        </p:txBody>
      </p:sp>
      <p:pic>
        <p:nvPicPr>
          <p:cNvPr id="4" name="Picture 3">
            <a:extLst>
              <a:ext uri="{FF2B5EF4-FFF2-40B4-BE49-F238E27FC236}">
                <a16:creationId xmlns:a16="http://schemas.microsoft.com/office/drawing/2014/main" id="{01BBFED6-02CF-4235-899A-2B2FCC239A11}"/>
              </a:ext>
            </a:extLst>
          </p:cNvPr>
          <p:cNvPicPr>
            <a:picLocks noChangeAspect="1"/>
          </p:cNvPicPr>
          <p:nvPr/>
        </p:nvPicPr>
        <p:blipFill>
          <a:blip r:embed="rId2"/>
          <a:stretch>
            <a:fillRect/>
          </a:stretch>
        </p:blipFill>
        <p:spPr>
          <a:xfrm>
            <a:off x="2240431" y="1552675"/>
            <a:ext cx="7923847" cy="4668962"/>
          </a:xfrm>
          <a:prstGeom prst="rect">
            <a:avLst/>
          </a:prstGeom>
        </p:spPr>
      </p:pic>
      <p:sp>
        <p:nvSpPr>
          <p:cNvPr id="3" name="Rectangle 2">
            <a:extLst>
              <a:ext uri="{FF2B5EF4-FFF2-40B4-BE49-F238E27FC236}">
                <a16:creationId xmlns:a16="http://schemas.microsoft.com/office/drawing/2014/main" id="{9879435E-4934-4A95-84D5-607220642A31}"/>
              </a:ext>
            </a:extLst>
          </p:cNvPr>
          <p:cNvSpPr/>
          <p:nvPr/>
        </p:nvSpPr>
        <p:spPr>
          <a:xfrm>
            <a:off x="266701" y="5951793"/>
            <a:ext cx="11925300" cy="929550"/>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probability of breaking one of these bonds grows exponentially with the band gap (</a:t>
            </a:r>
            <a:r>
              <a:rPr lang="en-GB" dirty="0"/>
              <a:t>The bigger the band gap, exponentially harder, to break those bonds.)</a:t>
            </a:r>
          </a:p>
          <a:p>
            <a:pPr>
              <a:lnSpc>
                <a:spcPct val="107000"/>
              </a:lnSpc>
              <a:spcAft>
                <a:spcPts val="800"/>
              </a:spcAft>
            </a:pPr>
            <a:endParaRPr lang="en-GB" dirty="0"/>
          </a:p>
        </p:txBody>
      </p:sp>
    </p:spTree>
    <p:extLst>
      <p:ext uri="{BB962C8B-B14F-4D97-AF65-F5344CB8AC3E}">
        <p14:creationId xmlns:p14="http://schemas.microsoft.com/office/powerpoint/2010/main" val="1457330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D34AA-9926-479B-A20A-FFC20B9513FB}"/>
              </a:ext>
            </a:extLst>
          </p:cNvPr>
          <p:cNvSpPr>
            <a:spLocks noGrp="1"/>
          </p:cNvSpPr>
          <p:nvPr>
            <p:ph type="title"/>
          </p:nvPr>
        </p:nvSpPr>
        <p:spPr/>
        <p:txBody>
          <a:bodyPr/>
          <a:lstStyle/>
          <a:p>
            <a:pPr algn="ctr"/>
            <a:r>
              <a:rPr lang="en-GB" b="1" dirty="0"/>
              <a:t>“Hot electrons” and “hot holes”</a:t>
            </a:r>
          </a:p>
        </p:txBody>
      </p:sp>
      <p:pic>
        <p:nvPicPr>
          <p:cNvPr id="4" name="Picture 3">
            <a:extLst>
              <a:ext uri="{FF2B5EF4-FFF2-40B4-BE49-F238E27FC236}">
                <a16:creationId xmlns:a16="http://schemas.microsoft.com/office/drawing/2014/main" id="{F0C225ED-9278-4C2A-A571-752DCFA883EF}"/>
              </a:ext>
            </a:extLst>
          </p:cNvPr>
          <p:cNvPicPr>
            <a:picLocks noChangeAspect="1"/>
          </p:cNvPicPr>
          <p:nvPr/>
        </p:nvPicPr>
        <p:blipFill>
          <a:blip r:embed="rId2"/>
          <a:stretch>
            <a:fillRect/>
          </a:stretch>
        </p:blipFill>
        <p:spPr>
          <a:xfrm>
            <a:off x="225792" y="1429249"/>
            <a:ext cx="7774105" cy="5063626"/>
          </a:xfrm>
          <a:prstGeom prst="rect">
            <a:avLst/>
          </a:prstGeom>
        </p:spPr>
      </p:pic>
      <p:sp>
        <p:nvSpPr>
          <p:cNvPr id="3" name="Rectangle 2">
            <a:extLst>
              <a:ext uri="{FF2B5EF4-FFF2-40B4-BE49-F238E27FC236}">
                <a16:creationId xmlns:a16="http://schemas.microsoft.com/office/drawing/2014/main" id="{7195A397-594B-4C3B-BD61-A57DE9263C58}"/>
              </a:ext>
            </a:extLst>
          </p:cNvPr>
          <p:cNvSpPr/>
          <p:nvPr/>
        </p:nvSpPr>
        <p:spPr>
          <a:xfrm>
            <a:off x="7896226" y="2103543"/>
            <a:ext cx="3962400" cy="2450094"/>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reason we would call these hot carriers before they relaxed to the band edges is because we like to sort of think about energy and temperature. Temperature is a way of measuring the energy of a carrier. So, when we are talking about effects  like this, we talk about hot electrons or hot holes.</a:t>
            </a:r>
          </a:p>
        </p:txBody>
      </p:sp>
    </p:spTree>
    <p:extLst>
      <p:ext uri="{BB962C8B-B14F-4D97-AF65-F5344CB8AC3E}">
        <p14:creationId xmlns:p14="http://schemas.microsoft.com/office/powerpoint/2010/main" val="425834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93B65-8547-4CB1-A6C6-EEF0DB318EA4}"/>
              </a:ext>
            </a:extLst>
          </p:cNvPr>
          <p:cNvSpPr>
            <a:spLocks noGrp="1"/>
          </p:cNvSpPr>
          <p:nvPr>
            <p:ph type="title"/>
          </p:nvPr>
        </p:nvSpPr>
        <p:spPr/>
        <p:txBody>
          <a:bodyPr/>
          <a:lstStyle/>
          <a:p>
            <a:r>
              <a:rPr lang="en-GB" dirty="0"/>
              <a:t>Electronic Devices: A very brief history</a:t>
            </a:r>
          </a:p>
        </p:txBody>
      </p:sp>
      <p:sp>
        <p:nvSpPr>
          <p:cNvPr id="3" name="Content Placeholder 2">
            <a:extLst>
              <a:ext uri="{FF2B5EF4-FFF2-40B4-BE49-F238E27FC236}">
                <a16:creationId xmlns:a16="http://schemas.microsoft.com/office/drawing/2014/main" id="{8AA30505-7AAF-4075-BC92-1D44547E6C74}"/>
              </a:ext>
            </a:extLst>
          </p:cNvPr>
          <p:cNvSpPr>
            <a:spLocks noGrp="1"/>
          </p:cNvSpPr>
          <p:nvPr>
            <p:ph idx="1"/>
          </p:nvPr>
        </p:nvSpPr>
        <p:spPr/>
        <p:txBody>
          <a:bodyPr>
            <a:normAutofit lnSpcReduction="10000"/>
          </a:bodyPr>
          <a:lstStyle/>
          <a:p>
            <a:pPr algn="just"/>
            <a:r>
              <a:rPr lang="en-GB" dirty="0"/>
              <a:t>In the 1920’s, Julius Lilienfeld and Oskar Heil independently patented a concept for a “solid-state” replacement for the vacuum tube triode</a:t>
            </a:r>
          </a:p>
          <a:p>
            <a:pPr algn="just"/>
            <a:r>
              <a:rPr lang="en-GB" dirty="0"/>
              <a:t>The result, in December 1947, was the transistor – not the ﬁeld-eﬀect transistor (FET) of Lilienfeld and Heil but a point contact bipolar transistor</a:t>
            </a:r>
          </a:p>
          <a:p>
            <a:pPr algn="just"/>
            <a:r>
              <a:rPr lang="en-GB" dirty="0"/>
              <a:t>Over the years, however, the technological problems associated with FETs were solved, and today, the Metal-Oxide-Semiconductor Field-Eﬀect Transistor (MOSFET) is the mainstay of electronic systems </a:t>
            </a:r>
          </a:p>
          <a:p>
            <a:pPr algn="just"/>
            <a:r>
              <a:rPr lang="en-GB" dirty="0"/>
              <a:t>By 1960, technologists learned how to manufacture several transistors in one, monolithic piece of semiconductor and to wire them up in circuits as part of the manufacturing process</a:t>
            </a:r>
          </a:p>
          <a:p>
            <a:endParaRPr lang="en-GB" dirty="0"/>
          </a:p>
        </p:txBody>
      </p:sp>
    </p:spTree>
    <p:extLst>
      <p:ext uri="{BB962C8B-B14F-4D97-AF65-F5344CB8AC3E}">
        <p14:creationId xmlns:p14="http://schemas.microsoft.com/office/powerpoint/2010/main" val="3495442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703B-2841-4759-AD7B-D9CBF2EA6FC9}"/>
              </a:ext>
            </a:extLst>
          </p:cNvPr>
          <p:cNvSpPr>
            <a:spLocks noGrp="1"/>
          </p:cNvSpPr>
          <p:nvPr>
            <p:ph type="title"/>
          </p:nvPr>
        </p:nvSpPr>
        <p:spPr/>
        <p:txBody>
          <a:bodyPr/>
          <a:lstStyle/>
          <a:p>
            <a:pPr algn="ctr"/>
            <a:r>
              <a:rPr lang="en-GB" b="1" dirty="0"/>
              <a:t>Metals insulators and semiconductors</a:t>
            </a:r>
          </a:p>
        </p:txBody>
      </p:sp>
      <p:sp>
        <p:nvSpPr>
          <p:cNvPr id="3" name="Content Placeholder 2">
            <a:extLst>
              <a:ext uri="{FF2B5EF4-FFF2-40B4-BE49-F238E27FC236}">
                <a16:creationId xmlns:a16="http://schemas.microsoft.com/office/drawing/2014/main" id="{953ED935-65FF-4D5D-8845-68D8F09DCBC1}"/>
              </a:ext>
            </a:extLst>
          </p:cNvPr>
          <p:cNvSpPr>
            <a:spLocks noGrp="1"/>
          </p:cNvSpPr>
          <p:nvPr>
            <p:ph idx="1"/>
          </p:nvPr>
        </p:nvSpPr>
        <p:spPr>
          <a:xfrm>
            <a:off x="838199" y="1825625"/>
            <a:ext cx="11039475" cy="4351338"/>
          </a:xfrm>
        </p:spPr>
        <p:txBody>
          <a:bodyPr/>
          <a:lstStyle/>
          <a:p>
            <a:r>
              <a:rPr lang="en-GB" b="1" dirty="0"/>
              <a:t>Metals:			conduct electricity (and heat) well.</a:t>
            </a:r>
          </a:p>
          <a:p>
            <a:endParaRPr lang="en-GB" dirty="0"/>
          </a:p>
          <a:p>
            <a:r>
              <a:rPr lang="en-GB" b="1" dirty="0"/>
              <a:t>Insulators: 		 don’t conduct electricity well</a:t>
            </a:r>
          </a:p>
          <a:p>
            <a:pPr marL="0" indent="0">
              <a:buNone/>
            </a:pPr>
            <a:r>
              <a:rPr lang="en-GB" dirty="0"/>
              <a:t>				usually don’t conduct heat well</a:t>
            </a:r>
          </a:p>
          <a:p>
            <a:endParaRPr lang="en-GB" dirty="0"/>
          </a:p>
          <a:p>
            <a:r>
              <a:rPr lang="en-GB" b="1" dirty="0"/>
              <a:t>Semiconductors:  	 in-between, but</a:t>
            </a:r>
          </a:p>
          <a:p>
            <a:pPr marL="0" indent="0">
              <a:buNone/>
            </a:pPr>
            <a:r>
              <a:rPr lang="en-GB" dirty="0"/>
              <a:t>     		         		 their properties can be reproducibly controlled </a:t>
            </a:r>
          </a:p>
          <a:p>
            <a:endParaRPr lang="en-GB" dirty="0"/>
          </a:p>
        </p:txBody>
      </p:sp>
    </p:spTree>
    <p:extLst>
      <p:ext uri="{BB962C8B-B14F-4D97-AF65-F5344CB8AC3E}">
        <p14:creationId xmlns:p14="http://schemas.microsoft.com/office/powerpoint/2010/main" val="1353319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44DA46-0298-44B5-B961-AFE6853AC4ED}"/>
              </a:ext>
            </a:extLst>
          </p:cNvPr>
          <p:cNvPicPr>
            <a:picLocks noChangeAspect="1"/>
          </p:cNvPicPr>
          <p:nvPr/>
        </p:nvPicPr>
        <p:blipFill>
          <a:blip r:embed="rId2"/>
          <a:stretch>
            <a:fillRect/>
          </a:stretch>
        </p:blipFill>
        <p:spPr>
          <a:xfrm>
            <a:off x="1571625" y="276225"/>
            <a:ext cx="9048750" cy="6305550"/>
          </a:xfrm>
          <a:prstGeom prst="rect">
            <a:avLst/>
          </a:prstGeom>
        </p:spPr>
      </p:pic>
    </p:spTree>
    <p:extLst>
      <p:ext uri="{BB962C8B-B14F-4D97-AF65-F5344CB8AC3E}">
        <p14:creationId xmlns:p14="http://schemas.microsoft.com/office/powerpoint/2010/main" val="2292038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1514-40CF-4208-80FA-4EB671A833EF}"/>
              </a:ext>
            </a:extLst>
          </p:cNvPr>
          <p:cNvSpPr>
            <a:spLocks noGrp="1"/>
          </p:cNvSpPr>
          <p:nvPr>
            <p:ph type="title"/>
          </p:nvPr>
        </p:nvSpPr>
        <p:spPr/>
        <p:txBody>
          <a:bodyPr/>
          <a:lstStyle/>
          <a:p>
            <a:pPr algn="ctr"/>
            <a:r>
              <a:rPr lang="en-GB" b="1" dirty="0"/>
              <a:t>Summary</a:t>
            </a:r>
          </a:p>
        </p:txBody>
      </p:sp>
      <p:sp>
        <p:nvSpPr>
          <p:cNvPr id="3" name="Content Placeholder 2">
            <a:extLst>
              <a:ext uri="{FF2B5EF4-FFF2-40B4-BE49-F238E27FC236}">
                <a16:creationId xmlns:a16="http://schemas.microsoft.com/office/drawing/2014/main" id="{BEAD2E66-042E-4FBA-8B12-7457C2E66020}"/>
              </a:ext>
            </a:extLst>
          </p:cNvPr>
          <p:cNvSpPr>
            <a:spLocks noGrp="1"/>
          </p:cNvSpPr>
          <p:nvPr>
            <p:ph idx="1"/>
          </p:nvPr>
        </p:nvSpPr>
        <p:spPr/>
        <p:txBody>
          <a:bodyPr>
            <a:normAutofit/>
          </a:bodyPr>
          <a:lstStyle/>
          <a:p>
            <a:r>
              <a:rPr lang="en-GB" dirty="0"/>
              <a:t>The localized </a:t>
            </a:r>
            <a:r>
              <a:rPr lang="en-GB" b="1" dirty="0"/>
              <a:t>energy levels in isolated atoms become </a:t>
            </a:r>
            <a:r>
              <a:rPr lang="en-GB" dirty="0"/>
              <a:t>delocalized </a:t>
            </a:r>
            <a:r>
              <a:rPr lang="en-GB" b="1" dirty="0"/>
              <a:t>energy bands in a solid. </a:t>
            </a:r>
          </a:p>
          <a:p>
            <a:r>
              <a:rPr lang="en-GB" dirty="0"/>
              <a:t>Everything happens very near the top of the valence band and very near the bottom of the conduction band. </a:t>
            </a:r>
          </a:p>
          <a:p>
            <a:r>
              <a:rPr lang="en-GB" dirty="0"/>
              <a:t>The electrical current in a semiconductor is carried by electrons in the conduction band and by holes in the valence band. </a:t>
            </a:r>
          </a:p>
          <a:p>
            <a:r>
              <a:rPr lang="en-GB" dirty="0"/>
              <a:t>The </a:t>
            </a:r>
            <a:r>
              <a:rPr lang="en-GB" dirty="0">
                <a:solidFill>
                  <a:srgbClr val="FF0000"/>
                </a:solidFill>
              </a:rPr>
              <a:t>band gap </a:t>
            </a:r>
            <a:r>
              <a:rPr lang="en-GB" dirty="0"/>
              <a:t>and </a:t>
            </a:r>
            <a:r>
              <a:rPr lang="en-GB" dirty="0">
                <a:solidFill>
                  <a:srgbClr val="FF0000"/>
                </a:solidFill>
              </a:rPr>
              <a:t>intrinsic carrier concentration </a:t>
            </a:r>
            <a:r>
              <a:rPr lang="en-GB" dirty="0"/>
              <a:t>are key parameters for semiconductors.</a:t>
            </a:r>
          </a:p>
        </p:txBody>
      </p:sp>
    </p:spTree>
    <p:extLst>
      <p:ext uri="{BB962C8B-B14F-4D97-AF65-F5344CB8AC3E}">
        <p14:creationId xmlns:p14="http://schemas.microsoft.com/office/powerpoint/2010/main" val="2933586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1DD86F-DA5D-413F-9430-A61C87DDED1D}"/>
              </a:ext>
            </a:extLst>
          </p:cNvPr>
          <p:cNvSpPr/>
          <p:nvPr/>
        </p:nvSpPr>
        <p:spPr>
          <a:xfrm>
            <a:off x="735430" y="674400"/>
            <a:ext cx="10496550" cy="4154984"/>
          </a:xfrm>
          <a:prstGeom prst="rect">
            <a:avLst/>
          </a:prstGeom>
        </p:spPr>
        <p:txBody>
          <a:bodyPr wrap="square">
            <a:spAutoFit/>
          </a:bodyPr>
          <a:lstStyle/>
          <a:p>
            <a:pPr algn="ctr"/>
            <a:r>
              <a:rPr lang="en-GB" sz="4400" b="1" dirty="0"/>
              <a:t>Unit 1:  Material Properties </a:t>
            </a:r>
          </a:p>
          <a:p>
            <a:pPr algn="ctr"/>
            <a:endParaRPr lang="en-GB" sz="4400" b="1" dirty="0"/>
          </a:p>
          <a:p>
            <a:pPr algn="ctr"/>
            <a:r>
              <a:rPr lang="en-GB" sz="4400" b="1" dirty="0"/>
              <a:t> Lecture 1.2: </a:t>
            </a:r>
          </a:p>
          <a:p>
            <a:pPr algn="ctr"/>
            <a:r>
              <a:rPr lang="en-GB" sz="4400" b="1" dirty="0"/>
              <a:t>Crystalline, polycrystalline, and amorphous semiconductors </a:t>
            </a:r>
          </a:p>
          <a:p>
            <a:pPr algn="ctr"/>
            <a:endParaRPr lang="en-GB" sz="4400" dirty="0"/>
          </a:p>
        </p:txBody>
      </p:sp>
    </p:spTree>
    <p:extLst>
      <p:ext uri="{BB962C8B-B14F-4D97-AF65-F5344CB8AC3E}">
        <p14:creationId xmlns:p14="http://schemas.microsoft.com/office/powerpoint/2010/main" val="1649732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8E5F-1BC1-42B8-8F80-0BC5BF22AD38}"/>
              </a:ext>
            </a:extLst>
          </p:cNvPr>
          <p:cNvSpPr>
            <a:spLocks noGrp="1"/>
          </p:cNvSpPr>
          <p:nvPr>
            <p:ph type="title"/>
          </p:nvPr>
        </p:nvSpPr>
        <p:spPr/>
        <p:txBody>
          <a:bodyPr/>
          <a:lstStyle/>
          <a:p>
            <a:r>
              <a:rPr lang="en-GB" b="1" dirty="0"/>
              <a:t>Three main types of semiconductor materials </a:t>
            </a:r>
          </a:p>
        </p:txBody>
      </p:sp>
      <p:sp>
        <p:nvSpPr>
          <p:cNvPr id="3" name="Content Placeholder 2">
            <a:extLst>
              <a:ext uri="{FF2B5EF4-FFF2-40B4-BE49-F238E27FC236}">
                <a16:creationId xmlns:a16="http://schemas.microsoft.com/office/drawing/2014/main" id="{1789C317-EE88-4F77-8027-65DA2D8B7ED9}"/>
              </a:ext>
            </a:extLst>
          </p:cNvPr>
          <p:cNvSpPr>
            <a:spLocks noGrp="1"/>
          </p:cNvSpPr>
          <p:nvPr>
            <p:ph idx="1"/>
          </p:nvPr>
        </p:nvSpPr>
        <p:spPr/>
        <p:txBody>
          <a:bodyPr>
            <a:normAutofit/>
          </a:bodyPr>
          <a:lstStyle/>
          <a:p>
            <a:pPr marL="0" indent="0">
              <a:buNone/>
            </a:pPr>
            <a:r>
              <a:rPr lang="en-GB" dirty="0"/>
              <a:t>1) 	In a semiconductor </a:t>
            </a:r>
            <a:r>
              <a:rPr lang="en-GB" b="1" dirty="0"/>
              <a:t>crystal, each atom occupies </a:t>
            </a:r>
            <a:r>
              <a:rPr lang="en-GB" dirty="0"/>
              <a:t>a specific 	location in a “crystal lattice”. </a:t>
            </a:r>
          </a:p>
          <a:p>
            <a:endParaRPr lang="en-GB" dirty="0"/>
          </a:p>
          <a:p>
            <a:pPr marL="0" indent="0">
              <a:buNone/>
            </a:pPr>
            <a:r>
              <a:rPr lang="en-GB" dirty="0"/>
              <a:t>2)  	</a:t>
            </a:r>
            <a:r>
              <a:rPr lang="en-GB" b="1" dirty="0"/>
              <a:t>Polycrystalline semiconductors consist of many </a:t>
            </a:r>
            <a:r>
              <a:rPr lang="en-GB" dirty="0"/>
              <a:t>crystalline 	“grains” with different orientations.</a:t>
            </a:r>
          </a:p>
          <a:p>
            <a:pPr marL="0" indent="0">
              <a:buNone/>
            </a:pPr>
            <a:endParaRPr lang="en-GB" dirty="0"/>
          </a:p>
          <a:p>
            <a:pPr marL="0" indent="0">
              <a:buNone/>
            </a:pPr>
            <a:r>
              <a:rPr lang="en-GB" dirty="0"/>
              <a:t>3) 	In </a:t>
            </a:r>
            <a:r>
              <a:rPr lang="en-GB" b="1" dirty="0"/>
              <a:t>amorphous semiconductors, the atoms are </a:t>
            </a:r>
            <a:r>
              <a:rPr lang="en-GB" dirty="0"/>
              <a:t>more or less         	randomly distributed throughout the solid. </a:t>
            </a:r>
          </a:p>
        </p:txBody>
      </p:sp>
    </p:spTree>
    <p:extLst>
      <p:ext uri="{BB962C8B-B14F-4D97-AF65-F5344CB8AC3E}">
        <p14:creationId xmlns:p14="http://schemas.microsoft.com/office/powerpoint/2010/main" val="3798963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7E20F-AD3E-42F5-B86B-8704F0E1250A}"/>
              </a:ext>
            </a:extLst>
          </p:cNvPr>
          <p:cNvSpPr>
            <a:spLocks noGrp="1"/>
          </p:cNvSpPr>
          <p:nvPr>
            <p:ph type="title"/>
          </p:nvPr>
        </p:nvSpPr>
        <p:spPr/>
        <p:txBody>
          <a:bodyPr/>
          <a:lstStyle/>
          <a:p>
            <a:pPr algn="ctr"/>
            <a:r>
              <a:rPr lang="en-GB" b="1" dirty="0"/>
              <a:t>A 2D crystal </a:t>
            </a:r>
          </a:p>
        </p:txBody>
      </p:sp>
      <p:pic>
        <p:nvPicPr>
          <p:cNvPr id="4" name="Picture 3">
            <a:extLst>
              <a:ext uri="{FF2B5EF4-FFF2-40B4-BE49-F238E27FC236}">
                <a16:creationId xmlns:a16="http://schemas.microsoft.com/office/drawing/2014/main" id="{D73C2E2E-7DEF-46F7-B26F-607DA2388385}"/>
              </a:ext>
            </a:extLst>
          </p:cNvPr>
          <p:cNvPicPr>
            <a:picLocks noChangeAspect="1"/>
          </p:cNvPicPr>
          <p:nvPr/>
        </p:nvPicPr>
        <p:blipFill>
          <a:blip r:embed="rId2"/>
          <a:stretch>
            <a:fillRect/>
          </a:stretch>
        </p:blipFill>
        <p:spPr>
          <a:xfrm>
            <a:off x="2535059" y="1378650"/>
            <a:ext cx="7685266" cy="4738673"/>
          </a:xfrm>
          <a:prstGeom prst="rect">
            <a:avLst/>
          </a:prstGeom>
        </p:spPr>
      </p:pic>
      <p:sp>
        <p:nvSpPr>
          <p:cNvPr id="5" name="Rectangle 4">
            <a:extLst>
              <a:ext uri="{FF2B5EF4-FFF2-40B4-BE49-F238E27FC236}">
                <a16:creationId xmlns:a16="http://schemas.microsoft.com/office/drawing/2014/main" id="{93E92ADD-2402-423B-8D58-58C08B710BF0}"/>
              </a:ext>
            </a:extLst>
          </p:cNvPr>
          <p:cNvSpPr/>
          <p:nvPr/>
        </p:nvSpPr>
        <p:spPr>
          <a:xfrm>
            <a:off x="4814703" y="6232074"/>
            <a:ext cx="2848344" cy="375552"/>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2 dimensional crystal lattice.</a:t>
            </a:r>
          </a:p>
        </p:txBody>
      </p:sp>
    </p:spTree>
    <p:extLst>
      <p:ext uri="{BB962C8B-B14F-4D97-AF65-F5344CB8AC3E}">
        <p14:creationId xmlns:p14="http://schemas.microsoft.com/office/powerpoint/2010/main" val="776255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F67D-A964-4704-B482-402B6A5D0A63}"/>
              </a:ext>
            </a:extLst>
          </p:cNvPr>
          <p:cNvSpPr>
            <a:spLocks noGrp="1"/>
          </p:cNvSpPr>
          <p:nvPr>
            <p:ph type="title"/>
          </p:nvPr>
        </p:nvSpPr>
        <p:spPr>
          <a:xfrm>
            <a:off x="714375" y="111275"/>
            <a:ext cx="10515600" cy="1325563"/>
          </a:xfrm>
        </p:spPr>
        <p:txBody>
          <a:bodyPr/>
          <a:lstStyle/>
          <a:p>
            <a:pPr algn="ctr"/>
            <a:r>
              <a:rPr lang="en-GB" b="1" dirty="0"/>
              <a:t>Unit cells </a:t>
            </a:r>
          </a:p>
        </p:txBody>
      </p:sp>
      <p:pic>
        <p:nvPicPr>
          <p:cNvPr id="4" name="Picture 3">
            <a:extLst>
              <a:ext uri="{FF2B5EF4-FFF2-40B4-BE49-F238E27FC236}">
                <a16:creationId xmlns:a16="http://schemas.microsoft.com/office/drawing/2014/main" id="{0A5C94F5-0697-41E1-95DF-453E5C42AB2E}"/>
              </a:ext>
            </a:extLst>
          </p:cNvPr>
          <p:cNvPicPr>
            <a:picLocks noChangeAspect="1"/>
          </p:cNvPicPr>
          <p:nvPr/>
        </p:nvPicPr>
        <p:blipFill>
          <a:blip r:embed="rId2"/>
          <a:stretch>
            <a:fillRect/>
          </a:stretch>
        </p:blipFill>
        <p:spPr>
          <a:xfrm>
            <a:off x="2151562" y="1149116"/>
            <a:ext cx="7249938" cy="4784959"/>
          </a:xfrm>
          <a:prstGeom prst="rect">
            <a:avLst/>
          </a:prstGeom>
        </p:spPr>
      </p:pic>
      <p:sp>
        <p:nvSpPr>
          <p:cNvPr id="3" name="Rectangle 2">
            <a:extLst>
              <a:ext uri="{FF2B5EF4-FFF2-40B4-BE49-F238E27FC236}">
                <a16:creationId xmlns:a16="http://schemas.microsoft.com/office/drawing/2014/main" id="{75A05B67-0C13-4F8A-B455-1B63FA8F638F}"/>
              </a:ext>
            </a:extLst>
          </p:cNvPr>
          <p:cNvSpPr/>
          <p:nvPr/>
        </p:nvSpPr>
        <p:spPr>
          <a:xfrm>
            <a:off x="1057275" y="6133716"/>
            <a:ext cx="10648949" cy="37555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 unit cell is the smallest unit that can be used to reproduce the entire crystals simply by translating it around.</a:t>
            </a:r>
          </a:p>
        </p:txBody>
      </p:sp>
      <p:sp>
        <p:nvSpPr>
          <p:cNvPr id="5" name="Rectangle 4">
            <a:extLst>
              <a:ext uri="{FF2B5EF4-FFF2-40B4-BE49-F238E27FC236}">
                <a16:creationId xmlns:a16="http://schemas.microsoft.com/office/drawing/2014/main" id="{C39FFCB9-DC76-4D5C-AEC9-5BFCFC389345}"/>
              </a:ext>
            </a:extLst>
          </p:cNvPr>
          <p:cNvSpPr/>
          <p:nvPr/>
        </p:nvSpPr>
        <p:spPr>
          <a:xfrm>
            <a:off x="8817667" y="3028890"/>
            <a:ext cx="3155258" cy="1538883"/>
          </a:xfrm>
          <a:prstGeom prst="rect">
            <a:avLst/>
          </a:prstGeom>
        </p:spPr>
        <p:txBody>
          <a:bodyPr wrap="square">
            <a:spAutoFit/>
          </a:bodyPr>
          <a:lstStyle/>
          <a:p>
            <a:pPr marL="285750" indent="-285750">
              <a:buFont typeface="Wingdings" panose="05000000000000000000" pitchFamily="2"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unit cells are not unique</a:t>
            </a:r>
          </a:p>
          <a:p>
            <a:pPr marL="285750" indent="-285750">
              <a:buFont typeface="Wingdings" panose="05000000000000000000" pitchFamily="2" charset="2"/>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en-GB" dirty="0"/>
              <a:t>If the unit cell consists of only one atom, then we call it a primitive unit cell</a:t>
            </a:r>
            <a:endParaRPr lang="en-GB" sz="2000" dirty="0"/>
          </a:p>
        </p:txBody>
      </p:sp>
    </p:spTree>
    <p:extLst>
      <p:ext uri="{BB962C8B-B14F-4D97-AF65-F5344CB8AC3E}">
        <p14:creationId xmlns:p14="http://schemas.microsoft.com/office/powerpoint/2010/main" val="3070930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93D5-0590-4617-A812-7D95C3C46A69}"/>
              </a:ext>
            </a:extLst>
          </p:cNvPr>
          <p:cNvSpPr>
            <a:spLocks noGrp="1"/>
          </p:cNvSpPr>
          <p:nvPr>
            <p:ph type="title"/>
          </p:nvPr>
        </p:nvSpPr>
        <p:spPr/>
        <p:txBody>
          <a:bodyPr/>
          <a:lstStyle/>
          <a:p>
            <a:pPr algn="ctr"/>
            <a:r>
              <a:rPr lang="en-GB" b="1" dirty="0"/>
              <a:t>Lattice plus basis </a:t>
            </a:r>
          </a:p>
        </p:txBody>
      </p:sp>
      <p:pic>
        <p:nvPicPr>
          <p:cNvPr id="4" name="Picture 3">
            <a:extLst>
              <a:ext uri="{FF2B5EF4-FFF2-40B4-BE49-F238E27FC236}">
                <a16:creationId xmlns:a16="http://schemas.microsoft.com/office/drawing/2014/main" id="{8882ABD4-A16F-428E-9BF2-03B785453625}"/>
              </a:ext>
            </a:extLst>
          </p:cNvPr>
          <p:cNvPicPr>
            <a:picLocks noChangeAspect="1"/>
          </p:cNvPicPr>
          <p:nvPr/>
        </p:nvPicPr>
        <p:blipFill>
          <a:blip r:embed="rId2"/>
          <a:stretch>
            <a:fillRect/>
          </a:stretch>
        </p:blipFill>
        <p:spPr>
          <a:xfrm>
            <a:off x="2241760" y="1570260"/>
            <a:ext cx="6930815" cy="4682233"/>
          </a:xfrm>
          <a:prstGeom prst="rect">
            <a:avLst/>
          </a:prstGeom>
        </p:spPr>
      </p:pic>
      <p:sp>
        <p:nvSpPr>
          <p:cNvPr id="3" name="Rectangle 2">
            <a:extLst>
              <a:ext uri="{FF2B5EF4-FFF2-40B4-BE49-F238E27FC236}">
                <a16:creationId xmlns:a16="http://schemas.microsoft.com/office/drawing/2014/main" id="{48E2BA9A-17DA-41AA-BE7C-4BA942532AB9}"/>
              </a:ext>
            </a:extLst>
          </p:cNvPr>
          <p:cNvSpPr/>
          <p:nvPr/>
        </p:nvSpPr>
        <p:spPr>
          <a:xfrm>
            <a:off x="838200" y="6189215"/>
            <a:ext cx="11229974" cy="37555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At each point, there will be additional atoms that are associated with it. So we talk about a lattice plus a basis.</a:t>
            </a:r>
          </a:p>
        </p:txBody>
      </p:sp>
    </p:spTree>
    <p:extLst>
      <p:ext uri="{BB962C8B-B14F-4D97-AF65-F5344CB8AC3E}">
        <p14:creationId xmlns:p14="http://schemas.microsoft.com/office/powerpoint/2010/main" val="188879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93DB-44EF-49CA-BB6C-74564C74BF97}"/>
              </a:ext>
            </a:extLst>
          </p:cNvPr>
          <p:cNvSpPr>
            <a:spLocks noGrp="1"/>
          </p:cNvSpPr>
          <p:nvPr>
            <p:ph type="title"/>
          </p:nvPr>
        </p:nvSpPr>
        <p:spPr/>
        <p:txBody>
          <a:bodyPr/>
          <a:lstStyle/>
          <a:p>
            <a:pPr algn="ctr"/>
            <a:r>
              <a:rPr lang="en-GB" b="1" dirty="0"/>
              <a:t>3D crystal structures </a:t>
            </a:r>
          </a:p>
        </p:txBody>
      </p:sp>
      <p:sp>
        <p:nvSpPr>
          <p:cNvPr id="3" name="Content Placeholder 2">
            <a:extLst>
              <a:ext uri="{FF2B5EF4-FFF2-40B4-BE49-F238E27FC236}">
                <a16:creationId xmlns:a16="http://schemas.microsoft.com/office/drawing/2014/main" id="{0FA6C813-A8C4-42B0-B72C-050C23F688A8}"/>
              </a:ext>
            </a:extLst>
          </p:cNvPr>
          <p:cNvSpPr>
            <a:spLocks noGrp="1"/>
          </p:cNvSpPr>
          <p:nvPr>
            <p:ph idx="1"/>
          </p:nvPr>
        </p:nvSpPr>
        <p:spPr>
          <a:xfrm>
            <a:off x="972952" y="1339850"/>
            <a:ext cx="10515600" cy="4351338"/>
          </a:xfrm>
        </p:spPr>
        <p:txBody>
          <a:bodyPr/>
          <a:lstStyle/>
          <a:p>
            <a:pPr algn="just"/>
            <a:r>
              <a:rPr lang="en-GB" sz="3200" dirty="0"/>
              <a:t>In 3D, there are 14 different ways to arrange lattice points such that at any point, the view is the same as at any other point.</a:t>
            </a:r>
          </a:p>
          <a:p>
            <a:r>
              <a:rPr lang="en-GB" dirty="0"/>
              <a:t>14 Bravais lattices; 3 are cubic: </a:t>
            </a:r>
          </a:p>
        </p:txBody>
      </p:sp>
      <p:pic>
        <p:nvPicPr>
          <p:cNvPr id="4" name="Picture 3">
            <a:extLst>
              <a:ext uri="{FF2B5EF4-FFF2-40B4-BE49-F238E27FC236}">
                <a16:creationId xmlns:a16="http://schemas.microsoft.com/office/drawing/2014/main" id="{53EEE542-EC23-4BDB-B2B7-1734D99AF6EA}"/>
              </a:ext>
            </a:extLst>
          </p:cNvPr>
          <p:cNvPicPr>
            <a:picLocks noChangeAspect="1"/>
          </p:cNvPicPr>
          <p:nvPr/>
        </p:nvPicPr>
        <p:blipFill>
          <a:blip r:embed="rId2"/>
          <a:stretch>
            <a:fillRect/>
          </a:stretch>
        </p:blipFill>
        <p:spPr>
          <a:xfrm>
            <a:off x="2320739" y="3311525"/>
            <a:ext cx="7820025" cy="2066925"/>
          </a:xfrm>
          <a:prstGeom prst="rect">
            <a:avLst/>
          </a:prstGeom>
        </p:spPr>
      </p:pic>
      <p:sp>
        <p:nvSpPr>
          <p:cNvPr id="5" name="Rectangle 4">
            <a:extLst>
              <a:ext uri="{FF2B5EF4-FFF2-40B4-BE49-F238E27FC236}">
                <a16:creationId xmlns:a16="http://schemas.microsoft.com/office/drawing/2014/main" id="{B4E51576-56E7-46A7-86D2-FFA682BD26AC}"/>
              </a:ext>
            </a:extLst>
          </p:cNvPr>
          <p:cNvSpPr/>
          <p:nvPr/>
        </p:nvSpPr>
        <p:spPr>
          <a:xfrm>
            <a:off x="396688" y="5697635"/>
            <a:ext cx="11668125" cy="968278"/>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It turns out that in 3 dimensions, if you ask yourself how many ways are there that we can arrange a set of points, such that if I sit at any point and look around the environment will be identical to any other point. And it turns out there are only 14 different ways to do that. </a:t>
            </a:r>
            <a:r>
              <a:rPr lang="en-GB" dirty="0"/>
              <a:t>These are called the </a:t>
            </a:r>
            <a:r>
              <a:rPr lang="en-GB" dirty="0">
                <a:solidFill>
                  <a:srgbClr val="FF0000"/>
                </a:solidFill>
              </a:rPr>
              <a:t>14 Bravais lattices</a:t>
            </a:r>
            <a:endPar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1470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52F4E-5D20-461C-ABD7-91E532D7D36A}"/>
              </a:ext>
            </a:extLst>
          </p:cNvPr>
          <p:cNvSpPr>
            <a:spLocks noGrp="1"/>
          </p:cNvSpPr>
          <p:nvPr>
            <p:ph type="title"/>
          </p:nvPr>
        </p:nvSpPr>
        <p:spPr/>
        <p:txBody>
          <a:bodyPr/>
          <a:lstStyle/>
          <a:p>
            <a:pPr algn="ctr"/>
            <a:r>
              <a:rPr lang="en-GB" b="1" dirty="0"/>
              <a:t>Si crystal structure (diamond lattice) </a:t>
            </a:r>
          </a:p>
        </p:txBody>
      </p:sp>
      <p:pic>
        <p:nvPicPr>
          <p:cNvPr id="4" name="Picture 3">
            <a:extLst>
              <a:ext uri="{FF2B5EF4-FFF2-40B4-BE49-F238E27FC236}">
                <a16:creationId xmlns:a16="http://schemas.microsoft.com/office/drawing/2014/main" id="{9E5D3473-B9BE-4765-A078-85CCAE624C0C}"/>
              </a:ext>
            </a:extLst>
          </p:cNvPr>
          <p:cNvPicPr>
            <a:picLocks noChangeAspect="1"/>
          </p:cNvPicPr>
          <p:nvPr/>
        </p:nvPicPr>
        <p:blipFill>
          <a:blip r:embed="rId2"/>
          <a:stretch>
            <a:fillRect/>
          </a:stretch>
        </p:blipFill>
        <p:spPr>
          <a:xfrm>
            <a:off x="2226626" y="1498364"/>
            <a:ext cx="9625459" cy="4097254"/>
          </a:xfrm>
          <a:prstGeom prst="rect">
            <a:avLst/>
          </a:prstGeom>
        </p:spPr>
      </p:pic>
      <p:sp>
        <p:nvSpPr>
          <p:cNvPr id="3" name="Rectangle 2">
            <a:extLst>
              <a:ext uri="{FF2B5EF4-FFF2-40B4-BE49-F238E27FC236}">
                <a16:creationId xmlns:a16="http://schemas.microsoft.com/office/drawing/2014/main" id="{08471BBB-D990-423C-A203-5F94936BAF76}"/>
              </a:ext>
            </a:extLst>
          </p:cNvPr>
          <p:cNvSpPr/>
          <p:nvPr/>
        </p:nvSpPr>
        <p:spPr>
          <a:xfrm>
            <a:off x="339915" y="3238775"/>
            <a:ext cx="2153410" cy="923330"/>
          </a:xfrm>
          <a:prstGeom prst="rect">
            <a:avLst/>
          </a:prstGeom>
        </p:spPr>
        <p:txBody>
          <a:bodyPr wrap="none">
            <a:spAutoFit/>
          </a:bodyPr>
          <a:lstStyle/>
          <a:p>
            <a:pPr algn="just"/>
            <a:r>
              <a:rPr lang="en-GB" dirty="0">
                <a:latin typeface="Calibri" panose="020F0502020204030204" pitchFamily="34" charset="0"/>
                <a:ea typeface="Calibri" panose="020F0502020204030204" pitchFamily="34" charset="0"/>
                <a:cs typeface="Times New Roman" panose="02020603050405020304" pitchFamily="18" charset="0"/>
              </a:rPr>
              <a:t>This is the way we’ve</a:t>
            </a:r>
          </a:p>
          <a:p>
            <a:pPr algn="just"/>
            <a:r>
              <a:rPr lang="en-GB" dirty="0">
                <a:latin typeface="Calibri" panose="020F0502020204030204" pitchFamily="34" charset="0"/>
                <a:ea typeface="Calibri" panose="020F0502020204030204" pitchFamily="34" charset="0"/>
                <a:cs typeface="Times New Roman" panose="02020603050405020304" pitchFamily="18" charset="0"/>
              </a:rPr>
              <a:t>been drawing the</a:t>
            </a:r>
          </a:p>
          <a:p>
            <a:pPr algn="just"/>
            <a:r>
              <a:rPr lang="en-GB" dirty="0">
                <a:latin typeface="Calibri" panose="020F0502020204030204" pitchFamily="34" charset="0"/>
                <a:ea typeface="Calibri" panose="020F0502020204030204" pitchFamily="34" charset="0"/>
                <a:cs typeface="Times New Roman" panose="02020603050405020304" pitchFamily="18" charset="0"/>
              </a:rPr>
              <a:t>silicon lattice</a:t>
            </a:r>
            <a:endParaRPr lang="en-GB" dirty="0"/>
          </a:p>
        </p:txBody>
      </p:sp>
    </p:spTree>
    <p:extLst>
      <p:ext uri="{BB962C8B-B14F-4D97-AF65-F5344CB8AC3E}">
        <p14:creationId xmlns:p14="http://schemas.microsoft.com/office/powerpoint/2010/main" val="424041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3BC9-CA82-413C-AD2A-DB8A5B66935D}"/>
              </a:ext>
            </a:extLst>
          </p:cNvPr>
          <p:cNvSpPr>
            <a:spLocks noGrp="1"/>
          </p:cNvSpPr>
          <p:nvPr>
            <p:ph type="title"/>
          </p:nvPr>
        </p:nvSpPr>
        <p:spPr/>
        <p:txBody>
          <a:bodyPr/>
          <a:lstStyle/>
          <a:p>
            <a:r>
              <a:rPr lang="en-GB" dirty="0"/>
              <a:t>Electronic Devices: A very brief history</a:t>
            </a:r>
          </a:p>
        </p:txBody>
      </p:sp>
      <p:sp>
        <p:nvSpPr>
          <p:cNvPr id="3" name="Content Placeholder 2">
            <a:extLst>
              <a:ext uri="{FF2B5EF4-FFF2-40B4-BE49-F238E27FC236}">
                <a16:creationId xmlns:a16="http://schemas.microsoft.com/office/drawing/2014/main" id="{77A836B0-BB8E-4FA8-905F-D65DE97E3DA1}"/>
              </a:ext>
            </a:extLst>
          </p:cNvPr>
          <p:cNvSpPr>
            <a:spLocks noGrp="1"/>
          </p:cNvSpPr>
          <p:nvPr>
            <p:ph idx="1"/>
          </p:nvPr>
        </p:nvSpPr>
        <p:spPr/>
        <p:txBody>
          <a:bodyPr>
            <a:normAutofit fontScale="92500" lnSpcReduction="20000"/>
          </a:bodyPr>
          <a:lstStyle/>
          <a:p>
            <a:pPr algn="just"/>
            <a:r>
              <a:rPr lang="en-GB" dirty="0"/>
              <a:t>Gordon Moore noticed in 1965 that the number of transistors on these integrated circuit “chips” was doubling every technology generation (about two years)</a:t>
            </a:r>
          </a:p>
          <a:p>
            <a:pPr algn="just"/>
            <a:r>
              <a:rPr lang="en-GB" dirty="0"/>
              <a:t>The doubling of the number of transistors per chip each technology generation (now known as Moore’s Law) was accomplished by down-scaling the size of transistors</a:t>
            </a:r>
          </a:p>
          <a:p>
            <a:pPr algn="just"/>
            <a:r>
              <a:rPr lang="en-GB" dirty="0"/>
              <a:t>Because transistor dimensions were ﬁrst measured in </a:t>
            </a:r>
            <a:r>
              <a:rPr lang="en-GB" dirty="0" err="1"/>
              <a:t>micrometers</a:t>
            </a:r>
            <a:r>
              <a:rPr lang="en-GB" dirty="0"/>
              <a:t>, electronics technology became known as “microelectronics.”</a:t>
            </a:r>
          </a:p>
          <a:p>
            <a:pPr algn="just"/>
            <a:endParaRPr lang="en-GB" dirty="0"/>
          </a:p>
          <a:p>
            <a:pPr algn="just"/>
            <a:r>
              <a:rPr lang="en-GB" dirty="0"/>
              <a:t>About the year 2000, the length of the transistor channel reached 100 </a:t>
            </a:r>
            <a:r>
              <a:rPr lang="en-GB" dirty="0" err="1"/>
              <a:t>nanometers</a:t>
            </a:r>
            <a:r>
              <a:rPr lang="en-GB" dirty="0"/>
              <a:t>, microelectronics became nanoelectronics, and the </a:t>
            </a:r>
            <a:r>
              <a:rPr lang="en-GB" dirty="0" err="1"/>
              <a:t>nanotransistor</a:t>
            </a:r>
            <a:r>
              <a:rPr lang="en-GB" dirty="0"/>
              <a:t> became a high-impact success of the nanotechnology revolution.</a:t>
            </a:r>
          </a:p>
          <a:p>
            <a:endParaRPr lang="en-GB" dirty="0"/>
          </a:p>
        </p:txBody>
      </p:sp>
    </p:spTree>
    <p:extLst>
      <p:ext uri="{BB962C8B-B14F-4D97-AF65-F5344CB8AC3E}">
        <p14:creationId xmlns:p14="http://schemas.microsoft.com/office/powerpoint/2010/main" val="4137925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28CC-F92D-45EB-87FD-8DC25C6D3839}"/>
              </a:ext>
            </a:extLst>
          </p:cNvPr>
          <p:cNvSpPr>
            <a:spLocks noGrp="1"/>
          </p:cNvSpPr>
          <p:nvPr>
            <p:ph type="title"/>
          </p:nvPr>
        </p:nvSpPr>
        <p:spPr/>
        <p:txBody>
          <a:bodyPr/>
          <a:lstStyle/>
          <a:p>
            <a:pPr algn="ctr"/>
            <a:r>
              <a:rPr lang="en-GB" b="1" dirty="0"/>
              <a:t>Diamond lattice </a:t>
            </a:r>
          </a:p>
        </p:txBody>
      </p:sp>
      <p:pic>
        <p:nvPicPr>
          <p:cNvPr id="4" name="Picture 3">
            <a:extLst>
              <a:ext uri="{FF2B5EF4-FFF2-40B4-BE49-F238E27FC236}">
                <a16:creationId xmlns:a16="http://schemas.microsoft.com/office/drawing/2014/main" id="{58E4B5DE-B670-4FB3-91CC-350B5580689B}"/>
              </a:ext>
            </a:extLst>
          </p:cNvPr>
          <p:cNvPicPr>
            <a:picLocks noChangeAspect="1"/>
          </p:cNvPicPr>
          <p:nvPr/>
        </p:nvPicPr>
        <p:blipFill>
          <a:blip r:embed="rId2"/>
          <a:stretch>
            <a:fillRect/>
          </a:stretch>
        </p:blipFill>
        <p:spPr>
          <a:xfrm>
            <a:off x="4337133" y="1975385"/>
            <a:ext cx="3228975" cy="3619500"/>
          </a:xfrm>
          <a:prstGeom prst="rect">
            <a:avLst/>
          </a:prstGeom>
        </p:spPr>
      </p:pic>
      <p:sp>
        <p:nvSpPr>
          <p:cNvPr id="3" name="Rectangle 2">
            <a:extLst>
              <a:ext uri="{FF2B5EF4-FFF2-40B4-BE49-F238E27FC236}">
                <a16:creationId xmlns:a16="http://schemas.microsoft.com/office/drawing/2014/main" id="{C8DBE0F4-B312-474C-9EFD-B6EF815E705B}"/>
              </a:ext>
            </a:extLst>
          </p:cNvPr>
          <p:cNvSpPr/>
          <p:nvPr/>
        </p:nvSpPr>
        <p:spPr>
          <a:xfrm>
            <a:off x="2388142" y="2501384"/>
            <a:ext cx="1755032"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This is the lattice</a:t>
            </a:r>
            <a:endParaRPr lang="en-GB" dirty="0"/>
          </a:p>
        </p:txBody>
      </p:sp>
      <p:sp>
        <p:nvSpPr>
          <p:cNvPr id="5" name="Rectangle 4">
            <a:extLst>
              <a:ext uri="{FF2B5EF4-FFF2-40B4-BE49-F238E27FC236}">
                <a16:creationId xmlns:a16="http://schemas.microsoft.com/office/drawing/2014/main" id="{AFBF5564-571E-49DD-AE08-6111159800BB}"/>
              </a:ext>
            </a:extLst>
          </p:cNvPr>
          <p:cNvSpPr/>
          <p:nvPr/>
        </p:nvSpPr>
        <p:spPr>
          <a:xfrm>
            <a:off x="385763" y="5879582"/>
            <a:ext cx="11420474" cy="768287"/>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should try to understand this particular lattice because this is an important one, that represents not only silicon but</a:t>
            </a:r>
          </a:p>
          <a:p>
            <a:r>
              <a:rPr lang="en-GB" dirty="0">
                <a:latin typeface="Calibri" panose="020F0502020204030204" pitchFamily="34" charset="0"/>
                <a:ea typeface="Calibri" panose="020F0502020204030204" pitchFamily="34" charset="0"/>
                <a:cs typeface="Times New Roman" panose="02020603050405020304" pitchFamily="18" charset="0"/>
              </a:rPr>
              <a:t>other common semiconductors as well</a:t>
            </a:r>
            <a:endParaRPr lang="en-GB" dirty="0"/>
          </a:p>
        </p:txBody>
      </p:sp>
    </p:spTree>
    <p:extLst>
      <p:ext uri="{BB962C8B-B14F-4D97-AF65-F5344CB8AC3E}">
        <p14:creationId xmlns:p14="http://schemas.microsoft.com/office/powerpoint/2010/main" val="2915115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9341-6C10-47F3-A648-AFB82E372644}"/>
              </a:ext>
            </a:extLst>
          </p:cNvPr>
          <p:cNvSpPr>
            <a:spLocks noGrp="1"/>
          </p:cNvSpPr>
          <p:nvPr>
            <p:ph type="title"/>
          </p:nvPr>
        </p:nvSpPr>
        <p:spPr/>
        <p:txBody>
          <a:bodyPr/>
          <a:lstStyle/>
          <a:p>
            <a:pPr algn="ctr"/>
            <a:r>
              <a:rPr lang="en-GB" b="1" dirty="0"/>
              <a:t>Diamond lattice: atoms per unit cell </a:t>
            </a:r>
          </a:p>
        </p:txBody>
      </p:sp>
      <p:pic>
        <p:nvPicPr>
          <p:cNvPr id="4" name="Picture 3">
            <a:extLst>
              <a:ext uri="{FF2B5EF4-FFF2-40B4-BE49-F238E27FC236}">
                <a16:creationId xmlns:a16="http://schemas.microsoft.com/office/drawing/2014/main" id="{EDFF4BC9-FB27-481B-8E33-A2E61B010B59}"/>
              </a:ext>
            </a:extLst>
          </p:cNvPr>
          <p:cNvPicPr>
            <a:picLocks noChangeAspect="1"/>
          </p:cNvPicPr>
          <p:nvPr/>
        </p:nvPicPr>
        <p:blipFill>
          <a:blip r:embed="rId2"/>
          <a:stretch>
            <a:fillRect/>
          </a:stretch>
        </p:blipFill>
        <p:spPr>
          <a:xfrm>
            <a:off x="1700212" y="1598445"/>
            <a:ext cx="8791575" cy="4238625"/>
          </a:xfrm>
          <a:prstGeom prst="rect">
            <a:avLst/>
          </a:prstGeom>
        </p:spPr>
      </p:pic>
    </p:spTree>
    <p:extLst>
      <p:ext uri="{BB962C8B-B14F-4D97-AF65-F5344CB8AC3E}">
        <p14:creationId xmlns:p14="http://schemas.microsoft.com/office/powerpoint/2010/main" val="4216257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F550-7201-4A5B-BC6B-A411F92344D8}"/>
              </a:ext>
            </a:extLst>
          </p:cNvPr>
          <p:cNvSpPr>
            <a:spLocks noGrp="1"/>
          </p:cNvSpPr>
          <p:nvPr>
            <p:ph type="title"/>
          </p:nvPr>
        </p:nvSpPr>
        <p:spPr/>
        <p:txBody>
          <a:bodyPr/>
          <a:lstStyle/>
          <a:p>
            <a:pPr algn="ctr"/>
            <a:r>
              <a:rPr lang="en-GB" b="1" dirty="0"/>
              <a:t>Silicon: # atoms / cc </a:t>
            </a:r>
          </a:p>
        </p:txBody>
      </p:sp>
      <p:pic>
        <p:nvPicPr>
          <p:cNvPr id="4" name="Picture 3">
            <a:extLst>
              <a:ext uri="{FF2B5EF4-FFF2-40B4-BE49-F238E27FC236}">
                <a16:creationId xmlns:a16="http://schemas.microsoft.com/office/drawing/2014/main" id="{10157F99-36D2-4426-9E97-9B90EA200744}"/>
              </a:ext>
            </a:extLst>
          </p:cNvPr>
          <p:cNvPicPr>
            <a:picLocks noChangeAspect="1"/>
          </p:cNvPicPr>
          <p:nvPr/>
        </p:nvPicPr>
        <p:blipFill>
          <a:blip r:embed="rId2"/>
          <a:stretch>
            <a:fillRect/>
          </a:stretch>
        </p:blipFill>
        <p:spPr>
          <a:xfrm>
            <a:off x="1659906" y="1564607"/>
            <a:ext cx="8448675" cy="4210050"/>
          </a:xfrm>
          <a:prstGeom prst="rect">
            <a:avLst/>
          </a:prstGeom>
        </p:spPr>
      </p:pic>
    </p:spTree>
    <p:extLst>
      <p:ext uri="{BB962C8B-B14F-4D97-AF65-F5344CB8AC3E}">
        <p14:creationId xmlns:p14="http://schemas.microsoft.com/office/powerpoint/2010/main" val="2221284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3F35-D90E-4B52-9D0A-4311C5DB72F1}"/>
              </a:ext>
            </a:extLst>
          </p:cNvPr>
          <p:cNvSpPr>
            <a:spLocks noGrp="1"/>
          </p:cNvSpPr>
          <p:nvPr>
            <p:ph type="title"/>
          </p:nvPr>
        </p:nvSpPr>
        <p:spPr/>
        <p:txBody>
          <a:bodyPr/>
          <a:lstStyle/>
          <a:p>
            <a:pPr algn="ctr"/>
            <a:r>
              <a:rPr lang="en-GB" b="1" dirty="0"/>
              <a:t>Silicon: density </a:t>
            </a:r>
          </a:p>
        </p:txBody>
      </p:sp>
      <p:pic>
        <p:nvPicPr>
          <p:cNvPr id="4" name="Picture 3">
            <a:extLst>
              <a:ext uri="{FF2B5EF4-FFF2-40B4-BE49-F238E27FC236}">
                <a16:creationId xmlns:a16="http://schemas.microsoft.com/office/drawing/2014/main" id="{8987434A-08BF-450F-AE6E-5E38B16D8C51}"/>
              </a:ext>
            </a:extLst>
          </p:cNvPr>
          <p:cNvPicPr>
            <a:picLocks noChangeAspect="1"/>
          </p:cNvPicPr>
          <p:nvPr/>
        </p:nvPicPr>
        <p:blipFill>
          <a:blip r:embed="rId2"/>
          <a:stretch>
            <a:fillRect/>
          </a:stretch>
        </p:blipFill>
        <p:spPr>
          <a:xfrm>
            <a:off x="981777" y="1375692"/>
            <a:ext cx="9429048" cy="4964300"/>
          </a:xfrm>
          <a:prstGeom prst="rect">
            <a:avLst/>
          </a:prstGeom>
        </p:spPr>
      </p:pic>
    </p:spTree>
    <p:extLst>
      <p:ext uri="{BB962C8B-B14F-4D97-AF65-F5344CB8AC3E}">
        <p14:creationId xmlns:p14="http://schemas.microsoft.com/office/powerpoint/2010/main" val="3617298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6D5F-3260-47D3-849E-CAC93A2F406F}"/>
              </a:ext>
            </a:extLst>
          </p:cNvPr>
          <p:cNvSpPr>
            <a:spLocks noGrp="1"/>
          </p:cNvSpPr>
          <p:nvPr>
            <p:ph type="title"/>
          </p:nvPr>
        </p:nvSpPr>
        <p:spPr/>
        <p:txBody>
          <a:bodyPr/>
          <a:lstStyle/>
          <a:p>
            <a:pPr algn="ctr"/>
            <a:r>
              <a:rPr lang="en-GB" b="1" dirty="0">
                <a:solidFill>
                  <a:srgbClr val="FF0000"/>
                </a:solidFill>
              </a:rPr>
              <a:t>Silicon: NN spacing </a:t>
            </a:r>
          </a:p>
        </p:txBody>
      </p:sp>
      <p:pic>
        <p:nvPicPr>
          <p:cNvPr id="4" name="Picture 3">
            <a:extLst>
              <a:ext uri="{FF2B5EF4-FFF2-40B4-BE49-F238E27FC236}">
                <a16:creationId xmlns:a16="http://schemas.microsoft.com/office/drawing/2014/main" id="{29674F8D-4843-455A-8508-BABCAC68EF1D}"/>
              </a:ext>
            </a:extLst>
          </p:cNvPr>
          <p:cNvPicPr>
            <a:picLocks noChangeAspect="1"/>
          </p:cNvPicPr>
          <p:nvPr/>
        </p:nvPicPr>
        <p:blipFill>
          <a:blip r:embed="rId2"/>
          <a:stretch>
            <a:fillRect/>
          </a:stretch>
        </p:blipFill>
        <p:spPr>
          <a:xfrm>
            <a:off x="1828800" y="2037040"/>
            <a:ext cx="8534400" cy="4257675"/>
          </a:xfrm>
          <a:prstGeom prst="rect">
            <a:avLst/>
          </a:prstGeom>
        </p:spPr>
      </p:pic>
      <p:sp>
        <p:nvSpPr>
          <p:cNvPr id="3" name="Rectangle 2">
            <a:extLst>
              <a:ext uri="{FF2B5EF4-FFF2-40B4-BE49-F238E27FC236}">
                <a16:creationId xmlns:a16="http://schemas.microsoft.com/office/drawing/2014/main" id="{2EB28DFE-ECDE-49FE-BBEE-B099A27D70CB}"/>
              </a:ext>
            </a:extLst>
          </p:cNvPr>
          <p:cNvSpPr/>
          <p:nvPr/>
        </p:nvSpPr>
        <p:spPr>
          <a:xfrm>
            <a:off x="3211309" y="1591508"/>
            <a:ext cx="4802340"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How close at the silicon atoms in a silicon lattice?</a:t>
            </a:r>
            <a:endParaRPr lang="en-GB" dirty="0"/>
          </a:p>
        </p:txBody>
      </p:sp>
    </p:spTree>
    <p:extLst>
      <p:ext uri="{BB962C8B-B14F-4D97-AF65-F5344CB8AC3E}">
        <p14:creationId xmlns:p14="http://schemas.microsoft.com/office/powerpoint/2010/main" val="111238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4B78-308F-4CDE-8084-AC272D4135D5}"/>
              </a:ext>
            </a:extLst>
          </p:cNvPr>
          <p:cNvSpPr>
            <a:spLocks noGrp="1"/>
          </p:cNvSpPr>
          <p:nvPr>
            <p:ph type="title"/>
          </p:nvPr>
        </p:nvSpPr>
        <p:spPr>
          <a:xfrm>
            <a:off x="800902" y="85993"/>
            <a:ext cx="10515600" cy="1325563"/>
          </a:xfrm>
        </p:spPr>
        <p:txBody>
          <a:bodyPr/>
          <a:lstStyle/>
          <a:p>
            <a:pPr algn="ctr"/>
            <a:r>
              <a:rPr lang="en-GB" b="1" dirty="0"/>
              <a:t>Polycrystalline materials</a:t>
            </a:r>
          </a:p>
        </p:txBody>
      </p:sp>
      <p:pic>
        <p:nvPicPr>
          <p:cNvPr id="4" name="Picture 3">
            <a:extLst>
              <a:ext uri="{FF2B5EF4-FFF2-40B4-BE49-F238E27FC236}">
                <a16:creationId xmlns:a16="http://schemas.microsoft.com/office/drawing/2014/main" id="{39BC4600-24BE-44CB-A287-63A307919A22}"/>
              </a:ext>
            </a:extLst>
          </p:cNvPr>
          <p:cNvPicPr>
            <a:picLocks noChangeAspect="1"/>
          </p:cNvPicPr>
          <p:nvPr/>
        </p:nvPicPr>
        <p:blipFill>
          <a:blip r:embed="rId2"/>
          <a:stretch>
            <a:fillRect/>
          </a:stretch>
        </p:blipFill>
        <p:spPr>
          <a:xfrm>
            <a:off x="2309261" y="1909082"/>
            <a:ext cx="7498882" cy="4772016"/>
          </a:xfrm>
          <a:prstGeom prst="rect">
            <a:avLst/>
          </a:prstGeom>
        </p:spPr>
      </p:pic>
      <p:sp>
        <p:nvSpPr>
          <p:cNvPr id="3" name="Rectangle 2">
            <a:extLst>
              <a:ext uri="{FF2B5EF4-FFF2-40B4-BE49-F238E27FC236}">
                <a16:creationId xmlns:a16="http://schemas.microsoft.com/office/drawing/2014/main" id="{C07551B4-8A31-4D0A-82D2-600006C30E9F}"/>
              </a:ext>
            </a:extLst>
          </p:cNvPr>
          <p:cNvSpPr/>
          <p:nvPr/>
        </p:nvSpPr>
        <p:spPr>
          <a:xfrm>
            <a:off x="1839127" y="1475653"/>
            <a:ext cx="7743825" cy="369332"/>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Polycrystalline material is just a material that consists of many crystals</a:t>
            </a:r>
            <a:endParaRPr lang="en-GB" dirty="0"/>
          </a:p>
        </p:txBody>
      </p:sp>
      <p:sp>
        <p:nvSpPr>
          <p:cNvPr id="5" name="Rectangle 4">
            <a:extLst>
              <a:ext uri="{FF2B5EF4-FFF2-40B4-BE49-F238E27FC236}">
                <a16:creationId xmlns:a16="http://schemas.microsoft.com/office/drawing/2014/main" id="{1E773D9C-AA75-44CD-9F8A-0773F4C86ABE}"/>
              </a:ext>
            </a:extLst>
          </p:cNvPr>
          <p:cNvSpPr/>
          <p:nvPr/>
        </p:nvSpPr>
        <p:spPr>
          <a:xfrm>
            <a:off x="6959365" y="5480553"/>
            <a:ext cx="5070709" cy="1264642"/>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 grain boundary is the source of a lot of defects. And these defects affect the electronic performance of a material. </a:t>
            </a:r>
            <a:r>
              <a:rPr lang="en-GB" dirty="0">
                <a:solidFill>
                  <a:srgbClr val="FF0000"/>
                </a:solidFill>
              </a:rPr>
              <a:t>They degrade the electronic performance in general.</a:t>
            </a:r>
            <a:endPar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4786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EA14-45CD-4FFF-92C1-EA5027E7E9F4}"/>
              </a:ext>
            </a:extLst>
          </p:cNvPr>
          <p:cNvSpPr>
            <a:spLocks noGrp="1"/>
          </p:cNvSpPr>
          <p:nvPr>
            <p:ph type="title"/>
          </p:nvPr>
        </p:nvSpPr>
        <p:spPr>
          <a:xfrm>
            <a:off x="838199" y="114869"/>
            <a:ext cx="10515600" cy="1325563"/>
          </a:xfrm>
        </p:spPr>
        <p:txBody>
          <a:bodyPr/>
          <a:lstStyle/>
          <a:p>
            <a:pPr algn="ctr"/>
            <a:r>
              <a:rPr lang="en-GB" b="1" dirty="0"/>
              <a:t>Crystalline vs. amorphous </a:t>
            </a:r>
          </a:p>
        </p:txBody>
      </p:sp>
      <p:pic>
        <p:nvPicPr>
          <p:cNvPr id="4" name="Picture 3">
            <a:extLst>
              <a:ext uri="{FF2B5EF4-FFF2-40B4-BE49-F238E27FC236}">
                <a16:creationId xmlns:a16="http://schemas.microsoft.com/office/drawing/2014/main" id="{B6F7B34E-54C7-46A4-86CC-F2D6A3C50A8D}"/>
              </a:ext>
            </a:extLst>
          </p:cNvPr>
          <p:cNvPicPr>
            <a:picLocks noChangeAspect="1"/>
          </p:cNvPicPr>
          <p:nvPr/>
        </p:nvPicPr>
        <p:blipFill>
          <a:blip r:embed="rId2"/>
          <a:stretch>
            <a:fillRect/>
          </a:stretch>
        </p:blipFill>
        <p:spPr>
          <a:xfrm>
            <a:off x="1833561" y="1637731"/>
            <a:ext cx="8524875" cy="5105400"/>
          </a:xfrm>
          <a:prstGeom prst="rect">
            <a:avLst/>
          </a:prstGeom>
        </p:spPr>
      </p:pic>
      <p:sp>
        <p:nvSpPr>
          <p:cNvPr id="3" name="Rectangle 2">
            <a:extLst>
              <a:ext uri="{FF2B5EF4-FFF2-40B4-BE49-F238E27FC236}">
                <a16:creationId xmlns:a16="http://schemas.microsoft.com/office/drawing/2014/main" id="{E8FA14CB-E9A7-44D5-A8D2-813290D36571}"/>
              </a:ext>
            </a:extLst>
          </p:cNvPr>
          <p:cNvSpPr/>
          <p:nvPr/>
        </p:nvSpPr>
        <p:spPr>
          <a:xfrm>
            <a:off x="9810750" y="2796679"/>
            <a:ext cx="2295525" cy="126464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atoms are not in a precise location specified by a crystal lattice and basis.</a:t>
            </a:r>
          </a:p>
        </p:txBody>
      </p:sp>
    </p:spTree>
    <p:extLst>
      <p:ext uri="{BB962C8B-B14F-4D97-AF65-F5344CB8AC3E}">
        <p14:creationId xmlns:p14="http://schemas.microsoft.com/office/powerpoint/2010/main" val="1228140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FA65D-3554-41EF-9A68-33C612693F02}"/>
              </a:ext>
            </a:extLst>
          </p:cNvPr>
          <p:cNvSpPr>
            <a:spLocks noGrp="1"/>
          </p:cNvSpPr>
          <p:nvPr>
            <p:ph type="title"/>
          </p:nvPr>
        </p:nvSpPr>
        <p:spPr/>
        <p:txBody>
          <a:bodyPr/>
          <a:lstStyle/>
          <a:p>
            <a:pPr algn="ctr"/>
            <a:r>
              <a:rPr lang="en-GB" b="1" dirty="0"/>
              <a:t>Crystalline, polycrystalline, and amorphous</a:t>
            </a:r>
          </a:p>
        </p:txBody>
      </p:sp>
      <p:sp>
        <p:nvSpPr>
          <p:cNvPr id="3" name="Content Placeholder 2">
            <a:extLst>
              <a:ext uri="{FF2B5EF4-FFF2-40B4-BE49-F238E27FC236}">
                <a16:creationId xmlns:a16="http://schemas.microsoft.com/office/drawing/2014/main" id="{44EFDE99-620F-4DDD-A913-FE22912DAD66}"/>
              </a:ext>
            </a:extLst>
          </p:cNvPr>
          <p:cNvSpPr>
            <a:spLocks noGrp="1"/>
          </p:cNvSpPr>
          <p:nvPr>
            <p:ph idx="1"/>
          </p:nvPr>
        </p:nvSpPr>
        <p:spPr>
          <a:xfrm>
            <a:off x="1352549" y="1945481"/>
            <a:ext cx="10277475" cy="4264819"/>
          </a:xfrm>
        </p:spPr>
        <p:txBody>
          <a:bodyPr>
            <a:normAutofit lnSpcReduction="10000"/>
          </a:bodyPr>
          <a:lstStyle/>
          <a:p>
            <a:pPr algn="just"/>
            <a:r>
              <a:rPr lang="en-GB" b="1" dirty="0"/>
              <a:t>Crystalline semiconductors are the most expensive, but </a:t>
            </a:r>
            <a:r>
              <a:rPr lang="en-GB" dirty="0"/>
              <a:t>they are the highest quality because they have the fewest defects. </a:t>
            </a:r>
          </a:p>
          <a:p>
            <a:pPr algn="just"/>
            <a:endParaRPr lang="en-GB" dirty="0"/>
          </a:p>
          <a:p>
            <a:pPr algn="just"/>
            <a:r>
              <a:rPr lang="en-GB" b="1" dirty="0"/>
              <a:t>Polycrystalline semiconductors are less expensive, but </a:t>
            </a:r>
            <a:r>
              <a:rPr lang="en-GB" dirty="0"/>
              <a:t>grain boundaries can impede current flow. They are used when the highest quality is not needed, but cost is important (e.g. solar cells). </a:t>
            </a:r>
          </a:p>
          <a:p>
            <a:pPr algn="just"/>
            <a:endParaRPr lang="en-GB" dirty="0"/>
          </a:p>
          <a:p>
            <a:pPr algn="just"/>
            <a:r>
              <a:rPr lang="en-GB" b="1" dirty="0"/>
              <a:t>Amorphous semiconductors are the least expensive, but </a:t>
            </a:r>
            <a:r>
              <a:rPr lang="en-GB" dirty="0"/>
              <a:t>their electrical properties are the poorest. They are used when cost is a critical consideration (e.g. flat panel displays). </a:t>
            </a:r>
          </a:p>
        </p:txBody>
      </p:sp>
    </p:spTree>
    <p:extLst>
      <p:ext uri="{BB962C8B-B14F-4D97-AF65-F5344CB8AC3E}">
        <p14:creationId xmlns:p14="http://schemas.microsoft.com/office/powerpoint/2010/main" val="1154778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0C43-E41B-4FA7-9ABF-5B0D051D74B9}"/>
              </a:ext>
            </a:extLst>
          </p:cNvPr>
          <p:cNvSpPr>
            <a:spLocks noGrp="1"/>
          </p:cNvSpPr>
          <p:nvPr>
            <p:ph type="title"/>
          </p:nvPr>
        </p:nvSpPr>
        <p:spPr/>
        <p:txBody>
          <a:bodyPr/>
          <a:lstStyle/>
          <a:p>
            <a:pPr algn="ctr"/>
            <a:r>
              <a:rPr lang="en-GB" b="1" dirty="0"/>
              <a:t>Summary </a:t>
            </a:r>
          </a:p>
        </p:txBody>
      </p:sp>
      <p:sp>
        <p:nvSpPr>
          <p:cNvPr id="3" name="Content Placeholder 2">
            <a:extLst>
              <a:ext uri="{FF2B5EF4-FFF2-40B4-BE49-F238E27FC236}">
                <a16:creationId xmlns:a16="http://schemas.microsoft.com/office/drawing/2014/main" id="{937974EF-2921-4341-9323-92EDF4CBE1B9}"/>
              </a:ext>
            </a:extLst>
          </p:cNvPr>
          <p:cNvSpPr>
            <a:spLocks noGrp="1"/>
          </p:cNvSpPr>
          <p:nvPr>
            <p:ph idx="1"/>
          </p:nvPr>
        </p:nvSpPr>
        <p:spPr/>
        <p:txBody>
          <a:bodyPr>
            <a:normAutofit/>
          </a:bodyPr>
          <a:lstStyle/>
          <a:p>
            <a:pPr algn="just"/>
            <a:r>
              <a:rPr lang="en-GB" dirty="0"/>
              <a:t>Semiconductors crystalize in specific structures (e.g. the diamond lattice for Si and Ge). </a:t>
            </a:r>
          </a:p>
          <a:p>
            <a:pPr algn="just"/>
            <a:endParaRPr lang="en-GB" dirty="0"/>
          </a:p>
          <a:p>
            <a:pPr algn="just"/>
            <a:r>
              <a:rPr lang="en-GB" dirty="0"/>
              <a:t>Crystalline, polycrystalline, and amorphous semiconductors are all used – depending on cost and performance considerations. </a:t>
            </a:r>
          </a:p>
          <a:p>
            <a:pPr algn="just"/>
            <a:endParaRPr lang="en-GB" dirty="0"/>
          </a:p>
          <a:p>
            <a:pPr algn="just"/>
            <a:r>
              <a:rPr lang="en-GB" dirty="0"/>
              <a:t>We will focus on crystalline semiconductors, but the general concepts apply to polycrystalline and amorphous semiconductors as well. </a:t>
            </a:r>
          </a:p>
        </p:txBody>
      </p:sp>
    </p:spTree>
    <p:extLst>
      <p:ext uri="{BB962C8B-B14F-4D97-AF65-F5344CB8AC3E}">
        <p14:creationId xmlns:p14="http://schemas.microsoft.com/office/powerpoint/2010/main" val="1740617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3D2193-0025-47D3-869D-70F27E559594}"/>
              </a:ext>
            </a:extLst>
          </p:cNvPr>
          <p:cNvSpPr/>
          <p:nvPr/>
        </p:nvSpPr>
        <p:spPr>
          <a:xfrm>
            <a:off x="735430" y="674400"/>
            <a:ext cx="10496550" cy="2800767"/>
          </a:xfrm>
          <a:prstGeom prst="rect">
            <a:avLst/>
          </a:prstGeom>
        </p:spPr>
        <p:txBody>
          <a:bodyPr wrap="square">
            <a:spAutoFit/>
          </a:bodyPr>
          <a:lstStyle/>
          <a:p>
            <a:pPr algn="ctr"/>
            <a:r>
              <a:rPr lang="en-GB" sz="4400" b="1" dirty="0"/>
              <a:t>Unit 1:  Material Properties </a:t>
            </a:r>
          </a:p>
          <a:p>
            <a:pPr algn="ctr"/>
            <a:endParaRPr lang="en-GB" sz="4400" b="1" dirty="0"/>
          </a:p>
          <a:p>
            <a:pPr algn="ctr"/>
            <a:r>
              <a:rPr lang="en-GB" sz="4400" b="1" dirty="0"/>
              <a:t> Lecture 1.3: </a:t>
            </a:r>
          </a:p>
          <a:p>
            <a:pPr algn="ctr"/>
            <a:r>
              <a:rPr lang="en-GB" sz="4400" b="1" dirty="0"/>
              <a:t>Miller indices</a:t>
            </a:r>
            <a:endParaRPr lang="en-GB" sz="4400" dirty="0"/>
          </a:p>
        </p:txBody>
      </p:sp>
    </p:spTree>
    <p:extLst>
      <p:ext uri="{BB962C8B-B14F-4D97-AF65-F5344CB8AC3E}">
        <p14:creationId xmlns:p14="http://schemas.microsoft.com/office/powerpoint/2010/main" val="320145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BC685B-52AB-4F1A-9E05-254C1E5E60E4}"/>
              </a:ext>
            </a:extLst>
          </p:cNvPr>
          <p:cNvSpPr/>
          <p:nvPr/>
        </p:nvSpPr>
        <p:spPr>
          <a:xfrm>
            <a:off x="542925" y="390508"/>
            <a:ext cx="10496550" cy="6186309"/>
          </a:xfrm>
          <a:prstGeom prst="rect">
            <a:avLst/>
          </a:prstGeom>
        </p:spPr>
        <p:txBody>
          <a:bodyPr wrap="square">
            <a:spAutoFit/>
          </a:bodyPr>
          <a:lstStyle/>
          <a:p>
            <a:pPr algn="ctr"/>
            <a:r>
              <a:rPr lang="en-GB" sz="4400" b="1" dirty="0"/>
              <a:t>Unit 1:  Material Properties </a:t>
            </a:r>
          </a:p>
          <a:p>
            <a:pPr algn="ctr"/>
            <a:endParaRPr lang="en-GB" sz="4400" b="1" dirty="0"/>
          </a:p>
          <a:p>
            <a:pPr algn="ctr"/>
            <a:r>
              <a:rPr lang="en-GB" sz="4400" b="1" dirty="0"/>
              <a:t> Lecture 1.1: </a:t>
            </a:r>
          </a:p>
          <a:p>
            <a:pPr algn="ctr"/>
            <a:r>
              <a:rPr lang="en-GB" sz="4400" b="1" dirty="0"/>
              <a:t>Energy levels to energy bands </a:t>
            </a:r>
          </a:p>
          <a:p>
            <a:pPr algn="ctr"/>
            <a:endParaRPr lang="en-GB" sz="4400" b="1" dirty="0"/>
          </a:p>
          <a:p>
            <a:pPr algn="ctr"/>
            <a:r>
              <a:rPr lang="en-GB" sz="4400" b="1" dirty="0"/>
              <a:t>Georgies </a:t>
            </a:r>
            <a:r>
              <a:rPr lang="en-GB" sz="4400" b="1" dirty="0" err="1"/>
              <a:t>Alene</a:t>
            </a:r>
            <a:r>
              <a:rPr lang="en-GB" sz="4400" b="1" dirty="0"/>
              <a:t> (PhD)</a:t>
            </a:r>
          </a:p>
          <a:p>
            <a:pPr algn="ctr"/>
            <a:r>
              <a:rPr lang="en-GB" sz="4400" b="1" dirty="0">
                <a:hlinkClick r:id="rId2"/>
              </a:rPr>
              <a:t>georgies262@gmail.com</a:t>
            </a:r>
            <a:endParaRPr lang="en-GB" sz="4400" b="1" dirty="0"/>
          </a:p>
          <a:p>
            <a:pPr algn="ctr"/>
            <a:r>
              <a:rPr lang="en-GB" sz="4400" b="1" dirty="0" err="1"/>
              <a:t>Center</a:t>
            </a:r>
            <a:r>
              <a:rPr lang="en-GB" sz="4400" b="1" dirty="0"/>
              <a:t> for Materials Engineering</a:t>
            </a:r>
          </a:p>
          <a:p>
            <a:pPr algn="ctr"/>
            <a:r>
              <a:rPr lang="en-GB" sz="4400" b="1" dirty="0"/>
              <a:t>Addis Ababa, Ethiopia</a:t>
            </a:r>
          </a:p>
        </p:txBody>
      </p:sp>
    </p:spTree>
    <p:extLst>
      <p:ext uri="{BB962C8B-B14F-4D97-AF65-F5344CB8AC3E}">
        <p14:creationId xmlns:p14="http://schemas.microsoft.com/office/powerpoint/2010/main" val="1482709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E42B4-0C15-42D8-8129-ED488BA400E3}"/>
              </a:ext>
            </a:extLst>
          </p:cNvPr>
          <p:cNvSpPr>
            <a:spLocks noGrp="1"/>
          </p:cNvSpPr>
          <p:nvPr>
            <p:ph type="title"/>
          </p:nvPr>
        </p:nvSpPr>
        <p:spPr/>
        <p:txBody>
          <a:bodyPr/>
          <a:lstStyle/>
          <a:p>
            <a:pPr algn="ctr"/>
            <a:r>
              <a:rPr lang="en-GB" b="1" dirty="0"/>
              <a:t>Si crystal structure (diamond lattice) </a:t>
            </a:r>
          </a:p>
        </p:txBody>
      </p:sp>
      <p:pic>
        <p:nvPicPr>
          <p:cNvPr id="4" name="Picture 3">
            <a:extLst>
              <a:ext uri="{FF2B5EF4-FFF2-40B4-BE49-F238E27FC236}">
                <a16:creationId xmlns:a16="http://schemas.microsoft.com/office/drawing/2014/main" id="{7B5CA2A2-F6E0-45B3-8D78-87568DB2AFA9}"/>
              </a:ext>
            </a:extLst>
          </p:cNvPr>
          <p:cNvPicPr>
            <a:picLocks noChangeAspect="1"/>
          </p:cNvPicPr>
          <p:nvPr/>
        </p:nvPicPr>
        <p:blipFill>
          <a:blip r:embed="rId2"/>
          <a:stretch>
            <a:fillRect/>
          </a:stretch>
        </p:blipFill>
        <p:spPr>
          <a:xfrm>
            <a:off x="3876675" y="1482592"/>
            <a:ext cx="4438650" cy="3105150"/>
          </a:xfrm>
          <a:prstGeom prst="rect">
            <a:avLst/>
          </a:prstGeom>
        </p:spPr>
      </p:pic>
      <p:sp>
        <p:nvSpPr>
          <p:cNvPr id="5" name="Rectangle 4">
            <a:extLst>
              <a:ext uri="{FF2B5EF4-FFF2-40B4-BE49-F238E27FC236}">
                <a16:creationId xmlns:a16="http://schemas.microsoft.com/office/drawing/2014/main" id="{0806F000-9899-4211-B096-4E6EBE3FDBB0}"/>
              </a:ext>
            </a:extLst>
          </p:cNvPr>
          <p:cNvSpPr/>
          <p:nvPr/>
        </p:nvSpPr>
        <p:spPr>
          <a:xfrm>
            <a:off x="1492318" y="4435342"/>
            <a:ext cx="10202778" cy="1384995"/>
          </a:xfrm>
          <a:prstGeom prst="rect">
            <a:avLst/>
          </a:prstGeom>
        </p:spPr>
        <p:txBody>
          <a:bodyPr wrap="square">
            <a:spAutoFit/>
          </a:bodyPr>
          <a:lstStyle/>
          <a:p>
            <a:r>
              <a:rPr lang="en-GB" sz="2800" dirty="0">
                <a:solidFill>
                  <a:srgbClr val="000000"/>
                </a:solidFill>
                <a:latin typeface="Arial" panose="020B0604020202020204" pitchFamily="34" charset="0"/>
              </a:rPr>
              <a:t>How do we specify planes and directions in a crystal?</a:t>
            </a:r>
          </a:p>
          <a:p>
            <a:r>
              <a:rPr lang="en-GB" sz="2800" dirty="0">
                <a:solidFill>
                  <a:srgbClr val="000000"/>
                </a:solidFill>
                <a:latin typeface="Arial" panose="020B0604020202020204" pitchFamily="34" charset="0"/>
              </a:rPr>
              <a:t> </a:t>
            </a:r>
          </a:p>
          <a:p>
            <a:r>
              <a:rPr lang="en-GB" sz="2800" dirty="0">
                <a:solidFill>
                  <a:srgbClr val="000000"/>
                </a:solidFill>
                <a:latin typeface="Arial" panose="020B0604020202020204" pitchFamily="34" charset="0"/>
              </a:rPr>
              <a:t>For cubic crystals, there is a simple prescription. </a:t>
            </a:r>
            <a:endParaRPr lang="en-GB" sz="2800" dirty="0"/>
          </a:p>
        </p:txBody>
      </p:sp>
      <p:sp>
        <p:nvSpPr>
          <p:cNvPr id="3" name="Rectangle 2">
            <a:extLst>
              <a:ext uri="{FF2B5EF4-FFF2-40B4-BE49-F238E27FC236}">
                <a16:creationId xmlns:a16="http://schemas.microsoft.com/office/drawing/2014/main" id="{2A407B11-DB95-4168-9077-B1B6D5A5AA7B}"/>
              </a:ext>
            </a:extLst>
          </p:cNvPr>
          <p:cNvSpPr/>
          <p:nvPr/>
        </p:nvSpPr>
        <p:spPr>
          <a:xfrm>
            <a:off x="1247775" y="6166442"/>
            <a:ext cx="10515600" cy="67191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There's a very convenient and easy way to do this. It's especially easy for cubic systems like silicon and it's called </a:t>
            </a: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Miller Indices.</a:t>
            </a:r>
          </a:p>
        </p:txBody>
      </p:sp>
    </p:spTree>
    <p:extLst>
      <p:ext uri="{BB962C8B-B14F-4D97-AF65-F5344CB8AC3E}">
        <p14:creationId xmlns:p14="http://schemas.microsoft.com/office/powerpoint/2010/main" val="3359082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62E8-4EE4-4031-BDAE-8E2B2B22C47A}"/>
              </a:ext>
            </a:extLst>
          </p:cNvPr>
          <p:cNvSpPr>
            <a:spLocks noGrp="1"/>
          </p:cNvSpPr>
          <p:nvPr>
            <p:ph type="title"/>
          </p:nvPr>
        </p:nvSpPr>
        <p:spPr/>
        <p:txBody>
          <a:bodyPr/>
          <a:lstStyle/>
          <a:p>
            <a:pPr algn="ctr"/>
            <a:r>
              <a:rPr lang="en-GB" b="1" dirty="0"/>
              <a:t>Miller index prescription for describing planes</a:t>
            </a:r>
            <a:r>
              <a:rPr lang="en-GB" dirty="0"/>
              <a:t> </a:t>
            </a:r>
          </a:p>
        </p:txBody>
      </p:sp>
      <p:pic>
        <p:nvPicPr>
          <p:cNvPr id="4" name="Picture 3">
            <a:extLst>
              <a:ext uri="{FF2B5EF4-FFF2-40B4-BE49-F238E27FC236}">
                <a16:creationId xmlns:a16="http://schemas.microsoft.com/office/drawing/2014/main" id="{6788DE07-289E-45CC-8579-0A9FC7A9D684}"/>
              </a:ext>
            </a:extLst>
          </p:cNvPr>
          <p:cNvPicPr>
            <a:picLocks noChangeAspect="1"/>
          </p:cNvPicPr>
          <p:nvPr/>
        </p:nvPicPr>
        <p:blipFill>
          <a:blip r:embed="rId2"/>
          <a:stretch>
            <a:fillRect/>
          </a:stretch>
        </p:blipFill>
        <p:spPr>
          <a:xfrm>
            <a:off x="2094446" y="1690688"/>
            <a:ext cx="7627069" cy="4492885"/>
          </a:xfrm>
          <a:prstGeom prst="rect">
            <a:avLst/>
          </a:prstGeom>
        </p:spPr>
      </p:pic>
    </p:spTree>
    <p:extLst>
      <p:ext uri="{BB962C8B-B14F-4D97-AF65-F5344CB8AC3E}">
        <p14:creationId xmlns:p14="http://schemas.microsoft.com/office/powerpoint/2010/main" val="1848553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E3AED-7661-4105-B14A-C389C0985A27}"/>
              </a:ext>
            </a:extLst>
          </p:cNvPr>
          <p:cNvSpPr>
            <a:spLocks noGrp="1"/>
          </p:cNvSpPr>
          <p:nvPr>
            <p:ph type="title"/>
          </p:nvPr>
        </p:nvSpPr>
        <p:spPr/>
        <p:txBody>
          <a:bodyPr/>
          <a:lstStyle/>
          <a:p>
            <a:pPr algn="ctr"/>
            <a:r>
              <a:rPr lang="en-GB" b="1" dirty="0"/>
              <a:t>Prescription for describing directions </a:t>
            </a:r>
          </a:p>
        </p:txBody>
      </p:sp>
      <p:pic>
        <p:nvPicPr>
          <p:cNvPr id="4" name="Picture 3">
            <a:extLst>
              <a:ext uri="{FF2B5EF4-FFF2-40B4-BE49-F238E27FC236}">
                <a16:creationId xmlns:a16="http://schemas.microsoft.com/office/drawing/2014/main" id="{D0E815CE-70E0-45E3-B192-5FF49DEB36DC}"/>
              </a:ext>
            </a:extLst>
          </p:cNvPr>
          <p:cNvPicPr>
            <a:picLocks noChangeAspect="1"/>
          </p:cNvPicPr>
          <p:nvPr/>
        </p:nvPicPr>
        <p:blipFill>
          <a:blip r:embed="rId2"/>
          <a:stretch>
            <a:fillRect/>
          </a:stretch>
        </p:blipFill>
        <p:spPr>
          <a:xfrm>
            <a:off x="2115803" y="1623311"/>
            <a:ext cx="7960393" cy="4776236"/>
          </a:xfrm>
          <a:prstGeom prst="rect">
            <a:avLst/>
          </a:prstGeom>
        </p:spPr>
      </p:pic>
    </p:spTree>
    <p:extLst>
      <p:ext uri="{BB962C8B-B14F-4D97-AF65-F5344CB8AC3E}">
        <p14:creationId xmlns:p14="http://schemas.microsoft.com/office/powerpoint/2010/main" val="3580877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F10C9-E94A-45E9-8B79-63EEB864CBD8}"/>
              </a:ext>
            </a:extLst>
          </p:cNvPr>
          <p:cNvSpPr>
            <a:spLocks noGrp="1"/>
          </p:cNvSpPr>
          <p:nvPr>
            <p:ph type="title"/>
          </p:nvPr>
        </p:nvSpPr>
        <p:spPr/>
        <p:txBody>
          <a:bodyPr/>
          <a:lstStyle/>
          <a:p>
            <a:pPr algn="ctr"/>
            <a:r>
              <a:rPr lang="en-GB" b="1" dirty="0"/>
              <a:t>Direction normal to a plane</a:t>
            </a:r>
          </a:p>
        </p:txBody>
      </p:sp>
      <p:pic>
        <p:nvPicPr>
          <p:cNvPr id="4" name="Picture 3">
            <a:extLst>
              <a:ext uri="{FF2B5EF4-FFF2-40B4-BE49-F238E27FC236}">
                <a16:creationId xmlns:a16="http://schemas.microsoft.com/office/drawing/2014/main" id="{0784ECE8-A447-475F-833B-961B0C7DFEB7}"/>
              </a:ext>
            </a:extLst>
          </p:cNvPr>
          <p:cNvPicPr>
            <a:picLocks noChangeAspect="1"/>
          </p:cNvPicPr>
          <p:nvPr/>
        </p:nvPicPr>
        <p:blipFill>
          <a:blip r:embed="rId2"/>
          <a:stretch>
            <a:fillRect/>
          </a:stretch>
        </p:blipFill>
        <p:spPr>
          <a:xfrm>
            <a:off x="1364081" y="1690688"/>
            <a:ext cx="3929814" cy="4478958"/>
          </a:xfrm>
          <a:prstGeom prst="rect">
            <a:avLst/>
          </a:prstGeom>
        </p:spPr>
      </p:pic>
      <p:sp>
        <p:nvSpPr>
          <p:cNvPr id="5" name="Rectangle 4">
            <a:extLst>
              <a:ext uri="{FF2B5EF4-FFF2-40B4-BE49-F238E27FC236}">
                <a16:creationId xmlns:a16="http://schemas.microsoft.com/office/drawing/2014/main" id="{0537E390-9C2D-46E8-A201-0D76CF625888}"/>
              </a:ext>
            </a:extLst>
          </p:cNvPr>
          <p:cNvSpPr/>
          <p:nvPr/>
        </p:nvSpPr>
        <p:spPr>
          <a:xfrm>
            <a:off x="5914323" y="3514668"/>
            <a:ext cx="4819048" cy="830997"/>
          </a:xfrm>
          <a:prstGeom prst="rect">
            <a:avLst/>
          </a:prstGeom>
        </p:spPr>
        <p:txBody>
          <a:bodyPr wrap="square">
            <a:spAutoFit/>
          </a:bodyPr>
          <a:lstStyle/>
          <a:p>
            <a:r>
              <a:rPr lang="en-GB" sz="2400" b="1" dirty="0">
                <a:solidFill>
                  <a:srgbClr val="000000"/>
                </a:solidFill>
                <a:latin typeface="Arial" panose="020B0604020202020204" pitchFamily="34" charset="0"/>
              </a:rPr>
              <a:t>The vector [1, 2, 1]  is normal</a:t>
            </a:r>
          </a:p>
          <a:p>
            <a:r>
              <a:rPr lang="en-GB" sz="2400" b="1" dirty="0">
                <a:solidFill>
                  <a:srgbClr val="000000"/>
                </a:solidFill>
                <a:latin typeface="Arial" panose="020B0604020202020204" pitchFamily="34" charset="0"/>
              </a:rPr>
              <a:t>to the plane  (1, 2, 1).</a:t>
            </a:r>
          </a:p>
        </p:txBody>
      </p:sp>
    </p:spTree>
    <p:extLst>
      <p:ext uri="{BB962C8B-B14F-4D97-AF65-F5344CB8AC3E}">
        <p14:creationId xmlns:p14="http://schemas.microsoft.com/office/powerpoint/2010/main" val="3891252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4CAB-23C1-4548-B606-CD586659425B}"/>
              </a:ext>
            </a:extLst>
          </p:cNvPr>
          <p:cNvSpPr>
            <a:spLocks noGrp="1"/>
          </p:cNvSpPr>
          <p:nvPr>
            <p:ph type="title"/>
          </p:nvPr>
        </p:nvSpPr>
        <p:spPr/>
        <p:txBody>
          <a:bodyPr/>
          <a:lstStyle/>
          <a:p>
            <a:pPr algn="ctr"/>
            <a:r>
              <a:rPr lang="en-GB" b="1" dirty="0"/>
              <a:t>Angle between planes </a:t>
            </a:r>
          </a:p>
        </p:txBody>
      </p:sp>
      <p:pic>
        <p:nvPicPr>
          <p:cNvPr id="4" name="Picture 3">
            <a:extLst>
              <a:ext uri="{FF2B5EF4-FFF2-40B4-BE49-F238E27FC236}">
                <a16:creationId xmlns:a16="http://schemas.microsoft.com/office/drawing/2014/main" id="{8E99D003-139C-4772-87FF-CE051CF694EE}"/>
              </a:ext>
            </a:extLst>
          </p:cNvPr>
          <p:cNvPicPr>
            <a:picLocks noChangeAspect="1"/>
          </p:cNvPicPr>
          <p:nvPr/>
        </p:nvPicPr>
        <p:blipFill>
          <a:blip r:embed="rId2"/>
          <a:stretch>
            <a:fillRect/>
          </a:stretch>
        </p:blipFill>
        <p:spPr>
          <a:xfrm>
            <a:off x="1915928" y="1574482"/>
            <a:ext cx="8629650" cy="5172075"/>
          </a:xfrm>
          <a:prstGeom prst="rect">
            <a:avLst/>
          </a:prstGeom>
        </p:spPr>
      </p:pic>
    </p:spTree>
    <p:extLst>
      <p:ext uri="{BB962C8B-B14F-4D97-AF65-F5344CB8AC3E}">
        <p14:creationId xmlns:p14="http://schemas.microsoft.com/office/powerpoint/2010/main" val="2117300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9F2B7-BFCC-4DD2-A4CF-0D8229A42F7C}"/>
              </a:ext>
            </a:extLst>
          </p:cNvPr>
          <p:cNvSpPr>
            <a:spLocks noGrp="1"/>
          </p:cNvSpPr>
          <p:nvPr>
            <p:ph type="title"/>
          </p:nvPr>
        </p:nvSpPr>
        <p:spPr/>
        <p:txBody>
          <a:bodyPr/>
          <a:lstStyle/>
          <a:p>
            <a:pPr algn="ctr"/>
            <a:r>
              <a:rPr lang="en-GB" b="1" dirty="0"/>
              <a:t>Notation for planes and directions </a:t>
            </a:r>
          </a:p>
        </p:txBody>
      </p:sp>
      <p:pic>
        <p:nvPicPr>
          <p:cNvPr id="4" name="Picture 3">
            <a:extLst>
              <a:ext uri="{FF2B5EF4-FFF2-40B4-BE49-F238E27FC236}">
                <a16:creationId xmlns:a16="http://schemas.microsoft.com/office/drawing/2014/main" id="{9CE23C33-8053-496E-84A7-0CBBDD72EAEA}"/>
              </a:ext>
            </a:extLst>
          </p:cNvPr>
          <p:cNvPicPr>
            <a:picLocks noChangeAspect="1"/>
          </p:cNvPicPr>
          <p:nvPr/>
        </p:nvPicPr>
        <p:blipFill>
          <a:blip r:embed="rId2"/>
          <a:stretch>
            <a:fillRect/>
          </a:stretch>
        </p:blipFill>
        <p:spPr>
          <a:xfrm>
            <a:off x="2091639" y="1564255"/>
            <a:ext cx="8181975" cy="5057775"/>
          </a:xfrm>
          <a:prstGeom prst="rect">
            <a:avLst/>
          </a:prstGeom>
        </p:spPr>
      </p:pic>
    </p:spTree>
    <p:extLst>
      <p:ext uri="{BB962C8B-B14F-4D97-AF65-F5344CB8AC3E}">
        <p14:creationId xmlns:p14="http://schemas.microsoft.com/office/powerpoint/2010/main" val="3465191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D312-139E-4A1C-8B23-02414B314E11}"/>
              </a:ext>
            </a:extLst>
          </p:cNvPr>
          <p:cNvSpPr>
            <a:spLocks noGrp="1"/>
          </p:cNvSpPr>
          <p:nvPr>
            <p:ph type="title"/>
          </p:nvPr>
        </p:nvSpPr>
        <p:spPr/>
        <p:txBody>
          <a:bodyPr/>
          <a:lstStyle/>
          <a:p>
            <a:pPr algn="ctr"/>
            <a:r>
              <a:rPr lang="en-GB" b="1" dirty="0"/>
              <a:t>What plane is this? </a:t>
            </a:r>
          </a:p>
        </p:txBody>
      </p:sp>
      <p:pic>
        <p:nvPicPr>
          <p:cNvPr id="4" name="Picture 3">
            <a:extLst>
              <a:ext uri="{FF2B5EF4-FFF2-40B4-BE49-F238E27FC236}">
                <a16:creationId xmlns:a16="http://schemas.microsoft.com/office/drawing/2014/main" id="{9DE0025B-A052-44BC-8583-5709148C742D}"/>
              </a:ext>
            </a:extLst>
          </p:cNvPr>
          <p:cNvPicPr>
            <a:picLocks noChangeAspect="1"/>
          </p:cNvPicPr>
          <p:nvPr/>
        </p:nvPicPr>
        <p:blipFill>
          <a:blip r:embed="rId2"/>
          <a:stretch>
            <a:fillRect/>
          </a:stretch>
        </p:blipFill>
        <p:spPr>
          <a:xfrm>
            <a:off x="2618924" y="1690688"/>
            <a:ext cx="6977463" cy="4637408"/>
          </a:xfrm>
          <a:prstGeom prst="rect">
            <a:avLst/>
          </a:prstGeom>
        </p:spPr>
      </p:pic>
    </p:spTree>
    <p:extLst>
      <p:ext uri="{BB962C8B-B14F-4D97-AF65-F5344CB8AC3E}">
        <p14:creationId xmlns:p14="http://schemas.microsoft.com/office/powerpoint/2010/main" val="307095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C750-D7E7-4E07-B85A-BE06DA156952}"/>
              </a:ext>
            </a:extLst>
          </p:cNvPr>
          <p:cNvSpPr>
            <a:spLocks noGrp="1"/>
          </p:cNvSpPr>
          <p:nvPr>
            <p:ph type="title"/>
          </p:nvPr>
        </p:nvSpPr>
        <p:spPr/>
        <p:txBody>
          <a:bodyPr/>
          <a:lstStyle/>
          <a:p>
            <a:pPr algn="ctr"/>
            <a:r>
              <a:rPr lang="en-GB" b="1" dirty="0"/>
              <a:t>What plane is this? </a:t>
            </a:r>
          </a:p>
        </p:txBody>
      </p:sp>
      <p:pic>
        <p:nvPicPr>
          <p:cNvPr id="4" name="Picture 3">
            <a:extLst>
              <a:ext uri="{FF2B5EF4-FFF2-40B4-BE49-F238E27FC236}">
                <a16:creationId xmlns:a16="http://schemas.microsoft.com/office/drawing/2014/main" id="{A2D05E15-D70C-48E5-8151-0EBDD77D1D8E}"/>
              </a:ext>
            </a:extLst>
          </p:cNvPr>
          <p:cNvPicPr>
            <a:picLocks noChangeAspect="1"/>
          </p:cNvPicPr>
          <p:nvPr/>
        </p:nvPicPr>
        <p:blipFill>
          <a:blip r:embed="rId2"/>
          <a:stretch>
            <a:fillRect/>
          </a:stretch>
        </p:blipFill>
        <p:spPr>
          <a:xfrm>
            <a:off x="1905802" y="1622891"/>
            <a:ext cx="7921592" cy="4808932"/>
          </a:xfrm>
          <a:prstGeom prst="rect">
            <a:avLst/>
          </a:prstGeom>
        </p:spPr>
      </p:pic>
      <p:sp>
        <p:nvSpPr>
          <p:cNvPr id="3" name="Rectangle 2">
            <a:extLst>
              <a:ext uri="{FF2B5EF4-FFF2-40B4-BE49-F238E27FC236}">
                <a16:creationId xmlns:a16="http://schemas.microsoft.com/office/drawing/2014/main" id="{ED5F10D5-81DB-41AD-AADC-186E8BE7E290}"/>
              </a:ext>
            </a:extLst>
          </p:cNvPr>
          <p:cNvSpPr/>
          <p:nvPr/>
        </p:nvSpPr>
        <p:spPr>
          <a:xfrm>
            <a:off x="7428297" y="3640104"/>
            <a:ext cx="3162300" cy="774507"/>
          </a:xfrm>
          <a:prstGeom prst="rect">
            <a:avLst/>
          </a:prstGeom>
        </p:spPr>
        <p:txBody>
          <a:bodyPr wrap="square">
            <a:spAutoFit/>
          </a:bodyPr>
          <a:lstStyle/>
          <a:p>
            <a:pPr>
              <a:lnSpc>
                <a:spcPct val="107000"/>
              </a:lnSpc>
              <a:spcAft>
                <a:spcPts val="800"/>
              </a:spcAft>
            </a:pPr>
            <a:r>
              <a:rPr lang="en-GB" dirty="0" err="1">
                <a:latin typeface="Calibri" panose="020F0502020204030204" pitchFamily="34" charset="0"/>
                <a:ea typeface="Calibri" panose="020F0502020204030204" pitchFamily="34" charset="0"/>
                <a:cs typeface="Times New Roman" panose="02020603050405020304" pitchFamily="18" charset="0"/>
              </a:rPr>
              <a:t>crystallographically</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equivalent planes.</a:t>
            </a:r>
          </a:p>
        </p:txBody>
      </p:sp>
    </p:spTree>
    <p:extLst>
      <p:ext uri="{BB962C8B-B14F-4D97-AF65-F5344CB8AC3E}">
        <p14:creationId xmlns:p14="http://schemas.microsoft.com/office/powerpoint/2010/main" val="35199728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A02A-3499-43F8-9BCB-77A2BE329311}"/>
              </a:ext>
            </a:extLst>
          </p:cNvPr>
          <p:cNvSpPr>
            <a:spLocks noGrp="1"/>
          </p:cNvSpPr>
          <p:nvPr>
            <p:ph type="title"/>
          </p:nvPr>
        </p:nvSpPr>
        <p:spPr/>
        <p:txBody>
          <a:bodyPr/>
          <a:lstStyle/>
          <a:p>
            <a:pPr algn="ctr"/>
            <a:r>
              <a:rPr lang="en-GB" b="1" dirty="0"/>
              <a:t>What plane is this? </a:t>
            </a:r>
          </a:p>
        </p:txBody>
      </p:sp>
      <p:pic>
        <p:nvPicPr>
          <p:cNvPr id="4" name="Picture 3">
            <a:extLst>
              <a:ext uri="{FF2B5EF4-FFF2-40B4-BE49-F238E27FC236}">
                <a16:creationId xmlns:a16="http://schemas.microsoft.com/office/drawing/2014/main" id="{703C1F8E-759C-4869-94B3-C49B09E9A43C}"/>
              </a:ext>
            </a:extLst>
          </p:cNvPr>
          <p:cNvPicPr>
            <a:picLocks noChangeAspect="1"/>
          </p:cNvPicPr>
          <p:nvPr/>
        </p:nvPicPr>
        <p:blipFill>
          <a:blip r:embed="rId2"/>
          <a:stretch>
            <a:fillRect/>
          </a:stretch>
        </p:blipFill>
        <p:spPr>
          <a:xfrm>
            <a:off x="2107934" y="1434164"/>
            <a:ext cx="8556858" cy="5304349"/>
          </a:xfrm>
          <a:prstGeom prst="rect">
            <a:avLst/>
          </a:prstGeom>
        </p:spPr>
      </p:pic>
    </p:spTree>
    <p:extLst>
      <p:ext uri="{BB962C8B-B14F-4D97-AF65-F5344CB8AC3E}">
        <p14:creationId xmlns:p14="http://schemas.microsoft.com/office/powerpoint/2010/main" val="3281561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A41C-CE9B-4B84-AAFC-57ACC0A44023}"/>
              </a:ext>
            </a:extLst>
          </p:cNvPr>
          <p:cNvSpPr>
            <a:spLocks noGrp="1"/>
          </p:cNvSpPr>
          <p:nvPr>
            <p:ph type="title"/>
          </p:nvPr>
        </p:nvSpPr>
        <p:spPr/>
        <p:txBody>
          <a:bodyPr>
            <a:normAutofit/>
          </a:bodyPr>
          <a:lstStyle/>
          <a:p>
            <a:r>
              <a:rPr lang="en-GB" dirty="0"/>
              <a:t>Silicon: atoms / cm2 on a {100} plane </a:t>
            </a:r>
          </a:p>
        </p:txBody>
      </p:sp>
      <p:pic>
        <p:nvPicPr>
          <p:cNvPr id="4" name="Picture 3">
            <a:extLst>
              <a:ext uri="{FF2B5EF4-FFF2-40B4-BE49-F238E27FC236}">
                <a16:creationId xmlns:a16="http://schemas.microsoft.com/office/drawing/2014/main" id="{A38F04B5-0C84-4270-BBE4-D6F4043962E6}"/>
              </a:ext>
            </a:extLst>
          </p:cNvPr>
          <p:cNvPicPr>
            <a:picLocks noChangeAspect="1"/>
          </p:cNvPicPr>
          <p:nvPr/>
        </p:nvPicPr>
        <p:blipFill>
          <a:blip r:embed="rId2"/>
          <a:stretch>
            <a:fillRect/>
          </a:stretch>
        </p:blipFill>
        <p:spPr>
          <a:xfrm>
            <a:off x="1676400" y="1810301"/>
            <a:ext cx="8839200" cy="4257675"/>
          </a:xfrm>
          <a:prstGeom prst="rect">
            <a:avLst/>
          </a:prstGeom>
        </p:spPr>
      </p:pic>
    </p:spTree>
    <p:extLst>
      <p:ext uri="{BB962C8B-B14F-4D97-AF65-F5344CB8AC3E}">
        <p14:creationId xmlns:p14="http://schemas.microsoft.com/office/powerpoint/2010/main" val="346622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EC01B3-A261-4433-A598-D129CC08B74E}"/>
              </a:ext>
            </a:extLst>
          </p:cNvPr>
          <p:cNvSpPr>
            <a:spLocks noGrp="1"/>
          </p:cNvSpPr>
          <p:nvPr>
            <p:ph idx="1"/>
          </p:nvPr>
        </p:nvSpPr>
        <p:spPr/>
        <p:txBody>
          <a:bodyPr/>
          <a:lstStyle/>
          <a:p>
            <a:endParaRPr lang="en-GB" dirty="0"/>
          </a:p>
          <a:p>
            <a:endParaRPr lang="en-GB" dirty="0"/>
          </a:p>
          <a:p>
            <a:endParaRPr lang="en-GB" dirty="0"/>
          </a:p>
          <a:p>
            <a:r>
              <a:rPr lang="en-GB" sz="4000" dirty="0"/>
              <a:t>Basic materials properties of semi-conductors</a:t>
            </a:r>
          </a:p>
        </p:txBody>
      </p:sp>
    </p:spTree>
    <p:extLst>
      <p:ext uri="{BB962C8B-B14F-4D97-AF65-F5344CB8AC3E}">
        <p14:creationId xmlns:p14="http://schemas.microsoft.com/office/powerpoint/2010/main" val="1266655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C3B14-92B9-4568-BEBA-7C56E6E99D9B}"/>
              </a:ext>
            </a:extLst>
          </p:cNvPr>
          <p:cNvSpPr>
            <a:spLocks noGrp="1"/>
          </p:cNvSpPr>
          <p:nvPr>
            <p:ph type="title"/>
          </p:nvPr>
        </p:nvSpPr>
        <p:spPr/>
        <p:txBody>
          <a:bodyPr/>
          <a:lstStyle/>
          <a:p>
            <a:pPr algn="ctr"/>
            <a:r>
              <a:rPr lang="en-GB" b="1" dirty="0"/>
              <a:t>Summary </a:t>
            </a:r>
          </a:p>
        </p:txBody>
      </p:sp>
      <p:sp>
        <p:nvSpPr>
          <p:cNvPr id="3" name="Content Placeholder 2">
            <a:extLst>
              <a:ext uri="{FF2B5EF4-FFF2-40B4-BE49-F238E27FC236}">
                <a16:creationId xmlns:a16="http://schemas.microsoft.com/office/drawing/2014/main" id="{CF74EFCC-89D3-4002-AF46-A5EBC51739F2}"/>
              </a:ext>
            </a:extLst>
          </p:cNvPr>
          <p:cNvSpPr>
            <a:spLocks noGrp="1"/>
          </p:cNvSpPr>
          <p:nvPr>
            <p:ph idx="1"/>
          </p:nvPr>
        </p:nvSpPr>
        <p:spPr/>
        <p:txBody>
          <a:bodyPr/>
          <a:lstStyle/>
          <a:p>
            <a:endParaRPr lang="en-GB" dirty="0"/>
          </a:p>
          <a:p>
            <a:pPr algn="just"/>
            <a:r>
              <a:rPr lang="en-GB" b="1" dirty="0"/>
              <a:t>Miller indices provide a simple way to describe planes and directions in crystals. </a:t>
            </a:r>
          </a:p>
          <a:p>
            <a:pPr algn="just"/>
            <a:r>
              <a:rPr lang="en-GB" b="1" dirty="0"/>
              <a:t>For cubic systems, the prescription is simple. </a:t>
            </a:r>
          </a:p>
        </p:txBody>
      </p:sp>
    </p:spTree>
    <p:extLst>
      <p:ext uri="{BB962C8B-B14F-4D97-AF65-F5344CB8AC3E}">
        <p14:creationId xmlns:p14="http://schemas.microsoft.com/office/powerpoint/2010/main" val="3510948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662D0-F249-4EC9-8E26-E39F0B048896}"/>
              </a:ext>
            </a:extLst>
          </p:cNvPr>
          <p:cNvSpPr/>
          <p:nvPr/>
        </p:nvSpPr>
        <p:spPr>
          <a:xfrm>
            <a:off x="677679" y="828404"/>
            <a:ext cx="10496550" cy="3477875"/>
          </a:xfrm>
          <a:prstGeom prst="rect">
            <a:avLst/>
          </a:prstGeom>
        </p:spPr>
        <p:txBody>
          <a:bodyPr wrap="square">
            <a:spAutoFit/>
          </a:bodyPr>
          <a:lstStyle/>
          <a:p>
            <a:pPr algn="ctr"/>
            <a:r>
              <a:rPr lang="en-GB" sz="4400" b="1" dirty="0"/>
              <a:t>Unit 1:  Material Properties </a:t>
            </a:r>
          </a:p>
          <a:p>
            <a:pPr algn="ctr"/>
            <a:endParaRPr lang="en-GB" sz="4400" b="1" dirty="0"/>
          </a:p>
          <a:p>
            <a:pPr algn="ctr"/>
            <a:r>
              <a:rPr lang="en-GB" sz="4400" b="1" dirty="0"/>
              <a:t> Lecture 1.4: </a:t>
            </a:r>
          </a:p>
          <a:p>
            <a:pPr algn="ctr"/>
            <a:r>
              <a:rPr lang="en-GB" sz="4400" b="1" dirty="0"/>
              <a:t>Properties of </a:t>
            </a:r>
          </a:p>
          <a:p>
            <a:pPr algn="ctr"/>
            <a:r>
              <a:rPr lang="en-GB" sz="4400" b="1" dirty="0"/>
              <a:t>common semiconductors </a:t>
            </a:r>
            <a:endParaRPr lang="en-GB" sz="4400" dirty="0"/>
          </a:p>
        </p:txBody>
      </p:sp>
    </p:spTree>
    <p:extLst>
      <p:ext uri="{BB962C8B-B14F-4D97-AF65-F5344CB8AC3E}">
        <p14:creationId xmlns:p14="http://schemas.microsoft.com/office/powerpoint/2010/main" val="3653746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F0F6-461B-4698-8720-84703E040997}"/>
              </a:ext>
            </a:extLst>
          </p:cNvPr>
          <p:cNvSpPr>
            <a:spLocks noGrp="1"/>
          </p:cNvSpPr>
          <p:nvPr>
            <p:ph type="title"/>
          </p:nvPr>
        </p:nvSpPr>
        <p:spPr/>
        <p:txBody>
          <a:bodyPr/>
          <a:lstStyle/>
          <a:p>
            <a:pPr algn="ctr"/>
            <a:r>
              <a:rPr lang="en-GB" b="1" dirty="0"/>
              <a:t>Semiconductors</a:t>
            </a:r>
          </a:p>
        </p:txBody>
      </p:sp>
      <p:pic>
        <p:nvPicPr>
          <p:cNvPr id="4" name="Picture 3">
            <a:extLst>
              <a:ext uri="{FF2B5EF4-FFF2-40B4-BE49-F238E27FC236}">
                <a16:creationId xmlns:a16="http://schemas.microsoft.com/office/drawing/2014/main" id="{6F387EE6-99FC-4F27-9465-2FF4F752B17C}"/>
              </a:ext>
            </a:extLst>
          </p:cNvPr>
          <p:cNvPicPr>
            <a:picLocks noChangeAspect="1"/>
          </p:cNvPicPr>
          <p:nvPr/>
        </p:nvPicPr>
        <p:blipFill>
          <a:blip r:embed="rId2"/>
          <a:stretch>
            <a:fillRect/>
          </a:stretch>
        </p:blipFill>
        <p:spPr>
          <a:xfrm>
            <a:off x="2216267" y="1339850"/>
            <a:ext cx="8086725" cy="5153025"/>
          </a:xfrm>
          <a:prstGeom prst="rect">
            <a:avLst/>
          </a:prstGeom>
        </p:spPr>
      </p:pic>
      <p:sp>
        <p:nvSpPr>
          <p:cNvPr id="3" name="Rectangle 2">
            <a:extLst>
              <a:ext uri="{FF2B5EF4-FFF2-40B4-BE49-F238E27FC236}">
                <a16:creationId xmlns:a16="http://schemas.microsoft.com/office/drawing/2014/main" id="{85B973AA-E355-4BAA-AAEC-D76ED4CE318B}"/>
              </a:ext>
            </a:extLst>
          </p:cNvPr>
          <p:cNvSpPr/>
          <p:nvPr/>
        </p:nvSpPr>
        <p:spPr>
          <a:xfrm>
            <a:off x="10302992" y="1844880"/>
            <a:ext cx="1740348" cy="3168240"/>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Column four is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particularly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important for us</a:t>
            </a:r>
          </a:p>
          <a:p>
            <a:pPr>
              <a:lnSpc>
                <a:spcPct val="107000"/>
              </a:lnSpc>
              <a:spcAft>
                <a:spcPts val="800"/>
              </a:spcAft>
            </a:pPr>
            <a:r>
              <a:rPr lang="en-GB" dirty="0"/>
              <a:t>because it's a </a:t>
            </a:r>
          </a:p>
          <a:p>
            <a:pPr>
              <a:lnSpc>
                <a:spcPct val="107000"/>
              </a:lnSpc>
              <a:spcAft>
                <a:spcPts val="800"/>
              </a:spcAft>
            </a:pPr>
            <a:r>
              <a:rPr lang="en-GB" dirty="0"/>
              <a:t>column that the </a:t>
            </a:r>
          </a:p>
          <a:p>
            <a:pPr>
              <a:lnSpc>
                <a:spcPct val="107000"/>
              </a:lnSpc>
              <a:spcAft>
                <a:spcPts val="800"/>
              </a:spcAft>
            </a:pPr>
            <a:r>
              <a:rPr lang="en-GB" dirty="0"/>
              <a:t>most common </a:t>
            </a:r>
          </a:p>
          <a:p>
            <a:pPr>
              <a:lnSpc>
                <a:spcPct val="107000"/>
              </a:lnSpc>
              <a:spcAft>
                <a:spcPts val="800"/>
              </a:spcAft>
            </a:pPr>
            <a:r>
              <a:rPr lang="en-GB" dirty="0"/>
              <a:t>semiconductors </a:t>
            </a:r>
          </a:p>
          <a:p>
            <a:pPr>
              <a:lnSpc>
                <a:spcPct val="107000"/>
              </a:lnSpc>
              <a:spcAft>
                <a:spcPts val="800"/>
              </a:spcAft>
            </a:pPr>
            <a:r>
              <a:rPr lang="en-GB" dirty="0"/>
              <a:t>occur in</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863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FDC5-F6D2-4906-A3E2-0C817F3DB796}"/>
              </a:ext>
            </a:extLst>
          </p:cNvPr>
          <p:cNvSpPr>
            <a:spLocks noGrp="1"/>
          </p:cNvSpPr>
          <p:nvPr>
            <p:ph type="title"/>
          </p:nvPr>
        </p:nvSpPr>
        <p:spPr/>
        <p:txBody>
          <a:bodyPr/>
          <a:lstStyle/>
          <a:p>
            <a:pPr algn="ctr"/>
            <a:r>
              <a:rPr lang="en-GB" b="1" dirty="0"/>
              <a:t>III-V semiconductors </a:t>
            </a:r>
          </a:p>
        </p:txBody>
      </p:sp>
      <p:pic>
        <p:nvPicPr>
          <p:cNvPr id="4" name="Picture 3">
            <a:extLst>
              <a:ext uri="{FF2B5EF4-FFF2-40B4-BE49-F238E27FC236}">
                <a16:creationId xmlns:a16="http://schemas.microsoft.com/office/drawing/2014/main" id="{AE4E1A92-75CD-45E0-B9C6-10E271DACC31}"/>
              </a:ext>
            </a:extLst>
          </p:cNvPr>
          <p:cNvPicPr>
            <a:picLocks noChangeAspect="1"/>
          </p:cNvPicPr>
          <p:nvPr/>
        </p:nvPicPr>
        <p:blipFill>
          <a:blip r:embed="rId2"/>
          <a:stretch>
            <a:fillRect/>
          </a:stretch>
        </p:blipFill>
        <p:spPr>
          <a:xfrm>
            <a:off x="2273918" y="1311275"/>
            <a:ext cx="8086725" cy="5181600"/>
          </a:xfrm>
          <a:prstGeom prst="rect">
            <a:avLst/>
          </a:prstGeom>
        </p:spPr>
      </p:pic>
      <p:sp>
        <p:nvSpPr>
          <p:cNvPr id="3" name="Rectangle 2">
            <a:extLst>
              <a:ext uri="{FF2B5EF4-FFF2-40B4-BE49-F238E27FC236}">
                <a16:creationId xmlns:a16="http://schemas.microsoft.com/office/drawing/2014/main" id="{BFD7EDEE-71E7-40CA-82AF-D9639124E021}"/>
              </a:ext>
            </a:extLst>
          </p:cNvPr>
          <p:cNvSpPr/>
          <p:nvPr/>
        </p:nvSpPr>
        <p:spPr>
          <a:xfrm>
            <a:off x="356836" y="2690336"/>
            <a:ext cx="1847850" cy="1477328"/>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There are other semiconductors that are made from other columns</a:t>
            </a:r>
            <a:endParaRPr lang="en-GB" dirty="0"/>
          </a:p>
        </p:txBody>
      </p:sp>
    </p:spTree>
    <p:extLst>
      <p:ext uri="{BB962C8B-B14F-4D97-AF65-F5344CB8AC3E}">
        <p14:creationId xmlns:p14="http://schemas.microsoft.com/office/powerpoint/2010/main" val="3850517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68D8-75EF-48D9-8584-9A2E85A45030}"/>
              </a:ext>
            </a:extLst>
          </p:cNvPr>
          <p:cNvSpPr>
            <a:spLocks noGrp="1"/>
          </p:cNvSpPr>
          <p:nvPr>
            <p:ph type="title"/>
          </p:nvPr>
        </p:nvSpPr>
        <p:spPr>
          <a:xfrm>
            <a:off x="838200" y="19418"/>
            <a:ext cx="10515600" cy="1325563"/>
          </a:xfrm>
        </p:spPr>
        <p:txBody>
          <a:bodyPr/>
          <a:lstStyle/>
          <a:p>
            <a:pPr algn="ctr"/>
            <a:r>
              <a:rPr lang="en-GB" b="1" dirty="0">
                <a:solidFill>
                  <a:srgbClr val="FF0000"/>
                </a:solidFill>
              </a:rPr>
              <a:t>II-VI semiconductors </a:t>
            </a:r>
          </a:p>
        </p:txBody>
      </p:sp>
      <p:pic>
        <p:nvPicPr>
          <p:cNvPr id="4" name="Picture 3">
            <a:extLst>
              <a:ext uri="{FF2B5EF4-FFF2-40B4-BE49-F238E27FC236}">
                <a16:creationId xmlns:a16="http://schemas.microsoft.com/office/drawing/2014/main" id="{10D923D6-BD24-4C10-BAF5-E6F0717E0364}"/>
              </a:ext>
            </a:extLst>
          </p:cNvPr>
          <p:cNvPicPr>
            <a:picLocks noChangeAspect="1"/>
          </p:cNvPicPr>
          <p:nvPr/>
        </p:nvPicPr>
        <p:blipFill>
          <a:blip r:embed="rId2"/>
          <a:stretch>
            <a:fillRect/>
          </a:stretch>
        </p:blipFill>
        <p:spPr>
          <a:xfrm>
            <a:off x="2615994" y="1205890"/>
            <a:ext cx="6960011" cy="4446219"/>
          </a:xfrm>
          <a:prstGeom prst="rect">
            <a:avLst/>
          </a:prstGeom>
        </p:spPr>
      </p:pic>
      <p:sp>
        <p:nvSpPr>
          <p:cNvPr id="3" name="Rectangle 2">
            <a:extLst>
              <a:ext uri="{FF2B5EF4-FFF2-40B4-BE49-F238E27FC236}">
                <a16:creationId xmlns:a16="http://schemas.microsoft.com/office/drawing/2014/main" id="{2230A610-ED5E-4A5C-B501-F8DF256391A5}"/>
              </a:ext>
            </a:extLst>
          </p:cNvPr>
          <p:cNvSpPr/>
          <p:nvPr/>
        </p:nvSpPr>
        <p:spPr>
          <a:xfrm>
            <a:off x="1076325" y="5765130"/>
            <a:ext cx="10610850" cy="968278"/>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There are other materials that also have properties of semiconductors but a lot of the most common semiconductors come from this part of the Periodic Table. Column four or columns adjacent to column four, such that we get an average number of valence electrons that is equal to four.</a:t>
            </a:r>
          </a:p>
        </p:txBody>
      </p:sp>
    </p:spTree>
    <p:extLst>
      <p:ext uri="{BB962C8B-B14F-4D97-AF65-F5344CB8AC3E}">
        <p14:creationId xmlns:p14="http://schemas.microsoft.com/office/powerpoint/2010/main" val="3506541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EA030-B8A4-4111-B5A8-072257851762}"/>
              </a:ext>
            </a:extLst>
          </p:cNvPr>
          <p:cNvSpPr>
            <a:spLocks noGrp="1"/>
          </p:cNvSpPr>
          <p:nvPr>
            <p:ph type="title"/>
          </p:nvPr>
        </p:nvSpPr>
        <p:spPr/>
        <p:txBody>
          <a:bodyPr/>
          <a:lstStyle/>
          <a:p>
            <a:pPr algn="ctr"/>
            <a:r>
              <a:rPr lang="en-GB" b="1" dirty="0"/>
              <a:t>Two key numbers</a:t>
            </a:r>
          </a:p>
        </p:txBody>
      </p:sp>
      <p:pic>
        <p:nvPicPr>
          <p:cNvPr id="4" name="Picture 3">
            <a:extLst>
              <a:ext uri="{FF2B5EF4-FFF2-40B4-BE49-F238E27FC236}">
                <a16:creationId xmlns:a16="http://schemas.microsoft.com/office/drawing/2014/main" id="{6EAF4407-0A57-4BBC-9F79-CBA0D9D88A71}"/>
              </a:ext>
            </a:extLst>
          </p:cNvPr>
          <p:cNvPicPr>
            <a:picLocks noChangeAspect="1"/>
          </p:cNvPicPr>
          <p:nvPr/>
        </p:nvPicPr>
        <p:blipFill>
          <a:blip r:embed="rId2"/>
          <a:stretch>
            <a:fillRect/>
          </a:stretch>
        </p:blipFill>
        <p:spPr>
          <a:xfrm>
            <a:off x="1850818" y="1530351"/>
            <a:ext cx="8490363" cy="4584968"/>
          </a:xfrm>
          <a:prstGeom prst="rect">
            <a:avLst/>
          </a:prstGeom>
        </p:spPr>
      </p:pic>
      <p:sp>
        <p:nvSpPr>
          <p:cNvPr id="3" name="Rectangle 2">
            <a:extLst>
              <a:ext uri="{FF2B5EF4-FFF2-40B4-BE49-F238E27FC236}">
                <a16:creationId xmlns:a16="http://schemas.microsoft.com/office/drawing/2014/main" id="{7ACDA2A7-837A-4899-AE5C-70CD5AE54B31}"/>
              </a:ext>
            </a:extLst>
          </p:cNvPr>
          <p:cNvSpPr/>
          <p:nvPr/>
        </p:nvSpPr>
        <p:spPr>
          <a:xfrm>
            <a:off x="1760947" y="6117323"/>
            <a:ext cx="10059578" cy="37555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Remember that there is a very tight relation between band gap and intrinsic carrier concentration.</a:t>
            </a:r>
          </a:p>
        </p:txBody>
      </p:sp>
    </p:spTree>
    <p:extLst>
      <p:ext uri="{BB962C8B-B14F-4D97-AF65-F5344CB8AC3E}">
        <p14:creationId xmlns:p14="http://schemas.microsoft.com/office/powerpoint/2010/main" val="1275736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1E0A-3A07-4FD5-8CFA-595D7DDCDC48}"/>
              </a:ext>
            </a:extLst>
          </p:cNvPr>
          <p:cNvSpPr>
            <a:spLocks noGrp="1"/>
          </p:cNvSpPr>
          <p:nvPr>
            <p:ph type="title"/>
          </p:nvPr>
        </p:nvSpPr>
        <p:spPr/>
        <p:txBody>
          <a:bodyPr/>
          <a:lstStyle/>
          <a:p>
            <a:pPr algn="ctr"/>
            <a:r>
              <a:rPr lang="en-GB" b="1" dirty="0"/>
              <a:t>A few common semiconductors </a:t>
            </a:r>
          </a:p>
        </p:txBody>
      </p:sp>
      <p:pic>
        <p:nvPicPr>
          <p:cNvPr id="4" name="Picture 3">
            <a:extLst>
              <a:ext uri="{FF2B5EF4-FFF2-40B4-BE49-F238E27FC236}">
                <a16:creationId xmlns:a16="http://schemas.microsoft.com/office/drawing/2014/main" id="{8EBD68E9-21EF-427A-96F3-4A8323F230C7}"/>
              </a:ext>
            </a:extLst>
          </p:cNvPr>
          <p:cNvPicPr>
            <a:picLocks noChangeAspect="1"/>
          </p:cNvPicPr>
          <p:nvPr/>
        </p:nvPicPr>
        <p:blipFill>
          <a:blip r:embed="rId2"/>
          <a:stretch>
            <a:fillRect/>
          </a:stretch>
        </p:blipFill>
        <p:spPr>
          <a:xfrm>
            <a:off x="2628899" y="1690688"/>
            <a:ext cx="6934200" cy="3810000"/>
          </a:xfrm>
          <a:prstGeom prst="rect">
            <a:avLst/>
          </a:prstGeom>
        </p:spPr>
      </p:pic>
      <p:sp>
        <p:nvSpPr>
          <p:cNvPr id="5" name="Rectangle 4">
            <a:extLst>
              <a:ext uri="{FF2B5EF4-FFF2-40B4-BE49-F238E27FC236}">
                <a16:creationId xmlns:a16="http://schemas.microsoft.com/office/drawing/2014/main" id="{4AC820A2-5C19-44AF-8867-8E105624FD1D}"/>
              </a:ext>
            </a:extLst>
          </p:cNvPr>
          <p:cNvSpPr/>
          <p:nvPr/>
        </p:nvSpPr>
        <p:spPr>
          <a:xfrm>
            <a:off x="3733433" y="5718027"/>
            <a:ext cx="5338962" cy="461665"/>
          </a:xfrm>
          <a:prstGeom prst="rect">
            <a:avLst/>
          </a:prstGeom>
        </p:spPr>
        <p:txBody>
          <a:bodyPr wrap="none">
            <a:spAutoFit/>
          </a:bodyPr>
          <a:lstStyle/>
          <a:p>
            <a:r>
              <a:rPr lang="en-GB" sz="2400" dirty="0">
                <a:solidFill>
                  <a:srgbClr val="000000"/>
                </a:solidFill>
                <a:latin typeface="Arial" panose="020B0604020202020204" pitchFamily="34" charset="0"/>
              </a:rPr>
              <a:t>Later, we will learn how to calculate </a:t>
            </a:r>
            <a:r>
              <a:rPr lang="en-GB" sz="2400" dirty="0" err="1">
                <a:solidFill>
                  <a:srgbClr val="000000"/>
                </a:solidFill>
                <a:latin typeface="Arial" panose="020B0604020202020204" pitchFamily="34" charset="0"/>
              </a:rPr>
              <a:t>ni</a:t>
            </a:r>
            <a:endParaRPr lang="en-GB" sz="2400" dirty="0"/>
          </a:p>
        </p:txBody>
      </p:sp>
    </p:spTree>
    <p:extLst>
      <p:ext uri="{BB962C8B-B14F-4D97-AF65-F5344CB8AC3E}">
        <p14:creationId xmlns:p14="http://schemas.microsoft.com/office/powerpoint/2010/main" val="9535705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3FBB-E62E-4BD5-88A2-53AA62FF9BA2}"/>
              </a:ext>
            </a:extLst>
          </p:cNvPr>
          <p:cNvSpPr>
            <a:spLocks noGrp="1"/>
          </p:cNvSpPr>
          <p:nvPr>
            <p:ph type="title"/>
          </p:nvPr>
        </p:nvSpPr>
        <p:spPr/>
        <p:txBody>
          <a:bodyPr/>
          <a:lstStyle/>
          <a:p>
            <a:pPr algn="ctr"/>
            <a:r>
              <a:rPr lang="en-GB" b="1" dirty="0"/>
              <a:t>Why is Si so common in electronics?</a:t>
            </a:r>
          </a:p>
        </p:txBody>
      </p:sp>
      <p:pic>
        <p:nvPicPr>
          <p:cNvPr id="4" name="Picture 3">
            <a:extLst>
              <a:ext uri="{FF2B5EF4-FFF2-40B4-BE49-F238E27FC236}">
                <a16:creationId xmlns:a16="http://schemas.microsoft.com/office/drawing/2014/main" id="{DDCDE5CA-DD65-4290-9A58-A2967B168F81}"/>
              </a:ext>
            </a:extLst>
          </p:cNvPr>
          <p:cNvPicPr>
            <a:picLocks noChangeAspect="1"/>
          </p:cNvPicPr>
          <p:nvPr/>
        </p:nvPicPr>
        <p:blipFill>
          <a:blip r:embed="rId2"/>
          <a:stretch>
            <a:fillRect/>
          </a:stretch>
        </p:blipFill>
        <p:spPr>
          <a:xfrm>
            <a:off x="1846521" y="1531901"/>
            <a:ext cx="9031029" cy="5167708"/>
          </a:xfrm>
          <a:prstGeom prst="rect">
            <a:avLst/>
          </a:prstGeom>
        </p:spPr>
      </p:pic>
    </p:spTree>
    <p:extLst>
      <p:ext uri="{BB962C8B-B14F-4D97-AF65-F5344CB8AC3E}">
        <p14:creationId xmlns:p14="http://schemas.microsoft.com/office/powerpoint/2010/main" val="4228477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5E8A-4B91-455B-8359-9F8ACD451243}"/>
              </a:ext>
            </a:extLst>
          </p:cNvPr>
          <p:cNvSpPr>
            <a:spLocks noGrp="1"/>
          </p:cNvSpPr>
          <p:nvPr>
            <p:ph type="title"/>
          </p:nvPr>
        </p:nvSpPr>
        <p:spPr/>
        <p:txBody>
          <a:bodyPr/>
          <a:lstStyle/>
          <a:p>
            <a:pPr algn="ctr"/>
            <a:r>
              <a:rPr lang="en-GB" b="1" dirty="0"/>
              <a:t>Recombination</a:t>
            </a:r>
          </a:p>
        </p:txBody>
      </p:sp>
      <p:pic>
        <p:nvPicPr>
          <p:cNvPr id="4" name="Picture 3">
            <a:extLst>
              <a:ext uri="{FF2B5EF4-FFF2-40B4-BE49-F238E27FC236}">
                <a16:creationId xmlns:a16="http://schemas.microsoft.com/office/drawing/2014/main" id="{BF1889EE-779C-4E62-B8A7-035CC1E04C6B}"/>
              </a:ext>
            </a:extLst>
          </p:cNvPr>
          <p:cNvPicPr>
            <a:picLocks noChangeAspect="1"/>
          </p:cNvPicPr>
          <p:nvPr/>
        </p:nvPicPr>
        <p:blipFill>
          <a:blip r:embed="rId2"/>
          <a:stretch>
            <a:fillRect/>
          </a:stretch>
        </p:blipFill>
        <p:spPr>
          <a:xfrm>
            <a:off x="2775485" y="1419868"/>
            <a:ext cx="6339940" cy="3648931"/>
          </a:xfrm>
          <a:prstGeom prst="rect">
            <a:avLst/>
          </a:prstGeom>
        </p:spPr>
      </p:pic>
      <p:sp>
        <p:nvSpPr>
          <p:cNvPr id="3" name="Rectangle 2">
            <a:extLst>
              <a:ext uri="{FF2B5EF4-FFF2-40B4-BE49-F238E27FC236}">
                <a16:creationId xmlns:a16="http://schemas.microsoft.com/office/drawing/2014/main" id="{520BB067-DF10-4BB2-B77D-1BCD61347E6C}"/>
              </a:ext>
            </a:extLst>
          </p:cNvPr>
          <p:cNvSpPr/>
          <p:nvPr/>
        </p:nvSpPr>
        <p:spPr>
          <a:xfrm>
            <a:off x="448959" y="5800376"/>
            <a:ext cx="10433177" cy="646331"/>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When the electron drops down to the valence band, </a:t>
            </a:r>
            <a:r>
              <a:rPr lang="en-GB" dirty="0"/>
              <a:t>there's some energy that has to be given up that energy </a:t>
            </a:r>
          </a:p>
          <a:p>
            <a:r>
              <a:rPr lang="en-GB" dirty="0"/>
              <a:t>has to go somewhere</a:t>
            </a:r>
          </a:p>
        </p:txBody>
      </p:sp>
    </p:spTree>
    <p:extLst>
      <p:ext uri="{BB962C8B-B14F-4D97-AF65-F5344CB8AC3E}">
        <p14:creationId xmlns:p14="http://schemas.microsoft.com/office/powerpoint/2010/main" val="2792131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B644-C559-4AFB-821B-914E3F823777}"/>
              </a:ext>
            </a:extLst>
          </p:cNvPr>
          <p:cNvSpPr>
            <a:spLocks noGrp="1"/>
          </p:cNvSpPr>
          <p:nvPr>
            <p:ph type="title"/>
          </p:nvPr>
        </p:nvSpPr>
        <p:spPr/>
        <p:txBody>
          <a:bodyPr/>
          <a:lstStyle/>
          <a:p>
            <a:pPr algn="ctr"/>
            <a:r>
              <a:rPr lang="en-GB" b="1" dirty="0"/>
              <a:t>Other propertie</a:t>
            </a:r>
            <a:r>
              <a:rPr lang="en-GB" dirty="0"/>
              <a:t>s </a:t>
            </a:r>
          </a:p>
        </p:txBody>
      </p:sp>
      <p:sp>
        <p:nvSpPr>
          <p:cNvPr id="4" name="Rectangle 3">
            <a:extLst>
              <a:ext uri="{FF2B5EF4-FFF2-40B4-BE49-F238E27FC236}">
                <a16:creationId xmlns:a16="http://schemas.microsoft.com/office/drawing/2014/main" id="{47D1BAFB-6924-4C2A-AD17-4EAABAC5BEF6}"/>
              </a:ext>
            </a:extLst>
          </p:cNvPr>
          <p:cNvSpPr/>
          <p:nvPr/>
        </p:nvSpPr>
        <p:spPr>
          <a:xfrm>
            <a:off x="676977" y="1690688"/>
            <a:ext cx="10838046" cy="4401205"/>
          </a:xfrm>
          <a:prstGeom prst="rect">
            <a:avLst/>
          </a:prstGeom>
        </p:spPr>
        <p:txBody>
          <a:bodyPr wrap="square">
            <a:spAutoFit/>
          </a:bodyPr>
          <a:lstStyle/>
          <a:p>
            <a:r>
              <a:rPr lang="en-GB" sz="2800" dirty="0">
                <a:solidFill>
                  <a:srgbClr val="000000"/>
                </a:solidFill>
                <a:latin typeface="Arial" panose="020B0604020202020204" pitchFamily="34" charset="0"/>
              </a:rPr>
              <a:t>How fast do charge carriers move (mobility)?</a:t>
            </a:r>
          </a:p>
          <a:p>
            <a:endParaRPr lang="en-GB" sz="2800" dirty="0">
              <a:solidFill>
                <a:srgbClr val="000000"/>
              </a:solidFill>
              <a:latin typeface="Arial" panose="020B0604020202020204" pitchFamily="34" charset="0"/>
            </a:endParaRPr>
          </a:p>
          <a:p>
            <a:r>
              <a:rPr lang="en-GB" sz="2800" dirty="0">
                <a:solidFill>
                  <a:srgbClr val="000000"/>
                </a:solidFill>
                <a:latin typeface="Arial" panose="020B0604020202020204" pitchFamily="34" charset="0"/>
              </a:rPr>
              <a:t>What is the thermal conductivity?</a:t>
            </a:r>
          </a:p>
          <a:p>
            <a:endParaRPr lang="en-GB" sz="2800" dirty="0">
              <a:solidFill>
                <a:srgbClr val="000000"/>
              </a:solidFill>
              <a:latin typeface="Arial" panose="020B0604020202020204" pitchFamily="34" charset="0"/>
            </a:endParaRPr>
          </a:p>
          <a:p>
            <a:r>
              <a:rPr lang="en-GB" sz="2800" dirty="0">
                <a:solidFill>
                  <a:srgbClr val="000000"/>
                </a:solidFill>
                <a:latin typeface="Arial" panose="020B0604020202020204" pitchFamily="34" charset="0"/>
              </a:rPr>
              <a:t>At what electric field does the semiconductor “break</a:t>
            </a:r>
          </a:p>
          <a:p>
            <a:r>
              <a:rPr lang="en-GB" sz="2800" dirty="0">
                <a:solidFill>
                  <a:srgbClr val="000000"/>
                </a:solidFill>
                <a:latin typeface="Arial" panose="020B0604020202020204" pitchFamily="34" charset="0"/>
              </a:rPr>
              <a:t>down”?</a:t>
            </a:r>
          </a:p>
          <a:p>
            <a:endParaRPr lang="en-GB" sz="2800" dirty="0">
              <a:solidFill>
                <a:srgbClr val="000000"/>
              </a:solidFill>
              <a:latin typeface="Arial" panose="020B0604020202020204" pitchFamily="34" charset="0"/>
            </a:endParaRPr>
          </a:p>
          <a:p>
            <a:r>
              <a:rPr lang="en-GB" sz="2800" dirty="0">
                <a:solidFill>
                  <a:srgbClr val="000000"/>
                </a:solidFill>
                <a:latin typeface="Arial" panose="020B0604020202020204" pitchFamily="34" charset="0"/>
              </a:rPr>
              <a:t>Effective mass? </a:t>
            </a:r>
          </a:p>
          <a:p>
            <a:r>
              <a:rPr lang="en-GB" sz="2800" dirty="0">
                <a:solidFill>
                  <a:srgbClr val="000000"/>
                </a:solidFill>
                <a:latin typeface="Arial" panose="020B0604020202020204" pitchFamily="34" charset="0"/>
              </a:rPr>
              <a:t> </a:t>
            </a:r>
          </a:p>
          <a:p>
            <a:r>
              <a:rPr lang="en-GB" sz="2800" dirty="0">
                <a:solidFill>
                  <a:srgbClr val="000000"/>
                </a:solidFill>
                <a:latin typeface="Arial" panose="020B0604020202020204" pitchFamily="34" charset="0"/>
              </a:rPr>
              <a:t>etc. </a:t>
            </a:r>
            <a:endParaRPr lang="en-GB" sz="2800" dirty="0"/>
          </a:p>
        </p:txBody>
      </p:sp>
    </p:spTree>
    <p:extLst>
      <p:ext uri="{BB962C8B-B14F-4D97-AF65-F5344CB8AC3E}">
        <p14:creationId xmlns:p14="http://schemas.microsoft.com/office/powerpoint/2010/main" val="90047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5FF9-4F61-43BF-86E6-50D017750B42}"/>
              </a:ext>
            </a:extLst>
          </p:cNvPr>
          <p:cNvSpPr>
            <a:spLocks noGrp="1"/>
          </p:cNvSpPr>
          <p:nvPr>
            <p:ph type="title"/>
          </p:nvPr>
        </p:nvSpPr>
        <p:spPr/>
        <p:txBody>
          <a:bodyPr/>
          <a:lstStyle/>
          <a:p>
            <a:pPr algn="ctr"/>
            <a:r>
              <a:rPr lang="en-GB" b="1" dirty="0"/>
              <a:t>The hydrogen atom</a:t>
            </a:r>
          </a:p>
        </p:txBody>
      </p:sp>
      <p:pic>
        <p:nvPicPr>
          <p:cNvPr id="5" name="Picture 4">
            <a:extLst>
              <a:ext uri="{FF2B5EF4-FFF2-40B4-BE49-F238E27FC236}">
                <a16:creationId xmlns:a16="http://schemas.microsoft.com/office/drawing/2014/main" id="{75311F6E-40B0-4712-9527-7F764F5E812E}"/>
              </a:ext>
            </a:extLst>
          </p:cNvPr>
          <p:cNvPicPr>
            <a:picLocks noChangeAspect="1"/>
          </p:cNvPicPr>
          <p:nvPr/>
        </p:nvPicPr>
        <p:blipFill>
          <a:blip r:embed="rId2"/>
          <a:stretch>
            <a:fillRect/>
          </a:stretch>
        </p:blipFill>
        <p:spPr>
          <a:xfrm>
            <a:off x="2316047" y="2119312"/>
            <a:ext cx="7407503" cy="3824288"/>
          </a:xfrm>
          <a:prstGeom prst="rect">
            <a:avLst/>
          </a:prstGeom>
        </p:spPr>
      </p:pic>
      <p:sp>
        <p:nvSpPr>
          <p:cNvPr id="3" name="Rectangle 2">
            <a:extLst>
              <a:ext uri="{FF2B5EF4-FFF2-40B4-BE49-F238E27FC236}">
                <a16:creationId xmlns:a16="http://schemas.microsoft.com/office/drawing/2014/main" id="{BEB851B9-551D-47BC-A8B9-0ABE591CCFDE}"/>
              </a:ext>
            </a:extLst>
          </p:cNvPr>
          <p:cNvSpPr/>
          <p:nvPr/>
        </p:nvSpPr>
        <p:spPr>
          <a:xfrm>
            <a:off x="4929964" y="1506022"/>
            <a:ext cx="6593985"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So let us begin with the simplest possible atom (</a:t>
            </a:r>
            <a:r>
              <a:rPr lang="en-GB" dirty="0"/>
              <a:t>The hydrogen atom)</a:t>
            </a:r>
          </a:p>
        </p:txBody>
      </p:sp>
      <p:sp>
        <p:nvSpPr>
          <p:cNvPr id="4" name="Rectangle 3">
            <a:extLst>
              <a:ext uri="{FF2B5EF4-FFF2-40B4-BE49-F238E27FC236}">
                <a16:creationId xmlns:a16="http://schemas.microsoft.com/office/drawing/2014/main" id="{C9DB705B-D4E0-4153-BD15-A7B5CB316005}"/>
              </a:ext>
            </a:extLst>
          </p:cNvPr>
          <p:cNvSpPr/>
          <p:nvPr/>
        </p:nvSpPr>
        <p:spPr>
          <a:xfrm>
            <a:off x="3354068" y="5758934"/>
            <a:ext cx="5331460"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a</a:t>
            </a:r>
            <a:r>
              <a:rPr lang="en-GB" dirty="0"/>
              <a:t>nd we label these states or these orbitals, s, p, d and f</a:t>
            </a:r>
          </a:p>
        </p:txBody>
      </p:sp>
    </p:spTree>
    <p:extLst>
      <p:ext uri="{BB962C8B-B14F-4D97-AF65-F5344CB8AC3E}">
        <p14:creationId xmlns:p14="http://schemas.microsoft.com/office/powerpoint/2010/main" val="6557698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0B5D-668D-4F56-9D24-222749BE7CB5}"/>
              </a:ext>
            </a:extLst>
          </p:cNvPr>
          <p:cNvSpPr>
            <a:spLocks noGrp="1"/>
          </p:cNvSpPr>
          <p:nvPr>
            <p:ph type="title"/>
          </p:nvPr>
        </p:nvSpPr>
        <p:spPr/>
        <p:txBody>
          <a:bodyPr/>
          <a:lstStyle/>
          <a:p>
            <a:pPr algn="ctr"/>
            <a:r>
              <a:rPr lang="en-GB" b="1" dirty="0"/>
              <a:t>Summary </a:t>
            </a:r>
          </a:p>
        </p:txBody>
      </p:sp>
      <p:sp>
        <p:nvSpPr>
          <p:cNvPr id="3" name="Content Placeholder 2">
            <a:extLst>
              <a:ext uri="{FF2B5EF4-FFF2-40B4-BE49-F238E27FC236}">
                <a16:creationId xmlns:a16="http://schemas.microsoft.com/office/drawing/2014/main" id="{8B9199FF-8C1B-4E04-A0B9-F9A184FC4960}"/>
              </a:ext>
            </a:extLst>
          </p:cNvPr>
          <p:cNvSpPr>
            <a:spLocks noGrp="1"/>
          </p:cNvSpPr>
          <p:nvPr>
            <p:ph idx="1"/>
          </p:nvPr>
        </p:nvSpPr>
        <p:spPr/>
        <p:txBody>
          <a:bodyPr>
            <a:normAutofit lnSpcReduction="10000"/>
          </a:bodyPr>
          <a:lstStyle/>
          <a:p>
            <a:pPr algn="just"/>
            <a:r>
              <a:rPr lang="en-GB" sz="3200" dirty="0"/>
              <a:t>Silicon is the most commonly used semiconductor because it has a native oxide that passivates the surface. </a:t>
            </a:r>
          </a:p>
          <a:p>
            <a:pPr algn="just"/>
            <a:endParaRPr lang="en-GB" sz="3200" dirty="0"/>
          </a:p>
          <a:p>
            <a:pPr algn="just"/>
            <a:r>
              <a:rPr lang="en-GB" sz="3200" dirty="0"/>
              <a:t>Other semiconductors are used when Si isn’t suitable  (e.g. to make light-emitting devices). </a:t>
            </a:r>
          </a:p>
          <a:p>
            <a:pPr algn="just"/>
            <a:endParaRPr lang="en-GB" sz="3200" dirty="0"/>
          </a:p>
          <a:p>
            <a:pPr algn="just"/>
            <a:r>
              <a:rPr lang="en-GB" sz="3200" dirty="0"/>
              <a:t>The </a:t>
            </a:r>
            <a:r>
              <a:rPr lang="en-GB" sz="3200" b="1" dirty="0"/>
              <a:t>bandgap and intrinsic carrier concentration </a:t>
            </a:r>
            <a:r>
              <a:rPr lang="en-GB" sz="3200" dirty="0"/>
              <a:t>are two key (related) parameters for a semiconductor. We will encounter several other important parameters later.</a:t>
            </a:r>
          </a:p>
        </p:txBody>
      </p:sp>
    </p:spTree>
    <p:extLst>
      <p:ext uri="{BB962C8B-B14F-4D97-AF65-F5344CB8AC3E}">
        <p14:creationId xmlns:p14="http://schemas.microsoft.com/office/powerpoint/2010/main" val="1713904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722D65-CF8A-44D8-B076-B21BB884A816}"/>
              </a:ext>
            </a:extLst>
          </p:cNvPr>
          <p:cNvSpPr/>
          <p:nvPr/>
        </p:nvSpPr>
        <p:spPr>
          <a:xfrm>
            <a:off x="677679" y="828404"/>
            <a:ext cx="10496550" cy="2800767"/>
          </a:xfrm>
          <a:prstGeom prst="rect">
            <a:avLst/>
          </a:prstGeom>
        </p:spPr>
        <p:txBody>
          <a:bodyPr wrap="square">
            <a:spAutoFit/>
          </a:bodyPr>
          <a:lstStyle/>
          <a:p>
            <a:pPr algn="ctr"/>
            <a:r>
              <a:rPr lang="en-GB" sz="4400" b="1" dirty="0"/>
              <a:t>Unit 1:  Material Properties </a:t>
            </a:r>
          </a:p>
          <a:p>
            <a:pPr algn="ctr"/>
            <a:endParaRPr lang="en-GB" sz="4400" b="1" dirty="0"/>
          </a:p>
          <a:p>
            <a:pPr algn="ctr"/>
            <a:r>
              <a:rPr lang="en-GB" sz="4400" b="1" dirty="0"/>
              <a:t> Lecture 1.5: </a:t>
            </a:r>
          </a:p>
          <a:p>
            <a:pPr algn="ctr"/>
            <a:r>
              <a:rPr lang="en-GB" sz="4400" b="1" dirty="0"/>
              <a:t>Free carriers in semiconductors </a:t>
            </a:r>
            <a:endParaRPr lang="en-GB" sz="4400" dirty="0"/>
          </a:p>
        </p:txBody>
      </p:sp>
    </p:spTree>
    <p:extLst>
      <p:ext uri="{BB962C8B-B14F-4D97-AF65-F5344CB8AC3E}">
        <p14:creationId xmlns:p14="http://schemas.microsoft.com/office/powerpoint/2010/main" val="2494449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F56B-C5CC-4B1B-B14D-EA1270577ADB}"/>
              </a:ext>
            </a:extLst>
          </p:cNvPr>
          <p:cNvSpPr>
            <a:spLocks noGrp="1"/>
          </p:cNvSpPr>
          <p:nvPr>
            <p:ph type="title"/>
          </p:nvPr>
        </p:nvSpPr>
        <p:spPr/>
        <p:txBody>
          <a:bodyPr/>
          <a:lstStyle/>
          <a:p>
            <a:pPr algn="ctr"/>
            <a:r>
              <a:rPr lang="en-GB" b="1" dirty="0"/>
              <a:t>Electrons and holes in semiconductors</a:t>
            </a:r>
          </a:p>
        </p:txBody>
      </p:sp>
      <p:pic>
        <p:nvPicPr>
          <p:cNvPr id="4" name="Picture 3">
            <a:extLst>
              <a:ext uri="{FF2B5EF4-FFF2-40B4-BE49-F238E27FC236}">
                <a16:creationId xmlns:a16="http://schemas.microsoft.com/office/drawing/2014/main" id="{CE77093E-E42A-4FB6-A254-12B0570C86B9}"/>
              </a:ext>
            </a:extLst>
          </p:cNvPr>
          <p:cNvPicPr>
            <a:picLocks noChangeAspect="1"/>
          </p:cNvPicPr>
          <p:nvPr/>
        </p:nvPicPr>
        <p:blipFill>
          <a:blip r:embed="rId2"/>
          <a:stretch>
            <a:fillRect/>
          </a:stretch>
        </p:blipFill>
        <p:spPr>
          <a:xfrm>
            <a:off x="1449305" y="2286360"/>
            <a:ext cx="9085346" cy="4206515"/>
          </a:xfrm>
          <a:prstGeom prst="rect">
            <a:avLst/>
          </a:prstGeom>
        </p:spPr>
      </p:pic>
      <p:sp>
        <p:nvSpPr>
          <p:cNvPr id="3" name="Rectangle 2">
            <a:extLst>
              <a:ext uri="{FF2B5EF4-FFF2-40B4-BE49-F238E27FC236}">
                <a16:creationId xmlns:a16="http://schemas.microsoft.com/office/drawing/2014/main" id="{316FB02A-FD24-4848-80BA-31A2365C98ED}"/>
              </a:ext>
            </a:extLst>
          </p:cNvPr>
          <p:cNvSpPr/>
          <p:nvPr/>
        </p:nvSpPr>
        <p:spPr>
          <a:xfrm>
            <a:off x="1905000" y="1758982"/>
            <a:ext cx="8820150" cy="37555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most important thing for us about semiconductors is the </a:t>
            </a:r>
            <a:r>
              <a:rPr lang="en-GB" dirty="0" err="1">
                <a:latin typeface="Calibri" panose="020F0502020204030204" pitchFamily="34" charset="0"/>
                <a:ea typeface="Calibri" panose="020F0502020204030204" pitchFamily="34" charset="0"/>
                <a:cs typeface="Times New Roman" panose="02020603050405020304" pitchFamily="18" charset="0"/>
              </a:rPr>
              <a:t>behavior</a:t>
            </a:r>
            <a:r>
              <a:rPr lang="en-GB" dirty="0">
                <a:latin typeface="Calibri" panose="020F0502020204030204" pitchFamily="34" charset="0"/>
                <a:ea typeface="Calibri" panose="020F0502020204030204" pitchFamily="34" charset="0"/>
                <a:cs typeface="Times New Roman" panose="02020603050405020304" pitchFamily="18" charset="0"/>
              </a:rPr>
              <a:t> of the free carriers</a:t>
            </a:r>
            <a:endParaRPr lang="en-GB" dirty="0"/>
          </a:p>
        </p:txBody>
      </p:sp>
    </p:spTree>
    <p:extLst>
      <p:ext uri="{BB962C8B-B14F-4D97-AF65-F5344CB8AC3E}">
        <p14:creationId xmlns:p14="http://schemas.microsoft.com/office/powerpoint/2010/main" val="35653427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92E9-5966-4D94-8356-C17086034884}"/>
              </a:ext>
            </a:extLst>
          </p:cNvPr>
          <p:cNvSpPr>
            <a:spLocks noGrp="1"/>
          </p:cNvSpPr>
          <p:nvPr>
            <p:ph type="title"/>
          </p:nvPr>
        </p:nvSpPr>
        <p:spPr>
          <a:xfrm>
            <a:off x="838200" y="327025"/>
            <a:ext cx="10515600" cy="1325563"/>
          </a:xfrm>
        </p:spPr>
        <p:txBody>
          <a:bodyPr/>
          <a:lstStyle/>
          <a:p>
            <a:pPr algn="ctr"/>
            <a:r>
              <a:rPr lang="en-GB" b="1" dirty="0"/>
              <a:t>Free electron mass</a:t>
            </a:r>
          </a:p>
        </p:txBody>
      </p:sp>
      <p:pic>
        <p:nvPicPr>
          <p:cNvPr id="4" name="Picture 3">
            <a:extLst>
              <a:ext uri="{FF2B5EF4-FFF2-40B4-BE49-F238E27FC236}">
                <a16:creationId xmlns:a16="http://schemas.microsoft.com/office/drawing/2014/main" id="{08266B79-2FE9-469C-9702-981047550BC1}"/>
              </a:ext>
            </a:extLst>
          </p:cNvPr>
          <p:cNvPicPr>
            <a:picLocks noChangeAspect="1"/>
          </p:cNvPicPr>
          <p:nvPr/>
        </p:nvPicPr>
        <p:blipFill>
          <a:blip r:embed="rId2"/>
          <a:stretch>
            <a:fillRect/>
          </a:stretch>
        </p:blipFill>
        <p:spPr>
          <a:xfrm>
            <a:off x="2057400" y="2223135"/>
            <a:ext cx="7943850" cy="3524250"/>
          </a:xfrm>
          <a:prstGeom prst="rect">
            <a:avLst/>
          </a:prstGeom>
        </p:spPr>
      </p:pic>
      <p:sp>
        <p:nvSpPr>
          <p:cNvPr id="3" name="Rectangle 2">
            <a:extLst>
              <a:ext uri="{FF2B5EF4-FFF2-40B4-BE49-F238E27FC236}">
                <a16:creationId xmlns:a16="http://schemas.microsoft.com/office/drawing/2014/main" id="{89D87BE4-34E9-45EB-9C48-D14A20A60D6B}"/>
              </a:ext>
            </a:extLst>
          </p:cNvPr>
          <p:cNvSpPr/>
          <p:nvPr/>
        </p:nvSpPr>
        <p:spPr>
          <a:xfrm>
            <a:off x="1504951" y="1652588"/>
            <a:ext cx="9772650" cy="369332"/>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Let's think of a free electron in a vacuum, </a:t>
            </a:r>
            <a:r>
              <a:rPr lang="en-GB" dirty="0"/>
              <a:t>So this electron has a mass. We'll call it a rest mass, m</a:t>
            </a:r>
            <a:r>
              <a:rPr lang="en-GB" baseline="-25000" dirty="0"/>
              <a:t>0</a:t>
            </a:r>
          </a:p>
        </p:txBody>
      </p:sp>
    </p:spTree>
    <p:extLst>
      <p:ext uri="{BB962C8B-B14F-4D97-AF65-F5344CB8AC3E}">
        <p14:creationId xmlns:p14="http://schemas.microsoft.com/office/powerpoint/2010/main" val="22061761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3FAC-8451-4241-BDA0-5CE9B04F0DAB}"/>
              </a:ext>
            </a:extLst>
          </p:cNvPr>
          <p:cNvSpPr>
            <a:spLocks noGrp="1"/>
          </p:cNvSpPr>
          <p:nvPr>
            <p:ph type="title"/>
          </p:nvPr>
        </p:nvSpPr>
        <p:spPr>
          <a:xfrm>
            <a:off x="952500" y="107951"/>
            <a:ext cx="9534525" cy="923330"/>
          </a:xfrm>
        </p:spPr>
        <p:txBody>
          <a:bodyPr/>
          <a:lstStyle/>
          <a:p>
            <a:pPr algn="ctr"/>
            <a:r>
              <a:rPr lang="en-GB" b="1" dirty="0"/>
              <a:t>“Effective mass” of electrons</a:t>
            </a:r>
          </a:p>
        </p:txBody>
      </p:sp>
      <p:pic>
        <p:nvPicPr>
          <p:cNvPr id="4" name="Picture 3">
            <a:extLst>
              <a:ext uri="{FF2B5EF4-FFF2-40B4-BE49-F238E27FC236}">
                <a16:creationId xmlns:a16="http://schemas.microsoft.com/office/drawing/2014/main" id="{C710F782-564E-4EEF-B78F-107208F2CBC4}"/>
              </a:ext>
            </a:extLst>
          </p:cNvPr>
          <p:cNvPicPr>
            <a:picLocks noChangeAspect="1"/>
          </p:cNvPicPr>
          <p:nvPr/>
        </p:nvPicPr>
        <p:blipFill>
          <a:blip r:embed="rId2"/>
          <a:stretch>
            <a:fillRect/>
          </a:stretch>
        </p:blipFill>
        <p:spPr>
          <a:xfrm>
            <a:off x="2478881" y="2118453"/>
            <a:ext cx="6541294" cy="3438626"/>
          </a:xfrm>
          <a:prstGeom prst="rect">
            <a:avLst/>
          </a:prstGeom>
        </p:spPr>
      </p:pic>
      <p:sp>
        <p:nvSpPr>
          <p:cNvPr id="3" name="Rectangle 2">
            <a:extLst>
              <a:ext uri="{FF2B5EF4-FFF2-40B4-BE49-F238E27FC236}">
                <a16:creationId xmlns:a16="http://schemas.microsoft.com/office/drawing/2014/main" id="{65381C05-8C49-4361-8CAF-518881D7DE56}"/>
              </a:ext>
            </a:extLst>
          </p:cNvPr>
          <p:cNvSpPr/>
          <p:nvPr/>
        </p:nvSpPr>
        <p:spPr>
          <a:xfrm>
            <a:off x="742949" y="1195123"/>
            <a:ext cx="10515599" cy="923330"/>
          </a:xfrm>
          <a:prstGeom prst="rect">
            <a:avLst/>
          </a:prstGeom>
        </p:spPr>
        <p:txBody>
          <a:bodyPr wrap="square">
            <a:spAutoFit/>
          </a:bodyPr>
          <a:lstStyle/>
          <a:p>
            <a:pPr algn="just"/>
            <a:r>
              <a:rPr lang="en-GB" dirty="0">
                <a:latin typeface="Calibri" panose="020F0502020204030204" pitchFamily="34" charset="0"/>
                <a:ea typeface="Calibri" panose="020F0502020204030204" pitchFamily="34" charset="0"/>
                <a:cs typeface="Times New Roman" panose="02020603050405020304" pitchFamily="18" charset="0"/>
              </a:rPr>
              <a:t>Now we have a much more complicated situation that we're dealing with here. We have electrons in the conduction band that are wandering around this crystal lattice. </a:t>
            </a:r>
            <a:r>
              <a:rPr lang="en-GB" dirty="0"/>
              <a:t>And they are experiencing all kinds of Coulomb forces due to the bonds and the atoms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E400B5A-DCD9-4524-A1F1-AEC077ED0524}"/>
              </a:ext>
            </a:extLst>
          </p:cNvPr>
          <p:cNvSpPr/>
          <p:nvPr/>
        </p:nvSpPr>
        <p:spPr>
          <a:xfrm>
            <a:off x="590549" y="5805091"/>
            <a:ext cx="11191875" cy="67191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All of these complicated forces that act upon the electron in a crystal lattice, we can wrap into something that we call an effective mass. And </a:t>
            </a:r>
            <a:r>
              <a:rPr lang="en-GB" dirty="0"/>
              <a:t>we can use Newton's laws to compute the motion of electrons in the crystal</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64483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D723-9BC3-4123-B3FC-BD75504A5B35}"/>
              </a:ext>
            </a:extLst>
          </p:cNvPr>
          <p:cNvSpPr>
            <a:spLocks noGrp="1"/>
          </p:cNvSpPr>
          <p:nvPr>
            <p:ph type="title"/>
          </p:nvPr>
        </p:nvSpPr>
        <p:spPr/>
        <p:txBody>
          <a:bodyPr/>
          <a:lstStyle/>
          <a:p>
            <a:pPr algn="ctr"/>
            <a:r>
              <a:rPr lang="en-GB" b="1" dirty="0"/>
              <a:t>Effective mass of holes </a:t>
            </a:r>
          </a:p>
        </p:txBody>
      </p:sp>
      <p:pic>
        <p:nvPicPr>
          <p:cNvPr id="4" name="Picture 3">
            <a:extLst>
              <a:ext uri="{FF2B5EF4-FFF2-40B4-BE49-F238E27FC236}">
                <a16:creationId xmlns:a16="http://schemas.microsoft.com/office/drawing/2014/main" id="{AF7F4E4D-E3B8-4517-964B-5B201721FCA2}"/>
              </a:ext>
            </a:extLst>
          </p:cNvPr>
          <p:cNvPicPr>
            <a:picLocks noChangeAspect="1"/>
          </p:cNvPicPr>
          <p:nvPr/>
        </p:nvPicPr>
        <p:blipFill>
          <a:blip r:embed="rId2"/>
          <a:stretch>
            <a:fillRect/>
          </a:stretch>
        </p:blipFill>
        <p:spPr>
          <a:xfrm>
            <a:off x="2786415" y="1690688"/>
            <a:ext cx="6814786" cy="4280899"/>
          </a:xfrm>
          <a:prstGeom prst="rect">
            <a:avLst/>
          </a:prstGeom>
        </p:spPr>
      </p:pic>
      <p:sp>
        <p:nvSpPr>
          <p:cNvPr id="3" name="Rectangle 2">
            <a:extLst>
              <a:ext uri="{FF2B5EF4-FFF2-40B4-BE49-F238E27FC236}">
                <a16:creationId xmlns:a16="http://schemas.microsoft.com/office/drawing/2014/main" id="{5866861B-4EB9-48AC-B1A8-A7773CA11D33}"/>
              </a:ext>
            </a:extLst>
          </p:cNvPr>
          <p:cNvSpPr/>
          <p:nvPr/>
        </p:nvSpPr>
        <p:spPr>
          <a:xfrm>
            <a:off x="2352675" y="6219322"/>
            <a:ext cx="7010400" cy="37555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hole effective mass will be different from the electron effective mass.</a:t>
            </a:r>
          </a:p>
        </p:txBody>
      </p:sp>
    </p:spTree>
    <p:extLst>
      <p:ext uri="{BB962C8B-B14F-4D97-AF65-F5344CB8AC3E}">
        <p14:creationId xmlns:p14="http://schemas.microsoft.com/office/powerpoint/2010/main" val="31909490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CCB4F-0339-44B5-92FA-1D102E272145}"/>
              </a:ext>
            </a:extLst>
          </p:cNvPr>
          <p:cNvSpPr>
            <a:spLocks noGrp="1"/>
          </p:cNvSpPr>
          <p:nvPr>
            <p:ph type="title"/>
          </p:nvPr>
        </p:nvSpPr>
        <p:spPr/>
        <p:txBody>
          <a:bodyPr/>
          <a:lstStyle/>
          <a:p>
            <a:pPr algn="ctr"/>
            <a:r>
              <a:rPr lang="en-GB" b="1" dirty="0"/>
              <a:t>Energy and momentum (free electron)</a:t>
            </a:r>
          </a:p>
        </p:txBody>
      </p:sp>
      <p:pic>
        <p:nvPicPr>
          <p:cNvPr id="4" name="Picture 3">
            <a:extLst>
              <a:ext uri="{FF2B5EF4-FFF2-40B4-BE49-F238E27FC236}">
                <a16:creationId xmlns:a16="http://schemas.microsoft.com/office/drawing/2014/main" id="{1AE1F44A-3900-4569-A6C1-A2F156E3F308}"/>
              </a:ext>
            </a:extLst>
          </p:cNvPr>
          <p:cNvPicPr>
            <a:picLocks noChangeAspect="1"/>
          </p:cNvPicPr>
          <p:nvPr/>
        </p:nvPicPr>
        <p:blipFill>
          <a:blip r:embed="rId2"/>
          <a:stretch>
            <a:fillRect/>
          </a:stretch>
        </p:blipFill>
        <p:spPr>
          <a:xfrm>
            <a:off x="2051440" y="1314094"/>
            <a:ext cx="7273535" cy="4506866"/>
          </a:xfrm>
          <a:prstGeom prst="rect">
            <a:avLst/>
          </a:prstGeom>
        </p:spPr>
      </p:pic>
      <p:sp>
        <p:nvSpPr>
          <p:cNvPr id="3" name="Rectangle 2">
            <a:extLst>
              <a:ext uri="{FF2B5EF4-FFF2-40B4-BE49-F238E27FC236}">
                <a16:creationId xmlns:a16="http://schemas.microsoft.com/office/drawing/2014/main" id="{05B3433D-BAE5-43D4-BE53-7BA67475E77C}"/>
              </a:ext>
            </a:extLst>
          </p:cNvPr>
          <p:cNvSpPr/>
          <p:nvPr/>
        </p:nvSpPr>
        <p:spPr>
          <a:xfrm>
            <a:off x="1209674" y="5992410"/>
            <a:ext cx="10515599" cy="67191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For common semiconductors, we can often describe energy versus momentum as a parabola, just as for a free particle</a:t>
            </a:r>
            <a:endParaRPr lang="en-GB" dirty="0"/>
          </a:p>
        </p:txBody>
      </p:sp>
    </p:spTree>
    <p:extLst>
      <p:ext uri="{BB962C8B-B14F-4D97-AF65-F5344CB8AC3E}">
        <p14:creationId xmlns:p14="http://schemas.microsoft.com/office/powerpoint/2010/main" val="1474692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41EB-6442-4DE0-986B-ECDAD56F5844}"/>
              </a:ext>
            </a:extLst>
          </p:cNvPr>
          <p:cNvSpPr>
            <a:spLocks noGrp="1"/>
          </p:cNvSpPr>
          <p:nvPr>
            <p:ph type="title"/>
          </p:nvPr>
        </p:nvSpPr>
        <p:spPr/>
        <p:txBody>
          <a:bodyPr/>
          <a:lstStyle/>
          <a:p>
            <a:r>
              <a:rPr lang="en-GB" b="1" dirty="0"/>
              <a:t>Energy and “crystal momentum” (electron in </a:t>
            </a:r>
            <a:r>
              <a:rPr lang="en-GB" b="1" dirty="0" err="1"/>
              <a:t>cb</a:t>
            </a:r>
            <a:r>
              <a:rPr lang="en-GB" b="1" dirty="0"/>
              <a:t>) </a:t>
            </a:r>
          </a:p>
        </p:txBody>
      </p:sp>
      <p:pic>
        <p:nvPicPr>
          <p:cNvPr id="4" name="Picture 3">
            <a:extLst>
              <a:ext uri="{FF2B5EF4-FFF2-40B4-BE49-F238E27FC236}">
                <a16:creationId xmlns:a16="http://schemas.microsoft.com/office/drawing/2014/main" id="{E8AE47E2-2091-4022-B80C-9A0EA04B5EEE}"/>
              </a:ext>
            </a:extLst>
          </p:cNvPr>
          <p:cNvPicPr>
            <a:picLocks noChangeAspect="1"/>
          </p:cNvPicPr>
          <p:nvPr/>
        </p:nvPicPr>
        <p:blipFill>
          <a:blip r:embed="rId2"/>
          <a:stretch>
            <a:fillRect/>
          </a:stretch>
        </p:blipFill>
        <p:spPr>
          <a:xfrm>
            <a:off x="1722470" y="1348783"/>
            <a:ext cx="8441807" cy="5144092"/>
          </a:xfrm>
          <a:prstGeom prst="rect">
            <a:avLst/>
          </a:prstGeom>
        </p:spPr>
      </p:pic>
    </p:spTree>
    <p:extLst>
      <p:ext uri="{BB962C8B-B14F-4D97-AF65-F5344CB8AC3E}">
        <p14:creationId xmlns:p14="http://schemas.microsoft.com/office/powerpoint/2010/main" val="22463515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B983-6B1B-4E85-881B-D62AFFABDE6A}"/>
              </a:ext>
            </a:extLst>
          </p:cNvPr>
          <p:cNvSpPr>
            <a:spLocks noGrp="1"/>
          </p:cNvSpPr>
          <p:nvPr>
            <p:ph type="title"/>
          </p:nvPr>
        </p:nvSpPr>
        <p:spPr>
          <a:xfrm>
            <a:off x="838200" y="297748"/>
            <a:ext cx="10515600" cy="1325563"/>
          </a:xfrm>
        </p:spPr>
        <p:txBody>
          <a:bodyPr/>
          <a:lstStyle/>
          <a:p>
            <a:pPr algn="ctr"/>
            <a:r>
              <a:rPr lang="en-GB" b="1" dirty="0"/>
              <a:t>Conduction and valence band </a:t>
            </a:r>
          </a:p>
        </p:txBody>
      </p:sp>
      <p:pic>
        <p:nvPicPr>
          <p:cNvPr id="4" name="Picture 3">
            <a:extLst>
              <a:ext uri="{FF2B5EF4-FFF2-40B4-BE49-F238E27FC236}">
                <a16:creationId xmlns:a16="http://schemas.microsoft.com/office/drawing/2014/main" id="{F74F86F3-D40F-42FE-9D61-A8ADF8FD27A6}"/>
              </a:ext>
            </a:extLst>
          </p:cNvPr>
          <p:cNvPicPr>
            <a:picLocks noChangeAspect="1"/>
          </p:cNvPicPr>
          <p:nvPr/>
        </p:nvPicPr>
        <p:blipFill>
          <a:blip r:embed="rId2"/>
          <a:stretch>
            <a:fillRect/>
          </a:stretch>
        </p:blipFill>
        <p:spPr>
          <a:xfrm>
            <a:off x="2094915" y="1331131"/>
            <a:ext cx="8011110" cy="4755084"/>
          </a:xfrm>
          <a:prstGeom prst="rect">
            <a:avLst/>
          </a:prstGeom>
        </p:spPr>
      </p:pic>
      <p:sp>
        <p:nvSpPr>
          <p:cNvPr id="3" name="Rectangle 2">
            <a:extLst>
              <a:ext uri="{FF2B5EF4-FFF2-40B4-BE49-F238E27FC236}">
                <a16:creationId xmlns:a16="http://schemas.microsoft.com/office/drawing/2014/main" id="{B552DAD5-E876-464B-8CB3-AEDF45E8B213}"/>
              </a:ext>
            </a:extLst>
          </p:cNvPr>
          <p:cNvSpPr/>
          <p:nvPr/>
        </p:nvSpPr>
        <p:spPr>
          <a:xfrm>
            <a:off x="838200" y="6088362"/>
            <a:ext cx="11229975" cy="67191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The valence band bends down, remember, it has to bend down with increasing momentum because the states are all  below the top of the valence band.</a:t>
            </a:r>
          </a:p>
        </p:txBody>
      </p:sp>
    </p:spTree>
    <p:extLst>
      <p:ext uri="{BB962C8B-B14F-4D97-AF65-F5344CB8AC3E}">
        <p14:creationId xmlns:p14="http://schemas.microsoft.com/office/powerpoint/2010/main" val="1399694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0D2C-A019-4A19-992D-769F3099BE28}"/>
              </a:ext>
            </a:extLst>
          </p:cNvPr>
          <p:cNvSpPr>
            <a:spLocks noGrp="1"/>
          </p:cNvSpPr>
          <p:nvPr>
            <p:ph type="title"/>
          </p:nvPr>
        </p:nvSpPr>
        <p:spPr/>
        <p:txBody>
          <a:bodyPr/>
          <a:lstStyle/>
          <a:p>
            <a:pPr algn="ctr"/>
            <a:r>
              <a:rPr lang="en-GB" b="1" dirty="0"/>
              <a:t>“Direct gap semiconductors” </a:t>
            </a:r>
          </a:p>
        </p:txBody>
      </p:sp>
      <p:pic>
        <p:nvPicPr>
          <p:cNvPr id="4" name="Picture 3">
            <a:extLst>
              <a:ext uri="{FF2B5EF4-FFF2-40B4-BE49-F238E27FC236}">
                <a16:creationId xmlns:a16="http://schemas.microsoft.com/office/drawing/2014/main" id="{7C5DA04F-C7C9-43A1-912E-04B107B49D12}"/>
              </a:ext>
            </a:extLst>
          </p:cNvPr>
          <p:cNvPicPr>
            <a:picLocks noChangeAspect="1"/>
          </p:cNvPicPr>
          <p:nvPr/>
        </p:nvPicPr>
        <p:blipFill>
          <a:blip r:embed="rId2"/>
          <a:stretch>
            <a:fillRect/>
          </a:stretch>
        </p:blipFill>
        <p:spPr>
          <a:xfrm>
            <a:off x="2114249" y="1530726"/>
            <a:ext cx="7828648" cy="4534794"/>
          </a:xfrm>
          <a:prstGeom prst="rect">
            <a:avLst/>
          </a:prstGeom>
        </p:spPr>
      </p:pic>
      <p:sp>
        <p:nvSpPr>
          <p:cNvPr id="3" name="Rectangle 2">
            <a:extLst>
              <a:ext uri="{FF2B5EF4-FFF2-40B4-BE49-F238E27FC236}">
                <a16:creationId xmlns:a16="http://schemas.microsoft.com/office/drawing/2014/main" id="{1E981BE4-25ED-4DB4-BA1F-D6D1077A23AA}"/>
              </a:ext>
            </a:extLst>
          </p:cNvPr>
          <p:cNvSpPr/>
          <p:nvPr/>
        </p:nvSpPr>
        <p:spPr>
          <a:xfrm>
            <a:off x="1219199" y="5972238"/>
            <a:ext cx="9934575" cy="67191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In a direct gap semiconductor, the minimum of the conduction band and the maximum of the valence band occur at the same momentum</a:t>
            </a:r>
            <a:endParaRPr lang="en-GB" dirty="0"/>
          </a:p>
        </p:txBody>
      </p:sp>
    </p:spTree>
    <p:extLst>
      <p:ext uri="{BB962C8B-B14F-4D97-AF65-F5344CB8AC3E}">
        <p14:creationId xmlns:p14="http://schemas.microsoft.com/office/powerpoint/2010/main" val="382262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8B81-B14D-4A65-9B92-AA0E05294E66}"/>
              </a:ext>
            </a:extLst>
          </p:cNvPr>
          <p:cNvSpPr>
            <a:spLocks noGrp="1"/>
          </p:cNvSpPr>
          <p:nvPr>
            <p:ph type="title"/>
          </p:nvPr>
        </p:nvSpPr>
        <p:spPr>
          <a:xfrm>
            <a:off x="766762" y="167809"/>
            <a:ext cx="10515600" cy="1325563"/>
          </a:xfrm>
        </p:spPr>
        <p:txBody>
          <a:bodyPr/>
          <a:lstStyle/>
          <a:p>
            <a:pPr algn="ctr"/>
            <a:r>
              <a:rPr lang="en-GB" b="1" dirty="0"/>
              <a:t>Quantization of energy levels</a:t>
            </a:r>
          </a:p>
        </p:txBody>
      </p:sp>
      <p:pic>
        <p:nvPicPr>
          <p:cNvPr id="4" name="Picture 3">
            <a:extLst>
              <a:ext uri="{FF2B5EF4-FFF2-40B4-BE49-F238E27FC236}">
                <a16:creationId xmlns:a16="http://schemas.microsoft.com/office/drawing/2014/main" id="{27AF4F33-C9C8-4668-8DEB-36F6505AE521}"/>
              </a:ext>
            </a:extLst>
          </p:cNvPr>
          <p:cNvPicPr>
            <a:picLocks noChangeAspect="1"/>
          </p:cNvPicPr>
          <p:nvPr/>
        </p:nvPicPr>
        <p:blipFill>
          <a:blip r:embed="rId2"/>
          <a:stretch>
            <a:fillRect/>
          </a:stretch>
        </p:blipFill>
        <p:spPr>
          <a:xfrm>
            <a:off x="1624012" y="1745249"/>
            <a:ext cx="5815013" cy="4013834"/>
          </a:xfrm>
          <a:prstGeom prst="rect">
            <a:avLst/>
          </a:prstGeom>
        </p:spPr>
      </p:pic>
      <p:sp>
        <p:nvSpPr>
          <p:cNvPr id="3" name="Rectangle 2">
            <a:extLst>
              <a:ext uri="{FF2B5EF4-FFF2-40B4-BE49-F238E27FC236}">
                <a16:creationId xmlns:a16="http://schemas.microsoft.com/office/drawing/2014/main" id="{DEDD05B3-2F8A-4636-9FC9-BEC557F05EAF}"/>
              </a:ext>
            </a:extLst>
          </p:cNvPr>
          <p:cNvSpPr/>
          <p:nvPr/>
        </p:nvSpPr>
        <p:spPr>
          <a:xfrm>
            <a:off x="8101499" y="2120384"/>
            <a:ext cx="3252301" cy="646331"/>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Another label for the states is </a:t>
            </a:r>
          </a:p>
          <a:p>
            <a:r>
              <a:rPr lang="en-GB" dirty="0">
                <a:latin typeface="Calibri" panose="020F0502020204030204" pitchFamily="34" charset="0"/>
                <a:ea typeface="Calibri" panose="020F0502020204030204" pitchFamily="34" charset="0"/>
                <a:cs typeface="Times New Roman" panose="02020603050405020304" pitchFamily="18" charset="0"/>
              </a:rPr>
              <a:t>the principle quantum number n</a:t>
            </a:r>
            <a:endParaRPr lang="en-GB" dirty="0"/>
          </a:p>
        </p:txBody>
      </p:sp>
      <p:sp>
        <p:nvSpPr>
          <p:cNvPr id="5" name="Rectangle 4">
            <a:extLst>
              <a:ext uri="{FF2B5EF4-FFF2-40B4-BE49-F238E27FC236}">
                <a16:creationId xmlns:a16="http://schemas.microsoft.com/office/drawing/2014/main" id="{578AD336-4E5F-4751-855B-D594E063C8ED}"/>
              </a:ext>
            </a:extLst>
          </p:cNvPr>
          <p:cNvSpPr/>
          <p:nvPr/>
        </p:nvSpPr>
        <p:spPr>
          <a:xfrm>
            <a:off x="2209800" y="6201429"/>
            <a:ext cx="7000875" cy="369332"/>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This is some basic fundamentals that we learned about hydrogen atoms</a:t>
            </a:r>
            <a:endParaRPr lang="en-GB" dirty="0"/>
          </a:p>
        </p:txBody>
      </p:sp>
    </p:spTree>
    <p:extLst>
      <p:ext uri="{BB962C8B-B14F-4D97-AF65-F5344CB8AC3E}">
        <p14:creationId xmlns:p14="http://schemas.microsoft.com/office/powerpoint/2010/main" val="22577270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EDEE-F613-4BB4-B2B7-144495B77302}"/>
              </a:ext>
            </a:extLst>
          </p:cNvPr>
          <p:cNvSpPr>
            <a:spLocks noGrp="1"/>
          </p:cNvSpPr>
          <p:nvPr>
            <p:ph type="title"/>
          </p:nvPr>
        </p:nvSpPr>
        <p:spPr/>
        <p:txBody>
          <a:bodyPr/>
          <a:lstStyle/>
          <a:p>
            <a:pPr algn="ctr"/>
            <a:r>
              <a:rPr lang="en-GB" b="1" dirty="0"/>
              <a:t>Band structure vs. energy band diagram </a:t>
            </a:r>
          </a:p>
        </p:txBody>
      </p:sp>
      <p:pic>
        <p:nvPicPr>
          <p:cNvPr id="4" name="Picture 3">
            <a:extLst>
              <a:ext uri="{FF2B5EF4-FFF2-40B4-BE49-F238E27FC236}">
                <a16:creationId xmlns:a16="http://schemas.microsoft.com/office/drawing/2014/main" id="{268F5F8E-6BD4-4EFA-BC86-0BFEEAEE3D35}"/>
              </a:ext>
            </a:extLst>
          </p:cNvPr>
          <p:cNvPicPr>
            <a:picLocks noChangeAspect="1"/>
          </p:cNvPicPr>
          <p:nvPr/>
        </p:nvPicPr>
        <p:blipFill>
          <a:blip r:embed="rId2"/>
          <a:stretch>
            <a:fillRect/>
          </a:stretch>
        </p:blipFill>
        <p:spPr>
          <a:xfrm>
            <a:off x="1622960" y="1393501"/>
            <a:ext cx="8608695" cy="5009004"/>
          </a:xfrm>
          <a:prstGeom prst="rect">
            <a:avLst/>
          </a:prstGeom>
        </p:spPr>
      </p:pic>
    </p:spTree>
    <p:extLst>
      <p:ext uri="{BB962C8B-B14F-4D97-AF65-F5344CB8AC3E}">
        <p14:creationId xmlns:p14="http://schemas.microsoft.com/office/powerpoint/2010/main" val="825506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203C-4922-4219-90E8-492251ACC788}"/>
              </a:ext>
            </a:extLst>
          </p:cNvPr>
          <p:cNvSpPr>
            <a:spLocks noGrp="1"/>
          </p:cNvSpPr>
          <p:nvPr>
            <p:ph type="title"/>
          </p:nvPr>
        </p:nvSpPr>
        <p:spPr/>
        <p:txBody>
          <a:bodyPr/>
          <a:lstStyle/>
          <a:p>
            <a:pPr algn="ctr"/>
            <a:r>
              <a:rPr lang="en-GB" b="1" dirty="0">
                <a:solidFill>
                  <a:srgbClr val="FF0000"/>
                </a:solidFill>
              </a:rPr>
              <a:t>“Indirect gap semiconductors”</a:t>
            </a:r>
            <a:r>
              <a:rPr lang="en-GB" b="1" dirty="0"/>
              <a:t> </a:t>
            </a:r>
          </a:p>
        </p:txBody>
      </p:sp>
      <p:pic>
        <p:nvPicPr>
          <p:cNvPr id="4" name="Picture 3">
            <a:extLst>
              <a:ext uri="{FF2B5EF4-FFF2-40B4-BE49-F238E27FC236}">
                <a16:creationId xmlns:a16="http://schemas.microsoft.com/office/drawing/2014/main" id="{8255E4F5-22B5-46BD-8455-0DF58BF8B41C}"/>
              </a:ext>
            </a:extLst>
          </p:cNvPr>
          <p:cNvPicPr>
            <a:picLocks noChangeAspect="1"/>
          </p:cNvPicPr>
          <p:nvPr/>
        </p:nvPicPr>
        <p:blipFill>
          <a:blip r:embed="rId2"/>
          <a:stretch>
            <a:fillRect/>
          </a:stretch>
        </p:blipFill>
        <p:spPr>
          <a:xfrm>
            <a:off x="2168863" y="1465708"/>
            <a:ext cx="7070388" cy="4424646"/>
          </a:xfrm>
          <a:prstGeom prst="rect">
            <a:avLst/>
          </a:prstGeom>
        </p:spPr>
      </p:pic>
      <p:sp>
        <p:nvSpPr>
          <p:cNvPr id="3" name="Rectangle 2">
            <a:extLst>
              <a:ext uri="{FF2B5EF4-FFF2-40B4-BE49-F238E27FC236}">
                <a16:creationId xmlns:a16="http://schemas.microsoft.com/office/drawing/2014/main" id="{382D2E5F-7597-493E-9617-D4F12DF43B0B}"/>
              </a:ext>
            </a:extLst>
          </p:cNvPr>
          <p:cNvSpPr/>
          <p:nvPr/>
        </p:nvSpPr>
        <p:spPr>
          <a:xfrm>
            <a:off x="542925" y="5890354"/>
            <a:ext cx="11410950" cy="67191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bottom of the conduction band and the top of valence band occur at different momentum. </a:t>
            </a:r>
            <a:r>
              <a:rPr lang="en-GB" dirty="0"/>
              <a:t>They tend to recombine in a way that gives off heat rather than light</a:t>
            </a:r>
          </a:p>
        </p:txBody>
      </p:sp>
    </p:spTree>
    <p:extLst>
      <p:ext uri="{BB962C8B-B14F-4D97-AF65-F5344CB8AC3E}">
        <p14:creationId xmlns:p14="http://schemas.microsoft.com/office/powerpoint/2010/main" val="2557389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16BB-8999-494D-A938-B22FFB0893F6}"/>
              </a:ext>
            </a:extLst>
          </p:cNvPr>
          <p:cNvSpPr>
            <a:spLocks noGrp="1"/>
          </p:cNvSpPr>
          <p:nvPr>
            <p:ph type="title"/>
          </p:nvPr>
        </p:nvSpPr>
        <p:spPr/>
        <p:txBody>
          <a:bodyPr/>
          <a:lstStyle/>
          <a:p>
            <a:pPr algn="ctr"/>
            <a:r>
              <a:rPr lang="en-GB" b="1" dirty="0"/>
              <a:t>Summary</a:t>
            </a:r>
            <a:r>
              <a:rPr lang="en-GB" dirty="0"/>
              <a:t> </a:t>
            </a:r>
          </a:p>
        </p:txBody>
      </p:sp>
      <p:sp>
        <p:nvSpPr>
          <p:cNvPr id="3" name="Content Placeholder 2">
            <a:extLst>
              <a:ext uri="{FF2B5EF4-FFF2-40B4-BE49-F238E27FC236}">
                <a16:creationId xmlns:a16="http://schemas.microsoft.com/office/drawing/2014/main" id="{15B6274D-303C-4A22-A291-3EB904CB6A02}"/>
              </a:ext>
            </a:extLst>
          </p:cNvPr>
          <p:cNvSpPr>
            <a:spLocks noGrp="1"/>
          </p:cNvSpPr>
          <p:nvPr>
            <p:ph idx="1"/>
          </p:nvPr>
        </p:nvSpPr>
        <p:spPr/>
        <p:txBody>
          <a:bodyPr>
            <a:normAutofit/>
          </a:bodyPr>
          <a:lstStyle/>
          <a:p>
            <a:pPr marL="0" indent="0">
              <a:buNone/>
            </a:pPr>
            <a:r>
              <a:rPr lang="en-GB" b="1" dirty="0"/>
              <a:t>1) Electrons in the conduction band (“electrons”):</a:t>
            </a:r>
            <a:r>
              <a:rPr lang="en-GB" dirty="0"/>
              <a:t>  </a:t>
            </a:r>
          </a:p>
          <a:p>
            <a:pPr marL="0" indent="0">
              <a:buNone/>
            </a:pPr>
            <a:r>
              <a:rPr lang="en-GB" dirty="0"/>
              <a:t>Free to move about within the crystal. </a:t>
            </a:r>
          </a:p>
          <a:p>
            <a:pPr marL="0" indent="0">
              <a:buNone/>
            </a:pPr>
            <a:r>
              <a:rPr lang="en-GB" dirty="0"/>
              <a:t>Can often be treated as Newtonian particles with an effective mass. </a:t>
            </a:r>
          </a:p>
          <a:p>
            <a:pPr marL="0" indent="0">
              <a:buNone/>
            </a:pPr>
            <a:endParaRPr lang="en-GB" dirty="0"/>
          </a:p>
          <a:p>
            <a:pPr marL="0" indent="0">
              <a:buNone/>
            </a:pPr>
            <a:r>
              <a:rPr lang="en-GB" b="1" dirty="0"/>
              <a:t>2) Holes in the conduction band (“holes”):  </a:t>
            </a:r>
          </a:p>
          <a:p>
            <a:pPr marL="0" indent="0">
              <a:buNone/>
            </a:pPr>
            <a:r>
              <a:rPr lang="en-GB" dirty="0"/>
              <a:t>Free to move about within the crystal. </a:t>
            </a:r>
          </a:p>
          <a:p>
            <a:pPr marL="0" indent="0">
              <a:buNone/>
            </a:pPr>
            <a:r>
              <a:rPr lang="en-GB" dirty="0"/>
              <a:t>Can often be treated as Newtonian particles with a different effective mass.</a:t>
            </a:r>
          </a:p>
        </p:txBody>
      </p:sp>
    </p:spTree>
    <p:extLst>
      <p:ext uri="{BB962C8B-B14F-4D97-AF65-F5344CB8AC3E}">
        <p14:creationId xmlns:p14="http://schemas.microsoft.com/office/powerpoint/2010/main" val="37268576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A02B0C-325E-4D6D-B7A0-67A2B4B0B8C8}"/>
              </a:ext>
            </a:extLst>
          </p:cNvPr>
          <p:cNvSpPr/>
          <p:nvPr/>
        </p:nvSpPr>
        <p:spPr>
          <a:xfrm>
            <a:off x="677679" y="828404"/>
            <a:ext cx="10496550" cy="2800767"/>
          </a:xfrm>
          <a:prstGeom prst="rect">
            <a:avLst/>
          </a:prstGeom>
        </p:spPr>
        <p:txBody>
          <a:bodyPr wrap="square">
            <a:spAutoFit/>
          </a:bodyPr>
          <a:lstStyle/>
          <a:p>
            <a:pPr algn="ctr"/>
            <a:r>
              <a:rPr lang="en-GB" sz="4400" b="1" dirty="0"/>
              <a:t>Unit 1:  Material Properties </a:t>
            </a:r>
          </a:p>
          <a:p>
            <a:pPr algn="ctr"/>
            <a:endParaRPr lang="en-GB" sz="4400" b="1" dirty="0"/>
          </a:p>
          <a:p>
            <a:pPr algn="ctr"/>
            <a:r>
              <a:rPr lang="en-GB" sz="4400" b="1" dirty="0"/>
              <a:t> Lecture 1.6: </a:t>
            </a:r>
          </a:p>
          <a:p>
            <a:pPr algn="ctr"/>
            <a:r>
              <a:rPr lang="en-GB" sz="4400" b="1" dirty="0"/>
              <a:t>Doping</a:t>
            </a:r>
            <a:endParaRPr lang="en-GB" sz="4400" dirty="0"/>
          </a:p>
        </p:txBody>
      </p:sp>
    </p:spTree>
    <p:extLst>
      <p:ext uri="{BB962C8B-B14F-4D97-AF65-F5344CB8AC3E}">
        <p14:creationId xmlns:p14="http://schemas.microsoft.com/office/powerpoint/2010/main" val="21670080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3A740C-967E-4349-9F15-D2D16B9159D9}"/>
              </a:ext>
            </a:extLst>
          </p:cNvPr>
          <p:cNvSpPr>
            <a:spLocks noGrp="1"/>
          </p:cNvSpPr>
          <p:nvPr>
            <p:ph idx="1"/>
          </p:nvPr>
        </p:nvSpPr>
        <p:spPr/>
        <p:txBody>
          <a:bodyPr/>
          <a:lstStyle/>
          <a:p>
            <a:pPr algn="just"/>
            <a:r>
              <a:rPr lang="en-GB" sz="3600" b="1" dirty="0"/>
              <a:t>So now we're ready to talk about the most important property of semiconductors, the fact that they can be doped.</a:t>
            </a:r>
          </a:p>
          <a:p>
            <a:pPr algn="just"/>
            <a:endParaRPr lang="en-GB" sz="3600" b="1" dirty="0"/>
          </a:p>
          <a:p>
            <a:pPr algn="just"/>
            <a:r>
              <a:rPr lang="en-GB" sz="3600" b="1" dirty="0"/>
              <a:t>Doping is ……</a:t>
            </a:r>
          </a:p>
          <a:p>
            <a:endParaRPr lang="en-GB" dirty="0"/>
          </a:p>
        </p:txBody>
      </p:sp>
    </p:spTree>
    <p:extLst>
      <p:ext uri="{BB962C8B-B14F-4D97-AF65-F5344CB8AC3E}">
        <p14:creationId xmlns:p14="http://schemas.microsoft.com/office/powerpoint/2010/main" val="38411573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00E6F-6A96-4CBA-B0EC-404A773F0A1E}"/>
              </a:ext>
            </a:extLst>
          </p:cNvPr>
          <p:cNvSpPr>
            <a:spLocks noGrp="1"/>
          </p:cNvSpPr>
          <p:nvPr>
            <p:ph type="title"/>
          </p:nvPr>
        </p:nvSpPr>
        <p:spPr/>
        <p:txBody>
          <a:bodyPr/>
          <a:lstStyle/>
          <a:p>
            <a:pPr algn="ctr"/>
            <a:r>
              <a:rPr lang="en-GB" b="1" dirty="0"/>
              <a:t>Doping makes semiconductors useful </a:t>
            </a:r>
          </a:p>
        </p:txBody>
      </p:sp>
      <p:pic>
        <p:nvPicPr>
          <p:cNvPr id="4" name="Picture 3">
            <a:extLst>
              <a:ext uri="{FF2B5EF4-FFF2-40B4-BE49-F238E27FC236}">
                <a16:creationId xmlns:a16="http://schemas.microsoft.com/office/drawing/2014/main" id="{D7A31140-DEAC-4524-862C-3E266E17482B}"/>
              </a:ext>
            </a:extLst>
          </p:cNvPr>
          <p:cNvPicPr>
            <a:picLocks noChangeAspect="1"/>
          </p:cNvPicPr>
          <p:nvPr/>
        </p:nvPicPr>
        <p:blipFill>
          <a:blip r:embed="rId2"/>
          <a:stretch>
            <a:fillRect/>
          </a:stretch>
        </p:blipFill>
        <p:spPr>
          <a:xfrm>
            <a:off x="1600366" y="1754918"/>
            <a:ext cx="9507188" cy="4737957"/>
          </a:xfrm>
          <a:prstGeom prst="rect">
            <a:avLst/>
          </a:prstGeom>
        </p:spPr>
      </p:pic>
    </p:spTree>
    <p:extLst>
      <p:ext uri="{BB962C8B-B14F-4D97-AF65-F5344CB8AC3E}">
        <p14:creationId xmlns:p14="http://schemas.microsoft.com/office/powerpoint/2010/main" val="493519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F934-D001-46B4-BBF0-FFE7584D285A}"/>
              </a:ext>
            </a:extLst>
          </p:cNvPr>
          <p:cNvSpPr>
            <a:spLocks noGrp="1"/>
          </p:cNvSpPr>
          <p:nvPr>
            <p:ph type="title"/>
          </p:nvPr>
        </p:nvSpPr>
        <p:spPr/>
        <p:txBody>
          <a:bodyPr/>
          <a:lstStyle/>
          <a:p>
            <a:pPr algn="ctr"/>
            <a:r>
              <a:rPr lang="en-GB" b="1" dirty="0"/>
              <a:t>Recall: Bonding cartoon of Si lattice</a:t>
            </a:r>
          </a:p>
        </p:txBody>
      </p:sp>
      <p:pic>
        <p:nvPicPr>
          <p:cNvPr id="4" name="Picture 3">
            <a:extLst>
              <a:ext uri="{FF2B5EF4-FFF2-40B4-BE49-F238E27FC236}">
                <a16:creationId xmlns:a16="http://schemas.microsoft.com/office/drawing/2014/main" id="{833D04CD-6BB2-48C9-90B9-3359F20E45D2}"/>
              </a:ext>
            </a:extLst>
          </p:cNvPr>
          <p:cNvPicPr>
            <a:picLocks noChangeAspect="1"/>
          </p:cNvPicPr>
          <p:nvPr/>
        </p:nvPicPr>
        <p:blipFill>
          <a:blip r:embed="rId2"/>
          <a:stretch>
            <a:fillRect/>
          </a:stretch>
        </p:blipFill>
        <p:spPr>
          <a:xfrm>
            <a:off x="2005965" y="1765373"/>
            <a:ext cx="8180070" cy="4859665"/>
          </a:xfrm>
          <a:prstGeom prst="rect">
            <a:avLst/>
          </a:prstGeom>
        </p:spPr>
      </p:pic>
    </p:spTree>
    <p:extLst>
      <p:ext uri="{BB962C8B-B14F-4D97-AF65-F5344CB8AC3E}">
        <p14:creationId xmlns:p14="http://schemas.microsoft.com/office/powerpoint/2010/main" val="42296518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C986-81A4-4328-BEF9-E12ADD543D7D}"/>
              </a:ext>
            </a:extLst>
          </p:cNvPr>
          <p:cNvSpPr>
            <a:spLocks noGrp="1"/>
          </p:cNvSpPr>
          <p:nvPr>
            <p:ph type="title"/>
          </p:nvPr>
        </p:nvSpPr>
        <p:spPr/>
        <p:txBody>
          <a:bodyPr/>
          <a:lstStyle/>
          <a:p>
            <a:pPr algn="ctr"/>
            <a:r>
              <a:rPr lang="en-GB" b="1" dirty="0"/>
              <a:t>Doping a semiconductor </a:t>
            </a:r>
          </a:p>
        </p:txBody>
      </p:sp>
      <p:pic>
        <p:nvPicPr>
          <p:cNvPr id="4" name="Picture 3">
            <a:extLst>
              <a:ext uri="{FF2B5EF4-FFF2-40B4-BE49-F238E27FC236}">
                <a16:creationId xmlns:a16="http://schemas.microsoft.com/office/drawing/2014/main" id="{0707CD13-21C0-4204-97E6-27CCFF1CADB7}"/>
              </a:ext>
            </a:extLst>
          </p:cNvPr>
          <p:cNvPicPr>
            <a:picLocks noChangeAspect="1"/>
          </p:cNvPicPr>
          <p:nvPr/>
        </p:nvPicPr>
        <p:blipFill>
          <a:blip r:embed="rId2"/>
          <a:stretch>
            <a:fillRect/>
          </a:stretch>
        </p:blipFill>
        <p:spPr>
          <a:xfrm>
            <a:off x="2691752" y="1490097"/>
            <a:ext cx="6808496" cy="3877805"/>
          </a:xfrm>
          <a:prstGeom prst="rect">
            <a:avLst/>
          </a:prstGeom>
        </p:spPr>
      </p:pic>
      <p:sp>
        <p:nvSpPr>
          <p:cNvPr id="3" name="Rectangle 2">
            <a:extLst>
              <a:ext uri="{FF2B5EF4-FFF2-40B4-BE49-F238E27FC236}">
                <a16:creationId xmlns:a16="http://schemas.microsoft.com/office/drawing/2014/main" id="{29ED0521-869D-4BB7-8A47-A409923D8648}"/>
              </a:ext>
            </a:extLst>
          </p:cNvPr>
          <p:cNvSpPr/>
          <p:nvPr/>
        </p:nvSpPr>
        <p:spPr>
          <a:xfrm>
            <a:off x="2800350" y="5902918"/>
            <a:ext cx="7096126" cy="37555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By doping it means we introduce other atoms into the crystalline lattice.</a:t>
            </a:r>
          </a:p>
        </p:txBody>
      </p:sp>
    </p:spTree>
    <p:extLst>
      <p:ext uri="{BB962C8B-B14F-4D97-AF65-F5344CB8AC3E}">
        <p14:creationId xmlns:p14="http://schemas.microsoft.com/office/powerpoint/2010/main" val="14309140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C96D-8DAC-427F-A533-598C2177A441}"/>
              </a:ext>
            </a:extLst>
          </p:cNvPr>
          <p:cNvSpPr>
            <a:spLocks noGrp="1"/>
          </p:cNvSpPr>
          <p:nvPr>
            <p:ph type="title"/>
          </p:nvPr>
        </p:nvSpPr>
        <p:spPr/>
        <p:txBody>
          <a:bodyPr/>
          <a:lstStyle/>
          <a:p>
            <a:pPr algn="ctr"/>
            <a:r>
              <a:rPr lang="en-GB" b="1" dirty="0"/>
              <a:t>Dopants in Si </a:t>
            </a:r>
          </a:p>
        </p:txBody>
      </p:sp>
      <p:pic>
        <p:nvPicPr>
          <p:cNvPr id="4" name="Picture 3">
            <a:extLst>
              <a:ext uri="{FF2B5EF4-FFF2-40B4-BE49-F238E27FC236}">
                <a16:creationId xmlns:a16="http://schemas.microsoft.com/office/drawing/2014/main" id="{29F068A5-5EBC-4199-B26E-1DECF10AA64B}"/>
              </a:ext>
            </a:extLst>
          </p:cNvPr>
          <p:cNvPicPr>
            <a:picLocks noChangeAspect="1"/>
          </p:cNvPicPr>
          <p:nvPr/>
        </p:nvPicPr>
        <p:blipFill>
          <a:blip r:embed="rId2"/>
          <a:stretch>
            <a:fillRect/>
          </a:stretch>
        </p:blipFill>
        <p:spPr>
          <a:xfrm>
            <a:off x="1775710" y="1373642"/>
            <a:ext cx="8840955" cy="5247535"/>
          </a:xfrm>
          <a:prstGeom prst="rect">
            <a:avLst/>
          </a:prstGeom>
        </p:spPr>
      </p:pic>
      <p:sp>
        <p:nvSpPr>
          <p:cNvPr id="3" name="Rectangle 2">
            <a:extLst>
              <a:ext uri="{FF2B5EF4-FFF2-40B4-BE49-F238E27FC236}">
                <a16:creationId xmlns:a16="http://schemas.microsoft.com/office/drawing/2014/main" id="{00BF13A3-E9E5-400C-9292-F1B4CA3E386F}"/>
              </a:ext>
            </a:extLst>
          </p:cNvPr>
          <p:cNvSpPr/>
          <p:nvPr/>
        </p:nvSpPr>
        <p:spPr>
          <a:xfrm>
            <a:off x="9982200" y="2363247"/>
            <a:ext cx="1865671" cy="126464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So to understand how this works, we go back to our periodic table.</a:t>
            </a:r>
          </a:p>
        </p:txBody>
      </p:sp>
    </p:spTree>
    <p:extLst>
      <p:ext uri="{BB962C8B-B14F-4D97-AF65-F5344CB8AC3E}">
        <p14:creationId xmlns:p14="http://schemas.microsoft.com/office/powerpoint/2010/main" val="2754364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D448-1B1E-4D76-8F5C-BD767669D557}"/>
              </a:ext>
            </a:extLst>
          </p:cNvPr>
          <p:cNvSpPr>
            <a:spLocks noGrp="1"/>
          </p:cNvSpPr>
          <p:nvPr>
            <p:ph type="title"/>
          </p:nvPr>
        </p:nvSpPr>
        <p:spPr/>
        <p:txBody>
          <a:bodyPr/>
          <a:lstStyle/>
          <a:p>
            <a:pPr algn="ctr"/>
            <a:r>
              <a:rPr lang="en-GB" b="1" dirty="0"/>
              <a:t>N-type doping </a:t>
            </a:r>
          </a:p>
        </p:txBody>
      </p:sp>
      <p:pic>
        <p:nvPicPr>
          <p:cNvPr id="4" name="Picture 3">
            <a:extLst>
              <a:ext uri="{FF2B5EF4-FFF2-40B4-BE49-F238E27FC236}">
                <a16:creationId xmlns:a16="http://schemas.microsoft.com/office/drawing/2014/main" id="{2BD0F1B9-ED46-4CA8-86A3-375C2D728543}"/>
              </a:ext>
            </a:extLst>
          </p:cNvPr>
          <p:cNvPicPr>
            <a:picLocks noChangeAspect="1"/>
          </p:cNvPicPr>
          <p:nvPr/>
        </p:nvPicPr>
        <p:blipFill>
          <a:blip r:embed="rId2"/>
          <a:stretch>
            <a:fillRect/>
          </a:stretch>
        </p:blipFill>
        <p:spPr>
          <a:xfrm>
            <a:off x="1535881" y="1457941"/>
            <a:ext cx="9369541" cy="5123037"/>
          </a:xfrm>
          <a:prstGeom prst="rect">
            <a:avLst/>
          </a:prstGeom>
        </p:spPr>
      </p:pic>
    </p:spTree>
    <p:extLst>
      <p:ext uri="{BB962C8B-B14F-4D97-AF65-F5344CB8AC3E}">
        <p14:creationId xmlns:p14="http://schemas.microsoft.com/office/powerpoint/2010/main" val="294528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6C992-8DAD-42D8-B6F7-D6A1EBB5D44D}"/>
              </a:ext>
            </a:extLst>
          </p:cNvPr>
          <p:cNvSpPr>
            <a:spLocks noGrp="1"/>
          </p:cNvSpPr>
          <p:nvPr>
            <p:ph type="title"/>
          </p:nvPr>
        </p:nvSpPr>
        <p:spPr>
          <a:xfrm>
            <a:off x="838200" y="72509"/>
            <a:ext cx="10515600" cy="1325563"/>
          </a:xfrm>
        </p:spPr>
        <p:txBody>
          <a:bodyPr/>
          <a:lstStyle/>
          <a:p>
            <a:pPr algn="ctr"/>
            <a:r>
              <a:rPr lang="en-GB" b="1" dirty="0"/>
              <a:t>Silicon atom energy levels</a:t>
            </a:r>
          </a:p>
        </p:txBody>
      </p:sp>
      <p:pic>
        <p:nvPicPr>
          <p:cNvPr id="5" name="Picture 4">
            <a:extLst>
              <a:ext uri="{FF2B5EF4-FFF2-40B4-BE49-F238E27FC236}">
                <a16:creationId xmlns:a16="http://schemas.microsoft.com/office/drawing/2014/main" id="{86EF56FD-3A93-4583-836C-E82AD9E06818}"/>
              </a:ext>
            </a:extLst>
          </p:cNvPr>
          <p:cNvPicPr>
            <a:picLocks noChangeAspect="1"/>
          </p:cNvPicPr>
          <p:nvPr/>
        </p:nvPicPr>
        <p:blipFill>
          <a:blip r:embed="rId2"/>
          <a:stretch>
            <a:fillRect/>
          </a:stretch>
        </p:blipFill>
        <p:spPr>
          <a:xfrm>
            <a:off x="2000250" y="1243013"/>
            <a:ext cx="7762875" cy="4928810"/>
          </a:xfrm>
          <a:prstGeom prst="rect">
            <a:avLst/>
          </a:prstGeom>
        </p:spPr>
      </p:pic>
      <p:sp>
        <p:nvSpPr>
          <p:cNvPr id="3" name="Rectangle 2">
            <a:extLst>
              <a:ext uri="{FF2B5EF4-FFF2-40B4-BE49-F238E27FC236}">
                <a16:creationId xmlns:a16="http://schemas.microsoft.com/office/drawing/2014/main" id="{68E10D5D-2221-475E-B5FD-29F76CC8B6BF}"/>
              </a:ext>
            </a:extLst>
          </p:cNvPr>
          <p:cNvSpPr/>
          <p:nvPr/>
        </p:nvSpPr>
        <p:spPr>
          <a:xfrm>
            <a:off x="3020872" y="6244332"/>
            <a:ext cx="5439374"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Silicon is much more complicated than a hydrogen atom</a:t>
            </a:r>
            <a:endParaRPr lang="en-GB" dirty="0"/>
          </a:p>
        </p:txBody>
      </p:sp>
    </p:spTree>
    <p:extLst>
      <p:ext uri="{BB962C8B-B14F-4D97-AF65-F5344CB8AC3E}">
        <p14:creationId xmlns:p14="http://schemas.microsoft.com/office/powerpoint/2010/main" val="16242122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3EFE-3ED1-4EEC-9DAC-011C1B940CD8}"/>
              </a:ext>
            </a:extLst>
          </p:cNvPr>
          <p:cNvSpPr>
            <a:spLocks noGrp="1"/>
          </p:cNvSpPr>
          <p:nvPr>
            <p:ph type="title"/>
          </p:nvPr>
        </p:nvSpPr>
        <p:spPr/>
        <p:txBody>
          <a:bodyPr/>
          <a:lstStyle/>
          <a:p>
            <a:pPr algn="ctr"/>
            <a:r>
              <a:rPr lang="en-GB" b="1" dirty="0"/>
              <a:t>Ionized donor </a:t>
            </a:r>
          </a:p>
        </p:txBody>
      </p:sp>
      <p:pic>
        <p:nvPicPr>
          <p:cNvPr id="4" name="Picture 3">
            <a:extLst>
              <a:ext uri="{FF2B5EF4-FFF2-40B4-BE49-F238E27FC236}">
                <a16:creationId xmlns:a16="http://schemas.microsoft.com/office/drawing/2014/main" id="{C30D951B-942C-441B-97D0-3C02677BF749}"/>
              </a:ext>
            </a:extLst>
          </p:cNvPr>
          <p:cNvPicPr>
            <a:picLocks noChangeAspect="1"/>
          </p:cNvPicPr>
          <p:nvPr/>
        </p:nvPicPr>
        <p:blipFill>
          <a:blip r:embed="rId2"/>
          <a:stretch>
            <a:fillRect/>
          </a:stretch>
        </p:blipFill>
        <p:spPr>
          <a:xfrm>
            <a:off x="2200727" y="1426769"/>
            <a:ext cx="9153073" cy="5333223"/>
          </a:xfrm>
          <a:prstGeom prst="rect">
            <a:avLst/>
          </a:prstGeom>
        </p:spPr>
      </p:pic>
      <p:sp>
        <p:nvSpPr>
          <p:cNvPr id="3" name="Rectangle 2">
            <a:extLst>
              <a:ext uri="{FF2B5EF4-FFF2-40B4-BE49-F238E27FC236}">
                <a16:creationId xmlns:a16="http://schemas.microsoft.com/office/drawing/2014/main" id="{8BB3E52E-AC22-49B7-A1B2-FB3F36DCBB1B}"/>
              </a:ext>
            </a:extLst>
          </p:cNvPr>
          <p:cNvSpPr/>
          <p:nvPr/>
        </p:nvSpPr>
        <p:spPr>
          <a:xfrm>
            <a:off x="238351" y="2638083"/>
            <a:ext cx="2562225" cy="2256323"/>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Now that we've broken the bond and the electron is free to wander away throughout</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silicon lattice, the phosphorus atom is ionized.</a:t>
            </a:r>
          </a:p>
        </p:txBody>
      </p:sp>
      <p:sp>
        <p:nvSpPr>
          <p:cNvPr id="5" name="Rectangle 4">
            <a:extLst>
              <a:ext uri="{FF2B5EF4-FFF2-40B4-BE49-F238E27FC236}">
                <a16:creationId xmlns:a16="http://schemas.microsoft.com/office/drawing/2014/main" id="{AB487783-96C5-4F84-B236-699023D84DA1}"/>
              </a:ext>
            </a:extLst>
          </p:cNvPr>
          <p:cNvSpPr/>
          <p:nvPr/>
        </p:nvSpPr>
        <p:spPr>
          <a:xfrm>
            <a:off x="383894" y="6123543"/>
            <a:ext cx="7102265" cy="646331"/>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there are some intrinsic carriers there that were before we did the doping.</a:t>
            </a:r>
          </a:p>
          <a:p>
            <a:r>
              <a:rPr lang="en-GB" dirty="0"/>
              <a:t>Typical doping concentrations overwhelm those intrinsic carriers</a:t>
            </a:r>
          </a:p>
        </p:txBody>
      </p:sp>
    </p:spTree>
    <p:extLst>
      <p:ext uri="{BB962C8B-B14F-4D97-AF65-F5344CB8AC3E}">
        <p14:creationId xmlns:p14="http://schemas.microsoft.com/office/powerpoint/2010/main" val="10227658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BB2-CADC-469F-AE85-4D2F41FB683D}"/>
              </a:ext>
            </a:extLst>
          </p:cNvPr>
          <p:cNvSpPr>
            <a:spLocks noGrp="1"/>
          </p:cNvSpPr>
          <p:nvPr>
            <p:ph type="title"/>
          </p:nvPr>
        </p:nvSpPr>
        <p:spPr/>
        <p:txBody>
          <a:bodyPr/>
          <a:lstStyle/>
          <a:p>
            <a:pPr algn="ctr"/>
            <a:r>
              <a:rPr lang="en-GB" b="1" dirty="0"/>
              <a:t>Be careful about units</a:t>
            </a:r>
          </a:p>
        </p:txBody>
      </p:sp>
      <p:pic>
        <p:nvPicPr>
          <p:cNvPr id="4" name="Picture 3">
            <a:extLst>
              <a:ext uri="{FF2B5EF4-FFF2-40B4-BE49-F238E27FC236}">
                <a16:creationId xmlns:a16="http://schemas.microsoft.com/office/drawing/2014/main" id="{7AD8F7A9-5AAE-4699-96B4-BBD030336651}"/>
              </a:ext>
            </a:extLst>
          </p:cNvPr>
          <p:cNvPicPr>
            <a:picLocks noChangeAspect="1"/>
          </p:cNvPicPr>
          <p:nvPr/>
        </p:nvPicPr>
        <p:blipFill>
          <a:blip r:embed="rId2"/>
          <a:stretch>
            <a:fillRect/>
          </a:stretch>
        </p:blipFill>
        <p:spPr>
          <a:xfrm>
            <a:off x="4192043" y="1518341"/>
            <a:ext cx="3057143" cy="895238"/>
          </a:xfrm>
          <a:prstGeom prst="rect">
            <a:avLst/>
          </a:prstGeom>
        </p:spPr>
      </p:pic>
      <p:sp>
        <p:nvSpPr>
          <p:cNvPr id="5" name="Rectangle 4">
            <a:extLst>
              <a:ext uri="{FF2B5EF4-FFF2-40B4-BE49-F238E27FC236}">
                <a16:creationId xmlns:a16="http://schemas.microsoft.com/office/drawing/2014/main" id="{44DC4282-793D-4101-88CA-5BB5A630760D}"/>
              </a:ext>
            </a:extLst>
          </p:cNvPr>
          <p:cNvSpPr/>
          <p:nvPr/>
        </p:nvSpPr>
        <p:spPr>
          <a:xfrm>
            <a:off x="693019" y="2690336"/>
            <a:ext cx="10905423" cy="1938992"/>
          </a:xfrm>
          <a:prstGeom prst="rect">
            <a:avLst/>
          </a:prstGeom>
        </p:spPr>
        <p:txBody>
          <a:bodyPr wrap="square">
            <a:spAutoFit/>
          </a:bodyPr>
          <a:lstStyle/>
          <a:p>
            <a:pPr algn="just"/>
            <a:r>
              <a:rPr lang="en-GB" sz="2400" dirty="0">
                <a:solidFill>
                  <a:srgbClr val="000000"/>
                </a:solidFill>
                <a:latin typeface="Arial" panose="020B0604020202020204" pitchFamily="34" charset="0"/>
              </a:rPr>
              <a:t>We will be working in SI (MKS) units. The carrier concentration should be given per cubic </a:t>
            </a:r>
            <a:r>
              <a:rPr lang="en-GB" sz="2400" b="1" dirty="0">
                <a:solidFill>
                  <a:srgbClr val="000000"/>
                </a:solidFill>
                <a:latin typeface="Arial" panose="020B0604020202020204" pitchFamily="34" charset="0"/>
              </a:rPr>
              <a:t>meter, but </a:t>
            </a:r>
            <a:r>
              <a:rPr lang="en-GB" sz="2400" dirty="0">
                <a:solidFill>
                  <a:srgbClr val="000000"/>
                </a:solidFill>
                <a:latin typeface="Arial" panose="020B0604020202020204" pitchFamily="34" charset="0"/>
              </a:rPr>
              <a:t>semiconductor people like to mix their units. </a:t>
            </a:r>
          </a:p>
          <a:p>
            <a:pPr algn="just"/>
            <a:endParaRPr lang="en-GB" sz="2400" dirty="0">
              <a:solidFill>
                <a:srgbClr val="000000"/>
              </a:solidFill>
              <a:latin typeface="Arial" panose="020B0604020202020204" pitchFamily="34" charset="0"/>
            </a:endParaRPr>
          </a:p>
          <a:p>
            <a:pPr algn="just"/>
            <a:endParaRPr lang="en-GB" sz="2400" dirty="0">
              <a:solidFill>
                <a:srgbClr val="000000"/>
              </a:solidFill>
              <a:latin typeface="Arial" panose="020B0604020202020204" pitchFamily="34" charset="0"/>
            </a:endParaRPr>
          </a:p>
          <a:p>
            <a:pPr algn="just"/>
            <a:r>
              <a:rPr lang="en-GB" sz="2400" dirty="0">
                <a:solidFill>
                  <a:srgbClr val="000000"/>
                </a:solidFill>
                <a:latin typeface="Arial" panose="020B0604020202020204" pitchFamily="34" charset="0"/>
              </a:rPr>
              <a:t>It is safest to do the calculations in SI units, and then convert to cubic cm. </a:t>
            </a:r>
            <a:endParaRPr lang="en-GB" sz="2400" dirty="0"/>
          </a:p>
        </p:txBody>
      </p:sp>
    </p:spTree>
    <p:extLst>
      <p:ext uri="{BB962C8B-B14F-4D97-AF65-F5344CB8AC3E}">
        <p14:creationId xmlns:p14="http://schemas.microsoft.com/office/powerpoint/2010/main" val="9050359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BB592-F7DA-419F-928F-B0DEBC4DB6D8}"/>
              </a:ext>
            </a:extLst>
          </p:cNvPr>
          <p:cNvSpPr>
            <a:spLocks noGrp="1"/>
          </p:cNvSpPr>
          <p:nvPr>
            <p:ph type="title"/>
          </p:nvPr>
        </p:nvSpPr>
        <p:spPr>
          <a:xfrm>
            <a:off x="838200" y="327025"/>
            <a:ext cx="10515600" cy="1325563"/>
          </a:xfrm>
        </p:spPr>
        <p:txBody>
          <a:bodyPr/>
          <a:lstStyle/>
          <a:p>
            <a:pPr algn="ctr"/>
            <a:r>
              <a:rPr lang="en-GB" b="1" dirty="0">
                <a:solidFill>
                  <a:srgbClr val="FF0000"/>
                </a:solidFill>
              </a:rPr>
              <a:t>Energy band view (n-type) </a:t>
            </a:r>
          </a:p>
        </p:txBody>
      </p:sp>
      <p:pic>
        <p:nvPicPr>
          <p:cNvPr id="4" name="Picture 3">
            <a:extLst>
              <a:ext uri="{FF2B5EF4-FFF2-40B4-BE49-F238E27FC236}">
                <a16:creationId xmlns:a16="http://schemas.microsoft.com/office/drawing/2014/main" id="{8C564BDF-9A42-4FA9-B12E-52297E397734}"/>
              </a:ext>
            </a:extLst>
          </p:cNvPr>
          <p:cNvPicPr>
            <a:picLocks noChangeAspect="1"/>
          </p:cNvPicPr>
          <p:nvPr/>
        </p:nvPicPr>
        <p:blipFill>
          <a:blip r:embed="rId2"/>
          <a:stretch>
            <a:fillRect/>
          </a:stretch>
        </p:blipFill>
        <p:spPr>
          <a:xfrm>
            <a:off x="2628900" y="2375405"/>
            <a:ext cx="7236543" cy="4257152"/>
          </a:xfrm>
          <a:prstGeom prst="rect">
            <a:avLst/>
          </a:prstGeom>
        </p:spPr>
      </p:pic>
      <p:sp>
        <p:nvSpPr>
          <p:cNvPr id="3" name="Rectangle 2">
            <a:extLst>
              <a:ext uri="{FF2B5EF4-FFF2-40B4-BE49-F238E27FC236}">
                <a16:creationId xmlns:a16="http://schemas.microsoft.com/office/drawing/2014/main" id="{93FFDFED-AB2F-441C-8C70-EB35BA3EA7B3}"/>
              </a:ext>
            </a:extLst>
          </p:cNvPr>
          <p:cNvSpPr/>
          <p:nvPr/>
        </p:nvSpPr>
        <p:spPr>
          <a:xfrm>
            <a:off x="2333624" y="1562785"/>
            <a:ext cx="8543925" cy="369332"/>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How would we draw this doping process on an energy band diagram</a:t>
            </a:r>
            <a:endParaRPr lang="en-GB" dirty="0"/>
          </a:p>
        </p:txBody>
      </p:sp>
      <p:sp>
        <p:nvSpPr>
          <p:cNvPr id="5" name="Rectangle 4">
            <a:extLst>
              <a:ext uri="{FF2B5EF4-FFF2-40B4-BE49-F238E27FC236}">
                <a16:creationId xmlns:a16="http://schemas.microsoft.com/office/drawing/2014/main" id="{7A31E5A1-14EA-441A-92ED-BE4728D602EA}"/>
              </a:ext>
            </a:extLst>
          </p:cNvPr>
          <p:cNvSpPr/>
          <p:nvPr/>
        </p:nvSpPr>
        <p:spPr>
          <a:xfrm>
            <a:off x="266701" y="3364386"/>
            <a:ext cx="2362200" cy="2192010"/>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what changes is that we now have introduced states into the forbidden region where there are supposed to be no states</a:t>
            </a:r>
            <a:endParaRPr lang="en-GB" dirty="0"/>
          </a:p>
        </p:txBody>
      </p:sp>
    </p:spTree>
    <p:extLst>
      <p:ext uri="{BB962C8B-B14F-4D97-AF65-F5344CB8AC3E}">
        <p14:creationId xmlns:p14="http://schemas.microsoft.com/office/powerpoint/2010/main" val="32369635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2E67-AD13-4DD3-8CFB-E4883BAE9F6F}"/>
              </a:ext>
            </a:extLst>
          </p:cNvPr>
          <p:cNvSpPr>
            <a:spLocks noGrp="1"/>
          </p:cNvSpPr>
          <p:nvPr>
            <p:ph type="title"/>
          </p:nvPr>
        </p:nvSpPr>
        <p:spPr/>
        <p:txBody>
          <a:bodyPr/>
          <a:lstStyle/>
          <a:p>
            <a:pPr algn="ctr"/>
            <a:r>
              <a:rPr lang="en-GB" b="1" dirty="0"/>
              <a:t>P-type doping </a:t>
            </a:r>
          </a:p>
        </p:txBody>
      </p:sp>
      <p:pic>
        <p:nvPicPr>
          <p:cNvPr id="4" name="Picture 3">
            <a:extLst>
              <a:ext uri="{FF2B5EF4-FFF2-40B4-BE49-F238E27FC236}">
                <a16:creationId xmlns:a16="http://schemas.microsoft.com/office/drawing/2014/main" id="{F12EA3D2-639A-4617-8F29-ED5E2AA34251}"/>
              </a:ext>
            </a:extLst>
          </p:cNvPr>
          <p:cNvPicPr>
            <a:picLocks noChangeAspect="1"/>
          </p:cNvPicPr>
          <p:nvPr/>
        </p:nvPicPr>
        <p:blipFill>
          <a:blip r:embed="rId2"/>
          <a:stretch>
            <a:fillRect/>
          </a:stretch>
        </p:blipFill>
        <p:spPr>
          <a:xfrm>
            <a:off x="1466900" y="1583205"/>
            <a:ext cx="10182225" cy="5000625"/>
          </a:xfrm>
          <a:prstGeom prst="rect">
            <a:avLst/>
          </a:prstGeom>
        </p:spPr>
      </p:pic>
      <p:sp>
        <p:nvSpPr>
          <p:cNvPr id="3" name="Rectangle 2">
            <a:extLst>
              <a:ext uri="{FF2B5EF4-FFF2-40B4-BE49-F238E27FC236}">
                <a16:creationId xmlns:a16="http://schemas.microsoft.com/office/drawing/2014/main" id="{1124426E-97BB-4D80-BD52-6B3472F48AAD}"/>
              </a:ext>
            </a:extLst>
          </p:cNvPr>
          <p:cNvSpPr/>
          <p:nvPr/>
        </p:nvSpPr>
        <p:spPr>
          <a:xfrm>
            <a:off x="8258225" y="3541233"/>
            <a:ext cx="3390900" cy="2450094"/>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If we replace one of the silicon atoms with an atom from column three, we don't have enough electrons to share with the four nearest </a:t>
            </a:r>
            <a:r>
              <a:rPr lang="en-GB" dirty="0" err="1">
                <a:latin typeface="Calibri" panose="020F0502020204030204" pitchFamily="34" charset="0"/>
                <a:ea typeface="Calibri" panose="020F0502020204030204" pitchFamily="34" charset="0"/>
                <a:cs typeface="Times New Roman" panose="02020603050405020304" pitchFamily="18" charset="0"/>
              </a:rPr>
              <a:t>neighbors</a:t>
            </a:r>
            <a:r>
              <a:rPr lang="en-GB" dirty="0">
                <a:latin typeface="Calibri" panose="020F0502020204030204" pitchFamily="34" charset="0"/>
                <a:ea typeface="Calibri" panose="020F0502020204030204" pitchFamily="34" charset="0"/>
                <a:cs typeface="Times New Roman" panose="02020603050405020304" pitchFamily="18" charset="0"/>
              </a:rPr>
              <a:t> and make covalent bonds. One of those bonds is missing, we've got a hole in one of those bonds.</a:t>
            </a:r>
          </a:p>
        </p:txBody>
      </p:sp>
    </p:spTree>
    <p:extLst>
      <p:ext uri="{BB962C8B-B14F-4D97-AF65-F5344CB8AC3E}">
        <p14:creationId xmlns:p14="http://schemas.microsoft.com/office/powerpoint/2010/main" val="21791040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56020-DCD1-4F8D-B2E6-1A80B07739D9}"/>
              </a:ext>
            </a:extLst>
          </p:cNvPr>
          <p:cNvSpPr>
            <a:spLocks noGrp="1"/>
          </p:cNvSpPr>
          <p:nvPr>
            <p:ph type="title"/>
          </p:nvPr>
        </p:nvSpPr>
        <p:spPr/>
        <p:txBody>
          <a:bodyPr/>
          <a:lstStyle/>
          <a:p>
            <a:pPr algn="ctr"/>
            <a:r>
              <a:rPr lang="en-GB" b="1" dirty="0"/>
              <a:t>Ionized acceptor </a:t>
            </a:r>
          </a:p>
        </p:txBody>
      </p:sp>
      <p:pic>
        <p:nvPicPr>
          <p:cNvPr id="4" name="Picture 3">
            <a:extLst>
              <a:ext uri="{FF2B5EF4-FFF2-40B4-BE49-F238E27FC236}">
                <a16:creationId xmlns:a16="http://schemas.microsoft.com/office/drawing/2014/main" id="{8A6199D4-75D9-4A63-9475-77D6695C5A31}"/>
              </a:ext>
            </a:extLst>
          </p:cNvPr>
          <p:cNvPicPr>
            <a:picLocks noChangeAspect="1"/>
          </p:cNvPicPr>
          <p:nvPr/>
        </p:nvPicPr>
        <p:blipFill>
          <a:blip r:embed="rId2"/>
          <a:stretch>
            <a:fillRect/>
          </a:stretch>
        </p:blipFill>
        <p:spPr>
          <a:xfrm>
            <a:off x="1807720" y="1397889"/>
            <a:ext cx="8576560" cy="5094986"/>
          </a:xfrm>
          <a:prstGeom prst="rect">
            <a:avLst/>
          </a:prstGeom>
        </p:spPr>
      </p:pic>
    </p:spTree>
    <p:extLst>
      <p:ext uri="{BB962C8B-B14F-4D97-AF65-F5344CB8AC3E}">
        <p14:creationId xmlns:p14="http://schemas.microsoft.com/office/powerpoint/2010/main" val="24791620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15D24-3F0A-45E5-9282-7B1EDB0AA256}"/>
              </a:ext>
            </a:extLst>
          </p:cNvPr>
          <p:cNvSpPr>
            <a:spLocks noGrp="1"/>
          </p:cNvSpPr>
          <p:nvPr>
            <p:ph type="title"/>
          </p:nvPr>
        </p:nvSpPr>
        <p:spPr/>
        <p:txBody>
          <a:bodyPr/>
          <a:lstStyle/>
          <a:p>
            <a:pPr algn="ctr"/>
            <a:r>
              <a:rPr lang="en-GB" b="1" dirty="0"/>
              <a:t>Energy band view (p-type) </a:t>
            </a:r>
          </a:p>
        </p:txBody>
      </p:sp>
      <p:pic>
        <p:nvPicPr>
          <p:cNvPr id="4" name="Picture 3">
            <a:extLst>
              <a:ext uri="{FF2B5EF4-FFF2-40B4-BE49-F238E27FC236}">
                <a16:creationId xmlns:a16="http://schemas.microsoft.com/office/drawing/2014/main" id="{DDC4109A-050B-480A-99EB-8FCB9F61583F}"/>
              </a:ext>
            </a:extLst>
          </p:cNvPr>
          <p:cNvPicPr>
            <a:picLocks noChangeAspect="1"/>
          </p:cNvPicPr>
          <p:nvPr/>
        </p:nvPicPr>
        <p:blipFill>
          <a:blip r:embed="rId2"/>
          <a:stretch>
            <a:fillRect/>
          </a:stretch>
        </p:blipFill>
        <p:spPr>
          <a:xfrm>
            <a:off x="2117557" y="1531819"/>
            <a:ext cx="8701288" cy="4961056"/>
          </a:xfrm>
          <a:prstGeom prst="rect">
            <a:avLst/>
          </a:prstGeom>
        </p:spPr>
      </p:pic>
    </p:spTree>
    <p:extLst>
      <p:ext uri="{BB962C8B-B14F-4D97-AF65-F5344CB8AC3E}">
        <p14:creationId xmlns:p14="http://schemas.microsoft.com/office/powerpoint/2010/main" val="883079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698B-8EAA-429A-8A40-1DD0070D055F}"/>
              </a:ext>
            </a:extLst>
          </p:cNvPr>
          <p:cNvSpPr>
            <a:spLocks noGrp="1"/>
          </p:cNvSpPr>
          <p:nvPr>
            <p:ph type="title"/>
          </p:nvPr>
        </p:nvSpPr>
        <p:spPr/>
        <p:txBody>
          <a:bodyPr/>
          <a:lstStyle/>
          <a:p>
            <a:pPr algn="ctr"/>
            <a:r>
              <a:rPr lang="en-GB" b="1" dirty="0"/>
              <a:t>“Deep donors” and “deep acceptors” </a:t>
            </a:r>
          </a:p>
        </p:txBody>
      </p:sp>
      <p:pic>
        <p:nvPicPr>
          <p:cNvPr id="4" name="Picture 3">
            <a:extLst>
              <a:ext uri="{FF2B5EF4-FFF2-40B4-BE49-F238E27FC236}">
                <a16:creationId xmlns:a16="http://schemas.microsoft.com/office/drawing/2014/main" id="{6D9E4EFA-A3C8-444A-B710-1031C52F5071}"/>
              </a:ext>
            </a:extLst>
          </p:cNvPr>
          <p:cNvPicPr>
            <a:picLocks noChangeAspect="1"/>
          </p:cNvPicPr>
          <p:nvPr/>
        </p:nvPicPr>
        <p:blipFill>
          <a:blip r:embed="rId2"/>
          <a:stretch>
            <a:fillRect/>
          </a:stretch>
        </p:blipFill>
        <p:spPr>
          <a:xfrm>
            <a:off x="1432560" y="1357213"/>
            <a:ext cx="9326880" cy="5299364"/>
          </a:xfrm>
          <a:prstGeom prst="rect">
            <a:avLst/>
          </a:prstGeom>
        </p:spPr>
      </p:pic>
      <p:sp>
        <p:nvSpPr>
          <p:cNvPr id="3" name="Rectangle 2">
            <a:extLst>
              <a:ext uri="{FF2B5EF4-FFF2-40B4-BE49-F238E27FC236}">
                <a16:creationId xmlns:a16="http://schemas.microsoft.com/office/drawing/2014/main" id="{A44E34E7-A13C-4CFB-8673-391DAD3C1472}"/>
              </a:ext>
            </a:extLst>
          </p:cNvPr>
          <p:cNvSpPr/>
          <p:nvPr/>
        </p:nvSpPr>
        <p:spPr>
          <a:xfrm>
            <a:off x="114300" y="3098897"/>
            <a:ext cx="1685925" cy="185736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 deep donor would be one that is hard to ionize because it has a strong bonding energy.</a:t>
            </a:r>
          </a:p>
        </p:txBody>
      </p:sp>
    </p:spTree>
    <p:extLst>
      <p:ext uri="{BB962C8B-B14F-4D97-AF65-F5344CB8AC3E}">
        <p14:creationId xmlns:p14="http://schemas.microsoft.com/office/powerpoint/2010/main" val="20314695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D64A-2D15-468E-874B-4A0A688A340A}"/>
              </a:ext>
            </a:extLst>
          </p:cNvPr>
          <p:cNvSpPr>
            <a:spLocks noGrp="1"/>
          </p:cNvSpPr>
          <p:nvPr>
            <p:ph type="title"/>
          </p:nvPr>
        </p:nvSpPr>
        <p:spPr/>
        <p:txBody>
          <a:bodyPr/>
          <a:lstStyle/>
          <a:p>
            <a:pPr algn="ctr"/>
            <a:r>
              <a:rPr lang="en-GB" b="1" dirty="0"/>
              <a:t>Question </a:t>
            </a:r>
          </a:p>
        </p:txBody>
      </p:sp>
      <p:sp>
        <p:nvSpPr>
          <p:cNvPr id="3" name="Content Placeholder 2">
            <a:extLst>
              <a:ext uri="{FF2B5EF4-FFF2-40B4-BE49-F238E27FC236}">
                <a16:creationId xmlns:a16="http://schemas.microsoft.com/office/drawing/2014/main" id="{95B3C3CA-3095-4D58-A1C5-C4BB76DCFF16}"/>
              </a:ext>
            </a:extLst>
          </p:cNvPr>
          <p:cNvSpPr>
            <a:spLocks noGrp="1"/>
          </p:cNvSpPr>
          <p:nvPr>
            <p:ph idx="1"/>
          </p:nvPr>
        </p:nvSpPr>
        <p:spPr/>
        <p:txBody>
          <a:bodyPr/>
          <a:lstStyle/>
          <a:p>
            <a:pPr marL="0" indent="0">
              <a:buNone/>
            </a:pPr>
            <a:r>
              <a:rPr lang="en-GB" b="1" dirty="0"/>
              <a:t>1) What type of dopant is Si in GaAs?</a:t>
            </a:r>
          </a:p>
          <a:p>
            <a:endParaRPr lang="en-GB" b="1" dirty="0"/>
          </a:p>
          <a:p>
            <a:pPr marL="0" indent="0">
              <a:buNone/>
            </a:pPr>
            <a:r>
              <a:rPr lang="en-GB" b="1" dirty="0"/>
              <a:t>	a)  n-type</a:t>
            </a:r>
          </a:p>
          <a:p>
            <a:pPr marL="0" indent="0">
              <a:buNone/>
            </a:pPr>
            <a:r>
              <a:rPr lang="en-GB" b="1" dirty="0"/>
              <a:t>	b)  p-type</a:t>
            </a:r>
          </a:p>
          <a:p>
            <a:pPr marL="0" indent="0">
              <a:buNone/>
            </a:pPr>
            <a:r>
              <a:rPr lang="en-GB" b="1" dirty="0"/>
              <a:t>	c)  either n-type or p-type</a:t>
            </a:r>
          </a:p>
          <a:p>
            <a:pPr marL="0" indent="0">
              <a:buNone/>
            </a:pPr>
            <a:r>
              <a:rPr lang="en-GB" b="1" dirty="0"/>
              <a:t>	d)  neither n-type nor p-type</a:t>
            </a:r>
          </a:p>
          <a:p>
            <a:pPr marL="0" indent="0">
              <a:buNone/>
            </a:pPr>
            <a:r>
              <a:rPr lang="en-GB" b="1" dirty="0"/>
              <a:t>	e)  don’t know </a:t>
            </a:r>
          </a:p>
        </p:txBody>
      </p:sp>
    </p:spTree>
    <p:extLst>
      <p:ext uri="{BB962C8B-B14F-4D97-AF65-F5344CB8AC3E}">
        <p14:creationId xmlns:p14="http://schemas.microsoft.com/office/powerpoint/2010/main" val="26630417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CF34-1861-49D1-B03B-F3D4BC8F77CF}"/>
              </a:ext>
            </a:extLst>
          </p:cNvPr>
          <p:cNvSpPr>
            <a:spLocks noGrp="1"/>
          </p:cNvSpPr>
          <p:nvPr>
            <p:ph type="title"/>
          </p:nvPr>
        </p:nvSpPr>
        <p:spPr/>
        <p:txBody>
          <a:bodyPr/>
          <a:lstStyle/>
          <a:p>
            <a:pPr algn="ctr"/>
            <a:r>
              <a:rPr lang="en-GB" b="1" dirty="0"/>
              <a:t>Si vs. GaAs crystals</a:t>
            </a:r>
          </a:p>
        </p:txBody>
      </p:sp>
      <p:pic>
        <p:nvPicPr>
          <p:cNvPr id="4" name="Picture 3">
            <a:extLst>
              <a:ext uri="{FF2B5EF4-FFF2-40B4-BE49-F238E27FC236}">
                <a16:creationId xmlns:a16="http://schemas.microsoft.com/office/drawing/2014/main" id="{03974BD8-DB48-4FF7-B9D8-660846D5337C}"/>
              </a:ext>
            </a:extLst>
          </p:cNvPr>
          <p:cNvPicPr>
            <a:picLocks noChangeAspect="1"/>
          </p:cNvPicPr>
          <p:nvPr/>
        </p:nvPicPr>
        <p:blipFill>
          <a:blip r:embed="rId2"/>
          <a:stretch>
            <a:fillRect/>
          </a:stretch>
        </p:blipFill>
        <p:spPr>
          <a:xfrm>
            <a:off x="448276" y="1526626"/>
            <a:ext cx="8299483" cy="5181180"/>
          </a:xfrm>
          <a:prstGeom prst="rect">
            <a:avLst/>
          </a:prstGeom>
        </p:spPr>
      </p:pic>
      <p:sp>
        <p:nvSpPr>
          <p:cNvPr id="3" name="Rectangle 2">
            <a:extLst>
              <a:ext uri="{FF2B5EF4-FFF2-40B4-BE49-F238E27FC236}">
                <a16:creationId xmlns:a16="http://schemas.microsoft.com/office/drawing/2014/main" id="{BAA8416F-0F87-443B-B5F5-2CAED409B024}"/>
              </a:ext>
            </a:extLst>
          </p:cNvPr>
          <p:cNvSpPr/>
          <p:nvPr/>
        </p:nvSpPr>
        <p:spPr>
          <a:xfrm>
            <a:off x="8747759" y="3115907"/>
            <a:ext cx="2901316" cy="161864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crystal structure of gallium arsenide, very similar to the diamond structure of silicon, just two different types of atoms</a:t>
            </a:r>
            <a:endParaRPr lang="en-GB" dirty="0"/>
          </a:p>
        </p:txBody>
      </p:sp>
    </p:spTree>
    <p:extLst>
      <p:ext uri="{BB962C8B-B14F-4D97-AF65-F5344CB8AC3E}">
        <p14:creationId xmlns:p14="http://schemas.microsoft.com/office/powerpoint/2010/main" val="23701360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CB93-3747-4535-A509-7B47F71928D1}"/>
              </a:ext>
            </a:extLst>
          </p:cNvPr>
          <p:cNvSpPr>
            <a:spLocks noGrp="1"/>
          </p:cNvSpPr>
          <p:nvPr>
            <p:ph type="title"/>
          </p:nvPr>
        </p:nvSpPr>
        <p:spPr/>
        <p:txBody>
          <a:bodyPr/>
          <a:lstStyle/>
          <a:p>
            <a:pPr algn="ctr"/>
            <a:r>
              <a:rPr lang="en-GB" b="1" dirty="0"/>
              <a:t>GaAs bonding cartoon</a:t>
            </a:r>
          </a:p>
        </p:txBody>
      </p:sp>
      <p:pic>
        <p:nvPicPr>
          <p:cNvPr id="4" name="Picture 3">
            <a:extLst>
              <a:ext uri="{FF2B5EF4-FFF2-40B4-BE49-F238E27FC236}">
                <a16:creationId xmlns:a16="http://schemas.microsoft.com/office/drawing/2014/main" id="{17319A35-4C6A-423E-BB97-7D255DA77050}"/>
              </a:ext>
            </a:extLst>
          </p:cNvPr>
          <p:cNvPicPr>
            <a:picLocks noChangeAspect="1"/>
          </p:cNvPicPr>
          <p:nvPr/>
        </p:nvPicPr>
        <p:blipFill>
          <a:blip r:embed="rId2"/>
          <a:stretch>
            <a:fillRect/>
          </a:stretch>
        </p:blipFill>
        <p:spPr>
          <a:xfrm>
            <a:off x="972754" y="1690688"/>
            <a:ext cx="10477500" cy="5019675"/>
          </a:xfrm>
          <a:prstGeom prst="rect">
            <a:avLst/>
          </a:prstGeom>
        </p:spPr>
      </p:pic>
    </p:spTree>
    <p:extLst>
      <p:ext uri="{BB962C8B-B14F-4D97-AF65-F5344CB8AC3E}">
        <p14:creationId xmlns:p14="http://schemas.microsoft.com/office/powerpoint/2010/main" val="235665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837DB-0511-453F-95A2-DF6D0923C935}"/>
              </a:ext>
            </a:extLst>
          </p:cNvPr>
          <p:cNvSpPr>
            <a:spLocks noGrp="1"/>
          </p:cNvSpPr>
          <p:nvPr>
            <p:ph type="title"/>
          </p:nvPr>
        </p:nvSpPr>
        <p:spPr/>
        <p:txBody>
          <a:bodyPr/>
          <a:lstStyle/>
          <a:p>
            <a:pPr algn="ctr"/>
            <a:r>
              <a:rPr lang="en-GB" b="1" dirty="0"/>
              <a:t>Valence vs. core levels</a:t>
            </a:r>
          </a:p>
        </p:txBody>
      </p:sp>
      <p:pic>
        <p:nvPicPr>
          <p:cNvPr id="4" name="Picture 3">
            <a:extLst>
              <a:ext uri="{FF2B5EF4-FFF2-40B4-BE49-F238E27FC236}">
                <a16:creationId xmlns:a16="http://schemas.microsoft.com/office/drawing/2014/main" id="{A9F89E58-B3B4-452A-BEFF-D35DFD45E5EA}"/>
              </a:ext>
            </a:extLst>
          </p:cNvPr>
          <p:cNvPicPr>
            <a:picLocks noChangeAspect="1"/>
          </p:cNvPicPr>
          <p:nvPr/>
        </p:nvPicPr>
        <p:blipFill>
          <a:blip r:embed="rId2"/>
          <a:stretch>
            <a:fillRect/>
          </a:stretch>
        </p:blipFill>
        <p:spPr>
          <a:xfrm>
            <a:off x="2028825" y="1520824"/>
            <a:ext cx="8134350" cy="5116395"/>
          </a:xfrm>
          <a:prstGeom prst="rect">
            <a:avLst/>
          </a:prstGeom>
        </p:spPr>
      </p:pic>
    </p:spTree>
    <p:extLst>
      <p:ext uri="{BB962C8B-B14F-4D97-AF65-F5344CB8AC3E}">
        <p14:creationId xmlns:p14="http://schemas.microsoft.com/office/powerpoint/2010/main" val="7873042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F4D6-3C3A-4AB2-AE4F-C683565433D7}"/>
              </a:ext>
            </a:extLst>
          </p:cNvPr>
          <p:cNvSpPr>
            <a:spLocks noGrp="1"/>
          </p:cNvSpPr>
          <p:nvPr>
            <p:ph type="title"/>
          </p:nvPr>
        </p:nvSpPr>
        <p:spPr/>
        <p:txBody>
          <a:bodyPr/>
          <a:lstStyle/>
          <a:p>
            <a:pPr algn="ctr"/>
            <a:r>
              <a:rPr lang="en-GB" b="1" dirty="0"/>
              <a:t>Si in GaAs:  Two possibilities</a:t>
            </a:r>
          </a:p>
        </p:txBody>
      </p:sp>
      <p:pic>
        <p:nvPicPr>
          <p:cNvPr id="4" name="Picture 3">
            <a:extLst>
              <a:ext uri="{FF2B5EF4-FFF2-40B4-BE49-F238E27FC236}">
                <a16:creationId xmlns:a16="http://schemas.microsoft.com/office/drawing/2014/main" id="{8A2D0ACF-D3B2-4513-B6EE-40DB9B079452}"/>
              </a:ext>
            </a:extLst>
          </p:cNvPr>
          <p:cNvPicPr>
            <a:picLocks noChangeAspect="1"/>
          </p:cNvPicPr>
          <p:nvPr/>
        </p:nvPicPr>
        <p:blipFill>
          <a:blip r:embed="rId2"/>
          <a:stretch>
            <a:fillRect/>
          </a:stretch>
        </p:blipFill>
        <p:spPr>
          <a:xfrm>
            <a:off x="1876926" y="1690688"/>
            <a:ext cx="9087351" cy="4977494"/>
          </a:xfrm>
          <a:prstGeom prst="rect">
            <a:avLst/>
          </a:prstGeom>
        </p:spPr>
      </p:pic>
    </p:spTree>
    <p:extLst>
      <p:ext uri="{BB962C8B-B14F-4D97-AF65-F5344CB8AC3E}">
        <p14:creationId xmlns:p14="http://schemas.microsoft.com/office/powerpoint/2010/main" val="16611185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FA79-7860-415E-AB5A-CCEA854383B2}"/>
              </a:ext>
            </a:extLst>
          </p:cNvPr>
          <p:cNvSpPr>
            <a:spLocks noGrp="1"/>
          </p:cNvSpPr>
          <p:nvPr>
            <p:ph type="title"/>
          </p:nvPr>
        </p:nvSpPr>
        <p:spPr/>
        <p:txBody>
          <a:bodyPr>
            <a:normAutofit/>
          </a:bodyPr>
          <a:lstStyle/>
          <a:p>
            <a:r>
              <a:rPr lang="en-GB" sz="4000" b="1" dirty="0"/>
              <a:t>How does the carrier concentration vary with T? </a:t>
            </a:r>
          </a:p>
        </p:txBody>
      </p:sp>
      <p:pic>
        <p:nvPicPr>
          <p:cNvPr id="4" name="Picture 3">
            <a:extLst>
              <a:ext uri="{FF2B5EF4-FFF2-40B4-BE49-F238E27FC236}">
                <a16:creationId xmlns:a16="http://schemas.microsoft.com/office/drawing/2014/main" id="{B67ACE92-2360-4C51-AF9F-2455D008359C}"/>
              </a:ext>
            </a:extLst>
          </p:cNvPr>
          <p:cNvPicPr>
            <a:picLocks noChangeAspect="1"/>
          </p:cNvPicPr>
          <p:nvPr/>
        </p:nvPicPr>
        <p:blipFill>
          <a:blip r:embed="rId2"/>
          <a:stretch>
            <a:fillRect/>
          </a:stretch>
        </p:blipFill>
        <p:spPr>
          <a:xfrm>
            <a:off x="2105301" y="1481190"/>
            <a:ext cx="7981398" cy="4793277"/>
          </a:xfrm>
          <a:prstGeom prst="rect">
            <a:avLst/>
          </a:prstGeom>
        </p:spPr>
      </p:pic>
    </p:spTree>
    <p:extLst>
      <p:ext uri="{BB962C8B-B14F-4D97-AF65-F5344CB8AC3E}">
        <p14:creationId xmlns:p14="http://schemas.microsoft.com/office/powerpoint/2010/main" val="40934533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EDDA5-468B-4969-B384-887B35DCC786}"/>
              </a:ext>
            </a:extLst>
          </p:cNvPr>
          <p:cNvSpPr>
            <a:spLocks noGrp="1"/>
          </p:cNvSpPr>
          <p:nvPr>
            <p:ph type="title"/>
          </p:nvPr>
        </p:nvSpPr>
        <p:spPr/>
        <p:txBody>
          <a:bodyPr/>
          <a:lstStyle/>
          <a:p>
            <a:pPr algn="ctr"/>
            <a:r>
              <a:rPr lang="en-GB" b="1" dirty="0"/>
              <a:t>Low temperature</a:t>
            </a:r>
          </a:p>
        </p:txBody>
      </p:sp>
      <p:pic>
        <p:nvPicPr>
          <p:cNvPr id="4" name="Picture 3">
            <a:extLst>
              <a:ext uri="{FF2B5EF4-FFF2-40B4-BE49-F238E27FC236}">
                <a16:creationId xmlns:a16="http://schemas.microsoft.com/office/drawing/2014/main" id="{F8B9EB84-8738-4896-85B8-573A20CFCF04}"/>
              </a:ext>
            </a:extLst>
          </p:cNvPr>
          <p:cNvPicPr>
            <a:picLocks noChangeAspect="1"/>
          </p:cNvPicPr>
          <p:nvPr/>
        </p:nvPicPr>
        <p:blipFill>
          <a:blip r:embed="rId2"/>
          <a:stretch>
            <a:fillRect/>
          </a:stretch>
        </p:blipFill>
        <p:spPr>
          <a:xfrm>
            <a:off x="1705150" y="1278163"/>
            <a:ext cx="9070457" cy="5295845"/>
          </a:xfrm>
          <a:prstGeom prst="rect">
            <a:avLst/>
          </a:prstGeom>
        </p:spPr>
      </p:pic>
    </p:spTree>
    <p:extLst>
      <p:ext uri="{BB962C8B-B14F-4D97-AF65-F5344CB8AC3E}">
        <p14:creationId xmlns:p14="http://schemas.microsoft.com/office/powerpoint/2010/main" val="1871478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2AA9-C772-4368-B8D2-29A52CA2E91A}"/>
              </a:ext>
            </a:extLst>
          </p:cNvPr>
          <p:cNvSpPr>
            <a:spLocks noGrp="1"/>
          </p:cNvSpPr>
          <p:nvPr>
            <p:ph type="title"/>
          </p:nvPr>
        </p:nvSpPr>
        <p:spPr/>
        <p:txBody>
          <a:bodyPr/>
          <a:lstStyle/>
          <a:p>
            <a:pPr algn="ctr"/>
            <a:r>
              <a:rPr lang="en-GB" b="1" dirty="0"/>
              <a:t>Room temperature (shallow dopants)</a:t>
            </a:r>
          </a:p>
        </p:txBody>
      </p:sp>
      <p:pic>
        <p:nvPicPr>
          <p:cNvPr id="4" name="Picture 3">
            <a:extLst>
              <a:ext uri="{FF2B5EF4-FFF2-40B4-BE49-F238E27FC236}">
                <a16:creationId xmlns:a16="http://schemas.microsoft.com/office/drawing/2014/main" id="{59E93C0C-2BF8-49C2-B913-769E5A7D41C2}"/>
              </a:ext>
            </a:extLst>
          </p:cNvPr>
          <p:cNvPicPr>
            <a:picLocks noChangeAspect="1"/>
          </p:cNvPicPr>
          <p:nvPr/>
        </p:nvPicPr>
        <p:blipFill>
          <a:blip r:embed="rId2"/>
          <a:stretch>
            <a:fillRect/>
          </a:stretch>
        </p:blipFill>
        <p:spPr>
          <a:xfrm>
            <a:off x="2281187" y="1413718"/>
            <a:ext cx="8160719" cy="5079157"/>
          </a:xfrm>
          <a:prstGeom prst="rect">
            <a:avLst/>
          </a:prstGeom>
        </p:spPr>
      </p:pic>
    </p:spTree>
    <p:extLst>
      <p:ext uri="{BB962C8B-B14F-4D97-AF65-F5344CB8AC3E}">
        <p14:creationId xmlns:p14="http://schemas.microsoft.com/office/powerpoint/2010/main" val="31025650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99A42-0C2A-44E3-B1A5-110B308E3279}"/>
              </a:ext>
            </a:extLst>
          </p:cNvPr>
          <p:cNvSpPr>
            <a:spLocks noGrp="1"/>
          </p:cNvSpPr>
          <p:nvPr>
            <p:ph type="title"/>
          </p:nvPr>
        </p:nvSpPr>
        <p:spPr>
          <a:xfrm>
            <a:off x="838200" y="125329"/>
            <a:ext cx="10515600" cy="1325563"/>
          </a:xfrm>
        </p:spPr>
        <p:txBody>
          <a:bodyPr/>
          <a:lstStyle/>
          <a:p>
            <a:pPr algn="ctr"/>
            <a:r>
              <a:rPr lang="en-GB" b="1" dirty="0"/>
              <a:t>High temperature </a:t>
            </a:r>
          </a:p>
        </p:txBody>
      </p:sp>
      <p:pic>
        <p:nvPicPr>
          <p:cNvPr id="4" name="Picture 3">
            <a:extLst>
              <a:ext uri="{FF2B5EF4-FFF2-40B4-BE49-F238E27FC236}">
                <a16:creationId xmlns:a16="http://schemas.microsoft.com/office/drawing/2014/main" id="{061B6535-76AE-41DF-A78E-655261C36376}"/>
              </a:ext>
            </a:extLst>
          </p:cNvPr>
          <p:cNvPicPr>
            <a:picLocks noChangeAspect="1"/>
          </p:cNvPicPr>
          <p:nvPr/>
        </p:nvPicPr>
        <p:blipFill>
          <a:blip r:embed="rId2"/>
          <a:stretch>
            <a:fillRect/>
          </a:stretch>
        </p:blipFill>
        <p:spPr>
          <a:xfrm>
            <a:off x="1986664" y="1227221"/>
            <a:ext cx="8372475" cy="5505450"/>
          </a:xfrm>
          <a:prstGeom prst="rect">
            <a:avLst/>
          </a:prstGeom>
        </p:spPr>
      </p:pic>
    </p:spTree>
    <p:extLst>
      <p:ext uri="{BB962C8B-B14F-4D97-AF65-F5344CB8AC3E}">
        <p14:creationId xmlns:p14="http://schemas.microsoft.com/office/powerpoint/2010/main" val="29919412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A416-DF3B-48C6-B799-99CAFB427E62}"/>
              </a:ext>
            </a:extLst>
          </p:cNvPr>
          <p:cNvSpPr>
            <a:spLocks noGrp="1"/>
          </p:cNvSpPr>
          <p:nvPr>
            <p:ph type="title"/>
          </p:nvPr>
        </p:nvSpPr>
        <p:spPr/>
        <p:txBody>
          <a:bodyPr/>
          <a:lstStyle/>
          <a:p>
            <a:pPr algn="ctr"/>
            <a:r>
              <a:rPr lang="en-GB" b="1" dirty="0"/>
              <a:t>Comment </a:t>
            </a:r>
          </a:p>
        </p:txBody>
      </p:sp>
      <p:sp>
        <p:nvSpPr>
          <p:cNvPr id="3" name="Content Placeholder 2">
            <a:extLst>
              <a:ext uri="{FF2B5EF4-FFF2-40B4-BE49-F238E27FC236}">
                <a16:creationId xmlns:a16="http://schemas.microsoft.com/office/drawing/2014/main" id="{77CE8283-CD81-47F8-8C60-2D2DFF012F4C}"/>
              </a:ext>
            </a:extLst>
          </p:cNvPr>
          <p:cNvSpPr>
            <a:spLocks noGrp="1"/>
          </p:cNvSpPr>
          <p:nvPr>
            <p:ph idx="1"/>
          </p:nvPr>
        </p:nvSpPr>
        <p:spPr/>
        <p:txBody>
          <a:bodyPr/>
          <a:lstStyle/>
          <a:p>
            <a:pPr algn="just"/>
            <a:r>
              <a:rPr lang="en-GB" dirty="0"/>
              <a:t>At high temperatures, the intrinsic carriers produced by thermal excitation across the bandgap overwhelm the extrinsic carriers produced by doping. </a:t>
            </a:r>
          </a:p>
          <a:p>
            <a:pPr algn="just"/>
            <a:endParaRPr lang="en-GB" dirty="0"/>
          </a:p>
          <a:p>
            <a:r>
              <a:rPr lang="en-GB" dirty="0"/>
              <a:t>Because semiconductor devices are produced by selective doping, the device ceases to operate. </a:t>
            </a:r>
          </a:p>
          <a:p>
            <a:endParaRPr lang="en-GB" dirty="0"/>
          </a:p>
          <a:p>
            <a:r>
              <a:rPr lang="en-GB" dirty="0"/>
              <a:t>Semiconductor devices for operation at high temperature should be made with materials with large band gaps, such as </a:t>
            </a:r>
            <a:r>
              <a:rPr lang="en-GB" dirty="0" err="1"/>
              <a:t>SiC</a:t>
            </a:r>
            <a:r>
              <a:rPr lang="en-GB" dirty="0"/>
              <a:t> and </a:t>
            </a:r>
            <a:r>
              <a:rPr lang="en-GB" dirty="0" err="1"/>
              <a:t>GaN</a:t>
            </a:r>
            <a:r>
              <a:rPr lang="en-GB" dirty="0"/>
              <a:t>. </a:t>
            </a:r>
          </a:p>
          <a:p>
            <a:endParaRPr lang="en-GB" dirty="0"/>
          </a:p>
        </p:txBody>
      </p:sp>
    </p:spTree>
    <p:extLst>
      <p:ext uri="{BB962C8B-B14F-4D97-AF65-F5344CB8AC3E}">
        <p14:creationId xmlns:p14="http://schemas.microsoft.com/office/powerpoint/2010/main" val="30216134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92955-A087-44C0-9FA4-7CD1AB6E6E04}"/>
              </a:ext>
            </a:extLst>
          </p:cNvPr>
          <p:cNvSpPr>
            <a:spLocks noGrp="1"/>
          </p:cNvSpPr>
          <p:nvPr>
            <p:ph type="title"/>
          </p:nvPr>
        </p:nvSpPr>
        <p:spPr/>
        <p:txBody>
          <a:bodyPr/>
          <a:lstStyle/>
          <a:p>
            <a:pPr algn="ctr"/>
            <a:r>
              <a:rPr lang="en-GB" b="1" dirty="0"/>
              <a:t>Carrier concentration vs. temperature</a:t>
            </a:r>
          </a:p>
        </p:txBody>
      </p:sp>
      <p:pic>
        <p:nvPicPr>
          <p:cNvPr id="4" name="Picture 3">
            <a:extLst>
              <a:ext uri="{FF2B5EF4-FFF2-40B4-BE49-F238E27FC236}">
                <a16:creationId xmlns:a16="http://schemas.microsoft.com/office/drawing/2014/main" id="{E2C0B264-D5F9-4D71-B8E1-918F2F18DA25}"/>
              </a:ext>
            </a:extLst>
          </p:cNvPr>
          <p:cNvPicPr>
            <a:picLocks noChangeAspect="1"/>
          </p:cNvPicPr>
          <p:nvPr/>
        </p:nvPicPr>
        <p:blipFill>
          <a:blip r:embed="rId2"/>
          <a:stretch>
            <a:fillRect/>
          </a:stretch>
        </p:blipFill>
        <p:spPr>
          <a:xfrm>
            <a:off x="1631130" y="1555917"/>
            <a:ext cx="8467725" cy="4648200"/>
          </a:xfrm>
          <a:prstGeom prst="rect">
            <a:avLst/>
          </a:prstGeom>
        </p:spPr>
      </p:pic>
    </p:spTree>
    <p:extLst>
      <p:ext uri="{BB962C8B-B14F-4D97-AF65-F5344CB8AC3E}">
        <p14:creationId xmlns:p14="http://schemas.microsoft.com/office/powerpoint/2010/main" val="13311156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4D15-1168-4DF3-A15C-67607B167C66}"/>
              </a:ext>
            </a:extLst>
          </p:cNvPr>
          <p:cNvSpPr>
            <a:spLocks noGrp="1"/>
          </p:cNvSpPr>
          <p:nvPr>
            <p:ph type="title"/>
          </p:nvPr>
        </p:nvSpPr>
        <p:spPr/>
        <p:txBody>
          <a:bodyPr/>
          <a:lstStyle/>
          <a:p>
            <a:pPr algn="ctr"/>
            <a:r>
              <a:rPr lang="en-GB" b="1" dirty="0"/>
              <a:t>Summary </a:t>
            </a:r>
          </a:p>
        </p:txBody>
      </p:sp>
      <p:sp>
        <p:nvSpPr>
          <p:cNvPr id="3" name="Content Placeholder 2">
            <a:extLst>
              <a:ext uri="{FF2B5EF4-FFF2-40B4-BE49-F238E27FC236}">
                <a16:creationId xmlns:a16="http://schemas.microsoft.com/office/drawing/2014/main" id="{503D02BB-3807-47E7-82A2-25F6ED36DBD7}"/>
              </a:ext>
            </a:extLst>
          </p:cNvPr>
          <p:cNvSpPr>
            <a:spLocks noGrp="1"/>
          </p:cNvSpPr>
          <p:nvPr>
            <p:ph idx="1"/>
          </p:nvPr>
        </p:nvSpPr>
        <p:spPr/>
        <p:txBody>
          <a:bodyPr>
            <a:normAutofit/>
          </a:bodyPr>
          <a:lstStyle/>
          <a:p>
            <a:pPr algn="just"/>
            <a:r>
              <a:rPr lang="en-GB" dirty="0"/>
              <a:t>To dope a semiconductor, we replace a few atoms with atoms from a different column of the periodic table. </a:t>
            </a:r>
          </a:p>
          <a:p>
            <a:pPr algn="just"/>
            <a:r>
              <a:rPr lang="en-GB" dirty="0"/>
              <a:t>Ionized dopants produce electrons in the conduction band or holes in the valence band. </a:t>
            </a:r>
          </a:p>
          <a:p>
            <a:pPr algn="just"/>
            <a:r>
              <a:rPr lang="en-GB" dirty="0"/>
              <a:t>Dopants can be energetically shallow or deep. </a:t>
            </a:r>
          </a:p>
          <a:p>
            <a:pPr algn="just"/>
            <a:r>
              <a:rPr lang="en-GB" dirty="0"/>
              <a:t>The carrier concentration vs. temperature characteristic has freeze out, extrinsic, and intrinsic regions. </a:t>
            </a:r>
          </a:p>
          <a:p>
            <a:pPr algn="just"/>
            <a:r>
              <a:rPr lang="en-GB" dirty="0"/>
              <a:t>A low temperatures, semiconductors become insulators. </a:t>
            </a:r>
          </a:p>
        </p:txBody>
      </p:sp>
    </p:spTree>
    <p:extLst>
      <p:ext uri="{BB962C8B-B14F-4D97-AF65-F5344CB8AC3E}">
        <p14:creationId xmlns:p14="http://schemas.microsoft.com/office/powerpoint/2010/main" val="7956575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8D113-A2B7-4589-8A87-A964FD5EC2F1}"/>
              </a:ext>
            </a:extLst>
          </p:cNvPr>
          <p:cNvSpPr/>
          <p:nvPr/>
        </p:nvSpPr>
        <p:spPr>
          <a:xfrm>
            <a:off x="677679" y="828404"/>
            <a:ext cx="10496550" cy="2800767"/>
          </a:xfrm>
          <a:prstGeom prst="rect">
            <a:avLst/>
          </a:prstGeom>
        </p:spPr>
        <p:txBody>
          <a:bodyPr wrap="square">
            <a:spAutoFit/>
          </a:bodyPr>
          <a:lstStyle/>
          <a:p>
            <a:pPr algn="ctr"/>
            <a:r>
              <a:rPr lang="en-GB" sz="4400" b="1" dirty="0"/>
              <a:t>Unit 1:  Material Properties </a:t>
            </a:r>
          </a:p>
          <a:p>
            <a:pPr algn="ctr"/>
            <a:endParaRPr lang="en-GB" sz="4400" b="1" dirty="0"/>
          </a:p>
          <a:p>
            <a:pPr algn="ctr"/>
            <a:r>
              <a:rPr lang="en-GB" sz="4400" b="1" dirty="0"/>
              <a:t> Lecture 1.7: </a:t>
            </a:r>
          </a:p>
          <a:p>
            <a:pPr algn="ctr"/>
            <a:r>
              <a:rPr lang="en-GB" sz="4400" b="1" dirty="0"/>
              <a:t>Summery </a:t>
            </a:r>
            <a:endParaRPr lang="en-GB" sz="4400" dirty="0"/>
          </a:p>
        </p:txBody>
      </p:sp>
    </p:spTree>
    <p:extLst>
      <p:ext uri="{BB962C8B-B14F-4D97-AF65-F5344CB8AC3E}">
        <p14:creationId xmlns:p14="http://schemas.microsoft.com/office/powerpoint/2010/main" val="39120672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6FAF-15D0-4715-A6CF-3FCB75DCCE69}"/>
              </a:ext>
            </a:extLst>
          </p:cNvPr>
          <p:cNvSpPr>
            <a:spLocks noGrp="1"/>
          </p:cNvSpPr>
          <p:nvPr>
            <p:ph type="title"/>
          </p:nvPr>
        </p:nvSpPr>
        <p:spPr/>
        <p:txBody>
          <a:bodyPr/>
          <a:lstStyle/>
          <a:p>
            <a:pPr algn="ctr"/>
            <a:r>
              <a:rPr lang="en-GB" b="1" dirty="0"/>
              <a:t>Semiconductors</a:t>
            </a:r>
          </a:p>
        </p:txBody>
      </p:sp>
      <p:pic>
        <p:nvPicPr>
          <p:cNvPr id="4" name="Picture 3">
            <a:extLst>
              <a:ext uri="{FF2B5EF4-FFF2-40B4-BE49-F238E27FC236}">
                <a16:creationId xmlns:a16="http://schemas.microsoft.com/office/drawing/2014/main" id="{3A324E42-5D10-4B41-BEC2-E23C34140BF3}"/>
              </a:ext>
            </a:extLst>
          </p:cNvPr>
          <p:cNvPicPr>
            <a:picLocks noChangeAspect="1"/>
          </p:cNvPicPr>
          <p:nvPr/>
        </p:nvPicPr>
        <p:blipFill>
          <a:blip r:embed="rId2"/>
          <a:stretch>
            <a:fillRect/>
          </a:stretch>
        </p:blipFill>
        <p:spPr>
          <a:xfrm>
            <a:off x="1380874" y="1413552"/>
            <a:ext cx="8918158" cy="4949949"/>
          </a:xfrm>
          <a:prstGeom prst="rect">
            <a:avLst/>
          </a:prstGeom>
        </p:spPr>
      </p:pic>
    </p:spTree>
    <p:extLst>
      <p:ext uri="{BB962C8B-B14F-4D97-AF65-F5344CB8AC3E}">
        <p14:creationId xmlns:p14="http://schemas.microsoft.com/office/powerpoint/2010/main" val="3817128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3018</Words>
  <Application>Microsoft Office PowerPoint</Application>
  <PresentationFormat>Widescreen</PresentationFormat>
  <Paragraphs>333</Paragraphs>
  <Slides>114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114</vt:i4>
      </vt:variant>
    </vt:vector>
  </HeadingPairs>
  <TitlesOfParts>
    <vt:vector size="120" baseType="lpstr">
      <vt:lpstr>Arial</vt:lpstr>
      <vt:lpstr>Calibri</vt:lpstr>
      <vt:lpstr>Calibri Light</vt:lpstr>
      <vt:lpstr>Times New Roman</vt:lpstr>
      <vt:lpstr>Wingdings</vt:lpstr>
      <vt:lpstr>Office Theme</vt:lpstr>
      <vt:lpstr>Electronic Devices: A very brief history</vt:lpstr>
      <vt:lpstr>Electronic Devices: A very brief history</vt:lpstr>
      <vt:lpstr>Electronic Devices: A very brief history</vt:lpstr>
      <vt:lpstr>PowerPoint Presentation</vt:lpstr>
      <vt:lpstr>PowerPoint Presentation</vt:lpstr>
      <vt:lpstr>The hydrogen atom</vt:lpstr>
      <vt:lpstr>Quantization of energy levels</vt:lpstr>
      <vt:lpstr>Silicon atom energy levels</vt:lpstr>
      <vt:lpstr>Valence vs. core levels</vt:lpstr>
      <vt:lpstr>Silicon energy levels / energy bands</vt:lpstr>
      <vt:lpstr>Bonding (cartoon)</vt:lpstr>
      <vt:lpstr>Silicon energy levels        energy bands</vt:lpstr>
      <vt:lpstr>Above T = 0 K</vt:lpstr>
      <vt:lpstr>Joules and electron volts</vt:lpstr>
      <vt:lpstr>Another view</vt:lpstr>
      <vt:lpstr>Electrons and holes in semiconductors</vt:lpstr>
      <vt:lpstr>Energy band diagrams</vt:lpstr>
      <vt:lpstr>Two key parameters: intrinsic carrier concentration and band gap</vt:lpstr>
      <vt:lpstr>“Hot electrons” and “hot holes”</vt:lpstr>
      <vt:lpstr>Metals insulators and semiconductors</vt:lpstr>
      <vt:lpstr>PowerPoint Presentation</vt:lpstr>
      <vt:lpstr>Summary</vt:lpstr>
      <vt:lpstr>PowerPoint Presentation</vt:lpstr>
      <vt:lpstr>Three main types of semiconductor materials </vt:lpstr>
      <vt:lpstr>A 2D crystal </vt:lpstr>
      <vt:lpstr>Unit cells </vt:lpstr>
      <vt:lpstr>Lattice plus basis </vt:lpstr>
      <vt:lpstr>3D crystal structures </vt:lpstr>
      <vt:lpstr>Si crystal structure (diamond lattice) </vt:lpstr>
      <vt:lpstr>Diamond lattice </vt:lpstr>
      <vt:lpstr>Diamond lattice: atoms per unit cell </vt:lpstr>
      <vt:lpstr>Silicon: # atoms / cc </vt:lpstr>
      <vt:lpstr>Silicon: density </vt:lpstr>
      <vt:lpstr>Silicon: NN spacing </vt:lpstr>
      <vt:lpstr>Polycrystalline materials</vt:lpstr>
      <vt:lpstr>Crystalline vs. amorphous </vt:lpstr>
      <vt:lpstr>Crystalline, polycrystalline, and amorphous</vt:lpstr>
      <vt:lpstr>Summary </vt:lpstr>
      <vt:lpstr>PowerPoint Presentation</vt:lpstr>
      <vt:lpstr>Si crystal structure (diamond lattice) </vt:lpstr>
      <vt:lpstr>Miller index prescription for describing planes </vt:lpstr>
      <vt:lpstr>Prescription for describing directions </vt:lpstr>
      <vt:lpstr>Direction normal to a plane</vt:lpstr>
      <vt:lpstr>Angle between planes </vt:lpstr>
      <vt:lpstr>Notation for planes and directions </vt:lpstr>
      <vt:lpstr>What plane is this? </vt:lpstr>
      <vt:lpstr>What plane is this? </vt:lpstr>
      <vt:lpstr>What plane is this? </vt:lpstr>
      <vt:lpstr>Silicon: atoms / cm2 on a {100} plane </vt:lpstr>
      <vt:lpstr>Summary </vt:lpstr>
      <vt:lpstr>PowerPoint Presentation</vt:lpstr>
      <vt:lpstr>Semiconductors</vt:lpstr>
      <vt:lpstr>III-V semiconductors </vt:lpstr>
      <vt:lpstr>II-VI semiconductors </vt:lpstr>
      <vt:lpstr>Two key numbers</vt:lpstr>
      <vt:lpstr>A few common semiconductors </vt:lpstr>
      <vt:lpstr>Why is Si so common in electronics?</vt:lpstr>
      <vt:lpstr>Recombination</vt:lpstr>
      <vt:lpstr>Other properties </vt:lpstr>
      <vt:lpstr>Summary </vt:lpstr>
      <vt:lpstr>PowerPoint Presentation</vt:lpstr>
      <vt:lpstr>Electrons and holes in semiconductors</vt:lpstr>
      <vt:lpstr>Free electron mass</vt:lpstr>
      <vt:lpstr>“Effective mass” of electrons</vt:lpstr>
      <vt:lpstr>Effective mass of holes </vt:lpstr>
      <vt:lpstr>Energy and momentum (free electron)</vt:lpstr>
      <vt:lpstr>Energy and “crystal momentum” (electron in cb) </vt:lpstr>
      <vt:lpstr>Conduction and valence band </vt:lpstr>
      <vt:lpstr>“Direct gap semiconductors” </vt:lpstr>
      <vt:lpstr>Band structure vs. energy band diagram </vt:lpstr>
      <vt:lpstr>“Indirect gap semiconductors” </vt:lpstr>
      <vt:lpstr>Summary </vt:lpstr>
      <vt:lpstr>PowerPoint Presentation</vt:lpstr>
      <vt:lpstr>PowerPoint Presentation</vt:lpstr>
      <vt:lpstr>Doping makes semiconductors useful </vt:lpstr>
      <vt:lpstr>Recall: Bonding cartoon of Si lattice</vt:lpstr>
      <vt:lpstr>Doping a semiconductor </vt:lpstr>
      <vt:lpstr>Dopants in Si </vt:lpstr>
      <vt:lpstr>N-type doping </vt:lpstr>
      <vt:lpstr>Ionized donor </vt:lpstr>
      <vt:lpstr>Be careful about units</vt:lpstr>
      <vt:lpstr>Energy band view (n-type) </vt:lpstr>
      <vt:lpstr>P-type doping </vt:lpstr>
      <vt:lpstr>Ionized acceptor </vt:lpstr>
      <vt:lpstr>Energy band view (p-type) </vt:lpstr>
      <vt:lpstr>“Deep donors” and “deep acceptors” </vt:lpstr>
      <vt:lpstr>Question </vt:lpstr>
      <vt:lpstr>Si vs. GaAs crystals</vt:lpstr>
      <vt:lpstr>GaAs bonding cartoon</vt:lpstr>
      <vt:lpstr>Si in GaAs:  Two possibilities</vt:lpstr>
      <vt:lpstr>How does the carrier concentration vary with T? </vt:lpstr>
      <vt:lpstr>Low temperature</vt:lpstr>
      <vt:lpstr>Room temperature (shallow dopants)</vt:lpstr>
      <vt:lpstr>High temperature </vt:lpstr>
      <vt:lpstr>Comment </vt:lpstr>
      <vt:lpstr>Carrier concentration vs. temperature</vt:lpstr>
      <vt:lpstr>Summary </vt:lpstr>
      <vt:lpstr>PowerPoint Presentation</vt:lpstr>
      <vt:lpstr>Semiconductors</vt:lpstr>
      <vt:lpstr>Example semiconductor: Si </vt:lpstr>
      <vt:lpstr>Silicon energy levels           energy bands</vt:lpstr>
      <vt:lpstr>Energy band diagram </vt:lpstr>
      <vt:lpstr>Energy vs. momentum: E(k) </vt:lpstr>
      <vt:lpstr>Energy band structure vs. energy band diagram</vt:lpstr>
      <vt:lpstr>Bandgap and intrinsic carrier concentration</vt:lpstr>
      <vt:lpstr>Optical generation: E(k) </vt:lpstr>
      <vt:lpstr>Direct recombination: E(k) </vt:lpstr>
      <vt:lpstr>Bonding model view: intrinsic semiconductor</vt:lpstr>
      <vt:lpstr>Doping </vt:lpstr>
      <vt:lpstr>N-type doping: Energy band view </vt:lpstr>
      <vt:lpstr>P-type doping: Energy band view</vt:lpstr>
      <vt:lpstr>PowerPoint Presentation</vt:lpstr>
      <vt:lpstr>Carrier concentration vs. temperature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Semiconductor Materials and Devices –MatE 6212 </dc:title>
  <dc:creator>Georgies Asres</dc:creator>
  <cp:lastModifiedBy>Georgies</cp:lastModifiedBy>
  <cp:revision>121</cp:revision>
  <dcterms:created xsi:type="dcterms:W3CDTF">2019-01-12T10:18:50Z</dcterms:created>
  <dcterms:modified xsi:type="dcterms:W3CDTF">2020-04-22T15:13:00Z</dcterms:modified>
</cp:coreProperties>
</file>