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44"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45"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95A0-E97D-442A-9EB1-76EFC35978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C23947-4765-4D22-BC2A-D56813ABF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400CAE-9F31-4D05-96D5-5B03AD053FA4}"/>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5" name="Footer Placeholder 4">
            <a:extLst>
              <a:ext uri="{FF2B5EF4-FFF2-40B4-BE49-F238E27FC236}">
                <a16:creationId xmlns:a16="http://schemas.microsoft.com/office/drawing/2014/main" id="{8EDC5E11-08C6-4610-A353-5E0A6AD7B1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CBBE3-2EEA-43DE-B930-16EFEF4EFD14}"/>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11374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5E4D-1A77-4797-93F1-8EE24D2687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EE8184-42BA-4364-A1E5-B7CC76BD4E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1A5801-BCC5-4E0B-83AC-7D95AC7E59B6}"/>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5" name="Footer Placeholder 4">
            <a:extLst>
              <a:ext uri="{FF2B5EF4-FFF2-40B4-BE49-F238E27FC236}">
                <a16:creationId xmlns:a16="http://schemas.microsoft.com/office/drawing/2014/main" id="{DDAF69AC-BBFE-4E58-8CA6-30BC218A4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228DE-4357-4B4F-8CB1-E1C851EE86CA}"/>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384379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2CBC5-8E8E-48C3-8198-60F5E075F5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12F929-C316-4606-88B4-CFC8A0E101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DC59F-3E5E-44AD-B074-04F3D671C3A2}"/>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5" name="Footer Placeholder 4">
            <a:extLst>
              <a:ext uri="{FF2B5EF4-FFF2-40B4-BE49-F238E27FC236}">
                <a16:creationId xmlns:a16="http://schemas.microsoft.com/office/drawing/2014/main" id="{8C566C69-A26D-4777-B5E4-5BFD4CE95D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C600B-BA88-4F74-9D46-0E5F38888442}"/>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87834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BEE9-2880-49D7-A36E-6C6BBA367C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3F209-E358-4196-A1DD-A55B11CD52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927EB-9EBA-48F2-892B-7950175860E7}"/>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5" name="Footer Placeholder 4">
            <a:extLst>
              <a:ext uri="{FF2B5EF4-FFF2-40B4-BE49-F238E27FC236}">
                <a16:creationId xmlns:a16="http://schemas.microsoft.com/office/drawing/2014/main" id="{CC096F3D-2041-4D3F-A0C5-1ACADB8C3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65F59-9B9A-4CCD-B87E-105C3D5A927F}"/>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135281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F70F-D757-49C0-AEC6-CBCF25E07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C7B4B7-4DC6-4316-ADC3-74DCB6F98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A24CFD-D5A1-49FB-9953-C98AE57AD58A}"/>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5" name="Footer Placeholder 4">
            <a:extLst>
              <a:ext uri="{FF2B5EF4-FFF2-40B4-BE49-F238E27FC236}">
                <a16:creationId xmlns:a16="http://schemas.microsoft.com/office/drawing/2014/main" id="{D1A814A4-77AD-4C59-8308-0B7E717E2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23930-BE9D-4ED5-9265-33306AF17C29}"/>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27365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407-D023-4126-96CE-AB4C848CD7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809D1E-8676-436C-9D0E-319E02145D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59442D-F534-4D0C-8A32-5FB2883E71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F2E872-7D58-48DE-87D3-FD9132BC79C5}"/>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6" name="Footer Placeholder 5">
            <a:extLst>
              <a:ext uri="{FF2B5EF4-FFF2-40B4-BE49-F238E27FC236}">
                <a16:creationId xmlns:a16="http://schemas.microsoft.com/office/drawing/2014/main" id="{04358E77-B92A-477A-9FD9-C73620A6E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5EE9C7-FE08-4EA0-A0EB-BF71360A8456}"/>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368179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6C8C-674A-4553-8BA1-F818B7FA15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BE7035-AC92-48A5-AE5B-C30878395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D8742D-8E01-4415-A6F9-6AC02BEF60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F4BCB9-1A00-40EB-BD8B-E0A35E6AB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233676-FC7F-4761-9F31-C308AB0521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12AD43-3F7B-42DD-9DBC-CC73EE3B9C04}"/>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8" name="Footer Placeholder 7">
            <a:extLst>
              <a:ext uri="{FF2B5EF4-FFF2-40B4-BE49-F238E27FC236}">
                <a16:creationId xmlns:a16="http://schemas.microsoft.com/office/drawing/2014/main" id="{2378A527-20FE-46D0-B025-2AA1408552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087E28-DA7C-4110-B766-A5A89328204B}"/>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221350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5710-67E8-4EF5-AC36-7A748C9598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463E29-6540-4242-9518-FAD536A80076}"/>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4" name="Footer Placeholder 3">
            <a:extLst>
              <a:ext uri="{FF2B5EF4-FFF2-40B4-BE49-F238E27FC236}">
                <a16:creationId xmlns:a16="http://schemas.microsoft.com/office/drawing/2014/main" id="{6C8D52CA-FE0A-4D41-BA22-0C7EE828E1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8B7578-4E93-4063-BA09-0B68B9207761}"/>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361575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10A631-5B18-45EC-96C1-29947B0B7A27}"/>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3" name="Footer Placeholder 2">
            <a:extLst>
              <a:ext uri="{FF2B5EF4-FFF2-40B4-BE49-F238E27FC236}">
                <a16:creationId xmlns:a16="http://schemas.microsoft.com/office/drawing/2014/main" id="{30C98C2A-7E2B-4C23-AFAC-AE44A19988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702129-2AAF-42D2-92A2-DF4B55648E96}"/>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178161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815B-EF01-4F96-BFBF-216E6EBE4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D54AE2-6DC9-4988-B669-932405833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718420-1DDC-4392-B65D-0ED2F4F11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BB949A-38EA-4117-BDF1-028CB390E2EB}"/>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6" name="Footer Placeholder 5">
            <a:extLst>
              <a:ext uri="{FF2B5EF4-FFF2-40B4-BE49-F238E27FC236}">
                <a16:creationId xmlns:a16="http://schemas.microsoft.com/office/drawing/2014/main" id="{3FDF9D02-C00C-4326-A3D4-3236AC873D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D390B-4F12-4632-887B-05290975B6BA}"/>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5875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A323-8F14-40F9-BBB1-E57CD312B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E7F244-085C-42CF-922E-895FC5750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01391F-2288-489E-93B7-3064CE315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491DA4-DC3C-471B-A47A-3CC8F07CC652}"/>
              </a:ext>
            </a:extLst>
          </p:cNvPr>
          <p:cNvSpPr>
            <a:spLocks noGrp="1"/>
          </p:cNvSpPr>
          <p:nvPr>
            <p:ph type="dt" sz="half" idx="10"/>
          </p:nvPr>
        </p:nvSpPr>
        <p:spPr/>
        <p:txBody>
          <a:bodyPr/>
          <a:lstStyle/>
          <a:p>
            <a:fld id="{CE3D34BA-A03D-4851-B05C-79D93B70F437}" type="datetimeFigureOut">
              <a:rPr lang="en-GB" smtClean="0"/>
              <a:t>24/02/2019</a:t>
            </a:fld>
            <a:endParaRPr lang="en-GB"/>
          </a:p>
        </p:txBody>
      </p:sp>
      <p:sp>
        <p:nvSpPr>
          <p:cNvPr id="6" name="Footer Placeholder 5">
            <a:extLst>
              <a:ext uri="{FF2B5EF4-FFF2-40B4-BE49-F238E27FC236}">
                <a16:creationId xmlns:a16="http://schemas.microsoft.com/office/drawing/2014/main" id="{79147486-5251-4D79-870B-2C554D82A7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CCE00-344D-48B9-81C0-8D86A40EA72F}"/>
              </a:ext>
            </a:extLst>
          </p:cNvPr>
          <p:cNvSpPr>
            <a:spLocks noGrp="1"/>
          </p:cNvSpPr>
          <p:nvPr>
            <p:ph type="sldNum" sz="quarter" idx="12"/>
          </p:nvPr>
        </p:nvSpPr>
        <p:spPr/>
        <p:txBody>
          <a:bodyPr/>
          <a:lstStyle/>
          <a:p>
            <a:fld id="{C827D100-4E8E-459A-B24A-9E19D76478C3}" type="slidenum">
              <a:rPr lang="en-GB" smtClean="0"/>
              <a:t>‹#›</a:t>
            </a:fld>
            <a:endParaRPr lang="en-GB"/>
          </a:p>
        </p:txBody>
      </p:sp>
    </p:spTree>
    <p:extLst>
      <p:ext uri="{BB962C8B-B14F-4D97-AF65-F5344CB8AC3E}">
        <p14:creationId xmlns:p14="http://schemas.microsoft.com/office/powerpoint/2010/main" val="269912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96B2E-71E0-436D-98F8-D22309074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6F436A-A71A-4843-80F1-6033A2F83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5CA7B-491B-41CE-8F93-7716142BE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D34BA-A03D-4851-B05C-79D93B70F437}" type="datetimeFigureOut">
              <a:rPr lang="en-GB" smtClean="0"/>
              <a:t>24/02/2019</a:t>
            </a:fld>
            <a:endParaRPr lang="en-GB"/>
          </a:p>
        </p:txBody>
      </p:sp>
      <p:sp>
        <p:nvSpPr>
          <p:cNvPr id="5" name="Footer Placeholder 4">
            <a:extLst>
              <a:ext uri="{FF2B5EF4-FFF2-40B4-BE49-F238E27FC236}">
                <a16:creationId xmlns:a16="http://schemas.microsoft.com/office/drawing/2014/main" id="{899E2086-848F-478C-BB48-AEAEF8298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DEFB9F-164C-4964-B3ED-E716DBAB8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7D100-4E8E-459A-B24A-9E19D76478C3}" type="slidenum">
              <a:rPr lang="en-GB" smtClean="0"/>
              <a:t>‹#›</a:t>
            </a:fld>
            <a:endParaRPr lang="en-GB"/>
          </a:p>
        </p:txBody>
      </p:sp>
    </p:spTree>
    <p:extLst>
      <p:ext uri="{BB962C8B-B14F-4D97-AF65-F5344CB8AC3E}">
        <p14:creationId xmlns:p14="http://schemas.microsoft.com/office/powerpoint/2010/main" val="606728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249ECC-6AE2-4F5B-969C-BACAB9D4D57D}"/>
              </a:ext>
            </a:extLst>
          </p:cNvPr>
          <p:cNvSpPr/>
          <p:nvPr/>
        </p:nvSpPr>
        <p:spPr>
          <a:xfrm>
            <a:off x="294640" y="2607995"/>
            <a:ext cx="11826240" cy="1446550"/>
          </a:xfrm>
          <a:prstGeom prst="rect">
            <a:avLst/>
          </a:prstGeom>
        </p:spPr>
        <p:txBody>
          <a:bodyPr wrap="square">
            <a:spAutoFit/>
          </a:bodyPr>
          <a:lstStyle/>
          <a:p>
            <a:pPr algn="ctr"/>
            <a:r>
              <a:rPr lang="en-GB" sz="4400" dirty="0"/>
              <a:t>Unit 5:  The Semiconductor Equations </a:t>
            </a:r>
          </a:p>
          <a:p>
            <a:pPr algn="ctr"/>
            <a:r>
              <a:rPr lang="en-GB" sz="4400" dirty="0"/>
              <a:t> Lecture 5.1: Mathematical formulation </a:t>
            </a:r>
          </a:p>
        </p:txBody>
      </p:sp>
    </p:spTree>
    <p:extLst>
      <p:ext uri="{BB962C8B-B14F-4D97-AF65-F5344CB8AC3E}">
        <p14:creationId xmlns:p14="http://schemas.microsoft.com/office/powerpoint/2010/main" val="354680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D4CE-EB7F-491C-8649-9030749BA6EA}"/>
              </a:ext>
            </a:extLst>
          </p:cNvPr>
          <p:cNvSpPr>
            <a:spLocks noGrp="1"/>
          </p:cNvSpPr>
          <p:nvPr>
            <p:ph type="title"/>
          </p:nvPr>
        </p:nvSpPr>
        <p:spPr/>
        <p:txBody>
          <a:bodyPr/>
          <a:lstStyle/>
          <a:p>
            <a:pPr algn="ctr"/>
            <a:r>
              <a:rPr lang="en-GB" b="1" dirty="0"/>
              <a:t>The “semiconductor equations”</a:t>
            </a:r>
            <a:r>
              <a:rPr lang="en-GB" b="1" i="1" dirty="0"/>
              <a:t> </a:t>
            </a:r>
            <a:endParaRPr lang="en-GB" b="1" dirty="0"/>
          </a:p>
        </p:txBody>
      </p:sp>
      <p:pic>
        <p:nvPicPr>
          <p:cNvPr id="4" name="Picture 3">
            <a:extLst>
              <a:ext uri="{FF2B5EF4-FFF2-40B4-BE49-F238E27FC236}">
                <a16:creationId xmlns:a16="http://schemas.microsoft.com/office/drawing/2014/main" id="{FE936466-3BDD-4A24-9938-7786D88551EA}"/>
              </a:ext>
            </a:extLst>
          </p:cNvPr>
          <p:cNvPicPr>
            <a:picLocks noChangeAspect="1"/>
          </p:cNvPicPr>
          <p:nvPr/>
        </p:nvPicPr>
        <p:blipFill>
          <a:blip r:embed="rId2"/>
          <a:stretch>
            <a:fillRect/>
          </a:stretch>
        </p:blipFill>
        <p:spPr>
          <a:xfrm>
            <a:off x="2442845" y="1225565"/>
            <a:ext cx="8829675" cy="4933950"/>
          </a:xfrm>
          <a:prstGeom prst="rect">
            <a:avLst/>
          </a:prstGeom>
        </p:spPr>
      </p:pic>
      <p:sp>
        <p:nvSpPr>
          <p:cNvPr id="3" name="Rectangle 2">
            <a:extLst>
              <a:ext uri="{FF2B5EF4-FFF2-40B4-BE49-F238E27FC236}">
                <a16:creationId xmlns:a16="http://schemas.microsoft.com/office/drawing/2014/main" id="{F10CE81F-D812-456B-ABD4-5B46B2A44C31}"/>
              </a:ext>
            </a:extLst>
          </p:cNvPr>
          <p:cNvSpPr/>
          <p:nvPr/>
        </p:nvSpPr>
        <p:spPr>
          <a:xfrm>
            <a:off x="518160" y="2203953"/>
            <a:ext cx="2418080" cy="24500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These are sometimes called the semiconductor equations because they're often taken as the fundamental description of any semiconductor device.</a:t>
            </a:r>
          </a:p>
        </p:txBody>
      </p:sp>
      <p:sp>
        <p:nvSpPr>
          <p:cNvPr id="5" name="Rectangle 4">
            <a:extLst>
              <a:ext uri="{FF2B5EF4-FFF2-40B4-BE49-F238E27FC236}">
                <a16:creationId xmlns:a16="http://schemas.microsoft.com/office/drawing/2014/main" id="{85FD3786-71B8-4E64-AFC1-D7BF3DDFE1A7}"/>
              </a:ext>
            </a:extLst>
          </p:cNvPr>
          <p:cNvSpPr/>
          <p:nvPr/>
        </p:nvSpPr>
        <p:spPr>
          <a:xfrm>
            <a:off x="571500" y="6348921"/>
            <a:ext cx="1104900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we simply solve these for a semiconductor device, we can understand the operation of the semiconductor device.</a:t>
            </a:r>
          </a:p>
        </p:txBody>
      </p:sp>
    </p:spTree>
    <p:extLst>
      <p:ext uri="{BB962C8B-B14F-4D97-AF65-F5344CB8AC3E}">
        <p14:creationId xmlns:p14="http://schemas.microsoft.com/office/powerpoint/2010/main" val="210456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4D52-FE7C-4433-878B-34DDFE72DDB5}"/>
              </a:ext>
            </a:extLst>
          </p:cNvPr>
          <p:cNvSpPr>
            <a:spLocks noGrp="1"/>
          </p:cNvSpPr>
          <p:nvPr>
            <p:ph type="title"/>
          </p:nvPr>
        </p:nvSpPr>
        <p:spPr/>
        <p:txBody>
          <a:bodyPr/>
          <a:lstStyle/>
          <a:p>
            <a:pPr algn="ctr"/>
            <a:r>
              <a:rPr lang="en-GB" b="1" dirty="0"/>
              <a:t>Semiconductor equations</a:t>
            </a:r>
            <a:r>
              <a:rPr lang="en-GB" b="1" i="1" dirty="0"/>
              <a:t> </a:t>
            </a:r>
            <a:endParaRPr lang="en-GB" b="1" dirty="0"/>
          </a:p>
        </p:txBody>
      </p:sp>
      <p:pic>
        <p:nvPicPr>
          <p:cNvPr id="4" name="Picture 3">
            <a:extLst>
              <a:ext uri="{FF2B5EF4-FFF2-40B4-BE49-F238E27FC236}">
                <a16:creationId xmlns:a16="http://schemas.microsoft.com/office/drawing/2014/main" id="{A911514D-95D7-4DC8-9E84-E85DCF164603}"/>
              </a:ext>
            </a:extLst>
          </p:cNvPr>
          <p:cNvPicPr>
            <a:picLocks noChangeAspect="1"/>
          </p:cNvPicPr>
          <p:nvPr/>
        </p:nvPicPr>
        <p:blipFill>
          <a:blip r:embed="rId2"/>
          <a:stretch>
            <a:fillRect/>
          </a:stretch>
        </p:blipFill>
        <p:spPr>
          <a:xfrm>
            <a:off x="1652587" y="1690688"/>
            <a:ext cx="8886825" cy="4714875"/>
          </a:xfrm>
          <a:prstGeom prst="rect">
            <a:avLst/>
          </a:prstGeom>
        </p:spPr>
      </p:pic>
      <p:sp>
        <p:nvSpPr>
          <p:cNvPr id="3" name="Rectangle 2">
            <a:extLst>
              <a:ext uri="{FF2B5EF4-FFF2-40B4-BE49-F238E27FC236}">
                <a16:creationId xmlns:a16="http://schemas.microsoft.com/office/drawing/2014/main" id="{28B410FC-93D1-4C96-8C40-1A5D8EDC74A7}"/>
              </a:ext>
            </a:extLst>
          </p:cNvPr>
          <p:cNvSpPr/>
          <p:nvPr/>
        </p:nvSpPr>
        <p:spPr>
          <a:xfrm>
            <a:off x="8442960" y="2405389"/>
            <a:ext cx="3362960" cy="2050690"/>
          </a:xfrm>
          <a:prstGeom prst="rect">
            <a:avLst/>
          </a:prstGeom>
        </p:spPr>
        <p:txBody>
          <a:bodyPr wrap="square">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These are three coupled, partial differential equations, they're non-linear, so their solution is not completely trivial,</a:t>
            </a:r>
          </a:p>
        </p:txBody>
      </p:sp>
    </p:spTree>
    <p:extLst>
      <p:ext uri="{BB962C8B-B14F-4D97-AF65-F5344CB8AC3E}">
        <p14:creationId xmlns:p14="http://schemas.microsoft.com/office/powerpoint/2010/main" val="415333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81EA-1DDC-437C-896B-D268A81B08CC}"/>
              </a:ext>
            </a:extLst>
          </p:cNvPr>
          <p:cNvSpPr>
            <a:spLocks noGrp="1"/>
          </p:cNvSpPr>
          <p:nvPr>
            <p:ph type="title"/>
          </p:nvPr>
        </p:nvSpPr>
        <p:spPr/>
        <p:txBody>
          <a:bodyPr/>
          <a:lstStyle/>
          <a:p>
            <a:pPr algn="ctr"/>
            <a:r>
              <a:rPr lang="en-GB" b="1" dirty="0"/>
              <a:t>Discussion:  Equilibrium</a:t>
            </a:r>
          </a:p>
        </p:txBody>
      </p:sp>
      <p:pic>
        <p:nvPicPr>
          <p:cNvPr id="4" name="Picture 3">
            <a:extLst>
              <a:ext uri="{FF2B5EF4-FFF2-40B4-BE49-F238E27FC236}">
                <a16:creationId xmlns:a16="http://schemas.microsoft.com/office/drawing/2014/main" id="{E4A7BE7A-E962-4ACA-8185-8FA947A3C4D3}"/>
              </a:ext>
            </a:extLst>
          </p:cNvPr>
          <p:cNvPicPr>
            <a:picLocks noChangeAspect="1"/>
          </p:cNvPicPr>
          <p:nvPr/>
        </p:nvPicPr>
        <p:blipFill>
          <a:blip r:embed="rId2"/>
          <a:stretch>
            <a:fillRect/>
          </a:stretch>
        </p:blipFill>
        <p:spPr>
          <a:xfrm>
            <a:off x="2009775" y="1470342"/>
            <a:ext cx="8172450" cy="4791075"/>
          </a:xfrm>
          <a:prstGeom prst="rect">
            <a:avLst/>
          </a:prstGeom>
        </p:spPr>
      </p:pic>
    </p:spTree>
    <p:extLst>
      <p:ext uri="{BB962C8B-B14F-4D97-AF65-F5344CB8AC3E}">
        <p14:creationId xmlns:p14="http://schemas.microsoft.com/office/powerpoint/2010/main" val="118447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45D-8FB9-4C6C-BAAC-44482DD1D00A}"/>
              </a:ext>
            </a:extLst>
          </p:cNvPr>
          <p:cNvSpPr>
            <a:spLocks noGrp="1"/>
          </p:cNvSpPr>
          <p:nvPr>
            <p:ph type="title"/>
          </p:nvPr>
        </p:nvSpPr>
        <p:spPr/>
        <p:txBody>
          <a:bodyPr/>
          <a:lstStyle/>
          <a:p>
            <a:pPr algn="ctr"/>
            <a:r>
              <a:rPr lang="en-GB" b="1" dirty="0"/>
              <a:t>Reminder: Generation and recombination</a:t>
            </a:r>
            <a:r>
              <a:rPr lang="en-GB" b="1" i="1" dirty="0"/>
              <a:t> </a:t>
            </a:r>
            <a:endParaRPr lang="en-GB" b="1" dirty="0"/>
          </a:p>
        </p:txBody>
      </p:sp>
      <p:pic>
        <p:nvPicPr>
          <p:cNvPr id="4" name="Picture 3">
            <a:extLst>
              <a:ext uri="{FF2B5EF4-FFF2-40B4-BE49-F238E27FC236}">
                <a16:creationId xmlns:a16="http://schemas.microsoft.com/office/drawing/2014/main" id="{0566E02F-1F01-4A80-AF06-D760D457470E}"/>
              </a:ext>
            </a:extLst>
          </p:cNvPr>
          <p:cNvPicPr>
            <a:picLocks noChangeAspect="1"/>
          </p:cNvPicPr>
          <p:nvPr/>
        </p:nvPicPr>
        <p:blipFill>
          <a:blip r:embed="rId2"/>
          <a:stretch>
            <a:fillRect/>
          </a:stretch>
        </p:blipFill>
        <p:spPr>
          <a:xfrm>
            <a:off x="1729423" y="1500505"/>
            <a:ext cx="8207058" cy="4804567"/>
          </a:xfrm>
          <a:prstGeom prst="rect">
            <a:avLst/>
          </a:prstGeom>
        </p:spPr>
      </p:pic>
    </p:spTree>
    <p:extLst>
      <p:ext uri="{BB962C8B-B14F-4D97-AF65-F5344CB8AC3E}">
        <p14:creationId xmlns:p14="http://schemas.microsoft.com/office/powerpoint/2010/main" val="83698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9CA1-B2E4-4330-BD76-1C8ADF966E50}"/>
              </a:ext>
            </a:extLst>
          </p:cNvPr>
          <p:cNvSpPr>
            <a:spLocks noGrp="1"/>
          </p:cNvSpPr>
          <p:nvPr>
            <p:ph type="title"/>
          </p:nvPr>
        </p:nvSpPr>
        <p:spPr/>
        <p:txBody>
          <a:bodyPr/>
          <a:lstStyle/>
          <a:p>
            <a:pPr algn="ctr"/>
            <a:r>
              <a:rPr lang="en-GB" b="1" dirty="0"/>
              <a:t>Discussion</a:t>
            </a:r>
          </a:p>
        </p:txBody>
      </p:sp>
      <p:pic>
        <p:nvPicPr>
          <p:cNvPr id="4" name="Picture 3">
            <a:extLst>
              <a:ext uri="{FF2B5EF4-FFF2-40B4-BE49-F238E27FC236}">
                <a16:creationId xmlns:a16="http://schemas.microsoft.com/office/drawing/2014/main" id="{76D06B5D-DCEF-4B9F-9F33-C927A8D72D27}"/>
              </a:ext>
            </a:extLst>
          </p:cNvPr>
          <p:cNvPicPr>
            <a:picLocks noChangeAspect="1"/>
          </p:cNvPicPr>
          <p:nvPr/>
        </p:nvPicPr>
        <p:blipFill>
          <a:blip r:embed="rId2"/>
          <a:stretch>
            <a:fillRect/>
          </a:stretch>
        </p:blipFill>
        <p:spPr>
          <a:xfrm>
            <a:off x="2171700" y="1405255"/>
            <a:ext cx="7848600" cy="4819650"/>
          </a:xfrm>
          <a:prstGeom prst="rect">
            <a:avLst/>
          </a:prstGeom>
        </p:spPr>
      </p:pic>
    </p:spTree>
    <p:extLst>
      <p:ext uri="{BB962C8B-B14F-4D97-AF65-F5344CB8AC3E}">
        <p14:creationId xmlns:p14="http://schemas.microsoft.com/office/powerpoint/2010/main" val="393578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A9028-901A-4E6E-BD8A-AABFFE220211}"/>
              </a:ext>
            </a:extLst>
          </p:cNvPr>
          <p:cNvPicPr>
            <a:picLocks noChangeAspect="1"/>
          </p:cNvPicPr>
          <p:nvPr/>
        </p:nvPicPr>
        <p:blipFill>
          <a:blip r:embed="rId2"/>
          <a:stretch>
            <a:fillRect/>
          </a:stretch>
        </p:blipFill>
        <p:spPr>
          <a:xfrm>
            <a:off x="4205605" y="770731"/>
            <a:ext cx="3333750" cy="514350"/>
          </a:xfrm>
          <a:prstGeom prst="rect">
            <a:avLst/>
          </a:prstGeom>
        </p:spPr>
      </p:pic>
      <p:pic>
        <p:nvPicPr>
          <p:cNvPr id="5" name="Picture 4">
            <a:extLst>
              <a:ext uri="{FF2B5EF4-FFF2-40B4-BE49-F238E27FC236}">
                <a16:creationId xmlns:a16="http://schemas.microsoft.com/office/drawing/2014/main" id="{C32DA74E-E326-4A0E-8FEA-A07D2FA13C03}"/>
              </a:ext>
            </a:extLst>
          </p:cNvPr>
          <p:cNvPicPr>
            <a:picLocks noChangeAspect="1"/>
          </p:cNvPicPr>
          <p:nvPr/>
        </p:nvPicPr>
        <p:blipFill>
          <a:blip r:embed="rId3"/>
          <a:stretch>
            <a:fillRect/>
          </a:stretch>
        </p:blipFill>
        <p:spPr>
          <a:xfrm>
            <a:off x="231775" y="1501140"/>
            <a:ext cx="8496300" cy="4953000"/>
          </a:xfrm>
          <a:prstGeom prst="rect">
            <a:avLst/>
          </a:prstGeom>
        </p:spPr>
      </p:pic>
      <p:sp>
        <p:nvSpPr>
          <p:cNvPr id="2" name="Rectangle 1">
            <a:extLst>
              <a:ext uri="{FF2B5EF4-FFF2-40B4-BE49-F238E27FC236}">
                <a16:creationId xmlns:a16="http://schemas.microsoft.com/office/drawing/2014/main" id="{B0BB022C-0969-473F-9C91-3A77FBDE342A}"/>
              </a:ext>
            </a:extLst>
          </p:cNvPr>
          <p:cNvSpPr/>
          <p:nvPr/>
        </p:nvSpPr>
        <p:spPr>
          <a:xfrm>
            <a:off x="8839200" y="4230861"/>
            <a:ext cx="3121025" cy="156100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product of n and p is some material and temperature dependent parameter, this is what we call the intrinsic carrier concentration squared</a:t>
            </a:r>
            <a:endParaRPr lang="en-GB" dirty="0"/>
          </a:p>
        </p:txBody>
      </p:sp>
    </p:spTree>
    <p:extLst>
      <p:ext uri="{BB962C8B-B14F-4D97-AF65-F5344CB8AC3E}">
        <p14:creationId xmlns:p14="http://schemas.microsoft.com/office/powerpoint/2010/main" val="306713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F416-DDEA-4952-8C00-3D86BAEDED87}"/>
              </a:ext>
            </a:extLst>
          </p:cNvPr>
          <p:cNvSpPr>
            <a:spLocks noGrp="1"/>
          </p:cNvSpPr>
          <p:nvPr>
            <p:ph type="title"/>
          </p:nvPr>
        </p:nvSpPr>
        <p:spPr/>
        <p:txBody>
          <a:bodyPr/>
          <a:lstStyle/>
          <a:p>
            <a:pPr algn="ctr"/>
            <a:r>
              <a:rPr lang="en-GB" b="1" dirty="0"/>
              <a:t>Summary: The semiconductor equations</a:t>
            </a:r>
            <a:r>
              <a:rPr lang="en-GB" b="1" i="1" dirty="0"/>
              <a:t> </a:t>
            </a:r>
            <a:endParaRPr lang="en-GB" b="1" dirty="0"/>
          </a:p>
        </p:txBody>
      </p:sp>
      <p:pic>
        <p:nvPicPr>
          <p:cNvPr id="4" name="Picture 3">
            <a:extLst>
              <a:ext uri="{FF2B5EF4-FFF2-40B4-BE49-F238E27FC236}">
                <a16:creationId xmlns:a16="http://schemas.microsoft.com/office/drawing/2014/main" id="{155A4B86-98F9-4870-91A4-E33E98CA891F}"/>
              </a:ext>
            </a:extLst>
          </p:cNvPr>
          <p:cNvPicPr>
            <a:picLocks noChangeAspect="1"/>
          </p:cNvPicPr>
          <p:nvPr/>
        </p:nvPicPr>
        <p:blipFill>
          <a:blip r:embed="rId2"/>
          <a:stretch>
            <a:fillRect/>
          </a:stretch>
        </p:blipFill>
        <p:spPr>
          <a:xfrm>
            <a:off x="1662112" y="1475422"/>
            <a:ext cx="8867775" cy="4943475"/>
          </a:xfrm>
          <a:prstGeom prst="rect">
            <a:avLst/>
          </a:prstGeom>
        </p:spPr>
      </p:pic>
    </p:spTree>
    <p:extLst>
      <p:ext uri="{BB962C8B-B14F-4D97-AF65-F5344CB8AC3E}">
        <p14:creationId xmlns:p14="http://schemas.microsoft.com/office/powerpoint/2010/main" val="365033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E56D3E-B77E-4562-8641-B8C8EEB1BF3F}"/>
              </a:ext>
            </a:extLst>
          </p:cNvPr>
          <p:cNvSpPr/>
          <p:nvPr/>
        </p:nvSpPr>
        <p:spPr>
          <a:xfrm>
            <a:off x="289560" y="867658"/>
            <a:ext cx="11612880" cy="2800767"/>
          </a:xfrm>
          <a:prstGeom prst="rect">
            <a:avLst/>
          </a:prstGeom>
        </p:spPr>
        <p:txBody>
          <a:bodyPr wrap="square">
            <a:spAutoFit/>
          </a:bodyPr>
          <a:lstStyle/>
          <a:p>
            <a:pPr algn="ctr"/>
            <a:r>
              <a:rPr lang="en-GB" sz="4400" dirty="0">
                <a:latin typeface="Arial" panose="020B0604020202020204" pitchFamily="34" charset="0"/>
              </a:rPr>
              <a:t>Unit 5:  The Semiconductor Equations</a:t>
            </a:r>
          </a:p>
          <a:p>
            <a:pPr algn="ctr"/>
            <a:r>
              <a:rPr lang="en-GB" sz="4400" dirty="0">
                <a:latin typeface="Arial" panose="020B0604020202020204" pitchFamily="34" charset="0"/>
              </a:rPr>
              <a:t> </a:t>
            </a:r>
          </a:p>
          <a:p>
            <a:pPr algn="ctr"/>
            <a:r>
              <a:rPr lang="en-GB" sz="4400" b="1" dirty="0">
                <a:latin typeface="Arial" panose="020B0604020202020204" pitchFamily="34" charset="0"/>
              </a:rPr>
              <a:t>Lecture 5.2:</a:t>
            </a:r>
          </a:p>
          <a:p>
            <a:pPr algn="ctr"/>
            <a:r>
              <a:rPr lang="en-GB" sz="4400" b="1" dirty="0">
                <a:latin typeface="Arial" panose="020B0604020202020204" pitchFamily="34" charset="0"/>
              </a:rPr>
              <a:t>Energy band diagrams </a:t>
            </a:r>
            <a:endParaRPr lang="en-GB" sz="4400" dirty="0"/>
          </a:p>
        </p:txBody>
      </p:sp>
    </p:spTree>
    <p:extLst>
      <p:ext uri="{BB962C8B-B14F-4D97-AF65-F5344CB8AC3E}">
        <p14:creationId xmlns:p14="http://schemas.microsoft.com/office/powerpoint/2010/main" val="281806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554BD-3657-42C5-822C-3AA22296E5A9}"/>
              </a:ext>
            </a:extLst>
          </p:cNvPr>
          <p:cNvSpPr>
            <a:spLocks noGrp="1"/>
          </p:cNvSpPr>
          <p:nvPr>
            <p:ph idx="1"/>
          </p:nvPr>
        </p:nvSpPr>
        <p:spPr/>
        <p:txBody>
          <a:bodyPr/>
          <a:lstStyle/>
          <a:p>
            <a:pPr algn="just"/>
            <a:r>
              <a:rPr lang="en-GB" sz="3600" dirty="0"/>
              <a:t>In this unit we discuss very powerful qualitative way that will provide us with insightful, qualitative solutions to the semiconductor  equations without doing any mathematics whatsoever.</a:t>
            </a:r>
          </a:p>
          <a:p>
            <a:endParaRPr lang="en-GB" dirty="0"/>
          </a:p>
        </p:txBody>
      </p:sp>
    </p:spTree>
    <p:extLst>
      <p:ext uri="{BB962C8B-B14F-4D97-AF65-F5344CB8AC3E}">
        <p14:creationId xmlns:p14="http://schemas.microsoft.com/office/powerpoint/2010/main" val="231873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0D90-8085-499E-A3C2-35833FC23555}"/>
              </a:ext>
            </a:extLst>
          </p:cNvPr>
          <p:cNvSpPr>
            <a:spLocks noGrp="1"/>
          </p:cNvSpPr>
          <p:nvPr>
            <p:ph type="title"/>
          </p:nvPr>
        </p:nvSpPr>
        <p:spPr/>
        <p:txBody>
          <a:bodyPr/>
          <a:lstStyle/>
          <a:p>
            <a:pPr algn="ctr"/>
            <a:r>
              <a:rPr lang="en-GB" b="1" dirty="0"/>
              <a:t>The semiconductor equations</a:t>
            </a:r>
            <a:r>
              <a:rPr lang="en-GB" b="1" i="1" dirty="0"/>
              <a:t> </a:t>
            </a:r>
            <a:endParaRPr lang="en-GB" b="1" dirty="0"/>
          </a:p>
        </p:txBody>
      </p:sp>
      <p:pic>
        <p:nvPicPr>
          <p:cNvPr id="4" name="Picture 3">
            <a:extLst>
              <a:ext uri="{FF2B5EF4-FFF2-40B4-BE49-F238E27FC236}">
                <a16:creationId xmlns:a16="http://schemas.microsoft.com/office/drawing/2014/main" id="{C35551AE-5816-4766-8524-919214BB90B4}"/>
              </a:ext>
            </a:extLst>
          </p:cNvPr>
          <p:cNvPicPr>
            <a:picLocks noChangeAspect="1"/>
          </p:cNvPicPr>
          <p:nvPr/>
        </p:nvPicPr>
        <p:blipFill>
          <a:blip r:embed="rId2"/>
          <a:stretch>
            <a:fillRect/>
          </a:stretch>
        </p:blipFill>
        <p:spPr>
          <a:xfrm>
            <a:off x="1619250" y="1386522"/>
            <a:ext cx="8953500" cy="5019675"/>
          </a:xfrm>
          <a:prstGeom prst="rect">
            <a:avLst/>
          </a:prstGeom>
        </p:spPr>
      </p:pic>
    </p:spTree>
    <p:extLst>
      <p:ext uri="{BB962C8B-B14F-4D97-AF65-F5344CB8AC3E}">
        <p14:creationId xmlns:p14="http://schemas.microsoft.com/office/powerpoint/2010/main" val="190835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46C4-771A-4F5B-BA78-FAD09D08B47D}"/>
              </a:ext>
            </a:extLst>
          </p:cNvPr>
          <p:cNvSpPr>
            <a:spLocks noGrp="1"/>
          </p:cNvSpPr>
          <p:nvPr>
            <p:ph type="title"/>
          </p:nvPr>
        </p:nvSpPr>
        <p:spPr/>
        <p:txBody>
          <a:bodyPr/>
          <a:lstStyle/>
          <a:p>
            <a:pPr algn="ctr"/>
            <a:r>
              <a:rPr lang="en-GB" b="1" dirty="0"/>
              <a:t>Solving semiconductor problems</a:t>
            </a:r>
          </a:p>
        </p:txBody>
      </p:sp>
      <p:pic>
        <p:nvPicPr>
          <p:cNvPr id="4" name="Picture 3">
            <a:extLst>
              <a:ext uri="{FF2B5EF4-FFF2-40B4-BE49-F238E27FC236}">
                <a16:creationId xmlns:a16="http://schemas.microsoft.com/office/drawing/2014/main" id="{24F63A28-39A5-46CC-9EDF-0447E8DBF144}"/>
              </a:ext>
            </a:extLst>
          </p:cNvPr>
          <p:cNvPicPr>
            <a:picLocks noChangeAspect="1"/>
          </p:cNvPicPr>
          <p:nvPr/>
        </p:nvPicPr>
        <p:blipFill>
          <a:blip r:embed="rId2"/>
          <a:stretch>
            <a:fillRect/>
          </a:stretch>
        </p:blipFill>
        <p:spPr>
          <a:xfrm>
            <a:off x="639762" y="1482090"/>
            <a:ext cx="8372475" cy="4686300"/>
          </a:xfrm>
          <a:prstGeom prst="rect">
            <a:avLst/>
          </a:prstGeom>
        </p:spPr>
      </p:pic>
      <p:sp>
        <p:nvSpPr>
          <p:cNvPr id="3" name="Rectangle 2">
            <a:extLst>
              <a:ext uri="{FF2B5EF4-FFF2-40B4-BE49-F238E27FC236}">
                <a16:creationId xmlns:a16="http://schemas.microsoft.com/office/drawing/2014/main" id="{DF51E44C-AB67-4D60-A8E7-DF3ED2B8F96D}"/>
              </a:ext>
            </a:extLst>
          </p:cNvPr>
          <p:cNvSpPr/>
          <p:nvPr/>
        </p:nvSpPr>
        <p:spPr>
          <a:xfrm>
            <a:off x="8116909" y="4927784"/>
            <a:ext cx="3167919" cy="375552"/>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may be out of equilibrium!)</a:t>
            </a:r>
          </a:p>
        </p:txBody>
      </p:sp>
    </p:spTree>
    <p:extLst>
      <p:ext uri="{BB962C8B-B14F-4D97-AF65-F5344CB8AC3E}">
        <p14:creationId xmlns:p14="http://schemas.microsoft.com/office/powerpoint/2010/main" val="369314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A915-A69E-4D6F-BA41-93AE432E104C}"/>
              </a:ext>
            </a:extLst>
          </p:cNvPr>
          <p:cNvSpPr>
            <a:spLocks noGrp="1"/>
          </p:cNvSpPr>
          <p:nvPr>
            <p:ph type="title"/>
          </p:nvPr>
        </p:nvSpPr>
        <p:spPr/>
        <p:txBody>
          <a:bodyPr/>
          <a:lstStyle/>
          <a:p>
            <a:pPr algn="ctr"/>
            <a:r>
              <a:rPr lang="en-GB" b="1" dirty="0"/>
              <a:t>Energy band diagrams </a:t>
            </a:r>
          </a:p>
        </p:txBody>
      </p:sp>
      <p:sp>
        <p:nvSpPr>
          <p:cNvPr id="3" name="Content Placeholder 2">
            <a:extLst>
              <a:ext uri="{FF2B5EF4-FFF2-40B4-BE49-F238E27FC236}">
                <a16:creationId xmlns:a16="http://schemas.microsoft.com/office/drawing/2014/main" id="{56E5EFF8-1B4B-4177-89EB-AC8EB6210EB4}"/>
              </a:ext>
            </a:extLst>
          </p:cNvPr>
          <p:cNvSpPr>
            <a:spLocks noGrp="1"/>
          </p:cNvSpPr>
          <p:nvPr>
            <p:ph idx="1"/>
          </p:nvPr>
        </p:nvSpPr>
        <p:spPr/>
        <p:txBody>
          <a:bodyPr>
            <a:normAutofit/>
          </a:bodyPr>
          <a:lstStyle/>
          <a:p>
            <a:pPr algn="just"/>
            <a:r>
              <a:rPr lang="en-GB" sz="3600" dirty="0"/>
              <a:t>An energy band diagram is a plot of the bottom of the conduction band and the top of the valence band vs. position. </a:t>
            </a:r>
          </a:p>
          <a:p>
            <a:pPr algn="just"/>
            <a:endParaRPr lang="en-GB" sz="3600" dirty="0"/>
          </a:p>
          <a:p>
            <a:pPr algn="just"/>
            <a:r>
              <a:rPr lang="en-GB" sz="3600" dirty="0"/>
              <a:t>Energy band diagrams are a powerful tool for understanding semiconductor devices because they provide </a:t>
            </a:r>
            <a:r>
              <a:rPr lang="en-GB" sz="3600" b="1" dirty="0"/>
              <a:t>qualitative solutions to the semiconductor equations.</a:t>
            </a:r>
            <a:endParaRPr lang="en-GB" sz="3600" dirty="0"/>
          </a:p>
        </p:txBody>
      </p:sp>
    </p:spTree>
    <p:extLst>
      <p:ext uri="{BB962C8B-B14F-4D97-AF65-F5344CB8AC3E}">
        <p14:creationId xmlns:p14="http://schemas.microsoft.com/office/powerpoint/2010/main" val="198032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14B9-5387-4A9D-9163-2344DECFFBF3}"/>
              </a:ext>
            </a:extLst>
          </p:cNvPr>
          <p:cNvSpPr>
            <a:spLocks noGrp="1"/>
          </p:cNvSpPr>
          <p:nvPr>
            <p:ph type="title"/>
          </p:nvPr>
        </p:nvSpPr>
        <p:spPr/>
        <p:txBody>
          <a:bodyPr/>
          <a:lstStyle/>
          <a:p>
            <a:pPr algn="ctr"/>
            <a:r>
              <a:rPr lang="en-GB" b="1" dirty="0"/>
              <a:t>An important principle  (in equilibrium) </a:t>
            </a:r>
          </a:p>
        </p:txBody>
      </p:sp>
      <p:pic>
        <p:nvPicPr>
          <p:cNvPr id="4" name="Picture 3">
            <a:extLst>
              <a:ext uri="{FF2B5EF4-FFF2-40B4-BE49-F238E27FC236}">
                <a16:creationId xmlns:a16="http://schemas.microsoft.com/office/drawing/2014/main" id="{6F6A1993-51E7-4084-99B2-BA0891FC0315}"/>
              </a:ext>
            </a:extLst>
          </p:cNvPr>
          <p:cNvPicPr>
            <a:picLocks noChangeAspect="1"/>
          </p:cNvPicPr>
          <p:nvPr/>
        </p:nvPicPr>
        <p:blipFill>
          <a:blip r:embed="rId2"/>
          <a:stretch>
            <a:fillRect/>
          </a:stretch>
        </p:blipFill>
        <p:spPr>
          <a:xfrm>
            <a:off x="1919287" y="1889125"/>
            <a:ext cx="8353425" cy="4705350"/>
          </a:xfrm>
          <a:prstGeom prst="rect">
            <a:avLst/>
          </a:prstGeom>
        </p:spPr>
      </p:pic>
    </p:spTree>
    <p:extLst>
      <p:ext uri="{BB962C8B-B14F-4D97-AF65-F5344CB8AC3E}">
        <p14:creationId xmlns:p14="http://schemas.microsoft.com/office/powerpoint/2010/main" val="152279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6546-6AC5-4679-B18C-9BDFFFA557F6}"/>
              </a:ext>
            </a:extLst>
          </p:cNvPr>
          <p:cNvSpPr>
            <a:spLocks noGrp="1"/>
          </p:cNvSpPr>
          <p:nvPr>
            <p:ph type="title"/>
          </p:nvPr>
        </p:nvSpPr>
        <p:spPr/>
        <p:txBody>
          <a:bodyPr/>
          <a:lstStyle/>
          <a:p>
            <a:pPr algn="ctr"/>
            <a:r>
              <a:rPr lang="en-GB" b="1" dirty="0"/>
              <a:t>The Fermi level in equilibrium </a:t>
            </a:r>
          </a:p>
        </p:txBody>
      </p:sp>
      <p:pic>
        <p:nvPicPr>
          <p:cNvPr id="4" name="Picture 3">
            <a:extLst>
              <a:ext uri="{FF2B5EF4-FFF2-40B4-BE49-F238E27FC236}">
                <a16:creationId xmlns:a16="http://schemas.microsoft.com/office/drawing/2014/main" id="{1BEE5DE1-2FA0-4412-9B83-F464CA75FF38}"/>
              </a:ext>
            </a:extLst>
          </p:cNvPr>
          <p:cNvPicPr>
            <a:picLocks noChangeAspect="1"/>
          </p:cNvPicPr>
          <p:nvPr/>
        </p:nvPicPr>
        <p:blipFill>
          <a:blip r:embed="rId2"/>
          <a:stretch>
            <a:fillRect/>
          </a:stretch>
        </p:blipFill>
        <p:spPr>
          <a:xfrm>
            <a:off x="2424112" y="2524125"/>
            <a:ext cx="7343775" cy="1809750"/>
          </a:xfrm>
          <a:prstGeom prst="rect">
            <a:avLst/>
          </a:prstGeom>
        </p:spPr>
      </p:pic>
    </p:spTree>
    <p:extLst>
      <p:ext uri="{BB962C8B-B14F-4D97-AF65-F5344CB8AC3E}">
        <p14:creationId xmlns:p14="http://schemas.microsoft.com/office/powerpoint/2010/main" val="70306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55E0-7C50-4315-BE33-2CA98320B90B}"/>
              </a:ext>
            </a:extLst>
          </p:cNvPr>
          <p:cNvSpPr>
            <a:spLocks noGrp="1"/>
          </p:cNvSpPr>
          <p:nvPr>
            <p:ph type="title"/>
          </p:nvPr>
        </p:nvSpPr>
        <p:spPr/>
        <p:txBody>
          <a:bodyPr/>
          <a:lstStyle/>
          <a:p>
            <a:pPr algn="ctr"/>
            <a:r>
              <a:rPr lang="en-GB" b="1" dirty="0"/>
              <a:t>Band bending </a:t>
            </a:r>
          </a:p>
        </p:txBody>
      </p:sp>
      <p:pic>
        <p:nvPicPr>
          <p:cNvPr id="4" name="Picture 3">
            <a:extLst>
              <a:ext uri="{FF2B5EF4-FFF2-40B4-BE49-F238E27FC236}">
                <a16:creationId xmlns:a16="http://schemas.microsoft.com/office/drawing/2014/main" id="{71E61075-9508-46B6-8DC0-315A22CFE391}"/>
              </a:ext>
            </a:extLst>
          </p:cNvPr>
          <p:cNvPicPr>
            <a:picLocks noChangeAspect="1"/>
          </p:cNvPicPr>
          <p:nvPr/>
        </p:nvPicPr>
        <p:blipFill>
          <a:blip r:embed="rId2"/>
          <a:stretch>
            <a:fillRect/>
          </a:stretch>
        </p:blipFill>
        <p:spPr>
          <a:xfrm>
            <a:off x="1847850" y="1454150"/>
            <a:ext cx="8496300" cy="5038725"/>
          </a:xfrm>
          <a:prstGeom prst="rect">
            <a:avLst/>
          </a:prstGeom>
        </p:spPr>
      </p:pic>
    </p:spTree>
    <p:extLst>
      <p:ext uri="{BB962C8B-B14F-4D97-AF65-F5344CB8AC3E}">
        <p14:creationId xmlns:p14="http://schemas.microsoft.com/office/powerpoint/2010/main" val="159042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AD68-119E-425F-869C-5ED2626D0025}"/>
              </a:ext>
            </a:extLst>
          </p:cNvPr>
          <p:cNvSpPr>
            <a:spLocks noGrp="1"/>
          </p:cNvSpPr>
          <p:nvPr>
            <p:ph type="title"/>
          </p:nvPr>
        </p:nvSpPr>
        <p:spPr/>
        <p:txBody>
          <a:bodyPr/>
          <a:lstStyle/>
          <a:p>
            <a:pPr algn="ctr"/>
            <a:r>
              <a:rPr lang="en-GB" b="1" dirty="0"/>
              <a:t>Voltage and electron potential energy </a:t>
            </a:r>
          </a:p>
        </p:txBody>
      </p:sp>
      <p:pic>
        <p:nvPicPr>
          <p:cNvPr id="4" name="Picture 3">
            <a:extLst>
              <a:ext uri="{FF2B5EF4-FFF2-40B4-BE49-F238E27FC236}">
                <a16:creationId xmlns:a16="http://schemas.microsoft.com/office/drawing/2014/main" id="{1351E308-1DC0-4C3F-AC87-F9210CE4D33A}"/>
              </a:ext>
            </a:extLst>
          </p:cNvPr>
          <p:cNvPicPr>
            <a:picLocks noChangeAspect="1"/>
          </p:cNvPicPr>
          <p:nvPr/>
        </p:nvPicPr>
        <p:blipFill>
          <a:blip r:embed="rId2"/>
          <a:stretch>
            <a:fillRect/>
          </a:stretch>
        </p:blipFill>
        <p:spPr>
          <a:xfrm>
            <a:off x="1905000" y="1466850"/>
            <a:ext cx="8382000" cy="4838700"/>
          </a:xfrm>
          <a:prstGeom prst="rect">
            <a:avLst/>
          </a:prstGeom>
        </p:spPr>
      </p:pic>
    </p:spTree>
    <p:extLst>
      <p:ext uri="{BB962C8B-B14F-4D97-AF65-F5344CB8AC3E}">
        <p14:creationId xmlns:p14="http://schemas.microsoft.com/office/powerpoint/2010/main" val="202824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7C1A-3FD5-45B3-A697-CB7B069502AC}"/>
              </a:ext>
            </a:extLst>
          </p:cNvPr>
          <p:cNvSpPr>
            <a:spLocks noGrp="1"/>
          </p:cNvSpPr>
          <p:nvPr>
            <p:ph type="title"/>
          </p:nvPr>
        </p:nvSpPr>
        <p:spPr>
          <a:xfrm>
            <a:off x="838200" y="334645"/>
            <a:ext cx="10515600" cy="1325563"/>
          </a:xfrm>
        </p:spPr>
        <p:txBody>
          <a:bodyPr/>
          <a:lstStyle/>
          <a:p>
            <a:pPr algn="ctr"/>
            <a:r>
              <a:rPr lang="en-GB" b="1" dirty="0"/>
              <a:t>Electrostatic potential vs. position </a:t>
            </a:r>
          </a:p>
        </p:txBody>
      </p:sp>
      <p:pic>
        <p:nvPicPr>
          <p:cNvPr id="4" name="Picture 3">
            <a:extLst>
              <a:ext uri="{FF2B5EF4-FFF2-40B4-BE49-F238E27FC236}">
                <a16:creationId xmlns:a16="http://schemas.microsoft.com/office/drawing/2014/main" id="{C0008CE5-B2E0-4DA0-89B7-77F6BD6F2201}"/>
              </a:ext>
            </a:extLst>
          </p:cNvPr>
          <p:cNvPicPr>
            <a:picLocks noChangeAspect="1"/>
          </p:cNvPicPr>
          <p:nvPr/>
        </p:nvPicPr>
        <p:blipFill>
          <a:blip r:embed="rId2"/>
          <a:stretch>
            <a:fillRect/>
          </a:stretch>
        </p:blipFill>
        <p:spPr>
          <a:xfrm>
            <a:off x="2081212" y="1690688"/>
            <a:ext cx="8029575" cy="4733925"/>
          </a:xfrm>
          <a:prstGeom prst="rect">
            <a:avLst/>
          </a:prstGeom>
        </p:spPr>
      </p:pic>
    </p:spTree>
    <p:extLst>
      <p:ext uri="{BB962C8B-B14F-4D97-AF65-F5344CB8AC3E}">
        <p14:creationId xmlns:p14="http://schemas.microsoft.com/office/powerpoint/2010/main" val="63708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88C6-C2AF-45F8-B491-8730C0945ECF}"/>
              </a:ext>
            </a:extLst>
          </p:cNvPr>
          <p:cNvSpPr>
            <a:spLocks noGrp="1"/>
          </p:cNvSpPr>
          <p:nvPr>
            <p:ph type="title"/>
          </p:nvPr>
        </p:nvSpPr>
        <p:spPr/>
        <p:txBody>
          <a:bodyPr/>
          <a:lstStyle/>
          <a:p>
            <a:pPr algn="ctr"/>
            <a:r>
              <a:rPr lang="en-GB" b="1" dirty="0"/>
              <a:t>Electrostatic potential causes band bending </a:t>
            </a:r>
          </a:p>
        </p:txBody>
      </p:sp>
      <p:pic>
        <p:nvPicPr>
          <p:cNvPr id="4" name="Picture 3">
            <a:extLst>
              <a:ext uri="{FF2B5EF4-FFF2-40B4-BE49-F238E27FC236}">
                <a16:creationId xmlns:a16="http://schemas.microsoft.com/office/drawing/2014/main" id="{874CD687-436E-4F86-B9E1-020CE404B66E}"/>
              </a:ext>
            </a:extLst>
          </p:cNvPr>
          <p:cNvPicPr>
            <a:picLocks noChangeAspect="1"/>
          </p:cNvPicPr>
          <p:nvPr/>
        </p:nvPicPr>
        <p:blipFill>
          <a:blip r:embed="rId2"/>
          <a:stretch>
            <a:fillRect/>
          </a:stretch>
        </p:blipFill>
        <p:spPr>
          <a:xfrm>
            <a:off x="1821180" y="1762866"/>
            <a:ext cx="7891780" cy="4730009"/>
          </a:xfrm>
          <a:prstGeom prst="rect">
            <a:avLst/>
          </a:prstGeom>
        </p:spPr>
      </p:pic>
    </p:spTree>
    <p:extLst>
      <p:ext uri="{BB962C8B-B14F-4D97-AF65-F5344CB8AC3E}">
        <p14:creationId xmlns:p14="http://schemas.microsoft.com/office/powerpoint/2010/main" val="55436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67EF-148F-49AD-B1E0-52A4CFEBC2B6}"/>
              </a:ext>
            </a:extLst>
          </p:cNvPr>
          <p:cNvSpPr>
            <a:spLocks noGrp="1"/>
          </p:cNvSpPr>
          <p:nvPr>
            <p:ph type="title"/>
          </p:nvPr>
        </p:nvSpPr>
        <p:spPr/>
        <p:txBody>
          <a:bodyPr/>
          <a:lstStyle/>
          <a:p>
            <a:pPr algn="ctr"/>
            <a:r>
              <a:rPr lang="en-GB" b="1" dirty="0"/>
              <a:t>Band diagrams </a:t>
            </a:r>
          </a:p>
        </p:txBody>
      </p:sp>
      <p:pic>
        <p:nvPicPr>
          <p:cNvPr id="4" name="Picture 3">
            <a:extLst>
              <a:ext uri="{FF2B5EF4-FFF2-40B4-BE49-F238E27FC236}">
                <a16:creationId xmlns:a16="http://schemas.microsoft.com/office/drawing/2014/main" id="{3CA242A7-97F6-423B-AEC8-249E3CF71356}"/>
              </a:ext>
            </a:extLst>
          </p:cNvPr>
          <p:cNvPicPr>
            <a:picLocks noChangeAspect="1"/>
          </p:cNvPicPr>
          <p:nvPr/>
        </p:nvPicPr>
        <p:blipFill>
          <a:blip r:embed="rId2"/>
          <a:stretch>
            <a:fillRect/>
          </a:stretch>
        </p:blipFill>
        <p:spPr>
          <a:xfrm>
            <a:off x="1897380" y="1593132"/>
            <a:ext cx="7795260" cy="4702575"/>
          </a:xfrm>
          <a:prstGeom prst="rect">
            <a:avLst/>
          </a:prstGeom>
        </p:spPr>
      </p:pic>
    </p:spTree>
    <p:extLst>
      <p:ext uri="{BB962C8B-B14F-4D97-AF65-F5344CB8AC3E}">
        <p14:creationId xmlns:p14="http://schemas.microsoft.com/office/powerpoint/2010/main" val="3061738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3B99-BCF0-46C7-9ED4-AFF945676319}"/>
              </a:ext>
            </a:extLst>
          </p:cNvPr>
          <p:cNvSpPr>
            <a:spLocks noGrp="1"/>
          </p:cNvSpPr>
          <p:nvPr>
            <p:ph type="title"/>
          </p:nvPr>
        </p:nvSpPr>
        <p:spPr/>
        <p:txBody>
          <a:bodyPr/>
          <a:lstStyle/>
          <a:p>
            <a:pPr algn="ctr"/>
            <a:r>
              <a:rPr lang="en-GB" b="1" dirty="0"/>
              <a:t>Practice</a:t>
            </a:r>
          </a:p>
        </p:txBody>
      </p:sp>
      <p:pic>
        <p:nvPicPr>
          <p:cNvPr id="4" name="Picture 3">
            <a:extLst>
              <a:ext uri="{FF2B5EF4-FFF2-40B4-BE49-F238E27FC236}">
                <a16:creationId xmlns:a16="http://schemas.microsoft.com/office/drawing/2014/main" id="{A121A569-C6F6-4221-9406-A5FCA287EE31}"/>
              </a:ext>
            </a:extLst>
          </p:cNvPr>
          <p:cNvPicPr>
            <a:picLocks noChangeAspect="1"/>
          </p:cNvPicPr>
          <p:nvPr/>
        </p:nvPicPr>
        <p:blipFill>
          <a:blip r:embed="rId2"/>
          <a:stretch>
            <a:fillRect/>
          </a:stretch>
        </p:blipFill>
        <p:spPr>
          <a:xfrm>
            <a:off x="1757362" y="1542415"/>
            <a:ext cx="8677275" cy="4667250"/>
          </a:xfrm>
          <a:prstGeom prst="rect">
            <a:avLst/>
          </a:prstGeom>
        </p:spPr>
      </p:pic>
    </p:spTree>
    <p:extLst>
      <p:ext uri="{BB962C8B-B14F-4D97-AF65-F5344CB8AC3E}">
        <p14:creationId xmlns:p14="http://schemas.microsoft.com/office/powerpoint/2010/main" val="178881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19FA-FF47-43B5-AF13-B7FBCA28F984}"/>
              </a:ext>
            </a:extLst>
          </p:cNvPr>
          <p:cNvSpPr>
            <a:spLocks noGrp="1"/>
          </p:cNvSpPr>
          <p:nvPr>
            <p:ph type="title"/>
          </p:nvPr>
        </p:nvSpPr>
        <p:spPr/>
        <p:txBody>
          <a:bodyPr/>
          <a:lstStyle/>
          <a:p>
            <a:pPr algn="ctr"/>
            <a:r>
              <a:rPr lang="en-GB" b="1" dirty="0"/>
              <a:t>Another example: NP junction in equilibrium </a:t>
            </a:r>
          </a:p>
        </p:txBody>
      </p:sp>
      <p:pic>
        <p:nvPicPr>
          <p:cNvPr id="4" name="Picture 3">
            <a:extLst>
              <a:ext uri="{FF2B5EF4-FFF2-40B4-BE49-F238E27FC236}">
                <a16:creationId xmlns:a16="http://schemas.microsoft.com/office/drawing/2014/main" id="{B1D18E57-861B-4942-BC0B-B1BD0C982CA8}"/>
              </a:ext>
            </a:extLst>
          </p:cNvPr>
          <p:cNvPicPr>
            <a:picLocks noChangeAspect="1"/>
          </p:cNvPicPr>
          <p:nvPr/>
        </p:nvPicPr>
        <p:blipFill>
          <a:blip r:embed="rId2"/>
          <a:stretch>
            <a:fillRect/>
          </a:stretch>
        </p:blipFill>
        <p:spPr>
          <a:xfrm>
            <a:off x="1704975" y="1449070"/>
            <a:ext cx="8782050" cy="4914900"/>
          </a:xfrm>
          <a:prstGeom prst="rect">
            <a:avLst/>
          </a:prstGeom>
        </p:spPr>
      </p:pic>
    </p:spTree>
    <p:extLst>
      <p:ext uri="{BB962C8B-B14F-4D97-AF65-F5344CB8AC3E}">
        <p14:creationId xmlns:p14="http://schemas.microsoft.com/office/powerpoint/2010/main" val="392323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ABBF-19B9-47DB-A6BB-2160BAE10EB1}"/>
              </a:ext>
            </a:extLst>
          </p:cNvPr>
          <p:cNvSpPr>
            <a:spLocks noGrp="1"/>
          </p:cNvSpPr>
          <p:nvPr>
            <p:ph type="title"/>
          </p:nvPr>
        </p:nvSpPr>
        <p:spPr/>
        <p:txBody>
          <a:bodyPr/>
          <a:lstStyle/>
          <a:p>
            <a:pPr algn="ctr"/>
            <a:r>
              <a:rPr lang="en-GB" b="1" dirty="0"/>
              <a:t>Equilibrium vs. non-equilibrium </a:t>
            </a:r>
          </a:p>
        </p:txBody>
      </p:sp>
      <p:pic>
        <p:nvPicPr>
          <p:cNvPr id="4" name="Picture 3">
            <a:extLst>
              <a:ext uri="{FF2B5EF4-FFF2-40B4-BE49-F238E27FC236}">
                <a16:creationId xmlns:a16="http://schemas.microsoft.com/office/drawing/2014/main" id="{384C21C0-A405-443A-B726-93B7A73DF9F1}"/>
              </a:ext>
            </a:extLst>
          </p:cNvPr>
          <p:cNvPicPr>
            <a:picLocks noChangeAspect="1"/>
          </p:cNvPicPr>
          <p:nvPr/>
        </p:nvPicPr>
        <p:blipFill>
          <a:blip r:embed="rId2"/>
          <a:stretch>
            <a:fillRect/>
          </a:stretch>
        </p:blipFill>
        <p:spPr>
          <a:xfrm>
            <a:off x="2667635" y="1598467"/>
            <a:ext cx="6527165" cy="4625485"/>
          </a:xfrm>
          <a:prstGeom prst="rect">
            <a:avLst/>
          </a:prstGeom>
        </p:spPr>
      </p:pic>
    </p:spTree>
    <p:extLst>
      <p:ext uri="{BB962C8B-B14F-4D97-AF65-F5344CB8AC3E}">
        <p14:creationId xmlns:p14="http://schemas.microsoft.com/office/powerpoint/2010/main" val="410574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DF7-1AC6-4253-9FBA-949CC2C40F38}"/>
              </a:ext>
            </a:extLst>
          </p:cNvPr>
          <p:cNvSpPr>
            <a:spLocks noGrp="1"/>
          </p:cNvSpPr>
          <p:nvPr>
            <p:ph type="title"/>
          </p:nvPr>
        </p:nvSpPr>
        <p:spPr/>
        <p:txBody>
          <a:bodyPr/>
          <a:lstStyle/>
          <a:p>
            <a:pPr algn="ctr"/>
            <a:r>
              <a:rPr lang="en-GB" b="1" dirty="0"/>
              <a:t>Procedure: Equilibrium energy band diagram</a:t>
            </a:r>
          </a:p>
        </p:txBody>
      </p:sp>
      <p:pic>
        <p:nvPicPr>
          <p:cNvPr id="4" name="Picture 3">
            <a:extLst>
              <a:ext uri="{FF2B5EF4-FFF2-40B4-BE49-F238E27FC236}">
                <a16:creationId xmlns:a16="http://schemas.microsoft.com/office/drawing/2014/main" id="{1D0623EF-FA3C-416E-9E28-005E74643733}"/>
              </a:ext>
            </a:extLst>
          </p:cNvPr>
          <p:cNvPicPr>
            <a:picLocks noChangeAspect="1"/>
          </p:cNvPicPr>
          <p:nvPr/>
        </p:nvPicPr>
        <p:blipFill>
          <a:blip r:embed="rId2"/>
          <a:stretch>
            <a:fillRect/>
          </a:stretch>
        </p:blipFill>
        <p:spPr>
          <a:xfrm>
            <a:off x="1619250" y="1690688"/>
            <a:ext cx="8953500" cy="4619625"/>
          </a:xfrm>
          <a:prstGeom prst="rect">
            <a:avLst/>
          </a:prstGeom>
        </p:spPr>
      </p:pic>
    </p:spTree>
    <p:extLst>
      <p:ext uri="{BB962C8B-B14F-4D97-AF65-F5344CB8AC3E}">
        <p14:creationId xmlns:p14="http://schemas.microsoft.com/office/powerpoint/2010/main" val="41084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87BA-89F8-414D-A939-A7B1B789E94E}"/>
              </a:ext>
            </a:extLst>
          </p:cNvPr>
          <p:cNvSpPr>
            <a:spLocks noGrp="1"/>
          </p:cNvSpPr>
          <p:nvPr>
            <p:ph type="title"/>
          </p:nvPr>
        </p:nvSpPr>
        <p:spPr>
          <a:xfrm>
            <a:off x="838200" y="334645"/>
            <a:ext cx="10515600" cy="1325563"/>
          </a:xfrm>
        </p:spPr>
        <p:txBody>
          <a:bodyPr/>
          <a:lstStyle/>
          <a:p>
            <a:pPr algn="ctr"/>
            <a:r>
              <a:rPr lang="en-GB" b="1" dirty="0"/>
              <a:t>Energy band diagram</a:t>
            </a:r>
          </a:p>
        </p:txBody>
      </p:sp>
      <p:pic>
        <p:nvPicPr>
          <p:cNvPr id="4" name="Picture 3">
            <a:extLst>
              <a:ext uri="{FF2B5EF4-FFF2-40B4-BE49-F238E27FC236}">
                <a16:creationId xmlns:a16="http://schemas.microsoft.com/office/drawing/2014/main" id="{87134075-69F1-4AB9-8A14-2F108C6B010F}"/>
              </a:ext>
            </a:extLst>
          </p:cNvPr>
          <p:cNvPicPr>
            <a:picLocks noChangeAspect="1"/>
          </p:cNvPicPr>
          <p:nvPr/>
        </p:nvPicPr>
        <p:blipFill>
          <a:blip r:embed="rId2"/>
          <a:stretch>
            <a:fillRect/>
          </a:stretch>
        </p:blipFill>
        <p:spPr>
          <a:xfrm>
            <a:off x="1781175" y="1520825"/>
            <a:ext cx="8629650" cy="4972050"/>
          </a:xfrm>
          <a:prstGeom prst="rect">
            <a:avLst/>
          </a:prstGeom>
        </p:spPr>
      </p:pic>
    </p:spTree>
    <p:extLst>
      <p:ext uri="{BB962C8B-B14F-4D97-AF65-F5344CB8AC3E}">
        <p14:creationId xmlns:p14="http://schemas.microsoft.com/office/powerpoint/2010/main" val="1508876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951-0FAE-4D06-B6BB-81E0A690EDAE}"/>
              </a:ext>
            </a:extLst>
          </p:cNvPr>
          <p:cNvSpPr>
            <a:spLocks noGrp="1"/>
          </p:cNvSpPr>
          <p:nvPr>
            <p:ph type="title"/>
          </p:nvPr>
        </p:nvSpPr>
        <p:spPr/>
        <p:txBody>
          <a:bodyPr/>
          <a:lstStyle/>
          <a:p>
            <a:pPr algn="ctr"/>
            <a:r>
              <a:rPr lang="en-GB" b="1" dirty="0"/>
              <a:t>Now, “read” the e-band diagram </a:t>
            </a:r>
          </a:p>
        </p:txBody>
      </p:sp>
      <p:pic>
        <p:nvPicPr>
          <p:cNvPr id="4" name="Picture 3">
            <a:extLst>
              <a:ext uri="{FF2B5EF4-FFF2-40B4-BE49-F238E27FC236}">
                <a16:creationId xmlns:a16="http://schemas.microsoft.com/office/drawing/2014/main" id="{0130EB41-72C7-4C89-92D2-A461DB068BBA}"/>
              </a:ext>
            </a:extLst>
          </p:cNvPr>
          <p:cNvPicPr>
            <a:picLocks noChangeAspect="1"/>
          </p:cNvPicPr>
          <p:nvPr/>
        </p:nvPicPr>
        <p:blipFill>
          <a:blip r:embed="rId2"/>
          <a:stretch>
            <a:fillRect/>
          </a:stretch>
        </p:blipFill>
        <p:spPr>
          <a:xfrm>
            <a:off x="2724150" y="1924050"/>
            <a:ext cx="6743700" cy="3009900"/>
          </a:xfrm>
          <a:prstGeom prst="rect">
            <a:avLst/>
          </a:prstGeom>
        </p:spPr>
      </p:pic>
    </p:spTree>
    <p:extLst>
      <p:ext uri="{BB962C8B-B14F-4D97-AF65-F5344CB8AC3E}">
        <p14:creationId xmlns:p14="http://schemas.microsoft.com/office/powerpoint/2010/main" val="62126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C4E9-C103-4A3C-B0F8-3C777F2BB786}"/>
              </a:ext>
            </a:extLst>
          </p:cNvPr>
          <p:cNvSpPr>
            <a:spLocks noGrp="1"/>
          </p:cNvSpPr>
          <p:nvPr>
            <p:ph type="title"/>
          </p:nvPr>
        </p:nvSpPr>
        <p:spPr/>
        <p:txBody>
          <a:bodyPr/>
          <a:lstStyle/>
          <a:p>
            <a:pPr algn="ctr"/>
            <a:r>
              <a:rPr lang="en-GB" b="1" dirty="0"/>
              <a:t>Electrostatic potential? </a:t>
            </a:r>
          </a:p>
        </p:txBody>
      </p:sp>
      <p:pic>
        <p:nvPicPr>
          <p:cNvPr id="4" name="Picture 3">
            <a:extLst>
              <a:ext uri="{FF2B5EF4-FFF2-40B4-BE49-F238E27FC236}">
                <a16:creationId xmlns:a16="http://schemas.microsoft.com/office/drawing/2014/main" id="{8AD7811D-3D67-47B8-9F50-09BD32F88B8F}"/>
              </a:ext>
            </a:extLst>
          </p:cNvPr>
          <p:cNvPicPr>
            <a:picLocks noChangeAspect="1"/>
          </p:cNvPicPr>
          <p:nvPr/>
        </p:nvPicPr>
        <p:blipFill>
          <a:blip r:embed="rId2"/>
          <a:stretch>
            <a:fillRect/>
          </a:stretch>
        </p:blipFill>
        <p:spPr>
          <a:xfrm>
            <a:off x="1785937" y="1619250"/>
            <a:ext cx="8620125" cy="4848225"/>
          </a:xfrm>
          <a:prstGeom prst="rect">
            <a:avLst/>
          </a:prstGeom>
        </p:spPr>
      </p:pic>
    </p:spTree>
    <p:extLst>
      <p:ext uri="{BB962C8B-B14F-4D97-AF65-F5344CB8AC3E}">
        <p14:creationId xmlns:p14="http://schemas.microsoft.com/office/powerpoint/2010/main" val="192753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A1B-9951-44B2-87AB-27C0E06F5701}"/>
              </a:ext>
            </a:extLst>
          </p:cNvPr>
          <p:cNvSpPr>
            <a:spLocks noGrp="1"/>
          </p:cNvSpPr>
          <p:nvPr>
            <p:ph type="title"/>
          </p:nvPr>
        </p:nvSpPr>
        <p:spPr/>
        <p:txBody>
          <a:bodyPr/>
          <a:lstStyle/>
          <a:p>
            <a:pPr algn="ctr"/>
            <a:r>
              <a:rPr lang="en-GB" b="1" dirty="0"/>
              <a:t>Electrostatics:  </a:t>
            </a:r>
            <a:r>
              <a:rPr lang="en-GB" b="1" i="1" dirty="0"/>
              <a:t>V(x) </a:t>
            </a:r>
            <a:endParaRPr lang="en-GB" b="1" dirty="0"/>
          </a:p>
        </p:txBody>
      </p:sp>
      <p:pic>
        <p:nvPicPr>
          <p:cNvPr id="4" name="Picture 3">
            <a:extLst>
              <a:ext uri="{FF2B5EF4-FFF2-40B4-BE49-F238E27FC236}">
                <a16:creationId xmlns:a16="http://schemas.microsoft.com/office/drawing/2014/main" id="{2FB10CBC-D9DD-45A5-94DE-3638D3905F02}"/>
              </a:ext>
            </a:extLst>
          </p:cNvPr>
          <p:cNvPicPr>
            <a:picLocks noChangeAspect="1"/>
          </p:cNvPicPr>
          <p:nvPr/>
        </p:nvPicPr>
        <p:blipFill>
          <a:blip r:embed="rId2"/>
          <a:stretch>
            <a:fillRect/>
          </a:stretch>
        </p:blipFill>
        <p:spPr>
          <a:xfrm>
            <a:off x="1825625" y="1791970"/>
            <a:ext cx="8743950" cy="4533900"/>
          </a:xfrm>
          <a:prstGeom prst="rect">
            <a:avLst/>
          </a:prstGeom>
        </p:spPr>
      </p:pic>
    </p:spTree>
    <p:extLst>
      <p:ext uri="{BB962C8B-B14F-4D97-AF65-F5344CB8AC3E}">
        <p14:creationId xmlns:p14="http://schemas.microsoft.com/office/powerpoint/2010/main" val="312334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4374-B294-45EB-B463-E2DED9416522}"/>
              </a:ext>
            </a:extLst>
          </p:cNvPr>
          <p:cNvSpPr>
            <a:spLocks noGrp="1"/>
          </p:cNvSpPr>
          <p:nvPr>
            <p:ph type="title"/>
          </p:nvPr>
        </p:nvSpPr>
        <p:spPr/>
        <p:txBody>
          <a:bodyPr/>
          <a:lstStyle/>
          <a:p>
            <a:pPr algn="ctr"/>
            <a:r>
              <a:rPr lang="en-GB" b="1" dirty="0"/>
              <a:t>Electric field? </a:t>
            </a:r>
          </a:p>
        </p:txBody>
      </p:sp>
      <p:pic>
        <p:nvPicPr>
          <p:cNvPr id="4" name="Picture 3">
            <a:extLst>
              <a:ext uri="{FF2B5EF4-FFF2-40B4-BE49-F238E27FC236}">
                <a16:creationId xmlns:a16="http://schemas.microsoft.com/office/drawing/2014/main" id="{E52FF063-FC61-431D-8B64-02BE74A3B570}"/>
              </a:ext>
            </a:extLst>
          </p:cNvPr>
          <p:cNvPicPr>
            <a:picLocks noChangeAspect="1"/>
          </p:cNvPicPr>
          <p:nvPr/>
        </p:nvPicPr>
        <p:blipFill>
          <a:blip r:embed="rId2"/>
          <a:stretch>
            <a:fillRect/>
          </a:stretch>
        </p:blipFill>
        <p:spPr>
          <a:xfrm>
            <a:off x="1757362" y="1690688"/>
            <a:ext cx="8677275" cy="4838700"/>
          </a:xfrm>
          <a:prstGeom prst="rect">
            <a:avLst/>
          </a:prstGeom>
        </p:spPr>
      </p:pic>
    </p:spTree>
    <p:extLst>
      <p:ext uri="{BB962C8B-B14F-4D97-AF65-F5344CB8AC3E}">
        <p14:creationId xmlns:p14="http://schemas.microsoft.com/office/powerpoint/2010/main" val="2637478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4A79-614F-42D3-B243-23B9B51EFEB0}"/>
              </a:ext>
            </a:extLst>
          </p:cNvPr>
          <p:cNvSpPr>
            <a:spLocks noGrp="1"/>
          </p:cNvSpPr>
          <p:nvPr>
            <p:ph type="title"/>
          </p:nvPr>
        </p:nvSpPr>
        <p:spPr/>
        <p:txBody>
          <a:bodyPr/>
          <a:lstStyle/>
          <a:p>
            <a:pPr algn="ctr"/>
            <a:r>
              <a:rPr lang="en-GB" b="1" dirty="0"/>
              <a:t>Electric field:  E (x) </a:t>
            </a:r>
          </a:p>
        </p:txBody>
      </p:sp>
      <p:pic>
        <p:nvPicPr>
          <p:cNvPr id="4" name="Picture 3">
            <a:extLst>
              <a:ext uri="{FF2B5EF4-FFF2-40B4-BE49-F238E27FC236}">
                <a16:creationId xmlns:a16="http://schemas.microsoft.com/office/drawing/2014/main" id="{B271F154-CF4D-432F-8D76-E4B3ACAD8EA2}"/>
              </a:ext>
            </a:extLst>
          </p:cNvPr>
          <p:cNvPicPr>
            <a:picLocks noChangeAspect="1"/>
          </p:cNvPicPr>
          <p:nvPr/>
        </p:nvPicPr>
        <p:blipFill>
          <a:blip r:embed="rId2"/>
          <a:stretch>
            <a:fillRect/>
          </a:stretch>
        </p:blipFill>
        <p:spPr>
          <a:xfrm>
            <a:off x="1776412" y="1529715"/>
            <a:ext cx="8639175" cy="4591050"/>
          </a:xfrm>
          <a:prstGeom prst="rect">
            <a:avLst/>
          </a:prstGeom>
        </p:spPr>
      </p:pic>
    </p:spTree>
    <p:extLst>
      <p:ext uri="{BB962C8B-B14F-4D97-AF65-F5344CB8AC3E}">
        <p14:creationId xmlns:p14="http://schemas.microsoft.com/office/powerpoint/2010/main" val="2965850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ABDE-4759-40EF-82B4-977CB236196F}"/>
              </a:ext>
            </a:extLst>
          </p:cNvPr>
          <p:cNvSpPr>
            <a:spLocks noGrp="1"/>
          </p:cNvSpPr>
          <p:nvPr>
            <p:ph type="title"/>
          </p:nvPr>
        </p:nvSpPr>
        <p:spPr/>
        <p:txBody>
          <a:bodyPr/>
          <a:lstStyle/>
          <a:p>
            <a:pPr algn="ctr"/>
            <a:r>
              <a:rPr lang="en-GB" b="1" dirty="0"/>
              <a:t>Carrier densities? </a:t>
            </a:r>
          </a:p>
        </p:txBody>
      </p:sp>
      <p:pic>
        <p:nvPicPr>
          <p:cNvPr id="4" name="Picture 3">
            <a:extLst>
              <a:ext uri="{FF2B5EF4-FFF2-40B4-BE49-F238E27FC236}">
                <a16:creationId xmlns:a16="http://schemas.microsoft.com/office/drawing/2014/main" id="{19CA95F0-5FF3-4052-993D-13449132D73B}"/>
              </a:ext>
            </a:extLst>
          </p:cNvPr>
          <p:cNvPicPr>
            <a:picLocks noChangeAspect="1"/>
          </p:cNvPicPr>
          <p:nvPr/>
        </p:nvPicPr>
        <p:blipFill>
          <a:blip r:embed="rId2"/>
          <a:stretch>
            <a:fillRect/>
          </a:stretch>
        </p:blipFill>
        <p:spPr>
          <a:xfrm>
            <a:off x="1776412" y="1546860"/>
            <a:ext cx="8639175" cy="4800600"/>
          </a:xfrm>
          <a:prstGeom prst="rect">
            <a:avLst/>
          </a:prstGeom>
        </p:spPr>
      </p:pic>
    </p:spTree>
    <p:extLst>
      <p:ext uri="{BB962C8B-B14F-4D97-AF65-F5344CB8AC3E}">
        <p14:creationId xmlns:p14="http://schemas.microsoft.com/office/powerpoint/2010/main" val="1852689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6AAF-4E2C-4F0E-9F41-0B2234991372}"/>
              </a:ext>
            </a:extLst>
          </p:cNvPr>
          <p:cNvSpPr>
            <a:spLocks noGrp="1"/>
          </p:cNvSpPr>
          <p:nvPr>
            <p:ph type="title"/>
          </p:nvPr>
        </p:nvSpPr>
        <p:spPr/>
        <p:txBody>
          <a:bodyPr/>
          <a:lstStyle/>
          <a:p>
            <a:pPr algn="ctr"/>
            <a:r>
              <a:rPr lang="en-GB" b="1" dirty="0"/>
              <a:t>Carrier densities vs. </a:t>
            </a:r>
            <a:r>
              <a:rPr lang="en-GB" b="1" i="1" dirty="0"/>
              <a:t>x </a:t>
            </a:r>
            <a:endParaRPr lang="en-GB" b="1" dirty="0"/>
          </a:p>
        </p:txBody>
      </p:sp>
      <p:pic>
        <p:nvPicPr>
          <p:cNvPr id="4" name="Picture 3">
            <a:extLst>
              <a:ext uri="{FF2B5EF4-FFF2-40B4-BE49-F238E27FC236}">
                <a16:creationId xmlns:a16="http://schemas.microsoft.com/office/drawing/2014/main" id="{9C823133-5833-42D8-A043-AAFBC4F39AD5}"/>
              </a:ext>
            </a:extLst>
          </p:cNvPr>
          <p:cNvPicPr>
            <a:picLocks noChangeAspect="1"/>
          </p:cNvPicPr>
          <p:nvPr/>
        </p:nvPicPr>
        <p:blipFill>
          <a:blip r:embed="rId2"/>
          <a:stretch>
            <a:fillRect/>
          </a:stretch>
        </p:blipFill>
        <p:spPr>
          <a:xfrm>
            <a:off x="1938337" y="1571625"/>
            <a:ext cx="8315325" cy="4324350"/>
          </a:xfrm>
          <a:prstGeom prst="rect">
            <a:avLst/>
          </a:prstGeom>
        </p:spPr>
      </p:pic>
    </p:spTree>
    <p:extLst>
      <p:ext uri="{BB962C8B-B14F-4D97-AF65-F5344CB8AC3E}">
        <p14:creationId xmlns:p14="http://schemas.microsoft.com/office/powerpoint/2010/main" val="1433055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EA2A-3710-4F85-8CE3-A225800A886D}"/>
              </a:ext>
            </a:extLst>
          </p:cNvPr>
          <p:cNvSpPr>
            <a:spLocks noGrp="1"/>
          </p:cNvSpPr>
          <p:nvPr>
            <p:ph type="title"/>
          </p:nvPr>
        </p:nvSpPr>
        <p:spPr/>
        <p:txBody>
          <a:bodyPr/>
          <a:lstStyle/>
          <a:p>
            <a:pPr algn="ctr"/>
            <a:r>
              <a:rPr lang="en-GB" b="1" dirty="0"/>
              <a:t>Space charge? </a:t>
            </a:r>
          </a:p>
        </p:txBody>
      </p:sp>
      <p:pic>
        <p:nvPicPr>
          <p:cNvPr id="4" name="Picture 3">
            <a:extLst>
              <a:ext uri="{FF2B5EF4-FFF2-40B4-BE49-F238E27FC236}">
                <a16:creationId xmlns:a16="http://schemas.microsoft.com/office/drawing/2014/main" id="{BF62B582-1116-40D5-B464-FCFF142CDF51}"/>
              </a:ext>
            </a:extLst>
          </p:cNvPr>
          <p:cNvPicPr>
            <a:picLocks noChangeAspect="1"/>
          </p:cNvPicPr>
          <p:nvPr/>
        </p:nvPicPr>
        <p:blipFill>
          <a:blip r:embed="rId2"/>
          <a:stretch>
            <a:fillRect/>
          </a:stretch>
        </p:blipFill>
        <p:spPr>
          <a:xfrm>
            <a:off x="1781175" y="1477645"/>
            <a:ext cx="8629650" cy="4857750"/>
          </a:xfrm>
          <a:prstGeom prst="rect">
            <a:avLst/>
          </a:prstGeom>
        </p:spPr>
      </p:pic>
    </p:spTree>
    <p:extLst>
      <p:ext uri="{BB962C8B-B14F-4D97-AF65-F5344CB8AC3E}">
        <p14:creationId xmlns:p14="http://schemas.microsoft.com/office/powerpoint/2010/main" val="252388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B137-C428-4595-8206-954A8BDBDB10}"/>
              </a:ext>
            </a:extLst>
          </p:cNvPr>
          <p:cNvSpPr>
            <a:spLocks noGrp="1"/>
          </p:cNvSpPr>
          <p:nvPr>
            <p:ph type="title"/>
          </p:nvPr>
        </p:nvSpPr>
        <p:spPr/>
        <p:txBody>
          <a:bodyPr/>
          <a:lstStyle/>
          <a:p>
            <a:pPr algn="ctr"/>
            <a:r>
              <a:rPr lang="en-GB" b="1" dirty="0"/>
              <a:t>The unknowns</a:t>
            </a:r>
          </a:p>
        </p:txBody>
      </p:sp>
      <p:pic>
        <p:nvPicPr>
          <p:cNvPr id="4" name="Picture 3">
            <a:extLst>
              <a:ext uri="{FF2B5EF4-FFF2-40B4-BE49-F238E27FC236}">
                <a16:creationId xmlns:a16="http://schemas.microsoft.com/office/drawing/2014/main" id="{E94420EA-30B3-4266-83E7-D29CECBEC6A3}"/>
              </a:ext>
            </a:extLst>
          </p:cNvPr>
          <p:cNvPicPr>
            <a:picLocks noChangeAspect="1"/>
          </p:cNvPicPr>
          <p:nvPr/>
        </p:nvPicPr>
        <p:blipFill>
          <a:blip r:embed="rId2"/>
          <a:stretch>
            <a:fillRect/>
          </a:stretch>
        </p:blipFill>
        <p:spPr>
          <a:xfrm>
            <a:off x="559117" y="1171257"/>
            <a:ext cx="8391525" cy="4657725"/>
          </a:xfrm>
          <a:prstGeom prst="rect">
            <a:avLst/>
          </a:prstGeom>
        </p:spPr>
      </p:pic>
      <p:sp>
        <p:nvSpPr>
          <p:cNvPr id="3" name="Rectangle 2">
            <a:extLst>
              <a:ext uri="{FF2B5EF4-FFF2-40B4-BE49-F238E27FC236}">
                <a16:creationId xmlns:a16="http://schemas.microsoft.com/office/drawing/2014/main" id="{BD8604AE-2A55-4FE1-A5C2-0B89BBC85ECF}"/>
              </a:ext>
            </a:extLst>
          </p:cNvPr>
          <p:cNvSpPr/>
          <p:nvPr/>
        </p:nvSpPr>
        <p:spPr>
          <a:xfrm>
            <a:off x="8445341" y="2648497"/>
            <a:ext cx="3413760" cy="1561005"/>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three unknowns are the two quasi Fermi levels and the electrostatic potential. We need three equations in three unknowns</a:t>
            </a:r>
            <a:endParaRPr lang="en-GB" dirty="0"/>
          </a:p>
        </p:txBody>
      </p:sp>
    </p:spTree>
    <p:extLst>
      <p:ext uri="{BB962C8B-B14F-4D97-AF65-F5344CB8AC3E}">
        <p14:creationId xmlns:p14="http://schemas.microsoft.com/office/powerpoint/2010/main" val="3170187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1D57-BA73-43A9-99B9-FAAA56747915}"/>
              </a:ext>
            </a:extLst>
          </p:cNvPr>
          <p:cNvSpPr>
            <a:spLocks noGrp="1"/>
          </p:cNvSpPr>
          <p:nvPr>
            <p:ph type="title"/>
          </p:nvPr>
        </p:nvSpPr>
        <p:spPr/>
        <p:txBody>
          <a:bodyPr/>
          <a:lstStyle/>
          <a:p>
            <a:pPr algn="ctr"/>
            <a:r>
              <a:rPr lang="en-GB" b="1" dirty="0"/>
              <a:t>Electrostatics:  rho(x) </a:t>
            </a:r>
          </a:p>
        </p:txBody>
      </p:sp>
      <p:pic>
        <p:nvPicPr>
          <p:cNvPr id="4" name="Picture 3">
            <a:extLst>
              <a:ext uri="{FF2B5EF4-FFF2-40B4-BE49-F238E27FC236}">
                <a16:creationId xmlns:a16="http://schemas.microsoft.com/office/drawing/2014/main" id="{9D422C26-4933-4CE2-A1D6-60FD4137AE0E}"/>
              </a:ext>
            </a:extLst>
          </p:cNvPr>
          <p:cNvPicPr>
            <a:picLocks noChangeAspect="1"/>
          </p:cNvPicPr>
          <p:nvPr/>
        </p:nvPicPr>
        <p:blipFill>
          <a:blip r:embed="rId2"/>
          <a:stretch>
            <a:fillRect/>
          </a:stretch>
        </p:blipFill>
        <p:spPr>
          <a:xfrm>
            <a:off x="2005012" y="1576387"/>
            <a:ext cx="8181975" cy="4619625"/>
          </a:xfrm>
          <a:prstGeom prst="rect">
            <a:avLst/>
          </a:prstGeom>
        </p:spPr>
      </p:pic>
    </p:spTree>
    <p:extLst>
      <p:ext uri="{BB962C8B-B14F-4D97-AF65-F5344CB8AC3E}">
        <p14:creationId xmlns:p14="http://schemas.microsoft.com/office/powerpoint/2010/main" val="322668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CD80-6E22-4BFA-9002-26511AA5B926}"/>
              </a:ext>
            </a:extLst>
          </p:cNvPr>
          <p:cNvSpPr>
            <a:spLocks noGrp="1"/>
          </p:cNvSpPr>
          <p:nvPr>
            <p:ph type="title"/>
          </p:nvPr>
        </p:nvSpPr>
        <p:spPr/>
        <p:txBody>
          <a:bodyPr/>
          <a:lstStyle/>
          <a:p>
            <a:pPr algn="ctr"/>
            <a:r>
              <a:rPr lang="en-GB" b="1" dirty="0"/>
              <a:t>NP junction electrostatics</a:t>
            </a:r>
          </a:p>
        </p:txBody>
      </p:sp>
      <p:pic>
        <p:nvPicPr>
          <p:cNvPr id="4" name="Picture 3">
            <a:extLst>
              <a:ext uri="{FF2B5EF4-FFF2-40B4-BE49-F238E27FC236}">
                <a16:creationId xmlns:a16="http://schemas.microsoft.com/office/drawing/2014/main" id="{AFB90A6D-5445-46D4-830F-3572543F885B}"/>
              </a:ext>
            </a:extLst>
          </p:cNvPr>
          <p:cNvPicPr>
            <a:picLocks noChangeAspect="1"/>
          </p:cNvPicPr>
          <p:nvPr/>
        </p:nvPicPr>
        <p:blipFill>
          <a:blip r:embed="rId2"/>
          <a:stretch>
            <a:fillRect/>
          </a:stretch>
        </p:blipFill>
        <p:spPr>
          <a:xfrm>
            <a:off x="1804987" y="1690688"/>
            <a:ext cx="8582025" cy="4724400"/>
          </a:xfrm>
          <a:prstGeom prst="rect">
            <a:avLst/>
          </a:prstGeom>
        </p:spPr>
      </p:pic>
    </p:spTree>
    <p:extLst>
      <p:ext uri="{BB962C8B-B14F-4D97-AF65-F5344CB8AC3E}">
        <p14:creationId xmlns:p14="http://schemas.microsoft.com/office/powerpoint/2010/main" val="367799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B1EB-8810-45C3-879C-F3E935E477E2}"/>
              </a:ext>
            </a:extLst>
          </p:cNvPr>
          <p:cNvSpPr>
            <a:spLocks noGrp="1"/>
          </p:cNvSpPr>
          <p:nvPr>
            <p:ph type="title"/>
          </p:nvPr>
        </p:nvSpPr>
        <p:spPr/>
        <p:txBody>
          <a:bodyPr/>
          <a:lstStyle/>
          <a:p>
            <a:pPr algn="ctr"/>
            <a:r>
              <a:rPr lang="en-GB" b="1" dirty="0"/>
              <a:t>More practice </a:t>
            </a:r>
          </a:p>
        </p:txBody>
      </p:sp>
      <p:pic>
        <p:nvPicPr>
          <p:cNvPr id="4" name="Picture 3">
            <a:extLst>
              <a:ext uri="{FF2B5EF4-FFF2-40B4-BE49-F238E27FC236}">
                <a16:creationId xmlns:a16="http://schemas.microsoft.com/office/drawing/2014/main" id="{13C4EB1A-5F45-491D-82BA-71142C2D9F96}"/>
              </a:ext>
            </a:extLst>
          </p:cNvPr>
          <p:cNvPicPr>
            <a:picLocks noChangeAspect="1"/>
          </p:cNvPicPr>
          <p:nvPr/>
        </p:nvPicPr>
        <p:blipFill>
          <a:blip r:embed="rId2"/>
          <a:stretch>
            <a:fillRect/>
          </a:stretch>
        </p:blipFill>
        <p:spPr>
          <a:xfrm>
            <a:off x="1733867" y="1532890"/>
            <a:ext cx="8886825" cy="4686300"/>
          </a:xfrm>
          <a:prstGeom prst="rect">
            <a:avLst/>
          </a:prstGeom>
        </p:spPr>
      </p:pic>
    </p:spTree>
    <p:extLst>
      <p:ext uri="{BB962C8B-B14F-4D97-AF65-F5344CB8AC3E}">
        <p14:creationId xmlns:p14="http://schemas.microsoft.com/office/powerpoint/2010/main" val="4085982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7516-1583-4952-95F1-DAC02C7AFECE}"/>
              </a:ext>
            </a:extLst>
          </p:cNvPr>
          <p:cNvSpPr>
            <a:spLocks noGrp="1"/>
          </p:cNvSpPr>
          <p:nvPr>
            <p:ph type="title"/>
          </p:nvPr>
        </p:nvSpPr>
        <p:spPr/>
        <p:txBody>
          <a:bodyPr/>
          <a:lstStyle/>
          <a:p>
            <a:pPr algn="ctr"/>
            <a:r>
              <a:rPr lang="en-GB" b="1" dirty="0"/>
              <a:t>Where does the electric-field come from? </a:t>
            </a:r>
          </a:p>
        </p:txBody>
      </p:sp>
      <p:pic>
        <p:nvPicPr>
          <p:cNvPr id="4" name="Picture 3">
            <a:extLst>
              <a:ext uri="{FF2B5EF4-FFF2-40B4-BE49-F238E27FC236}">
                <a16:creationId xmlns:a16="http://schemas.microsoft.com/office/drawing/2014/main" id="{2128EF14-D739-4A25-9779-BE85BB08811F}"/>
              </a:ext>
            </a:extLst>
          </p:cNvPr>
          <p:cNvPicPr>
            <a:picLocks noChangeAspect="1"/>
          </p:cNvPicPr>
          <p:nvPr/>
        </p:nvPicPr>
        <p:blipFill>
          <a:blip r:embed="rId2"/>
          <a:stretch>
            <a:fillRect/>
          </a:stretch>
        </p:blipFill>
        <p:spPr>
          <a:xfrm>
            <a:off x="1595437" y="1481137"/>
            <a:ext cx="9001125" cy="4810125"/>
          </a:xfrm>
          <a:prstGeom prst="rect">
            <a:avLst/>
          </a:prstGeom>
        </p:spPr>
      </p:pic>
    </p:spTree>
    <p:extLst>
      <p:ext uri="{BB962C8B-B14F-4D97-AF65-F5344CB8AC3E}">
        <p14:creationId xmlns:p14="http://schemas.microsoft.com/office/powerpoint/2010/main" val="543532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B8C6-52FB-494F-85E6-690882598200}"/>
              </a:ext>
            </a:extLst>
          </p:cNvPr>
          <p:cNvSpPr>
            <a:spLocks noGrp="1"/>
          </p:cNvSpPr>
          <p:nvPr>
            <p:ph type="title"/>
          </p:nvPr>
        </p:nvSpPr>
        <p:spPr/>
        <p:txBody>
          <a:bodyPr/>
          <a:lstStyle/>
          <a:p>
            <a:pPr algn="ctr"/>
            <a:r>
              <a:rPr lang="en-GB" b="1" dirty="0"/>
              <a:t>Summary </a:t>
            </a:r>
          </a:p>
        </p:txBody>
      </p:sp>
      <p:pic>
        <p:nvPicPr>
          <p:cNvPr id="4" name="Picture 3">
            <a:extLst>
              <a:ext uri="{FF2B5EF4-FFF2-40B4-BE49-F238E27FC236}">
                <a16:creationId xmlns:a16="http://schemas.microsoft.com/office/drawing/2014/main" id="{761E684F-9037-4931-8352-EF05ADC65F6F}"/>
              </a:ext>
            </a:extLst>
          </p:cNvPr>
          <p:cNvPicPr>
            <a:picLocks noChangeAspect="1"/>
          </p:cNvPicPr>
          <p:nvPr/>
        </p:nvPicPr>
        <p:blipFill>
          <a:blip r:embed="rId2"/>
          <a:stretch>
            <a:fillRect/>
          </a:stretch>
        </p:blipFill>
        <p:spPr>
          <a:xfrm>
            <a:off x="1762125" y="1654175"/>
            <a:ext cx="8667750" cy="4838700"/>
          </a:xfrm>
          <a:prstGeom prst="rect">
            <a:avLst/>
          </a:prstGeom>
        </p:spPr>
      </p:pic>
    </p:spTree>
    <p:extLst>
      <p:ext uri="{BB962C8B-B14F-4D97-AF65-F5344CB8AC3E}">
        <p14:creationId xmlns:p14="http://schemas.microsoft.com/office/powerpoint/2010/main" val="948911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91E72E-7125-4F47-8881-2A2B4ED4616C}"/>
              </a:ext>
            </a:extLst>
          </p:cNvPr>
          <p:cNvSpPr/>
          <p:nvPr/>
        </p:nvSpPr>
        <p:spPr>
          <a:xfrm>
            <a:off x="284480" y="359658"/>
            <a:ext cx="11907520" cy="2554545"/>
          </a:xfrm>
          <a:prstGeom prst="rect">
            <a:avLst/>
          </a:prstGeom>
        </p:spPr>
        <p:txBody>
          <a:bodyPr wrap="square">
            <a:spAutoFit/>
          </a:bodyPr>
          <a:lstStyle/>
          <a:p>
            <a:pPr algn="ctr"/>
            <a:r>
              <a:rPr lang="en-GB" sz="4000" dirty="0">
                <a:latin typeface="Arial" panose="020B0604020202020204" pitchFamily="34" charset="0"/>
              </a:rPr>
              <a:t>Unit 5:  The Semiconductor Equations</a:t>
            </a:r>
          </a:p>
          <a:p>
            <a:pPr algn="ctr"/>
            <a:r>
              <a:rPr lang="en-GB" sz="4000" dirty="0">
                <a:latin typeface="Arial" panose="020B0604020202020204" pitchFamily="34" charset="0"/>
              </a:rPr>
              <a:t> </a:t>
            </a:r>
          </a:p>
          <a:p>
            <a:pPr algn="ctr"/>
            <a:r>
              <a:rPr lang="en-GB" sz="4000" b="1" dirty="0">
                <a:latin typeface="Arial" panose="020B0604020202020204" pitchFamily="34" charset="0"/>
              </a:rPr>
              <a:t>Lecture 5.3:</a:t>
            </a:r>
          </a:p>
          <a:p>
            <a:pPr algn="ctr"/>
            <a:r>
              <a:rPr lang="en-GB" sz="4000" b="1" dirty="0">
                <a:latin typeface="Arial" panose="020B0604020202020204" pitchFamily="34" charset="0"/>
              </a:rPr>
              <a:t>Quasi-Fermi levels</a:t>
            </a:r>
            <a:endParaRPr lang="en-GB" sz="4000" dirty="0"/>
          </a:p>
        </p:txBody>
      </p:sp>
    </p:spTree>
    <p:extLst>
      <p:ext uri="{BB962C8B-B14F-4D97-AF65-F5344CB8AC3E}">
        <p14:creationId xmlns:p14="http://schemas.microsoft.com/office/powerpoint/2010/main" val="399594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A200-A66E-4FF2-8B26-78C925B3E54C}"/>
              </a:ext>
            </a:extLst>
          </p:cNvPr>
          <p:cNvSpPr>
            <a:spLocks noGrp="1"/>
          </p:cNvSpPr>
          <p:nvPr>
            <p:ph type="title"/>
          </p:nvPr>
        </p:nvSpPr>
        <p:spPr/>
        <p:txBody>
          <a:bodyPr/>
          <a:lstStyle/>
          <a:p>
            <a:pPr algn="ctr"/>
            <a:r>
              <a:rPr lang="en-GB" b="1" dirty="0"/>
              <a:t>Equilibrium vs. non-equilibrium</a:t>
            </a:r>
            <a:r>
              <a:rPr lang="en-GB" b="1" i="1" dirty="0"/>
              <a:t> </a:t>
            </a:r>
            <a:endParaRPr lang="en-GB" b="1" dirty="0"/>
          </a:p>
        </p:txBody>
      </p:sp>
      <p:pic>
        <p:nvPicPr>
          <p:cNvPr id="4" name="Picture 3">
            <a:extLst>
              <a:ext uri="{FF2B5EF4-FFF2-40B4-BE49-F238E27FC236}">
                <a16:creationId xmlns:a16="http://schemas.microsoft.com/office/drawing/2014/main" id="{159788C0-5A5B-45B0-B83D-640182574F27}"/>
              </a:ext>
            </a:extLst>
          </p:cNvPr>
          <p:cNvPicPr>
            <a:picLocks noChangeAspect="1"/>
          </p:cNvPicPr>
          <p:nvPr/>
        </p:nvPicPr>
        <p:blipFill>
          <a:blip r:embed="rId2"/>
          <a:stretch>
            <a:fillRect/>
          </a:stretch>
        </p:blipFill>
        <p:spPr>
          <a:xfrm>
            <a:off x="2494915" y="1592948"/>
            <a:ext cx="6577965" cy="4661484"/>
          </a:xfrm>
          <a:prstGeom prst="rect">
            <a:avLst/>
          </a:prstGeom>
        </p:spPr>
      </p:pic>
    </p:spTree>
    <p:extLst>
      <p:ext uri="{BB962C8B-B14F-4D97-AF65-F5344CB8AC3E}">
        <p14:creationId xmlns:p14="http://schemas.microsoft.com/office/powerpoint/2010/main" val="1444913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11A4-CD26-4AE4-9B53-50491018990C}"/>
              </a:ext>
            </a:extLst>
          </p:cNvPr>
          <p:cNvSpPr>
            <a:spLocks noGrp="1"/>
          </p:cNvSpPr>
          <p:nvPr>
            <p:ph type="title"/>
          </p:nvPr>
        </p:nvSpPr>
        <p:spPr/>
        <p:txBody>
          <a:bodyPr/>
          <a:lstStyle/>
          <a:p>
            <a:pPr algn="ctr"/>
            <a:r>
              <a:rPr lang="en-GB" b="1" dirty="0"/>
              <a:t>The semiconductor equations</a:t>
            </a:r>
          </a:p>
        </p:txBody>
      </p:sp>
      <p:pic>
        <p:nvPicPr>
          <p:cNvPr id="4" name="Picture 3">
            <a:extLst>
              <a:ext uri="{FF2B5EF4-FFF2-40B4-BE49-F238E27FC236}">
                <a16:creationId xmlns:a16="http://schemas.microsoft.com/office/drawing/2014/main" id="{93298770-135C-40E1-A2AF-6F6D7DEA189C}"/>
              </a:ext>
            </a:extLst>
          </p:cNvPr>
          <p:cNvPicPr>
            <a:picLocks noChangeAspect="1"/>
          </p:cNvPicPr>
          <p:nvPr/>
        </p:nvPicPr>
        <p:blipFill>
          <a:blip r:embed="rId2"/>
          <a:stretch>
            <a:fillRect/>
          </a:stretch>
        </p:blipFill>
        <p:spPr>
          <a:xfrm>
            <a:off x="1714500" y="1587500"/>
            <a:ext cx="8763000" cy="4905375"/>
          </a:xfrm>
          <a:prstGeom prst="rect">
            <a:avLst/>
          </a:prstGeom>
        </p:spPr>
      </p:pic>
    </p:spTree>
    <p:extLst>
      <p:ext uri="{BB962C8B-B14F-4D97-AF65-F5344CB8AC3E}">
        <p14:creationId xmlns:p14="http://schemas.microsoft.com/office/powerpoint/2010/main" val="1838246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50F1-5D8E-45B7-B04F-DC5B39632E58}"/>
              </a:ext>
            </a:extLst>
          </p:cNvPr>
          <p:cNvSpPr>
            <a:spLocks noGrp="1"/>
          </p:cNvSpPr>
          <p:nvPr>
            <p:ph type="title"/>
          </p:nvPr>
        </p:nvSpPr>
        <p:spPr/>
        <p:txBody>
          <a:bodyPr/>
          <a:lstStyle/>
          <a:p>
            <a:pPr algn="ctr"/>
            <a:r>
              <a:rPr lang="en-GB" b="1" dirty="0"/>
              <a:t>Where is the Fermi level? </a:t>
            </a:r>
          </a:p>
        </p:txBody>
      </p:sp>
      <p:pic>
        <p:nvPicPr>
          <p:cNvPr id="4" name="Picture 3">
            <a:extLst>
              <a:ext uri="{FF2B5EF4-FFF2-40B4-BE49-F238E27FC236}">
                <a16:creationId xmlns:a16="http://schemas.microsoft.com/office/drawing/2014/main" id="{BC58B590-7341-4911-B0CE-3F16581AD440}"/>
              </a:ext>
            </a:extLst>
          </p:cNvPr>
          <p:cNvPicPr>
            <a:picLocks noChangeAspect="1"/>
          </p:cNvPicPr>
          <p:nvPr/>
        </p:nvPicPr>
        <p:blipFill>
          <a:blip r:embed="rId2"/>
          <a:stretch>
            <a:fillRect/>
          </a:stretch>
        </p:blipFill>
        <p:spPr>
          <a:xfrm>
            <a:off x="1910080" y="1765617"/>
            <a:ext cx="8534400" cy="4505325"/>
          </a:xfrm>
          <a:prstGeom prst="rect">
            <a:avLst/>
          </a:prstGeom>
        </p:spPr>
      </p:pic>
    </p:spTree>
    <p:extLst>
      <p:ext uri="{BB962C8B-B14F-4D97-AF65-F5344CB8AC3E}">
        <p14:creationId xmlns:p14="http://schemas.microsoft.com/office/powerpoint/2010/main" val="1659235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3494-19AC-4E0D-B2C1-A19365A32E16}"/>
              </a:ext>
            </a:extLst>
          </p:cNvPr>
          <p:cNvSpPr>
            <a:spLocks noGrp="1"/>
          </p:cNvSpPr>
          <p:nvPr>
            <p:ph type="title"/>
          </p:nvPr>
        </p:nvSpPr>
        <p:spPr/>
        <p:txBody>
          <a:bodyPr/>
          <a:lstStyle/>
          <a:p>
            <a:pPr algn="ctr"/>
            <a:r>
              <a:rPr lang="en-GB" b="1" dirty="0"/>
              <a:t>Now where is the Fermi level? </a:t>
            </a:r>
          </a:p>
        </p:txBody>
      </p:sp>
      <p:sp>
        <p:nvSpPr>
          <p:cNvPr id="4" name="Rectangle 3">
            <a:extLst>
              <a:ext uri="{FF2B5EF4-FFF2-40B4-BE49-F238E27FC236}">
                <a16:creationId xmlns:a16="http://schemas.microsoft.com/office/drawing/2014/main" id="{7044A07B-B846-4B4C-8F4E-8BFB6A97702C}"/>
              </a:ext>
            </a:extLst>
          </p:cNvPr>
          <p:cNvSpPr/>
          <p:nvPr/>
        </p:nvSpPr>
        <p:spPr>
          <a:xfrm>
            <a:off x="2759710" y="5911969"/>
            <a:ext cx="7660640" cy="369332"/>
          </a:xfrm>
          <a:prstGeom prst="rect">
            <a:avLst/>
          </a:prstGeom>
        </p:spPr>
        <p:txBody>
          <a:bodyPr wrap="square">
            <a:spAutoFit/>
          </a:bodyPr>
          <a:lstStyle/>
          <a:p>
            <a:r>
              <a:rPr lang="en-GB" b="1" dirty="0">
                <a:solidFill>
                  <a:srgbClr val="000000"/>
                </a:solidFill>
                <a:latin typeface="Arial" panose="020B0604020202020204" pitchFamily="34" charset="0"/>
              </a:rPr>
              <a:t>Same # of electrons, more holes -&gt; </a:t>
            </a:r>
            <a:r>
              <a:rPr lang="en-GB" b="1" dirty="0">
                <a:solidFill>
                  <a:srgbClr val="FF0000"/>
                </a:solidFill>
                <a:latin typeface="Arial" panose="020B0604020202020204" pitchFamily="34" charset="0"/>
              </a:rPr>
              <a:t>need 2 Fermi levels! </a:t>
            </a:r>
            <a:endParaRPr lang="en-GB" dirty="0"/>
          </a:p>
        </p:txBody>
      </p:sp>
      <p:pic>
        <p:nvPicPr>
          <p:cNvPr id="5" name="Picture 4">
            <a:extLst>
              <a:ext uri="{FF2B5EF4-FFF2-40B4-BE49-F238E27FC236}">
                <a16:creationId xmlns:a16="http://schemas.microsoft.com/office/drawing/2014/main" id="{0F27FEA1-8455-4A97-84ED-EE3CF7121D01}"/>
              </a:ext>
            </a:extLst>
          </p:cNvPr>
          <p:cNvPicPr>
            <a:picLocks noChangeAspect="1"/>
          </p:cNvPicPr>
          <p:nvPr/>
        </p:nvPicPr>
        <p:blipFill>
          <a:blip r:embed="rId2"/>
          <a:stretch>
            <a:fillRect/>
          </a:stretch>
        </p:blipFill>
        <p:spPr>
          <a:xfrm>
            <a:off x="1771650" y="1479550"/>
            <a:ext cx="8648700" cy="4305300"/>
          </a:xfrm>
          <a:prstGeom prst="rect">
            <a:avLst/>
          </a:prstGeom>
        </p:spPr>
      </p:pic>
    </p:spTree>
    <p:extLst>
      <p:ext uri="{BB962C8B-B14F-4D97-AF65-F5344CB8AC3E}">
        <p14:creationId xmlns:p14="http://schemas.microsoft.com/office/powerpoint/2010/main" val="27852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D7A6-56E8-42E1-80A3-E8DDBCD8CABA}"/>
              </a:ext>
            </a:extLst>
          </p:cNvPr>
          <p:cNvSpPr>
            <a:spLocks noGrp="1"/>
          </p:cNvSpPr>
          <p:nvPr>
            <p:ph type="title"/>
          </p:nvPr>
        </p:nvSpPr>
        <p:spPr>
          <a:xfrm>
            <a:off x="838200" y="83461"/>
            <a:ext cx="10515600" cy="1325563"/>
          </a:xfrm>
        </p:spPr>
        <p:txBody>
          <a:bodyPr/>
          <a:lstStyle/>
          <a:p>
            <a:pPr algn="ctr"/>
            <a:r>
              <a:rPr lang="en-GB" b="1" dirty="0"/>
              <a:t>First equation: Continuity equation for holes</a:t>
            </a:r>
            <a:r>
              <a:rPr lang="en-GB" b="1" i="1" dirty="0"/>
              <a:t> </a:t>
            </a:r>
            <a:endParaRPr lang="en-GB" b="1" dirty="0"/>
          </a:p>
        </p:txBody>
      </p:sp>
      <p:pic>
        <p:nvPicPr>
          <p:cNvPr id="4" name="Picture 3">
            <a:extLst>
              <a:ext uri="{FF2B5EF4-FFF2-40B4-BE49-F238E27FC236}">
                <a16:creationId xmlns:a16="http://schemas.microsoft.com/office/drawing/2014/main" id="{73DA0C94-C9DE-45D9-AC66-979731F8A8AA}"/>
              </a:ext>
            </a:extLst>
          </p:cNvPr>
          <p:cNvPicPr>
            <a:picLocks noChangeAspect="1"/>
          </p:cNvPicPr>
          <p:nvPr/>
        </p:nvPicPr>
        <p:blipFill>
          <a:blip r:embed="rId2"/>
          <a:stretch>
            <a:fillRect/>
          </a:stretch>
        </p:blipFill>
        <p:spPr>
          <a:xfrm>
            <a:off x="2008826" y="1878464"/>
            <a:ext cx="8391522" cy="4791259"/>
          </a:xfrm>
          <a:prstGeom prst="rect">
            <a:avLst/>
          </a:prstGeom>
        </p:spPr>
      </p:pic>
      <p:sp>
        <p:nvSpPr>
          <p:cNvPr id="3" name="Rectangle 2">
            <a:extLst>
              <a:ext uri="{FF2B5EF4-FFF2-40B4-BE49-F238E27FC236}">
                <a16:creationId xmlns:a16="http://schemas.microsoft.com/office/drawing/2014/main" id="{75761F7C-B039-4634-A8DC-376AEF6996F9}"/>
              </a:ext>
            </a:extLst>
          </p:cNvPr>
          <p:cNvSpPr/>
          <p:nvPr/>
        </p:nvSpPr>
        <p:spPr>
          <a:xfrm>
            <a:off x="2508444" y="1110841"/>
            <a:ext cx="7891904" cy="532903"/>
          </a:xfrm>
          <a:prstGeom prst="rect">
            <a:avLst/>
          </a:prstGeom>
        </p:spPr>
        <p:txBody>
          <a:bodyPr wrap="non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 first equation is an equation for the hole density.</a:t>
            </a:r>
          </a:p>
        </p:txBody>
      </p:sp>
      <p:sp>
        <p:nvSpPr>
          <p:cNvPr id="5" name="Rectangle 4">
            <a:extLst>
              <a:ext uri="{FF2B5EF4-FFF2-40B4-BE49-F238E27FC236}">
                <a16:creationId xmlns:a16="http://schemas.microsoft.com/office/drawing/2014/main" id="{E9FDEE65-36D0-4C75-9FC9-57D1313ED736}"/>
              </a:ext>
            </a:extLst>
          </p:cNvPr>
          <p:cNvSpPr/>
          <p:nvPr/>
        </p:nvSpPr>
        <p:spPr>
          <a:xfrm>
            <a:off x="9389428" y="3356707"/>
            <a:ext cx="2758440" cy="1264642"/>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divergence of that flux physically represents a net flow out minus divergence represents a net flow in.</a:t>
            </a:r>
          </a:p>
        </p:txBody>
      </p:sp>
    </p:spTree>
    <p:extLst>
      <p:ext uri="{BB962C8B-B14F-4D97-AF65-F5344CB8AC3E}">
        <p14:creationId xmlns:p14="http://schemas.microsoft.com/office/powerpoint/2010/main" val="249634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570F-4751-4B12-8215-902A768DB2B1}"/>
              </a:ext>
            </a:extLst>
          </p:cNvPr>
          <p:cNvSpPr>
            <a:spLocks noGrp="1"/>
          </p:cNvSpPr>
          <p:nvPr>
            <p:ph type="title"/>
          </p:nvPr>
        </p:nvSpPr>
        <p:spPr/>
        <p:txBody>
          <a:bodyPr/>
          <a:lstStyle/>
          <a:p>
            <a:pPr algn="ctr"/>
            <a:r>
              <a:rPr lang="en-GB" b="1" dirty="0"/>
              <a:t>Quasi-Fermi levels </a:t>
            </a:r>
          </a:p>
        </p:txBody>
      </p:sp>
      <p:pic>
        <p:nvPicPr>
          <p:cNvPr id="4" name="Picture 3">
            <a:extLst>
              <a:ext uri="{FF2B5EF4-FFF2-40B4-BE49-F238E27FC236}">
                <a16:creationId xmlns:a16="http://schemas.microsoft.com/office/drawing/2014/main" id="{9ECEFCC2-F77F-475D-A9D6-EFD296E4B16A}"/>
              </a:ext>
            </a:extLst>
          </p:cNvPr>
          <p:cNvPicPr>
            <a:picLocks noChangeAspect="1"/>
          </p:cNvPicPr>
          <p:nvPr/>
        </p:nvPicPr>
        <p:blipFill>
          <a:blip r:embed="rId2"/>
          <a:stretch>
            <a:fillRect/>
          </a:stretch>
        </p:blipFill>
        <p:spPr>
          <a:xfrm>
            <a:off x="1752917" y="1514475"/>
            <a:ext cx="8848725" cy="4743450"/>
          </a:xfrm>
          <a:prstGeom prst="rect">
            <a:avLst/>
          </a:prstGeom>
        </p:spPr>
      </p:pic>
    </p:spTree>
    <p:extLst>
      <p:ext uri="{BB962C8B-B14F-4D97-AF65-F5344CB8AC3E}">
        <p14:creationId xmlns:p14="http://schemas.microsoft.com/office/powerpoint/2010/main" val="2252961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D7EF-1462-471F-8D9F-6CE45C46DA54}"/>
              </a:ext>
            </a:extLst>
          </p:cNvPr>
          <p:cNvSpPr>
            <a:spLocks noGrp="1"/>
          </p:cNvSpPr>
          <p:nvPr>
            <p:ph type="title"/>
          </p:nvPr>
        </p:nvSpPr>
        <p:spPr/>
        <p:txBody>
          <a:bodyPr/>
          <a:lstStyle/>
          <a:p>
            <a:pPr algn="ctr"/>
            <a:r>
              <a:rPr lang="en-GB" b="1" dirty="0"/>
              <a:t>Non-equilibrium</a:t>
            </a:r>
            <a:r>
              <a:rPr lang="en-GB" dirty="0"/>
              <a:t> </a:t>
            </a:r>
          </a:p>
        </p:txBody>
      </p:sp>
      <p:pic>
        <p:nvPicPr>
          <p:cNvPr id="4" name="Picture 3">
            <a:extLst>
              <a:ext uri="{FF2B5EF4-FFF2-40B4-BE49-F238E27FC236}">
                <a16:creationId xmlns:a16="http://schemas.microsoft.com/office/drawing/2014/main" id="{C7091907-E09D-4D5B-9805-7D5A7F8DA916}"/>
              </a:ext>
            </a:extLst>
          </p:cNvPr>
          <p:cNvPicPr>
            <a:picLocks noChangeAspect="1"/>
          </p:cNvPicPr>
          <p:nvPr/>
        </p:nvPicPr>
        <p:blipFill>
          <a:blip r:embed="rId2"/>
          <a:stretch>
            <a:fillRect/>
          </a:stretch>
        </p:blipFill>
        <p:spPr>
          <a:xfrm>
            <a:off x="1757362" y="1690688"/>
            <a:ext cx="8677275" cy="3857625"/>
          </a:xfrm>
          <a:prstGeom prst="rect">
            <a:avLst/>
          </a:prstGeom>
        </p:spPr>
      </p:pic>
    </p:spTree>
    <p:extLst>
      <p:ext uri="{BB962C8B-B14F-4D97-AF65-F5344CB8AC3E}">
        <p14:creationId xmlns:p14="http://schemas.microsoft.com/office/powerpoint/2010/main" val="3758115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13CB-C586-4187-A0A2-94CDE6EBE4C8}"/>
              </a:ext>
            </a:extLst>
          </p:cNvPr>
          <p:cNvSpPr>
            <a:spLocks noGrp="1"/>
          </p:cNvSpPr>
          <p:nvPr>
            <p:ph type="title"/>
          </p:nvPr>
        </p:nvSpPr>
        <p:spPr/>
        <p:txBody>
          <a:bodyPr/>
          <a:lstStyle/>
          <a:p>
            <a:pPr algn="ctr"/>
            <a:r>
              <a:rPr lang="en-GB" b="1" dirty="0"/>
              <a:t>NP product</a:t>
            </a:r>
          </a:p>
        </p:txBody>
      </p:sp>
      <p:pic>
        <p:nvPicPr>
          <p:cNvPr id="4" name="Picture 3">
            <a:extLst>
              <a:ext uri="{FF2B5EF4-FFF2-40B4-BE49-F238E27FC236}">
                <a16:creationId xmlns:a16="http://schemas.microsoft.com/office/drawing/2014/main" id="{76BE251C-89A7-47FF-8AC4-8176B0681EAF}"/>
              </a:ext>
            </a:extLst>
          </p:cNvPr>
          <p:cNvPicPr>
            <a:picLocks noChangeAspect="1"/>
          </p:cNvPicPr>
          <p:nvPr/>
        </p:nvPicPr>
        <p:blipFill>
          <a:blip r:embed="rId2"/>
          <a:stretch>
            <a:fillRect/>
          </a:stretch>
        </p:blipFill>
        <p:spPr>
          <a:xfrm>
            <a:off x="1966912" y="1518285"/>
            <a:ext cx="8258175" cy="4857750"/>
          </a:xfrm>
          <a:prstGeom prst="rect">
            <a:avLst/>
          </a:prstGeom>
        </p:spPr>
      </p:pic>
    </p:spTree>
    <p:extLst>
      <p:ext uri="{BB962C8B-B14F-4D97-AF65-F5344CB8AC3E}">
        <p14:creationId xmlns:p14="http://schemas.microsoft.com/office/powerpoint/2010/main" val="942153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DF83-9248-45C3-B79C-AE76CFD6E8F3}"/>
              </a:ext>
            </a:extLst>
          </p:cNvPr>
          <p:cNvSpPr>
            <a:spLocks noGrp="1"/>
          </p:cNvSpPr>
          <p:nvPr>
            <p:ph type="title"/>
          </p:nvPr>
        </p:nvSpPr>
        <p:spPr/>
        <p:txBody>
          <a:bodyPr/>
          <a:lstStyle/>
          <a:p>
            <a:pPr algn="ctr"/>
            <a:r>
              <a:rPr lang="en-GB" b="1" dirty="0"/>
              <a:t>Some numbers (equilibrium) </a:t>
            </a:r>
          </a:p>
        </p:txBody>
      </p:sp>
      <p:pic>
        <p:nvPicPr>
          <p:cNvPr id="4" name="Picture 3">
            <a:extLst>
              <a:ext uri="{FF2B5EF4-FFF2-40B4-BE49-F238E27FC236}">
                <a16:creationId xmlns:a16="http://schemas.microsoft.com/office/drawing/2014/main" id="{96CDA7AB-79F9-4A5F-ACE8-7439AA711AAD}"/>
              </a:ext>
            </a:extLst>
          </p:cNvPr>
          <p:cNvPicPr>
            <a:picLocks noChangeAspect="1"/>
          </p:cNvPicPr>
          <p:nvPr/>
        </p:nvPicPr>
        <p:blipFill>
          <a:blip r:embed="rId2"/>
          <a:stretch>
            <a:fillRect/>
          </a:stretch>
        </p:blipFill>
        <p:spPr>
          <a:xfrm>
            <a:off x="1609725" y="1403985"/>
            <a:ext cx="8972550" cy="4781550"/>
          </a:xfrm>
          <a:prstGeom prst="rect">
            <a:avLst/>
          </a:prstGeom>
        </p:spPr>
      </p:pic>
    </p:spTree>
    <p:extLst>
      <p:ext uri="{BB962C8B-B14F-4D97-AF65-F5344CB8AC3E}">
        <p14:creationId xmlns:p14="http://schemas.microsoft.com/office/powerpoint/2010/main" val="585878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EF4A-D4FE-4043-9B9E-E3D4583AC4C2}"/>
              </a:ext>
            </a:extLst>
          </p:cNvPr>
          <p:cNvSpPr>
            <a:spLocks noGrp="1"/>
          </p:cNvSpPr>
          <p:nvPr>
            <p:ph type="title"/>
          </p:nvPr>
        </p:nvSpPr>
        <p:spPr/>
        <p:txBody>
          <a:bodyPr/>
          <a:lstStyle/>
          <a:p>
            <a:pPr algn="ctr"/>
            <a:r>
              <a:rPr lang="en-GB" b="1" dirty="0"/>
              <a:t>Some numbers (LL injection) </a:t>
            </a:r>
          </a:p>
        </p:txBody>
      </p:sp>
      <p:pic>
        <p:nvPicPr>
          <p:cNvPr id="4" name="Picture 3">
            <a:extLst>
              <a:ext uri="{FF2B5EF4-FFF2-40B4-BE49-F238E27FC236}">
                <a16:creationId xmlns:a16="http://schemas.microsoft.com/office/drawing/2014/main" id="{404B068B-098F-4926-8506-E6CDB49C0160}"/>
              </a:ext>
            </a:extLst>
          </p:cNvPr>
          <p:cNvPicPr>
            <a:picLocks noChangeAspect="1"/>
          </p:cNvPicPr>
          <p:nvPr/>
        </p:nvPicPr>
        <p:blipFill>
          <a:blip r:embed="rId2"/>
          <a:stretch>
            <a:fillRect/>
          </a:stretch>
        </p:blipFill>
        <p:spPr>
          <a:xfrm>
            <a:off x="1652587" y="1451927"/>
            <a:ext cx="8886825" cy="4848225"/>
          </a:xfrm>
          <a:prstGeom prst="rect">
            <a:avLst/>
          </a:prstGeom>
        </p:spPr>
      </p:pic>
    </p:spTree>
    <p:extLst>
      <p:ext uri="{BB962C8B-B14F-4D97-AF65-F5344CB8AC3E}">
        <p14:creationId xmlns:p14="http://schemas.microsoft.com/office/powerpoint/2010/main" val="2154036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9B3F-9B0F-4DF3-BF81-B2B9E04A5E93}"/>
              </a:ext>
            </a:extLst>
          </p:cNvPr>
          <p:cNvSpPr>
            <a:spLocks noGrp="1"/>
          </p:cNvSpPr>
          <p:nvPr>
            <p:ph type="title"/>
          </p:nvPr>
        </p:nvSpPr>
        <p:spPr/>
        <p:txBody>
          <a:bodyPr/>
          <a:lstStyle/>
          <a:p>
            <a:pPr algn="ctr"/>
            <a:r>
              <a:rPr lang="en-GB" b="1" dirty="0"/>
              <a:t>Discussion</a:t>
            </a:r>
            <a:r>
              <a:rPr lang="en-GB" dirty="0"/>
              <a:t> </a:t>
            </a:r>
          </a:p>
        </p:txBody>
      </p:sp>
      <p:pic>
        <p:nvPicPr>
          <p:cNvPr id="4" name="Picture 3">
            <a:extLst>
              <a:ext uri="{FF2B5EF4-FFF2-40B4-BE49-F238E27FC236}">
                <a16:creationId xmlns:a16="http://schemas.microsoft.com/office/drawing/2014/main" id="{53904305-6BD5-48CC-9536-9E0D920876EE}"/>
              </a:ext>
            </a:extLst>
          </p:cNvPr>
          <p:cNvPicPr>
            <a:picLocks noChangeAspect="1"/>
          </p:cNvPicPr>
          <p:nvPr/>
        </p:nvPicPr>
        <p:blipFill>
          <a:blip r:embed="rId2"/>
          <a:stretch>
            <a:fillRect/>
          </a:stretch>
        </p:blipFill>
        <p:spPr>
          <a:xfrm>
            <a:off x="1833562" y="1446847"/>
            <a:ext cx="8524875" cy="4695825"/>
          </a:xfrm>
          <a:prstGeom prst="rect">
            <a:avLst/>
          </a:prstGeom>
        </p:spPr>
      </p:pic>
    </p:spTree>
    <p:extLst>
      <p:ext uri="{BB962C8B-B14F-4D97-AF65-F5344CB8AC3E}">
        <p14:creationId xmlns:p14="http://schemas.microsoft.com/office/powerpoint/2010/main" val="2040811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6352-BA1D-4D60-9C0C-7108587F0914}"/>
              </a:ext>
            </a:extLst>
          </p:cNvPr>
          <p:cNvSpPr>
            <a:spLocks noGrp="1"/>
          </p:cNvSpPr>
          <p:nvPr>
            <p:ph type="title"/>
          </p:nvPr>
        </p:nvSpPr>
        <p:spPr/>
        <p:txBody>
          <a:bodyPr/>
          <a:lstStyle/>
          <a:p>
            <a:pPr algn="ctr"/>
            <a:r>
              <a:rPr lang="en-GB" b="1" dirty="0"/>
              <a:t>E-band diagram of an N-type resistor </a:t>
            </a:r>
          </a:p>
        </p:txBody>
      </p:sp>
      <p:pic>
        <p:nvPicPr>
          <p:cNvPr id="4" name="Picture 3">
            <a:extLst>
              <a:ext uri="{FF2B5EF4-FFF2-40B4-BE49-F238E27FC236}">
                <a16:creationId xmlns:a16="http://schemas.microsoft.com/office/drawing/2014/main" id="{94F7E01F-D1BD-48B3-96BA-2C801F891BEB}"/>
              </a:ext>
            </a:extLst>
          </p:cNvPr>
          <p:cNvPicPr>
            <a:picLocks noChangeAspect="1"/>
          </p:cNvPicPr>
          <p:nvPr/>
        </p:nvPicPr>
        <p:blipFill>
          <a:blip r:embed="rId2"/>
          <a:stretch>
            <a:fillRect/>
          </a:stretch>
        </p:blipFill>
        <p:spPr>
          <a:xfrm>
            <a:off x="2200275" y="1412240"/>
            <a:ext cx="7791450" cy="4724400"/>
          </a:xfrm>
          <a:prstGeom prst="rect">
            <a:avLst/>
          </a:prstGeom>
        </p:spPr>
      </p:pic>
    </p:spTree>
    <p:extLst>
      <p:ext uri="{BB962C8B-B14F-4D97-AF65-F5344CB8AC3E}">
        <p14:creationId xmlns:p14="http://schemas.microsoft.com/office/powerpoint/2010/main" val="2251922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803D-51F7-4E2D-90FE-B20B2F57C11B}"/>
              </a:ext>
            </a:extLst>
          </p:cNvPr>
          <p:cNvSpPr>
            <a:spLocks noGrp="1"/>
          </p:cNvSpPr>
          <p:nvPr>
            <p:ph type="title"/>
          </p:nvPr>
        </p:nvSpPr>
        <p:spPr/>
        <p:txBody>
          <a:bodyPr/>
          <a:lstStyle/>
          <a:p>
            <a:pPr algn="ctr"/>
            <a:r>
              <a:rPr lang="en-GB" b="1" dirty="0"/>
              <a:t>Assumptions </a:t>
            </a:r>
          </a:p>
        </p:txBody>
      </p:sp>
      <p:pic>
        <p:nvPicPr>
          <p:cNvPr id="4" name="Picture 3">
            <a:extLst>
              <a:ext uri="{FF2B5EF4-FFF2-40B4-BE49-F238E27FC236}">
                <a16:creationId xmlns:a16="http://schemas.microsoft.com/office/drawing/2014/main" id="{EE699D18-8AF3-42D4-AC1F-A4D41E30A9C7}"/>
              </a:ext>
            </a:extLst>
          </p:cNvPr>
          <p:cNvPicPr>
            <a:picLocks noChangeAspect="1"/>
          </p:cNvPicPr>
          <p:nvPr/>
        </p:nvPicPr>
        <p:blipFill>
          <a:blip r:embed="rId2"/>
          <a:stretch>
            <a:fillRect/>
          </a:stretch>
        </p:blipFill>
        <p:spPr>
          <a:xfrm>
            <a:off x="1862137" y="1655128"/>
            <a:ext cx="8467725" cy="4657725"/>
          </a:xfrm>
          <a:prstGeom prst="rect">
            <a:avLst/>
          </a:prstGeom>
        </p:spPr>
      </p:pic>
    </p:spTree>
    <p:extLst>
      <p:ext uri="{BB962C8B-B14F-4D97-AF65-F5344CB8AC3E}">
        <p14:creationId xmlns:p14="http://schemas.microsoft.com/office/powerpoint/2010/main" val="4232866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7477-7670-416A-A71F-AAA8626557C9}"/>
              </a:ext>
            </a:extLst>
          </p:cNvPr>
          <p:cNvSpPr>
            <a:spLocks noGrp="1"/>
          </p:cNvSpPr>
          <p:nvPr>
            <p:ph type="title"/>
          </p:nvPr>
        </p:nvSpPr>
        <p:spPr/>
        <p:txBody>
          <a:bodyPr/>
          <a:lstStyle/>
          <a:p>
            <a:pPr algn="ctr"/>
            <a:r>
              <a:rPr lang="en-GB" b="1" dirty="0"/>
              <a:t>Summary </a:t>
            </a:r>
          </a:p>
        </p:txBody>
      </p:sp>
      <p:pic>
        <p:nvPicPr>
          <p:cNvPr id="4" name="Picture 3">
            <a:extLst>
              <a:ext uri="{FF2B5EF4-FFF2-40B4-BE49-F238E27FC236}">
                <a16:creationId xmlns:a16="http://schemas.microsoft.com/office/drawing/2014/main" id="{0630176F-B650-4A39-AD48-6A67C5BD1F2C}"/>
              </a:ext>
            </a:extLst>
          </p:cNvPr>
          <p:cNvPicPr>
            <a:picLocks noChangeAspect="1"/>
          </p:cNvPicPr>
          <p:nvPr/>
        </p:nvPicPr>
        <p:blipFill>
          <a:blip r:embed="rId2"/>
          <a:stretch>
            <a:fillRect/>
          </a:stretch>
        </p:blipFill>
        <p:spPr>
          <a:xfrm>
            <a:off x="1933575" y="1512887"/>
            <a:ext cx="8324850" cy="4848225"/>
          </a:xfrm>
          <a:prstGeom prst="rect">
            <a:avLst/>
          </a:prstGeom>
        </p:spPr>
      </p:pic>
    </p:spTree>
    <p:extLst>
      <p:ext uri="{BB962C8B-B14F-4D97-AF65-F5344CB8AC3E}">
        <p14:creationId xmlns:p14="http://schemas.microsoft.com/office/powerpoint/2010/main" val="3719333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DF01C-4BD8-4CED-A219-B6AAE521B35A}"/>
              </a:ext>
            </a:extLst>
          </p:cNvPr>
          <p:cNvSpPr/>
          <p:nvPr/>
        </p:nvSpPr>
        <p:spPr>
          <a:xfrm>
            <a:off x="436880" y="746334"/>
            <a:ext cx="11480800" cy="2308324"/>
          </a:xfrm>
          <a:prstGeom prst="rect">
            <a:avLst/>
          </a:prstGeom>
        </p:spPr>
        <p:txBody>
          <a:bodyPr wrap="square">
            <a:spAutoFit/>
          </a:bodyPr>
          <a:lstStyle/>
          <a:p>
            <a:pPr algn="ctr"/>
            <a:r>
              <a:rPr lang="en-GB" sz="3600" dirty="0">
                <a:latin typeface="Arial" panose="020B0604020202020204" pitchFamily="34" charset="0"/>
              </a:rPr>
              <a:t>Unit 5:  The Semiconductor Equations</a:t>
            </a:r>
          </a:p>
          <a:p>
            <a:pPr algn="ctr"/>
            <a:r>
              <a:rPr lang="en-GB" sz="3600" dirty="0">
                <a:latin typeface="Arial" panose="020B0604020202020204" pitchFamily="34" charset="0"/>
              </a:rPr>
              <a:t> </a:t>
            </a:r>
          </a:p>
          <a:p>
            <a:pPr algn="ctr"/>
            <a:r>
              <a:rPr lang="en-GB" sz="3600" b="1" dirty="0">
                <a:latin typeface="Arial" panose="020B0604020202020204" pitchFamily="34" charset="0"/>
              </a:rPr>
              <a:t>Lecture 5.4:</a:t>
            </a:r>
          </a:p>
          <a:p>
            <a:pPr algn="ctr"/>
            <a:r>
              <a:rPr lang="en-GB" sz="3600" b="1" dirty="0">
                <a:latin typeface="Arial" panose="020B0604020202020204" pitchFamily="34" charset="0"/>
              </a:rPr>
              <a:t>Minority carrier diffusion equation </a:t>
            </a:r>
            <a:endParaRPr lang="en-GB" sz="3600" dirty="0"/>
          </a:p>
        </p:txBody>
      </p:sp>
    </p:spTree>
    <p:extLst>
      <p:ext uri="{BB962C8B-B14F-4D97-AF65-F5344CB8AC3E}">
        <p14:creationId xmlns:p14="http://schemas.microsoft.com/office/powerpoint/2010/main" val="401712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86D9-C976-4464-9B4E-BEA8AAC30876}"/>
              </a:ext>
            </a:extLst>
          </p:cNvPr>
          <p:cNvSpPr>
            <a:spLocks noGrp="1"/>
          </p:cNvSpPr>
          <p:nvPr>
            <p:ph type="title"/>
          </p:nvPr>
        </p:nvSpPr>
        <p:spPr/>
        <p:txBody>
          <a:bodyPr/>
          <a:lstStyle/>
          <a:p>
            <a:pPr algn="ctr"/>
            <a:r>
              <a:rPr lang="en-GB" b="1" dirty="0"/>
              <a:t>One equation in 3 unknowns</a:t>
            </a:r>
          </a:p>
        </p:txBody>
      </p:sp>
      <p:pic>
        <p:nvPicPr>
          <p:cNvPr id="4" name="Picture 3">
            <a:extLst>
              <a:ext uri="{FF2B5EF4-FFF2-40B4-BE49-F238E27FC236}">
                <a16:creationId xmlns:a16="http://schemas.microsoft.com/office/drawing/2014/main" id="{8A6672F3-7101-4CE4-9886-67FFF488AFE7}"/>
              </a:ext>
            </a:extLst>
          </p:cNvPr>
          <p:cNvPicPr>
            <a:picLocks noChangeAspect="1"/>
          </p:cNvPicPr>
          <p:nvPr/>
        </p:nvPicPr>
        <p:blipFill>
          <a:blip r:embed="rId2"/>
          <a:stretch>
            <a:fillRect/>
          </a:stretch>
        </p:blipFill>
        <p:spPr>
          <a:xfrm>
            <a:off x="1802447" y="1442403"/>
            <a:ext cx="8286433" cy="4864360"/>
          </a:xfrm>
          <a:prstGeom prst="rect">
            <a:avLst/>
          </a:prstGeom>
        </p:spPr>
      </p:pic>
    </p:spTree>
    <p:extLst>
      <p:ext uri="{BB962C8B-B14F-4D97-AF65-F5344CB8AC3E}">
        <p14:creationId xmlns:p14="http://schemas.microsoft.com/office/powerpoint/2010/main" val="2700779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80F9FE-91C0-49A6-A3C6-A24861D519F0}"/>
              </a:ext>
            </a:extLst>
          </p:cNvPr>
          <p:cNvSpPr/>
          <p:nvPr/>
        </p:nvSpPr>
        <p:spPr>
          <a:xfrm>
            <a:off x="670560" y="709075"/>
            <a:ext cx="10850880" cy="5586209"/>
          </a:xfrm>
          <a:prstGeom prst="rect">
            <a:avLst/>
          </a:prstGeom>
        </p:spPr>
        <p:txBody>
          <a:bodyPr wrap="square">
            <a:spAutoFit/>
          </a:bodyPr>
          <a:lstStyle/>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There are sort of two broad classes of semiconductor devices. There's one class that relies on minority carriers for their operation. Some examples would be solar cells or bipolar transistors. There are other devices that do not rely on the operation of excess carriers, which, there may be no excess carriers present, even under non-equilibrium conditions. example </a:t>
            </a:r>
            <a:r>
              <a:rPr lang="en-GB" sz="2800" dirty="0"/>
              <a:t>just a simple n-type resistor with two ideal contacts on it.</a:t>
            </a:r>
          </a:p>
          <a:p>
            <a:pPr algn="just"/>
            <a:r>
              <a:rPr lang="en-GB" sz="2800" dirty="0"/>
              <a:t>In this lecture, we're going to focus on minority carriers and show how we can mathematically solve the semiconductor equations analytically, relatively simply, by making suitable approximations for minority carrier devices.</a:t>
            </a:r>
          </a:p>
          <a:p>
            <a:pPr algn="just">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679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3455-4493-4399-8B38-F7368590211D}"/>
              </a:ext>
            </a:extLst>
          </p:cNvPr>
          <p:cNvSpPr>
            <a:spLocks noGrp="1"/>
          </p:cNvSpPr>
          <p:nvPr>
            <p:ph type="title"/>
          </p:nvPr>
        </p:nvSpPr>
        <p:spPr/>
        <p:txBody>
          <a:bodyPr/>
          <a:lstStyle/>
          <a:p>
            <a:pPr algn="ctr"/>
            <a:r>
              <a:rPr lang="en-GB" b="1" dirty="0"/>
              <a:t>Semiconductor equations</a:t>
            </a:r>
            <a:r>
              <a:rPr lang="en-GB" b="1" i="1" dirty="0"/>
              <a:t> </a:t>
            </a:r>
            <a:endParaRPr lang="en-GB" b="1" dirty="0"/>
          </a:p>
        </p:txBody>
      </p:sp>
      <p:pic>
        <p:nvPicPr>
          <p:cNvPr id="4" name="Picture 3">
            <a:extLst>
              <a:ext uri="{FF2B5EF4-FFF2-40B4-BE49-F238E27FC236}">
                <a16:creationId xmlns:a16="http://schemas.microsoft.com/office/drawing/2014/main" id="{4FD8A0DA-A740-4DAB-A99B-1F5CE35B332C}"/>
              </a:ext>
            </a:extLst>
          </p:cNvPr>
          <p:cNvPicPr>
            <a:picLocks noChangeAspect="1"/>
          </p:cNvPicPr>
          <p:nvPr/>
        </p:nvPicPr>
        <p:blipFill>
          <a:blip r:embed="rId2"/>
          <a:stretch>
            <a:fillRect/>
          </a:stretch>
        </p:blipFill>
        <p:spPr>
          <a:xfrm>
            <a:off x="1781175" y="1690688"/>
            <a:ext cx="8629650" cy="4772025"/>
          </a:xfrm>
          <a:prstGeom prst="rect">
            <a:avLst/>
          </a:prstGeom>
        </p:spPr>
      </p:pic>
    </p:spTree>
    <p:extLst>
      <p:ext uri="{BB962C8B-B14F-4D97-AF65-F5344CB8AC3E}">
        <p14:creationId xmlns:p14="http://schemas.microsoft.com/office/powerpoint/2010/main" val="1055379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92DE-8561-42BD-BDD8-654FDBBFDE76}"/>
              </a:ext>
            </a:extLst>
          </p:cNvPr>
          <p:cNvSpPr>
            <a:spLocks noGrp="1"/>
          </p:cNvSpPr>
          <p:nvPr>
            <p:ph type="title"/>
          </p:nvPr>
        </p:nvSpPr>
        <p:spPr/>
        <p:txBody>
          <a:bodyPr/>
          <a:lstStyle/>
          <a:p>
            <a:pPr algn="ctr"/>
            <a:r>
              <a:rPr lang="en-GB" b="1" dirty="0"/>
              <a:t>Solving the semiconductor equations</a:t>
            </a:r>
            <a:r>
              <a:rPr lang="en-GB" b="1" i="1" dirty="0"/>
              <a:t> </a:t>
            </a:r>
            <a:endParaRPr lang="en-GB" b="1" dirty="0"/>
          </a:p>
        </p:txBody>
      </p:sp>
      <p:pic>
        <p:nvPicPr>
          <p:cNvPr id="4" name="Picture 3">
            <a:extLst>
              <a:ext uri="{FF2B5EF4-FFF2-40B4-BE49-F238E27FC236}">
                <a16:creationId xmlns:a16="http://schemas.microsoft.com/office/drawing/2014/main" id="{C7061FB6-0B28-4BC5-AC80-A82A6FBAC839}"/>
              </a:ext>
            </a:extLst>
          </p:cNvPr>
          <p:cNvPicPr>
            <a:picLocks noChangeAspect="1"/>
          </p:cNvPicPr>
          <p:nvPr/>
        </p:nvPicPr>
        <p:blipFill>
          <a:blip r:embed="rId2"/>
          <a:stretch>
            <a:fillRect/>
          </a:stretch>
        </p:blipFill>
        <p:spPr>
          <a:xfrm>
            <a:off x="2847859" y="1609408"/>
            <a:ext cx="8972550" cy="4781550"/>
          </a:xfrm>
          <a:prstGeom prst="rect">
            <a:avLst/>
          </a:prstGeom>
        </p:spPr>
      </p:pic>
      <p:sp>
        <p:nvSpPr>
          <p:cNvPr id="3" name="Rectangle 2">
            <a:extLst>
              <a:ext uri="{FF2B5EF4-FFF2-40B4-BE49-F238E27FC236}">
                <a16:creationId xmlns:a16="http://schemas.microsoft.com/office/drawing/2014/main" id="{43E4867C-2DFA-4C49-8405-B4084DEF8245}"/>
              </a:ext>
            </a:extLst>
          </p:cNvPr>
          <p:cNvSpPr/>
          <p:nvPr/>
        </p:nvSpPr>
        <p:spPr>
          <a:xfrm>
            <a:off x="269240" y="3776663"/>
            <a:ext cx="4588628" cy="830997"/>
          </a:xfrm>
          <a:prstGeom prst="rect">
            <a:avLst/>
          </a:prstGeom>
        </p:spPr>
        <p:txBody>
          <a:bodyPr wrap="non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In order to solve them we basically </a:t>
            </a:r>
          </a:p>
          <a:p>
            <a:r>
              <a:rPr lang="en-GB" sz="2400" dirty="0">
                <a:latin typeface="Calibri" panose="020F0502020204030204" pitchFamily="34" charset="0"/>
                <a:ea typeface="Calibri" panose="020F0502020204030204" pitchFamily="34" charset="0"/>
                <a:cs typeface="Times New Roman" panose="02020603050405020304" pitchFamily="18" charset="0"/>
              </a:rPr>
              <a:t>have three options:</a:t>
            </a:r>
            <a:endParaRPr lang="en-GB" sz="2400" dirty="0"/>
          </a:p>
        </p:txBody>
      </p:sp>
    </p:spTree>
    <p:extLst>
      <p:ext uri="{BB962C8B-B14F-4D97-AF65-F5344CB8AC3E}">
        <p14:creationId xmlns:p14="http://schemas.microsoft.com/office/powerpoint/2010/main" val="3115380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E4E8-1D55-4601-AF79-C23AB4A1008D}"/>
              </a:ext>
            </a:extLst>
          </p:cNvPr>
          <p:cNvSpPr>
            <a:spLocks noGrp="1"/>
          </p:cNvSpPr>
          <p:nvPr>
            <p:ph type="title"/>
          </p:nvPr>
        </p:nvSpPr>
        <p:spPr/>
        <p:txBody>
          <a:bodyPr/>
          <a:lstStyle/>
          <a:p>
            <a:pPr algn="ctr"/>
            <a:r>
              <a:rPr lang="en-GB" b="1" dirty="0"/>
              <a:t>Outline of the lecture</a:t>
            </a:r>
          </a:p>
        </p:txBody>
      </p:sp>
      <p:pic>
        <p:nvPicPr>
          <p:cNvPr id="4" name="Picture 3">
            <a:extLst>
              <a:ext uri="{FF2B5EF4-FFF2-40B4-BE49-F238E27FC236}">
                <a16:creationId xmlns:a16="http://schemas.microsoft.com/office/drawing/2014/main" id="{92A6027E-5FE4-413B-B83D-5F7F602B598A}"/>
              </a:ext>
            </a:extLst>
          </p:cNvPr>
          <p:cNvPicPr>
            <a:picLocks noChangeAspect="1"/>
          </p:cNvPicPr>
          <p:nvPr/>
        </p:nvPicPr>
        <p:blipFill>
          <a:blip r:embed="rId2"/>
          <a:stretch>
            <a:fillRect/>
          </a:stretch>
        </p:blipFill>
        <p:spPr>
          <a:xfrm>
            <a:off x="2271712" y="1606867"/>
            <a:ext cx="7648575" cy="4314825"/>
          </a:xfrm>
          <a:prstGeom prst="rect">
            <a:avLst/>
          </a:prstGeom>
        </p:spPr>
      </p:pic>
    </p:spTree>
    <p:extLst>
      <p:ext uri="{BB962C8B-B14F-4D97-AF65-F5344CB8AC3E}">
        <p14:creationId xmlns:p14="http://schemas.microsoft.com/office/powerpoint/2010/main" val="3169317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51D7-2EF5-47FB-B0FF-D529380841A4}"/>
              </a:ext>
            </a:extLst>
          </p:cNvPr>
          <p:cNvSpPr>
            <a:spLocks noGrp="1"/>
          </p:cNvSpPr>
          <p:nvPr>
            <p:ph type="title"/>
          </p:nvPr>
        </p:nvSpPr>
        <p:spPr/>
        <p:txBody>
          <a:bodyPr/>
          <a:lstStyle/>
          <a:p>
            <a:pPr algn="ctr"/>
            <a:r>
              <a:rPr lang="en-GB" b="1" dirty="0"/>
              <a:t>Minority carrier diffusion equation </a:t>
            </a:r>
          </a:p>
        </p:txBody>
      </p:sp>
      <p:pic>
        <p:nvPicPr>
          <p:cNvPr id="5" name="Picture 4">
            <a:extLst>
              <a:ext uri="{FF2B5EF4-FFF2-40B4-BE49-F238E27FC236}">
                <a16:creationId xmlns:a16="http://schemas.microsoft.com/office/drawing/2014/main" id="{192AEDC1-00E9-401F-8BF1-386ACCB6794E}"/>
              </a:ext>
            </a:extLst>
          </p:cNvPr>
          <p:cNvPicPr>
            <a:picLocks noChangeAspect="1"/>
          </p:cNvPicPr>
          <p:nvPr/>
        </p:nvPicPr>
        <p:blipFill>
          <a:blip r:embed="rId2"/>
          <a:stretch>
            <a:fillRect/>
          </a:stretch>
        </p:blipFill>
        <p:spPr>
          <a:xfrm>
            <a:off x="1581150" y="1490662"/>
            <a:ext cx="9029700" cy="5095875"/>
          </a:xfrm>
          <a:prstGeom prst="rect">
            <a:avLst/>
          </a:prstGeom>
        </p:spPr>
      </p:pic>
    </p:spTree>
    <p:extLst>
      <p:ext uri="{BB962C8B-B14F-4D97-AF65-F5344CB8AC3E}">
        <p14:creationId xmlns:p14="http://schemas.microsoft.com/office/powerpoint/2010/main" val="3670605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4216-5780-4EBB-BD94-1218F96A37DD}"/>
              </a:ext>
            </a:extLst>
          </p:cNvPr>
          <p:cNvSpPr>
            <a:spLocks noGrp="1"/>
          </p:cNvSpPr>
          <p:nvPr>
            <p:ph type="title"/>
          </p:nvPr>
        </p:nvSpPr>
        <p:spPr/>
        <p:txBody>
          <a:bodyPr/>
          <a:lstStyle/>
          <a:p>
            <a:pPr algn="ctr"/>
            <a:r>
              <a:rPr lang="en-GB" b="1" dirty="0"/>
              <a:t>Minority carrier diffusion equation</a:t>
            </a:r>
          </a:p>
        </p:txBody>
      </p:sp>
      <p:pic>
        <p:nvPicPr>
          <p:cNvPr id="4" name="Picture 3">
            <a:extLst>
              <a:ext uri="{FF2B5EF4-FFF2-40B4-BE49-F238E27FC236}">
                <a16:creationId xmlns:a16="http://schemas.microsoft.com/office/drawing/2014/main" id="{8D4E7AA3-301A-4CA0-9659-DC1B02800D7B}"/>
              </a:ext>
            </a:extLst>
          </p:cNvPr>
          <p:cNvPicPr>
            <a:picLocks noChangeAspect="1"/>
          </p:cNvPicPr>
          <p:nvPr/>
        </p:nvPicPr>
        <p:blipFill>
          <a:blip r:embed="rId2"/>
          <a:stretch>
            <a:fillRect/>
          </a:stretch>
        </p:blipFill>
        <p:spPr>
          <a:xfrm>
            <a:off x="1862137" y="1514475"/>
            <a:ext cx="8467725" cy="4743450"/>
          </a:xfrm>
          <a:prstGeom prst="rect">
            <a:avLst/>
          </a:prstGeom>
        </p:spPr>
      </p:pic>
    </p:spTree>
    <p:extLst>
      <p:ext uri="{BB962C8B-B14F-4D97-AF65-F5344CB8AC3E}">
        <p14:creationId xmlns:p14="http://schemas.microsoft.com/office/powerpoint/2010/main" val="446026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3E95-14BD-4F54-BF15-126D8455BAE8}"/>
              </a:ext>
            </a:extLst>
          </p:cNvPr>
          <p:cNvSpPr>
            <a:spLocks noGrp="1"/>
          </p:cNvSpPr>
          <p:nvPr>
            <p:ph type="title"/>
          </p:nvPr>
        </p:nvSpPr>
        <p:spPr/>
        <p:txBody>
          <a:bodyPr/>
          <a:lstStyle/>
          <a:p>
            <a:pPr algn="ctr"/>
            <a:r>
              <a:rPr lang="en-GB" b="1" dirty="0"/>
              <a:t>Reminder: Low level injection </a:t>
            </a:r>
          </a:p>
        </p:txBody>
      </p:sp>
      <p:pic>
        <p:nvPicPr>
          <p:cNvPr id="4" name="Picture 3">
            <a:extLst>
              <a:ext uri="{FF2B5EF4-FFF2-40B4-BE49-F238E27FC236}">
                <a16:creationId xmlns:a16="http://schemas.microsoft.com/office/drawing/2014/main" id="{0480B573-2E1F-4AA8-B9AA-87F0183A9326}"/>
              </a:ext>
            </a:extLst>
          </p:cNvPr>
          <p:cNvPicPr>
            <a:picLocks noChangeAspect="1"/>
          </p:cNvPicPr>
          <p:nvPr/>
        </p:nvPicPr>
        <p:blipFill>
          <a:blip r:embed="rId2"/>
          <a:stretch>
            <a:fillRect/>
          </a:stretch>
        </p:blipFill>
        <p:spPr>
          <a:xfrm>
            <a:off x="1633537" y="1568450"/>
            <a:ext cx="8924925" cy="4924425"/>
          </a:xfrm>
          <a:prstGeom prst="rect">
            <a:avLst/>
          </a:prstGeom>
        </p:spPr>
      </p:pic>
    </p:spTree>
    <p:extLst>
      <p:ext uri="{BB962C8B-B14F-4D97-AF65-F5344CB8AC3E}">
        <p14:creationId xmlns:p14="http://schemas.microsoft.com/office/powerpoint/2010/main" val="1800731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3CAA-CBA2-44C0-A887-FBD4A0E0296D}"/>
              </a:ext>
            </a:extLst>
          </p:cNvPr>
          <p:cNvSpPr>
            <a:spLocks noGrp="1"/>
          </p:cNvSpPr>
          <p:nvPr>
            <p:ph type="title"/>
          </p:nvPr>
        </p:nvSpPr>
        <p:spPr/>
        <p:txBody>
          <a:bodyPr/>
          <a:lstStyle/>
          <a:p>
            <a:pPr algn="ctr"/>
            <a:r>
              <a:rPr lang="en-GB" b="1" dirty="0"/>
              <a:t>Example: MCDE for electrons in Si </a:t>
            </a:r>
          </a:p>
        </p:txBody>
      </p:sp>
      <p:pic>
        <p:nvPicPr>
          <p:cNvPr id="4" name="Picture 3">
            <a:extLst>
              <a:ext uri="{FF2B5EF4-FFF2-40B4-BE49-F238E27FC236}">
                <a16:creationId xmlns:a16="http://schemas.microsoft.com/office/drawing/2014/main" id="{C8DD1DE4-6B3F-4F4F-AFAA-325900756333}"/>
              </a:ext>
            </a:extLst>
          </p:cNvPr>
          <p:cNvPicPr>
            <a:picLocks noChangeAspect="1"/>
          </p:cNvPicPr>
          <p:nvPr/>
        </p:nvPicPr>
        <p:blipFill>
          <a:blip r:embed="rId2"/>
          <a:stretch>
            <a:fillRect/>
          </a:stretch>
        </p:blipFill>
        <p:spPr>
          <a:xfrm>
            <a:off x="643573" y="1426302"/>
            <a:ext cx="8185468" cy="4975133"/>
          </a:xfrm>
          <a:prstGeom prst="rect">
            <a:avLst/>
          </a:prstGeom>
        </p:spPr>
      </p:pic>
      <p:sp>
        <p:nvSpPr>
          <p:cNvPr id="3" name="Rectangle 2">
            <a:extLst>
              <a:ext uri="{FF2B5EF4-FFF2-40B4-BE49-F238E27FC236}">
                <a16:creationId xmlns:a16="http://schemas.microsoft.com/office/drawing/2014/main" id="{4C446D95-931C-414C-AC00-9D4464F5D356}"/>
              </a:ext>
            </a:extLst>
          </p:cNvPr>
          <p:cNvSpPr/>
          <p:nvPr/>
        </p:nvSpPr>
        <p:spPr>
          <a:xfrm>
            <a:off x="8661400" y="4541448"/>
            <a:ext cx="3154680" cy="2053639"/>
          </a:xfrm>
          <a:prstGeom prst="rect">
            <a:avLst/>
          </a:prstGeom>
        </p:spPr>
        <p:txBody>
          <a:bodyPr wrap="square">
            <a:spAutoFit/>
          </a:bodyPr>
          <a:lstStyle/>
          <a:p>
            <a:pPr algn="just">
              <a:lnSpc>
                <a:spcPct val="107000"/>
              </a:lnSpc>
              <a:spcAft>
                <a:spcPts val="800"/>
              </a:spcAft>
            </a:pP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Okay, so now we're going to go ahead and solve this problem with these numerical parameters under a number of different situations.</a:t>
            </a:r>
          </a:p>
        </p:txBody>
      </p:sp>
    </p:spTree>
    <p:extLst>
      <p:ext uri="{BB962C8B-B14F-4D97-AF65-F5344CB8AC3E}">
        <p14:creationId xmlns:p14="http://schemas.microsoft.com/office/powerpoint/2010/main" val="42073187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F85E-F905-42F2-B846-D0A071D682A7}"/>
              </a:ext>
            </a:extLst>
          </p:cNvPr>
          <p:cNvSpPr>
            <a:spLocks noGrp="1"/>
          </p:cNvSpPr>
          <p:nvPr>
            <p:ph type="title"/>
          </p:nvPr>
        </p:nvSpPr>
        <p:spPr/>
        <p:txBody>
          <a:bodyPr/>
          <a:lstStyle/>
          <a:p>
            <a:pPr algn="ctr"/>
            <a:r>
              <a:rPr lang="en-GB" b="1" dirty="0"/>
              <a:t>Example 1:  Steady-state, uniform illumination</a:t>
            </a:r>
          </a:p>
        </p:txBody>
      </p:sp>
      <p:pic>
        <p:nvPicPr>
          <p:cNvPr id="4" name="Picture 3">
            <a:extLst>
              <a:ext uri="{FF2B5EF4-FFF2-40B4-BE49-F238E27FC236}">
                <a16:creationId xmlns:a16="http://schemas.microsoft.com/office/drawing/2014/main" id="{8C50F1F7-E729-4CF3-8384-F6CF8C21D9E6}"/>
              </a:ext>
            </a:extLst>
          </p:cNvPr>
          <p:cNvPicPr>
            <a:picLocks noChangeAspect="1"/>
          </p:cNvPicPr>
          <p:nvPr/>
        </p:nvPicPr>
        <p:blipFill>
          <a:blip r:embed="rId2"/>
          <a:stretch>
            <a:fillRect/>
          </a:stretch>
        </p:blipFill>
        <p:spPr>
          <a:xfrm>
            <a:off x="1828800" y="1454150"/>
            <a:ext cx="8534400" cy="5038725"/>
          </a:xfrm>
          <a:prstGeom prst="rect">
            <a:avLst/>
          </a:prstGeom>
        </p:spPr>
      </p:pic>
    </p:spTree>
    <p:extLst>
      <p:ext uri="{BB962C8B-B14F-4D97-AF65-F5344CB8AC3E}">
        <p14:creationId xmlns:p14="http://schemas.microsoft.com/office/powerpoint/2010/main" val="2311964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B0F1-2E15-4547-8F0C-AF6D61FC4EB3}"/>
              </a:ext>
            </a:extLst>
          </p:cNvPr>
          <p:cNvSpPr>
            <a:spLocks noGrp="1"/>
          </p:cNvSpPr>
          <p:nvPr>
            <p:ph type="title"/>
          </p:nvPr>
        </p:nvSpPr>
        <p:spPr/>
        <p:txBody>
          <a:bodyPr/>
          <a:lstStyle/>
          <a:p>
            <a:pPr algn="ctr"/>
            <a:r>
              <a:rPr lang="en-GB" b="1" dirty="0"/>
              <a:t>Example 1:  Solution </a:t>
            </a:r>
          </a:p>
        </p:txBody>
      </p:sp>
      <p:pic>
        <p:nvPicPr>
          <p:cNvPr id="4" name="Picture 3">
            <a:extLst>
              <a:ext uri="{FF2B5EF4-FFF2-40B4-BE49-F238E27FC236}">
                <a16:creationId xmlns:a16="http://schemas.microsoft.com/office/drawing/2014/main" id="{89184A8B-B641-461A-B9D0-531716AD6FB2}"/>
              </a:ext>
            </a:extLst>
          </p:cNvPr>
          <p:cNvPicPr>
            <a:picLocks noChangeAspect="1"/>
          </p:cNvPicPr>
          <p:nvPr/>
        </p:nvPicPr>
        <p:blipFill>
          <a:blip r:embed="rId2"/>
          <a:stretch>
            <a:fillRect/>
          </a:stretch>
        </p:blipFill>
        <p:spPr>
          <a:xfrm>
            <a:off x="1928177" y="1453503"/>
            <a:ext cx="8495983" cy="4760289"/>
          </a:xfrm>
          <a:prstGeom prst="rect">
            <a:avLst/>
          </a:prstGeom>
        </p:spPr>
      </p:pic>
    </p:spTree>
    <p:extLst>
      <p:ext uri="{BB962C8B-B14F-4D97-AF65-F5344CB8AC3E}">
        <p14:creationId xmlns:p14="http://schemas.microsoft.com/office/powerpoint/2010/main" val="112479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E75C-6EC7-4BB6-9FE4-8804BDC39DAB}"/>
              </a:ext>
            </a:extLst>
          </p:cNvPr>
          <p:cNvSpPr>
            <a:spLocks noGrp="1"/>
          </p:cNvSpPr>
          <p:nvPr>
            <p:ph type="title"/>
          </p:nvPr>
        </p:nvSpPr>
        <p:spPr/>
        <p:txBody>
          <a:bodyPr/>
          <a:lstStyle/>
          <a:p>
            <a:pPr algn="ctr"/>
            <a:r>
              <a:rPr lang="en-GB" b="1" dirty="0"/>
              <a:t>Gauss’s Law</a:t>
            </a:r>
          </a:p>
        </p:txBody>
      </p:sp>
      <p:pic>
        <p:nvPicPr>
          <p:cNvPr id="4" name="Picture 3">
            <a:extLst>
              <a:ext uri="{FF2B5EF4-FFF2-40B4-BE49-F238E27FC236}">
                <a16:creationId xmlns:a16="http://schemas.microsoft.com/office/drawing/2014/main" id="{0AD2325C-1178-4050-A9C2-AD6259CFDBFC}"/>
              </a:ext>
            </a:extLst>
          </p:cNvPr>
          <p:cNvPicPr>
            <a:picLocks noChangeAspect="1"/>
          </p:cNvPicPr>
          <p:nvPr/>
        </p:nvPicPr>
        <p:blipFill>
          <a:blip r:embed="rId2"/>
          <a:stretch>
            <a:fillRect/>
          </a:stretch>
        </p:blipFill>
        <p:spPr>
          <a:xfrm>
            <a:off x="350520" y="1310640"/>
            <a:ext cx="8686800" cy="5029200"/>
          </a:xfrm>
          <a:prstGeom prst="rect">
            <a:avLst/>
          </a:prstGeom>
        </p:spPr>
      </p:pic>
      <p:sp>
        <p:nvSpPr>
          <p:cNvPr id="3" name="Rectangle 2">
            <a:extLst>
              <a:ext uri="{FF2B5EF4-FFF2-40B4-BE49-F238E27FC236}">
                <a16:creationId xmlns:a16="http://schemas.microsoft.com/office/drawing/2014/main" id="{44C8D865-82A9-4F11-B46B-F7063C73ED50}"/>
              </a:ext>
            </a:extLst>
          </p:cNvPr>
          <p:cNvSpPr/>
          <p:nvPr/>
        </p:nvSpPr>
        <p:spPr>
          <a:xfrm>
            <a:off x="8793480" y="1310640"/>
            <a:ext cx="3048000" cy="2746457"/>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a semiconductor not in a vacuum, we will have the material will respond and polarize, and the permittivity of free space needs to be replaced by the relative dielectric constant of the semiconductor times epsilon sub 0.</a:t>
            </a:r>
          </a:p>
        </p:txBody>
      </p:sp>
    </p:spTree>
    <p:extLst>
      <p:ext uri="{BB962C8B-B14F-4D97-AF65-F5344CB8AC3E}">
        <p14:creationId xmlns:p14="http://schemas.microsoft.com/office/powerpoint/2010/main" val="3472424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A76B-7FDD-4F4E-AD49-5C21F873E8CC}"/>
              </a:ext>
            </a:extLst>
          </p:cNvPr>
          <p:cNvSpPr>
            <a:spLocks noGrp="1"/>
          </p:cNvSpPr>
          <p:nvPr>
            <p:ph type="title"/>
          </p:nvPr>
        </p:nvSpPr>
        <p:spPr/>
        <p:txBody>
          <a:bodyPr/>
          <a:lstStyle/>
          <a:p>
            <a:pPr algn="ctr"/>
            <a:r>
              <a:rPr lang="en-GB" b="1" dirty="0"/>
              <a:t>Example 1: Equilibrium Fermi level</a:t>
            </a:r>
          </a:p>
        </p:txBody>
      </p:sp>
      <p:pic>
        <p:nvPicPr>
          <p:cNvPr id="4" name="Picture 3">
            <a:extLst>
              <a:ext uri="{FF2B5EF4-FFF2-40B4-BE49-F238E27FC236}">
                <a16:creationId xmlns:a16="http://schemas.microsoft.com/office/drawing/2014/main" id="{711391DE-1934-47CC-A25D-F8234A40F233}"/>
              </a:ext>
            </a:extLst>
          </p:cNvPr>
          <p:cNvPicPr>
            <a:picLocks noChangeAspect="1"/>
          </p:cNvPicPr>
          <p:nvPr/>
        </p:nvPicPr>
        <p:blipFill>
          <a:blip r:embed="rId2"/>
          <a:stretch>
            <a:fillRect/>
          </a:stretch>
        </p:blipFill>
        <p:spPr>
          <a:xfrm>
            <a:off x="1714500" y="1565275"/>
            <a:ext cx="8763000" cy="4743450"/>
          </a:xfrm>
          <a:prstGeom prst="rect">
            <a:avLst/>
          </a:prstGeom>
        </p:spPr>
      </p:pic>
    </p:spTree>
    <p:extLst>
      <p:ext uri="{BB962C8B-B14F-4D97-AF65-F5344CB8AC3E}">
        <p14:creationId xmlns:p14="http://schemas.microsoft.com/office/powerpoint/2010/main" val="1092144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6CD0-E971-492A-A0F0-2E7DADD2E320}"/>
              </a:ext>
            </a:extLst>
          </p:cNvPr>
          <p:cNvSpPr>
            <a:spLocks noGrp="1"/>
          </p:cNvSpPr>
          <p:nvPr>
            <p:ph type="title"/>
          </p:nvPr>
        </p:nvSpPr>
        <p:spPr/>
        <p:txBody>
          <a:bodyPr/>
          <a:lstStyle/>
          <a:p>
            <a:pPr algn="ctr"/>
            <a:r>
              <a:rPr lang="en-GB" b="1" dirty="0"/>
              <a:t>Example 1: Quasi-Fermi levels </a:t>
            </a:r>
          </a:p>
        </p:txBody>
      </p:sp>
      <p:pic>
        <p:nvPicPr>
          <p:cNvPr id="4" name="Picture 3">
            <a:extLst>
              <a:ext uri="{FF2B5EF4-FFF2-40B4-BE49-F238E27FC236}">
                <a16:creationId xmlns:a16="http://schemas.microsoft.com/office/drawing/2014/main" id="{BF4C84D2-769C-4F3D-8B51-B85E34A658DC}"/>
              </a:ext>
            </a:extLst>
          </p:cNvPr>
          <p:cNvPicPr>
            <a:picLocks noChangeAspect="1"/>
          </p:cNvPicPr>
          <p:nvPr/>
        </p:nvPicPr>
        <p:blipFill>
          <a:blip r:embed="rId2"/>
          <a:stretch>
            <a:fillRect/>
          </a:stretch>
        </p:blipFill>
        <p:spPr>
          <a:xfrm>
            <a:off x="2138363" y="1500745"/>
            <a:ext cx="8133398" cy="4734637"/>
          </a:xfrm>
          <a:prstGeom prst="rect">
            <a:avLst/>
          </a:prstGeom>
        </p:spPr>
      </p:pic>
    </p:spTree>
    <p:extLst>
      <p:ext uri="{BB962C8B-B14F-4D97-AF65-F5344CB8AC3E}">
        <p14:creationId xmlns:p14="http://schemas.microsoft.com/office/powerpoint/2010/main" val="3373889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8B4C-4225-41D4-A245-07B82960382B}"/>
              </a:ext>
            </a:extLst>
          </p:cNvPr>
          <p:cNvSpPr>
            <a:spLocks noGrp="1"/>
          </p:cNvSpPr>
          <p:nvPr>
            <p:ph type="title"/>
          </p:nvPr>
        </p:nvSpPr>
        <p:spPr/>
        <p:txBody>
          <a:bodyPr/>
          <a:lstStyle/>
          <a:p>
            <a:pPr algn="ctr"/>
            <a:r>
              <a:rPr lang="en-GB" b="1" dirty="0"/>
              <a:t>Example 2: Transient decay to equilibrium </a:t>
            </a:r>
          </a:p>
        </p:txBody>
      </p:sp>
      <p:pic>
        <p:nvPicPr>
          <p:cNvPr id="4" name="Picture 3">
            <a:extLst>
              <a:ext uri="{FF2B5EF4-FFF2-40B4-BE49-F238E27FC236}">
                <a16:creationId xmlns:a16="http://schemas.microsoft.com/office/drawing/2014/main" id="{C86FBC73-256C-48EA-A69C-F2EB463C5387}"/>
              </a:ext>
            </a:extLst>
          </p:cNvPr>
          <p:cNvPicPr>
            <a:picLocks noChangeAspect="1"/>
          </p:cNvPicPr>
          <p:nvPr/>
        </p:nvPicPr>
        <p:blipFill>
          <a:blip r:embed="rId2"/>
          <a:stretch>
            <a:fillRect/>
          </a:stretch>
        </p:blipFill>
        <p:spPr>
          <a:xfrm>
            <a:off x="1613535" y="1404126"/>
            <a:ext cx="8312785" cy="5088749"/>
          </a:xfrm>
          <a:prstGeom prst="rect">
            <a:avLst/>
          </a:prstGeom>
        </p:spPr>
      </p:pic>
    </p:spTree>
    <p:extLst>
      <p:ext uri="{BB962C8B-B14F-4D97-AF65-F5344CB8AC3E}">
        <p14:creationId xmlns:p14="http://schemas.microsoft.com/office/powerpoint/2010/main" val="1938644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5971-C913-4FCF-931C-1A602D282ABB}"/>
              </a:ext>
            </a:extLst>
          </p:cNvPr>
          <p:cNvSpPr>
            <a:spLocks noGrp="1"/>
          </p:cNvSpPr>
          <p:nvPr>
            <p:ph type="title"/>
          </p:nvPr>
        </p:nvSpPr>
        <p:spPr/>
        <p:txBody>
          <a:bodyPr/>
          <a:lstStyle/>
          <a:p>
            <a:pPr algn="ctr"/>
            <a:r>
              <a:rPr lang="en-GB" b="1" dirty="0"/>
              <a:t>Example 2: Solution </a:t>
            </a:r>
          </a:p>
        </p:txBody>
      </p:sp>
      <p:pic>
        <p:nvPicPr>
          <p:cNvPr id="4" name="Picture 3">
            <a:extLst>
              <a:ext uri="{FF2B5EF4-FFF2-40B4-BE49-F238E27FC236}">
                <a16:creationId xmlns:a16="http://schemas.microsoft.com/office/drawing/2014/main" id="{613DDB2D-3796-46C8-9C49-8F9A1C672926}"/>
              </a:ext>
            </a:extLst>
          </p:cNvPr>
          <p:cNvPicPr>
            <a:picLocks noChangeAspect="1"/>
          </p:cNvPicPr>
          <p:nvPr/>
        </p:nvPicPr>
        <p:blipFill>
          <a:blip r:embed="rId2"/>
          <a:stretch>
            <a:fillRect/>
          </a:stretch>
        </p:blipFill>
        <p:spPr>
          <a:xfrm>
            <a:off x="1595437" y="1762125"/>
            <a:ext cx="9001125" cy="4552950"/>
          </a:xfrm>
          <a:prstGeom prst="rect">
            <a:avLst/>
          </a:prstGeom>
        </p:spPr>
      </p:pic>
    </p:spTree>
    <p:extLst>
      <p:ext uri="{BB962C8B-B14F-4D97-AF65-F5344CB8AC3E}">
        <p14:creationId xmlns:p14="http://schemas.microsoft.com/office/powerpoint/2010/main" val="1204927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1287-14B9-4177-86B7-8ABC14841096}"/>
              </a:ext>
            </a:extLst>
          </p:cNvPr>
          <p:cNvSpPr>
            <a:spLocks noGrp="1"/>
          </p:cNvSpPr>
          <p:nvPr>
            <p:ph type="title"/>
          </p:nvPr>
        </p:nvSpPr>
        <p:spPr/>
        <p:txBody>
          <a:bodyPr/>
          <a:lstStyle/>
          <a:p>
            <a:pPr algn="ctr"/>
            <a:r>
              <a:rPr lang="en-GB" b="1" dirty="0"/>
              <a:t>Example 2: Solution </a:t>
            </a:r>
          </a:p>
        </p:txBody>
      </p:sp>
      <p:pic>
        <p:nvPicPr>
          <p:cNvPr id="4" name="Picture 3">
            <a:extLst>
              <a:ext uri="{FF2B5EF4-FFF2-40B4-BE49-F238E27FC236}">
                <a16:creationId xmlns:a16="http://schemas.microsoft.com/office/drawing/2014/main" id="{CDDC4309-8748-4638-89E6-588C2D903B25}"/>
              </a:ext>
            </a:extLst>
          </p:cNvPr>
          <p:cNvPicPr>
            <a:picLocks noChangeAspect="1"/>
          </p:cNvPicPr>
          <p:nvPr/>
        </p:nvPicPr>
        <p:blipFill>
          <a:blip r:embed="rId2"/>
          <a:stretch>
            <a:fillRect/>
          </a:stretch>
        </p:blipFill>
        <p:spPr>
          <a:xfrm>
            <a:off x="1585913" y="1674065"/>
            <a:ext cx="8675688" cy="4818809"/>
          </a:xfrm>
          <a:prstGeom prst="rect">
            <a:avLst/>
          </a:prstGeom>
        </p:spPr>
      </p:pic>
    </p:spTree>
    <p:extLst>
      <p:ext uri="{BB962C8B-B14F-4D97-AF65-F5344CB8AC3E}">
        <p14:creationId xmlns:p14="http://schemas.microsoft.com/office/powerpoint/2010/main" val="3908708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5E1C-1DD9-4D47-8D8A-21C3BB926AF9}"/>
              </a:ext>
            </a:extLst>
          </p:cNvPr>
          <p:cNvSpPr>
            <a:spLocks noGrp="1"/>
          </p:cNvSpPr>
          <p:nvPr>
            <p:ph type="title"/>
          </p:nvPr>
        </p:nvSpPr>
        <p:spPr/>
        <p:txBody>
          <a:bodyPr/>
          <a:lstStyle/>
          <a:p>
            <a:pPr algn="ctr"/>
            <a:r>
              <a:rPr lang="en-GB" b="1" dirty="0"/>
              <a:t>Example 2: Solution </a:t>
            </a:r>
          </a:p>
        </p:txBody>
      </p:sp>
      <p:pic>
        <p:nvPicPr>
          <p:cNvPr id="3" name="Picture 2">
            <a:extLst>
              <a:ext uri="{FF2B5EF4-FFF2-40B4-BE49-F238E27FC236}">
                <a16:creationId xmlns:a16="http://schemas.microsoft.com/office/drawing/2014/main" id="{57475BA2-1278-48D8-95E4-A0CC6789E4F6}"/>
              </a:ext>
            </a:extLst>
          </p:cNvPr>
          <p:cNvPicPr>
            <a:picLocks noChangeAspect="1"/>
          </p:cNvPicPr>
          <p:nvPr/>
        </p:nvPicPr>
        <p:blipFill>
          <a:blip r:embed="rId2"/>
          <a:stretch>
            <a:fillRect/>
          </a:stretch>
        </p:blipFill>
        <p:spPr>
          <a:xfrm>
            <a:off x="2147570" y="1690688"/>
            <a:ext cx="7896860" cy="4636917"/>
          </a:xfrm>
          <a:prstGeom prst="rect">
            <a:avLst/>
          </a:prstGeom>
        </p:spPr>
      </p:pic>
    </p:spTree>
    <p:extLst>
      <p:ext uri="{BB962C8B-B14F-4D97-AF65-F5344CB8AC3E}">
        <p14:creationId xmlns:p14="http://schemas.microsoft.com/office/powerpoint/2010/main" val="2045408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C322-3CC8-432C-B483-97032F985F76}"/>
              </a:ext>
            </a:extLst>
          </p:cNvPr>
          <p:cNvSpPr>
            <a:spLocks noGrp="1"/>
          </p:cNvSpPr>
          <p:nvPr>
            <p:ph type="title"/>
          </p:nvPr>
        </p:nvSpPr>
        <p:spPr/>
        <p:txBody>
          <a:bodyPr/>
          <a:lstStyle/>
          <a:p>
            <a:pPr algn="ctr"/>
            <a:r>
              <a:rPr lang="en-GB" b="1" dirty="0"/>
              <a:t>Example 3: SS diffusion in a long sample </a:t>
            </a:r>
          </a:p>
        </p:txBody>
      </p:sp>
      <p:pic>
        <p:nvPicPr>
          <p:cNvPr id="4" name="Picture 3">
            <a:extLst>
              <a:ext uri="{FF2B5EF4-FFF2-40B4-BE49-F238E27FC236}">
                <a16:creationId xmlns:a16="http://schemas.microsoft.com/office/drawing/2014/main" id="{D3284374-7F6B-47D2-8BC3-FFEC7C0A3C91}"/>
              </a:ext>
            </a:extLst>
          </p:cNvPr>
          <p:cNvPicPr>
            <a:picLocks noChangeAspect="1"/>
          </p:cNvPicPr>
          <p:nvPr/>
        </p:nvPicPr>
        <p:blipFill>
          <a:blip r:embed="rId2"/>
          <a:stretch>
            <a:fillRect/>
          </a:stretch>
        </p:blipFill>
        <p:spPr>
          <a:xfrm>
            <a:off x="1866900" y="1568450"/>
            <a:ext cx="8458200" cy="4924425"/>
          </a:xfrm>
          <a:prstGeom prst="rect">
            <a:avLst/>
          </a:prstGeom>
        </p:spPr>
      </p:pic>
    </p:spTree>
    <p:extLst>
      <p:ext uri="{BB962C8B-B14F-4D97-AF65-F5344CB8AC3E}">
        <p14:creationId xmlns:p14="http://schemas.microsoft.com/office/powerpoint/2010/main" val="4029516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7B7C-C18E-487F-A3FA-204EB984500C}"/>
              </a:ext>
            </a:extLst>
          </p:cNvPr>
          <p:cNvSpPr>
            <a:spLocks noGrp="1"/>
          </p:cNvSpPr>
          <p:nvPr>
            <p:ph type="title"/>
          </p:nvPr>
        </p:nvSpPr>
        <p:spPr/>
        <p:txBody>
          <a:bodyPr/>
          <a:lstStyle/>
          <a:p>
            <a:pPr algn="ctr"/>
            <a:r>
              <a:rPr lang="en-GB" b="1" dirty="0"/>
              <a:t>Example 3: Continued</a:t>
            </a:r>
          </a:p>
        </p:txBody>
      </p:sp>
      <p:pic>
        <p:nvPicPr>
          <p:cNvPr id="4" name="Picture 3">
            <a:extLst>
              <a:ext uri="{FF2B5EF4-FFF2-40B4-BE49-F238E27FC236}">
                <a16:creationId xmlns:a16="http://schemas.microsoft.com/office/drawing/2014/main" id="{9A47AC2D-E6BB-4463-9F76-E3EA28B48DC8}"/>
              </a:ext>
            </a:extLst>
          </p:cNvPr>
          <p:cNvPicPr>
            <a:picLocks noChangeAspect="1"/>
          </p:cNvPicPr>
          <p:nvPr/>
        </p:nvPicPr>
        <p:blipFill>
          <a:blip r:embed="rId2"/>
          <a:stretch>
            <a:fillRect/>
          </a:stretch>
        </p:blipFill>
        <p:spPr>
          <a:xfrm>
            <a:off x="1628775" y="1406525"/>
            <a:ext cx="8934450" cy="4552950"/>
          </a:xfrm>
          <a:prstGeom prst="rect">
            <a:avLst/>
          </a:prstGeom>
        </p:spPr>
      </p:pic>
    </p:spTree>
    <p:extLst>
      <p:ext uri="{BB962C8B-B14F-4D97-AF65-F5344CB8AC3E}">
        <p14:creationId xmlns:p14="http://schemas.microsoft.com/office/powerpoint/2010/main" val="13967671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5AEB-94C3-4438-9169-7F7726F86211}"/>
              </a:ext>
            </a:extLst>
          </p:cNvPr>
          <p:cNvSpPr>
            <a:spLocks noGrp="1"/>
          </p:cNvSpPr>
          <p:nvPr>
            <p:ph type="title"/>
          </p:nvPr>
        </p:nvSpPr>
        <p:spPr/>
        <p:txBody>
          <a:bodyPr/>
          <a:lstStyle/>
          <a:p>
            <a:pPr algn="ctr"/>
            <a:r>
              <a:rPr lang="en-GB" b="1" dirty="0"/>
              <a:t>Example 3: Solution</a:t>
            </a:r>
          </a:p>
        </p:txBody>
      </p:sp>
      <p:pic>
        <p:nvPicPr>
          <p:cNvPr id="4" name="Picture 3">
            <a:extLst>
              <a:ext uri="{FF2B5EF4-FFF2-40B4-BE49-F238E27FC236}">
                <a16:creationId xmlns:a16="http://schemas.microsoft.com/office/drawing/2014/main" id="{74681534-2A03-41B2-9FC7-2CB8F12F70C3}"/>
              </a:ext>
            </a:extLst>
          </p:cNvPr>
          <p:cNvPicPr>
            <a:picLocks noChangeAspect="1"/>
          </p:cNvPicPr>
          <p:nvPr/>
        </p:nvPicPr>
        <p:blipFill>
          <a:blip r:embed="rId2"/>
          <a:stretch>
            <a:fillRect/>
          </a:stretch>
        </p:blipFill>
        <p:spPr>
          <a:xfrm>
            <a:off x="1835150" y="1791653"/>
            <a:ext cx="8233410" cy="4542272"/>
          </a:xfrm>
          <a:prstGeom prst="rect">
            <a:avLst/>
          </a:prstGeom>
        </p:spPr>
      </p:pic>
    </p:spTree>
    <p:extLst>
      <p:ext uri="{BB962C8B-B14F-4D97-AF65-F5344CB8AC3E}">
        <p14:creationId xmlns:p14="http://schemas.microsoft.com/office/powerpoint/2010/main" val="1144741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6CA4-BF75-46A6-9BB8-4BFF0638D36D}"/>
              </a:ext>
            </a:extLst>
          </p:cNvPr>
          <p:cNvSpPr>
            <a:spLocks noGrp="1"/>
          </p:cNvSpPr>
          <p:nvPr>
            <p:ph type="title"/>
          </p:nvPr>
        </p:nvSpPr>
        <p:spPr/>
        <p:txBody>
          <a:bodyPr/>
          <a:lstStyle/>
          <a:p>
            <a:pPr algn="ctr"/>
            <a:r>
              <a:rPr lang="en-GB" b="1" dirty="0"/>
              <a:t>Example 4: SS diffusion in a short sample </a:t>
            </a:r>
          </a:p>
        </p:txBody>
      </p:sp>
      <p:pic>
        <p:nvPicPr>
          <p:cNvPr id="4" name="Picture 3">
            <a:extLst>
              <a:ext uri="{FF2B5EF4-FFF2-40B4-BE49-F238E27FC236}">
                <a16:creationId xmlns:a16="http://schemas.microsoft.com/office/drawing/2014/main" id="{F1252EFD-60D9-4F76-A4EA-B37E0AFA5C2F}"/>
              </a:ext>
            </a:extLst>
          </p:cNvPr>
          <p:cNvPicPr>
            <a:picLocks noChangeAspect="1"/>
          </p:cNvPicPr>
          <p:nvPr/>
        </p:nvPicPr>
        <p:blipFill>
          <a:blip r:embed="rId2"/>
          <a:stretch>
            <a:fillRect/>
          </a:stretch>
        </p:blipFill>
        <p:spPr>
          <a:xfrm>
            <a:off x="1581150" y="1690688"/>
            <a:ext cx="9029700" cy="4552950"/>
          </a:xfrm>
          <a:prstGeom prst="rect">
            <a:avLst/>
          </a:prstGeom>
        </p:spPr>
      </p:pic>
    </p:spTree>
    <p:extLst>
      <p:ext uri="{BB962C8B-B14F-4D97-AF65-F5344CB8AC3E}">
        <p14:creationId xmlns:p14="http://schemas.microsoft.com/office/powerpoint/2010/main" val="367846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2DE1-7E36-469F-8D91-A43DD1E3117B}"/>
              </a:ext>
            </a:extLst>
          </p:cNvPr>
          <p:cNvSpPr>
            <a:spLocks noGrp="1"/>
          </p:cNvSpPr>
          <p:nvPr>
            <p:ph type="title"/>
          </p:nvPr>
        </p:nvSpPr>
        <p:spPr/>
        <p:txBody>
          <a:bodyPr/>
          <a:lstStyle/>
          <a:p>
            <a:pPr algn="ctr"/>
            <a:r>
              <a:rPr lang="en-GB" b="1" dirty="0"/>
              <a:t>Gauss’s Law in 1D </a:t>
            </a:r>
          </a:p>
        </p:txBody>
      </p:sp>
      <p:pic>
        <p:nvPicPr>
          <p:cNvPr id="4" name="Picture 3">
            <a:extLst>
              <a:ext uri="{FF2B5EF4-FFF2-40B4-BE49-F238E27FC236}">
                <a16:creationId xmlns:a16="http://schemas.microsoft.com/office/drawing/2014/main" id="{89834429-F532-4AA7-A872-C64ADCB2CD51}"/>
              </a:ext>
            </a:extLst>
          </p:cNvPr>
          <p:cNvPicPr>
            <a:picLocks noChangeAspect="1"/>
          </p:cNvPicPr>
          <p:nvPr/>
        </p:nvPicPr>
        <p:blipFill>
          <a:blip r:embed="rId2"/>
          <a:stretch>
            <a:fillRect/>
          </a:stretch>
        </p:blipFill>
        <p:spPr>
          <a:xfrm>
            <a:off x="1590675" y="1398270"/>
            <a:ext cx="9010650" cy="5219700"/>
          </a:xfrm>
          <a:prstGeom prst="rect">
            <a:avLst/>
          </a:prstGeom>
        </p:spPr>
      </p:pic>
    </p:spTree>
    <p:extLst>
      <p:ext uri="{BB962C8B-B14F-4D97-AF65-F5344CB8AC3E}">
        <p14:creationId xmlns:p14="http://schemas.microsoft.com/office/powerpoint/2010/main" val="3163147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8FA1-3B21-4165-932B-9FB6351F6320}"/>
              </a:ext>
            </a:extLst>
          </p:cNvPr>
          <p:cNvSpPr>
            <a:spLocks noGrp="1"/>
          </p:cNvSpPr>
          <p:nvPr>
            <p:ph type="title"/>
          </p:nvPr>
        </p:nvSpPr>
        <p:spPr/>
        <p:txBody>
          <a:bodyPr/>
          <a:lstStyle/>
          <a:p>
            <a:pPr algn="ctr"/>
            <a:r>
              <a:rPr lang="en-GB" b="1" dirty="0"/>
              <a:t>Example 4: Continued </a:t>
            </a:r>
          </a:p>
        </p:txBody>
      </p:sp>
      <p:pic>
        <p:nvPicPr>
          <p:cNvPr id="4" name="Picture 3">
            <a:extLst>
              <a:ext uri="{FF2B5EF4-FFF2-40B4-BE49-F238E27FC236}">
                <a16:creationId xmlns:a16="http://schemas.microsoft.com/office/drawing/2014/main" id="{45A7E1A7-2FE7-479E-82C6-49E3F28C90E4}"/>
              </a:ext>
            </a:extLst>
          </p:cNvPr>
          <p:cNvPicPr>
            <a:picLocks noChangeAspect="1"/>
          </p:cNvPicPr>
          <p:nvPr/>
        </p:nvPicPr>
        <p:blipFill>
          <a:blip r:embed="rId2"/>
          <a:stretch>
            <a:fillRect/>
          </a:stretch>
        </p:blipFill>
        <p:spPr>
          <a:xfrm>
            <a:off x="1666875" y="1778635"/>
            <a:ext cx="8858250" cy="4133850"/>
          </a:xfrm>
          <a:prstGeom prst="rect">
            <a:avLst/>
          </a:prstGeom>
        </p:spPr>
      </p:pic>
    </p:spTree>
    <p:extLst>
      <p:ext uri="{BB962C8B-B14F-4D97-AF65-F5344CB8AC3E}">
        <p14:creationId xmlns:p14="http://schemas.microsoft.com/office/powerpoint/2010/main" val="2629858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F011-765C-4C01-82E6-9E165D977EAC}"/>
              </a:ext>
            </a:extLst>
          </p:cNvPr>
          <p:cNvSpPr>
            <a:spLocks noGrp="1"/>
          </p:cNvSpPr>
          <p:nvPr>
            <p:ph type="title"/>
          </p:nvPr>
        </p:nvSpPr>
        <p:spPr/>
        <p:txBody>
          <a:bodyPr/>
          <a:lstStyle/>
          <a:p>
            <a:pPr algn="ctr"/>
            <a:r>
              <a:rPr lang="en-GB" b="1" dirty="0"/>
              <a:t>Example 4: Solution </a:t>
            </a:r>
          </a:p>
        </p:txBody>
      </p:sp>
      <p:pic>
        <p:nvPicPr>
          <p:cNvPr id="4" name="Picture 3">
            <a:extLst>
              <a:ext uri="{FF2B5EF4-FFF2-40B4-BE49-F238E27FC236}">
                <a16:creationId xmlns:a16="http://schemas.microsoft.com/office/drawing/2014/main" id="{EDC8465C-A5F4-4FB3-BE4A-33A804BA3475}"/>
              </a:ext>
            </a:extLst>
          </p:cNvPr>
          <p:cNvPicPr>
            <a:picLocks noChangeAspect="1"/>
          </p:cNvPicPr>
          <p:nvPr/>
        </p:nvPicPr>
        <p:blipFill>
          <a:blip r:embed="rId2"/>
          <a:stretch>
            <a:fillRect/>
          </a:stretch>
        </p:blipFill>
        <p:spPr>
          <a:xfrm>
            <a:off x="1500187" y="1463675"/>
            <a:ext cx="9191625" cy="5029200"/>
          </a:xfrm>
          <a:prstGeom prst="rect">
            <a:avLst/>
          </a:prstGeom>
        </p:spPr>
      </p:pic>
    </p:spTree>
    <p:extLst>
      <p:ext uri="{BB962C8B-B14F-4D97-AF65-F5344CB8AC3E}">
        <p14:creationId xmlns:p14="http://schemas.microsoft.com/office/powerpoint/2010/main" val="970407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0A8A-3D8D-4042-96D6-6DCB624FF97D}"/>
              </a:ext>
            </a:extLst>
          </p:cNvPr>
          <p:cNvSpPr>
            <a:spLocks noGrp="1"/>
          </p:cNvSpPr>
          <p:nvPr>
            <p:ph type="title"/>
          </p:nvPr>
        </p:nvSpPr>
        <p:spPr/>
        <p:txBody>
          <a:bodyPr/>
          <a:lstStyle/>
          <a:p>
            <a:pPr algn="ctr"/>
            <a:r>
              <a:rPr lang="en-GB" b="1" dirty="0">
                <a:solidFill>
                  <a:srgbClr val="FF0000"/>
                </a:solidFill>
              </a:rPr>
              <a:t>Example 5 </a:t>
            </a:r>
          </a:p>
        </p:txBody>
      </p:sp>
      <p:pic>
        <p:nvPicPr>
          <p:cNvPr id="4" name="Picture 3">
            <a:extLst>
              <a:ext uri="{FF2B5EF4-FFF2-40B4-BE49-F238E27FC236}">
                <a16:creationId xmlns:a16="http://schemas.microsoft.com/office/drawing/2014/main" id="{791808A5-5FAF-4CFD-9F03-3D3C117D2F2D}"/>
              </a:ext>
            </a:extLst>
          </p:cNvPr>
          <p:cNvPicPr>
            <a:picLocks noChangeAspect="1"/>
          </p:cNvPicPr>
          <p:nvPr/>
        </p:nvPicPr>
        <p:blipFill>
          <a:blip r:embed="rId2"/>
          <a:stretch>
            <a:fillRect/>
          </a:stretch>
        </p:blipFill>
        <p:spPr>
          <a:xfrm>
            <a:off x="1609725" y="1555432"/>
            <a:ext cx="8972550" cy="4600575"/>
          </a:xfrm>
          <a:prstGeom prst="rect">
            <a:avLst/>
          </a:prstGeom>
        </p:spPr>
      </p:pic>
    </p:spTree>
    <p:extLst>
      <p:ext uri="{BB962C8B-B14F-4D97-AF65-F5344CB8AC3E}">
        <p14:creationId xmlns:p14="http://schemas.microsoft.com/office/powerpoint/2010/main" val="2667903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3B0-A7B3-476B-BE0C-29B2814B0FED}"/>
              </a:ext>
            </a:extLst>
          </p:cNvPr>
          <p:cNvSpPr>
            <a:spLocks noGrp="1"/>
          </p:cNvSpPr>
          <p:nvPr>
            <p:ph type="title"/>
          </p:nvPr>
        </p:nvSpPr>
        <p:spPr/>
        <p:txBody>
          <a:bodyPr/>
          <a:lstStyle/>
          <a:p>
            <a:pPr algn="ctr"/>
            <a:r>
              <a:rPr lang="en-GB" b="1" dirty="0">
                <a:solidFill>
                  <a:srgbClr val="FF0000"/>
                </a:solidFill>
              </a:rPr>
              <a:t>Example 5: Solution </a:t>
            </a:r>
          </a:p>
        </p:txBody>
      </p:sp>
      <p:pic>
        <p:nvPicPr>
          <p:cNvPr id="4" name="Picture 3">
            <a:extLst>
              <a:ext uri="{FF2B5EF4-FFF2-40B4-BE49-F238E27FC236}">
                <a16:creationId xmlns:a16="http://schemas.microsoft.com/office/drawing/2014/main" id="{D69D7A57-EA4C-4AA7-822D-D797B4473E3B}"/>
              </a:ext>
            </a:extLst>
          </p:cNvPr>
          <p:cNvPicPr>
            <a:picLocks noChangeAspect="1"/>
          </p:cNvPicPr>
          <p:nvPr/>
        </p:nvPicPr>
        <p:blipFill>
          <a:blip r:embed="rId2"/>
          <a:stretch>
            <a:fillRect/>
          </a:stretch>
        </p:blipFill>
        <p:spPr>
          <a:xfrm>
            <a:off x="1633537" y="1918652"/>
            <a:ext cx="8924925" cy="4219575"/>
          </a:xfrm>
          <a:prstGeom prst="rect">
            <a:avLst/>
          </a:prstGeom>
        </p:spPr>
      </p:pic>
    </p:spTree>
    <p:extLst>
      <p:ext uri="{BB962C8B-B14F-4D97-AF65-F5344CB8AC3E}">
        <p14:creationId xmlns:p14="http://schemas.microsoft.com/office/powerpoint/2010/main" val="2751970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0071-B6C9-47E3-906A-A9F03633AB71}"/>
              </a:ext>
            </a:extLst>
          </p:cNvPr>
          <p:cNvSpPr>
            <a:spLocks noGrp="1"/>
          </p:cNvSpPr>
          <p:nvPr>
            <p:ph type="title"/>
          </p:nvPr>
        </p:nvSpPr>
        <p:spPr/>
        <p:txBody>
          <a:bodyPr/>
          <a:lstStyle/>
          <a:p>
            <a:pPr algn="ctr"/>
            <a:r>
              <a:rPr lang="en-GB" b="1" dirty="0">
                <a:solidFill>
                  <a:srgbClr val="FF0000"/>
                </a:solidFill>
              </a:rPr>
              <a:t>Example 5: Solution</a:t>
            </a:r>
          </a:p>
        </p:txBody>
      </p:sp>
      <p:pic>
        <p:nvPicPr>
          <p:cNvPr id="4" name="Picture 3">
            <a:extLst>
              <a:ext uri="{FF2B5EF4-FFF2-40B4-BE49-F238E27FC236}">
                <a16:creationId xmlns:a16="http://schemas.microsoft.com/office/drawing/2014/main" id="{3A777903-C26F-4E56-BCC7-A4F435A63322}"/>
              </a:ext>
            </a:extLst>
          </p:cNvPr>
          <p:cNvPicPr>
            <a:picLocks noChangeAspect="1"/>
          </p:cNvPicPr>
          <p:nvPr/>
        </p:nvPicPr>
        <p:blipFill>
          <a:blip r:embed="rId2"/>
          <a:stretch>
            <a:fillRect/>
          </a:stretch>
        </p:blipFill>
        <p:spPr>
          <a:xfrm>
            <a:off x="1543050" y="1435100"/>
            <a:ext cx="9105900" cy="5057775"/>
          </a:xfrm>
          <a:prstGeom prst="rect">
            <a:avLst/>
          </a:prstGeom>
        </p:spPr>
      </p:pic>
    </p:spTree>
    <p:extLst>
      <p:ext uri="{BB962C8B-B14F-4D97-AF65-F5344CB8AC3E}">
        <p14:creationId xmlns:p14="http://schemas.microsoft.com/office/powerpoint/2010/main" val="4215486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C610-08BC-4F8F-BA4E-D9E331A57DC9}"/>
              </a:ext>
            </a:extLst>
          </p:cNvPr>
          <p:cNvSpPr>
            <a:spLocks noGrp="1"/>
          </p:cNvSpPr>
          <p:nvPr>
            <p:ph type="title"/>
          </p:nvPr>
        </p:nvSpPr>
        <p:spPr/>
        <p:txBody>
          <a:bodyPr/>
          <a:lstStyle/>
          <a:p>
            <a:pPr algn="ctr"/>
            <a:r>
              <a:rPr lang="en-GB" b="1" dirty="0"/>
              <a:t>Example 6: </a:t>
            </a:r>
          </a:p>
        </p:txBody>
      </p:sp>
      <p:pic>
        <p:nvPicPr>
          <p:cNvPr id="4" name="Picture 3">
            <a:extLst>
              <a:ext uri="{FF2B5EF4-FFF2-40B4-BE49-F238E27FC236}">
                <a16:creationId xmlns:a16="http://schemas.microsoft.com/office/drawing/2014/main" id="{B7B73398-39C8-4885-AF26-57A21FCE8C3B}"/>
              </a:ext>
            </a:extLst>
          </p:cNvPr>
          <p:cNvPicPr>
            <a:picLocks noChangeAspect="1"/>
          </p:cNvPicPr>
          <p:nvPr/>
        </p:nvPicPr>
        <p:blipFill>
          <a:blip r:embed="rId2"/>
          <a:stretch>
            <a:fillRect/>
          </a:stretch>
        </p:blipFill>
        <p:spPr>
          <a:xfrm>
            <a:off x="1595437" y="1618615"/>
            <a:ext cx="9001125" cy="4210050"/>
          </a:xfrm>
          <a:prstGeom prst="rect">
            <a:avLst/>
          </a:prstGeom>
        </p:spPr>
      </p:pic>
    </p:spTree>
    <p:extLst>
      <p:ext uri="{BB962C8B-B14F-4D97-AF65-F5344CB8AC3E}">
        <p14:creationId xmlns:p14="http://schemas.microsoft.com/office/powerpoint/2010/main" val="4133411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AEB4-B96F-4DB8-B062-DC9EA43ABA91}"/>
              </a:ext>
            </a:extLst>
          </p:cNvPr>
          <p:cNvSpPr>
            <a:spLocks noGrp="1"/>
          </p:cNvSpPr>
          <p:nvPr>
            <p:ph type="title"/>
          </p:nvPr>
        </p:nvSpPr>
        <p:spPr/>
        <p:txBody>
          <a:bodyPr/>
          <a:lstStyle/>
          <a:p>
            <a:pPr algn="ctr"/>
            <a:r>
              <a:rPr lang="en-GB" b="1" dirty="0"/>
              <a:t>Example 6: Solution</a:t>
            </a:r>
          </a:p>
        </p:txBody>
      </p:sp>
      <p:pic>
        <p:nvPicPr>
          <p:cNvPr id="4" name="Picture 3">
            <a:extLst>
              <a:ext uri="{FF2B5EF4-FFF2-40B4-BE49-F238E27FC236}">
                <a16:creationId xmlns:a16="http://schemas.microsoft.com/office/drawing/2014/main" id="{4B440973-88C6-42F2-BAFC-AB8756300279}"/>
              </a:ext>
            </a:extLst>
          </p:cNvPr>
          <p:cNvPicPr>
            <a:picLocks noChangeAspect="1"/>
          </p:cNvPicPr>
          <p:nvPr/>
        </p:nvPicPr>
        <p:blipFill>
          <a:blip r:embed="rId2"/>
          <a:stretch>
            <a:fillRect/>
          </a:stretch>
        </p:blipFill>
        <p:spPr>
          <a:xfrm>
            <a:off x="1703863" y="1444442"/>
            <a:ext cx="8784273" cy="5048433"/>
          </a:xfrm>
          <a:prstGeom prst="rect">
            <a:avLst/>
          </a:prstGeom>
        </p:spPr>
      </p:pic>
    </p:spTree>
    <p:extLst>
      <p:ext uri="{BB962C8B-B14F-4D97-AF65-F5344CB8AC3E}">
        <p14:creationId xmlns:p14="http://schemas.microsoft.com/office/powerpoint/2010/main" val="4696552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AAB1-4CF2-443B-8792-CEB6F5BFD0F8}"/>
              </a:ext>
            </a:extLst>
          </p:cNvPr>
          <p:cNvSpPr>
            <a:spLocks noGrp="1"/>
          </p:cNvSpPr>
          <p:nvPr>
            <p:ph type="title"/>
          </p:nvPr>
        </p:nvSpPr>
        <p:spPr/>
        <p:txBody>
          <a:bodyPr/>
          <a:lstStyle/>
          <a:p>
            <a:pPr algn="ctr"/>
            <a:r>
              <a:rPr lang="en-GB" b="1" dirty="0"/>
              <a:t>Example 6:  Energy band diagram </a:t>
            </a:r>
          </a:p>
        </p:txBody>
      </p:sp>
      <p:pic>
        <p:nvPicPr>
          <p:cNvPr id="4" name="Picture 3">
            <a:extLst>
              <a:ext uri="{FF2B5EF4-FFF2-40B4-BE49-F238E27FC236}">
                <a16:creationId xmlns:a16="http://schemas.microsoft.com/office/drawing/2014/main" id="{65CC64C1-EB27-488B-A915-8461776FD8DD}"/>
              </a:ext>
            </a:extLst>
          </p:cNvPr>
          <p:cNvPicPr>
            <a:picLocks noChangeAspect="1"/>
          </p:cNvPicPr>
          <p:nvPr/>
        </p:nvPicPr>
        <p:blipFill>
          <a:blip r:embed="rId2"/>
          <a:stretch>
            <a:fillRect/>
          </a:stretch>
        </p:blipFill>
        <p:spPr>
          <a:xfrm>
            <a:off x="316179" y="1500187"/>
            <a:ext cx="7496224" cy="4016693"/>
          </a:xfrm>
          <a:prstGeom prst="rect">
            <a:avLst/>
          </a:prstGeom>
        </p:spPr>
      </p:pic>
      <p:sp>
        <p:nvSpPr>
          <p:cNvPr id="3" name="Rectangle 2">
            <a:extLst>
              <a:ext uri="{FF2B5EF4-FFF2-40B4-BE49-F238E27FC236}">
                <a16:creationId xmlns:a16="http://schemas.microsoft.com/office/drawing/2014/main" id="{693DDBDA-6CE3-40EE-9364-94378994C94E}"/>
              </a:ext>
            </a:extLst>
          </p:cNvPr>
          <p:cNvSpPr/>
          <p:nvPr/>
        </p:nvSpPr>
        <p:spPr>
          <a:xfrm>
            <a:off x="7812403" y="2332560"/>
            <a:ext cx="4104640" cy="2746457"/>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Now, there's a gradient of the quasi Fermi level here. That means there's an electron current in this problem. That represents the flow of electrons to the surface as they recombine and continue to, they're generated in the bulk, they diffuse to the surface, and continually recombine under these steady state conditions. That gives us a current towards the surface.</a:t>
            </a:r>
          </a:p>
        </p:txBody>
      </p:sp>
    </p:spTree>
    <p:extLst>
      <p:ext uri="{BB962C8B-B14F-4D97-AF65-F5344CB8AC3E}">
        <p14:creationId xmlns:p14="http://schemas.microsoft.com/office/powerpoint/2010/main" val="1335868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6B2E-289F-4516-A53A-28160441636A}"/>
              </a:ext>
            </a:extLst>
          </p:cNvPr>
          <p:cNvSpPr>
            <a:spLocks noGrp="1"/>
          </p:cNvSpPr>
          <p:nvPr>
            <p:ph type="title"/>
          </p:nvPr>
        </p:nvSpPr>
        <p:spPr/>
        <p:txBody>
          <a:bodyPr/>
          <a:lstStyle/>
          <a:p>
            <a:pPr algn="ctr"/>
            <a:r>
              <a:rPr lang="en-GB" b="1" dirty="0"/>
              <a:t>Summary (</a:t>
            </a:r>
            <a:r>
              <a:rPr lang="en-GB" b="1" dirty="0" err="1"/>
              <a:t>i</a:t>
            </a:r>
            <a:r>
              <a:rPr lang="en-GB" b="1" dirty="0"/>
              <a:t>)</a:t>
            </a:r>
          </a:p>
        </p:txBody>
      </p:sp>
      <p:pic>
        <p:nvPicPr>
          <p:cNvPr id="4" name="Picture 3">
            <a:extLst>
              <a:ext uri="{FF2B5EF4-FFF2-40B4-BE49-F238E27FC236}">
                <a16:creationId xmlns:a16="http://schemas.microsoft.com/office/drawing/2014/main" id="{7710F336-383E-4633-BED1-872DE8B92CF4}"/>
              </a:ext>
            </a:extLst>
          </p:cNvPr>
          <p:cNvPicPr>
            <a:picLocks noChangeAspect="1"/>
          </p:cNvPicPr>
          <p:nvPr/>
        </p:nvPicPr>
        <p:blipFill>
          <a:blip r:embed="rId2"/>
          <a:stretch>
            <a:fillRect/>
          </a:stretch>
        </p:blipFill>
        <p:spPr>
          <a:xfrm>
            <a:off x="1951831" y="1681978"/>
            <a:ext cx="8288338" cy="4810897"/>
          </a:xfrm>
          <a:prstGeom prst="rect">
            <a:avLst/>
          </a:prstGeom>
        </p:spPr>
      </p:pic>
    </p:spTree>
    <p:extLst>
      <p:ext uri="{BB962C8B-B14F-4D97-AF65-F5344CB8AC3E}">
        <p14:creationId xmlns:p14="http://schemas.microsoft.com/office/powerpoint/2010/main" val="1686730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5551-F3C7-4359-A991-0E1564C4EF24}"/>
              </a:ext>
            </a:extLst>
          </p:cNvPr>
          <p:cNvSpPr>
            <a:spLocks noGrp="1"/>
          </p:cNvSpPr>
          <p:nvPr>
            <p:ph type="title"/>
          </p:nvPr>
        </p:nvSpPr>
        <p:spPr/>
        <p:txBody>
          <a:bodyPr/>
          <a:lstStyle/>
          <a:p>
            <a:pPr algn="ctr"/>
            <a:r>
              <a:rPr lang="en-GB" b="1" dirty="0"/>
              <a:t>Summary (ii) </a:t>
            </a:r>
          </a:p>
        </p:txBody>
      </p:sp>
      <p:pic>
        <p:nvPicPr>
          <p:cNvPr id="4" name="Picture 3">
            <a:extLst>
              <a:ext uri="{FF2B5EF4-FFF2-40B4-BE49-F238E27FC236}">
                <a16:creationId xmlns:a16="http://schemas.microsoft.com/office/drawing/2014/main" id="{8986EF22-5845-4708-85BF-4284667FB99D}"/>
              </a:ext>
            </a:extLst>
          </p:cNvPr>
          <p:cNvPicPr>
            <a:picLocks noChangeAspect="1"/>
          </p:cNvPicPr>
          <p:nvPr/>
        </p:nvPicPr>
        <p:blipFill>
          <a:blip r:embed="rId2"/>
          <a:stretch>
            <a:fillRect/>
          </a:stretch>
        </p:blipFill>
        <p:spPr>
          <a:xfrm>
            <a:off x="1933257" y="1474787"/>
            <a:ext cx="8467725" cy="4924425"/>
          </a:xfrm>
          <a:prstGeom prst="rect">
            <a:avLst/>
          </a:prstGeom>
        </p:spPr>
      </p:pic>
    </p:spTree>
    <p:extLst>
      <p:ext uri="{BB962C8B-B14F-4D97-AF65-F5344CB8AC3E}">
        <p14:creationId xmlns:p14="http://schemas.microsoft.com/office/powerpoint/2010/main" val="59943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F95F-B582-42D9-8D9A-BFE57AEC969F}"/>
              </a:ext>
            </a:extLst>
          </p:cNvPr>
          <p:cNvSpPr>
            <a:spLocks noGrp="1"/>
          </p:cNvSpPr>
          <p:nvPr>
            <p:ph type="title"/>
          </p:nvPr>
        </p:nvSpPr>
        <p:spPr/>
        <p:txBody>
          <a:bodyPr/>
          <a:lstStyle/>
          <a:p>
            <a:pPr algn="ctr"/>
            <a:r>
              <a:rPr lang="en-GB" b="1" dirty="0"/>
              <a:t>The Poisson equation</a:t>
            </a:r>
          </a:p>
        </p:txBody>
      </p:sp>
      <p:pic>
        <p:nvPicPr>
          <p:cNvPr id="4" name="Picture 3">
            <a:extLst>
              <a:ext uri="{FF2B5EF4-FFF2-40B4-BE49-F238E27FC236}">
                <a16:creationId xmlns:a16="http://schemas.microsoft.com/office/drawing/2014/main" id="{5AF4D2DC-89B5-43B2-97E2-5D200C7F9C2F}"/>
              </a:ext>
            </a:extLst>
          </p:cNvPr>
          <p:cNvPicPr>
            <a:picLocks noChangeAspect="1"/>
          </p:cNvPicPr>
          <p:nvPr/>
        </p:nvPicPr>
        <p:blipFill>
          <a:blip r:embed="rId2"/>
          <a:stretch>
            <a:fillRect/>
          </a:stretch>
        </p:blipFill>
        <p:spPr>
          <a:xfrm>
            <a:off x="2081212" y="1548130"/>
            <a:ext cx="8029575" cy="4838700"/>
          </a:xfrm>
          <a:prstGeom prst="rect">
            <a:avLst/>
          </a:prstGeom>
        </p:spPr>
      </p:pic>
    </p:spTree>
    <p:extLst>
      <p:ext uri="{BB962C8B-B14F-4D97-AF65-F5344CB8AC3E}">
        <p14:creationId xmlns:p14="http://schemas.microsoft.com/office/powerpoint/2010/main" val="529739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878</Words>
  <Application>Microsoft Office PowerPoint</Application>
  <PresentationFormat>Widescreen</PresentationFormat>
  <Paragraphs>116</Paragraphs>
  <Slides>89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Arial</vt:lpstr>
      <vt:lpstr>Calibri</vt:lpstr>
      <vt:lpstr>Calibri Light</vt:lpstr>
      <vt:lpstr>Office Theme</vt:lpstr>
      <vt:lpstr>PowerPoint Presentation</vt:lpstr>
      <vt:lpstr>Solving semiconductor problems</vt:lpstr>
      <vt:lpstr>Equilibrium vs. non-equilibrium </vt:lpstr>
      <vt:lpstr>The unknowns</vt:lpstr>
      <vt:lpstr>First equation: Continuity equation for holes </vt:lpstr>
      <vt:lpstr>One equation in 3 unknowns</vt:lpstr>
      <vt:lpstr>Gauss’s Law</vt:lpstr>
      <vt:lpstr>Gauss’s Law in 1D </vt:lpstr>
      <vt:lpstr>The Poisson equation</vt:lpstr>
      <vt:lpstr>The “semiconductor equations” </vt:lpstr>
      <vt:lpstr>Semiconductor equations </vt:lpstr>
      <vt:lpstr>Discussion:  Equilibrium</vt:lpstr>
      <vt:lpstr>Reminder: Generation and recombination </vt:lpstr>
      <vt:lpstr>Discussion</vt:lpstr>
      <vt:lpstr>PowerPoint Presentation</vt:lpstr>
      <vt:lpstr>Summary: The semiconductor equations </vt:lpstr>
      <vt:lpstr>PowerPoint Presentation</vt:lpstr>
      <vt:lpstr>PowerPoint Presentation</vt:lpstr>
      <vt:lpstr>The semiconductor equations </vt:lpstr>
      <vt:lpstr>Energy band diagrams </vt:lpstr>
      <vt:lpstr>An important principle  (in equilibrium) </vt:lpstr>
      <vt:lpstr>The Fermi level in equilibrium </vt:lpstr>
      <vt:lpstr>Band bending </vt:lpstr>
      <vt:lpstr>Voltage and electron potential energy </vt:lpstr>
      <vt:lpstr>Electrostatic potential vs. position </vt:lpstr>
      <vt:lpstr>Electrostatic potential causes band bending </vt:lpstr>
      <vt:lpstr>Band diagrams </vt:lpstr>
      <vt:lpstr>Practice</vt:lpstr>
      <vt:lpstr>Another example: NP junction in equilibrium </vt:lpstr>
      <vt:lpstr>Procedure: Equilibrium energy band diagram</vt:lpstr>
      <vt:lpstr>Energy band diagram</vt:lpstr>
      <vt:lpstr>Now, “read” the e-band diagram </vt:lpstr>
      <vt:lpstr>Electrostatic potential? </vt:lpstr>
      <vt:lpstr>Electrostatics:  V(x) </vt:lpstr>
      <vt:lpstr>Electric field? </vt:lpstr>
      <vt:lpstr>Electric field:  E (x) </vt:lpstr>
      <vt:lpstr>Carrier densities? </vt:lpstr>
      <vt:lpstr>Carrier densities vs. x </vt:lpstr>
      <vt:lpstr>Space charge? </vt:lpstr>
      <vt:lpstr>Electrostatics:  rho(x) </vt:lpstr>
      <vt:lpstr>NP junction electrostatics</vt:lpstr>
      <vt:lpstr>More practice </vt:lpstr>
      <vt:lpstr>Where does the electric-field come from? </vt:lpstr>
      <vt:lpstr>Summary </vt:lpstr>
      <vt:lpstr>PowerPoint Presentation</vt:lpstr>
      <vt:lpstr>Equilibrium vs. non-equilibrium </vt:lpstr>
      <vt:lpstr>The semiconductor equations</vt:lpstr>
      <vt:lpstr>Where is the Fermi level? </vt:lpstr>
      <vt:lpstr>Now where is the Fermi level? </vt:lpstr>
      <vt:lpstr>Quasi-Fermi levels </vt:lpstr>
      <vt:lpstr>Non-equilibrium </vt:lpstr>
      <vt:lpstr>NP product</vt:lpstr>
      <vt:lpstr>Some numbers (equilibrium) </vt:lpstr>
      <vt:lpstr>Some numbers (LL injection) </vt:lpstr>
      <vt:lpstr>Discussion </vt:lpstr>
      <vt:lpstr>E-band diagram of an N-type resistor </vt:lpstr>
      <vt:lpstr>Assumptions </vt:lpstr>
      <vt:lpstr>Summary </vt:lpstr>
      <vt:lpstr>PowerPoint Presentation</vt:lpstr>
      <vt:lpstr>PowerPoint Presentation</vt:lpstr>
      <vt:lpstr>Semiconductor equations </vt:lpstr>
      <vt:lpstr>Solving the semiconductor equations </vt:lpstr>
      <vt:lpstr>Outline of the lecture</vt:lpstr>
      <vt:lpstr>Minority carrier diffusion equation </vt:lpstr>
      <vt:lpstr>Minority carrier diffusion equation</vt:lpstr>
      <vt:lpstr>Reminder: Low level injection </vt:lpstr>
      <vt:lpstr>Example: MCDE for electrons in Si </vt:lpstr>
      <vt:lpstr>Example 1:  Steady-state, uniform illumination</vt:lpstr>
      <vt:lpstr>Example 1:  Solution </vt:lpstr>
      <vt:lpstr>Example 1: Equilibrium Fermi level</vt:lpstr>
      <vt:lpstr>Example 1: Quasi-Fermi levels </vt:lpstr>
      <vt:lpstr>Example 2: Transient decay to equilibrium </vt:lpstr>
      <vt:lpstr>Example 2: Solution </vt:lpstr>
      <vt:lpstr>Example 2: Solution </vt:lpstr>
      <vt:lpstr>Example 2: Solution </vt:lpstr>
      <vt:lpstr>Example 3: SS diffusion in a long sample </vt:lpstr>
      <vt:lpstr>Example 3: Continued</vt:lpstr>
      <vt:lpstr>Example 3: Solution</vt:lpstr>
      <vt:lpstr>Example 4: SS diffusion in a short sample </vt:lpstr>
      <vt:lpstr>Example 4: Continued </vt:lpstr>
      <vt:lpstr>Example 4: Solution </vt:lpstr>
      <vt:lpstr>Example 5 </vt:lpstr>
      <vt:lpstr>Example 5: Solution </vt:lpstr>
      <vt:lpstr>Example 5: Solution</vt:lpstr>
      <vt:lpstr>Example 6: </vt:lpstr>
      <vt:lpstr>Example 6: Solution</vt:lpstr>
      <vt:lpstr>Example 6:  Energy band diagram </vt:lpstr>
      <vt:lpstr>Summary (i)</vt:lpstr>
      <vt:lpstr>Summary (ii)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Georgies Asres</dc:creator>
  <cp:lastModifiedBy>Georgies Asres</cp:lastModifiedBy>
  <cp:revision>87</cp:revision>
  <dcterms:created xsi:type="dcterms:W3CDTF">2019-02-13T09:06:53Z</dcterms:created>
  <dcterms:modified xsi:type="dcterms:W3CDTF">2019-02-24T15:34:43Z</dcterms:modified>
</cp:coreProperties>
</file>