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8" r:id="rId8"/>
    <p:sldId id="270" r:id="rId9"/>
    <p:sldId id="269" r:id="rId10"/>
    <p:sldId id="262" r:id="rId11"/>
    <p:sldId id="266" r:id="rId12"/>
    <p:sldId id="267" r:id="rId13"/>
    <p:sldId id="264" r:id="rId14"/>
    <p:sldId id="265" r:id="rId15"/>
    <p:sldId id="261" r:id="rId16"/>
  </p:sldIdLst>
  <p:sldSz cx="102235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6763" y="1122363"/>
            <a:ext cx="868997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7938" y="3602038"/>
            <a:ext cx="76676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304688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29583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6193" y="365125"/>
            <a:ext cx="2204442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2866" y="365125"/>
            <a:ext cx="6485533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221620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364228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541" y="1709740"/>
            <a:ext cx="881776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7541" y="4589465"/>
            <a:ext cx="881776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3377467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2865" y="1825625"/>
            <a:ext cx="4344988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5647" y="1825625"/>
            <a:ext cx="4344988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672292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197" y="365127"/>
            <a:ext cx="881776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198" y="1681163"/>
            <a:ext cx="432501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4198" y="2505075"/>
            <a:ext cx="432501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5647" y="1681163"/>
            <a:ext cx="434631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75647" y="2505075"/>
            <a:ext cx="434631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1566290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105217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1398959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197" y="457200"/>
            <a:ext cx="329734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6319" y="987427"/>
            <a:ext cx="517564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4197" y="2057400"/>
            <a:ext cx="329734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397412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197" y="457200"/>
            <a:ext cx="329734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46319" y="987427"/>
            <a:ext cx="517564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4197" y="2057400"/>
            <a:ext cx="329734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414756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2866" y="365127"/>
            <a:ext cx="88177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2866" y="1825625"/>
            <a:ext cx="88177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2865" y="6356352"/>
            <a:ext cx="23002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8793-6D0E-4092-968A-61794104294B}" type="datetimeFigureOut">
              <a:rPr lang="am-ET" smtClean="0"/>
              <a:t>13/3/2020</a:t>
            </a:fld>
            <a:endParaRPr lang="am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6535" y="6356352"/>
            <a:ext cx="345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m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0347" y="6356352"/>
            <a:ext cx="23002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8B446-6051-4636-96C4-58ECC596C2EC}" type="slidenum">
              <a:rPr lang="am-ET" smtClean="0"/>
              <a:t>‹#›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22190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0F9EE-F03D-41CA-B1D4-3DDED96F88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Century Schoolbook" panose="02040604050505020304" pitchFamily="18" charset="0"/>
              </a:rPr>
              <a:t>Strategic Technology Management  </a:t>
            </a:r>
            <a:endParaRPr lang="am-E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0417F8-EFDA-4AB6-B7B3-261031561E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1235324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76587-1976-4425-A4EE-3F4F438D9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866" y="595407"/>
            <a:ext cx="8817769" cy="829226"/>
          </a:xfrm>
        </p:spPr>
        <p:txBody>
          <a:bodyPr vert="horz" lIns="76676" tIns="38338" rIns="76676" bIns="38338" rtlCol="0" anchor="ctr">
            <a:normAutofit/>
          </a:bodyPr>
          <a:lstStyle/>
          <a:p>
            <a:r>
              <a:rPr lang="en-US" sz="3019" dirty="0">
                <a:latin typeface="Century Schoolbook" panose="02040604050505020304" pitchFamily="18" charset="0"/>
              </a:rPr>
              <a:t>What is business strategy?</a:t>
            </a:r>
            <a:endParaRPr lang="am-ET" sz="30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AD0F9-7F85-4712-B025-0213FAAE6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866" y="1542363"/>
            <a:ext cx="9058079" cy="464311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Century Schoolbook" panose="02040604050505020304" pitchFamily="18" charset="0"/>
              </a:rPr>
              <a:t>Pursuing </a:t>
            </a:r>
            <a:r>
              <a:rPr lang="en-US" b="1" i="1" dirty="0">
                <a:latin typeface="Century Schoolbook" panose="02040604050505020304" pitchFamily="18" charset="0"/>
              </a:rPr>
              <a:t>choices amongst competing options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Century Schoolbook" panose="02040604050505020304" pitchFamily="18" charset="0"/>
              </a:rPr>
              <a:t>different </a:t>
            </a:r>
            <a:r>
              <a:rPr lang="en-US" dirty="0">
                <a:latin typeface="Century Schoolbook" panose="02040604050505020304" pitchFamily="18" charset="0"/>
              </a:rPr>
              <a:t>system of activities that creates unique value and captures it 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entury Schoolbook" panose="02040604050505020304" pitchFamily="18" charset="0"/>
              </a:rPr>
              <a:t>not operational effectiveness or improvement </a:t>
            </a:r>
          </a:p>
          <a:p>
            <a:pPr>
              <a:lnSpc>
                <a:spcPct val="150000"/>
              </a:lnSpc>
            </a:pPr>
            <a:r>
              <a:rPr lang="en-US" b="1" i="1" dirty="0">
                <a:latin typeface="Century Schoolbook" panose="02040604050505020304" pitchFamily="18" charset="0"/>
              </a:rPr>
              <a:t>Planned and intended, pursued and realized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entury Schoolbook" panose="02040604050505020304" pitchFamily="18" charset="0"/>
              </a:rPr>
              <a:t>deliberate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entury Schoolbook" panose="02040604050505020304" pitchFamily="18" charset="0"/>
              </a:rPr>
              <a:t>emergent</a:t>
            </a:r>
          </a:p>
          <a:p>
            <a:pPr>
              <a:lnSpc>
                <a:spcPct val="150000"/>
              </a:lnSpc>
            </a:pPr>
            <a:r>
              <a:rPr lang="en-US" b="1" i="1" dirty="0">
                <a:latin typeface="Century Schoolbook" panose="02040604050505020304" pitchFamily="18" charset="0"/>
              </a:rPr>
              <a:t>Pattern recognition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entury Schoolbook" panose="02040604050505020304" pitchFamily="18" charset="0"/>
              </a:rPr>
              <a:t>building the prepared mind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entury Schoolbook" panose="02040604050505020304" pitchFamily="18" charset="0"/>
              </a:rPr>
              <a:t>capable of making sound decisions </a:t>
            </a: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372594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5241B-9D46-40BD-B348-154AEA9E7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866" y="122753"/>
            <a:ext cx="8817769" cy="1325563"/>
          </a:xfrm>
        </p:spPr>
        <p:txBody>
          <a:bodyPr>
            <a:noAutofit/>
          </a:bodyPr>
          <a:lstStyle/>
          <a:p>
            <a:pPr algn="ctr">
              <a:lnSpc>
                <a:spcPct val="130000"/>
              </a:lnSpc>
            </a:pPr>
            <a:r>
              <a:rPr lang="en-US" sz="3200" dirty="0">
                <a:latin typeface="Century Schoolbook" panose="02040604050505020304" pitchFamily="18" charset="0"/>
              </a:rPr>
              <a:t>Effective strategy answers three major question </a:t>
            </a:r>
            <a:endParaRPr lang="am-ET" sz="32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4BC8DE7-20D1-49AA-B34D-9EF614DA7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544" y="1481367"/>
            <a:ext cx="6562394" cy="506571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0E8FBB3-794E-4950-870C-0C34524D5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7167" y="2566929"/>
            <a:ext cx="2103048" cy="210146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8492B04-DD49-4E10-B00A-0569F1A7C0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7676" y="4386359"/>
            <a:ext cx="2103048" cy="210146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BA68324-E37F-4580-80D0-D8985146BA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1741" y="4386358"/>
            <a:ext cx="2103049" cy="210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58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C142D-5313-4480-BE91-175B80CA2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866" y="242033"/>
            <a:ext cx="8817769" cy="68995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Century Schoolbook" panose="02040604050505020304" pitchFamily="18" charset="0"/>
              </a:rPr>
              <a:t>How will we create value?</a:t>
            </a:r>
            <a:endParaRPr lang="am-ET" sz="3200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3DF1A-9E9F-4AC0-A1A8-0886A35BB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493" y="773718"/>
            <a:ext cx="8483142" cy="1603375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entury Schoolbook" panose="02040604050505020304" pitchFamily="18" charset="0"/>
              </a:rPr>
              <a:t>How will the technology evolve?</a:t>
            </a:r>
          </a:p>
          <a:p>
            <a:r>
              <a:rPr lang="en-US" sz="2400" dirty="0">
                <a:latin typeface="Century Schoolbook" panose="02040604050505020304" pitchFamily="18" charset="0"/>
              </a:rPr>
              <a:t>How will the market change?</a:t>
            </a:r>
          </a:p>
          <a:p>
            <a:r>
              <a:rPr lang="en-US" sz="2400" dirty="0">
                <a:latin typeface="Century Schoolbook" panose="02040604050505020304" pitchFamily="18" charset="0"/>
              </a:rPr>
              <a:t>How do we organize effectively?</a:t>
            </a:r>
            <a:endParaRPr lang="am-ET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70A0B3-6A3A-442C-859B-9F877FAFD0AE}"/>
              </a:ext>
            </a:extLst>
          </p:cNvPr>
          <p:cNvSpPr txBox="1">
            <a:spLocks/>
          </p:cNvSpPr>
          <p:nvPr/>
        </p:nvSpPr>
        <p:spPr>
          <a:xfrm>
            <a:off x="1914720" y="2188059"/>
            <a:ext cx="7633204" cy="689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3200" b="1" i="1">
                <a:latin typeface="Century Schoolbook" panose="02040604050505020304" pitchFamily="18" charset="0"/>
                <a:ea typeface="+mj-ea"/>
                <a:cs typeface="+mj-cs"/>
              </a:defRPr>
            </a:lvl1pPr>
          </a:lstStyle>
          <a:p>
            <a:r>
              <a:rPr lang="en-US" dirty="0"/>
              <a:t>How will we capture value?</a:t>
            </a:r>
            <a:endParaRPr lang="am-ET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8313CF8-02CA-4603-ABF8-B7E59210CDD7}"/>
              </a:ext>
            </a:extLst>
          </p:cNvPr>
          <p:cNvSpPr txBox="1">
            <a:spLocks/>
          </p:cNvSpPr>
          <p:nvPr/>
        </p:nvSpPr>
        <p:spPr>
          <a:xfrm>
            <a:off x="2249346" y="2754920"/>
            <a:ext cx="7809054" cy="1603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>
                <a:latin typeface="Century Schoolbook" panose="02040604050505020304" pitchFamily="18" charset="0"/>
              </a:rPr>
              <a:t>How do we compete to gain sustainable competitive advantage?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Century Schoolbook" panose="02040604050505020304" pitchFamily="18" charset="0"/>
              </a:rPr>
              <a:t>How should we compete if standards are important?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Century Schoolbook" panose="02040604050505020304" pitchFamily="18" charset="0"/>
              </a:rPr>
              <a:t>How to manage technology platforms?</a:t>
            </a:r>
            <a:endParaRPr lang="am-ET" sz="2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4D94082-6893-4DC5-8521-52E30AE7907C}"/>
              </a:ext>
            </a:extLst>
          </p:cNvPr>
          <p:cNvSpPr txBox="1">
            <a:spLocks/>
          </p:cNvSpPr>
          <p:nvPr/>
        </p:nvSpPr>
        <p:spPr>
          <a:xfrm>
            <a:off x="579772" y="4820747"/>
            <a:ext cx="8817769" cy="689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defTabSz="914400">
              <a:lnSpc>
                <a:spcPct val="90000"/>
              </a:lnSpc>
              <a:spcBef>
                <a:spcPct val="0"/>
              </a:spcBef>
              <a:buNone/>
              <a:defRPr sz="3200" b="1" i="1">
                <a:latin typeface="Century Schoolbook" panose="02040604050505020304" pitchFamily="18" charset="0"/>
                <a:ea typeface="+mj-ea"/>
                <a:cs typeface="+mj-cs"/>
              </a:defRPr>
            </a:lvl1pPr>
          </a:lstStyle>
          <a:p>
            <a:r>
              <a:rPr lang="en-US" dirty="0"/>
              <a:t>How will we deliver value?</a:t>
            </a:r>
            <a:endParaRPr lang="am-ET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67CE98-C6E2-4FED-9AC6-AE015E767487}"/>
              </a:ext>
            </a:extLst>
          </p:cNvPr>
          <p:cNvSpPr txBox="1">
            <a:spLocks/>
          </p:cNvSpPr>
          <p:nvPr/>
        </p:nvSpPr>
        <p:spPr>
          <a:xfrm>
            <a:off x="1037493" y="5468815"/>
            <a:ext cx="8483140" cy="124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Century Schoolbook" panose="02040604050505020304" pitchFamily="18" charset="0"/>
              </a:rPr>
              <a:t>How should we execute the strategy?</a:t>
            </a:r>
          </a:p>
          <a:p>
            <a:r>
              <a:rPr lang="en-US" sz="2400" dirty="0">
                <a:latin typeface="Century Schoolbook" panose="02040604050505020304" pitchFamily="18" charset="0"/>
              </a:rPr>
              <a:t>How do we make strategic decisions and take decisive action?</a:t>
            </a:r>
            <a:endParaRPr lang="am-ET" sz="2400" dirty="0"/>
          </a:p>
        </p:txBody>
      </p:sp>
    </p:spTree>
    <p:extLst>
      <p:ext uri="{BB962C8B-B14F-4D97-AF65-F5344CB8AC3E}">
        <p14:creationId xmlns:p14="http://schemas.microsoft.com/office/powerpoint/2010/main" val="332976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920A-F2D7-41E2-ACD8-92A8658AF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76676" tIns="38338" rIns="76676" bIns="38338" rtlCol="0" anchor="ctr"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en-US" sz="3019" dirty="0">
                <a:latin typeface="Century Schoolbook" panose="02040604050505020304" pitchFamily="18" charset="0"/>
              </a:rPr>
              <a:t>Knowledge and Technological Innovation - engines driving growth</a:t>
            </a:r>
            <a:endParaRPr lang="am-ET" sz="30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BF63C-3724-4702-9A1E-13D81C730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i="1" dirty="0"/>
              <a:t>“Technological change - improvement in the instructions for mixing together raw materials - lies at the heart of economic growth” </a:t>
            </a:r>
          </a:p>
          <a:p>
            <a:pPr>
              <a:lnSpc>
                <a:spcPct val="150000"/>
              </a:lnSpc>
            </a:pPr>
            <a:r>
              <a:rPr lang="en-US" sz="2400" i="1" dirty="0"/>
              <a:t>“Technological change arises in large part because of intentional actions taken by people who respond to market incentives.” </a:t>
            </a:r>
          </a:p>
          <a:p>
            <a:pPr>
              <a:lnSpc>
                <a:spcPct val="150000"/>
              </a:lnSpc>
            </a:pPr>
            <a:r>
              <a:rPr lang="en-US" sz="2400" i="1" dirty="0"/>
              <a:t>“instructions for working with raw materials are inherently different from other economic goods. Once the cost of creating a new set of instructions has been incurred, the instructions can be used over and over again at no additional cost.”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0898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EB541-6996-4C1D-9823-A9F1BB0CB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866" y="365127"/>
            <a:ext cx="8817769" cy="736559"/>
          </a:xfrm>
        </p:spPr>
        <p:txBody>
          <a:bodyPr vert="horz" lIns="76676" tIns="38338" rIns="76676" bIns="38338" rtlCol="0" anchor="ctr"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en-US" sz="3019" dirty="0">
                <a:latin typeface="Century Schoolbook" panose="02040604050505020304" pitchFamily="18" charset="0"/>
              </a:rPr>
              <a:t>Nine key concepts for survival </a:t>
            </a:r>
            <a:endParaRPr lang="am-ET" sz="30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1F8F3-A61A-4186-BA34-B42616D89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866" y="1134737"/>
            <a:ext cx="8817769" cy="4976124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Technological infrastructure, technologies, innovation, parameters and trajectories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Demand opportunity, adoption and diffusion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Business ecosystems, niches and co-opetition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Co-evolution, life-cycles, epochs/eras and transitions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Value creation, value capture and inimitability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Systems, modules, interfaces, standards, platforms, and pipelines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Activities, tasks, competences and capabilities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Ambiguity and scenarios, uncertainty and real options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Century Schoolbook" panose="02040604050505020304" pitchFamily="18" charset="0"/>
              </a:rPr>
              <a:t>Simple rules, prepared mind, active waiting </a:t>
            </a:r>
            <a:endParaRPr lang="am-ET" sz="2000" dirty="0"/>
          </a:p>
        </p:txBody>
      </p:sp>
    </p:spTree>
    <p:extLst>
      <p:ext uri="{BB962C8B-B14F-4D97-AF65-F5344CB8AC3E}">
        <p14:creationId xmlns:p14="http://schemas.microsoft.com/office/powerpoint/2010/main" val="1045811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D80F4-B0A2-470A-9CB1-4DD6ABB2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0C785-0C54-45FD-A385-A278681C3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Systems understanding is very important for strategic technology management </a:t>
            </a:r>
          </a:p>
          <a:p>
            <a:pPr lvl="1"/>
            <a:r>
              <a:rPr lang="en-US" dirty="0"/>
              <a:t> Products part of larger and more complex systems </a:t>
            </a:r>
          </a:p>
          <a:p>
            <a:pPr lvl="1"/>
            <a:r>
              <a:rPr lang="en-US" dirty="0"/>
              <a:t>Products are comprised of multiple (sub-)systems </a:t>
            </a:r>
            <a:br>
              <a:rPr lang="en-US" dirty="0"/>
            </a:br>
            <a:br>
              <a:rPr lang="en-US" dirty="0"/>
            </a:b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39587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0F9EE-F03D-41CA-B1D4-3DDED96F8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7938" y="1494790"/>
            <a:ext cx="7667625" cy="1789111"/>
          </a:xfrm>
        </p:spPr>
        <p:txBody>
          <a:bodyPr/>
          <a:lstStyle/>
          <a:p>
            <a:r>
              <a:rPr lang="en-US" dirty="0">
                <a:latin typeface="Century Schoolbook" panose="02040604050505020304" pitchFamily="18" charset="0"/>
              </a:rPr>
              <a:t>Chapter One </a:t>
            </a:r>
            <a:endParaRPr lang="am-E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0417F8-EFDA-4AB6-B7B3-261031561E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90" i="1" dirty="0">
                <a:latin typeface="Century Schoolbook" panose="02040604050505020304" pitchFamily="18" charset="0"/>
                <a:ea typeface="+mj-ea"/>
                <a:cs typeface="Times New Roman" panose="02020603050405020304" pitchFamily="18" charset="0"/>
              </a:rPr>
              <a:t>Introduction</a:t>
            </a:r>
            <a:r>
              <a:rPr lang="en-US" dirty="0">
                <a:latin typeface="Century Schoolbook" panose="02040604050505020304" pitchFamily="18" charset="0"/>
              </a:rPr>
              <a:t> </a:t>
            </a: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46603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A4BD4-2507-4F50-9994-6449934B2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866" y="859815"/>
            <a:ext cx="8817769" cy="881374"/>
          </a:xfrm>
        </p:spPr>
        <p:txBody>
          <a:bodyPr>
            <a:normAutofit/>
          </a:bodyPr>
          <a:lstStyle/>
          <a:p>
            <a:r>
              <a:rPr lang="en-US" sz="3019" dirty="0">
                <a:latin typeface="Century Schoolbook" panose="02040604050505020304" pitchFamily="18" charset="0"/>
              </a:rPr>
              <a:t>Introduction </a:t>
            </a:r>
            <a:endParaRPr lang="am-ET" sz="30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A11AB-10A4-4B15-84CA-26B8C8773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866" y="1741188"/>
            <a:ext cx="8817769" cy="399209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767" b="1" dirty="0">
                <a:latin typeface="Century Schoolbook" panose="02040604050505020304" pitchFamily="18" charset="0"/>
              </a:rPr>
              <a:t>technology</a:t>
            </a:r>
            <a:br>
              <a:rPr lang="en-US" sz="2013" b="1" dirty="0">
                <a:latin typeface="Century Schoolbook" panose="02040604050505020304" pitchFamily="18" charset="0"/>
              </a:rPr>
            </a:br>
            <a:r>
              <a:rPr lang="en-US" sz="2013" b="1" i="1" dirty="0">
                <a:latin typeface="Century Schoolbook" panose="02040604050505020304" pitchFamily="18" charset="0"/>
              </a:rPr>
              <a:t>noun</a:t>
            </a:r>
          </a:p>
          <a:p>
            <a:pPr marL="746825" indent="-300859">
              <a:lnSpc>
                <a:spcPct val="150000"/>
              </a:lnSpc>
              <a:buFont typeface="+mj-lt"/>
              <a:buAutoNum type="arabicPeriod"/>
            </a:pPr>
            <a:r>
              <a:rPr lang="en-US" sz="2013" b="1" i="1" dirty="0">
                <a:latin typeface="Century Schoolbook" panose="02040604050505020304" pitchFamily="18" charset="0"/>
              </a:rPr>
              <a:t>electronic or digital products </a:t>
            </a:r>
            <a:r>
              <a:rPr lang="en-US" sz="2013" dirty="0">
                <a:latin typeface="Century Schoolbook" panose="02040604050505020304" pitchFamily="18" charset="0"/>
              </a:rPr>
              <a:t>and systems considered as a group</a:t>
            </a:r>
          </a:p>
          <a:p>
            <a:pPr marL="746825" indent="-300859">
              <a:lnSpc>
                <a:spcPct val="150000"/>
              </a:lnSpc>
              <a:buFont typeface="+mj-lt"/>
              <a:buAutoNum type="arabicPeriod"/>
            </a:pPr>
            <a:r>
              <a:rPr lang="en-US" sz="2013" dirty="0">
                <a:latin typeface="Century Schoolbook" panose="02040604050505020304" pitchFamily="18" charset="0"/>
              </a:rPr>
              <a:t>a technological </a:t>
            </a:r>
            <a:r>
              <a:rPr lang="en-US" sz="2013" b="1" i="1" dirty="0">
                <a:latin typeface="Century Schoolbook" panose="02040604050505020304" pitchFamily="18" charset="0"/>
              </a:rPr>
              <a:t>process, invention, method </a:t>
            </a:r>
            <a:r>
              <a:rPr lang="en-US" sz="2013" dirty="0">
                <a:latin typeface="Century Schoolbook" panose="02040604050505020304" pitchFamily="18" charset="0"/>
              </a:rPr>
              <a:t>or the like</a:t>
            </a:r>
          </a:p>
          <a:p>
            <a:pPr marL="746825" indent="-300859">
              <a:lnSpc>
                <a:spcPct val="150000"/>
              </a:lnSpc>
              <a:buFont typeface="+mj-lt"/>
              <a:buAutoNum type="arabicPeriod"/>
            </a:pPr>
            <a:r>
              <a:rPr lang="en-US" sz="2013" dirty="0">
                <a:latin typeface="Century Schoolbook" panose="02040604050505020304" pitchFamily="18" charset="0"/>
              </a:rPr>
              <a:t>the </a:t>
            </a:r>
            <a:r>
              <a:rPr lang="en-US" sz="2013" b="1" i="1" dirty="0">
                <a:latin typeface="Century Schoolbook" panose="02040604050505020304" pitchFamily="18" charset="0"/>
              </a:rPr>
              <a:t>practical application </a:t>
            </a:r>
            <a:r>
              <a:rPr lang="en-US" sz="2013" dirty="0">
                <a:latin typeface="Century Schoolbook" panose="02040604050505020304" pitchFamily="18" charset="0"/>
              </a:rPr>
              <a:t>of science to commerce or industry</a:t>
            </a:r>
          </a:p>
          <a:p>
            <a:pPr marL="746825" indent="-300859">
              <a:lnSpc>
                <a:spcPct val="150000"/>
              </a:lnSpc>
              <a:buFont typeface="+mj-lt"/>
              <a:buAutoNum type="arabicPeriod"/>
            </a:pPr>
            <a:r>
              <a:rPr lang="en-US" sz="2013" dirty="0">
                <a:latin typeface="Century Schoolbook" panose="02040604050505020304" pitchFamily="18" charset="0"/>
              </a:rPr>
              <a:t>the branch of knowledge that deals with </a:t>
            </a:r>
            <a:r>
              <a:rPr lang="en-US" sz="2013" b="1" i="1" dirty="0">
                <a:latin typeface="Century Schoolbook" panose="02040604050505020304" pitchFamily="18" charset="0"/>
              </a:rPr>
              <a:t>the creation and use of technical means and their interrelation </a:t>
            </a:r>
            <a:r>
              <a:rPr lang="en-US" sz="2013" dirty="0">
                <a:latin typeface="Century Schoolbook" panose="02040604050505020304" pitchFamily="18" charset="0"/>
              </a:rPr>
              <a:t>with life, society and the environment</a:t>
            </a:r>
          </a:p>
          <a:p>
            <a:pPr marL="746825" indent="-300859">
              <a:lnSpc>
                <a:spcPct val="150000"/>
              </a:lnSpc>
              <a:buFont typeface="+mj-lt"/>
              <a:buAutoNum type="arabicPeriod"/>
            </a:pPr>
            <a:r>
              <a:rPr lang="en-US" sz="2013" dirty="0">
                <a:latin typeface="Century Schoolbook" panose="02040604050505020304" pitchFamily="18" charset="0"/>
              </a:rPr>
              <a:t>the sum of the ways in which social groups provide themselves with the </a:t>
            </a:r>
            <a:r>
              <a:rPr lang="en-US" sz="2013" b="1" i="1" dirty="0">
                <a:latin typeface="Century Schoolbook" panose="02040604050505020304" pitchFamily="18" charset="0"/>
              </a:rPr>
              <a:t>material objects</a:t>
            </a:r>
            <a:r>
              <a:rPr lang="en-US" sz="2013" dirty="0">
                <a:latin typeface="Century Schoolbook" panose="02040604050505020304" pitchFamily="18" charset="0"/>
              </a:rPr>
              <a:t> of their civilization </a:t>
            </a:r>
            <a:endParaRPr lang="am-ET" sz="2013" dirty="0"/>
          </a:p>
        </p:txBody>
      </p:sp>
    </p:spTree>
    <p:extLst>
      <p:ext uri="{BB962C8B-B14F-4D97-AF65-F5344CB8AC3E}">
        <p14:creationId xmlns:p14="http://schemas.microsoft.com/office/powerpoint/2010/main" val="313896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F43E1FB-96C2-4A3E-80BC-4C149DE6F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866" y="859815"/>
            <a:ext cx="8817769" cy="881374"/>
          </a:xfrm>
        </p:spPr>
        <p:txBody>
          <a:bodyPr>
            <a:normAutofit/>
          </a:bodyPr>
          <a:lstStyle/>
          <a:p>
            <a:pPr algn="r"/>
            <a:r>
              <a:rPr lang="en-US" sz="3019" dirty="0">
                <a:latin typeface="Century Schoolbook" panose="02040604050505020304" pitchFamily="18" charset="0"/>
              </a:rPr>
              <a:t>Intro… </a:t>
            </a:r>
            <a:endParaRPr lang="am-ET" sz="30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90F95-DD23-42FB-8E39-346A71D3B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866" y="1741189"/>
            <a:ext cx="8817769" cy="3992093"/>
          </a:xfrm>
        </p:spPr>
        <p:txBody>
          <a:bodyPr vert="horz" lIns="76676" tIns="38338" rIns="76676" bIns="38338" rtlCol="0"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767" b="1" dirty="0">
                <a:latin typeface="Century Schoolbook" panose="02040604050505020304" pitchFamily="18" charset="0"/>
              </a:rPr>
              <a:t>Strategy</a:t>
            </a:r>
            <a:br>
              <a:rPr lang="en-US" sz="2767" b="1" dirty="0">
                <a:latin typeface="Century Schoolbook" panose="02040604050505020304" pitchFamily="18" charset="0"/>
              </a:rPr>
            </a:br>
            <a:r>
              <a:rPr lang="en-US" sz="2767" b="1" dirty="0">
                <a:latin typeface="Century Schoolbook" panose="02040604050505020304" pitchFamily="18" charset="0"/>
              </a:rPr>
              <a:t>noun</a:t>
            </a:r>
          </a:p>
          <a:p>
            <a:pPr marL="825368" indent="-300859">
              <a:lnSpc>
                <a:spcPct val="150000"/>
              </a:lnSpc>
              <a:buFont typeface="+mj-lt"/>
              <a:buAutoNum type="arabicPeriod"/>
            </a:pPr>
            <a:r>
              <a:rPr lang="en-US" sz="2683" b="1" i="1" dirty="0">
                <a:latin typeface="Century Schoolbook" panose="02040604050505020304" pitchFamily="18" charset="0"/>
              </a:rPr>
              <a:t>a plan, method or series of maneuvers </a:t>
            </a:r>
            <a:r>
              <a:rPr lang="en-US" sz="2683" dirty="0">
                <a:latin typeface="Century Schoolbook" panose="02040604050505020304" pitchFamily="18" charset="0"/>
              </a:rPr>
              <a:t>for obtaining a specific goal or result</a:t>
            </a:r>
          </a:p>
          <a:p>
            <a:pPr marL="825368" indent="-300859">
              <a:lnSpc>
                <a:spcPct val="150000"/>
              </a:lnSpc>
              <a:buFont typeface="+mj-lt"/>
              <a:buAutoNum type="arabicPeriod"/>
            </a:pPr>
            <a:r>
              <a:rPr lang="en-US" sz="2683" dirty="0">
                <a:latin typeface="Century Schoolbook" panose="02040604050505020304" pitchFamily="18" charset="0"/>
              </a:rPr>
              <a:t>the science and art of military command as applied to the </a:t>
            </a:r>
            <a:r>
              <a:rPr lang="en-US" sz="2683" b="1" i="1" dirty="0">
                <a:latin typeface="Century Schoolbook" panose="02040604050505020304" pitchFamily="18" charset="0"/>
              </a:rPr>
              <a:t>overall planning and conduct </a:t>
            </a:r>
            <a:r>
              <a:rPr lang="en-US" sz="2683" dirty="0">
                <a:latin typeface="Century Schoolbook" panose="02040604050505020304" pitchFamily="18" charset="0"/>
              </a:rPr>
              <a:t>of large-scale combat operations</a:t>
            </a:r>
          </a:p>
          <a:p>
            <a:pPr marL="825368" indent="-300859">
              <a:lnSpc>
                <a:spcPct val="150000"/>
              </a:lnSpc>
              <a:buFont typeface="+mj-lt"/>
              <a:buAutoNum type="arabicPeriod"/>
            </a:pPr>
            <a:r>
              <a:rPr lang="en-US" sz="2683" dirty="0">
                <a:latin typeface="Century Schoolbook" panose="02040604050505020304" pitchFamily="18" charset="0"/>
              </a:rPr>
              <a:t>the </a:t>
            </a:r>
            <a:r>
              <a:rPr lang="en-US" sz="2683" b="1" i="1" dirty="0">
                <a:latin typeface="Century Schoolbook" panose="02040604050505020304" pitchFamily="18" charset="0"/>
              </a:rPr>
              <a:t>art or skill of using stratagems </a:t>
            </a:r>
            <a:r>
              <a:rPr lang="en-US" sz="2683" dirty="0">
                <a:latin typeface="Century Schoolbook" panose="02040604050505020304" pitchFamily="18" charset="0"/>
              </a:rPr>
              <a:t>in endeavors such</a:t>
            </a:r>
            <a:br>
              <a:rPr lang="en-US" sz="2683" dirty="0">
                <a:latin typeface="Century Schoolbook" panose="02040604050505020304" pitchFamily="18" charset="0"/>
              </a:rPr>
            </a:br>
            <a:r>
              <a:rPr lang="en-US" sz="2683" dirty="0">
                <a:latin typeface="Century Schoolbook" panose="02040604050505020304" pitchFamily="18" charset="0"/>
              </a:rPr>
              <a:t>as politics and business </a:t>
            </a:r>
            <a:endParaRPr lang="am-ET" sz="2767" b="1" dirty="0"/>
          </a:p>
        </p:txBody>
      </p:sp>
    </p:spTree>
    <p:extLst>
      <p:ext uri="{BB962C8B-B14F-4D97-AF65-F5344CB8AC3E}">
        <p14:creationId xmlns:p14="http://schemas.microsoft.com/office/powerpoint/2010/main" val="2405965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049D735-FC2C-4B47-A795-C61AA33183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597305"/>
              </p:ext>
            </p:extLst>
          </p:nvPr>
        </p:nvGraphicFramePr>
        <p:xfrm>
          <a:off x="702866" y="2070025"/>
          <a:ext cx="8977512" cy="4469593"/>
        </p:xfrm>
        <a:graphic>
          <a:graphicData uri="http://schemas.openxmlformats.org/drawingml/2006/table">
            <a:tbl>
              <a:tblPr/>
              <a:tblGrid>
                <a:gridCol w="5201174">
                  <a:extLst>
                    <a:ext uri="{9D8B030D-6E8A-4147-A177-3AD203B41FA5}">
                      <a16:colId xmlns:a16="http://schemas.microsoft.com/office/drawing/2014/main" val="47543210"/>
                    </a:ext>
                  </a:extLst>
                </a:gridCol>
                <a:gridCol w="3776338">
                  <a:extLst>
                    <a:ext uri="{9D8B030D-6E8A-4147-A177-3AD203B41FA5}">
                      <a16:colId xmlns:a16="http://schemas.microsoft.com/office/drawing/2014/main" val="2665259830"/>
                    </a:ext>
                  </a:extLst>
                </a:gridCol>
              </a:tblGrid>
              <a:tr h="4469593">
                <a:tc>
                  <a:txBody>
                    <a:bodyPr/>
                    <a:lstStyle/>
                    <a:p>
                      <a:pPr marL="0" indent="0">
                        <a:lnSpc>
                          <a:spcPct val="13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2300" b="1" i="0" dirty="0">
                          <a:solidFill>
                            <a:srgbClr val="993333"/>
                          </a:solidFill>
                          <a:effectLst/>
                          <a:latin typeface="Century Schoolbook" panose="02040604050505020304" pitchFamily="18" charset="0"/>
                        </a:rPr>
                        <a:t>Technology businesses</a:t>
                      </a:r>
                      <a:r>
                        <a:rPr lang="en-US" sz="2000" b="1" i="0" dirty="0">
                          <a:solidFill>
                            <a:srgbClr val="993333"/>
                          </a:solidFill>
                          <a:effectLst/>
                          <a:latin typeface="Century Schoolbook" panose="02040604050505020304" pitchFamily="18" charset="0"/>
                        </a:rPr>
                        <a:t> </a:t>
                      </a:r>
                    </a:p>
                    <a:p>
                      <a:pPr marL="0" indent="0">
                        <a:lnSpc>
                          <a:spcPct val="130000"/>
                        </a:lnSpc>
                        <a:buFont typeface="Arial" panose="020B0604020202020204" pitchFamily="34" charset="0"/>
                        <a:buNone/>
                      </a:pPr>
                      <a:endParaRPr lang="en-US" sz="2000" b="1" i="0" dirty="0">
                        <a:solidFill>
                          <a:srgbClr val="993333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Complex </a:t>
                      </a: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Dynamic - and unstable</a:t>
                      </a: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kern="120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  <a:ea typeface="+mn-ea"/>
                          <a:cs typeface="+mn-cs"/>
                        </a:rPr>
                        <a:t>Uncertain</a:t>
                      </a:r>
                    </a:p>
                    <a:p>
                      <a:pPr marL="533400" marR="0" lvl="0" indent="-34290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0" i="0" kern="120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  <a:ea typeface="+mn-ea"/>
                          <a:cs typeface="+mn-cs"/>
                        </a:rPr>
                        <a:t>Co-evolution of technological innovation, demand opportunities and business ecosystems</a:t>
                      </a:r>
                    </a:p>
                    <a:p>
                      <a:pPr marL="533400" marR="0" lvl="0" indent="-34290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0" i="0" kern="120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  <a:ea typeface="+mn-ea"/>
                          <a:cs typeface="+mn-cs"/>
                        </a:rPr>
                        <a:t>Value creation and value  capture</a:t>
                      </a: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61843" marR="61843" marT="30922" marB="3092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3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2300" b="1" i="0" kern="1200" dirty="0">
                          <a:solidFill>
                            <a:srgbClr val="993333"/>
                          </a:solidFill>
                          <a:effectLst/>
                          <a:latin typeface="Century Schoolbook" panose="02040604050505020304" pitchFamily="18" charset="0"/>
                          <a:ea typeface="+mn-ea"/>
                          <a:cs typeface="+mn-cs"/>
                        </a:rPr>
                        <a:t>This course</a:t>
                      </a:r>
                    </a:p>
                    <a:p>
                      <a:pPr marL="0" indent="0">
                        <a:lnSpc>
                          <a:spcPct val="130000"/>
                        </a:lnSpc>
                        <a:buFont typeface="Arial" panose="020B0604020202020204" pitchFamily="34" charset="0"/>
                        <a:buNone/>
                      </a:pPr>
                      <a:endParaRPr lang="en-US" sz="2000" b="1" i="0" dirty="0">
                        <a:solidFill>
                          <a:srgbClr val="993333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 marL="533400" indent="-342900" algn="l" defTabSz="914400" rtl="0" eaLnBrk="1" latinLnBrk="0" hangingPunct="1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kern="120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  <a:ea typeface="+mn-ea"/>
                          <a:cs typeface="+mn-cs"/>
                        </a:rPr>
                        <a:t>Ways of thinking</a:t>
                      </a: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kern="120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  <a:ea typeface="+mn-ea"/>
                          <a:cs typeface="+mn-cs"/>
                        </a:rPr>
                        <a:t>Mental models</a:t>
                      </a: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Bring clarity to complexity </a:t>
                      </a: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kern="120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  <a:ea typeface="+mn-ea"/>
                          <a:cs typeface="+mn-cs"/>
                        </a:rPr>
                        <a:t>Insights and anticipation</a:t>
                      </a: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kern="120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  <a:ea typeface="+mn-ea"/>
                          <a:cs typeface="+mn-cs"/>
                        </a:rPr>
                        <a:t>Better decisions</a:t>
                      </a:r>
                    </a:p>
                    <a:p>
                      <a:pPr marL="533400" indent="-342900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Improve the odds of success</a:t>
                      </a:r>
                      <a:endParaRPr lang="en-US" sz="2000" b="0" i="0" kern="1200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  <a:ea typeface="+mn-ea"/>
                        <a:cs typeface="+mn-cs"/>
                      </a:endParaRPr>
                    </a:p>
                    <a:p>
                      <a:pPr marL="533400" indent="-342900" algn="l" defTabSz="914400" rtl="0" eaLnBrk="1" latinLnBrk="0" hangingPunct="1">
                        <a:lnSpc>
                          <a:spcPct val="13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2000" b="0" i="0" kern="1200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  <a:ea typeface="+mn-ea"/>
                        <a:cs typeface="+mn-cs"/>
                      </a:endParaRPr>
                    </a:p>
                  </a:txBody>
                  <a:tcPr marL="61843" marR="61843" marT="30922" marB="3092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65224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8D0D4FF-EDAF-44E7-9C4A-BEC5BA670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866" y="1191715"/>
            <a:ext cx="8682695" cy="8783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76676" tIns="38338" rIns="76676" bIns="38338" rtlCol="0">
            <a:normAutofit fontScale="92500" lnSpcReduction="10000"/>
          </a:bodyPr>
          <a:lstStyle/>
          <a:p>
            <a:pPr>
              <a:lnSpc>
                <a:spcPct val="130000"/>
              </a:lnSpc>
              <a:spcBef>
                <a:spcPts val="839"/>
              </a:spcBef>
            </a:pPr>
            <a:r>
              <a:rPr lang="am-ET" altLang="am-ET" sz="2348" dirty="0"/>
              <a:t>This course provides a framework for the</a:t>
            </a:r>
            <a:r>
              <a:rPr lang="en-US" altLang="am-ET" sz="2348" dirty="0">
                <a:latin typeface="Century Schoolbook" panose="02040604050505020304" pitchFamily="18" charset="0"/>
              </a:rPr>
              <a:t> </a:t>
            </a:r>
            <a:r>
              <a:rPr lang="am-ET" altLang="am-ET" sz="2348" dirty="0"/>
              <a:t>strategic management of technology</a:t>
            </a:r>
            <a:r>
              <a:rPr lang="en-US" altLang="am-ET" sz="2348" dirty="0">
                <a:latin typeface="Century Schoolbook" panose="02040604050505020304" pitchFamily="18" charset="0"/>
              </a:rPr>
              <a:t> </a:t>
            </a:r>
            <a:r>
              <a:rPr lang="am-ET" altLang="am-ET" sz="2348" dirty="0"/>
              <a:t>businesses</a:t>
            </a:r>
          </a:p>
        </p:txBody>
      </p:sp>
    </p:spTree>
    <p:extLst>
      <p:ext uri="{BB962C8B-B14F-4D97-AF65-F5344CB8AC3E}">
        <p14:creationId xmlns:p14="http://schemas.microsoft.com/office/powerpoint/2010/main" val="2495927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FF7FF-413B-4942-BC35-2F4E81147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866" y="562356"/>
            <a:ext cx="8817769" cy="770244"/>
          </a:xfrm>
        </p:spPr>
        <p:txBody>
          <a:bodyPr vert="horz" lIns="76676" tIns="38338" rIns="76676" bIns="38338" rtlCol="0" anchor="ctr">
            <a:normAutofit/>
          </a:bodyPr>
          <a:lstStyle/>
          <a:p>
            <a:r>
              <a:rPr lang="en-US" sz="3019" dirty="0">
                <a:latin typeface="Century Schoolbook" panose="02040604050505020304" pitchFamily="18" charset="0"/>
              </a:rPr>
              <a:t>Why is technology (really) important? </a:t>
            </a:r>
            <a:endParaRPr lang="am-ET" sz="3019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FF632D3-D857-4F23-BF10-58191B647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866" y="1630059"/>
            <a:ext cx="8817769" cy="436812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40000"/>
              </a:lnSpc>
            </a:pPr>
            <a:r>
              <a:rPr lang="en-US" dirty="0">
                <a:latin typeface="Century Schoolbook" panose="02040604050505020304" pitchFamily="18" charset="0"/>
              </a:rPr>
              <a:t>Technological innovation drives economic growth 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latin typeface="Century Schoolbook" panose="02040604050505020304" pitchFamily="18" charset="0"/>
              </a:rPr>
              <a:t>reason for us being here today 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latin typeface="Century Schoolbook" panose="02040604050505020304" pitchFamily="18" charset="0"/>
              </a:rPr>
              <a:t>why we no longer live in caves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latin typeface="Century Schoolbook" panose="02040604050505020304" pitchFamily="18" charset="0"/>
              </a:rPr>
              <a:t>explaining how economies grow 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latin typeface="Century Schoolbook" panose="02040604050505020304" pitchFamily="18" charset="0"/>
              </a:rPr>
              <a:t>escaping the Malthusian trap (technological advances could increase a society's supply of resources) </a:t>
            </a:r>
          </a:p>
          <a:p>
            <a:pPr>
              <a:lnSpc>
                <a:spcPct val="140000"/>
              </a:lnSpc>
            </a:pPr>
            <a:r>
              <a:rPr lang="en-US" dirty="0">
                <a:latin typeface="Century Schoolbook" panose="02040604050505020304" pitchFamily="18" charset="0"/>
              </a:rPr>
              <a:t>Along the way …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latin typeface="Century Schoolbook" panose="02040604050505020304" pitchFamily="18" charset="0"/>
              </a:rPr>
              <a:t>Get it wrong – waste a lot of money and people’s lives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latin typeface="Century Schoolbook" panose="02040604050505020304" pitchFamily="18" charset="0"/>
              </a:rPr>
              <a:t>Get it right  - create wealth, capture it and enjoy </a:t>
            </a: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475907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5FD9B-396B-43E9-918C-DAFAD3468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28" y="297455"/>
            <a:ext cx="8817769" cy="21923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latin typeface="Century Schoolbook" panose="02040604050505020304" pitchFamily="18" charset="0"/>
              </a:rPr>
              <a:t>Stone age 250,000 B.C. </a:t>
            </a:r>
            <a:r>
              <a:rPr lang="am-ET" sz="2400" b="1" dirty="0"/>
              <a:t> </a:t>
            </a:r>
          </a:p>
          <a:p>
            <a:r>
              <a:rPr lang="en-US" sz="2200" dirty="0">
                <a:latin typeface="Century Schoolbook" panose="02040604050505020304" pitchFamily="18" charset="0"/>
              </a:rPr>
              <a:t>Time for survival </a:t>
            </a:r>
            <a:r>
              <a:rPr lang="am-ET" sz="2200" dirty="0"/>
              <a:t> </a:t>
            </a:r>
          </a:p>
          <a:p>
            <a:r>
              <a:rPr lang="en-US" sz="2200" dirty="0">
                <a:latin typeface="Century Schoolbook" panose="02040604050505020304" pitchFamily="18" charset="0"/>
              </a:rPr>
              <a:t>Tools were made of stone </a:t>
            </a:r>
            <a:endParaRPr lang="am-ET" sz="2200" dirty="0"/>
          </a:p>
          <a:p>
            <a:pPr>
              <a:lnSpc>
                <a:spcPct val="140000"/>
              </a:lnSpc>
            </a:pPr>
            <a:r>
              <a:rPr lang="en-US" sz="2200" dirty="0">
                <a:latin typeface="Century Schoolbook" panose="02040604050505020304" pitchFamily="18" charset="0"/>
              </a:rPr>
              <a:t>Used for cutting, hunting, pounding vegetables and even progressed to harnessing fire </a:t>
            </a:r>
            <a:endParaRPr lang="am-ET" sz="2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77E8F94-83E6-44A5-B644-117F5E653357}"/>
              </a:ext>
            </a:extLst>
          </p:cNvPr>
          <p:cNvSpPr txBox="1">
            <a:spLocks/>
          </p:cNvSpPr>
          <p:nvPr/>
        </p:nvSpPr>
        <p:spPr>
          <a:xfrm>
            <a:off x="2456761" y="2401677"/>
            <a:ext cx="8044374" cy="27652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m-ET" dirty="0"/>
              <a:t>Bronze Age 3000 B.C. - 1200 B.C. </a:t>
            </a:r>
          </a:p>
          <a:p>
            <a:r>
              <a:rPr lang="am-ET" dirty="0"/>
              <a:t>Tools were made from metal</a:t>
            </a:r>
          </a:p>
          <a:p>
            <a:r>
              <a:rPr lang="am-ET" dirty="0"/>
              <a:t>Metal was easier to shape, more durable and useful than stone tools.</a:t>
            </a:r>
          </a:p>
          <a:p>
            <a:r>
              <a:rPr lang="am-ET" dirty="0"/>
              <a:t>Improved agriculture practices, growing industries and military applications.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0CF6B9-F725-4EA0-B605-ACB20E2270C9}"/>
              </a:ext>
            </a:extLst>
          </p:cNvPr>
          <p:cNvSpPr txBox="1">
            <a:spLocks/>
          </p:cNvSpPr>
          <p:nvPr/>
        </p:nvSpPr>
        <p:spPr>
          <a:xfrm>
            <a:off x="284226" y="4825389"/>
            <a:ext cx="8817769" cy="1994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m-ET" dirty="0"/>
              <a:t>Iron Age B.C A.D.</a:t>
            </a:r>
          </a:p>
          <a:p>
            <a:r>
              <a:rPr lang="am-ET" dirty="0"/>
              <a:t>People began to move from farms to develop towns and cities.</a:t>
            </a:r>
          </a:p>
          <a:p>
            <a:r>
              <a:rPr lang="am-ET" dirty="0"/>
              <a:t>Tools were made of iron and steel</a:t>
            </a:r>
          </a:p>
          <a:p>
            <a:r>
              <a:rPr lang="am-ET" dirty="0"/>
              <a:t>Developments such as the plow and irrigation enabled fewer farmers to grow more food.</a:t>
            </a:r>
          </a:p>
        </p:txBody>
      </p:sp>
    </p:spTree>
    <p:extLst>
      <p:ext uri="{BB962C8B-B14F-4D97-AF65-F5344CB8AC3E}">
        <p14:creationId xmlns:p14="http://schemas.microsoft.com/office/powerpoint/2010/main" val="2603918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350FE87-0031-4EF1-B0D5-349FE391A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031" y="210066"/>
            <a:ext cx="7361329" cy="3470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m-ET" b="1" dirty="0"/>
              <a:t>Middle Ages 500 A.D. - 1450 A.D. </a:t>
            </a:r>
            <a:endParaRPr lang="am-ET" dirty="0"/>
          </a:p>
          <a:p>
            <a:r>
              <a:rPr lang="am-ET" dirty="0"/>
              <a:t>Development of paper money</a:t>
            </a:r>
          </a:p>
          <a:p>
            <a:r>
              <a:rPr lang="am-ET" dirty="0"/>
              <a:t>Waterwheel to grind grain</a:t>
            </a:r>
          </a:p>
          <a:p>
            <a:r>
              <a:rPr lang="am-ET" dirty="0"/>
              <a:t>Magnetic compass for exploration</a:t>
            </a:r>
          </a:p>
          <a:p>
            <a:r>
              <a:rPr lang="am-ET" dirty="0"/>
              <a:t>Printing press for books</a:t>
            </a:r>
          </a:p>
          <a:p>
            <a:r>
              <a:rPr lang="am-ET" dirty="0"/>
              <a:t>All these allowed people to trade, travel and spread information easier.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D680981-7ADF-470E-A422-0FF40864C535}"/>
              </a:ext>
            </a:extLst>
          </p:cNvPr>
          <p:cNvSpPr txBox="1">
            <a:spLocks/>
          </p:cNvSpPr>
          <p:nvPr/>
        </p:nvSpPr>
        <p:spPr>
          <a:xfrm>
            <a:off x="605929" y="3944039"/>
            <a:ext cx="9388432" cy="2747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m-ET" b="1" dirty="0"/>
              <a:t>Renaissance 1450 A.D -1700 A. D.</a:t>
            </a:r>
            <a:endParaRPr lang="am-ET" dirty="0"/>
          </a:p>
          <a:p>
            <a:r>
              <a:rPr lang="am-ET" dirty="0"/>
              <a:t>Rebirth of the arts and humanities</a:t>
            </a:r>
          </a:p>
          <a:p>
            <a:r>
              <a:rPr lang="am-ET" dirty="0"/>
              <a:t>Leonardo da Vinci created drawings</a:t>
            </a:r>
          </a:p>
          <a:p>
            <a:r>
              <a:rPr lang="am-ET" dirty="0"/>
              <a:t>The camera obscure, telescope, the submarine, and hydraulic press</a:t>
            </a:r>
          </a:p>
          <a:p>
            <a:r>
              <a:rPr lang="am-ET" dirty="0"/>
              <a:t>Mechanization of the farm, labor was freed up for work in the factories. This caused people to move into the cities.</a:t>
            </a: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018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0403C-7CC9-430E-AE84-2F17A9C54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031" y="210066"/>
            <a:ext cx="7361329" cy="34703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m-ET" b="1" dirty="0"/>
              <a:t>Industrial Age 1700 – 1940</a:t>
            </a:r>
            <a:endParaRPr lang="am-ET" dirty="0"/>
          </a:p>
          <a:p>
            <a:r>
              <a:rPr lang="am-ET" dirty="0"/>
              <a:t>Industry played a major role in society</a:t>
            </a:r>
          </a:p>
          <a:p>
            <a:r>
              <a:rPr lang="am-ET" dirty="0"/>
              <a:t>interchangeable parts and Henry Ford’s movable conveyor</a:t>
            </a:r>
          </a:p>
          <a:p>
            <a:r>
              <a:rPr lang="am-ET" dirty="0"/>
              <a:t>The steam engine, gasoline and diesel engine, airplanes, telephones, telegraphs, and radios People more leisure time more time for children to spend in school instead of on the farm.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F718F1-C8B8-4475-965C-D276E934FF80}"/>
              </a:ext>
            </a:extLst>
          </p:cNvPr>
          <p:cNvSpPr txBox="1">
            <a:spLocks/>
          </p:cNvSpPr>
          <p:nvPr/>
        </p:nvSpPr>
        <p:spPr>
          <a:xfrm>
            <a:off x="605929" y="3944039"/>
            <a:ext cx="9388432" cy="2747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m-ET" b="1" dirty="0"/>
              <a:t>Information Age 1940 – present</a:t>
            </a:r>
            <a:endParaRPr lang="am-ET" dirty="0"/>
          </a:p>
          <a:p>
            <a:r>
              <a:rPr lang="am-ET" dirty="0"/>
              <a:t>Processing and exchanging information</a:t>
            </a:r>
          </a:p>
          <a:p>
            <a:r>
              <a:rPr lang="am-ET" dirty="0"/>
              <a:t>The development of binary language, transistors, microchips</a:t>
            </a:r>
          </a:p>
          <a:p>
            <a:r>
              <a:rPr lang="am-ET" dirty="0"/>
              <a:t>Explosion of computers, calculators and communication processes to quickly move information form place to place”</a:t>
            </a:r>
          </a:p>
          <a:p>
            <a:r>
              <a:rPr lang="am-ET" dirty="0"/>
              <a:t>Hydrogen bomb, space shuttles, communication satellites, prefabrication, biotechnology, freeze-drying, and the International Space Station.The Information Age has placed knowledge and information at the touch of button.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805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602</TotalTime>
  <Words>806</Words>
  <Application>Microsoft Office PowerPoint</Application>
  <PresentationFormat>Custom</PresentationFormat>
  <Paragraphs>111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Century Schoolbook</vt:lpstr>
      <vt:lpstr>Nyala</vt:lpstr>
      <vt:lpstr>Times New Roman</vt:lpstr>
      <vt:lpstr>Office Theme</vt:lpstr>
      <vt:lpstr>Strategic Technology Management  </vt:lpstr>
      <vt:lpstr>Chapter One </vt:lpstr>
      <vt:lpstr>Introduction </vt:lpstr>
      <vt:lpstr>Intro… </vt:lpstr>
      <vt:lpstr>PowerPoint Presentation</vt:lpstr>
      <vt:lpstr>Why is technology (really) important? </vt:lpstr>
      <vt:lpstr>PowerPoint Presentation</vt:lpstr>
      <vt:lpstr>PowerPoint Presentation</vt:lpstr>
      <vt:lpstr>PowerPoint Presentation</vt:lpstr>
      <vt:lpstr>What is business strategy?</vt:lpstr>
      <vt:lpstr>Effective strategy answers three major question </vt:lpstr>
      <vt:lpstr>How will we create value?</vt:lpstr>
      <vt:lpstr>Knowledge and Technological Innovation - engines driving growth</vt:lpstr>
      <vt:lpstr>Nine key concepts for survival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Technology Management  </dc:title>
  <dc:creator>Ameha Mulugeta</dc:creator>
  <cp:lastModifiedBy>Ameha Mulugeta</cp:lastModifiedBy>
  <cp:revision>26</cp:revision>
  <dcterms:created xsi:type="dcterms:W3CDTF">2020-03-13T05:38:45Z</dcterms:created>
  <dcterms:modified xsi:type="dcterms:W3CDTF">2020-03-13T16:02:54Z</dcterms:modified>
</cp:coreProperties>
</file>