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68" r:id="rId4"/>
    <p:sldId id="269" r:id="rId5"/>
    <p:sldId id="346" r:id="rId6"/>
    <p:sldId id="367" r:id="rId7"/>
    <p:sldId id="385" r:id="rId8"/>
    <p:sldId id="386" r:id="rId9"/>
    <p:sldId id="387" r:id="rId10"/>
    <p:sldId id="388" r:id="rId11"/>
    <p:sldId id="389" r:id="rId12"/>
    <p:sldId id="390" r:id="rId13"/>
    <p:sldId id="391" r:id="rId14"/>
    <p:sldId id="394" r:id="rId15"/>
    <p:sldId id="392" r:id="rId16"/>
    <p:sldId id="393" r:id="rId17"/>
    <p:sldId id="270" r:id="rId18"/>
    <p:sldId id="321" r:id="rId19"/>
    <p:sldId id="323" r:id="rId20"/>
    <p:sldId id="324" r:id="rId21"/>
    <p:sldId id="325" r:id="rId22"/>
    <p:sldId id="326" r:id="rId23"/>
    <p:sldId id="327" r:id="rId24"/>
    <p:sldId id="328" r:id="rId25"/>
    <p:sldId id="331" r:id="rId26"/>
    <p:sldId id="332" r:id="rId27"/>
    <p:sldId id="378" r:id="rId28"/>
    <p:sldId id="316" r:id="rId29"/>
    <p:sldId id="370" r:id="rId30"/>
    <p:sldId id="372" r:id="rId31"/>
    <p:sldId id="383" r:id="rId32"/>
    <p:sldId id="373" r:id="rId33"/>
    <p:sldId id="381" r:id="rId34"/>
    <p:sldId id="380" r:id="rId35"/>
    <p:sldId id="398" r:id="rId36"/>
    <p:sldId id="399" r:id="rId37"/>
    <p:sldId id="400" r:id="rId38"/>
    <p:sldId id="401" r:id="rId39"/>
    <p:sldId id="395" r:id="rId40"/>
    <p:sldId id="396" r:id="rId41"/>
    <p:sldId id="397" r:id="rId42"/>
    <p:sldId id="285" r:id="rId43"/>
    <p:sldId id="286" r:id="rId44"/>
    <p:sldId id="287" r:id="rId45"/>
    <p:sldId id="288" r:id="rId46"/>
    <p:sldId id="289" r:id="rId47"/>
    <p:sldId id="291" r:id="rId48"/>
    <p:sldId id="368" r:id="rId49"/>
    <p:sldId id="36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607" autoAdjust="0"/>
  </p:normalViewPr>
  <p:slideViewPr>
    <p:cSldViewPr>
      <p:cViewPr varScale="1">
        <p:scale>
          <a:sx n="59" d="100"/>
          <a:sy n="59" d="100"/>
        </p:scale>
        <p:origin x="-16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4B6A3-959C-497A-AE5E-E78FF741BA45}" type="datetimeFigureOut">
              <a:rPr lang="en-US" smtClean="0"/>
              <a:pPr/>
              <a:t>13-Mar-20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B7D86-DF98-4586-96FA-D808E14D9D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b="1" kern="1200" baseline="0" dirty="0" smtClean="0">
                <a:solidFill>
                  <a:schemeClr val="tx1"/>
                </a:solidFill>
                <a:latin typeface="+mn-lt"/>
                <a:ea typeface="+mn-ea"/>
                <a:cs typeface="+mn-cs"/>
              </a:rPr>
              <a:t>Effective utilization of computer technology in the MANAGEMENT, CONTROL and OPERATIONS of the manufacturing facility through either direct or indirect computer interface with the physical and human resources of the company (after CAMI)</a:t>
            </a:r>
            <a:endParaRPr lang="en-US" sz="900"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Nyala" pitchFamily="2" charset="0"/>
              </a:rPr>
              <a:t>The </a:t>
            </a:r>
            <a:r>
              <a:rPr lang="en-US" sz="1200" b="1" dirty="0" smtClean="0">
                <a:solidFill>
                  <a:srgbClr val="002060"/>
                </a:solidFill>
                <a:latin typeface="Nyala" pitchFamily="2" charset="0"/>
              </a:rPr>
              <a:t>quality of the plan </a:t>
            </a:r>
            <a:r>
              <a:rPr lang="en-US" sz="1200" dirty="0" smtClean="0">
                <a:latin typeface="Nyala" pitchFamily="2" charset="0"/>
              </a:rPr>
              <a:t>highly depends </a:t>
            </a:r>
            <a:r>
              <a:rPr lang="en-US" sz="1200" b="1" dirty="0" smtClean="0">
                <a:solidFill>
                  <a:srgbClr val="002060"/>
                </a:solidFill>
                <a:latin typeface="Nyala" pitchFamily="2" charset="0"/>
              </a:rPr>
              <a:t>on individual skill, knowledge and experience.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Nyala" pitchFamily="2" charset="0"/>
              </a:rPr>
              <a:t>Planning is </a:t>
            </a:r>
            <a:r>
              <a:rPr lang="en-US" sz="1200" b="1" dirty="0" smtClean="0">
                <a:solidFill>
                  <a:srgbClr val="002060"/>
                </a:solidFill>
                <a:latin typeface="Nyala" pitchFamily="2" charset="0"/>
              </a:rPr>
              <a:t>very time consuming</a:t>
            </a:r>
            <a:r>
              <a:rPr lang="en-US" sz="1200" dirty="0" smtClean="0">
                <a:latin typeface="Nyala" pitchFamily="2" charset="0"/>
              </a:rPr>
              <a:t>, because of voluminous </a:t>
            </a:r>
            <a:r>
              <a:rPr lang="en-US" sz="1200" b="1" dirty="0" smtClean="0">
                <a:latin typeface="Nyala" pitchFamily="2" charset="0"/>
              </a:rPr>
              <a:t>routine work and calculations</a:t>
            </a:r>
            <a:r>
              <a:rPr lang="en-US" sz="1200" dirty="0" smtClean="0">
                <a:latin typeface="Nyala" pitchFamily="2" charset="0"/>
              </a:rPr>
              <a:t>. Only little time is left for </a:t>
            </a:r>
            <a:r>
              <a:rPr lang="en-US" sz="1200" b="1" dirty="0" smtClean="0">
                <a:latin typeface="Nyala" pitchFamily="2" charset="0"/>
              </a:rPr>
              <a:t>creative work and updating planner’s knowledge.</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0976B9-38BC-4579-A938-BE4E86327F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318EE-4656-4D07-B91C-30666B7114A0}" type="datetimeFigureOut">
              <a:rPr lang="en-US" smtClean="0"/>
              <a:pPr/>
              <a:t>13-Mar-20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318EE-4656-4D07-B91C-30666B7114A0}" type="datetimeFigureOut">
              <a:rPr lang="en-US" smtClean="0"/>
              <a:pPr/>
              <a:t>13-Mar-20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318EE-4656-4D07-B91C-30666B7114A0}" type="datetimeFigureOut">
              <a:rPr lang="en-US" smtClean="0"/>
              <a:pPr/>
              <a:t>13-Mar-20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318EE-4656-4D07-B91C-30666B7114A0}" type="datetimeFigureOut">
              <a:rPr lang="en-US" smtClean="0"/>
              <a:pPr/>
              <a:t>13-Mar-20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318EE-4656-4D07-B91C-30666B7114A0}" type="datetimeFigureOut">
              <a:rPr lang="en-US" smtClean="0"/>
              <a:pPr/>
              <a:t>13-Mar-20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318EE-4656-4D07-B91C-30666B7114A0}" type="datetimeFigureOut">
              <a:rPr lang="en-US" smtClean="0"/>
              <a:pPr/>
              <a:t>13-Mar-20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318EE-4656-4D07-B91C-30666B7114A0}" type="datetimeFigureOut">
              <a:rPr lang="en-US" smtClean="0"/>
              <a:pPr/>
              <a:t>13-Mar-20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318EE-4656-4D07-B91C-30666B7114A0}" type="datetimeFigureOut">
              <a:rPr lang="en-US" smtClean="0"/>
              <a:pPr/>
              <a:t>13-Mar-20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4722E-81CE-4317-88FE-6533AE03FE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0"/>
            <a:ext cx="7772400" cy="609600"/>
          </a:xfrm>
        </p:spPr>
        <p:txBody>
          <a:bodyPr>
            <a:noAutofit/>
          </a:bodyPr>
          <a:lstStyle/>
          <a:p>
            <a:r>
              <a:rPr lang="en-US" sz="4800" b="1" i="1" dirty="0" smtClean="0">
                <a:solidFill>
                  <a:srgbClr val="7030A0"/>
                </a:solidFill>
                <a:latin typeface="Perpetua" pitchFamily="18" charset="0"/>
              </a:rPr>
              <a:t>Part #2</a:t>
            </a:r>
            <a:endParaRPr lang="en-US" sz="4800" b="1" i="1" dirty="0">
              <a:solidFill>
                <a:srgbClr val="7030A0"/>
              </a:solidFill>
              <a:latin typeface="Perpetua" pitchFamily="18" charset="0"/>
            </a:endParaRPr>
          </a:p>
        </p:txBody>
      </p:sp>
      <p:sp>
        <p:nvSpPr>
          <p:cNvPr id="3" name="Subtitle 2"/>
          <p:cNvSpPr>
            <a:spLocks noGrp="1"/>
          </p:cNvSpPr>
          <p:nvPr>
            <p:ph type="subTitle" idx="1"/>
          </p:nvPr>
        </p:nvSpPr>
        <p:spPr>
          <a:xfrm>
            <a:off x="1524000" y="2133600"/>
            <a:ext cx="6400800" cy="2209800"/>
          </a:xfrm>
        </p:spPr>
        <p:txBody>
          <a:bodyPr>
            <a:normAutofit/>
          </a:bodyPr>
          <a:lstStyle/>
          <a:p>
            <a:r>
              <a:rPr lang="en-US" sz="4000" b="1" dirty="0" smtClean="0">
                <a:solidFill>
                  <a:srgbClr val="0070C0"/>
                </a:solidFill>
                <a:latin typeface="Perpetua" pitchFamily="18" charset="0"/>
              </a:rPr>
              <a:t>Role of Computers in </a:t>
            </a:r>
          </a:p>
          <a:p>
            <a:r>
              <a:rPr lang="en-US" sz="4000" b="1" dirty="0" smtClean="0">
                <a:solidFill>
                  <a:srgbClr val="0070C0"/>
                </a:solidFill>
                <a:latin typeface="Perpetua" pitchFamily="18" charset="0"/>
              </a:rPr>
              <a:t>Manufacturing Industries</a:t>
            </a:r>
            <a:endParaRPr lang="en-US" sz="4000" dirty="0">
              <a:solidFill>
                <a:srgbClr val="0070C0"/>
              </a:solidFill>
              <a:latin typeface="Perpetua" pitchFamily="18" charset="0"/>
            </a:endParaRPr>
          </a:p>
        </p:txBody>
      </p:sp>
      <p:sp>
        <p:nvSpPr>
          <p:cNvPr id="4" name="TextBox 3"/>
          <p:cNvSpPr txBox="1"/>
          <p:nvPr/>
        </p:nvSpPr>
        <p:spPr>
          <a:xfrm>
            <a:off x="5105400" y="5181600"/>
            <a:ext cx="3657600" cy="646331"/>
          </a:xfrm>
          <a:prstGeom prst="rect">
            <a:avLst/>
          </a:prstGeom>
          <a:noFill/>
        </p:spPr>
        <p:txBody>
          <a:bodyPr wrap="square" rtlCol="0">
            <a:spAutoFit/>
          </a:bodyPr>
          <a:lstStyle/>
          <a:p>
            <a:r>
              <a:rPr lang="en-US" sz="3600" b="1" i="1" dirty="0" smtClean="0">
                <a:solidFill>
                  <a:schemeClr val="accent6">
                    <a:lumMod val="50000"/>
                  </a:schemeClr>
                </a:solidFill>
                <a:latin typeface="Perpetua" pitchFamily="18" charset="0"/>
              </a:rPr>
              <a:t>March, 2020</a:t>
            </a:r>
            <a:endParaRPr lang="en-US" sz="3600" b="1" i="1" dirty="0">
              <a:solidFill>
                <a:schemeClr val="accent6">
                  <a:lumMod val="50000"/>
                </a:schemeClr>
              </a:solidFill>
              <a:latin typeface="Perpet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8763000" cy="1143000"/>
          </a:xfrm>
        </p:spPr>
        <p:txBody>
          <a:bodyPr>
            <a:noAutofit/>
          </a:bodyPr>
          <a:lstStyle/>
          <a:p>
            <a:r>
              <a:rPr lang="en-US" sz="3200" b="1" dirty="0" smtClean="0">
                <a:solidFill>
                  <a:srgbClr val="C00000"/>
                </a:solidFill>
                <a:latin typeface="Perpetua" pitchFamily="18" charset="0"/>
              </a:rPr>
              <a:t>Problems in traditional design </a:t>
            </a:r>
            <a:br>
              <a:rPr lang="en-US" sz="3200" b="1" dirty="0" smtClean="0">
                <a:solidFill>
                  <a:srgbClr val="C00000"/>
                </a:solidFill>
                <a:latin typeface="Perpetua" pitchFamily="18" charset="0"/>
              </a:rPr>
            </a:br>
            <a:r>
              <a:rPr lang="en-US" sz="3200" b="1" dirty="0" smtClean="0">
                <a:solidFill>
                  <a:srgbClr val="C00000"/>
                </a:solidFill>
                <a:latin typeface="Perpetua" pitchFamily="18" charset="0"/>
              </a:rPr>
              <a:t>Process:</a:t>
            </a:r>
            <a:endParaRPr lang="en-US" sz="3200" dirty="0">
              <a:solidFill>
                <a:srgbClr val="C00000"/>
              </a:solidFill>
              <a:latin typeface="Perpetua" pitchFamily="18" charset="0"/>
            </a:endParaRPr>
          </a:p>
        </p:txBody>
      </p:sp>
      <p:sp>
        <p:nvSpPr>
          <p:cNvPr id="3" name="Content Placeholder 2"/>
          <p:cNvSpPr>
            <a:spLocks noGrp="1"/>
          </p:cNvSpPr>
          <p:nvPr>
            <p:ph idx="1"/>
          </p:nvPr>
        </p:nvSpPr>
        <p:spPr>
          <a:xfrm>
            <a:off x="1905000" y="2514600"/>
            <a:ext cx="6858000" cy="4525963"/>
          </a:xfrm>
        </p:spPr>
        <p:txBody>
          <a:bodyPr>
            <a:normAutofit/>
          </a:bodyPr>
          <a:lstStyle/>
          <a:p>
            <a:pPr>
              <a:lnSpc>
                <a:spcPct val="150000"/>
              </a:lnSpc>
              <a:buFont typeface="Wingdings 2" pitchFamily="18" charset="2"/>
              <a:buChar char="E"/>
            </a:pPr>
            <a:r>
              <a:rPr lang="en-US" sz="2800" b="1" dirty="0" smtClean="0">
                <a:solidFill>
                  <a:srgbClr val="002060"/>
                </a:solidFill>
                <a:latin typeface="Perpetua" pitchFamily="18" charset="0"/>
              </a:rPr>
              <a:t>Suboptimal design solution</a:t>
            </a:r>
          </a:p>
          <a:p>
            <a:pPr>
              <a:lnSpc>
                <a:spcPct val="150000"/>
              </a:lnSpc>
              <a:buFont typeface="Wingdings 2" pitchFamily="18" charset="2"/>
              <a:buChar char="E"/>
            </a:pPr>
            <a:r>
              <a:rPr lang="en-US" sz="2800" b="1" dirty="0" smtClean="0">
                <a:solidFill>
                  <a:srgbClr val="002060"/>
                </a:solidFill>
                <a:latin typeface="Perpetua" pitchFamily="18" charset="0"/>
              </a:rPr>
              <a:t> Costly </a:t>
            </a:r>
          </a:p>
          <a:p>
            <a:pPr>
              <a:lnSpc>
                <a:spcPct val="150000"/>
              </a:lnSpc>
              <a:buFont typeface="Wingdings 2" pitchFamily="18" charset="2"/>
              <a:buChar char="E"/>
            </a:pPr>
            <a:r>
              <a:rPr lang="en-US" sz="2800" b="1" dirty="0" smtClean="0">
                <a:solidFill>
                  <a:srgbClr val="002060"/>
                </a:solidFill>
                <a:latin typeface="Perpetua" pitchFamily="18" charset="0"/>
              </a:rPr>
              <a:t> Slow to response the market.</a:t>
            </a:r>
            <a:endParaRPr lang="en-US" sz="28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pPr algn="l"/>
            <a:r>
              <a:rPr lang="en-US" sz="3200" b="1" dirty="0" smtClean="0">
                <a:solidFill>
                  <a:srgbClr val="002060"/>
                </a:solidFill>
                <a:latin typeface="Perpetua" pitchFamily="18" charset="0"/>
              </a:rPr>
              <a:t>iii.  </a:t>
            </a:r>
            <a:r>
              <a:rPr lang="en-US" sz="3200" b="1" u="sng" dirty="0" smtClean="0">
                <a:solidFill>
                  <a:srgbClr val="002060"/>
                </a:solidFill>
                <a:latin typeface="Perpetua" pitchFamily="18" charset="0"/>
              </a:rPr>
              <a:t>Computer aided Design (CAD)</a:t>
            </a:r>
            <a:endParaRPr lang="en-US" sz="3200" b="1" u="sng" dirty="0">
              <a:solidFill>
                <a:srgbClr val="C00000"/>
              </a:solidFill>
              <a:latin typeface="Perpetua" pitchFamily="18" charset="0"/>
            </a:endParaRPr>
          </a:p>
        </p:txBody>
      </p:sp>
      <p:sp>
        <p:nvSpPr>
          <p:cNvPr id="3" name="Content Placeholder 2"/>
          <p:cNvSpPr>
            <a:spLocks noGrp="1"/>
          </p:cNvSpPr>
          <p:nvPr>
            <p:ph idx="1"/>
          </p:nvPr>
        </p:nvSpPr>
        <p:spPr>
          <a:xfrm>
            <a:off x="228600" y="914400"/>
            <a:ext cx="8915400" cy="5943600"/>
          </a:xfrm>
        </p:spPr>
        <p:txBody>
          <a:bodyPr>
            <a:normAutofit fontScale="77500" lnSpcReduction="20000"/>
          </a:bodyPr>
          <a:lstStyle/>
          <a:p>
            <a:pPr>
              <a:lnSpc>
                <a:spcPct val="170000"/>
              </a:lnSpc>
              <a:buFont typeface="Bookman" pitchFamily="18" charset="0"/>
              <a:buChar char="ø"/>
            </a:pPr>
            <a:r>
              <a:rPr lang="en-US" sz="2600" b="1" dirty="0" smtClean="0">
                <a:solidFill>
                  <a:srgbClr val="C00000"/>
                </a:solidFill>
                <a:latin typeface="Perpetua" pitchFamily="18" charset="0"/>
              </a:rPr>
              <a:t>CAD Technology </a:t>
            </a:r>
            <a:r>
              <a:rPr lang="en-US" sz="2600" dirty="0" smtClean="0">
                <a:latin typeface="Perpetua" pitchFamily="18" charset="0"/>
              </a:rPr>
              <a:t>= </a:t>
            </a:r>
            <a:r>
              <a:rPr lang="en-US" sz="2600" b="1" dirty="0" smtClean="0">
                <a:solidFill>
                  <a:srgbClr val="002060"/>
                </a:solidFill>
                <a:latin typeface="Perpetua" pitchFamily="18" charset="0"/>
              </a:rPr>
              <a:t>Design Techniques + Computers (HW+SW).</a:t>
            </a:r>
          </a:p>
          <a:p>
            <a:pPr>
              <a:lnSpc>
                <a:spcPct val="170000"/>
              </a:lnSpc>
              <a:buFont typeface="Bookman" pitchFamily="18" charset="0"/>
              <a:buChar char="ø"/>
            </a:pPr>
            <a:r>
              <a:rPr lang="en-US" sz="2600" b="1" dirty="0" smtClean="0">
                <a:solidFill>
                  <a:srgbClr val="C00000"/>
                </a:solidFill>
                <a:latin typeface="Perpetua" pitchFamily="18" charset="0"/>
              </a:rPr>
              <a:t>CAD</a:t>
            </a:r>
            <a:r>
              <a:rPr lang="en-US" sz="2600" dirty="0" smtClean="0">
                <a:latin typeface="Perpetua" pitchFamily="18" charset="0"/>
              </a:rPr>
              <a:t> involves the </a:t>
            </a:r>
            <a:r>
              <a:rPr lang="en-US" sz="2600" b="1" dirty="0" smtClean="0">
                <a:solidFill>
                  <a:srgbClr val="002060"/>
                </a:solidFill>
                <a:latin typeface="Perpetua" pitchFamily="18" charset="0"/>
              </a:rPr>
              <a:t>effective use </a:t>
            </a:r>
            <a:r>
              <a:rPr lang="en-US" sz="2600" dirty="0" smtClean="0">
                <a:latin typeface="Perpetua" pitchFamily="18" charset="0"/>
              </a:rPr>
              <a:t>of the </a:t>
            </a:r>
            <a:r>
              <a:rPr lang="en-US" sz="2600" b="1" dirty="0" smtClean="0">
                <a:latin typeface="Perpetua" pitchFamily="18" charset="0"/>
              </a:rPr>
              <a:t>compute</a:t>
            </a:r>
            <a:r>
              <a:rPr lang="en-US" sz="2600" dirty="0" smtClean="0">
                <a:latin typeface="Perpetua" pitchFamily="18" charset="0"/>
              </a:rPr>
              <a:t>r to </a:t>
            </a:r>
            <a:r>
              <a:rPr lang="en-US" sz="2600" b="1" dirty="0" smtClean="0">
                <a:solidFill>
                  <a:srgbClr val="002060"/>
                </a:solidFill>
                <a:latin typeface="Perpetua" pitchFamily="18" charset="0"/>
              </a:rPr>
              <a:t>create, modify, analyze, or document an engineering design. </a:t>
            </a:r>
          </a:p>
          <a:p>
            <a:pPr>
              <a:lnSpc>
                <a:spcPct val="170000"/>
              </a:lnSpc>
              <a:buFont typeface="Bookman" pitchFamily="18" charset="0"/>
              <a:buChar char="ø"/>
            </a:pPr>
            <a:r>
              <a:rPr lang="en-US" sz="2800" dirty="0" smtClean="0">
                <a:latin typeface="Perpetua" pitchFamily="18" charset="0"/>
              </a:rPr>
              <a:t>The </a:t>
            </a:r>
            <a:r>
              <a:rPr lang="en-US" sz="2800" b="1" dirty="0" smtClean="0">
                <a:solidFill>
                  <a:srgbClr val="002060"/>
                </a:solidFill>
                <a:latin typeface="Perpetua" pitchFamily="18" charset="0"/>
              </a:rPr>
              <a:t>computer systems </a:t>
            </a:r>
            <a:r>
              <a:rPr lang="en-US" sz="2800" dirty="0" smtClean="0">
                <a:latin typeface="Perpetua" pitchFamily="18" charset="0"/>
              </a:rPr>
              <a:t>consist of the </a:t>
            </a:r>
            <a:r>
              <a:rPr lang="en-US" sz="2800" b="1" dirty="0" smtClean="0">
                <a:solidFill>
                  <a:srgbClr val="002060"/>
                </a:solidFill>
                <a:latin typeface="Perpetua" pitchFamily="18" charset="0"/>
              </a:rPr>
              <a:t>hardware and software </a:t>
            </a:r>
            <a:r>
              <a:rPr lang="en-US" sz="2800" dirty="0" smtClean="0">
                <a:latin typeface="Perpetua" pitchFamily="18" charset="0"/>
              </a:rPr>
              <a:t>to perform the specialized design functions required by the particular user firm. </a:t>
            </a:r>
          </a:p>
          <a:p>
            <a:pPr>
              <a:lnSpc>
                <a:spcPct val="170000"/>
              </a:lnSpc>
              <a:buFont typeface="Bookman" pitchFamily="18" charset="0"/>
              <a:buChar char="ø"/>
            </a:pPr>
            <a:r>
              <a:rPr lang="en-US" sz="2800" dirty="0" smtClean="0">
                <a:latin typeface="Perpetua" pitchFamily="18" charset="0"/>
              </a:rPr>
              <a:t>The </a:t>
            </a:r>
            <a:r>
              <a:rPr lang="en-US" sz="2800" b="1" dirty="0" smtClean="0">
                <a:solidFill>
                  <a:srgbClr val="0070C0"/>
                </a:solidFill>
                <a:latin typeface="Perpetua" pitchFamily="18" charset="0"/>
              </a:rPr>
              <a:t>CAD hardware </a:t>
            </a:r>
            <a:r>
              <a:rPr lang="en-US" sz="2800" dirty="0" smtClean="0">
                <a:latin typeface="Perpetua" pitchFamily="18" charset="0"/>
              </a:rPr>
              <a:t>typically includes the </a:t>
            </a:r>
            <a:r>
              <a:rPr lang="en-US" sz="2800" b="1" dirty="0" smtClean="0">
                <a:solidFill>
                  <a:srgbClr val="002060"/>
                </a:solidFill>
                <a:latin typeface="Perpetua" pitchFamily="18" charset="0"/>
              </a:rPr>
              <a:t>computer, one or more graphics display terminals, keyboards, and other peripheral equipment</a:t>
            </a:r>
            <a:r>
              <a:rPr lang="en-US" sz="2800" dirty="0" smtClean="0">
                <a:latin typeface="Perpetua" pitchFamily="18" charset="0"/>
              </a:rPr>
              <a:t>. </a:t>
            </a:r>
          </a:p>
          <a:p>
            <a:pPr>
              <a:lnSpc>
                <a:spcPct val="170000"/>
              </a:lnSpc>
              <a:buFont typeface="Bookman" pitchFamily="18" charset="0"/>
              <a:buChar char="ø"/>
            </a:pPr>
            <a:r>
              <a:rPr lang="en-US" sz="2800" dirty="0" smtClean="0">
                <a:latin typeface="Perpetua" pitchFamily="18" charset="0"/>
              </a:rPr>
              <a:t>The </a:t>
            </a:r>
            <a:r>
              <a:rPr lang="en-US" sz="2800" b="1" dirty="0" smtClean="0">
                <a:solidFill>
                  <a:srgbClr val="0070C0"/>
                </a:solidFill>
                <a:latin typeface="Perpetua" pitchFamily="18" charset="0"/>
              </a:rPr>
              <a:t>CAD software </a:t>
            </a:r>
            <a:r>
              <a:rPr lang="en-US" sz="2800" dirty="0" smtClean="0">
                <a:latin typeface="Perpetua" pitchFamily="18" charset="0"/>
              </a:rPr>
              <a:t>consists of the </a:t>
            </a:r>
            <a:r>
              <a:rPr lang="en-US" sz="2800" b="1" dirty="0" smtClean="0">
                <a:solidFill>
                  <a:srgbClr val="002060"/>
                </a:solidFill>
                <a:latin typeface="Perpetua" pitchFamily="18" charset="0"/>
              </a:rPr>
              <a:t>computer programs </a:t>
            </a:r>
            <a:r>
              <a:rPr lang="en-US" sz="2800" dirty="0" smtClean="0">
                <a:latin typeface="Perpetua" pitchFamily="18" charset="0"/>
              </a:rPr>
              <a:t>to implement computer graphics on the system plus </a:t>
            </a:r>
            <a:r>
              <a:rPr lang="en-US" sz="2800" b="1" dirty="0" smtClean="0">
                <a:solidFill>
                  <a:srgbClr val="002060"/>
                </a:solidFill>
                <a:latin typeface="Perpetua" pitchFamily="18" charset="0"/>
              </a:rPr>
              <a:t>application programs </a:t>
            </a:r>
            <a:r>
              <a:rPr lang="en-US" sz="2800" dirty="0" smtClean="0">
                <a:latin typeface="Perpetua" pitchFamily="18" charset="0"/>
              </a:rPr>
              <a:t>to facilitate the engineering functions of the user company</a:t>
            </a:r>
            <a:endParaRPr lang="en-US" sz="2600" dirty="0">
              <a:latin typeface="Perpetu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Autofit/>
          </a:bodyPr>
          <a:lstStyle/>
          <a:p>
            <a:r>
              <a:rPr lang="en-US" sz="2800" b="1" u="sng" dirty="0" smtClean="0">
                <a:solidFill>
                  <a:srgbClr val="C00000"/>
                </a:solidFill>
                <a:latin typeface="Perpetua" pitchFamily="18" charset="0"/>
              </a:rPr>
              <a:t>Product Cycle </a:t>
            </a:r>
            <a:r>
              <a:rPr lang="en-US" sz="2800" b="1" dirty="0" smtClean="0">
                <a:solidFill>
                  <a:srgbClr val="C00000"/>
                </a:solidFill>
                <a:latin typeface="Perpetua" pitchFamily="18" charset="0"/>
              </a:rPr>
              <a:t>in </a:t>
            </a:r>
            <a:r>
              <a:rPr lang="en-US" sz="2800" b="1" u="sng" dirty="0" smtClean="0">
                <a:solidFill>
                  <a:srgbClr val="0070C0"/>
                </a:solidFill>
                <a:latin typeface="Perpetua" pitchFamily="18" charset="0"/>
              </a:rPr>
              <a:t>Conventional </a:t>
            </a:r>
            <a:r>
              <a:rPr lang="en-US" sz="2800" b="1" dirty="0" smtClean="0">
                <a:solidFill>
                  <a:srgbClr val="C00000"/>
                </a:solidFill>
                <a:latin typeface="Perpetua" pitchFamily="18" charset="0"/>
              </a:rPr>
              <a:t>Manufacturing               Environment</a:t>
            </a:r>
            <a:endParaRPr lang="en-US" sz="2000" b="1" dirty="0">
              <a:solidFill>
                <a:srgbClr val="C00000"/>
              </a:solidFill>
              <a:latin typeface="Perpetua" pitchFamily="18" charset="0"/>
            </a:endParaRPr>
          </a:p>
        </p:txBody>
      </p:sp>
      <p:pic>
        <p:nvPicPr>
          <p:cNvPr id="16386" name="Picture 2"/>
          <p:cNvPicPr>
            <a:picLocks noGrp="1" noChangeAspect="1" noChangeArrowheads="1"/>
          </p:cNvPicPr>
          <p:nvPr>
            <p:ph idx="1"/>
          </p:nvPr>
        </p:nvPicPr>
        <p:blipFill>
          <a:blip r:embed="rId2"/>
          <a:srcRect/>
          <a:stretch>
            <a:fillRect/>
          </a:stretch>
        </p:blipFill>
        <p:spPr bwMode="auto">
          <a:xfrm>
            <a:off x="457200" y="1524000"/>
            <a:ext cx="84582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400" b="1" u="sng" dirty="0" smtClean="0">
                <a:solidFill>
                  <a:schemeClr val="accent6">
                    <a:lumMod val="50000"/>
                  </a:schemeClr>
                </a:solidFill>
                <a:latin typeface="Perpetua" pitchFamily="18" charset="0"/>
              </a:rPr>
              <a:t>Product Cycle in an </a:t>
            </a:r>
            <a:r>
              <a:rPr lang="en-US" sz="2400" b="1" u="sng" dirty="0" smtClean="0">
                <a:solidFill>
                  <a:srgbClr val="0070C0"/>
                </a:solidFill>
                <a:latin typeface="Perpetua" pitchFamily="18" charset="0"/>
              </a:rPr>
              <a:t>Computerized</a:t>
            </a:r>
            <a:r>
              <a:rPr lang="en-US" sz="2400" b="1" u="sng" dirty="0" smtClean="0">
                <a:solidFill>
                  <a:schemeClr val="accent6">
                    <a:lumMod val="50000"/>
                  </a:schemeClr>
                </a:solidFill>
                <a:latin typeface="Perpetua" pitchFamily="18" charset="0"/>
              </a:rPr>
              <a:t> Manufacturing </a:t>
            </a:r>
            <a:br>
              <a:rPr lang="en-US" sz="2400" b="1" u="sng" dirty="0" smtClean="0">
                <a:solidFill>
                  <a:schemeClr val="accent6">
                    <a:lumMod val="50000"/>
                  </a:schemeClr>
                </a:solidFill>
                <a:latin typeface="Perpetua" pitchFamily="18" charset="0"/>
              </a:rPr>
            </a:br>
            <a:r>
              <a:rPr lang="en-US" sz="2400" b="1" u="sng" dirty="0" smtClean="0">
                <a:solidFill>
                  <a:schemeClr val="accent6">
                    <a:lumMod val="50000"/>
                  </a:schemeClr>
                </a:solidFill>
                <a:latin typeface="Perpetua" pitchFamily="18" charset="0"/>
              </a:rPr>
              <a:t>Environment</a:t>
            </a:r>
            <a:endParaRPr lang="en-US" sz="2400" u="sng" dirty="0">
              <a:solidFill>
                <a:schemeClr val="accent6">
                  <a:lumMod val="50000"/>
                </a:schemeClr>
              </a:solidFill>
              <a:latin typeface="Perpetua" pitchFamily="18" charset="0"/>
            </a:endParaRPr>
          </a:p>
        </p:txBody>
      </p:sp>
      <p:pic>
        <p:nvPicPr>
          <p:cNvPr id="15362" name="Picture 2"/>
          <p:cNvPicPr>
            <a:picLocks noGrp="1" noChangeAspect="1" noChangeArrowheads="1"/>
          </p:cNvPicPr>
          <p:nvPr>
            <p:ph idx="1"/>
          </p:nvPr>
        </p:nvPicPr>
        <p:blipFill>
          <a:blip r:embed="rId2"/>
          <a:srcRect/>
          <a:stretch>
            <a:fillRect/>
          </a:stretch>
        </p:blipFill>
        <p:spPr bwMode="auto">
          <a:xfrm>
            <a:off x="381000" y="914400"/>
            <a:ext cx="84582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9601200" cy="5211763"/>
          </a:xfrm>
        </p:spPr>
        <p:txBody>
          <a:bodyPr>
            <a:normAutofit/>
          </a:bodyPr>
          <a:lstStyle/>
          <a:p>
            <a:pPr>
              <a:buNone/>
            </a:pPr>
            <a:r>
              <a:rPr lang="en-US" sz="2800" b="1" dirty="0" smtClean="0">
                <a:solidFill>
                  <a:srgbClr val="C00000"/>
                </a:solidFill>
                <a:latin typeface="Perpetua" pitchFamily="18" charset="0"/>
              </a:rPr>
              <a:t>              iv. </a:t>
            </a:r>
            <a:r>
              <a:rPr lang="en-US" sz="2800" b="1" u="sng" dirty="0" smtClean="0">
                <a:solidFill>
                  <a:srgbClr val="C00000"/>
                </a:solidFill>
                <a:latin typeface="Perpetua" pitchFamily="18" charset="0"/>
              </a:rPr>
              <a:t>Role of computers in Design Process</a:t>
            </a:r>
            <a:r>
              <a:rPr lang="en-US" sz="2800" b="1" dirty="0" smtClean="0">
                <a:solidFill>
                  <a:srgbClr val="C00000"/>
                </a:solidFill>
                <a:latin typeface="Perpetua" pitchFamily="18" charset="0"/>
              </a:rPr>
              <a:t>:</a:t>
            </a:r>
            <a:endParaRPr lang="en-US" sz="2400" b="1" dirty="0" smtClean="0">
              <a:solidFill>
                <a:srgbClr val="002060"/>
              </a:solidFill>
              <a:latin typeface="Perpetua" pitchFamily="18" charset="0"/>
            </a:endParaRPr>
          </a:p>
          <a:p>
            <a:pPr lvl="1" algn="ctr">
              <a:lnSpc>
                <a:spcPct val="150000"/>
              </a:lnSpc>
              <a:buFont typeface="Wingdings 2" pitchFamily="18" charset="2"/>
              <a:buChar char="E"/>
            </a:pPr>
            <a:r>
              <a:rPr lang="en-US" sz="2400" b="1" dirty="0" smtClean="0">
                <a:solidFill>
                  <a:srgbClr val="002060"/>
                </a:solidFill>
                <a:latin typeface="Perpetua" pitchFamily="18" charset="0"/>
              </a:rPr>
              <a:t>The design related tasks performed by </a:t>
            </a:r>
          </a:p>
          <a:p>
            <a:pPr algn="ctr">
              <a:lnSpc>
                <a:spcPct val="150000"/>
              </a:lnSpc>
              <a:buNone/>
            </a:pPr>
            <a:r>
              <a:rPr lang="en-US" sz="2400" b="1" dirty="0" smtClean="0">
                <a:solidFill>
                  <a:srgbClr val="002060"/>
                </a:solidFill>
                <a:latin typeface="Perpetua" pitchFamily="18" charset="0"/>
              </a:rPr>
              <a:t>Computers (CAD system) are: </a:t>
            </a:r>
          </a:p>
          <a:p>
            <a:pPr marL="3086100" lvl="6" indent="-457200">
              <a:lnSpc>
                <a:spcPct val="150000"/>
              </a:lnSpc>
              <a:buFont typeface="+mj-lt"/>
              <a:buAutoNum type="arabicParenR"/>
            </a:pPr>
            <a:r>
              <a:rPr lang="en-US" sz="2400" b="1" dirty="0" smtClean="0">
                <a:solidFill>
                  <a:schemeClr val="accent6">
                    <a:lumMod val="50000"/>
                  </a:schemeClr>
                </a:solidFill>
                <a:latin typeface="Perpetua" pitchFamily="18" charset="0"/>
              </a:rPr>
              <a:t>Geometric modeling </a:t>
            </a:r>
          </a:p>
          <a:p>
            <a:pPr marL="3086100" lvl="6" indent="-457200">
              <a:lnSpc>
                <a:spcPct val="150000"/>
              </a:lnSpc>
              <a:buFont typeface="+mj-lt"/>
              <a:buAutoNum type="arabicParenR"/>
            </a:pPr>
            <a:r>
              <a:rPr lang="en-US" sz="2400" b="1" dirty="0" smtClean="0">
                <a:solidFill>
                  <a:schemeClr val="accent6">
                    <a:lumMod val="50000"/>
                  </a:schemeClr>
                </a:solidFill>
                <a:latin typeface="Perpetua" pitchFamily="18" charset="0"/>
              </a:rPr>
              <a:t>Engineering analysis </a:t>
            </a:r>
          </a:p>
          <a:p>
            <a:pPr marL="3086100" lvl="6" indent="-457200">
              <a:lnSpc>
                <a:spcPct val="150000"/>
              </a:lnSpc>
              <a:buFont typeface="+mj-lt"/>
              <a:buAutoNum type="arabicParenR"/>
            </a:pPr>
            <a:r>
              <a:rPr lang="en-US" sz="2400" b="1" dirty="0" smtClean="0">
                <a:solidFill>
                  <a:schemeClr val="accent6">
                    <a:lumMod val="50000"/>
                  </a:schemeClr>
                </a:solidFill>
                <a:latin typeface="Perpetua" pitchFamily="18" charset="0"/>
              </a:rPr>
              <a:t>Design review and evaluation and,</a:t>
            </a:r>
          </a:p>
          <a:p>
            <a:pPr marL="3086100" lvl="6" indent="-457200">
              <a:lnSpc>
                <a:spcPct val="150000"/>
              </a:lnSpc>
              <a:buFont typeface="+mj-lt"/>
              <a:buAutoNum type="arabicParenR"/>
            </a:pPr>
            <a:r>
              <a:rPr lang="en-US" sz="2400" b="1" dirty="0" smtClean="0">
                <a:solidFill>
                  <a:schemeClr val="accent6">
                    <a:lumMod val="50000"/>
                  </a:schemeClr>
                </a:solidFill>
                <a:latin typeface="Perpetua" pitchFamily="18" charset="0"/>
              </a:rPr>
              <a:t>Automated drafting. </a:t>
            </a:r>
          </a:p>
          <a:p>
            <a:pPr>
              <a:lnSpc>
                <a:spcPct val="150000"/>
              </a:lnSpc>
            </a:pPr>
            <a:endParaRPr lang="en-US" sz="2400" b="1" dirty="0">
              <a:latin typeface="Perpet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Autofit/>
          </a:bodyPr>
          <a:lstStyle/>
          <a:p>
            <a:pPr algn="l"/>
            <a:r>
              <a:rPr lang="en-US" sz="2800" b="1" dirty="0" smtClean="0">
                <a:solidFill>
                  <a:srgbClr val="C00000"/>
                </a:solidFill>
                <a:latin typeface="Perpetua" pitchFamily="18" charset="0"/>
              </a:rPr>
              <a:t>v. </a:t>
            </a:r>
            <a:r>
              <a:rPr lang="en-US" sz="2800" b="1" u="sng" dirty="0" smtClean="0">
                <a:solidFill>
                  <a:srgbClr val="C00000"/>
                </a:solidFill>
                <a:latin typeface="Perpetua" pitchFamily="18" charset="0"/>
              </a:rPr>
              <a:t>Benefits of use of computers in design process</a:t>
            </a:r>
            <a:endParaRPr lang="en-US" sz="3600" dirty="0">
              <a:solidFill>
                <a:srgbClr val="C00000"/>
              </a:solidFill>
              <a:latin typeface="Perpetua" pitchFamily="18" charset="0"/>
            </a:endParaRPr>
          </a:p>
        </p:txBody>
      </p:sp>
      <p:sp>
        <p:nvSpPr>
          <p:cNvPr id="3" name="Content Placeholder 2"/>
          <p:cNvSpPr>
            <a:spLocks noGrp="1"/>
          </p:cNvSpPr>
          <p:nvPr>
            <p:ph idx="1"/>
          </p:nvPr>
        </p:nvSpPr>
        <p:spPr>
          <a:xfrm>
            <a:off x="228600" y="685800"/>
            <a:ext cx="8915400" cy="6172200"/>
          </a:xfrm>
        </p:spPr>
        <p:txBody>
          <a:bodyPr>
            <a:normAutofit/>
          </a:bodyPr>
          <a:lstStyle/>
          <a:p>
            <a:pPr>
              <a:lnSpc>
                <a:spcPct val="150000"/>
              </a:lnSpc>
              <a:buNone/>
            </a:pPr>
            <a:r>
              <a:rPr lang="en-US" sz="2400" b="1" dirty="0" smtClean="0">
                <a:solidFill>
                  <a:srgbClr val="C00000"/>
                </a:solidFill>
                <a:latin typeface="Perpetua" pitchFamily="18" charset="0"/>
              </a:rPr>
              <a:t>1. </a:t>
            </a:r>
            <a:r>
              <a:rPr lang="en-US" sz="2400" b="1" u="sng" dirty="0" smtClean="0">
                <a:solidFill>
                  <a:srgbClr val="C00000"/>
                </a:solidFill>
                <a:latin typeface="Perpetua" pitchFamily="18" charset="0"/>
              </a:rPr>
              <a:t>To increase the productivity of the designer. </a:t>
            </a:r>
          </a:p>
          <a:p>
            <a:pPr>
              <a:lnSpc>
                <a:spcPct val="150000"/>
              </a:lnSpc>
              <a:buFont typeface="Algerian" pitchFamily="82" charset="0"/>
              <a:buChar char="&gt;"/>
            </a:pPr>
            <a:r>
              <a:rPr lang="en-US" sz="2400" dirty="0" smtClean="0">
                <a:latin typeface="Perpetua" pitchFamily="18" charset="0"/>
              </a:rPr>
              <a:t>This is accomplished by helping the designer to </a:t>
            </a:r>
            <a:r>
              <a:rPr lang="en-US" sz="2400" b="1" dirty="0" smtClean="0">
                <a:solidFill>
                  <a:srgbClr val="002060"/>
                </a:solidFill>
                <a:latin typeface="Perpetua" pitchFamily="18" charset="0"/>
              </a:rPr>
              <a:t>conceptualize</a:t>
            </a:r>
            <a:r>
              <a:rPr lang="en-US" sz="2400" b="1" dirty="0" smtClean="0">
                <a:solidFill>
                  <a:srgbClr val="0070C0"/>
                </a:solidFill>
                <a:latin typeface="Perpetua" pitchFamily="18" charset="0"/>
              </a:rPr>
              <a:t> </a:t>
            </a:r>
            <a:r>
              <a:rPr lang="en-US" sz="2400" dirty="0" smtClean="0">
                <a:latin typeface="Perpetua" pitchFamily="18" charset="0"/>
              </a:rPr>
              <a:t>the </a:t>
            </a:r>
            <a:r>
              <a:rPr lang="en-US" sz="2400" b="1" dirty="0" smtClean="0">
                <a:latin typeface="Perpetua" pitchFamily="18" charset="0"/>
              </a:rPr>
              <a:t>product </a:t>
            </a:r>
            <a:r>
              <a:rPr lang="en-US" sz="2400" dirty="0" smtClean="0">
                <a:latin typeface="Perpetua" pitchFamily="18" charset="0"/>
              </a:rPr>
              <a:t>and its </a:t>
            </a:r>
            <a:r>
              <a:rPr lang="en-US" sz="2400" b="1" dirty="0" smtClean="0">
                <a:latin typeface="Perpetua" pitchFamily="18" charset="0"/>
              </a:rPr>
              <a:t>components</a:t>
            </a:r>
            <a:r>
              <a:rPr lang="en-US" sz="2400" dirty="0" smtClean="0">
                <a:latin typeface="Perpetua" pitchFamily="18" charset="0"/>
              </a:rPr>
              <a:t>. In turn, this helps to reduce </a:t>
            </a:r>
            <a:r>
              <a:rPr lang="en-US" sz="2400" b="1" dirty="0" smtClean="0">
                <a:solidFill>
                  <a:srgbClr val="002060"/>
                </a:solidFill>
                <a:latin typeface="Perpetua" pitchFamily="18" charset="0"/>
              </a:rPr>
              <a:t>the time required</a:t>
            </a:r>
            <a:r>
              <a:rPr lang="en-US" sz="2400" dirty="0" smtClean="0">
                <a:solidFill>
                  <a:srgbClr val="002060"/>
                </a:solidFill>
                <a:latin typeface="Perpetua" pitchFamily="18" charset="0"/>
              </a:rPr>
              <a:t> </a:t>
            </a:r>
            <a:r>
              <a:rPr lang="en-US" sz="2400" dirty="0" smtClean="0">
                <a:latin typeface="Perpetua" pitchFamily="18" charset="0"/>
              </a:rPr>
              <a:t>by the designer to </a:t>
            </a:r>
            <a:r>
              <a:rPr lang="en-US" sz="2400" b="1" dirty="0" smtClean="0">
                <a:solidFill>
                  <a:srgbClr val="002060"/>
                </a:solidFill>
                <a:latin typeface="Perpetua" pitchFamily="18" charset="0"/>
              </a:rPr>
              <a:t>synthesize, analyze</a:t>
            </a:r>
            <a:r>
              <a:rPr lang="en-US" sz="2400" dirty="0" smtClean="0">
                <a:latin typeface="Perpetua" pitchFamily="18" charset="0"/>
              </a:rPr>
              <a:t>, and </a:t>
            </a:r>
            <a:r>
              <a:rPr lang="en-US" sz="2400" b="1" dirty="0" smtClean="0">
                <a:solidFill>
                  <a:srgbClr val="002060"/>
                </a:solidFill>
                <a:latin typeface="Perpetua" pitchFamily="18" charset="0"/>
              </a:rPr>
              <a:t>document the design</a:t>
            </a:r>
            <a:r>
              <a:rPr lang="en-US" sz="2400" dirty="0" smtClean="0">
                <a:latin typeface="Perpetua" pitchFamily="18" charset="0"/>
              </a:rPr>
              <a:t>.</a:t>
            </a:r>
          </a:p>
          <a:p>
            <a:pPr>
              <a:lnSpc>
                <a:spcPct val="150000"/>
              </a:lnSpc>
              <a:buNone/>
            </a:pPr>
            <a:r>
              <a:rPr lang="en-US" sz="2400" b="1" dirty="0" smtClean="0">
                <a:solidFill>
                  <a:srgbClr val="C00000"/>
                </a:solidFill>
                <a:latin typeface="Perpetua" pitchFamily="18" charset="0"/>
              </a:rPr>
              <a:t>2. </a:t>
            </a:r>
            <a:r>
              <a:rPr lang="en-US" sz="2400" b="1" u="sng" dirty="0" smtClean="0">
                <a:solidFill>
                  <a:srgbClr val="C00000"/>
                </a:solidFill>
                <a:latin typeface="Perpetua" pitchFamily="18" charset="0"/>
              </a:rPr>
              <a:t>To improve the quality of design. </a:t>
            </a:r>
          </a:p>
          <a:p>
            <a:pPr>
              <a:lnSpc>
                <a:spcPct val="150000"/>
              </a:lnSpc>
              <a:buFont typeface="Algerian" pitchFamily="82" charset="0"/>
              <a:buChar char="&gt;"/>
            </a:pPr>
            <a:r>
              <a:rPr lang="en-US" sz="2400" dirty="0" smtClean="0">
                <a:latin typeface="Perpetua" pitchFamily="18" charset="0"/>
              </a:rPr>
              <a:t>The </a:t>
            </a:r>
            <a:r>
              <a:rPr lang="en-US" sz="2400" b="1" dirty="0" smtClean="0">
                <a:solidFill>
                  <a:srgbClr val="002060"/>
                </a:solidFill>
                <a:latin typeface="Perpetua" pitchFamily="18" charset="0"/>
              </a:rPr>
              <a:t>use of a CAD system </a:t>
            </a:r>
            <a:r>
              <a:rPr lang="en-US" sz="2400" dirty="0" smtClean="0">
                <a:latin typeface="Perpetua" pitchFamily="18" charset="0"/>
              </a:rPr>
              <a:t>with appropriate </a:t>
            </a:r>
            <a:r>
              <a:rPr lang="en-US" sz="2400" b="1" dirty="0" smtClean="0">
                <a:solidFill>
                  <a:srgbClr val="002060"/>
                </a:solidFill>
                <a:latin typeface="Perpetua" pitchFamily="18" charset="0"/>
              </a:rPr>
              <a:t>hardware and software capabilities</a:t>
            </a:r>
            <a:r>
              <a:rPr lang="en-US" sz="2400" dirty="0" smtClean="0">
                <a:latin typeface="Perpetua" pitchFamily="18" charset="0"/>
              </a:rPr>
              <a:t> permits the designer to do a more</a:t>
            </a:r>
            <a:r>
              <a:rPr lang="en-US" sz="2400" dirty="0" smtClean="0">
                <a:solidFill>
                  <a:srgbClr val="002060"/>
                </a:solidFill>
                <a:latin typeface="Perpetua" pitchFamily="18" charset="0"/>
              </a:rPr>
              <a:t> </a:t>
            </a:r>
            <a:r>
              <a:rPr lang="en-US" sz="2400" b="1" dirty="0" smtClean="0">
                <a:solidFill>
                  <a:srgbClr val="002060"/>
                </a:solidFill>
                <a:latin typeface="Perpetua" pitchFamily="18" charset="0"/>
              </a:rPr>
              <a:t>complete engineering analysis </a:t>
            </a:r>
            <a:r>
              <a:rPr lang="en-US" sz="2400" dirty="0" smtClean="0">
                <a:latin typeface="Perpetua" pitchFamily="18" charset="0"/>
              </a:rPr>
              <a:t>and to consider </a:t>
            </a:r>
            <a:r>
              <a:rPr lang="en-US" sz="2400" dirty="0" smtClean="0">
                <a:solidFill>
                  <a:srgbClr val="002060"/>
                </a:solidFill>
                <a:latin typeface="Perpetua" pitchFamily="18" charset="0"/>
              </a:rPr>
              <a:t>a </a:t>
            </a:r>
            <a:r>
              <a:rPr lang="en-US" sz="2400" b="1" dirty="0" smtClean="0">
                <a:solidFill>
                  <a:srgbClr val="002060"/>
                </a:solidFill>
                <a:latin typeface="Perpetua" pitchFamily="18" charset="0"/>
              </a:rPr>
              <a:t>larger number </a:t>
            </a:r>
            <a:r>
              <a:rPr lang="en-US" sz="2400" dirty="0" smtClean="0">
                <a:solidFill>
                  <a:srgbClr val="002060"/>
                </a:solidFill>
                <a:latin typeface="Perpetua" pitchFamily="18" charset="0"/>
              </a:rPr>
              <a:t>and v</a:t>
            </a:r>
            <a:r>
              <a:rPr lang="en-US" sz="2400" b="1" dirty="0" smtClean="0">
                <a:solidFill>
                  <a:srgbClr val="002060"/>
                </a:solidFill>
                <a:latin typeface="Perpetua" pitchFamily="18" charset="0"/>
              </a:rPr>
              <a:t>ariety </a:t>
            </a:r>
            <a:r>
              <a:rPr lang="en-US" sz="2400" dirty="0" smtClean="0">
                <a:latin typeface="Perpetua" pitchFamily="18" charset="0"/>
              </a:rPr>
              <a:t>of </a:t>
            </a:r>
            <a:r>
              <a:rPr lang="en-US" sz="2400" b="1" dirty="0" smtClean="0">
                <a:latin typeface="Perpetua" pitchFamily="18" charset="0"/>
              </a:rPr>
              <a:t>design alternatives. </a:t>
            </a:r>
            <a:r>
              <a:rPr lang="en-US" sz="2400" dirty="0" smtClean="0">
                <a:latin typeface="Perpetua" pitchFamily="18" charset="0"/>
              </a:rPr>
              <a:t>The quality of the resulting design is </a:t>
            </a:r>
            <a:r>
              <a:rPr lang="en-US" sz="2400" b="1" dirty="0" smtClean="0">
                <a:latin typeface="Perpetua" pitchFamily="18" charset="0"/>
              </a:rPr>
              <a:t>thereby improved.</a:t>
            </a:r>
          </a:p>
          <a:p>
            <a:pPr>
              <a:lnSpc>
                <a:spcPct val="150000"/>
              </a:lnSpc>
              <a:buFont typeface="Algerian" pitchFamily="82" charset="0"/>
              <a:buChar char="&gt;"/>
            </a:pPr>
            <a:endParaRPr lang="en-US" sz="2200" dirty="0">
              <a:latin typeface="Perpetu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pPr algn="r"/>
            <a:r>
              <a:rPr lang="en-US" sz="2400" b="1" dirty="0" smtClean="0">
                <a:solidFill>
                  <a:srgbClr val="C00000"/>
                </a:solidFill>
                <a:latin typeface="Bookman" pitchFamily="18" charset="0"/>
              </a:rPr>
              <a:t>Cont’d</a:t>
            </a:r>
            <a:r>
              <a:rPr lang="en-US" sz="2400" b="1" i="1" dirty="0" smtClean="0">
                <a:solidFill>
                  <a:srgbClr val="C00000"/>
                </a:solidFill>
                <a:latin typeface="Bookman" pitchFamily="18" charset="0"/>
              </a:rPr>
              <a:t>…</a:t>
            </a:r>
            <a:endParaRPr lang="en-US" sz="2400" b="1" i="1" dirty="0">
              <a:solidFill>
                <a:srgbClr val="C00000"/>
              </a:solidFill>
              <a:latin typeface="Bookman" pitchFamily="18" charset="0"/>
            </a:endParaRPr>
          </a:p>
        </p:txBody>
      </p:sp>
      <p:sp>
        <p:nvSpPr>
          <p:cNvPr id="3" name="Content Placeholder 2"/>
          <p:cNvSpPr>
            <a:spLocks noGrp="1"/>
          </p:cNvSpPr>
          <p:nvPr>
            <p:ph idx="1"/>
          </p:nvPr>
        </p:nvSpPr>
        <p:spPr>
          <a:xfrm>
            <a:off x="0" y="381000"/>
            <a:ext cx="9144000" cy="6477000"/>
          </a:xfrm>
        </p:spPr>
        <p:txBody>
          <a:bodyPr>
            <a:normAutofit/>
          </a:bodyPr>
          <a:lstStyle/>
          <a:p>
            <a:pPr>
              <a:lnSpc>
                <a:spcPct val="150000"/>
              </a:lnSpc>
              <a:buNone/>
            </a:pPr>
            <a:r>
              <a:rPr lang="en-US" sz="2400" b="1" dirty="0" smtClean="0">
                <a:solidFill>
                  <a:srgbClr val="C00000"/>
                </a:solidFill>
                <a:latin typeface="Perpetua" pitchFamily="18" charset="0"/>
              </a:rPr>
              <a:t>3. </a:t>
            </a:r>
            <a:r>
              <a:rPr lang="en-US" sz="2400" b="1" u="sng" dirty="0" smtClean="0">
                <a:solidFill>
                  <a:srgbClr val="C00000"/>
                </a:solidFill>
                <a:latin typeface="Perpetua" pitchFamily="18" charset="0"/>
              </a:rPr>
              <a:t>To improve documentation </a:t>
            </a:r>
          </a:p>
          <a:p>
            <a:pPr>
              <a:lnSpc>
                <a:spcPct val="150000"/>
              </a:lnSpc>
              <a:buFont typeface="Algerian" pitchFamily="82" charset="0"/>
              <a:buChar char="&gt;"/>
            </a:pPr>
            <a:r>
              <a:rPr lang="en-US" sz="2400" dirty="0" smtClean="0">
                <a:latin typeface="Perpetua" pitchFamily="18" charset="0"/>
              </a:rPr>
              <a:t>The</a:t>
            </a:r>
            <a:r>
              <a:rPr lang="en-US" sz="2400" b="1" dirty="0" smtClean="0">
                <a:latin typeface="Perpetua" pitchFamily="18" charset="0"/>
              </a:rPr>
              <a:t> </a:t>
            </a:r>
            <a:r>
              <a:rPr lang="en-US" sz="2400" b="1" dirty="0" smtClean="0">
                <a:solidFill>
                  <a:srgbClr val="002060"/>
                </a:solidFill>
                <a:latin typeface="Perpetua" pitchFamily="18" charset="0"/>
              </a:rPr>
              <a:t>graphical output </a:t>
            </a:r>
            <a:r>
              <a:rPr lang="en-US" sz="2400" dirty="0" smtClean="0">
                <a:latin typeface="Perpetua" pitchFamily="18" charset="0"/>
              </a:rPr>
              <a:t>of a CAD system results in </a:t>
            </a:r>
            <a:r>
              <a:rPr lang="en-US" sz="2400" b="1" dirty="0" smtClean="0">
                <a:solidFill>
                  <a:srgbClr val="0070C0"/>
                </a:solidFill>
                <a:latin typeface="Perpetua" pitchFamily="18" charset="0"/>
              </a:rPr>
              <a:t>better documentation </a:t>
            </a:r>
            <a:r>
              <a:rPr lang="en-US" sz="2400" dirty="0" smtClean="0">
                <a:latin typeface="Perpetua" pitchFamily="18" charset="0"/>
              </a:rPr>
              <a:t>of the design than what is </a:t>
            </a:r>
            <a:r>
              <a:rPr lang="en-US" sz="2400" b="1" dirty="0" smtClean="0">
                <a:latin typeface="Perpetua" pitchFamily="18" charset="0"/>
              </a:rPr>
              <a:t>practical </a:t>
            </a:r>
            <a:r>
              <a:rPr lang="en-US" sz="2400" dirty="0" smtClean="0">
                <a:latin typeface="Perpetua" pitchFamily="18" charset="0"/>
              </a:rPr>
              <a:t>with </a:t>
            </a:r>
            <a:r>
              <a:rPr lang="en-US" sz="2400" b="1" dirty="0" smtClean="0">
                <a:solidFill>
                  <a:srgbClr val="002060"/>
                </a:solidFill>
                <a:latin typeface="Perpetua" pitchFamily="18" charset="0"/>
              </a:rPr>
              <a:t>manual drafting</a:t>
            </a:r>
            <a:r>
              <a:rPr lang="en-US" sz="2400" dirty="0" smtClean="0">
                <a:latin typeface="Perpetua" pitchFamily="18" charset="0"/>
              </a:rPr>
              <a:t>. The </a:t>
            </a:r>
            <a:r>
              <a:rPr lang="en-US" sz="2400" b="1" dirty="0" smtClean="0">
                <a:latin typeface="Perpetua" pitchFamily="18" charset="0"/>
              </a:rPr>
              <a:t>engineering drawings </a:t>
            </a:r>
            <a:r>
              <a:rPr lang="en-US" sz="2400" dirty="0" smtClean="0">
                <a:latin typeface="Perpetua" pitchFamily="18" charset="0"/>
              </a:rPr>
              <a:t>are superior, and there is </a:t>
            </a:r>
            <a:r>
              <a:rPr lang="en-US" sz="2400" b="1" dirty="0" smtClean="0">
                <a:solidFill>
                  <a:srgbClr val="002060"/>
                </a:solidFill>
                <a:latin typeface="Perpetua" pitchFamily="18" charset="0"/>
              </a:rPr>
              <a:t>more standardization </a:t>
            </a:r>
            <a:r>
              <a:rPr lang="en-US" sz="2400" dirty="0" smtClean="0">
                <a:latin typeface="Perpetua" pitchFamily="18" charset="0"/>
              </a:rPr>
              <a:t>among the drawings, </a:t>
            </a:r>
            <a:r>
              <a:rPr lang="en-US" sz="2400" b="1" dirty="0" smtClean="0">
                <a:solidFill>
                  <a:srgbClr val="002060"/>
                </a:solidFill>
                <a:latin typeface="Perpetua" pitchFamily="18" charset="0"/>
              </a:rPr>
              <a:t>fewer drafting errors</a:t>
            </a:r>
            <a:r>
              <a:rPr lang="en-US" sz="2400" dirty="0" smtClean="0">
                <a:solidFill>
                  <a:srgbClr val="002060"/>
                </a:solidFill>
                <a:latin typeface="Perpetua" pitchFamily="18" charset="0"/>
              </a:rPr>
              <a:t>, and </a:t>
            </a:r>
            <a:r>
              <a:rPr lang="en-US" sz="2400" b="1" dirty="0" smtClean="0">
                <a:solidFill>
                  <a:srgbClr val="002060"/>
                </a:solidFill>
                <a:latin typeface="Perpetua" pitchFamily="18" charset="0"/>
              </a:rPr>
              <a:t>greater legibility</a:t>
            </a:r>
            <a:r>
              <a:rPr lang="en-US" sz="2400" dirty="0" smtClean="0">
                <a:latin typeface="Perpetua" pitchFamily="18" charset="0"/>
              </a:rPr>
              <a:t>.</a:t>
            </a:r>
          </a:p>
          <a:p>
            <a:pPr>
              <a:lnSpc>
                <a:spcPct val="150000"/>
              </a:lnSpc>
              <a:buNone/>
            </a:pPr>
            <a:r>
              <a:rPr lang="en-US" sz="2400" b="1" dirty="0" smtClean="0">
                <a:solidFill>
                  <a:srgbClr val="C00000"/>
                </a:solidFill>
                <a:latin typeface="Perpetua" pitchFamily="18" charset="0"/>
              </a:rPr>
              <a:t>4. </a:t>
            </a:r>
            <a:r>
              <a:rPr lang="en-US" sz="2400" b="1" u="sng" dirty="0" smtClean="0">
                <a:solidFill>
                  <a:srgbClr val="C00000"/>
                </a:solidFill>
                <a:latin typeface="Perpetua" pitchFamily="18" charset="0"/>
              </a:rPr>
              <a:t>To create a data base for manufacturing. </a:t>
            </a:r>
          </a:p>
          <a:p>
            <a:pPr>
              <a:lnSpc>
                <a:spcPct val="150000"/>
              </a:lnSpc>
              <a:buFont typeface="Algerian" pitchFamily="82" charset="0"/>
              <a:buChar char="&gt;"/>
            </a:pPr>
            <a:r>
              <a:rPr lang="en-US" sz="2400" dirty="0" smtClean="0">
                <a:latin typeface="Perpetua" pitchFamily="18" charset="0"/>
              </a:rPr>
              <a:t>In the process of </a:t>
            </a:r>
            <a:r>
              <a:rPr lang="en-US" sz="2400" b="1" dirty="0" smtClean="0">
                <a:latin typeface="Perpetua" pitchFamily="18" charset="0"/>
              </a:rPr>
              <a:t>creating the documentation </a:t>
            </a:r>
            <a:r>
              <a:rPr lang="en-US" sz="2400" dirty="0" smtClean="0">
                <a:latin typeface="Perpetua" pitchFamily="18" charset="0"/>
              </a:rPr>
              <a:t>for the product design </a:t>
            </a:r>
            <a:r>
              <a:rPr lang="en-US" sz="2400" b="1" dirty="0" smtClean="0">
                <a:latin typeface="Perpetua" pitchFamily="18" charset="0"/>
              </a:rPr>
              <a:t>(</a:t>
            </a:r>
            <a:r>
              <a:rPr lang="en-US" sz="2400" b="1" dirty="0" smtClean="0">
                <a:solidFill>
                  <a:srgbClr val="002060"/>
                </a:solidFill>
                <a:latin typeface="Perpetua" pitchFamily="18" charset="0"/>
              </a:rPr>
              <a:t>geometric specification of the product, dimensions of the components, materials specifications, bill of materials, etc</a:t>
            </a:r>
            <a:r>
              <a:rPr lang="en-US" sz="2400" b="1" dirty="0" smtClean="0">
                <a:latin typeface="Perpetua" pitchFamily="18" charset="0"/>
              </a:rPr>
              <a:t>.), </a:t>
            </a:r>
            <a:r>
              <a:rPr lang="en-US" sz="2400" dirty="0" smtClean="0">
                <a:latin typeface="Perpetua" pitchFamily="18" charset="0"/>
              </a:rPr>
              <a:t>much of the required </a:t>
            </a:r>
            <a:r>
              <a:rPr lang="en-US" sz="2400" b="1" dirty="0" smtClean="0">
                <a:solidFill>
                  <a:srgbClr val="002060"/>
                </a:solidFill>
                <a:latin typeface="Perpetua" pitchFamily="18" charset="0"/>
              </a:rPr>
              <a:t>data base to manufacture </a:t>
            </a:r>
            <a:r>
              <a:rPr lang="en-US" sz="2400" dirty="0" smtClean="0">
                <a:latin typeface="Perpetua" pitchFamily="18" charset="0"/>
              </a:rPr>
              <a:t>the product is also created.</a:t>
            </a:r>
          </a:p>
          <a:p>
            <a:pPr>
              <a:lnSpc>
                <a:spcPct val="150000"/>
              </a:lnSpc>
              <a:buFont typeface="Algerian" pitchFamily="82" charset="0"/>
              <a:buChar char="&gt;"/>
            </a:pPr>
            <a:endParaRPr lang="en-US" sz="2400" dirty="0">
              <a:latin typeface="Perpet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pPr algn="l"/>
            <a:r>
              <a:rPr lang="en-US" sz="3200" b="1" i="1" dirty="0" smtClean="0">
                <a:solidFill>
                  <a:srgbClr val="C00000"/>
                </a:solidFill>
                <a:latin typeface="Perpetua" pitchFamily="18" charset="0"/>
              </a:rPr>
              <a:t>2. </a:t>
            </a:r>
            <a:r>
              <a:rPr lang="en-US" sz="3200" b="1" i="1" u="sng" dirty="0" smtClean="0">
                <a:solidFill>
                  <a:srgbClr val="C00000"/>
                </a:solidFill>
                <a:latin typeface="Perpetua" pitchFamily="18" charset="0"/>
              </a:rPr>
              <a:t>Roles of Computers in Manufacturing </a:t>
            </a:r>
            <a:endParaRPr lang="en-US" sz="3200" b="1" i="1" u="sng" dirty="0">
              <a:solidFill>
                <a:srgbClr val="C00000"/>
              </a:solidFill>
              <a:latin typeface="Perpetua" pitchFamily="18" charset="0"/>
            </a:endParaRPr>
          </a:p>
        </p:txBody>
      </p:sp>
      <p:sp>
        <p:nvSpPr>
          <p:cNvPr id="3" name="Content Placeholder 2"/>
          <p:cNvSpPr>
            <a:spLocks noGrp="1"/>
          </p:cNvSpPr>
          <p:nvPr>
            <p:ph idx="1"/>
          </p:nvPr>
        </p:nvSpPr>
        <p:spPr>
          <a:xfrm>
            <a:off x="304800" y="1295400"/>
            <a:ext cx="8839200" cy="5562600"/>
          </a:xfrm>
        </p:spPr>
        <p:txBody>
          <a:bodyPr>
            <a:normAutofit/>
          </a:bodyPr>
          <a:lstStyle/>
          <a:p>
            <a:pPr marL="514350" indent="-514350">
              <a:lnSpc>
                <a:spcPct val="150000"/>
              </a:lnSpc>
              <a:buNone/>
            </a:pPr>
            <a:r>
              <a:rPr lang="en-US" sz="2400" b="1" dirty="0" smtClean="0">
                <a:solidFill>
                  <a:srgbClr val="0070C0"/>
                </a:solidFill>
                <a:latin typeface="Perpetua" pitchFamily="18" charset="0"/>
              </a:rPr>
              <a:t>i. </a:t>
            </a:r>
            <a:r>
              <a:rPr lang="en-US" sz="2400" b="1" u="sng" dirty="0" smtClean="0">
                <a:solidFill>
                  <a:srgbClr val="0070C0"/>
                </a:solidFill>
                <a:latin typeface="Perpetua" pitchFamily="18" charset="0"/>
              </a:rPr>
              <a:t>Computer aided manufacturing (CAM)</a:t>
            </a:r>
          </a:p>
          <a:p>
            <a:pPr marL="514350" indent="-514350">
              <a:lnSpc>
                <a:spcPct val="150000"/>
              </a:lnSpc>
              <a:buBlip>
                <a:blip r:embed="rId3"/>
              </a:buBlip>
            </a:pPr>
            <a:r>
              <a:rPr lang="en-US" sz="2400" dirty="0" smtClean="0">
                <a:latin typeface="Perpetua" pitchFamily="18" charset="0"/>
              </a:rPr>
              <a:t>Over the last </a:t>
            </a:r>
            <a:r>
              <a:rPr lang="en-US" sz="2400" b="1" dirty="0" smtClean="0">
                <a:latin typeface="Perpetua" pitchFamily="18" charset="0"/>
              </a:rPr>
              <a:t>two decades, </a:t>
            </a:r>
            <a:r>
              <a:rPr lang="en-US" sz="2400" dirty="0" smtClean="0">
                <a:latin typeface="Perpetua" pitchFamily="18" charset="0"/>
              </a:rPr>
              <a:t>the </a:t>
            </a:r>
            <a:r>
              <a:rPr lang="en-US" sz="2400" b="1" dirty="0" smtClean="0">
                <a:solidFill>
                  <a:srgbClr val="C00000"/>
                </a:solidFill>
                <a:latin typeface="Perpetua" pitchFamily="18" charset="0"/>
              </a:rPr>
              <a:t>impact of computers </a:t>
            </a:r>
            <a:r>
              <a:rPr lang="en-US" sz="2400" dirty="0" smtClean="0">
                <a:latin typeface="Perpetua" pitchFamily="18" charset="0"/>
              </a:rPr>
              <a:t>in manufacturing industry has been </a:t>
            </a:r>
            <a:r>
              <a:rPr lang="en-US" sz="2400" b="1" dirty="0" smtClean="0">
                <a:latin typeface="Perpetua" pitchFamily="18" charset="0"/>
              </a:rPr>
              <a:t>profound.</a:t>
            </a:r>
          </a:p>
          <a:p>
            <a:pPr marL="514350" indent="-514350">
              <a:lnSpc>
                <a:spcPct val="150000"/>
              </a:lnSpc>
              <a:buBlip>
                <a:blip r:embed="rId3"/>
              </a:buBlip>
            </a:pPr>
            <a:r>
              <a:rPr lang="en-US" sz="2400" b="1" dirty="0" smtClean="0">
                <a:latin typeface="Perpetua" pitchFamily="18" charset="0"/>
              </a:rPr>
              <a:t>On the shop floor</a:t>
            </a:r>
            <a:r>
              <a:rPr lang="en-US" sz="2400" dirty="0" smtClean="0">
                <a:latin typeface="Perpetua" pitchFamily="18" charset="0"/>
              </a:rPr>
              <a:t>, it is perhaps </a:t>
            </a:r>
            <a:r>
              <a:rPr lang="en-US" sz="2400" b="1" dirty="0" smtClean="0">
                <a:solidFill>
                  <a:srgbClr val="002060"/>
                </a:solidFill>
                <a:latin typeface="Perpetua" pitchFamily="18" charset="0"/>
              </a:rPr>
              <a:t>most evident </a:t>
            </a:r>
            <a:r>
              <a:rPr lang="en-US" sz="2400" dirty="0" smtClean="0">
                <a:latin typeface="Perpetua" pitchFamily="18" charset="0"/>
              </a:rPr>
              <a:t>in the form of </a:t>
            </a:r>
            <a:r>
              <a:rPr lang="en-US" sz="2400" b="1" dirty="0" smtClean="0">
                <a:solidFill>
                  <a:srgbClr val="002060"/>
                </a:solidFill>
                <a:latin typeface="Perpetua" pitchFamily="18" charset="0"/>
              </a:rPr>
              <a:t>numerically controlled </a:t>
            </a:r>
            <a:r>
              <a:rPr lang="en-US" sz="2400" dirty="0" smtClean="0">
                <a:latin typeface="Perpetua" pitchFamily="18" charset="0"/>
              </a:rPr>
              <a:t>and </a:t>
            </a:r>
            <a:r>
              <a:rPr lang="en-US" sz="2400" b="1" dirty="0" smtClean="0">
                <a:solidFill>
                  <a:srgbClr val="002060"/>
                </a:solidFill>
                <a:latin typeface="Perpetua" pitchFamily="18" charset="0"/>
              </a:rPr>
              <a:t>CNC machine tools</a:t>
            </a:r>
            <a:r>
              <a:rPr lang="en-US" sz="2400" dirty="0" smtClean="0">
                <a:latin typeface="Perpetua" pitchFamily="18" charset="0"/>
              </a:rPr>
              <a:t>.</a:t>
            </a:r>
          </a:p>
          <a:p>
            <a:pPr marL="514350" indent="-514350">
              <a:lnSpc>
                <a:spcPct val="150000"/>
              </a:lnSpc>
              <a:buBlip>
                <a:blip r:embed="rId3"/>
              </a:buBlip>
            </a:pPr>
            <a:r>
              <a:rPr lang="en-US" sz="2400" dirty="0" smtClean="0">
                <a:latin typeface="Perpetua" pitchFamily="18" charset="0"/>
              </a:rPr>
              <a:t>In these types of machines, all the </a:t>
            </a:r>
            <a:r>
              <a:rPr lang="en-US" sz="2400" b="1" dirty="0" smtClean="0">
                <a:solidFill>
                  <a:srgbClr val="C00000"/>
                </a:solidFill>
                <a:latin typeface="Perpetua" pitchFamily="18" charset="0"/>
              </a:rPr>
              <a:t>manufacturing functions</a:t>
            </a:r>
            <a:r>
              <a:rPr lang="en-US" sz="2400" dirty="0" smtClean="0">
                <a:latin typeface="Perpetua" pitchFamily="18" charset="0"/>
              </a:rPr>
              <a:t> can be controlled </a:t>
            </a:r>
            <a:r>
              <a:rPr lang="en-US" sz="2400" b="1" dirty="0" smtClean="0">
                <a:solidFill>
                  <a:srgbClr val="0070C0"/>
                </a:solidFill>
                <a:latin typeface="Perpetua" pitchFamily="18" charset="0"/>
              </a:rPr>
              <a:t>using numerical data </a:t>
            </a:r>
            <a:r>
              <a:rPr lang="en-US" sz="2400" dirty="0" smtClean="0">
                <a:latin typeface="Perpetua" pitchFamily="18" charset="0"/>
              </a:rPr>
              <a:t>usually supplied via </a:t>
            </a:r>
            <a:r>
              <a:rPr lang="en-US" sz="2400" b="1" dirty="0" smtClean="0">
                <a:latin typeface="Perpetua" pitchFamily="18" charset="0"/>
              </a:rPr>
              <a:t>punched tape </a:t>
            </a:r>
            <a:r>
              <a:rPr lang="en-US" sz="2400" dirty="0" smtClean="0">
                <a:latin typeface="Perpetua" pitchFamily="18" charset="0"/>
              </a:rPr>
              <a:t>or </a:t>
            </a:r>
            <a:r>
              <a:rPr lang="en-US" sz="2400" b="1" dirty="0" smtClean="0">
                <a:latin typeface="Perpetua" pitchFamily="18" charset="0"/>
              </a:rPr>
              <a:t>magnet tape; </a:t>
            </a:r>
            <a:r>
              <a:rPr lang="en-US" sz="2400" dirty="0" smtClean="0">
                <a:latin typeface="Perpetua" pitchFamily="18" charset="0"/>
              </a:rPr>
              <a:t>or in the case of CNC </a:t>
            </a:r>
            <a:r>
              <a:rPr lang="en-US" sz="2400" b="1" dirty="0" smtClean="0">
                <a:latin typeface="Perpetua" pitchFamily="18" charset="0"/>
              </a:rPr>
              <a:t>directly from a computer</a:t>
            </a:r>
            <a:r>
              <a:rPr lang="en-US" sz="2400" dirty="0" smtClean="0">
                <a:latin typeface="Perpetua" pitchFamily="18" charset="0"/>
              </a:rPr>
              <a:t>.</a:t>
            </a:r>
            <a:endParaRPr lang="en-US" sz="2400" dirty="0">
              <a:latin typeface="Perpetu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pPr algn="r"/>
            <a:r>
              <a:rPr lang="en-US" sz="2800" b="1" i="1" dirty="0" smtClean="0">
                <a:solidFill>
                  <a:srgbClr val="7030A0"/>
                </a:solidFill>
                <a:latin typeface="Perpetua" pitchFamily="18" charset="0"/>
              </a:rPr>
              <a:t>Cont’d…</a:t>
            </a:r>
            <a:endParaRPr lang="en-US" sz="2800" b="1" i="1" dirty="0">
              <a:solidFill>
                <a:srgbClr val="7030A0"/>
              </a:solidFill>
              <a:latin typeface="Perpetua" pitchFamily="18" charset="0"/>
            </a:endParaRPr>
          </a:p>
        </p:txBody>
      </p:sp>
      <p:sp>
        <p:nvSpPr>
          <p:cNvPr id="3" name="Content Placeholder 2"/>
          <p:cNvSpPr>
            <a:spLocks noGrp="1"/>
          </p:cNvSpPr>
          <p:nvPr>
            <p:ph idx="1"/>
          </p:nvPr>
        </p:nvSpPr>
        <p:spPr>
          <a:xfrm>
            <a:off x="304800" y="457200"/>
            <a:ext cx="8839200" cy="6400800"/>
          </a:xfrm>
        </p:spPr>
        <p:txBody>
          <a:bodyPr>
            <a:noAutofit/>
          </a:bodyPr>
          <a:lstStyle/>
          <a:p>
            <a:pPr>
              <a:lnSpc>
                <a:spcPct val="150000"/>
              </a:lnSpc>
              <a:buBlip>
                <a:blip r:embed="rId2"/>
              </a:buBlip>
            </a:pPr>
            <a:r>
              <a:rPr lang="en-US" sz="2800" dirty="0" smtClean="0">
                <a:latin typeface="Perpetua" pitchFamily="18" charset="0"/>
              </a:rPr>
              <a:t> </a:t>
            </a:r>
            <a:r>
              <a:rPr lang="en-US" sz="2000" b="1" dirty="0" smtClean="0">
                <a:solidFill>
                  <a:srgbClr val="C00000"/>
                </a:solidFill>
                <a:latin typeface="Perpetua" pitchFamily="18" charset="0"/>
              </a:rPr>
              <a:t>CAM </a:t>
            </a:r>
            <a:r>
              <a:rPr lang="en-US" sz="2000" dirty="0" smtClean="0">
                <a:latin typeface="Perpetua" pitchFamily="18" charset="0"/>
              </a:rPr>
              <a:t>refers to the </a:t>
            </a:r>
            <a:r>
              <a:rPr lang="en-US" sz="2000" b="1" dirty="0" smtClean="0">
                <a:solidFill>
                  <a:srgbClr val="002060"/>
                </a:solidFill>
                <a:latin typeface="Perpetua" pitchFamily="18" charset="0"/>
              </a:rPr>
              <a:t>use and application </a:t>
            </a:r>
            <a:r>
              <a:rPr lang="en-US" sz="2000" dirty="0" smtClean="0">
                <a:latin typeface="Perpetua" pitchFamily="18" charset="0"/>
              </a:rPr>
              <a:t>of computers in </a:t>
            </a:r>
            <a:r>
              <a:rPr lang="en-US" sz="2000" b="1" dirty="0" smtClean="0">
                <a:solidFill>
                  <a:srgbClr val="002060"/>
                </a:solidFill>
                <a:latin typeface="Perpetua" pitchFamily="18" charset="0"/>
              </a:rPr>
              <a:t>all aspects of  manufacturing.</a:t>
            </a:r>
          </a:p>
          <a:p>
            <a:pPr algn="ctr">
              <a:lnSpc>
                <a:spcPct val="150000"/>
              </a:lnSpc>
              <a:buNone/>
            </a:pPr>
            <a:r>
              <a:rPr lang="en-US" sz="2000" b="1" dirty="0" smtClean="0">
                <a:solidFill>
                  <a:srgbClr val="0070C0"/>
                </a:solidFill>
                <a:latin typeface="Perpetua" pitchFamily="18" charset="0"/>
              </a:rPr>
              <a:t>CAM = Computers + Manufacturing</a:t>
            </a:r>
          </a:p>
          <a:p>
            <a:pPr>
              <a:lnSpc>
                <a:spcPct val="150000"/>
              </a:lnSpc>
              <a:buBlip>
                <a:blip r:embed="rId2"/>
              </a:buBlip>
            </a:pPr>
            <a:r>
              <a:rPr lang="en-US" sz="2000" b="1" dirty="0" smtClean="0">
                <a:solidFill>
                  <a:srgbClr val="C00000"/>
                </a:solidFill>
                <a:latin typeface="Perpetua" pitchFamily="18" charset="0"/>
              </a:rPr>
              <a:t>Computers</a:t>
            </a:r>
            <a:r>
              <a:rPr lang="en-US" sz="2000" dirty="0" smtClean="0">
                <a:latin typeface="Perpetua" pitchFamily="18" charset="0"/>
              </a:rPr>
              <a:t> can be used to replace </a:t>
            </a:r>
            <a:r>
              <a:rPr lang="en-US" sz="2000" b="1" dirty="0" smtClean="0">
                <a:solidFill>
                  <a:srgbClr val="0070C0"/>
                </a:solidFill>
                <a:latin typeface="Perpetua" pitchFamily="18" charset="0"/>
              </a:rPr>
              <a:t>manual effort </a:t>
            </a:r>
            <a:r>
              <a:rPr lang="en-US" sz="2000" dirty="0" smtClean="0">
                <a:latin typeface="Perpetua" pitchFamily="18" charset="0"/>
              </a:rPr>
              <a:t>and to act as </a:t>
            </a:r>
            <a:r>
              <a:rPr lang="en-US" sz="2000" b="1" dirty="0" smtClean="0">
                <a:solidFill>
                  <a:srgbClr val="002060"/>
                </a:solidFill>
                <a:latin typeface="Perpetua" pitchFamily="18" charset="0"/>
              </a:rPr>
              <a:t>an interface </a:t>
            </a:r>
            <a:r>
              <a:rPr lang="en-US" sz="2000" dirty="0" smtClean="0">
                <a:latin typeface="Perpetua" pitchFamily="18" charset="0"/>
              </a:rPr>
              <a:t>between </a:t>
            </a:r>
            <a:r>
              <a:rPr lang="en-US" sz="2000" b="1" dirty="0" smtClean="0">
                <a:latin typeface="Perpetua" pitchFamily="18" charset="0"/>
              </a:rPr>
              <a:t>human</a:t>
            </a:r>
            <a:r>
              <a:rPr lang="en-US" sz="2000" dirty="0" smtClean="0">
                <a:latin typeface="Perpetua" pitchFamily="18" charset="0"/>
              </a:rPr>
              <a:t> and </a:t>
            </a:r>
            <a:r>
              <a:rPr lang="en-US" sz="2000" b="1" dirty="0" smtClean="0">
                <a:latin typeface="Perpetua" pitchFamily="18" charset="0"/>
              </a:rPr>
              <a:t>machine</a:t>
            </a:r>
            <a:r>
              <a:rPr lang="en-US" sz="2000" dirty="0" smtClean="0">
                <a:latin typeface="Perpetua" pitchFamily="18" charset="0"/>
              </a:rPr>
              <a:t> facilitating in many ways.</a:t>
            </a:r>
          </a:p>
          <a:p>
            <a:pPr>
              <a:lnSpc>
                <a:spcPct val="150000"/>
              </a:lnSpc>
              <a:buBlip>
                <a:blip r:embed="rId2"/>
              </a:buBlip>
            </a:pPr>
            <a:r>
              <a:rPr lang="en-US" sz="2000" dirty="0" smtClean="0">
                <a:latin typeface="Perpetua" pitchFamily="18" charset="0"/>
              </a:rPr>
              <a:t>One of the </a:t>
            </a:r>
            <a:r>
              <a:rPr lang="en-US" sz="2000" b="1" dirty="0" smtClean="0">
                <a:solidFill>
                  <a:srgbClr val="002060"/>
                </a:solidFill>
                <a:latin typeface="Perpetua" pitchFamily="18" charset="0"/>
              </a:rPr>
              <a:t>roles of computers </a:t>
            </a:r>
            <a:r>
              <a:rPr lang="en-US" sz="2000" dirty="0" smtClean="0">
                <a:latin typeface="Perpetua" pitchFamily="18" charset="0"/>
              </a:rPr>
              <a:t>in manufacturing is to </a:t>
            </a:r>
            <a:r>
              <a:rPr lang="en-US" sz="2000" b="1" dirty="0" smtClean="0">
                <a:solidFill>
                  <a:srgbClr val="0070C0"/>
                </a:solidFill>
                <a:latin typeface="Perpetua" pitchFamily="18" charset="0"/>
              </a:rPr>
              <a:t>control the manufacturing operations of machines/devices </a:t>
            </a:r>
            <a:r>
              <a:rPr lang="en-US" sz="2000" dirty="0" smtClean="0">
                <a:latin typeface="Perpetua" pitchFamily="18" charset="0"/>
              </a:rPr>
              <a:t>such as:</a:t>
            </a:r>
          </a:p>
          <a:p>
            <a:pPr marL="1866900" lvl="3" indent="-609600">
              <a:lnSpc>
                <a:spcPct val="150000"/>
              </a:lnSpc>
              <a:spcBef>
                <a:spcPct val="100000"/>
              </a:spcBef>
              <a:buFont typeface="Agency FB" pitchFamily="34" charset="0"/>
              <a:buChar char="√"/>
            </a:pPr>
            <a:r>
              <a:rPr lang="en-US" sz="1800" b="1" dirty="0" smtClean="0">
                <a:solidFill>
                  <a:srgbClr val="7030A0"/>
                </a:solidFill>
                <a:latin typeface="Perpetua" pitchFamily="18" charset="0"/>
              </a:rPr>
              <a:t>Machine Tools (CNC Machines) </a:t>
            </a:r>
          </a:p>
          <a:p>
            <a:pPr marL="1866900" lvl="3" indent="-609600">
              <a:lnSpc>
                <a:spcPct val="150000"/>
              </a:lnSpc>
              <a:spcBef>
                <a:spcPct val="100000"/>
              </a:spcBef>
              <a:buFont typeface="Agency FB" pitchFamily="34" charset="0"/>
              <a:buChar char="√"/>
            </a:pPr>
            <a:r>
              <a:rPr lang="en-US" sz="1800" b="1" dirty="0" smtClean="0">
                <a:solidFill>
                  <a:srgbClr val="7030A0"/>
                </a:solidFill>
                <a:latin typeface="Perpetua" pitchFamily="18" charset="0"/>
              </a:rPr>
              <a:t> Inspection Equipments (CMM)          </a:t>
            </a:r>
          </a:p>
          <a:p>
            <a:pPr marL="1866900" lvl="3" indent="-609600">
              <a:lnSpc>
                <a:spcPct val="150000"/>
              </a:lnSpc>
              <a:spcBef>
                <a:spcPct val="100000"/>
              </a:spcBef>
              <a:buFont typeface="Agency FB" pitchFamily="34" charset="0"/>
              <a:buChar char="√"/>
            </a:pPr>
            <a:r>
              <a:rPr lang="en-US" sz="1800" b="1" dirty="0" smtClean="0">
                <a:solidFill>
                  <a:srgbClr val="7030A0"/>
                </a:solidFill>
                <a:latin typeface="Perpetua" pitchFamily="18" charset="0"/>
              </a:rPr>
              <a:t>Material Handling Devices (Robots)  and</a:t>
            </a:r>
          </a:p>
          <a:p>
            <a:pPr marL="1866900" lvl="3" indent="-609600">
              <a:lnSpc>
                <a:spcPct val="150000"/>
              </a:lnSpc>
              <a:spcBef>
                <a:spcPct val="100000"/>
              </a:spcBef>
              <a:buFont typeface="Agency FB" pitchFamily="34" charset="0"/>
              <a:buChar char="√"/>
            </a:pPr>
            <a:r>
              <a:rPr lang="en-US" sz="1800" b="1" dirty="0" smtClean="0">
                <a:solidFill>
                  <a:srgbClr val="7030A0"/>
                </a:solidFill>
                <a:latin typeface="Perpetua" pitchFamily="18" charset="0"/>
              </a:rPr>
              <a:t>Other machines (Rapid Prototyping)</a:t>
            </a:r>
            <a:endParaRPr lang="en-US" b="1" dirty="0">
              <a:latin typeface="Perpetu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381000"/>
            <a:ext cx="8534400" cy="381000"/>
          </a:xfrm>
          <a:prstGeom prst="rect">
            <a:avLst/>
          </a:prstGeom>
          <a:noFill/>
          <a:ln w="9525">
            <a:noFill/>
            <a:miter lim="800000"/>
            <a:headEnd/>
            <a:tailEnd/>
          </a:ln>
        </p:spPr>
        <p:txBody>
          <a:bodyPr anchor="ctr"/>
          <a:lstStyle/>
          <a:p>
            <a:pPr algn="ctr"/>
            <a:r>
              <a:rPr lang="en-US" sz="2800" b="1" i="1" u="sng" dirty="0">
                <a:solidFill>
                  <a:srgbClr val="0070C0"/>
                </a:solidFill>
                <a:latin typeface="Perpetua" pitchFamily="18" charset="0"/>
              </a:rPr>
              <a:t>Computer Controlled Machines</a:t>
            </a:r>
          </a:p>
        </p:txBody>
      </p:sp>
      <p:sp>
        <p:nvSpPr>
          <p:cNvPr id="13315" name="Rectangle 3"/>
          <p:cNvSpPr>
            <a:spLocks noChangeArrowheads="1"/>
          </p:cNvSpPr>
          <p:nvPr/>
        </p:nvSpPr>
        <p:spPr bwMode="auto">
          <a:xfrm>
            <a:off x="838200" y="6019800"/>
            <a:ext cx="8305800" cy="609600"/>
          </a:xfrm>
          <a:prstGeom prst="rect">
            <a:avLst/>
          </a:prstGeom>
          <a:noFill/>
          <a:ln w="9525">
            <a:noFill/>
            <a:miter lim="800000"/>
            <a:headEnd/>
            <a:tailEnd/>
          </a:ln>
        </p:spPr>
        <p:txBody>
          <a:bodyPr/>
          <a:lstStyle/>
          <a:p>
            <a:pPr marL="342900" indent="-342900" algn="ctr">
              <a:spcBef>
                <a:spcPct val="20000"/>
              </a:spcBef>
              <a:defRPr/>
            </a:pPr>
            <a:r>
              <a:rPr lang="en-US" sz="2400" b="1" i="1" dirty="0">
                <a:solidFill>
                  <a:srgbClr val="002060"/>
                </a:solidFill>
                <a:latin typeface="Perpetua" pitchFamily="18" charset="0"/>
              </a:rPr>
              <a:t>CNC (Computer Numerically Controlled) Machines </a:t>
            </a:r>
            <a:endParaRPr lang="en-US" sz="2800" b="1" dirty="0">
              <a:solidFill>
                <a:srgbClr val="002060"/>
              </a:solidFill>
              <a:latin typeface="Perpetua" pitchFamily="18" charset="0"/>
            </a:endParaRPr>
          </a:p>
        </p:txBody>
      </p:sp>
      <p:pic>
        <p:nvPicPr>
          <p:cNvPr id="6148" name="Picture 4" descr="IM000251"/>
          <p:cNvPicPr>
            <a:picLocks noChangeAspect="1" noChangeArrowheads="1"/>
          </p:cNvPicPr>
          <p:nvPr/>
        </p:nvPicPr>
        <p:blipFill>
          <a:blip r:embed="rId2"/>
          <a:srcRect/>
          <a:stretch>
            <a:fillRect/>
          </a:stretch>
        </p:blipFill>
        <p:spPr bwMode="auto">
          <a:xfrm>
            <a:off x="914400" y="1219200"/>
            <a:ext cx="7010400" cy="4687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u="sng" dirty="0" smtClean="0">
                <a:solidFill>
                  <a:srgbClr val="C00000"/>
                </a:solidFill>
                <a:latin typeface="Perpetua" pitchFamily="18" charset="0"/>
              </a:rPr>
              <a:t>Outline:</a:t>
            </a:r>
            <a:endParaRPr lang="en-US" sz="3600" b="1" u="sng" dirty="0">
              <a:solidFill>
                <a:srgbClr val="C00000"/>
              </a:solidFill>
              <a:latin typeface="Perpetua" pitchFamily="18" charset="0"/>
            </a:endParaRPr>
          </a:p>
        </p:txBody>
      </p:sp>
      <p:sp>
        <p:nvSpPr>
          <p:cNvPr id="3" name="Content Placeholder 2"/>
          <p:cNvSpPr>
            <a:spLocks noGrp="1"/>
          </p:cNvSpPr>
          <p:nvPr>
            <p:ph idx="1"/>
          </p:nvPr>
        </p:nvSpPr>
        <p:spPr>
          <a:xfrm>
            <a:off x="1752600" y="1600200"/>
            <a:ext cx="6934200" cy="4525963"/>
          </a:xfrm>
        </p:spPr>
        <p:txBody>
          <a:bodyPr>
            <a:normAutofit/>
          </a:bodyPr>
          <a:lstStyle/>
          <a:p>
            <a:pPr>
              <a:lnSpc>
                <a:spcPct val="150000"/>
              </a:lnSpc>
              <a:buFont typeface="Algerian" pitchFamily="82" charset="0"/>
              <a:buChar char="&gt;"/>
            </a:pPr>
            <a:r>
              <a:rPr lang="en-US" sz="2800" b="1" dirty="0" smtClean="0">
                <a:solidFill>
                  <a:srgbClr val="002060"/>
                </a:solidFill>
                <a:latin typeface="Perpetua" pitchFamily="18" charset="0"/>
              </a:rPr>
              <a:t>Introduction</a:t>
            </a:r>
          </a:p>
          <a:p>
            <a:pPr>
              <a:lnSpc>
                <a:spcPct val="150000"/>
              </a:lnSpc>
              <a:buFont typeface="Algerian" pitchFamily="82" charset="0"/>
              <a:buChar char="&gt;"/>
            </a:pPr>
            <a:r>
              <a:rPr lang="en-US" sz="2800" b="1" dirty="0" smtClean="0">
                <a:solidFill>
                  <a:srgbClr val="002060"/>
                </a:solidFill>
                <a:latin typeface="Perpetua" pitchFamily="18" charset="0"/>
              </a:rPr>
              <a:t>Computer in Engineering design </a:t>
            </a:r>
          </a:p>
          <a:p>
            <a:pPr>
              <a:lnSpc>
                <a:spcPct val="150000"/>
              </a:lnSpc>
              <a:buFont typeface="Algerian" pitchFamily="82" charset="0"/>
              <a:buChar char="&gt;"/>
            </a:pPr>
            <a:r>
              <a:rPr lang="en-US" sz="2800" b="1" dirty="0" smtClean="0">
                <a:solidFill>
                  <a:srgbClr val="002060"/>
                </a:solidFill>
                <a:latin typeface="Perpetua" pitchFamily="18" charset="0"/>
              </a:rPr>
              <a:t>Computers in Manufacturing</a:t>
            </a:r>
          </a:p>
          <a:p>
            <a:pPr>
              <a:lnSpc>
                <a:spcPct val="150000"/>
              </a:lnSpc>
              <a:buFont typeface="Algerian" pitchFamily="82" charset="0"/>
              <a:buChar char="&gt;"/>
            </a:pPr>
            <a:r>
              <a:rPr lang="en-US" sz="2800" b="1" dirty="0" smtClean="0">
                <a:solidFill>
                  <a:srgbClr val="002060"/>
                </a:solidFill>
                <a:latin typeface="Perpetua" pitchFamily="18" charset="0"/>
              </a:rPr>
              <a:t>Summary </a:t>
            </a:r>
            <a:endParaRPr lang="en-US" sz="28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0"/>
            <a:ext cx="8534400" cy="1295400"/>
          </a:xfrm>
          <a:prstGeom prst="rect">
            <a:avLst/>
          </a:prstGeom>
          <a:noFill/>
          <a:ln w="9525">
            <a:noFill/>
            <a:miter lim="800000"/>
            <a:headEnd/>
            <a:tailEnd/>
          </a:ln>
        </p:spPr>
        <p:txBody>
          <a:bodyPr anchor="ctr"/>
          <a:lstStyle/>
          <a:p>
            <a:pPr algn="r"/>
            <a:r>
              <a:rPr lang="en-US" sz="3200" b="1" i="1" dirty="0" smtClean="0">
                <a:solidFill>
                  <a:schemeClr val="accent6">
                    <a:lumMod val="50000"/>
                  </a:schemeClr>
                </a:solidFill>
                <a:latin typeface="Perpetua" pitchFamily="18" charset="0"/>
              </a:rPr>
              <a:t>Cont’d…</a:t>
            </a:r>
            <a:endParaRPr lang="en-US" sz="3200" b="1" i="1" dirty="0">
              <a:solidFill>
                <a:schemeClr val="accent6">
                  <a:lumMod val="50000"/>
                </a:schemeClr>
              </a:solidFill>
              <a:latin typeface="Perpetua" pitchFamily="18" charset="0"/>
            </a:endParaRPr>
          </a:p>
        </p:txBody>
      </p:sp>
      <p:sp>
        <p:nvSpPr>
          <p:cNvPr id="7171" name="Rectangle 3"/>
          <p:cNvSpPr>
            <a:spLocks noChangeArrowheads="1"/>
          </p:cNvSpPr>
          <p:nvPr/>
        </p:nvSpPr>
        <p:spPr bwMode="auto">
          <a:xfrm>
            <a:off x="457200" y="6019800"/>
            <a:ext cx="8305800" cy="609600"/>
          </a:xfrm>
          <a:prstGeom prst="rect">
            <a:avLst/>
          </a:prstGeom>
          <a:noFill/>
          <a:ln w="9525">
            <a:noFill/>
            <a:miter lim="800000"/>
            <a:headEnd/>
            <a:tailEnd/>
          </a:ln>
        </p:spPr>
        <p:txBody>
          <a:bodyPr/>
          <a:lstStyle/>
          <a:p>
            <a:pPr marL="342900" indent="-342900" algn="ctr">
              <a:spcBef>
                <a:spcPct val="20000"/>
              </a:spcBef>
            </a:pPr>
            <a:r>
              <a:rPr lang="en-US" sz="2800" b="1" i="1" dirty="0">
                <a:solidFill>
                  <a:srgbClr val="002060"/>
                </a:solidFill>
                <a:latin typeface="Perpetua" pitchFamily="18" charset="0"/>
              </a:rPr>
              <a:t>CMM (Coordinate Measuring Machine) </a:t>
            </a:r>
            <a:endParaRPr lang="en-US" sz="3200" b="1" dirty="0">
              <a:solidFill>
                <a:srgbClr val="002060"/>
              </a:solidFill>
              <a:latin typeface="Perpetua" pitchFamily="18" charset="0"/>
            </a:endParaRPr>
          </a:p>
        </p:txBody>
      </p:sp>
      <p:pic>
        <p:nvPicPr>
          <p:cNvPr id="7172" name="Picture 5" descr="b2216cbb9d87468aa34a1f857d6deb08"/>
          <p:cNvPicPr>
            <a:picLocks noChangeAspect="1" noChangeArrowheads="1"/>
          </p:cNvPicPr>
          <p:nvPr/>
        </p:nvPicPr>
        <p:blipFill>
          <a:blip r:embed="rId2"/>
          <a:srcRect/>
          <a:stretch>
            <a:fillRect/>
          </a:stretch>
        </p:blipFill>
        <p:spPr bwMode="auto">
          <a:xfrm>
            <a:off x="4516438" y="1219200"/>
            <a:ext cx="4094162" cy="4267200"/>
          </a:xfrm>
          <a:prstGeom prst="rect">
            <a:avLst/>
          </a:prstGeom>
          <a:noFill/>
          <a:ln w="9525">
            <a:noFill/>
            <a:miter lim="800000"/>
            <a:headEnd/>
            <a:tailEnd/>
          </a:ln>
        </p:spPr>
      </p:pic>
      <p:pic>
        <p:nvPicPr>
          <p:cNvPr id="7173" name="Picture 10" descr="19"/>
          <p:cNvPicPr>
            <a:picLocks noChangeAspect="1" noChangeArrowheads="1"/>
          </p:cNvPicPr>
          <p:nvPr/>
        </p:nvPicPr>
        <p:blipFill>
          <a:blip r:embed="rId3"/>
          <a:srcRect/>
          <a:stretch>
            <a:fillRect/>
          </a:stretch>
        </p:blipFill>
        <p:spPr bwMode="auto">
          <a:xfrm>
            <a:off x="533400" y="1219200"/>
            <a:ext cx="38766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04800" y="381000"/>
            <a:ext cx="8534400" cy="533400"/>
          </a:xfrm>
          <a:prstGeom prst="rect">
            <a:avLst/>
          </a:prstGeom>
          <a:noFill/>
          <a:ln w="9525">
            <a:noFill/>
            <a:miter lim="800000"/>
            <a:headEnd/>
            <a:tailEnd/>
          </a:ln>
        </p:spPr>
        <p:txBody>
          <a:bodyPr anchor="ctr"/>
          <a:lstStyle/>
          <a:p>
            <a:pPr algn="r"/>
            <a:r>
              <a:rPr lang="en-US" sz="3200" b="1" i="1" dirty="0" smtClean="0">
                <a:solidFill>
                  <a:srgbClr val="C00000"/>
                </a:solidFill>
                <a:latin typeface="Perpetua" pitchFamily="18" charset="0"/>
              </a:rPr>
              <a:t>Cont’d…</a:t>
            </a:r>
            <a:endParaRPr lang="en-US" sz="3200" b="1" i="1" dirty="0">
              <a:solidFill>
                <a:srgbClr val="C00000"/>
              </a:solidFill>
              <a:latin typeface="Perpetua" pitchFamily="18" charset="0"/>
            </a:endParaRPr>
          </a:p>
        </p:txBody>
      </p:sp>
      <p:pic>
        <p:nvPicPr>
          <p:cNvPr id="8195" name="Picture 3" descr="eng_cad"/>
          <p:cNvPicPr>
            <a:picLocks noChangeAspect="1" noChangeArrowheads="1"/>
          </p:cNvPicPr>
          <p:nvPr/>
        </p:nvPicPr>
        <p:blipFill>
          <a:blip r:embed="rId2"/>
          <a:srcRect/>
          <a:stretch>
            <a:fillRect/>
          </a:stretch>
        </p:blipFill>
        <p:spPr bwMode="auto">
          <a:xfrm>
            <a:off x="457200" y="1371600"/>
            <a:ext cx="2057400" cy="2819400"/>
          </a:xfrm>
          <a:prstGeom prst="rect">
            <a:avLst/>
          </a:prstGeom>
          <a:noFill/>
          <a:ln w="9525">
            <a:noFill/>
            <a:miter lim="800000"/>
            <a:headEnd/>
            <a:tailEnd/>
          </a:ln>
        </p:spPr>
      </p:pic>
      <p:pic>
        <p:nvPicPr>
          <p:cNvPr id="8196" name="Picture 4" descr="eng_photo"/>
          <p:cNvPicPr>
            <a:picLocks noChangeAspect="1" noChangeArrowheads="1"/>
          </p:cNvPicPr>
          <p:nvPr/>
        </p:nvPicPr>
        <p:blipFill>
          <a:blip r:embed="rId3"/>
          <a:srcRect/>
          <a:stretch>
            <a:fillRect/>
          </a:stretch>
        </p:blipFill>
        <p:spPr bwMode="auto">
          <a:xfrm>
            <a:off x="6781800" y="1600200"/>
            <a:ext cx="1981200" cy="2743200"/>
          </a:xfrm>
          <a:prstGeom prst="rect">
            <a:avLst/>
          </a:prstGeom>
          <a:noFill/>
          <a:ln w="9525">
            <a:noFill/>
            <a:miter lim="800000"/>
            <a:headEnd/>
            <a:tailEnd/>
          </a:ln>
        </p:spPr>
      </p:pic>
      <p:pic>
        <p:nvPicPr>
          <p:cNvPr id="8197" name="Picture 5"/>
          <p:cNvPicPr>
            <a:picLocks noChangeAspect="1" noChangeArrowheads="1"/>
          </p:cNvPicPr>
          <p:nvPr/>
        </p:nvPicPr>
        <p:blipFill>
          <a:blip r:embed="rId4"/>
          <a:srcRect/>
          <a:stretch>
            <a:fillRect/>
          </a:stretch>
        </p:blipFill>
        <p:spPr bwMode="auto">
          <a:xfrm>
            <a:off x="2895600" y="914400"/>
            <a:ext cx="3581400" cy="3965575"/>
          </a:xfrm>
          <a:prstGeom prst="rect">
            <a:avLst/>
          </a:prstGeom>
          <a:noFill/>
          <a:ln w="9525" algn="ctr">
            <a:noFill/>
            <a:miter lim="800000"/>
            <a:headEnd/>
            <a:tailEnd/>
          </a:ln>
        </p:spPr>
      </p:pic>
      <p:sp>
        <p:nvSpPr>
          <p:cNvPr id="8198" name="Line 6"/>
          <p:cNvSpPr>
            <a:spLocks noChangeShapeType="1"/>
          </p:cNvSpPr>
          <p:nvPr/>
        </p:nvSpPr>
        <p:spPr bwMode="auto">
          <a:xfrm flipV="1">
            <a:off x="2514600" y="2895600"/>
            <a:ext cx="381000" cy="0"/>
          </a:xfrm>
          <a:prstGeom prst="line">
            <a:avLst/>
          </a:prstGeom>
          <a:noFill/>
          <a:ln w="76200">
            <a:solidFill>
              <a:schemeClr val="tx1"/>
            </a:solidFill>
            <a:round/>
            <a:headEnd/>
            <a:tailEnd type="triangle" w="med" len="med"/>
          </a:ln>
        </p:spPr>
        <p:txBody>
          <a:bodyPr wrap="none" anchor="ctr"/>
          <a:lstStyle/>
          <a:p>
            <a:endParaRPr lang="en-US"/>
          </a:p>
        </p:txBody>
      </p:sp>
      <p:sp>
        <p:nvSpPr>
          <p:cNvPr id="8199" name="Line 7"/>
          <p:cNvSpPr>
            <a:spLocks noChangeShapeType="1"/>
          </p:cNvSpPr>
          <p:nvPr/>
        </p:nvSpPr>
        <p:spPr bwMode="auto">
          <a:xfrm flipV="1">
            <a:off x="6477000" y="2971800"/>
            <a:ext cx="381000" cy="0"/>
          </a:xfrm>
          <a:prstGeom prst="line">
            <a:avLst/>
          </a:prstGeom>
          <a:noFill/>
          <a:ln w="76200">
            <a:solidFill>
              <a:schemeClr val="tx1"/>
            </a:solidFill>
            <a:round/>
            <a:headEnd/>
            <a:tailEnd type="triangle" w="med" len="med"/>
          </a:ln>
        </p:spPr>
        <p:txBody>
          <a:bodyPr wrap="none" anchor="ctr"/>
          <a:lstStyle/>
          <a:p>
            <a:endParaRPr lang="en-US"/>
          </a:p>
        </p:txBody>
      </p:sp>
      <p:sp>
        <p:nvSpPr>
          <p:cNvPr id="8200" name="Rectangle 8"/>
          <p:cNvSpPr>
            <a:spLocks noChangeArrowheads="1"/>
          </p:cNvSpPr>
          <p:nvPr/>
        </p:nvSpPr>
        <p:spPr bwMode="auto">
          <a:xfrm>
            <a:off x="457200" y="5105400"/>
            <a:ext cx="8305800" cy="1524000"/>
          </a:xfrm>
          <a:prstGeom prst="rect">
            <a:avLst/>
          </a:prstGeom>
          <a:noFill/>
          <a:ln w="9525">
            <a:noFill/>
            <a:miter lim="800000"/>
            <a:headEnd/>
            <a:tailEnd/>
          </a:ln>
        </p:spPr>
        <p:txBody>
          <a:bodyPr/>
          <a:lstStyle/>
          <a:p>
            <a:pPr marL="342900" indent="-342900" algn="ctr">
              <a:lnSpc>
                <a:spcPct val="150000"/>
              </a:lnSpc>
              <a:spcBef>
                <a:spcPct val="20000"/>
              </a:spcBef>
            </a:pPr>
            <a:r>
              <a:rPr lang="en-US" sz="2400" b="1" i="1" dirty="0">
                <a:solidFill>
                  <a:srgbClr val="C00000"/>
                </a:solidFill>
                <a:latin typeface="Perpetua" pitchFamily="18" charset="0"/>
              </a:rPr>
              <a:t>Rapid prototyping (RP) </a:t>
            </a:r>
            <a:r>
              <a:rPr lang="en-US" sz="2400" b="1" dirty="0">
                <a:solidFill>
                  <a:srgbClr val="002060"/>
                </a:solidFill>
                <a:latin typeface="Perpetua" pitchFamily="18" charset="0"/>
              </a:rPr>
              <a:t>refers to a new class of manufacturing processes which quickly produce physical prototypes from 3D CAD models. </a:t>
            </a:r>
          </a:p>
          <a:p>
            <a:pPr marL="342900" indent="-342900">
              <a:spcBef>
                <a:spcPct val="20000"/>
              </a:spcBef>
            </a:pPr>
            <a:endParaRPr lang="en-US" sz="3600" dirty="0">
              <a:latin typeface="Perpetu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04800" y="0"/>
            <a:ext cx="8534400" cy="1066800"/>
          </a:xfrm>
          <a:prstGeom prst="rect">
            <a:avLst/>
          </a:prstGeom>
          <a:noFill/>
          <a:ln w="9525">
            <a:noFill/>
            <a:miter lim="800000"/>
            <a:headEnd/>
            <a:tailEnd/>
          </a:ln>
        </p:spPr>
        <p:txBody>
          <a:bodyPr anchor="ctr"/>
          <a:lstStyle/>
          <a:p>
            <a:pPr algn="r"/>
            <a:r>
              <a:rPr lang="en-US" sz="3200" b="1" i="1" dirty="0" smtClean="0">
                <a:solidFill>
                  <a:srgbClr val="0070C0"/>
                </a:solidFill>
                <a:latin typeface="Perpetua" pitchFamily="18" charset="0"/>
              </a:rPr>
              <a:t>Cont’d…</a:t>
            </a:r>
            <a:endParaRPr lang="en-US" sz="3200" b="1" i="1" dirty="0">
              <a:solidFill>
                <a:srgbClr val="0070C0"/>
              </a:solidFill>
              <a:latin typeface="Perpetua" pitchFamily="18" charset="0"/>
            </a:endParaRPr>
          </a:p>
        </p:txBody>
      </p:sp>
      <p:sp>
        <p:nvSpPr>
          <p:cNvPr id="9219" name="Rectangle 3"/>
          <p:cNvSpPr>
            <a:spLocks noChangeArrowheads="1"/>
          </p:cNvSpPr>
          <p:nvPr/>
        </p:nvSpPr>
        <p:spPr bwMode="auto">
          <a:xfrm>
            <a:off x="457200" y="6019800"/>
            <a:ext cx="8305800" cy="609600"/>
          </a:xfrm>
          <a:prstGeom prst="rect">
            <a:avLst/>
          </a:prstGeom>
          <a:noFill/>
          <a:ln w="9525">
            <a:noFill/>
            <a:miter lim="800000"/>
            <a:headEnd/>
            <a:tailEnd/>
          </a:ln>
        </p:spPr>
        <p:txBody>
          <a:bodyPr/>
          <a:lstStyle/>
          <a:p>
            <a:pPr marL="342900" indent="-342900" algn="ctr">
              <a:spcBef>
                <a:spcPct val="20000"/>
              </a:spcBef>
            </a:pPr>
            <a:r>
              <a:rPr lang="en-US" sz="2800" b="1" dirty="0">
                <a:solidFill>
                  <a:srgbClr val="002060"/>
                </a:solidFill>
                <a:latin typeface="Perpetua" pitchFamily="18" charset="0"/>
              </a:rPr>
              <a:t>Computer Controlled Factories </a:t>
            </a:r>
            <a:endParaRPr lang="en-US" sz="3200" b="1" dirty="0">
              <a:solidFill>
                <a:srgbClr val="002060"/>
              </a:solidFill>
              <a:latin typeface="Perpetua" pitchFamily="18" charset="0"/>
            </a:endParaRPr>
          </a:p>
        </p:txBody>
      </p:sp>
      <p:pic>
        <p:nvPicPr>
          <p:cNvPr id="9220" name="Picture 5" descr="chp_manufacturing_systems_1"/>
          <p:cNvPicPr>
            <a:picLocks noChangeAspect="1" noChangeArrowheads="1"/>
          </p:cNvPicPr>
          <p:nvPr/>
        </p:nvPicPr>
        <p:blipFill>
          <a:blip r:embed="rId2"/>
          <a:srcRect/>
          <a:stretch>
            <a:fillRect/>
          </a:stretch>
        </p:blipFill>
        <p:spPr bwMode="auto">
          <a:xfrm>
            <a:off x="381000" y="914401"/>
            <a:ext cx="8153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 y="381000"/>
            <a:ext cx="8534400" cy="914400"/>
          </a:xfrm>
          <a:prstGeom prst="rect">
            <a:avLst/>
          </a:prstGeom>
          <a:noFill/>
          <a:ln w="9525">
            <a:noFill/>
            <a:miter lim="800000"/>
            <a:headEnd/>
            <a:tailEnd/>
          </a:ln>
        </p:spPr>
        <p:txBody>
          <a:bodyPr anchor="ctr"/>
          <a:lstStyle/>
          <a:p>
            <a:pPr algn="ctr"/>
            <a:r>
              <a:rPr lang="en-US" sz="3200" b="1" dirty="0">
                <a:solidFill>
                  <a:srgbClr val="0070C0"/>
                </a:solidFill>
                <a:latin typeface="Perpetua" pitchFamily="18" charset="0"/>
              </a:rPr>
              <a:t>Computer Based Simulation</a:t>
            </a:r>
          </a:p>
        </p:txBody>
      </p:sp>
      <p:sp>
        <p:nvSpPr>
          <p:cNvPr id="10243" name="Rectangle 3"/>
          <p:cNvSpPr>
            <a:spLocks noChangeArrowheads="1"/>
          </p:cNvSpPr>
          <p:nvPr/>
        </p:nvSpPr>
        <p:spPr bwMode="auto">
          <a:xfrm>
            <a:off x="457200" y="6019800"/>
            <a:ext cx="8305800" cy="609600"/>
          </a:xfrm>
          <a:prstGeom prst="rect">
            <a:avLst/>
          </a:prstGeom>
          <a:noFill/>
          <a:ln w="9525">
            <a:noFill/>
            <a:miter lim="800000"/>
            <a:headEnd/>
            <a:tailEnd/>
          </a:ln>
        </p:spPr>
        <p:txBody>
          <a:bodyPr/>
          <a:lstStyle/>
          <a:p>
            <a:pPr marL="342900" indent="-342900" algn="ctr">
              <a:spcBef>
                <a:spcPct val="20000"/>
              </a:spcBef>
            </a:pPr>
            <a:r>
              <a:rPr lang="en-US" sz="2800" b="1" dirty="0">
                <a:latin typeface="Perpetua" pitchFamily="18" charset="0"/>
              </a:rPr>
              <a:t>Machining Simulation </a:t>
            </a:r>
            <a:endParaRPr lang="en-US" sz="3200" b="1" dirty="0">
              <a:latin typeface="Perpetua" pitchFamily="18" charset="0"/>
            </a:endParaRPr>
          </a:p>
        </p:txBody>
      </p:sp>
      <p:pic>
        <p:nvPicPr>
          <p:cNvPr id="10244" name="Picture 5" descr="VirtualNC"/>
          <p:cNvPicPr>
            <a:picLocks noChangeAspect="1" noChangeArrowheads="1"/>
          </p:cNvPicPr>
          <p:nvPr/>
        </p:nvPicPr>
        <p:blipFill>
          <a:blip r:embed="rId2"/>
          <a:srcRect/>
          <a:stretch>
            <a:fillRect/>
          </a:stretch>
        </p:blipFill>
        <p:spPr bwMode="auto">
          <a:xfrm>
            <a:off x="838200" y="1371600"/>
            <a:ext cx="7696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04800" y="381000"/>
            <a:ext cx="8534400" cy="304800"/>
          </a:xfrm>
          <a:prstGeom prst="rect">
            <a:avLst/>
          </a:prstGeom>
          <a:noFill/>
          <a:ln w="9525">
            <a:noFill/>
            <a:miter lim="800000"/>
            <a:headEnd/>
            <a:tailEnd/>
          </a:ln>
        </p:spPr>
        <p:txBody>
          <a:bodyPr anchor="ctr"/>
          <a:lstStyle/>
          <a:p>
            <a:pPr algn="r"/>
            <a:r>
              <a:rPr lang="en-US" sz="3200" b="1" i="1" dirty="0" smtClean="0">
                <a:solidFill>
                  <a:schemeClr val="tx2"/>
                </a:solidFill>
                <a:latin typeface="Perpetua" pitchFamily="18" charset="0"/>
              </a:rPr>
              <a:t>Cont’d…</a:t>
            </a:r>
            <a:endParaRPr lang="en-US" sz="3200" b="1" i="1" dirty="0">
              <a:solidFill>
                <a:schemeClr val="tx2"/>
              </a:solidFill>
              <a:latin typeface="Perpetua" pitchFamily="18" charset="0"/>
            </a:endParaRPr>
          </a:p>
        </p:txBody>
      </p:sp>
      <p:sp>
        <p:nvSpPr>
          <p:cNvPr id="11267" name="Rectangle 3"/>
          <p:cNvSpPr>
            <a:spLocks noChangeArrowheads="1"/>
          </p:cNvSpPr>
          <p:nvPr/>
        </p:nvSpPr>
        <p:spPr bwMode="auto">
          <a:xfrm>
            <a:off x="457200" y="6019800"/>
            <a:ext cx="8305800" cy="609600"/>
          </a:xfrm>
          <a:prstGeom prst="rect">
            <a:avLst/>
          </a:prstGeom>
          <a:noFill/>
          <a:ln w="9525">
            <a:noFill/>
            <a:miter lim="800000"/>
            <a:headEnd/>
            <a:tailEnd/>
          </a:ln>
        </p:spPr>
        <p:txBody>
          <a:bodyPr/>
          <a:lstStyle/>
          <a:p>
            <a:pPr marL="342900" indent="-342900" algn="ctr">
              <a:spcBef>
                <a:spcPct val="20000"/>
              </a:spcBef>
            </a:pPr>
            <a:r>
              <a:rPr lang="en-US" sz="2800" b="1" i="1" dirty="0">
                <a:solidFill>
                  <a:schemeClr val="accent6">
                    <a:lumMod val="50000"/>
                  </a:schemeClr>
                </a:solidFill>
                <a:latin typeface="Perpetua" pitchFamily="18" charset="0"/>
              </a:rPr>
              <a:t>Assembly Simulation </a:t>
            </a:r>
            <a:endParaRPr lang="en-US" sz="3200" b="1" dirty="0">
              <a:solidFill>
                <a:schemeClr val="accent6">
                  <a:lumMod val="50000"/>
                </a:schemeClr>
              </a:solidFill>
              <a:latin typeface="Perpetua" pitchFamily="18" charset="0"/>
            </a:endParaRPr>
          </a:p>
        </p:txBody>
      </p:sp>
      <p:pic>
        <p:nvPicPr>
          <p:cNvPr id="11268" name="Picture 5" descr="delmia_roboti_00"/>
          <p:cNvPicPr>
            <a:picLocks noChangeAspect="1" noChangeArrowheads="1"/>
          </p:cNvPicPr>
          <p:nvPr/>
        </p:nvPicPr>
        <p:blipFill>
          <a:blip r:embed="rId2"/>
          <a:srcRect/>
          <a:stretch>
            <a:fillRect/>
          </a:stretch>
        </p:blipFill>
        <p:spPr bwMode="auto">
          <a:xfrm>
            <a:off x="609600" y="838201"/>
            <a:ext cx="7924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5410200" cy="5791200"/>
          </a:xfrm>
        </p:spPr>
        <p:txBody>
          <a:bodyPr>
            <a:noAutofit/>
          </a:bodyPr>
          <a:lstStyle/>
          <a:p>
            <a:pPr>
              <a:lnSpc>
                <a:spcPct val="150000"/>
              </a:lnSpc>
              <a:buBlip>
                <a:blip r:embed="rId2"/>
              </a:buBlip>
            </a:pPr>
            <a:r>
              <a:rPr lang="en-US" sz="2400" dirty="0" smtClean="0">
                <a:latin typeface="Perpetua" pitchFamily="18" charset="0"/>
              </a:rPr>
              <a:t>In </a:t>
            </a:r>
            <a:r>
              <a:rPr lang="en-US" sz="2400" b="1" dirty="0" smtClean="0">
                <a:latin typeface="Perpetua" pitchFamily="18" charset="0"/>
              </a:rPr>
              <a:t>today’s global arena</a:t>
            </a:r>
            <a:r>
              <a:rPr lang="en-US" sz="2400" dirty="0" smtClean="0">
                <a:latin typeface="Perpetua" pitchFamily="18" charset="0"/>
              </a:rPr>
              <a:t>, to meet the </a:t>
            </a:r>
            <a:r>
              <a:rPr lang="en-US" sz="2400" b="1" dirty="0" smtClean="0">
                <a:solidFill>
                  <a:srgbClr val="0070C0"/>
                </a:solidFill>
                <a:latin typeface="Perpetua" pitchFamily="18" charset="0"/>
              </a:rPr>
              <a:t>market demands </a:t>
            </a:r>
            <a:r>
              <a:rPr lang="en-US" sz="2400" dirty="0" smtClean="0">
                <a:latin typeface="Perpetua" pitchFamily="18" charset="0"/>
              </a:rPr>
              <a:t>&amp; to </a:t>
            </a:r>
            <a:r>
              <a:rPr lang="en-US" sz="2400" b="1" dirty="0" smtClean="0">
                <a:solidFill>
                  <a:srgbClr val="0070C0"/>
                </a:solidFill>
                <a:latin typeface="Perpetua" pitchFamily="18" charset="0"/>
              </a:rPr>
              <a:t>survive the competition</a:t>
            </a:r>
            <a:r>
              <a:rPr lang="en-US" sz="2400" dirty="0" smtClean="0">
                <a:latin typeface="Perpetua" pitchFamily="18" charset="0"/>
              </a:rPr>
              <a:t>, manufacturing company needs to be </a:t>
            </a:r>
            <a:r>
              <a:rPr lang="en-US" sz="2400" b="1" dirty="0" smtClean="0">
                <a:solidFill>
                  <a:srgbClr val="002060"/>
                </a:solidFill>
                <a:latin typeface="Perpetua" pitchFamily="18" charset="0"/>
              </a:rPr>
              <a:t>flexible, adaptable </a:t>
            </a:r>
            <a:r>
              <a:rPr lang="en-US" sz="2400" dirty="0" smtClean="0">
                <a:latin typeface="Perpetua" pitchFamily="18" charset="0"/>
              </a:rPr>
              <a:t>and </a:t>
            </a:r>
            <a:r>
              <a:rPr lang="en-US" sz="2400" b="1" dirty="0" smtClean="0">
                <a:solidFill>
                  <a:srgbClr val="002060"/>
                </a:solidFill>
                <a:latin typeface="Perpetua" pitchFamily="18" charset="0"/>
              </a:rPr>
              <a:t>responsive to changes </a:t>
            </a:r>
            <a:r>
              <a:rPr lang="en-US" sz="2400" dirty="0" smtClean="0">
                <a:latin typeface="Perpetua" pitchFamily="18" charset="0"/>
              </a:rPr>
              <a:t>and be able to produce a </a:t>
            </a:r>
            <a:r>
              <a:rPr lang="en-US" sz="2400" b="1" dirty="0" smtClean="0">
                <a:solidFill>
                  <a:srgbClr val="002060"/>
                </a:solidFill>
                <a:latin typeface="Perpetua" pitchFamily="18" charset="0"/>
              </a:rPr>
              <a:t>variety of products </a:t>
            </a:r>
            <a:r>
              <a:rPr lang="en-US" sz="2400" dirty="0" smtClean="0">
                <a:latin typeface="Perpetua" pitchFamily="18" charset="0"/>
              </a:rPr>
              <a:t>in </a:t>
            </a:r>
            <a:r>
              <a:rPr lang="en-US" sz="2400" b="1" dirty="0" smtClean="0">
                <a:latin typeface="Perpetua" pitchFamily="18" charset="0"/>
              </a:rPr>
              <a:t>short time </a:t>
            </a:r>
            <a:r>
              <a:rPr lang="en-US" sz="2400" dirty="0" smtClean="0">
                <a:latin typeface="Perpetua" pitchFamily="18" charset="0"/>
              </a:rPr>
              <a:t>and </a:t>
            </a:r>
            <a:r>
              <a:rPr lang="en-US" sz="2400" b="1" dirty="0" smtClean="0">
                <a:latin typeface="Perpetua" pitchFamily="18" charset="0"/>
              </a:rPr>
              <a:t>at lower cost. </a:t>
            </a:r>
          </a:p>
          <a:p>
            <a:pPr>
              <a:lnSpc>
                <a:spcPct val="150000"/>
              </a:lnSpc>
              <a:buBlip>
                <a:blip r:embed="rId2"/>
              </a:buBlip>
            </a:pPr>
            <a:r>
              <a:rPr lang="en-US" sz="2400" b="1" dirty="0" smtClean="0">
                <a:solidFill>
                  <a:srgbClr val="0070C0"/>
                </a:solidFill>
                <a:latin typeface="Perpetua" pitchFamily="18" charset="0"/>
              </a:rPr>
              <a:t>Computer integrated manufacturing (CIM), </a:t>
            </a:r>
            <a:r>
              <a:rPr lang="en-US" sz="2400" dirty="0" smtClean="0">
                <a:latin typeface="Perpetua" pitchFamily="18" charset="0"/>
              </a:rPr>
              <a:t>which emerged in </a:t>
            </a:r>
            <a:r>
              <a:rPr lang="en-US" sz="2400" b="1" dirty="0" smtClean="0">
                <a:latin typeface="Perpetua" pitchFamily="18" charset="0"/>
              </a:rPr>
              <a:t>1970, </a:t>
            </a:r>
            <a:r>
              <a:rPr lang="en-US" sz="2400" dirty="0" smtClean="0">
                <a:latin typeface="Perpetua" pitchFamily="18" charset="0"/>
              </a:rPr>
              <a:t>was the </a:t>
            </a:r>
            <a:r>
              <a:rPr lang="en-US" sz="2400" b="1" dirty="0" smtClean="0">
                <a:latin typeface="Perpetua" pitchFamily="18" charset="0"/>
              </a:rPr>
              <a:t>outcome</a:t>
            </a:r>
            <a:r>
              <a:rPr lang="en-US" sz="2400" dirty="0" smtClean="0">
                <a:latin typeface="Perpetua" pitchFamily="18" charset="0"/>
              </a:rPr>
              <a:t> of this protracted search. </a:t>
            </a:r>
            <a:endParaRPr lang="en-US" sz="2400" dirty="0">
              <a:latin typeface="Perpetua" pitchFamily="18" charset="0"/>
            </a:endParaRPr>
          </a:p>
        </p:txBody>
      </p:sp>
      <p:sp>
        <p:nvSpPr>
          <p:cNvPr id="6" name="TextBox 5"/>
          <p:cNvSpPr txBox="1"/>
          <p:nvPr/>
        </p:nvSpPr>
        <p:spPr>
          <a:xfrm>
            <a:off x="5638800" y="1828800"/>
            <a:ext cx="3276600" cy="3293209"/>
          </a:xfrm>
          <a:prstGeom prst="rect">
            <a:avLst/>
          </a:prstGeom>
          <a:solidFill>
            <a:schemeClr val="bg2">
              <a:lumMod val="50000"/>
            </a:schemeClr>
          </a:solidFill>
        </p:spPr>
        <p:txBody>
          <a:bodyPr wrap="square" rtlCol="0">
            <a:spAutoFit/>
          </a:bodyPr>
          <a:lstStyle/>
          <a:p>
            <a:pPr algn="ctr"/>
            <a:r>
              <a:rPr lang="en-US" sz="2600" b="1" dirty="0" smtClean="0">
                <a:solidFill>
                  <a:schemeClr val="bg1"/>
                </a:solidFill>
                <a:latin typeface="Perpetua" pitchFamily="18" charset="0"/>
              </a:rPr>
              <a:t>Role of computers in integrating manufacturing system is an enabling technology to meet the above </a:t>
            </a:r>
            <a:r>
              <a:rPr lang="en-US" sz="2600" b="1" dirty="0" smtClean="0">
                <a:solidFill>
                  <a:srgbClr val="C00000"/>
                </a:solidFill>
                <a:latin typeface="Perpetua" pitchFamily="18" charset="0"/>
              </a:rPr>
              <a:t>requirements to the manufacturing.</a:t>
            </a:r>
            <a:endParaRPr lang="en-US" sz="2600" b="1" dirty="0">
              <a:solidFill>
                <a:srgbClr val="C00000"/>
              </a:solidFill>
              <a:latin typeface="Perpetua" pitchFamily="18" charset="0"/>
            </a:endParaRPr>
          </a:p>
        </p:txBody>
      </p:sp>
      <p:sp>
        <p:nvSpPr>
          <p:cNvPr id="7" name="Right Arrow 6"/>
          <p:cNvSpPr/>
          <p:nvPr/>
        </p:nvSpPr>
        <p:spPr>
          <a:xfrm>
            <a:off x="4953000" y="3124200"/>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Autofit/>
          </a:bodyPr>
          <a:lstStyle/>
          <a:p>
            <a:pPr algn="l"/>
            <a:r>
              <a:rPr lang="en-US" sz="2800" b="1" i="1" dirty="0" smtClean="0">
                <a:solidFill>
                  <a:schemeClr val="accent6">
                    <a:lumMod val="50000"/>
                  </a:schemeClr>
                </a:solidFill>
                <a:latin typeface="Bookman" pitchFamily="18" charset="0"/>
              </a:rPr>
              <a:t>3. </a:t>
            </a:r>
            <a:r>
              <a:rPr lang="en-US" sz="2800" b="1" u="sng" dirty="0" smtClean="0">
                <a:solidFill>
                  <a:schemeClr val="accent6">
                    <a:lumMod val="50000"/>
                  </a:schemeClr>
                </a:solidFill>
                <a:latin typeface="Perpetua" pitchFamily="18" charset="0"/>
              </a:rPr>
              <a:t>Computer in Integrating Manufacturing (CIM</a:t>
            </a:r>
            <a:r>
              <a:rPr lang="en-US" sz="2800" b="1" i="1" dirty="0" smtClean="0">
                <a:solidFill>
                  <a:schemeClr val="accent6">
                    <a:lumMod val="50000"/>
                  </a:schemeClr>
                </a:solidFill>
                <a:latin typeface="Bookman" pitchFamily="18" charset="0"/>
              </a:rPr>
              <a:t>)</a:t>
            </a:r>
            <a:r>
              <a:rPr lang="en-US" sz="2800" b="1" dirty="0" smtClean="0">
                <a:latin typeface="Bookman" pitchFamily="18" charset="0"/>
              </a:rPr>
              <a:t/>
            </a:r>
            <a:br>
              <a:rPr lang="en-US" sz="2800" b="1" dirty="0" smtClean="0">
                <a:latin typeface="Bookman" pitchFamily="18" charset="0"/>
              </a:rPr>
            </a:br>
            <a:endParaRPr lang="en-US"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pPr algn="r"/>
            <a:r>
              <a:rPr lang="en-US" sz="2800" b="1" i="1" dirty="0" smtClean="0">
                <a:solidFill>
                  <a:srgbClr val="0070C0"/>
                </a:solidFill>
                <a:latin typeface="Perpetua" pitchFamily="18" charset="0"/>
              </a:rPr>
              <a:t>Cont’d…</a:t>
            </a:r>
            <a:endParaRPr lang="en-US" sz="2800" b="1" i="1" dirty="0">
              <a:solidFill>
                <a:srgbClr val="0070C0"/>
              </a:solidFill>
              <a:latin typeface="Perpetua" pitchFamily="18" charset="0"/>
            </a:endParaRPr>
          </a:p>
        </p:txBody>
      </p:sp>
      <p:sp>
        <p:nvSpPr>
          <p:cNvPr id="3" name="Content Placeholder 2"/>
          <p:cNvSpPr>
            <a:spLocks noGrp="1"/>
          </p:cNvSpPr>
          <p:nvPr>
            <p:ph idx="1"/>
          </p:nvPr>
        </p:nvSpPr>
        <p:spPr>
          <a:xfrm>
            <a:off x="0" y="457200"/>
            <a:ext cx="9144000" cy="6400800"/>
          </a:xfrm>
        </p:spPr>
        <p:txBody>
          <a:bodyPr>
            <a:noAutofit/>
          </a:bodyPr>
          <a:lstStyle/>
          <a:p>
            <a:pPr algn="just">
              <a:lnSpc>
                <a:spcPct val="150000"/>
              </a:lnSpc>
              <a:buBlip>
                <a:blip r:embed="rId2"/>
              </a:buBlip>
            </a:pPr>
            <a:r>
              <a:rPr lang="en-US" sz="2000" b="1" dirty="0" smtClean="0">
                <a:solidFill>
                  <a:srgbClr val="C00000"/>
                </a:solidFill>
                <a:latin typeface="Perpetua" pitchFamily="18" charset="0"/>
              </a:rPr>
              <a:t>CIM</a:t>
            </a:r>
            <a:r>
              <a:rPr lang="en-US" sz="2000" dirty="0" smtClean="0">
                <a:latin typeface="Perpetua" pitchFamily="18" charset="0"/>
              </a:rPr>
              <a:t> is the phrase used to describe the </a:t>
            </a:r>
            <a:r>
              <a:rPr lang="en-US" sz="2000" b="1" dirty="0" smtClean="0">
                <a:solidFill>
                  <a:srgbClr val="002060"/>
                </a:solidFill>
                <a:latin typeface="Perpetua" pitchFamily="18" charset="0"/>
              </a:rPr>
              <a:t>complete automation </a:t>
            </a:r>
            <a:r>
              <a:rPr lang="en-US" sz="2000" dirty="0" smtClean="0">
                <a:latin typeface="Perpetua" pitchFamily="18" charset="0"/>
              </a:rPr>
              <a:t>of a </a:t>
            </a:r>
            <a:r>
              <a:rPr lang="en-US" sz="2000" b="1" dirty="0" smtClean="0">
                <a:solidFill>
                  <a:srgbClr val="002060"/>
                </a:solidFill>
                <a:latin typeface="Perpetua" pitchFamily="18" charset="0"/>
              </a:rPr>
              <a:t>manufacturing plant</a:t>
            </a:r>
            <a:r>
              <a:rPr lang="en-US" sz="2000" dirty="0" smtClean="0">
                <a:latin typeface="Perpetua" pitchFamily="18" charset="0"/>
              </a:rPr>
              <a:t>, with </a:t>
            </a:r>
            <a:r>
              <a:rPr lang="en-US" sz="2000" b="1" dirty="0" smtClean="0">
                <a:solidFill>
                  <a:srgbClr val="002060"/>
                </a:solidFill>
                <a:latin typeface="Perpetua" pitchFamily="18" charset="0"/>
              </a:rPr>
              <a:t>all processes </a:t>
            </a:r>
            <a:r>
              <a:rPr lang="en-US" sz="2000" dirty="0" smtClean="0">
                <a:latin typeface="Perpetua" pitchFamily="18" charset="0"/>
              </a:rPr>
              <a:t>functioning under </a:t>
            </a:r>
            <a:r>
              <a:rPr lang="en-US" sz="2000" b="1" dirty="0" smtClean="0">
                <a:solidFill>
                  <a:srgbClr val="002060"/>
                </a:solidFill>
                <a:latin typeface="Perpetua" pitchFamily="18" charset="0"/>
              </a:rPr>
              <a:t>computer control </a:t>
            </a:r>
            <a:r>
              <a:rPr lang="en-US" sz="2000" dirty="0" smtClean="0">
                <a:solidFill>
                  <a:srgbClr val="002060"/>
                </a:solidFill>
                <a:latin typeface="Perpetua" pitchFamily="18" charset="0"/>
              </a:rPr>
              <a:t>and </a:t>
            </a:r>
            <a:r>
              <a:rPr lang="en-US" sz="2000" b="1" dirty="0" smtClean="0">
                <a:solidFill>
                  <a:srgbClr val="002060"/>
                </a:solidFill>
                <a:latin typeface="Perpetua" pitchFamily="18" charset="0"/>
              </a:rPr>
              <a:t>digital information </a:t>
            </a:r>
            <a:r>
              <a:rPr lang="en-US" sz="2000" dirty="0" smtClean="0">
                <a:latin typeface="Perpetua" pitchFamily="18" charset="0"/>
              </a:rPr>
              <a:t>tying them together.</a:t>
            </a:r>
          </a:p>
          <a:p>
            <a:pPr algn="just">
              <a:lnSpc>
                <a:spcPct val="150000"/>
              </a:lnSpc>
              <a:buBlip>
                <a:blip r:embed="rId2"/>
              </a:buBlip>
            </a:pPr>
            <a:r>
              <a:rPr lang="en-US" sz="2000" b="1" dirty="0" smtClean="0">
                <a:solidFill>
                  <a:srgbClr val="C00000"/>
                </a:solidFill>
                <a:latin typeface="Perpetua" pitchFamily="18" charset="0"/>
              </a:rPr>
              <a:t>CIM</a:t>
            </a:r>
            <a:r>
              <a:rPr lang="en-US" sz="2000" dirty="0" smtClean="0">
                <a:latin typeface="Perpetua" pitchFamily="18" charset="0"/>
              </a:rPr>
              <a:t> encompasses the </a:t>
            </a:r>
            <a:r>
              <a:rPr lang="en-US" sz="2000" b="1" dirty="0" smtClean="0">
                <a:latin typeface="Perpetua" pitchFamily="18" charset="0"/>
              </a:rPr>
              <a:t>entire range </a:t>
            </a:r>
            <a:r>
              <a:rPr lang="en-US" sz="2000" dirty="0" smtClean="0">
                <a:latin typeface="Perpetua" pitchFamily="18" charset="0"/>
              </a:rPr>
              <a:t>of </a:t>
            </a:r>
            <a:r>
              <a:rPr lang="en-US" sz="2000" b="1" dirty="0" smtClean="0">
                <a:solidFill>
                  <a:srgbClr val="0070C0"/>
                </a:solidFill>
                <a:latin typeface="Perpetua" pitchFamily="18" charset="0"/>
              </a:rPr>
              <a:t>product development </a:t>
            </a:r>
            <a:r>
              <a:rPr lang="en-US" sz="2000" dirty="0" smtClean="0">
                <a:latin typeface="Perpetua" pitchFamily="18" charset="0"/>
              </a:rPr>
              <a:t>and </a:t>
            </a:r>
            <a:r>
              <a:rPr lang="en-US" sz="2000" b="1" dirty="0" smtClean="0">
                <a:solidFill>
                  <a:srgbClr val="0070C0"/>
                </a:solidFill>
                <a:latin typeface="Perpetua" pitchFamily="18" charset="0"/>
              </a:rPr>
              <a:t>manufacturing activities </a:t>
            </a:r>
            <a:r>
              <a:rPr lang="en-US" sz="2000" dirty="0" smtClean="0">
                <a:latin typeface="Perpetua" pitchFamily="18" charset="0"/>
              </a:rPr>
              <a:t>with </a:t>
            </a:r>
            <a:r>
              <a:rPr lang="en-US" sz="2000" b="1" dirty="0" smtClean="0">
                <a:latin typeface="Perpetua" pitchFamily="18" charset="0"/>
              </a:rPr>
              <a:t>all the functions</a:t>
            </a:r>
            <a:r>
              <a:rPr lang="en-US" sz="2000" dirty="0" smtClean="0">
                <a:latin typeface="Perpetua" pitchFamily="18" charset="0"/>
              </a:rPr>
              <a:t> being carried out with the help of </a:t>
            </a:r>
            <a:r>
              <a:rPr lang="en-US" sz="2000" b="1" dirty="0" smtClean="0">
                <a:solidFill>
                  <a:srgbClr val="002060"/>
                </a:solidFill>
                <a:latin typeface="Perpetua" pitchFamily="18" charset="0"/>
              </a:rPr>
              <a:t>dedicated software packages</a:t>
            </a:r>
            <a:r>
              <a:rPr lang="en-US" sz="2000" b="1" dirty="0" smtClean="0">
                <a:solidFill>
                  <a:schemeClr val="accent6">
                    <a:lumMod val="50000"/>
                  </a:schemeClr>
                </a:solidFill>
                <a:latin typeface="Perpetua" pitchFamily="18" charset="0"/>
              </a:rPr>
              <a:t>. </a:t>
            </a:r>
          </a:p>
          <a:p>
            <a:pPr algn="just">
              <a:lnSpc>
                <a:spcPct val="150000"/>
              </a:lnSpc>
              <a:buBlip>
                <a:blip r:embed="rId2"/>
              </a:buBlip>
            </a:pPr>
            <a:r>
              <a:rPr lang="en-US" sz="2000" dirty="0" smtClean="0">
                <a:latin typeface="Perpetua" pitchFamily="18" charset="0"/>
              </a:rPr>
              <a:t>The </a:t>
            </a:r>
            <a:r>
              <a:rPr lang="en-US" sz="2000" b="1" dirty="0" smtClean="0">
                <a:latin typeface="Perpetua" pitchFamily="18" charset="0"/>
              </a:rPr>
              <a:t>data required for various functions </a:t>
            </a:r>
            <a:r>
              <a:rPr lang="en-US" sz="2000" dirty="0" smtClean="0">
                <a:latin typeface="Perpetua" pitchFamily="18" charset="0"/>
              </a:rPr>
              <a:t>are passed from </a:t>
            </a:r>
            <a:r>
              <a:rPr lang="en-US" sz="2000" b="1" dirty="0" smtClean="0">
                <a:latin typeface="Perpetua" pitchFamily="18" charset="0"/>
              </a:rPr>
              <a:t>one application software </a:t>
            </a:r>
            <a:r>
              <a:rPr lang="en-US" sz="2000" dirty="0" smtClean="0">
                <a:latin typeface="Perpetua" pitchFamily="18" charset="0"/>
              </a:rPr>
              <a:t>to another in a </a:t>
            </a:r>
            <a:r>
              <a:rPr lang="en-US" sz="2000" b="1" dirty="0" smtClean="0">
                <a:solidFill>
                  <a:srgbClr val="002060"/>
                </a:solidFill>
                <a:latin typeface="Perpetua" pitchFamily="18" charset="0"/>
              </a:rPr>
              <a:t>seamless manner</a:t>
            </a:r>
            <a:r>
              <a:rPr lang="en-US" sz="2000" dirty="0" smtClean="0">
                <a:latin typeface="Perpetua" pitchFamily="18" charset="0"/>
              </a:rPr>
              <a:t>.</a:t>
            </a:r>
          </a:p>
          <a:p>
            <a:pPr>
              <a:lnSpc>
                <a:spcPct val="150000"/>
              </a:lnSpc>
              <a:buBlip>
                <a:blip r:embed="rId3"/>
              </a:buBlip>
            </a:pPr>
            <a:r>
              <a:rPr lang="en-US" sz="2000" b="1" dirty="0" smtClean="0">
                <a:latin typeface="Perpetua" pitchFamily="18" charset="0"/>
              </a:rPr>
              <a:t>CIM</a:t>
            </a:r>
            <a:r>
              <a:rPr lang="en-US" sz="2000" dirty="0" smtClean="0">
                <a:latin typeface="Perpetua" pitchFamily="18" charset="0"/>
              </a:rPr>
              <a:t> uses </a:t>
            </a:r>
            <a:r>
              <a:rPr lang="en-US" sz="2000" dirty="0" smtClean="0">
                <a:solidFill>
                  <a:srgbClr val="0070C0"/>
                </a:solidFill>
                <a:latin typeface="Perpetua" pitchFamily="18" charset="0"/>
              </a:rPr>
              <a:t>a </a:t>
            </a:r>
            <a:r>
              <a:rPr lang="en-US" sz="2000" b="1" dirty="0" smtClean="0">
                <a:solidFill>
                  <a:srgbClr val="0070C0"/>
                </a:solidFill>
                <a:latin typeface="Perpetua" pitchFamily="18" charset="0"/>
              </a:rPr>
              <a:t>common database</a:t>
            </a:r>
            <a:r>
              <a:rPr lang="en-US" sz="2000" dirty="0" smtClean="0">
                <a:solidFill>
                  <a:srgbClr val="0070C0"/>
                </a:solidFill>
                <a:latin typeface="Perpetua" pitchFamily="18" charset="0"/>
              </a:rPr>
              <a:t> </a:t>
            </a:r>
            <a:r>
              <a:rPr lang="en-US" sz="2000" dirty="0" smtClean="0">
                <a:latin typeface="Perpetua" pitchFamily="18" charset="0"/>
              </a:rPr>
              <a:t>wherever </a:t>
            </a:r>
            <a:r>
              <a:rPr lang="en-US" sz="2000" b="1" dirty="0" smtClean="0">
                <a:latin typeface="Perpetua" pitchFamily="18" charset="0"/>
              </a:rPr>
              <a:t>feasible</a:t>
            </a:r>
            <a:r>
              <a:rPr lang="en-US" sz="2000" dirty="0" smtClean="0">
                <a:latin typeface="Perpetua" pitchFamily="18" charset="0"/>
              </a:rPr>
              <a:t> and </a:t>
            </a:r>
            <a:r>
              <a:rPr lang="en-US" sz="2000" b="1" dirty="0" smtClean="0">
                <a:solidFill>
                  <a:srgbClr val="0070C0"/>
                </a:solidFill>
                <a:latin typeface="Perpetua" pitchFamily="18" charset="0"/>
              </a:rPr>
              <a:t>communication technologies </a:t>
            </a:r>
            <a:r>
              <a:rPr lang="en-US" sz="2000" dirty="0" smtClean="0">
                <a:latin typeface="Perpetua" pitchFamily="18" charset="0"/>
              </a:rPr>
              <a:t>to integrate </a:t>
            </a:r>
            <a:r>
              <a:rPr lang="en-US" sz="2000" b="1" dirty="0" smtClean="0">
                <a:solidFill>
                  <a:srgbClr val="002060"/>
                </a:solidFill>
                <a:latin typeface="Perpetua" pitchFamily="18" charset="0"/>
              </a:rPr>
              <a:t>design, manufacturing </a:t>
            </a:r>
            <a:r>
              <a:rPr lang="en-US" sz="2000" dirty="0" smtClean="0">
                <a:latin typeface="Perpetua" pitchFamily="18" charset="0"/>
              </a:rPr>
              <a:t>and associated </a:t>
            </a:r>
            <a:r>
              <a:rPr lang="en-US" sz="2000" b="1" dirty="0" smtClean="0">
                <a:solidFill>
                  <a:srgbClr val="002060"/>
                </a:solidFill>
                <a:latin typeface="Perpetua" pitchFamily="18" charset="0"/>
              </a:rPr>
              <a:t>business functions </a:t>
            </a:r>
            <a:r>
              <a:rPr lang="en-US" sz="2000" dirty="0" smtClean="0">
                <a:latin typeface="Perpetua" pitchFamily="18" charset="0"/>
              </a:rPr>
              <a:t>that combine the automated segments of a factory or a manufacturing facility. </a:t>
            </a:r>
          </a:p>
          <a:p>
            <a:pPr>
              <a:lnSpc>
                <a:spcPct val="150000"/>
              </a:lnSpc>
              <a:buBlip>
                <a:blip r:embed="rId3"/>
              </a:buBlip>
            </a:pPr>
            <a:r>
              <a:rPr lang="en-US" sz="2000" b="1" dirty="0" smtClean="0">
                <a:latin typeface="Perpetua" pitchFamily="18" charset="0"/>
              </a:rPr>
              <a:t>CIM</a:t>
            </a:r>
            <a:r>
              <a:rPr lang="en-US" sz="2000" dirty="0" smtClean="0">
                <a:latin typeface="Perpetua" pitchFamily="18" charset="0"/>
              </a:rPr>
              <a:t> reduces the </a:t>
            </a:r>
            <a:r>
              <a:rPr lang="en-US" sz="2000" b="1" dirty="0" smtClean="0">
                <a:solidFill>
                  <a:srgbClr val="002060"/>
                </a:solidFill>
                <a:latin typeface="Perpetua" pitchFamily="18" charset="0"/>
              </a:rPr>
              <a:t>human component </a:t>
            </a:r>
            <a:r>
              <a:rPr lang="en-US" sz="2000" dirty="0" smtClean="0">
                <a:latin typeface="Perpetua" pitchFamily="18" charset="0"/>
              </a:rPr>
              <a:t>of </a:t>
            </a:r>
            <a:r>
              <a:rPr lang="en-US" sz="2000" b="1" dirty="0" smtClean="0">
                <a:latin typeface="Perpetua" pitchFamily="18" charset="0"/>
              </a:rPr>
              <a:t>manufacturing</a:t>
            </a:r>
            <a:r>
              <a:rPr lang="en-US" sz="2000" dirty="0" smtClean="0">
                <a:latin typeface="Perpetua" pitchFamily="18" charset="0"/>
              </a:rPr>
              <a:t> and </a:t>
            </a:r>
            <a:r>
              <a:rPr lang="en-US" sz="2000" b="1" dirty="0" smtClean="0">
                <a:latin typeface="Perpetua" pitchFamily="18" charset="0"/>
              </a:rPr>
              <a:t>thereby relieves the process </a:t>
            </a:r>
            <a:r>
              <a:rPr lang="en-US" sz="2000" dirty="0" smtClean="0">
                <a:latin typeface="Perpetua" pitchFamily="18" charset="0"/>
              </a:rPr>
              <a:t>of its </a:t>
            </a:r>
            <a:r>
              <a:rPr lang="en-US" sz="2000" b="1" dirty="0" smtClean="0">
                <a:solidFill>
                  <a:srgbClr val="002060"/>
                </a:solidFill>
                <a:latin typeface="Perpetua" pitchFamily="18" charset="0"/>
              </a:rPr>
              <a:t>slow, expensive </a:t>
            </a:r>
            <a:r>
              <a:rPr lang="en-US" sz="2000" dirty="0" smtClean="0">
                <a:latin typeface="Perpetua" pitchFamily="18" charset="0"/>
              </a:rPr>
              <a:t>and </a:t>
            </a:r>
            <a:r>
              <a:rPr lang="en-US" sz="2000" b="1" dirty="0" smtClean="0">
                <a:solidFill>
                  <a:srgbClr val="002060"/>
                </a:solidFill>
                <a:latin typeface="Perpetua" pitchFamily="18" charset="0"/>
              </a:rPr>
              <a:t>error-prone component</a:t>
            </a:r>
            <a:r>
              <a:rPr lang="en-US" sz="2000" dirty="0" smtClean="0">
                <a:solidFill>
                  <a:srgbClr val="002060"/>
                </a:solidFill>
                <a:latin typeface="Perpetua" pitchFamily="18"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09600"/>
          </a:xfrm>
        </p:spPr>
        <p:txBody>
          <a:bodyPr>
            <a:noAutofit/>
          </a:bodyPr>
          <a:lstStyle/>
          <a:p>
            <a:pPr algn="r"/>
            <a:r>
              <a:rPr lang="en-US" sz="2800" b="1" dirty="0" smtClean="0">
                <a:solidFill>
                  <a:srgbClr val="7030A0"/>
                </a:solidFill>
                <a:latin typeface="Perpetua" pitchFamily="18" charset="0"/>
              </a:rPr>
              <a:t>Cont’d…</a:t>
            </a:r>
            <a:endParaRPr lang="en-US" sz="2800" dirty="0">
              <a:latin typeface="Perpetua" pitchFamily="18" charset="0"/>
            </a:endParaRPr>
          </a:p>
        </p:txBody>
      </p:sp>
      <p:pic>
        <p:nvPicPr>
          <p:cNvPr id="1026" name="Picture 2"/>
          <p:cNvPicPr>
            <a:picLocks noGrp="1" noChangeAspect="1" noChangeArrowheads="1"/>
          </p:cNvPicPr>
          <p:nvPr>
            <p:ph idx="1"/>
          </p:nvPr>
        </p:nvPicPr>
        <p:blipFill>
          <a:blip r:embed="rId3"/>
          <a:srcRect/>
          <a:stretch>
            <a:fillRect/>
          </a:stretch>
        </p:blipFill>
        <p:spPr bwMode="auto">
          <a:xfrm>
            <a:off x="762000" y="1981200"/>
            <a:ext cx="7467600" cy="4648200"/>
          </a:xfrm>
          <a:prstGeom prst="rect">
            <a:avLst/>
          </a:prstGeom>
          <a:noFill/>
          <a:ln w="9525">
            <a:noFill/>
            <a:miter lim="800000"/>
            <a:headEnd/>
            <a:tailEnd/>
          </a:ln>
          <a:effectLst/>
        </p:spPr>
      </p:pic>
      <p:sp>
        <p:nvSpPr>
          <p:cNvPr id="5" name="TextBox 4"/>
          <p:cNvSpPr txBox="1"/>
          <p:nvPr/>
        </p:nvSpPr>
        <p:spPr>
          <a:xfrm>
            <a:off x="228600" y="457200"/>
            <a:ext cx="8915400" cy="1754326"/>
          </a:xfrm>
          <a:prstGeom prst="rect">
            <a:avLst/>
          </a:prstGeom>
          <a:noFill/>
        </p:spPr>
        <p:txBody>
          <a:bodyPr wrap="square" rtlCol="0">
            <a:spAutoFit/>
          </a:bodyPr>
          <a:lstStyle/>
          <a:p>
            <a:pPr>
              <a:lnSpc>
                <a:spcPct val="150000"/>
              </a:lnSpc>
              <a:buFont typeface="Wingdings 2" pitchFamily="18" charset="2"/>
              <a:buChar char="E"/>
            </a:pPr>
            <a:r>
              <a:rPr lang="en-US" sz="2400" b="1" dirty="0" smtClean="0">
                <a:latin typeface="Perpetua" pitchFamily="18" charset="0"/>
              </a:rPr>
              <a:t> CIM </a:t>
            </a:r>
            <a:r>
              <a:rPr lang="en-US" sz="2400" dirty="0" smtClean="0">
                <a:latin typeface="Perpetua" pitchFamily="18" charset="0"/>
              </a:rPr>
              <a:t>is a </a:t>
            </a:r>
            <a:r>
              <a:rPr lang="en-US" sz="2400" b="1" dirty="0" smtClean="0">
                <a:solidFill>
                  <a:srgbClr val="002060"/>
                </a:solidFill>
                <a:latin typeface="Perpetua" pitchFamily="18" charset="0"/>
              </a:rPr>
              <a:t>broad term</a:t>
            </a:r>
            <a:r>
              <a:rPr lang="en-US" sz="2400" dirty="0" smtClean="0">
                <a:solidFill>
                  <a:srgbClr val="002060"/>
                </a:solidFill>
                <a:latin typeface="Perpetua" pitchFamily="18" charset="0"/>
              </a:rPr>
              <a:t> </a:t>
            </a:r>
            <a:r>
              <a:rPr lang="en-US" sz="2400" dirty="0" smtClean="0">
                <a:latin typeface="Perpetua" pitchFamily="18" charset="0"/>
              </a:rPr>
              <a:t>covering </a:t>
            </a:r>
            <a:r>
              <a:rPr lang="en-US" sz="2400" b="1" dirty="0" smtClean="0">
                <a:solidFill>
                  <a:srgbClr val="002060"/>
                </a:solidFill>
                <a:latin typeface="Perpetua" pitchFamily="18" charset="0"/>
              </a:rPr>
              <a:t>all technologies </a:t>
            </a:r>
            <a:r>
              <a:rPr lang="en-US" sz="2400" dirty="0" smtClean="0">
                <a:latin typeface="Perpetua" pitchFamily="18" charset="0"/>
              </a:rPr>
              <a:t>and </a:t>
            </a:r>
            <a:r>
              <a:rPr lang="en-US" sz="2400" b="1" dirty="0" smtClean="0">
                <a:solidFill>
                  <a:srgbClr val="002060"/>
                </a:solidFill>
                <a:latin typeface="Perpetua" pitchFamily="18" charset="0"/>
              </a:rPr>
              <a:t>soft automation </a:t>
            </a:r>
            <a:r>
              <a:rPr lang="en-US" sz="2400" dirty="0" smtClean="0">
                <a:latin typeface="Perpetua" pitchFamily="18" charset="0"/>
              </a:rPr>
              <a:t>used to manage the resources for </a:t>
            </a:r>
            <a:r>
              <a:rPr lang="en-US" sz="2400" b="1" dirty="0" smtClean="0">
                <a:latin typeface="Perpetua" pitchFamily="18" charset="0"/>
              </a:rPr>
              <a:t>cost effective production</a:t>
            </a:r>
            <a:r>
              <a:rPr lang="en-US" sz="2400" dirty="0" smtClean="0">
                <a:latin typeface="Perpetua" pitchFamily="18" charset="0"/>
              </a:rPr>
              <a:t> of tangible goods.</a:t>
            </a:r>
            <a:endParaRPr lang="en-US" sz="2400" dirty="0">
              <a:latin typeface="Perpet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algn="l"/>
            <a:r>
              <a:rPr lang="en-US" sz="3200" b="1" u="sng" dirty="0" smtClean="0">
                <a:solidFill>
                  <a:srgbClr val="C00000"/>
                </a:solidFill>
                <a:latin typeface="Perpetua" pitchFamily="18" charset="0"/>
              </a:rPr>
              <a:t>4</a:t>
            </a:r>
            <a:r>
              <a:rPr lang="en-US" sz="2800" b="1" u="sng" dirty="0" smtClean="0">
                <a:solidFill>
                  <a:srgbClr val="C00000"/>
                </a:solidFill>
                <a:latin typeface="Perpetua" pitchFamily="18" charset="0"/>
              </a:rPr>
              <a:t>. Computers in Process Planning</a:t>
            </a:r>
            <a:endParaRPr lang="en-US" sz="2800" b="1" u="sng" dirty="0">
              <a:solidFill>
                <a:srgbClr val="C00000"/>
              </a:solidFill>
              <a:latin typeface="Perpetua" pitchFamily="18" charset="0"/>
            </a:endParaRPr>
          </a:p>
        </p:txBody>
      </p:sp>
      <p:sp>
        <p:nvSpPr>
          <p:cNvPr id="3" name="Content Placeholder 2"/>
          <p:cNvSpPr>
            <a:spLocks noGrp="1"/>
          </p:cNvSpPr>
          <p:nvPr>
            <p:ph idx="1"/>
          </p:nvPr>
        </p:nvSpPr>
        <p:spPr>
          <a:xfrm>
            <a:off x="0" y="914400"/>
            <a:ext cx="9144000" cy="5943600"/>
          </a:xfrm>
        </p:spPr>
        <p:txBody>
          <a:bodyPr>
            <a:noAutofit/>
          </a:bodyPr>
          <a:lstStyle/>
          <a:p>
            <a:pPr>
              <a:lnSpc>
                <a:spcPct val="160000"/>
              </a:lnSpc>
              <a:buBlip>
                <a:blip r:embed="rId2"/>
              </a:buBlip>
            </a:pPr>
            <a:r>
              <a:rPr lang="en-US" sz="2000" b="1" dirty="0" smtClean="0">
                <a:latin typeface="Perpetua" pitchFamily="18" charset="0"/>
              </a:rPr>
              <a:t>In manufacturing, </a:t>
            </a:r>
            <a:r>
              <a:rPr lang="en-US" sz="2000" dirty="0" smtClean="0">
                <a:latin typeface="Perpetua" pitchFamily="18" charset="0"/>
              </a:rPr>
              <a:t>the goal is to </a:t>
            </a:r>
            <a:r>
              <a:rPr lang="en-US" sz="2000" b="1" dirty="0" smtClean="0">
                <a:solidFill>
                  <a:srgbClr val="002060"/>
                </a:solidFill>
                <a:latin typeface="Perpetua" pitchFamily="18" charset="0"/>
              </a:rPr>
              <a:t>produce components </a:t>
            </a:r>
            <a:r>
              <a:rPr lang="en-US" sz="2000" dirty="0" smtClean="0">
                <a:latin typeface="Perpetua" pitchFamily="18" charset="0"/>
              </a:rPr>
              <a:t>that meet the </a:t>
            </a:r>
            <a:r>
              <a:rPr lang="en-US" sz="2000" b="1" dirty="0" smtClean="0">
                <a:solidFill>
                  <a:srgbClr val="002060"/>
                </a:solidFill>
                <a:latin typeface="Perpetua" pitchFamily="18" charset="0"/>
              </a:rPr>
              <a:t>design specifications</a:t>
            </a:r>
            <a:r>
              <a:rPr lang="en-US" sz="2000" dirty="0" smtClean="0">
                <a:solidFill>
                  <a:srgbClr val="002060"/>
                </a:solidFill>
                <a:latin typeface="Perpetua" pitchFamily="18" charset="0"/>
              </a:rPr>
              <a:t>.</a:t>
            </a:r>
            <a:r>
              <a:rPr lang="en-US" sz="2000" dirty="0" smtClean="0">
                <a:latin typeface="Perpetua" pitchFamily="18" charset="0"/>
              </a:rPr>
              <a:t> The </a:t>
            </a:r>
            <a:r>
              <a:rPr lang="en-US" sz="2000" b="1" dirty="0" smtClean="0">
                <a:latin typeface="Perpetua" pitchFamily="18" charset="0"/>
              </a:rPr>
              <a:t>design specification </a:t>
            </a:r>
            <a:r>
              <a:rPr lang="en-US" sz="2000" dirty="0" smtClean="0">
                <a:latin typeface="Perpetua" pitchFamily="18" charset="0"/>
              </a:rPr>
              <a:t>ensures the </a:t>
            </a:r>
            <a:r>
              <a:rPr lang="en-US" sz="2000" b="1" dirty="0" smtClean="0">
                <a:latin typeface="Perpetua" pitchFamily="18" charset="0"/>
              </a:rPr>
              <a:t>functionality aspect</a:t>
            </a:r>
            <a:r>
              <a:rPr lang="en-US" sz="2000" dirty="0" smtClean="0">
                <a:latin typeface="Perpetua" pitchFamily="18" charset="0"/>
              </a:rPr>
              <a:t>. </a:t>
            </a:r>
          </a:p>
          <a:p>
            <a:pPr>
              <a:lnSpc>
                <a:spcPct val="160000"/>
              </a:lnSpc>
              <a:buBlip>
                <a:blip r:embed="rId2"/>
              </a:buBlip>
            </a:pPr>
            <a:r>
              <a:rPr lang="en-US" sz="2000" dirty="0" smtClean="0">
                <a:latin typeface="Perpetua" pitchFamily="18" charset="0"/>
              </a:rPr>
              <a:t>Next step to follow is to</a:t>
            </a:r>
            <a:r>
              <a:rPr lang="en-US" sz="2000" b="1" dirty="0" smtClean="0">
                <a:solidFill>
                  <a:srgbClr val="0070C0"/>
                </a:solidFill>
                <a:latin typeface="Perpetua" pitchFamily="18" charset="0"/>
              </a:rPr>
              <a:t> </a:t>
            </a:r>
            <a:r>
              <a:rPr lang="en-US" sz="2000" b="1" dirty="0" smtClean="0">
                <a:solidFill>
                  <a:srgbClr val="002060"/>
                </a:solidFill>
                <a:latin typeface="Perpetua" pitchFamily="18" charset="0"/>
              </a:rPr>
              <a:t>assemble</a:t>
            </a:r>
            <a:r>
              <a:rPr lang="en-US" sz="2000" b="1" dirty="0" smtClean="0">
                <a:solidFill>
                  <a:srgbClr val="0070C0"/>
                </a:solidFill>
                <a:latin typeface="Perpetua" pitchFamily="18" charset="0"/>
              </a:rPr>
              <a:t> </a:t>
            </a:r>
            <a:r>
              <a:rPr lang="en-US" sz="2000" dirty="0" smtClean="0">
                <a:latin typeface="Perpetua" pitchFamily="18" charset="0"/>
              </a:rPr>
              <a:t>these components into </a:t>
            </a:r>
            <a:r>
              <a:rPr lang="en-US" sz="2000" b="1" dirty="0" smtClean="0">
                <a:latin typeface="Perpetua" pitchFamily="18" charset="0"/>
              </a:rPr>
              <a:t>final product</a:t>
            </a:r>
            <a:r>
              <a:rPr lang="en-US" sz="2000" dirty="0" smtClean="0">
                <a:latin typeface="Perpetua" pitchFamily="18" charset="0"/>
              </a:rPr>
              <a:t>. </a:t>
            </a:r>
          </a:p>
          <a:p>
            <a:pPr>
              <a:lnSpc>
                <a:spcPct val="160000"/>
              </a:lnSpc>
              <a:buBlip>
                <a:blip r:embed="rId2"/>
              </a:buBlip>
            </a:pPr>
            <a:r>
              <a:rPr lang="en-US" sz="2000" b="1" dirty="0" smtClean="0">
                <a:solidFill>
                  <a:srgbClr val="C00000"/>
                </a:solidFill>
                <a:latin typeface="Perpetua" pitchFamily="18" charset="0"/>
              </a:rPr>
              <a:t>Process planning </a:t>
            </a:r>
            <a:r>
              <a:rPr lang="en-US" sz="2000" dirty="0" smtClean="0">
                <a:latin typeface="Perpetua" pitchFamily="18" charset="0"/>
              </a:rPr>
              <a:t>acts as </a:t>
            </a:r>
            <a:r>
              <a:rPr lang="en-US" sz="2000" b="1" dirty="0" smtClean="0">
                <a:latin typeface="Perpetua" pitchFamily="18" charset="0"/>
              </a:rPr>
              <a:t>a bridge </a:t>
            </a:r>
            <a:r>
              <a:rPr lang="en-US" sz="2000" dirty="0" smtClean="0">
                <a:latin typeface="Perpetua" pitchFamily="18" charset="0"/>
              </a:rPr>
              <a:t>between </a:t>
            </a:r>
            <a:r>
              <a:rPr lang="en-US" sz="2000" b="1" dirty="0" smtClean="0">
                <a:solidFill>
                  <a:srgbClr val="0070C0"/>
                </a:solidFill>
                <a:latin typeface="Perpetua" pitchFamily="18" charset="0"/>
              </a:rPr>
              <a:t>design</a:t>
            </a:r>
            <a:r>
              <a:rPr lang="en-US" sz="2000" dirty="0" smtClean="0">
                <a:latin typeface="Perpetua" pitchFamily="18" charset="0"/>
              </a:rPr>
              <a:t> and </a:t>
            </a:r>
            <a:r>
              <a:rPr lang="en-US" sz="2000" b="1" dirty="0" smtClean="0">
                <a:solidFill>
                  <a:srgbClr val="0070C0"/>
                </a:solidFill>
                <a:latin typeface="Perpetua" pitchFamily="18" charset="0"/>
              </a:rPr>
              <a:t>manufacturing</a:t>
            </a:r>
            <a:r>
              <a:rPr lang="en-US" sz="2000" dirty="0" smtClean="0">
                <a:latin typeface="Perpetua" pitchFamily="18" charset="0"/>
              </a:rPr>
              <a:t> by translating </a:t>
            </a:r>
            <a:r>
              <a:rPr lang="en-US" sz="2000" b="1" dirty="0" smtClean="0">
                <a:latin typeface="Perpetua" pitchFamily="18" charset="0"/>
              </a:rPr>
              <a:t>design specification </a:t>
            </a:r>
            <a:r>
              <a:rPr lang="en-US" sz="2000" dirty="0" smtClean="0">
                <a:latin typeface="Perpetua" pitchFamily="18" charset="0"/>
              </a:rPr>
              <a:t>into </a:t>
            </a:r>
            <a:r>
              <a:rPr lang="en-US" sz="2000" b="1" dirty="0" smtClean="0">
                <a:latin typeface="Perpetua" pitchFamily="18" charset="0"/>
              </a:rPr>
              <a:t>manufacturing process</a:t>
            </a:r>
            <a:r>
              <a:rPr lang="en-US" sz="2000" dirty="0" smtClean="0">
                <a:latin typeface="Perpetua" pitchFamily="18" charset="0"/>
              </a:rPr>
              <a:t> detail. </a:t>
            </a:r>
          </a:p>
          <a:p>
            <a:pPr>
              <a:lnSpc>
                <a:spcPct val="160000"/>
              </a:lnSpc>
              <a:buBlip>
                <a:blip r:embed="rId2"/>
              </a:buBlip>
            </a:pPr>
            <a:r>
              <a:rPr lang="en-US" sz="2000" dirty="0" smtClean="0">
                <a:latin typeface="Perpetua" pitchFamily="18" charset="0"/>
              </a:rPr>
              <a:t>Hence, in general, </a:t>
            </a:r>
            <a:r>
              <a:rPr lang="en-US" sz="2000" b="1" dirty="0" smtClean="0">
                <a:latin typeface="Perpetua" pitchFamily="18" charset="0"/>
              </a:rPr>
              <a:t>process planning </a:t>
            </a:r>
            <a:r>
              <a:rPr lang="en-US" sz="2000" dirty="0" smtClean="0">
                <a:latin typeface="Perpetua" pitchFamily="18" charset="0"/>
              </a:rPr>
              <a:t>is a production organization activity that transforms </a:t>
            </a:r>
            <a:r>
              <a:rPr lang="en-US" sz="2000" b="1" dirty="0" smtClean="0">
                <a:solidFill>
                  <a:srgbClr val="0070C0"/>
                </a:solidFill>
                <a:latin typeface="Perpetua" pitchFamily="18" charset="0"/>
              </a:rPr>
              <a:t>a product design </a:t>
            </a:r>
            <a:r>
              <a:rPr lang="en-US" sz="2000" dirty="0" smtClean="0">
                <a:latin typeface="Perpetua" pitchFamily="18" charset="0"/>
              </a:rPr>
              <a:t>into </a:t>
            </a:r>
            <a:r>
              <a:rPr lang="en-US" sz="2000" b="1" dirty="0" smtClean="0">
                <a:solidFill>
                  <a:srgbClr val="0070C0"/>
                </a:solidFill>
                <a:latin typeface="Perpetua" pitchFamily="18" charset="0"/>
              </a:rPr>
              <a:t>a set of instruction </a:t>
            </a:r>
            <a:r>
              <a:rPr lang="en-US" sz="2000" dirty="0" smtClean="0">
                <a:latin typeface="Perpetua" pitchFamily="18" charset="0"/>
              </a:rPr>
              <a:t>(</a:t>
            </a:r>
            <a:r>
              <a:rPr lang="en-US" sz="2000" b="1" dirty="0" smtClean="0">
                <a:solidFill>
                  <a:srgbClr val="0070C0"/>
                </a:solidFill>
                <a:latin typeface="Perpetua" pitchFamily="18" charset="0"/>
              </a:rPr>
              <a:t>sequence of operation, machine tool setup, material requirements, etc</a:t>
            </a:r>
            <a:r>
              <a:rPr lang="en-US" sz="2000" dirty="0" smtClean="0">
                <a:latin typeface="Perpetua" pitchFamily="18" charset="0"/>
              </a:rPr>
              <a:t>.) to manufacture parts </a:t>
            </a:r>
            <a:r>
              <a:rPr lang="en-US" sz="2000" b="1" dirty="0" smtClean="0">
                <a:latin typeface="Perpetua" pitchFamily="18" charset="0"/>
              </a:rPr>
              <a:t>economically</a:t>
            </a:r>
            <a:r>
              <a:rPr lang="en-US" sz="2000" dirty="0" smtClean="0">
                <a:latin typeface="Perpetua" pitchFamily="18" charset="0"/>
              </a:rPr>
              <a:t> and competitively. </a:t>
            </a:r>
          </a:p>
          <a:p>
            <a:pPr>
              <a:lnSpc>
                <a:spcPct val="160000"/>
              </a:lnSpc>
              <a:buBlip>
                <a:blip r:embed="rId2"/>
              </a:buBlip>
            </a:pPr>
            <a:r>
              <a:rPr lang="en-US" sz="2000" dirty="0" smtClean="0">
                <a:latin typeface="Perpetua" pitchFamily="18" charset="0"/>
              </a:rPr>
              <a:t>The </a:t>
            </a:r>
            <a:r>
              <a:rPr lang="en-US" sz="2000" b="1" dirty="0" smtClean="0">
                <a:solidFill>
                  <a:srgbClr val="002060"/>
                </a:solidFill>
                <a:latin typeface="Perpetua" pitchFamily="18" charset="0"/>
              </a:rPr>
              <a:t>information</a:t>
            </a:r>
            <a:r>
              <a:rPr lang="en-US" sz="2000" dirty="0" smtClean="0">
                <a:solidFill>
                  <a:srgbClr val="002060"/>
                </a:solidFill>
                <a:latin typeface="Perpetua" pitchFamily="18" charset="0"/>
              </a:rPr>
              <a:t> </a:t>
            </a:r>
            <a:r>
              <a:rPr lang="en-US" sz="2000" dirty="0" smtClean="0">
                <a:latin typeface="Perpetua" pitchFamily="18" charset="0"/>
              </a:rPr>
              <a:t>provided in </a:t>
            </a:r>
            <a:r>
              <a:rPr lang="en-US" sz="2000" b="1" dirty="0" smtClean="0">
                <a:latin typeface="Perpetua" pitchFamily="18" charset="0"/>
              </a:rPr>
              <a:t>design</a:t>
            </a:r>
            <a:r>
              <a:rPr lang="en-US" sz="2000" dirty="0" smtClean="0">
                <a:latin typeface="Perpetua" pitchFamily="18" charset="0"/>
              </a:rPr>
              <a:t> includes </a:t>
            </a:r>
            <a:r>
              <a:rPr lang="en-US" sz="2000" b="1" dirty="0" smtClean="0">
                <a:solidFill>
                  <a:srgbClr val="0070C0"/>
                </a:solidFill>
                <a:latin typeface="Perpetua" pitchFamily="18" charset="0"/>
              </a:rPr>
              <a:t>dimensional specification </a:t>
            </a:r>
            <a:r>
              <a:rPr lang="en-US" sz="2000" dirty="0" smtClean="0">
                <a:latin typeface="Perpetua" pitchFamily="18" charset="0"/>
              </a:rPr>
              <a:t>(</a:t>
            </a:r>
            <a:r>
              <a:rPr lang="en-US" sz="2000" b="1" dirty="0" smtClean="0">
                <a:latin typeface="Perpetua" pitchFamily="18" charset="0"/>
              </a:rPr>
              <a:t>geometric shape and its feature</a:t>
            </a:r>
            <a:r>
              <a:rPr lang="en-US" sz="2000" dirty="0" smtClean="0">
                <a:latin typeface="Perpetua" pitchFamily="18" charset="0"/>
              </a:rPr>
              <a:t>) </a:t>
            </a:r>
            <a:r>
              <a:rPr lang="en-US" sz="2000" b="1" dirty="0" smtClean="0">
                <a:solidFill>
                  <a:srgbClr val="0070C0"/>
                </a:solidFill>
                <a:latin typeface="Perpetua" pitchFamily="18" charset="0"/>
              </a:rPr>
              <a:t>and technical specification</a:t>
            </a:r>
            <a:r>
              <a:rPr lang="en-US" sz="2000" dirty="0" smtClean="0">
                <a:latin typeface="Perpetua" pitchFamily="18" charset="0"/>
              </a:rPr>
              <a:t> (tolerance, surface finish etc.)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6629400"/>
          </a:xfrm>
        </p:spPr>
        <p:txBody>
          <a:bodyPr>
            <a:noAutofit/>
          </a:bodyPr>
          <a:lstStyle/>
          <a:p>
            <a:pPr>
              <a:lnSpc>
                <a:spcPct val="150000"/>
              </a:lnSpc>
              <a:buBlip>
                <a:blip r:embed="rId3"/>
              </a:buBlip>
            </a:pPr>
            <a:r>
              <a:rPr lang="en-US" sz="2200" b="1" u="sng" dirty="0" smtClean="0">
                <a:solidFill>
                  <a:srgbClr val="002060"/>
                </a:solidFill>
                <a:latin typeface="Perpetua" pitchFamily="18" charset="0"/>
              </a:rPr>
              <a:t>Two approaches </a:t>
            </a:r>
            <a:r>
              <a:rPr lang="en-US" sz="2200" dirty="0" smtClean="0">
                <a:latin typeface="Perpetua" pitchFamily="18" charset="0"/>
              </a:rPr>
              <a:t>to process planning: </a:t>
            </a:r>
          </a:p>
          <a:p>
            <a:pPr marL="1257300" lvl="2" indent="-457200">
              <a:lnSpc>
                <a:spcPct val="150000"/>
              </a:lnSpc>
              <a:buFont typeface="+mj-lt"/>
              <a:buAutoNum type="alphaLcParenR"/>
            </a:pPr>
            <a:r>
              <a:rPr lang="en-US" sz="2200" b="1" dirty="0" smtClean="0">
                <a:solidFill>
                  <a:srgbClr val="0070C0"/>
                </a:solidFill>
                <a:latin typeface="Perpetua" pitchFamily="18" charset="0"/>
              </a:rPr>
              <a:t> Manual experience-based process planning, and </a:t>
            </a:r>
          </a:p>
          <a:p>
            <a:pPr marL="1257300" lvl="2" indent="-457200">
              <a:lnSpc>
                <a:spcPct val="150000"/>
              </a:lnSpc>
              <a:buFont typeface="+mj-lt"/>
              <a:buAutoNum type="alphaLcParenR"/>
            </a:pPr>
            <a:r>
              <a:rPr lang="en-US" sz="2200" b="1" dirty="0" smtClean="0">
                <a:solidFill>
                  <a:srgbClr val="0070C0"/>
                </a:solidFill>
                <a:latin typeface="Perpetua" pitchFamily="18" charset="0"/>
              </a:rPr>
              <a:t>Computer-aided process planning method. </a:t>
            </a:r>
          </a:p>
          <a:p>
            <a:pPr>
              <a:lnSpc>
                <a:spcPct val="150000"/>
              </a:lnSpc>
              <a:buNone/>
            </a:pPr>
            <a:r>
              <a:rPr lang="en-US" sz="2200" b="1" dirty="0" err="1" smtClean="0">
                <a:solidFill>
                  <a:srgbClr val="C00000"/>
                </a:solidFill>
                <a:latin typeface="Perpetua" pitchFamily="18" charset="0"/>
              </a:rPr>
              <a:t>i</a:t>
            </a:r>
            <a:r>
              <a:rPr lang="en-US" sz="2200" b="1" dirty="0" smtClean="0">
                <a:solidFill>
                  <a:srgbClr val="C00000"/>
                </a:solidFill>
                <a:latin typeface="Perpetua" pitchFamily="18" charset="0"/>
              </a:rPr>
              <a:t>. </a:t>
            </a:r>
            <a:r>
              <a:rPr lang="en-US" sz="2200" b="1" u="sng" dirty="0" smtClean="0">
                <a:solidFill>
                  <a:srgbClr val="C00000"/>
                </a:solidFill>
                <a:latin typeface="Perpetua" pitchFamily="18" charset="0"/>
              </a:rPr>
              <a:t>Manual Process Planning</a:t>
            </a:r>
            <a:r>
              <a:rPr lang="en-US" sz="2200" u="sng" dirty="0" smtClean="0">
                <a:latin typeface="Perpetua" pitchFamily="18" charset="0"/>
              </a:rPr>
              <a:t>: </a:t>
            </a:r>
          </a:p>
          <a:p>
            <a:pPr>
              <a:lnSpc>
                <a:spcPct val="150000"/>
              </a:lnSpc>
              <a:buBlip>
                <a:blip r:embed="rId3"/>
              </a:buBlip>
            </a:pPr>
            <a:r>
              <a:rPr lang="en-US" sz="2200" dirty="0" smtClean="0">
                <a:latin typeface="Perpetua" pitchFamily="18" charset="0"/>
              </a:rPr>
              <a:t>Following </a:t>
            </a:r>
            <a:r>
              <a:rPr lang="en-US" sz="2200" b="1" dirty="0" smtClean="0">
                <a:solidFill>
                  <a:srgbClr val="0070C0"/>
                </a:solidFill>
                <a:latin typeface="Perpetua" pitchFamily="18" charset="0"/>
              </a:rPr>
              <a:t>difficulties </a:t>
            </a:r>
            <a:r>
              <a:rPr lang="en-US" sz="2200" dirty="0" smtClean="0">
                <a:latin typeface="Perpetua" pitchFamily="18" charset="0"/>
              </a:rPr>
              <a:t>are associated with manual </a:t>
            </a:r>
            <a:r>
              <a:rPr lang="en-US" sz="2200" b="1" dirty="0" smtClean="0">
                <a:latin typeface="Perpetua" pitchFamily="18" charset="0"/>
              </a:rPr>
              <a:t>experienced</a:t>
            </a:r>
            <a:r>
              <a:rPr lang="en-US" sz="2200" dirty="0" smtClean="0">
                <a:latin typeface="Perpetua" pitchFamily="18" charset="0"/>
              </a:rPr>
              <a:t> based process planning method: </a:t>
            </a:r>
          </a:p>
          <a:p>
            <a:pPr marL="514350" indent="-514350">
              <a:lnSpc>
                <a:spcPct val="150000"/>
              </a:lnSpc>
              <a:buFont typeface="+mj-lt"/>
              <a:buAutoNum type="arabicParenR"/>
            </a:pPr>
            <a:r>
              <a:rPr lang="en-US" sz="2200" dirty="0" smtClean="0">
                <a:latin typeface="Perpetua" pitchFamily="18" charset="0"/>
              </a:rPr>
              <a:t>It is </a:t>
            </a:r>
            <a:r>
              <a:rPr lang="en-US" sz="2200" b="1" dirty="0" smtClean="0">
                <a:solidFill>
                  <a:srgbClr val="0070C0"/>
                </a:solidFill>
                <a:latin typeface="Perpetua" pitchFamily="18" charset="0"/>
              </a:rPr>
              <a:t>time consuming </a:t>
            </a:r>
            <a:r>
              <a:rPr lang="en-US" sz="2200" dirty="0" smtClean="0">
                <a:latin typeface="Perpetua" pitchFamily="18" charset="0"/>
              </a:rPr>
              <a:t>and over a period of time, plan developed are</a:t>
            </a:r>
            <a:r>
              <a:rPr lang="en-US" sz="2200" dirty="0" smtClean="0">
                <a:solidFill>
                  <a:srgbClr val="0070C0"/>
                </a:solidFill>
                <a:latin typeface="Perpetua" pitchFamily="18" charset="0"/>
              </a:rPr>
              <a:t> </a:t>
            </a:r>
            <a:r>
              <a:rPr lang="en-US" sz="2200" b="1" dirty="0" smtClean="0">
                <a:solidFill>
                  <a:srgbClr val="0070C0"/>
                </a:solidFill>
                <a:latin typeface="Perpetua" pitchFamily="18" charset="0"/>
              </a:rPr>
              <a:t>not consistent. </a:t>
            </a:r>
          </a:p>
          <a:p>
            <a:pPr marL="514350" indent="-514350">
              <a:lnSpc>
                <a:spcPct val="150000"/>
              </a:lnSpc>
              <a:buFont typeface="+mj-lt"/>
              <a:buAutoNum type="arabicParenR"/>
            </a:pPr>
            <a:r>
              <a:rPr lang="en-US" sz="2200" dirty="0" smtClean="0">
                <a:latin typeface="Perpetua" pitchFamily="18" charset="0"/>
              </a:rPr>
              <a:t>To </a:t>
            </a:r>
            <a:r>
              <a:rPr lang="en-US" sz="2200" b="1" dirty="0" smtClean="0">
                <a:solidFill>
                  <a:srgbClr val="002060"/>
                </a:solidFill>
                <a:latin typeface="Perpetua" pitchFamily="18" charset="0"/>
              </a:rPr>
              <a:t>generate a proper process plan</a:t>
            </a:r>
            <a:r>
              <a:rPr lang="en-US" sz="2200" dirty="0" smtClean="0">
                <a:latin typeface="Perpetua" pitchFamily="18" charset="0"/>
              </a:rPr>
              <a:t>, the process planner must have </a:t>
            </a:r>
            <a:r>
              <a:rPr lang="en-US" sz="2200" b="1" dirty="0" smtClean="0">
                <a:solidFill>
                  <a:srgbClr val="0070C0"/>
                </a:solidFill>
                <a:latin typeface="Perpetua" pitchFamily="18" charset="0"/>
              </a:rPr>
              <a:t>sufficient knowledge </a:t>
            </a:r>
            <a:r>
              <a:rPr lang="en-US" sz="2200" dirty="0" smtClean="0">
                <a:latin typeface="Perpetua" pitchFamily="18" charset="0"/>
              </a:rPr>
              <a:t>and </a:t>
            </a:r>
            <a:r>
              <a:rPr lang="en-US" sz="2200" b="1" dirty="0" smtClean="0">
                <a:solidFill>
                  <a:srgbClr val="0070C0"/>
                </a:solidFill>
                <a:latin typeface="Perpetua" pitchFamily="18" charset="0"/>
              </a:rPr>
              <a:t>experience</a:t>
            </a:r>
            <a:r>
              <a:rPr lang="en-US" sz="2200" dirty="0" smtClean="0">
                <a:latin typeface="Perpetua" pitchFamily="18" charset="0"/>
              </a:rPr>
              <a:t>. Hence, it is </a:t>
            </a:r>
            <a:r>
              <a:rPr lang="en-US" sz="2200" b="1" dirty="0" smtClean="0">
                <a:solidFill>
                  <a:srgbClr val="002060"/>
                </a:solidFill>
                <a:latin typeface="Perpetua" pitchFamily="18" charset="0"/>
              </a:rPr>
              <a:t>very difficult to develop</a:t>
            </a:r>
            <a:r>
              <a:rPr lang="en-US" sz="2200" dirty="0" smtClean="0">
                <a:solidFill>
                  <a:srgbClr val="002060"/>
                </a:solidFill>
                <a:latin typeface="Perpetua" pitchFamily="18" charset="0"/>
              </a:rPr>
              <a:t> </a:t>
            </a:r>
            <a:r>
              <a:rPr lang="en-US" sz="2200" dirty="0" smtClean="0">
                <a:latin typeface="Perpetua" pitchFamily="18" charset="0"/>
              </a:rPr>
              <a:t>the </a:t>
            </a:r>
            <a:r>
              <a:rPr lang="en-US" sz="2200" b="1" dirty="0" smtClean="0">
                <a:latin typeface="Perpetua" pitchFamily="18" charset="0"/>
              </a:rPr>
              <a:t>skill of the successful process </a:t>
            </a:r>
            <a:r>
              <a:rPr lang="en-US" sz="2200" dirty="0" smtClean="0">
                <a:latin typeface="Perpetua" pitchFamily="18" charset="0"/>
              </a:rPr>
              <a:t>planner and also </a:t>
            </a:r>
            <a:r>
              <a:rPr lang="en-US" sz="2200" b="1" dirty="0" smtClean="0">
                <a:latin typeface="Perpetua" pitchFamily="18" charset="0"/>
              </a:rPr>
              <a:t>a time consuming issue</a:t>
            </a:r>
            <a:r>
              <a:rPr lang="en-US" sz="2200" dirty="0" smtClean="0">
                <a:latin typeface="Perpetua" pitchFamily="18" charset="0"/>
              </a:rPr>
              <a:t>.</a:t>
            </a:r>
          </a:p>
          <a:p>
            <a:pPr marL="1257300" lvl="2" indent="-457200">
              <a:lnSpc>
                <a:spcPct val="170000"/>
              </a:lnSpc>
              <a:buNone/>
            </a:pPr>
            <a:endParaRPr lang="en-US" sz="2100" b="1" i="1" dirty="0" smtClean="0">
              <a:solidFill>
                <a:srgbClr val="0070C0"/>
              </a:solidFill>
              <a:latin typeface="Perpetua" pitchFamily="18" charset="0"/>
            </a:endParaRPr>
          </a:p>
          <a:p>
            <a:pPr>
              <a:lnSpc>
                <a:spcPct val="170000"/>
              </a:lnSpc>
            </a:pPr>
            <a:r>
              <a:rPr lang="en-US" sz="2100" dirty="0" smtClean="0">
                <a:latin typeface="Perpetua" pitchFamily="18" charset="0"/>
              </a:rPr>
              <a:t>.</a:t>
            </a:r>
            <a:endParaRPr lang="en-US" sz="2100" dirty="0">
              <a:latin typeface="Perpet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3600" b="1" dirty="0" smtClean="0">
                <a:solidFill>
                  <a:srgbClr val="7030A0"/>
                </a:solidFill>
                <a:latin typeface="Perpetua" pitchFamily="18" charset="0"/>
              </a:rPr>
              <a:t>1. </a:t>
            </a:r>
            <a:r>
              <a:rPr lang="en-US" sz="3600" b="1" u="sng" dirty="0" smtClean="0">
                <a:solidFill>
                  <a:srgbClr val="7030A0"/>
                </a:solidFill>
                <a:latin typeface="Perpetua" pitchFamily="18" charset="0"/>
              </a:rPr>
              <a:t>Introduction</a:t>
            </a:r>
            <a:endParaRPr lang="en-US" sz="3600" u="sng" dirty="0">
              <a:latin typeface="Perpetua" pitchFamily="18" charset="0"/>
            </a:endParaRPr>
          </a:p>
        </p:txBody>
      </p:sp>
      <p:sp>
        <p:nvSpPr>
          <p:cNvPr id="3" name="Content Placeholder 2"/>
          <p:cNvSpPr>
            <a:spLocks noGrp="1"/>
          </p:cNvSpPr>
          <p:nvPr>
            <p:ph idx="1"/>
          </p:nvPr>
        </p:nvSpPr>
        <p:spPr>
          <a:xfrm>
            <a:off x="228600" y="838200"/>
            <a:ext cx="8915400" cy="6019800"/>
          </a:xfrm>
        </p:spPr>
        <p:txBody>
          <a:bodyPr>
            <a:normAutofit fontScale="92500" lnSpcReduction="10000"/>
          </a:bodyPr>
          <a:lstStyle/>
          <a:p>
            <a:pPr>
              <a:lnSpc>
                <a:spcPct val="150000"/>
              </a:lnSpc>
              <a:buBlip>
                <a:blip r:embed="rId2"/>
              </a:buBlip>
            </a:pPr>
            <a:r>
              <a:rPr lang="en-US" sz="2500" dirty="0" smtClean="0">
                <a:latin typeface="Perpetua" pitchFamily="18" charset="0"/>
              </a:rPr>
              <a:t>Today’s </a:t>
            </a:r>
            <a:r>
              <a:rPr lang="en-US" sz="2500" b="1" dirty="0" smtClean="0">
                <a:solidFill>
                  <a:srgbClr val="002060"/>
                </a:solidFill>
                <a:latin typeface="Perpetua" pitchFamily="18" charset="0"/>
              </a:rPr>
              <a:t>industrial climate </a:t>
            </a:r>
            <a:r>
              <a:rPr lang="en-US" sz="2500" dirty="0" smtClean="0">
                <a:latin typeface="Perpetua" pitchFamily="18" charset="0"/>
              </a:rPr>
              <a:t>is one of </a:t>
            </a:r>
            <a:r>
              <a:rPr lang="en-US" sz="2500" b="1" dirty="0" smtClean="0">
                <a:solidFill>
                  <a:srgbClr val="C00000"/>
                </a:solidFill>
                <a:latin typeface="Perpetua" pitchFamily="18" charset="0"/>
              </a:rPr>
              <a:t>intense competitions </a:t>
            </a:r>
            <a:r>
              <a:rPr lang="en-US" sz="2500" dirty="0" smtClean="0">
                <a:latin typeface="Perpetua" pitchFamily="18" charset="0"/>
              </a:rPr>
              <a:t>with great emphasis being placed on </a:t>
            </a:r>
            <a:r>
              <a:rPr lang="en-US" sz="2500" b="1" dirty="0" smtClean="0">
                <a:solidFill>
                  <a:srgbClr val="002060"/>
                </a:solidFill>
                <a:latin typeface="Perpetua" pitchFamily="18" charset="0"/>
              </a:rPr>
              <a:t>reducing cost </a:t>
            </a:r>
            <a:r>
              <a:rPr lang="en-US" sz="2500" dirty="0" smtClean="0">
                <a:latin typeface="Perpetua" pitchFamily="18" charset="0"/>
              </a:rPr>
              <a:t>and </a:t>
            </a:r>
            <a:r>
              <a:rPr lang="en-US" sz="2500" b="1" dirty="0" smtClean="0">
                <a:solidFill>
                  <a:srgbClr val="002060"/>
                </a:solidFill>
                <a:latin typeface="Perpetua" pitchFamily="18" charset="0"/>
              </a:rPr>
              <a:t>improving productivity</a:t>
            </a:r>
            <a:r>
              <a:rPr lang="en-US" sz="2500" b="1" dirty="0" smtClean="0">
                <a:solidFill>
                  <a:srgbClr val="C00000"/>
                </a:solidFill>
                <a:latin typeface="Perpetua" pitchFamily="18" charset="0"/>
              </a:rPr>
              <a:t>, </a:t>
            </a:r>
            <a:r>
              <a:rPr lang="en-US" sz="2500" b="1" dirty="0" smtClean="0">
                <a:solidFill>
                  <a:srgbClr val="002060"/>
                </a:solidFill>
                <a:latin typeface="Perpetua" pitchFamily="18" charset="0"/>
              </a:rPr>
              <a:t>product quality</a:t>
            </a:r>
            <a:r>
              <a:rPr lang="en-US" sz="2500" b="1" dirty="0" smtClean="0">
                <a:solidFill>
                  <a:srgbClr val="C00000"/>
                </a:solidFill>
                <a:latin typeface="Perpetua" pitchFamily="18" charset="0"/>
              </a:rPr>
              <a:t> </a:t>
            </a:r>
            <a:r>
              <a:rPr lang="en-US" sz="2500" dirty="0" smtClean="0">
                <a:latin typeface="Perpetua" pitchFamily="18" charset="0"/>
              </a:rPr>
              <a:t>as well as </a:t>
            </a:r>
            <a:r>
              <a:rPr lang="en-US" sz="2500" b="1" dirty="0" smtClean="0">
                <a:solidFill>
                  <a:srgbClr val="002060"/>
                </a:solidFill>
                <a:latin typeface="Perpetua" pitchFamily="18" charset="0"/>
              </a:rPr>
              <a:t>reliability.</a:t>
            </a:r>
          </a:p>
          <a:p>
            <a:pPr>
              <a:lnSpc>
                <a:spcPct val="150000"/>
              </a:lnSpc>
              <a:buBlip>
                <a:blip r:embed="rId2"/>
              </a:buBlip>
            </a:pPr>
            <a:r>
              <a:rPr lang="en-US" sz="2500" dirty="0" smtClean="0">
                <a:latin typeface="Perpetua" pitchFamily="18" charset="0"/>
              </a:rPr>
              <a:t>To </a:t>
            </a:r>
            <a:r>
              <a:rPr lang="en-US" sz="2500" b="1" dirty="0" smtClean="0">
                <a:solidFill>
                  <a:srgbClr val="002060"/>
                </a:solidFill>
                <a:latin typeface="Perpetua" pitchFamily="18" charset="0"/>
              </a:rPr>
              <a:t>achieve these goals</a:t>
            </a:r>
            <a:r>
              <a:rPr lang="en-US" sz="2500" dirty="0" smtClean="0">
                <a:latin typeface="Perpetua" pitchFamily="18" charset="0"/>
              </a:rPr>
              <a:t>, manufacturers have had to adopt </a:t>
            </a:r>
            <a:r>
              <a:rPr lang="en-US" sz="2500" b="1" dirty="0" smtClean="0">
                <a:solidFill>
                  <a:srgbClr val="C00000"/>
                </a:solidFill>
                <a:latin typeface="Perpetua" pitchFamily="18" charset="0"/>
              </a:rPr>
              <a:t>radical new techniques.</a:t>
            </a:r>
          </a:p>
          <a:p>
            <a:pPr>
              <a:lnSpc>
                <a:spcPct val="150000"/>
              </a:lnSpc>
              <a:buBlip>
                <a:blip r:embed="rId2"/>
              </a:buBlip>
            </a:pPr>
            <a:r>
              <a:rPr lang="en-US" sz="2500" dirty="0" smtClean="0">
                <a:latin typeface="Perpetua" pitchFamily="18" charset="0"/>
              </a:rPr>
              <a:t>The </a:t>
            </a:r>
            <a:r>
              <a:rPr lang="en-US" sz="2500" b="1" dirty="0" smtClean="0">
                <a:solidFill>
                  <a:srgbClr val="0070C0"/>
                </a:solidFill>
                <a:latin typeface="Perpetua" pitchFamily="18" charset="0"/>
              </a:rPr>
              <a:t>use of computers </a:t>
            </a:r>
            <a:r>
              <a:rPr lang="en-US" sz="2500" dirty="0" smtClean="0">
                <a:latin typeface="Perpetua" pitchFamily="18" charset="0"/>
              </a:rPr>
              <a:t>in various fields such as </a:t>
            </a:r>
            <a:r>
              <a:rPr lang="en-US" sz="2500" b="1" dirty="0" smtClean="0">
                <a:solidFill>
                  <a:srgbClr val="002060"/>
                </a:solidFill>
                <a:latin typeface="Perpetua" pitchFamily="18" charset="0"/>
              </a:rPr>
              <a:t>design, manufacturing, planning, control</a:t>
            </a:r>
            <a:r>
              <a:rPr lang="en-US" sz="2500" dirty="0" smtClean="0">
                <a:solidFill>
                  <a:srgbClr val="002060"/>
                </a:solidFill>
                <a:latin typeface="Perpetua" pitchFamily="18" charset="0"/>
              </a:rPr>
              <a:t> and </a:t>
            </a:r>
            <a:r>
              <a:rPr lang="en-US" sz="2500" b="1" dirty="0" smtClean="0">
                <a:solidFill>
                  <a:srgbClr val="002060"/>
                </a:solidFill>
                <a:latin typeface="Perpetua" pitchFamily="18" charset="0"/>
              </a:rPr>
              <a:t>quality</a:t>
            </a:r>
            <a:r>
              <a:rPr lang="en-US" sz="2500" dirty="0" smtClean="0">
                <a:latin typeface="Perpetua" pitchFamily="18" charset="0"/>
              </a:rPr>
              <a:t> has been of </a:t>
            </a:r>
            <a:r>
              <a:rPr lang="en-US" sz="2500" b="1" dirty="0" smtClean="0">
                <a:solidFill>
                  <a:srgbClr val="002060"/>
                </a:solidFill>
                <a:latin typeface="Perpetua" pitchFamily="18" charset="0"/>
              </a:rPr>
              <a:t>particular importance</a:t>
            </a:r>
            <a:r>
              <a:rPr lang="en-US" sz="2500" dirty="0" smtClean="0">
                <a:latin typeface="Perpetua" pitchFamily="18" charset="0"/>
              </a:rPr>
              <a:t>.</a:t>
            </a:r>
          </a:p>
          <a:p>
            <a:pPr>
              <a:lnSpc>
                <a:spcPct val="150000"/>
              </a:lnSpc>
              <a:buBlip>
                <a:blip r:embed="rId2"/>
              </a:buBlip>
            </a:pPr>
            <a:r>
              <a:rPr lang="en-US" sz="2500" dirty="0" smtClean="0">
                <a:latin typeface="Perpetua" pitchFamily="18" charset="0"/>
              </a:rPr>
              <a:t>The </a:t>
            </a:r>
            <a:r>
              <a:rPr lang="en-US" sz="2500" b="1" dirty="0" smtClean="0">
                <a:solidFill>
                  <a:srgbClr val="C00000"/>
                </a:solidFill>
                <a:latin typeface="Perpetua" pitchFamily="18" charset="0"/>
              </a:rPr>
              <a:t>new computer based technologies </a:t>
            </a:r>
            <a:r>
              <a:rPr lang="en-US" sz="2500" dirty="0" smtClean="0">
                <a:latin typeface="Perpetua" pitchFamily="18" charset="0"/>
              </a:rPr>
              <a:t>have penetrated most areas of industries ranging from simple </a:t>
            </a:r>
            <a:r>
              <a:rPr lang="en-US" sz="2500" b="1" dirty="0" smtClean="0">
                <a:solidFill>
                  <a:srgbClr val="002060"/>
                </a:solidFill>
                <a:latin typeface="Perpetua" pitchFamily="18" charset="0"/>
              </a:rPr>
              <a:t>clerical functions </a:t>
            </a:r>
            <a:r>
              <a:rPr lang="en-US" sz="2500" dirty="0" smtClean="0">
                <a:latin typeface="Perpetua" pitchFamily="18" charset="0"/>
              </a:rPr>
              <a:t>of </a:t>
            </a:r>
            <a:r>
              <a:rPr lang="en-US" sz="2500" b="1" dirty="0" smtClean="0">
                <a:latin typeface="Perpetua" pitchFamily="18" charset="0"/>
              </a:rPr>
              <a:t>word processing </a:t>
            </a:r>
            <a:r>
              <a:rPr lang="en-US" sz="2500" dirty="0" smtClean="0">
                <a:latin typeface="Perpetua" pitchFamily="18" charset="0"/>
              </a:rPr>
              <a:t>to most </a:t>
            </a:r>
            <a:r>
              <a:rPr lang="en-US" sz="2500" b="1" dirty="0" smtClean="0">
                <a:solidFill>
                  <a:srgbClr val="002060"/>
                </a:solidFill>
                <a:latin typeface="Perpetua" pitchFamily="18" charset="0"/>
              </a:rPr>
              <a:t>sophisticated applications </a:t>
            </a:r>
            <a:r>
              <a:rPr lang="en-US" sz="2500" dirty="0" smtClean="0">
                <a:latin typeface="Perpetua" pitchFamily="18" charset="0"/>
              </a:rPr>
              <a:t>like </a:t>
            </a:r>
            <a:r>
              <a:rPr lang="en-US" sz="2500" b="1" dirty="0" smtClean="0">
                <a:latin typeface="Perpetua" pitchFamily="18" charset="0"/>
              </a:rPr>
              <a:t>aeronautics</a:t>
            </a:r>
            <a:r>
              <a:rPr lang="en-US" sz="2500" dirty="0" smtClean="0">
                <a:latin typeface="Perpetua" pitchFamily="18" charset="0"/>
              </a:rPr>
              <a:t> and the </a:t>
            </a:r>
            <a:r>
              <a:rPr lang="en-US" sz="2500" b="1" dirty="0" smtClean="0">
                <a:latin typeface="Perpetua" pitchFamily="18" charset="0"/>
              </a:rPr>
              <a:t>space shuttle program</a:t>
            </a:r>
            <a:r>
              <a:rPr lang="en-US" sz="2500" dirty="0" smtClean="0">
                <a:latin typeface="Perpetua" pitchFamily="18" charset="0"/>
              </a:rPr>
              <a:t>.</a:t>
            </a:r>
          </a:p>
          <a:p>
            <a:pPr>
              <a:lnSpc>
                <a:spcPct val="150000"/>
              </a:lnSpc>
            </a:pPr>
            <a:endParaRPr lang="en-US" sz="2400" dirty="0" smtClean="0">
              <a:latin typeface="Perpetua" pitchFamily="18" charset="0"/>
            </a:endParaRPr>
          </a:p>
          <a:p>
            <a:pPr>
              <a:lnSpc>
                <a:spcPct val="150000"/>
              </a:lnSpc>
            </a:pPr>
            <a:endParaRPr lang="en-US" sz="2400" dirty="0" smtClean="0">
              <a:latin typeface="Perpetua" pitchFamily="18" charset="0"/>
            </a:endParaRPr>
          </a:p>
          <a:p>
            <a:endParaRPr lang="en-US" dirty="0">
              <a:latin typeface="Perpetu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pPr algn="r"/>
            <a:r>
              <a:rPr lang="en-US" sz="2400" b="1" dirty="0" smtClean="0">
                <a:solidFill>
                  <a:srgbClr val="7030A0"/>
                </a:solidFill>
                <a:latin typeface="Perpetua" pitchFamily="18" charset="0"/>
              </a:rPr>
              <a:t>Cont’d…</a:t>
            </a:r>
            <a:endParaRPr lang="en-US" sz="2400" b="1" dirty="0">
              <a:solidFill>
                <a:srgbClr val="7030A0"/>
              </a:solidFill>
              <a:latin typeface="Perpetua" pitchFamily="18" charset="0"/>
            </a:endParaRPr>
          </a:p>
        </p:txBody>
      </p:sp>
      <p:sp>
        <p:nvSpPr>
          <p:cNvPr id="3" name="Content Placeholder 2"/>
          <p:cNvSpPr>
            <a:spLocks noGrp="1"/>
          </p:cNvSpPr>
          <p:nvPr>
            <p:ph idx="1"/>
          </p:nvPr>
        </p:nvSpPr>
        <p:spPr>
          <a:xfrm>
            <a:off x="304800" y="381000"/>
            <a:ext cx="8839200" cy="6477000"/>
          </a:xfrm>
        </p:spPr>
        <p:txBody>
          <a:bodyPr>
            <a:normAutofit/>
          </a:bodyPr>
          <a:lstStyle/>
          <a:p>
            <a:pPr>
              <a:lnSpc>
                <a:spcPct val="150000"/>
              </a:lnSpc>
              <a:buNone/>
            </a:pPr>
            <a:r>
              <a:rPr lang="en-US" sz="2200" b="1" dirty="0" smtClean="0">
                <a:solidFill>
                  <a:srgbClr val="C00000"/>
                </a:solidFill>
                <a:latin typeface="Perpetua" pitchFamily="18" charset="0"/>
              </a:rPr>
              <a:t>ii. </a:t>
            </a:r>
            <a:r>
              <a:rPr lang="en-US" sz="2200" b="1" u="sng" dirty="0" smtClean="0">
                <a:solidFill>
                  <a:srgbClr val="C00000"/>
                </a:solidFill>
                <a:latin typeface="Perpetua" pitchFamily="18" charset="0"/>
              </a:rPr>
              <a:t>Computer-Aided Process Planning (CAPP)</a:t>
            </a:r>
          </a:p>
          <a:p>
            <a:pPr>
              <a:lnSpc>
                <a:spcPct val="150000"/>
              </a:lnSpc>
              <a:buFont typeface="Bookman" pitchFamily="18" charset="0"/>
              <a:buChar char="#"/>
            </a:pPr>
            <a:r>
              <a:rPr lang="en-US" sz="2200" b="1" dirty="0" smtClean="0">
                <a:solidFill>
                  <a:srgbClr val="C00000"/>
                </a:solidFill>
                <a:latin typeface="Perpetua" pitchFamily="18" charset="0"/>
              </a:rPr>
              <a:t>CAPP</a:t>
            </a:r>
            <a:r>
              <a:rPr lang="en-US" sz="2200" dirty="0" smtClean="0">
                <a:latin typeface="Perpetua" pitchFamily="18" charset="0"/>
              </a:rPr>
              <a:t> is the </a:t>
            </a:r>
            <a:r>
              <a:rPr lang="en-US" sz="2200" b="1" dirty="0" smtClean="0">
                <a:latin typeface="Perpetua" pitchFamily="18" charset="0"/>
              </a:rPr>
              <a:t>application of computer </a:t>
            </a:r>
            <a:r>
              <a:rPr lang="en-US" sz="2200" dirty="0" smtClean="0">
                <a:latin typeface="Perpetua" pitchFamily="18" charset="0"/>
              </a:rPr>
              <a:t>to </a:t>
            </a:r>
            <a:r>
              <a:rPr lang="en-US" sz="2200" b="1" dirty="0" smtClean="0">
                <a:solidFill>
                  <a:srgbClr val="002060"/>
                </a:solidFill>
                <a:latin typeface="Perpetua" pitchFamily="18" charset="0"/>
              </a:rPr>
              <a:t>assist</a:t>
            </a:r>
            <a:r>
              <a:rPr lang="en-US" sz="2200" dirty="0" smtClean="0">
                <a:latin typeface="Perpetua" pitchFamily="18" charset="0"/>
              </a:rPr>
              <a:t> </a:t>
            </a:r>
            <a:r>
              <a:rPr lang="en-US" sz="2200" b="1" dirty="0" smtClean="0">
                <a:latin typeface="Perpetua" pitchFamily="18" charset="0"/>
              </a:rPr>
              <a:t>the human process planer</a:t>
            </a:r>
            <a:r>
              <a:rPr lang="en-US" sz="2200" dirty="0" smtClean="0">
                <a:latin typeface="Perpetua" pitchFamily="18" charset="0"/>
              </a:rPr>
              <a:t> in the process planning function</a:t>
            </a:r>
            <a:r>
              <a:rPr lang="en-US" sz="2200" b="1" dirty="0" smtClean="0">
                <a:latin typeface="Perpetua" pitchFamily="18" charset="0"/>
              </a:rPr>
              <a:t>. In its lowest form </a:t>
            </a:r>
            <a:r>
              <a:rPr lang="en-US" sz="2200" dirty="0" smtClean="0">
                <a:latin typeface="Perpetua" pitchFamily="18" charset="0"/>
              </a:rPr>
              <a:t>it will </a:t>
            </a:r>
            <a:r>
              <a:rPr lang="en-US" sz="2400" dirty="0" smtClean="0">
                <a:latin typeface="Perpetua" pitchFamily="18" charset="0"/>
              </a:rPr>
              <a:t>reduce </a:t>
            </a:r>
            <a:r>
              <a:rPr lang="en-US" sz="2400" b="1" dirty="0" smtClean="0">
                <a:solidFill>
                  <a:srgbClr val="0070C0"/>
                </a:solidFill>
                <a:latin typeface="Perpetua" pitchFamily="18" charset="0"/>
              </a:rPr>
              <a:t>the time </a:t>
            </a:r>
            <a:r>
              <a:rPr lang="en-US" sz="2400" dirty="0" smtClean="0">
                <a:latin typeface="Perpetua" pitchFamily="18" charset="0"/>
              </a:rPr>
              <a:t>and </a:t>
            </a:r>
            <a:r>
              <a:rPr lang="en-US" sz="2400" b="1" dirty="0" smtClean="0">
                <a:solidFill>
                  <a:srgbClr val="0070C0"/>
                </a:solidFill>
                <a:latin typeface="Perpetua" pitchFamily="18" charset="0"/>
              </a:rPr>
              <a:t>effort</a:t>
            </a:r>
            <a:r>
              <a:rPr lang="en-US" sz="2400" dirty="0" smtClean="0">
                <a:latin typeface="Perpetua" pitchFamily="18" charset="0"/>
              </a:rPr>
              <a:t> required to </a:t>
            </a:r>
            <a:r>
              <a:rPr lang="en-US" sz="2400" b="1" dirty="0" smtClean="0">
                <a:latin typeface="Perpetua" pitchFamily="18" charset="0"/>
              </a:rPr>
              <a:t>prepare process plans </a:t>
            </a:r>
            <a:r>
              <a:rPr lang="en-US" sz="2400" dirty="0" smtClean="0">
                <a:latin typeface="Perpetua" pitchFamily="18" charset="0"/>
              </a:rPr>
              <a:t>and provide more </a:t>
            </a:r>
            <a:r>
              <a:rPr lang="en-US" sz="2400" b="1" dirty="0" smtClean="0">
                <a:solidFill>
                  <a:srgbClr val="0070C0"/>
                </a:solidFill>
                <a:latin typeface="Perpetua" pitchFamily="18" charset="0"/>
              </a:rPr>
              <a:t>consistent process plan. </a:t>
            </a:r>
          </a:p>
          <a:p>
            <a:pPr>
              <a:lnSpc>
                <a:spcPct val="150000"/>
              </a:lnSpc>
              <a:buFont typeface="Bookman" pitchFamily="18" charset="0"/>
              <a:buChar char="#"/>
            </a:pPr>
            <a:r>
              <a:rPr lang="en-US" sz="2000" dirty="0" smtClean="0">
                <a:latin typeface="Perpetua" pitchFamily="18" charset="0"/>
              </a:rPr>
              <a:t>In its </a:t>
            </a:r>
            <a:r>
              <a:rPr lang="en-US" sz="2000" b="1" dirty="0" smtClean="0">
                <a:latin typeface="Perpetua" pitchFamily="18" charset="0"/>
              </a:rPr>
              <a:t>most advanced state</a:t>
            </a:r>
            <a:r>
              <a:rPr lang="en-US" sz="2000" dirty="0" smtClean="0">
                <a:latin typeface="Perpetua" pitchFamily="18" charset="0"/>
              </a:rPr>
              <a:t>, it will provide the </a:t>
            </a:r>
            <a:r>
              <a:rPr lang="en-US" sz="2000" b="1" dirty="0" smtClean="0">
                <a:solidFill>
                  <a:srgbClr val="0070C0"/>
                </a:solidFill>
                <a:latin typeface="Perpetua" pitchFamily="18" charset="0"/>
              </a:rPr>
              <a:t>automated interface</a:t>
            </a:r>
            <a:r>
              <a:rPr lang="en-US" sz="2000" dirty="0" smtClean="0">
                <a:latin typeface="Perpetua" pitchFamily="18" charset="0"/>
              </a:rPr>
              <a:t> between </a:t>
            </a:r>
            <a:r>
              <a:rPr lang="en-US" sz="2000" b="1" dirty="0" smtClean="0">
                <a:latin typeface="Perpetua" pitchFamily="18" charset="0"/>
              </a:rPr>
              <a:t>CAD and CAM </a:t>
            </a:r>
            <a:r>
              <a:rPr lang="en-US" sz="2000" dirty="0" smtClean="0">
                <a:latin typeface="Perpetua" pitchFamily="18" charset="0"/>
              </a:rPr>
              <a:t>and in the process achieve the </a:t>
            </a:r>
            <a:r>
              <a:rPr lang="en-US" sz="2000" b="1" dirty="0" smtClean="0">
                <a:solidFill>
                  <a:srgbClr val="002060"/>
                </a:solidFill>
                <a:latin typeface="Perpetua" pitchFamily="18" charset="0"/>
              </a:rPr>
              <a:t>complete integration </a:t>
            </a:r>
            <a:r>
              <a:rPr lang="en-US" sz="2000" dirty="0" smtClean="0">
                <a:latin typeface="Perpetua" pitchFamily="18" charset="0"/>
              </a:rPr>
              <a:t>with in CAD/CAM. </a:t>
            </a:r>
            <a:endParaRPr lang="en-US" sz="2200" b="1" dirty="0" smtClean="0">
              <a:solidFill>
                <a:srgbClr val="C00000"/>
              </a:solidFill>
              <a:latin typeface="Perpetua" pitchFamily="18" charset="0"/>
            </a:endParaRPr>
          </a:p>
          <a:p>
            <a:pPr>
              <a:lnSpc>
                <a:spcPct val="150000"/>
              </a:lnSpc>
              <a:buFont typeface="Bookman" pitchFamily="18" charset="0"/>
              <a:buChar char="#"/>
            </a:pPr>
            <a:r>
              <a:rPr lang="en-US" sz="2200" b="1" dirty="0" smtClean="0">
                <a:solidFill>
                  <a:srgbClr val="C00000"/>
                </a:solidFill>
                <a:latin typeface="Perpetua" pitchFamily="18" charset="0"/>
              </a:rPr>
              <a:t>Computers in CAPP </a:t>
            </a:r>
            <a:r>
              <a:rPr lang="en-US" sz="2200" dirty="0" smtClean="0">
                <a:latin typeface="Perpetua" pitchFamily="18" charset="0"/>
              </a:rPr>
              <a:t>helps to determine the </a:t>
            </a:r>
            <a:r>
              <a:rPr lang="en-US" sz="2200" b="1" dirty="0" smtClean="0">
                <a:solidFill>
                  <a:srgbClr val="0070C0"/>
                </a:solidFill>
                <a:latin typeface="Perpetua" pitchFamily="18" charset="0"/>
              </a:rPr>
              <a:t>processing steps </a:t>
            </a:r>
            <a:r>
              <a:rPr lang="en-US" sz="2200" dirty="0" smtClean="0">
                <a:latin typeface="Perpetua" pitchFamily="18" charset="0"/>
              </a:rPr>
              <a:t>required to make a part after CAPP has been used to define what is </a:t>
            </a:r>
            <a:r>
              <a:rPr lang="en-US" sz="2200" b="1" dirty="0" smtClean="0">
                <a:latin typeface="Perpetua" pitchFamily="18" charset="0"/>
              </a:rPr>
              <a:t>to be made</a:t>
            </a:r>
            <a:r>
              <a:rPr lang="en-US" sz="2200" dirty="0" smtClean="0">
                <a:latin typeface="Perpetua" pitchFamily="18" charset="0"/>
              </a:rPr>
              <a:t>. </a:t>
            </a:r>
          </a:p>
          <a:p>
            <a:pPr>
              <a:lnSpc>
                <a:spcPct val="150000"/>
              </a:lnSpc>
              <a:buFont typeface="Bookman" pitchFamily="18" charset="0"/>
              <a:buChar char="#"/>
            </a:pPr>
            <a:r>
              <a:rPr lang="en-US" sz="2200" b="1" dirty="0" smtClean="0">
                <a:solidFill>
                  <a:srgbClr val="C00000"/>
                </a:solidFill>
                <a:latin typeface="Perpetua" pitchFamily="18" charset="0"/>
              </a:rPr>
              <a:t>CAPP programs </a:t>
            </a:r>
            <a:r>
              <a:rPr lang="en-US" sz="2200" dirty="0" smtClean="0">
                <a:latin typeface="Perpetua" pitchFamily="18" charset="0"/>
              </a:rPr>
              <a:t>develop a </a:t>
            </a:r>
            <a:r>
              <a:rPr lang="en-US" sz="2200" b="1" dirty="0" smtClean="0">
                <a:solidFill>
                  <a:srgbClr val="0070C0"/>
                </a:solidFill>
                <a:latin typeface="Perpetua" pitchFamily="18" charset="0"/>
              </a:rPr>
              <a:t>process plan </a:t>
            </a:r>
            <a:r>
              <a:rPr lang="en-US" sz="2200" dirty="0" smtClean="0">
                <a:latin typeface="Perpetua" pitchFamily="18" charset="0"/>
              </a:rPr>
              <a:t>or </a:t>
            </a:r>
            <a:r>
              <a:rPr lang="en-US" sz="2200" b="1" dirty="0" smtClean="0">
                <a:solidFill>
                  <a:srgbClr val="0070C0"/>
                </a:solidFill>
                <a:latin typeface="Perpetua" pitchFamily="18" charset="0"/>
              </a:rPr>
              <a:t>route sheet</a:t>
            </a:r>
            <a:r>
              <a:rPr lang="en-US" sz="2200" b="1" dirty="0" smtClean="0">
                <a:latin typeface="Perpetua" pitchFamily="18" charset="0"/>
              </a:rPr>
              <a:t> </a:t>
            </a:r>
            <a:r>
              <a:rPr lang="en-US" sz="2200" dirty="0" smtClean="0">
                <a:latin typeface="Perpetua" pitchFamily="18" charset="0"/>
              </a:rPr>
              <a:t>by following either a </a:t>
            </a:r>
            <a:r>
              <a:rPr lang="en-US" sz="2200" b="1" dirty="0" smtClean="0">
                <a:solidFill>
                  <a:srgbClr val="0070C0"/>
                </a:solidFill>
                <a:latin typeface="Perpetua" pitchFamily="18" charset="0"/>
              </a:rPr>
              <a:t>variant</a:t>
            </a:r>
            <a:r>
              <a:rPr lang="en-US" sz="2200" b="1" dirty="0" smtClean="0">
                <a:latin typeface="Perpetua" pitchFamily="18" charset="0"/>
              </a:rPr>
              <a:t> </a:t>
            </a:r>
            <a:r>
              <a:rPr lang="en-US" sz="2200" dirty="0" smtClean="0">
                <a:latin typeface="Perpetua" pitchFamily="18" charset="0"/>
              </a:rPr>
              <a:t>or a </a:t>
            </a:r>
            <a:r>
              <a:rPr lang="en-US" sz="2200" b="1" dirty="0" smtClean="0">
                <a:solidFill>
                  <a:srgbClr val="0070C0"/>
                </a:solidFill>
                <a:latin typeface="Perpetua" pitchFamily="18" charset="0"/>
              </a:rPr>
              <a:t>generative approach</a:t>
            </a:r>
            <a:r>
              <a:rPr lang="en-US" sz="2200" dirty="0" smtClean="0">
                <a:solidFill>
                  <a:srgbClr val="0070C0"/>
                </a:solidFill>
                <a:latin typeface="Perpetua" pitchFamily="18" charset="0"/>
              </a:rPr>
              <a:t>.</a:t>
            </a:r>
          </a:p>
          <a:p>
            <a:pPr>
              <a:lnSpc>
                <a:spcPct val="150000"/>
              </a:lnSpc>
            </a:pPr>
            <a:endParaRPr lang="en-US" sz="2200" dirty="0">
              <a:latin typeface="Perpetu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u="sng" dirty="0" smtClean="0">
                <a:solidFill>
                  <a:srgbClr val="0070C0"/>
                </a:solidFill>
                <a:latin typeface="Perpetua" pitchFamily="18" charset="0"/>
              </a:rPr>
              <a:t>Advantages of CAPP over Manual Experience-based Process Planning </a:t>
            </a:r>
            <a:endParaRPr lang="en-US" sz="2400" u="sng" dirty="0">
              <a:solidFill>
                <a:srgbClr val="0070C0"/>
              </a:solidFill>
              <a:latin typeface="Perpetua" pitchFamily="18" charset="0"/>
            </a:endParaRPr>
          </a:p>
        </p:txBody>
      </p:sp>
      <p:sp>
        <p:nvSpPr>
          <p:cNvPr id="3" name="Content Placeholder 2"/>
          <p:cNvSpPr>
            <a:spLocks noGrp="1"/>
          </p:cNvSpPr>
          <p:nvPr>
            <p:ph idx="1"/>
          </p:nvPr>
        </p:nvSpPr>
        <p:spPr>
          <a:xfrm>
            <a:off x="457200" y="1447800"/>
            <a:ext cx="8686800" cy="5410200"/>
          </a:xfrm>
        </p:spPr>
        <p:txBody>
          <a:bodyPr>
            <a:normAutofit fontScale="92500" lnSpcReduction="20000"/>
          </a:bodyPr>
          <a:lstStyle/>
          <a:p>
            <a:pPr marL="571500" indent="-571500">
              <a:lnSpc>
                <a:spcPct val="160000"/>
              </a:lnSpc>
              <a:buFont typeface="+mj-lt"/>
              <a:buAutoNum type="romanLcPeriod"/>
            </a:pPr>
            <a:r>
              <a:rPr lang="en-US" sz="2700" b="1" dirty="0" smtClean="0">
                <a:solidFill>
                  <a:srgbClr val="002060"/>
                </a:solidFill>
                <a:latin typeface="Perpetua" pitchFamily="18" charset="0"/>
              </a:rPr>
              <a:t>It can systematically produce </a:t>
            </a:r>
            <a:r>
              <a:rPr lang="en-US" sz="2700" b="1" dirty="0" smtClean="0">
                <a:solidFill>
                  <a:srgbClr val="C00000"/>
                </a:solidFill>
                <a:latin typeface="Perpetua" pitchFamily="18" charset="0"/>
              </a:rPr>
              <a:t>accurate</a:t>
            </a:r>
            <a:r>
              <a:rPr lang="en-US" sz="2700" b="1" dirty="0" smtClean="0">
                <a:solidFill>
                  <a:srgbClr val="002060"/>
                </a:solidFill>
                <a:latin typeface="Perpetua" pitchFamily="18" charset="0"/>
              </a:rPr>
              <a:t> and </a:t>
            </a:r>
            <a:r>
              <a:rPr lang="en-US" sz="2700" b="1" dirty="0" smtClean="0">
                <a:solidFill>
                  <a:srgbClr val="C00000"/>
                </a:solidFill>
                <a:latin typeface="Perpetua" pitchFamily="18" charset="0"/>
              </a:rPr>
              <a:t>consistent</a:t>
            </a:r>
            <a:r>
              <a:rPr lang="en-US" sz="2700" b="1" dirty="0" smtClean="0">
                <a:solidFill>
                  <a:srgbClr val="002060"/>
                </a:solidFill>
                <a:latin typeface="Perpetua" pitchFamily="18" charset="0"/>
              </a:rPr>
              <a:t> process plans. </a:t>
            </a:r>
          </a:p>
          <a:p>
            <a:pPr marL="571500" indent="-571500">
              <a:lnSpc>
                <a:spcPct val="160000"/>
              </a:lnSpc>
              <a:buFont typeface="+mj-lt"/>
              <a:buAutoNum type="romanLcPeriod"/>
            </a:pPr>
            <a:r>
              <a:rPr lang="en-US" sz="2700" b="1" dirty="0" smtClean="0">
                <a:solidFill>
                  <a:srgbClr val="002060"/>
                </a:solidFill>
                <a:latin typeface="Perpetua" pitchFamily="18" charset="0"/>
              </a:rPr>
              <a:t>It leads to the </a:t>
            </a:r>
            <a:r>
              <a:rPr lang="en-US" sz="2700" b="1" dirty="0" smtClean="0">
                <a:solidFill>
                  <a:srgbClr val="C00000"/>
                </a:solidFill>
                <a:latin typeface="Perpetua" pitchFamily="18" charset="0"/>
              </a:rPr>
              <a:t>reduction of cost </a:t>
            </a:r>
            <a:r>
              <a:rPr lang="en-US" sz="2700" b="1" dirty="0" smtClean="0">
                <a:solidFill>
                  <a:srgbClr val="002060"/>
                </a:solidFill>
                <a:latin typeface="Perpetua" pitchFamily="18" charset="0"/>
              </a:rPr>
              <a:t>and </a:t>
            </a:r>
            <a:r>
              <a:rPr lang="en-US" sz="2700" b="1" dirty="0" smtClean="0">
                <a:solidFill>
                  <a:srgbClr val="C00000"/>
                </a:solidFill>
                <a:latin typeface="Perpetua" pitchFamily="18" charset="0"/>
              </a:rPr>
              <a:t>lead times </a:t>
            </a:r>
            <a:r>
              <a:rPr lang="en-US" sz="2700" b="1" dirty="0" smtClean="0">
                <a:solidFill>
                  <a:srgbClr val="002060"/>
                </a:solidFill>
                <a:latin typeface="Perpetua" pitchFamily="18" charset="0"/>
              </a:rPr>
              <a:t>of process plan. </a:t>
            </a:r>
          </a:p>
          <a:p>
            <a:pPr marL="571500" indent="-571500">
              <a:lnSpc>
                <a:spcPct val="160000"/>
              </a:lnSpc>
              <a:buFont typeface="+mj-lt"/>
              <a:buAutoNum type="romanLcPeriod"/>
            </a:pPr>
            <a:r>
              <a:rPr lang="en-US" sz="2700" b="1" dirty="0" smtClean="0">
                <a:solidFill>
                  <a:srgbClr val="C00000"/>
                </a:solidFill>
                <a:latin typeface="Perpetua" pitchFamily="18" charset="0"/>
              </a:rPr>
              <a:t>Skill requirement </a:t>
            </a:r>
            <a:r>
              <a:rPr lang="en-US" sz="2700" b="1" dirty="0" smtClean="0">
                <a:solidFill>
                  <a:srgbClr val="002060"/>
                </a:solidFill>
                <a:latin typeface="Perpetua" pitchFamily="18" charset="0"/>
              </a:rPr>
              <a:t>of process planer are reduced to develop feasible process plan. </a:t>
            </a:r>
          </a:p>
          <a:p>
            <a:pPr marL="571500" indent="-571500">
              <a:lnSpc>
                <a:spcPct val="160000"/>
              </a:lnSpc>
              <a:buFont typeface="+mj-lt"/>
              <a:buAutoNum type="romanLcPeriod"/>
            </a:pPr>
            <a:r>
              <a:rPr lang="en-US" sz="2700" b="1" dirty="0" smtClean="0">
                <a:solidFill>
                  <a:srgbClr val="C00000"/>
                </a:solidFill>
                <a:latin typeface="Perpetua" pitchFamily="18" charset="0"/>
              </a:rPr>
              <a:t>Interfacing of software </a:t>
            </a:r>
            <a:r>
              <a:rPr lang="en-US" sz="2700" b="1" dirty="0" smtClean="0">
                <a:solidFill>
                  <a:srgbClr val="002060"/>
                </a:solidFill>
                <a:latin typeface="Perpetua" pitchFamily="18" charset="0"/>
              </a:rPr>
              <a:t>for cost, manufacturing lead time estimation, and work standards can easily be done. </a:t>
            </a:r>
          </a:p>
          <a:p>
            <a:pPr marL="571500" indent="-571500">
              <a:lnSpc>
                <a:spcPct val="160000"/>
              </a:lnSpc>
              <a:buFont typeface="+mj-lt"/>
              <a:buAutoNum type="romanLcPeriod"/>
            </a:pPr>
            <a:r>
              <a:rPr lang="en-US" sz="2700" b="1" dirty="0" smtClean="0">
                <a:solidFill>
                  <a:srgbClr val="002060"/>
                </a:solidFill>
                <a:latin typeface="Perpetua" pitchFamily="18" charset="0"/>
              </a:rPr>
              <a:t>Leads to the </a:t>
            </a:r>
            <a:r>
              <a:rPr lang="en-US" sz="2700" b="1" dirty="0" smtClean="0">
                <a:solidFill>
                  <a:srgbClr val="C00000"/>
                </a:solidFill>
                <a:latin typeface="Perpetua" pitchFamily="18" charset="0"/>
              </a:rPr>
              <a:t>increased productivity </a:t>
            </a:r>
            <a:r>
              <a:rPr lang="en-US" sz="2700" b="1" dirty="0" smtClean="0">
                <a:solidFill>
                  <a:srgbClr val="002060"/>
                </a:solidFill>
                <a:latin typeface="Perpetua" pitchFamily="18" charset="0"/>
              </a:rPr>
              <a:t>of process planar. </a:t>
            </a:r>
          </a:p>
          <a:p>
            <a:pPr marL="571500" indent="-571500">
              <a:buFont typeface="+mj-lt"/>
              <a:buAutoNum type="romanUcPeriod"/>
            </a:pPr>
            <a:endParaRPr lang="en-US"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915400" cy="6553200"/>
          </a:xfrm>
        </p:spPr>
        <p:txBody>
          <a:bodyPr>
            <a:normAutofit/>
          </a:bodyPr>
          <a:lstStyle/>
          <a:p>
            <a:pPr>
              <a:lnSpc>
                <a:spcPct val="150000"/>
              </a:lnSpc>
              <a:buNone/>
            </a:pPr>
            <a:r>
              <a:rPr lang="en-US" sz="2800" b="1" u="sng" dirty="0" smtClean="0">
                <a:solidFill>
                  <a:srgbClr val="C00000"/>
                </a:solidFill>
                <a:latin typeface="Perpetua" pitchFamily="18" charset="0"/>
              </a:rPr>
              <a:t>The two approaches of CAPP:</a:t>
            </a:r>
          </a:p>
          <a:p>
            <a:pPr>
              <a:lnSpc>
                <a:spcPct val="150000"/>
              </a:lnSpc>
              <a:buNone/>
            </a:pPr>
            <a:r>
              <a:rPr lang="en-US" sz="2400" b="1" dirty="0" smtClean="0">
                <a:solidFill>
                  <a:schemeClr val="accent6">
                    <a:lumMod val="50000"/>
                  </a:schemeClr>
                </a:solidFill>
                <a:latin typeface="Perpetua" pitchFamily="18" charset="0"/>
              </a:rPr>
              <a:t>1. </a:t>
            </a:r>
            <a:r>
              <a:rPr lang="en-US" sz="2400" b="1" u="sng" dirty="0" smtClean="0">
                <a:solidFill>
                  <a:schemeClr val="accent6">
                    <a:lumMod val="50000"/>
                  </a:schemeClr>
                </a:solidFill>
                <a:latin typeface="Perpetua" pitchFamily="18" charset="0"/>
              </a:rPr>
              <a:t>Variant Approach CAPP</a:t>
            </a:r>
          </a:p>
          <a:p>
            <a:pPr>
              <a:lnSpc>
                <a:spcPct val="150000"/>
              </a:lnSpc>
              <a:buFont typeface="Wingdings 2" pitchFamily="18" charset="2"/>
              <a:buChar char="E"/>
            </a:pPr>
            <a:r>
              <a:rPr lang="en-US" sz="2400" dirty="0" smtClean="0">
                <a:latin typeface="Perpetua" pitchFamily="18" charset="0"/>
              </a:rPr>
              <a:t>The </a:t>
            </a:r>
            <a:r>
              <a:rPr lang="en-US" sz="2400" b="1" dirty="0" smtClean="0">
                <a:solidFill>
                  <a:srgbClr val="0070C0"/>
                </a:solidFill>
                <a:latin typeface="Perpetua" pitchFamily="18" charset="0"/>
              </a:rPr>
              <a:t>variant approach </a:t>
            </a:r>
            <a:r>
              <a:rPr lang="en-US" sz="2400" dirty="0" smtClean="0">
                <a:latin typeface="Perpetua" pitchFamily="18" charset="0"/>
              </a:rPr>
              <a:t>is comparable with the </a:t>
            </a:r>
            <a:r>
              <a:rPr lang="en-US" sz="2400" b="1" dirty="0" smtClean="0">
                <a:solidFill>
                  <a:srgbClr val="002060"/>
                </a:solidFill>
                <a:latin typeface="Perpetua" pitchFamily="18" charset="0"/>
              </a:rPr>
              <a:t>traditional manual approach</a:t>
            </a:r>
            <a:r>
              <a:rPr lang="en-US" sz="2400" dirty="0" smtClean="0">
                <a:latin typeface="Perpetua" pitchFamily="18" charset="0"/>
              </a:rPr>
              <a:t> where a process plan for a </a:t>
            </a:r>
            <a:r>
              <a:rPr lang="en-US" sz="2400" b="1" dirty="0" smtClean="0">
                <a:latin typeface="Perpetua" pitchFamily="18" charset="0"/>
              </a:rPr>
              <a:t>new part </a:t>
            </a:r>
            <a:r>
              <a:rPr lang="en-US" sz="2400" dirty="0" smtClean="0">
                <a:latin typeface="Perpetua" pitchFamily="18" charset="0"/>
              </a:rPr>
              <a:t>is created by </a:t>
            </a:r>
            <a:r>
              <a:rPr lang="en-US" sz="2400" b="1" dirty="0" smtClean="0">
                <a:solidFill>
                  <a:srgbClr val="002060"/>
                </a:solidFill>
                <a:latin typeface="Perpetua" pitchFamily="18" charset="0"/>
              </a:rPr>
              <a:t>recalling, identifying</a:t>
            </a:r>
            <a:r>
              <a:rPr lang="en-US" sz="2400" dirty="0" smtClean="0">
                <a:solidFill>
                  <a:srgbClr val="002060"/>
                </a:solidFill>
                <a:latin typeface="Perpetua" pitchFamily="18" charset="0"/>
              </a:rPr>
              <a:t>, and </a:t>
            </a:r>
            <a:r>
              <a:rPr lang="en-US" sz="2400" b="1" dirty="0" smtClean="0">
                <a:solidFill>
                  <a:srgbClr val="002060"/>
                </a:solidFill>
                <a:latin typeface="Perpetua" pitchFamily="18" charset="0"/>
              </a:rPr>
              <a:t>retrieving</a:t>
            </a:r>
            <a:r>
              <a:rPr lang="en-US" sz="2400" dirty="0" smtClean="0">
                <a:solidFill>
                  <a:srgbClr val="002060"/>
                </a:solidFill>
                <a:latin typeface="Perpetua" pitchFamily="18" charset="0"/>
              </a:rPr>
              <a:t> </a:t>
            </a:r>
            <a:r>
              <a:rPr lang="en-US" sz="2400" dirty="0" smtClean="0">
                <a:latin typeface="Perpetua" pitchFamily="18" charset="0"/>
              </a:rPr>
              <a:t>an </a:t>
            </a:r>
            <a:r>
              <a:rPr lang="en-US" sz="2400" b="1" dirty="0" smtClean="0">
                <a:latin typeface="Perpetua" pitchFamily="18" charset="0"/>
              </a:rPr>
              <a:t>existing process plan </a:t>
            </a:r>
            <a:r>
              <a:rPr lang="en-US" sz="2400" dirty="0" smtClean="0">
                <a:latin typeface="Perpetua" pitchFamily="18" charset="0"/>
              </a:rPr>
              <a:t>for similar part, and making </a:t>
            </a:r>
            <a:r>
              <a:rPr lang="en-US" sz="2400" b="1" dirty="0" smtClean="0">
                <a:solidFill>
                  <a:srgbClr val="002060"/>
                </a:solidFill>
                <a:latin typeface="Perpetua" pitchFamily="18" charset="0"/>
              </a:rPr>
              <a:t>necessary modification </a:t>
            </a:r>
            <a:r>
              <a:rPr lang="en-US" sz="2400" dirty="0" smtClean="0">
                <a:latin typeface="Perpetua" pitchFamily="18" charset="0"/>
              </a:rPr>
              <a:t>making it suitable for the new part.</a:t>
            </a:r>
          </a:p>
          <a:p>
            <a:pPr>
              <a:lnSpc>
                <a:spcPct val="150000"/>
              </a:lnSpc>
              <a:buFont typeface="Wingdings 2" pitchFamily="18" charset="2"/>
              <a:buChar char="E"/>
            </a:pPr>
            <a:r>
              <a:rPr lang="en-US" sz="2400" dirty="0" smtClean="0">
                <a:latin typeface="Perpetua" pitchFamily="18" charset="0"/>
              </a:rPr>
              <a:t>The</a:t>
            </a:r>
            <a:r>
              <a:rPr lang="en-US" sz="2400" b="1" dirty="0" smtClean="0">
                <a:solidFill>
                  <a:srgbClr val="C00000"/>
                </a:solidFill>
                <a:latin typeface="Perpetua" pitchFamily="18" charset="0"/>
              </a:rPr>
              <a:t> variant approach </a:t>
            </a:r>
            <a:r>
              <a:rPr lang="en-US" sz="2400" dirty="0" smtClean="0">
                <a:latin typeface="Perpetua" pitchFamily="18" charset="0"/>
              </a:rPr>
              <a:t>uses a </a:t>
            </a:r>
            <a:r>
              <a:rPr lang="en-US" sz="2400" b="1" dirty="0" smtClean="0">
                <a:solidFill>
                  <a:srgbClr val="0070C0"/>
                </a:solidFill>
                <a:latin typeface="Perpetua" pitchFamily="18" charset="0"/>
              </a:rPr>
              <a:t>file of standard process plans </a:t>
            </a:r>
            <a:r>
              <a:rPr lang="en-US" sz="2400" dirty="0" smtClean="0">
                <a:latin typeface="Perpetua" pitchFamily="18" charset="0"/>
              </a:rPr>
              <a:t>to </a:t>
            </a:r>
            <a:r>
              <a:rPr lang="en-US" sz="2400" b="1" dirty="0" smtClean="0">
                <a:latin typeface="Perpetua" pitchFamily="18" charset="0"/>
              </a:rPr>
              <a:t>retrieve the best plan </a:t>
            </a:r>
            <a:r>
              <a:rPr lang="en-US" sz="2400" dirty="0" smtClean="0">
                <a:latin typeface="Perpetua" pitchFamily="18" charset="0"/>
              </a:rPr>
              <a:t>in the file </a:t>
            </a:r>
            <a:r>
              <a:rPr lang="en-US" sz="2400" b="1" dirty="0" smtClean="0">
                <a:latin typeface="Perpetua" pitchFamily="18" charset="0"/>
              </a:rPr>
              <a:t>after reviewing the design</a:t>
            </a:r>
            <a:r>
              <a:rPr lang="en-US" sz="2400" dirty="0" smtClean="0">
                <a:latin typeface="Perpetua" pitchFamily="18" charset="0"/>
              </a:rPr>
              <a:t>. The plan can then be </a:t>
            </a:r>
            <a:r>
              <a:rPr lang="en-US" sz="2400" b="1" dirty="0" smtClean="0">
                <a:solidFill>
                  <a:srgbClr val="0070C0"/>
                </a:solidFill>
                <a:latin typeface="Perpetua" pitchFamily="18" charset="0"/>
              </a:rPr>
              <a:t>revised manually </a:t>
            </a:r>
            <a:r>
              <a:rPr lang="en-US" sz="2400" dirty="0" smtClean="0">
                <a:latin typeface="Perpetua" pitchFamily="18" charset="0"/>
              </a:rPr>
              <a:t>if it is </a:t>
            </a:r>
            <a:r>
              <a:rPr lang="en-US" sz="2400" b="1" dirty="0" smtClean="0">
                <a:latin typeface="Perpetua" pitchFamily="18" charset="0"/>
              </a:rPr>
              <a:t>not totally appropriate.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r"/>
            <a:r>
              <a:rPr lang="en-US" sz="2800" b="1" dirty="0" smtClean="0">
                <a:solidFill>
                  <a:srgbClr val="C00000"/>
                </a:solidFill>
                <a:latin typeface="Perpetua" pitchFamily="18" charset="0"/>
              </a:rPr>
              <a:t>Cont’d…</a:t>
            </a:r>
            <a:endParaRPr lang="en-US" sz="2800" b="1" dirty="0">
              <a:solidFill>
                <a:srgbClr val="C00000"/>
              </a:solidFill>
              <a:latin typeface="Perpetua" pitchFamily="18" charset="0"/>
            </a:endParaRPr>
          </a:p>
        </p:txBody>
      </p:sp>
      <p:sp>
        <p:nvSpPr>
          <p:cNvPr id="3" name="Content Placeholder 2"/>
          <p:cNvSpPr>
            <a:spLocks noGrp="1"/>
          </p:cNvSpPr>
          <p:nvPr>
            <p:ph idx="1"/>
          </p:nvPr>
        </p:nvSpPr>
        <p:spPr>
          <a:xfrm>
            <a:off x="457200" y="762000"/>
            <a:ext cx="8686800" cy="6096000"/>
          </a:xfrm>
        </p:spPr>
        <p:txBody>
          <a:bodyPr>
            <a:normAutofit/>
          </a:bodyPr>
          <a:lstStyle/>
          <a:p>
            <a:pPr>
              <a:lnSpc>
                <a:spcPct val="170000"/>
              </a:lnSpc>
              <a:buFont typeface="Wingdings 2" pitchFamily="18" charset="2"/>
              <a:buChar char="E"/>
            </a:pPr>
            <a:r>
              <a:rPr lang="en-US" sz="2400" b="1" dirty="0" smtClean="0">
                <a:latin typeface="Perpetua" pitchFamily="18" charset="0"/>
              </a:rPr>
              <a:t>In general this system has </a:t>
            </a:r>
            <a:r>
              <a:rPr lang="en-US" sz="2400" b="1" dirty="0" smtClean="0">
                <a:solidFill>
                  <a:srgbClr val="C00000"/>
                </a:solidFill>
                <a:latin typeface="Perpetua" pitchFamily="18" charset="0"/>
              </a:rPr>
              <a:t>two operational stages</a:t>
            </a:r>
            <a:r>
              <a:rPr lang="en-US" sz="2400" b="1" dirty="0" smtClean="0">
                <a:latin typeface="Perpetua" pitchFamily="18" charset="0"/>
              </a:rPr>
              <a:t>.</a:t>
            </a:r>
          </a:p>
          <a:p>
            <a:pPr>
              <a:lnSpc>
                <a:spcPct val="170000"/>
              </a:lnSpc>
              <a:buNone/>
            </a:pPr>
            <a:r>
              <a:rPr lang="en-US" sz="2400" b="1" dirty="0" err="1" smtClean="0">
                <a:solidFill>
                  <a:srgbClr val="C00000"/>
                </a:solidFill>
                <a:latin typeface="Perpetua" pitchFamily="18" charset="0"/>
              </a:rPr>
              <a:t>i</a:t>
            </a:r>
            <a:r>
              <a:rPr lang="en-US" sz="2400" b="1" dirty="0" smtClean="0">
                <a:solidFill>
                  <a:srgbClr val="C00000"/>
                </a:solidFill>
                <a:latin typeface="Perpetua" pitchFamily="18" charset="0"/>
              </a:rPr>
              <a:t>. </a:t>
            </a:r>
            <a:r>
              <a:rPr lang="en-US" sz="2400" b="1" u="sng" dirty="0" smtClean="0">
                <a:solidFill>
                  <a:srgbClr val="C00000"/>
                </a:solidFill>
                <a:latin typeface="Perpetua" pitchFamily="18" charset="0"/>
              </a:rPr>
              <a:t>Preparatory stage</a:t>
            </a:r>
            <a:r>
              <a:rPr lang="en-US" sz="2400" u="sng" dirty="0" smtClean="0">
                <a:latin typeface="Perpetua" pitchFamily="18" charset="0"/>
              </a:rPr>
              <a:t>: </a:t>
            </a:r>
            <a:r>
              <a:rPr lang="en-US" sz="2400" dirty="0" smtClean="0">
                <a:latin typeface="Perpetua" pitchFamily="18" charset="0"/>
              </a:rPr>
              <a:t>in this stage the parts are </a:t>
            </a:r>
            <a:r>
              <a:rPr lang="en-US" sz="2400" b="1" dirty="0" smtClean="0">
                <a:solidFill>
                  <a:srgbClr val="0070C0"/>
                </a:solidFill>
                <a:latin typeface="Perpetua" pitchFamily="18" charset="0"/>
              </a:rPr>
              <a:t>coded </a:t>
            </a:r>
            <a:r>
              <a:rPr lang="en-US" sz="2400" dirty="0" smtClean="0">
                <a:latin typeface="Perpetua" pitchFamily="18" charset="0"/>
              </a:rPr>
              <a:t>and</a:t>
            </a:r>
            <a:r>
              <a:rPr lang="en-US" sz="2400" b="1" dirty="0" smtClean="0">
                <a:solidFill>
                  <a:srgbClr val="0070C0"/>
                </a:solidFill>
                <a:latin typeface="Perpetua" pitchFamily="18" charset="0"/>
              </a:rPr>
              <a:t> families are formed </a:t>
            </a:r>
            <a:r>
              <a:rPr lang="en-US" sz="2400" dirty="0" smtClean="0">
                <a:latin typeface="Perpetua" pitchFamily="18" charset="0"/>
              </a:rPr>
              <a:t>based on </a:t>
            </a:r>
            <a:r>
              <a:rPr lang="en-US" sz="2400" b="1" dirty="0" smtClean="0">
                <a:latin typeface="Perpetua" pitchFamily="18" charset="0"/>
              </a:rPr>
              <a:t>group technology (GT) principles</a:t>
            </a:r>
            <a:r>
              <a:rPr lang="en-US" sz="2400" dirty="0" smtClean="0">
                <a:latin typeface="Perpetua" pitchFamily="18" charset="0"/>
              </a:rPr>
              <a:t>. </a:t>
            </a:r>
            <a:r>
              <a:rPr lang="en-US" sz="2400" b="1" dirty="0" smtClean="0">
                <a:latin typeface="Perpetua" pitchFamily="18" charset="0"/>
              </a:rPr>
              <a:t>Standard process plans </a:t>
            </a:r>
            <a:r>
              <a:rPr lang="en-US" sz="2400" dirty="0" smtClean="0">
                <a:latin typeface="Perpetua" pitchFamily="18" charset="0"/>
              </a:rPr>
              <a:t>are prepared for each family </a:t>
            </a:r>
            <a:r>
              <a:rPr lang="en-US" sz="2400" b="1" dirty="0" smtClean="0">
                <a:solidFill>
                  <a:srgbClr val="002060"/>
                </a:solidFill>
                <a:latin typeface="Perpetua" pitchFamily="18" charset="0"/>
              </a:rPr>
              <a:t>and stored in database</a:t>
            </a:r>
            <a:r>
              <a:rPr lang="en-US" sz="2400" dirty="0" smtClean="0">
                <a:latin typeface="Perpetua" pitchFamily="18" charset="0"/>
              </a:rPr>
              <a:t>.</a:t>
            </a:r>
          </a:p>
          <a:p>
            <a:pPr>
              <a:lnSpc>
                <a:spcPct val="170000"/>
              </a:lnSpc>
              <a:buNone/>
            </a:pPr>
            <a:r>
              <a:rPr lang="en-US" sz="2400" b="1" dirty="0" smtClean="0">
                <a:solidFill>
                  <a:srgbClr val="C00000"/>
                </a:solidFill>
                <a:latin typeface="Perpetua" pitchFamily="18" charset="0"/>
              </a:rPr>
              <a:t>ii. </a:t>
            </a:r>
            <a:r>
              <a:rPr lang="en-US" sz="2400" b="1" u="sng" dirty="0" smtClean="0">
                <a:solidFill>
                  <a:srgbClr val="C00000"/>
                </a:solidFill>
                <a:latin typeface="Perpetua" pitchFamily="18" charset="0"/>
              </a:rPr>
              <a:t>Production stage</a:t>
            </a:r>
            <a:r>
              <a:rPr lang="en-US" sz="2400" u="sng" dirty="0" smtClean="0">
                <a:latin typeface="Perpetua" pitchFamily="18" charset="0"/>
              </a:rPr>
              <a:t>: </a:t>
            </a:r>
            <a:r>
              <a:rPr lang="en-US" sz="2400" dirty="0" smtClean="0">
                <a:latin typeface="Perpetua" pitchFamily="18" charset="0"/>
              </a:rPr>
              <a:t>Process plan for </a:t>
            </a:r>
            <a:r>
              <a:rPr lang="en-US" sz="2400" dirty="0" smtClean="0">
                <a:solidFill>
                  <a:srgbClr val="002060"/>
                </a:solidFill>
                <a:latin typeface="Perpetua" pitchFamily="18" charset="0"/>
              </a:rPr>
              <a:t>a new part can be made </a:t>
            </a:r>
            <a:r>
              <a:rPr lang="en-US" sz="2400" dirty="0" smtClean="0">
                <a:latin typeface="Perpetua" pitchFamily="18" charset="0"/>
              </a:rPr>
              <a:t>in this stage. Whenever </a:t>
            </a:r>
            <a:r>
              <a:rPr lang="en-US" sz="2400" b="1" dirty="0" smtClean="0">
                <a:latin typeface="Perpetua" pitchFamily="18" charset="0"/>
              </a:rPr>
              <a:t>a new part </a:t>
            </a:r>
            <a:r>
              <a:rPr lang="en-US" sz="2400" dirty="0" smtClean="0">
                <a:latin typeface="Perpetua" pitchFamily="18" charset="0"/>
              </a:rPr>
              <a:t>comes for process planning, it’s </a:t>
            </a:r>
            <a:r>
              <a:rPr lang="en-US" sz="2400" b="1" dirty="0" smtClean="0">
                <a:solidFill>
                  <a:srgbClr val="0070C0"/>
                </a:solidFill>
                <a:latin typeface="Perpetua" pitchFamily="18" charset="0"/>
              </a:rPr>
              <a:t>code </a:t>
            </a:r>
            <a:r>
              <a:rPr lang="en-US" sz="2400" dirty="0" smtClean="0">
                <a:latin typeface="Perpetua" pitchFamily="18" charset="0"/>
              </a:rPr>
              <a:t>and</a:t>
            </a:r>
            <a:r>
              <a:rPr lang="en-US" sz="2400" b="1" dirty="0" smtClean="0">
                <a:solidFill>
                  <a:srgbClr val="0070C0"/>
                </a:solidFill>
                <a:latin typeface="Perpetua" pitchFamily="18" charset="0"/>
              </a:rPr>
              <a:t> family </a:t>
            </a:r>
            <a:r>
              <a:rPr lang="en-US" sz="2400" dirty="0" smtClean="0">
                <a:latin typeface="Perpetua" pitchFamily="18" charset="0"/>
              </a:rPr>
              <a:t>will be </a:t>
            </a:r>
            <a:r>
              <a:rPr lang="en-US" sz="2400" b="1" dirty="0" smtClean="0">
                <a:solidFill>
                  <a:srgbClr val="002060"/>
                </a:solidFill>
                <a:latin typeface="Perpetua" pitchFamily="18" charset="0"/>
              </a:rPr>
              <a:t>identified</a:t>
            </a:r>
            <a:r>
              <a:rPr lang="en-US" sz="2400" dirty="0" smtClean="0">
                <a:solidFill>
                  <a:srgbClr val="002060"/>
                </a:solidFill>
                <a:latin typeface="Perpetua" pitchFamily="18" charset="0"/>
              </a:rPr>
              <a:t> and the </a:t>
            </a:r>
            <a:r>
              <a:rPr lang="en-US" sz="2400" b="1" dirty="0" smtClean="0">
                <a:solidFill>
                  <a:srgbClr val="002060"/>
                </a:solidFill>
                <a:latin typeface="Perpetua" pitchFamily="18" charset="0"/>
              </a:rPr>
              <a:t>standard processing plan </a:t>
            </a:r>
            <a:r>
              <a:rPr lang="en-US" sz="2400" dirty="0" smtClean="0">
                <a:latin typeface="Perpetua" pitchFamily="18" charset="0"/>
              </a:rPr>
              <a:t>for that family is </a:t>
            </a:r>
            <a:r>
              <a:rPr lang="en-US" sz="2400" b="1" dirty="0" smtClean="0">
                <a:latin typeface="Perpetua" pitchFamily="18" charset="0"/>
              </a:rPr>
              <a:t>retrieved. </a:t>
            </a:r>
            <a:r>
              <a:rPr lang="en-US" sz="2400" b="1" dirty="0" smtClean="0">
                <a:solidFill>
                  <a:srgbClr val="002060"/>
                </a:solidFill>
                <a:latin typeface="Perpetua" pitchFamily="18" charset="0"/>
              </a:rPr>
              <a:t>Necessary modifications </a:t>
            </a:r>
            <a:r>
              <a:rPr lang="en-US" sz="2400" dirty="0" smtClean="0">
                <a:solidFill>
                  <a:srgbClr val="002060"/>
                </a:solidFill>
                <a:latin typeface="Perpetua" pitchFamily="18" charset="0"/>
              </a:rPr>
              <a:t>are </a:t>
            </a:r>
            <a:r>
              <a:rPr lang="en-US" sz="2400" dirty="0" smtClean="0">
                <a:latin typeface="Perpetua" pitchFamily="18" charset="0"/>
              </a:rPr>
              <a:t>made by the </a:t>
            </a:r>
            <a:r>
              <a:rPr lang="en-US" sz="2400" b="1" dirty="0" smtClean="0">
                <a:latin typeface="Perpetua" pitchFamily="18" charset="0"/>
              </a:rPr>
              <a:t>process planner </a:t>
            </a:r>
            <a:r>
              <a:rPr lang="en-US" sz="2400" dirty="0" smtClean="0">
                <a:latin typeface="Perpetua" pitchFamily="18" charset="0"/>
              </a:rPr>
              <a:t>to satisfy the component design.</a:t>
            </a:r>
            <a:endParaRPr lang="en-US" sz="2400" dirty="0">
              <a:latin typeface="Perpetu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pPr algn="r"/>
            <a:r>
              <a:rPr lang="en-US" sz="3200" b="1" dirty="0" smtClean="0">
                <a:solidFill>
                  <a:srgbClr val="C00000"/>
                </a:solidFill>
                <a:latin typeface="Perpetua" pitchFamily="18" charset="0"/>
                <a:cs typeface="Narkisim" pitchFamily="34" charset="-79"/>
              </a:rPr>
              <a:t>Cont’d…</a:t>
            </a:r>
            <a:endParaRPr lang="en-US" sz="3200" b="1" dirty="0">
              <a:solidFill>
                <a:srgbClr val="C00000"/>
              </a:solidFill>
              <a:latin typeface="Perpetua" pitchFamily="18" charset="0"/>
              <a:cs typeface="Narkisim" pitchFamily="34" charset="-79"/>
            </a:endParaRPr>
          </a:p>
        </p:txBody>
      </p:sp>
      <p:sp>
        <p:nvSpPr>
          <p:cNvPr id="3" name="Content Placeholder 2"/>
          <p:cNvSpPr>
            <a:spLocks noGrp="1"/>
          </p:cNvSpPr>
          <p:nvPr>
            <p:ph idx="1"/>
          </p:nvPr>
        </p:nvSpPr>
        <p:spPr>
          <a:xfrm>
            <a:off x="381000" y="457200"/>
            <a:ext cx="8763000" cy="6400800"/>
          </a:xfrm>
        </p:spPr>
        <p:txBody>
          <a:bodyPr>
            <a:normAutofit/>
          </a:bodyPr>
          <a:lstStyle/>
          <a:p>
            <a:pPr>
              <a:lnSpc>
                <a:spcPct val="150000"/>
              </a:lnSpc>
              <a:buNone/>
            </a:pPr>
            <a:r>
              <a:rPr lang="en-US" sz="2400" b="1" dirty="0" smtClean="0">
                <a:solidFill>
                  <a:srgbClr val="C00000"/>
                </a:solidFill>
                <a:latin typeface="Perpetua" pitchFamily="18" charset="0"/>
              </a:rPr>
              <a:t>2. </a:t>
            </a:r>
            <a:r>
              <a:rPr lang="en-US" sz="2400" b="1" u="sng" dirty="0" smtClean="0">
                <a:solidFill>
                  <a:srgbClr val="C00000"/>
                </a:solidFill>
                <a:latin typeface="Perpetua" pitchFamily="18" charset="0"/>
              </a:rPr>
              <a:t>Generative Approach CAPP</a:t>
            </a:r>
          </a:p>
          <a:p>
            <a:pPr>
              <a:lnSpc>
                <a:spcPct val="170000"/>
              </a:lnSpc>
              <a:buFont typeface="Bookman" pitchFamily="18" charset="0"/>
              <a:buChar char="#"/>
            </a:pPr>
            <a:r>
              <a:rPr lang="en-US" sz="2000" b="1" dirty="0" smtClean="0">
                <a:solidFill>
                  <a:srgbClr val="C00000"/>
                </a:solidFill>
                <a:latin typeface="Perpetua" pitchFamily="18" charset="0"/>
              </a:rPr>
              <a:t>Generative process </a:t>
            </a:r>
            <a:r>
              <a:rPr lang="en-US" sz="2000" dirty="0" smtClean="0">
                <a:latin typeface="Perpetua" pitchFamily="18" charset="0"/>
              </a:rPr>
              <a:t>planning </a:t>
            </a:r>
            <a:r>
              <a:rPr lang="en-US" sz="2000" b="1" dirty="0" smtClean="0">
                <a:latin typeface="Perpetua" pitchFamily="18" charset="0"/>
              </a:rPr>
              <a:t>synthesizes process information </a:t>
            </a:r>
            <a:r>
              <a:rPr lang="en-US" sz="2000" dirty="0" smtClean="0">
                <a:latin typeface="Perpetua" pitchFamily="18" charset="0"/>
              </a:rPr>
              <a:t>in order to create process plans for </a:t>
            </a:r>
            <a:r>
              <a:rPr lang="en-US" sz="2000" b="1" dirty="0" smtClean="0">
                <a:solidFill>
                  <a:srgbClr val="002060"/>
                </a:solidFill>
                <a:latin typeface="Perpetua" pitchFamily="18" charset="0"/>
              </a:rPr>
              <a:t>a new component automatically</a:t>
            </a:r>
            <a:r>
              <a:rPr lang="en-US" sz="2000" b="1" dirty="0" smtClean="0">
                <a:latin typeface="Perpetua" pitchFamily="18" charset="0"/>
              </a:rPr>
              <a:t>. </a:t>
            </a:r>
          </a:p>
          <a:p>
            <a:pPr>
              <a:lnSpc>
                <a:spcPct val="170000"/>
              </a:lnSpc>
              <a:buFont typeface="Bookman" pitchFamily="18" charset="0"/>
              <a:buChar char="#"/>
            </a:pPr>
            <a:r>
              <a:rPr lang="en-US" sz="2000" dirty="0" smtClean="0">
                <a:latin typeface="Perpetua" pitchFamily="18" charset="0"/>
              </a:rPr>
              <a:t>The </a:t>
            </a:r>
            <a:r>
              <a:rPr lang="en-US" sz="2000" b="1" dirty="0" smtClean="0">
                <a:solidFill>
                  <a:srgbClr val="C00000"/>
                </a:solidFill>
                <a:latin typeface="Perpetua" pitchFamily="18" charset="0"/>
              </a:rPr>
              <a:t>input of such systems </a:t>
            </a:r>
            <a:r>
              <a:rPr lang="en-US" sz="2000" dirty="0" smtClean="0">
                <a:latin typeface="Perpetua" pitchFamily="18" charset="0"/>
              </a:rPr>
              <a:t>may be either </a:t>
            </a:r>
            <a:r>
              <a:rPr lang="en-US" sz="2000" b="1" dirty="0" smtClean="0">
                <a:latin typeface="Perpetua" pitchFamily="18" charset="0"/>
              </a:rPr>
              <a:t>CAD drawing </a:t>
            </a:r>
            <a:r>
              <a:rPr lang="en-US" sz="2000" dirty="0" smtClean="0">
                <a:latin typeface="Perpetua" pitchFamily="18" charset="0"/>
              </a:rPr>
              <a:t>or </a:t>
            </a:r>
            <a:r>
              <a:rPr lang="en-US" sz="2000" b="1" dirty="0" smtClean="0">
                <a:latin typeface="Perpetua" pitchFamily="18" charset="0"/>
              </a:rPr>
              <a:t>models or text input. </a:t>
            </a:r>
          </a:p>
          <a:p>
            <a:pPr>
              <a:lnSpc>
                <a:spcPct val="170000"/>
              </a:lnSpc>
              <a:buFont typeface="Bookman" pitchFamily="18" charset="0"/>
              <a:buChar char="#"/>
            </a:pPr>
            <a:r>
              <a:rPr lang="en-US" sz="2000" dirty="0" smtClean="0">
                <a:latin typeface="Perpetua" pitchFamily="18" charset="0"/>
              </a:rPr>
              <a:t>The </a:t>
            </a:r>
            <a:r>
              <a:rPr lang="en-US" sz="2000" b="1" dirty="0" smtClean="0">
                <a:solidFill>
                  <a:srgbClr val="C00000"/>
                </a:solidFill>
                <a:latin typeface="Perpetua" pitchFamily="18" charset="0"/>
              </a:rPr>
              <a:t>generative approach </a:t>
            </a:r>
            <a:r>
              <a:rPr lang="en-US" sz="2000" dirty="0" smtClean="0">
                <a:latin typeface="Perpetua" pitchFamily="18" charset="0"/>
              </a:rPr>
              <a:t>to CAPP starts with the </a:t>
            </a:r>
            <a:r>
              <a:rPr lang="en-US" sz="2000" b="1" dirty="0" smtClean="0">
                <a:latin typeface="Perpetua" pitchFamily="18" charset="0"/>
              </a:rPr>
              <a:t>product design specifications</a:t>
            </a:r>
            <a:r>
              <a:rPr lang="en-US" sz="2000" dirty="0" smtClean="0">
                <a:latin typeface="Perpetua" pitchFamily="18" charset="0"/>
              </a:rPr>
              <a:t> and can generate </a:t>
            </a:r>
            <a:r>
              <a:rPr lang="en-US" sz="2000" dirty="0" smtClean="0">
                <a:solidFill>
                  <a:srgbClr val="0070C0"/>
                </a:solidFill>
                <a:latin typeface="Perpetua" pitchFamily="18" charset="0"/>
              </a:rPr>
              <a:t>a </a:t>
            </a:r>
            <a:r>
              <a:rPr lang="en-US" sz="2000" b="1" dirty="0" smtClean="0">
                <a:solidFill>
                  <a:srgbClr val="0070C0"/>
                </a:solidFill>
                <a:latin typeface="Perpetua" pitchFamily="18" charset="0"/>
              </a:rPr>
              <a:t>detailed process plan</a:t>
            </a:r>
            <a:r>
              <a:rPr lang="en-US" sz="2000" b="1" dirty="0" smtClean="0">
                <a:latin typeface="Perpetua" pitchFamily="18" charset="0"/>
              </a:rPr>
              <a:t> </a:t>
            </a:r>
            <a:r>
              <a:rPr lang="en-US" sz="2000" dirty="0" smtClean="0">
                <a:latin typeface="Perpetua" pitchFamily="18" charset="0"/>
              </a:rPr>
              <a:t>complete with </a:t>
            </a:r>
            <a:r>
              <a:rPr lang="en-US" sz="2000" b="1" dirty="0" smtClean="0">
                <a:solidFill>
                  <a:srgbClr val="0070C0"/>
                </a:solidFill>
                <a:latin typeface="Perpetua" pitchFamily="18" charset="0"/>
              </a:rPr>
              <a:t>machine settings. </a:t>
            </a:r>
            <a:endParaRPr lang="en-US" sz="2000" b="1" dirty="0" smtClean="0">
              <a:solidFill>
                <a:srgbClr val="C00000"/>
              </a:solidFill>
              <a:latin typeface="Perpetua" pitchFamily="18" charset="0"/>
            </a:endParaRPr>
          </a:p>
          <a:p>
            <a:pPr>
              <a:lnSpc>
                <a:spcPct val="170000"/>
              </a:lnSpc>
              <a:buFont typeface="Calibri" pitchFamily="34" charset="0"/>
              <a:buChar char="#"/>
            </a:pPr>
            <a:r>
              <a:rPr lang="en-US" sz="2000" b="1" dirty="0" smtClean="0">
                <a:solidFill>
                  <a:srgbClr val="C00000"/>
                </a:solidFill>
                <a:latin typeface="Perpetua" pitchFamily="18" charset="0"/>
              </a:rPr>
              <a:t>CAPP systems </a:t>
            </a:r>
            <a:r>
              <a:rPr lang="en-US" sz="2000" dirty="0" smtClean="0">
                <a:latin typeface="Perpetua" pitchFamily="18" charset="0"/>
              </a:rPr>
              <a:t>use </a:t>
            </a:r>
            <a:r>
              <a:rPr lang="en-US" sz="2000" b="1" dirty="0" smtClean="0">
                <a:solidFill>
                  <a:srgbClr val="002060"/>
                </a:solidFill>
                <a:latin typeface="Perpetua" pitchFamily="18" charset="0"/>
              </a:rPr>
              <a:t>design algorithms</a:t>
            </a:r>
            <a:r>
              <a:rPr lang="en-US" sz="2000" dirty="0" smtClean="0">
                <a:solidFill>
                  <a:srgbClr val="002060"/>
                </a:solidFill>
                <a:latin typeface="Perpetua" pitchFamily="18" charset="0"/>
              </a:rPr>
              <a:t>, </a:t>
            </a:r>
            <a:r>
              <a:rPr lang="en-US" sz="2000" b="1" dirty="0" smtClean="0">
                <a:solidFill>
                  <a:srgbClr val="002060"/>
                </a:solidFill>
                <a:latin typeface="Perpetua" pitchFamily="18" charset="0"/>
              </a:rPr>
              <a:t>a file of machine characteristics</a:t>
            </a:r>
            <a:r>
              <a:rPr lang="en-US" sz="2000" dirty="0" smtClean="0">
                <a:latin typeface="Perpetua" pitchFamily="18" charset="0"/>
              </a:rPr>
              <a:t>, and </a:t>
            </a:r>
            <a:r>
              <a:rPr lang="en-US" sz="2000" b="1" dirty="0" smtClean="0">
                <a:solidFill>
                  <a:srgbClr val="002060"/>
                </a:solidFill>
                <a:latin typeface="Perpetua" pitchFamily="18" charset="0"/>
              </a:rPr>
              <a:t>decision logic </a:t>
            </a:r>
            <a:r>
              <a:rPr lang="en-US" sz="2000" dirty="0" smtClean="0">
                <a:latin typeface="Perpetua" pitchFamily="18" charset="0"/>
              </a:rPr>
              <a:t>to </a:t>
            </a:r>
            <a:r>
              <a:rPr lang="en-US" sz="2000" b="1" dirty="0" smtClean="0">
                <a:solidFill>
                  <a:srgbClr val="002060"/>
                </a:solidFill>
                <a:latin typeface="Perpetua" pitchFamily="18" charset="0"/>
              </a:rPr>
              <a:t>build the plan. </a:t>
            </a:r>
          </a:p>
          <a:p>
            <a:pPr>
              <a:lnSpc>
                <a:spcPct val="170000"/>
              </a:lnSpc>
              <a:buFont typeface="Calibri" pitchFamily="34" charset="0"/>
              <a:buChar char="#"/>
            </a:pPr>
            <a:r>
              <a:rPr lang="en-US" sz="2000" dirty="0" smtClean="0">
                <a:latin typeface="Perpetua" pitchFamily="18" charset="0"/>
              </a:rPr>
              <a:t>The </a:t>
            </a:r>
            <a:r>
              <a:rPr lang="en-US" sz="2000" b="1" dirty="0" smtClean="0">
                <a:solidFill>
                  <a:srgbClr val="C00000"/>
                </a:solidFill>
                <a:latin typeface="Perpetua" pitchFamily="18" charset="0"/>
              </a:rPr>
              <a:t>biggest advantage </a:t>
            </a:r>
            <a:r>
              <a:rPr lang="en-US" sz="2000" dirty="0" smtClean="0">
                <a:latin typeface="Perpetua" pitchFamily="18" charset="0"/>
              </a:rPr>
              <a:t>of this approach is that process plan developed is </a:t>
            </a:r>
            <a:r>
              <a:rPr lang="en-US" sz="2000" b="1" dirty="0" smtClean="0">
                <a:solidFill>
                  <a:srgbClr val="0070C0"/>
                </a:solidFill>
                <a:latin typeface="Perpetua" pitchFamily="18" charset="0"/>
              </a:rPr>
              <a:t>consistent </a:t>
            </a:r>
            <a:r>
              <a:rPr lang="en-US" sz="2000" dirty="0" smtClean="0">
                <a:latin typeface="Perpetua" pitchFamily="18" charset="0"/>
              </a:rPr>
              <a:t>and </a:t>
            </a:r>
            <a:r>
              <a:rPr lang="en-US" sz="2000" b="1" dirty="0" smtClean="0">
                <a:solidFill>
                  <a:srgbClr val="0070C0"/>
                </a:solidFill>
                <a:latin typeface="Perpetua" pitchFamily="18" charset="0"/>
              </a:rPr>
              <a:t>fully automated</a:t>
            </a:r>
            <a:r>
              <a:rPr lang="en-US" sz="2000" dirty="0" smtClean="0">
                <a:latin typeface="Perpetua" pitchFamily="18" charset="0"/>
              </a:rPr>
              <a:t>. This is especially useful for product mix of </a:t>
            </a:r>
            <a:r>
              <a:rPr lang="en-US" sz="2000" b="1" dirty="0" smtClean="0">
                <a:solidFill>
                  <a:srgbClr val="002060"/>
                </a:solidFill>
                <a:latin typeface="Perpetua" pitchFamily="18" charset="0"/>
              </a:rPr>
              <a:t>number of products with small lot sizes</a:t>
            </a:r>
            <a:r>
              <a:rPr lang="en-US" sz="2000" b="1" dirty="0" smtClean="0">
                <a:solidFill>
                  <a:srgbClr val="0070C0"/>
                </a:solidFill>
                <a:latin typeface="Perpetua" pitchFamily="18" charset="0"/>
              </a:rPr>
              <a:t>.</a:t>
            </a:r>
          </a:p>
          <a:p>
            <a:endParaRPr lang="en-US" dirty="0">
              <a:latin typeface="Perpetua"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r>
              <a:rPr lang="en-US" sz="2800" b="1" u="sng" dirty="0" smtClean="0">
                <a:solidFill>
                  <a:srgbClr val="C00000"/>
                </a:solidFill>
                <a:latin typeface="Perpetua" pitchFamily="18" charset="0"/>
              </a:rPr>
              <a:t>5. Computers in Manufacturing Process Monitoring &amp;  Control</a:t>
            </a:r>
            <a:endParaRPr lang="en-US" sz="2800" b="1" u="sng" dirty="0">
              <a:solidFill>
                <a:srgbClr val="C00000"/>
              </a:solidFill>
              <a:latin typeface="Perpetua" pitchFamily="18" charset="0"/>
            </a:endParaRPr>
          </a:p>
        </p:txBody>
      </p:sp>
      <p:sp>
        <p:nvSpPr>
          <p:cNvPr id="3" name="Content Placeholder 2"/>
          <p:cNvSpPr>
            <a:spLocks noGrp="1"/>
          </p:cNvSpPr>
          <p:nvPr>
            <p:ph idx="1"/>
          </p:nvPr>
        </p:nvSpPr>
        <p:spPr>
          <a:xfrm>
            <a:off x="304800" y="609600"/>
            <a:ext cx="8839200" cy="6248400"/>
          </a:xfrm>
        </p:spPr>
        <p:txBody>
          <a:bodyPr>
            <a:noAutofit/>
          </a:bodyPr>
          <a:lstStyle/>
          <a:p>
            <a:pPr>
              <a:lnSpc>
                <a:spcPct val="150000"/>
              </a:lnSpc>
              <a:buNone/>
            </a:pPr>
            <a:r>
              <a:rPr lang="en-US" sz="2100" b="1" dirty="0" smtClean="0">
                <a:solidFill>
                  <a:srgbClr val="0070C0"/>
                </a:solidFill>
                <a:latin typeface="Perpetua" pitchFamily="18" charset="0"/>
              </a:rPr>
              <a:t>5.1. </a:t>
            </a:r>
            <a:r>
              <a:rPr lang="en-US" sz="2100" b="1" u="sng" dirty="0" smtClean="0">
                <a:solidFill>
                  <a:srgbClr val="0070C0"/>
                </a:solidFill>
                <a:latin typeface="Perpetua" pitchFamily="18" charset="0"/>
              </a:rPr>
              <a:t>Application areas of computers in manufacturing</a:t>
            </a:r>
          </a:p>
          <a:p>
            <a:pPr>
              <a:lnSpc>
                <a:spcPct val="150000"/>
              </a:lnSpc>
              <a:buNone/>
            </a:pPr>
            <a:r>
              <a:rPr lang="en-US" sz="2100" b="1" dirty="0" smtClean="0">
                <a:solidFill>
                  <a:srgbClr val="002060"/>
                </a:solidFill>
                <a:latin typeface="Perpetua" pitchFamily="18" charset="0"/>
              </a:rPr>
              <a:t>The role of  computers in manufacturing can fall into two broad categories:</a:t>
            </a:r>
          </a:p>
          <a:p>
            <a:pPr marL="457200" indent="-457200">
              <a:lnSpc>
                <a:spcPct val="150000"/>
              </a:lnSpc>
              <a:buAutoNum type="arabicPeriod"/>
            </a:pPr>
            <a:r>
              <a:rPr lang="en-US" sz="2100" b="1" u="sng" dirty="0" smtClean="0">
                <a:solidFill>
                  <a:srgbClr val="C00000"/>
                </a:solidFill>
                <a:latin typeface="Perpetua" pitchFamily="18" charset="0"/>
              </a:rPr>
              <a:t>Computer monitoring and control. </a:t>
            </a:r>
          </a:p>
          <a:p>
            <a:pPr marL="457200" indent="-457200">
              <a:lnSpc>
                <a:spcPct val="150000"/>
              </a:lnSpc>
              <a:buFont typeface="Algerian" pitchFamily="82" charset="0"/>
              <a:buChar char="&gt;"/>
            </a:pPr>
            <a:r>
              <a:rPr lang="en-US" sz="2100" dirty="0" smtClean="0">
                <a:latin typeface="Perpetua" pitchFamily="18" charset="0"/>
              </a:rPr>
              <a:t>These are the </a:t>
            </a:r>
            <a:r>
              <a:rPr lang="en-US" sz="2100" b="1" dirty="0" smtClean="0">
                <a:solidFill>
                  <a:srgbClr val="0070C0"/>
                </a:solidFill>
                <a:latin typeface="Perpetua" pitchFamily="18" charset="0"/>
              </a:rPr>
              <a:t>direct applications </a:t>
            </a:r>
            <a:r>
              <a:rPr lang="en-US" sz="2100" dirty="0" smtClean="0">
                <a:latin typeface="Perpetua" pitchFamily="18" charset="0"/>
              </a:rPr>
              <a:t>in which the computer is connected directly to the </a:t>
            </a:r>
            <a:r>
              <a:rPr lang="en-US" sz="2100" b="1" dirty="0" smtClean="0">
                <a:solidFill>
                  <a:srgbClr val="002060"/>
                </a:solidFill>
                <a:latin typeface="Perpetua" pitchFamily="18" charset="0"/>
              </a:rPr>
              <a:t>manufacturing process </a:t>
            </a:r>
            <a:r>
              <a:rPr lang="en-US" sz="2100" dirty="0" smtClean="0">
                <a:latin typeface="Perpetua" pitchFamily="18" charset="0"/>
              </a:rPr>
              <a:t>for the purpose of </a:t>
            </a:r>
            <a:r>
              <a:rPr lang="en-US" sz="2100" b="1" dirty="0" smtClean="0">
                <a:latin typeface="Perpetua" pitchFamily="18" charset="0"/>
              </a:rPr>
              <a:t>monitoring</a:t>
            </a:r>
            <a:r>
              <a:rPr lang="en-US" sz="2100" dirty="0" smtClean="0">
                <a:latin typeface="Perpetua" pitchFamily="18" charset="0"/>
              </a:rPr>
              <a:t> or </a:t>
            </a:r>
            <a:r>
              <a:rPr lang="en-US" sz="2100" b="1" dirty="0" smtClean="0">
                <a:latin typeface="Perpetua" pitchFamily="18" charset="0"/>
              </a:rPr>
              <a:t>controlling the process.</a:t>
            </a:r>
          </a:p>
          <a:p>
            <a:pPr>
              <a:lnSpc>
                <a:spcPct val="150000"/>
              </a:lnSpc>
              <a:buNone/>
            </a:pPr>
            <a:r>
              <a:rPr lang="en-US" sz="2100" b="1" dirty="0" smtClean="0">
                <a:solidFill>
                  <a:srgbClr val="C00000"/>
                </a:solidFill>
                <a:latin typeface="Perpetua" pitchFamily="18" charset="0"/>
              </a:rPr>
              <a:t>2. </a:t>
            </a:r>
            <a:r>
              <a:rPr lang="en-US" sz="2100" b="1" u="sng" dirty="0" smtClean="0">
                <a:solidFill>
                  <a:srgbClr val="C00000"/>
                </a:solidFill>
                <a:latin typeface="Perpetua" pitchFamily="18" charset="0"/>
              </a:rPr>
              <a:t>Manufacturing support applications. </a:t>
            </a:r>
          </a:p>
          <a:p>
            <a:pPr>
              <a:lnSpc>
                <a:spcPct val="150000"/>
              </a:lnSpc>
              <a:buFont typeface="Algerian" pitchFamily="82" charset="0"/>
              <a:buChar char="&gt;"/>
            </a:pPr>
            <a:r>
              <a:rPr lang="en-US" sz="2100" dirty="0" smtClean="0">
                <a:latin typeface="Perpetua" pitchFamily="18" charset="0"/>
              </a:rPr>
              <a:t>These are the </a:t>
            </a:r>
            <a:r>
              <a:rPr lang="en-US" sz="2100" b="1" dirty="0" smtClean="0">
                <a:solidFill>
                  <a:srgbClr val="0070C0"/>
                </a:solidFill>
                <a:latin typeface="Perpetua" pitchFamily="18" charset="0"/>
              </a:rPr>
              <a:t>indirect applications </a:t>
            </a:r>
            <a:r>
              <a:rPr lang="en-US" sz="2100" dirty="0" smtClean="0">
                <a:latin typeface="Perpetua" pitchFamily="18" charset="0"/>
              </a:rPr>
              <a:t>in which the computer is used in</a:t>
            </a:r>
            <a:r>
              <a:rPr lang="en-US" sz="2100" dirty="0" smtClean="0">
                <a:solidFill>
                  <a:srgbClr val="002060"/>
                </a:solidFill>
                <a:latin typeface="Perpetua" pitchFamily="18" charset="0"/>
              </a:rPr>
              <a:t> </a:t>
            </a:r>
            <a:r>
              <a:rPr lang="en-US" sz="2100" b="1" dirty="0" smtClean="0">
                <a:solidFill>
                  <a:srgbClr val="002060"/>
                </a:solidFill>
                <a:latin typeface="Perpetua" pitchFamily="18" charset="0"/>
              </a:rPr>
              <a:t>support of the production operations </a:t>
            </a:r>
            <a:r>
              <a:rPr lang="en-US" sz="2100" dirty="0" smtClean="0">
                <a:latin typeface="Perpetua" pitchFamily="18" charset="0"/>
              </a:rPr>
              <a:t>in the plant, but there is </a:t>
            </a:r>
            <a:r>
              <a:rPr lang="en-US" sz="2100" b="1" dirty="0" smtClean="0">
                <a:latin typeface="Perpetua" pitchFamily="18" charset="0"/>
              </a:rPr>
              <a:t>no direct interface</a:t>
            </a:r>
            <a:r>
              <a:rPr lang="en-US" sz="2100" dirty="0" smtClean="0">
                <a:latin typeface="Perpetua" pitchFamily="18" charset="0"/>
              </a:rPr>
              <a:t> between the </a:t>
            </a:r>
            <a:r>
              <a:rPr lang="en-US" sz="2100" b="1" dirty="0" smtClean="0">
                <a:latin typeface="Perpetua" pitchFamily="18" charset="0"/>
              </a:rPr>
              <a:t>computer and the manufacturing process</a:t>
            </a:r>
            <a:r>
              <a:rPr lang="en-US" sz="2100" dirty="0" smtClean="0">
                <a:latin typeface="Perpetua" pitchFamily="18" charset="0"/>
              </a:rPr>
              <a:t>.</a:t>
            </a:r>
          </a:p>
          <a:p>
            <a:pPr>
              <a:lnSpc>
                <a:spcPct val="150000"/>
              </a:lnSpc>
              <a:buFont typeface="Algerian" pitchFamily="82" charset="0"/>
              <a:buChar char="&gt;"/>
            </a:pPr>
            <a:r>
              <a:rPr lang="en-US" sz="2100" dirty="0" smtClean="0">
                <a:latin typeface="Perpetua" pitchFamily="18" charset="0"/>
              </a:rPr>
              <a:t>The distinction between the </a:t>
            </a:r>
            <a:r>
              <a:rPr lang="en-US" sz="2100" b="1" dirty="0" smtClean="0">
                <a:latin typeface="Perpetua" pitchFamily="18" charset="0"/>
              </a:rPr>
              <a:t>two categorie</a:t>
            </a:r>
            <a:r>
              <a:rPr lang="en-US" sz="2100" dirty="0" smtClean="0">
                <a:latin typeface="Perpetua" pitchFamily="18" charset="0"/>
              </a:rPr>
              <a:t>s is fundamental to an </a:t>
            </a:r>
            <a:r>
              <a:rPr lang="en-US" sz="2100" b="1" dirty="0" smtClean="0">
                <a:latin typeface="Perpetua" pitchFamily="18" charset="0"/>
              </a:rPr>
              <a:t>understanding of computer-aided manufacturing.</a:t>
            </a:r>
            <a:endParaRPr lang="en-US" sz="2100" dirty="0">
              <a:latin typeface="Perpetua"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l"/>
            <a:r>
              <a:rPr lang="en-US" sz="2800" b="1" u="sng" dirty="0" err="1" smtClean="0">
                <a:solidFill>
                  <a:srgbClr val="C00000"/>
                </a:solidFill>
                <a:latin typeface="Perpetua" pitchFamily="18" charset="0"/>
              </a:rPr>
              <a:t>i</a:t>
            </a:r>
            <a:r>
              <a:rPr lang="en-US" sz="2800" b="1" u="sng" dirty="0" smtClean="0">
                <a:solidFill>
                  <a:srgbClr val="C00000"/>
                </a:solidFill>
                <a:latin typeface="Perpetua" pitchFamily="18" charset="0"/>
              </a:rPr>
              <a:t>. Computer Process Monitoring and Control</a:t>
            </a:r>
            <a:endParaRPr lang="en-US" sz="2800" b="1" u="sng" dirty="0">
              <a:solidFill>
                <a:srgbClr val="C00000"/>
              </a:solidFill>
              <a:latin typeface="Perpetua" pitchFamily="18" charset="0"/>
            </a:endParaRPr>
          </a:p>
        </p:txBody>
      </p:sp>
      <p:sp>
        <p:nvSpPr>
          <p:cNvPr id="3" name="Content Placeholder 2"/>
          <p:cNvSpPr>
            <a:spLocks noGrp="1"/>
          </p:cNvSpPr>
          <p:nvPr>
            <p:ph idx="1"/>
          </p:nvPr>
        </p:nvSpPr>
        <p:spPr>
          <a:xfrm>
            <a:off x="304800" y="1066800"/>
            <a:ext cx="8839200" cy="5791200"/>
          </a:xfrm>
        </p:spPr>
        <p:txBody>
          <a:bodyPr>
            <a:normAutofit/>
          </a:bodyPr>
          <a:lstStyle/>
          <a:p>
            <a:pPr>
              <a:lnSpc>
                <a:spcPct val="150000"/>
              </a:lnSpc>
              <a:buFont typeface="Wingdings 2" pitchFamily="18" charset="2"/>
              <a:buChar char="E"/>
            </a:pPr>
            <a:r>
              <a:rPr lang="en-US" sz="2400" b="1" dirty="0" smtClean="0">
                <a:solidFill>
                  <a:srgbClr val="002060"/>
                </a:solidFill>
                <a:latin typeface="Perpetua" pitchFamily="18" charset="0"/>
              </a:rPr>
              <a:t>Computer monitoring and control </a:t>
            </a:r>
            <a:r>
              <a:rPr lang="en-US" sz="2400" dirty="0" smtClean="0">
                <a:latin typeface="Perpetua" pitchFamily="18" charset="0"/>
              </a:rPr>
              <a:t>can be separated into </a:t>
            </a:r>
            <a:r>
              <a:rPr lang="en-US" sz="2400" b="1" dirty="0" smtClean="0">
                <a:solidFill>
                  <a:srgbClr val="002060"/>
                </a:solidFill>
                <a:latin typeface="Perpetua" pitchFamily="18" charset="0"/>
              </a:rPr>
              <a:t>monitoring applications </a:t>
            </a:r>
            <a:r>
              <a:rPr lang="en-US" sz="2400" dirty="0" smtClean="0">
                <a:latin typeface="Perpetua" pitchFamily="18" charset="0"/>
              </a:rPr>
              <a:t>and </a:t>
            </a:r>
            <a:r>
              <a:rPr lang="en-US" sz="2400" b="1" dirty="0" smtClean="0">
                <a:solidFill>
                  <a:srgbClr val="002060"/>
                </a:solidFill>
                <a:latin typeface="Perpetua" pitchFamily="18" charset="0"/>
              </a:rPr>
              <a:t>control applications. </a:t>
            </a:r>
          </a:p>
          <a:p>
            <a:pPr>
              <a:lnSpc>
                <a:spcPct val="150000"/>
              </a:lnSpc>
              <a:buNone/>
            </a:pPr>
            <a:r>
              <a:rPr lang="en-US" sz="2400" b="1" dirty="0" err="1" smtClean="0">
                <a:solidFill>
                  <a:srgbClr val="C00000"/>
                </a:solidFill>
                <a:latin typeface="Perpetua" pitchFamily="18" charset="0"/>
              </a:rPr>
              <a:t>i</a:t>
            </a:r>
            <a:r>
              <a:rPr lang="en-US" sz="2400" b="1" u="sng" dirty="0" smtClean="0">
                <a:solidFill>
                  <a:srgbClr val="C00000"/>
                </a:solidFill>
                <a:latin typeface="Perpetua" pitchFamily="18" charset="0"/>
              </a:rPr>
              <a:t>. Computer process monitoring </a:t>
            </a:r>
            <a:r>
              <a:rPr lang="en-US" sz="2400" dirty="0" smtClean="0">
                <a:latin typeface="Perpetua" pitchFamily="18" charset="0"/>
              </a:rPr>
              <a:t>involves a </a:t>
            </a:r>
            <a:r>
              <a:rPr lang="en-US" sz="2400" b="1" dirty="0" smtClean="0">
                <a:solidFill>
                  <a:srgbClr val="0070C0"/>
                </a:solidFill>
                <a:latin typeface="Perpetua" pitchFamily="18" charset="0"/>
              </a:rPr>
              <a:t>direct computer interface </a:t>
            </a:r>
            <a:r>
              <a:rPr lang="en-US" sz="2400" dirty="0" smtClean="0">
                <a:latin typeface="Perpetua" pitchFamily="18" charset="0"/>
              </a:rPr>
              <a:t>with the </a:t>
            </a:r>
            <a:r>
              <a:rPr lang="en-US" sz="2400" b="1" dirty="0" smtClean="0">
                <a:latin typeface="Perpetua" pitchFamily="18" charset="0"/>
              </a:rPr>
              <a:t>manufacturing process </a:t>
            </a:r>
            <a:r>
              <a:rPr lang="en-US" sz="2400" dirty="0" smtClean="0">
                <a:latin typeface="Perpetua" pitchFamily="18" charset="0"/>
              </a:rPr>
              <a:t>for the purpose of </a:t>
            </a:r>
            <a:r>
              <a:rPr lang="en-US" sz="2400" b="1" dirty="0" smtClean="0">
                <a:solidFill>
                  <a:srgbClr val="002060"/>
                </a:solidFill>
                <a:latin typeface="Perpetua" pitchFamily="18" charset="0"/>
              </a:rPr>
              <a:t>observing the process </a:t>
            </a:r>
            <a:r>
              <a:rPr lang="en-US" sz="2400" dirty="0" smtClean="0">
                <a:latin typeface="Perpetua" pitchFamily="18" charset="0"/>
              </a:rPr>
              <a:t>and </a:t>
            </a:r>
            <a:r>
              <a:rPr lang="en-US" sz="2400" b="1" dirty="0" smtClean="0">
                <a:solidFill>
                  <a:srgbClr val="002060"/>
                </a:solidFill>
                <a:latin typeface="Perpetua" pitchFamily="18" charset="0"/>
              </a:rPr>
              <a:t>associated equipment </a:t>
            </a:r>
            <a:r>
              <a:rPr lang="en-US" sz="2400" b="1" dirty="0" smtClean="0">
                <a:latin typeface="Perpetua" pitchFamily="18" charset="0"/>
              </a:rPr>
              <a:t>and </a:t>
            </a:r>
            <a:r>
              <a:rPr lang="en-US" sz="2400" b="1" dirty="0" smtClean="0">
                <a:solidFill>
                  <a:srgbClr val="002060"/>
                </a:solidFill>
                <a:latin typeface="Perpetua" pitchFamily="18" charset="0"/>
              </a:rPr>
              <a:t>collecting data</a:t>
            </a:r>
            <a:r>
              <a:rPr lang="en-US" sz="2400" b="1" dirty="0" smtClean="0">
                <a:latin typeface="Perpetua" pitchFamily="18" charset="0"/>
              </a:rPr>
              <a:t> </a:t>
            </a:r>
            <a:r>
              <a:rPr lang="en-US" sz="2400" dirty="0" smtClean="0">
                <a:latin typeface="Perpetua" pitchFamily="18" charset="0"/>
              </a:rPr>
              <a:t>from the process. </a:t>
            </a:r>
          </a:p>
          <a:p>
            <a:pPr>
              <a:lnSpc>
                <a:spcPct val="150000"/>
              </a:lnSpc>
              <a:buFont typeface="Wingdings 2" pitchFamily="18" charset="2"/>
              <a:buChar char="E"/>
            </a:pPr>
            <a:r>
              <a:rPr lang="en-US" sz="2400" dirty="0" smtClean="0">
                <a:latin typeface="Perpetua" pitchFamily="18" charset="0"/>
              </a:rPr>
              <a:t>The </a:t>
            </a:r>
            <a:r>
              <a:rPr lang="en-US" sz="2400" b="1" dirty="0" smtClean="0">
                <a:latin typeface="Perpetua" pitchFamily="18" charset="0"/>
              </a:rPr>
              <a:t>computer</a:t>
            </a:r>
            <a:r>
              <a:rPr lang="en-US" sz="2400" dirty="0" smtClean="0">
                <a:latin typeface="Perpetua" pitchFamily="18" charset="0"/>
              </a:rPr>
              <a:t> </a:t>
            </a:r>
            <a:r>
              <a:rPr lang="en-US" sz="2400" b="1" dirty="0" smtClean="0">
                <a:solidFill>
                  <a:srgbClr val="002060"/>
                </a:solidFill>
                <a:latin typeface="Perpetua" pitchFamily="18" charset="0"/>
              </a:rPr>
              <a:t>is not </a:t>
            </a:r>
            <a:r>
              <a:rPr lang="en-US" sz="2400" dirty="0" smtClean="0">
                <a:latin typeface="Perpetua" pitchFamily="18" charset="0"/>
              </a:rPr>
              <a:t>used to </a:t>
            </a:r>
            <a:r>
              <a:rPr lang="en-US" sz="2400" b="1" dirty="0" smtClean="0">
                <a:latin typeface="Perpetua" pitchFamily="18" charset="0"/>
              </a:rPr>
              <a:t>control the operation </a:t>
            </a:r>
            <a:r>
              <a:rPr lang="en-US" sz="2400" b="1" dirty="0" smtClean="0">
                <a:solidFill>
                  <a:srgbClr val="002060"/>
                </a:solidFill>
                <a:latin typeface="Perpetua" pitchFamily="18" charset="0"/>
              </a:rPr>
              <a:t>directly. </a:t>
            </a:r>
            <a:r>
              <a:rPr lang="en-US" sz="2400" dirty="0" smtClean="0">
                <a:latin typeface="Perpetua" pitchFamily="18" charset="0"/>
              </a:rPr>
              <a:t>The </a:t>
            </a:r>
            <a:r>
              <a:rPr lang="en-US" sz="2400" b="1" dirty="0" smtClean="0">
                <a:latin typeface="Perpetua" pitchFamily="18" charset="0"/>
              </a:rPr>
              <a:t>control of the process </a:t>
            </a:r>
            <a:r>
              <a:rPr lang="en-US" sz="2400" dirty="0" smtClean="0">
                <a:latin typeface="Perpetua" pitchFamily="18" charset="0"/>
              </a:rPr>
              <a:t>remains in the </a:t>
            </a:r>
            <a:r>
              <a:rPr lang="en-US" sz="2400" b="1" dirty="0" smtClean="0">
                <a:solidFill>
                  <a:srgbClr val="002060"/>
                </a:solidFill>
                <a:latin typeface="Perpetua" pitchFamily="18" charset="0"/>
              </a:rPr>
              <a:t>hands of human operators</a:t>
            </a:r>
            <a:r>
              <a:rPr lang="en-US" sz="2400" dirty="0" smtClean="0">
                <a:latin typeface="Perpetua" pitchFamily="18" charset="0"/>
              </a:rPr>
              <a:t>, who may be guided by the </a:t>
            </a:r>
            <a:r>
              <a:rPr lang="en-US" sz="2400" b="1" dirty="0" smtClean="0">
                <a:solidFill>
                  <a:srgbClr val="002060"/>
                </a:solidFill>
                <a:latin typeface="Perpetua" pitchFamily="18" charset="0"/>
              </a:rPr>
              <a:t>information compiled by the computer.</a:t>
            </a:r>
            <a:endParaRPr lang="en-US" sz="24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pPr algn="r"/>
            <a:r>
              <a:rPr lang="en-US" sz="3100" b="1" dirty="0" smtClean="0">
                <a:solidFill>
                  <a:srgbClr val="C00000"/>
                </a:solidFill>
                <a:latin typeface="Perpetua" pitchFamily="18" charset="0"/>
              </a:rPr>
              <a:t>Cont’d</a:t>
            </a:r>
            <a:r>
              <a:rPr lang="en-US" sz="3600" b="1" dirty="0" smtClean="0">
                <a:solidFill>
                  <a:srgbClr val="C00000"/>
                </a:solidFill>
              </a:rPr>
              <a:t>…</a:t>
            </a:r>
            <a:endParaRPr lang="en-US" sz="3600" b="1" dirty="0">
              <a:solidFill>
                <a:srgbClr val="C00000"/>
              </a:solidFill>
            </a:endParaRPr>
          </a:p>
        </p:txBody>
      </p:sp>
      <p:sp>
        <p:nvSpPr>
          <p:cNvPr id="3" name="Content Placeholder 2"/>
          <p:cNvSpPr>
            <a:spLocks noGrp="1"/>
          </p:cNvSpPr>
          <p:nvPr>
            <p:ph idx="1"/>
          </p:nvPr>
        </p:nvSpPr>
        <p:spPr>
          <a:xfrm>
            <a:off x="0" y="0"/>
            <a:ext cx="4876800" cy="6858000"/>
          </a:xfrm>
        </p:spPr>
        <p:txBody>
          <a:bodyPr>
            <a:noAutofit/>
          </a:bodyPr>
          <a:lstStyle/>
          <a:p>
            <a:pPr>
              <a:lnSpc>
                <a:spcPct val="170000"/>
              </a:lnSpc>
              <a:buNone/>
            </a:pPr>
            <a:r>
              <a:rPr lang="en-US" sz="1800" b="1" u="sng" dirty="0" smtClean="0">
                <a:solidFill>
                  <a:srgbClr val="C00000"/>
                </a:solidFill>
                <a:latin typeface="Perpetua" pitchFamily="18" charset="0"/>
              </a:rPr>
              <a:t>ii. Computer process control </a:t>
            </a:r>
            <a:r>
              <a:rPr lang="en-US" sz="1800" dirty="0" smtClean="0">
                <a:latin typeface="Perpetua" pitchFamily="18" charset="0"/>
              </a:rPr>
              <a:t>goes </a:t>
            </a:r>
            <a:r>
              <a:rPr lang="en-US" sz="1800" b="1" dirty="0" smtClean="0">
                <a:latin typeface="Perpetua" pitchFamily="18" charset="0"/>
              </a:rPr>
              <a:t>one step </a:t>
            </a:r>
            <a:r>
              <a:rPr lang="en-US" sz="1800" dirty="0" smtClean="0">
                <a:latin typeface="Perpetua" pitchFamily="18" charset="0"/>
              </a:rPr>
              <a:t>further than </a:t>
            </a:r>
            <a:r>
              <a:rPr lang="en-US" sz="1800" b="1" dirty="0" smtClean="0">
                <a:latin typeface="Perpetua" pitchFamily="18" charset="0"/>
              </a:rPr>
              <a:t>monitoring</a:t>
            </a:r>
            <a:r>
              <a:rPr lang="en-US" sz="1800" dirty="0" smtClean="0">
                <a:latin typeface="Perpetua" pitchFamily="18" charset="0"/>
              </a:rPr>
              <a:t> by </a:t>
            </a:r>
            <a:r>
              <a:rPr lang="en-US" sz="1800" b="1" dirty="0" smtClean="0">
                <a:solidFill>
                  <a:srgbClr val="002060"/>
                </a:solidFill>
                <a:latin typeface="Perpetua" pitchFamily="18" charset="0"/>
              </a:rPr>
              <a:t>not only observing the process </a:t>
            </a:r>
            <a:r>
              <a:rPr lang="en-US" sz="1800" dirty="0" smtClean="0">
                <a:latin typeface="Perpetua" pitchFamily="18" charset="0"/>
              </a:rPr>
              <a:t>but also </a:t>
            </a:r>
            <a:r>
              <a:rPr lang="en-US" sz="1800" b="1" dirty="0" smtClean="0">
                <a:solidFill>
                  <a:srgbClr val="002060"/>
                </a:solidFill>
                <a:latin typeface="Perpetua" pitchFamily="18" charset="0"/>
              </a:rPr>
              <a:t>controlling it </a:t>
            </a:r>
            <a:r>
              <a:rPr lang="en-US" sz="1800" dirty="0" smtClean="0">
                <a:latin typeface="Perpetua" pitchFamily="18" charset="0"/>
              </a:rPr>
              <a:t>based on the </a:t>
            </a:r>
            <a:r>
              <a:rPr lang="en-US" sz="1800" b="1" dirty="0" smtClean="0">
                <a:latin typeface="Perpetua" pitchFamily="18" charset="0"/>
              </a:rPr>
              <a:t>observations. </a:t>
            </a:r>
          </a:p>
          <a:p>
            <a:pPr>
              <a:lnSpc>
                <a:spcPct val="170000"/>
              </a:lnSpc>
              <a:buBlip>
                <a:blip r:embed="rId2"/>
              </a:buBlip>
            </a:pPr>
            <a:r>
              <a:rPr lang="en-US" sz="1800" dirty="0" smtClean="0">
                <a:latin typeface="Perpetua" pitchFamily="18" charset="0"/>
              </a:rPr>
              <a:t>With </a:t>
            </a:r>
            <a:r>
              <a:rPr lang="en-US" sz="1800" b="1" dirty="0" smtClean="0">
                <a:solidFill>
                  <a:srgbClr val="C00000"/>
                </a:solidFill>
                <a:latin typeface="Perpetua" pitchFamily="18" charset="0"/>
              </a:rPr>
              <a:t>computer monitoring </a:t>
            </a:r>
            <a:r>
              <a:rPr lang="en-US" sz="1800" dirty="0" smtClean="0">
                <a:latin typeface="Perpetua" pitchFamily="18" charset="0"/>
              </a:rPr>
              <a:t>the </a:t>
            </a:r>
            <a:r>
              <a:rPr lang="en-US" sz="1800" b="1" dirty="0" smtClean="0">
                <a:latin typeface="Perpetua" pitchFamily="18" charset="0"/>
              </a:rPr>
              <a:t>flow of data </a:t>
            </a:r>
            <a:r>
              <a:rPr lang="en-US" sz="1800" dirty="0" smtClean="0">
                <a:latin typeface="Perpetua" pitchFamily="18" charset="0"/>
              </a:rPr>
              <a:t>between the </a:t>
            </a:r>
            <a:r>
              <a:rPr lang="en-US" sz="1800" b="1" dirty="0" smtClean="0">
                <a:latin typeface="Perpetua" pitchFamily="18" charset="0"/>
              </a:rPr>
              <a:t>process</a:t>
            </a:r>
            <a:r>
              <a:rPr lang="en-US" sz="1800" dirty="0" smtClean="0">
                <a:latin typeface="Perpetua" pitchFamily="18" charset="0"/>
              </a:rPr>
              <a:t> and the </a:t>
            </a:r>
            <a:r>
              <a:rPr lang="en-US" sz="1800" b="1" dirty="0" smtClean="0">
                <a:latin typeface="Perpetua" pitchFamily="18" charset="0"/>
              </a:rPr>
              <a:t>computer </a:t>
            </a:r>
            <a:r>
              <a:rPr lang="en-US" sz="1800" dirty="0" smtClean="0">
                <a:latin typeface="Perpetua" pitchFamily="18" charset="0"/>
              </a:rPr>
              <a:t>is in </a:t>
            </a:r>
            <a:r>
              <a:rPr lang="en-US" sz="1800" b="1" dirty="0" smtClean="0">
                <a:solidFill>
                  <a:srgbClr val="0070C0"/>
                </a:solidFill>
                <a:latin typeface="Perpetua" pitchFamily="18" charset="0"/>
              </a:rPr>
              <a:t>one direction only</a:t>
            </a:r>
            <a:r>
              <a:rPr lang="en-US" sz="1800" dirty="0" smtClean="0">
                <a:latin typeface="Perpetua" pitchFamily="18" charset="0"/>
              </a:rPr>
              <a:t>, from the process to the computer. </a:t>
            </a:r>
          </a:p>
          <a:p>
            <a:pPr>
              <a:lnSpc>
                <a:spcPct val="170000"/>
              </a:lnSpc>
              <a:buBlip>
                <a:blip r:embed="rId2"/>
              </a:buBlip>
            </a:pPr>
            <a:r>
              <a:rPr lang="en-US" sz="1800" dirty="0" smtClean="0">
                <a:latin typeface="Perpetua" pitchFamily="18" charset="0"/>
              </a:rPr>
              <a:t>In</a:t>
            </a:r>
            <a:r>
              <a:rPr lang="en-US" sz="1800" b="1" dirty="0" smtClean="0">
                <a:solidFill>
                  <a:srgbClr val="C00000"/>
                </a:solidFill>
                <a:latin typeface="Perpetua" pitchFamily="18" charset="0"/>
              </a:rPr>
              <a:t> control</a:t>
            </a:r>
            <a:r>
              <a:rPr lang="en-US" sz="1800" dirty="0" smtClean="0">
                <a:latin typeface="Perpetua" pitchFamily="18" charset="0"/>
              </a:rPr>
              <a:t>, the computer interface allows for </a:t>
            </a:r>
            <a:r>
              <a:rPr lang="en-US" sz="1800" b="1" dirty="0" smtClean="0">
                <a:solidFill>
                  <a:srgbClr val="0070C0"/>
                </a:solidFill>
                <a:latin typeface="Perpetua" pitchFamily="18" charset="0"/>
              </a:rPr>
              <a:t>a two-way flow of data</a:t>
            </a:r>
            <a:r>
              <a:rPr lang="en-US" sz="1800" dirty="0" smtClean="0">
                <a:latin typeface="Perpetua" pitchFamily="18" charset="0"/>
              </a:rPr>
              <a:t>. </a:t>
            </a:r>
            <a:r>
              <a:rPr lang="en-US" sz="1800" b="1" dirty="0" smtClean="0">
                <a:latin typeface="Perpetua" pitchFamily="18" charset="0"/>
              </a:rPr>
              <a:t>Signals</a:t>
            </a:r>
            <a:r>
              <a:rPr lang="en-US" sz="1800" dirty="0" smtClean="0">
                <a:latin typeface="Perpetua" pitchFamily="18" charset="0"/>
              </a:rPr>
              <a:t> are transmitted from the </a:t>
            </a:r>
            <a:r>
              <a:rPr lang="en-US" sz="1800" b="1" dirty="0" smtClean="0">
                <a:solidFill>
                  <a:srgbClr val="0070C0"/>
                </a:solidFill>
                <a:latin typeface="Perpetua" pitchFamily="18" charset="0"/>
              </a:rPr>
              <a:t>process to the computer</a:t>
            </a:r>
            <a:r>
              <a:rPr lang="en-US" sz="1800" dirty="0" smtClean="0">
                <a:latin typeface="Perpetua" pitchFamily="18" charset="0"/>
              </a:rPr>
              <a:t>, just as in the case of computer monitoring. In addition, the </a:t>
            </a:r>
            <a:r>
              <a:rPr lang="en-US" sz="1800" b="1" dirty="0" smtClean="0">
                <a:latin typeface="Perpetua" pitchFamily="18" charset="0"/>
              </a:rPr>
              <a:t>computer issues </a:t>
            </a:r>
            <a:r>
              <a:rPr lang="en-US" sz="1800" b="1" dirty="0" smtClean="0">
                <a:solidFill>
                  <a:srgbClr val="002060"/>
                </a:solidFill>
                <a:latin typeface="Perpetua" pitchFamily="18" charset="0"/>
              </a:rPr>
              <a:t>command signals </a:t>
            </a:r>
            <a:r>
              <a:rPr lang="en-US" sz="1800" dirty="0" smtClean="0">
                <a:latin typeface="Perpetua" pitchFamily="18" charset="0"/>
              </a:rPr>
              <a:t>directly to the manufacturing process based on </a:t>
            </a:r>
            <a:r>
              <a:rPr lang="en-US" sz="1800" b="1" dirty="0" smtClean="0">
                <a:latin typeface="Perpetua" pitchFamily="18" charset="0"/>
              </a:rPr>
              <a:t>control algorithms </a:t>
            </a:r>
            <a:r>
              <a:rPr lang="en-US" sz="1800" dirty="0" smtClean="0">
                <a:latin typeface="Perpetua" pitchFamily="18" charset="0"/>
              </a:rPr>
              <a:t>contained in its software.</a:t>
            </a:r>
            <a:endParaRPr lang="en-US" sz="1800" dirty="0">
              <a:latin typeface="Perpetua" pitchFamily="18" charset="0"/>
            </a:endParaRPr>
          </a:p>
        </p:txBody>
      </p:sp>
      <p:pic>
        <p:nvPicPr>
          <p:cNvPr id="4" name="Picture 2"/>
          <p:cNvPicPr>
            <a:picLocks noChangeAspect="1" noChangeArrowheads="1"/>
          </p:cNvPicPr>
          <p:nvPr/>
        </p:nvPicPr>
        <p:blipFill>
          <a:blip r:embed="rId3"/>
          <a:srcRect/>
          <a:stretch>
            <a:fillRect/>
          </a:stretch>
        </p:blipFill>
        <p:spPr bwMode="auto">
          <a:xfrm>
            <a:off x="4724400" y="1371600"/>
            <a:ext cx="44196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pPr algn="r"/>
            <a:r>
              <a:rPr lang="en-US" sz="2700" b="1" dirty="0" smtClean="0">
                <a:solidFill>
                  <a:srgbClr val="C00000"/>
                </a:solidFill>
                <a:latin typeface="Perpetua" pitchFamily="18" charset="0"/>
              </a:rPr>
              <a:t>Cont’d</a:t>
            </a:r>
            <a:r>
              <a:rPr lang="en-US" sz="2400" b="1" dirty="0" smtClean="0">
                <a:solidFill>
                  <a:srgbClr val="0070C0"/>
                </a:solidFill>
                <a:latin typeface="Bookman" pitchFamily="18" charset="0"/>
              </a:rPr>
              <a:t>…</a:t>
            </a:r>
            <a:endParaRPr lang="en-US" sz="2400" b="1" dirty="0">
              <a:solidFill>
                <a:srgbClr val="0070C0"/>
              </a:solidFill>
              <a:latin typeface="Bookman" pitchFamily="18" charset="0"/>
            </a:endParaRPr>
          </a:p>
        </p:txBody>
      </p:sp>
      <p:sp>
        <p:nvSpPr>
          <p:cNvPr id="3" name="Content Placeholder 2"/>
          <p:cNvSpPr>
            <a:spLocks noGrp="1"/>
          </p:cNvSpPr>
          <p:nvPr>
            <p:ph idx="1"/>
          </p:nvPr>
        </p:nvSpPr>
        <p:spPr>
          <a:xfrm>
            <a:off x="0" y="533400"/>
            <a:ext cx="8915400" cy="6096000"/>
          </a:xfrm>
        </p:spPr>
        <p:txBody>
          <a:bodyPr>
            <a:normAutofit/>
          </a:bodyPr>
          <a:lstStyle/>
          <a:p>
            <a:pPr>
              <a:lnSpc>
                <a:spcPct val="160000"/>
              </a:lnSpc>
              <a:buFont typeface="Wingdings 2" pitchFamily="18" charset="2"/>
              <a:buChar char="E"/>
            </a:pPr>
            <a:r>
              <a:rPr lang="en-US" sz="2400" dirty="0" smtClean="0">
                <a:latin typeface="Perpetua" pitchFamily="18" charset="0"/>
              </a:rPr>
              <a:t>In </a:t>
            </a:r>
            <a:r>
              <a:rPr lang="en-US" sz="2400" b="1" dirty="0" smtClean="0">
                <a:solidFill>
                  <a:srgbClr val="C00000"/>
                </a:solidFill>
                <a:latin typeface="Perpetua" pitchFamily="18" charset="0"/>
              </a:rPr>
              <a:t>addition to the applications </a:t>
            </a:r>
            <a:r>
              <a:rPr lang="en-US" sz="2400" dirty="0" smtClean="0">
                <a:latin typeface="Perpetua" pitchFamily="18" charset="0"/>
              </a:rPr>
              <a:t>involving </a:t>
            </a:r>
            <a:r>
              <a:rPr lang="en-US" sz="2400" b="1" dirty="0" smtClean="0">
                <a:solidFill>
                  <a:srgbClr val="0070C0"/>
                </a:solidFill>
                <a:latin typeface="Perpetua" pitchFamily="18" charset="0"/>
              </a:rPr>
              <a:t>a direct computer-process interface</a:t>
            </a:r>
            <a:r>
              <a:rPr lang="en-US" sz="2400" dirty="0" smtClean="0">
                <a:latin typeface="Perpetua" pitchFamily="18" charset="0"/>
              </a:rPr>
              <a:t> for the purpose of </a:t>
            </a:r>
            <a:r>
              <a:rPr lang="en-US" sz="2400" b="1" dirty="0" smtClean="0">
                <a:solidFill>
                  <a:srgbClr val="002060"/>
                </a:solidFill>
                <a:latin typeface="Perpetua" pitchFamily="18" charset="0"/>
              </a:rPr>
              <a:t>process monitoring </a:t>
            </a:r>
            <a:r>
              <a:rPr lang="en-US" sz="2400" dirty="0" smtClean="0">
                <a:latin typeface="Perpetua" pitchFamily="18" charset="0"/>
              </a:rPr>
              <a:t>and </a:t>
            </a:r>
            <a:r>
              <a:rPr lang="en-US" sz="2400" b="1" dirty="0" smtClean="0">
                <a:solidFill>
                  <a:srgbClr val="002060"/>
                </a:solidFill>
                <a:latin typeface="Perpetua" pitchFamily="18" charset="0"/>
              </a:rPr>
              <a:t>control</a:t>
            </a:r>
            <a:r>
              <a:rPr lang="en-US" sz="2400" dirty="0" smtClean="0">
                <a:solidFill>
                  <a:srgbClr val="002060"/>
                </a:solidFill>
                <a:latin typeface="Perpetua" pitchFamily="18" charset="0"/>
              </a:rPr>
              <a:t>,</a:t>
            </a:r>
            <a:r>
              <a:rPr lang="en-US" sz="2400" dirty="0" smtClean="0">
                <a:latin typeface="Perpetua" pitchFamily="18" charset="0"/>
              </a:rPr>
              <a:t> </a:t>
            </a:r>
            <a:r>
              <a:rPr lang="en-US" sz="2400" b="1" dirty="0" smtClean="0">
                <a:latin typeface="Perpetua" pitchFamily="18" charset="0"/>
              </a:rPr>
              <a:t>computer-aided manufacturing </a:t>
            </a:r>
            <a:r>
              <a:rPr lang="en-US" sz="2400" dirty="0" smtClean="0">
                <a:latin typeface="Perpetua" pitchFamily="18" charset="0"/>
              </a:rPr>
              <a:t>also includes </a:t>
            </a:r>
            <a:r>
              <a:rPr lang="en-US" sz="2400" b="1" dirty="0" smtClean="0">
                <a:solidFill>
                  <a:srgbClr val="0070C0"/>
                </a:solidFill>
                <a:latin typeface="Perpetua" pitchFamily="18" charset="0"/>
              </a:rPr>
              <a:t>indirect applications </a:t>
            </a:r>
            <a:r>
              <a:rPr lang="en-US" sz="2400" dirty="0" smtClean="0">
                <a:latin typeface="Perpetua" pitchFamily="18" charset="0"/>
              </a:rPr>
              <a:t>in which the computer serves </a:t>
            </a:r>
            <a:r>
              <a:rPr lang="en-US" sz="2400" b="1" dirty="0" smtClean="0">
                <a:latin typeface="Perpetua" pitchFamily="18" charset="0"/>
              </a:rPr>
              <a:t>a </a:t>
            </a:r>
            <a:r>
              <a:rPr lang="en-US" sz="2400" b="1" dirty="0" smtClean="0">
                <a:solidFill>
                  <a:srgbClr val="002060"/>
                </a:solidFill>
                <a:latin typeface="Perpetua" pitchFamily="18" charset="0"/>
              </a:rPr>
              <a:t>support role </a:t>
            </a:r>
            <a:r>
              <a:rPr lang="en-US" sz="2400" dirty="0" smtClean="0">
                <a:latin typeface="Perpetua" pitchFamily="18" charset="0"/>
              </a:rPr>
              <a:t>in the </a:t>
            </a:r>
            <a:r>
              <a:rPr lang="en-US" sz="2400" b="1" dirty="0" smtClean="0">
                <a:latin typeface="Perpetua" pitchFamily="18" charset="0"/>
              </a:rPr>
              <a:t>manufacturing operations </a:t>
            </a:r>
            <a:r>
              <a:rPr lang="en-US" sz="2400" dirty="0" smtClean="0">
                <a:latin typeface="Perpetua" pitchFamily="18" charset="0"/>
              </a:rPr>
              <a:t>of the plant. In these applications, the computer is </a:t>
            </a:r>
            <a:r>
              <a:rPr lang="en-US" sz="2400" b="1" dirty="0" smtClean="0">
                <a:solidFill>
                  <a:srgbClr val="002060"/>
                </a:solidFill>
                <a:latin typeface="Perpetua" pitchFamily="18" charset="0"/>
              </a:rPr>
              <a:t>not linked directly</a:t>
            </a:r>
            <a:r>
              <a:rPr lang="en-US" sz="2400" dirty="0" smtClean="0">
                <a:solidFill>
                  <a:srgbClr val="002060"/>
                </a:solidFill>
                <a:latin typeface="Perpetua" pitchFamily="18" charset="0"/>
              </a:rPr>
              <a:t> </a:t>
            </a:r>
            <a:r>
              <a:rPr lang="en-US" sz="2400" dirty="0" smtClean="0">
                <a:latin typeface="Perpetua" pitchFamily="18" charset="0"/>
              </a:rPr>
              <a:t>to the </a:t>
            </a:r>
            <a:r>
              <a:rPr lang="en-US" sz="2400" b="1" dirty="0" smtClean="0">
                <a:latin typeface="Perpetua" pitchFamily="18" charset="0"/>
              </a:rPr>
              <a:t>manufacturing process.</a:t>
            </a:r>
          </a:p>
          <a:p>
            <a:pPr>
              <a:lnSpc>
                <a:spcPct val="160000"/>
              </a:lnSpc>
              <a:buFont typeface="Wingdings 2" pitchFamily="18" charset="2"/>
              <a:buChar char="E"/>
            </a:pPr>
            <a:r>
              <a:rPr lang="en-US" sz="2400" dirty="0" smtClean="0">
                <a:latin typeface="Perpetua" pitchFamily="18" charset="0"/>
              </a:rPr>
              <a:t>Instead, the</a:t>
            </a:r>
            <a:r>
              <a:rPr lang="en-US" sz="2400" b="1" dirty="0" smtClean="0">
                <a:latin typeface="Perpetua" pitchFamily="18" charset="0"/>
              </a:rPr>
              <a:t> computer </a:t>
            </a:r>
            <a:r>
              <a:rPr lang="en-US" sz="2400" dirty="0" smtClean="0">
                <a:latin typeface="Perpetua" pitchFamily="18" charset="0"/>
              </a:rPr>
              <a:t>is used </a:t>
            </a:r>
            <a:r>
              <a:rPr lang="en-US" sz="2400" b="1" dirty="0" smtClean="0">
                <a:solidFill>
                  <a:srgbClr val="002060"/>
                </a:solidFill>
                <a:latin typeface="Perpetua" pitchFamily="18" charset="0"/>
              </a:rPr>
              <a:t>"off-line" </a:t>
            </a:r>
            <a:r>
              <a:rPr lang="en-US" sz="2400" dirty="0" smtClean="0">
                <a:latin typeface="Perpetua" pitchFamily="18" charset="0"/>
              </a:rPr>
              <a:t>to provide </a:t>
            </a:r>
            <a:r>
              <a:rPr lang="en-US" sz="2400" b="1" dirty="0" smtClean="0">
                <a:solidFill>
                  <a:srgbClr val="0070C0"/>
                </a:solidFill>
                <a:latin typeface="Perpetua" pitchFamily="18" charset="0"/>
              </a:rPr>
              <a:t>plans, schedules, forecasts, instructions, and information </a:t>
            </a:r>
            <a:r>
              <a:rPr lang="en-US" sz="2400" dirty="0" smtClean="0">
                <a:latin typeface="Perpetua" pitchFamily="18" charset="0"/>
              </a:rPr>
              <a:t>by which the firm's </a:t>
            </a:r>
            <a:r>
              <a:rPr lang="en-US" sz="2400" b="1" dirty="0" smtClean="0">
                <a:latin typeface="Perpetua" pitchFamily="18" charset="0"/>
              </a:rPr>
              <a:t>production resources </a:t>
            </a:r>
            <a:r>
              <a:rPr lang="en-US" sz="2400" dirty="0" smtClean="0">
                <a:latin typeface="Perpetua" pitchFamily="18" charset="0"/>
              </a:rPr>
              <a:t>can be managed </a:t>
            </a:r>
            <a:r>
              <a:rPr lang="en-US" sz="2400" b="1" dirty="0" smtClean="0">
                <a:latin typeface="Perpetua" pitchFamily="18" charset="0"/>
              </a:rPr>
              <a:t>more effectively</a:t>
            </a:r>
            <a:r>
              <a:rPr lang="en-US" sz="2400" dirty="0" smtClean="0">
                <a:latin typeface="Perpetua" pitchFamily="18"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9600"/>
            <a:ext cx="8991600" cy="3970318"/>
          </a:xfrm>
          <a:prstGeom prst="rect">
            <a:avLst/>
          </a:prstGeom>
        </p:spPr>
        <p:txBody>
          <a:bodyPr wrap="square">
            <a:spAutoFit/>
          </a:bodyPr>
          <a:lstStyle/>
          <a:p>
            <a:pPr algn="just">
              <a:lnSpc>
                <a:spcPct val="150000"/>
              </a:lnSpc>
            </a:pPr>
            <a:r>
              <a:rPr lang="en-US" sz="2400" b="1" dirty="0" smtClean="0">
                <a:solidFill>
                  <a:srgbClr val="0070C0"/>
                </a:solidFill>
                <a:latin typeface="Perpetua" pitchFamily="18" charset="0"/>
              </a:rPr>
              <a:t>1. </a:t>
            </a:r>
            <a:r>
              <a:rPr lang="en-US" sz="2400" b="1" u="sng" dirty="0" smtClean="0">
                <a:solidFill>
                  <a:srgbClr val="0070C0"/>
                </a:solidFill>
                <a:latin typeface="Perpetua" pitchFamily="18" charset="0"/>
              </a:rPr>
              <a:t>Open </a:t>
            </a:r>
            <a:r>
              <a:rPr lang="en-US" sz="2400" b="1" u="sng" dirty="0">
                <a:solidFill>
                  <a:srgbClr val="0070C0"/>
                </a:solidFill>
                <a:latin typeface="Perpetua" pitchFamily="18" charset="0"/>
              </a:rPr>
              <a:t>loop </a:t>
            </a:r>
            <a:r>
              <a:rPr lang="en-US" sz="2400" b="1" u="sng" dirty="0" smtClean="0">
                <a:solidFill>
                  <a:srgbClr val="0070C0"/>
                </a:solidFill>
                <a:latin typeface="Perpetua" pitchFamily="18" charset="0"/>
              </a:rPr>
              <a:t>systems</a:t>
            </a:r>
          </a:p>
          <a:p>
            <a:pPr algn="just">
              <a:lnSpc>
                <a:spcPct val="150000"/>
              </a:lnSpc>
              <a:buFont typeface="Wingdings" pitchFamily="2" charset="2"/>
              <a:buChar char="v"/>
            </a:pPr>
            <a:r>
              <a:rPr lang="en-US" sz="2400" dirty="0" smtClean="0">
                <a:latin typeface="Perpetua" pitchFamily="18" charset="0"/>
              </a:rPr>
              <a:t> </a:t>
            </a:r>
            <a:r>
              <a:rPr lang="en-US" sz="2000" b="1" dirty="0">
                <a:solidFill>
                  <a:srgbClr val="0070C0"/>
                </a:solidFill>
                <a:latin typeface="Perpetua" pitchFamily="18" charset="0"/>
              </a:rPr>
              <a:t>Programmed instructions </a:t>
            </a:r>
            <a:r>
              <a:rPr lang="en-US" sz="2000" dirty="0">
                <a:latin typeface="Perpetua" pitchFamily="18" charset="0"/>
              </a:rPr>
              <a:t>are fed into the </a:t>
            </a:r>
            <a:r>
              <a:rPr lang="en-US" sz="2000" b="1" dirty="0" smtClean="0">
                <a:latin typeface="Perpetua" pitchFamily="18" charset="0"/>
              </a:rPr>
              <a:t>controller</a:t>
            </a:r>
            <a:r>
              <a:rPr lang="en-US" sz="2000" dirty="0" smtClean="0">
                <a:latin typeface="Perpetua" pitchFamily="18" charset="0"/>
              </a:rPr>
              <a:t> </a:t>
            </a:r>
            <a:r>
              <a:rPr lang="en-US" sz="2000" dirty="0">
                <a:latin typeface="Perpetua" pitchFamily="18" charset="0"/>
              </a:rPr>
              <a:t>through an </a:t>
            </a:r>
            <a:r>
              <a:rPr lang="en-US" sz="2000" b="1" dirty="0">
                <a:solidFill>
                  <a:srgbClr val="0070C0"/>
                </a:solidFill>
                <a:latin typeface="Perpetua" pitchFamily="18" charset="0"/>
              </a:rPr>
              <a:t>input device.</a:t>
            </a:r>
            <a:r>
              <a:rPr lang="en-US" sz="2000" b="1" dirty="0">
                <a:latin typeface="Perpetua" pitchFamily="18" charset="0"/>
              </a:rPr>
              <a:t> </a:t>
            </a:r>
            <a:endParaRPr lang="en-US" sz="2000" b="1" dirty="0" smtClean="0">
              <a:latin typeface="Perpetua" pitchFamily="18" charset="0"/>
            </a:endParaRPr>
          </a:p>
          <a:p>
            <a:pPr algn="just">
              <a:lnSpc>
                <a:spcPct val="150000"/>
              </a:lnSpc>
              <a:buFont typeface="Wingdings" pitchFamily="2" charset="2"/>
              <a:buChar char="v"/>
            </a:pPr>
            <a:r>
              <a:rPr lang="en-US" sz="2000" dirty="0">
                <a:latin typeface="Perpetua" pitchFamily="18" charset="0"/>
              </a:rPr>
              <a:t>These </a:t>
            </a:r>
            <a:r>
              <a:rPr lang="en-US" sz="2000" b="1" dirty="0">
                <a:latin typeface="Perpetua" pitchFamily="18" charset="0"/>
              </a:rPr>
              <a:t>instructions</a:t>
            </a:r>
            <a:r>
              <a:rPr lang="en-US" sz="2000" dirty="0">
                <a:latin typeface="Perpetua" pitchFamily="18" charset="0"/>
              </a:rPr>
              <a:t> are then </a:t>
            </a:r>
            <a:r>
              <a:rPr lang="en-US" sz="2000" b="1" dirty="0">
                <a:solidFill>
                  <a:srgbClr val="002060"/>
                </a:solidFill>
                <a:latin typeface="Perpetua" pitchFamily="18" charset="0"/>
              </a:rPr>
              <a:t>converted to electrical pulses (signals) </a:t>
            </a:r>
            <a:r>
              <a:rPr lang="en-US" sz="2000" dirty="0">
                <a:latin typeface="Perpetua" pitchFamily="18" charset="0"/>
              </a:rPr>
              <a:t>by the </a:t>
            </a:r>
            <a:r>
              <a:rPr lang="en-US" sz="2000" b="1" dirty="0">
                <a:latin typeface="Perpetua" pitchFamily="18" charset="0"/>
              </a:rPr>
              <a:t>controller</a:t>
            </a:r>
            <a:r>
              <a:rPr lang="en-US" sz="2000" dirty="0">
                <a:latin typeface="Perpetua" pitchFamily="18" charset="0"/>
              </a:rPr>
              <a:t> and </a:t>
            </a:r>
            <a:r>
              <a:rPr lang="en-US" sz="2000" b="1" dirty="0">
                <a:solidFill>
                  <a:srgbClr val="002060"/>
                </a:solidFill>
                <a:latin typeface="Perpetua" pitchFamily="18" charset="0"/>
              </a:rPr>
              <a:t>sent to the servo amplifier </a:t>
            </a:r>
            <a:r>
              <a:rPr lang="en-US" sz="2000" dirty="0">
                <a:latin typeface="Perpetua" pitchFamily="18" charset="0"/>
              </a:rPr>
              <a:t>to </a:t>
            </a:r>
            <a:r>
              <a:rPr lang="en-US" sz="2000" b="1" dirty="0">
                <a:latin typeface="Perpetua" pitchFamily="18" charset="0"/>
              </a:rPr>
              <a:t>energize</a:t>
            </a:r>
            <a:r>
              <a:rPr lang="en-US" sz="2000" dirty="0">
                <a:latin typeface="Perpetua" pitchFamily="18" charset="0"/>
              </a:rPr>
              <a:t> the </a:t>
            </a:r>
            <a:r>
              <a:rPr lang="en-US" sz="2000" b="1" dirty="0">
                <a:latin typeface="Perpetua" pitchFamily="18" charset="0"/>
              </a:rPr>
              <a:t>servo motors</a:t>
            </a:r>
            <a:r>
              <a:rPr lang="en-US" sz="2000" b="1" dirty="0" smtClean="0">
                <a:latin typeface="Perpetua" pitchFamily="18" charset="0"/>
              </a:rPr>
              <a:t>.</a:t>
            </a:r>
          </a:p>
          <a:p>
            <a:pPr algn="just">
              <a:lnSpc>
                <a:spcPct val="150000"/>
              </a:lnSpc>
              <a:buFont typeface="Wingdings" pitchFamily="2" charset="2"/>
              <a:buChar char="v"/>
            </a:pPr>
            <a:r>
              <a:rPr lang="en-US" sz="2000" dirty="0">
                <a:latin typeface="Perpetua" pitchFamily="18" charset="0"/>
              </a:rPr>
              <a:t> If the </a:t>
            </a:r>
            <a:r>
              <a:rPr lang="en-US" sz="2000" b="1" dirty="0">
                <a:solidFill>
                  <a:srgbClr val="002060"/>
                </a:solidFill>
                <a:latin typeface="Perpetua" pitchFamily="18" charset="0"/>
              </a:rPr>
              <a:t>system performance </a:t>
            </a:r>
            <a:r>
              <a:rPr lang="en-US" sz="2000" dirty="0">
                <a:latin typeface="Perpetua" pitchFamily="18" charset="0"/>
              </a:rPr>
              <a:t>is affected by </a:t>
            </a:r>
            <a:r>
              <a:rPr lang="en-US" sz="2000" b="1" dirty="0">
                <a:latin typeface="Perpetua" pitchFamily="18" charset="0"/>
              </a:rPr>
              <a:t>load, temperature, humidity, or lubrication </a:t>
            </a:r>
            <a:r>
              <a:rPr lang="en-US" sz="2000" dirty="0">
                <a:latin typeface="Perpetua" pitchFamily="18" charset="0"/>
              </a:rPr>
              <a:t>then the </a:t>
            </a:r>
            <a:r>
              <a:rPr lang="en-US" sz="2000" b="1" dirty="0">
                <a:solidFill>
                  <a:srgbClr val="0070C0"/>
                </a:solidFill>
                <a:latin typeface="Perpetua" pitchFamily="18" charset="0"/>
              </a:rPr>
              <a:t>actual output </a:t>
            </a:r>
            <a:r>
              <a:rPr lang="en-US" sz="2000" dirty="0">
                <a:latin typeface="Perpetua" pitchFamily="18" charset="0"/>
              </a:rPr>
              <a:t>could deviate from the </a:t>
            </a:r>
            <a:r>
              <a:rPr lang="en-US" sz="2000" b="1" dirty="0">
                <a:solidFill>
                  <a:srgbClr val="0070C0"/>
                </a:solidFill>
                <a:latin typeface="Perpetua" pitchFamily="18" charset="0"/>
              </a:rPr>
              <a:t>desired output</a:t>
            </a:r>
            <a:r>
              <a:rPr lang="en-US" sz="2000" b="1" dirty="0" smtClean="0">
                <a:solidFill>
                  <a:srgbClr val="0070C0"/>
                </a:solidFill>
                <a:latin typeface="Perpetua" pitchFamily="18" charset="0"/>
              </a:rPr>
              <a:t>.</a:t>
            </a:r>
          </a:p>
          <a:p>
            <a:pPr algn="just">
              <a:lnSpc>
                <a:spcPct val="150000"/>
              </a:lnSpc>
              <a:buFont typeface="Wingdings" pitchFamily="2" charset="2"/>
              <a:buChar char="v"/>
            </a:pPr>
            <a:r>
              <a:rPr lang="en-US" sz="2000" dirty="0">
                <a:latin typeface="Perpetua" pitchFamily="18" charset="0"/>
              </a:rPr>
              <a:t> </a:t>
            </a:r>
            <a:r>
              <a:rPr lang="en-US" sz="2000" dirty="0" smtClean="0">
                <a:latin typeface="Perpetua" pitchFamily="18" charset="0"/>
              </a:rPr>
              <a:t>Generally the </a:t>
            </a:r>
            <a:r>
              <a:rPr lang="en-US" sz="2000" b="1" dirty="0">
                <a:solidFill>
                  <a:srgbClr val="0070C0"/>
                </a:solidFill>
                <a:latin typeface="Perpetua" pitchFamily="18" charset="0"/>
              </a:rPr>
              <a:t>open </a:t>
            </a:r>
            <a:r>
              <a:rPr lang="en-US" sz="2000" b="1" dirty="0" smtClean="0">
                <a:solidFill>
                  <a:srgbClr val="0070C0"/>
                </a:solidFill>
                <a:latin typeface="Perpetua" pitchFamily="18" charset="0"/>
              </a:rPr>
              <a:t>- loop </a:t>
            </a:r>
            <a:r>
              <a:rPr lang="en-US" sz="2000" b="1" dirty="0">
                <a:solidFill>
                  <a:srgbClr val="0070C0"/>
                </a:solidFill>
                <a:latin typeface="Perpetua" pitchFamily="18" charset="0"/>
              </a:rPr>
              <a:t>system </a:t>
            </a:r>
            <a:r>
              <a:rPr lang="en-US" sz="2000" dirty="0">
                <a:latin typeface="Perpetua" pitchFamily="18" charset="0"/>
              </a:rPr>
              <a:t>is </a:t>
            </a:r>
            <a:r>
              <a:rPr lang="en-US" sz="2000" dirty="0" smtClean="0">
                <a:latin typeface="Perpetua" pitchFamily="18" charset="0"/>
              </a:rPr>
              <a:t>used </a:t>
            </a:r>
            <a:r>
              <a:rPr lang="en-US" sz="2000" dirty="0">
                <a:latin typeface="Perpetua" pitchFamily="18" charset="0"/>
              </a:rPr>
              <a:t>in </a:t>
            </a:r>
            <a:r>
              <a:rPr lang="en-US" sz="2000" b="1" dirty="0">
                <a:solidFill>
                  <a:srgbClr val="002060"/>
                </a:solidFill>
                <a:latin typeface="Perpetua" pitchFamily="18" charset="0"/>
              </a:rPr>
              <a:t>point-to-point systems </a:t>
            </a:r>
            <a:r>
              <a:rPr lang="en-US" sz="2000" dirty="0">
                <a:latin typeface="Perpetua" pitchFamily="18" charset="0"/>
              </a:rPr>
              <a:t>where the </a:t>
            </a:r>
            <a:r>
              <a:rPr lang="en-US" sz="2000" b="1" dirty="0">
                <a:latin typeface="Perpetua" pitchFamily="18" charset="0"/>
              </a:rPr>
              <a:t>accuracy requirements </a:t>
            </a:r>
            <a:r>
              <a:rPr lang="en-US" sz="2000" dirty="0">
                <a:latin typeface="Perpetua" pitchFamily="18" charset="0"/>
              </a:rPr>
              <a:t>are </a:t>
            </a:r>
            <a:r>
              <a:rPr lang="en-US" sz="2000" b="1" dirty="0">
                <a:latin typeface="Perpetua" pitchFamily="18" charset="0"/>
              </a:rPr>
              <a:t>not critical.</a:t>
            </a:r>
            <a:r>
              <a:rPr lang="en-US" sz="2000" b="1" dirty="0" smtClean="0">
                <a:latin typeface="Perpetua" pitchFamily="18" charset="0"/>
              </a:rPr>
              <a:t> </a:t>
            </a:r>
            <a:endParaRPr lang="en-US" sz="2000" b="1" dirty="0">
              <a:latin typeface="Perpetua" pitchFamily="18" charset="0"/>
            </a:endParaRPr>
          </a:p>
        </p:txBody>
      </p:sp>
      <p:pic>
        <p:nvPicPr>
          <p:cNvPr id="5" name="Picture 3"/>
          <p:cNvPicPr>
            <a:picLocks noChangeAspect="1" noChangeArrowheads="1"/>
          </p:cNvPicPr>
          <p:nvPr/>
        </p:nvPicPr>
        <p:blipFill>
          <a:blip r:embed="rId2"/>
          <a:srcRect/>
          <a:stretch>
            <a:fillRect/>
          </a:stretch>
        </p:blipFill>
        <p:spPr bwMode="auto">
          <a:xfrm>
            <a:off x="5029200" y="4191000"/>
            <a:ext cx="3505200" cy="238125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381000" y="4648200"/>
            <a:ext cx="4171950" cy="1905000"/>
          </a:xfrm>
          <a:prstGeom prst="rect">
            <a:avLst/>
          </a:prstGeom>
          <a:noFill/>
          <a:ln w="9525">
            <a:noFill/>
            <a:miter lim="800000"/>
            <a:headEnd/>
            <a:tailEnd/>
          </a:ln>
          <a:effectLst/>
        </p:spPr>
      </p:pic>
      <p:sp>
        <p:nvSpPr>
          <p:cNvPr id="7" name="TextBox 6"/>
          <p:cNvSpPr txBox="1"/>
          <p:nvPr/>
        </p:nvSpPr>
        <p:spPr>
          <a:xfrm>
            <a:off x="0" y="0"/>
            <a:ext cx="7696200" cy="584775"/>
          </a:xfrm>
          <a:prstGeom prst="rect">
            <a:avLst/>
          </a:prstGeom>
          <a:noFill/>
        </p:spPr>
        <p:txBody>
          <a:bodyPr wrap="square" rtlCol="0">
            <a:spAutoFit/>
          </a:bodyPr>
          <a:lstStyle/>
          <a:p>
            <a:r>
              <a:rPr lang="en-US" sz="3200" b="1" u="sng" dirty="0" smtClean="0">
                <a:solidFill>
                  <a:srgbClr val="C00000"/>
                </a:solidFill>
                <a:latin typeface="Perpetua" pitchFamily="18" charset="0"/>
              </a:rPr>
              <a:t>5.2. Types of Process Control system:</a:t>
            </a:r>
            <a:endParaRPr lang="en-US" sz="3200" b="1" u="sng" dirty="0">
              <a:solidFill>
                <a:srgbClr val="C00000"/>
              </a:solidFill>
              <a:latin typeface="Perpetu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r"/>
            <a:r>
              <a:rPr lang="en-US" sz="3600" b="1" dirty="0" smtClean="0">
                <a:solidFill>
                  <a:srgbClr val="C00000"/>
                </a:solidFill>
                <a:latin typeface="Perpetua" pitchFamily="18" charset="0"/>
              </a:rPr>
              <a:t>Cont’d…</a:t>
            </a:r>
            <a:endParaRPr lang="en-US" sz="3600" b="1" dirty="0">
              <a:solidFill>
                <a:srgbClr val="C00000"/>
              </a:solidFill>
              <a:latin typeface="Perpetua" pitchFamily="18" charset="0"/>
            </a:endParaRPr>
          </a:p>
        </p:txBody>
      </p:sp>
      <p:sp>
        <p:nvSpPr>
          <p:cNvPr id="3" name="Content Placeholder 2"/>
          <p:cNvSpPr>
            <a:spLocks noGrp="1"/>
          </p:cNvSpPr>
          <p:nvPr>
            <p:ph idx="1"/>
          </p:nvPr>
        </p:nvSpPr>
        <p:spPr>
          <a:xfrm>
            <a:off x="228600" y="1066800"/>
            <a:ext cx="8915400" cy="5791200"/>
          </a:xfrm>
        </p:spPr>
        <p:txBody>
          <a:bodyPr>
            <a:normAutofit/>
          </a:bodyPr>
          <a:lstStyle/>
          <a:p>
            <a:pPr>
              <a:lnSpc>
                <a:spcPct val="150000"/>
              </a:lnSpc>
              <a:buBlip>
                <a:blip r:embed="rId2"/>
              </a:buBlip>
            </a:pPr>
            <a:r>
              <a:rPr lang="en-US" sz="2600" b="1" dirty="0" smtClean="0">
                <a:latin typeface="Perpetua" pitchFamily="18" charset="0"/>
              </a:rPr>
              <a:t>Experience</a:t>
            </a:r>
            <a:r>
              <a:rPr lang="en-US" sz="2600" dirty="0" smtClean="0">
                <a:latin typeface="Perpetua" pitchFamily="18" charset="0"/>
              </a:rPr>
              <a:t> in the use of various </a:t>
            </a:r>
            <a:r>
              <a:rPr lang="en-US" sz="2600" b="1" dirty="0" smtClean="0">
                <a:solidFill>
                  <a:srgbClr val="0070C0"/>
                </a:solidFill>
                <a:latin typeface="Perpetua" pitchFamily="18" charset="0"/>
              </a:rPr>
              <a:t>computer – based systems </a:t>
            </a:r>
            <a:r>
              <a:rPr lang="en-US" sz="2600" dirty="0" smtClean="0">
                <a:latin typeface="Perpetua" pitchFamily="18" charset="0"/>
              </a:rPr>
              <a:t>in industry has shown that while each can individually </a:t>
            </a:r>
            <a:r>
              <a:rPr lang="en-US" sz="2600" b="1" dirty="0" smtClean="0">
                <a:solidFill>
                  <a:srgbClr val="002060"/>
                </a:solidFill>
                <a:latin typeface="Perpetua" pitchFamily="18" charset="0"/>
              </a:rPr>
              <a:t>benefit the production process</a:t>
            </a:r>
            <a:r>
              <a:rPr lang="en-US" sz="2600" dirty="0" smtClean="0">
                <a:latin typeface="Perpetua" pitchFamily="18" charset="0"/>
              </a:rPr>
              <a:t>, these </a:t>
            </a:r>
            <a:r>
              <a:rPr lang="en-US" sz="2600" b="1" dirty="0" smtClean="0">
                <a:latin typeface="Perpetua" pitchFamily="18" charset="0"/>
              </a:rPr>
              <a:t>gains</a:t>
            </a:r>
            <a:r>
              <a:rPr lang="en-US" sz="2600" dirty="0" smtClean="0">
                <a:latin typeface="Perpetua" pitchFamily="18" charset="0"/>
              </a:rPr>
              <a:t> would be </a:t>
            </a:r>
            <a:r>
              <a:rPr lang="en-US" sz="2600" b="1" dirty="0" smtClean="0">
                <a:solidFill>
                  <a:srgbClr val="002060"/>
                </a:solidFill>
                <a:latin typeface="Perpetua" pitchFamily="18" charset="0"/>
              </a:rPr>
              <a:t>enhanced</a:t>
            </a:r>
            <a:r>
              <a:rPr lang="en-US" sz="2600" dirty="0" smtClean="0">
                <a:latin typeface="Perpetua" pitchFamily="18" charset="0"/>
              </a:rPr>
              <a:t> if the various systems are </a:t>
            </a:r>
            <a:r>
              <a:rPr lang="en-US" sz="2600" b="1" dirty="0" smtClean="0">
                <a:solidFill>
                  <a:srgbClr val="002060"/>
                </a:solidFill>
                <a:latin typeface="Perpetua" pitchFamily="18" charset="0"/>
              </a:rPr>
              <a:t>integrated</a:t>
            </a:r>
            <a:r>
              <a:rPr lang="en-US" sz="2600" dirty="0" smtClean="0">
                <a:solidFill>
                  <a:srgbClr val="002060"/>
                </a:solidFill>
                <a:latin typeface="Perpetua" pitchFamily="18" charset="0"/>
              </a:rPr>
              <a:t> </a:t>
            </a:r>
            <a:r>
              <a:rPr lang="en-US" sz="2600" dirty="0" smtClean="0">
                <a:latin typeface="Perpetua" pitchFamily="18" charset="0"/>
              </a:rPr>
              <a:t>and leads to the goal of achieving </a:t>
            </a:r>
            <a:r>
              <a:rPr lang="en-US" sz="2600" b="1" dirty="0" smtClean="0">
                <a:solidFill>
                  <a:srgbClr val="002060"/>
                </a:solidFill>
                <a:latin typeface="Perpetua" pitchFamily="18" charset="0"/>
              </a:rPr>
              <a:t>a fully integrated manufacturing system</a:t>
            </a:r>
            <a:r>
              <a:rPr lang="en-US" sz="2600" b="1" dirty="0" smtClean="0">
                <a:solidFill>
                  <a:srgbClr val="0070C0"/>
                </a:solidFill>
                <a:latin typeface="Perpetua" pitchFamily="18" charset="0"/>
              </a:rPr>
              <a:t>.</a:t>
            </a:r>
          </a:p>
          <a:p>
            <a:pPr>
              <a:lnSpc>
                <a:spcPct val="150000"/>
              </a:lnSpc>
              <a:buBlip>
                <a:blip r:embed="rId2"/>
              </a:buBlip>
            </a:pPr>
            <a:r>
              <a:rPr lang="en-US" sz="2600" b="1" dirty="0" smtClean="0">
                <a:solidFill>
                  <a:srgbClr val="C00000"/>
                </a:solidFill>
                <a:latin typeface="Perpetua" pitchFamily="18" charset="0"/>
              </a:rPr>
              <a:t>CIM</a:t>
            </a:r>
            <a:r>
              <a:rPr lang="en-US" sz="2600" dirty="0" smtClean="0">
                <a:latin typeface="Perpetua" pitchFamily="18" charset="0"/>
              </a:rPr>
              <a:t> is a major </a:t>
            </a:r>
            <a:r>
              <a:rPr lang="en-US" sz="2600" b="1" dirty="0" smtClean="0">
                <a:latin typeface="Perpetua" pitchFamily="18" charset="0"/>
              </a:rPr>
              <a:t>long term research objective </a:t>
            </a:r>
            <a:r>
              <a:rPr lang="en-US" sz="2600" dirty="0" smtClean="0">
                <a:latin typeface="Perpetua" pitchFamily="18" charset="0"/>
              </a:rPr>
              <a:t>including elements such as </a:t>
            </a:r>
            <a:r>
              <a:rPr lang="en-US" sz="2600" b="1" dirty="0" smtClean="0">
                <a:solidFill>
                  <a:srgbClr val="002060"/>
                </a:solidFill>
                <a:latin typeface="Perpetua" pitchFamily="18" charset="0"/>
              </a:rPr>
              <a:t>robots, NC, CAD, process planning, manufacturing resource planning,… etc.</a:t>
            </a:r>
          </a:p>
          <a:p>
            <a:pPr>
              <a:lnSpc>
                <a:spcPct val="150000"/>
              </a:lnSpc>
              <a:buNone/>
            </a:pPr>
            <a:endParaRPr lang="en-US" sz="2600" dirty="0">
              <a:latin typeface="Perpetu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914400"/>
            <a:ext cx="8763000" cy="5788558"/>
          </a:xfrm>
          <a:prstGeom prst="rect">
            <a:avLst/>
          </a:prstGeom>
        </p:spPr>
        <p:txBody>
          <a:bodyPr wrap="square">
            <a:spAutoFit/>
          </a:bodyPr>
          <a:lstStyle/>
          <a:p>
            <a:pPr>
              <a:lnSpc>
                <a:spcPct val="150000"/>
              </a:lnSpc>
            </a:pPr>
            <a:r>
              <a:rPr lang="en-US" sz="2400" b="1" dirty="0" smtClean="0">
                <a:solidFill>
                  <a:srgbClr val="C00000"/>
                </a:solidFill>
                <a:latin typeface="Perpetua" pitchFamily="18" charset="0"/>
              </a:rPr>
              <a:t>2. </a:t>
            </a:r>
            <a:r>
              <a:rPr lang="en-US" sz="2400" b="1" u="sng" dirty="0" smtClean="0">
                <a:solidFill>
                  <a:srgbClr val="C00000"/>
                </a:solidFill>
                <a:latin typeface="Perpetua" pitchFamily="18" charset="0"/>
              </a:rPr>
              <a:t>Closed </a:t>
            </a:r>
            <a:r>
              <a:rPr lang="en-US" sz="2400" b="1" u="sng" dirty="0">
                <a:solidFill>
                  <a:srgbClr val="C00000"/>
                </a:solidFill>
                <a:latin typeface="Perpetua" pitchFamily="18" charset="0"/>
              </a:rPr>
              <a:t>loop </a:t>
            </a:r>
            <a:r>
              <a:rPr lang="en-US" sz="2400" b="1" u="sng" dirty="0" smtClean="0">
                <a:solidFill>
                  <a:srgbClr val="C00000"/>
                </a:solidFill>
                <a:latin typeface="Perpetua" pitchFamily="18" charset="0"/>
              </a:rPr>
              <a:t>systems</a:t>
            </a:r>
          </a:p>
          <a:p>
            <a:pPr algn="just">
              <a:lnSpc>
                <a:spcPct val="150000"/>
              </a:lnSpc>
              <a:buFont typeface="Wingdings" pitchFamily="2" charset="2"/>
              <a:buChar char="v"/>
            </a:pPr>
            <a:r>
              <a:rPr lang="en-US" sz="2200" dirty="0" smtClean="0">
                <a:latin typeface="Perpetua" pitchFamily="18" charset="0"/>
              </a:rPr>
              <a:t> </a:t>
            </a:r>
            <a:r>
              <a:rPr lang="en-US" sz="2200" dirty="0">
                <a:latin typeface="Perpetua" pitchFamily="18" charset="0"/>
              </a:rPr>
              <a:t>The </a:t>
            </a:r>
            <a:r>
              <a:rPr lang="en-US" sz="2200" b="1" dirty="0">
                <a:solidFill>
                  <a:srgbClr val="0070C0"/>
                </a:solidFill>
                <a:latin typeface="Perpetua" pitchFamily="18" charset="0"/>
              </a:rPr>
              <a:t>closed-loop system </a:t>
            </a:r>
            <a:r>
              <a:rPr lang="en-US" sz="2200" dirty="0">
                <a:latin typeface="Perpetua" pitchFamily="18" charset="0"/>
              </a:rPr>
              <a:t>has a </a:t>
            </a:r>
            <a:r>
              <a:rPr lang="en-US" sz="2200" b="1" dirty="0">
                <a:solidFill>
                  <a:srgbClr val="0070C0"/>
                </a:solidFill>
                <a:latin typeface="Perpetua" pitchFamily="18" charset="0"/>
              </a:rPr>
              <a:t>feedback subsystem </a:t>
            </a:r>
            <a:r>
              <a:rPr lang="en-US" sz="2200" dirty="0">
                <a:latin typeface="Perpetua" pitchFamily="18" charset="0"/>
              </a:rPr>
              <a:t>to </a:t>
            </a:r>
            <a:r>
              <a:rPr lang="en-US" sz="2200" b="1" dirty="0">
                <a:latin typeface="Perpetua" pitchFamily="18" charset="0"/>
              </a:rPr>
              <a:t>monitor the actual output</a:t>
            </a:r>
            <a:r>
              <a:rPr lang="en-US" sz="2200" dirty="0">
                <a:latin typeface="Perpetua" pitchFamily="18" charset="0"/>
              </a:rPr>
              <a:t> and </a:t>
            </a:r>
            <a:r>
              <a:rPr lang="en-US" sz="2200" b="1" dirty="0">
                <a:latin typeface="Perpetua" pitchFamily="18" charset="0"/>
              </a:rPr>
              <a:t>correct any discrepancy </a:t>
            </a:r>
            <a:r>
              <a:rPr lang="en-US" sz="2200" dirty="0">
                <a:latin typeface="Perpetua" pitchFamily="18" charset="0"/>
              </a:rPr>
              <a:t>from the </a:t>
            </a:r>
            <a:r>
              <a:rPr lang="en-US" sz="2200" b="1" dirty="0">
                <a:latin typeface="Perpetua" pitchFamily="18" charset="0"/>
              </a:rPr>
              <a:t>programmed input</a:t>
            </a:r>
            <a:r>
              <a:rPr lang="en-US" sz="2200" b="1" dirty="0" smtClean="0">
                <a:latin typeface="Perpetua" pitchFamily="18" charset="0"/>
              </a:rPr>
              <a:t>.</a:t>
            </a:r>
          </a:p>
          <a:p>
            <a:pPr algn="just">
              <a:lnSpc>
                <a:spcPct val="150000"/>
              </a:lnSpc>
              <a:buFont typeface="Wingdings" pitchFamily="2" charset="2"/>
              <a:buChar char="v"/>
            </a:pPr>
            <a:r>
              <a:rPr lang="en-US" sz="2200" dirty="0">
                <a:latin typeface="Perpetua" pitchFamily="18" charset="0"/>
              </a:rPr>
              <a:t> These systems </a:t>
            </a:r>
            <a:r>
              <a:rPr lang="en-US" sz="2200" b="1" dirty="0">
                <a:latin typeface="Perpetua" pitchFamily="18" charset="0"/>
              </a:rPr>
              <a:t>use position </a:t>
            </a:r>
            <a:r>
              <a:rPr lang="en-US" sz="2200" dirty="0">
                <a:latin typeface="Perpetua" pitchFamily="18" charset="0"/>
              </a:rPr>
              <a:t>and </a:t>
            </a:r>
            <a:r>
              <a:rPr lang="en-US" sz="2200" b="1" dirty="0">
                <a:latin typeface="Perpetua" pitchFamily="18" charset="0"/>
              </a:rPr>
              <a:t>velocity </a:t>
            </a:r>
            <a:r>
              <a:rPr lang="en-US" sz="2200" b="1" dirty="0" smtClean="0">
                <a:latin typeface="Perpetua" pitchFamily="18" charset="0"/>
              </a:rPr>
              <a:t>feedback </a:t>
            </a:r>
            <a:r>
              <a:rPr lang="en-US" sz="2200" dirty="0" smtClean="0">
                <a:latin typeface="Perpetua" pitchFamily="18" charset="0"/>
              </a:rPr>
              <a:t>and the </a:t>
            </a:r>
            <a:r>
              <a:rPr lang="en-US" sz="2200" dirty="0">
                <a:latin typeface="Perpetua" pitchFamily="18" charset="0"/>
              </a:rPr>
              <a:t>feedback system could be either </a:t>
            </a:r>
            <a:r>
              <a:rPr lang="en-US" sz="2200" b="1" dirty="0">
                <a:latin typeface="Perpetua" pitchFamily="18" charset="0"/>
              </a:rPr>
              <a:t>analog or digital</a:t>
            </a:r>
            <a:r>
              <a:rPr lang="en-US" sz="2200" b="1" dirty="0" smtClean="0">
                <a:latin typeface="Perpetua" pitchFamily="18" charset="0"/>
              </a:rPr>
              <a:t>.</a:t>
            </a:r>
          </a:p>
          <a:p>
            <a:pPr algn="just">
              <a:lnSpc>
                <a:spcPct val="150000"/>
              </a:lnSpc>
              <a:buFont typeface="Wingdings" pitchFamily="2" charset="2"/>
              <a:buChar char="v"/>
            </a:pPr>
            <a:r>
              <a:rPr lang="en-US" sz="2200" dirty="0" smtClean="0">
                <a:latin typeface="Perpetua" pitchFamily="18" charset="0"/>
              </a:rPr>
              <a:t> The </a:t>
            </a:r>
            <a:r>
              <a:rPr lang="en-US" sz="2200" b="1" dirty="0" smtClean="0">
                <a:solidFill>
                  <a:srgbClr val="0070C0"/>
                </a:solidFill>
                <a:latin typeface="Perpetua" pitchFamily="18" charset="0"/>
              </a:rPr>
              <a:t>analog systems </a:t>
            </a:r>
            <a:r>
              <a:rPr lang="en-US" sz="2200" dirty="0" smtClean="0">
                <a:latin typeface="Perpetua" pitchFamily="18" charset="0"/>
              </a:rPr>
              <a:t>measure the </a:t>
            </a:r>
            <a:r>
              <a:rPr lang="en-US" sz="2200" b="1" dirty="0" smtClean="0">
                <a:latin typeface="Perpetua" pitchFamily="18" charset="0"/>
              </a:rPr>
              <a:t>variation of physical variables </a:t>
            </a:r>
            <a:r>
              <a:rPr lang="en-US" sz="2200" dirty="0" smtClean="0">
                <a:latin typeface="Perpetua" pitchFamily="18" charset="0"/>
              </a:rPr>
              <a:t>such as </a:t>
            </a:r>
            <a:r>
              <a:rPr lang="en-US" sz="2200" b="1" dirty="0" smtClean="0">
                <a:latin typeface="Perpetua" pitchFamily="18" charset="0"/>
              </a:rPr>
              <a:t>position</a:t>
            </a:r>
            <a:r>
              <a:rPr lang="en-US" sz="2200" dirty="0" smtClean="0">
                <a:latin typeface="Perpetua" pitchFamily="18" charset="0"/>
              </a:rPr>
              <a:t> and </a:t>
            </a:r>
            <a:r>
              <a:rPr lang="en-US" sz="2200" b="1" dirty="0" smtClean="0">
                <a:latin typeface="Perpetua" pitchFamily="18" charset="0"/>
              </a:rPr>
              <a:t>velocity </a:t>
            </a:r>
            <a:r>
              <a:rPr lang="en-US" sz="2200" dirty="0" smtClean="0">
                <a:latin typeface="Perpetua" pitchFamily="18" charset="0"/>
              </a:rPr>
              <a:t>in terms of </a:t>
            </a:r>
            <a:r>
              <a:rPr lang="en-US" sz="2200" b="1" dirty="0" smtClean="0">
                <a:solidFill>
                  <a:srgbClr val="C00000"/>
                </a:solidFill>
                <a:latin typeface="Perpetua" pitchFamily="18" charset="0"/>
              </a:rPr>
              <a:t>voltage levels. </a:t>
            </a:r>
          </a:p>
          <a:p>
            <a:pPr algn="just">
              <a:lnSpc>
                <a:spcPct val="150000"/>
              </a:lnSpc>
              <a:buFont typeface="Wingdings" pitchFamily="2" charset="2"/>
              <a:buChar char="v"/>
            </a:pPr>
            <a:r>
              <a:rPr lang="en-US" sz="2200" b="1" dirty="0" smtClean="0">
                <a:solidFill>
                  <a:srgbClr val="0070C0"/>
                </a:solidFill>
                <a:latin typeface="Perpetua" pitchFamily="18" charset="0"/>
              </a:rPr>
              <a:t>Digital systems </a:t>
            </a:r>
            <a:r>
              <a:rPr lang="en-US" sz="2200" dirty="0" smtClean="0">
                <a:latin typeface="Perpetua" pitchFamily="18" charset="0"/>
              </a:rPr>
              <a:t>monitor </a:t>
            </a:r>
            <a:r>
              <a:rPr lang="en-US" sz="2200" b="1" dirty="0" smtClean="0">
                <a:latin typeface="Perpetua" pitchFamily="18" charset="0"/>
              </a:rPr>
              <a:t>output variations </a:t>
            </a:r>
            <a:r>
              <a:rPr lang="en-US" sz="2200" dirty="0" smtClean="0">
                <a:latin typeface="Perpetua" pitchFamily="18" charset="0"/>
              </a:rPr>
              <a:t>by means of </a:t>
            </a:r>
            <a:r>
              <a:rPr lang="en-US" sz="2200" b="1" dirty="0" smtClean="0">
                <a:solidFill>
                  <a:srgbClr val="C00000"/>
                </a:solidFill>
                <a:latin typeface="Perpetua" pitchFamily="18" charset="0"/>
              </a:rPr>
              <a:t>electrical pulses.</a:t>
            </a:r>
          </a:p>
          <a:p>
            <a:pPr algn="just">
              <a:lnSpc>
                <a:spcPct val="150000"/>
              </a:lnSpc>
              <a:buFont typeface="Wingdings" pitchFamily="2" charset="2"/>
              <a:buChar char="v"/>
            </a:pPr>
            <a:r>
              <a:rPr lang="en-US" sz="2200" dirty="0" smtClean="0">
                <a:latin typeface="Perpetua" pitchFamily="18" charset="0"/>
              </a:rPr>
              <a:t> To control the </a:t>
            </a:r>
            <a:r>
              <a:rPr lang="en-US" sz="2200" b="1" dirty="0" smtClean="0">
                <a:latin typeface="Perpetua" pitchFamily="18" charset="0"/>
              </a:rPr>
              <a:t>dynamic behavior </a:t>
            </a:r>
            <a:r>
              <a:rPr lang="en-US" sz="2200" dirty="0" smtClean="0">
                <a:latin typeface="Perpetua" pitchFamily="18" charset="0"/>
              </a:rPr>
              <a:t>and the </a:t>
            </a:r>
            <a:r>
              <a:rPr lang="en-US" sz="2200" b="1" dirty="0" smtClean="0">
                <a:latin typeface="Perpetua" pitchFamily="18" charset="0"/>
              </a:rPr>
              <a:t>final position of </a:t>
            </a:r>
            <a:r>
              <a:rPr lang="en-US" sz="2200" dirty="0" smtClean="0">
                <a:latin typeface="Perpetua" pitchFamily="18" charset="0"/>
              </a:rPr>
              <a:t>the </a:t>
            </a:r>
            <a:r>
              <a:rPr lang="en-US" sz="2200" b="1" dirty="0" smtClean="0">
                <a:latin typeface="Perpetua" pitchFamily="18" charset="0"/>
              </a:rPr>
              <a:t>machine slides</a:t>
            </a:r>
            <a:r>
              <a:rPr lang="en-US" sz="2200" dirty="0" smtClean="0">
                <a:latin typeface="Perpetua" pitchFamily="18" charset="0"/>
              </a:rPr>
              <a:t>, a </a:t>
            </a:r>
            <a:r>
              <a:rPr lang="en-US" sz="2200" b="1" dirty="0" smtClean="0">
                <a:solidFill>
                  <a:srgbClr val="0070C0"/>
                </a:solidFill>
                <a:latin typeface="Perpetua" pitchFamily="18" charset="0"/>
              </a:rPr>
              <a:t>variety of position transducers </a:t>
            </a:r>
            <a:r>
              <a:rPr lang="en-US" sz="2200" dirty="0" smtClean="0">
                <a:latin typeface="Perpetua" pitchFamily="18" charset="0"/>
              </a:rPr>
              <a:t>are employed.</a:t>
            </a:r>
          </a:p>
          <a:p>
            <a:pPr algn="just">
              <a:lnSpc>
                <a:spcPct val="150000"/>
              </a:lnSpc>
            </a:pPr>
            <a:endParaRPr lang="en-US" sz="2200" dirty="0" smtClean="0">
              <a:latin typeface="Perpetua" pitchFamily="18" charset="0"/>
            </a:endParaRPr>
          </a:p>
        </p:txBody>
      </p:sp>
      <p:sp>
        <p:nvSpPr>
          <p:cNvPr id="6" name="Rectangle 5"/>
          <p:cNvSpPr/>
          <p:nvPr/>
        </p:nvSpPr>
        <p:spPr>
          <a:xfrm>
            <a:off x="7239000" y="228600"/>
            <a:ext cx="1905000" cy="523220"/>
          </a:xfrm>
          <a:prstGeom prst="rect">
            <a:avLst/>
          </a:prstGeom>
        </p:spPr>
        <p:txBody>
          <a:bodyPr wrap="square">
            <a:spAutoFit/>
          </a:bodyPr>
          <a:lstStyle/>
          <a:p>
            <a:r>
              <a:rPr lang="en-US" sz="2800" b="1" dirty="0" smtClean="0">
                <a:solidFill>
                  <a:srgbClr val="7030A0"/>
                </a:solidFill>
                <a:latin typeface="Perpetua" pitchFamily="18" charset="0"/>
              </a:rPr>
              <a:t>Cont’d….</a:t>
            </a:r>
            <a:endParaRPr lang="en-US" sz="2800" b="1" dirty="0">
              <a:solidFill>
                <a:srgbClr val="7030A0"/>
              </a:solidFill>
              <a:latin typeface="Perpetua"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81000"/>
            <a:ext cx="8839200" cy="1615827"/>
          </a:xfrm>
          <a:prstGeom prst="rect">
            <a:avLst/>
          </a:prstGeom>
        </p:spPr>
        <p:txBody>
          <a:bodyPr wrap="square">
            <a:spAutoFit/>
          </a:bodyPr>
          <a:lstStyle/>
          <a:p>
            <a:pPr algn="just">
              <a:lnSpc>
                <a:spcPct val="150000"/>
              </a:lnSpc>
              <a:buFont typeface="Wingdings" pitchFamily="2" charset="2"/>
              <a:buChar char="v"/>
            </a:pPr>
            <a:r>
              <a:rPr lang="en-US" sz="2200" dirty="0">
                <a:latin typeface="Perpetua" pitchFamily="18" charset="0"/>
              </a:rPr>
              <a:t> If </a:t>
            </a:r>
            <a:r>
              <a:rPr lang="en-US" sz="2200" b="1" dirty="0">
                <a:solidFill>
                  <a:srgbClr val="0070C0"/>
                </a:solidFill>
                <a:latin typeface="Perpetua" pitchFamily="18" charset="0"/>
              </a:rPr>
              <a:t>a discrepancy </a:t>
            </a:r>
            <a:r>
              <a:rPr lang="en-US" sz="2200" dirty="0">
                <a:latin typeface="Perpetua" pitchFamily="18" charset="0"/>
              </a:rPr>
              <a:t>is revealed between where the </a:t>
            </a:r>
            <a:r>
              <a:rPr lang="en-US" sz="2200" b="1" dirty="0">
                <a:latin typeface="Perpetua" pitchFamily="18" charset="0"/>
              </a:rPr>
              <a:t>machine element should be </a:t>
            </a:r>
            <a:r>
              <a:rPr lang="en-US" sz="2200" dirty="0">
                <a:latin typeface="Perpetua" pitchFamily="18" charset="0"/>
              </a:rPr>
              <a:t>and </a:t>
            </a:r>
            <a:r>
              <a:rPr lang="en-US" sz="2200" b="1" dirty="0">
                <a:latin typeface="Perpetua" pitchFamily="18" charset="0"/>
              </a:rPr>
              <a:t>where it actually is</a:t>
            </a:r>
            <a:r>
              <a:rPr lang="en-US" sz="2200" dirty="0">
                <a:latin typeface="Perpetua" pitchFamily="18" charset="0"/>
              </a:rPr>
              <a:t>, the </a:t>
            </a:r>
            <a:r>
              <a:rPr lang="en-US" sz="2200" b="1" dirty="0">
                <a:solidFill>
                  <a:srgbClr val="0070C0"/>
                </a:solidFill>
                <a:latin typeface="Perpetua" pitchFamily="18" charset="0"/>
              </a:rPr>
              <a:t>sensing device </a:t>
            </a:r>
            <a:r>
              <a:rPr lang="en-US" sz="2200" dirty="0">
                <a:latin typeface="Perpetua" pitchFamily="18" charset="0"/>
              </a:rPr>
              <a:t>signals the </a:t>
            </a:r>
            <a:r>
              <a:rPr lang="en-US" sz="2200" b="1" dirty="0">
                <a:latin typeface="Perpetua" pitchFamily="18" charset="0"/>
              </a:rPr>
              <a:t>driving unit </a:t>
            </a:r>
            <a:r>
              <a:rPr lang="en-US" sz="2200" dirty="0">
                <a:latin typeface="Perpetua" pitchFamily="18" charset="0"/>
              </a:rPr>
              <a:t>to make an </a:t>
            </a:r>
            <a:r>
              <a:rPr lang="en-US" sz="2200" b="1" dirty="0">
                <a:latin typeface="Perpetua" pitchFamily="18" charset="0"/>
              </a:rPr>
              <a:t>adjustment</a:t>
            </a:r>
            <a:r>
              <a:rPr lang="en-US" sz="2200" dirty="0">
                <a:latin typeface="Perpetua" pitchFamily="18" charset="0"/>
              </a:rPr>
              <a:t>, bringing the </a:t>
            </a:r>
            <a:r>
              <a:rPr lang="en-US" sz="2200" b="1" dirty="0">
                <a:latin typeface="Perpetua" pitchFamily="18" charset="0"/>
              </a:rPr>
              <a:t>movable component </a:t>
            </a:r>
            <a:r>
              <a:rPr lang="en-US" sz="2200" dirty="0">
                <a:latin typeface="Perpetua" pitchFamily="18" charset="0"/>
              </a:rPr>
              <a:t>to the </a:t>
            </a:r>
            <a:r>
              <a:rPr lang="en-US" sz="2200" b="1" dirty="0">
                <a:latin typeface="Perpetua" pitchFamily="18" charset="0"/>
              </a:rPr>
              <a:t>required location.</a:t>
            </a:r>
          </a:p>
        </p:txBody>
      </p:sp>
      <p:sp>
        <p:nvSpPr>
          <p:cNvPr id="4" name="Rectangle 3"/>
          <p:cNvSpPr/>
          <p:nvPr/>
        </p:nvSpPr>
        <p:spPr>
          <a:xfrm>
            <a:off x="7010400" y="0"/>
            <a:ext cx="1905000" cy="523220"/>
          </a:xfrm>
          <a:prstGeom prst="rect">
            <a:avLst/>
          </a:prstGeom>
        </p:spPr>
        <p:txBody>
          <a:bodyPr wrap="square">
            <a:spAutoFit/>
          </a:bodyPr>
          <a:lstStyle/>
          <a:p>
            <a:r>
              <a:rPr lang="en-US" sz="2800" b="1" dirty="0" smtClean="0">
                <a:solidFill>
                  <a:srgbClr val="7030A0"/>
                </a:solidFill>
                <a:latin typeface="Perpetua" pitchFamily="18" charset="0"/>
              </a:rPr>
              <a:t>Cont’d….</a:t>
            </a:r>
            <a:endParaRPr lang="en-US" sz="2800" b="1" dirty="0">
              <a:solidFill>
                <a:srgbClr val="7030A0"/>
              </a:solidFill>
              <a:latin typeface="Perpetua" pitchFamily="18" charset="0"/>
            </a:endParaRPr>
          </a:p>
        </p:txBody>
      </p:sp>
      <p:pic>
        <p:nvPicPr>
          <p:cNvPr id="7171" name="Picture 3"/>
          <p:cNvPicPr>
            <a:picLocks noChangeAspect="1" noChangeArrowheads="1"/>
          </p:cNvPicPr>
          <p:nvPr/>
        </p:nvPicPr>
        <p:blipFill>
          <a:blip r:embed="rId2"/>
          <a:srcRect/>
          <a:stretch>
            <a:fillRect/>
          </a:stretch>
        </p:blipFill>
        <p:spPr bwMode="auto">
          <a:xfrm>
            <a:off x="304800" y="2209800"/>
            <a:ext cx="3733800" cy="38862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4419600" y="2057400"/>
            <a:ext cx="43434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solidFill>
                  <a:srgbClr val="C00000"/>
                </a:solidFill>
                <a:latin typeface="Perpetua" pitchFamily="18" charset="0"/>
              </a:rPr>
              <a:t>5.3. </a:t>
            </a:r>
            <a:r>
              <a:rPr lang="en-US" sz="3200" b="1" u="sng" dirty="0" smtClean="0">
                <a:solidFill>
                  <a:srgbClr val="C00000"/>
                </a:solidFill>
                <a:latin typeface="Perpetua" pitchFamily="18" charset="0"/>
              </a:rPr>
              <a:t>Levels of Industrial Process Control</a:t>
            </a:r>
            <a:endParaRPr lang="en-US" sz="3200" u="sng" dirty="0">
              <a:solidFill>
                <a:srgbClr val="C00000"/>
              </a:solidFill>
              <a:latin typeface="Perpetua" pitchFamily="18" charset="0"/>
            </a:endParaRPr>
          </a:p>
        </p:txBody>
      </p:sp>
      <p:sp>
        <p:nvSpPr>
          <p:cNvPr id="3" name="Content Placeholder 2"/>
          <p:cNvSpPr>
            <a:spLocks noGrp="1"/>
          </p:cNvSpPr>
          <p:nvPr>
            <p:ph idx="1"/>
          </p:nvPr>
        </p:nvSpPr>
        <p:spPr>
          <a:xfrm>
            <a:off x="228600" y="1219200"/>
            <a:ext cx="8915400" cy="5638800"/>
          </a:xfrm>
        </p:spPr>
        <p:txBody>
          <a:bodyPr>
            <a:normAutofit/>
          </a:bodyPr>
          <a:lstStyle/>
          <a:p>
            <a:pPr>
              <a:lnSpc>
                <a:spcPct val="150000"/>
              </a:lnSpc>
              <a:buFont typeface="Algerian" pitchFamily="82" charset="0"/>
              <a:buChar char="&gt;"/>
            </a:pPr>
            <a:r>
              <a:rPr lang="en-US" sz="2400" dirty="0" smtClean="0">
                <a:latin typeface="Perpetua" pitchFamily="18" charset="0"/>
              </a:rPr>
              <a:t>In general, </a:t>
            </a:r>
            <a:r>
              <a:rPr lang="en-US" sz="2400" b="1" dirty="0" smtClean="0">
                <a:solidFill>
                  <a:srgbClr val="002060"/>
                </a:solidFill>
                <a:latin typeface="Perpetua" pitchFamily="18" charset="0"/>
              </a:rPr>
              <a:t>industrial control systems </a:t>
            </a:r>
            <a:r>
              <a:rPr lang="en-US" sz="2400" dirty="0" smtClean="0">
                <a:latin typeface="Perpetua" pitchFamily="18" charset="0"/>
              </a:rPr>
              <a:t>possess a </a:t>
            </a:r>
            <a:r>
              <a:rPr lang="en-US" sz="2400" b="1" dirty="0" smtClean="0">
                <a:solidFill>
                  <a:srgbClr val="0070C0"/>
                </a:solidFill>
                <a:latin typeface="Perpetua" pitchFamily="18" charset="0"/>
              </a:rPr>
              <a:t>hierarchical structure </a:t>
            </a:r>
            <a:r>
              <a:rPr lang="en-US" sz="2400" dirty="0" smtClean="0">
                <a:latin typeface="Perpetua" pitchFamily="18" charset="0"/>
              </a:rPr>
              <a:t>consisting of </a:t>
            </a:r>
            <a:r>
              <a:rPr lang="en-US" sz="2400" b="1" dirty="0" smtClean="0">
                <a:solidFill>
                  <a:srgbClr val="0070C0"/>
                </a:solidFill>
                <a:latin typeface="Perpetua" pitchFamily="18" charset="0"/>
              </a:rPr>
              <a:t>multiple levels </a:t>
            </a:r>
            <a:r>
              <a:rPr lang="en-US" sz="2400" dirty="0" smtClean="0">
                <a:latin typeface="Perpetua" pitchFamily="18" charset="0"/>
              </a:rPr>
              <a:t>of </a:t>
            </a:r>
            <a:r>
              <a:rPr lang="en-US" sz="2400" b="1" dirty="0" smtClean="0">
                <a:solidFill>
                  <a:srgbClr val="0070C0"/>
                </a:solidFill>
                <a:latin typeface="Perpetua" pitchFamily="18" charset="0"/>
              </a:rPr>
              <a:t>functions</a:t>
            </a:r>
            <a:r>
              <a:rPr lang="en-US" sz="2400" dirty="0" smtClean="0">
                <a:latin typeface="Perpetua" pitchFamily="18" charset="0"/>
              </a:rPr>
              <a:t>, similar to  </a:t>
            </a:r>
            <a:r>
              <a:rPr lang="en-US" sz="2400" b="1" dirty="0" smtClean="0">
                <a:latin typeface="Perpetua" pitchFamily="18" charset="0"/>
              </a:rPr>
              <a:t>levels of automation</a:t>
            </a:r>
            <a:r>
              <a:rPr lang="en-US" sz="2400" dirty="0" smtClean="0">
                <a:latin typeface="Perpetua" pitchFamily="18" charset="0"/>
              </a:rPr>
              <a:t>.</a:t>
            </a:r>
          </a:p>
          <a:p>
            <a:pPr>
              <a:lnSpc>
                <a:spcPct val="150000"/>
              </a:lnSpc>
              <a:buFont typeface="Algerian" pitchFamily="82" charset="0"/>
              <a:buChar char="&gt;"/>
            </a:pPr>
            <a:r>
              <a:rPr lang="en-US" sz="2400" b="1" dirty="0" smtClean="0">
                <a:latin typeface="Perpetua" pitchFamily="18" charset="0"/>
              </a:rPr>
              <a:t>Process control </a:t>
            </a:r>
            <a:r>
              <a:rPr lang="en-US" sz="2400" dirty="0" smtClean="0">
                <a:latin typeface="Perpetua" pitchFamily="18" charset="0"/>
              </a:rPr>
              <a:t>functions into </a:t>
            </a:r>
            <a:r>
              <a:rPr lang="en-US" sz="2400" b="1" dirty="0" smtClean="0">
                <a:latin typeface="Perpetua" pitchFamily="18" charset="0"/>
              </a:rPr>
              <a:t>three levels:</a:t>
            </a:r>
          </a:p>
          <a:p>
            <a:pPr marL="1714500" lvl="3" indent="-457200">
              <a:lnSpc>
                <a:spcPct val="150000"/>
              </a:lnSpc>
              <a:buFont typeface="+mj-lt"/>
              <a:buAutoNum type="arabicParenR"/>
            </a:pPr>
            <a:r>
              <a:rPr lang="en-US" sz="2400" dirty="0" smtClean="0">
                <a:latin typeface="Perpetua" pitchFamily="18" charset="0"/>
              </a:rPr>
              <a:t> </a:t>
            </a:r>
            <a:r>
              <a:rPr lang="en-US" sz="2400" b="1" dirty="0" smtClean="0">
                <a:solidFill>
                  <a:srgbClr val="002060"/>
                </a:solidFill>
                <a:latin typeface="Perpetua" pitchFamily="18" charset="0"/>
              </a:rPr>
              <a:t>Basic control</a:t>
            </a:r>
          </a:p>
          <a:p>
            <a:pPr marL="1714500" lvl="3" indent="-457200">
              <a:lnSpc>
                <a:spcPct val="150000"/>
              </a:lnSpc>
              <a:buFont typeface="+mj-lt"/>
              <a:buAutoNum type="arabicParenR"/>
            </a:pPr>
            <a:r>
              <a:rPr lang="en-US" sz="2400" b="1" dirty="0" smtClean="0">
                <a:solidFill>
                  <a:srgbClr val="002060"/>
                </a:solidFill>
                <a:latin typeface="Perpetua" pitchFamily="18" charset="0"/>
              </a:rPr>
              <a:t>Procedural control and</a:t>
            </a:r>
          </a:p>
          <a:p>
            <a:pPr marL="1714500" lvl="3" indent="-457200">
              <a:lnSpc>
                <a:spcPct val="150000"/>
              </a:lnSpc>
              <a:buFont typeface="+mj-lt"/>
              <a:buAutoNum type="arabicParenR"/>
            </a:pPr>
            <a:r>
              <a:rPr lang="en-US" sz="2400" b="1" dirty="0" smtClean="0">
                <a:solidFill>
                  <a:srgbClr val="002060"/>
                </a:solidFill>
                <a:latin typeface="Perpetua" pitchFamily="18" charset="0"/>
              </a:rPr>
              <a:t>Coordination contro1.</a:t>
            </a:r>
          </a:p>
          <a:p>
            <a:pPr>
              <a:lnSpc>
                <a:spcPct val="150000"/>
              </a:lnSpc>
              <a:buFont typeface="Algerian" pitchFamily="82" charset="0"/>
              <a:buChar char="&gt;"/>
            </a:pPr>
            <a:r>
              <a:rPr lang="en-US" sz="2400" dirty="0" smtClean="0">
                <a:latin typeface="Perpetua" pitchFamily="18" charset="0"/>
              </a:rPr>
              <a:t>These </a:t>
            </a:r>
            <a:r>
              <a:rPr lang="en-US" sz="2400" b="1" dirty="0" smtClean="0">
                <a:solidFill>
                  <a:srgbClr val="002060"/>
                </a:solidFill>
                <a:latin typeface="Perpetua" pitchFamily="18" charset="0"/>
              </a:rPr>
              <a:t>control levels </a:t>
            </a:r>
            <a:r>
              <a:rPr lang="en-US" sz="2400" dirty="0" smtClean="0">
                <a:latin typeface="Perpetua" pitchFamily="18" charset="0"/>
              </a:rPr>
              <a:t>map into </a:t>
            </a:r>
            <a:r>
              <a:rPr lang="en-US" sz="2400" b="1" dirty="0" smtClean="0">
                <a:solidFill>
                  <a:srgbClr val="002060"/>
                </a:solidFill>
                <a:latin typeface="Perpetua" pitchFamily="18" charset="0"/>
              </a:rPr>
              <a:t>automation hierarchy </a:t>
            </a:r>
            <a:r>
              <a:rPr lang="en-US" sz="2400" dirty="0" smtClean="0">
                <a:latin typeface="Perpetua" pitchFamily="18" charset="0"/>
              </a:rPr>
              <a:t>as shown in Figure next, </a:t>
            </a:r>
          </a:p>
          <a:p>
            <a:pPr>
              <a:lnSpc>
                <a:spcPct val="150000"/>
              </a:lnSpc>
            </a:pPr>
            <a:endParaRPr lang="en-US" sz="2400" dirty="0">
              <a:latin typeface="Perpetu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33400" y="304800"/>
            <a:ext cx="8077200" cy="5867400"/>
          </a:xfrm>
          <a:prstGeom prst="rect">
            <a:avLst/>
          </a:prstGeom>
          <a:noFill/>
          <a:ln w="9525">
            <a:noFill/>
            <a:miter lim="800000"/>
            <a:headEnd/>
            <a:tailEnd/>
          </a:ln>
          <a:effectLst/>
        </p:spPr>
      </p:pic>
      <p:sp>
        <p:nvSpPr>
          <p:cNvPr id="5" name="TextBox 4"/>
          <p:cNvSpPr txBox="1"/>
          <p:nvPr/>
        </p:nvSpPr>
        <p:spPr>
          <a:xfrm>
            <a:off x="838200" y="6211669"/>
            <a:ext cx="7391400" cy="646331"/>
          </a:xfrm>
          <a:prstGeom prst="rect">
            <a:avLst/>
          </a:prstGeom>
          <a:noFill/>
        </p:spPr>
        <p:txBody>
          <a:bodyPr wrap="square" rtlCol="0">
            <a:spAutoFit/>
          </a:bodyPr>
          <a:lstStyle/>
          <a:p>
            <a:pPr algn="ctr"/>
            <a:r>
              <a:rPr lang="en-US" b="1" i="1" dirty="0" smtClean="0">
                <a:latin typeface="Bookman" pitchFamily="18" charset="0"/>
              </a:rPr>
              <a:t>Figure  Mapping of control levels into</a:t>
            </a:r>
          </a:p>
          <a:p>
            <a:pPr algn="ctr"/>
            <a:r>
              <a:rPr lang="en-US" b="1" i="1" dirty="0" smtClean="0">
                <a:latin typeface="Bookman" pitchFamily="18" charset="0"/>
              </a:rPr>
              <a:t>the levels of automation in a factory.</a:t>
            </a:r>
            <a:endParaRPr lang="en-US" b="1" i="1" dirty="0">
              <a:latin typeface="Book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pPr algn="l"/>
            <a:r>
              <a:rPr lang="en-US" sz="2800" b="1" u="sng" dirty="0" smtClean="0">
                <a:solidFill>
                  <a:srgbClr val="C00000"/>
                </a:solidFill>
                <a:latin typeface="Perpetua" pitchFamily="18" charset="0"/>
              </a:rPr>
              <a:t>a. Basic Control</a:t>
            </a:r>
            <a:endParaRPr lang="en-US" sz="2800" b="1" u="sng" dirty="0">
              <a:solidFill>
                <a:srgbClr val="C00000"/>
              </a:solidFill>
              <a:latin typeface="Perpetua" pitchFamily="18" charset="0"/>
            </a:endParaRPr>
          </a:p>
        </p:txBody>
      </p:sp>
      <p:sp>
        <p:nvSpPr>
          <p:cNvPr id="3" name="Content Placeholder 2"/>
          <p:cNvSpPr>
            <a:spLocks noGrp="1"/>
          </p:cNvSpPr>
          <p:nvPr>
            <p:ph idx="1"/>
          </p:nvPr>
        </p:nvSpPr>
        <p:spPr>
          <a:xfrm>
            <a:off x="304800" y="609600"/>
            <a:ext cx="8839200" cy="6248400"/>
          </a:xfrm>
        </p:spPr>
        <p:txBody>
          <a:bodyPr>
            <a:normAutofit/>
          </a:bodyPr>
          <a:lstStyle/>
          <a:p>
            <a:pPr>
              <a:lnSpc>
                <a:spcPct val="170000"/>
              </a:lnSpc>
              <a:buBlip>
                <a:blip r:embed="rId2"/>
              </a:buBlip>
            </a:pPr>
            <a:r>
              <a:rPr lang="en-US" sz="2000" dirty="0" smtClean="0">
                <a:latin typeface="Perpetua" pitchFamily="18" charset="0"/>
              </a:rPr>
              <a:t>This is the </a:t>
            </a:r>
            <a:r>
              <a:rPr lang="en-US" sz="2000" b="1" dirty="0" smtClean="0">
                <a:solidFill>
                  <a:srgbClr val="0070C0"/>
                </a:solidFill>
                <a:latin typeface="Perpetua" pitchFamily="18" charset="0"/>
              </a:rPr>
              <a:t>lowest level of control </a:t>
            </a:r>
            <a:r>
              <a:rPr lang="en-US" sz="2000" dirty="0" smtClean="0">
                <a:latin typeface="Perpetua" pitchFamily="18" charset="0"/>
              </a:rPr>
              <a:t>defined in the standard, corresponding to the </a:t>
            </a:r>
            <a:r>
              <a:rPr lang="en-US" sz="2000" b="1" dirty="0" smtClean="0">
                <a:solidFill>
                  <a:srgbClr val="0070C0"/>
                </a:solidFill>
                <a:latin typeface="Perpetua" pitchFamily="18" charset="0"/>
              </a:rPr>
              <a:t>device level </a:t>
            </a:r>
            <a:r>
              <a:rPr lang="en-US" sz="2000" dirty="0" smtClean="0">
                <a:latin typeface="Perpetua" pitchFamily="18" charset="0"/>
              </a:rPr>
              <a:t>in automation hierarchy.</a:t>
            </a:r>
          </a:p>
          <a:p>
            <a:pPr>
              <a:lnSpc>
                <a:spcPct val="170000"/>
              </a:lnSpc>
              <a:buBlip>
                <a:blip r:embed="rId2"/>
              </a:buBlip>
            </a:pPr>
            <a:r>
              <a:rPr lang="en-US" sz="2000" dirty="0" smtClean="0">
                <a:latin typeface="Perpetua" pitchFamily="18" charset="0"/>
              </a:rPr>
              <a:t>In the </a:t>
            </a:r>
            <a:r>
              <a:rPr lang="en-US" sz="2000" b="1" dirty="0" smtClean="0">
                <a:latin typeface="Perpetua" pitchFamily="18" charset="0"/>
              </a:rPr>
              <a:t>process industries</a:t>
            </a:r>
            <a:r>
              <a:rPr lang="en-US" sz="2000" dirty="0" smtClean="0">
                <a:latin typeface="Perpetua" pitchFamily="18" charset="0"/>
              </a:rPr>
              <a:t>, this level is concerned with </a:t>
            </a:r>
            <a:r>
              <a:rPr lang="en-US" sz="2000" b="1" dirty="0" smtClean="0">
                <a:solidFill>
                  <a:srgbClr val="C00000"/>
                </a:solidFill>
                <a:latin typeface="Perpetua" pitchFamily="18" charset="0"/>
              </a:rPr>
              <a:t>feedback control</a:t>
            </a:r>
            <a:r>
              <a:rPr lang="en-US" sz="2000" dirty="0" smtClean="0">
                <a:solidFill>
                  <a:srgbClr val="C00000"/>
                </a:solidFill>
                <a:latin typeface="Perpetua" pitchFamily="18" charset="0"/>
              </a:rPr>
              <a:t> </a:t>
            </a:r>
            <a:r>
              <a:rPr lang="en-US" sz="2000" dirty="0" smtClean="0">
                <a:latin typeface="Perpetua" pitchFamily="18" charset="0"/>
              </a:rPr>
              <a:t>in the </a:t>
            </a:r>
            <a:r>
              <a:rPr lang="en-US" sz="2000" b="1" dirty="0" smtClean="0">
                <a:latin typeface="Perpetua" pitchFamily="18" charset="0"/>
              </a:rPr>
              <a:t>basic control loops. </a:t>
            </a:r>
            <a:r>
              <a:rPr lang="en-US" sz="2000" dirty="0" smtClean="0">
                <a:latin typeface="Perpetua" pitchFamily="18" charset="0"/>
              </a:rPr>
              <a:t>In the </a:t>
            </a:r>
            <a:r>
              <a:rPr lang="en-US" sz="2000" b="1" dirty="0" smtClean="0">
                <a:solidFill>
                  <a:srgbClr val="C00000"/>
                </a:solidFill>
                <a:latin typeface="Perpetua" pitchFamily="18" charset="0"/>
              </a:rPr>
              <a:t>discrete manufacturing industries</a:t>
            </a:r>
            <a:r>
              <a:rPr lang="en-US" sz="2000" dirty="0" smtClean="0">
                <a:latin typeface="Perpetua" pitchFamily="18" charset="0"/>
              </a:rPr>
              <a:t>, </a:t>
            </a:r>
            <a:r>
              <a:rPr lang="en-US" sz="2000" b="1" dirty="0" smtClean="0">
                <a:latin typeface="Perpetua" pitchFamily="18" charset="0"/>
              </a:rPr>
              <a:t>basic control </a:t>
            </a:r>
            <a:r>
              <a:rPr lang="en-US" sz="2000" dirty="0" smtClean="0">
                <a:latin typeface="Perpetua" pitchFamily="18" charset="0"/>
              </a:rPr>
              <a:t>is concerned with </a:t>
            </a:r>
            <a:r>
              <a:rPr lang="en-US" sz="2000" b="1" dirty="0" smtClean="0">
                <a:latin typeface="Perpetua" pitchFamily="18" charset="0"/>
              </a:rPr>
              <a:t>directing the servomotors </a:t>
            </a:r>
            <a:r>
              <a:rPr lang="en-US" sz="2000" dirty="0" smtClean="0">
                <a:latin typeface="Perpetua" pitchFamily="18" charset="0"/>
              </a:rPr>
              <a:t>and </a:t>
            </a:r>
            <a:r>
              <a:rPr lang="en-US" sz="2000" b="1" dirty="0" smtClean="0">
                <a:latin typeface="Perpetua" pitchFamily="18" charset="0"/>
              </a:rPr>
              <a:t>other actuators </a:t>
            </a:r>
            <a:r>
              <a:rPr lang="en-US" sz="2000" dirty="0" smtClean="0">
                <a:latin typeface="Perpetua" pitchFamily="18" charset="0"/>
              </a:rPr>
              <a:t>of the production machines. </a:t>
            </a:r>
          </a:p>
          <a:p>
            <a:pPr>
              <a:lnSpc>
                <a:spcPct val="170000"/>
              </a:lnSpc>
              <a:buBlip>
                <a:blip r:embed="rId2"/>
              </a:buBlip>
            </a:pPr>
            <a:r>
              <a:rPr lang="en-US" sz="2000" b="1" dirty="0" smtClean="0">
                <a:solidFill>
                  <a:srgbClr val="C00000"/>
                </a:solidFill>
                <a:latin typeface="Perpetua" pitchFamily="18" charset="0"/>
              </a:rPr>
              <a:t>Basic control </a:t>
            </a:r>
            <a:r>
              <a:rPr lang="en-US" sz="2000" dirty="0" smtClean="0">
                <a:latin typeface="Perpetua" pitchFamily="18" charset="0"/>
              </a:rPr>
              <a:t>includes </a:t>
            </a:r>
            <a:r>
              <a:rPr lang="en-US" sz="2000" b="1" dirty="0" smtClean="0">
                <a:solidFill>
                  <a:srgbClr val="0070C0"/>
                </a:solidFill>
                <a:latin typeface="Perpetua" pitchFamily="18" charset="0"/>
              </a:rPr>
              <a:t>functions</a:t>
            </a:r>
            <a:r>
              <a:rPr lang="en-US" sz="2000" dirty="0" smtClean="0">
                <a:latin typeface="Perpetua" pitchFamily="18" charset="0"/>
              </a:rPr>
              <a:t> such as </a:t>
            </a:r>
            <a:r>
              <a:rPr lang="en-US" sz="2000" b="1" dirty="0" smtClean="0">
                <a:latin typeface="Perpetua" pitchFamily="18" charset="0"/>
              </a:rPr>
              <a:t>feedback control, polling, interlocking, interrupts</a:t>
            </a:r>
            <a:r>
              <a:rPr lang="en-US" sz="2000" dirty="0" smtClean="0">
                <a:latin typeface="Perpetua" pitchFamily="18" charset="0"/>
              </a:rPr>
              <a:t>. and certain exception </a:t>
            </a:r>
            <a:r>
              <a:rPr lang="en-US" sz="2000" b="1" dirty="0" smtClean="0">
                <a:latin typeface="Perpetua" pitchFamily="18" charset="0"/>
              </a:rPr>
              <a:t>handling actions. </a:t>
            </a:r>
          </a:p>
          <a:p>
            <a:pPr>
              <a:lnSpc>
                <a:spcPct val="170000"/>
              </a:lnSpc>
              <a:buBlip>
                <a:blip r:embed="rId2"/>
              </a:buBlip>
            </a:pPr>
            <a:r>
              <a:rPr lang="en-US" sz="2000" b="1" dirty="0" smtClean="0">
                <a:solidFill>
                  <a:srgbClr val="C00000"/>
                </a:solidFill>
                <a:latin typeface="Perpetua" pitchFamily="18" charset="0"/>
              </a:rPr>
              <a:t>Basic control functions </a:t>
            </a:r>
            <a:r>
              <a:rPr lang="en-US" sz="2000" dirty="0" smtClean="0">
                <a:latin typeface="Perpetua" pitchFamily="18" charset="0"/>
              </a:rPr>
              <a:t>may be </a:t>
            </a:r>
            <a:r>
              <a:rPr lang="en-US" sz="2000" b="1" dirty="0" smtClean="0">
                <a:solidFill>
                  <a:srgbClr val="0070C0"/>
                </a:solidFill>
                <a:latin typeface="Perpetua" pitchFamily="18" charset="0"/>
              </a:rPr>
              <a:t>activated, deactivated</a:t>
            </a:r>
            <a:r>
              <a:rPr lang="en-US" sz="2000" dirty="0" smtClean="0">
                <a:latin typeface="Perpetua" pitchFamily="18" charset="0"/>
              </a:rPr>
              <a:t>, or </a:t>
            </a:r>
            <a:r>
              <a:rPr lang="en-US" sz="2000" b="1" dirty="0" smtClean="0">
                <a:solidFill>
                  <a:srgbClr val="0070C0"/>
                </a:solidFill>
                <a:latin typeface="Perpetua" pitchFamily="18" charset="0"/>
              </a:rPr>
              <a:t>modified</a:t>
            </a:r>
            <a:r>
              <a:rPr lang="en-US" sz="2000" dirty="0" smtClean="0">
                <a:latin typeface="Perpetua" pitchFamily="18" charset="0"/>
              </a:rPr>
              <a:t> by either of the </a:t>
            </a:r>
            <a:r>
              <a:rPr lang="en-US" sz="2000" b="1" dirty="0" smtClean="0">
                <a:latin typeface="Perpetua" pitchFamily="18" charset="0"/>
              </a:rPr>
              <a:t>higher control levels </a:t>
            </a:r>
            <a:r>
              <a:rPr lang="en-US" sz="2000" dirty="0" smtClean="0">
                <a:latin typeface="Perpetua" pitchFamily="18" charset="0"/>
              </a:rPr>
              <a:t>(procedural or coordination control) or by </a:t>
            </a:r>
            <a:r>
              <a:rPr lang="en-US" sz="2000" b="1" dirty="0" smtClean="0">
                <a:latin typeface="Perpetua" pitchFamily="18" charset="0"/>
              </a:rPr>
              <a:t>operator commands</a:t>
            </a:r>
            <a:r>
              <a:rPr lang="en-US" sz="2000" dirty="0" smtClean="0">
                <a:latin typeface="Perpetua" pitchFamily="18" charset="0"/>
              </a:rPr>
              <a:t>.</a:t>
            </a:r>
            <a:endParaRPr lang="en-US" sz="2000" dirty="0">
              <a:latin typeface="Perpetu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334962"/>
          </a:xfrm>
        </p:spPr>
        <p:txBody>
          <a:bodyPr>
            <a:noAutofit/>
          </a:bodyPr>
          <a:lstStyle/>
          <a:p>
            <a:pPr algn="l"/>
            <a:r>
              <a:rPr lang="en-US" sz="2800" b="1" u="sng" dirty="0" smtClean="0">
                <a:solidFill>
                  <a:srgbClr val="0070C0"/>
                </a:solidFill>
                <a:latin typeface="Perpetua" pitchFamily="18" charset="0"/>
              </a:rPr>
              <a:t>b. Procedural Control</a:t>
            </a:r>
            <a:endParaRPr lang="en-US" sz="2800" b="1" u="sng" dirty="0">
              <a:solidFill>
                <a:srgbClr val="0070C0"/>
              </a:solidFill>
              <a:latin typeface="Perpetua" pitchFamily="18" charset="0"/>
            </a:endParaRPr>
          </a:p>
        </p:txBody>
      </p:sp>
      <p:sp>
        <p:nvSpPr>
          <p:cNvPr id="3" name="Content Placeholder 2"/>
          <p:cNvSpPr>
            <a:spLocks noGrp="1"/>
          </p:cNvSpPr>
          <p:nvPr>
            <p:ph idx="1"/>
          </p:nvPr>
        </p:nvSpPr>
        <p:spPr>
          <a:xfrm>
            <a:off x="0" y="762000"/>
            <a:ext cx="9144000" cy="6096000"/>
          </a:xfrm>
        </p:spPr>
        <p:txBody>
          <a:bodyPr>
            <a:noAutofit/>
          </a:bodyPr>
          <a:lstStyle/>
          <a:p>
            <a:pPr>
              <a:lnSpc>
                <a:spcPct val="150000"/>
              </a:lnSpc>
              <a:buBlip>
                <a:blip r:embed="rId2"/>
              </a:buBlip>
            </a:pPr>
            <a:r>
              <a:rPr lang="en-US" sz="2400" dirty="0" smtClean="0">
                <a:latin typeface="Perpetua" pitchFamily="18" charset="0"/>
              </a:rPr>
              <a:t>This </a:t>
            </a:r>
            <a:r>
              <a:rPr lang="en-US" sz="2400" b="1" dirty="0" smtClean="0">
                <a:solidFill>
                  <a:srgbClr val="C00000"/>
                </a:solidFill>
                <a:latin typeface="Perpetua" pitchFamily="18" charset="0"/>
              </a:rPr>
              <a:t>intermediate level </a:t>
            </a:r>
            <a:r>
              <a:rPr lang="en-US" sz="2400" dirty="0" smtClean="0">
                <a:latin typeface="Perpetua" pitchFamily="18" charset="0"/>
              </a:rPr>
              <a:t>of </a:t>
            </a:r>
            <a:r>
              <a:rPr lang="en-US" sz="2400" b="1" dirty="0" smtClean="0">
                <a:latin typeface="Perpetua" pitchFamily="18" charset="0"/>
              </a:rPr>
              <a:t>control maps </a:t>
            </a:r>
            <a:r>
              <a:rPr lang="en-US" sz="2400" dirty="0" smtClean="0">
                <a:latin typeface="Perpetua" pitchFamily="18" charset="0"/>
              </a:rPr>
              <a:t>into </a:t>
            </a:r>
            <a:r>
              <a:rPr lang="en-US" sz="2400" b="1" dirty="0" smtClean="0">
                <a:latin typeface="Perpetua" pitchFamily="18" charset="0"/>
              </a:rPr>
              <a:t>regulatory control of unit operations </a:t>
            </a:r>
            <a:r>
              <a:rPr lang="en-US" sz="2400" dirty="0" smtClean="0">
                <a:latin typeface="Perpetua" pitchFamily="18" charset="0"/>
              </a:rPr>
              <a:t>in the </a:t>
            </a:r>
            <a:r>
              <a:rPr lang="en-US" sz="2400" b="1" dirty="0" smtClean="0">
                <a:latin typeface="Perpetua" pitchFamily="18" charset="0"/>
              </a:rPr>
              <a:t>process industries </a:t>
            </a:r>
            <a:r>
              <a:rPr lang="en-US" sz="2400" dirty="0" smtClean="0">
                <a:latin typeface="Perpetua" pitchFamily="18" charset="0"/>
              </a:rPr>
              <a:t>and into the </a:t>
            </a:r>
            <a:r>
              <a:rPr lang="en-US" sz="2400" b="1" dirty="0" smtClean="0">
                <a:latin typeface="Perpetua" pitchFamily="18" charset="0"/>
              </a:rPr>
              <a:t>machine level</a:t>
            </a:r>
            <a:r>
              <a:rPr lang="en-US" sz="2400" b="1" dirty="0" smtClean="0">
                <a:solidFill>
                  <a:srgbClr val="C00000"/>
                </a:solidFill>
                <a:latin typeface="Perpetua" pitchFamily="18" charset="0"/>
              </a:rPr>
              <a:t> </a:t>
            </a:r>
            <a:r>
              <a:rPr lang="en-US" sz="2400" dirty="0" smtClean="0">
                <a:latin typeface="Perpetua" pitchFamily="18" charset="0"/>
              </a:rPr>
              <a:t>in </a:t>
            </a:r>
            <a:r>
              <a:rPr lang="en-US" sz="2400" b="1" dirty="0" smtClean="0">
                <a:latin typeface="Perpetua" pitchFamily="18" charset="0"/>
              </a:rPr>
              <a:t>discrete manufacturing automation.</a:t>
            </a:r>
          </a:p>
          <a:p>
            <a:pPr>
              <a:lnSpc>
                <a:spcPct val="150000"/>
              </a:lnSpc>
              <a:buBlip>
                <a:blip r:embed="rId2"/>
              </a:buBlip>
            </a:pPr>
            <a:r>
              <a:rPr lang="en-US" sz="2400" dirty="0" smtClean="0">
                <a:latin typeface="Perpetua" pitchFamily="18" charset="0"/>
              </a:rPr>
              <a:t>In </a:t>
            </a:r>
            <a:r>
              <a:rPr lang="en-US" sz="2400" b="1" dirty="0" smtClean="0">
                <a:solidFill>
                  <a:srgbClr val="C00000"/>
                </a:solidFill>
                <a:latin typeface="Perpetua" pitchFamily="18" charset="0"/>
              </a:rPr>
              <a:t>continuous control</a:t>
            </a:r>
            <a:r>
              <a:rPr lang="en-US" sz="2400" dirty="0" smtClean="0">
                <a:latin typeface="Perpetua" pitchFamily="18" charset="0"/>
              </a:rPr>
              <a:t>, </a:t>
            </a:r>
            <a:r>
              <a:rPr lang="en-US" sz="2400" b="1" dirty="0" smtClean="0">
                <a:latin typeface="Perpetua" pitchFamily="18" charset="0"/>
              </a:rPr>
              <a:t>procedural control functions </a:t>
            </a:r>
            <a:r>
              <a:rPr lang="en-US" sz="2400" dirty="0" smtClean="0">
                <a:latin typeface="Perpetua" pitchFamily="18" charset="0"/>
              </a:rPr>
              <a:t>include using </a:t>
            </a:r>
            <a:r>
              <a:rPr lang="en-US" sz="2400" b="1" dirty="0" smtClean="0">
                <a:latin typeface="Perpetua" pitchFamily="18" charset="0"/>
              </a:rPr>
              <a:t>data collected </a:t>
            </a:r>
            <a:r>
              <a:rPr lang="en-US" sz="2400" dirty="0" smtClean="0">
                <a:latin typeface="Perpetua" pitchFamily="18" charset="0"/>
              </a:rPr>
              <a:t>during polling to compute some </a:t>
            </a:r>
            <a:r>
              <a:rPr lang="en-US" sz="2400" b="1" dirty="0" smtClean="0">
                <a:solidFill>
                  <a:srgbClr val="0070C0"/>
                </a:solidFill>
                <a:latin typeface="Perpetua" pitchFamily="18" charset="0"/>
              </a:rPr>
              <a:t>process parameter value</a:t>
            </a:r>
            <a:r>
              <a:rPr lang="en-US" sz="2400" dirty="0" smtClean="0">
                <a:solidFill>
                  <a:srgbClr val="0070C0"/>
                </a:solidFill>
                <a:latin typeface="Perpetua" pitchFamily="18" charset="0"/>
              </a:rPr>
              <a:t>,</a:t>
            </a:r>
            <a:r>
              <a:rPr lang="en-US" sz="2400" dirty="0" smtClean="0">
                <a:latin typeface="Perpetua" pitchFamily="18" charset="0"/>
              </a:rPr>
              <a:t> </a:t>
            </a:r>
            <a:r>
              <a:rPr lang="en-US" sz="2400" b="1" dirty="0" smtClean="0">
                <a:solidFill>
                  <a:srgbClr val="0070C0"/>
                </a:solidFill>
                <a:latin typeface="Perpetua" pitchFamily="18" charset="0"/>
              </a:rPr>
              <a:t>changing set points </a:t>
            </a:r>
            <a:r>
              <a:rPr lang="en-US" sz="2400" dirty="0" smtClean="0">
                <a:latin typeface="Perpetua" pitchFamily="18" charset="0"/>
              </a:rPr>
              <a:t>and </a:t>
            </a:r>
            <a:r>
              <a:rPr lang="en-US" sz="2400" b="1" dirty="0" smtClean="0">
                <a:solidFill>
                  <a:srgbClr val="0070C0"/>
                </a:solidFill>
                <a:latin typeface="Perpetua" pitchFamily="18" charset="0"/>
              </a:rPr>
              <a:t>other process parameters </a:t>
            </a:r>
            <a:r>
              <a:rPr lang="en-US" sz="2400" dirty="0" smtClean="0">
                <a:latin typeface="Perpetua" pitchFamily="18" charset="0"/>
              </a:rPr>
              <a:t>in </a:t>
            </a:r>
            <a:r>
              <a:rPr lang="en-US" sz="2400" b="1" dirty="0" smtClean="0">
                <a:latin typeface="Perpetua" pitchFamily="18" charset="0"/>
              </a:rPr>
              <a:t>basic control</a:t>
            </a:r>
            <a:r>
              <a:rPr lang="en-US" sz="2400" dirty="0" smtClean="0">
                <a:latin typeface="Perpetua" pitchFamily="18" charset="0"/>
              </a:rPr>
              <a:t>, and </a:t>
            </a:r>
            <a:r>
              <a:rPr lang="en-US" sz="2400" b="1" dirty="0" smtClean="0">
                <a:solidFill>
                  <a:srgbClr val="0070C0"/>
                </a:solidFill>
                <a:latin typeface="Perpetua" pitchFamily="18" charset="0"/>
              </a:rPr>
              <a:t>changing controller gain constants.</a:t>
            </a:r>
          </a:p>
          <a:p>
            <a:pPr>
              <a:lnSpc>
                <a:spcPct val="150000"/>
              </a:lnSpc>
              <a:buBlip>
                <a:blip r:embed="rId2"/>
              </a:buBlip>
            </a:pPr>
            <a:r>
              <a:rPr lang="en-US" sz="2400" dirty="0" smtClean="0">
                <a:latin typeface="Perpetua" pitchFamily="18" charset="0"/>
              </a:rPr>
              <a:t>In </a:t>
            </a:r>
            <a:r>
              <a:rPr lang="en-US" sz="2400" b="1" dirty="0" smtClean="0">
                <a:solidFill>
                  <a:srgbClr val="C00000"/>
                </a:solidFill>
                <a:latin typeface="Perpetua" pitchFamily="18" charset="0"/>
              </a:rPr>
              <a:t>discrete control, </a:t>
            </a:r>
            <a:r>
              <a:rPr lang="en-US" sz="2400" dirty="0" smtClean="0">
                <a:latin typeface="Perpetua" pitchFamily="18" charset="0"/>
              </a:rPr>
              <a:t>the</a:t>
            </a:r>
            <a:r>
              <a:rPr lang="en-US" sz="2400" b="1" dirty="0" smtClean="0">
                <a:latin typeface="Perpetua" pitchFamily="18" charset="0"/>
              </a:rPr>
              <a:t> functions </a:t>
            </a:r>
            <a:r>
              <a:rPr lang="en-US" sz="2400" dirty="0" smtClean="0">
                <a:latin typeface="Perpetua" pitchFamily="18" charset="0"/>
              </a:rPr>
              <a:t>are concerned with </a:t>
            </a:r>
            <a:r>
              <a:rPr lang="en-US" sz="2400" b="1" dirty="0" smtClean="0">
                <a:solidFill>
                  <a:srgbClr val="0070C0"/>
                </a:solidFill>
                <a:latin typeface="Perpetua" pitchFamily="18" charset="0"/>
              </a:rPr>
              <a:t>executing the work cycle program</a:t>
            </a:r>
            <a:r>
              <a:rPr lang="en-US" sz="2400" dirty="0" smtClean="0">
                <a:latin typeface="Perpetua" pitchFamily="18" charset="0"/>
              </a:rPr>
              <a:t>, that is </a:t>
            </a:r>
            <a:r>
              <a:rPr lang="en-US" sz="2400" b="1" dirty="0" smtClean="0">
                <a:solidFill>
                  <a:srgbClr val="0070C0"/>
                </a:solidFill>
                <a:latin typeface="Perpetua" pitchFamily="18" charset="0"/>
              </a:rPr>
              <a:t>directing the machine</a:t>
            </a:r>
            <a:r>
              <a:rPr lang="en-US" sz="2400" dirty="0" smtClean="0">
                <a:solidFill>
                  <a:srgbClr val="0070C0"/>
                </a:solidFill>
                <a:latin typeface="Perpetua" pitchFamily="18" charset="0"/>
              </a:rPr>
              <a:t> </a:t>
            </a:r>
            <a:r>
              <a:rPr lang="en-US" sz="2400" dirty="0" smtClean="0">
                <a:latin typeface="Perpetua" pitchFamily="18" charset="0"/>
              </a:rPr>
              <a:t>to perform actions in an </a:t>
            </a:r>
            <a:r>
              <a:rPr lang="en-US" sz="2400" b="1" dirty="0" smtClean="0">
                <a:latin typeface="Perpetua" pitchFamily="18" charset="0"/>
              </a:rPr>
              <a:t>ordered sequence </a:t>
            </a:r>
            <a:r>
              <a:rPr lang="en-US" sz="2400" dirty="0" smtClean="0">
                <a:latin typeface="Perpetua" pitchFamily="18" charset="0"/>
              </a:rPr>
              <a:t>to accomplish some </a:t>
            </a:r>
            <a:r>
              <a:rPr lang="en-US" sz="2400" b="1" dirty="0" smtClean="0">
                <a:latin typeface="Perpetua" pitchFamily="18" charset="0"/>
              </a:rPr>
              <a:t>productive task.</a:t>
            </a:r>
            <a:endParaRPr lang="en-US" sz="2400" b="1" dirty="0">
              <a:latin typeface="Perpetua"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pPr algn="l"/>
            <a:r>
              <a:rPr lang="en-US" sz="3200" b="1" u="sng" dirty="0" smtClean="0">
                <a:solidFill>
                  <a:srgbClr val="0070C0"/>
                </a:solidFill>
                <a:latin typeface="Perpetua" pitchFamily="18" charset="0"/>
              </a:rPr>
              <a:t>c. Coordination Control</a:t>
            </a:r>
            <a:endParaRPr lang="en-US" sz="3200" b="1" u="sng" dirty="0">
              <a:solidFill>
                <a:srgbClr val="0070C0"/>
              </a:solidFill>
              <a:latin typeface="Perpetua" pitchFamily="18" charset="0"/>
            </a:endParaRPr>
          </a:p>
        </p:txBody>
      </p:sp>
      <p:sp>
        <p:nvSpPr>
          <p:cNvPr id="3" name="Content Placeholder 2"/>
          <p:cNvSpPr>
            <a:spLocks noGrp="1"/>
          </p:cNvSpPr>
          <p:nvPr>
            <p:ph idx="1"/>
          </p:nvPr>
        </p:nvSpPr>
        <p:spPr>
          <a:xfrm>
            <a:off x="228600" y="762000"/>
            <a:ext cx="8915400" cy="6096000"/>
          </a:xfrm>
        </p:spPr>
        <p:txBody>
          <a:bodyPr>
            <a:normAutofit fontScale="92500" lnSpcReduction="10000"/>
          </a:bodyPr>
          <a:lstStyle/>
          <a:p>
            <a:pPr>
              <a:lnSpc>
                <a:spcPct val="150000"/>
              </a:lnSpc>
              <a:buBlip>
                <a:blip r:embed="rId2"/>
              </a:buBlip>
            </a:pPr>
            <a:r>
              <a:rPr lang="en-US" sz="2400" dirty="0" smtClean="0">
                <a:latin typeface="Perpetua" pitchFamily="18" charset="0"/>
              </a:rPr>
              <a:t>This is the </a:t>
            </a:r>
            <a:r>
              <a:rPr lang="en-US" sz="2400" b="1" dirty="0" smtClean="0">
                <a:solidFill>
                  <a:srgbClr val="C00000"/>
                </a:solidFill>
                <a:latin typeface="Perpetua" pitchFamily="18" charset="0"/>
              </a:rPr>
              <a:t>highest level </a:t>
            </a:r>
            <a:r>
              <a:rPr lang="en-US" sz="2400" dirty="0" smtClean="0">
                <a:latin typeface="Perpetua" pitchFamily="18" charset="0"/>
              </a:rPr>
              <a:t>in the control hierarchy. It corresponds to the </a:t>
            </a:r>
            <a:r>
              <a:rPr lang="en-US" sz="2400" b="1" dirty="0" smtClean="0">
                <a:solidFill>
                  <a:srgbClr val="C00000"/>
                </a:solidFill>
                <a:latin typeface="Perpetua" pitchFamily="18" charset="0"/>
              </a:rPr>
              <a:t>supervisory level </a:t>
            </a:r>
            <a:r>
              <a:rPr lang="en-US" sz="2400" dirty="0" smtClean="0">
                <a:latin typeface="Perpetua" pitchFamily="18" charset="0"/>
              </a:rPr>
              <a:t>in </a:t>
            </a:r>
            <a:r>
              <a:rPr lang="en-US" sz="2400" b="1" dirty="0" smtClean="0">
                <a:latin typeface="Perpetua" pitchFamily="18" charset="0"/>
              </a:rPr>
              <a:t>the process industries</a:t>
            </a:r>
            <a:r>
              <a:rPr lang="en-US" sz="2400" dirty="0" smtClean="0">
                <a:latin typeface="Perpetua" pitchFamily="18" charset="0"/>
              </a:rPr>
              <a:t> and the </a:t>
            </a:r>
            <a:r>
              <a:rPr lang="en-US" sz="2400" b="1" dirty="0" smtClean="0">
                <a:solidFill>
                  <a:srgbClr val="C00000"/>
                </a:solidFill>
                <a:latin typeface="Perpetua" pitchFamily="18" charset="0"/>
              </a:rPr>
              <a:t>cell or system level </a:t>
            </a:r>
            <a:r>
              <a:rPr lang="en-US" sz="2400" dirty="0" smtClean="0">
                <a:latin typeface="Perpetua" pitchFamily="18" charset="0"/>
              </a:rPr>
              <a:t>in </a:t>
            </a:r>
            <a:r>
              <a:rPr lang="en-US" sz="2400" b="1" dirty="0" smtClean="0">
                <a:latin typeface="Perpetua" pitchFamily="18" charset="0"/>
              </a:rPr>
              <a:t>discrete manufacturing.</a:t>
            </a:r>
          </a:p>
          <a:p>
            <a:pPr>
              <a:lnSpc>
                <a:spcPct val="150000"/>
              </a:lnSpc>
              <a:buBlip>
                <a:blip r:embed="rId2"/>
              </a:buBlip>
            </a:pPr>
            <a:r>
              <a:rPr lang="en-US" sz="2400" dirty="0" smtClean="0">
                <a:latin typeface="Perpetua" pitchFamily="18" charset="0"/>
              </a:rPr>
              <a:t>It is also likely to involve the </a:t>
            </a:r>
            <a:r>
              <a:rPr lang="en-US" sz="2400" b="1" dirty="0" smtClean="0">
                <a:solidFill>
                  <a:srgbClr val="0070C0"/>
                </a:solidFill>
                <a:latin typeface="Perpetua" pitchFamily="18" charset="0"/>
              </a:rPr>
              <a:t>plant </a:t>
            </a:r>
            <a:r>
              <a:rPr lang="en-US" sz="2400" dirty="0" smtClean="0">
                <a:latin typeface="Perpetua" pitchFamily="18" charset="0"/>
              </a:rPr>
              <a:t>and</a:t>
            </a:r>
            <a:r>
              <a:rPr lang="en-US" sz="2400" b="1" dirty="0" smtClean="0">
                <a:solidFill>
                  <a:srgbClr val="0070C0"/>
                </a:solidFill>
                <a:latin typeface="Perpetua" pitchFamily="18" charset="0"/>
              </a:rPr>
              <a:t> possibly the enterprise levels </a:t>
            </a:r>
            <a:r>
              <a:rPr lang="en-US" sz="2400" dirty="0" smtClean="0">
                <a:latin typeface="Perpetua" pitchFamily="18" charset="0"/>
              </a:rPr>
              <a:t>of </a:t>
            </a:r>
            <a:r>
              <a:rPr lang="en-US" sz="2400" b="1" dirty="0" smtClean="0">
                <a:latin typeface="Perpetua" pitchFamily="18" charset="0"/>
              </a:rPr>
              <a:t>automation. </a:t>
            </a:r>
          </a:p>
          <a:p>
            <a:pPr>
              <a:lnSpc>
                <a:spcPct val="150000"/>
              </a:lnSpc>
              <a:buBlip>
                <a:blip r:embed="rId2"/>
              </a:buBlip>
            </a:pPr>
            <a:r>
              <a:rPr lang="en-US" sz="2400" b="1" dirty="0" smtClean="0">
                <a:solidFill>
                  <a:srgbClr val="C00000"/>
                </a:solidFill>
                <a:latin typeface="Perpetua" pitchFamily="18" charset="0"/>
              </a:rPr>
              <a:t>Coordination control </a:t>
            </a:r>
            <a:r>
              <a:rPr lang="en-US" sz="2400" b="1" dirty="0" smtClean="0">
                <a:latin typeface="Perpetua" pitchFamily="18" charset="0"/>
              </a:rPr>
              <a:t>initiates, directs, or alters the execution of programs </a:t>
            </a:r>
            <a:r>
              <a:rPr lang="en-US" sz="2400" dirty="0" smtClean="0">
                <a:latin typeface="Perpetua" pitchFamily="18" charset="0"/>
              </a:rPr>
              <a:t>at the </a:t>
            </a:r>
            <a:r>
              <a:rPr lang="en-US" sz="2400" b="1" dirty="0" smtClean="0">
                <a:solidFill>
                  <a:srgbClr val="0070C0"/>
                </a:solidFill>
                <a:latin typeface="Perpetua" pitchFamily="18" charset="0"/>
              </a:rPr>
              <a:t>procedural control level</a:t>
            </a:r>
            <a:r>
              <a:rPr lang="en-US" sz="2400" dirty="0" smtClean="0">
                <a:latin typeface="Perpetua" pitchFamily="18" charset="0"/>
              </a:rPr>
              <a:t>.</a:t>
            </a:r>
          </a:p>
          <a:p>
            <a:pPr>
              <a:lnSpc>
                <a:spcPct val="150000"/>
              </a:lnSpc>
              <a:buBlip>
                <a:blip r:embed="rId2"/>
              </a:buBlip>
            </a:pPr>
            <a:r>
              <a:rPr lang="en-US" sz="2400" b="1" dirty="0" smtClean="0">
                <a:solidFill>
                  <a:srgbClr val="C00000"/>
                </a:solidFill>
                <a:latin typeface="Perpetua" pitchFamily="18" charset="0"/>
              </a:rPr>
              <a:t>Functions of coordination control </a:t>
            </a:r>
            <a:r>
              <a:rPr lang="en-US" sz="2400" dirty="0" smtClean="0">
                <a:latin typeface="Perpetua" pitchFamily="18" charset="0"/>
              </a:rPr>
              <a:t>at the </a:t>
            </a:r>
            <a:r>
              <a:rPr lang="en-US" sz="2400" b="1" dirty="0" smtClean="0">
                <a:solidFill>
                  <a:srgbClr val="0070C0"/>
                </a:solidFill>
                <a:latin typeface="Perpetua" pitchFamily="18" charset="0"/>
              </a:rPr>
              <a:t>cell/system level </a:t>
            </a:r>
            <a:r>
              <a:rPr lang="en-US" sz="2400" dirty="0" smtClean="0">
                <a:latin typeface="Perpetua" pitchFamily="18" charset="0"/>
              </a:rPr>
              <a:t>include </a:t>
            </a:r>
            <a:r>
              <a:rPr lang="en-US" sz="2400" b="1" dirty="0" smtClean="0">
                <a:solidFill>
                  <a:srgbClr val="0070C0"/>
                </a:solidFill>
                <a:latin typeface="Perpetua" pitchFamily="18" charset="0"/>
              </a:rPr>
              <a:t>coordinating the actions </a:t>
            </a:r>
            <a:r>
              <a:rPr lang="en-US" sz="2400" dirty="0" smtClean="0">
                <a:latin typeface="Perpetua" pitchFamily="18" charset="0"/>
              </a:rPr>
              <a:t>of </a:t>
            </a:r>
            <a:r>
              <a:rPr lang="en-US" sz="2400" b="1" dirty="0" smtClean="0">
                <a:latin typeface="Perpetua" pitchFamily="18" charset="0"/>
              </a:rPr>
              <a:t>groups of equipments or machines</a:t>
            </a:r>
            <a:r>
              <a:rPr lang="en-US" sz="2400" dirty="0" smtClean="0">
                <a:latin typeface="Perpetua" pitchFamily="18" charset="0"/>
              </a:rPr>
              <a:t>, </a:t>
            </a:r>
            <a:r>
              <a:rPr lang="en-US" sz="2400" b="1" dirty="0" smtClean="0">
                <a:solidFill>
                  <a:srgbClr val="0070C0"/>
                </a:solidFill>
                <a:latin typeface="Perpetua" pitchFamily="18" charset="0"/>
              </a:rPr>
              <a:t>coordinating material handling activities </a:t>
            </a:r>
            <a:r>
              <a:rPr lang="en-US" sz="2400" dirty="0" smtClean="0">
                <a:latin typeface="Perpetua" pitchFamily="18" charset="0"/>
              </a:rPr>
              <a:t>between machines in a </a:t>
            </a:r>
            <a:r>
              <a:rPr lang="en-US" sz="2400" b="1" dirty="0" smtClean="0">
                <a:latin typeface="Perpetua" pitchFamily="18" charset="0"/>
              </a:rPr>
              <a:t>cell or system</a:t>
            </a:r>
            <a:r>
              <a:rPr lang="en-US" sz="2400" dirty="0" smtClean="0">
                <a:latin typeface="Perpetua" pitchFamily="18" charset="0"/>
              </a:rPr>
              <a:t>, </a:t>
            </a:r>
            <a:r>
              <a:rPr lang="en-US" sz="2400" b="1" dirty="0" smtClean="0">
                <a:solidFill>
                  <a:srgbClr val="0070C0"/>
                </a:solidFill>
                <a:latin typeface="Perpetua" pitchFamily="18" charset="0"/>
              </a:rPr>
              <a:t>allocating production orders to machines </a:t>
            </a:r>
            <a:r>
              <a:rPr lang="en-US" sz="2400" dirty="0" smtClean="0">
                <a:latin typeface="Perpetua" pitchFamily="18" charset="0"/>
              </a:rPr>
              <a:t>in the cell, and </a:t>
            </a:r>
            <a:r>
              <a:rPr lang="en-US" sz="2400" b="1" dirty="0" smtClean="0">
                <a:solidFill>
                  <a:srgbClr val="0070C0"/>
                </a:solidFill>
                <a:latin typeface="Perpetua" pitchFamily="18" charset="0"/>
              </a:rPr>
              <a:t>selecting </a:t>
            </a:r>
            <a:r>
              <a:rPr lang="en-US" sz="2400" dirty="0" smtClean="0">
                <a:latin typeface="Perpetua" pitchFamily="18" charset="0"/>
              </a:rPr>
              <a:t>among </a:t>
            </a:r>
            <a:r>
              <a:rPr lang="en-US" sz="2400" b="1" dirty="0" smtClean="0">
                <a:latin typeface="Perpetua" pitchFamily="18" charset="0"/>
              </a:rPr>
              <a:t>alternative work cycle programs</a:t>
            </a:r>
            <a:r>
              <a:rPr lang="en-US" sz="2400" dirty="0" smtClean="0">
                <a:latin typeface="Perpetua" pitchFamily="18" charset="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763000" cy="5867400"/>
          </a:xfrm>
        </p:spPr>
        <p:txBody>
          <a:bodyPr>
            <a:noAutofit/>
          </a:bodyPr>
          <a:lstStyle/>
          <a:p>
            <a:pPr>
              <a:lnSpc>
                <a:spcPct val="170000"/>
              </a:lnSpc>
              <a:buBlip>
                <a:blip r:embed="rId2"/>
              </a:buBlip>
            </a:pPr>
            <a:r>
              <a:rPr lang="en-US" sz="2400" dirty="0" smtClean="0">
                <a:latin typeface="Perpetua" pitchFamily="18" charset="0"/>
              </a:rPr>
              <a:t>At the </a:t>
            </a:r>
            <a:r>
              <a:rPr lang="en-US" sz="2400" b="1" dirty="0" smtClean="0">
                <a:solidFill>
                  <a:srgbClr val="C00000"/>
                </a:solidFill>
                <a:latin typeface="Perpetua" pitchFamily="18" charset="0"/>
              </a:rPr>
              <a:t>plant/enterprise levels</a:t>
            </a:r>
            <a:r>
              <a:rPr lang="en-US" sz="2400" dirty="0" smtClean="0">
                <a:latin typeface="Perpetua" pitchFamily="18" charset="0"/>
              </a:rPr>
              <a:t>, </a:t>
            </a:r>
            <a:r>
              <a:rPr lang="en-US" sz="2400" b="1" dirty="0" smtClean="0">
                <a:latin typeface="Perpetua" pitchFamily="18" charset="0"/>
              </a:rPr>
              <a:t>coordination control </a:t>
            </a:r>
            <a:r>
              <a:rPr lang="en-US" sz="2400" dirty="0" smtClean="0">
                <a:latin typeface="Perpetua" pitchFamily="18" charset="0"/>
              </a:rPr>
              <a:t>is concerned with </a:t>
            </a:r>
            <a:r>
              <a:rPr lang="en-US" sz="2400" b="1" dirty="0" smtClean="0">
                <a:solidFill>
                  <a:srgbClr val="0070C0"/>
                </a:solidFill>
                <a:latin typeface="Perpetua" pitchFamily="18" charset="0"/>
              </a:rPr>
              <a:t>manufacturing support functions</a:t>
            </a:r>
            <a:r>
              <a:rPr lang="en-US" sz="2400" dirty="0" smtClean="0">
                <a:solidFill>
                  <a:srgbClr val="0070C0"/>
                </a:solidFill>
                <a:latin typeface="Perpetua" pitchFamily="18" charset="0"/>
              </a:rPr>
              <a:t> </a:t>
            </a:r>
            <a:r>
              <a:rPr lang="en-US" sz="2400" dirty="0" smtClean="0">
                <a:latin typeface="Perpetua" pitchFamily="18" charset="0"/>
              </a:rPr>
              <a:t>including </a:t>
            </a:r>
            <a:r>
              <a:rPr lang="en-US" sz="2400" b="1" dirty="0" smtClean="0">
                <a:latin typeface="Perpetua" pitchFamily="18" charset="0"/>
              </a:rPr>
              <a:t>production planning </a:t>
            </a:r>
            <a:r>
              <a:rPr lang="en-US" sz="2400" dirty="0" smtClean="0">
                <a:latin typeface="Perpetua" pitchFamily="18" charset="0"/>
              </a:rPr>
              <a:t>and </a:t>
            </a:r>
            <a:r>
              <a:rPr lang="en-US" sz="2400" b="1" dirty="0" smtClean="0">
                <a:latin typeface="Perpetua" pitchFamily="18" charset="0"/>
              </a:rPr>
              <a:t>scheduling; coordinating common resources </a:t>
            </a:r>
            <a:r>
              <a:rPr lang="en-US" sz="2400" dirty="0" smtClean="0">
                <a:latin typeface="Perpetua" pitchFamily="18" charset="0"/>
              </a:rPr>
              <a:t>such as </a:t>
            </a:r>
            <a:r>
              <a:rPr lang="en-US" sz="2400" b="1" dirty="0" smtClean="0">
                <a:latin typeface="Perpetua" pitchFamily="18" charset="0"/>
              </a:rPr>
              <a:t>equipment used in more than one production cell; and supervising availability, utilization</a:t>
            </a:r>
            <a:r>
              <a:rPr lang="en-US" sz="2400" dirty="0" smtClean="0">
                <a:latin typeface="Perpetua" pitchFamily="18" charset="0"/>
              </a:rPr>
              <a:t>. and </a:t>
            </a:r>
            <a:r>
              <a:rPr lang="en-US" sz="2400" b="1" dirty="0" smtClean="0">
                <a:latin typeface="Perpetua" pitchFamily="18" charset="0"/>
              </a:rPr>
              <a:t>capacity of equipment. </a:t>
            </a:r>
          </a:p>
          <a:p>
            <a:pPr>
              <a:lnSpc>
                <a:spcPct val="170000"/>
              </a:lnSpc>
              <a:buBlip>
                <a:blip r:embed="rId2"/>
              </a:buBlip>
            </a:pPr>
            <a:r>
              <a:rPr lang="en-US" sz="2400" dirty="0" smtClean="0">
                <a:latin typeface="Perpetua" pitchFamily="18" charset="0"/>
              </a:rPr>
              <a:t>These </a:t>
            </a:r>
            <a:r>
              <a:rPr lang="en-US" sz="2400" b="1" dirty="0" smtClean="0">
                <a:latin typeface="Perpetua" pitchFamily="18" charset="0"/>
              </a:rPr>
              <a:t>control functions </a:t>
            </a:r>
            <a:r>
              <a:rPr lang="en-US" sz="2400" dirty="0" smtClean="0">
                <a:latin typeface="Perpetua" pitchFamily="18" charset="0"/>
              </a:rPr>
              <a:t>are accomplished through the </a:t>
            </a:r>
            <a:r>
              <a:rPr lang="en-US" sz="2400" b="1" dirty="0" smtClean="0">
                <a:solidFill>
                  <a:srgbClr val="0070C0"/>
                </a:solidFill>
                <a:latin typeface="Perpetua" pitchFamily="18" charset="0"/>
              </a:rPr>
              <a:t>company's integrated computer and information system</a:t>
            </a:r>
            <a:r>
              <a:rPr lang="en-US" sz="2400" dirty="0" smtClean="0">
                <a:latin typeface="Perpetua" pitchFamily="18" charset="0"/>
              </a:rPr>
              <a:t>.</a:t>
            </a:r>
            <a:endParaRPr lang="en-US" sz="2400" dirty="0">
              <a:latin typeface="Perpetua" pitchFamily="18" charset="0"/>
            </a:endParaRPr>
          </a:p>
        </p:txBody>
      </p:sp>
      <p:sp>
        <p:nvSpPr>
          <p:cNvPr id="4" name="TextBox 3"/>
          <p:cNvSpPr txBox="1"/>
          <p:nvPr/>
        </p:nvSpPr>
        <p:spPr>
          <a:xfrm>
            <a:off x="6705600" y="304800"/>
            <a:ext cx="2209800" cy="584775"/>
          </a:xfrm>
          <a:prstGeom prst="rect">
            <a:avLst/>
          </a:prstGeom>
          <a:noFill/>
        </p:spPr>
        <p:txBody>
          <a:bodyPr wrap="square" rtlCol="0">
            <a:spAutoFit/>
          </a:bodyPr>
          <a:lstStyle/>
          <a:p>
            <a:r>
              <a:rPr lang="en-US" sz="3200" b="1" dirty="0" smtClean="0">
                <a:solidFill>
                  <a:srgbClr val="C00000"/>
                </a:solidFill>
                <a:latin typeface="Perpetua" pitchFamily="18" charset="0"/>
                <a:cs typeface="Narkisim" pitchFamily="34" charset="-79"/>
              </a:rPr>
              <a:t>Cont’d…</a:t>
            </a:r>
            <a:endParaRPr lang="en-US" sz="3200" b="1" dirty="0">
              <a:solidFill>
                <a:srgbClr val="C00000"/>
              </a:solidFill>
              <a:latin typeface="Perpetua" pitchFamily="18" charset="0"/>
              <a:cs typeface="Narkisim" pitchFamily="34" charset="-79"/>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33400"/>
          </a:xfrm>
        </p:spPr>
        <p:txBody>
          <a:bodyPr>
            <a:normAutofit/>
          </a:bodyPr>
          <a:lstStyle/>
          <a:p>
            <a:pPr algn="l"/>
            <a:r>
              <a:rPr lang="en-US" sz="2800" b="1" i="1" u="sng" dirty="0" smtClean="0">
                <a:solidFill>
                  <a:srgbClr val="7030A0"/>
                </a:solidFill>
                <a:latin typeface="Perpetua" pitchFamily="18" charset="0"/>
              </a:rPr>
              <a:t>Summary</a:t>
            </a:r>
            <a:endParaRPr lang="en-US" sz="2800" u="sng" dirty="0">
              <a:latin typeface="Perpetua" pitchFamily="18" charset="0"/>
            </a:endParaRPr>
          </a:p>
        </p:txBody>
      </p:sp>
      <p:sp>
        <p:nvSpPr>
          <p:cNvPr id="3" name="Content Placeholder 2"/>
          <p:cNvSpPr>
            <a:spLocks noGrp="1"/>
          </p:cNvSpPr>
          <p:nvPr>
            <p:ph idx="1"/>
          </p:nvPr>
        </p:nvSpPr>
        <p:spPr>
          <a:xfrm>
            <a:off x="381000" y="609600"/>
            <a:ext cx="8763000" cy="6019800"/>
          </a:xfrm>
        </p:spPr>
        <p:txBody>
          <a:bodyPr>
            <a:noAutofit/>
          </a:bodyPr>
          <a:lstStyle/>
          <a:p>
            <a:pPr>
              <a:lnSpc>
                <a:spcPct val="150000"/>
              </a:lnSpc>
              <a:buFont typeface="Wingdings 2" pitchFamily="18" charset="2"/>
              <a:buChar char="E"/>
            </a:pPr>
            <a:r>
              <a:rPr lang="en-US" sz="2200" b="1" dirty="0" smtClean="0">
                <a:solidFill>
                  <a:srgbClr val="C00000"/>
                </a:solidFill>
                <a:latin typeface="Perpetua" pitchFamily="18" charset="0"/>
              </a:rPr>
              <a:t>Computer</a:t>
            </a:r>
            <a:r>
              <a:rPr lang="en-US" sz="2200" dirty="0" smtClean="0">
                <a:solidFill>
                  <a:srgbClr val="C00000"/>
                </a:solidFill>
                <a:latin typeface="Perpetua" pitchFamily="18" charset="0"/>
              </a:rPr>
              <a:t>s</a:t>
            </a:r>
            <a:r>
              <a:rPr lang="en-US" sz="2200" dirty="0" smtClean="0">
                <a:latin typeface="Perpetua" pitchFamily="18" charset="0"/>
              </a:rPr>
              <a:t> help in manifesting the </a:t>
            </a:r>
            <a:r>
              <a:rPr lang="en-US" sz="2200" b="1" dirty="0" smtClean="0">
                <a:solidFill>
                  <a:srgbClr val="002060"/>
                </a:solidFill>
                <a:latin typeface="Perpetua" pitchFamily="18" charset="0"/>
              </a:rPr>
              <a:t>qualitative conception </a:t>
            </a:r>
            <a:r>
              <a:rPr lang="en-US" sz="2200" dirty="0" smtClean="0">
                <a:latin typeface="Perpetua" pitchFamily="18" charset="0"/>
              </a:rPr>
              <a:t>of a design from a human in making a product. Further, they prove useful in </a:t>
            </a:r>
            <a:r>
              <a:rPr lang="en-US" sz="2200" b="1" dirty="0" smtClean="0">
                <a:solidFill>
                  <a:srgbClr val="002060"/>
                </a:solidFill>
                <a:latin typeface="Perpetua" pitchFamily="18" charset="0"/>
              </a:rPr>
              <a:t>creating, analysis </a:t>
            </a:r>
            <a:r>
              <a:rPr lang="en-US" sz="2200" dirty="0" smtClean="0">
                <a:latin typeface="Perpetua" pitchFamily="18" charset="0"/>
              </a:rPr>
              <a:t>and </a:t>
            </a:r>
            <a:r>
              <a:rPr lang="en-US" sz="2200" b="1" dirty="0" smtClean="0">
                <a:solidFill>
                  <a:srgbClr val="002060"/>
                </a:solidFill>
                <a:latin typeface="Perpetua" pitchFamily="18" charset="0"/>
              </a:rPr>
              <a:t>iterative improvement </a:t>
            </a:r>
            <a:r>
              <a:rPr lang="en-US" sz="2200" dirty="0" smtClean="0">
                <a:latin typeface="Perpetua" pitchFamily="18" charset="0"/>
              </a:rPr>
              <a:t>of the </a:t>
            </a:r>
            <a:r>
              <a:rPr lang="en-US" sz="2200" b="1" dirty="0" smtClean="0">
                <a:latin typeface="Perpetua" pitchFamily="18" charset="0"/>
              </a:rPr>
              <a:t>design,</a:t>
            </a:r>
            <a:r>
              <a:rPr lang="en-US" sz="2200" dirty="0" smtClean="0">
                <a:latin typeface="Perpetua" pitchFamily="18" charset="0"/>
              </a:rPr>
              <a:t> and its </a:t>
            </a:r>
            <a:r>
              <a:rPr lang="en-US" sz="2200" b="1" dirty="0" smtClean="0">
                <a:solidFill>
                  <a:srgbClr val="002060"/>
                </a:solidFill>
                <a:latin typeface="Perpetua" pitchFamily="18" charset="0"/>
              </a:rPr>
              <a:t>eventual realization</a:t>
            </a:r>
            <a:r>
              <a:rPr lang="en-US" sz="2200" b="1" dirty="0" smtClean="0">
                <a:solidFill>
                  <a:srgbClr val="0070C0"/>
                </a:solidFill>
                <a:latin typeface="Perpetua" pitchFamily="18" charset="0"/>
              </a:rPr>
              <a:t>. </a:t>
            </a:r>
          </a:p>
          <a:p>
            <a:pPr>
              <a:lnSpc>
                <a:spcPct val="150000"/>
              </a:lnSpc>
              <a:buFont typeface="Wingdings 2" pitchFamily="18" charset="2"/>
              <a:buChar char="E"/>
            </a:pPr>
            <a:r>
              <a:rPr lang="en-US" sz="2200" b="1" dirty="0" smtClean="0">
                <a:solidFill>
                  <a:srgbClr val="C00000"/>
                </a:solidFill>
                <a:latin typeface="Perpetua" pitchFamily="18" charset="0"/>
              </a:rPr>
              <a:t>Computers</a:t>
            </a:r>
            <a:r>
              <a:rPr lang="en-US" sz="2200" dirty="0" smtClean="0">
                <a:latin typeface="Perpetua" pitchFamily="18" charset="0"/>
              </a:rPr>
              <a:t> are </a:t>
            </a:r>
            <a:r>
              <a:rPr lang="en-US" sz="2200" b="1" dirty="0" smtClean="0">
                <a:latin typeface="Perpetua" pitchFamily="18" charset="0"/>
              </a:rPr>
              <a:t>integrated with humans in design and manufacture</a:t>
            </a:r>
            <a:r>
              <a:rPr lang="en-US" sz="2200" dirty="0" smtClean="0">
                <a:latin typeface="Perpetua" pitchFamily="18" charset="0"/>
              </a:rPr>
              <a:t>, and provide the scope for </a:t>
            </a:r>
            <a:r>
              <a:rPr lang="en-US" sz="2200" b="1" dirty="0" smtClean="0">
                <a:latin typeface="Perpetua" pitchFamily="18" charset="0"/>
              </a:rPr>
              <a:t>automation</a:t>
            </a:r>
            <a:r>
              <a:rPr lang="en-US" sz="2200" dirty="0" smtClean="0">
                <a:latin typeface="Perpetua" pitchFamily="18" charset="0"/>
              </a:rPr>
              <a:t> (or least human interaction) wherever needed (mainly in analysis and optimization).</a:t>
            </a:r>
          </a:p>
          <a:p>
            <a:pPr>
              <a:lnSpc>
                <a:spcPct val="150000"/>
              </a:lnSpc>
              <a:buFont typeface="Wingdings 2" pitchFamily="18" charset="2"/>
              <a:buChar char="E"/>
            </a:pPr>
            <a:r>
              <a:rPr lang="en-US" sz="2200" dirty="0" smtClean="0">
                <a:latin typeface="Perpetua" pitchFamily="18" charset="0"/>
              </a:rPr>
              <a:t>Computers proved their immense role in manufacturing namely; </a:t>
            </a:r>
            <a:r>
              <a:rPr lang="en-US" sz="2200" b="1" dirty="0" smtClean="0">
                <a:solidFill>
                  <a:srgbClr val="002060"/>
                </a:solidFill>
                <a:latin typeface="Perpetua" pitchFamily="18" charset="0"/>
              </a:rPr>
              <a:t>Computer aided process planning (CAPP), monitoring (CAM), control (CAC), scheduling (CAS), tool path generation for CNC machining, flexible manufacturing system (FMS), robotic systems for assembly and manufacture, quality inspection, </a:t>
            </a:r>
            <a:r>
              <a:rPr lang="en-US" sz="2200" dirty="0" smtClean="0">
                <a:latin typeface="Perpetua" pitchFamily="18" charset="0"/>
              </a:rPr>
              <a:t>and </a:t>
            </a:r>
            <a:r>
              <a:rPr lang="en-US" sz="2200" b="1" dirty="0" smtClean="0">
                <a:solidFill>
                  <a:srgbClr val="002060"/>
                </a:solidFill>
                <a:latin typeface="Perpetua" pitchFamily="18" charset="0"/>
              </a:rPr>
              <a:t>many other manufacturing activities </a:t>
            </a:r>
            <a:r>
              <a:rPr lang="en-US" sz="2200" dirty="0" smtClean="0">
                <a:latin typeface="Perpetua" pitchFamily="18" charset="0"/>
              </a:rPr>
              <a:t>also require computers.</a:t>
            </a:r>
            <a:endParaRPr lang="en-US" sz="2200" dirty="0">
              <a:latin typeface="Perpetua"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9456687">
            <a:off x="3138846" y="2065163"/>
            <a:ext cx="3054275" cy="1295400"/>
          </a:xfrm>
        </p:spPr>
        <p:txBody>
          <a:bodyPr>
            <a:normAutofit/>
          </a:bodyPr>
          <a:lstStyle/>
          <a:p>
            <a:pPr>
              <a:buNone/>
            </a:pPr>
            <a:r>
              <a:rPr lang="en-US" sz="4000" b="1" dirty="0" smtClean="0">
                <a:solidFill>
                  <a:schemeClr val="accent6">
                    <a:lumMod val="50000"/>
                  </a:schemeClr>
                </a:solidFill>
                <a:latin typeface="Perpetua" pitchFamily="18" charset="0"/>
              </a:rPr>
              <a:t>QNS ???</a:t>
            </a:r>
            <a:endParaRPr lang="en-US" sz="4000" b="1" dirty="0">
              <a:solidFill>
                <a:schemeClr val="accent6">
                  <a:lumMod val="50000"/>
                </a:schemeClr>
              </a:solidFill>
              <a:latin typeface="Perpet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200" b="1" dirty="0" smtClean="0">
                <a:solidFill>
                  <a:srgbClr val="C00000"/>
                </a:solidFill>
                <a:latin typeface="Perpetua" pitchFamily="18" charset="0"/>
              </a:rPr>
              <a:t> 2. </a:t>
            </a:r>
            <a:r>
              <a:rPr lang="en-US" sz="3200" b="1" u="sng" dirty="0" smtClean="0">
                <a:solidFill>
                  <a:srgbClr val="C00000"/>
                </a:solidFill>
                <a:latin typeface="Perpetua" pitchFamily="18" charset="0"/>
              </a:rPr>
              <a:t>Roles of Computers in Manufacturing Industries</a:t>
            </a:r>
            <a:endParaRPr lang="en-US" sz="3200" b="1" u="sng" dirty="0">
              <a:solidFill>
                <a:srgbClr val="C00000"/>
              </a:solidFill>
              <a:latin typeface="Perpetua" pitchFamily="18" charset="0"/>
            </a:endParaRPr>
          </a:p>
        </p:txBody>
      </p:sp>
      <p:sp>
        <p:nvSpPr>
          <p:cNvPr id="3" name="Content Placeholder 2"/>
          <p:cNvSpPr>
            <a:spLocks noGrp="1"/>
          </p:cNvSpPr>
          <p:nvPr>
            <p:ph idx="1"/>
          </p:nvPr>
        </p:nvSpPr>
        <p:spPr>
          <a:xfrm>
            <a:off x="457200" y="1828800"/>
            <a:ext cx="8686800" cy="4678363"/>
          </a:xfrm>
        </p:spPr>
        <p:txBody>
          <a:bodyPr>
            <a:normAutofit/>
          </a:bodyPr>
          <a:lstStyle/>
          <a:p>
            <a:pPr marL="1314450" lvl="2" indent="-514350">
              <a:lnSpc>
                <a:spcPct val="150000"/>
              </a:lnSpc>
              <a:buNone/>
            </a:pPr>
            <a:r>
              <a:rPr lang="en-US" sz="2200" b="1" dirty="0" smtClean="0">
                <a:solidFill>
                  <a:srgbClr val="002060"/>
                </a:solidFill>
                <a:latin typeface="Perpetua" pitchFamily="18" charset="0"/>
              </a:rPr>
              <a:t>Computers have essential roles in  different functions of manufacturing industries namely;</a:t>
            </a:r>
          </a:p>
          <a:p>
            <a:pPr marL="1771650" lvl="3" indent="-514350">
              <a:lnSpc>
                <a:spcPct val="150000"/>
              </a:lnSpc>
              <a:buFont typeface="+mj-lt"/>
              <a:buAutoNum type="arabicParenR"/>
            </a:pPr>
            <a:r>
              <a:rPr lang="en-US" sz="2200" b="1" dirty="0" smtClean="0">
                <a:solidFill>
                  <a:schemeClr val="accent6">
                    <a:lumMod val="50000"/>
                  </a:schemeClr>
                </a:solidFill>
                <a:latin typeface="Perpetua" pitchFamily="18" charset="0"/>
              </a:rPr>
              <a:t>Design process</a:t>
            </a:r>
          </a:p>
          <a:p>
            <a:pPr marL="1771650" lvl="3" indent="-514350">
              <a:lnSpc>
                <a:spcPct val="150000"/>
              </a:lnSpc>
              <a:buFont typeface="+mj-lt"/>
              <a:buAutoNum type="arabicParenR"/>
            </a:pPr>
            <a:r>
              <a:rPr lang="en-US" sz="2200" b="1" dirty="0" smtClean="0">
                <a:solidFill>
                  <a:schemeClr val="accent6">
                    <a:lumMod val="50000"/>
                  </a:schemeClr>
                </a:solidFill>
                <a:latin typeface="Perpetua" pitchFamily="18" charset="0"/>
              </a:rPr>
              <a:t>Manufacturing</a:t>
            </a:r>
          </a:p>
          <a:p>
            <a:pPr marL="1771650" lvl="3" indent="-514350">
              <a:lnSpc>
                <a:spcPct val="150000"/>
              </a:lnSpc>
              <a:buFont typeface="+mj-lt"/>
              <a:buAutoNum type="arabicParenR"/>
            </a:pPr>
            <a:r>
              <a:rPr lang="en-US" sz="2200" b="1" dirty="0" smtClean="0">
                <a:solidFill>
                  <a:schemeClr val="accent6">
                    <a:lumMod val="50000"/>
                  </a:schemeClr>
                </a:solidFill>
                <a:latin typeface="Perpetua" pitchFamily="18" charset="0"/>
              </a:rPr>
              <a:t>Process planning </a:t>
            </a:r>
          </a:p>
          <a:p>
            <a:pPr marL="1771650" lvl="3" indent="-514350">
              <a:lnSpc>
                <a:spcPct val="150000"/>
              </a:lnSpc>
              <a:buFont typeface="+mj-lt"/>
              <a:buAutoNum type="arabicParenR"/>
            </a:pPr>
            <a:r>
              <a:rPr lang="en-US" sz="2200" b="1" dirty="0" smtClean="0">
                <a:solidFill>
                  <a:schemeClr val="accent6">
                    <a:lumMod val="50000"/>
                  </a:schemeClr>
                </a:solidFill>
                <a:latin typeface="Perpetua" pitchFamily="18" charset="0"/>
              </a:rPr>
              <a:t>Production control and</a:t>
            </a:r>
          </a:p>
          <a:p>
            <a:pPr marL="1771650" lvl="3" indent="-514350">
              <a:lnSpc>
                <a:spcPct val="150000"/>
              </a:lnSpc>
              <a:buFont typeface="+mj-lt"/>
              <a:buAutoNum type="arabicParenR"/>
            </a:pPr>
            <a:r>
              <a:rPr lang="en-US" sz="2200" b="1" dirty="0" smtClean="0">
                <a:solidFill>
                  <a:schemeClr val="accent6">
                    <a:lumMod val="50000"/>
                  </a:schemeClr>
                </a:solidFill>
                <a:latin typeface="Perpetua" pitchFamily="18" charset="0"/>
              </a:rPr>
              <a:t>Quality control.</a:t>
            </a:r>
          </a:p>
          <a:p>
            <a:pPr marL="1314450" lvl="2" indent="-514350">
              <a:lnSpc>
                <a:spcPct val="150000"/>
              </a:lnSpc>
              <a:buFont typeface="+mj-lt"/>
              <a:buAutoNum type="arabicParenR"/>
            </a:pPr>
            <a:endParaRPr lang="en-US" sz="2200"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3200" b="1" dirty="0" smtClean="0">
                <a:solidFill>
                  <a:srgbClr val="C00000"/>
                </a:solidFill>
                <a:latin typeface="Perpetua" pitchFamily="18" charset="0"/>
              </a:rPr>
              <a:t>a. </a:t>
            </a:r>
            <a:r>
              <a:rPr lang="en-US" sz="3200" b="1" u="sng" dirty="0" smtClean="0">
                <a:solidFill>
                  <a:srgbClr val="C00000"/>
                </a:solidFill>
                <a:latin typeface="Perpetua" pitchFamily="18" charset="0"/>
              </a:rPr>
              <a:t>Computers in Engineering Design Process</a:t>
            </a:r>
            <a:endParaRPr lang="en-US" sz="3200" b="1" u="sng" dirty="0">
              <a:solidFill>
                <a:srgbClr val="C00000"/>
              </a:solidFill>
              <a:latin typeface="Perpetua" pitchFamily="18" charset="0"/>
            </a:endParaRPr>
          </a:p>
        </p:txBody>
      </p:sp>
      <p:sp>
        <p:nvSpPr>
          <p:cNvPr id="3" name="Content Placeholder 2"/>
          <p:cNvSpPr>
            <a:spLocks noGrp="1"/>
          </p:cNvSpPr>
          <p:nvPr>
            <p:ph idx="1"/>
          </p:nvPr>
        </p:nvSpPr>
        <p:spPr>
          <a:xfrm>
            <a:off x="228600" y="685800"/>
            <a:ext cx="8915400" cy="6172200"/>
          </a:xfrm>
        </p:spPr>
        <p:txBody>
          <a:bodyPr>
            <a:noAutofit/>
          </a:bodyPr>
          <a:lstStyle/>
          <a:p>
            <a:pPr>
              <a:lnSpc>
                <a:spcPct val="150000"/>
              </a:lnSpc>
              <a:buNone/>
            </a:pPr>
            <a:r>
              <a:rPr lang="en-US" sz="2800" b="1" dirty="0" err="1" smtClean="0">
                <a:solidFill>
                  <a:srgbClr val="002060"/>
                </a:solidFill>
                <a:latin typeface="Perpetua" pitchFamily="18" charset="0"/>
              </a:rPr>
              <a:t>i</a:t>
            </a:r>
            <a:r>
              <a:rPr lang="en-US" sz="2800" b="1" dirty="0" smtClean="0">
                <a:solidFill>
                  <a:srgbClr val="002060"/>
                </a:solidFill>
                <a:latin typeface="Perpetua" pitchFamily="18" charset="0"/>
              </a:rPr>
              <a:t>. </a:t>
            </a:r>
            <a:r>
              <a:rPr lang="en-US" sz="2800" b="1" u="sng" dirty="0" smtClean="0">
                <a:solidFill>
                  <a:srgbClr val="002060"/>
                </a:solidFill>
                <a:latin typeface="Perpetua" pitchFamily="18" charset="0"/>
              </a:rPr>
              <a:t>Introduction </a:t>
            </a:r>
          </a:p>
          <a:p>
            <a:pPr>
              <a:lnSpc>
                <a:spcPct val="150000"/>
              </a:lnSpc>
              <a:buBlip>
                <a:blip r:embed="rId2"/>
              </a:buBlip>
            </a:pPr>
            <a:r>
              <a:rPr lang="en-US" sz="2400" b="1" dirty="0" smtClean="0">
                <a:solidFill>
                  <a:srgbClr val="0070C0"/>
                </a:solidFill>
                <a:latin typeface="Perpetua" pitchFamily="18" charset="0"/>
              </a:rPr>
              <a:t>Machines</a:t>
            </a:r>
            <a:r>
              <a:rPr lang="en-US" sz="2400" dirty="0" smtClean="0">
                <a:latin typeface="Perpetua" pitchFamily="18" charset="0"/>
              </a:rPr>
              <a:t> have been designed and built even before the </a:t>
            </a:r>
            <a:r>
              <a:rPr lang="en-US" sz="2400" b="1" dirty="0" smtClean="0">
                <a:solidFill>
                  <a:srgbClr val="002060"/>
                </a:solidFill>
                <a:latin typeface="Perpetua" pitchFamily="18" charset="0"/>
              </a:rPr>
              <a:t>advent of computers. </a:t>
            </a:r>
          </a:p>
          <a:p>
            <a:pPr>
              <a:lnSpc>
                <a:spcPct val="150000"/>
              </a:lnSpc>
              <a:buBlip>
                <a:blip r:embed="rId2"/>
              </a:buBlip>
            </a:pPr>
            <a:r>
              <a:rPr lang="en-US" sz="2400" b="1" dirty="0" smtClean="0">
                <a:solidFill>
                  <a:srgbClr val="0070C0"/>
                </a:solidFill>
                <a:latin typeface="Perpetua" pitchFamily="18" charset="0"/>
              </a:rPr>
              <a:t>During World War-II</a:t>
            </a:r>
            <a:r>
              <a:rPr lang="en-US" sz="2400" dirty="0" smtClean="0">
                <a:latin typeface="Perpetua" pitchFamily="18" charset="0"/>
              </a:rPr>
              <a:t>, </a:t>
            </a:r>
            <a:r>
              <a:rPr lang="en-US" sz="2400" b="1" dirty="0" smtClean="0">
                <a:latin typeface="Perpetua" pitchFamily="18" charset="0"/>
              </a:rPr>
              <a:t>ships, submarines, aircrafts </a:t>
            </a:r>
            <a:r>
              <a:rPr lang="en-US" sz="2400" dirty="0" smtClean="0">
                <a:latin typeface="Perpetua" pitchFamily="18" charset="0"/>
              </a:rPr>
              <a:t>and </a:t>
            </a:r>
            <a:r>
              <a:rPr lang="en-US" sz="2400" b="1" dirty="0" smtClean="0">
                <a:latin typeface="Perpetua" pitchFamily="18" charset="0"/>
              </a:rPr>
              <a:t>missiles</a:t>
            </a:r>
            <a:r>
              <a:rPr lang="en-US" sz="2400" dirty="0" smtClean="0">
                <a:latin typeface="Perpetua" pitchFamily="18" charset="0"/>
              </a:rPr>
              <a:t> were manufactured on a </a:t>
            </a:r>
            <a:r>
              <a:rPr lang="en-US" sz="2400" b="1" dirty="0" smtClean="0">
                <a:solidFill>
                  <a:srgbClr val="002060"/>
                </a:solidFill>
                <a:latin typeface="Perpetua" pitchFamily="18" charset="0"/>
              </a:rPr>
              <a:t>vast scale.</a:t>
            </a:r>
          </a:p>
          <a:p>
            <a:pPr>
              <a:lnSpc>
                <a:spcPct val="150000"/>
              </a:lnSpc>
              <a:buBlip>
                <a:blip r:embed="rId2"/>
              </a:buBlip>
            </a:pPr>
            <a:r>
              <a:rPr lang="en-US" sz="2400" dirty="0" smtClean="0">
                <a:latin typeface="Perpetua" pitchFamily="18" charset="0"/>
              </a:rPr>
              <a:t>In the significant era of </a:t>
            </a:r>
            <a:r>
              <a:rPr lang="en-US" sz="2400" b="1" dirty="0" smtClean="0">
                <a:solidFill>
                  <a:srgbClr val="002060"/>
                </a:solidFill>
                <a:latin typeface="Perpetua" pitchFamily="18" charset="0"/>
              </a:rPr>
              <a:t>industrial revolution</a:t>
            </a:r>
            <a:r>
              <a:rPr lang="en-US" sz="2400" dirty="0" smtClean="0">
                <a:solidFill>
                  <a:srgbClr val="002060"/>
                </a:solidFill>
                <a:latin typeface="Perpetua" pitchFamily="18" charset="0"/>
              </a:rPr>
              <a:t>, </a:t>
            </a:r>
            <a:r>
              <a:rPr lang="en-US" sz="2400" b="1" dirty="0" smtClean="0">
                <a:latin typeface="Perpetua" pitchFamily="18" charset="0"/>
              </a:rPr>
              <a:t>steam engines, water turbines, railways, cars </a:t>
            </a:r>
            <a:r>
              <a:rPr lang="en-US" sz="2400" dirty="0" smtClean="0">
                <a:latin typeface="Perpetua" pitchFamily="18" charset="0"/>
              </a:rPr>
              <a:t>and </a:t>
            </a:r>
            <a:r>
              <a:rPr lang="en-US" sz="2400" b="1" dirty="0" smtClean="0">
                <a:latin typeface="Perpetua" pitchFamily="18" charset="0"/>
              </a:rPr>
              <a:t>power-driven textile mills </a:t>
            </a:r>
            <a:r>
              <a:rPr lang="en-US" sz="2400" dirty="0" smtClean="0">
                <a:latin typeface="Perpetua" pitchFamily="18" charset="0"/>
              </a:rPr>
              <a:t>were developed.</a:t>
            </a:r>
          </a:p>
          <a:p>
            <a:pPr>
              <a:lnSpc>
                <a:spcPct val="150000"/>
              </a:lnSpc>
              <a:buBlip>
                <a:blip r:embed="rId2"/>
              </a:buBlip>
            </a:pPr>
            <a:r>
              <a:rPr lang="en-US" sz="2400" dirty="0" smtClean="0">
                <a:latin typeface="Perpetua" pitchFamily="18" charset="0"/>
              </a:rPr>
              <a:t>The </a:t>
            </a:r>
            <a:r>
              <a:rPr lang="en-US" sz="2400" b="1" dirty="0" smtClean="0">
                <a:latin typeface="Perpetua" pitchFamily="18" charset="0"/>
              </a:rPr>
              <a:t>method</a:t>
            </a:r>
            <a:r>
              <a:rPr lang="en-US" sz="2400" dirty="0" smtClean="0">
                <a:latin typeface="Perpetua" pitchFamily="18" charset="0"/>
              </a:rPr>
              <a:t> of representing </a:t>
            </a:r>
            <a:r>
              <a:rPr lang="en-US" sz="2400" b="1" dirty="0" smtClean="0">
                <a:solidFill>
                  <a:srgbClr val="002060"/>
                </a:solidFill>
                <a:latin typeface="Perpetua" pitchFamily="18" charset="0"/>
              </a:rPr>
              <a:t>three-dimensional solid objects and making the design process productive </a:t>
            </a:r>
            <a:r>
              <a:rPr lang="en-US" sz="2400" dirty="0" smtClean="0">
                <a:latin typeface="Perpetua" pitchFamily="18" charset="0"/>
              </a:rPr>
              <a:t>was </a:t>
            </a:r>
            <a:r>
              <a:rPr lang="en-US" sz="2400" b="1" dirty="0" smtClean="0">
                <a:solidFill>
                  <a:srgbClr val="0070C0"/>
                </a:solidFill>
                <a:latin typeface="Perpetua" pitchFamily="18" charset="0"/>
              </a:rPr>
              <a:t>soon needed.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algn="l"/>
            <a:r>
              <a:rPr lang="en-US" sz="3200" b="1" u="sng" dirty="0" smtClean="0">
                <a:solidFill>
                  <a:srgbClr val="C00000"/>
                </a:solidFill>
                <a:latin typeface="Perpetua" pitchFamily="18" charset="0"/>
              </a:rPr>
              <a:t> ii. Design Process: </a:t>
            </a:r>
            <a:endParaRPr lang="en-US" sz="3200" b="1" u="sng" dirty="0">
              <a:solidFill>
                <a:srgbClr val="C00000"/>
              </a:solidFill>
              <a:latin typeface="Perpetua" pitchFamily="18" charset="0"/>
            </a:endParaRPr>
          </a:p>
        </p:txBody>
      </p:sp>
      <p:sp>
        <p:nvSpPr>
          <p:cNvPr id="3" name="Content Placeholder 2"/>
          <p:cNvSpPr>
            <a:spLocks noGrp="1"/>
          </p:cNvSpPr>
          <p:nvPr>
            <p:ph idx="1"/>
          </p:nvPr>
        </p:nvSpPr>
        <p:spPr>
          <a:xfrm>
            <a:off x="0" y="685800"/>
            <a:ext cx="6096000" cy="6172200"/>
          </a:xfrm>
        </p:spPr>
        <p:txBody>
          <a:bodyPr>
            <a:noAutofit/>
          </a:bodyPr>
          <a:lstStyle/>
          <a:p>
            <a:pPr>
              <a:lnSpc>
                <a:spcPct val="150000"/>
              </a:lnSpc>
              <a:buFont typeface="Algerian" pitchFamily="82" charset="0"/>
              <a:buChar char="&gt;"/>
            </a:pPr>
            <a:r>
              <a:rPr lang="en-US" sz="2400" dirty="0" smtClean="0">
                <a:latin typeface="Perpetua" pitchFamily="18" charset="0"/>
              </a:rPr>
              <a:t>The </a:t>
            </a:r>
            <a:r>
              <a:rPr lang="en-US" sz="2400" b="1" dirty="0" smtClean="0">
                <a:latin typeface="Perpetua" pitchFamily="18" charset="0"/>
              </a:rPr>
              <a:t>process of designing </a:t>
            </a:r>
            <a:r>
              <a:rPr lang="en-US" sz="2400" dirty="0" smtClean="0">
                <a:latin typeface="Perpetua" pitchFamily="18" charset="0"/>
              </a:rPr>
              <a:t>something is characterized as </a:t>
            </a:r>
            <a:r>
              <a:rPr lang="en-US" sz="2400" b="1" dirty="0" smtClean="0">
                <a:solidFill>
                  <a:srgbClr val="002060"/>
                </a:solidFill>
                <a:latin typeface="Perpetua" pitchFamily="18" charset="0"/>
              </a:rPr>
              <a:t>an interactive procedure</a:t>
            </a:r>
            <a:r>
              <a:rPr lang="en-US" sz="2400" dirty="0" smtClean="0">
                <a:latin typeface="Perpetua" pitchFamily="18" charset="0"/>
              </a:rPr>
              <a:t>, which consists of </a:t>
            </a:r>
            <a:r>
              <a:rPr lang="en-US" sz="2400" b="1" dirty="0" smtClean="0">
                <a:solidFill>
                  <a:srgbClr val="002060"/>
                </a:solidFill>
                <a:latin typeface="Perpetua" pitchFamily="18" charset="0"/>
              </a:rPr>
              <a:t>six identifiable steps </a:t>
            </a:r>
            <a:r>
              <a:rPr lang="en-US" sz="2400" dirty="0" smtClean="0">
                <a:latin typeface="Perpetua" pitchFamily="18" charset="0"/>
              </a:rPr>
              <a:t>or phases: </a:t>
            </a:r>
          </a:p>
          <a:p>
            <a:pPr marL="1257300" lvl="2" indent="-457200">
              <a:lnSpc>
                <a:spcPct val="150000"/>
              </a:lnSpc>
              <a:buFont typeface="+mj-lt"/>
              <a:buAutoNum type="arabicParenR"/>
            </a:pPr>
            <a:r>
              <a:rPr lang="en-US" b="1" dirty="0" smtClean="0">
                <a:solidFill>
                  <a:srgbClr val="0070C0"/>
                </a:solidFill>
                <a:latin typeface="Perpetua" pitchFamily="18" charset="0"/>
              </a:rPr>
              <a:t>Recognition of need </a:t>
            </a:r>
          </a:p>
          <a:p>
            <a:pPr marL="1257300" lvl="2" indent="-457200">
              <a:lnSpc>
                <a:spcPct val="150000"/>
              </a:lnSpc>
              <a:buFont typeface="+mj-lt"/>
              <a:buAutoNum type="arabicParenR"/>
            </a:pPr>
            <a:r>
              <a:rPr lang="en-US" b="1" dirty="0" smtClean="0">
                <a:solidFill>
                  <a:srgbClr val="0070C0"/>
                </a:solidFill>
                <a:latin typeface="Perpetua" pitchFamily="18" charset="0"/>
              </a:rPr>
              <a:t>Definition of the need</a:t>
            </a:r>
          </a:p>
          <a:p>
            <a:pPr marL="1257300" lvl="2" indent="-457200">
              <a:lnSpc>
                <a:spcPct val="150000"/>
              </a:lnSpc>
              <a:buFont typeface="+mj-lt"/>
              <a:buAutoNum type="arabicParenR"/>
            </a:pPr>
            <a:r>
              <a:rPr lang="en-US" b="1" dirty="0" smtClean="0">
                <a:solidFill>
                  <a:srgbClr val="0070C0"/>
                </a:solidFill>
                <a:latin typeface="Perpetua" pitchFamily="18" charset="0"/>
              </a:rPr>
              <a:t>Synthesis </a:t>
            </a:r>
          </a:p>
          <a:p>
            <a:pPr marL="1257300" lvl="2" indent="-457200">
              <a:lnSpc>
                <a:spcPct val="150000"/>
              </a:lnSpc>
              <a:buFont typeface="+mj-lt"/>
              <a:buAutoNum type="arabicParenR"/>
            </a:pPr>
            <a:r>
              <a:rPr lang="en-US" b="1" dirty="0" smtClean="0">
                <a:solidFill>
                  <a:srgbClr val="0070C0"/>
                </a:solidFill>
                <a:latin typeface="Perpetua" pitchFamily="18" charset="0"/>
              </a:rPr>
              <a:t>Analysis and optimization </a:t>
            </a:r>
          </a:p>
          <a:p>
            <a:pPr marL="1257300" lvl="2" indent="-457200">
              <a:lnSpc>
                <a:spcPct val="150000"/>
              </a:lnSpc>
              <a:buFont typeface="+mj-lt"/>
              <a:buAutoNum type="arabicParenR"/>
            </a:pPr>
            <a:r>
              <a:rPr lang="en-US" b="1" dirty="0" smtClean="0">
                <a:solidFill>
                  <a:srgbClr val="0070C0"/>
                </a:solidFill>
                <a:latin typeface="Perpetua" pitchFamily="18" charset="0"/>
              </a:rPr>
              <a:t>Evaluation </a:t>
            </a:r>
          </a:p>
          <a:p>
            <a:pPr marL="1257300" lvl="2" indent="-457200">
              <a:lnSpc>
                <a:spcPct val="150000"/>
              </a:lnSpc>
              <a:buFont typeface="+mj-lt"/>
              <a:buAutoNum type="arabicParenR"/>
            </a:pPr>
            <a:r>
              <a:rPr lang="en-US" b="1" dirty="0" smtClean="0">
                <a:solidFill>
                  <a:srgbClr val="0070C0"/>
                </a:solidFill>
                <a:latin typeface="Perpetua" pitchFamily="18" charset="0"/>
              </a:rPr>
              <a:t>Presentation </a:t>
            </a:r>
          </a:p>
        </p:txBody>
      </p:sp>
      <p:pic>
        <p:nvPicPr>
          <p:cNvPr id="16386" name="Picture 2"/>
          <p:cNvPicPr>
            <a:picLocks noChangeAspect="1" noChangeArrowheads="1"/>
          </p:cNvPicPr>
          <p:nvPr/>
        </p:nvPicPr>
        <p:blipFill>
          <a:blip r:embed="rId2"/>
          <a:srcRect/>
          <a:stretch>
            <a:fillRect/>
          </a:stretch>
        </p:blipFill>
        <p:spPr bwMode="auto">
          <a:xfrm>
            <a:off x="5562600" y="914400"/>
            <a:ext cx="33528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pPr algn="r"/>
            <a:r>
              <a:rPr lang="en-US" sz="2800" b="1" dirty="0" smtClean="0">
                <a:solidFill>
                  <a:srgbClr val="C00000"/>
                </a:solidFill>
                <a:latin typeface="Perpetua" pitchFamily="18" charset="0"/>
              </a:rPr>
              <a:t>Cont’d…</a:t>
            </a:r>
            <a:endParaRPr lang="en-US" sz="2800" b="1" dirty="0">
              <a:solidFill>
                <a:srgbClr val="C00000"/>
              </a:solidFill>
              <a:latin typeface="Perpetua" pitchFamily="18" charset="0"/>
            </a:endParaRPr>
          </a:p>
        </p:txBody>
      </p:sp>
      <p:sp>
        <p:nvSpPr>
          <p:cNvPr id="3" name="Content Placeholder 2"/>
          <p:cNvSpPr>
            <a:spLocks noGrp="1"/>
          </p:cNvSpPr>
          <p:nvPr>
            <p:ph idx="1"/>
          </p:nvPr>
        </p:nvSpPr>
        <p:spPr>
          <a:xfrm>
            <a:off x="0" y="533400"/>
            <a:ext cx="9144000" cy="6629400"/>
          </a:xfrm>
        </p:spPr>
        <p:txBody>
          <a:bodyPr>
            <a:noAutofit/>
          </a:bodyPr>
          <a:lstStyle/>
          <a:p>
            <a:pPr>
              <a:lnSpc>
                <a:spcPct val="150000"/>
              </a:lnSpc>
              <a:buFont typeface="Wingdings 2" pitchFamily="18" charset="2"/>
              <a:buChar char="E"/>
            </a:pPr>
            <a:r>
              <a:rPr lang="en-US" sz="2000" b="1" u="sng" dirty="0" smtClean="0">
                <a:solidFill>
                  <a:srgbClr val="C00000"/>
                </a:solidFill>
                <a:latin typeface="Perpetua" pitchFamily="18" charset="0"/>
              </a:rPr>
              <a:t>Recognition of needs </a:t>
            </a:r>
            <a:r>
              <a:rPr lang="en-US" sz="2000" dirty="0" smtClean="0">
                <a:solidFill>
                  <a:srgbClr val="002060"/>
                </a:solidFill>
                <a:latin typeface="Perpetua" pitchFamily="18" charset="0"/>
              </a:rPr>
              <a:t>involves</a:t>
            </a:r>
            <a:r>
              <a:rPr lang="en-US" sz="2000" dirty="0" smtClean="0">
                <a:latin typeface="Perpetua" pitchFamily="18" charset="0"/>
              </a:rPr>
              <a:t> </a:t>
            </a:r>
            <a:r>
              <a:rPr lang="en-US" sz="2000" b="1" dirty="0" smtClean="0">
                <a:latin typeface="Perpetua" pitchFamily="18" charset="0"/>
              </a:rPr>
              <a:t> realization </a:t>
            </a:r>
            <a:r>
              <a:rPr lang="en-US" sz="2000" dirty="0" smtClean="0">
                <a:latin typeface="Perpetua" pitchFamily="18" charset="0"/>
              </a:rPr>
              <a:t>by someone that a </a:t>
            </a:r>
            <a:r>
              <a:rPr lang="en-US" sz="2000" b="1" dirty="0" smtClean="0">
                <a:latin typeface="Perpetua" pitchFamily="18" charset="0"/>
              </a:rPr>
              <a:t>problem exists </a:t>
            </a:r>
            <a:r>
              <a:rPr lang="en-US" sz="2000" dirty="0" smtClean="0">
                <a:latin typeface="Perpetua" pitchFamily="18" charset="0"/>
              </a:rPr>
              <a:t>for which some </a:t>
            </a:r>
            <a:r>
              <a:rPr lang="en-US" sz="2000" b="1" dirty="0" smtClean="0">
                <a:latin typeface="Perpetua" pitchFamily="18" charset="0"/>
              </a:rPr>
              <a:t>corrective action </a:t>
            </a:r>
            <a:r>
              <a:rPr lang="en-US" sz="2000" dirty="0" smtClean="0">
                <a:latin typeface="Perpetua" pitchFamily="18" charset="0"/>
              </a:rPr>
              <a:t>can be taken in the form of a </a:t>
            </a:r>
            <a:r>
              <a:rPr lang="en-US" sz="2000" b="1" dirty="0" smtClean="0">
                <a:solidFill>
                  <a:srgbClr val="002060"/>
                </a:solidFill>
                <a:latin typeface="Perpetua" pitchFamily="18" charset="0"/>
              </a:rPr>
              <a:t>design solution. </a:t>
            </a:r>
            <a:endParaRPr lang="en-US" sz="2000" dirty="0" smtClean="0">
              <a:solidFill>
                <a:srgbClr val="002060"/>
              </a:solidFill>
              <a:latin typeface="Perpetua" pitchFamily="18" charset="0"/>
            </a:endParaRPr>
          </a:p>
          <a:p>
            <a:pPr>
              <a:lnSpc>
                <a:spcPct val="150000"/>
              </a:lnSpc>
              <a:buFont typeface="Wingdings 2" pitchFamily="18" charset="2"/>
              <a:buChar char="E"/>
            </a:pPr>
            <a:r>
              <a:rPr lang="en-US" sz="2000" b="1" u="sng" dirty="0" smtClean="0">
                <a:solidFill>
                  <a:srgbClr val="C00000"/>
                </a:solidFill>
                <a:latin typeface="Perpetua" pitchFamily="18" charset="0"/>
              </a:rPr>
              <a:t>Problem definition </a:t>
            </a:r>
            <a:r>
              <a:rPr lang="en-US" sz="2000" dirty="0" smtClean="0">
                <a:solidFill>
                  <a:srgbClr val="002060"/>
                </a:solidFill>
                <a:latin typeface="Perpetua" pitchFamily="18" charset="0"/>
              </a:rPr>
              <a:t>of d</a:t>
            </a:r>
            <a:r>
              <a:rPr lang="en-US" sz="2000" dirty="0" smtClean="0">
                <a:latin typeface="Perpetua" pitchFamily="18" charset="0"/>
              </a:rPr>
              <a:t>esign by an engineer involves a </a:t>
            </a:r>
            <a:r>
              <a:rPr lang="en-US" sz="2000" b="1" dirty="0" smtClean="0">
                <a:solidFill>
                  <a:srgbClr val="002060"/>
                </a:solidFill>
                <a:latin typeface="Perpetua" pitchFamily="18" charset="0"/>
              </a:rPr>
              <a:t>thorough specification of </a:t>
            </a:r>
            <a:r>
              <a:rPr lang="en-US" sz="2000" dirty="0" smtClean="0">
                <a:latin typeface="Perpetua" pitchFamily="18" charset="0"/>
              </a:rPr>
              <a:t>the item to be designed. This specification includes the </a:t>
            </a:r>
            <a:r>
              <a:rPr lang="en-US" sz="2000" b="1" dirty="0" smtClean="0">
                <a:solidFill>
                  <a:srgbClr val="002060"/>
                </a:solidFill>
                <a:latin typeface="Perpetua" pitchFamily="18" charset="0"/>
              </a:rPr>
              <a:t>physical characteristics, function, cost, quality, and operating performance. </a:t>
            </a:r>
          </a:p>
          <a:p>
            <a:pPr>
              <a:lnSpc>
                <a:spcPct val="150000"/>
              </a:lnSpc>
              <a:buFont typeface="Wingdings 2" pitchFamily="18" charset="2"/>
              <a:buChar char="E"/>
            </a:pPr>
            <a:r>
              <a:rPr lang="en-US" sz="2000" b="1" u="sng" dirty="0" smtClean="0">
                <a:solidFill>
                  <a:srgbClr val="C00000"/>
                </a:solidFill>
                <a:latin typeface="Perpetua" pitchFamily="18" charset="0"/>
              </a:rPr>
              <a:t>Synthesis and analysis </a:t>
            </a:r>
            <a:r>
              <a:rPr lang="en-US" sz="2000" dirty="0" smtClean="0">
                <a:latin typeface="Perpetua" pitchFamily="18" charset="0"/>
              </a:rPr>
              <a:t>highly </a:t>
            </a:r>
            <a:r>
              <a:rPr lang="en-US" sz="2000" b="1" dirty="0" smtClean="0">
                <a:solidFill>
                  <a:srgbClr val="002060"/>
                </a:solidFill>
                <a:latin typeface="Perpetua" pitchFamily="18" charset="0"/>
              </a:rPr>
              <a:t>interactive</a:t>
            </a:r>
            <a:r>
              <a:rPr lang="en-US" sz="2000" dirty="0" smtClean="0">
                <a:solidFill>
                  <a:srgbClr val="002060"/>
                </a:solidFill>
                <a:latin typeface="Perpetua" pitchFamily="18" charset="0"/>
              </a:rPr>
              <a:t> </a:t>
            </a:r>
            <a:r>
              <a:rPr lang="en-US" sz="2000" dirty="0" smtClean="0">
                <a:latin typeface="Perpetua" pitchFamily="18" charset="0"/>
              </a:rPr>
              <a:t>in the design process. Consider the development of a certain product design</a:t>
            </a:r>
            <a:r>
              <a:rPr lang="en-US" sz="2000" b="1" dirty="0" smtClean="0">
                <a:latin typeface="Perpetua" pitchFamily="18" charset="0"/>
              </a:rPr>
              <a:t>: Each of the subsystems of the product </a:t>
            </a:r>
            <a:r>
              <a:rPr lang="en-US" sz="2000" dirty="0" smtClean="0">
                <a:latin typeface="Perpetua" pitchFamily="18" charset="0"/>
              </a:rPr>
              <a:t>must be </a:t>
            </a:r>
            <a:r>
              <a:rPr lang="en-US" sz="2000" b="1" dirty="0" smtClean="0">
                <a:solidFill>
                  <a:srgbClr val="002060"/>
                </a:solidFill>
                <a:latin typeface="Perpetua" pitchFamily="18" charset="0"/>
              </a:rPr>
              <a:t>conceptualized by the designer, analyzed, improved </a:t>
            </a:r>
            <a:r>
              <a:rPr lang="en-US" sz="2000" dirty="0" smtClean="0">
                <a:latin typeface="Perpetua" pitchFamily="18" charset="0"/>
              </a:rPr>
              <a:t>through this </a:t>
            </a:r>
            <a:r>
              <a:rPr lang="en-US" sz="2000" b="1" dirty="0" smtClean="0">
                <a:latin typeface="Perpetua" pitchFamily="18" charset="0"/>
              </a:rPr>
              <a:t>analysis procedure</a:t>
            </a:r>
            <a:r>
              <a:rPr lang="en-US" sz="2000" dirty="0" smtClean="0">
                <a:latin typeface="Perpetua" pitchFamily="18" charset="0"/>
              </a:rPr>
              <a:t>, </a:t>
            </a:r>
            <a:r>
              <a:rPr lang="en-US" sz="2000" b="1" dirty="0" smtClean="0">
                <a:solidFill>
                  <a:srgbClr val="002060"/>
                </a:solidFill>
                <a:latin typeface="Perpetua" pitchFamily="18" charset="0"/>
              </a:rPr>
              <a:t>redesigned, analyzed again</a:t>
            </a:r>
            <a:r>
              <a:rPr lang="en-US" sz="2000" dirty="0" smtClean="0">
                <a:latin typeface="Perpetua" pitchFamily="18" charset="0"/>
              </a:rPr>
              <a:t>, and so on. The process is </a:t>
            </a:r>
            <a:r>
              <a:rPr lang="en-US" sz="2000" b="1" dirty="0" smtClean="0">
                <a:latin typeface="Perpetua" pitchFamily="18" charset="0"/>
              </a:rPr>
              <a:t>repeated</a:t>
            </a:r>
            <a:r>
              <a:rPr lang="en-US" sz="2000" dirty="0" smtClean="0">
                <a:latin typeface="Perpetua" pitchFamily="18" charset="0"/>
              </a:rPr>
              <a:t> until the design has been </a:t>
            </a:r>
            <a:r>
              <a:rPr lang="en-US" sz="2000" b="1" dirty="0" smtClean="0">
                <a:solidFill>
                  <a:srgbClr val="0070C0"/>
                </a:solidFill>
                <a:latin typeface="Perpetua" pitchFamily="18" charset="0"/>
              </a:rPr>
              <a:t>o</a:t>
            </a:r>
            <a:r>
              <a:rPr lang="en-US" sz="2000" b="1" dirty="0" smtClean="0">
                <a:solidFill>
                  <a:srgbClr val="002060"/>
                </a:solidFill>
                <a:latin typeface="Perpetua" pitchFamily="18" charset="0"/>
              </a:rPr>
              <a:t>ptimized</a:t>
            </a:r>
            <a:r>
              <a:rPr lang="en-US" sz="2000" b="1" dirty="0" smtClean="0">
                <a:solidFill>
                  <a:srgbClr val="0070C0"/>
                </a:solidFill>
                <a:latin typeface="Perpetua" pitchFamily="18" charset="0"/>
              </a:rPr>
              <a:t> </a:t>
            </a:r>
            <a:r>
              <a:rPr lang="en-US" sz="2000" dirty="0" smtClean="0">
                <a:latin typeface="Perpetua" pitchFamily="18" charset="0"/>
              </a:rPr>
              <a:t>within the </a:t>
            </a:r>
            <a:r>
              <a:rPr lang="en-US" sz="2000" b="1" dirty="0" smtClean="0">
                <a:latin typeface="Perpetua" pitchFamily="18" charset="0"/>
              </a:rPr>
              <a:t>constraints imposed </a:t>
            </a:r>
            <a:r>
              <a:rPr lang="en-US" sz="2000" dirty="0" smtClean="0">
                <a:latin typeface="Perpetua" pitchFamily="18" charset="0"/>
              </a:rPr>
              <a:t>on the designer. The individual components are then </a:t>
            </a:r>
            <a:r>
              <a:rPr lang="en-US" sz="2000" b="1" dirty="0" smtClean="0">
                <a:latin typeface="Perpetua" pitchFamily="18" charset="0"/>
              </a:rPr>
              <a:t>synthesized and analyzed </a:t>
            </a:r>
            <a:r>
              <a:rPr lang="en-US" sz="2000" dirty="0" smtClean="0">
                <a:latin typeface="Perpetua" pitchFamily="18" charset="0"/>
              </a:rPr>
              <a:t>into the </a:t>
            </a:r>
            <a:r>
              <a:rPr lang="en-US" sz="2000" b="1" dirty="0" smtClean="0">
                <a:latin typeface="Perpetua" pitchFamily="18" charset="0"/>
              </a:rPr>
              <a:t>final product </a:t>
            </a:r>
            <a:r>
              <a:rPr lang="en-US" sz="2000" dirty="0" smtClean="0">
                <a:latin typeface="Perpetua" pitchFamily="18" charset="0"/>
              </a:rPr>
              <a:t>in a similar manner. </a:t>
            </a:r>
            <a:endParaRPr lang="en-US" sz="2000" dirty="0">
              <a:solidFill>
                <a:srgbClr val="0070C0"/>
              </a:solidFill>
              <a:latin typeface="Perpet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r"/>
            <a:r>
              <a:rPr lang="en-US" sz="3600" b="1" dirty="0" smtClean="0">
                <a:solidFill>
                  <a:srgbClr val="C00000"/>
                </a:solidFill>
                <a:latin typeface="Perpetua" pitchFamily="18" charset="0"/>
              </a:rPr>
              <a:t>Cont’d…</a:t>
            </a:r>
            <a:endParaRPr lang="en-US" sz="3600" b="1" dirty="0">
              <a:solidFill>
                <a:srgbClr val="C00000"/>
              </a:solidFill>
              <a:latin typeface="Perpetua" pitchFamily="18" charset="0"/>
            </a:endParaRPr>
          </a:p>
        </p:txBody>
      </p:sp>
      <p:sp>
        <p:nvSpPr>
          <p:cNvPr id="3" name="Content Placeholder 2"/>
          <p:cNvSpPr>
            <a:spLocks noGrp="1"/>
          </p:cNvSpPr>
          <p:nvPr>
            <p:ph idx="1"/>
          </p:nvPr>
        </p:nvSpPr>
        <p:spPr>
          <a:xfrm>
            <a:off x="304800" y="685800"/>
            <a:ext cx="8839200" cy="6172200"/>
          </a:xfrm>
        </p:spPr>
        <p:txBody>
          <a:bodyPr>
            <a:noAutofit/>
          </a:bodyPr>
          <a:lstStyle/>
          <a:p>
            <a:pPr>
              <a:lnSpc>
                <a:spcPct val="150000"/>
              </a:lnSpc>
              <a:buFont typeface="Agency FB" pitchFamily="34" charset="0"/>
              <a:buChar char="#"/>
            </a:pPr>
            <a:r>
              <a:rPr lang="en-US" sz="2500" b="1" u="sng" dirty="0" smtClean="0">
                <a:solidFill>
                  <a:srgbClr val="C00000"/>
                </a:solidFill>
                <a:latin typeface="Perpetua" pitchFamily="18" charset="0"/>
              </a:rPr>
              <a:t>Evaluation: </a:t>
            </a:r>
            <a:r>
              <a:rPr lang="en-US" sz="2500" b="1" u="sng" dirty="0" smtClean="0">
                <a:solidFill>
                  <a:srgbClr val="000000"/>
                </a:solidFill>
                <a:latin typeface="Perpetua" pitchFamily="18" charset="0"/>
              </a:rPr>
              <a:t> </a:t>
            </a:r>
            <a:r>
              <a:rPr lang="en-US" sz="2500" dirty="0" smtClean="0">
                <a:latin typeface="Perpetua" pitchFamily="18" charset="0"/>
              </a:rPr>
              <a:t>is concerned with measuring the </a:t>
            </a:r>
            <a:r>
              <a:rPr lang="en-US" sz="2500" b="1" dirty="0" smtClean="0">
                <a:solidFill>
                  <a:srgbClr val="002060"/>
                </a:solidFill>
                <a:latin typeface="Perpetua" pitchFamily="18" charset="0"/>
              </a:rPr>
              <a:t>design against </a:t>
            </a:r>
            <a:r>
              <a:rPr lang="en-US" sz="2500" dirty="0" smtClean="0">
                <a:latin typeface="Perpetua" pitchFamily="18" charset="0"/>
              </a:rPr>
              <a:t>the </a:t>
            </a:r>
            <a:r>
              <a:rPr lang="en-US" sz="2500" b="1" dirty="0" smtClean="0">
                <a:solidFill>
                  <a:srgbClr val="002060"/>
                </a:solidFill>
                <a:latin typeface="Perpetua" pitchFamily="18" charset="0"/>
              </a:rPr>
              <a:t>specifications</a:t>
            </a:r>
            <a:r>
              <a:rPr lang="en-US" sz="2500" dirty="0" smtClean="0">
                <a:latin typeface="Perpetua" pitchFamily="18" charset="0"/>
              </a:rPr>
              <a:t> established in the </a:t>
            </a:r>
            <a:r>
              <a:rPr lang="en-US" sz="2500" b="1" dirty="0" smtClean="0">
                <a:latin typeface="Perpetua" pitchFamily="18" charset="0"/>
              </a:rPr>
              <a:t>problem definition phase</a:t>
            </a:r>
            <a:r>
              <a:rPr lang="en-US" sz="2500" dirty="0" smtClean="0">
                <a:latin typeface="Perpetua" pitchFamily="18" charset="0"/>
              </a:rPr>
              <a:t>. This evaluation often requires the </a:t>
            </a:r>
            <a:r>
              <a:rPr lang="en-US" sz="2500" b="1" dirty="0" smtClean="0">
                <a:solidFill>
                  <a:srgbClr val="002060"/>
                </a:solidFill>
                <a:latin typeface="Perpetua" pitchFamily="18" charset="0"/>
              </a:rPr>
              <a:t>fabrication and testing of a prototype model</a:t>
            </a:r>
            <a:r>
              <a:rPr lang="en-US" sz="2500" b="1" dirty="0" smtClean="0">
                <a:solidFill>
                  <a:srgbClr val="0070C0"/>
                </a:solidFill>
                <a:latin typeface="Perpetua" pitchFamily="18" charset="0"/>
              </a:rPr>
              <a:t> </a:t>
            </a:r>
            <a:r>
              <a:rPr lang="en-US" sz="2500" dirty="0" smtClean="0">
                <a:latin typeface="Perpetua" pitchFamily="18" charset="0"/>
              </a:rPr>
              <a:t>to assess </a:t>
            </a:r>
            <a:r>
              <a:rPr lang="en-US" sz="2500" b="1" dirty="0" smtClean="0">
                <a:latin typeface="Perpetua" pitchFamily="18" charset="0"/>
              </a:rPr>
              <a:t>operating performance, quality, reliability, and other criteria</a:t>
            </a:r>
            <a:r>
              <a:rPr lang="en-US" sz="2500" dirty="0" smtClean="0">
                <a:latin typeface="Perpetua" pitchFamily="18" charset="0"/>
              </a:rPr>
              <a:t>. </a:t>
            </a:r>
          </a:p>
          <a:p>
            <a:pPr>
              <a:lnSpc>
                <a:spcPct val="150000"/>
              </a:lnSpc>
              <a:buFont typeface="Agency FB" pitchFamily="34" charset="0"/>
              <a:buChar char="#"/>
            </a:pPr>
            <a:r>
              <a:rPr lang="en-US" sz="2500" b="1" u="sng" dirty="0" smtClean="0">
                <a:solidFill>
                  <a:srgbClr val="C00000"/>
                </a:solidFill>
                <a:latin typeface="Perpetua" pitchFamily="18" charset="0"/>
              </a:rPr>
              <a:t>Presentation</a:t>
            </a:r>
            <a:r>
              <a:rPr lang="en-US" sz="2500" b="1" dirty="0" smtClean="0">
                <a:solidFill>
                  <a:srgbClr val="C00000"/>
                </a:solidFill>
                <a:latin typeface="Perpetua" pitchFamily="18" charset="0"/>
              </a:rPr>
              <a:t>: </a:t>
            </a:r>
            <a:r>
              <a:rPr lang="en-US" sz="2500" dirty="0" smtClean="0">
                <a:latin typeface="Perpetua" pitchFamily="18" charset="0"/>
              </a:rPr>
              <a:t>The </a:t>
            </a:r>
            <a:r>
              <a:rPr lang="en-US" sz="2500" b="1" dirty="0" smtClean="0">
                <a:latin typeface="Perpetua" pitchFamily="18" charset="0"/>
              </a:rPr>
              <a:t>final phase </a:t>
            </a:r>
            <a:r>
              <a:rPr lang="en-US" sz="2500" dirty="0" smtClean="0">
                <a:latin typeface="Perpetua" pitchFamily="18" charset="0"/>
              </a:rPr>
              <a:t>in the design procedure. The presentation is concerned with </a:t>
            </a:r>
            <a:r>
              <a:rPr lang="en-US" sz="2500" b="1" dirty="0" smtClean="0">
                <a:solidFill>
                  <a:srgbClr val="002060"/>
                </a:solidFill>
                <a:latin typeface="Perpetua" pitchFamily="18" charset="0"/>
              </a:rPr>
              <a:t>documenting the design </a:t>
            </a:r>
            <a:r>
              <a:rPr lang="en-US" sz="2500" dirty="0" smtClean="0">
                <a:latin typeface="Perpetua" pitchFamily="18" charset="0"/>
              </a:rPr>
              <a:t>by means of </a:t>
            </a:r>
            <a:r>
              <a:rPr lang="en-US" sz="2500" b="1" dirty="0" smtClean="0">
                <a:latin typeface="Perpetua" pitchFamily="18" charset="0"/>
              </a:rPr>
              <a:t>drawings, material specifications, assembly lists</a:t>
            </a:r>
            <a:r>
              <a:rPr lang="en-US" sz="2500" dirty="0" smtClean="0">
                <a:latin typeface="Perpetua" pitchFamily="18" charset="0"/>
              </a:rPr>
              <a:t>, and so on. In essence, documentation means that the </a:t>
            </a:r>
            <a:r>
              <a:rPr lang="en-US" sz="2500" b="1" dirty="0" smtClean="0">
                <a:solidFill>
                  <a:srgbClr val="002060"/>
                </a:solidFill>
                <a:latin typeface="Perpetua" pitchFamily="18" charset="0"/>
              </a:rPr>
              <a:t>design data base </a:t>
            </a:r>
            <a:r>
              <a:rPr lang="en-US" sz="2500" dirty="0" smtClean="0">
                <a:latin typeface="Perpetua" pitchFamily="18" charset="0"/>
              </a:rPr>
              <a:t>is created. </a:t>
            </a:r>
            <a:endParaRPr lang="en-US" sz="2500" dirty="0">
              <a:latin typeface="Perpetu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13952</TotalTime>
  <Words>3426</Words>
  <Application>Microsoft Office PowerPoint</Application>
  <PresentationFormat>On-screen Show (4:3)</PresentationFormat>
  <Paragraphs>227</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Part #2</vt:lpstr>
      <vt:lpstr>Outline:</vt:lpstr>
      <vt:lpstr>1. Introduction</vt:lpstr>
      <vt:lpstr>Cont’d…</vt:lpstr>
      <vt:lpstr> 2. Roles of Computers in Manufacturing Industries</vt:lpstr>
      <vt:lpstr>a. Computers in Engineering Design Process</vt:lpstr>
      <vt:lpstr> ii. Design Process: </vt:lpstr>
      <vt:lpstr>Cont’d…</vt:lpstr>
      <vt:lpstr>Cont’d…</vt:lpstr>
      <vt:lpstr>Problems in traditional design  Process:</vt:lpstr>
      <vt:lpstr>iii.  Computer aided Design (CAD)</vt:lpstr>
      <vt:lpstr>Product Cycle in Conventional Manufacturing               Environment</vt:lpstr>
      <vt:lpstr>Product Cycle in an Computerized Manufacturing  Environment</vt:lpstr>
      <vt:lpstr>Slide 14</vt:lpstr>
      <vt:lpstr>v. Benefits of use of computers in design process</vt:lpstr>
      <vt:lpstr>Cont’d…</vt:lpstr>
      <vt:lpstr>2. Roles of Computers in Manufacturing </vt:lpstr>
      <vt:lpstr>Cont’d…</vt:lpstr>
      <vt:lpstr>Slide 19</vt:lpstr>
      <vt:lpstr>Slide 20</vt:lpstr>
      <vt:lpstr>Slide 21</vt:lpstr>
      <vt:lpstr>Slide 22</vt:lpstr>
      <vt:lpstr>Slide 23</vt:lpstr>
      <vt:lpstr>Slide 24</vt:lpstr>
      <vt:lpstr>3. Computer in Integrating Manufacturing (CIM) </vt:lpstr>
      <vt:lpstr>Cont’d…</vt:lpstr>
      <vt:lpstr>Cont’d…</vt:lpstr>
      <vt:lpstr>4. Computers in Process Planning</vt:lpstr>
      <vt:lpstr>Slide 29</vt:lpstr>
      <vt:lpstr>Cont’d…</vt:lpstr>
      <vt:lpstr>Advantages of CAPP over Manual Experience-based Process Planning </vt:lpstr>
      <vt:lpstr>Slide 32</vt:lpstr>
      <vt:lpstr>Cont’d…</vt:lpstr>
      <vt:lpstr>Cont’d…</vt:lpstr>
      <vt:lpstr>5. Computers in Manufacturing Process Monitoring &amp;  Control</vt:lpstr>
      <vt:lpstr>i. Computer Process Monitoring and Control</vt:lpstr>
      <vt:lpstr>Cont’d…</vt:lpstr>
      <vt:lpstr>Cont’d…</vt:lpstr>
      <vt:lpstr>Slide 39</vt:lpstr>
      <vt:lpstr>Slide 40</vt:lpstr>
      <vt:lpstr>Slide 41</vt:lpstr>
      <vt:lpstr>5.3. Levels of Industrial Process Control</vt:lpstr>
      <vt:lpstr>Slide 43</vt:lpstr>
      <vt:lpstr>a. Basic Control</vt:lpstr>
      <vt:lpstr>b. Procedural Control</vt:lpstr>
      <vt:lpstr>c. Coordination Control</vt:lpstr>
      <vt:lpstr>Slide 47</vt:lpstr>
      <vt:lpstr>Summary</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1296</cp:revision>
  <dcterms:created xsi:type="dcterms:W3CDTF">2016-10-21T14:09:09Z</dcterms:created>
  <dcterms:modified xsi:type="dcterms:W3CDTF">2020-03-13T14:46:09Z</dcterms:modified>
</cp:coreProperties>
</file>